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Default Extension="wdp" ContentType="image/vnd.ms-photo"/>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 id="2147483828" r:id="rId2"/>
    <p:sldMasterId id="2147483840" r:id="rId3"/>
  </p:sldMasterIdLst>
  <p:notesMasterIdLst>
    <p:notesMasterId r:id="rId42"/>
  </p:notesMasterIdLst>
  <p:handoutMasterIdLst>
    <p:handoutMasterId r:id="rId43"/>
  </p:handoutMasterIdLst>
  <p:sldIdLst>
    <p:sldId id="303" r:id="rId4"/>
    <p:sldId id="304" r:id="rId5"/>
    <p:sldId id="257" r:id="rId6"/>
    <p:sldId id="260" r:id="rId7"/>
    <p:sldId id="293" r:id="rId8"/>
    <p:sldId id="289" r:id="rId9"/>
    <p:sldId id="288" r:id="rId10"/>
    <p:sldId id="290" r:id="rId11"/>
    <p:sldId id="291" r:id="rId12"/>
    <p:sldId id="261" r:id="rId13"/>
    <p:sldId id="298" r:id="rId14"/>
    <p:sldId id="299" r:id="rId15"/>
    <p:sldId id="264" r:id="rId16"/>
    <p:sldId id="263" r:id="rId17"/>
    <p:sldId id="285" r:id="rId18"/>
    <p:sldId id="265" r:id="rId19"/>
    <p:sldId id="267" r:id="rId20"/>
    <p:sldId id="266" r:id="rId21"/>
    <p:sldId id="268" r:id="rId22"/>
    <p:sldId id="269" r:id="rId23"/>
    <p:sldId id="271" r:id="rId24"/>
    <p:sldId id="297" r:id="rId25"/>
    <p:sldId id="272" r:id="rId26"/>
    <p:sldId id="300" r:id="rId27"/>
    <p:sldId id="273" r:id="rId28"/>
    <p:sldId id="274" r:id="rId29"/>
    <p:sldId id="275" r:id="rId30"/>
    <p:sldId id="294" r:id="rId31"/>
    <p:sldId id="286" r:id="rId32"/>
    <p:sldId id="295" r:id="rId33"/>
    <p:sldId id="302" r:id="rId34"/>
    <p:sldId id="301" r:id="rId35"/>
    <p:sldId id="276" r:id="rId36"/>
    <p:sldId id="277" r:id="rId37"/>
    <p:sldId id="279" r:id="rId38"/>
    <p:sldId id="278" r:id="rId39"/>
    <p:sldId id="287" r:id="rId40"/>
    <p:sldId id="30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0000"/>
    <a:srgbClr val="800080"/>
    <a:srgbClr val="CC3399"/>
    <a:srgbClr val="E29F8A"/>
    <a:srgbClr val="FF0000"/>
    <a:srgbClr val="FFFF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6" d="100"/>
          <a:sy n="76" d="100"/>
        </p:scale>
        <p:origin x="-120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G:\My%20Search\PH.D\Ph%20D\RS%20hydrolysis\Final%20%25%20RS%20Hydroly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4"/>
  <c:chart>
    <c:autoTitleDeleted val="1"/>
    <c:view3D>
      <c:rotY val="340"/>
      <c:rAngAx val="1"/>
    </c:view3D>
    <c:plotArea>
      <c:layout>
        <c:manualLayout>
          <c:layoutTarget val="inner"/>
          <c:xMode val="edge"/>
          <c:yMode val="edge"/>
          <c:x val="0.11944270664797038"/>
          <c:y val="4.6777277840269964E-2"/>
          <c:w val="0.85544313810088823"/>
          <c:h val="0.73195163104611949"/>
        </c:manualLayout>
      </c:layout>
      <c:bar3DChart>
        <c:barDir val="col"/>
        <c:grouping val="clustered"/>
        <c:ser>
          <c:idx val="0"/>
          <c:order val="0"/>
          <c:tx>
            <c:strRef>
              <c:f>'[Final % RS Hydrolysis.xlsx]Sheet1'!$D$3</c:f>
              <c:strCache>
                <c:ptCount val="1"/>
                <c:pt idx="0">
                  <c:v>% Hydrolysis</c:v>
                </c:pt>
              </c:strCache>
            </c:strRef>
          </c:tx>
          <c:dLbls>
            <c:txPr>
              <a:bodyPr/>
              <a:lstStyle/>
              <a:p>
                <a:pPr>
                  <a:defRPr sz="1200">
                    <a:latin typeface="Times New Roman" panose="02020603050405020304" pitchFamily="18" charset="0"/>
                    <a:cs typeface="Times New Roman" panose="02020603050405020304" pitchFamily="18" charset="0"/>
                  </a:defRPr>
                </a:pPr>
                <a:endParaRPr lang="en-US"/>
              </a:p>
            </c:txPr>
            <c:showVal val="1"/>
          </c:dLbls>
          <c:cat>
            <c:strRef>
              <c:f>'[Final % RS Hydrolysis.xlsx]Sheet1'!$A$4:$A$14</c:f>
              <c:strCache>
                <c:ptCount val="11"/>
                <c:pt idx="0">
                  <c:v>T1</c:v>
                </c:pt>
                <c:pt idx="1">
                  <c:v>T14</c:v>
                </c:pt>
                <c:pt idx="2">
                  <c:v>T17</c:v>
                </c:pt>
                <c:pt idx="3">
                  <c:v>T18</c:v>
                </c:pt>
                <c:pt idx="4">
                  <c:v>T19</c:v>
                </c:pt>
                <c:pt idx="5">
                  <c:v>T20</c:v>
                </c:pt>
                <c:pt idx="6">
                  <c:v>T24</c:v>
                </c:pt>
                <c:pt idx="7">
                  <c:v>T31</c:v>
                </c:pt>
                <c:pt idx="8">
                  <c:v>T32</c:v>
                </c:pt>
                <c:pt idx="9">
                  <c:v>T43</c:v>
                </c:pt>
                <c:pt idx="10">
                  <c:v>T44</c:v>
                </c:pt>
              </c:strCache>
            </c:strRef>
          </c:cat>
          <c:val>
            <c:numRef>
              <c:f>'[Final % RS Hydrolysis.xlsx]Sheet1'!$D$4:$D$14</c:f>
              <c:numCache>
                <c:formatCode>0.00</c:formatCode>
                <c:ptCount val="11"/>
                <c:pt idx="0">
                  <c:v>23.400673400673412</c:v>
                </c:pt>
                <c:pt idx="1">
                  <c:v>33.50168350168348</c:v>
                </c:pt>
                <c:pt idx="2">
                  <c:v>38.888888888888893</c:v>
                </c:pt>
                <c:pt idx="3">
                  <c:v>29.023569023569021</c:v>
                </c:pt>
                <c:pt idx="4">
                  <c:v>36.700336700336713</c:v>
                </c:pt>
                <c:pt idx="5">
                  <c:v>33.771043771043772</c:v>
                </c:pt>
                <c:pt idx="6">
                  <c:v>35.454545454545453</c:v>
                </c:pt>
                <c:pt idx="7">
                  <c:v>23.973063973063969</c:v>
                </c:pt>
                <c:pt idx="8">
                  <c:v>27.306397306397329</c:v>
                </c:pt>
                <c:pt idx="9">
                  <c:v>28.350168350168346</c:v>
                </c:pt>
                <c:pt idx="10">
                  <c:v>36.801346801346789</c:v>
                </c:pt>
              </c:numCache>
            </c:numRef>
          </c:val>
        </c:ser>
        <c:dLbls>
          <c:showVal val="1"/>
        </c:dLbls>
        <c:gapWidth val="75"/>
        <c:shape val="box"/>
        <c:axId val="48841088"/>
        <c:axId val="48861952"/>
        <c:axId val="0"/>
      </c:bar3DChart>
      <c:catAx>
        <c:axId val="48841088"/>
        <c:scaling>
          <c:orientation val="minMax"/>
        </c:scaling>
        <c:axPos val="b"/>
        <c:tickLblPos val="nextTo"/>
        <c:txPr>
          <a:bodyPr/>
          <a:lstStyle/>
          <a:p>
            <a:pPr>
              <a:defRPr sz="1400">
                <a:latin typeface="Times New Roman" panose="02020603050405020304" pitchFamily="18" charset="0"/>
                <a:cs typeface="Times New Roman" panose="02020603050405020304" pitchFamily="18" charset="0"/>
              </a:defRPr>
            </a:pPr>
            <a:endParaRPr lang="en-US"/>
          </a:p>
        </c:txPr>
        <c:crossAx val="48861952"/>
        <c:crosses val="autoZero"/>
        <c:auto val="1"/>
        <c:lblAlgn val="ctr"/>
        <c:lblOffset val="100"/>
      </c:catAx>
      <c:valAx>
        <c:axId val="48861952"/>
        <c:scaling>
          <c:orientation val="minMax"/>
        </c:scaling>
        <c:axPos val="l"/>
        <c:numFmt formatCode="0.00" sourceLinked="1"/>
        <c:majorTickMark val="none"/>
        <c:tickLblPos val="nextTo"/>
        <c:txPr>
          <a:bodyPr/>
          <a:lstStyle/>
          <a:p>
            <a:pPr>
              <a:defRPr sz="1400">
                <a:solidFill>
                  <a:schemeClr val="accent2">
                    <a:lumMod val="50000"/>
                  </a:schemeClr>
                </a:solidFill>
                <a:latin typeface="Times New Roman" panose="02020603050405020304" pitchFamily="18" charset="0"/>
                <a:cs typeface="Times New Roman" panose="02020603050405020304" pitchFamily="18" charset="0"/>
              </a:defRPr>
            </a:pPr>
            <a:endParaRPr lang="en-US"/>
          </a:p>
        </c:txPr>
        <c:crossAx val="48841088"/>
        <c:crosses val="autoZero"/>
        <c:crossBetween val="between"/>
      </c:valAx>
    </c:plotArea>
    <c:legend>
      <c:legendPos val="b"/>
      <c:legendEntry>
        <c:idx val="0"/>
        <c:txPr>
          <a:bodyPr/>
          <a:lstStyle/>
          <a:p>
            <a:pPr>
              <a:defRPr sz="2400"/>
            </a:pPr>
            <a:endParaRPr lang="en-US"/>
          </a:p>
        </c:txPr>
      </c:legendEntry>
      <c:layout/>
    </c:legend>
    <c:plotVisOnly val="1"/>
    <c:dispBlanksAs val="gap"/>
  </c:chart>
  <c:spPr>
    <a:effectLst>
      <a:innerShdw blurRad="63500" dist="50800" dir="2700000">
        <a:prstClr val="black">
          <a:alpha val="50000"/>
        </a:prstClr>
      </a:innerShdw>
    </a:effectLst>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B77292A-C8F6-431F-AB80-404D1F93156E}" type="datetimeFigureOut">
              <a:rPr lang="en-US" smtClean="0"/>
              <a:pPr/>
              <a:t>5/8/2015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745BB95-F971-45BB-8AD4-C4EA1D4BA8BA}" type="slidenum">
              <a:rPr lang="en-US" smtClean="0"/>
              <a:pPr/>
              <a:t>‹#›</a:t>
            </a:fld>
            <a:endParaRPr lang="en-US"/>
          </a:p>
        </p:txBody>
      </p:sp>
    </p:spTree>
    <p:extLst>
      <p:ext uri="{BB962C8B-B14F-4D97-AF65-F5344CB8AC3E}">
        <p14:creationId xmlns:p14="http://schemas.microsoft.com/office/powerpoint/2010/main" xmlns="" val="34487128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C08E1C-87E6-4B27-9788-DB01A43AFA22}" type="datetimeFigureOut">
              <a:rPr lang="en-US" smtClean="0"/>
              <a:pPr/>
              <a:t>5/8/2015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AC5B70-2065-461D-A5C7-097882379060}" type="slidenum">
              <a:rPr lang="en-US" smtClean="0"/>
              <a:pPr/>
              <a:t>‹#›</a:t>
            </a:fld>
            <a:endParaRPr lang="en-US"/>
          </a:p>
        </p:txBody>
      </p:sp>
    </p:spTree>
    <p:extLst>
      <p:ext uri="{BB962C8B-B14F-4D97-AF65-F5344CB8AC3E}">
        <p14:creationId xmlns:p14="http://schemas.microsoft.com/office/powerpoint/2010/main" xmlns="" val="17244281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C5B70-2065-461D-A5C7-097882379060}" type="slidenum">
              <a:rPr lang="en-US" smtClean="0"/>
              <a:pPr/>
              <a:t>3</a:t>
            </a:fld>
            <a:endParaRPr lang="en-US" dirty="0"/>
          </a:p>
        </p:txBody>
      </p:sp>
    </p:spTree>
    <p:extLst>
      <p:ext uri="{BB962C8B-B14F-4D97-AF65-F5344CB8AC3E}">
        <p14:creationId xmlns:p14="http://schemas.microsoft.com/office/powerpoint/2010/main" xmlns="" val="2259449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99AC5B70-2065-461D-A5C7-097882379060}" type="slidenum">
              <a:rPr lang="en-US" smtClean="0"/>
              <a:pPr/>
              <a:t>7</a:t>
            </a:fld>
            <a:endParaRPr lang="en-US" dirty="0"/>
          </a:p>
        </p:txBody>
      </p:sp>
    </p:spTree>
    <p:extLst>
      <p:ext uri="{BB962C8B-B14F-4D97-AF65-F5344CB8AC3E}">
        <p14:creationId xmlns:p14="http://schemas.microsoft.com/office/powerpoint/2010/main" xmlns="" val="1098191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999A36-1511-438C-A9CA-ECB551EE2465}" type="datetime1">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C143C-76B2-4E70-B93B-ABEF9B230AA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ED1EA9-BB82-4CE9-B432-46E6C5AEBE4D}" type="datetime1">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C143C-76B2-4E70-B93B-ABEF9B230AA5}"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F8856B-CC4A-4699-BFEC-891AC7C9CB35}" type="datetime1">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C143C-76B2-4E70-B93B-ABEF9B230AA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937C874-339E-4B0D-BCA5-793C146DB28F}" type="datetime1">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C143C-76B2-4E70-B93B-ABEF9B230AA5}"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56D133-6584-4C62-9006-A72178639DBA}" type="datetime1">
              <a:rPr lang="en-US" smtClean="0"/>
              <a:pPr/>
              <a:t>5/8/2015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EC143C-76B2-4E70-B93B-ABEF9B230AA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AEA449-9E7B-471A-A004-A0600C13BF4E}" type="datetime1">
              <a:rPr lang="en-US" smtClean="0"/>
              <a:pPr/>
              <a:t>5/8/2015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EC143C-76B2-4E70-B93B-ABEF9B230AA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4339CC07-E2E8-4859-BEB2-B84BB780DE4E}" type="datetime1">
              <a:rPr lang="en-US" smtClean="0"/>
              <a:pPr/>
              <a:t>5/8/2015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EC143C-76B2-4E70-B93B-ABEF9B230AA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8AEFB2E-4FD8-4BDD-85B9-453E0B091DDF}" type="datetime1">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C143C-76B2-4E70-B93B-ABEF9B230AA5}"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192CC6-1432-416F-B4E1-A86930BE15D1}" type="datetime1">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C143C-76B2-4E70-B93B-ABEF9B230AA5}"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49236-4944-4627-8B2C-C8C1A3C5CADA}" type="datetime1">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C143C-76B2-4E70-B93B-ABEF9B230AA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52FE10C-EE5E-4F61-8445-ACE5447057E0}" type="datetime1">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C143C-76B2-4E70-B93B-ABEF9B230AA5}"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24427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787148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36955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518162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106835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8179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7622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85716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708983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94286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741173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image" Target="../media/image2.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3CC082C-737A-470C-A920-87E225A8C454}" type="datetime1">
              <a:rPr lang="en-US" smtClean="0"/>
              <a:pPr/>
              <a:t>5/8/2015</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FEC143C-76B2-4E70-B93B-ABEF9B230AA5}"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E86944-1580-4CA1-8AAD-1C68018531B4}" type="datetimeFigureOut">
              <a:rPr lang="en-US" smtClean="0">
                <a:solidFill>
                  <a:prstClr val="black">
                    <a:tint val="75000"/>
                  </a:prstClr>
                </a:solidFill>
              </a:rPr>
              <a:pPr/>
              <a:t>5/8/2015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A9523B-EE77-488D-B38D-259C3BC062E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88081615"/>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bk object 16"/>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path>
            </a:pathLst>
          </a:custGeom>
          <a:solidFill>
            <a:srgbClr val="E2DED1"/>
          </a:solidFill>
        </p:spPr>
        <p:txBody>
          <a:bodyPr wrap="square" lIns="0" tIns="0" rIns="0" bIns="0" rtlCol="0">
            <a:spAutoFit/>
          </a:bodyPr>
          <a:lstStyle/>
          <a:p>
            <a:endParaRPr/>
          </a:p>
        </p:txBody>
      </p:sp>
      <p:sp>
        <p:nvSpPr>
          <p:cNvPr id="17" name="bk object 17"/>
          <p:cNvSpPr/>
          <p:nvPr/>
        </p:nvSpPr>
        <p:spPr>
          <a:xfrm>
            <a:off x="220979" y="295656"/>
            <a:ext cx="8700516" cy="6365748"/>
          </a:xfrm>
          <a:prstGeom prst="rect">
            <a:avLst/>
          </a:prstGeom>
          <a:blipFill>
            <a:blip r:embed="rId7" cstate="print"/>
            <a:stretch>
              <a:fillRect/>
            </a:stretch>
          </a:blipFill>
        </p:spPr>
        <p:txBody>
          <a:bodyPr wrap="square" lIns="0" tIns="0" rIns="0" bIns="0" rtlCol="0">
            <a:spAutoFit/>
          </a:bodyPr>
          <a:lstStyle/>
          <a:p>
            <a:endParaRPr/>
          </a:p>
        </p:txBody>
      </p:sp>
      <p:sp>
        <p:nvSpPr>
          <p:cNvPr id="18" name="bk object 18"/>
          <p:cNvSpPr/>
          <p:nvPr/>
        </p:nvSpPr>
        <p:spPr>
          <a:xfrm>
            <a:off x="304800" y="329184"/>
            <a:ext cx="8532114" cy="6196812"/>
          </a:xfrm>
          <a:prstGeom prst="rect">
            <a:avLst/>
          </a:prstGeom>
          <a:blipFill>
            <a:blip r:embed="rId8" cstate="print"/>
            <a:stretch>
              <a:fillRect/>
            </a:stretch>
          </a:blipFill>
        </p:spPr>
        <p:txBody>
          <a:bodyPr wrap="square" lIns="0" tIns="0" rIns="0" bIns="0" rtlCol="0">
            <a:spAutoFit/>
          </a:bodyPr>
          <a:lstStyle/>
          <a:p>
            <a:endParaRPr/>
          </a:p>
        </p:txBody>
      </p:sp>
      <p:sp>
        <p:nvSpPr>
          <p:cNvPr id="19" name="bk object 19"/>
          <p:cNvSpPr/>
          <p:nvPr/>
        </p:nvSpPr>
        <p:spPr>
          <a:xfrm>
            <a:off x="304800" y="329184"/>
            <a:ext cx="8532495" cy="6196965"/>
          </a:xfrm>
          <a:custGeom>
            <a:avLst/>
            <a:gdLst/>
            <a:ahLst/>
            <a:cxnLst/>
            <a:rect l="l" t="t" r="r" b="b"/>
            <a:pathLst>
              <a:path w="8532495" h="6196965">
                <a:moveTo>
                  <a:pt x="0" y="128905"/>
                </a:moveTo>
                <a:lnTo>
                  <a:pt x="7158" y="86474"/>
                </a:lnTo>
                <a:lnTo>
                  <a:pt x="27020" y="49970"/>
                </a:lnTo>
                <a:lnTo>
                  <a:pt x="57162" y="21826"/>
                </a:lnTo>
                <a:lnTo>
                  <a:pt x="95163" y="4475"/>
                </a:lnTo>
                <a:lnTo>
                  <a:pt x="128955" y="0"/>
                </a:lnTo>
                <a:lnTo>
                  <a:pt x="8403082" y="0"/>
                </a:lnTo>
                <a:lnTo>
                  <a:pt x="8417754" y="825"/>
                </a:lnTo>
                <a:lnTo>
                  <a:pt x="8431945" y="3242"/>
                </a:lnTo>
                <a:lnTo>
                  <a:pt x="8470731" y="19137"/>
                </a:lnTo>
                <a:lnTo>
                  <a:pt x="8501953" y="46109"/>
                </a:lnTo>
                <a:lnTo>
                  <a:pt x="8523185" y="81728"/>
                </a:lnTo>
                <a:lnTo>
                  <a:pt x="8532004" y="123562"/>
                </a:lnTo>
                <a:lnTo>
                  <a:pt x="8532114" y="128905"/>
                </a:lnTo>
                <a:lnTo>
                  <a:pt x="8532114" y="6067856"/>
                </a:lnTo>
                <a:lnTo>
                  <a:pt x="8531288" y="6082520"/>
                </a:lnTo>
                <a:lnTo>
                  <a:pt x="8528872" y="6096702"/>
                </a:lnTo>
                <a:lnTo>
                  <a:pt x="8512978" y="6135462"/>
                </a:lnTo>
                <a:lnTo>
                  <a:pt x="8485999" y="6166661"/>
                </a:lnTo>
                <a:lnTo>
                  <a:pt x="8450356" y="6187880"/>
                </a:lnTo>
                <a:lnTo>
                  <a:pt x="8408474" y="6196701"/>
                </a:lnTo>
                <a:lnTo>
                  <a:pt x="8403082" y="6196812"/>
                </a:lnTo>
                <a:lnTo>
                  <a:pt x="128955" y="6196812"/>
                </a:lnTo>
                <a:lnTo>
                  <a:pt x="114287" y="6195987"/>
                </a:lnTo>
                <a:lnTo>
                  <a:pt x="100101" y="6193572"/>
                </a:lnTo>
                <a:lnTo>
                  <a:pt x="61332" y="6177681"/>
                </a:lnTo>
                <a:lnTo>
                  <a:pt x="30130" y="6150706"/>
                </a:lnTo>
                <a:lnTo>
                  <a:pt x="8915" y="6115067"/>
                </a:lnTo>
                <a:lnTo>
                  <a:pt x="108" y="6073186"/>
                </a:lnTo>
                <a:lnTo>
                  <a:pt x="0" y="6067856"/>
                </a:lnTo>
                <a:lnTo>
                  <a:pt x="0" y="128905"/>
                </a:lnTo>
                <a:close/>
              </a:path>
            </a:pathLst>
          </a:custGeom>
          <a:ln w="12700">
            <a:solidFill>
              <a:srgbClr val="A3A2A2"/>
            </a:solidFill>
          </a:ln>
        </p:spPr>
        <p:txBody>
          <a:bodyPr wrap="square" lIns="0" tIns="0" rIns="0" bIns="0" rtlCol="0">
            <a:spAutoFit/>
          </a:bodyPr>
          <a:lstStyle/>
          <a:p>
            <a:endParaRPr/>
          </a:p>
        </p:txBody>
      </p:sp>
      <p:sp>
        <p:nvSpPr>
          <p:cNvPr id="2" name="Holder 2"/>
          <p:cNvSpPr>
            <a:spLocks noGrp="1"/>
          </p:cNvSpPr>
          <p:nvPr>
            <p:ph type="title"/>
          </p:nvPr>
        </p:nvSpPr>
        <p:spPr>
          <a:xfrm>
            <a:off x="922731" y="469519"/>
            <a:ext cx="7298537" cy="927735"/>
          </a:xfrm>
          <a:prstGeom prst="rect">
            <a:avLst/>
          </a:prstGeom>
        </p:spPr>
        <p:txBody>
          <a:bodyPr wrap="square" lIns="0" tIns="0" rIns="0" bIns="0">
            <a:spAutoFit/>
          </a:bodyPr>
          <a:lstStyle>
            <a:lvl1pPr>
              <a:defRPr sz="3600" b="1">
                <a:solidFill>
                  <a:srgbClr val="FF6600"/>
                </a:solidFill>
                <a:latin typeface="Baskerville Old Face"/>
                <a:cs typeface="Baskerville Old Face"/>
              </a:defRPr>
            </a:lvl1pPr>
          </a:lstStyle>
          <a:p>
            <a:endParaRPr/>
          </a:p>
        </p:txBody>
      </p:sp>
      <p:sp>
        <p:nvSpPr>
          <p:cNvPr id="3" name="Holder 3"/>
          <p:cNvSpPr>
            <a:spLocks noGrp="1"/>
          </p:cNvSpPr>
          <p:nvPr>
            <p:ph type="body" idx="1"/>
          </p:nvPr>
        </p:nvSpPr>
        <p:spPr>
          <a:xfrm>
            <a:off x="683387" y="1795017"/>
            <a:ext cx="7777225" cy="275653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5/8/2015</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image" Target="../media/image5.png"/><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www.ncbi.nlm.nih.gov/BLAS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hyperlink" Target="http://www.conferenceseries.com/clinical-research-conferences.php" TargetMode="External"/><Relationship Id="rId5" Type="http://schemas.openxmlformats.org/officeDocument/2006/relationships/hyperlink" Target="http://www.conferenceseries.com/" TargetMode="Externa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object 5"/>
          <p:cNvSpPr/>
          <p:nvPr/>
        </p:nvSpPr>
        <p:spPr>
          <a:xfrm>
            <a:off x="533400" y="1981200"/>
            <a:ext cx="8001000" cy="4308872"/>
          </a:xfrm>
          <a:prstGeom prst="rect">
            <a:avLst/>
          </a:prstGeom>
          <a:blipFill>
            <a:blip r:embed="rId2" cstate="print"/>
            <a:stretch>
              <a:fillRect/>
            </a:stretch>
          </a:blipFill>
        </p:spPr>
        <p:txBody>
          <a:bodyPr wrap="square" lIns="0" tIns="0" rIns="0" bIns="0" rtlCol="0">
            <a:spAutoFit/>
          </a:bodyPr>
          <a:lstStyle/>
          <a:p>
            <a:pPr algn="just">
              <a:buFont typeface="Arial" charset="0"/>
              <a:buNone/>
              <a:defRPr/>
            </a:pPr>
            <a:r>
              <a:rPr lang="en-US" sz="2000" dirty="0">
                <a:solidFill>
                  <a:schemeClr val="tx2">
                    <a:lumMod val="10000"/>
                  </a:schemeClr>
                </a:solidFill>
              </a:rPr>
              <a:t>OMICS </a:t>
            </a:r>
            <a:r>
              <a:rPr lang="en-US" sz="2000" dirty="0" smtClean="0">
                <a:solidFill>
                  <a:schemeClr val="tx2">
                    <a:lumMod val="10000"/>
                  </a:schemeClr>
                </a:solidFill>
              </a:rPr>
              <a:t>Group International </a:t>
            </a:r>
            <a:r>
              <a:rPr lang="en-US" sz="2000" dirty="0">
                <a:solidFill>
                  <a:schemeClr val="tx2">
                    <a:lumMod val="10000"/>
                  </a:schemeClr>
                </a:solidFill>
              </a:rPr>
              <a:t>is an amalgamation of </a:t>
            </a:r>
            <a:r>
              <a:rPr lang="en-US" sz="2000" dirty="0">
                <a:solidFill>
                  <a:schemeClr val="tx2">
                    <a:lumMod val="10000"/>
                  </a:schemeClr>
                </a:solidFill>
                <a:hlinkClick r:id="rId3" tooltip="Open Access publications"/>
              </a:rPr>
              <a:t>Open Access publications</a:t>
            </a:r>
            <a:r>
              <a:rPr lang="en-US" sz="2000" dirty="0">
                <a:solidFill>
                  <a:schemeClr val="tx2">
                    <a:lumMod val="10000"/>
                  </a:schemeClr>
                </a:solidFill>
              </a:rPr>
              <a:t> and worldwide international science conferences and events. Established in the year 2007 with the sole aim of making the information on Sciences and technology ‘Open Access’, OMICS Group publishes </a:t>
            </a:r>
            <a:r>
              <a:rPr lang="en-US" sz="2000" dirty="0" smtClean="0">
                <a:solidFill>
                  <a:schemeClr val="tx2">
                    <a:lumMod val="10000"/>
                  </a:schemeClr>
                </a:solidFill>
              </a:rPr>
              <a:t>500 </a:t>
            </a:r>
            <a:r>
              <a:rPr lang="en-US" sz="2000" dirty="0">
                <a:solidFill>
                  <a:schemeClr val="tx2">
                    <a:lumMod val="10000"/>
                  </a:schemeClr>
                </a:solidFill>
              </a:rPr>
              <a:t>online open access </a:t>
            </a:r>
            <a:r>
              <a:rPr lang="en-US" sz="2000" dirty="0">
                <a:solidFill>
                  <a:schemeClr val="tx2">
                    <a:lumMod val="10000"/>
                  </a:schemeClr>
                </a:solidFill>
                <a:hlinkClick r:id="rId4" tooltip="scholarly journals"/>
              </a:rPr>
              <a:t>scholarly journals</a:t>
            </a:r>
            <a:r>
              <a:rPr lang="en-US" sz="2000" dirty="0">
                <a:solidFill>
                  <a:schemeClr val="tx2">
                    <a:lumMod val="10000"/>
                  </a:schemeClr>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a:t>
            </a:r>
            <a:r>
              <a:rPr lang="en-US" sz="2000" dirty="0" smtClean="0">
                <a:solidFill>
                  <a:schemeClr val="tx2">
                    <a:lumMod val="10000"/>
                  </a:schemeClr>
                </a:solidFill>
              </a:rPr>
              <a:t>International </a:t>
            </a:r>
            <a:r>
              <a:rPr lang="en-US" sz="2000" dirty="0">
                <a:solidFill>
                  <a:schemeClr val="tx2">
                    <a:lumMod val="10000"/>
                  </a:schemeClr>
                </a:solidFill>
              </a:rPr>
              <a:t>also organizes </a:t>
            </a:r>
            <a:r>
              <a:rPr lang="en-US" sz="2000" dirty="0" smtClean="0">
                <a:solidFill>
                  <a:schemeClr val="tx2">
                    <a:lumMod val="10000"/>
                  </a:schemeClr>
                </a:solidFill>
              </a:rPr>
              <a:t>500</a:t>
            </a:r>
            <a:r>
              <a:rPr lang="en-US" sz="2000" dirty="0">
                <a:solidFill>
                  <a:schemeClr val="tx2">
                    <a:lumMod val="10000"/>
                  </a:schemeClr>
                </a:solidFill>
              </a:rPr>
              <a:t> </a:t>
            </a:r>
            <a:r>
              <a:rPr lang="en-US" sz="2000" dirty="0">
                <a:solidFill>
                  <a:schemeClr val="tx2">
                    <a:lumMod val="10000"/>
                  </a:schemeClr>
                </a:solidFill>
                <a:hlinkClick r:id="rId5" tooltip="International conferences"/>
              </a:rPr>
              <a:t>International conferences</a:t>
            </a:r>
            <a:r>
              <a:rPr lang="en-US" sz="2000" dirty="0">
                <a:solidFill>
                  <a:schemeClr val="tx2">
                    <a:lumMod val="10000"/>
                  </a:schemeClr>
                </a:solidFill>
              </a:rPr>
              <a:t> annually across the globe, where knowledge transfer takes place through debates, round table discussions, poster presentations, workshops, symposia and exhibitions.</a:t>
            </a:r>
          </a:p>
        </p:txBody>
      </p:sp>
      <p:sp>
        <p:nvSpPr>
          <p:cNvPr id="2" name="object 2"/>
          <p:cNvSpPr/>
          <p:nvPr/>
        </p:nvSpPr>
        <p:spPr>
          <a:xfrm>
            <a:off x="418591" y="434212"/>
            <a:ext cx="8306815" cy="276999"/>
          </a:xfrm>
          <a:prstGeom prst="rect">
            <a:avLst/>
          </a:prstGeom>
          <a:blipFill>
            <a:blip r:embed="rId6"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4" name="object 4"/>
          <p:cNvSpPr txBox="1">
            <a:spLocks noGrp="1"/>
          </p:cNvSpPr>
          <p:nvPr>
            <p:ph type="title"/>
          </p:nvPr>
        </p:nvSpPr>
        <p:spPr>
          <a:xfrm>
            <a:off x="838200" y="533400"/>
            <a:ext cx="7298537" cy="719299"/>
          </a:xfrm>
          <a:prstGeom prst="rect">
            <a:avLst/>
          </a:prstGeom>
        </p:spPr>
        <p:txBody>
          <a:bodyPr vert="horz" wrap="square" lIns="0" tIns="224663" rIns="0" bIns="0" rtlCol="0">
            <a:spAutoFit/>
          </a:bodyPr>
          <a:lstStyle/>
          <a:p>
            <a:pPr marL="44450" algn="ctr">
              <a:lnSpc>
                <a:spcPct val="100000"/>
              </a:lnSpc>
            </a:pPr>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Group</a:t>
            </a:r>
            <a:endParaRPr sz="3200">
              <a:latin typeface="Times New Roman" pitchFamily="18" charset="0"/>
              <a:cs typeface="Times New Roman" pitchFamily="18" charset="0"/>
            </a:endParaRPr>
          </a:p>
        </p:txBody>
      </p:sp>
      <p:sp>
        <p:nvSpPr>
          <p:cNvPr id="5" name="object 5"/>
          <p:cNvSpPr/>
          <p:nvPr/>
        </p:nvSpPr>
        <p:spPr>
          <a:xfrm>
            <a:off x="457200" y="1371600"/>
            <a:ext cx="8153400" cy="276999"/>
          </a:xfrm>
          <a:prstGeom prst="rect">
            <a:avLst/>
          </a:prstGeom>
          <a:blipFill>
            <a:blip r:embed="rId7"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6" name="object 6"/>
          <p:cNvSpPr txBox="1"/>
          <p:nvPr/>
        </p:nvSpPr>
        <p:spPr>
          <a:xfrm>
            <a:off x="895603" y="1430273"/>
            <a:ext cx="5782945" cy="311150"/>
          </a:xfrm>
          <a:prstGeom prst="rect">
            <a:avLst/>
          </a:prstGeom>
        </p:spPr>
        <p:txBody>
          <a:bodyPr vert="horz" wrap="square" lIns="0" tIns="0" rIns="0" bIns="0" rtlCol="0">
            <a:spAutoFit/>
          </a:bodyPr>
          <a:lstStyle/>
          <a:p>
            <a:pPr marL="12700">
              <a:lnSpc>
                <a:spcPct val="100000"/>
              </a:lnSpc>
              <a:tabLst>
                <a:tab pos="1114425" algn="l"/>
                <a:tab pos="2124710" algn="l"/>
                <a:tab pos="4001135" algn="l"/>
                <a:tab pos="4434205" algn="l"/>
                <a:tab pos="4818380" algn="l"/>
              </a:tabLst>
            </a:pPr>
            <a:endParaRPr sz="2000">
              <a:latin typeface="Times New Roman" pitchFamily="18" charset="0"/>
              <a:cs typeface="Times New Roman" pitchFamily="18" charset="0"/>
            </a:endParaRPr>
          </a:p>
        </p:txBody>
      </p:sp>
      <p:sp>
        <p:nvSpPr>
          <p:cNvPr id="7" name="object 7"/>
          <p:cNvSpPr txBox="1"/>
          <p:nvPr/>
        </p:nvSpPr>
        <p:spPr>
          <a:xfrm>
            <a:off x="6884289" y="1430273"/>
            <a:ext cx="1648460" cy="311150"/>
          </a:xfrm>
          <a:prstGeom prst="rect">
            <a:avLst/>
          </a:prstGeom>
        </p:spPr>
        <p:txBody>
          <a:bodyPr vert="horz" wrap="square" lIns="0" tIns="0" rIns="0" bIns="0" rtlCol="0">
            <a:spAutoFit/>
          </a:bodyPr>
          <a:lstStyle/>
          <a:p>
            <a:pPr marL="12700">
              <a:lnSpc>
                <a:spcPct val="100000"/>
              </a:lnSpc>
              <a:tabLst>
                <a:tab pos="716915" algn="l"/>
              </a:tabLst>
            </a:pPr>
            <a:endParaRPr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298537" cy="492443"/>
          </a:xfrm>
        </p:spPr>
        <p:txBody>
          <a:bodyPr/>
          <a:lstStyle/>
          <a:p>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International Conferences</a:t>
            </a:r>
            <a:endParaRPr lang="en-US" sz="3200" dirty="0"/>
          </a:p>
        </p:txBody>
      </p:sp>
      <p:sp>
        <p:nvSpPr>
          <p:cNvPr id="3" name="Text Placeholder 2"/>
          <p:cNvSpPr>
            <a:spLocks noGrp="1"/>
          </p:cNvSpPr>
          <p:nvPr>
            <p:ph type="body" idx="1"/>
          </p:nvPr>
        </p:nvSpPr>
        <p:spPr/>
        <p:txBody>
          <a:bodyPr/>
          <a:lstStyle/>
          <a:p>
            <a:endParaRPr lang="en-US" dirty="0"/>
          </a:p>
        </p:txBody>
      </p:sp>
      <p:sp>
        <p:nvSpPr>
          <p:cNvPr id="4"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r>
              <a:rPr lang="en-US" spc="5" dirty="0" smtClean="0">
                <a:latin typeface="Times New Roman" pitchFamily="18" charset="0"/>
                <a:cs typeface="Times New Roman" pitchFamily="18" charset="0"/>
              </a:rPr>
              <a:t>A</a:t>
            </a:r>
            <a:r>
              <a:rPr lang="en-US" spc="10"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o</a:t>
            </a:r>
            <a:r>
              <a:rPr lang="en-US" spc="10" dirty="0" smtClean="0">
                <a:latin typeface="Times New Roman" pitchFamily="18" charset="0"/>
                <a:cs typeface="Times New Roman" pitchFamily="18" charset="0"/>
              </a:rPr>
              <a:t>u</a:t>
            </a:r>
            <a:r>
              <a:rPr lang="en-US" spc="-10" dirty="0" smtClean="0">
                <a:latin typeface="Times New Roman" pitchFamily="18" charset="0"/>
                <a:cs typeface="Times New Roman" pitchFamily="18" charset="0"/>
              </a:rPr>
              <a:t>t</a:t>
            </a:r>
            <a:r>
              <a:rPr lang="en-US" spc="-50" dirty="0" smtClean="0">
                <a:latin typeface="Times New Roman" pitchFamily="18" charset="0"/>
                <a:cs typeface="Times New Roman" pitchFamily="18" charset="0"/>
              </a:rPr>
              <a:t> </a:t>
            </a:r>
            <a:r>
              <a:rPr lang="en-US" spc="15" dirty="0" smtClean="0">
                <a:latin typeface="Times New Roman" pitchFamily="18" charset="0"/>
                <a:cs typeface="Times New Roman" pitchFamily="18" charset="0"/>
              </a:rPr>
              <a:t>O</a:t>
            </a:r>
            <a:r>
              <a:rPr lang="en-US" spc="5" dirty="0" smtClean="0">
                <a:latin typeface="Times New Roman" pitchFamily="18" charset="0"/>
                <a:cs typeface="Times New Roman" pitchFamily="18" charset="0"/>
              </a:rPr>
              <a:t>M</a:t>
            </a:r>
            <a:r>
              <a:rPr lang="en-US" spc="10" dirty="0" smtClean="0">
                <a:latin typeface="Times New Roman" pitchFamily="18" charset="0"/>
                <a:cs typeface="Times New Roman" pitchFamily="18" charset="0"/>
              </a:rPr>
              <a:t>IC</a:t>
            </a:r>
            <a:r>
              <a:rPr lang="en-US" dirty="0" smtClean="0">
                <a:latin typeface="Times New Roman" pitchFamily="18" charset="0"/>
                <a:cs typeface="Times New Roman" pitchFamily="18" charset="0"/>
              </a:rPr>
              <a:t>S</a:t>
            </a:r>
            <a:r>
              <a:rPr lang="en-US" spc="-4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Group</a:t>
            </a:r>
            <a:endParaRPr/>
          </a:p>
        </p:txBody>
      </p:sp>
      <p:sp>
        <p:nvSpPr>
          <p:cNvPr id="5" name="object 5"/>
          <p:cNvSpPr/>
          <p:nvPr/>
        </p:nvSpPr>
        <p:spPr>
          <a:xfrm>
            <a:off x="533400" y="1752600"/>
            <a:ext cx="8001000" cy="3385542"/>
          </a:xfrm>
          <a:prstGeom prst="rect">
            <a:avLst/>
          </a:prstGeom>
          <a:blipFill>
            <a:blip r:embed="rId3" cstate="print"/>
            <a:stretch>
              <a:fillRect/>
            </a:stretch>
          </a:blipFill>
        </p:spPr>
        <p:txBody>
          <a:bodyPr wrap="square" lIns="0" tIns="0" rIns="0" bIns="0" rtlCol="0">
            <a:spAutoFit/>
          </a:bodyPr>
          <a:lstStyle/>
          <a:p>
            <a:pPr>
              <a:buFont typeface="Arial" charset="0"/>
              <a:buNone/>
              <a:defRPr/>
            </a:pPr>
            <a:r>
              <a:rPr lang="en-US" dirty="0">
                <a:solidFill>
                  <a:schemeClr val="tx2">
                    <a:lumMod val="10000"/>
                  </a:schemeClr>
                </a:solidFill>
              </a:rPr>
              <a:t> </a:t>
            </a:r>
            <a:r>
              <a:rPr lang="en-US" sz="2000" dirty="0">
                <a:solidFill>
                  <a:schemeClr val="tx2">
                    <a:lumMod val="10000"/>
                  </a:schemeClr>
                </a:solidFill>
              </a:rPr>
              <a:t>OMICS </a:t>
            </a:r>
            <a:r>
              <a:rPr lang="en-US" sz="2000" dirty="0" smtClean="0">
                <a:solidFill>
                  <a:schemeClr val="tx2">
                    <a:lumMod val="10000"/>
                  </a:schemeClr>
                </a:solidFill>
              </a:rPr>
              <a:t>International </a:t>
            </a:r>
            <a:r>
              <a:rPr lang="en-US" sz="2000" dirty="0">
                <a:solidFill>
                  <a:schemeClr val="tx2">
                    <a:lumMod val="10000"/>
                  </a:schemeClr>
                </a:solidFill>
              </a:rPr>
              <a:t>is a pioneer and leading science event organizer, which publishes around </a:t>
            </a:r>
            <a:r>
              <a:rPr lang="en-US" sz="2000" dirty="0" smtClean="0">
                <a:solidFill>
                  <a:schemeClr val="tx2">
                    <a:lumMod val="10000"/>
                  </a:schemeClr>
                </a:solidFill>
              </a:rPr>
              <a:t>500</a:t>
            </a:r>
            <a:r>
              <a:rPr lang="en-US" sz="2000" dirty="0">
                <a:solidFill>
                  <a:schemeClr val="tx2">
                    <a:lumMod val="10000"/>
                  </a:schemeClr>
                </a:solidFill>
              </a:rPr>
              <a:t> open access journals and conducts over 300 Medical, Clinical, Engineering, Life Sciences, Pharma scientific conferences all over the globe annually with the support of more than 1000 scientific associations and 30,000 editorial board members and 3.5 million followers to </a:t>
            </a:r>
            <a:r>
              <a:rPr lang="en-US" sz="2000" dirty="0" smtClean="0">
                <a:solidFill>
                  <a:schemeClr val="tx2">
                    <a:lumMod val="10000"/>
                  </a:schemeClr>
                </a:solidFill>
              </a:rPr>
              <a:t>its credit</a:t>
            </a:r>
            <a:r>
              <a:rPr lang="en-US" sz="2000" dirty="0">
                <a:solidFill>
                  <a:schemeClr val="tx2">
                    <a:lumMod val="10000"/>
                  </a:schemeClr>
                </a:solidFill>
              </a:rPr>
              <a:t>.</a:t>
            </a:r>
            <a:br>
              <a:rPr lang="en-US" sz="2000" dirty="0">
                <a:solidFill>
                  <a:schemeClr val="tx2">
                    <a:lumMod val="10000"/>
                  </a:schemeClr>
                </a:solidFill>
              </a:rPr>
            </a:br>
            <a:endParaRPr lang="en-US" sz="2000" dirty="0">
              <a:solidFill>
                <a:schemeClr val="tx2">
                  <a:lumMod val="10000"/>
                </a:schemeClr>
              </a:solidFill>
            </a:endParaRPr>
          </a:p>
          <a:p>
            <a:pPr>
              <a:buFont typeface="Arial" charset="0"/>
              <a:buNone/>
              <a:defRPr/>
            </a:pPr>
            <a:r>
              <a:rPr lang="en-US" sz="2000" dirty="0">
                <a:solidFill>
                  <a:schemeClr val="tx2">
                    <a:lumMod val="10000"/>
                  </a:schemeClr>
                </a:solidFill>
              </a:rPr>
              <a:t>    OMICS </a:t>
            </a:r>
            <a:r>
              <a:rPr lang="en-US" sz="2000" dirty="0" smtClean="0">
                <a:solidFill>
                  <a:schemeClr val="tx2">
                    <a:lumMod val="10000"/>
                  </a:schemeClr>
                </a:solidFill>
              </a:rPr>
              <a:t>International </a:t>
            </a:r>
            <a:r>
              <a:rPr lang="en-US" sz="2000" dirty="0">
                <a:solidFill>
                  <a:schemeClr val="tx2">
                    <a:lumMod val="10000"/>
                  </a:schemeClr>
                </a:solidFill>
              </a:rPr>
              <a:t>has organized 500 conferences, workshops and national symposiums across the major cities including San Francisco, Las Vegas, San Antonio, Omaha, Orlando, Raleigh, Santa Clara, Chicago, Philadelphia, Baltimore, United Kingdom, Valencia, Dubai, Beijing, Hyderabad, Bengaluru and Mumbai</a:t>
            </a:r>
            <a:r>
              <a:rPr lang="en-US" dirty="0">
                <a:solidFill>
                  <a:schemeClr val="tx2">
                    <a:lumMod val="10000"/>
                  </a:schemeClr>
                </a:solidFill>
              </a:rPr>
              <a:t>.</a:t>
            </a:r>
            <a:endParaRPr/>
          </a:p>
        </p:txBody>
      </p:sp>
      <p:sp>
        <p:nvSpPr>
          <p:cNvPr id="6"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7" name="object 5"/>
          <p:cNvSpPr/>
          <p:nvPr/>
        </p:nvSpPr>
        <p:spPr>
          <a:xfrm>
            <a:off x="457200" y="1371600"/>
            <a:ext cx="8153400" cy="276999"/>
          </a:xfrm>
          <a:prstGeom prst="rect">
            <a:avLst/>
          </a:prstGeom>
          <a:blipFill>
            <a:blip r:embed="rId4"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4763869"/>
            <a:ext cx="8610600" cy="646331"/>
          </a:xfrm>
          <a:prstGeom prst="rect">
            <a:avLst/>
          </a:prstGeom>
        </p:spPr>
        <p:txBody>
          <a:bodyPr wrap="square">
            <a:spAutoFit/>
          </a:bodyPr>
          <a:lstStyle/>
          <a:p>
            <a:r>
              <a:rPr lang="en-US" dirty="0"/>
              <a:t>1- Genetics Department, Faculty of Agriculture, Menoufia </a:t>
            </a:r>
            <a:r>
              <a:rPr lang="en-US" dirty="0" smtClean="0"/>
              <a:t>University</a:t>
            </a:r>
          </a:p>
          <a:p>
            <a:r>
              <a:rPr lang="en-US" dirty="0" smtClean="0"/>
              <a:t>2</a:t>
            </a:r>
            <a:r>
              <a:rPr lang="en-US" dirty="0"/>
              <a:t>. Institute of Genetic Engineering </a:t>
            </a:r>
            <a:r>
              <a:rPr lang="en-US" dirty="0" smtClean="0"/>
              <a:t>and Biotechnology </a:t>
            </a:r>
            <a:r>
              <a:rPr lang="en-US" dirty="0"/>
              <a:t>Research, University of Sadat City</a:t>
            </a:r>
          </a:p>
        </p:txBody>
      </p:sp>
      <p:sp>
        <p:nvSpPr>
          <p:cNvPr id="5" name="Title 1"/>
          <p:cNvSpPr txBox="1">
            <a:spLocks/>
          </p:cNvSpPr>
          <p:nvPr/>
        </p:nvSpPr>
        <p:spPr>
          <a:xfrm>
            <a:off x="457200" y="3657600"/>
            <a:ext cx="8229600" cy="914400"/>
          </a:xfrm>
          <a:prstGeom prst="rect">
            <a:avLst/>
          </a:prstGeom>
        </p:spPr>
        <p:txBody>
          <a:bodyPr vert="horz" lIns="91440" tIns="45720" rIns="91440" bIns="45720" rtlCol="0" anchor="b">
            <a:normAutofit fontScale="97500"/>
          </a:bodyPr>
          <a:lst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rtl="0"/>
            <a:r>
              <a:rPr lang="en-US" sz="2800" b="1" dirty="0" smtClean="0">
                <a:solidFill>
                  <a:srgbClr val="FF0000"/>
                </a:solidFill>
                <a:latin typeface="Times New Roman" pitchFamily="18" charset="0"/>
                <a:cs typeface="Times New Roman" pitchFamily="18" charset="0"/>
              </a:rPr>
              <a:t>A.I. Fahmi</a:t>
            </a:r>
            <a:r>
              <a:rPr lang="en-US" sz="2800" b="1" baseline="30000" dirty="0" smtClean="0">
                <a:solidFill>
                  <a:srgbClr val="C00000"/>
                </a:solidFill>
                <a:latin typeface="Times New Roman" pitchFamily="18" charset="0"/>
                <a:cs typeface="Times New Roman" pitchFamily="18" charset="0"/>
              </a:rPr>
              <a:t>1</a:t>
            </a:r>
            <a:r>
              <a:rPr lang="en-US" sz="2800" b="1" dirty="0" smtClean="0">
                <a:solidFill>
                  <a:srgbClr val="FF0000"/>
                </a:solidFill>
                <a:latin typeface="Times New Roman" pitchFamily="18" charset="0"/>
                <a:cs typeface="Times New Roman" pitchFamily="18" charset="0"/>
              </a:rPr>
              <a:t>, R.A. Eissa</a:t>
            </a:r>
            <a:r>
              <a:rPr lang="en-US" sz="2800" b="1" baseline="30000" dirty="0" smtClean="0">
                <a:solidFill>
                  <a:srgbClr val="C00000"/>
                </a:solidFill>
                <a:latin typeface="Times New Roman" pitchFamily="18" charset="0"/>
                <a:cs typeface="Times New Roman" pitchFamily="18" charset="0"/>
              </a:rPr>
              <a:t>1</a:t>
            </a:r>
            <a:r>
              <a:rPr lang="en-US" sz="2800" b="1" dirty="0" smtClean="0">
                <a:solidFill>
                  <a:srgbClr val="FF0000"/>
                </a:solidFill>
                <a:latin typeface="Times New Roman" pitchFamily="18" charset="0"/>
                <a:cs typeface="Times New Roman" pitchFamily="18" charset="0"/>
              </a:rPr>
              <a:t>, K.A. El-Halfawi</a:t>
            </a:r>
            <a:r>
              <a:rPr lang="en-US" sz="2800" b="1" baseline="30000" dirty="0" smtClean="0">
                <a:solidFill>
                  <a:srgbClr val="C00000"/>
                </a:solidFill>
                <a:latin typeface="Times New Roman" pitchFamily="18" charset="0"/>
                <a:cs typeface="Times New Roman" pitchFamily="18" charset="0"/>
              </a:rPr>
              <a:t>2</a:t>
            </a:r>
            <a:r>
              <a:rPr lang="en-US" sz="2800" b="1" dirty="0" smtClean="0">
                <a:solidFill>
                  <a:srgbClr val="FF0000"/>
                </a:solidFill>
                <a:latin typeface="Times New Roman" pitchFamily="18" charset="0"/>
                <a:cs typeface="Times New Roman" pitchFamily="18" charset="0"/>
              </a:rPr>
              <a:t>, H.A. Hamza</a:t>
            </a:r>
            <a:r>
              <a:rPr lang="en-US" sz="2800" b="1" baseline="30000" dirty="0" smtClean="0">
                <a:solidFill>
                  <a:srgbClr val="C00000"/>
                </a:solidFill>
                <a:latin typeface="Times New Roman" pitchFamily="18" charset="0"/>
                <a:cs typeface="Times New Roman" pitchFamily="18" charset="0"/>
              </a:rPr>
              <a:t>2</a:t>
            </a:r>
            <a:r>
              <a:rPr lang="en-US" sz="2800" b="1" dirty="0" smtClean="0">
                <a:solidFill>
                  <a:srgbClr val="FF0000"/>
                </a:solidFill>
                <a:latin typeface="Times New Roman" pitchFamily="18" charset="0"/>
                <a:cs typeface="Times New Roman" pitchFamily="18" charset="0"/>
              </a:rPr>
              <a:t> and  M.S. Helwa</a:t>
            </a:r>
            <a:r>
              <a:rPr lang="en-US" sz="2800" b="1" baseline="30000" dirty="0" smtClean="0">
                <a:solidFill>
                  <a:srgbClr val="C00000"/>
                </a:solidFill>
                <a:latin typeface="Times New Roman" pitchFamily="18" charset="0"/>
                <a:cs typeface="Times New Roman" pitchFamily="18" charset="0"/>
              </a:rPr>
              <a:t>1</a:t>
            </a:r>
            <a:endParaRPr lang="en-US" sz="2800" dirty="0"/>
          </a:p>
        </p:txBody>
      </p:sp>
      <p:sp>
        <p:nvSpPr>
          <p:cNvPr id="2" name="Title 1"/>
          <p:cNvSpPr>
            <a:spLocks noGrp="1"/>
          </p:cNvSpPr>
          <p:nvPr>
            <p:ph type="ctrTitle"/>
          </p:nvPr>
        </p:nvSpPr>
        <p:spPr>
          <a:xfrm>
            <a:off x="685800" y="1038021"/>
            <a:ext cx="7772400" cy="2381251"/>
          </a:xfrm>
        </p:spPr>
        <p:txBody>
          <a:bodyPr>
            <a:noAutofit/>
          </a:bodyPr>
          <a:lstStyle/>
          <a:p>
            <a:r>
              <a:rPr lang="en-US" sz="4000" b="1" dirty="0">
                <a:solidFill>
                  <a:srgbClr val="002060"/>
                </a:solidFill>
                <a:latin typeface="Times New Roman" pitchFamily="18" charset="0"/>
                <a:cs typeface="Times New Roman" pitchFamily="18" charset="0"/>
              </a:rPr>
              <a:t>Isolation, Identification and Evaluation </a:t>
            </a:r>
            <a:r>
              <a:rPr lang="en-US" sz="4000" b="1" dirty="0" smtClean="0">
                <a:solidFill>
                  <a:srgbClr val="002060"/>
                </a:solidFill>
                <a:latin typeface="Times New Roman" pitchFamily="18" charset="0"/>
                <a:cs typeface="Times New Roman" pitchFamily="18" charset="0"/>
              </a:rPr>
              <a:t>of </a:t>
            </a:r>
            <a:r>
              <a:rPr lang="en-US" sz="4000" b="1" dirty="0">
                <a:solidFill>
                  <a:srgbClr val="002060"/>
                </a:solidFill>
                <a:latin typeface="Times New Roman" pitchFamily="18" charset="0"/>
                <a:cs typeface="Times New Roman" pitchFamily="18" charset="0"/>
              </a:rPr>
              <a:t>Highly Cellulases Producing </a:t>
            </a:r>
            <a:r>
              <a:rPr lang="en-US" sz="4000" b="1" i="1" dirty="0">
                <a:solidFill>
                  <a:srgbClr val="002060"/>
                </a:solidFill>
                <a:latin typeface="Times New Roman" pitchFamily="18" charset="0"/>
                <a:cs typeface="Times New Roman" pitchFamily="18" charset="0"/>
              </a:rPr>
              <a:t>Trichoderma</a:t>
            </a:r>
            <a:r>
              <a:rPr lang="en-US" sz="4000" b="1" dirty="0">
                <a:solidFill>
                  <a:srgbClr val="002060"/>
                </a:solidFill>
                <a:latin typeface="Times New Roman" pitchFamily="18" charset="0"/>
                <a:cs typeface="Times New Roman" pitchFamily="18" charset="0"/>
              </a:rPr>
              <a:t> Isolates from Egypt </a:t>
            </a:r>
            <a:endParaRPr lang="en-US" sz="4000" dirty="0">
              <a:solidFill>
                <a:srgbClr val="002060"/>
              </a:solidFill>
              <a:latin typeface="Times New Roman" pitchFamily="18" charset="0"/>
              <a:cs typeface="Times New Roman" pitchFamily="18" charset="0"/>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00544" y="256160"/>
            <a:ext cx="1295400" cy="11916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96501156"/>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3124200"/>
            <a:ext cx="8229600" cy="1828800"/>
          </a:xfrm>
        </p:spPr>
        <p:txBody>
          <a:bodyPr>
            <a:normAutofit/>
          </a:bodyPr>
          <a:lstStyle/>
          <a:p>
            <a:pPr algn="just" rtl="0"/>
            <a:r>
              <a:rPr lang="en-US" dirty="0" smtClean="0"/>
              <a:t>Lignocellulosic </a:t>
            </a:r>
            <a:r>
              <a:rPr lang="en-US" dirty="0"/>
              <a:t>materials are cheap renewable resources available in large quantities </a:t>
            </a:r>
            <a:r>
              <a:rPr lang="en-US" dirty="0" smtClean="0"/>
              <a:t>including various agricultural residues, fruit and vegetable wastes, woods, municipal solid wastes, wastes from the pulp and paper industry.</a:t>
            </a:r>
          </a:p>
        </p:txBody>
      </p:sp>
      <p:sp>
        <p:nvSpPr>
          <p:cNvPr id="11" name="Rectangle 10"/>
          <p:cNvSpPr/>
          <p:nvPr/>
        </p:nvSpPr>
        <p:spPr>
          <a:xfrm>
            <a:off x="2439689" y="508337"/>
            <a:ext cx="4265911" cy="1015663"/>
          </a:xfrm>
          <a:prstGeom prst="rect">
            <a:avLst/>
          </a:prstGeom>
        </p:spPr>
        <p:txBody>
          <a:bodyPr wrap="none">
            <a:spAutoFit/>
          </a:bodyPr>
          <a:lstStyle/>
          <a:p>
            <a:pPr algn="ctr"/>
            <a:r>
              <a:rPr lang="en-US" sz="6000" dirty="0">
                <a:solidFill>
                  <a:srgbClr val="FFFF00"/>
                </a:solidFill>
                <a:effectLst>
                  <a:glow rad="228600">
                    <a:srgbClr val="FFFF00">
                      <a:alpha val="40000"/>
                    </a:srgbClr>
                  </a:glow>
                </a:effectLst>
              </a:rPr>
              <a:t>Introduction</a:t>
            </a:r>
            <a:endParaRPr lang="ar-EG" dirty="0"/>
          </a:p>
        </p:txBody>
      </p:sp>
    </p:spTree>
    <p:extLst>
      <p:ext uri="{BB962C8B-B14F-4D97-AF65-F5344CB8AC3E}">
        <p14:creationId xmlns:p14="http://schemas.microsoft.com/office/powerpoint/2010/main" xmlns="" val="276104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G:\My Search\PH.D\Ph D\FinalText\final tex,\4 paper\presentation material\image1.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3505200"/>
            <a:ext cx="8737122" cy="3200400"/>
          </a:xfrm>
          <a:prstGeom prst="rect">
            <a:avLst/>
          </a:prstGeom>
          <a:noFill/>
          <a:effectLst>
            <a:innerShdw blurRad="63500" dist="50800" dir="2700000">
              <a:prstClr val="black">
                <a:alpha val="50000"/>
              </a:prstClr>
            </a:innerShdw>
          </a:effectLst>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161925" y="2392740"/>
            <a:ext cx="8534400" cy="1569660"/>
          </a:xfrm>
          <a:prstGeom prst="rect">
            <a:avLst/>
          </a:prstGeom>
        </p:spPr>
        <p:txBody>
          <a:bodyPr wrap="square">
            <a:spAutoFit/>
          </a:bodyPr>
          <a:lstStyle/>
          <a:p>
            <a:pPr marL="274320" lvl="0" indent="-274320" algn="just">
              <a:spcBef>
                <a:spcPct val="20000"/>
              </a:spcBef>
              <a:buClr>
                <a:srgbClr val="31B6FD"/>
              </a:buClr>
              <a:buSzPct val="100000"/>
              <a:buFont typeface="Symbol" pitchFamily="18" charset="2"/>
              <a:buChar char=""/>
            </a:pPr>
            <a:r>
              <a:rPr lang="en-US" sz="2400" dirty="0">
                <a:solidFill>
                  <a:srgbClr val="073E87"/>
                </a:solidFill>
              </a:rPr>
              <a:t>One of these important cellulosic materials is rice straw which is a major agricultural waste in rice-growing countries. Rice straw still a waste till now all over the world and especially in Egypt.</a:t>
            </a:r>
          </a:p>
        </p:txBody>
      </p:sp>
      <p:sp>
        <p:nvSpPr>
          <p:cNvPr id="8" name="Rectangle 7"/>
          <p:cNvSpPr/>
          <p:nvPr/>
        </p:nvSpPr>
        <p:spPr>
          <a:xfrm>
            <a:off x="2439689" y="508337"/>
            <a:ext cx="4265911" cy="1015663"/>
          </a:xfrm>
          <a:prstGeom prst="rect">
            <a:avLst/>
          </a:prstGeom>
        </p:spPr>
        <p:txBody>
          <a:bodyPr wrap="none">
            <a:spAutoFit/>
          </a:bodyPr>
          <a:lstStyle/>
          <a:p>
            <a:pPr algn="ctr"/>
            <a:r>
              <a:rPr lang="en-US" sz="6000" dirty="0">
                <a:solidFill>
                  <a:srgbClr val="FFFF00"/>
                </a:solidFill>
                <a:effectLst>
                  <a:glow rad="228600">
                    <a:srgbClr val="FFFF00">
                      <a:alpha val="40000"/>
                    </a:srgbClr>
                  </a:glow>
                </a:effectLst>
              </a:rPr>
              <a:t>Introduction</a:t>
            </a:r>
            <a:endParaRPr lang="ar-EG" dirty="0"/>
          </a:p>
        </p:txBody>
      </p:sp>
    </p:spTree>
    <p:extLst>
      <p:ext uri="{BB962C8B-B14F-4D97-AF65-F5344CB8AC3E}">
        <p14:creationId xmlns:p14="http://schemas.microsoft.com/office/powerpoint/2010/main" xmlns="" val="392938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G:\My Search\PH.D\Ph D\FinalText\final tex,\4 paper\presentation material\000_Nic20505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5334000"/>
            <a:ext cx="8686800" cy="1524000"/>
          </a:xfrm>
          <a:prstGeom prst="rect">
            <a:avLst/>
          </a:prstGeom>
          <a:noFill/>
          <a:effectLst>
            <a:innerShdw blurRad="63500" dist="50800" dir="2700000">
              <a:prstClr val="black">
                <a:alpha val="50000"/>
              </a:prstClr>
            </a:innerShdw>
          </a:effectLst>
          <a:extLst>
            <a:ext uri="{909E8E84-426E-40DD-AFC4-6F175D3DCCD1}">
              <a14:hiddenFill xmlns:a14="http://schemas.microsoft.com/office/drawing/2010/main" xmlns="">
                <a:solidFill>
                  <a:srgbClr val="FFFFFF"/>
                </a:solidFill>
              </a14:hiddenFill>
            </a:ext>
          </a:extLst>
        </p:spPr>
      </p:pic>
      <p:graphicFrame>
        <p:nvGraphicFramePr>
          <p:cNvPr id="9" name="Content Placeholder 8"/>
          <p:cNvGraphicFramePr>
            <a:graphicFrameLocks noGrp="1"/>
          </p:cNvGraphicFramePr>
          <p:nvPr>
            <p:ph idx="1"/>
            <p:extLst>
              <p:ext uri="{D42A27DB-BD31-4B8C-83A1-F6EECF244321}">
                <p14:modId xmlns:p14="http://schemas.microsoft.com/office/powerpoint/2010/main" xmlns="" val="1586760900"/>
              </p:ext>
            </p:extLst>
          </p:nvPr>
        </p:nvGraphicFramePr>
        <p:xfrm>
          <a:off x="228601" y="1457960"/>
          <a:ext cx="8686799" cy="3876040"/>
        </p:xfrm>
        <a:graphic>
          <a:graphicData uri="http://schemas.openxmlformats.org/drawingml/2006/table">
            <a:tbl>
              <a:tblPr rtl="1" firstRow="1" bandRow="1">
                <a:effectLst>
                  <a:innerShdw blurRad="63500" dist="50800" dir="2700000">
                    <a:prstClr val="black">
                      <a:alpha val="50000"/>
                    </a:prstClr>
                  </a:innerShdw>
                </a:effectLst>
                <a:tableStyleId>{5C22544A-7EE6-4342-B048-85BDC9FD1C3A}</a:tableStyleId>
              </a:tblPr>
              <a:tblGrid>
                <a:gridCol w="1222738"/>
                <a:gridCol w="1708458"/>
                <a:gridCol w="2407944"/>
                <a:gridCol w="1418549"/>
                <a:gridCol w="1929110"/>
              </a:tblGrid>
              <a:tr h="670560">
                <a:tc>
                  <a:txBody>
                    <a:bodyPr/>
                    <a:lstStyle/>
                    <a:p>
                      <a:pPr algn="ctr" rtl="0"/>
                      <a:r>
                        <a:rPr lang="en-US" sz="1800" b="1" dirty="0" smtClean="0">
                          <a:solidFill>
                            <a:schemeClr val="tx1"/>
                          </a:solidFill>
                          <a:latin typeface="Times New Roman" panose="02020603050405020304" pitchFamily="18" charset="0"/>
                          <a:cs typeface="Times New Roman" panose="02020603050405020304" pitchFamily="18" charset="0"/>
                        </a:rPr>
                        <a:t>Un utilized amount (%)</a:t>
                      </a:r>
                      <a:endParaRPr lang="ar-EG" sz="18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rtl="0"/>
                      <a:r>
                        <a:rPr lang="en-US" sz="1800" b="1" dirty="0" smtClean="0">
                          <a:solidFill>
                            <a:schemeClr val="tx1"/>
                          </a:solidFill>
                          <a:latin typeface="Times New Roman" panose="02020603050405020304" pitchFamily="18" charset="0"/>
                          <a:cs typeface="Times New Roman" panose="02020603050405020304" pitchFamily="18" charset="0"/>
                        </a:rPr>
                        <a:t>Un utilized amount (million tons/ year)</a:t>
                      </a:r>
                      <a:endParaRPr lang="ar-EG" sz="18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rtl="0"/>
                      <a:r>
                        <a:rPr lang="en-US" sz="1800" b="1" dirty="0" smtClean="0">
                          <a:solidFill>
                            <a:schemeClr val="tx1"/>
                          </a:solidFill>
                          <a:latin typeface="Times New Roman" panose="02020603050405020304" pitchFamily="18" charset="0"/>
                          <a:cs typeface="Times New Roman" panose="02020603050405020304" pitchFamily="18" charset="0"/>
                        </a:rPr>
                        <a:t>Current usage</a:t>
                      </a:r>
                      <a:endParaRPr lang="ar-EG" sz="18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rtl="0"/>
                      <a:r>
                        <a:rPr lang="en-US" sz="1800" b="1" dirty="0" smtClean="0">
                          <a:solidFill>
                            <a:schemeClr val="tx1"/>
                          </a:solidFill>
                          <a:latin typeface="Times New Roman" panose="02020603050405020304" pitchFamily="18" charset="0"/>
                          <a:cs typeface="Times New Roman" panose="02020603050405020304" pitchFamily="18" charset="0"/>
                        </a:rPr>
                        <a:t>Production (million tons/year)</a:t>
                      </a:r>
                      <a:endParaRPr lang="ar-EG" sz="18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rtl="0"/>
                      <a:r>
                        <a:rPr lang="en-US" sz="1800" b="1" dirty="0" smtClean="0">
                          <a:solidFill>
                            <a:schemeClr val="tx1"/>
                          </a:solidFill>
                          <a:latin typeface="Times New Roman" panose="02020603050405020304" pitchFamily="18" charset="0"/>
                          <a:cs typeface="Times New Roman" panose="02020603050405020304" pitchFamily="18" charset="0"/>
                        </a:rPr>
                        <a:t>Crop residues</a:t>
                      </a:r>
                      <a:endParaRPr lang="ar-EG" sz="1800" b="1" dirty="0">
                        <a:solidFill>
                          <a:schemeClr val="tx1"/>
                        </a:solidFill>
                        <a:latin typeface="Times New Roman" panose="02020603050405020304" pitchFamily="18" charset="0"/>
                        <a:cs typeface="Times New Roman" panose="02020603050405020304" pitchFamily="18" charset="0"/>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smtClean="0">
                          <a:solidFill>
                            <a:srgbClr val="990000"/>
                          </a:solidFill>
                          <a:latin typeface="Times New Roman" panose="02020603050405020304" pitchFamily="18" charset="0"/>
                          <a:ea typeface="+mn-ea"/>
                          <a:cs typeface="Times New Roman" panose="02020603050405020304" pitchFamily="18" charset="0"/>
                        </a:rPr>
                        <a:t>62 %</a:t>
                      </a:r>
                      <a:endParaRPr lang="ar-EG" sz="1600" kern="1200" dirty="0">
                        <a:solidFill>
                          <a:srgbClr val="990000"/>
                        </a:solidFill>
                        <a:latin typeface="Times New Roman" panose="02020603050405020304" pitchFamily="18" charset="0"/>
                        <a:ea typeface="+mn-ea"/>
                        <a:cs typeface="Times New Roman" panose="02020603050405020304" pitchFamily="18" charset="0"/>
                      </a:endParaRPr>
                    </a:p>
                  </a:txBody>
                  <a:tcPr anchor="ctr">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smtClean="0">
                          <a:solidFill>
                            <a:srgbClr val="990000"/>
                          </a:solidFill>
                          <a:latin typeface="Times New Roman" panose="02020603050405020304" pitchFamily="18" charset="0"/>
                          <a:ea typeface="+mn-ea"/>
                          <a:cs typeface="Times New Roman" panose="02020603050405020304" pitchFamily="18" charset="0"/>
                        </a:rPr>
                        <a:t>3.1</a:t>
                      </a:r>
                      <a:endParaRPr lang="ar-EG" sz="1600" kern="1200" dirty="0" smtClean="0">
                        <a:solidFill>
                          <a:srgbClr val="990000"/>
                        </a:solidFill>
                        <a:latin typeface="Times New Roman" panose="02020603050405020304" pitchFamily="18" charset="0"/>
                        <a:ea typeface="+mn-ea"/>
                        <a:cs typeface="Times New Roman" panose="02020603050405020304" pitchFamily="18" charset="0"/>
                      </a:endParaRPr>
                    </a:p>
                  </a:txBody>
                  <a:tcPr anchor="ctr">
                    <a:solidFill>
                      <a:schemeClr val="bg2"/>
                    </a:solidFill>
                  </a:tcPr>
                </a:tc>
                <a:tc>
                  <a:txBody>
                    <a:bodyPr/>
                    <a:lstStyle/>
                    <a:p>
                      <a:pPr marL="0" algn="ctr" defTabSz="914400" rtl="0" eaLnBrk="1" latinLnBrk="0" hangingPunct="1"/>
                      <a:r>
                        <a:rPr lang="en-US" sz="1600" kern="1200" dirty="0" smtClean="0">
                          <a:solidFill>
                            <a:srgbClr val="990000"/>
                          </a:solidFill>
                          <a:latin typeface="Times New Roman" panose="02020603050405020304" pitchFamily="18" charset="0"/>
                          <a:ea typeface="+mn-ea"/>
                          <a:cs typeface="Times New Roman" panose="02020603050405020304" pitchFamily="18" charset="0"/>
                        </a:rPr>
                        <a:t>Few amount for animal fodder and Composting</a:t>
                      </a:r>
                      <a:endParaRPr lang="ar-EG" sz="1600" kern="1200" dirty="0">
                        <a:solidFill>
                          <a:srgbClr val="990000"/>
                        </a:solidFill>
                        <a:latin typeface="Times New Roman" panose="02020603050405020304" pitchFamily="18" charset="0"/>
                        <a:ea typeface="+mn-ea"/>
                        <a:cs typeface="Times New Roman" panose="02020603050405020304" pitchFamily="18" charset="0"/>
                      </a:endParaRPr>
                    </a:p>
                  </a:txBody>
                  <a:tcPr anchor="ctr">
                    <a:solidFill>
                      <a:schemeClr val="bg2"/>
                    </a:solidFill>
                  </a:tcPr>
                </a:tc>
                <a:tc>
                  <a:txBody>
                    <a:bodyPr/>
                    <a:lstStyle/>
                    <a:p>
                      <a:pPr marL="0" algn="ctr" defTabSz="914400" rtl="0" eaLnBrk="1" latinLnBrk="0" hangingPunct="1"/>
                      <a:r>
                        <a:rPr lang="en-US" sz="1600" kern="1200" dirty="0" smtClean="0">
                          <a:solidFill>
                            <a:srgbClr val="990000"/>
                          </a:solidFill>
                          <a:latin typeface="Times New Roman" panose="02020603050405020304" pitchFamily="18" charset="0"/>
                          <a:ea typeface="+mn-ea"/>
                          <a:cs typeface="Times New Roman" panose="02020603050405020304" pitchFamily="18" charset="0"/>
                        </a:rPr>
                        <a:t>5.0</a:t>
                      </a:r>
                      <a:endParaRPr lang="ar-EG" sz="1600" kern="1200" dirty="0">
                        <a:solidFill>
                          <a:srgbClr val="990000"/>
                        </a:solidFill>
                        <a:latin typeface="Times New Roman" panose="02020603050405020304" pitchFamily="18" charset="0"/>
                        <a:ea typeface="+mn-ea"/>
                        <a:cs typeface="Times New Roman" panose="02020603050405020304" pitchFamily="18" charset="0"/>
                      </a:endParaRPr>
                    </a:p>
                  </a:txBody>
                  <a:tcPr anchor="ctr">
                    <a:solidFill>
                      <a:schemeClr val="bg2"/>
                    </a:solidFill>
                  </a:tcPr>
                </a:tc>
                <a:tc>
                  <a:txBody>
                    <a:bodyPr/>
                    <a:lstStyle/>
                    <a:p>
                      <a:pPr marL="0" algn="ctr" defTabSz="914400" rtl="0" eaLnBrk="1" latinLnBrk="0" hangingPunct="1"/>
                      <a:r>
                        <a:rPr lang="en-US" sz="1600" kern="1200" dirty="0" smtClean="0">
                          <a:solidFill>
                            <a:srgbClr val="990000"/>
                          </a:solidFill>
                          <a:latin typeface="Times New Roman" panose="02020603050405020304" pitchFamily="18" charset="0"/>
                          <a:ea typeface="+mn-ea"/>
                          <a:cs typeface="Times New Roman" panose="02020603050405020304" pitchFamily="18" charset="0"/>
                        </a:rPr>
                        <a:t>Rice straw</a:t>
                      </a:r>
                      <a:endParaRPr lang="ar-EG" sz="1600" kern="1200" dirty="0">
                        <a:solidFill>
                          <a:srgbClr val="990000"/>
                        </a:solidFill>
                        <a:latin typeface="Times New Roman" panose="02020603050405020304" pitchFamily="18" charset="0"/>
                        <a:ea typeface="+mn-ea"/>
                        <a:cs typeface="Times New Roman" panose="02020603050405020304" pitchFamily="18" charset="0"/>
                      </a:endParaRPr>
                    </a:p>
                  </a:txBody>
                  <a:tcPr anchor="ctr">
                    <a:solidFill>
                      <a:schemeClr val="bg2"/>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latin typeface="Times New Roman" panose="02020603050405020304" pitchFamily="18" charset="0"/>
                          <a:ea typeface="+mn-ea"/>
                          <a:cs typeface="Times New Roman" panose="02020603050405020304" pitchFamily="18" charset="0"/>
                        </a:rPr>
                        <a:t>1 %</a:t>
                      </a:r>
                      <a:endParaRPr lang="ar-EG" sz="1600" kern="1200" dirty="0">
                        <a:solidFill>
                          <a:schemeClr val="dk1"/>
                        </a:solidFill>
                        <a:latin typeface="Times New Roman" panose="02020603050405020304" pitchFamily="18" charset="0"/>
                        <a:ea typeface="+mn-ea"/>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Times New Roman" panose="02020603050405020304" pitchFamily="18" charset="0"/>
                          <a:cs typeface="Times New Roman" panose="02020603050405020304" pitchFamily="18" charset="0"/>
                        </a:rPr>
                        <a:t>0.082</a:t>
                      </a:r>
                      <a:endParaRPr lang="ar-EG" sz="1600" dirty="0" smtClean="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Almost totally used as animal fodder </a:t>
                      </a:r>
                      <a:endParaRPr lang="ar-EG" sz="1600" dirty="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8.2</a:t>
                      </a:r>
                      <a:endParaRPr lang="ar-EG" sz="1600" dirty="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Wheat straw</a:t>
                      </a:r>
                      <a:endParaRPr lang="ar-EG" sz="1600" dirty="0">
                        <a:latin typeface="Times New Roman" panose="02020603050405020304" pitchFamily="18" charset="0"/>
                        <a:cs typeface="Times New Roman" panose="02020603050405020304" pitchFamily="18" charset="0"/>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latin typeface="Times New Roman" panose="02020603050405020304" pitchFamily="18" charset="0"/>
                          <a:ea typeface="+mn-ea"/>
                          <a:cs typeface="Times New Roman" panose="02020603050405020304" pitchFamily="18" charset="0"/>
                        </a:rPr>
                        <a:t>10 %</a:t>
                      </a:r>
                      <a:endParaRPr lang="ar-EG" sz="1600" kern="1200" dirty="0">
                        <a:solidFill>
                          <a:schemeClr val="dk1"/>
                        </a:solidFill>
                        <a:latin typeface="Times New Roman" panose="02020603050405020304" pitchFamily="18" charset="0"/>
                        <a:ea typeface="+mn-ea"/>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Times New Roman" panose="02020603050405020304" pitchFamily="18" charset="0"/>
                          <a:cs typeface="Times New Roman" panose="02020603050405020304" pitchFamily="18" charset="0"/>
                        </a:rPr>
                        <a:t>0.67 </a:t>
                      </a:r>
                      <a:endParaRPr lang="ar-EG" sz="1600" dirty="0" smtClean="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Almost totally used as animal fodder</a:t>
                      </a:r>
                      <a:endParaRPr lang="ar-EG" sz="1600" dirty="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6.7</a:t>
                      </a:r>
                      <a:endParaRPr lang="ar-EG" sz="1600" dirty="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Maize residues</a:t>
                      </a:r>
                      <a:endParaRPr lang="ar-EG" sz="1600" dirty="0">
                        <a:latin typeface="Times New Roman" panose="02020603050405020304" pitchFamily="18" charset="0"/>
                        <a:cs typeface="Times New Roman" panose="02020603050405020304" pitchFamily="18" charset="0"/>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latin typeface="Times New Roman" panose="02020603050405020304" pitchFamily="18" charset="0"/>
                          <a:ea typeface="+mn-ea"/>
                          <a:cs typeface="Times New Roman" panose="02020603050405020304" pitchFamily="18" charset="0"/>
                        </a:rPr>
                        <a:t>14.4 %</a:t>
                      </a:r>
                      <a:endParaRPr lang="ar-EG" sz="1600" kern="1200" dirty="0">
                        <a:solidFill>
                          <a:schemeClr val="dk1"/>
                        </a:solidFill>
                        <a:latin typeface="Times New Roman" panose="02020603050405020304" pitchFamily="18" charset="0"/>
                        <a:ea typeface="+mn-ea"/>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Times New Roman" panose="02020603050405020304" pitchFamily="18" charset="0"/>
                          <a:cs typeface="Times New Roman" panose="02020603050405020304" pitchFamily="18" charset="0"/>
                        </a:rPr>
                        <a:t>0.69 </a:t>
                      </a:r>
                      <a:endParaRPr lang="ar-EG" sz="1600" dirty="0" smtClean="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Used as fuel in sugar factories</a:t>
                      </a:r>
                      <a:endParaRPr lang="ar-EG" sz="1600" dirty="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4.8 </a:t>
                      </a:r>
                      <a:endParaRPr lang="ar-EG" sz="1600" dirty="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Sugar cane residues</a:t>
                      </a:r>
                      <a:endParaRPr lang="ar-EG" sz="1600" dirty="0">
                        <a:latin typeface="Times New Roman" panose="02020603050405020304" pitchFamily="18" charset="0"/>
                        <a:cs typeface="Times New Roman" panose="02020603050405020304" pitchFamily="18" charset="0"/>
                      </a:endParaRPr>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kern="1200" dirty="0" smtClean="0">
                          <a:solidFill>
                            <a:schemeClr val="dk1"/>
                          </a:solidFill>
                          <a:latin typeface="Times New Roman" panose="02020603050405020304" pitchFamily="18" charset="0"/>
                          <a:ea typeface="+mn-ea"/>
                          <a:cs typeface="Times New Roman" panose="02020603050405020304" pitchFamily="18" charset="0"/>
                        </a:rPr>
                        <a:t>50 %</a:t>
                      </a:r>
                      <a:endParaRPr lang="ar-EG" sz="1600" kern="1200" dirty="0">
                        <a:solidFill>
                          <a:schemeClr val="dk1"/>
                        </a:solidFill>
                        <a:latin typeface="Times New Roman" panose="02020603050405020304" pitchFamily="18" charset="0"/>
                        <a:ea typeface="+mn-ea"/>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Times New Roman" panose="02020603050405020304" pitchFamily="18" charset="0"/>
                          <a:cs typeface="Times New Roman" panose="02020603050405020304" pitchFamily="18" charset="0"/>
                        </a:rPr>
                        <a:t>0.65 </a:t>
                      </a:r>
                      <a:endParaRPr lang="ar-EG" sz="1600" dirty="0" smtClean="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Fuel in rural area</a:t>
                      </a:r>
                      <a:endParaRPr lang="ar-EG" sz="1600" dirty="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1.3</a:t>
                      </a:r>
                      <a:endParaRPr lang="ar-EG" sz="1600" dirty="0">
                        <a:latin typeface="Times New Roman" panose="02020603050405020304" pitchFamily="18" charset="0"/>
                        <a:cs typeface="Times New Roman" panose="02020603050405020304" pitchFamily="18" charset="0"/>
                      </a:endParaRPr>
                    </a:p>
                  </a:txBody>
                  <a:tcPr anchor="ctr"/>
                </a:tc>
                <a:tc>
                  <a:txBody>
                    <a:bodyPr/>
                    <a:lstStyle/>
                    <a:p>
                      <a:pPr algn="ctr" rtl="0"/>
                      <a:r>
                        <a:rPr lang="en-US" sz="1600" dirty="0" smtClean="0">
                          <a:latin typeface="Times New Roman" panose="02020603050405020304" pitchFamily="18" charset="0"/>
                          <a:cs typeface="Times New Roman" panose="02020603050405020304" pitchFamily="18" charset="0"/>
                        </a:rPr>
                        <a:t>Cotton stalks</a:t>
                      </a:r>
                      <a:endParaRPr lang="ar-EG" sz="1600" dirty="0">
                        <a:latin typeface="Times New Roman" panose="02020603050405020304" pitchFamily="18" charset="0"/>
                        <a:cs typeface="Times New Roman" panose="02020603050405020304" pitchFamily="18" charset="0"/>
                      </a:endParaRPr>
                    </a:p>
                  </a:txBody>
                  <a:tcPr anchor="ctr"/>
                </a:tc>
              </a:tr>
            </a:tbl>
          </a:graphicData>
        </a:graphic>
      </p:graphicFrame>
      <p:sp>
        <p:nvSpPr>
          <p:cNvPr id="6" name="Title 5"/>
          <p:cNvSpPr>
            <a:spLocks noGrp="1"/>
          </p:cNvSpPr>
          <p:nvPr>
            <p:ph type="title"/>
          </p:nvPr>
        </p:nvSpPr>
        <p:spPr>
          <a:xfrm>
            <a:off x="381000" y="338328"/>
            <a:ext cx="8458200" cy="1252728"/>
          </a:xfrm>
        </p:spPr>
        <p:txBody>
          <a:bodyPr>
            <a:normAutofit/>
          </a:bodyPr>
          <a:lstStyle/>
          <a:p>
            <a:pPr algn="l" rtl="0"/>
            <a:r>
              <a:rPr lang="en-US" sz="2800" dirty="0">
                <a:solidFill>
                  <a:srgbClr val="FFFF00"/>
                </a:solidFill>
              </a:rPr>
              <a:t>Rice straw viability in comparison with the </a:t>
            </a:r>
            <a:r>
              <a:rPr lang="en-US" sz="2800" dirty="0" smtClean="0">
                <a:solidFill>
                  <a:srgbClr val="FFFF00"/>
                </a:solidFill>
              </a:rPr>
              <a:t>others four </a:t>
            </a:r>
            <a:r>
              <a:rPr lang="en-US" sz="2800" dirty="0">
                <a:solidFill>
                  <a:srgbClr val="FFFF00"/>
                </a:solidFill>
              </a:rPr>
              <a:t>major crops residues in </a:t>
            </a:r>
            <a:r>
              <a:rPr lang="en-US" sz="2800" dirty="0" smtClean="0">
                <a:solidFill>
                  <a:srgbClr val="FFFF00"/>
                </a:solidFill>
              </a:rPr>
              <a:t>Egypt.</a:t>
            </a:r>
            <a:endParaRPr lang="ar-EG" sz="2800" dirty="0">
              <a:solidFill>
                <a:srgbClr val="FFFF00"/>
              </a:solidFill>
            </a:endParaRPr>
          </a:p>
        </p:txBody>
      </p:sp>
    </p:spTree>
    <p:extLst>
      <p:ext uri="{BB962C8B-B14F-4D97-AF65-F5344CB8AC3E}">
        <p14:creationId xmlns:p14="http://schemas.microsoft.com/office/powerpoint/2010/main" xmlns="" val="52790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G:\My Search\PH.D\Ph D\FinalText\final tex,\4 paper\presentation material\T. HARZIANUM.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477000" y="4876800"/>
            <a:ext cx="1752600" cy="1839684"/>
          </a:xfrm>
          <a:prstGeom prst="rect">
            <a:avLst/>
          </a:prstGeom>
          <a:noFill/>
          <a:extLst>
            <a:ext uri="{909E8E84-426E-40DD-AFC4-6F175D3DCCD1}">
              <a14:hiddenFill xmlns:a14="http://schemas.microsoft.com/office/drawing/2010/main" xmlns="">
                <a:solidFill>
                  <a:srgbClr val="FFFFFF"/>
                </a:solidFill>
              </a14:hiddenFill>
            </a:ext>
          </a:extLst>
        </p:spPr>
      </p:pic>
      <p:pic>
        <p:nvPicPr>
          <p:cNvPr id="1035" name="Picture 11" descr="G:\My Search\PH.D\Ph D\FinalText\final tex,\4 paper\presentation material\T. VIRIDE.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0" y="4876800"/>
            <a:ext cx="1905000" cy="1839683"/>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G:\My Search\PH.D\Ph D\FinalText\final tex,\4 paper\presentation material\T. hamatum.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rot="16200000">
            <a:off x="2737758" y="4882244"/>
            <a:ext cx="1839685" cy="1828799"/>
          </a:xfrm>
          <a:prstGeom prst="rect">
            <a:avLst/>
          </a:prstGeom>
          <a:noFill/>
          <a:extLst>
            <a:ext uri="{909E8E84-426E-40DD-AFC4-6F175D3DCCD1}">
              <a14:hiddenFill xmlns:a14="http://schemas.microsoft.com/office/drawing/2010/main" xmlns="">
                <a:solidFill>
                  <a:srgbClr val="FFFFFF"/>
                </a:solidFill>
              </a14:hiddenFill>
            </a:ext>
          </a:extLst>
        </p:spPr>
      </p:pic>
      <p:pic>
        <p:nvPicPr>
          <p:cNvPr id="1033" name="Picture 9" descr="G:\My Search\PH.D\Ph D\FinalText\final tex,\4 paper\presentation material\koningiopsis.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914400" y="4876800"/>
            <a:ext cx="1828800" cy="1839687"/>
          </a:xfrm>
          <a:prstGeom prst="rect">
            <a:avLst/>
          </a:prstGeom>
          <a:noFill/>
          <a:extLst>
            <a:ext uri="{909E8E84-426E-40DD-AFC4-6F175D3DCCD1}">
              <a14:hiddenFill xmlns:a14="http://schemas.microsoft.com/office/drawing/2010/main" xmlns="">
                <a:solidFill>
                  <a:srgbClr val="FFFFFF"/>
                </a:solidFill>
              </a14:hiddenFill>
            </a:ext>
          </a:extLst>
        </p:spPr>
      </p:pic>
      <p:pic>
        <p:nvPicPr>
          <p:cNvPr id="1038" name="Picture 14" descr="C:\Users\toptech\Desktop\images.jpg"/>
          <p:cNvPicPr>
            <a:picLocks noChangeAspect="1" noChangeArrowheads="1"/>
          </p:cNvPicPr>
          <p:nvPr/>
        </p:nvPicPr>
        <p:blipFill>
          <a:blip r:embed="rId7">
            <a:extLst>
              <a:ext uri="{BEBA8EAE-BF5A-486C-A8C5-ECC9F3942E4B}">
                <a14:imgProps xmlns:a14="http://schemas.microsoft.com/office/drawing/2010/main" xmlns="">
                  <a14:imgLayer r:embed="rId8">
                    <a14:imgEffect>
                      <a14:sharpenSoften amount="50000"/>
                    </a14:imgEffect>
                  </a14:imgLayer>
                </a14:imgProps>
              </a:ext>
              <a:ext uri="{28A0092B-C50C-407E-A947-70E740481C1C}">
                <a14:useLocalDpi xmlns:a14="http://schemas.microsoft.com/office/drawing/2010/main" xmlns="" val="0"/>
              </a:ext>
            </a:extLst>
          </a:blip>
          <a:srcRect/>
          <a:stretch>
            <a:fillRect/>
          </a:stretch>
        </p:blipFill>
        <p:spPr bwMode="auto">
          <a:xfrm>
            <a:off x="1752600" y="2514600"/>
            <a:ext cx="5562600" cy="2286000"/>
          </a:xfrm>
          <a:prstGeom prst="rect">
            <a:avLst/>
          </a:prstGeom>
          <a:noFill/>
          <a:effectLst>
            <a:innerShdw blurRad="63500" dist="50800" dir="2700000">
              <a:prstClr val="black">
                <a:alpha val="50000"/>
              </a:prstClr>
            </a:innerShdw>
          </a:effectLst>
          <a:extLst>
            <a:ext uri="{909E8E84-426E-40DD-AFC4-6F175D3DCCD1}">
              <a14:hiddenFill xmlns:a14="http://schemas.microsoft.com/office/drawing/2010/main" xmlns="">
                <a:solidFill>
                  <a:srgbClr val="FFFFFF"/>
                </a:solidFill>
              </a14:hiddenFill>
            </a:ext>
          </a:extLst>
        </p:spPr>
      </p:pic>
      <p:sp>
        <p:nvSpPr>
          <p:cNvPr id="2" name="Content Placeholder 1"/>
          <p:cNvSpPr>
            <a:spLocks noGrp="1"/>
          </p:cNvSpPr>
          <p:nvPr>
            <p:ph idx="1"/>
          </p:nvPr>
        </p:nvSpPr>
        <p:spPr>
          <a:xfrm>
            <a:off x="533401" y="457200"/>
            <a:ext cx="8077199" cy="914400"/>
          </a:xfrm>
        </p:spPr>
        <p:txBody>
          <a:bodyPr>
            <a:noAutofit/>
          </a:bodyPr>
          <a:lstStyle/>
          <a:p>
            <a:pPr marL="0" lvl="0" indent="0" algn="ctr" rtl="0">
              <a:buClr>
                <a:srgbClr val="31B6FD"/>
              </a:buClr>
              <a:buNone/>
            </a:pPr>
            <a:r>
              <a:rPr lang="en-US" sz="2800" dirty="0">
                <a:solidFill>
                  <a:srgbClr val="FFFF00"/>
                </a:solidFill>
                <a:latin typeface="+mj-lt"/>
                <a:ea typeface="+mj-ea"/>
                <a:cs typeface="+mj-cs"/>
              </a:rPr>
              <a:t>Trichoderma Spp. are evolutionary “factories” of cellulolytic enzymes</a:t>
            </a:r>
          </a:p>
        </p:txBody>
      </p:sp>
    </p:spTree>
    <p:extLst>
      <p:ext uri="{BB962C8B-B14F-4D97-AF65-F5344CB8AC3E}">
        <p14:creationId xmlns:p14="http://schemas.microsoft.com/office/powerpoint/2010/main" xmlns="" val="343054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425683" y="5909846"/>
            <a:ext cx="1813317" cy="338554"/>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de-AT" dirty="0" smtClean="0"/>
              <a:t>Chemical </a:t>
            </a:r>
            <a:r>
              <a:rPr lang="de-AT" dirty="0" err="1" smtClean="0"/>
              <a:t>industry</a:t>
            </a:r>
            <a:endParaRPr lang="en-US" dirty="0"/>
          </a:p>
        </p:txBody>
      </p:sp>
      <p:sp>
        <p:nvSpPr>
          <p:cNvPr id="18" name="TextBox 17"/>
          <p:cNvSpPr txBox="1"/>
          <p:nvPr/>
        </p:nvSpPr>
        <p:spPr>
          <a:xfrm>
            <a:off x="1295400" y="5909846"/>
            <a:ext cx="243840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de-AT" dirty="0" smtClean="0"/>
              <a:t>Fermentation / Biofuel</a:t>
            </a:r>
            <a:endParaRPr lang="en-US" dirty="0"/>
          </a:p>
        </p:txBody>
      </p:sp>
      <p:grpSp>
        <p:nvGrpSpPr>
          <p:cNvPr id="14" name="Group 13"/>
          <p:cNvGrpSpPr/>
          <p:nvPr/>
        </p:nvGrpSpPr>
        <p:grpSpPr>
          <a:xfrm>
            <a:off x="3838990" y="5562600"/>
            <a:ext cx="1469132" cy="685800"/>
            <a:chOff x="4110980" y="3429000"/>
            <a:chExt cx="1469132" cy="1170840"/>
          </a:xfrm>
        </p:grpSpPr>
        <p:sp>
          <p:nvSpPr>
            <p:cNvPr id="15" name="Bent Arrow 14"/>
            <p:cNvSpPr/>
            <p:nvPr/>
          </p:nvSpPr>
          <p:spPr bwMode="auto">
            <a:xfrm flipV="1">
              <a:off x="4845546" y="3429000"/>
              <a:ext cx="734566" cy="1170840"/>
            </a:xfrm>
            <a:prstGeom prst="bentArrow">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Arial" charset="0"/>
              </a:endParaRPr>
            </a:p>
          </p:txBody>
        </p:sp>
        <p:sp>
          <p:nvSpPr>
            <p:cNvPr id="16" name="Bent Arrow 15"/>
            <p:cNvSpPr/>
            <p:nvPr/>
          </p:nvSpPr>
          <p:spPr bwMode="auto">
            <a:xfrm flipH="1" flipV="1">
              <a:off x="4110980" y="3429000"/>
              <a:ext cx="734566" cy="1170840"/>
            </a:xfrm>
            <a:prstGeom prst="bentArrow">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Arial" charset="0"/>
              </a:endParaRPr>
            </a:p>
          </p:txBody>
        </p:sp>
      </p:grpSp>
      <p:pic>
        <p:nvPicPr>
          <p:cNvPr id="9" name="Picture 3" descr="C:\My data\Presentations\Regensburg MCM2013\Bioreactor.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19144" y="3657600"/>
            <a:ext cx="1867256" cy="188436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Curved Down Arrow 6"/>
          <p:cNvSpPr/>
          <p:nvPr/>
        </p:nvSpPr>
        <p:spPr bwMode="auto">
          <a:xfrm flipH="1">
            <a:off x="4816624" y="2971800"/>
            <a:ext cx="1584176" cy="648072"/>
          </a:xfrm>
          <a:prstGeom prst="curvedDownArrow">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Arial" charset="0"/>
            </a:endParaRPr>
          </a:p>
        </p:txBody>
      </p:sp>
      <p:sp>
        <p:nvSpPr>
          <p:cNvPr id="8" name="Curved Down Arrow 7"/>
          <p:cNvSpPr/>
          <p:nvPr/>
        </p:nvSpPr>
        <p:spPr bwMode="auto">
          <a:xfrm>
            <a:off x="2759224" y="2933328"/>
            <a:ext cx="1584176" cy="648072"/>
          </a:xfrm>
          <a:prstGeom prst="curvedDownArrow">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Tx/>
              <a:buSzTx/>
              <a:buFontTx/>
              <a:buChar char="•"/>
              <a:tabLst/>
            </a:pPr>
            <a:endParaRPr kumimoji="0" lang="en-US" sz="1600" b="0" i="0" u="none" strike="noStrike" cap="none" normalizeH="0" baseline="0" dirty="0" smtClean="0">
              <a:ln>
                <a:noFill/>
              </a:ln>
              <a:solidFill>
                <a:schemeClr val="tx1"/>
              </a:solidFill>
              <a:effectLst/>
              <a:latin typeface="Arial" charset="0"/>
            </a:endParaRPr>
          </a:p>
        </p:txBody>
      </p:sp>
      <p:pic>
        <p:nvPicPr>
          <p:cNvPr id="7170" name="Picture 3" descr="G:\My Search\PH.D\Ph D\FinalText\final tex,\4 paper\presentation material\Untitled-1 copy.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29400" y="3893607"/>
            <a:ext cx="1600200" cy="160020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2" descr="C:\My data\Presentations\Regensburg MCM2013\Agricultural waste diagramm.pn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04800" y="3147864"/>
            <a:ext cx="3024336" cy="3024336"/>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1" descr="C:\My data\Presentations\Regensburg MCM2013\cellulose scheme.png"/>
          <p:cNvPicPr>
            <a:picLocks noGrp="1" noChangeAspect="1" noChangeArrowheads="1"/>
          </p:cNvPicPr>
          <p:nvPr>
            <p:ph idx="1"/>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24110" t="37093" b="22430"/>
          <a:stretch/>
        </p:blipFill>
        <p:spPr bwMode="auto">
          <a:xfrm rot="21222844">
            <a:off x="213813" y="1746378"/>
            <a:ext cx="4293161" cy="145195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itle 1"/>
          <p:cNvSpPr>
            <a:spLocks noGrp="1"/>
          </p:cNvSpPr>
          <p:nvPr>
            <p:ph type="title"/>
          </p:nvPr>
        </p:nvSpPr>
        <p:spPr>
          <a:xfrm>
            <a:off x="457200" y="381000"/>
            <a:ext cx="8229600" cy="1252728"/>
          </a:xfrm>
        </p:spPr>
        <p:txBody>
          <a:bodyPr>
            <a:normAutofit/>
          </a:bodyPr>
          <a:lstStyle/>
          <a:p>
            <a:pPr marL="274320" lvl="0" indent="-274320" algn="l" rtl="0">
              <a:spcBef>
                <a:spcPct val="20000"/>
              </a:spcBef>
            </a:pPr>
            <a:r>
              <a:rPr lang="en-US" sz="2200" dirty="0">
                <a:solidFill>
                  <a:srgbClr val="FFFF00"/>
                </a:solidFill>
              </a:rPr>
              <a:t>Cellulose, the major fraction of lignocellulosic biomass, can </a:t>
            </a:r>
            <a:r>
              <a:rPr lang="en-US" sz="2200" dirty="0" smtClean="0">
                <a:solidFill>
                  <a:srgbClr val="FFFF00"/>
                </a:solidFill>
              </a:rPr>
              <a:t>be hydrolyzed </a:t>
            </a:r>
            <a:r>
              <a:rPr lang="en-US" sz="2200" dirty="0">
                <a:solidFill>
                  <a:srgbClr val="FFFF00"/>
                </a:solidFill>
              </a:rPr>
              <a:t>to glucose by cellulase </a:t>
            </a:r>
            <a:r>
              <a:rPr lang="en-US" sz="2200" dirty="0" smtClean="0">
                <a:solidFill>
                  <a:srgbClr val="FFFF00"/>
                </a:solidFill>
              </a:rPr>
              <a:t>enzymes</a:t>
            </a:r>
            <a:endParaRPr lang="ar-EG" dirty="0">
              <a:solidFill>
                <a:srgbClr val="FFFF00"/>
              </a:solidFill>
            </a:endParaRPr>
          </a:p>
        </p:txBody>
      </p:sp>
    </p:spTree>
    <p:extLst>
      <p:ext uri="{BB962C8B-B14F-4D97-AF65-F5344CB8AC3E}">
        <p14:creationId xmlns:p14="http://schemas.microsoft.com/office/powerpoint/2010/main" xmlns="" val="171083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170"/>
                                        </p:tgtEl>
                                        <p:attrNameLst>
                                          <p:attrName>style.visibility</p:attrName>
                                        </p:attrNameLst>
                                      </p:cBhvr>
                                      <p:to>
                                        <p:strVal val="visible"/>
                                      </p:to>
                                    </p:set>
                                    <p:animEffect transition="in" filter="fade">
                                      <p:cBhvr>
                                        <p:cTn id="21" dur="500"/>
                                        <p:tgtEl>
                                          <p:spTgt spid="717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7" grpId="0" animBg="1"/>
      <p:bldP spid="8"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676400"/>
            <a:ext cx="8686800" cy="502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p:nvPr/>
        </p:nvSpPr>
        <p:spPr>
          <a:xfrm>
            <a:off x="533400" y="228600"/>
            <a:ext cx="8305800" cy="1446550"/>
          </a:xfrm>
          <a:prstGeom prst="rect">
            <a:avLst/>
          </a:prstGeom>
        </p:spPr>
        <p:txBody>
          <a:bodyPr wrap="square">
            <a:spAutoFit/>
          </a:bodyPr>
          <a:lstStyle/>
          <a:p>
            <a:pPr lvl="0" algn="just">
              <a:spcBef>
                <a:spcPct val="20000"/>
              </a:spcBef>
              <a:buClr>
                <a:srgbClr val="31B6FD"/>
              </a:buClr>
              <a:buSzPct val="100000"/>
            </a:pPr>
            <a:r>
              <a:rPr lang="en-US" sz="2200" dirty="0">
                <a:solidFill>
                  <a:srgbClr val="FFFF00"/>
                </a:solidFill>
              </a:rPr>
              <a:t>Cellulases are enzymatic complex, that comprises </a:t>
            </a:r>
            <a:r>
              <a:rPr lang="en-US" sz="2200" dirty="0" err="1">
                <a:solidFill>
                  <a:srgbClr val="FFFF00"/>
                </a:solidFill>
              </a:rPr>
              <a:t>exo</a:t>
            </a:r>
            <a:r>
              <a:rPr lang="en-US" sz="2200" dirty="0">
                <a:solidFill>
                  <a:srgbClr val="FFFF00"/>
                </a:solidFill>
              </a:rPr>
              <a:t>-β-1,4-glucanases (EC 3.2.1.91), </a:t>
            </a:r>
            <a:r>
              <a:rPr lang="en-US" sz="2200" dirty="0" err="1">
                <a:solidFill>
                  <a:srgbClr val="FFFF00"/>
                </a:solidFill>
              </a:rPr>
              <a:t>endo</a:t>
            </a:r>
            <a:r>
              <a:rPr lang="en-US" sz="2200" dirty="0">
                <a:solidFill>
                  <a:srgbClr val="FFFF00"/>
                </a:solidFill>
              </a:rPr>
              <a:t>- β -1,4-glucanases (EC 3.2.1.4) and β -1,4-glucanases (EC 3.2.1.21), that act synergistically in the hydrolysis of β-1,4-glycosidic bonds present in cellulose polymers</a:t>
            </a:r>
            <a:endParaRPr lang="ar-EG" sz="2400" dirty="0">
              <a:solidFill>
                <a:srgbClr val="FFFF00"/>
              </a:solidFill>
            </a:endParaRPr>
          </a:p>
        </p:txBody>
      </p:sp>
    </p:spTree>
    <p:extLst>
      <p:ext uri="{BB962C8B-B14F-4D97-AF65-F5344CB8AC3E}">
        <p14:creationId xmlns:p14="http://schemas.microsoft.com/office/powerpoint/2010/main" xmlns="" val="411128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4101405"/>
            <a:ext cx="8610600" cy="954107"/>
          </a:xfrm>
          <a:prstGeom prst="rect">
            <a:avLst/>
          </a:prstGeom>
        </p:spPr>
        <p:txBody>
          <a:bodyPr wrap="square">
            <a:spAutoFit/>
          </a:bodyPr>
          <a:lstStyle/>
          <a:p>
            <a:pPr marL="715963" lvl="0" indent="-715963" algn="just" defTabSz="715963">
              <a:spcBef>
                <a:spcPct val="20000"/>
              </a:spcBef>
              <a:buClr>
                <a:srgbClr val="31B6FD"/>
              </a:buClr>
              <a:buSzPct val="100000"/>
            </a:pPr>
            <a:r>
              <a:rPr lang="en-US" sz="2800" dirty="0">
                <a:solidFill>
                  <a:srgbClr val="073E87"/>
                </a:solidFill>
                <a:latin typeface="Times New Roman" pitchFamily="18" charset="0"/>
                <a:cs typeface="Times New Roman" pitchFamily="18" charset="0"/>
              </a:rPr>
              <a:t>2) Evaluation and selection of the best isolates for producing cellulases enzymes. </a:t>
            </a:r>
          </a:p>
        </p:txBody>
      </p:sp>
      <p:sp>
        <p:nvSpPr>
          <p:cNvPr id="3" name="Content Placeholder 2"/>
          <p:cNvSpPr>
            <a:spLocks noGrp="1"/>
          </p:cNvSpPr>
          <p:nvPr>
            <p:ph idx="1"/>
          </p:nvPr>
        </p:nvSpPr>
        <p:spPr>
          <a:xfrm>
            <a:off x="228600" y="2577405"/>
            <a:ext cx="8595360" cy="1156395"/>
          </a:xfrm>
        </p:spPr>
        <p:txBody>
          <a:bodyPr/>
          <a:lstStyle/>
          <a:p>
            <a:pPr marL="715963" indent="-715963" algn="just" defTabSz="715963" rtl="0">
              <a:buNone/>
            </a:pPr>
            <a:r>
              <a:rPr lang="en-US" sz="2800" dirty="0" smtClean="0">
                <a:latin typeface="Times New Roman" pitchFamily="18" charset="0"/>
                <a:cs typeface="Times New Roman" pitchFamily="18" charset="0"/>
              </a:rPr>
              <a:t>1) Characterization of some </a:t>
            </a:r>
            <a:r>
              <a:rPr lang="en-US" sz="2800" i="1" dirty="0" smtClean="0">
                <a:latin typeface="Times New Roman" pitchFamily="18" charset="0"/>
                <a:cs typeface="Times New Roman" pitchFamily="18" charset="0"/>
              </a:rPr>
              <a:t>Trichoderma</a:t>
            </a:r>
            <a:r>
              <a:rPr lang="en-US" sz="2800" dirty="0" smtClean="0">
                <a:latin typeface="Times New Roman" pitchFamily="18" charset="0"/>
                <a:cs typeface="Times New Roman" pitchFamily="18" charset="0"/>
              </a:rPr>
              <a:t> isolates morphologically and molecularly.</a:t>
            </a:r>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a:xfrm>
            <a:off x="2667000" y="609599"/>
            <a:ext cx="3810000" cy="838201"/>
          </a:xfrm>
        </p:spPr>
        <p:txBody>
          <a:bodyPr>
            <a:noAutofit/>
          </a:bodyPr>
          <a:lstStyle/>
          <a:p>
            <a:pPr algn="ctr" rtl="0"/>
            <a:r>
              <a:rPr lang="en-US" sz="6000" dirty="0">
                <a:solidFill>
                  <a:srgbClr val="FFFF00"/>
                </a:solidFill>
                <a:effectLst>
                  <a:glow rad="228600">
                    <a:srgbClr val="FFFF00">
                      <a:alpha val="40000"/>
                    </a:srgbClr>
                  </a:glow>
                </a:effectLst>
                <a:latin typeface="+mn-lt"/>
                <a:ea typeface="+mn-ea"/>
                <a:cs typeface="+mn-cs"/>
              </a:rPr>
              <a:t>Objectives </a:t>
            </a:r>
          </a:p>
        </p:txBody>
      </p:sp>
    </p:spTree>
    <p:extLst>
      <p:ext uri="{BB962C8B-B14F-4D97-AF65-F5344CB8AC3E}">
        <p14:creationId xmlns:p14="http://schemas.microsoft.com/office/powerpoint/2010/main" xmlns="" val="351790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 y="3723144"/>
            <a:ext cx="8839200" cy="2677656"/>
          </a:xfrm>
          <a:prstGeom prst="rect">
            <a:avLst/>
          </a:prstGeom>
        </p:spPr>
        <p:txBody>
          <a:bodyPr wrap="square">
            <a:spAutoFit/>
          </a:bodyPr>
          <a:lstStyle/>
          <a:p>
            <a:pPr marL="266700"/>
            <a:r>
              <a:rPr lang="en-US" sz="2800" b="1" dirty="0" smtClean="0">
                <a:solidFill>
                  <a:schemeClr val="tx2">
                    <a:lumMod val="75000"/>
                  </a:schemeClr>
                </a:solidFill>
                <a:latin typeface="Times New Roman" pitchFamily="18" charset="0"/>
                <a:cs typeface="Times New Roman" pitchFamily="18" charset="0"/>
              </a:rPr>
              <a:t>* Samples </a:t>
            </a:r>
            <a:r>
              <a:rPr lang="en-US" sz="2800" b="1" dirty="0">
                <a:solidFill>
                  <a:schemeClr val="tx2">
                    <a:lumMod val="75000"/>
                  </a:schemeClr>
                </a:solidFill>
                <a:latin typeface="Times New Roman" pitchFamily="18" charset="0"/>
                <a:cs typeface="Times New Roman" pitchFamily="18" charset="0"/>
              </a:rPr>
              <a:t>type : </a:t>
            </a:r>
          </a:p>
          <a:p>
            <a:pPr marL="266700"/>
            <a:r>
              <a:rPr lang="en-US" sz="2800" dirty="0" smtClean="0">
                <a:solidFill>
                  <a:schemeClr val="tx2">
                    <a:lumMod val="75000"/>
                  </a:schemeClr>
                </a:solidFill>
                <a:latin typeface="Times New Roman" pitchFamily="18" charset="0"/>
                <a:cs typeface="Times New Roman" pitchFamily="18" charset="0"/>
              </a:rPr>
              <a:t>                         - </a:t>
            </a:r>
            <a:r>
              <a:rPr lang="en-US" sz="2800" dirty="0">
                <a:solidFill>
                  <a:schemeClr val="tx2">
                    <a:lumMod val="75000"/>
                  </a:schemeClr>
                </a:solidFill>
                <a:latin typeface="Times New Roman" pitchFamily="18" charset="0"/>
                <a:cs typeface="Times New Roman" pitchFamily="18" charset="0"/>
              </a:rPr>
              <a:t>Decomposed rice straw</a:t>
            </a:r>
          </a:p>
          <a:p>
            <a:pPr marL="266700"/>
            <a:r>
              <a:rPr lang="en-US" sz="2800" dirty="0" smtClean="0">
                <a:solidFill>
                  <a:schemeClr val="tx2">
                    <a:lumMod val="75000"/>
                  </a:schemeClr>
                </a:solidFill>
                <a:latin typeface="Times New Roman" pitchFamily="18" charset="0"/>
                <a:cs typeface="Times New Roman" pitchFamily="18" charset="0"/>
              </a:rPr>
              <a:t>                         - </a:t>
            </a:r>
            <a:r>
              <a:rPr lang="en-US" sz="2800" dirty="0">
                <a:solidFill>
                  <a:schemeClr val="tx2">
                    <a:lumMod val="75000"/>
                  </a:schemeClr>
                </a:solidFill>
                <a:latin typeface="Times New Roman" pitchFamily="18" charset="0"/>
                <a:cs typeface="Times New Roman" pitchFamily="18" charset="0"/>
              </a:rPr>
              <a:t>Decomposed Wheat straw</a:t>
            </a:r>
          </a:p>
          <a:p>
            <a:pPr marL="266700"/>
            <a:r>
              <a:rPr lang="en-US" sz="2800" dirty="0" smtClean="0">
                <a:solidFill>
                  <a:schemeClr val="tx2">
                    <a:lumMod val="75000"/>
                  </a:schemeClr>
                </a:solidFill>
                <a:latin typeface="Times New Roman" pitchFamily="18" charset="0"/>
                <a:cs typeface="Times New Roman" pitchFamily="18" charset="0"/>
              </a:rPr>
              <a:t>                         - </a:t>
            </a:r>
            <a:r>
              <a:rPr lang="en-US" sz="2800" dirty="0">
                <a:solidFill>
                  <a:schemeClr val="tx2">
                    <a:lumMod val="75000"/>
                  </a:schemeClr>
                </a:solidFill>
                <a:latin typeface="Times New Roman" pitchFamily="18" charset="0"/>
                <a:cs typeface="Times New Roman" pitchFamily="18" charset="0"/>
              </a:rPr>
              <a:t>Decomposed tree leaves</a:t>
            </a:r>
          </a:p>
          <a:p>
            <a:pPr marL="266700"/>
            <a:r>
              <a:rPr lang="en-US" sz="2800" dirty="0" smtClean="0">
                <a:solidFill>
                  <a:schemeClr val="tx2">
                    <a:lumMod val="75000"/>
                  </a:schemeClr>
                </a:solidFill>
                <a:latin typeface="Times New Roman" pitchFamily="18" charset="0"/>
                <a:cs typeface="Times New Roman" pitchFamily="18" charset="0"/>
              </a:rPr>
              <a:t>                         - </a:t>
            </a:r>
            <a:r>
              <a:rPr lang="en-US" sz="2800" dirty="0">
                <a:solidFill>
                  <a:schemeClr val="tx2">
                    <a:lumMod val="75000"/>
                  </a:schemeClr>
                </a:solidFill>
                <a:latin typeface="Times New Roman" pitchFamily="18" charset="0"/>
                <a:cs typeface="Times New Roman" pitchFamily="18" charset="0"/>
              </a:rPr>
              <a:t>Garden soil</a:t>
            </a:r>
          </a:p>
          <a:p>
            <a:pPr marL="266700"/>
            <a:r>
              <a:rPr lang="en-US" sz="2800" dirty="0" smtClean="0">
                <a:solidFill>
                  <a:schemeClr val="tx2">
                    <a:lumMod val="75000"/>
                  </a:schemeClr>
                </a:solidFill>
                <a:latin typeface="Times New Roman" pitchFamily="18" charset="0"/>
                <a:cs typeface="Times New Roman" pitchFamily="18" charset="0"/>
              </a:rPr>
              <a:t>                         - </a:t>
            </a:r>
            <a:r>
              <a:rPr lang="en-US" sz="2800" dirty="0">
                <a:solidFill>
                  <a:schemeClr val="tx2">
                    <a:lumMod val="75000"/>
                  </a:schemeClr>
                </a:solidFill>
                <a:latin typeface="Times New Roman" pitchFamily="18" charset="0"/>
                <a:cs typeface="Times New Roman" pitchFamily="18" charset="0"/>
              </a:rPr>
              <a:t>Field soil</a:t>
            </a:r>
          </a:p>
        </p:txBody>
      </p:sp>
      <p:sp>
        <p:nvSpPr>
          <p:cNvPr id="6" name="Rectangle 5"/>
          <p:cNvSpPr/>
          <p:nvPr/>
        </p:nvSpPr>
        <p:spPr>
          <a:xfrm>
            <a:off x="228600" y="2895600"/>
            <a:ext cx="8610600" cy="523220"/>
          </a:xfrm>
          <a:prstGeom prst="rect">
            <a:avLst/>
          </a:prstGeom>
        </p:spPr>
        <p:txBody>
          <a:bodyPr wrap="square">
            <a:spAutoFit/>
          </a:bodyPr>
          <a:lstStyle/>
          <a:p>
            <a:r>
              <a:rPr lang="en-US" sz="2800" dirty="0">
                <a:solidFill>
                  <a:schemeClr val="tx2">
                    <a:lumMod val="75000"/>
                  </a:schemeClr>
                </a:solidFill>
                <a:latin typeface="Times New Roman" pitchFamily="18" charset="0"/>
                <a:cs typeface="Times New Roman" pitchFamily="18" charset="0"/>
              </a:rPr>
              <a:t>* Samples were Collected from six governorates of Egypt</a:t>
            </a:r>
          </a:p>
        </p:txBody>
      </p:sp>
      <p:sp>
        <p:nvSpPr>
          <p:cNvPr id="5" name="Rectangle 4"/>
          <p:cNvSpPr/>
          <p:nvPr/>
        </p:nvSpPr>
        <p:spPr>
          <a:xfrm>
            <a:off x="533400" y="533400"/>
            <a:ext cx="8077200" cy="1015663"/>
          </a:xfrm>
          <a:prstGeom prst="rect">
            <a:avLst/>
          </a:prstGeom>
        </p:spPr>
        <p:txBody>
          <a:bodyPr wrap="square">
            <a:spAutoFit/>
          </a:bodyPr>
          <a:lstStyle/>
          <a:p>
            <a:pPr algn="ctr"/>
            <a:r>
              <a:rPr lang="en-US" sz="6000" dirty="0" smtClean="0">
                <a:solidFill>
                  <a:srgbClr val="FFFF00"/>
                </a:solidFill>
                <a:effectLst>
                  <a:glow rad="228600">
                    <a:srgbClr val="FFFF00">
                      <a:alpha val="40000"/>
                    </a:srgbClr>
                  </a:glow>
                </a:effectLst>
              </a:rPr>
              <a:t>Samples collection</a:t>
            </a:r>
            <a:endParaRPr lang="ar-EG" sz="6000" dirty="0">
              <a:solidFill>
                <a:srgbClr val="FFFF00"/>
              </a:solidFill>
              <a:effectLst>
                <a:glow rad="228600">
                  <a:srgbClr val="FFFF00">
                    <a:alpha val="40000"/>
                  </a:srgbClr>
                </a:glow>
              </a:effectLst>
            </a:endParaRPr>
          </a:p>
        </p:txBody>
      </p:sp>
    </p:spTree>
    <p:extLst>
      <p:ext uri="{BB962C8B-B14F-4D97-AF65-F5344CB8AC3E}">
        <p14:creationId xmlns:p14="http://schemas.microsoft.com/office/powerpoint/2010/main" xmlns="" val="1564386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G:\My Search\PH.D\Ph D\FinalText\final tex,\4 paper\presentation material\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2895600"/>
            <a:ext cx="8153400"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609600" y="2373868"/>
            <a:ext cx="7924800" cy="461665"/>
          </a:xfrm>
          <a:prstGeom prst="rect">
            <a:avLst/>
          </a:prstGeom>
        </p:spPr>
        <p:txBody>
          <a:bodyPr wrap="square">
            <a:spAutoFit/>
          </a:bodyPr>
          <a:lstStyle/>
          <a:p>
            <a:r>
              <a:rPr lang="en-US" sz="2400" dirty="0">
                <a:solidFill>
                  <a:schemeClr val="tx2">
                    <a:lumMod val="75000"/>
                  </a:schemeClr>
                </a:solidFill>
                <a:latin typeface="Times New Roman" pitchFamily="18" charset="0"/>
                <a:cs typeface="Times New Roman" pitchFamily="18" charset="0"/>
              </a:rPr>
              <a:t>It was made through a serial dilution technique on PDA media.</a:t>
            </a:r>
          </a:p>
        </p:txBody>
      </p:sp>
      <p:sp>
        <p:nvSpPr>
          <p:cNvPr id="5" name="Rectangle 4"/>
          <p:cNvSpPr/>
          <p:nvPr/>
        </p:nvSpPr>
        <p:spPr>
          <a:xfrm>
            <a:off x="609600" y="695980"/>
            <a:ext cx="7924800" cy="707886"/>
          </a:xfrm>
          <a:prstGeom prst="rect">
            <a:avLst/>
          </a:prstGeom>
        </p:spPr>
        <p:txBody>
          <a:bodyPr wrap="square">
            <a:spAutoFit/>
          </a:bodyPr>
          <a:lstStyle/>
          <a:p>
            <a:pPr algn="ctr"/>
            <a:r>
              <a:rPr lang="en-US" sz="4000" dirty="0">
                <a:solidFill>
                  <a:srgbClr val="FFFF00"/>
                </a:solidFill>
                <a:latin typeface="Times New Roman" pitchFamily="18" charset="0"/>
                <a:cs typeface="Times New Roman" pitchFamily="18" charset="0"/>
              </a:rPr>
              <a:t>Isolation of </a:t>
            </a:r>
            <a:r>
              <a:rPr lang="en-US" sz="4000" i="1" dirty="0">
                <a:solidFill>
                  <a:srgbClr val="FFFF00"/>
                </a:solidFill>
                <a:latin typeface="Times New Roman" pitchFamily="18" charset="0"/>
                <a:cs typeface="Times New Roman" pitchFamily="18" charset="0"/>
              </a:rPr>
              <a:t>Trichoderma</a:t>
            </a:r>
            <a:r>
              <a:rPr lang="en-US" sz="4000" dirty="0">
                <a:solidFill>
                  <a:srgbClr val="FFFF00"/>
                </a:solidFill>
                <a:latin typeface="Times New Roman" pitchFamily="18" charset="0"/>
                <a:cs typeface="Times New Roman" pitchFamily="18" charset="0"/>
              </a:rPr>
              <a:t> sp</a:t>
            </a:r>
            <a:r>
              <a:rPr lang="en-US" sz="4000" dirty="0" smtClean="0">
                <a:solidFill>
                  <a:srgbClr val="FFFF00"/>
                </a:solidFill>
                <a:latin typeface="Times New Roman" pitchFamily="18" charset="0"/>
                <a:cs typeface="Times New Roman" pitchFamily="18" charset="0"/>
              </a:rPr>
              <a:t>.  </a:t>
            </a:r>
            <a:endParaRPr lang="en-US" sz="4000"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87819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5" descr="C:\Users\toptech\Desktop\Trichoderma asperellum.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56017" y="3428999"/>
            <a:ext cx="4658983" cy="3352801"/>
          </a:xfrm>
          <a:prstGeom prst="rect">
            <a:avLst/>
          </a:prstGeom>
          <a:noFill/>
          <a:effectLst>
            <a:innerShdw blurRad="63500" dist="50800" dir="8100000">
              <a:prstClr val="black">
                <a:alpha val="50000"/>
              </a:prstClr>
            </a:innerShdw>
          </a:effectLst>
          <a:extLst>
            <a:ext uri="{909E8E84-426E-40DD-AFC4-6F175D3DCCD1}">
              <a14:hiddenFill xmlns:a14="http://schemas.microsoft.com/office/drawing/2010/main" xmlns="">
                <a:solidFill>
                  <a:srgbClr val="FFFFFF"/>
                </a:solidFill>
              </a14:hiddenFill>
            </a:ext>
          </a:extLst>
        </p:spPr>
      </p:pic>
      <p:pic>
        <p:nvPicPr>
          <p:cNvPr id="6" name="Picture 13" descr="G:\My Search\PH.D\Ph D\FinalText\final tex,\4 paper\presentation material\download (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742214" y="3429000"/>
            <a:ext cx="2639786" cy="3352800"/>
          </a:xfrm>
          <a:prstGeom prst="rect">
            <a:avLst/>
          </a:prstGeom>
          <a:noFill/>
          <a:effectLst>
            <a:innerShdw blurRad="63500" dist="50800" dir="2700000">
              <a:prstClr val="black">
                <a:alpha val="50000"/>
              </a:prstClr>
            </a:innerShdw>
          </a:effectLst>
          <a:extLst>
            <a:ext uri="{909E8E84-426E-40DD-AFC4-6F175D3DCCD1}">
              <a14:hiddenFill xmlns:a14="http://schemas.microsoft.com/office/drawing/2010/main" xmlns="">
                <a:solidFill>
                  <a:srgbClr val="FFFFFF"/>
                </a:solidFill>
              </a14:hiddenFill>
            </a:ext>
          </a:extLst>
        </p:spPr>
      </p:pic>
      <p:sp>
        <p:nvSpPr>
          <p:cNvPr id="2" name="Rectangle 1"/>
          <p:cNvSpPr/>
          <p:nvPr/>
        </p:nvSpPr>
        <p:spPr>
          <a:xfrm>
            <a:off x="152400" y="2457271"/>
            <a:ext cx="8915400" cy="830997"/>
          </a:xfrm>
          <a:prstGeom prst="rect">
            <a:avLst/>
          </a:prstGeom>
        </p:spPr>
        <p:txBody>
          <a:bodyPr wrap="square">
            <a:spAutoFit/>
          </a:bodyPr>
          <a:lstStyle/>
          <a:p>
            <a:r>
              <a:rPr lang="en-US" sz="2400" dirty="0" smtClean="0">
                <a:solidFill>
                  <a:schemeClr val="tx2">
                    <a:lumMod val="75000"/>
                  </a:schemeClr>
                </a:solidFill>
                <a:latin typeface="Times New Roman" pitchFamily="18" charset="0"/>
                <a:cs typeface="Times New Roman" pitchFamily="18" charset="0"/>
              </a:rPr>
              <a:t>based </a:t>
            </a:r>
            <a:r>
              <a:rPr lang="en-US" sz="2400" dirty="0">
                <a:solidFill>
                  <a:schemeClr val="tx2">
                    <a:lumMod val="75000"/>
                  </a:schemeClr>
                </a:solidFill>
                <a:latin typeface="Times New Roman" pitchFamily="18" charset="0"/>
                <a:cs typeface="Times New Roman" pitchFamily="18" charset="0"/>
              </a:rPr>
              <a:t>on conidiophore branching pattern and conidium morphology key provided by </a:t>
            </a:r>
            <a:r>
              <a:rPr lang="en-US" sz="2400" dirty="0" err="1">
                <a:solidFill>
                  <a:schemeClr val="tx2">
                    <a:lumMod val="75000"/>
                  </a:schemeClr>
                </a:solidFill>
                <a:latin typeface="Times New Roman" pitchFamily="18" charset="0"/>
                <a:cs typeface="Times New Roman" pitchFamily="18" charset="0"/>
              </a:rPr>
              <a:t>Rifai</a:t>
            </a:r>
            <a:r>
              <a:rPr lang="en-US" sz="2400" dirty="0">
                <a:solidFill>
                  <a:schemeClr val="tx2">
                    <a:lumMod val="75000"/>
                  </a:schemeClr>
                </a:solidFill>
                <a:latin typeface="Times New Roman" pitchFamily="18" charset="0"/>
                <a:cs typeface="Times New Roman" pitchFamily="18" charset="0"/>
              </a:rPr>
              <a:t> (1969), Barnett (1998) and </a:t>
            </a:r>
            <a:r>
              <a:rPr lang="en-US" sz="2400" dirty="0" err="1">
                <a:solidFill>
                  <a:schemeClr val="tx2">
                    <a:lumMod val="75000"/>
                  </a:schemeClr>
                </a:solidFill>
                <a:latin typeface="Times New Roman" pitchFamily="18" charset="0"/>
                <a:cs typeface="Times New Roman" pitchFamily="18" charset="0"/>
              </a:rPr>
              <a:t>Bissett</a:t>
            </a:r>
            <a:r>
              <a:rPr lang="en-US" sz="2400" dirty="0">
                <a:solidFill>
                  <a:schemeClr val="tx2">
                    <a:lumMod val="75000"/>
                  </a:schemeClr>
                </a:solidFill>
                <a:latin typeface="Times New Roman" pitchFamily="18" charset="0"/>
                <a:cs typeface="Times New Roman" pitchFamily="18" charset="0"/>
              </a:rPr>
              <a:t> (</a:t>
            </a:r>
            <a:r>
              <a:rPr lang="en-US" sz="2400" dirty="0" smtClean="0">
                <a:solidFill>
                  <a:schemeClr val="tx2">
                    <a:lumMod val="75000"/>
                  </a:schemeClr>
                </a:solidFill>
                <a:latin typeface="Times New Roman" pitchFamily="18" charset="0"/>
                <a:cs typeface="Times New Roman" pitchFamily="18" charset="0"/>
              </a:rPr>
              <a:t>1991)</a:t>
            </a:r>
            <a:r>
              <a:rPr lang="en-US" sz="2400" b="1" dirty="0" smtClean="0">
                <a:solidFill>
                  <a:schemeClr val="tx2">
                    <a:lumMod val="75000"/>
                  </a:schemeClr>
                </a:solidFill>
                <a:latin typeface="Times New Roman" pitchFamily="18" charset="0"/>
                <a:cs typeface="Times New Roman" pitchFamily="18" charset="0"/>
              </a:rPr>
              <a:t> </a:t>
            </a:r>
            <a:endParaRPr lang="en-US" sz="2400" dirty="0">
              <a:solidFill>
                <a:schemeClr val="tx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685801"/>
            <a:ext cx="8229600" cy="609599"/>
          </a:xfrm>
        </p:spPr>
        <p:txBody>
          <a:bodyPr>
            <a:normAutofit fontScale="85000" lnSpcReduction="10000"/>
          </a:bodyPr>
          <a:lstStyle/>
          <a:p>
            <a:pPr marL="0" indent="0" algn="ctr" rtl="0">
              <a:buNone/>
            </a:pPr>
            <a:r>
              <a:rPr lang="en-US" sz="4000" dirty="0">
                <a:solidFill>
                  <a:srgbClr val="FFFF00"/>
                </a:solidFill>
                <a:latin typeface="Times New Roman" pitchFamily="18" charset="0"/>
                <a:cs typeface="Times New Roman" pitchFamily="18" charset="0"/>
              </a:rPr>
              <a:t>Morphological Characterization of 27 isolates</a:t>
            </a:r>
          </a:p>
          <a:p>
            <a:pPr algn="ctr" rtl="0"/>
            <a:endParaRPr lang="en-US" sz="2800" dirty="0">
              <a:solidFill>
                <a:srgbClr val="FFFF00"/>
              </a:solidFill>
            </a:endParaRPr>
          </a:p>
        </p:txBody>
      </p:sp>
    </p:spTree>
    <p:extLst>
      <p:ext uri="{BB962C8B-B14F-4D97-AF65-F5344CB8AC3E}">
        <p14:creationId xmlns:p14="http://schemas.microsoft.com/office/powerpoint/2010/main" xmlns="" val="48425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C:\Users\toptech\Desktop\map\imag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0" y="2667000"/>
            <a:ext cx="4191000" cy="3657600"/>
          </a:xfrm>
          <a:prstGeom prst="rect">
            <a:avLst/>
          </a:prstGeom>
          <a:noFill/>
          <a:effectLst>
            <a:innerShdw blurRad="63500" dist="50800" dir="2700000">
              <a:prstClr val="black">
                <a:alpha val="50000"/>
              </a:prstClr>
            </a:innerShdw>
          </a:effectLst>
          <a:extLst>
            <a:ext uri="{909E8E84-426E-40DD-AFC4-6F175D3DCCD1}">
              <a14:hiddenFill xmlns:a14="http://schemas.microsoft.com/office/drawing/2010/main" xmlns="">
                <a:solidFill>
                  <a:srgbClr val="FFFFFF"/>
                </a:solidFill>
              </a14:hiddenFill>
            </a:ext>
          </a:extLst>
        </p:spPr>
      </p:pic>
      <p:sp>
        <p:nvSpPr>
          <p:cNvPr id="7" name="Curved Down Arrow 3"/>
          <p:cNvSpPr/>
          <p:nvPr/>
        </p:nvSpPr>
        <p:spPr bwMode="auto">
          <a:xfrm rot="19743835">
            <a:off x="2138638" y="2803173"/>
            <a:ext cx="2429584" cy="648072"/>
          </a:xfrm>
          <a:prstGeom prst="curvedDownArrow">
            <a:avLst>
              <a:gd name="adj1" fmla="val 25000"/>
              <a:gd name="adj2" fmla="val 50000"/>
              <a:gd name="adj3" fmla="val 45531"/>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Tx/>
              <a:buSzTx/>
              <a:buFontTx/>
              <a:buChar char="•"/>
              <a:tabLst/>
            </a:pPr>
            <a:endParaRPr kumimoji="0" lang="en-US" sz="1600" b="0" i="0" u="none" strike="noStrike" cap="none" normalizeH="0" baseline="0" smtClean="0">
              <a:ln>
                <a:noFill/>
              </a:ln>
              <a:solidFill>
                <a:schemeClr val="tx1"/>
              </a:solidFill>
              <a:effectLst/>
              <a:latin typeface="Arial" charset="0"/>
            </a:endParaRPr>
          </a:p>
        </p:txBody>
      </p:sp>
      <p:pic>
        <p:nvPicPr>
          <p:cNvPr id="4"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90600" y="3524672"/>
            <a:ext cx="2667000" cy="2037928"/>
          </a:xfrm>
          <a:prstGeom prst="rect">
            <a:avLst/>
          </a:prstGeom>
        </p:spPr>
      </p:pic>
      <p:sp>
        <p:nvSpPr>
          <p:cNvPr id="2" name="Rectangle 1"/>
          <p:cNvSpPr/>
          <p:nvPr/>
        </p:nvSpPr>
        <p:spPr>
          <a:xfrm>
            <a:off x="3947826" y="6135469"/>
            <a:ext cx="1309974" cy="646331"/>
          </a:xfrm>
          <a:prstGeom prst="rect">
            <a:avLst/>
          </a:prstGeom>
        </p:spPr>
        <p:txBody>
          <a:bodyPr wrap="none">
            <a:spAutoFit/>
          </a:bodyPr>
          <a:lstStyle/>
          <a:p>
            <a:r>
              <a:rPr lang="en-US" sz="3600" dirty="0">
                <a:solidFill>
                  <a:schemeClr val="accent2">
                    <a:lumMod val="50000"/>
                  </a:schemeClr>
                </a:solidFill>
                <a:effectLst>
                  <a:glow rad="228600">
                    <a:srgbClr val="FFFF00">
                      <a:alpha val="40000"/>
                    </a:srgbClr>
                  </a:glow>
                </a:effectLst>
              </a:rPr>
              <a:t>Egypt</a:t>
            </a:r>
            <a:endParaRPr lang="ar-EG" sz="3600" dirty="0">
              <a:solidFill>
                <a:schemeClr val="accent2">
                  <a:lumMod val="50000"/>
                </a:schemeClr>
              </a:solidFill>
              <a:effectLst>
                <a:glow rad="228600">
                  <a:srgbClr val="FFFF00">
                    <a:alpha val="40000"/>
                  </a:srgbClr>
                </a:glow>
              </a:effectLst>
            </a:endParaRPr>
          </a:p>
        </p:txBody>
      </p:sp>
      <p:sp>
        <p:nvSpPr>
          <p:cNvPr id="8" name="Rectangle 5"/>
          <p:cNvSpPr/>
          <p:nvPr/>
        </p:nvSpPr>
        <p:spPr>
          <a:xfrm>
            <a:off x="6350478" y="2743200"/>
            <a:ext cx="990600" cy="914400"/>
          </a:xfrm>
          <a:prstGeom prst="rect">
            <a:avLst/>
          </a:prstGeom>
          <a:noFill/>
          <a:ln w="5080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Tree>
    <p:extLst>
      <p:ext uri="{BB962C8B-B14F-4D97-AF65-F5344CB8AC3E}">
        <p14:creationId xmlns:p14="http://schemas.microsoft.com/office/powerpoint/2010/main" xmlns="" val="366946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8"/>
                                        </p:tgtEl>
                                        <p:attrNameLst>
                                          <p:attrName>style.visibility</p:attrName>
                                        </p:attrNameLst>
                                      </p:cBhvr>
                                      <p:to>
                                        <p:strVal val="visible"/>
                                      </p:to>
                                    </p:set>
                                    <p:animEffect transition="in" filter="fade">
                                      <p:cBhvr>
                                        <p:cTn id="17" dur="500"/>
                                        <p:tgtEl>
                                          <p:spTgt spid="92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toptech\Downloads\final map 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09800" y="1600200"/>
            <a:ext cx="4724400" cy="48264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
        <p:nvSpPr>
          <p:cNvPr id="19" name="Rounded Rectangular Callout 18"/>
          <p:cNvSpPr/>
          <p:nvPr/>
        </p:nvSpPr>
        <p:spPr>
          <a:xfrm>
            <a:off x="6865648" y="4635078"/>
            <a:ext cx="2261101" cy="1791599"/>
          </a:xfrm>
          <a:custGeom>
            <a:avLst/>
            <a:gdLst>
              <a:gd name="connsiteX0" fmla="*/ 0 w 2107722"/>
              <a:gd name="connsiteY0" fmla="*/ 215904 h 1295400"/>
              <a:gd name="connsiteX1" fmla="*/ 215904 w 2107722"/>
              <a:gd name="connsiteY1" fmla="*/ 0 h 1295400"/>
              <a:gd name="connsiteX2" fmla="*/ 351287 w 2107722"/>
              <a:gd name="connsiteY2" fmla="*/ 0 h 1295400"/>
              <a:gd name="connsiteX3" fmla="*/ -153379 w 2107722"/>
              <a:gd name="connsiteY3" fmla="*/ -510569 h 1295400"/>
              <a:gd name="connsiteX4" fmla="*/ 878218 w 2107722"/>
              <a:gd name="connsiteY4" fmla="*/ 0 h 1295400"/>
              <a:gd name="connsiteX5" fmla="*/ 1891818 w 2107722"/>
              <a:gd name="connsiteY5" fmla="*/ 0 h 1295400"/>
              <a:gd name="connsiteX6" fmla="*/ 2107722 w 2107722"/>
              <a:gd name="connsiteY6" fmla="*/ 215904 h 1295400"/>
              <a:gd name="connsiteX7" fmla="*/ 2107722 w 2107722"/>
              <a:gd name="connsiteY7" fmla="*/ 215900 h 1295400"/>
              <a:gd name="connsiteX8" fmla="*/ 2107722 w 2107722"/>
              <a:gd name="connsiteY8" fmla="*/ 215900 h 1295400"/>
              <a:gd name="connsiteX9" fmla="*/ 2107722 w 2107722"/>
              <a:gd name="connsiteY9" fmla="*/ 539750 h 1295400"/>
              <a:gd name="connsiteX10" fmla="*/ 2107722 w 2107722"/>
              <a:gd name="connsiteY10" fmla="*/ 1079496 h 1295400"/>
              <a:gd name="connsiteX11" fmla="*/ 1891818 w 2107722"/>
              <a:gd name="connsiteY11" fmla="*/ 1295400 h 1295400"/>
              <a:gd name="connsiteX12" fmla="*/ 878218 w 2107722"/>
              <a:gd name="connsiteY12" fmla="*/ 1295400 h 1295400"/>
              <a:gd name="connsiteX13" fmla="*/ 351287 w 2107722"/>
              <a:gd name="connsiteY13" fmla="*/ 1295400 h 1295400"/>
              <a:gd name="connsiteX14" fmla="*/ 351287 w 2107722"/>
              <a:gd name="connsiteY14" fmla="*/ 1295400 h 1295400"/>
              <a:gd name="connsiteX15" fmla="*/ 215904 w 2107722"/>
              <a:gd name="connsiteY15" fmla="*/ 1295400 h 1295400"/>
              <a:gd name="connsiteX16" fmla="*/ 0 w 2107722"/>
              <a:gd name="connsiteY16" fmla="*/ 1079496 h 1295400"/>
              <a:gd name="connsiteX17" fmla="*/ 0 w 2107722"/>
              <a:gd name="connsiteY17" fmla="*/ 539750 h 1295400"/>
              <a:gd name="connsiteX18" fmla="*/ 0 w 2107722"/>
              <a:gd name="connsiteY18" fmla="*/ 215900 h 1295400"/>
              <a:gd name="connsiteX19" fmla="*/ 0 w 2107722"/>
              <a:gd name="connsiteY19" fmla="*/ 215900 h 1295400"/>
              <a:gd name="connsiteX20" fmla="*/ 0 w 2107722"/>
              <a:gd name="connsiteY20" fmla="*/ 215904 h 1295400"/>
              <a:gd name="connsiteX0" fmla="*/ 153379 w 2261101"/>
              <a:gd name="connsiteY0" fmla="*/ 726473 h 1805969"/>
              <a:gd name="connsiteX1" fmla="*/ 369283 w 2261101"/>
              <a:gd name="connsiteY1" fmla="*/ 510569 h 1805969"/>
              <a:gd name="connsiteX2" fmla="*/ 504666 w 2261101"/>
              <a:gd name="connsiteY2" fmla="*/ 510569 h 1805969"/>
              <a:gd name="connsiteX3" fmla="*/ 0 w 2261101"/>
              <a:gd name="connsiteY3" fmla="*/ 0 h 1805969"/>
              <a:gd name="connsiteX4" fmla="*/ 703793 w 2261101"/>
              <a:gd name="connsiteY4" fmla="*/ 510569 h 1805969"/>
              <a:gd name="connsiteX5" fmla="*/ 2045197 w 2261101"/>
              <a:gd name="connsiteY5" fmla="*/ 510569 h 1805969"/>
              <a:gd name="connsiteX6" fmla="*/ 2261101 w 2261101"/>
              <a:gd name="connsiteY6" fmla="*/ 726473 h 1805969"/>
              <a:gd name="connsiteX7" fmla="*/ 2261101 w 2261101"/>
              <a:gd name="connsiteY7" fmla="*/ 726469 h 1805969"/>
              <a:gd name="connsiteX8" fmla="*/ 2261101 w 2261101"/>
              <a:gd name="connsiteY8" fmla="*/ 726469 h 1805969"/>
              <a:gd name="connsiteX9" fmla="*/ 2261101 w 2261101"/>
              <a:gd name="connsiteY9" fmla="*/ 1050319 h 1805969"/>
              <a:gd name="connsiteX10" fmla="*/ 2261101 w 2261101"/>
              <a:gd name="connsiteY10" fmla="*/ 1590065 h 1805969"/>
              <a:gd name="connsiteX11" fmla="*/ 2045197 w 2261101"/>
              <a:gd name="connsiteY11" fmla="*/ 1805969 h 1805969"/>
              <a:gd name="connsiteX12" fmla="*/ 1031597 w 2261101"/>
              <a:gd name="connsiteY12" fmla="*/ 1805969 h 1805969"/>
              <a:gd name="connsiteX13" fmla="*/ 504666 w 2261101"/>
              <a:gd name="connsiteY13" fmla="*/ 1805969 h 1805969"/>
              <a:gd name="connsiteX14" fmla="*/ 504666 w 2261101"/>
              <a:gd name="connsiteY14" fmla="*/ 1805969 h 1805969"/>
              <a:gd name="connsiteX15" fmla="*/ 369283 w 2261101"/>
              <a:gd name="connsiteY15" fmla="*/ 1805969 h 1805969"/>
              <a:gd name="connsiteX16" fmla="*/ 153379 w 2261101"/>
              <a:gd name="connsiteY16" fmla="*/ 1590065 h 1805969"/>
              <a:gd name="connsiteX17" fmla="*/ 153379 w 2261101"/>
              <a:gd name="connsiteY17" fmla="*/ 1050319 h 1805969"/>
              <a:gd name="connsiteX18" fmla="*/ 153379 w 2261101"/>
              <a:gd name="connsiteY18" fmla="*/ 726469 h 1805969"/>
              <a:gd name="connsiteX19" fmla="*/ 153379 w 2261101"/>
              <a:gd name="connsiteY19" fmla="*/ 726469 h 1805969"/>
              <a:gd name="connsiteX20" fmla="*/ 153379 w 2261101"/>
              <a:gd name="connsiteY20" fmla="*/ 726473 h 180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61101" h="1805969">
                <a:moveTo>
                  <a:pt x="153379" y="726473"/>
                </a:moveTo>
                <a:cubicBezTo>
                  <a:pt x="153379" y="607233"/>
                  <a:pt x="250043" y="510569"/>
                  <a:pt x="369283" y="510569"/>
                </a:cubicBezTo>
                <a:lnTo>
                  <a:pt x="504666" y="510569"/>
                </a:lnTo>
                <a:lnTo>
                  <a:pt x="0" y="0"/>
                </a:lnTo>
                <a:lnTo>
                  <a:pt x="703793" y="510569"/>
                </a:lnTo>
                <a:lnTo>
                  <a:pt x="2045197" y="510569"/>
                </a:lnTo>
                <a:cubicBezTo>
                  <a:pt x="2164437" y="510569"/>
                  <a:pt x="2261101" y="607233"/>
                  <a:pt x="2261101" y="726473"/>
                </a:cubicBezTo>
                <a:lnTo>
                  <a:pt x="2261101" y="726469"/>
                </a:lnTo>
                <a:lnTo>
                  <a:pt x="2261101" y="726469"/>
                </a:lnTo>
                <a:lnTo>
                  <a:pt x="2261101" y="1050319"/>
                </a:lnTo>
                <a:lnTo>
                  <a:pt x="2261101" y="1590065"/>
                </a:lnTo>
                <a:cubicBezTo>
                  <a:pt x="2261101" y="1709305"/>
                  <a:pt x="2164437" y="1805969"/>
                  <a:pt x="2045197" y="1805969"/>
                </a:cubicBezTo>
                <a:lnTo>
                  <a:pt x="1031597" y="1805969"/>
                </a:lnTo>
                <a:lnTo>
                  <a:pt x="504666" y="1805969"/>
                </a:lnTo>
                <a:lnTo>
                  <a:pt x="504666" y="1805969"/>
                </a:lnTo>
                <a:lnTo>
                  <a:pt x="369283" y="1805969"/>
                </a:lnTo>
                <a:cubicBezTo>
                  <a:pt x="250043" y="1805969"/>
                  <a:pt x="153379" y="1709305"/>
                  <a:pt x="153379" y="1590065"/>
                </a:cubicBezTo>
                <a:lnTo>
                  <a:pt x="153379" y="1050319"/>
                </a:lnTo>
                <a:lnTo>
                  <a:pt x="153379" y="726469"/>
                </a:lnTo>
                <a:lnTo>
                  <a:pt x="153379" y="726469"/>
                </a:lnTo>
                <a:lnTo>
                  <a:pt x="153379" y="726473"/>
                </a:lnTo>
                <a:close/>
              </a:path>
            </a:pathLst>
          </a:custGeom>
          <a:solidFill>
            <a:schemeClr val="accent2">
              <a:lumMod val="20000"/>
              <a:lumOff val="80000"/>
              <a:alpha val="58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8" name="Rounded Rectangular Callout 17"/>
          <p:cNvSpPr/>
          <p:nvPr/>
        </p:nvSpPr>
        <p:spPr>
          <a:xfrm>
            <a:off x="6115158" y="3200400"/>
            <a:ext cx="3028842" cy="1295400"/>
          </a:xfrm>
          <a:custGeom>
            <a:avLst/>
            <a:gdLst>
              <a:gd name="connsiteX0" fmla="*/ 0 w 2107722"/>
              <a:gd name="connsiteY0" fmla="*/ 215904 h 1295400"/>
              <a:gd name="connsiteX1" fmla="*/ 215904 w 2107722"/>
              <a:gd name="connsiteY1" fmla="*/ 0 h 1295400"/>
              <a:gd name="connsiteX2" fmla="*/ 351287 w 2107722"/>
              <a:gd name="connsiteY2" fmla="*/ 0 h 1295400"/>
              <a:gd name="connsiteX3" fmla="*/ 351287 w 2107722"/>
              <a:gd name="connsiteY3" fmla="*/ 0 h 1295400"/>
              <a:gd name="connsiteX4" fmla="*/ 878218 w 2107722"/>
              <a:gd name="connsiteY4" fmla="*/ 0 h 1295400"/>
              <a:gd name="connsiteX5" fmla="*/ 1891818 w 2107722"/>
              <a:gd name="connsiteY5" fmla="*/ 0 h 1295400"/>
              <a:gd name="connsiteX6" fmla="*/ 2107722 w 2107722"/>
              <a:gd name="connsiteY6" fmla="*/ 215904 h 1295400"/>
              <a:gd name="connsiteX7" fmla="*/ 2107722 w 2107722"/>
              <a:gd name="connsiteY7" fmla="*/ 755650 h 1295400"/>
              <a:gd name="connsiteX8" fmla="*/ 2107722 w 2107722"/>
              <a:gd name="connsiteY8" fmla="*/ 755650 h 1295400"/>
              <a:gd name="connsiteX9" fmla="*/ 2107722 w 2107722"/>
              <a:gd name="connsiteY9" fmla="*/ 1079500 h 1295400"/>
              <a:gd name="connsiteX10" fmla="*/ 2107722 w 2107722"/>
              <a:gd name="connsiteY10" fmla="*/ 1079496 h 1295400"/>
              <a:gd name="connsiteX11" fmla="*/ 1891818 w 2107722"/>
              <a:gd name="connsiteY11" fmla="*/ 1295400 h 1295400"/>
              <a:gd name="connsiteX12" fmla="*/ 878218 w 2107722"/>
              <a:gd name="connsiteY12" fmla="*/ 1295400 h 1295400"/>
              <a:gd name="connsiteX13" fmla="*/ 351287 w 2107722"/>
              <a:gd name="connsiteY13" fmla="*/ 1295400 h 1295400"/>
              <a:gd name="connsiteX14" fmla="*/ 351287 w 2107722"/>
              <a:gd name="connsiteY14" fmla="*/ 1295400 h 1295400"/>
              <a:gd name="connsiteX15" fmla="*/ 215904 w 2107722"/>
              <a:gd name="connsiteY15" fmla="*/ 1295400 h 1295400"/>
              <a:gd name="connsiteX16" fmla="*/ 0 w 2107722"/>
              <a:gd name="connsiteY16" fmla="*/ 1079496 h 1295400"/>
              <a:gd name="connsiteX17" fmla="*/ 0 w 2107722"/>
              <a:gd name="connsiteY17" fmla="*/ 1079500 h 1295400"/>
              <a:gd name="connsiteX18" fmla="*/ -946999 w 2107722"/>
              <a:gd name="connsiteY18" fmla="*/ 930045 h 1295400"/>
              <a:gd name="connsiteX19" fmla="*/ 0 w 2107722"/>
              <a:gd name="connsiteY19" fmla="*/ 755650 h 1295400"/>
              <a:gd name="connsiteX20" fmla="*/ 0 w 2107722"/>
              <a:gd name="connsiteY20" fmla="*/ 215904 h 1295400"/>
              <a:gd name="connsiteX0" fmla="*/ 946999 w 3054721"/>
              <a:gd name="connsiteY0" fmla="*/ 215904 h 1295400"/>
              <a:gd name="connsiteX1" fmla="*/ 1162903 w 3054721"/>
              <a:gd name="connsiteY1" fmla="*/ 0 h 1295400"/>
              <a:gd name="connsiteX2" fmla="*/ 1298286 w 3054721"/>
              <a:gd name="connsiteY2" fmla="*/ 0 h 1295400"/>
              <a:gd name="connsiteX3" fmla="*/ 1298286 w 3054721"/>
              <a:gd name="connsiteY3" fmla="*/ 0 h 1295400"/>
              <a:gd name="connsiteX4" fmla="*/ 1825217 w 3054721"/>
              <a:gd name="connsiteY4" fmla="*/ 0 h 1295400"/>
              <a:gd name="connsiteX5" fmla="*/ 2838817 w 3054721"/>
              <a:gd name="connsiteY5" fmla="*/ 0 h 1295400"/>
              <a:gd name="connsiteX6" fmla="*/ 3054721 w 3054721"/>
              <a:gd name="connsiteY6" fmla="*/ 215904 h 1295400"/>
              <a:gd name="connsiteX7" fmla="*/ 3054721 w 3054721"/>
              <a:gd name="connsiteY7" fmla="*/ 755650 h 1295400"/>
              <a:gd name="connsiteX8" fmla="*/ 3054721 w 3054721"/>
              <a:gd name="connsiteY8" fmla="*/ 755650 h 1295400"/>
              <a:gd name="connsiteX9" fmla="*/ 3054721 w 3054721"/>
              <a:gd name="connsiteY9" fmla="*/ 1079500 h 1295400"/>
              <a:gd name="connsiteX10" fmla="*/ 3054721 w 3054721"/>
              <a:gd name="connsiteY10" fmla="*/ 1079496 h 1295400"/>
              <a:gd name="connsiteX11" fmla="*/ 2838817 w 3054721"/>
              <a:gd name="connsiteY11" fmla="*/ 1295400 h 1295400"/>
              <a:gd name="connsiteX12" fmla="*/ 1825217 w 3054721"/>
              <a:gd name="connsiteY12" fmla="*/ 1295400 h 1295400"/>
              <a:gd name="connsiteX13" fmla="*/ 1298286 w 3054721"/>
              <a:gd name="connsiteY13" fmla="*/ 1295400 h 1295400"/>
              <a:gd name="connsiteX14" fmla="*/ 1298286 w 3054721"/>
              <a:gd name="connsiteY14" fmla="*/ 1295400 h 1295400"/>
              <a:gd name="connsiteX15" fmla="*/ 1162903 w 3054721"/>
              <a:gd name="connsiteY15" fmla="*/ 1295400 h 1295400"/>
              <a:gd name="connsiteX16" fmla="*/ 946999 w 3054721"/>
              <a:gd name="connsiteY16" fmla="*/ 1079496 h 1295400"/>
              <a:gd name="connsiteX17" fmla="*/ 946999 w 3054721"/>
              <a:gd name="connsiteY17" fmla="*/ 906971 h 1295400"/>
              <a:gd name="connsiteX18" fmla="*/ 0 w 3054721"/>
              <a:gd name="connsiteY18" fmla="*/ 930045 h 1295400"/>
              <a:gd name="connsiteX19" fmla="*/ 946999 w 3054721"/>
              <a:gd name="connsiteY19" fmla="*/ 755650 h 1295400"/>
              <a:gd name="connsiteX20" fmla="*/ 946999 w 3054721"/>
              <a:gd name="connsiteY20" fmla="*/ 215904 h 1295400"/>
              <a:gd name="connsiteX0" fmla="*/ 921120 w 3028842"/>
              <a:gd name="connsiteY0" fmla="*/ 215904 h 1295400"/>
              <a:gd name="connsiteX1" fmla="*/ 1137024 w 3028842"/>
              <a:gd name="connsiteY1" fmla="*/ 0 h 1295400"/>
              <a:gd name="connsiteX2" fmla="*/ 1272407 w 3028842"/>
              <a:gd name="connsiteY2" fmla="*/ 0 h 1295400"/>
              <a:gd name="connsiteX3" fmla="*/ 1272407 w 3028842"/>
              <a:gd name="connsiteY3" fmla="*/ 0 h 1295400"/>
              <a:gd name="connsiteX4" fmla="*/ 1799338 w 3028842"/>
              <a:gd name="connsiteY4" fmla="*/ 0 h 1295400"/>
              <a:gd name="connsiteX5" fmla="*/ 2812938 w 3028842"/>
              <a:gd name="connsiteY5" fmla="*/ 0 h 1295400"/>
              <a:gd name="connsiteX6" fmla="*/ 3028842 w 3028842"/>
              <a:gd name="connsiteY6" fmla="*/ 215904 h 1295400"/>
              <a:gd name="connsiteX7" fmla="*/ 3028842 w 3028842"/>
              <a:gd name="connsiteY7" fmla="*/ 755650 h 1295400"/>
              <a:gd name="connsiteX8" fmla="*/ 3028842 w 3028842"/>
              <a:gd name="connsiteY8" fmla="*/ 755650 h 1295400"/>
              <a:gd name="connsiteX9" fmla="*/ 3028842 w 3028842"/>
              <a:gd name="connsiteY9" fmla="*/ 1079500 h 1295400"/>
              <a:gd name="connsiteX10" fmla="*/ 3028842 w 3028842"/>
              <a:gd name="connsiteY10" fmla="*/ 1079496 h 1295400"/>
              <a:gd name="connsiteX11" fmla="*/ 2812938 w 3028842"/>
              <a:gd name="connsiteY11" fmla="*/ 1295400 h 1295400"/>
              <a:gd name="connsiteX12" fmla="*/ 1799338 w 3028842"/>
              <a:gd name="connsiteY12" fmla="*/ 1295400 h 1295400"/>
              <a:gd name="connsiteX13" fmla="*/ 1272407 w 3028842"/>
              <a:gd name="connsiteY13" fmla="*/ 1295400 h 1295400"/>
              <a:gd name="connsiteX14" fmla="*/ 1272407 w 3028842"/>
              <a:gd name="connsiteY14" fmla="*/ 1295400 h 1295400"/>
              <a:gd name="connsiteX15" fmla="*/ 1137024 w 3028842"/>
              <a:gd name="connsiteY15" fmla="*/ 1295400 h 1295400"/>
              <a:gd name="connsiteX16" fmla="*/ 921120 w 3028842"/>
              <a:gd name="connsiteY16" fmla="*/ 1079496 h 1295400"/>
              <a:gd name="connsiteX17" fmla="*/ 921120 w 3028842"/>
              <a:gd name="connsiteY17" fmla="*/ 906971 h 1295400"/>
              <a:gd name="connsiteX18" fmla="*/ 0 w 3028842"/>
              <a:gd name="connsiteY18" fmla="*/ 1007683 h 1295400"/>
              <a:gd name="connsiteX19" fmla="*/ 921120 w 3028842"/>
              <a:gd name="connsiteY19" fmla="*/ 755650 h 1295400"/>
              <a:gd name="connsiteX20" fmla="*/ 921120 w 3028842"/>
              <a:gd name="connsiteY20" fmla="*/ 215904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28842" h="1295400">
                <a:moveTo>
                  <a:pt x="921120" y="215904"/>
                </a:moveTo>
                <a:cubicBezTo>
                  <a:pt x="921120" y="96664"/>
                  <a:pt x="1017784" y="0"/>
                  <a:pt x="1137024" y="0"/>
                </a:cubicBezTo>
                <a:lnTo>
                  <a:pt x="1272407" y="0"/>
                </a:lnTo>
                <a:lnTo>
                  <a:pt x="1272407" y="0"/>
                </a:lnTo>
                <a:lnTo>
                  <a:pt x="1799338" y="0"/>
                </a:lnTo>
                <a:lnTo>
                  <a:pt x="2812938" y="0"/>
                </a:lnTo>
                <a:cubicBezTo>
                  <a:pt x="2932178" y="0"/>
                  <a:pt x="3028842" y="96664"/>
                  <a:pt x="3028842" y="215904"/>
                </a:cubicBezTo>
                <a:lnTo>
                  <a:pt x="3028842" y="755650"/>
                </a:lnTo>
                <a:lnTo>
                  <a:pt x="3028842" y="755650"/>
                </a:lnTo>
                <a:lnTo>
                  <a:pt x="3028842" y="1079500"/>
                </a:lnTo>
                <a:lnTo>
                  <a:pt x="3028842" y="1079496"/>
                </a:lnTo>
                <a:cubicBezTo>
                  <a:pt x="3028842" y="1198736"/>
                  <a:pt x="2932178" y="1295400"/>
                  <a:pt x="2812938" y="1295400"/>
                </a:cubicBezTo>
                <a:lnTo>
                  <a:pt x="1799338" y="1295400"/>
                </a:lnTo>
                <a:lnTo>
                  <a:pt x="1272407" y="1295400"/>
                </a:lnTo>
                <a:lnTo>
                  <a:pt x="1272407" y="1295400"/>
                </a:lnTo>
                <a:lnTo>
                  <a:pt x="1137024" y="1295400"/>
                </a:lnTo>
                <a:cubicBezTo>
                  <a:pt x="1017784" y="1295400"/>
                  <a:pt x="921120" y="1198736"/>
                  <a:pt x="921120" y="1079496"/>
                </a:cubicBezTo>
                <a:lnTo>
                  <a:pt x="921120" y="906971"/>
                </a:lnTo>
                <a:lnTo>
                  <a:pt x="0" y="1007683"/>
                </a:lnTo>
                <a:lnTo>
                  <a:pt x="921120" y="755650"/>
                </a:lnTo>
                <a:lnTo>
                  <a:pt x="921120" y="215904"/>
                </a:lnTo>
                <a:close/>
              </a:path>
            </a:pathLst>
          </a:custGeom>
          <a:solidFill>
            <a:schemeClr val="accent2">
              <a:lumMod val="20000"/>
              <a:lumOff val="80000"/>
              <a:alpha val="58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6" name="Rounded Rectangular Callout 15"/>
          <p:cNvSpPr/>
          <p:nvPr/>
        </p:nvSpPr>
        <p:spPr>
          <a:xfrm>
            <a:off x="5932568" y="1576477"/>
            <a:ext cx="3209997" cy="1689163"/>
          </a:xfrm>
          <a:custGeom>
            <a:avLst/>
            <a:gdLst>
              <a:gd name="connsiteX0" fmla="*/ 0 w 2107722"/>
              <a:gd name="connsiteY0" fmla="*/ 215904 h 1295400"/>
              <a:gd name="connsiteX1" fmla="*/ 215904 w 2107722"/>
              <a:gd name="connsiteY1" fmla="*/ 0 h 1295400"/>
              <a:gd name="connsiteX2" fmla="*/ 351287 w 2107722"/>
              <a:gd name="connsiteY2" fmla="*/ 0 h 1295400"/>
              <a:gd name="connsiteX3" fmla="*/ 351287 w 2107722"/>
              <a:gd name="connsiteY3" fmla="*/ 0 h 1295400"/>
              <a:gd name="connsiteX4" fmla="*/ 878218 w 2107722"/>
              <a:gd name="connsiteY4" fmla="*/ 0 h 1295400"/>
              <a:gd name="connsiteX5" fmla="*/ 1891818 w 2107722"/>
              <a:gd name="connsiteY5" fmla="*/ 0 h 1295400"/>
              <a:gd name="connsiteX6" fmla="*/ 2107722 w 2107722"/>
              <a:gd name="connsiteY6" fmla="*/ 215904 h 1295400"/>
              <a:gd name="connsiteX7" fmla="*/ 2107722 w 2107722"/>
              <a:gd name="connsiteY7" fmla="*/ 755650 h 1295400"/>
              <a:gd name="connsiteX8" fmla="*/ 2107722 w 2107722"/>
              <a:gd name="connsiteY8" fmla="*/ 755650 h 1295400"/>
              <a:gd name="connsiteX9" fmla="*/ 2107722 w 2107722"/>
              <a:gd name="connsiteY9" fmla="*/ 1079500 h 1295400"/>
              <a:gd name="connsiteX10" fmla="*/ 2107722 w 2107722"/>
              <a:gd name="connsiteY10" fmla="*/ 1079496 h 1295400"/>
              <a:gd name="connsiteX11" fmla="*/ 1891818 w 2107722"/>
              <a:gd name="connsiteY11" fmla="*/ 1295400 h 1295400"/>
              <a:gd name="connsiteX12" fmla="*/ 878218 w 2107722"/>
              <a:gd name="connsiteY12" fmla="*/ 1295400 h 1295400"/>
              <a:gd name="connsiteX13" fmla="*/ 351287 w 2107722"/>
              <a:gd name="connsiteY13" fmla="*/ 1295400 h 1295400"/>
              <a:gd name="connsiteX14" fmla="*/ 351287 w 2107722"/>
              <a:gd name="connsiteY14" fmla="*/ 1295400 h 1295400"/>
              <a:gd name="connsiteX15" fmla="*/ 215904 w 2107722"/>
              <a:gd name="connsiteY15" fmla="*/ 1295400 h 1295400"/>
              <a:gd name="connsiteX16" fmla="*/ 0 w 2107722"/>
              <a:gd name="connsiteY16" fmla="*/ 1079496 h 1295400"/>
              <a:gd name="connsiteX17" fmla="*/ 0 w 2107722"/>
              <a:gd name="connsiteY17" fmla="*/ 1079500 h 1295400"/>
              <a:gd name="connsiteX18" fmla="*/ -1102275 w 2107722"/>
              <a:gd name="connsiteY18" fmla="*/ 1689163 h 1295400"/>
              <a:gd name="connsiteX19" fmla="*/ 0 w 2107722"/>
              <a:gd name="connsiteY19" fmla="*/ 755650 h 1295400"/>
              <a:gd name="connsiteX20" fmla="*/ 0 w 2107722"/>
              <a:gd name="connsiteY20" fmla="*/ 215904 h 1295400"/>
              <a:gd name="connsiteX0" fmla="*/ 1102275 w 3209997"/>
              <a:gd name="connsiteY0" fmla="*/ 215904 h 1689163"/>
              <a:gd name="connsiteX1" fmla="*/ 1318179 w 3209997"/>
              <a:gd name="connsiteY1" fmla="*/ 0 h 1689163"/>
              <a:gd name="connsiteX2" fmla="*/ 1453562 w 3209997"/>
              <a:gd name="connsiteY2" fmla="*/ 0 h 1689163"/>
              <a:gd name="connsiteX3" fmla="*/ 1453562 w 3209997"/>
              <a:gd name="connsiteY3" fmla="*/ 0 h 1689163"/>
              <a:gd name="connsiteX4" fmla="*/ 1980493 w 3209997"/>
              <a:gd name="connsiteY4" fmla="*/ 0 h 1689163"/>
              <a:gd name="connsiteX5" fmla="*/ 2994093 w 3209997"/>
              <a:gd name="connsiteY5" fmla="*/ 0 h 1689163"/>
              <a:gd name="connsiteX6" fmla="*/ 3209997 w 3209997"/>
              <a:gd name="connsiteY6" fmla="*/ 215904 h 1689163"/>
              <a:gd name="connsiteX7" fmla="*/ 3209997 w 3209997"/>
              <a:gd name="connsiteY7" fmla="*/ 755650 h 1689163"/>
              <a:gd name="connsiteX8" fmla="*/ 3209997 w 3209997"/>
              <a:gd name="connsiteY8" fmla="*/ 755650 h 1689163"/>
              <a:gd name="connsiteX9" fmla="*/ 3209997 w 3209997"/>
              <a:gd name="connsiteY9" fmla="*/ 1079500 h 1689163"/>
              <a:gd name="connsiteX10" fmla="*/ 3209997 w 3209997"/>
              <a:gd name="connsiteY10" fmla="*/ 1079496 h 1689163"/>
              <a:gd name="connsiteX11" fmla="*/ 2994093 w 3209997"/>
              <a:gd name="connsiteY11" fmla="*/ 1295400 h 1689163"/>
              <a:gd name="connsiteX12" fmla="*/ 1980493 w 3209997"/>
              <a:gd name="connsiteY12" fmla="*/ 1295400 h 1689163"/>
              <a:gd name="connsiteX13" fmla="*/ 1453562 w 3209997"/>
              <a:gd name="connsiteY13" fmla="*/ 1295400 h 1689163"/>
              <a:gd name="connsiteX14" fmla="*/ 1453562 w 3209997"/>
              <a:gd name="connsiteY14" fmla="*/ 1295400 h 1689163"/>
              <a:gd name="connsiteX15" fmla="*/ 1318179 w 3209997"/>
              <a:gd name="connsiteY15" fmla="*/ 1295400 h 1689163"/>
              <a:gd name="connsiteX16" fmla="*/ 1102275 w 3209997"/>
              <a:gd name="connsiteY16" fmla="*/ 1079496 h 1689163"/>
              <a:gd name="connsiteX17" fmla="*/ 1102275 w 3209997"/>
              <a:gd name="connsiteY17" fmla="*/ 1079500 h 1689163"/>
              <a:gd name="connsiteX18" fmla="*/ 0 w 3209997"/>
              <a:gd name="connsiteY18" fmla="*/ 1689163 h 1689163"/>
              <a:gd name="connsiteX19" fmla="*/ 1110902 w 3209997"/>
              <a:gd name="connsiteY19" fmla="*/ 859167 h 1689163"/>
              <a:gd name="connsiteX20" fmla="*/ 1102275 w 3209997"/>
              <a:gd name="connsiteY20" fmla="*/ 215904 h 168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09997" h="1689163">
                <a:moveTo>
                  <a:pt x="1102275" y="215904"/>
                </a:moveTo>
                <a:cubicBezTo>
                  <a:pt x="1102275" y="96664"/>
                  <a:pt x="1198939" y="0"/>
                  <a:pt x="1318179" y="0"/>
                </a:cubicBezTo>
                <a:lnTo>
                  <a:pt x="1453562" y="0"/>
                </a:lnTo>
                <a:lnTo>
                  <a:pt x="1453562" y="0"/>
                </a:lnTo>
                <a:lnTo>
                  <a:pt x="1980493" y="0"/>
                </a:lnTo>
                <a:lnTo>
                  <a:pt x="2994093" y="0"/>
                </a:lnTo>
                <a:cubicBezTo>
                  <a:pt x="3113333" y="0"/>
                  <a:pt x="3209997" y="96664"/>
                  <a:pt x="3209997" y="215904"/>
                </a:cubicBezTo>
                <a:lnTo>
                  <a:pt x="3209997" y="755650"/>
                </a:lnTo>
                <a:lnTo>
                  <a:pt x="3209997" y="755650"/>
                </a:lnTo>
                <a:lnTo>
                  <a:pt x="3209997" y="1079500"/>
                </a:lnTo>
                <a:lnTo>
                  <a:pt x="3209997" y="1079496"/>
                </a:lnTo>
                <a:cubicBezTo>
                  <a:pt x="3209997" y="1198736"/>
                  <a:pt x="3113333" y="1295400"/>
                  <a:pt x="2994093" y="1295400"/>
                </a:cubicBezTo>
                <a:lnTo>
                  <a:pt x="1980493" y="1295400"/>
                </a:lnTo>
                <a:lnTo>
                  <a:pt x="1453562" y="1295400"/>
                </a:lnTo>
                <a:lnTo>
                  <a:pt x="1453562" y="1295400"/>
                </a:lnTo>
                <a:lnTo>
                  <a:pt x="1318179" y="1295400"/>
                </a:lnTo>
                <a:cubicBezTo>
                  <a:pt x="1198939" y="1295400"/>
                  <a:pt x="1102275" y="1198736"/>
                  <a:pt x="1102275" y="1079496"/>
                </a:cubicBezTo>
                <a:lnTo>
                  <a:pt x="1102275" y="1079500"/>
                </a:lnTo>
                <a:lnTo>
                  <a:pt x="0" y="1689163"/>
                </a:lnTo>
                <a:lnTo>
                  <a:pt x="1110902" y="859167"/>
                </a:lnTo>
                <a:cubicBezTo>
                  <a:pt x="1110902" y="679252"/>
                  <a:pt x="1102275" y="395819"/>
                  <a:pt x="1102275" y="215904"/>
                </a:cubicBezTo>
                <a:close/>
              </a:path>
            </a:pathLst>
          </a:custGeom>
          <a:solidFill>
            <a:schemeClr val="accent2">
              <a:lumMod val="20000"/>
              <a:lumOff val="80000"/>
              <a:alpha val="58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9" name="Rounded Rectangular Callout 8"/>
          <p:cNvSpPr/>
          <p:nvPr/>
        </p:nvSpPr>
        <p:spPr>
          <a:xfrm>
            <a:off x="0" y="1524000"/>
            <a:ext cx="3814787" cy="1295400"/>
          </a:xfrm>
          <a:custGeom>
            <a:avLst/>
            <a:gdLst>
              <a:gd name="connsiteX0" fmla="*/ 0 w 2107722"/>
              <a:gd name="connsiteY0" fmla="*/ 215904 h 1295400"/>
              <a:gd name="connsiteX1" fmla="*/ 215904 w 2107722"/>
              <a:gd name="connsiteY1" fmla="*/ 0 h 1295400"/>
              <a:gd name="connsiteX2" fmla="*/ 1229505 w 2107722"/>
              <a:gd name="connsiteY2" fmla="*/ 0 h 1295400"/>
              <a:gd name="connsiteX3" fmla="*/ 1229505 w 2107722"/>
              <a:gd name="connsiteY3" fmla="*/ 0 h 1295400"/>
              <a:gd name="connsiteX4" fmla="*/ 1756435 w 2107722"/>
              <a:gd name="connsiteY4" fmla="*/ 0 h 1295400"/>
              <a:gd name="connsiteX5" fmla="*/ 1891818 w 2107722"/>
              <a:gd name="connsiteY5" fmla="*/ 0 h 1295400"/>
              <a:gd name="connsiteX6" fmla="*/ 2107722 w 2107722"/>
              <a:gd name="connsiteY6" fmla="*/ 215904 h 1295400"/>
              <a:gd name="connsiteX7" fmla="*/ 2107722 w 2107722"/>
              <a:gd name="connsiteY7" fmla="*/ 755650 h 1295400"/>
              <a:gd name="connsiteX8" fmla="*/ 3814787 w 2107722"/>
              <a:gd name="connsiteY8" fmla="*/ 1188827 h 1295400"/>
              <a:gd name="connsiteX9" fmla="*/ 2107722 w 2107722"/>
              <a:gd name="connsiteY9" fmla="*/ 1079500 h 1295400"/>
              <a:gd name="connsiteX10" fmla="*/ 2107722 w 2107722"/>
              <a:gd name="connsiteY10" fmla="*/ 1079496 h 1295400"/>
              <a:gd name="connsiteX11" fmla="*/ 1891818 w 2107722"/>
              <a:gd name="connsiteY11" fmla="*/ 1295400 h 1295400"/>
              <a:gd name="connsiteX12" fmla="*/ 1756435 w 2107722"/>
              <a:gd name="connsiteY12" fmla="*/ 1295400 h 1295400"/>
              <a:gd name="connsiteX13" fmla="*/ 1229505 w 2107722"/>
              <a:gd name="connsiteY13" fmla="*/ 1295400 h 1295400"/>
              <a:gd name="connsiteX14" fmla="*/ 1229505 w 2107722"/>
              <a:gd name="connsiteY14" fmla="*/ 1295400 h 1295400"/>
              <a:gd name="connsiteX15" fmla="*/ 215904 w 2107722"/>
              <a:gd name="connsiteY15" fmla="*/ 1295400 h 1295400"/>
              <a:gd name="connsiteX16" fmla="*/ 0 w 2107722"/>
              <a:gd name="connsiteY16" fmla="*/ 1079496 h 1295400"/>
              <a:gd name="connsiteX17" fmla="*/ 0 w 2107722"/>
              <a:gd name="connsiteY17" fmla="*/ 1079500 h 1295400"/>
              <a:gd name="connsiteX18" fmla="*/ 0 w 2107722"/>
              <a:gd name="connsiteY18" fmla="*/ 755650 h 1295400"/>
              <a:gd name="connsiteX19" fmla="*/ 0 w 2107722"/>
              <a:gd name="connsiteY19" fmla="*/ 755650 h 1295400"/>
              <a:gd name="connsiteX20" fmla="*/ 0 w 2107722"/>
              <a:gd name="connsiteY20" fmla="*/ 215904 h 1295400"/>
              <a:gd name="connsiteX0" fmla="*/ 0 w 3814787"/>
              <a:gd name="connsiteY0" fmla="*/ 215904 h 1295400"/>
              <a:gd name="connsiteX1" fmla="*/ 215904 w 3814787"/>
              <a:gd name="connsiteY1" fmla="*/ 0 h 1295400"/>
              <a:gd name="connsiteX2" fmla="*/ 1229505 w 3814787"/>
              <a:gd name="connsiteY2" fmla="*/ 0 h 1295400"/>
              <a:gd name="connsiteX3" fmla="*/ 1229505 w 3814787"/>
              <a:gd name="connsiteY3" fmla="*/ 0 h 1295400"/>
              <a:gd name="connsiteX4" fmla="*/ 1756435 w 3814787"/>
              <a:gd name="connsiteY4" fmla="*/ 0 h 1295400"/>
              <a:gd name="connsiteX5" fmla="*/ 1891818 w 3814787"/>
              <a:gd name="connsiteY5" fmla="*/ 0 h 1295400"/>
              <a:gd name="connsiteX6" fmla="*/ 2107722 w 3814787"/>
              <a:gd name="connsiteY6" fmla="*/ 215904 h 1295400"/>
              <a:gd name="connsiteX7" fmla="*/ 2107722 w 3814787"/>
              <a:gd name="connsiteY7" fmla="*/ 755650 h 1295400"/>
              <a:gd name="connsiteX8" fmla="*/ 3814787 w 3814787"/>
              <a:gd name="connsiteY8" fmla="*/ 1188827 h 1295400"/>
              <a:gd name="connsiteX9" fmla="*/ 2107722 w 3814787"/>
              <a:gd name="connsiteY9" fmla="*/ 1079500 h 1295400"/>
              <a:gd name="connsiteX10" fmla="*/ 2124975 w 3814787"/>
              <a:gd name="connsiteY10" fmla="*/ 941473 h 1295400"/>
              <a:gd name="connsiteX11" fmla="*/ 1891818 w 3814787"/>
              <a:gd name="connsiteY11" fmla="*/ 1295400 h 1295400"/>
              <a:gd name="connsiteX12" fmla="*/ 1756435 w 3814787"/>
              <a:gd name="connsiteY12" fmla="*/ 1295400 h 1295400"/>
              <a:gd name="connsiteX13" fmla="*/ 1229505 w 3814787"/>
              <a:gd name="connsiteY13" fmla="*/ 1295400 h 1295400"/>
              <a:gd name="connsiteX14" fmla="*/ 1229505 w 3814787"/>
              <a:gd name="connsiteY14" fmla="*/ 1295400 h 1295400"/>
              <a:gd name="connsiteX15" fmla="*/ 215904 w 3814787"/>
              <a:gd name="connsiteY15" fmla="*/ 1295400 h 1295400"/>
              <a:gd name="connsiteX16" fmla="*/ 0 w 3814787"/>
              <a:gd name="connsiteY16" fmla="*/ 1079496 h 1295400"/>
              <a:gd name="connsiteX17" fmla="*/ 0 w 3814787"/>
              <a:gd name="connsiteY17" fmla="*/ 1079500 h 1295400"/>
              <a:gd name="connsiteX18" fmla="*/ 0 w 3814787"/>
              <a:gd name="connsiteY18" fmla="*/ 755650 h 1295400"/>
              <a:gd name="connsiteX19" fmla="*/ 0 w 3814787"/>
              <a:gd name="connsiteY19" fmla="*/ 755650 h 1295400"/>
              <a:gd name="connsiteX20" fmla="*/ 0 w 3814787"/>
              <a:gd name="connsiteY20" fmla="*/ 215904 h 1295400"/>
              <a:gd name="connsiteX0" fmla="*/ 0 w 3814787"/>
              <a:gd name="connsiteY0" fmla="*/ 215904 h 1295400"/>
              <a:gd name="connsiteX1" fmla="*/ 215904 w 3814787"/>
              <a:gd name="connsiteY1" fmla="*/ 0 h 1295400"/>
              <a:gd name="connsiteX2" fmla="*/ 1229505 w 3814787"/>
              <a:gd name="connsiteY2" fmla="*/ 0 h 1295400"/>
              <a:gd name="connsiteX3" fmla="*/ 1229505 w 3814787"/>
              <a:gd name="connsiteY3" fmla="*/ 0 h 1295400"/>
              <a:gd name="connsiteX4" fmla="*/ 1756435 w 3814787"/>
              <a:gd name="connsiteY4" fmla="*/ 0 h 1295400"/>
              <a:gd name="connsiteX5" fmla="*/ 1891818 w 3814787"/>
              <a:gd name="connsiteY5" fmla="*/ 0 h 1295400"/>
              <a:gd name="connsiteX6" fmla="*/ 2107722 w 3814787"/>
              <a:gd name="connsiteY6" fmla="*/ 215904 h 1295400"/>
              <a:gd name="connsiteX7" fmla="*/ 2107722 w 3814787"/>
              <a:gd name="connsiteY7" fmla="*/ 755650 h 1295400"/>
              <a:gd name="connsiteX8" fmla="*/ 3814787 w 3814787"/>
              <a:gd name="connsiteY8" fmla="*/ 1188827 h 1295400"/>
              <a:gd name="connsiteX9" fmla="*/ 2107722 w 3814787"/>
              <a:gd name="connsiteY9" fmla="*/ 1079500 h 1295400"/>
              <a:gd name="connsiteX10" fmla="*/ 2124975 w 3814787"/>
              <a:gd name="connsiteY10" fmla="*/ 941473 h 1295400"/>
              <a:gd name="connsiteX11" fmla="*/ 1995335 w 3814787"/>
              <a:gd name="connsiteY11" fmla="*/ 1295400 h 1295400"/>
              <a:gd name="connsiteX12" fmla="*/ 1756435 w 3814787"/>
              <a:gd name="connsiteY12" fmla="*/ 1295400 h 1295400"/>
              <a:gd name="connsiteX13" fmla="*/ 1229505 w 3814787"/>
              <a:gd name="connsiteY13" fmla="*/ 1295400 h 1295400"/>
              <a:gd name="connsiteX14" fmla="*/ 1229505 w 3814787"/>
              <a:gd name="connsiteY14" fmla="*/ 1295400 h 1295400"/>
              <a:gd name="connsiteX15" fmla="*/ 215904 w 3814787"/>
              <a:gd name="connsiteY15" fmla="*/ 1295400 h 1295400"/>
              <a:gd name="connsiteX16" fmla="*/ 0 w 3814787"/>
              <a:gd name="connsiteY16" fmla="*/ 1079496 h 1295400"/>
              <a:gd name="connsiteX17" fmla="*/ 0 w 3814787"/>
              <a:gd name="connsiteY17" fmla="*/ 1079500 h 1295400"/>
              <a:gd name="connsiteX18" fmla="*/ 0 w 3814787"/>
              <a:gd name="connsiteY18" fmla="*/ 755650 h 1295400"/>
              <a:gd name="connsiteX19" fmla="*/ 0 w 3814787"/>
              <a:gd name="connsiteY19" fmla="*/ 755650 h 1295400"/>
              <a:gd name="connsiteX20" fmla="*/ 0 w 3814787"/>
              <a:gd name="connsiteY20" fmla="*/ 215904 h 1295400"/>
              <a:gd name="connsiteX0" fmla="*/ 0 w 3814787"/>
              <a:gd name="connsiteY0" fmla="*/ 215904 h 1295400"/>
              <a:gd name="connsiteX1" fmla="*/ 215904 w 3814787"/>
              <a:gd name="connsiteY1" fmla="*/ 0 h 1295400"/>
              <a:gd name="connsiteX2" fmla="*/ 1229505 w 3814787"/>
              <a:gd name="connsiteY2" fmla="*/ 0 h 1295400"/>
              <a:gd name="connsiteX3" fmla="*/ 1229505 w 3814787"/>
              <a:gd name="connsiteY3" fmla="*/ 0 h 1295400"/>
              <a:gd name="connsiteX4" fmla="*/ 1756435 w 3814787"/>
              <a:gd name="connsiteY4" fmla="*/ 0 h 1295400"/>
              <a:gd name="connsiteX5" fmla="*/ 1891818 w 3814787"/>
              <a:gd name="connsiteY5" fmla="*/ 0 h 1295400"/>
              <a:gd name="connsiteX6" fmla="*/ 2107722 w 3814787"/>
              <a:gd name="connsiteY6" fmla="*/ 215904 h 1295400"/>
              <a:gd name="connsiteX7" fmla="*/ 2107722 w 3814787"/>
              <a:gd name="connsiteY7" fmla="*/ 755650 h 1295400"/>
              <a:gd name="connsiteX8" fmla="*/ 3814787 w 3814787"/>
              <a:gd name="connsiteY8" fmla="*/ 1188827 h 1295400"/>
              <a:gd name="connsiteX9" fmla="*/ 2073217 w 3814787"/>
              <a:gd name="connsiteY9" fmla="*/ 924224 h 1295400"/>
              <a:gd name="connsiteX10" fmla="*/ 2124975 w 3814787"/>
              <a:gd name="connsiteY10" fmla="*/ 941473 h 1295400"/>
              <a:gd name="connsiteX11" fmla="*/ 1995335 w 3814787"/>
              <a:gd name="connsiteY11" fmla="*/ 1295400 h 1295400"/>
              <a:gd name="connsiteX12" fmla="*/ 1756435 w 3814787"/>
              <a:gd name="connsiteY12" fmla="*/ 1295400 h 1295400"/>
              <a:gd name="connsiteX13" fmla="*/ 1229505 w 3814787"/>
              <a:gd name="connsiteY13" fmla="*/ 1295400 h 1295400"/>
              <a:gd name="connsiteX14" fmla="*/ 1229505 w 3814787"/>
              <a:gd name="connsiteY14" fmla="*/ 1295400 h 1295400"/>
              <a:gd name="connsiteX15" fmla="*/ 215904 w 3814787"/>
              <a:gd name="connsiteY15" fmla="*/ 1295400 h 1295400"/>
              <a:gd name="connsiteX16" fmla="*/ 0 w 3814787"/>
              <a:gd name="connsiteY16" fmla="*/ 1079496 h 1295400"/>
              <a:gd name="connsiteX17" fmla="*/ 0 w 3814787"/>
              <a:gd name="connsiteY17" fmla="*/ 1079500 h 1295400"/>
              <a:gd name="connsiteX18" fmla="*/ 0 w 3814787"/>
              <a:gd name="connsiteY18" fmla="*/ 755650 h 1295400"/>
              <a:gd name="connsiteX19" fmla="*/ 0 w 3814787"/>
              <a:gd name="connsiteY19" fmla="*/ 755650 h 1295400"/>
              <a:gd name="connsiteX20" fmla="*/ 0 w 3814787"/>
              <a:gd name="connsiteY20" fmla="*/ 215904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14787" h="1295400">
                <a:moveTo>
                  <a:pt x="0" y="215904"/>
                </a:moveTo>
                <a:cubicBezTo>
                  <a:pt x="0" y="96664"/>
                  <a:pt x="96664" y="0"/>
                  <a:pt x="215904" y="0"/>
                </a:cubicBezTo>
                <a:lnTo>
                  <a:pt x="1229505" y="0"/>
                </a:lnTo>
                <a:lnTo>
                  <a:pt x="1229505" y="0"/>
                </a:lnTo>
                <a:lnTo>
                  <a:pt x="1756435" y="0"/>
                </a:lnTo>
                <a:lnTo>
                  <a:pt x="1891818" y="0"/>
                </a:lnTo>
                <a:cubicBezTo>
                  <a:pt x="2011058" y="0"/>
                  <a:pt x="2107722" y="96664"/>
                  <a:pt x="2107722" y="215904"/>
                </a:cubicBezTo>
                <a:lnTo>
                  <a:pt x="2107722" y="755650"/>
                </a:lnTo>
                <a:lnTo>
                  <a:pt x="3814787" y="1188827"/>
                </a:lnTo>
                <a:lnTo>
                  <a:pt x="2073217" y="924224"/>
                </a:lnTo>
                <a:cubicBezTo>
                  <a:pt x="2073217" y="924223"/>
                  <a:pt x="2124975" y="941474"/>
                  <a:pt x="2124975" y="941473"/>
                </a:cubicBezTo>
                <a:cubicBezTo>
                  <a:pt x="2124975" y="1060713"/>
                  <a:pt x="2114575" y="1295400"/>
                  <a:pt x="1995335" y="1295400"/>
                </a:cubicBezTo>
                <a:lnTo>
                  <a:pt x="1756435" y="1295400"/>
                </a:lnTo>
                <a:lnTo>
                  <a:pt x="1229505" y="1295400"/>
                </a:lnTo>
                <a:lnTo>
                  <a:pt x="1229505" y="1295400"/>
                </a:lnTo>
                <a:lnTo>
                  <a:pt x="215904" y="1295400"/>
                </a:lnTo>
                <a:cubicBezTo>
                  <a:pt x="96664" y="1295400"/>
                  <a:pt x="0" y="1198736"/>
                  <a:pt x="0" y="1079496"/>
                </a:cubicBezTo>
                <a:lnTo>
                  <a:pt x="0" y="1079500"/>
                </a:lnTo>
                <a:lnTo>
                  <a:pt x="0" y="755650"/>
                </a:lnTo>
                <a:lnTo>
                  <a:pt x="0" y="755650"/>
                </a:lnTo>
                <a:lnTo>
                  <a:pt x="0" y="215904"/>
                </a:lnTo>
                <a:close/>
              </a:path>
            </a:pathLst>
          </a:custGeom>
          <a:solidFill>
            <a:schemeClr val="accent2">
              <a:lumMod val="20000"/>
              <a:lumOff val="80000"/>
              <a:alpha val="58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dirty="0"/>
          </a:p>
        </p:txBody>
      </p:sp>
      <p:graphicFrame>
        <p:nvGraphicFramePr>
          <p:cNvPr id="25" name="Table 24"/>
          <p:cNvGraphicFramePr>
            <a:graphicFrameLocks noGrp="1"/>
          </p:cNvGraphicFramePr>
          <p:nvPr>
            <p:extLst>
              <p:ext uri="{D42A27DB-BD31-4B8C-83A1-F6EECF244321}">
                <p14:modId xmlns:p14="http://schemas.microsoft.com/office/powerpoint/2010/main" xmlns="" val="1648547317"/>
              </p:ext>
            </p:extLst>
          </p:nvPr>
        </p:nvGraphicFramePr>
        <p:xfrm>
          <a:off x="76201" y="1524000"/>
          <a:ext cx="1930398" cy="1295400"/>
        </p:xfrm>
        <a:graphic>
          <a:graphicData uri="http://schemas.openxmlformats.org/drawingml/2006/table">
            <a:tbl>
              <a:tblPr firstRow="1" firstCol="1" bandRow="1">
                <a:tableStyleId>{2D5ABB26-0587-4C30-8999-92F81FD0307C}</a:tableStyleId>
              </a:tblPr>
              <a:tblGrid>
                <a:gridCol w="1375593"/>
                <a:gridCol w="554805"/>
              </a:tblGrid>
              <a:tr h="323850">
                <a:tc>
                  <a:txBody>
                    <a:bodyPr/>
                    <a:lstStyle/>
                    <a:p>
                      <a:pPr marL="0" algn="l" defTabSz="914400" rtl="0" eaLnBrk="1" latinLnBrk="0" hangingPunct="1">
                        <a:lnSpc>
                          <a:spcPct val="150000"/>
                        </a:lnSpc>
                        <a:spcAft>
                          <a:spcPts val="0"/>
                        </a:spcAft>
                      </a:pPr>
                      <a:r>
                        <a:rPr lang="en-US" sz="1200" b="1" i="1" kern="1200"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kern="1200" dirty="0">
                          <a:solidFill>
                            <a:schemeClr val="tx2">
                              <a:lumMod val="75000"/>
                            </a:schemeClr>
                          </a:solidFill>
                          <a:effectLst/>
                          <a:latin typeface="Times New Roman" panose="02020603050405020304" pitchFamily="18" charset="0"/>
                          <a:cs typeface="Times New Roman" panose="02020603050405020304" pitchFamily="18" charset="0"/>
                        </a:rPr>
                        <a:t>harzianum</a:t>
                      </a:r>
                      <a:endParaRPr lang="en-US" sz="1200" b="1" i="1" kern="1200" dirty="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algn="l" defTabSz="914400" rtl="0" eaLnBrk="1" latinLnBrk="0" hangingPunct="1">
                        <a:lnSpc>
                          <a:spcPct val="150000"/>
                        </a:lnSpc>
                        <a:spcAft>
                          <a:spcPts val="0"/>
                        </a:spcAft>
                      </a:pPr>
                      <a:r>
                        <a:rPr lang="en-US" sz="1200" b="1" kern="1200" dirty="0">
                          <a:solidFill>
                            <a:schemeClr val="tx2">
                              <a:lumMod val="75000"/>
                            </a:schemeClr>
                          </a:solidFill>
                          <a:effectLst/>
                          <a:latin typeface="Times New Roman" panose="02020603050405020304" pitchFamily="18" charset="0"/>
                          <a:cs typeface="Times New Roman" panose="02020603050405020304" pitchFamily="18" charset="0"/>
                        </a:rPr>
                        <a:t>T10</a:t>
                      </a:r>
                      <a:endParaRPr lang="en-US" sz="1200" b="1" kern="1200" dirty="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nchor="ctr"/>
                </a:tc>
              </a:tr>
              <a:tr h="323850">
                <a:tc>
                  <a:txBody>
                    <a:bodyPr/>
                    <a:lstStyle/>
                    <a:p>
                      <a:pPr marL="0" algn="l" defTabSz="914400" rtl="0" eaLnBrk="1" latinLnBrk="0" hangingPunct="1">
                        <a:lnSpc>
                          <a:spcPct val="150000"/>
                        </a:lnSpc>
                        <a:spcAft>
                          <a:spcPts val="0"/>
                        </a:spcAft>
                      </a:pPr>
                      <a:r>
                        <a:rPr lang="en-US" sz="1200" b="1" i="1" kern="1200"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kern="1200" dirty="0">
                          <a:solidFill>
                            <a:schemeClr val="tx2">
                              <a:lumMod val="75000"/>
                            </a:schemeClr>
                          </a:solidFill>
                          <a:effectLst/>
                          <a:latin typeface="Times New Roman" panose="02020603050405020304" pitchFamily="18" charset="0"/>
                          <a:cs typeface="Times New Roman" panose="02020603050405020304" pitchFamily="18" charset="0"/>
                        </a:rPr>
                        <a:t>asperellum</a:t>
                      </a:r>
                      <a:endParaRPr lang="en-US" sz="1200" b="1" i="1" kern="1200" dirty="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algn="l" defTabSz="914400" rtl="0" eaLnBrk="1" latinLnBrk="0" hangingPunct="1">
                        <a:lnSpc>
                          <a:spcPct val="150000"/>
                        </a:lnSpc>
                        <a:spcAft>
                          <a:spcPts val="0"/>
                        </a:spcAft>
                      </a:pPr>
                      <a:r>
                        <a:rPr lang="en-US" sz="1200" b="1" kern="1200" dirty="0">
                          <a:solidFill>
                            <a:schemeClr val="tx2">
                              <a:lumMod val="75000"/>
                            </a:schemeClr>
                          </a:solidFill>
                          <a:effectLst/>
                          <a:latin typeface="Times New Roman" panose="02020603050405020304" pitchFamily="18" charset="0"/>
                          <a:cs typeface="Times New Roman" panose="02020603050405020304" pitchFamily="18" charset="0"/>
                        </a:rPr>
                        <a:t>T31</a:t>
                      </a:r>
                      <a:endParaRPr lang="en-US" sz="1200" b="1" kern="1200" dirty="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nchor="ctr"/>
                </a:tc>
              </a:tr>
              <a:tr h="323850">
                <a:tc>
                  <a:txBody>
                    <a:bodyPr/>
                    <a:lstStyle/>
                    <a:p>
                      <a:pPr marL="0" algn="l" defTabSz="914400" rtl="0" eaLnBrk="1" latinLnBrk="0" hangingPunct="1">
                        <a:lnSpc>
                          <a:spcPct val="150000"/>
                        </a:lnSpc>
                        <a:spcAft>
                          <a:spcPts val="0"/>
                        </a:spcAft>
                      </a:pPr>
                      <a:r>
                        <a:rPr lang="en-US" sz="1200" b="1" i="1" kern="1200" dirty="0" smtClean="0">
                          <a:solidFill>
                            <a:schemeClr val="tx2">
                              <a:lumMod val="75000"/>
                            </a:schemeClr>
                          </a:solidFill>
                          <a:effectLst/>
                          <a:latin typeface="Times New Roman" panose="02020603050405020304" pitchFamily="18" charset="0"/>
                          <a:cs typeface="Times New Roman" panose="02020603050405020304" pitchFamily="18" charset="0"/>
                        </a:rPr>
                        <a:t>T. Koningii</a:t>
                      </a:r>
                      <a:endParaRPr lang="en-US" sz="1200" b="1" i="1" kern="1200" dirty="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algn="l" defTabSz="914400" rtl="0" eaLnBrk="1" latinLnBrk="0" hangingPunct="1">
                        <a:lnSpc>
                          <a:spcPct val="150000"/>
                        </a:lnSpc>
                        <a:spcAft>
                          <a:spcPts val="0"/>
                        </a:spcAft>
                      </a:pPr>
                      <a:r>
                        <a:rPr lang="en-US" sz="1200" b="1" kern="1200" dirty="0">
                          <a:solidFill>
                            <a:schemeClr val="tx2">
                              <a:lumMod val="75000"/>
                            </a:schemeClr>
                          </a:solidFill>
                          <a:effectLst/>
                          <a:latin typeface="Times New Roman" panose="02020603050405020304" pitchFamily="18" charset="0"/>
                          <a:cs typeface="Times New Roman" panose="02020603050405020304" pitchFamily="18" charset="0"/>
                        </a:rPr>
                        <a:t>T20</a:t>
                      </a:r>
                      <a:endParaRPr lang="en-US" sz="1200" b="1" kern="1200" dirty="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nchor="ctr"/>
                </a:tc>
              </a:tr>
              <a:tr h="323850">
                <a:tc>
                  <a:txBody>
                    <a:bodyPr/>
                    <a:lstStyle/>
                    <a:p>
                      <a:pPr marL="0" algn="l" defTabSz="914400" rtl="0" eaLnBrk="1" latinLnBrk="0" hangingPunct="1">
                        <a:lnSpc>
                          <a:spcPct val="150000"/>
                        </a:lnSpc>
                        <a:spcAft>
                          <a:spcPts val="0"/>
                        </a:spcAft>
                      </a:pPr>
                      <a:r>
                        <a:rPr lang="en-US" sz="1200" b="1" i="1" kern="1200"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kern="1200" dirty="0">
                          <a:solidFill>
                            <a:schemeClr val="tx2">
                              <a:lumMod val="75000"/>
                            </a:schemeClr>
                          </a:solidFill>
                          <a:effectLst/>
                          <a:latin typeface="Times New Roman" panose="02020603050405020304" pitchFamily="18" charset="0"/>
                          <a:cs typeface="Times New Roman" panose="02020603050405020304" pitchFamily="18" charset="0"/>
                        </a:rPr>
                        <a:t>harzianum</a:t>
                      </a:r>
                      <a:endParaRPr lang="en-US" sz="1200" b="1" i="1" kern="1200" dirty="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0" algn="l" defTabSz="914400" rtl="0" eaLnBrk="1" latinLnBrk="0" hangingPunct="1">
                        <a:lnSpc>
                          <a:spcPct val="150000"/>
                        </a:lnSpc>
                        <a:spcAft>
                          <a:spcPts val="0"/>
                        </a:spcAft>
                      </a:pPr>
                      <a:r>
                        <a:rPr lang="en-US" sz="1200" b="1" kern="1200" dirty="0">
                          <a:solidFill>
                            <a:schemeClr val="tx2">
                              <a:lumMod val="75000"/>
                            </a:schemeClr>
                          </a:solidFill>
                          <a:effectLst/>
                          <a:latin typeface="Times New Roman" panose="02020603050405020304" pitchFamily="18" charset="0"/>
                          <a:cs typeface="Times New Roman" panose="02020603050405020304" pitchFamily="18" charset="0"/>
                        </a:rPr>
                        <a:t>T32</a:t>
                      </a:r>
                      <a:endParaRPr lang="en-US" sz="1200" b="1" kern="1200" dirty="0">
                        <a:solidFill>
                          <a:schemeClr val="tx2">
                            <a:lumMod val="75000"/>
                          </a:schemeClr>
                        </a:solidFill>
                        <a:effectLst/>
                        <a:latin typeface="Times New Roman" panose="02020603050405020304" pitchFamily="18" charset="0"/>
                        <a:ea typeface="+mn-ea"/>
                        <a:cs typeface="Times New Roman" panose="02020603050405020304" pitchFamily="18" charset="0"/>
                      </a:endParaRPr>
                    </a:p>
                  </a:txBody>
                  <a:tcPr marL="68580" marR="68580" marT="0" marB="0" anchor="ctr"/>
                </a:tc>
              </a:tr>
            </a:tbl>
          </a:graphicData>
        </a:graphic>
      </p:graphicFrame>
      <p:sp>
        <p:nvSpPr>
          <p:cNvPr id="14" name="Rounded Rectangular Callout 13"/>
          <p:cNvSpPr/>
          <p:nvPr/>
        </p:nvSpPr>
        <p:spPr>
          <a:xfrm>
            <a:off x="0" y="3276600"/>
            <a:ext cx="4099456" cy="1295400"/>
          </a:xfrm>
          <a:custGeom>
            <a:avLst/>
            <a:gdLst>
              <a:gd name="connsiteX0" fmla="*/ 0 w 2107722"/>
              <a:gd name="connsiteY0" fmla="*/ 215904 h 1295400"/>
              <a:gd name="connsiteX1" fmla="*/ 215904 w 2107722"/>
              <a:gd name="connsiteY1" fmla="*/ 0 h 1295400"/>
              <a:gd name="connsiteX2" fmla="*/ 1229505 w 2107722"/>
              <a:gd name="connsiteY2" fmla="*/ 0 h 1295400"/>
              <a:gd name="connsiteX3" fmla="*/ 1229505 w 2107722"/>
              <a:gd name="connsiteY3" fmla="*/ 0 h 1295400"/>
              <a:gd name="connsiteX4" fmla="*/ 1756435 w 2107722"/>
              <a:gd name="connsiteY4" fmla="*/ 0 h 1295400"/>
              <a:gd name="connsiteX5" fmla="*/ 1891818 w 2107722"/>
              <a:gd name="connsiteY5" fmla="*/ 0 h 1295400"/>
              <a:gd name="connsiteX6" fmla="*/ 2107722 w 2107722"/>
              <a:gd name="connsiteY6" fmla="*/ 215904 h 1295400"/>
              <a:gd name="connsiteX7" fmla="*/ 2107722 w 2107722"/>
              <a:gd name="connsiteY7" fmla="*/ 215900 h 1295400"/>
              <a:gd name="connsiteX8" fmla="*/ 4099456 w 2107722"/>
              <a:gd name="connsiteY8" fmla="*/ 472834 h 1295400"/>
              <a:gd name="connsiteX9" fmla="*/ 2107722 w 2107722"/>
              <a:gd name="connsiteY9" fmla="*/ 539750 h 1295400"/>
              <a:gd name="connsiteX10" fmla="*/ 2107722 w 2107722"/>
              <a:gd name="connsiteY10" fmla="*/ 1079496 h 1295400"/>
              <a:gd name="connsiteX11" fmla="*/ 1891818 w 2107722"/>
              <a:gd name="connsiteY11" fmla="*/ 1295400 h 1295400"/>
              <a:gd name="connsiteX12" fmla="*/ 1756435 w 2107722"/>
              <a:gd name="connsiteY12" fmla="*/ 1295400 h 1295400"/>
              <a:gd name="connsiteX13" fmla="*/ 1229505 w 2107722"/>
              <a:gd name="connsiteY13" fmla="*/ 1295400 h 1295400"/>
              <a:gd name="connsiteX14" fmla="*/ 1229505 w 2107722"/>
              <a:gd name="connsiteY14" fmla="*/ 1295400 h 1295400"/>
              <a:gd name="connsiteX15" fmla="*/ 215904 w 2107722"/>
              <a:gd name="connsiteY15" fmla="*/ 1295400 h 1295400"/>
              <a:gd name="connsiteX16" fmla="*/ 0 w 2107722"/>
              <a:gd name="connsiteY16" fmla="*/ 1079496 h 1295400"/>
              <a:gd name="connsiteX17" fmla="*/ 0 w 2107722"/>
              <a:gd name="connsiteY17" fmla="*/ 539750 h 1295400"/>
              <a:gd name="connsiteX18" fmla="*/ 0 w 2107722"/>
              <a:gd name="connsiteY18" fmla="*/ 215900 h 1295400"/>
              <a:gd name="connsiteX19" fmla="*/ 0 w 2107722"/>
              <a:gd name="connsiteY19" fmla="*/ 215900 h 1295400"/>
              <a:gd name="connsiteX20" fmla="*/ 0 w 2107722"/>
              <a:gd name="connsiteY20" fmla="*/ 215904 h 1295400"/>
              <a:gd name="connsiteX0" fmla="*/ 0 w 4099456"/>
              <a:gd name="connsiteY0" fmla="*/ 215904 h 1295400"/>
              <a:gd name="connsiteX1" fmla="*/ 215904 w 4099456"/>
              <a:gd name="connsiteY1" fmla="*/ 0 h 1295400"/>
              <a:gd name="connsiteX2" fmla="*/ 1229505 w 4099456"/>
              <a:gd name="connsiteY2" fmla="*/ 0 h 1295400"/>
              <a:gd name="connsiteX3" fmla="*/ 1229505 w 4099456"/>
              <a:gd name="connsiteY3" fmla="*/ 0 h 1295400"/>
              <a:gd name="connsiteX4" fmla="*/ 1756435 w 4099456"/>
              <a:gd name="connsiteY4" fmla="*/ 0 h 1295400"/>
              <a:gd name="connsiteX5" fmla="*/ 1891818 w 4099456"/>
              <a:gd name="connsiteY5" fmla="*/ 0 h 1295400"/>
              <a:gd name="connsiteX6" fmla="*/ 2107722 w 4099456"/>
              <a:gd name="connsiteY6" fmla="*/ 215904 h 1295400"/>
              <a:gd name="connsiteX7" fmla="*/ 2107722 w 4099456"/>
              <a:gd name="connsiteY7" fmla="*/ 215900 h 1295400"/>
              <a:gd name="connsiteX8" fmla="*/ 4099456 w 4099456"/>
              <a:gd name="connsiteY8" fmla="*/ 472834 h 1295400"/>
              <a:gd name="connsiteX9" fmla="*/ 2116349 w 4099456"/>
              <a:gd name="connsiteY9" fmla="*/ 384474 h 1295400"/>
              <a:gd name="connsiteX10" fmla="*/ 2107722 w 4099456"/>
              <a:gd name="connsiteY10" fmla="*/ 1079496 h 1295400"/>
              <a:gd name="connsiteX11" fmla="*/ 1891818 w 4099456"/>
              <a:gd name="connsiteY11" fmla="*/ 1295400 h 1295400"/>
              <a:gd name="connsiteX12" fmla="*/ 1756435 w 4099456"/>
              <a:gd name="connsiteY12" fmla="*/ 1295400 h 1295400"/>
              <a:gd name="connsiteX13" fmla="*/ 1229505 w 4099456"/>
              <a:gd name="connsiteY13" fmla="*/ 1295400 h 1295400"/>
              <a:gd name="connsiteX14" fmla="*/ 1229505 w 4099456"/>
              <a:gd name="connsiteY14" fmla="*/ 1295400 h 1295400"/>
              <a:gd name="connsiteX15" fmla="*/ 215904 w 4099456"/>
              <a:gd name="connsiteY15" fmla="*/ 1295400 h 1295400"/>
              <a:gd name="connsiteX16" fmla="*/ 0 w 4099456"/>
              <a:gd name="connsiteY16" fmla="*/ 1079496 h 1295400"/>
              <a:gd name="connsiteX17" fmla="*/ 0 w 4099456"/>
              <a:gd name="connsiteY17" fmla="*/ 539750 h 1295400"/>
              <a:gd name="connsiteX18" fmla="*/ 0 w 4099456"/>
              <a:gd name="connsiteY18" fmla="*/ 215900 h 1295400"/>
              <a:gd name="connsiteX19" fmla="*/ 0 w 4099456"/>
              <a:gd name="connsiteY19" fmla="*/ 215900 h 1295400"/>
              <a:gd name="connsiteX20" fmla="*/ 0 w 4099456"/>
              <a:gd name="connsiteY20" fmla="*/ 215904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99456" h="1295400">
                <a:moveTo>
                  <a:pt x="0" y="215904"/>
                </a:moveTo>
                <a:cubicBezTo>
                  <a:pt x="0" y="96664"/>
                  <a:pt x="96664" y="0"/>
                  <a:pt x="215904" y="0"/>
                </a:cubicBezTo>
                <a:lnTo>
                  <a:pt x="1229505" y="0"/>
                </a:lnTo>
                <a:lnTo>
                  <a:pt x="1229505" y="0"/>
                </a:lnTo>
                <a:lnTo>
                  <a:pt x="1756435" y="0"/>
                </a:lnTo>
                <a:lnTo>
                  <a:pt x="1891818" y="0"/>
                </a:lnTo>
                <a:cubicBezTo>
                  <a:pt x="2011058" y="0"/>
                  <a:pt x="2107722" y="96664"/>
                  <a:pt x="2107722" y="215904"/>
                </a:cubicBezTo>
                <a:lnTo>
                  <a:pt x="2107722" y="215900"/>
                </a:lnTo>
                <a:lnTo>
                  <a:pt x="4099456" y="472834"/>
                </a:lnTo>
                <a:lnTo>
                  <a:pt x="2116349" y="384474"/>
                </a:lnTo>
                <a:cubicBezTo>
                  <a:pt x="2116349" y="564389"/>
                  <a:pt x="2107722" y="899581"/>
                  <a:pt x="2107722" y="1079496"/>
                </a:cubicBezTo>
                <a:cubicBezTo>
                  <a:pt x="2107722" y="1198736"/>
                  <a:pt x="2011058" y="1295400"/>
                  <a:pt x="1891818" y="1295400"/>
                </a:cubicBezTo>
                <a:lnTo>
                  <a:pt x="1756435" y="1295400"/>
                </a:lnTo>
                <a:lnTo>
                  <a:pt x="1229505" y="1295400"/>
                </a:lnTo>
                <a:lnTo>
                  <a:pt x="1229505" y="1295400"/>
                </a:lnTo>
                <a:lnTo>
                  <a:pt x="215904" y="1295400"/>
                </a:lnTo>
                <a:cubicBezTo>
                  <a:pt x="96664" y="1295400"/>
                  <a:pt x="0" y="1198736"/>
                  <a:pt x="0" y="1079496"/>
                </a:cubicBezTo>
                <a:lnTo>
                  <a:pt x="0" y="539750"/>
                </a:lnTo>
                <a:lnTo>
                  <a:pt x="0" y="215900"/>
                </a:lnTo>
                <a:lnTo>
                  <a:pt x="0" y="215900"/>
                </a:lnTo>
                <a:lnTo>
                  <a:pt x="0" y="215904"/>
                </a:lnTo>
                <a:close/>
              </a:path>
            </a:pathLst>
          </a:custGeom>
          <a:solidFill>
            <a:schemeClr val="accent2">
              <a:lumMod val="20000"/>
              <a:lumOff val="80000"/>
              <a:alpha val="58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5" name="Rounded Rectangular Callout 14"/>
          <p:cNvSpPr/>
          <p:nvPr/>
        </p:nvSpPr>
        <p:spPr>
          <a:xfrm>
            <a:off x="-8626" y="4635078"/>
            <a:ext cx="4030449" cy="1762845"/>
          </a:xfrm>
          <a:custGeom>
            <a:avLst/>
            <a:gdLst>
              <a:gd name="connsiteX0" fmla="*/ 0 w 2107722"/>
              <a:gd name="connsiteY0" fmla="*/ 215904 h 1295400"/>
              <a:gd name="connsiteX1" fmla="*/ 215904 w 2107722"/>
              <a:gd name="connsiteY1" fmla="*/ 0 h 1295400"/>
              <a:gd name="connsiteX2" fmla="*/ 1229505 w 2107722"/>
              <a:gd name="connsiteY2" fmla="*/ 0 h 1295400"/>
              <a:gd name="connsiteX3" fmla="*/ 1229505 w 2107722"/>
              <a:gd name="connsiteY3" fmla="*/ 0 h 1295400"/>
              <a:gd name="connsiteX4" fmla="*/ 1756435 w 2107722"/>
              <a:gd name="connsiteY4" fmla="*/ 0 h 1295400"/>
              <a:gd name="connsiteX5" fmla="*/ 1891818 w 2107722"/>
              <a:gd name="connsiteY5" fmla="*/ 0 h 1295400"/>
              <a:gd name="connsiteX6" fmla="*/ 2107722 w 2107722"/>
              <a:gd name="connsiteY6" fmla="*/ 215904 h 1295400"/>
              <a:gd name="connsiteX7" fmla="*/ 2107722 w 2107722"/>
              <a:gd name="connsiteY7" fmla="*/ 215900 h 1295400"/>
              <a:gd name="connsiteX8" fmla="*/ 4030449 w 2107722"/>
              <a:gd name="connsiteY8" fmla="*/ -467445 h 1295400"/>
              <a:gd name="connsiteX9" fmla="*/ 2107722 w 2107722"/>
              <a:gd name="connsiteY9" fmla="*/ 539750 h 1295400"/>
              <a:gd name="connsiteX10" fmla="*/ 2107722 w 2107722"/>
              <a:gd name="connsiteY10" fmla="*/ 1079496 h 1295400"/>
              <a:gd name="connsiteX11" fmla="*/ 1891818 w 2107722"/>
              <a:gd name="connsiteY11" fmla="*/ 1295400 h 1295400"/>
              <a:gd name="connsiteX12" fmla="*/ 1756435 w 2107722"/>
              <a:gd name="connsiteY12" fmla="*/ 1295400 h 1295400"/>
              <a:gd name="connsiteX13" fmla="*/ 1229505 w 2107722"/>
              <a:gd name="connsiteY13" fmla="*/ 1295400 h 1295400"/>
              <a:gd name="connsiteX14" fmla="*/ 1229505 w 2107722"/>
              <a:gd name="connsiteY14" fmla="*/ 1295400 h 1295400"/>
              <a:gd name="connsiteX15" fmla="*/ 215904 w 2107722"/>
              <a:gd name="connsiteY15" fmla="*/ 1295400 h 1295400"/>
              <a:gd name="connsiteX16" fmla="*/ 0 w 2107722"/>
              <a:gd name="connsiteY16" fmla="*/ 1079496 h 1295400"/>
              <a:gd name="connsiteX17" fmla="*/ 0 w 2107722"/>
              <a:gd name="connsiteY17" fmla="*/ 539750 h 1295400"/>
              <a:gd name="connsiteX18" fmla="*/ 0 w 2107722"/>
              <a:gd name="connsiteY18" fmla="*/ 215900 h 1295400"/>
              <a:gd name="connsiteX19" fmla="*/ 0 w 2107722"/>
              <a:gd name="connsiteY19" fmla="*/ 215900 h 1295400"/>
              <a:gd name="connsiteX20" fmla="*/ 0 w 2107722"/>
              <a:gd name="connsiteY20" fmla="*/ 215904 h 1295400"/>
              <a:gd name="connsiteX0" fmla="*/ 0 w 4030449"/>
              <a:gd name="connsiteY0" fmla="*/ 683349 h 1762845"/>
              <a:gd name="connsiteX1" fmla="*/ 215904 w 4030449"/>
              <a:gd name="connsiteY1" fmla="*/ 467445 h 1762845"/>
              <a:gd name="connsiteX2" fmla="*/ 1229505 w 4030449"/>
              <a:gd name="connsiteY2" fmla="*/ 467445 h 1762845"/>
              <a:gd name="connsiteX3" fmla="*/ 1229505 w 4030449"/>
              <a:gd name="connsiteY3" fmla="*/ 467445 h 1762845"/>
              <a:gd name="connsiteX4" fmla="*/ 1756435 w 4030449"/>
              <a:gd name="connsiteY4" fmla="*/ 467445 h 1762845"/>
              <a:gd name="connsiteX5" fmla="*/ 1891818 w 4030449"/>
              <a:gd name="connsiteY5" fmla="*/ 467445 h 1762845"/>
              <a:gd name="connsiteX6" fmla="*/ 2107722 w 4030449"/>
              <a:gd name="connsiteY6" fmla="*/ 683349 h 1762845"/>
              <a:gd name="connsiteX7" fmla="*/ 2107722 w 4030449"/>
              <a:gd name="connsiteY7" fmla="*/ 683345 h 1762845"/>
              <a:gd name="connsiteX8" fmla="*/ 4030449 w 4030449"/>
              <a:gd name="connsiteY8" fmla="*/ 0 h 1762845"/>
              <a:gd name="connsiteX9" fmla="*/ 2142228 w 4030449"/>
              <a:gd name="connsiteY9" fmla="*/ 860546 h 1762845"/>
              <a:gd name="connsiteX10" fmla="*/ 2107722 w 4030449"/>
              <a:gd name="connsiteY10" fmla="*/ 1546941 h 1762845"/>
              <a:gd name="connsiteX11" fmla="*/ 1891818 w 4030449"/>
              <a:gd name="connsiteY11" fmla="*/ 1762845 h 1762845"/>
              <a:gd name="connsiteX12" fmla="*/ 1756435 w 4030449"/>
              <a:gd name="connsiteY12" fmla="*/ 1762845 h 1762845"/>
              <a:gd name="connsiteX13" fmla="*/ 1229505 w 4030449"/>
              <a:gd name="connsiteY13" fmla="*/ 1762845 h 1762845"/>
              <a:gd name="connsiteX14" fmla="*/ 1229505 w 4030449"/>
              <a:gd name="connsiteY14" fmla="*/ 1762845 h 1762845"/>
              <a:gd name="connsiteX15" fmla="*/ 215904 w 4030449"/>
              <a:gd name="connsiteY15" fmla="*/ 1762845 h 1762845"/>
              <a:gd name="connsiteX16" fmla="*/ 0 w 4030449"/>
              <a:gd name="connsiteY16" fmla="*/ 1546941 h 1762845"/>
              <a:gd name="connsiteX17" fmla="*/ 0 w 4030449"/>
              <a:gd name="connsiteY17" fmla="*/ 1007195 h 1762845"/>
              <a:gd name="connsiteX18" fmla="*/ 0 w 4030449"/>
              <a:gd name="connsiteY18" fmla="*/ 683345 h 1762845"/>
              <a:gd name="connsiteX19" fmla="*/ 0 w 4030449"/>
              <a:gd name="connsiteY19" fmla="*/ 683345 h 1762845"/>
              <a:gd name="connsiteX20" fmla="*/ 0 w 4030449"/>
              <a:gd name="connsiteY20" fmla="*/ 683349 h 1762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30449" h="1762845">
                <a:moveTo>
                  <a:pt x="0" y="683349"/>
                </a:moveTo>
                <a:cubicBezTo>
                  <a:pt x="0" y="564109"/>
                  <a:pt x="96664" y="467445"/>
                  <a:pt x="215904" y="467445"/>
                </a:cubicBezTo>
                <a:lnTo>
                  <a:pt x="1229505" y="467445"/>
                </a:lnTo>
                <a:lnTo>
                  <a:pt x="1229505" y="467445"/>
                </a:lnTo>
                <a:lnTo>
                  <a:pt x="1756435" y="467445"/>
                </a:lnTo>
                <a:lnTo>
                  <a:pt x="1891818" y="467445"/>
                </a:lnTo>
                <a:cubicBezTo>
                  <a:pt x="2011058" y="467445"/>
                  <a:pt x="2107722" y="564109"/>
                  <a:pt x="2107722" y="683349"/>
                </a:cubicBezTo>
                <a:lnTo>
                  <a:pt x="2107722" y="683345"/>
                </a:lnTo>
                <a:lnTo>
                  <a:pt x="4030449" y="0"/>
                </a:lnTo>
                <a:lnTo>
                  <a:pt x="2142228" y="860546"/>
                </a:lnTo>
                <a:cubicBezTo>
                  <a:pt x="2142228" y="1040461"/>
                  <a:pt x="2107722" y="1367026"/>
                  <a:pt x="2107722" y="1546941"/>
                </a:cubicBezTo>
                <a:cubicBezTo>
                  <a:pt x="2107722" y="1666181"/>
                  <a:pt x="2011058" y="1762845"/>
                  <a:pt x="1891818" y="1762845"/>
                </a:cubicBezTo>
                <a:lnTo>
                  <a:pt x="1756435" y="1762845"/>
                </a:lnTo>
                <a:lnTo>
                  <a:pt x="1229505" y="1762845"/>
                </a:lnTo>
                <a:lnTo>
                  <a:pt x="1229505" y="1762845"/>
                </a:lnTo>
                <a:lnTo>
                  <a:pt x="215904" y="1762845"/>
                </a:lnTo>
                <a:cubicBezTo>
                  <a:pt x="96664" y="1762845"/>
                  <a:pt x="0" y="1666181"/>
                  <a:pt x="0" y="1546941"/>
                </a:cubicBezTo>
                <a:lnTo>
                  <a:pt x="0" y="1007195"/>
                </a:lnTo>
                <a:lnTo>
                  <a:pt x="0" y="683345"/>
                </a:lnTo>
                <a:lnTo>
                  <a:pt x="0" y="683345"/>
                </a:lnTo>
                <a:lnTo>
                  <a:pt x="0" y="683349"/>
                </a:lnTo>
                <a:close/>
              </a:path>
            </a:pathLst>
          </a:custGeom>
          <a:solidFill>
            <a:schemeClr val="accent2">
              <a:lumMod val="20000"/>
              <a:lumOff val="80000"/>
              <a:alpha val="58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ar-EG" dirty="0"/>
          </a:p>
        </p:txBody>
      </p:sp>
      <p:graphicFrame>
        <p:nvGraphicFramePr>
          <p:cNvPr id="27" name="Table 26"/>
          <p:cNvGraphicFramePr>
            <a:graphicFrameLocks noGrp="1"/>
          </p:cNvGraphicFramePr>
          <p:nvPr>
            <p:extLst>
              <p:ext uri="{D42A27DB-BD31-4B8C-83A1-F6EECF244321}">
                <p14:modId xmlns:p14="http://schemas.microsoft.com/office/powerpoint/2010/main" xmlns="" val="3137509520"/>
              </p:ext>
            </p:extLst>
          </p:nvPr>
        </p:nvGraphicFramePr>
        <p:xfrm>
          <a:off x="152400" y="3276600"/>
          <a:ext cx="1828800" cy="1219200"/>
        </p:xfrm>
        <a:graphic>
          <a:graphicData uri="http://schemas.openxmlformats.org/drawingml/2006/table">
            <a:tbl>
              <a:tblPr firstRow="1" firstCol="1" bandRow="1">
                <a:tableStyleId>{2D5ABB26-0587-4C30-8999-92F81FD0307C}</a:tableStyleId>
              </a:tblPr>
              <a:tblGrid>
                <a:gridCol w="1303194"/>
                <a:gridCol w="525606"/>
              </a:tblGrid>
              <a:tr h="406400">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koningii</a:t>
                      </a:r>
                      <a:endParaRPr lang="en-US" sz="10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a:solidFill>
                            <a:schemeClr val="tx2">
                              <a:lumMod val="75000"/>
                            </a:schemeClr>
                          </a:solidFill>
                          <a:effectLst/>
                          <a:latin typeface="Times New Roman" panose="02020603050405020304" pitchFamily="18" charset="0"/>
                          <a:cs typeface="Times New Roman" panose="02020603050405020304" pitchFamily="18" charset="0"/>
                        </a:rPr>
                        <a:t>T3</a:t>
                      </a:r>
                      <a:endParaRPr lang="en-US" sz="1000" b="1">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406400">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hamatum</a:t>
                      </a:r>
                      <a:endParaRPr lang="en-US" sz="10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dirty="0">
                          <a:solidFill>
                            <a:schemeClr val="tx2">
                              <a:lumMod val="75000"/>
                            </a:schemeClr>
                          </a:solidFill>
                          <a:effectLst/>
                          <a:latin typeface="Times New Roman" panose="02020603050405020304" pitchFamily="18" charset="0"/>
                          <a:cs typeface="Times New Roman" panose="02020603050405020304" pitchFamily="18" charset="0"/>
                        </a:rPr>
                        <a:t>T19</a:t>
                      </a:r>
                      <a:endParaRPr lang="en-US" sz="10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406400">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harzianum</a:t>
                      </a:r>
                      <a:endParaRPr lang="en-US" sz="10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dirty="0">
                          <a:solidFill>
                            <a:schemeClr val="tx2">
                              <a:lumMod val="75000"/>
                            </a:schemeClr>
                          </a:solidFill>
                          <a:effectLst/>
                          <a:latin typeface="Times New Roman" panose="02020603050405020304" pitchFamily="18" charset="0"/>
                          <a:cs typeface="Times New Roman" panose="02020603050405020304" pitchFamily="18" charset="0"/>
                        </a:rPr>
                        <a:t>T42</a:t>
                      </a:r>
                      <a:endParaRPr lang="en-US" sz="10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bl>
          </a:graphicData>
        </a:graphic>
      </p:graphicFrame>
      <p:graphicFrame>
        <p:nvGraphicFramePr>
          <p:cNvPr id="22" name="Table 21"/>
          <p:cNvGraphicFramePr>
            <a:graphicFrameLocks noGrp="1"/>
          </p:cNvGraphicFramePr>
          <p:nvPr>
            <p:extLst>
              <p:ext uri="{D42A27DB-BD31-4B8C-83A1-F6EECF244321}">
                <p14:modId xmlns:p14="http://schemas.microsoft.com/office/powerpoint/2010/main" xmlns="" val="859450196"/>
              </p:ext>
            </p:extLst>
          </p:nvPr>
        </p:nvGraphicFramePr>
        <p:xfrm>
          <a:off x="76200" y="5029200"/>
          <a:ext cx="1968634" cy="1508760"/>
        </p:xfrm>
        <a:graphic>
          <a:graphicData uri="http://schemas.openxmlformats.org/drawingml/2006/table">
            <a:tbl>
              <a:tblPr firstRow="1" firstCol="1" bandRow="1">
                <a:tableStyleId>{2D5ABB26-0587-4C30-8999-92F81FD0307C}</a:tableStyleId>
              </a:tblPr>
              <a:tblGrid>
                <a:gridCol w="1227826"/>
                <a:gridCol w="740808"/>
              </a:tblGrid>
              <a:tr h="148677">
                <a:tc>
                  <a:txBody>
                    <a:bodyPr/>
                    <a:lstStyle/>
                    <a:p>
                      <a:pPr algn="l" rtl="0">
                        <a:lnSpc>
                          <a:spcPct val="150000"/>
                        </a:lnSpc>
                        <a:spcAft>
                          <a:spcPts val="0"/>
                        </a:spcAft>
                      </a:pPr>
                      <a:r>
                        <a:rPr lang="en-US" sz="1100" b="1" i="1" dirty="0" smtClean="0">
                          <a:solidFill>
                            <a:schemeClr val="tx2">
                              <a:lumMod val="75000"/>
                            </a:schemeClr>
                          </a:solidFill>
                          <a:effectLst/>
                          <a:latin typeface="Times New Roman" panose="02020603050405020304" pitchFamily="18" charset="0"/>
                          <a:cs typeface="Times New Roman" panose="02020603050405020304" pitchFamily="18" charset="0"/>
                        </a:rPr>
                        <a:t>T.</a:t>
                      </a:r>
                      <a:r>
                        <a:rPr lang="en-US" sz="1100" b="1" i="1" baseline="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en-US" sz="1100" b="1" i="1" dirty="0" smtClean="0">
                          <a:solidFill>
                            <a:schemeClr val="tx2">
                              <a:lumMod val="75000"/>
                            </a:schemeClr>
                          </a:solidFill>
                          <a:effectLst/>
                          <a:latin typeface="Times New Roman" panose="02020603050405020304" pitchFamily="18" charset="0"/>
                          <a:cs typeface="Times New Roman" panose="02020603050405020304" pitchFamily="18" charset="0"/>
                        </a:rPr>
                        <a:t>harzianum</a:t>
                      </a:r>
                      <a:endParaRPr lang="en-US" sz="11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l" rtl="0">
                        <a:lnSpc>
                          <a:spcPct val="150000"/>
                        </a:lnSpc>
                        <a:spcAft>
                          <a:spcPts val="0"/>
                        </a:spcAft>
                      </a:pPr>
                      <a:r>
                        <a:rPr lang="en-US" sz="1100" b="1">
                          <a:solidFill>
                            <a:schemeClr val="tx2">
                              <a:lumMod val="75000"/>
                            </a:schemeClr>
                          </a:solidFill>
                          <a:effectLst/>
                          <a:latin typeface="Times New Roman" panose="02020603050405020304" pitchFamily="18" charset="0"/>
                          <a:cs typeface="Times New Roman" panose="02020603050405020304" pitchFamily="18" charset="0"/>
                        </a:rPr>
                        <a:t>T1</a:t>
                      </a:r>
                      <a:endParaRPr lang="en-US" sz="1100" b="1">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168893">
                <a:tc>
                  <a:txBody>
                    <a:bodyPr/>
                    <a:lstStyle/>
                    <a:p>
                      <a:pPr algn="l" rtl="0">
                        <a:lnSpc>
                          <a:spcPct val="150000"/>
                        </a:lnSpc>
                        <a:spcAft>
                          <a:spcPts val="0"/>
                        </a:spcAft>
                      </a:pPr>
                      <a:r>
                        <a:rPr lang="en-US" sz="1100" b="1" i="1" dirty="0" smtClean="0">
                          <a:solidFill>
                            <a:schemeClr val="tx2">
                              <a:lumMod val="75000"/>
                            </a:schemeClr>
                          </a:solidFill>
                          <a:effectLst/>
                          <a:latin typeface="Times New Roman" panose="02020603050405020304" pitchFamily="18" charset="0"/>
                          <a:cs typeface="Times New Roman" panose="02020603050405020304" pitchFamily="18" charset="0"/>
                        </a:rPr>
                        <a:t>T. Viride</a:t>
                      </a:r>
                      <a:endParaRPr lang="en-US" sz="11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l" rtl="0">
                        <a:lnSpc>
                          <a:spcPct val="150000"/>
                        </a:lnSpc>
                        <a:spcAft>
                          <a:spcPts val="0"/>
                        </a:spcAft>
                      </a:pPr>
                      <a:r>
                        <a:rPr lang="en-US" sz="1100" b="1" dirty="0">
                          <a:solidFill>
                            <a:schemeClr val="tx2">
                              <a:lumMod val="75000"/>
                            </a:schemeClr>
                          </a:solidFill>
                          <a:effectLst/>
                          <a:latin typeface="Times New Roman" panose="02020603050405020304" pitchFamily="18" charset="0"/>
                          <a:cs typeface="Times New Roman" panose="02020603050405020304" pitchFamily="18" charset="0"/>
                        </a:rPr>
                        <a:t>T2</a:t>
                      </a:r>
                      <a:endParaRPr lang="en-US" sz="11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168893">
                <a:tc>
                  <a:txBody>
                    <a:bodyPr/>
                    <a:lstStyle/>
                    <a:p>
                      <a:pPr algn="l" rtl="0">
                        <a:lnSpc>
                          <a:spcPct val="150000"/>
                        </a:lnSpc>
                        <a:spcAft>
                          <a:spcPts val="0"/>
                        </a:spcAft>
                      </a:pPr>
                      <a:r>
                        <a:rPr lang="en-US" sz="1100" b="1" i="1" dirty="0" smtClean="0">
                          <a:solidFill>
                            <a:schemeClr val="tx2">
                              <a:lumMod val="75000"/>
                            </a:schemeClr>
                          </a:solidFill>
                          <a:effectLst/>
                          <a:latin typeface="Times New Roman" panose="02020603050405020304" pitchFamily="18" charset="0"/>
                          <a:cs typeface="Times New Roman" panose="02020603050405020304" pitchFamily="18" charset="0"/>
                        </a:rPr>
                        <a:t>T. hamatum</a:t>
                      </a:r>
                      <a:endParaRPr lang="en-US" sz="11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l" rtl="0">
                        <a:lnSpc>
                          <a:spcPct val="150000"/>
                        </a:lnSpc>
                        <a:spcAft>
                          <a:spcPts val="0"/>
                        </a:spcAft>
                      </a:pPr>
                      <a:r>
                        <a:rPr lang="en-US" sz="1100" b="1" dirty="0">
                          <a:solidFill>
                            <a:schemeClr val="tx2">
                              <a:lumMod val="75000"/>
                            </a:schemeClr>
                          </a:solidFill>
                          <a:effectLst/>
                          <a:latin typeface="Times New Roman" panose="02020603050405020304" pitchFamily="18" charset="0"/>
                          <a:cs typeface="Times New Roman" panose="02020603050405020304" pitchFamily="18" charset="0"/>
                        </a:rPr>
                        <a:t>T18</a:t>
                      </a:r>
                      <a:endParaRPr lang="en-US" sz="11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168893">
                <a:tc>
                  <a:txBody>
                    <a:bodyPr/>
                    <a:lstStyle/>
                    <a:p>
                      <a:pPr algn="l" rtl="0">
                        <a:lnSpc>
                          <a:spcPct val="150000"/>
                        </a:lnSpc>
                        <a:spcAft>
                          <a:spcPts val="0"/>
                        </a:spcAft>
                      </a:pPr>
                      <a:r>
                        <a:rPr lang="en-US" sz="1100" b="1" i="1" dirty="0" smtClean="0">
                          <a:solidFill>
                            <a:schemeClr val="tx2">
                              <a:lumMod val="75000"/>
                            </a:schemeClr>
                          </a:solidFill>
                          <a:effectLst/>
                          <a:latin typeface="Times New Roman" panose="02020603050405020304" pitchFamily="18" charset="0"/>
                          <a:cs typeface="Times New Roman" panose="02020603050405020304" pitchFamily="18" charset="0"/>
                        </a:rPr>
                        <a:t>T. harzianum</a:t>
                      </a:r>
                      <a:endParaRPr lang="en-US" sz="11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l" rtl="0">
                        <a:lnSpc>
                          <a:spcPct val="150000"/>
                        </a:lnSpc>
                        <a:spcAft>
                          <a:spcPts val="0"/>
                        </a:spcAft>
                      </a:pPr>
                      <a:r>
                        <a:rPr lang="en-US" sz="1100" b="1" dirty="0">
                          <a:solidFill>
                            <a:schemeClr val="tx2">
                              <a:lumMod val="75000"/>
                            </a:schemeClr>
                          </a:solidFill>
                          <a:effectLst/>
                          <a:latin typeface="Times New Roman" panose="02020603050405020304" pitchFamily="18" charset="0"/>
                          <a:cs typeface="Times New Roman" panose="02020603050405020304" pitchFamily="18" charset="0"/>
                        </a:rPr>
                        <a:t>T21</a:t>
                      </a:r>
                      <a:endParaRPr lang="en-US" sz="11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168893">
                <a:tc>
                  <a:txBody>
                    <a:bodyPr/>
                    <a:lstStyle/>
                    <a:p>
                      <a:pPr algn="l" rtl="0">
                        <a:lnSpc>
                          <a:spcPct val="150000"/>
                        </a:lnSpc>
                        <a:spcAft>
                          <a:spcPts val="0"/>
                        </a:spcAft>
                      </a:pPr>
                      <a:r>
                        <a:rPr lang="en-US" sz="1100" b="1" i="1" dirty="0" smtClean="0">
                          <a:solidFill>
                            <a:schemeClr val="tx2">
                              <a:lumMod val="75000"/>
                            </a:schemeClr>
                          </a:solidFill>
                          <a:effectLst/>
                          <a:latin typeface="Times New Roman" panose="02020603050405020304" pitchFamily="18" charset="0"/>
                          <a:cs typeface="Times New Roman" panose="02020603050405020304" pitchFamily="18" charset="0"/>
                        </a:rPr>
                        <a:t>T. harzianum</a:t>
                      </a:r>
                      <a:endParaRPr lang="en-US" sz="11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l" rtl="0">
                        <a:lnSpc>
                          <a:spcPct val="150000"/>
                        </a:lnSpc>
                        <a:spcAft>
                          <a:spcPts val="0"/>
                        </a:spcAft>
                      </a:pPr>
                      <a:r>
                        <a:rPr lang="en-US" sz="1100" b="1" dirty="0">
                          <a:solidFill>
                            <a:schemeClr val="tx2">
                              <a:lumMod val="75000"/>
                            </a:schemeClr>
                          </a:solidFill>
                          <a:effectLst/>
                          <a:latin typeface="Times New Roman" panose="02020603050405020304" pitchFamily="18" charset="0"/>
                          <a:cs typeface="Times New Roman" panose="02020603050405020304" pitchFamily="18" charset="0"/>
                        </a:rPr>
                        <a:t>T41</a:t>
                      </a:r>
                      <a:endParaRPr lang="en-US" sz="11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r h="168893">
                <a:tc>
                  <a:txBody>
                    <a:bodyPr/>
                    <a:lstStyle/>
                    <a:p>
                      <a:pPr algn="l" rtl="0">
                        <a:lnSpc>
                          <a:spcPct val="150000"/>
                        </a:lnSpc>
                        <a:spcAft>
                          <a:spcPts val="0"/>
                        </a:spcAft>
                      </a:pPr>
                      <a:r>
                        <a:rPr lang="en-US" sz="1100" b="1" i="1" dirty="0" smtClean="0">
                          <a:solidFill>
                            <a:schemeClr val="tx2">
                              <a:lumMod val="75000"/>
                            </a:schemeClr>
                          </a:solidFill>
                          <a:effectLst/>
                          <a:latin typeface="Times New Roman" panose="02020603050405020304" pitchFamily="18" charset="0"/>
                          <a:cs typeface="Times New Roman" panose="02020603050405020304" pitchFamily="18" charset="0"/>
                        </a:rPr>
                        <a:t>T. hamatum</a:t>
                      </a:r>
                      <a:endParaRPr lang="en-US" sz="11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l" rtl="0">
                        <a:lnSpc>
                          <a:spcPct val="150000"/>
                        </a:lnSpc>
                        <a:spcAft>
                          <a:spcPts val="0"/>
                        </a:spcAft>
                      </a:pPr>
                      <a:r>
                        <a:rPr lang="en-US" sz="1100" b="1" dirty="0">
                          <a:solidFill>
                            <a:schemeClr val="tx2">
                              <a:lumMod val="75000"/>
                            </a:schemeClr>
                          </a:solidFill>
                          <a:effectLst/>
                          <a:latin typeface="Times New Roman" panose="02020603050405020304" pitchFamily="18" charset="0"/>
                          <a:cs typeface="Times New Roman" panose="02020603050405020304" pitchFamily="18" charset="0"/>
                        </a:rPr>
                        <a:t>T44</a:t>
                      </a:r>
                      <a:endParaRPr lang="en-US" sz="11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tc>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xmlns="" val="141321870"/>
              </p:ext>
            </p:extLst>
          </p:nvPr>
        </p:nvGraphicFramePr>
        <p:xfrm>
          <a:off x="7187244" y="1600200"/>
          <a:ext cx="1880556" cy="1137968"/>
        </p:xfrm>
        <a:graphic>
          <a:graphicData uri="http://schemas.openxmlformats.org/drawingml/2006/table">
            <a:tbl>
              <a:tblPr firstRow="1" firstCol="1" bandRow="1">
                <a:tableStyleId>{2D5ABB26-0587-4C30-8999-92F81FD0307C}</a:tableStyleId>
              </a:tblPr>
              <a:tblGrid>
                <a:gridCol w="1118556"/>
                <a:gridCol w="762000"/>
              </a:tblGrid>
              <a:tr h="758645">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harzianum</a:t>
                      </a:r>
                      <a:endParaRPr lang="en-US" sz="12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dirty="0">
                          <a:solidFill>
                            <a:schemeClr val="tx2">
                              <a:lumMod val="75000"/>
                            </a:schemeClr>
                          </a:solidFill>
                          <a:effectLst/>
                          <a:latin typeface="Times New Roman" panose="02020603050405020304" pitchFamily="18" charset="0"/>
                          <a:cs typeface="Times New Roman" panose="02020603050405020304" pitchFamily="18" charset="0"/>
                        </a:rPr>
                        <a:t>T24</a:t>
                      </a:r>
                      <a:endParaRPr lang="en-US" sz="12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79323">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viride</a:t>
                      </a:r>
                      <a:endParaRPr lang="en-US" sz="12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dirty="0">
                          <a:solidFill>
                            <a:schemeClr val="tx2">
                              <a:lumMod val="75000"/>
                            </a:schemeClr>
                          </a:solidFill>
                          <a:effectLst/>
                          <a:latin typeface="Times New Roman" panose="02020603050405020304" pitchFamily="18" charset="0"/>
                          <a:cs typeface="Times New Roman" panose="02020603050405020304" pitchFamily="18" charset="0"/>
                        </a:rPr>
                        <a:t>T25</a:t>
                      </a:r>
                      <a:endParaRPr lang="en-US" sz="12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bl>
          </a:graphicData>
        </a:graphic>
      </p:graphicFrame>
      <p:graphicFrame>
        <p:nvGraphicFramePr>
          <p:cNvPr id="24" name="Table 23"/>
          <p:cNvGraphicFramePr>
            <a:graphicFrameLocks noGrp="1"/>
          </p:cNvGraphicFramePr>
          <p:nvPr>
            <p:extLst>
              <p:ext uri="{D42A27DB-BD31-4B8C-83A1-F6EECF244321}">
                <p14:modId xmlns:p14="http://schemas.microsoft.com/office/powerpoint/2010/main" xmlns="" val="136691762"/>
              </p:ext>
            </p:extLst>
          </p:nvPr>
        </p:nvGraphicFramePr>
        <p:xfrm>
          <a:off x="7086600" y="3276600"/>
          <a:ext cx="2057400" cy="1143000"/>
        </p:xfrm>
        <a:graphic>
          <a:graphicData uri="http://schemas.openxmlformats.org/drawingml/2006/table">
            <a:tbl>
              <a:tblPr firstRow="1" firstCol="1" bandRow="1">
                <a:tableStyleId>{2D5ABB26-0587-4C30-8999-92F81FD0307C}</a:tableStyleId>
              </a:tblPr>
              <a:tblGrid>
                <a:gridCol w="1466094"/>
                <a:gridCol w="591306"/>
              </a:tblGrid>
              <a:tr h="381000">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harzianum</a:t>
                      </a:r>
                      <a:endParaRPr lang="en-US" sz="10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a:solidFill>
                            <a:schemeClr val="tx2">
                              <a:lumMod val="75000"/>
                            </a:schemeClr>
                          </a:solidFill>
                          <a:effectLst/>
                          <a:latin typeface="Times New Roman" panose="02020603050405020304" pitchFamily="18" charset="0"/>
                          <a:cs typeface="Times New Roman" panose="02020603050405020304" pitchFamily="18" charset="0"/>
                        </a:rPr>
                        <a:t>T14</a:t>
                      </a:r>
                      <a:endParaRPr lang="en-US" sz="1000" b="1">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81000">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a:t>
                      </a:r>
                      <a:r>
                        <a:rPr lang="en-US" sz="1200" b="1" i="1" baseline="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reesei</a:t>
                      </a:r>
                      <a:endParaRPr lang="en-US" sz="10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a:solidFill>
                            <a:schemeClr val="tx2">
                              <a:lumMod val="75000"/>
                            </a:schemeClr>
                          </a:solidFill>
                          <a:effectLst/>
                          <a:latin typeface="Times New Roman" panose="02020603050405020304" pitchFamily="18" charset="0"/>
                          <a:cs typeface="Times New Roman" panose="02020603050405020304" pitchFamily="18" charset="0"/>
                        </a:rPr>
                        <a:t>T17</a:t>
                      </a:r>
                      <a:endParaRPr lang="en-US" sz="1000" b="1">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81000">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a:t>
                      </a:r>
                      <a:r>
                        <a:rPr lang="en-US" sz="1200" b="1" i="1" baseline="0"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harzianum</a:t>
                      </a:r>
                      <a:endParaRPr lang="en-US" sz="10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dirty="0">
                          <a:solidFill>
                            <a:schemeClr val="tx2">
                              <a:lumMod val="75000"/>
                            </a:schemeClr>
                          </a:solidFill>
                          <a:effectLst/>
                          <a:latin typeface="Times New Roman" panose="02020603050405020304" pitchFamily="18" charset="0"/>
                          <a:cs typeface="Times New Roman" panose="02020603050405020304" pitchFamily="18" charset="0"/>
                        </a:rPr>
                        <a:t>T40</a:t>
                      </a:r>
                      <a:endParaRPr lang="en-US" sz="10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bl>
          </a:graphicData>
        </a:graphic>
      </p:graphicFrame>
      <p:graphicFrame>
        <p:nvGraphicFramePr>
          <p:cNvPr id="26" name="Table 25"/>
          <p:cNvGraphicFramePr>
            <a:graphicFrameLocks noGrp="1"/>
          </p:cNvGraphicFramePr>
          <p:nvPr>
            <p:extLst>
              <p:ext uri="{D42A27DB-BD31-4B8C-83A1-F6EECF244321}">
                <p14:modId xmlns:p14="http://schemas.microsoft.com/office/powerpoint/2010/main" xmlns="" val="4075174857"/>
              </p:ext>
            </p:extLst>
          </p:nvPr>
        </p:nvGraphicFramePr>
        <p:xfrm>
          <a:off x="7111044" y="5181600"/>
          <a:ext cx="1956756" cy="1066800"/>
        </p:xfrm>
        <a:graphic>
          <a:graphicData uri="http://schemas.openxmlformats.org/drawingml/2006/table">
            <a:tbl>
              <a:tblPr firstRow="1" firstCol="1" bandRow="1">
                <a:tableStyleId>{2D5ABB26-0587-4C30-8999-92F81FD0307C}</a:tableStyleId>
              </a:tblPr>
              <a:tblGrid>
                <a:gridCol w="1394376"/>
                <a:gridCol w="562380"/>
              </a:tblGrid>
              <a:tr h="533400">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viride</a:t>
                      </a:r>
                      <a:endParaRPr lang="en-US" sz="10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a:solidFill>
                            <a:schemeClr val="tx2">
                              <a:lumMod val="75000"/>
                            </a:schemeClr>
                          </a:solidFill>
                          <a:effectLst/>
                          <a:latin typeface="Times New Roman" panose="02020603050405020304" pitchFamily="18" charset="0"/>
                          <a:cs typeface="Times New Roman" panose="02020603050405020304" pitchFamily="18" charset="0"/>
                        </a:rPr>
                        <a:t>T26</a:t>
                      </a:r>
                      <a:endParaRPr lang="en-US" sz="1000" b="1">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533400">
                <a:tc>
                  <a:txBody>
                    <a:bodyPr/>
                    <a:lstStyle/>
                    <a:p>
                      <a:pPr algn="l" rtl="0">
                        <a:lnSpc>
                          <a:spcPct val="150000"/>
                        </a:lnSpc>
                        <a:spcAft>
                          <a:spcPts val="0"/>
                        </a:spcAft>
                      </a:pPr>
                      <a:r>
                        <a:rPr lang="en-US" sz="1200" b="1" i="1" dirty="0" smtClean="0">
                          <a:solidFill>
                            <a:schemeClr val="tx2">
                              <a:lumMod val="75000"/>
                            </a:schemeClr>
                          </a:solidFill>
                          <a:effectLst/>
                          <a:latin typeface="Times New Roman" panose="02020603050405020304" pitchFamily="18" charset="0"/>
                          <a:cs typeface="Times New Roman" panose="02020603050405020304" pitchFamily="18" charset="0"/>
                        </a:rPr>
                        <a:t>T. </a:t>
                      </a:r>
                      <a:r>
                        <a:rPr lang="en-US" sz="1200" b="1" i="1" dirty="0">
                          <a:solidFill>
                            <a:schemeClr val="tx2">
                              <a:lumMod val="75000"/>
                            </a:schemeClr>
                          </a:solidFill>
                          <a:effectLst/>
                          <a:latin typeface="Times New Roman" panose="02020603050405020304" pitchFamily="18" charset="0"/>
                          <a:cs typeface="Times New Roman" panose="02020603050405020304" pitchFamily="18" charset="0"/>
                        </a:rPr>
                        <a:t>koningii</a:t>
                      </a:r>
                      <a:endParaRPr lang="en-US" sz="1000" b="1" i="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algn="ctr" rtl="0">
                        <a:lnSpc>
                          <a:spcPct val="150000"/>
                        </a:lnSpc>
                        <a:spcAft>
                          <a:spcPts val="0"/>
                        </a:spcAft>
                      </a:pPr>
                      <a:r>
                        <a:rPr lang="en-US" sz="1200" b="1" dirty="0">
                          <a:solidFill>
                            <a:schemeClr val="tx2">
                              <a:lumMod val="75000"/>
                            </a:schemeClr>
                          </a:solidFill>
                          <a:effectLst/>
                          <a:latin typeface="Times New Roman" panose="02020603050405020304" pitchFamily="18" charset="0"/>
                          <a:cs typeface="Times New Roman" panose="02020603050405020304" pitchFamily="18" charset="0"/>
                        </a:rPr>
                        <a:t>T43</a:t>
                      </a:r>
                      <a:endParaRPr lang="en-US" sz="1000" b="1"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bl>
          </a:graphicData>
        </a:graphic>
      </p:graphicFrame>
      <p:sp>
        <p:nvSpPr>
          <p:cNvPr id="28" name="Rectangle 27"/>
          <p:cNvSpPr/>
          <p:nvPr/>
        </p:nvSpPr>
        <p:spPr>
          <a:xfrm>
            <a:off x="3200400" y="6453079"/>
            <a:ext cx="2691763" cy="461665"/>
          </a:xfrm>
          <a:prstGeom prst="rect">
            <a:avLst/>
          </a:prstGeom>
        </p:spPr>
        <p:txBody>
          <a:bodyPr wrap="none">
            <a:spAutoFit/>
          </a:bodyPr>
          <a:lstStyle/>
          <a:p>
            <a:r>
              <a:rPr lang="en-US" sz="2400" b="1" dirty="0"/>
              <a:t>Nile delta of Egypt </a:t>
            </a:r>
          </a:p>
        </p:txBody>
      </p:sp>
    </p:spTree>
    <p:extLst>
      <p:ext uri="{BB962C8B-B14F-4D97-AF65-F5344CB8AC3E}">
        <p14:creationId xmlns:p14="http://schemas.microsoft.com/office/powerpoint/2010/main" xmlns="" val="1776923574"/>
      </p:ext>
    </p:extLst>
  </p:cSld>
  <p:clrMapOvr>
    <a:masterClrMapping/>
  </p:clrMapOvr>
  <mc:AlternateContent xmlns:mc="http://schemas.openxmlformats.org/markup-compatibility/2006">
    <mc:Choice xmlns:p14="http://schemas.microsoft.com/office/powerpoint/2010/main" xmlns=""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16" grpId="0" animBg="1"/>
      <p:bldP spid="9"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438400"/>
            <a:ext cx="8763000" cy="4154984"/>
          </a:xfrm>
          <a:prstGeom prst="rect">
            <a:avLst/>
          </a:prstGeom>
        </p:spPr>
        <p:txBody>
          <a:bodyPr wrap="square">
            <a:spAutoFit/>
          </a:bodyPr>
          <a:lstStyle/>
          <a:p>
            <a:pPr lvl="0"/>
            <a:r>
              <a:rPr lang="en-US" sz="2200" b="1" dirty="0">
                <a:solidFill>
                  <a:schemeClr val="bg2">
                    <a:lumMod val="25000"/>
                  </a:schemeClr>
                </a:solidFill>
                <a:latin typeface="Times New Roman" pitchFamily="18" charset="0"/>
                <a:cs typeface="Times New Roman" pitchFamily="18" charset="0"/>
              </a:rPr>
              <a:t>A</a:t>
            </a:r>
            <a:r>
              <a:rPr lang="en-US" sz="2200" dirty="0">
                <a:solidFill>
                  <a:schemeClr val="bg2">
                    <a:lumMod val="25000"/>
                  </a:schemeClr>
                </a:solidFill>
                <a:latin typeface="Times New Roman" pitchFamily="18" charset="0"/>
                <a:cs typeface="Times New Roman" pitchFamily="18" charset="0"/>
              </a:rPr>
              <a:t>nalysis of the internal transcribed spacer (ITS) 1 and 2 of ribosomal DNA (rDNA)</a:t>
            </a:r>
          </a:p>
          <a:p>
            <a:pPr marL="360363" lvl="0" indent="-273050"/>
            <a:r>
              <a:rPr lang="en-US" sz="2200" dirty="0" smtClean="0">
                <a:solidFill>
                  <a:schemeClr val="bg2">
                    <a:lumMod val="25000"/>
                  </a:schemeClr>
                </a:solidFill>
                <a:latin typeface="Times New Roman" pitchFamily="18" charset="0"/>
                <a:cs typeface="Times New Roman" pitchFamily="18" charset="0"/>
              </a:rPr>
              <a:t>1. DNA </a:t>
            </a:r>
            <a:r>
              <a:rPr lang="en-US" sz="2200" dirty="0">
                <a:solidFill>
                  <a:schemeClr val="bg2">
                    <a:lumMod val="25000"/>
                  </a:schemeClr>
                </a:solidFill>
                <a:latin typeface="Times New Roman" pitchFamily="18" charset="0"/>
                <a:cs typeface="Times New Roman" pitchFamily="18" charset="0"/>
              </a:rPr>
              <a:t>extraction</a:t>
            </a:r>
          </a:p>
          <a:p>
            <a:pPr marL="360363" lvl="0" indent="-273050"/>
            <a:r>
              <a:rPr lang="en-US" sz="2200" dirty="0" smtClean="0">
                <a:solidFill>
                  <a:schemeClr val="bg2">
                    <a:lumMod val="25000"/>
                  </a:schemeClr>
                </a:solidFill>
                <a:latin typeface="Times New Roman" pitchFamily="18" charset="0"/>
                <a:cs typeface="Times New Roman" pitchFamily="18" charset="0"/>
              </a:rPr>
              <a:t>2. PCR </a:t>
            </a:r>
            <a:r>
              <a:rPr lang="en-US" sz="2200" dirty="0">
                <a:solidFill>
                  <a:schemeClr val="bg2">
                    <a:lumMod val="25000"/>
                  </a:schemeClr>
                </a:solidFill>
                <a:latin typeface="Times New Roman" pitchFamily="18" charset="0"/>
                <a:cs typeface="Times New Roman" pitchFamily="18" charset="0"/>
              </a:rPr>
              <a:t>amplification of ITS1-5.8S- ITS2 rDNA region using the primer pair: </a:t>
            </a:r>
            <a:r>
              <a:rPr lang="en-US" sz="2200" dirty="0" smtClean="0">
                <a:solidFill>
                  <a:schemeClr val="bg2">
                    <a:lumMod val="25000"/>
                  </a:schemeClr>
                </a:solidFill>
                <a:latin typeface="Times New Roman" pitchFamily="18" charset="0"/>
                <a:cs typeface="Times New Roman" pitchFamily="18" charset="0"/>
              </a:rPr>
              <a:t>     ITS-1 </a:t>
            </a:r>
            <a:r>
              <a:rPr lang="en-US" sz="2200" dirty="0">
                <a:solidFill>
                  <a:schemeClr val="bg2">
                    <a:lumMod val="25000"/>
                  </a:schemeClr>
                </a:solidFill>
                <a:latin typeface="Times New Roman" pitchFamily="18" charset="0"/>
                <a:cs typeface="Times New Roman" pitchFamily="18" charset="0"/>
              </a:rPr>
              <a:t>(5'-TCC GTA GGT GAA CCT GCG G-3') </a:t>
            </a:r>
          </a:p>
          <a:p>
            <a:pPr marL="360363" indent="-273050"/>
            <a:r>
              <a:rPr lang="en-US" sz="2200" dirty="0" smtClean="0">
                <a:solidFill>
                  <a:schemeClr val="bg2">
                    <a:lumMod val="25000"/>
                  </a:schemeClr>
                </a:solidFill>
                <a:latin typeface="Times New Roman" pitchFamily="18" charset="0"/>
                <a:cs typeface="Times New Roman" pitchFamily="18" charset="0"/>
              </a:rPr>
              <a:t>             ITS-4 </a:t>
            </a:r>
            <a:r>
              <a:rPr lang="en-US" sz="2200" dirty="0">
                <a:solidFill>
                  <a:schemeClr val="bg2">
                    <a:lumMod val="25000"/>
                  </a:schemeClr>
                </a:solidFill>
                <a:latin typeface="Times New Roman" pitchFamily="18" charset="0"/>
                <a:cs typeface="Times New Roman" pitchFamily="18" charset="0"/>
              </a:rPr>
              <a:t>(5'-TCC TCC GCT TAT TGA TAT GC-3')</a:t>
            </a:r>
          </a:p>
          <a:p>
            <a:pPr marL="360363" lvl="0" indent="-273050"/>
            <a:r>
              <a:rPr lang="en-US" sz="2200" dirty="0">
                <a:solidFill>
                  <a:schemeClr val="bg2">
                    <a:lumMod val="25000"/>
                  </a:schemeClr>
                </a:solidFill>
                <a:latin typeface="Times New Roman" pitchFamily="18" charset="0"/>
                <a:cs typeface="Times New Roman" pitchFamily="18" charset="0"/>
              </a:rPr>
              <a:t>3. Sequencing of amplified DNA fragments</a:t>
            </a:r>
          </a:p>
          <a:p>
            <a:pPr marL="360363" lvl="0" indent="-273050"/>
            <a:r>
              <a:rPr lang="en-US" sz="2200" dirty="0">
                <a:solidFill>
                  <a:schemeClr val="bg2">
                    <a:lumMod val="25000"/>
                  </a:schemeClr>
                </a:solidFill>
                <a:latin typeface="Times New Roman" pitchFamily="18" charset="0"/>
                <a:cs typeface="Times New Roman" pitchFamily="18" charset="0"/>
              </a:rPr>
              <a:t>4. The sequences of ITS1-5.8S-ITS2 regions were </a:t>
            </a:r>
            <a:r>
              <a:rPr lang="en-US" sz="2200" dirty="0" smtClean="0">
                <a:solidFill>
                  <a:schemeClr val="bg2">
                    <a:lumMod val="25000"/>
                  </a:schemeClr>
                </a:solidFill>
                <a:latin typeface="Times New Roman" pitchFamily="18" charset="0"/>
                <a:cs typeface="Times New Roman" pitchFamily="18" charset="0"/>
              </a:rPr>
              <a:t>manually aligned using Molecular </a:t>
            </a:r>
            <a:r>
              <a:rPr lang="en-US" sz="2200" dirty="0">
                <a:solidFill>
                  <a:schemeClr val="bg2">
                    <a:lumMod val="25000"/>
                  </a:schemeClr>
                </a:solidFill>
                <a:latin typeface="Times New Roman" pitchFamily="18" charset="0"/>
                <a:cs typeface="Times New Roman" pitchFamily="18" charset="0"/>
              </a:rPr>
              <a:t>Evolutionary Genetics </a:t>
            </a:r>
            <a:r>
              <a:rPr lang="en-US" sz="2200" dirty="0" smtClean="0">
                <a:solidFill>
                  <a:schemeClr val="bg2">
                    <a:lumMod val="25000"/>
                  </a:schemeClr>
                </a:solidFill>
                <a:latin typeface="Times New Roman" pitchFamily="18" charset="0"/>
                <a:cs typeface="Times New Roman" pitchFamily="18" charset="0"/>
              </a:rPr>
              <a:t>Analysis </a:t>
            </a:r>
            <a:r>
              <a:rPr lang="en-US" sz="2200" dirty="0">
                <a:solidFill>
                  <a:schemeClr val="bg2">
                    <a:lumMod val="25000"/>
                  </a:schemeClr>
                </a:solidFill>
                <a:latin typeface="Times New Roman" pitchFamily="18" charset="0"/>
                <a:cs typeface="Times New Roman" pitchFamily="18" charset="0"/>
              </a:rPr>
              <a:t>(MEGA4 version 5.10.) </a:t>
            </a:r>
          </a:p>
          <a:p>
            <a:pPr marL="360363" lvl="0" indent="-273050"/>
            <a:r>
              <a:rPr lang="en-US" sz="2200" dirty="0">
                <a:solidFill>
                  <a:schemeClr val="bg2">
                    <a:lumMod val="25000"/>
                  </a:schemeClr>
                </a:solidFill>
                <a:latin typeface="Times New Roman" pitchFamily="18" charset="0"/>
                <a:cs typeface="Times New Roman" pitchFamily="18" charset="0"/>
              </a:rPr>
              <a:t>5. The sequencing data were compared against the Gene Bank database (</a:t>
            </a:r>
            <a:r>
              <a:rPr lang="en-US" sz="2200" dirty="0">
                <a:solidFill>
                  <a:schemeClr val="bg2">
                    <a:lumMod val="25000"/>
                  </a:schemeClr>
                </a:solidFill>
                <a:latin typeface="Times New Roman" pitchFamily="18" charset="0"/>
                <a:cs typeface="Times New Roman" pitchFamily="18" charset="0"/>
                <a:hlinkClick r:id="rId2"/>
              </a:rPr>
              <a:t>http://www.ncbi.nlm.nih.gov/BLAST/</a:t>
            </a:r>
            <a:r>
              <a:rPr lang="en-US" sz="2200" dirty="0">
                <a:solidFill>
                  <a:schemeClr val="bg2">
                    <a:lumMod val="25000"/>
                  </a:schemeClr>
                </a:solidFill>
                <a:latin typeface="Times New Roman" pitchFamily="18" charset="0"/>
                <a:cs typeface="Times New Roman" pitchFamily="18" charset="0"/>
              </a:rPr>
              <a:t>)</a:t>
            </a:r>
          </a:p>
          <a:p>
            <a:pPr marL="360363" lvl="0" indent="-273050"/>
            <a:r>
              <a:rPr lang="en-US" sz="2200" dirty="0">
                <a:solidFill>
                  <a:schemeClr val="bg2">
                    <a:lumMod val="25000"/>
                  </a:schemeClr>
                </a:solidFill>
                <a:latin typeface="Times New Roman" pitchFamily="18" charset="0"/>
                <a:cs typeface="Times New Roman" pitchFamily="18" charset="0"/>
              </a:rPr>
              <a:t>6. Sequences were </a:t>
            </a:r>
            <a:r>
              <a:rPr lang="en-US" sz="2200" dirty="0" smtClean="0">
                <a:solidFill>
                  <a:schemeClr val="bg2">
                    <a:lumMod val="25000"/>
                  </a:schemeClr>
                </a:solidFill>
                <a:latin typeface="Times New Roman" pitchFamily="18" charset="0"/>
                <a:cs typeface="Times New Roman" pitchFamily="18" charset="0"/>
              </a:rPr>
              <a:t>will submitted </a:t>
            </a:r>
            <a:r>
              <a:rPr lang="en-US" sz="2200" dirty="0">
                <a:solidFill>
                  <a:schemeClr val="bg2">
                    <a:lumMod val="25000"/>
                  </a:schemeClr>
                </a:solidFill>
                <a:latin typeface="Times New Roman" pitchFamily="18" charset="0"/>
                <a:cs typeface="Times New Roman" pitchFamily="18" charset="0"/>
              </a:rPr>
              <a:t>to GenBank </a:t>
            </a:r>
          </a:p>
        </p:txBody>
      </p:sp>
      <p:sp>
        <p:nvSpPr>
          <p:cNvPr id="3" name="Content Placeholder 2"/>
          <p:cNvSpPr>
            <a:spLocks noGrp="1"/>
          </p:cNvSpPr>
          <p:nvPr>
            <p:ph idx="1"/>
          </p:nvPr>
        </p:nvSpPr>
        <p:spPr>
          <a:xfrm>
            <a:off x="381000" y="609601"/>
            <a:ext cx="8382000" cy="838199"/>
          </a:xfrm>
        </p:spPr>
        <p:txBody>
          <a:bodyPr>
            <a:noAutofit/>
          </a:bodyPr>
          <a:lstStyle/>
          <a:p>
            <a:pPr marL="0" lvl="0" indent="0" algn="l" rtl="0">
              <a:buNone/>
            </a:pPr>
            <a:r>
              <a:rPr lang="en-US" sz="4000" dirty="0">
                <a:solidFill>
                  <a:srgbClr val="FFFF00"/>
                </a:solidFill>
                <a:latin typeface="Times New Roman" pitchFamily="18" charset="0"/>
                <a:cs typeface="Times New Roman" pitchFamily="18" charset="0"/>
              </a:rPr>
              <a:t>Molecular identification of 11 </a:t>
            </a:r>
            <a:r>
              <a:rPr lang="en-US" sz="4000" dirty="0" smtClean="0">
                <a:solidFill>
                  <a:srgbClr val="FFFF00"/>
                </a:solidFill>
                <a:latin typeface="Times New Roman" pitchFamily="18" charset="0"/>
                <a:cs typeface="Times New Roman" pitchFamily="18" charset="0"/>
              </a:rPr>
              <a:t>isolates</a:t>
            </a:r>
            <a:endParaRPr lang="en-US" sz="4000" dirty="0" smtClean="0"/>
          </a:p>
        </p:txBody>
      </p:sp>
    </p:spTree>
    <p:extLst>
      <p:ext uri="{BB962C8B-B14F-4D97-AF65-F5344CB8AC3E}">
        <p14:creationId xmlns:p14="http://schemas.microsoft.com/office/powerpoint/2010/main" xmlns="" val="3280225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extLst>
              <p:ext uri="{D42A27DB-BD31-4B8C-83A1-F6EECF244321}">
                <p14:modId xmlns:p14="http://schemas.microsoft.com/office/powerpoint/2010/main" xmlns="" val="3325804001"/>
              </p:ext>
            </p:extLst>
          </p:nvPr>
        </p:nvGraphicFramePr>
        <p:xfrm>
          <a:off x="228601" y="2514600"/>
          <a:ext cx="8686799" cy="4202395"/>
        </p:xfrm>
        <a:graphic>
          <a:graphicData uri="http://schemas.openxmlformats.org/drawingml/2006/table">
            <a:tbl>
              <a:tblPr firstRow="1" firstCol="1" bandRow="1">
                <a:effectLst>
                  <a:innerShdw blurRad="63500" dist="50800" dir="2700000">
                    <a:prstClr val="black">
                      <a:alpha val="50000"/>
                    </a:prstClr>
                  </a:innerShdw>
                </a:effectLst>
                <a:tableStyleId>{5C22544A-7EE6-4342-B048-85BDC9FD1C3A}</a:tableStyleId>
              </a:tblPr>
              <a:tblGrid>
                <a:gridCol w="1823509"/>
                <a:gridCol w="2431346"/>
                <a:gridCol w="647488"/>
                <a:gridCol w="890354"/>
                <a:gridCol w="647532"/>
                <a:gridCol w="1133172"/>
                <a:gridCol w="1113398"/>
              </a:tblGrid>
              <a:tr h="354366">
                <a:tc>
                  <a:txBody>
                    <a:bodyPr/>
                    <a:lstStyle/>
                    <a:p>
                      <a:pPr marL="0" marR="0" algn="ctr"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Isolate</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dirty="0">
                          <a:solidFill>
                            <a:schemeClr val="tx1"/>
                          </a:solidFill>
                          <a:effectLst/>
                          <a:latin typeface="Times New Roman" panose="02020603050405020304" pitchFamily="18" charset="0"/>
                          <a:cs typeface="Times New Roman" panose="02020603050405020304" pitchFamily="18" charset="0"/>
                        </a:rPr>
                        <a:t>Alignments</a:t>
                      </a:r>
                      <a:r>
                        <a:rPr lang="en-US" sz="1200" b="0" dirty="0">
                          <a:solidFill>
                            <a:schemeClr val="tx1"/>
                          </a:solidFill>
                          <a:effectLst/>
                          <a:latin typeface="Times New Roman" panose="02020603050405020304" pitchFamily="18" charset="0"/>
                          <a:cs typeface="Times New Roman" panose="02020603050405020304" pitchFamily="18" charset="0"/>
                        </a:rPr>
                        <a:t> Description</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dirty="0">
                          <a:solidFill>
                            <a:schemeClr val="tx1"/>
                          </a:solidFill>
                          <a:effectLst/>
                          <a:latin typeface="Times New Roman" panose="02020603050405020304" pitchFamily="18" charset="0"/>
                          <a:cs typeface="Times New Roman" panose="02020603050405020304" pitchFamily="18" charset="0"/>
                        </a:rPr>
                        <a:t>Max     score</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dirty="0">
                          <a:solidFill>
                            <a:schemeClr val="tx1"/>
                          </a:solidFill>
                          <a:effectLst/>
                          <a:latin typeface="Times New Roman" panose="02020603050405020304" pitchFamily="18" charset="0"/>
                          <a:cs typeface="Times New Roman" panose="02020603050405020304" pitchFamily="18" charset="0"/>
                        </a:rPr>
                        <a:t>Query coverage</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dirty="0">
                          <a:solidFill>
                            <a:schemeClr val="tx1"/>
                          </a:solidFill>
                          <a:effectLst/>
                          <a:latin typeface="Times New Roman" panose="02020603050405020304" pitchFamily="18" charset="0"/>
                          <a:cs typeface="Times New Roman" panose="02020603050405020304" pitchFamily="18" charset="0"/>
                        </a:rPr>
                        <a:t>E         value</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dirty="0">
                          <a:solidFill>
                            <a:schemeClr val="tx1"/>
                          </a:solidFill>
                          <a:effectLst/>
                          <a:latin typeface="Times New Roman" panose="02020603050405020304" pitchFamily="18" charset="0"/>
                          <a:cs typeface="Times New Roman" panose="02020603050405020304" pitchFamily="18" charset="0"/>
                        </a:rPr>
                        <a:t>Max       ident</a:t>
                      </a:r>
                      <a:r>
                        <a:rPr lang="en-US" sz="1200" b="0" dirty="0">
                          <a:solidFill>
                            <a:schemeClr val="tx1"/>
                          </a:solidFill>
                          <a:effectLst/>
                          <a:latin typeface="Times New Roman" panose="02020603050405020304" pitchFamily="18" charset="0"/>
                          <a:cs typeface="Times New Roman" panose="02020603050405020304" pitchFamily="18" charset="0"/>
                        </a:rPr>
                        <a:t>ification</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Accession</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smtClean="0">
                          <a:solidFill>
                            <a:schemeClr val="tx1"/>
                          </a:solidFill>
                          <a:effectLst/>
                          <a:latin typeface="Times New Roman" panose="02020603050405020304" pitchFamily="18" charset="0"/>
                          <a:cs typeface="Times New Roman" panose="02020603050405020304" pitchFamily="18" charset="0"/>
                        </a:rPr>
                        <a:t> T. </a:t>
                      </a:r>
                      <a:r>
                        <a:rPr lang="en-US" sz="1200" b="0" dirty="0" err="1">
                          <a:solidFill>
                            <a:schemeClr val="tx1"/>
                          </a:solidFill>
                          <a:effectLst/>
                          <a:latin typeface="Times New Roman" panose="02020603050405020304" pitchFamily="18" charset="0"/>
                          <a:cs typeface="Times New Roman" panose="02020603050405020304" pitchFamily="18" charset="0"/>
                        </a:rPr>
                        <a:t>harzianum</a:t>
                      </a:r>
                      <a:r>
                        <a:rPr lang="en-US" sz="1200" b="0" dirty="0">
                          <a:solidFill>
                            <a:schemeClr val="tx1"/>
                          </a:solidFill>
                          <a:effectLst/>
                          <a:latin typeface="Times New Roman" panose="02020603050405020304" pitchFamily="18" charset="0"/>
                          <a:cs typeface="Times New Roman" panose="02020603050405020304" pitchFamily="18" charset="0"/>
                        </a:rPr>
                        <a:t> (T1)</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0" marR="0" marT="0" marB="0" anchor="ctr"/>
                </a:tc>
                <a:tc>
                  <a:txBody>
                    <a:bodyPr/>
                    <a:lstStyle/>
                    <a:p>
                      <a:pPr marL="0" marR="0" algn="l" rtl="0">
                        <a:spcBef>
                          <a:spcPts val="0"/>
                        </a:spcBef>
                        <a:spcAft>
                          <a:spcPts val="0"/>
                        </a:spcAft>
                      </a:pPr>
                      <a:r>
                        <a:rPr lang="en-US" sz="1200" b="0" dirty="0" err="1">
                          <a:effectLst/>
                          <a:latin typeface="Times New Roman" panose="02020603050405020304" pitchFamily="18" charset="0"/>
                          <a:cs typeface="Times New Roman" panose="02020603050405020304" pitchFamily="18" charset="0"/>
                        </a:rPr>
                        <a:t>Trichoderma</a:t>
                      </a:r>
                      <a:r>
                        <a:rPr lang="en-US" sz="1200" b="0" dirty="0">
                          <a:effectLst/>
                          <a:latin typeface="Times New Roman" panose="02020603050405020304" pitchFamily="18" charset="0"/>
                          <a:cs typeface="Times New Roman" panose="02020603050405020304" pitchFamily="18" charset="0"/>
                        </a:rPr>
                        <a:t> </a:t>
                      </a:r>
                      <a:r>
                        <a:rPr lang="en-US" sz="1200" b="0" dirty="0" err="1">
                          <a:effectLst/>
                          <a:latin typeface="Times New Roman" panose="02020603050405020304" pitchFamily="18" charset="0"/>
                          <a:cs typeface="Times New Roman" panose="02020603050405020304" pitchFamily="18" charset="0"/>
                        </a:rPr>
                        <a:t>harzianum</a:t>
                      </a:r>
                      <a:r>
                        <a:rPr lang="en-US" sz="1200" b="0" dirty="0">
                          <a:effectLst/>
                          <a:latin typeface="Times New Roman" panose="02020603050405020304" pitchFamily="18" charset="0"/>
                          <a:cs typeface="Times New Roman" panose="02020603050405020304" pitchFamily="18" charset="0"/>
                        </a:rPr>
                        <a:t> MRSA</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1022</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0.0</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99 %</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HG008049.1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T. </a:t>
                      </a:r>
                      <a:r>
                        <a:rPr lang="en-US" sz="1200" b="0" dirty="0" err="1">
                          <a:solidFill>
                            <a:schemeClr val="tx1"/>
                          </a:solidFill>
                          <a:effectLst/>
                          <a:latin typeface="Times New Roman" panose="02020603050405020304" pitchFamily="18" charset="0"/>
                          <a:cs typeface="Times New Roman" panose="02020603050405020304" pitchFamily="18" charset="0"/>
                        </a:rPr>
                        <a:t>koningiopsis</a:t>
                      </a:r>
                      <a:r>
                        <a:rPr lang="en-US" sz="1200" b="0" dirty="0">
                          <a:solidFill>
                            <a:schemeClr val="tx1"/>
                          </a:solidFill>
                          <a:effectLst/>
                          <a:latin typeface="Times New Roman" panose="02020603050405020304" pitchFamily="18" charset="0"/>
                          <a:cs typeface="Times New Roman" panose="02020603050405020304" pitchFamily="18" charset="0"/>
                        </a:rPr>
                        <a:t> </a:t>
                      </a:r>
                      <a:r>
                        <a:rPr lang="en-US" sz="1200" b="0" baseline="0" dirty="0" smtClean="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a:t>
                      </a:r>
                      <a:r>
                        <a:rPr lang="en-US" sz="1200" b="0" dirty="0">
                          <a:solidFill>
                            <a:schemeClr val="tx1"/>
                          </a:solidFill>
                          <a:effectLst/>
                          <a:latin typeface="Times New Roman" panose="02020603050405020304" pitchFamily="18" charset="0"/>
                          <a:cs typeface="Times New Roman" panose="02020603050405020304" pitchFamily="18" charset="0"/>
                        </a:rPr>
                        <a:t>T3)</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dirty="0" err="1">
                          <a:effectLst/>
                          <a:latin typeface="Times New Roman" panose="02020603050405020304" pitchFamily="18" charset="0"/>
                          <a:cs typeface="Times New Roman" panose="02020603050405020304" pitchFamily="18" charset="0"/>
                        </a:rPr>
                        <a:t>Trichoderma</a:t>
                      </a:r>
                      <a:r>
                        <a:rPr lang="en-US" sz="1200" b="0" dirty="0">
                          <a:effectLst/>
                          <a:latin typeface="Times New Roman" panose="02020603050405020304" pitchFamily="18" charset="0"/>
                          <a:cs typeface="Times New Roman" panose="02020603050405020304" pitchFamily="18" charset="0"/>
                        </a:rPr>
                        <a:t> </a:t>
                      </a:r>
                      <a:r>
                        <a:rPr lang="en-US" sz="1200" b="0" dirty="0" err="1">
                          <a:effectLst/>
                          <a:latin typeface="Times New Roman" panose="02020603050405020304" pitchFamily="18" charset="0"/>
                          <a:cs typeface="Times New Roman" panose="02020603050405020304" pitchFamily="18" charset="0"/>
                        </a:rPr>
                        <a:t>koningiopsis</a:t>
                      </a:r>
                      <a:r>
                        <a:rPr lang="en-US" sz="1200" b="0" dirty="0">
                          <a:effectLst/>
                          <a:latin typeface="Times New Roman" panose="02020603050405020304" pitchFamily="18" charset="0"/>
                          <a:cs typeface="Times New Roman" panose="02020603050405020304" pitchFamily="18" charset="0"/>
                        </a:rPr>
                        <a:t> NIB</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992</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100 %</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99 %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KM246760.1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T. </a:t>
                      </a:r>
                      <a:r>
                        <a:rPr lang="en-US" sz="1200" b="0" dirty="0" smtClean="0">
                          <a:solidFill>
                            <a:schemeClr val="tx1"/>
                          </a:solidFill>
                          <a:effectLst/>
                          <a:latin typeface="Times New Roman" panose="02020603050405020304" pitchFamily="18" charset="0"/>
                          <a:cs typeface="Times New Roman" panose="02020603050405020304" pitchFamily="18" charset="0"/>
                        </a:rPr>
                        <a:t>Harzianum</a:t>
                      </a:r>
                      <a:r>
                        <a:rPr lang="en-US" sz="1200" b="0" baseline="0" dirty="0" smtClean="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 </a:t>
                      </a:r>
                      <a:r>
                        <a:rPr lang="en-US" sz="1200" b="0" dirty="0">
                          <a:solidFill>
                            <a:schemeClr val="tx1"/>
                          </a:solidFill>
                          <a:effectLst/>
                          <a:latin typeface="Times New Roman" panose="02020603050405020304" pitchFamily="18" charset="0"/>
                          <a:cs typeface="Times New Roman" panose="02020603050405020304" pitchFamily="18" charset="0"/>
                        </a:rPr>
                        <a:t>(T10)</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dirty="0" err="1">
                          <a:effectLst/>
                          <a:latin typeface="Times New Roman" panose="02020603050405020304" pitchFamily="18" charset="0"/>
                          <a:cs typeface="Times New Roman" panose="02020603050405020304" pitchFamily="18" charset="0"/>
                        </a:rPr>
                        <a:t>Trichoderma</a:t>
                      </a:r>
                      <a:r>
                        <a:rPr lang="en-US" sz="1200" b="0" dirty="0">
                          <a:effectLst/>
                          <a:latin typeface="Times New Roman" panose="02020603050405020304" pitchFamily="18" charset="0"/>
                          <a:cs typeface="Times New Roman" panose="02020603050405020304" pitchFamily="18" charset="0"/>
                        </a:rPr>
                        <a:t> </a:t>
                      </a:r>
                      <a:r>
                        <a:rPr lang="en-US" sz="1200" b="0" dirty="0" err="1">
                          <a:effectLst/>
                          <a:latin typeface="Times New Roman" panose="02020603050405020304" pitchFamily="18" charset="0"/>
                          <a:cs typeface="Times New Roman" panose="02020603050405020304" pitchFamily="18" charset="0"/>
                        </a:rPr>
                        <a:t>harzianum</a:t>
                      </a:r>
                      <a:r>
                        <a:rPr lang="en-US" sz="1200" b="0" dirty="0">
                          <a:effectLst/>
                          <a:latin typeface="Times New Roman" panose="02020603050405020304" pitchFamily="18" charset="0"/>
                          <a:cs typeface="Times New Roman" panose="02020603050405020304" pitchFamily="18" charset="0"/>
                        </a:rPr>
                        <a:t> ThHP14</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680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100 %</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KP064225.1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T. harzianum </a:t>
                      </a:r>
                      <a:r>
                        <a:rPr lang="en-US" sz="1200" b="0" baseline="0" dirty="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a:t>
                      </a:r>
                      <a:r>
                        <a:rPr lang="en-US" sz="1200" b="0" dirty="0">
                          <a:solidFill>
                            <a:schemeClr val="tx1"/>
                          </a:solidFill>
                          <a:effectLst/>
                          <a:latin typeface="Times New Roman" panose="02020603050405020304" pitchFamily="18" charset="0"/>
                          <a:cs typeface="Times New Roman" panose="02020603050405020304" pitchFamily="18" charset="0"/>
                        </a:rPr>
                        <a:t>T14)</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dirty="0" err="1">
                          <a:effectLst/>
                          <a:latin typeface="Times New Roman" panose="02020603050405020304" pitchFamily="18" charset="0"/>
                          <a:cs typeface="Times New Roman" panose="02020603050405020304" pitchFamily="18" charset="0"/>
                        </a:rPr>
                        <a:t>Trichoderma</a:t>
                      </a:r>
                      <a:r>
                        <a:rPr lang="en-US" sz="1200" b="0" dirty="0">
                          <a:effectLst/>
                          <a:latin typeface="Times New Roman" panose="02020603050405020304" pitchFamily="18" charset="0"/>
                          <a:cs typeface="Times New Roman" panose="02020603050405020304" pitchFamily="18" charset="0"/>
                        </a:rPr>
                        <a:t> </a:t>
                      </a:r>
                      <a:r>
                        <a:rPr lang="en-US" sz="1200" b="0" dirty="0" err="1">
                          <a:effectLst/>
                          <a:latin typeface="Times New Roman" panose="02020603050405020304" pitchFamily="18" charset="0"/>
                          <a:cs typeface="Times New Roman" panose="02020603050405020304" pitchFamily="18" charset="0"/>
                        </a:rPr>
                        <a:t>harzianum</a:t>
                      </a:r>
                      <a:r>
                        <a:rPr lang="en-US" sz="1200" b="0" dirty="0">
                          <a:effectLst/>
                          <a:latin typeface="Times New Roman" panose="02020603050405020304" pitchFamily="18" charset="0"/>
                          <a:cs typeface="Times New Roman" panose="02020603050405020304" pitchFamily="18" charset="0"/>
                        </a:rPr>
                        <a:t> </a:t>
                      </a:r>
                      <a:r>
                        <a:rPr lang="en-US" sz="1200" b="0" u="none" strike="noStrike" dirty="0">
                          <a:effectLst/>
                          <a:latin typeface="Times New Roman" panose="02020603050405020304" pitchFamily="18" charset="0"/>
                          <a:cs typeface="Times New Roman" panose="02020603050405020304" pitchFamily="18" charset="0"/>
                        </a:rPr>
                        <a:t>TAAU4 </a:t>
                      </a:r>
                      <a:endParaRPr lang="en-US" sz="1200" b="0" dirty="0">
                        <a:effectLst/>
                        <a:latin typeface="Times New Roman" pitchFamily="18" charset="0"/>
                        <a:ea typeface="Times New Roman"/>
                        <a:cs typeface="Times New Roman"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1003</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100 %</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KM875463.1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T. harzianum </a:t>
                      </a:r>
                      <a:r>
                        <a:rPr lang="en-US" sz="1200" b="0" baseline="0" dirty="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a:t>
                      </a:r>
                      <a:r>
                        <a:rPr lang="en-US" sz="1200" b="0" dirty="0">
                          <a:solidFill>
                            <a:schemeClr val="tx1"/>
                          </a:solidFill>
                          <a:effectLst/>
                          <a:latin typeface="Times New Roman" panose="02020603050405020304" pitchFamily="18" charset="0"/>
                          <a:cs typeface="Times New Roman" panose="02020603050405020304" pitchFamily="18" charset="0"/>
                        </a:rPr>
                        <a:t>T24)</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dirty="0" err="1">
                          <a:effectLst/>
                          <a:latin typeface="Times New Roman" panose="02020603050405020304" pitchFamily="18" charset="0"/>
                          <a:cs typeface="Times New Roman" panose="02020603050405020304" pitchFamily="18" charset="0"/>
                        </a:rPr>
                        <a:t>Trichoderma</a:t>
                      </a:r>
                      <a:r>
                        <a:rPr lang="en-US" sz="1200" b="0" dirty="0">
                          <a:effectLst/>
                          <a:latin typeface="Times New Roman" panose="02020603050405020304" pitchFamily="18" charset="0"/>
                          <a:cs typeface="Times New Roman" panose="02020603050405020304" pitchFamily="18" charset="0"/>
                        </a:rPr>
                        <a:t> </a:t>
                      </a:r>
                      <a:r>
                        <a:rPr lang="en-US" sz="1200" b="0" dirty="0" err="1">
                          <a:effectLst/>
                          <a:latin typeface="Times New Roman" panose="02020603050405020304" pitchFamily="18" charset="0"/>
                          <a:cs typeface="Times New Roman" panose="02020603050405020304" pitchFamily="18" charset="0"/>
                        </a:rPr>
                        <a:t>harzianum</a:t>
                      </a:r>
                      <a:r>
                        <a:rPr lang="en-US" sz="1200" b="0" dirty="0">
                          <a:effectLst/>
                          <a:latin typeface="Times New Roman" panose="02020603050405020304" pitchFamily="18" charset="0"/>
                          <a:cs typeface="Times New Roman" panose="02020603050405020304" pitchFamily="18" charset="0"/>
                        </a:rPr>
                        <a:t> </a:t>
                      </a:r>
                      <a:r>
                        <a:rPr lang="en-US" sz="1200" b="0" u="none" strike="noStrike" dirty="0">
                          <a:effectLst/>
                          <a:latin typeface="Times New Roman" panose="02020603050405020304" pitchFamily="18" charset="0"/>
                          <a:cs typeface="Times New Roman" panose="02020603050405020304" pitchFamily="18" charset="0"/>
                        </a:rPr>
                        <a:t>RIFA 61B</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1009</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KF624792.1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T. </a:t>
                      </a:r>
                      <a:r>
                        <a:rPr lang="en-US" sz="1200" b="0" dirty="0" smtClean="0">
                          <a:solidFill>
                            <a:schemeClr val="tx1"/>
                          </a:solidFill>
                          <a:effectLst/>
                          <a:latin typeface="Times New Roman" panose="02020603050405020304" pitchFamily="18" charset="0"/>
                          <a:cs typeface="Times New Roman" panose="02020603050405020304" pitchFamily="18" charset="0"/>
                        </a:rPr>
                        <a:t>Viride</a:t>
                      </a:r>
                      <a:r>
                        <a:rPr lang="en-US" sz="1200" b="0" baseline="0" dirty="0" smtClean="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(T26</a:t>
                      </a:r>
                      <a:r>
                        <a:rPr lang="en-US" sz="1200" b="0" dirty="0">
                          <a:solidFill>
                            <a:schemeClr val="tx1"/>
                          </a:solidFill>
                          <a:effectLst/>
                          <a:latin typeface="Times New Roman" panose="02020603050405020304" pitchFamily="18" charset="0"/>
                          <a:cs typeface="Times New Roman" panose="02020603050405020304" pitchFamily="18" charset="0"/>
                        </a:rPr>
                        <a:t>)</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Trichoderma viride </a:t>
                      </a:r>
                      <a:r>
                        <a:rPr lang="en-US" sz="1200" b="0" dirty="0" smtClean="0">
                          <a:effectLst/>
                          <a:latin typeface="Times New Roman" panose="02020603050405020304" pitchFamily="18" charset="0"/>
                          <a:cs typeface="Times New Roman" panose="02020603050405020304" pitchFamily="18" charset="0"/>
                        </a:rPr>
                        <a:t>T9</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1046</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98 %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HQ259986.1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T. harzianum </a:t>
                      </a:r>
                      <a:r>
                        <a:rPr lang="en-US" sz="1200" b="0" baseline="0" dirty="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a:t>
                      </a:r>
                      <a:r>
                        <a:rPr lang="en-US" sz="1200" b="0" dirty="0">
                          <a:solidFill>
                            <a:schemeClr val="tx1"/>
                          </a:solidFill>
                          <a:effectLst/>
                          <a:latin typeface="Times New Roman" panose="02020603050405020304" pitchFamily="18" charset="0"/>
                          <a:cs typeface="Times New Roman" panose="02020603050405020304" pitchFamily="18" charset="0"/>
                        </a:rPr>
                        <a:t>T27)</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dirty="0" err="1">
                          <a:effectLst/>
                          <a:latin typeface="Times New Roman" panose="02020603050405020304" pitchFamily="18" charset="0"/>
                          <a:cs typeface="Times New Roman" panose="02020603050405020304" pitchFamily="18" charset="0"/>
                        </a:rPr>
                        <a:t>Trichoderma</a:t>
                      </a:r>
                      <a:r>
                        <a:rPr lang="en-US" sz="1200" b="0" dirty="0">
                          <a:effectLst/>
                          <a:latin typeface="Times New Roman" panose="02020603050405020304" pitchFamily="18" charset="0"/>
                          <a:cs typeface="Times New Roman" panose="02020603050405020304" pitchFamily="18" charset="0"/>
                        </a:rPr>
                        <a:t> </a:t>
                      </a:r>
                      <a:r>
                        <a:rPr lang="en-US" sz="1200" b="0" dirty="0" err="1">
                          <a:effectLst/>
                          <a:latin typeface="Times New Roman" panose="02020603050405020304" pitchFamily="18" charset="0"/>
                          <a:cs typeface="Times New Roman" panose="02020603050405020304" pitchFamily="18" charset="0"/>
                        </a:rPr>
                        <a:t>harzianum</a:t>
                      </a:r>
                      <a:r>
                        <a:rPr lang="en-US" sz="1200" b="0" dirty="0">
                          <a:effectLst/>
                          <a:latin typeface="Times New Roman" panose="02020603050405020304" pitchFamily="18" charset="0"/>
                          <a:cs typeface="Times New Roman" panose="02020603050405020304" pitchFamily="18" charset="0"/>
                        </a:rPr>
                        <a:t> </a:t>
                      </a:r>
                      <a:r>
                        <a:rPr lang="en-US" sz="1200" b="0" u="none" strike="noStrike" dirty="0">
                          <a:effectLst/>
                          <a:latin typeface="Times New Roman" panose="02020603050405020304" pitchFamily="18" charset="0"/>
                          <a:cs typeface="Times New Roman" panose="02020603050405020304" pitchFamily="18" charset="0"/>
                        </a:rPr>
                        <a:t>RIFA 61B</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1009</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KF624792.1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T. </a:t>
                      </a:r>
                      <a:r>
                        <a:rPr lang="en-US" sz="1200" b="0" dirty="0" err="1" smtClean="0">
                          <a:solidFill>
                            <a:schemeClr val="tx1"/>
                          </a:solidFill>
                          <a:effectLst/>
                          <a:latin typeface="Times New Roman" panose="02020603050405020304" pitchFamily="18" charset="0"/>
                          <a:cs typeface="Times New Roman" panose="02020603050405020304" pitchFamily="18" charset="0"/>
                        </a:rPr>
                        <a:t>Virens</a:t>
                      </a:r>
                      <a:r>
                        <a:rPr lang="en-US" sz="1200" b="0" baseline="0" dirty="0" smtClean="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(T28</a:t>
                      </a:r>
                      <a:r>
                        <a:rPr lang="en-US" sz="1200" b="0" dirty="0">
                          <a:solidFill>
                            <a:schemeClr val="tx1"/>
                          </a:solidFill>
                          <a:effectLst/>
                          <a:latin typeface="Times New Roman" panose="02020603050405020304" pitchFamily="18" charset="0"/>
                          <a:cs typeface="Times New Roman" panose="02020603050405020304" pitchFamily="18" charset="0"/>
                        </a:rPr>
                        <a:t>)</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228600" marR="0" algn="l">
                        <a:spcBef>
                          <a:spcPts val="0"/>
                        </a:spcBef>
                        <a:spcAft>
                          <a:spcPts val="0"/>
                        </a:spcAft>
                      </a:pPr>
                      <a:r>
                        <a:rPr lang="en-US" sz="1200" b="0" kern="0" dirty="0">
                          <a:effectLst/>
                          <a:latin typeface="Times New Roman" panose="02020603050405020304" pitchFamily="18" charset="0"/>
                          <a:cs typeface="Times New Roman" panose="02020603050405020304" pitchFamily="18" charset="0"/>
                        </a:rPr>
                        <a:t>Trichoderma </a:t>
                      </a:r>
                      <a:r>
                        <a:rPr lang="en-US" sz="1200" b="0" kern="0" dirty="0" err="1">
                          <a:effectLst/>
                          <a:latin typeface="Times New Roman" panose="02020603050405020304" pitchFamily="18" charset="0"/>
                          <a:cs typeface="Times New Roman" panose="02020603050405020304" pitchFamily="18" charset="0"/>
                        </a:rPr>
                        <a:t>virens</a:t>
                      </a:r>
                      <a:r>
                        <a:rPr lang="en-US" sz="1200" b="0" kern="0" dirty="0">
                          <a:effectLst/>
                          <a:latin typeface="Times New Roman" panose="02020603050405020304" pitchFamily="18" charset="0"/>
                          <a:cs typeface="Times New Roman" panose="02020603050405020304" pitchFamily="18" charset="0"/>
                        </a:rPr>
                        <a:t> N</a:t>
                      </a:r>
                      <a:endParaRPr lang="en-US" sz="1200" b="0" kern="0" dirty="0" smtClean="0">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1005</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KP671477.1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u="none" strike="noStrike" dirty="0">
                          <a:solidFill>
                            <a:schemeClr val="tx1"/>
                          </a:solidFill>
                          <a:effectLst/>
                          <a:latin typeface="Times New Roman" panose="02020603050405020304" pitchFamily="18" charset="0"/>
                          <a:cs typeface="Times New Roman" panose="02020603050405020304" pitchFamily="18" charset="0"/>
                        </a:rPr>
                        <a:t>T. </a:t>
                      </a:r>
                      <a:r>
                        <a:rPr lang="en-US" sz="1200" b="0" u="none" strike="noStrike" dirty="0" smtClean="0">
                          <a:solidFill>
                            <a:schemeClr val="tx1"/>
                          </a:solidFill>
                          <a:effectLst/>
                          <a:latin typeface="Times New Roman" panose="02020603050405020304" pitchFamily="18" charset="0"/>
                          <a:cs typeface="Times New Roman" panose="02020603050405020304" pitchFamily="18" charset="0"/>
                        </a:rPr>
                        <a:t>Asperellum</a:t>
                      </a:r>
                      <a:r>
                        <a:rPr lang="en-US" sz="1200" b="0" u="none" strike="noStrike" baseline="0" dirty="0" smtClean="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(T29</a:t>
                      </a:r>
                      <a:r>
                        <a:rPr lang="en-US" sz="1200" b="0" dirty="0">
                          <a:solidFill>
                            <a:schemeClr val="tx1"/>
                          </a:solidFill>
                          <a:effectLst/>
                          <a:latin typeface="Times New Roman" panose="02020603050405020304" pitchFamily="18" charset="0"/>
                          <a:cs typeface="Times New Roman" panose="02020603050405020304" pitchFamily="18" charset="0"/>
                        </a:rPr>
                        <a:t>)</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u="none" strike="noStrike" dirty="0" err="1" smtClean="0">
                          <a:effectLst/>
                          <a:latin typeface="Times New Roman" panose="02020603050405020304" pitchFamily="18" charset="0"/>
                          <a:cs typeface="Times New Roman" panose="02020603050405020304" pitchFamily="18" charset="0"/>
                        </a:rPr>
                        <a:t>T</a:t>
                      </a:r>
                      <a:r>
                        <a:rPr lang="en-US" sz="1200" b="0" kern="1200" dirty="0" err="1" smtClean="0">
                          <a:effectLst/>
                          <a:latin typeface="Times New Roman" panose="02020603050405020304" pitchFamily="18" charset="0"/>
                          <a:cs typeface="Times New Roman" panose="02020603050405020304" pitchFamily="18" charset="0"/>
                        </a:rPr>
                        <a:t>richoderma</a:t>
                      </a:r>
                      <a:r>
                        <a:rPr lang="en-US" sz="1200" b="0" kern="1200" dirty="0" smtClean="0">
                          <a:effectLst/>
                          <a:latin typeface="Times New Roman" panose="02020603050405020304" pitchFamily="18" charset="0"/>
                          <a:cs typeface="Times New Roman" panose="02020603050405020304" pitchFamily="18" charset="0"/>
                        </a:rPr>
                        <a:t> </a:t>
                      </a:r>
                      <a:r>
                        <a:rPr lang="en-US" sz="1200" b="0" u="none" strike="noStrike" dirty="0" err="1" smtClean="0">
                          <a:effectLst/>
                          <a:latin typeface="Times New Roman" panose="02020603050405020304" pitchFamily="18" charset="0"/>
                          <a:cs typeface="Times New Roman" panose="02020603050405020304" pitchFamily="18" charset="0"/>
                        </a:rPr>
                        <a:t>asperellum</a:t>
                      </a:r>
                      <a:r>
                        <a:rPr lang="en-US" sz="1200" b="0" dirty="0" smtClean="0">
                          <a:effectLst/>
                          <a:latin typeface="Times New Roman" panose="02020603050405020304" pitchFamily="18" charset="0"/>
                          <a:cs typeface="Times New Roman" panose="02020603050405020304" pitchFamily="18" charset="0"/>
                        </a:rPr>
                        <a:t> T12</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989</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99 %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baseline="0" dirty="0">
                          <a:effectLst/>
                          <a:latin typeface="Times New Roman" panose="02020603050405020304" pitchFamily="18" charset="0"/>
                          <a:cs typeface="Times New Roman" panose="02020603050405020304" pitchFamily="18" charset="0"/>
                        </a:rPr>
                        <a:t>KP671477.1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u="none" strike="noStrike" dirty="0">
                          <a:solidFill>
                            <a:schemeClr val="tx1"/>
                          </a:solidFill>
                          <a:effectLst/>
                          <a:latin typeface="Times New Roman" panose="02020603050405020304" pitchFamily="18" charset="0"/>
                          <a:cs typeface="Times New Roman" panose="02020603050405020304" pitchFamily="18" charset="0"/>
                        </a:rPr>
                        <a:t>T. </a:t>
                      </a:r>
                      <a:r>
                        <a:rPr lang="en-US" sz="1200" b="0" u="none" strike="noStrike" dirty="0" smtClean="0">
                          <a:solidFill>
                            <a:schemeClr val="tx1"/>
                          </a:solidFill>
                          <a:effectLst/>
                          <a:latin typeface="Times New Roman" panose="02020603050405020304" pitchFamily="18" charset="0"/>
                          <a:cs typeface="Times New Roman" panose="02020603050405020304" pitchFamily="18" charset="0"/>
                        </a:rPr>
                        <a:t>Asperellum</a:t>
                      </a:r>
                      <a:r>
                        <a:rPr lang="en-US" sz="1200" b="0" u="none" strike="noStrike" baseline="0" dirty="0" smtClean="0">
                          <a:solidFill>
                            <a:schemeClr val="tx1"/>
                          </a:solidFill>
                          <a:effectLst/>
                          <a:latin typeface="Times New Roman" panose="02020603050405020304" pitchFamily="18" charset="0"/>
                          <a:cs typeface="Times New Roman" panose="02020603050405020304" pitchFamily="18" charset="0"/>
                        </a:rPr>
                        <a:t> </a:t>
                      </a:r>
                      <a:r>
                        <a:rPr lang="en-US" sz="1200" b="0" dirty="0" smtClean="0">
                          <a:solidFill>
                            <a:schemeClr val="tx1"/>
                          </a:solidFill>
                          <a:effectLst/>
                          <a:latin typeface="Times New Roman" panose="02020603050405020304" pitchFamily="18" charset="0"/>
                          <a:cs typeface="Times New Roman" panose="02020603050405020304" pitchFamily="18" charset="0"/>
                        </a:rPr>
                        <a:t>(T31</a:t>
                      </a:r>
                      <a:r>
                        <a:rPr lang="en-US" sz="1200" b="0" dirty="0">
                          <a:solidFill>
                            <a:schemeClr val="tx1"/>
                          </a:solidFill>
                          <a:effectLst/>
                          <a:latin typeface="Times New Roman" panose="02020603050405020304" pitchFamily="18" charset="0"/>
                          <a:cs typeface="Times New Roman" panose="02020603050405020304" pitchFamily="18" charset="0"/>
                        </a:rPr>
                        <a:t>)</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u="none" strike="noStrike" dirty="0" err="1">
                          <a:effectLst/>
                          <a:latin typeface="Times New Roman" panose="02020603050405020304" pitchFamily="18" charset="0"/>
                          <a:cs typeface="Times New Roman" panose="02020603050405020304" pitchFamily="18" charset="0"/>
                        </a:rPr>
                        <a:t>Trichoderma</a:t>
                      </a:r>
                      <a:r>
                        <a:rPr lang="en-US" sz="1200" b="0" u="none" strike="noStrike" dirty="0">
                          <a:effectLst/>
                          <a:latin typeface="Times New Roman" panose="02020603050405020304" pitchFamily="18" charset="0"/>
                          <a:cs typeface="Times New Roman" panose="02020603050405020304" pitchFamily="18" charset="0"/>
                        </a:rPr>
                        <a:t> </a:t>
                      </a:r>
                      <a:r>
                        <a:rPr lang="en-US" sz="1200" b="0" u="none" strike="noStrike" dirty="0" err="1" smtClean="0">
                          <a:effectLst/>
                          <a:latin typeface="Times New Roman" panose="02020603050405020304" pitchFamily="18" charset="0"/>
                          <a:cs typeface="Times New Roman" panose="02020603050405020304" pitchFamily="18" charset="0"/>
                        </a:rPr>
                        <a:t>asperellum</a:t>
                      </a:r>
                      <a:r>
                        <a:rPr lang="en-US" sz="1200" b="0" dirty="0" smtClean="0">
                          <a:effectLst/>
                          <a:latin typeface="Times New Roman" panose="02020603050405020304" pitchFamily="18" charset="0"/>
                          <a:cs typeface="Times New Roman" panose="02020603050405020304" pitchFamily="18" charset="0"/>
                        </a:rPr>
                        <a:t> </a:t>
                      </a:r>
                      <a:r>
                        <a:rPr lang="en-US" sz="1200" b="0" dirty="0">
                          <a:effectLst/>
                          <a:latin typeface="Times New Roman" panose="02020603050405020304" pitchFamily="18" charset="0"/>
                          <a:cs typeface="Times New Roman" panose="02020603050405020304" pitchFamily="18" charset="0"/>
                        </a:rPr>
                        <a:t>T12</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989</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99 %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baseline="0" dirty="0">
                          <a:effectLst/>
                          <a:latin typeface="Times New Roman" panose="02020603050405020304" pitchFamily="18" charset="0"/>
                          <a:cs typeface="Times New Roman" panose="02020603050405020304" pitchFamily="18" charset="0"/>
                        </a:rPr>
                        <a:t>KP671477.1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785">
                <a:tc>
                  <a:txBody>
                    <a:bodyPr/>
                    <a:lstStyle/>
                    <a:p>
                      <a:pPr marL="0" marR="0" algn="l" rtl="0">
                        <a:spcBef>
                          <a:spcPts val="0"/>
                        </a:spcBef>
                        <a:spcAft>
                          <a:spcPts val="0"/>
                        </a:spcAft>
                      </a:pPr>
                      <a:r>
                        <a:rPr lang="en-US" sz="1200" b="0" dirty="0">
                          <a:solidFill>
                            <a:schemeClr val="tx1"/>
                          </a:solidFill>
                          <a:effectLst/>
                          <a:latin typeface="Times New Roman" panose="02020603050405020304" pitchFamily="18" charset="0"/>
                          <a:cs typeface="Times New Roman" panose="02020603050405020304" pitchFamily="18" charset="0"/>
                        </a:rPr>
                        <a:t>T. viride </a:t>
                      </a:r>
                      <a:r>
                        <a:rPr lang="en-US" sz="1200" b="0" dirty="0" smtClean="0">
                          <a:solidFill>
                            <a:schemeClr val="tx1"/>
                          </a:solidFill>
                          <a:effectLst/>
                          <a:latin typeface="Times New Roman" panose="02020603050405020304" pitchFamily="18" charset="0"/>
                          <a:cs typeface="Times New Roman" panose="02020603050405020304" pitchFamily="18" charset="0"/>
                        </a:rPr>
                        <a:t>(</a:t>
                      </a:r>
                      <a:r>
                        <a:rPr lang="en-US" sz="1200" b="0" dirty="0">
                          <a:solidFill>
                            <a:schemeClr val="tx1"/>
                          </a:solidFill>
                          <a:effectLst/>
                          <a:latin typeface="Times New Roman" panose="02020603050405020304" pitchFamily="18" charset="0"/>
                          <a:cs typeface="Times New Roman" panose="02020603050405020304" pitchFamily="18" charset="0"/>
                        </a:rPr>
                        <a:t>T22)</a:t>
                      </a:r>
                      <a:endParaRPr lang="en-US"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l" rtl="0">
                        <a:spcBef>
                          <a:spcPts val="0"/>
                        </a:spcBef>
                        <a:spcAft>
                          <a:spcPts val="0"/>
                        </a:spcAft>
                      </a:pPr>
                      <a:r>
                        <a:rPr lang="en-US" sz="1200" b="0" dirty="0">
                          <a:effectLst/>
                          <a:latin typeface="Times New Roman" panose="02020603050405020304" pitchFamily="18" charset="0"/>
                          <a:cs typeface="Times New Roman" panose="02020603050405020304" pitchFamily="18" charset="0"/>
                        </a:rPr>
                        <a:t>Trichoderma </a:t>
                      </a:r>
                      <a:r>
                        <a:rPr lang="en-US" sz="1200" b="0" dirty="0" smtClean="0">
                          <a:effectLst/>
                          <a:latin typeface="Times New Roman" panose="02020603050405020304" pitchFamily="18" charset="0"/>
                          <a:cs typeface="Times New Roman" panose="02020603050405020304" pitchFamily="18" charset="0"/>
                        </a:rPr>
                        <a:t>viride</a:t>
                      </a:r>
                      <a:r>
                        <a:rPr lang="en-US" sz="1200" b="0" baseline="0" dirty="0" smtClean="0">
                          <a:effectLst/>
                          <a:latin typeface="Times New Roman" panose="02020603050405020304" pitchFamily="18" charset="0"/>
                          <a:cs typeface="Times New Roman" panose="02020603050405020304" pitchFamily="18" charset="0"/>
                        </a:rPr>
                        <a:t> </a:t>
                      </a:r>
                      <a:r>
                        <a:rPr lang="en-US" sz="1200" b="0" dirty="0" smtClean="0">
                          <a:effectLst/>
                          <a:latin typeface="Times New Roman" panose="02020603050405020304" pitchFamily="18" charset="0"/>
                          <a:cs typeface="Times New Roman" panose="02020603050405020304" pitchFamily="18" charset="0"/>
                        </a:rPr>
                        <a:t>EGF17</a:t>
                      </a:r>
                      <a:endParaRPr lang="en-US" sz="1200" b="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1036</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0.0</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a:effectLst/>
                          <a:latin typeface="Times New Roman" panose="02020603050405020304" pitchFamily="18" charset="0"/>
                          <a:cs typeface="Times New Roman" panose="02020603050405020304" pitchFamily="18" charset="0"/>
                        </a:rPr>
                        <a:t>100 %</a:t>
                      </a:r>
                      <a:endParaRPr lang="en-US" sz="1200" b="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200" b="0" u="none" strike="noStrike" baseline="0" dirty="0">
                          <a:effectLst/>
                          <a:latin typeface="Times New Roman" panose="02020603050405020304" pitchFamily="18" charset="0"/>
                          <a:cs typeface="Times New Roman" panose="02020603050405020304" pitchFamily="18" charset="0"/>
                        </a:rPr>
                        <a:t>KJ406563.1</a:t>
                      </a:r>
                      <a:endParaRPr lang="en-US" sz="1200" b="0" baseline="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bl>
          </a:graphicData>
        </a:graphic>
      </p:graphicFrame>
      <p:sp>
        <p:nvSpPr>
          <p:cNvPr id="6" name="Rectangle 5"/>
          <p:cNvSpPr/>
          <p:nvPr/>
        </p:nvSpPr>
        <p:spPr>
          <a:xfrm>
            <a:off x="228600" y="228600"/>
            <a:ext cx="8686800" cy="1569660"/>
          </a:xfrm>
          <a:prstGeom prst="rect">
            <a:avLst/>
          </a:prstGeom>
        </p:spPr>
        <p:txBody>
          <a:bodyPr wrap="square">
            <a:spAutoFit/>
          </a:bodyPr>
          <a:lstStyle/>
          <a:p>
            <a:r>
              <a:rPr lang="en-US" sz="3200" dirty="0">
                <a:solidFill>
                  <a:srgbClr val="FFFF00"/>
                </a:solidFill>
                <a:latin typeface="Times New Roman" pitchFamily="18" charset="0"/>
                <a:cs typeface="Times New Roman" pitchFamily="18" charset="0"/>
              </a:rPr>
              <a:t>Some isolates used in this study and the accession of the aligned species for ITS1-5.8S-ITS2 sequence in </a:t>
            </a:r>
            <a:r>
              <a:rPr lang="en-US" sz="3200" dirty="0" smtClean="0">
                <a:solidFill>
                  <a:srgbClr val="FFFF00"/>
                </a:solidFill>
                <a:latin typeface="Times New Roman" pitchFamily="18" charset="0"/>
                <a:cs typeface="Times New Roman" pitchFamily="18" charset="0"/>
              </a:rPr>
              <a:t>GenBank</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218286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019472" y="381000"/>
            <a:ext cx="3048000"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8" name="Rounded Rectangle 7"/>
          <p:cNvSpPr/>
          <p:nvPr/>
        </p:nvSpPr>
        <p:spPr>
          <a:xfrm>
            <a:off x="5019472" y="666344"/>
            <a:ext cx="3048000"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9" name="Rounded Rectangle 8"/>
          <p:cNvSpPr/>
          <p:nvPr/>
        </p:nvSpPr>
        <p:spPr>
          <a:xfrm>
            <a:off x="5019472" y="1209472"/>
            <a:ext cx="3048000"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0" name="Rounded Rectangle 9"/>
          <p:cNvSpPr/>
          <p:nvPr/>
        </p:nvSpPr>
        <p:spPr>
          <a:xfrm>
            <a:off x="5000016" y="1742872"/>
            <a:ext cx="3048000"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1" name="Rounded Rectangle 10"/>
          <p:cNvSpPr/>
          <p:nvPr/>
        </p:nvSpPr>
        <p:spPr>
          <a:xfrm>
            <a:off x="5019472" y="2829128"/>
            <a:ext cx="3000984"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2" name="Rounded Rectangle 11"/>
          <p:cNvSpPr/>
          <p:nvPr/>
        </p:nvSpPr>
        <p:spPr>
          <a:xfrm>
            <a:off x="5133975" y="3104744"/>
            <a:ext cx="2838856"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3" name="Rounded Rectangle 12"/>
          <p:cNvSpPr/>
          <p:nvPr/>
        </p:nvSpPr>
        <p:spPr>
          <a:xfrm>
            <a:off x="5275632" y="4458512"/>
            <a:ext cx="2744824"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4" name="Rounded Rectangle 13"/>
          <p:cNvSpPr/>
          <p:nvPr/>
        </p:nvSpPr>
        <p:spPr>
          <a:xfrm>
            <a:off x="5264280" y="4734128"/>
            <a:ext cx="2744824"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5" name="Rounded Rectangle 14"/>
          <p:cNvSpPr/>
          <p:nvPr/>
        </p:nvSpPr>
        <p:spPr>
          <a:xfrm>
            <a:off x="3498656" y="5285360"/>
            <a:ext cx="3149388"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6" name="Rounded Rectangle 15"/>
          <p:cNvSpPr/>
          <p:nvPr/>
        </p:nvSpPr>
        <p:spPr>
          <a:xfrm>
            <a:off x="5256176" y="5828488"/>
            <a:ext cx="3149388"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7" name="Rounded Rectangle 16"/>
          <p:cNvSpPr/>
          <p:nvPr/>
        </p:nvSpPr>
        <p:spPr>
          <a:xfrm>
            <a:off x="3781831" y="6096000"/>
            <a:ext cx="3149388" cy="152400"/>
          </a:xfrm>
          <a:prstGeom prst="roundRect">
            <a:avLst/>
          </a:prstGeom>
          <a:solidFill>
            <a:srgbClr val="FFFF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pic>
        <p:nvPicPr>
          <p:cNvPr id="5" name="Picture 4"/>
          <p:cNvPicPr/>
          <p:nvPr/>
        </p:nvPicPr>
        <p:blipFill>
          <a:blip r:embed="rId2"/>
          <a:srcRect/>
          <a:stretch>
            <a:fillRect/>
          </a:stretch>
        </p:blipFill>
        <p:spPr bwMode="auto">
          <a:xfrm>
            <a:off x="838200" y="0"/>
            <a:ext cx="7848600" cy="6934200"/>
          </a:xfrm>
          <a:prstGeom prst="rect">
            <a:avLst/>
          </a:prstGeom>
          <a:noFill/>
          <a:ln w="12700">
            <a:noFill/>
            <a:miter lim="800000"/>
            <a:headEnd/>
            <a:tailEnd/>
          </a:ln>
        </p:spPr>
      </p:pic>
      <p:sp>
        <p:nvSpPr>
          <p:cNvPr id="7" name="Rectangle 6"/>
          <p:cNvSpPr/>
          <p:nvPr/>
        </p:nvSpPr>
        <p:spPr>
          <a:xfrm>
            <a:off x="-35114" y="0"/>
            <a:ext cx="4988114" cy="1461939"/>
          </a:xfrm>
          <a:prstGeom prst="rect">
            <a:avLst/>
          </a:prstGeom>
        </p:spPr>
        <p:txBody>
          <a:bodyPr wrap="square">
            <a:spAutoFit/>
          </a:bodyPr>
          <a:lstStyle/>
          <a:p>
            <a:pPr lvl="0"/>
            <a:r>
              <a:rPr lang="en-US" sz="2400" b="1" dirty="0">
                <a:solidFill>
                  <a:schemeClr val="accent1">
                    <a:lumMod val="75000"/>
                  </a:schemeClr>
                </a:solidFill>
                <a:latin typeface="Times New Roman" panose="02020603050405020304" pitchFamily="18" charset="0"/>
                <a:cs typeface="Times New Roman" panose="02020603050405020304" pitchFamily="18" charset="0"/>
              </a:rPr>
              <a:t>Evolutionary relationships of </a:t>
            </a:r>
            <a:r>
              <a:rPr lang="en-US" sz="2400" b="1" dirty="0" smtClean="0">
                <a:solidFill>
                  <a:schemeClr val="accent1">
                    <a:lumMod val="75000"/>
                  </a:schemeClr>
                </a:solidFill>
                <a:latin typeface="Times New Roman" panose="02020603050405020304" pitchFamily="18" charset="0"/>
                <a:cs typeface="Times New Roman" panose="02020603050405020304" pitchFamily="18" charset="0"/>
              </a:rPr>
              <a:t>11 </a:t>
            </a:r>
            <a:r>
              <a:rPr lang="en-US" sz="2400" b="1" dirty="0">
                <a:solidFill>
                  <a:schemeClr val="accent1">
                    <a:lumMod val="75000"/>
                  </a:schemeClr>
                </a:solidFill>
                <a:latin typeface="Times New Roman" panose="02020603050405020304" pitchFamily="18" charset="0"/>
                <a:cs typeface="Times New Roman" panose="02020603050405020304" pitchFamily="18" charset="0"/>
              </a:rPr>
              <a:t>taxa </a:t>
            </a:r>
            <a:endParaRPr lang="en-US" sz="2400" b="1" dirty="0" smtClean="0">
              <a:solidFill>
                <a:schemeClr val="accent1">
                  <a:lumMod val="75000"/>
                </a:schemeClr>
              </a:solidFill>
              <a:latin typeface="Times New Roman" panose="02020603050405020304" pitchFamily="18" charset="0"/>
              <a:cs typeface="Times New Roman" panose="02020603050405020304" pitchFamily="18" charset="0"/>
            </a:endParaRPr>
          </a:p>
          <a:p>
            <a:pPr marL="72000" lvl="0">
              <a:spcBef>
                <a:spcPts val="600"/>
              </a:spcBef>
            </a:pPr>
            <a:r>
              <a:rPr lang="en-US" sz="2000" dirty="0" smtClean="0">
                <a:solidFill>
                  <a:schemeClr val="accent1">
                    <a:lumMod val="75000"/>
                  </a:schemeClr>
                </a:solidFill>
                <a:latin typeface="Times New Roman" panose="02020603050405020304" pitchFamily="18" charset="0"/>
                <a:cs typeface="Times New Roman" panose="02020603050405020304" pitchFamily="18" charset="0"/>
              </a:rPr>
              <a:t>The </a:t>
            </a:r>
            <a:r>
              <a:rPr lang="en-US" sz="2000" dirty="0">
                <a:solidFill>
                  <a:schemeClr val="accent1">
                    <a:lumMod val="75000"/>
                  </a:schemeClr>
                </a:solidFill>
                <a:latin typeface="Times New Roman" panose="02020603050405020304" pitchFamily="18" charset="0"/>
                <a:cs typeface="Times New Roman" panose="02020603050405020304" pitchFamily="18" charset="0"/>
              </a:rPr>
              <a:t>evolutionary history was inferred using the Neighbor-Joining </a:t>
            </a:r>
            <a:r>
              <a:rPr lang="en-US" sz="2000" dirty="0" smtClean="0">
                <a:solidFill>
                  <a:schemeClr val="accent1">
                    <a:lumMod val="75000"/>
                  </a:schemeClr>
                </a:solidFill>
                <a:latin typeface="Times New Roman" panose="02020603050405020304" pitchFamily="18" charset="0"/>
                <a:cs typeface="Times New Roman" panose="02020603050405020304" pitchFamily="18" charset="0"/>
              </a:rPr>
              <a:t>method</a:t>
            </a:r>
            <a:r>
              <a:rPr lang="en-US" sz="2000" dirty="0">
                <a:solidFill>
                  <a:schemeClr val="accent1">
                    <a:lumMod val="75000"/>
                  </a:schemeClr>
                </a:solidFill>
                <a:latin typeface="Times New Roman" panose="02020603050405020304" pitchFamily="18" charset="0"/>
                <a:cs typeface="Times New Roman" panose="02020603050405020304" pitchFamily="18" charset="0"/>
              </a:rPr>
              <a:t> Phylogenetic analyses were conducted in MEGA4</a:t>
            </a:r>
            <a:r>
              <a:rPr lang="en-US" sz="2000" dirty="0" smtClean="0">
                <a:solidFill>
                  <a:schemeClr val="accent1">
                    <a:lumMod val="75000"/>
                  </a:schemeClr>
                </a:solidFill>
                <a:latin typeface="Times New Roman" panose="02020603050405020304" pitchFamily="18" charset="0"/>
                <a:cs typeface="Times New Roman" panose="02020603050405020304" pitchFamily="18" charset="0"/>
              </a:rPr>
              <a:t> </a:t>
            </a:r>
            <a:endParaRPr lang="en-US" sz="20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1951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438400"/>
            <a:ext cx="8763000" cy="3733800"/>
          </a:xfrm>
        </p:spPr>
        <p:txBody>
          <a:bodyPr>
            <a:noAutofit/>
          </a:bodyPr>
          <a:lstStyle/>
          <a:p>
            <a:pPr marL="0" lvl="0" indent="0" algn="l" rtl="0">
              <a:buNone/>
            </a:pPr>
            <a:r>
              <a:rPr lang="en-US" sz="2800" dirty="0" smtClean="0">
                <a:latin typeface="Times New Roman" panose="02020603050405020304" pitchFamily="18" charset="0"/>
                <a:cs typeface="Times New Roman" panose="02020603050405020304" pitchFamily="18" charset="0"/>
              </a:rPr>
              <a:t>1. Cellulose </a:t>
            </a:r>
            <a:r>
              <a:rPr lang="en-US" sz="2800" dirty="0">
                <a:latin typeface="Times New Roman" panose="02020603050405020304" pitchFamily="18" charset="0"/>
                <a:cs typeface="Times New Roman" panose="02020603050405020304" pitchFamily="18" charset="0"/>
              </a:rPr>
              <a:t>azure </a:t>
            </a:r>
            <a:r>
              <a:rPr lang="en-US" sz="2800" dirty="0" smtClean="0">
                <a:latin typeface="Times New Roman" panose="02020603050405020304" pitchFamily="18" charset="0"/>
                <a:cs typeface="Times New Roman" panose="02020603050405020304" pitchFamily="18" charset="0"/>
              </a:rPr>
              <a:t>agar test</a:t>
            </a:r>
          </a:p>
          <a:p>
            <a:pPr marL="0" indent="0" algn="l" rtl="0">
              <a:buNone/>
            </a:pPr>
            <a:r>
              <a:rPr lang="en-US" sz="2800" dirty="0" smtClean="0">
                <a:latin typeface="Times New Roman" panose="02020603050405020304" pitchFamily="18" charset="0"/>
                <a:cs typeface="Times New Roman" panose="02020603050405020304" pitchFamily="18" charset="0"/>
              </a:rPr>
              <a:t>2. Plate-clearing assay: </a:t>
            </a:r>
          </a:p>
          <a:p>
            <a:pPr marL="400050" lvl="1" indent="0" algn="l" rtl="0">
              <a:buNone/>
            </a:pPr>
            <a:r>
              <a:rPr lang="en-US" sz="2800" dirty="0" smtClean="0">
                <a:latin typeface="Times New Roman" panose="02020603050405020304" pitchFamily="18" charset="0"/>
                <a:cs typeface="Times New Roman" panose="02020603050405020304" pitchFamily="18" charset="0"/>
              </a:rPr>
              <a:t>a. Swollen cellulose</a:t>
            </a:r>
          </a:p>
          <a:p>
            <a:pPr marL="400050" lvl="1" indent="0" algn="l" rtl="0">
              <a:buNone/>
            </a:pPr>
            <a:r>
              <a:rPr lang="en-US" sz="2800" dirty="0" smtClean="0">
                <a:latin typeface="Times New Roman" panose="02020603050405020304" pitchFamily="18" charset="0"/>
                <a:cs typeface="Times New Roman" panose="02020603050405020304" pitchFamily="18" charset="0"/>
              </a:rPr>
              <a:t>b. Avicel</a:t>
            </a:r>
            <a:endParaRPr lang="en-US" sz="2800" dirty="0">
              <a:latin typeface="Times New Roman" panose="02020603050405020304" pitchFamily="18" charset="0"/>
              <a:cs typeface="Times New Roman" panose="02020603050405020304" pitchFamily="18" charset="0"/>
            </a:endParaRPr>
          </a:p>
          <a:p>
            <a:pPr marL="0" lvl="0" indent="0" algn="l" rtl="0">
              <a:buNone/>
            </a:pPr>
            <a:r>
              <a:rPr lang="en-US" sz="2800" dirty="0" smtClean="0">
                <a:latin typeface="Times New Roman" panose="02020603050405020304" pitchFamily="18" charset="0"/>
                <a:cs typeface="Times New Roman" panose="02020603050405020304" pitchFamily="18" charset="0"/>
              </a:rPr>
              <a:t>3. Dye </a:t>
            </a:r>
            <a:r>
              <a:rPr lang="en-US" sz="2800" dirty="0">
                <a:latin typeface="Times New Roman" panose="02020603050405020304" pitchFamily="18" charset="0"/>
                <a:cs typeface="Times New Roman" panose="02020603050405020304" pitchFamily="18" charset="0"/>
              </a:rPr>
              <a:t>staining </a:t>
            </a:r>
            <a:r>
              <a:rPr lang="en-US" sz="2800" dirty="0" smtClean="0">
                <a:latin typeface="Times New Roman" panose="02020603050405020304" pitchFamily="18" charset="0"/>
                <a:cs typeface="Times New Roman" panose="02020603050405020304" pitchFamily="18" charset="0"/>
              </a:rPr>
              <a:t>of carboxymethylcellulose </a:t>
            </a:r>
            <a:r>
              <a:rPr lang="en-US" sz="2800" dirty="0">
                <a:latin typeface="Times New Roman" panose="02020603050405020304" pitchFamily="18" charset="0"/>
                <a:cs typeface="Times New Roman" panose="02020603050405020304" pitchFamily="18" charset="0"/>
              </a:rPr>
              <a:t>agar (CMC </a:t>
            </a:r>
            <a:r>
              <a:rPr lang="en-US" sz="2800" dirty="0" smtClean="0">
                <a:latin typeface="Times New Roman" panose="02020603050405020304" pitchFamily="18" charset="0"/>
                <a:cs typeface="Times New Roman" panose="02020603050405020304" pitchFamily="18" charset="0"/>
              </a:rPr>
              <a:t>agar test)</a:t>
            </a:r>
          </a:p>
          <a:p>
            <a:pPr marL="0" indent="0" algn="l" rtl="0">
              <a:buNone/>
            </a:pPr>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Autofit/>
          </a:bodyPr>
          <a:lstStyle/>
          <a:p>
            <a:pPr rtl="0"/>
            <a:r>
              <a:rPr lang="en-US" sz="3600" dirty="0">
                <a:solidFill>
                  <a:srgbClr val="FFFF00"/>
                </a:solidFill>
                <a:effectLst>
                  <a:glow rad="228600">
                    <a:srgbClr val="FFFF00">
                      <a:alpha val="40000"/>
                    </a:srgbClr>
                  </a:glow>
                </a:effectLst>
                <a:latin typeface="+mn-lt"/>
                <a:ea typeface="+mn-ea"/>
                <a:cs typeface="+mn-cs"/>
              </a:rPr>
              <a:t>Screening of </a:t>
            </a:r>
            <a:r>
              <a:rPr lang="en-US" sz="3600" i="1" dirty="0">
                <a:solidFill>
                  <a:srgbClr val="FFFF00"/>
                </a:solidFill>
                <a:effectLst>
                  <a:glow rad="228600">
                    <a:srgbClr val="FFFF00">
                      <a:alpha val="40000"/>
                    </a:srgbClr>
                  </a:glow>
                </a:effectLst>
                <a:latin typeface="+mn-lt"/>
                <a:ea typeface="+mn-ea"/>
                <a:cs typeface="+mn-cs"/>
              </a:rPr>
              <a:t>Trichoderma</a:t>
            </a:r>
            <a:r>
              <a:rPr lang="en-US" sz="3600" dirty="0">
                <a:solidFill>
                  <a:srgbClr val="FFFF00"/>
                </a:solidFill>
                <a:effectLst>
                  <a:glow rad="228600">
                    <a:srgbClr val="FFFF00">
                      <a:alpha val="40000"/>
                    </a:srgbClr>
                  </a:glow>
                </a:effectLst>
                <a:latin typeface="+mn-lt"/>
                <a:ea typeface="+mn-ea"/>
                <a:cs typeface="+mn-cs"/>
              </a:rPr>
              <a:t> isolates for cellulolytic activity </a:t>
            </a:r>
          </a:p>
        </p:txBody>
      </p:sp>
    </p:spTree>
    <p:extLst>
      <p:ext uri="{BB962C8B-B14F-4D97-AF65-F5344CB8AC3E}">
        <p14:creationId xmlns:p14="http://schemas.microsoft.com/office/powerpoint/2010/main" xmlns="" val="26786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5338" y="5257800"/>
            <a:ext cx="3599062" cy="369332"/>
          </a:xfrm>
          <a:prstGeom prst="rect">
            <a:avLst/>
          </a:prstGeom>
        </p:spPr>
        <p:txBody>
          <a:bodyPr wrap="none">
            <a:spAutoFit/>
          </a:bodyPr>
          <a:lstStyle/>
          <a:p>
            <a:r>
              <a:rPr lang="en-US" dirty="0"/>
              <a:t>clear zones around fungal colonies </a:t>
            </a:r>
            <a:endParaRPr lang="ar-EG"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81081" y="2743200"/>
            <a:ext cx="3347640" cy="21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228600" y="5117068"/>
            <a:ext cx="4038600" cy="369332"/>
          </a:xfrm>
          <a:prstGeom prst="rect">
            <a:avLst/>
          </a:prstGeom>
        </p:spPr>
        <p:txBody>
          <a:bodyPr wrap="square">
            <a:spAutoFit/>
          </a:bodyPr>
          <a:lstStyle/>
          <a:p>
            <a:r>
              <a:rPr lang="en-US" b="1" dirty="0" smtClean="0">
                <a:solidFill>
                  <a:srgbClr val="FF0000"/>
                </a:solidFill>
                <a:latin typeface="Times New Roman" pitchFamily="18" charset="0"/>
                <a:cs typeface="Times New Roman" pitchFamily="18" charset="0"/>
              </a:rPr>
              <a:t>Changes of color cellulose-azure assays</a:t>
            </a:r>
            <a:endParaRPr lang="en-US" b="1" dirty="0">
              <a:solidFill>
                <a:srgbClr val="FF0000"/>
              </a:solidFill>
              <a:latin typeface="Times New Roman" pitchFamily="18" charset="0"/>
              <a:cs typeface="Times New Roman" pitchFamily="18" charset="0"/>
            </a:endParaRP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tretch>
            <a:fillRect/>
          </a:stretch>
        </p:blipFill>
        <p:spPr bwMode="auto">
          <a:xfrm>
            <a:off x="533400" y="2667000"/>
            <a:ext cx="3385949" cy="219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5219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ontent Placeholder 16"/>
          <p:cNvGraphicFramePr>
            <a:graphicFrameLocks noGrp="1"/>
          </p:cNvGraphicFramePr>
          <p:nvPr>
            <p:ph idx="1"/>
            <p:extLst>
              <p:ext uri="{D42A27DB-BD31-4B8C-83A1-F6EECF244321}">
                <p14:modId xmlns:p14="http://schemas.microsoft.com/office/powerpoint/2010/main" xmlns="" val="507697064"/>
              </p:ext>
            </p:extLst>
          </p:nvPr>
        </p:nvGraphicFramePr>
        <p:xfrm>
          <a:off x="3810000" y="0"/>
          <a:ext cx="5334000" cy="7084805"/>
        </p:xfrm>
        <a:graphic>
          <a:graphicData uri="http://schemas.openxmlformats.org/drawingml/2006/table">
            <a:tbl>
              <a:tblPr firstRow="1" firstCol="1" bandRow="1">
                <a:effectLst>
                  <a:innerShdw blurRad="63500" dist="50800" dir="2700000">
                    <a:prstClr val="black">
                      <a:alpha val="50000"/>
                    </a:prstClr>
                  </a:innerShdw>
                </a:effectLst>
                <a:tableStyleId>{B301B821-A1FF-4177-AEE7-76D212191A09}</a:tableStyleId>
              </a:tblPr>
              <a:tblGrid>
                <a:gridCol w="914400"/>
                <a:gridCol w="1102179"/>
                <a:gridCol w="1183821"/>
                <a:gridCol w="1257301"/>
                <a:gridCol w="876299"/>
              </a:tblGrid>
              <a:tr h="194663">
                <a:tc rowSpan="2">
                  <a:txBody>
                    <a:bodyPr/>
                    <a:lstStyle/>
                    <a:p>
                      <a:pPr marL="0" marR="0" algn="ctr" rtl="0">
                        <a:lnSpc>
                          <a:spcPct val="150000"/>
                        </a:lnSpc>
                        <a:spcBef>
                          <a:spcPts val="0"/>
                        </a:spcBef>
                        <a:spcAft>
                          <a:spcPts val="0"/>
                        </a:spcAft>
                      </a:pPr>
                      <a:r>
                        <a:rPr lang="en-US" sz="1050" dirty="0" err="1">
                          <a:solidFill>
                            <a:schemeClr val="tx1"/>
                          </a:solidFill>
                          <a:effectLst/>
                          <a:latin typeface="Times New Roman" panose="02020603050405020304" pitchFamily="18" charset="0"/>
                          <a:cs typeface="Times New Roman" panose="02020603050405020304" pitchFamily="18" charset="0"/>
                        </a:rPr>
                        <a:t>Trichoderma</a:t>
                      </a:r>
                      <a:r>
                        <a:rPr lang="en-US" sz="1050" dirty="0">
                          <a:solidFill>
                            <a:schemeClr val="tx1"/>
                          </a:solidFill>
                          <a:effectLst/>
                          <a:latin typeface="Times New Roman" panose="02020603050405020304" pitchFamily="18" charset="0"/>
                          <a:cs typeface="Times New Roman" panose="02020603050405020304" pitchFamily="18" charset="0"/>
                        </a:rPr>
                        <a:t> </a:t>
                      </a:r>
                      <a:r>
                        <a:rPr lang="en-US" sz="1050" dirty="0" smtClean="0">
                          <a:solidFill>
                            <a:schemeClr val="tx1"/>
                          </a:solidFill>
                          <a:effectLst/>
                          <a:latin typeface="Times New Roman" panose="02020603050405020304" pitchFamily="18" charset="0"/>
                          <a:cs typeface="Times New Roman" panose="02020603050405020304" pitchFamily="18" charset="0"/>
                        </a:rPr>
                        <a:t>isolates</a:t>
                      </a:r>
                      <a:endParaRPr lang="en-US" sz="1050" b="0" dirty="0">
                        <a:solidFill>
                          <a:schemeClr val="tx1"/>
                        </a:solidFill>
                        <a:effectLst/>
                        <a:latin typeface="Times New Roman" pitchFamily="18" charset="0"/>
                        <a:ea typeface="Times New Roman"/>
                        <a:cs typeface="Times New Roman" pitchFamily="18" charset="0"/>
                      </a:endParaRPr>
                    </a:p>
                  </a:txBody>
                  <a:tcPr marL="22802" marR="22802" marT="0" marB="0" anchor="ctr">
                    <a:solidFill>
                      <a:schemeClr val="tx2">
                        <a:lumMod val="40000"/>
                        <a:lumOff val="60000"/>
                      </a:schemeClr>
                    </a:solidFill>
                  </a:tcPr>
                </a:tc>
                <a:tc gridSpan="2">
                  <a:txBody>
                    <a:bodyPr/>
                    <a:lstStyle/>
                    <a:p>
                      <a:pPr marL="0" marR="0" algn="ctr" rtl="0">
                        <a:lnSpc>
                          <a:spcPct val="150000"/>
                        </a:lnSpc>
                        <a:spcBef>
                          <a:spcPts val="0"/>
                        </a:spcBef>
                        <a:spcAft>
                          <a:spcPts val="0"/>
                        </a:spcAft>
                      </a:pPr>
                      <a:r>
                        <a:rPr lang="en-US" sz="1050" dirty="0" smtClean="0">
                          <a:solidFill>
                            <a:schemeClr val="tx1"/>
                          </a:solidFill>
                          <a:effectLst/>
                          <a:latin typeface="Times New Roman" panose="02020603050405020304" pitchFamily="18" charset="0"/>
                          <a:cs typeface="Times New Roman" panose="02020603050405020304" pitchFamily="18" charset="0"/>
                        </a:rPr>
                        <a:t>Clear </a:t>
                      </a:r>
                      <a:r>
                        <a:rPr lang="en-US" sz="1050" dirty="0">
                          <a:solidFill>
                            <a:schemeClr val="tx1"/>
                          </a:solidFill>
                          <a:effectLst/>
                          <a:latin typeface="Times New Roman" panose="02020603050405020304" pitchFamily="18" charset="0"/>
                          <a:cs typeface="Times New Roman" panose="02020603050405020304" pitchFamily="18" charset="0"/>
                        </a:rPr>
                        <a:t>zones diameter (cm)</a:t>
                      </a:r>
                      <a:endParaRPr lang="en-US" sz="105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chemeClr val="tx2">
                        <a:lumMod val="40000"/>
                        <a:lumOff val="60000"/>
                      </a:schemeClr>
                    </a:solidFill>
                  </a:tcPr>
                </a:tc>
                <a:tc hMerge="1">
                  <a:txBody>
                    <a:bodyPr/>
                    <a:lstStyle/>
                    <a:p>
                      <a:endParaRPr lang="en-US"/>
                    </a:p>
                  </a:txBody>
                  <a:tcPr/>
                </a:tc>
                <a:tc rowSpan="2">
                  <a:txBody>
                    <a:bodyPr/>
                    <a:lstStyle/>
                    <a:p>
                      <a:pPr marL="0" marR="0" algn="ctr" rtl="0">
                        <a:lnSpc>
                          <a:spcPct val="150000"/>
                        </a:lnSpc>
                        <a:spcBef>
                          <a:spcPts val="0"/>
                        </a:spcBef>
                        <a:spcAft>
                          <a:spcPts val="0"/>
                        </a:spcAft>
                      </a:pPr>
                      <a:r>
                        <a:rPr lang="en-US" sz="1050" dirty="0">
                          <a:solidFill>
                            <a:schemeClr val="tx1"/>
                          </a:solidFill>
                          <a:effectLst/>
                          <a:latin typeface="Times New Roman" panose="02020603050405020304" pitchFamily="18" charset="0"/>
                          <a:cs typeface="Times New Roman" panose="02020603050405020304" pitchFamily="18" charset="0"/>
                        </a:rPr>
                        <a:t>Yellow zone</a:t>
                      </a:r>
                    </a:p>
                    <a:p>
                      <a:pPr marL="0" marR="0" algn="ctr" rtl="0">
                        <a:lnSpc>
                          <a:spcPct val="150000"/>
                        </a:lnSpc>
                        <a:spcBef>
                          <a:spcPts val="0"/>
                        </a:spcBef>
                        <a:spcAft>
                          <a:spcPts val="0"/>
                        </a:spcAft>
                      </a:pPr>
                      <a:r>
                        <a:rPr lang="en-US" sz="1050" dirty="0">
                          <a:solidFill>
                            <a:schemeClr val="tx1"/>
                          </a:solidFill>
                          <a:effectLst/>
                          <a:latin typeface="Times New Roman" panose="02020603050405020304" pitchFamily="18" charset="0"/>
                          <a:cs typeface="Times New Roman" panose="02020603050405020304" pitchFamily="18" charset="0"/>
                        </a:rPr>
                        <a:t>CMC</a:t>
                      </a:r>
                      <a:endParaRPr lang="en-US" sz="1050" b="0" dirty="0">
                        <a:solidFill>
                          <a:schemeClr val="tx1"/>
                        </a:solidFill>
                        <a:effectLst/>
                        <a:latin typeface="Times New Roman" pitchFamily="18" charset="0"/>
                        <a:ea typeface="Times New Roman"/>
                        <a:cs typeface="Times New Roman" pitchFamily="18" charset="0"/>
                      </a:endParaRPr>
                    </a:p>
                  </a:txBody>
                  <a:tcPr marL="22802" marR="22802" marT="0" marB="0" anchor="ctr">
                    <a:solidFill>
                      <a:schemeClr val="tx2">
                        <a:lumMod val="40000"/>
                        <a:lumOff val="60000"/>
                      </a:schemeClr>
                    </a:solidFill>
                  </a:tcPr>
                </a:tc>
                <a:tc rowSpan="2">
                  <a:txBody>
                    <a:bodyPr/>
                    <a:lstStyle/>
                    <a:p>
                      <a:pPr marL="0" marR="0" algn="ctr" rtl="0">
                        <a:lnSpc>
                          <a:spcPct val="150000"/>
                        </a:lnSpc>
                        <a:spcBef>
                          <a:spcPts val="0"/>
                        </a:spcBef>
                        <a:spcAft>
                          <a:spcPts val="0"/>
                        </a:spcAft>
                      </a:pPr>
                      <a:r>
                        <a:rPr lang="en-US" sz="1050" dirty="0">
                          <a:solidFill>
                            <a:schemeClr val="tx1"/>
                          </a:solidFill>
                          <a:effectLst/>
                          <a:latin typeface="Times New Roman" panose="02020603050405020304" pitchFamily="18" charset="0"/>
                          <a:cs typeface="Times New Roman" panose="02020603050405020304" pitchFamily="18" charset="0"/>
                        </a:rPr>
                        <a:t>Cellulose Azure</a:t>
                      </a:r>
                      <a:endParaRPr lang="en-US" sz="1050" b="0" dirty="0">
                        <a:solidFill>
                          <a:schemeClr val="tx1"/>
                        </a:solidFill>
                        <a:effectLst/>
                        <a:latin typeface="Times New Roman" pitchFamily="18" charset="0"/>
                        <a:ea typeface="Times New Roman"/>
                        <a:cs typeface="Times New Roman" pitchFamily="18" charset="0"/>
                      </a:endParaRPr>
                    </a:p>
                  </a:txBody>
                  <a:tcPr marL="22802" marR="22802" marT="0" marB="0" anchor="ctr">
                    <a:solidFill>
                      <a:schemeClr val="tx2">
                        <a:lumMod val="40000"/>
                        <a:lumOff val="60000"/>
                      </a:schemeClr>
                    </a:solidFill>
                  </a:tcPr>
                </a:tc>
              </a:tr>
              <a:tr h="363965">
                <a:tc vMerge="1">
                  <a:txBody>
                    <a:bodyPr/>
                    <a:lstStyle/>
                    <a:p>
                      <a:endParaRPr lang="en-US"/>
                    </a:p>
                  </a:txBody>
                  <a:tcPr/>
                </a:tc>
                <a:tc>
                  <a:txBody>
                    <a:bodyPr/>
                    <a:lstStyle/>
                    <a:p>
                      <a:pPr marL="0" marR="0" algn="ctr" rtl="0">
                        <a:lnSpc>
                          <a:spcPct val="150000"/>
                        </a:lnSpc>
                        <a:spcBef>
                          <a:spcPts val="0"/>
                        </a:spcBef>
                        <a:spcAft>
                          <a:spcPts val="0"/>
                        </a:spcAft>
                      </a:pPr>
                      <a:r>
                        <a:rPr lang="en-US" sz="1050" dirty="0">
                          <a:solidFill>
                            <a:schemeClr val="tx1"/>
                          </a:solidFill>
                          <a:effectLst/>
                          <a:latin typeface="Times New Roman" panose="02020603050405020304" pitchFamily="18" charset="0"/>
                          <a:cs typeface="Times New Roman" panose="02020603050405020304" pitchFamily="18" charset="0"/>
                        </a:rPr>
                        <a:t>Swollen </a:t>
                      </a:r>
                      <a:r>
                        <a:rPr lang="en-US" sz="1050" dirty="0" smtClean="0">
                          <a:solidFill>
                            <a:schemeClr val="tx1"/>
                          </a:solidFill>
                          <a:effectLst/>
                          <a:latin typeface="Times New Roman" panose="02020603050405020304" pitchFamily="18" charset="0"/>
                          <a:cs typeface="Times New Roman" panose="02020603050405020304" pitchFamily="18" charset="0"/>
                        </a:rPr>
                        <a:t>cellulose</a:t>
                      </a:r>
                      <a:endParaRPr lang="en-US" sz="1050" b="0" dirty="0">
                        <a:solidFill>
                          <a:schemeClr val="tx1"/>
                        </a:solidFill>
                        <a:effectLst/>
                        <a:latin typeface="Times New Roman" pitchFamily="18" charset="0"/>
                        <a:ea typeface="Times New Roman"/>
                        <a:cs typeface="Times New Roman" pitchFamily="18" charset="0"/>
                      </a:endParaRPr>
                    </a:p>
                  </a:txBody>
                  <a:tcPr marL="22802" marR="22802" marT="0" marB="0" anchor="ctr">
                    <a:solidFill>
                      <a:schemeClr val="tx2">
                        <a:lumMod val="40000"/>
                        <a:lumOff val="60000"/>
                      </a:schemeClr>
                    </a:solidFill>
                  </a:tcPr>
                </a:tc>
                <a:tc>
                  <a:txBody>
                    <a:bodyPr/>
                    <a:lstStyle/>
                    <a:p>
                      <a:pPr marL="0" marR="0" algn="ctr" rtl="0">
                        <a:lnSpc>
                          <a:spcPct val="150000"/>
                        </a:lnSpc>
                        <a:spcBef>
                          <a:spcPts val="0"/>
                        </a:spcBef>
                        <a:spcAft>
                          <a:spcPts val="0"/>
                        </a:spcAft>
                      </a:pPr>
                      <a:r>
                        <a:rPr lang="en-US" sz="1050" dirty="0" err="1">
                          <a:solidFill>
                            <a:schemeClr val="tx1"/>
                          </a:solidFill>
                          <a:effectLst/>
                          <a:latin typeface="Times New Roman" panose="02020603050405020304" pitchFamily="18" charset="0"/>
                          <a:cs typeface="Times New Roman" panose="02020603050405020304" pitchFamily="18" charset="0"/>
                        </a:rPr>
                        <a:t>Avicel</a:t>
                      </a:r>
                      <a:endParaRPr lang="en-US" sz="1050" b="0" dirty="0">
                        <a:solidFill>
                          <a:schemeClr val="tx1"/>
                        </a:solidFill>
                        <a:effectLst/>
                        <a:latin typeface="Times New Roman" pitchFamily="18" charset="0"/>
                        <a:ea typeface="Times New Roman"/>
                        <a:cs typeface="Times New Roman" pitchFamily="18" charset="0"/>
                      </a:endParaRPr>
                    </a:p>
                  </a:txBody>
                  <a:tcPr marL="22802" marR="22802" marT="0" marB="0" anchor="ctr">
                    <a:solidFill>
                      <a:schemeClr val="tx2">
                        <a:lumMod val="40000"/>
                        <a:lumOff val="60000"/>
                      </a:schemeClr>
                    </a:solidFill>
                  </a:tcPr>
                </a:tc>
                <a:tc vMerge="1">
                  <a:txBody>
                    <a:bodyPr/>
                    <a:lstStyle/>
                    <a:p>
                      <a:endParaRPr lang="en-US"/>
                    </a:p>
                  </a:txBody>
                  <a:tcPr/>
                </a:tc>
                <a:tc vMerge="1">
                  <a:txBody>
                    <a:bodyPr/>
                    <a:lstStyle/>
                    <a:p>
                      <a:endParaRPr lang="en-US"/>
                    </a:p>
                  </a:txBody>
                  <a:tcP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T.1</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5.30 </a:t>
                      </a:r>
                      <a:r>
                        <a:rPr lang="en-US" sz="1050" baseline="30000" dirty="0">
                          <a:effectLst/>
                          <a:latin typeface="Times New Roman" panose="02020603050405020304" pitchFamily="18" charset="0"/>
                          <a:cs typeface="Times New Roman" panose="02020603050405020304" pitchFamily="18" charset="0"/>
                        </a:rPr>
                        <a:t>a</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5.43 </a:t>
                      </a:r>
                      <a:r>
                        <a:rPr lang="en-US" sz="1050" baseline="30000" dirty="0">
                          <a:effectLst/>
                          <a:latin typeface="Times New Roman" panose="02020603050405020304" pitchFamily="18" charset="0"/>
                          <a:cs typeface="Times New Roman" panose="02020603050405020304" pitchFamily="18" charset="0"/>
                        </a:rPr>
                        <a:t>a</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5.33 </a:t>
                      </a:r>
                      <a:r>
                        <a:rPr lang="en-US" sz="1050" baseline="30000" dirty="0" err="1">
                          <a:effectLst/>
                          <a:latin typeface="Times New Roman" panose="02020603050405020304" pitchFamily="18" charset="0"/>
                          <a:cs typeface="Times New Roman" panose="02020603050405020304" pitchFamily="18" charset="0"/>
                        </a:rPr>
                        <a:t>fgh</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9</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T.2</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4.83 </a:t>
                      </a:r>
                      <a:r>
                        <a:rPr lang="en-US" sz="1050" baseline="30000" dirty="0" err="1">
                          <a:effectLst/>
                          <a:latin typeface="Times New Roman" panose="02020603050405020304" pitchFamily="18" charset="0"/>
                          <a:cs typeface="Times New Roman" panose="02020603050405020304" pitchFamily="18" charset="0"/>
                        </a:rPr>
                        <a:t>bcd</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4.63 </a:t>
                      </a:r>
                      <a:r>
                        <a:rPr lang="en-US" sz="1050" baseline="30000" dirty="0" err="1">
                          <a:effectLst/>
                          <a:latin typeface="Times New Roman" panose="02020603050405020304" pitchFamily="18" charset="0"/>
                          <a:cs typeface="Times New Roman" panose="02020603050405020304" pitchFamily="18" charset="0"/>
                        </a:rPr>
                        <a:t>cdef</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5.40 </a:t>
                      </a:r>
                      <a:r>
                        <a:rPr lang="en-US" sz="1050" baseline="30000" dirty="0" err="1">
                          <a:effectLst/>
                          <a:latin typeface="Times New Roman" panose="02020603050405020304" pitchFamily="18" charset="0"/>
                          <a:cs typeface="Times New Roman" panose="02020603050405020304" pitchFamily="18" charset="0"/>
                        </a:rPr>
                        <a:t>fg</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T.3</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4.20 </a:t>
                      </a:r>
                      <a:r>
                        <a:rPr lang="en-US" sz="1050" baseline="30000" dirty="0">
                          <a:effectLst/>
                          <a:latin typeface="Times New Roman" panose="02020603050405020304" pitchFamily="18" charset="0"/>
                          <a:cs typeface="Times New Roman" panose="02020603050405020304" pitchFamily="18" charset="0"/>
                        </a:rPr>
                        <a:t>g</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3.73 </a:t>
                      </a:r>
                      <a:r>
                        <a:rPr lang="en-US" sz="1050" baseline="30000" dirty="0" err="1">
                          <a:effectLst/>
                          <a:latin typeface="Times New Roman" panose="02020603050405020304" pitchFamily="18" charset="0"/>
                          <a:cs typeface="Times New Roman" panose="02020603050405020304" pitchFamily="18" charset="0"/>
                        </a:rPr>
                        <a:t>ij</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4.97 </a:t>
                      </a:r>
                      <a:r>
                        <a:rPr lang="en-US" sz="1050" baseline="30000" dirty="0" err="1">
                          <a:effectLst/>
                          <a:latin typeface="Times New Roman" panose="02020603050405020304" pitchFamily="18" charset="0"/>
                          <a:cs typeface="Times New Roman" panose="02020603050405020304" pitchFamily="18" charset="0"/>
                        </a:rPr>
                        <a:t>ghij</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8</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T.10</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2.06 </a:t>
                      </a:r>
                      <a:r>
                        <a:rPr lang="en-US" sz="1050" baseline="30000" dirty="0">
                          <a:effectLst/>
                          <a:latin typeface="Times New Roman" panose="02020603050405020304" pitchFamily="18" charset="0"/>
                          <a:cs typeface="Times New Roman" panose="02020603050405020304" pitchFamily="18" charset="0"/>
                        </a:rPr>
                        <a:t>k</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1.73 </a:t>
                      </a:r>
                      <a:r>
                        <a:rPr lang="en-US" sz="1050" baseline="30000" dirty="0" err="1">
                          <a:effectLst/>
                          <a:latin typeface="Times New Roman" panose="02020603050405020304" pitchFamily="18" charset="0"/>
                          <a:cs typeface="Times New Roman" panose="02020603050405020304" pitchFamily="18" charset="0"/>
                        </a:rPr>
                        <a:t>lmn</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5.97 </a:t>
                      </a:r>
                      <a:r>
                        <a:rPr lang="en-US" sz="1050" baseline="30000">
                          <a:effectLst/>
                          <a:latin typeface="Times New Roman" panose="02020603050405020304" pitchFamily="18" charset="0"/>
                          <a:cs typeface="Times New Roman" panose="02020603050405020304" pitchFamily="18" charset="0"/>
                        </a:rPr>
                        <a:t>de</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9</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T.14</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4.77 </a:t>
                      </a:r>
                      <a:r>
                        <a:rPr lang="en-US" sz="1050" baseline="30000" dirty="0" err="1">
                          <a:effectLst/>
                          <a:latin typeface="Times New Roman" panose="02020603050405020304" pitchFamily="18" charset="0"/>
                          <a:cs typeface="Times New Roman" panose="02020603050405020304" pitchFamily="18" charset="0"/>
                        </a:rPr>
                        <a:t>cde</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4.63 </a:t>
                      </a:r>
                      <a:r>
                        <a:rPr lang="en-US" sz="1050" baseline="30000" dirty="0" err="1">
                          <a:effectLst/>
                          <a:latin typeface="Times New Roman" panose="02020603050405020304" pitchFamily="18" charset="0"/>
                          <a:cs typeface="Times New Roman" panose="02020603050405020304" pitchFamily="18" charset="0"/>
                        </a:rPr>
                        <a:t>cdef</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6.67 </a:t>
                      </a:r>
                      <a:r>
                        <a:rPr lang="en-US" sz="1050" baseline="30000" dirty="0" err="1">
                          <a:effectLst/>
                          <a:latin typeface="Times New Roman" panose="02020603050405020304" pitchFamily="18" charset="0"/>
                          <a:cs typeface="Times New Roman" panose="02020603050405020304" pitchFamily="18" charset="0"/>
                        </a:rPr>
                        <a:t>ab</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T.16</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4.67 </a:t>
                      </a:r>
                      <a:r>
                        <a:rPr lang="en-US" sz="1050" baseline="30000">
                          <a:effectLst/>
                          <a:latin typeface="Times New Roman" panose="02020603050405020304" pitchFamily="18" charset="0"/>
                          <a:cs typeface="Times New Roman" panose="02020603050405020304" pitchFamily="18" charset="0"/>
                        </a:rPr>
                        <a:t>cdef</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3.73 </a:t>
                      </a:r>
                      <a:r>
                        <a:rPr lang="en-US" sz="1050" baseline="30000" dirty="0" err="1">
                          <a:effectLst/>
                          <a:latin typeface="Times New Roman" panose="02020603050405020304" pitchFamily="18" charset="0"/>
                          <a:cs typeface="Times New Roman" panose="02020603050405020304" pitchFamily="18" charset="0"/>
                        </a:rPr>
                        <a:t>ij</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4.17 </a:t>
                      </a:r>
                      <a:r>
                        <a:rPr lang="en-US" sz="1050" baseline="30000" dirty="0">
                          <a:effectLst/>
                          <a:latin typeface="Times New Roman" panose="02020603050405020304" pitchFamily="18" charset="0"/>
                          <a:cs typeface="Times New Roman" panose="02020603050405020304" pitchFamily="18" charset="0"/>
                        </a:rPr>
                        <a:t>l</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9</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T.17</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3.73 </a:t>
                      </a:r>
                      <a:r>
                        <a:rPr lang="en-US" sz="1050" baseline="30000" dirty="0">
                          <a:effectLst/>
                          <a:latin typeface="Times New Roman" panose="02020603050405020304" pitchFamily="18" charset="0"/>
                          <a:cs typeface="Times New Roman" panose="02020603050405020304" pitchFamily="18" charset="0"/>
                        </a:rPr>
                        <a:t>hi</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5.03 </a:t>
                      </a:r>
                      <a:r>
                        <a:rPr lang="en-US" sz="1050" baseline="30000" dirty="0" err="1">
                          <a:effectLst/>
                          <a:latin typeface="Times New Roman" panose="02020603050405020304" pitchFamily="18" charset="0"/>
                          <a:cs typeface="Times New Roman" panose="02020603050405020304" pitchFamily="18" charset="0"/>
                        </a:rPr>
                        <a:t>abc</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6.50 </a:t>
                      </a:r>
                      <a:r>
                        <a:rPr lang="en-US" sz="1050" baseline="30000" dirty="0" err="1">
                          <a:effectLst/>
                          <a:latin typeface="Times New Roman" panose="02020603050405020304" pitchFamily="18" charset="0"/>
                          <a:cs typeface="Times New Roman" panose="02020603050405020304" pitchFamily="18" charset="0"/>
                        </a:rPr>
                        <a:t>abc</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T.18</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5.10 </a:t>
                      </a:r>
                      <a:r>
                        <a:rPr lang="en-US" sz="1050" baseline="30000" dirty="0" err="1">
                          <a:effectLst/>
                          <a:latin typeface="Times New Roman" panose="02020603050405020304" pitchFamily="18" charset="0"/>
                          <a:cs typeface="Times New Roman" panose="02020603050405020304" pitchFamily="18" charset="0"/>
                        </a:rPr>
                        <a:t>abc</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5.00 </a:t>
                      </a:r>
                      <a:r>
                        <a:rPr lang="en-US" sz="1050" baseline="30000" dirty="0" err="1">
                          <a:effectLst/>
                          <a:latin typeface="Times New Roman" panose="02020603050405020304" pitchFamily="18" charset="0"/>
                          <a:cs typeface="Times New Roman" panose="02020603050405020304" pitchFamily="18" charset="0"/>
                        </a:rPr>
                        <a:t>abcd</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6.30 </a:t>
                      </a:r>
                      <a:r>
                        <a:rPr lang="en-US" sz="1050" baseline="30000" dirty="0" err="1">
                          <a:effectLst/>
                          <a:latin typeface="Times New Roman" panose="02020603050405020304" pitchFamily="18" charset="0"/>
                          <a:cs typeface="Times New Roman" panose="02020603050405020304" pitchFamily="18" charset="0"/>
                        </a:rPr>
                        <a:t>bcd</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T.19</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4.80 </a:t>
                      </a:r>
                      <a:r>
                        <a:rPr lang="en-US" sz="1050" baseline="30000">
                          <a:effectLst/>
                          <a:latin typeface="Times New Roman" panose="02020603050405020304" pitchFamily="18" charset="0"/>
                          <a:cs typeface="Times New Roman" panose="02020603050405020304" pitchFamily="18" charset="0"/>
                        </a:rPr>
                        <a:t>cde</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4.73 </a:t>
                      </a:r>
                      <a:r>
                        <a:rPr lang="en-US" sz="1050" baseline="30000" dirty="0" err="1">
                          <a:effectLst/>
                          <a:latin typeface="Times New Roman" panose="02020603050405020304" pitchFamily="18" charset="0"/>
                          <a:cs typeface="Times New Roman" panose="02020603050405020304" pitchFamily="18" charset="0"/>
                        </a:rPr>
                        <a:t>cdef</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6.70 </a:t>
                      </a:r>
                      <a:r>
                        <a:rPr lang="en-US" sz="1050" baseline="30000" dirty="0" err="1">
                          <a:effectLst/>
                          <a:latin typeface="Times New Roman" panose="02020603050405020304" pitchFamily="18" charset="0"/>
                          <a:cs typeface="Times New Roman" panose="02020603050405020304" pitchFamily="18" charset="0"/>
                        </a:rPr>
                        <a:t>ab</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T.20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4.23 </a:t>
                      </a:r>
                      <a:r>
                        <a:rPr lang="en-US" sz="1050" baseline="30000" dirty="0" err="1">
                          <a:effectLst/>
                          <a:latin typeface="Times New Roman" panose="02020603050405020304" pitchFamily="18" charset="0"/>
                          <a:cs typeface="Times New Roman" panose="02020603050405020304" pitchFamily="18" charset="0"/>
                        </a:rPr>
                        <a:t>fg</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4.47 </a:t>
                      </a:r>
                      <a:r>
                        <a:rPr lang="en-US" sz="1050" baseline="30000" dirty="0" err="1">
                          <a:effectLst/>
                          <a:latin typeface="Times New Roman" panose="02020603050405020304" pitchFamily="18" charset="0"/>
                          <a:cs typeface="Times New Roman" panose="02020603050405020304" pitchFamily="18" charset="0"/>
                        </a:rPr>
                        <a:t>efg</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6.67 </a:t>
                      </a:r>
                      <a:r>
                        <a:rPr lang="en-US" sz="1050" baseline="30000" dirty="0" err="1">
                          <a:effectLst/>
                          <a:latin typeface="Times New Roman" panose="02020603050405020304" pitchFamily="18" charset="0"/>
                          <a:cs typeface="Times New Roman" panose="02020603050405020304" pitchFamily="18" charset="0"/>
                        </a:rPr>
                        <a:t>ab</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T.21</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3.60 </a:t>
                      </a:r>
                      <a:r>
                        <a:rPr lang="en-US" sz="1050" baseline="30000" dirty="0">
                          <a:effectLst/>
                          <a:latin typeface="Times New Roman" panose="02020603050405020304" pitchFamily="18" charset="0"/>
                          <a:cs typeface="Times New Roman" panose="02020603050405020304" pitchFamily="18" charset="0"/>
                        </a:rPr>
                        <a:t>hi</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3.33 </a:t>
                      </a:r>
                      <a:r>
                        <a:rPr lang="en-US" sz="1050" baseline="30000" dirty="0">
                          <a:effectLst/>
                          <a:latin typeface="Times New Roman" panose="02020603050405020304" pitchFamily="18" charset="0"/>
                          <a:cs typeface="Times New Roman" panose="02020603050405020304" pitchFamily="18" charset="0"/>
                        </a:rPr>
                        <a:t>j</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3.20 </a:t>
                      </a:r>
                      <a:r>
                        <a:rPr lang="en-US" sz="1050" baseline="30000" dirty="0">
                          <a:effectLst/>
                          <a:latin typeface="Times New Roman" panose="02020603050405020304" pitchFamily="18" charset="0"/>
                          <a:cs typeface="Times New Roman" panose="02020603050405020304" pitchFamily="18" charset="0"/>
                        </a:rPr>
                        <a:t>m</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8</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T.22</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3.57 </a:t>
                      </a:r>
                      <a:r>
                        <a:rPr lang="en-US" sz="1050" baseline="30000">
                          <a:effectLst/>
                          <a:latin typeface="Times New Roman" panose="02020603050405020304" pitchFamily="18" charset="0"/>
                          <a:cs typeface="Times New Roman" panose="02020603050405020304" pitchFamily="18" charset="0"/>
                        </a:rPr>
                        <a:t>i</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3.97 </a:t>
                      </a:r>
                      <a:r>
                        <a:rPr lang="en-US" sz="1050" baseline="30000">
                          <a:effectLst/>
                          <a:latin typeface="Times New Roman" panose="02020603050405020304" pitchFamily="18" charset="0"/>
                          <a:cs typeface="Times New Roman" panose="02020603050405020304" pitchFamily="18" charset="0"/>
                        </a:rPr>
                        <a:t>hi</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5.63 </a:t>
                      </a:r>
                      <a:r>
                        <a:rPr lang="en-US" sz="1050" baseline="30000" dirty="0" err="1">
                          <a:effectLst/>
                          <a:latin typeface="Times New Roman" panose="02020603050405020304" pitchFamily="18" charset="0"/>
                          <a:cs typeface="Times New Roman" panose="02020603050405020304" pitchFamily="18" charset="0"/>
                        </a:rPr>
                        <a:t>ef</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8</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T.23</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4.37 </a:t>
                      </a:r>
                      <a:r>
                        <a:rPr lang="en-US" sz="1050" baseline="30000" dirty="0" err="1">
                          <a:effectLst/>
                          <a:latin typeface="Times New Roman" panose="02020603050405020304" pitchFamily="18" charset="0"/>
                          <a:cs typeface="Times New Roman" panose="02020603050405020304" pitchFamily="18" charset="0"/>
                        </a:rPr>
                        <a:t>efg</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4.50 </a:t>
                      </a:r>
                      <a:r>
                        <a:rPr lang="en-US" sz="1050" baseline="30000">
                          <a:effectLst/>
                          <a:latin typeface="Times New Roman" panose="02020603050405020304" pitchFamily="18" charset="0"/>
                          <a:cs typeface="Times New Roman" panose="02020603050405020304" pitchFamily="18" charset="0"/>
                        </a:rPr>
                        <a:t>ef</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6.20 </a:t>
                      </a:r>
                      <a:r>
                        <a:rPr lang="en-US" sz="1050" baseline="30000" dirty="0">
                          <a:effectLst/>
                          <a:latin typeface="Times New Roman" panose="02020603050405020304" pitchFamily="18" charset="0"/>
                          <a:cs typeface="Times New Roman" panose="02020603050405020304" pitchFamily="18" charset="0"/>
                        </a:rPr>
                        <a:t>cd</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9</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T.24</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5.40 </a:t>
                      </a:r>
                      <a:r>
                        <a:rPr lang="en-US" sz="1050" baseline="30000" dirty="0">
                          <a:effectLst/>
                          <a:latin typeface="Times New Roman" panose="02020603050405020304" pitchFamily="18" charset="0"/>
                          <a:cs typeface="Times New Roman" panose="02020603050405020304" pitchFamily="18" charset="0"/>
                        </a:rPr>
                        <a:t>a</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5.45 </a:t>
                      </a:r>
                      <a:r>
                        <a:rPr lang="en-US" sz="1050" baseline="30000" dirty="0">
                          <a:effectLst/>
                          <a:latin typeface="Times New Roman" panose="02020603050405020304" pitchFamily="18" charset="0"/>
                          <a:cs typeface="Times New Roman" panose="02020603050405020304" pitchFamily="18" charset="0"/>
                        </a:rPr>
                        <a:t>a</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6.53 </a:t>
                      </a:r>
                      <a:r>
                        <a:rPr lang="en-US" sz="1050" baseline="30000" dirty="0" err="1">
                          <a:effectLst/>
                          <a:latin typeface="Times New Roman" panose="02020603050405020304" pitchFamily="18" charset="0"/>
                          <a:cs typeface="Times New Roman" panose="02020603050405020304" pitchFamily="18" charset="0"/>
                        </a:rPr>
                        <a:t>abc</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T.25</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2.07 </a:t>
                      </a:r>
                      <a:r>
                        <a:rPr lang="en-US" sz="1050" baseline="30000">
                          <a:effectLst/>
                          <a:latin typeface="Times New Roman" panose="02020603050405020304" pitchFamily="18" charset="0"/>
                          <a:cs typeface="Times New Roman" panose="02020603050405020304" pitchFamily="18" charset="0"/>
                        </a:rPr>
                        <a:t>k</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1.73 </a:t>
                      </a:r>
                      <a:r>
                        <a:rPr lang="en-US" sz="1050" baseline="30000">
                          <a:effectLst/>
                          <a:latin typeface="Times New Roman" panose="02020603050405020304" pitchFamily="18" charset="0"/>
                          <a:cs typeface="Times New Roman" panose="02020603050405020304" pitchFamily="18" charset="0"/>
                        </a:rPr>
                        <a:t>lmn</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5.10 </a:t>
                      </a:r>
                      <a:r>
                        <a:rPr lang="en-US" sz="1050" baseline="30000">
                          <a:effectLst/>
                          <a:latin typeface="Times New Roman" panose="02020603050405020304" pitchFamily="18" charset="0"/>
                          <a:cs typeface="Times New Roman" panose="02020603050405020304" pitchFamily="18" charset="0"/>
                        </a:rPr>
                        <a:t>ghi</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8</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T.26</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4.20 </a:t>
                      </a:r>
                      <a:r>
                        <a:rPr lang="en-US" sz="1050" baseline="30000">
                          <a:effectLst/>
                          <a:latin typeface="Times New Roman" panose="02020603050405020304" pitchFamily="18" charset="0"/>
                          <a:cs typeface="Times New Roman" panose="02020603050405020304" pitchFamily="18" charset="0"/>
                        </a:rPr>
                        <a:t>g</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1.30 </a:t>
                      </a:r>
                      <a:r>
                        <a:rPr lang="en-US" sz="1050" baseline="30000">
                          <a:effectLst/>
                          <a:latin typeface="Times New Roman" panose="02020603050405020304" pitchFamily="18" charset="0"/>
                          <a:cs typeface="Times New Roman" panose="02020603050405020304" pitchFamily="18" charset="0"/>
                        </a:rPr>
                        <a:t>n</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6.17 </a:t>
                      </a:r>
                      <a:r>
                        <a:rPr lang="en-US" sz="1050" baseline="30000">
                          <a:effectLst/>
                          <a:latin typeface="Times New Roman" panose="02020603050405020304" pitchFamily="18" charset="0"/>
                          <a:cs typeface="Times New Roman" panose="02020603050405020304" pitchFamily="18" charset="0"/>
                        </a:rPr>
                        <a:t>cd</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7</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T.27</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2.00 </a:t>
                      </a:r>
                      <a:r>
                        <a:rPr lang="en-US" sz="1050" baseline="30000">
                          <a:effectLst/>
                          <a:latin typeface="Times New Roman" panose="02020603050405020304" pitchFamily="18" charset="0"/>
                          <a:cs typeface="Times New Roman" panose="02020603050405020304" pitchFamily="18" charset="0"/>
                        </a:rPr>
                        <a:t>k</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1.97 </a:t>
                      </a:r>
                      <a:r>
                        <a:rPr lang="en-US" sz="1050" baseline="30000">
                          <a:effectLst/>
                          <a:latin typeface="Times New Roman" panose="02020603050405020304" pitchFamily="18" charset="0"/>
                          <a:cs typeface="Times New Roman" panose="02020603050405020304" pitchFamily="18" charset="0"/>
                        </a:rPr>
                        <a:t>kl</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5.20 </a:t>
                      </a:r>
                      <a:r>
                        <a:rPr lang="en-US" sz="1050" baseline="30000">
                          <a:effectLst/>
                          <a:latin typeface="Times New Roman" panose="02020603050405020304" pitchFamily="18" charset="0"/>
                          <a:cs typeface="Times New Roman" panose="02020603050405020304" pitchFamily="18" charset="0"/>
                        </a:rPr>
                        <a:t>fghi</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7</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T.28</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2.00 </a:t>
                      </a:r>
                      <a:r>
                        <a:rPr lang="en-US" sz="1050" baseline="30000" dirty="0">
                          <a:effectLst/>
                          <a:latin typeface="Times New Roman" panose="02020603050405020304" pitchFamily="18" charset="0"/>
                          <a:cs typeface="Times New Roman" panose="02020603050405020304" pitchFamily="18" charset="0"/>
                        </a:rPr>
                        <a:t>k</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3.77 </a:t>
                      </a:r>
                      <a:r>
                        <a:rPr lang="en-US" sz="1050" baseline="30000">
                          <a:effectLst/>
                          <a:latin typeface="Times New Roman" panose="02020603050405020304" pitchFamily="18" charset="0"/>
                          <a:cs typeface="Times New Roman" panose="02020603050405020304" pitchFamily="18" charset="0"/>
                        </a:rPr>
                        <a:t>ij</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4.37 </a:t>
                      </a:r>
                      <a:r>
                        <a:rPr lang="en-US" sz="1050" baseline="30000">
                          <a:effectLst/>
                          <a:latin typeface="Times New Roman" panose="02020603050405020304" pitchFamily="18" charset="0"/>
                          <a:cs typeface="Times New Roman" panose="02020603050405020304" pitchFamily="18" charset="0"/>
                        </a:rPr>
                        <a:t>kl</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8</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T.29</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4.43 </a:t>
                      </a:r>
                      <a:r>
                        <a:rPr lang="en-US" sz="1050" baseline="30000">
                          <a:effectLst/>
                          <a:latin typeface="Times New Roman" panose="02020603050405020304" pitchFamily="18" charset="0"/>
                          <a:cs typeface="Times New Roman" panose="02020603050405020304" pitchFamily="18" charset="0"/>
                        </a:rPr>
                        <a:t>defg</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4.65 </a:t>
                      </a:r>
                      <a:r>
                        <a:rPr lang="en-US" sz="1050" baseline="30000" dirty="0" err="1">
                          <a:effectLst/>
                          <a:latin typeface="Times New Roman" panose="02020603050405020304" pitchFamily="18" charset="0"/>
                          <a:cs typeface="Times New Roman" panose="02020603050405020304" pitchFamily="18" charset="0"/>
                        </a:rPr>
                        <a:t>def</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6.00 </a:t>
                      </a:r>
                      <a:r>
                        <a:rPr lang="en-US" sz="1050" baseline="30000">
                          <a:effectLst/>
                          <a:latin typeface="Times New Roman" panose="02020603050405020304" pitchFamily="18" charset="0"/>
                          <a:cs typeface="Times New Roman" panose="02020603050405020304" pitchFamily="18" charset="0"/>
                        </a:rPr>
                        <a:t>de</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10</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T.30</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2.00 </a:t>
                      </a:r>
                      <a:r>
                        <a:rPr lang="en-US" sz="1050" baseline="30000" dirty="0">
                          <a:effectLst/>
                          <a:latin typeface="Times New Roman" panose="02020603050405020304" pitchFamily="18" charset="0"/>
                          <a:cs typeface="Times New Roman" panose="02020603050405020304" pitchFamily="18" charset="0"/>
                        </a:rPr>
                        <a:t>k</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1.8 </a:t>
                      </a:r>
                      <a:r>
                        <a:rPr lang="en-US" sz="1050" baseline="30000">
                          <a:effectLst/>
                          <a:latin typeface="Times New Roman" panose="02020603050405020304" pitchFamily="18" charset="0"/>
                          <a:cs typeface="Times New Roman" panose="02020603050405020304" pitchFamily="18" charset="0"/>
                        </a:rPr>
                        <a:t>lm</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2.80 </a:t>
                      </a:r>
                      <a:r>
                        <a:rPr lang="en-US" sz="1050" baseline="30000">
                          <a:effectLst/>
                          <a:latin typeface="Times New Roman" panose="02020603050405020304" pitchFamily="18" charset="0"/>
                          <a:cs typeface="Times New Roman" panose="02020603050405020304" pitchFamily="18" charset="0"/>
                        </a:rPr>
                        <a:t>m</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8</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T.31</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4.03 </a:t>
                      </a:r>
                      <a:r>
                        <a:rPr lang="en-US" sz="1050" baseline="30000" dirty="0" err="1">
                          <a:effectLst/>
                          <a:latin typeface="Times New Roman" panose="02020603050405020304" pitchFamily="18" charset="0"/>
                          <a:cs typeface="Times New Roman" panose="02020603050405020304" pitchFamily="18" charset="0"/>
                        </a:rPr>
                        <a:t>gh</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4.03 </a:t>
                      </a:r>
                      <a:r>
                        <a:rPr lang="en-US" sz="1050" baseline="30000" dirty="0" err="1">
                          <a:effectLst/>
                          <a:latin typeface="Times New Roman" panose="02020603050405020304" pitchFamily="18" charset="0"/>
                          <a:cs typeface="Times New Roman" panose="02020603050405020304" pitchFamily="18" charset="0"/>
                        </a:rPr>
                        <a:t>ghi</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6.77 </a:t>
                      </a:r>
                      <a:r>
                        <a:rPr lang="en-US" sz="1050" baseline="30000" dirty="0">
                          <a:effectLst/>
                          <a:latin typeface="Times New Roman" panose="02020603050405020304" pitchFamily="18" charset="0"/>
                          <a:cs typeface="Times New Roman" panose="02020603050405020304" pitchFamily="18" charset="0"/>
                        </a:rPr>
                        <a:t>a</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T.32</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5.10 </a:t>
                      </a:r>
                      <a:r>
                        <a:rPr lang="en-US" sz="1050" baseline="30000" dirty="0" err="1">
                          <a:effectLst/>
                          <a:latin typeface="Times New Roman" panose="02020603050405020304" pitchFamily="18" charset="0"/>
                          <a:cs typeface="Times New Roman" panose="02020603050405020304" pitchFamily="18" charset="0"/>
                        </a:rPr>
                        <a:t>abc</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5.23 </a:t>
                      </a:r>
                      <a:r>
                        <a:rPr lang="en-US" sz="1050" baseline="30000" dirty="0" err="1">
                          <a:effectLst/>
                          <a:latin typeface="Times New Roman" panose="02020603050405020304" pitchFamily="18" charset="0"/>
                          <a:cs typeface="Times New Roman" panose="02020603050405020304" pitchFamily="18" charset="0"/>
                        </a:rPr>
                        <a:t>ab</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4.93 </a:t>
                      </a:r>
                      <a:r>
                        <a:rPr lang="en-US" sz="1050" baseline="30000">
                          <a:effectLst/>
                          <a:latin typeface="Times New Roman" panose="02020603050405020304" pitchFamily="18" charset="0"/>
                          <a:cs typeface="Times New Roman" panose="02020603050405020304" pitchFamily="18" charset="0"/>
                        </a:rPr>
                        <a:t>hij</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T.40</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3.00 </a:t>
                      </a:r>
                      <a:r>
                        <a:rPr lang="en-US" sz="1050" baseline="30000" dirty="0">
                          <a:effectLst/>
                          <a:latin typeface="Times New Roman" panose="02020603050405020304" pitchFamily="18" charset="0"/>
                          <a:cs typeface="Times New Roman" panose="02020603050405020304" pitchFamily="18" charset="0"/>
                        </a:rPr>
                        <a:t>j</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1.37 </a:t>
                      </a:r>
                      <a:r>
                        <a:rPr lang="en-US" sz="1050" baseline="30000">
                          <a:effectLst/>
                          <a:latin typeface="Times New Roman" panose="02020603050405020304" pitchFamily="18" charset="0"/>
                          <a:cs typeface="Times New Roman" panose="02020603050405020304" pitchFamily="18" charset="0"/>
                        </a:rPr>
                        <a:t>mn</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4.27 </a:t>
                      </a:r>
                      <a:r>
                        <a:rPr lang="en-US" sz="1050" baseline="30000">
                          <a:effectLst/>
                          <a:latin typeface="Times New Roman" panose="02020603050405020304" pitchFamily="18" charset="0"/>
                          <a:cs typeface="Times New Roman" panose="02020603050405020304" pitchFamily="18" charset="0"/>
                        </a:rPr>
                        <a:t>l</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9</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T.41</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1.36 </a:t>
                      </a:r>
                      <a:r>
                        <a:rPr lang="en-US" sz="1050" baseline="30000">
                          <a:effectLst/>
                          <a:latin typeface="Times New Roman" panose="02020603050405020304" pitchFamily="18" charset="0"/>
                          <a:cs typeface="Times New Roman" panose="02020603050405020304" pitchFamily="18" charset="0"/>
                        </a:rPr>
                        <a:t>l</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2.27 </a:t>
                      </a:r>
                      <a:r>
                        <a:rPr lang="en-US" sz="1050" baseline="30000">
                          <a:effectLst/>
                          <a:latin typeface="Times New Roman" panose="02020603050405020304" pitchFamily="18" charset="0"/>
                          <a:cs typeface="Times New Roman" panose="02020603050405020304" pitchFamily="18" charset="0"/>
                        </a:rPr>
                        <a:t>k</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6.03 </a:t>
                      </a:r>
                      <a:r>
                        <a:rPr lang="en-US" sz="1050" baseline="30000">
                          <a:effectLst/>
                          <a:latin typeface="Times New Roman" panose="02020603050405020304" pitchFamily="18" charset="0"/>
                          <a:cs typeface="Times New Roman" panose="02020603050405020304" pitchFamily="18" charset="0"/>
                        </a:rPr>
                        <a:t>de</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7</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T.42</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4.70 </a:t>
                      </a:r>
                      <a:r>
                        <a:rPr lang="en-US" sz="1050" baseline="30000">
                          <a:effectLst/>
                          <a:latin typeface="Times New Roman" panose="02020603050405020304" pitchFamily="18" charset="0"/>
                          <a:cs typeface="Times New Roman" panose="02020603050405020304" pitchFamily="18" charset="0"/>
                        </a:rPr>
                        <a:t>cde</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4.33 </a:t>
                      </a:r>
                      <a:r>
                        <a:rPr lang="en-US" sz="1050" baseline="30000">
                          <a:effectLst/>
                          <a:latin typeface="Times New Roman" panose="02020603050405020304" pitchFamily="18" charset="0"/>
                          <a:cs typeface="Times New Roman" panose="02020603050405020304" pitchFamily="18" charset="0"/>
                        </a:rPr>
                        <a:t>fgh</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5.10 </a:t>
                      </a:r>
                      <a:r>
                        <a:rPr lang="en-US" sz="1050" baseline="30000" dirty="0" err="1">
                          <a:effectLst/>
                          <a:latin typeface="Times New Roman" panose="02020603050405020304" pitchFamily="18" charset="0"/>
                          <a:cs typeface="Times New Roman" panose="02020603050405020304" pitchFamily="18" charset="0"/>
                        </a:rPr>
                        <a:t>ghi</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tc>
                <a:tc>
                  <a:txBody>
                    <a:bodyPr/>
                    <a:lstStyle/>
                    <a:p>
                      <a:pPr marL="0" marR="0" algn="ctr" rtl="0">
                        <a:lnSpc>
                          <a:spcPct val="150000"/>
                        </a:lnSpc>
                        <a:spcBef>
                          <a:spcPts val="0"/>
                        </a:spcBef>
                        <a:spcAft>
                          <a:spcPts val="0"/>
                        </a:spcAft>
                      </a:pPr>
                      <a:r>
                        <a:rPr lang="en-US" sz="1050">
                          <a:effectLst/>
                          <a:latin typeface="Times New Roman" panose="02020603050405020304" pitchFamily="18" charset="0"/>
                          <a:cs typeface="Times New Roman" panose="02020603050405020304" pitchFamily="18" charset="0"/>
                        </a:rPr>
                        <a:t>8</a:t>
                      </a:r>
                      <a:endParaRPr lang="en-US" sz="1050" b="0">
                        <a:effectLst/>
                        <a:latin typeface="Times New Roman" panose="02020603050405020304" pitchFamily="18" charset="0"/>
                        <a:ea typeface="Times New Roman"/>
                        <a:cs typeface="Times New Roman" panose="02020603050405020304" pitchFamily="18" charset="0"/>
                      </a:endParaRPr>
                    </a:p>
                  </a:txBody>
                  <a:tcPr marL="22802" marR="22802" marT="0" marB="0" anchor="ctr"/>
                </a:tc>
              </a:tr>
              <a:tr h="194663">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T.43</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5.27 </a:t>
                      </a:r>
                      <a:r>
                        <a:rPr lang="en-US" sz="1050" baseline="30000" dirty="0" err="1">
                          <a:effectLst/>
                          <a:latin typeface="Times New Roman" panose="02020603050405020304" pitchFamily="18" charset="0"/>
                          <a:cs typeface="Times New Roman" panose="02020603050405020304" pitchFamily="18" charset="0"/>
                        </a:rPr>
                        <a:t>ab</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5.3 </a:t>
                      </a:r>
                      <a:r>
                        <a:rPr lang="en-US" sz="1050" baseline="30000" dirty="0">
                          <a:effectLst/>
                          <a:latin typeface="Times New Roman" panose="02020603050405020304" pitchFamily="18" charset="0"/>
                          <a:cs typeface="Times New Roman" panose="02020603050405020304" pitchFamily="18" charset="0"/>
                        </a:rPr>
                        <a:t>a</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4.53 </a:t>
                      </a:r>
                      <a:r>
                        <a:rPr lang="en-US" sz="1050" baseline="30000" dirty="0" err="1">
                          <a:effectLst/>
                          <a:latin typeface="Times New Roman" panose="02020603050405020304" pitchFamily="18" charset="0"/>
                          <a:cs typeface="Times New Roman" panose="02020603050405020304" pitchFamily="18" charset="0"/>
                        </a:rPr>
                        <a:t>jkl</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r h="171335">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T.44</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5.00 </a:t>
                      </a:r>
                      <a:r>
                        <a:rPr lang="en-US" sz="1050" baseline="30000" dirty="0" err="1">
                          <a:effectLst/>
                          <a:latin typeface="Times New Roman" panose="02020603050405020304" pitchFamily="18" charset="0"/>
                          <a:cs typeface="Times New Roman" panose="02020603050405020304" pitchFamily="18" charset="0"/>
                        </a:rPr>
                        <a:t>abc</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4.8 </a:t>
                      </a:r>
                      <a:r>
                        <a:rPr lang="en-US" sz="1050" baseline="30000" dirty="0" err="1">
                          <a:effectLst/>
                          <a:latin typeface="Times New Roman" panose="02020603050405020304" pitchFamily="18" charset="0"/>
                          <a:cs typeface="Times New Roman" panose="02020603050405020304" pitchFamily="18" charset="0"/>
                        </a:rPr>
                        <a:t>bcde</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4.77 </a:t>
                      </a:r>
                      <a:r>
                        <a:rPr lang="en-US" sz="1050" baseline="30000" dirty="0" err="1">
                          <a:effectLst/>
                          <a:latin typeface="Times New Roman" panose="02020603050405020304" pitchFamily="18" charset="0"/>
                          <a:cs typeface="Times New Roman" panose="02020603050405020304" pitchFamily="18" charset="0"/>
                        </a:rPr>
                        <a:t>ijk</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c>
                  <a:txBody>
                    <a:bodyPr/>
                    <a:lstStyle/>
                    <a:p>
                      <a:pPr marL="0" marR="0" algn="ctr" rtl="0">
                        <a:lnSpc>
                          <a:spcPct val="150000"/>
                        </a:lnSpc>
                        <a:spcBef>
                          <a:spcPts val="0"/>
                        </a:spcBef>
                        <a:spcAft>
                          <a:spcPts val="0"/>
                        </a:spcAft>
                      </a:pPr>
                      <a:r>
                        <a:rPr lang="en-US" sz="1050" dirty="0">
                          <a:effectLst/>
                          <a:latin typeface="Times New Roman" panose="02020603050405020304" pitchFamily="18" charset="0"/>
                          <a:cs typeface="Times New Roman" panose="02020603050405020304" pitchFamily="18" charset="0"/>
                        </a:rPr>
                        <a:t>10</a:t>
                      </a:r>
                      <a:endParaRPr lang="en-US" sz="1050" b="0" dirty="0">
                        <a:effectLst/>
                        <a:latin typeface="Times New Roman" panose="02020603050405020304" pitchFamily="18" charset="0"/>
                        <a:ea typeface="Times New Roman"/>
                        <a:cs typeface="Times New Roman" panose="02020603050405020304" pitchFamily="18" charset="0"/>
                      </a:endParaRPr>
                    </a:p>
                  </a:txBody>
                  <a:tcPr marL="22802" marR="22802" marT="0" marB="0" anchor="ctr">
                    <a:solidFill>
                      <a:srgbClr val="FFFF00"/>
                    </a:solidFill>
                  </a:tcPr>
                </a:tc>
              </a:tr>
            </a:tbl>
          </a:graphicData>
        </a:graphic>
      </p:graphicFrame>
      <p:sp>
        <p:nvSpPr>
          <p:cNvPr id="2" name="Rectangle 1"/>
          <p:cNvSpPr/>
          <p:nvPr/>
        </p:nvSpPr>
        <p:spPr>
          <a:xfrm>
            <a:off x="76200" y="2111276"/>
            <a:ext cx="3733800" cy="2308324"/>
          </a:xfrm>
          <a:prstGeom prst="rect">
            <a:avLst/>
          </a:prstGeom>
        </p:spPr>
        <p:txBody>
          <a:bodyPr wrap="square">
            <a:spAutoFit/>
          </a:bodyPr>
          <a:lstStyle/>
          <a:p>
            <a:pPr algn="just"/>
            <a:r>
              <a:rPr lang="en-US" dirty="0">
                <a:solidFill>
                  <a:schemeClr val="tx2">
                    <a:lumMod val="75000"/>
                  </a:schemeClr>
                </a:solidFill>
                <a:latin typeface="Times New Roman" pitchFamily="18" charset="0"/>
                <a:cs typeface="Times New Roman" pitchFamily="18" charset="0"/>
              </a:rPr>
              <a:t>Plate-clearing assay with Phosphoric acid-swollen cellulose and </a:t>
            </a:r>
            <a:r>
              <a:rPr lang="en-US" dirty="0" err="1">
                <a:solidFill>
                  <a:schemeClr val="tx2">
                    <a:lumMod val="75000"/>
                  </a:schemeClr>
                </a:solidFill>
                <a:latin typeface="Times New Roman" pitchFamily="18" charset="0"/>
                <a:cs typeface="Times New Roman" pitchFamily="18" charset="0"/>
              </a:rPr>
              <a:t>avicel</a:t>
            </a:r>
            <a:r>
              <a:rPr lang="en-US" dirty="0">
                <a:solidFill>
                  <a:schemeClr val="tx2">
                    <a:lumMod val="75000"/>
                  </a:schemeClr>
                </a:solidFill>
                <a:latin typeface="Times New Roman" pitchFamily="18" charset="0"/>
                <a:cs typeface="Times New Roman" pitchFamily="18" charset="0"/>
              </a:rPr>
              <a:t> as the sole source of carbon, Dye staining of </a:t>
            </a:r>
            <a:r>
              <a:rPr lang="en-US" dirty="0" err="1">
                <a:solidFill>
                  <a:schemeClr val="tx2">
                    <a:lumMod val="75000"/>
                  </a:schemeClr>
                </a:solidFill>
                <a:latin typeface="Times New Roman" pitchFamily="18" charset="0"/>
                <a:cs typeface="Times New Roman" pitchFamily="18" charset="0"/>
              </a:rPr>
              <a:t>carboxymethylcellulose</a:t>
            </a:r>
            <a:r>
              <a:rPr lang="en-US" dirty="0">
                <a:solidFill>
                  <a:schemeClr val="tx2">
                    <a:lumMod val="75000"/>
                  </a:schemeClr>
                </a:solidFill>
                <a:latin typeface="Times New Roman" pitchFamily="18" charset="0"/>
                <a:cs typeface="Times New Roman" pitchFamily="18" charset="0"/>
              </a:rPr>
              <a:t> agar (CMC agar) and Intensity of blue azure dye released by </a:t>
            </a:r>
            <a:r>
              <a:rPr lang="en-US" dirty="0" err="1">
                <a:solidFill>
                  <a:schemeClr val="tx2">
                    <a:lumMod val="75000"/>
                  </a:schemeClr>
                </a:solidFill>
                <a:latin typeface="Times New Roman" pitchFamily="18" charset="0"/>
                <a:cs typeface="Times New Roman" pitchFamily="18" charset="0"/>
              </a:rPr>
              <a:t>growen</a:t>
            </a:r>
            <a:r>
              <a:rPr lang="en-US" dirty="0">
                <a:solidFill>
                  <a:schemeClr val="tx2">
                    <a:lumMod val="75000"/>
                  </a:schemeClr>
                </a:solidFill>
                <a:latin typeface="Times New Roman" pitchFamily="18" charset="0"/>
                <a:cs typeface="Times New Roman" pitchFamily="18" charset="0"/>
              </a:rPr>
              <a:t> on cellulose- azure agar medium for 27 </a:t>
            </a:r>
            <a:r>
              <a:rPr lang="en-US" i="1" dirty="0" err="1">
                <a:solidFill>
                  <a:schemeClr val="tx2">
                    <a:lumMod val="75000"/>
                  </a:schemeClr>
                </a:solidFill>
                <a:latin typeface="Times New Roman" pitchFamily="18" charset="0"/>
                <a:cs typeface="Times New Roman" pitchFamily="18" charset="0"/>
              </a:rPr>
              <a:t>Trichoderma</a:t>
            </a:r>
            <a:r>
              <a:rPr lang="en-US" dirty="0">
                <a:solidFill>
                  <a:schemeClr val="tx2">
                    <a:lumMod val="75000"/>
                  </a:schemeClr>
                </a:solidFill>
                <a:latin typeface="Times New Roman" pitchFamily="18" charset="0"/>
                <a:cs typeface="Times New Roman" pitchFamily="18" charset="0"/>
              </a:rPr>
              <a:t> isolates </a:t>
            </a:r>
          </a:p>
        </p:txBody>
      </p:sp>
    </p:spTree>
    <p:extLst>
      <p:ext uri="{BB962C8B-B14F-4D97-AF65-F5344CB8AC3E}">
        <p14:creationId xmlns:p14="http://schemas.microsoft.com/office/powerpoint/2010/main" xmlns="" val="121689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2671763221"/>
              </p:ext>
            </p:extLst>
          </p:nvPr>
        </p:nvGraphicFramePr>
        <p:xfrm>
          <a:off x="1981201" y="1371600"/>
          <a:ext cx="5105399" cy="5349240"/>
        </p:xfrm>
        <a:graphic>
          <a:graphicData uri="http://schemas.openxmlformats.org/drawingml/2006/table">
            <a:tbl>
              <a:tblPr firstRow="1" firstCol="1" bandRow="1">
                <a:effectLst>
                  <a:innerShdw blurRad="63500" dist="50800" dir="2700000">
                    <a:prstClr val="black">
                      <a:alpha val="50000"/>
                    </a:prstClr>
                  </a:innerShdw>
                </a:effectLst>
                <a:tableStyleId>{5C22544A-7EE6-4342-B048-85BDC9FD1C3A}</a:tableStyleId>
              </a:tblPr>
              <a:tblGrid>
                <a:gridCol w="1777943"/>
                <a:gridCol w="3327456"/>
              </a:tblGrid>
              <a:tr h="766866">
                <a:tc>
                  <a:txBody>
                    <a:bodyPr/>
                    <a:lstStyle/>
                    <a:p>
                      <a:pPr algn="ctr" rtl="0">
                        <a:lnSpc>
                          <a:spcPct val="150000"/>
                        </a:lnSpc>
                        <a:spcAft>
                          <a:spcPts val="0"/>
                        </a:spcAft>
                      </a:pPr>
                      <a:r>
                        <a:rPr lang="en-US" sz="1800" i="1" dirty="0" smtClean="0">
                          <a:solidFill>
                            <a:srgbClr val="FF0000"/>
                          </a:solidFill>
                          <a:effectLst/>
                          <a:latin typeface="Times New Roman" panose="02020603050405020304" pitchFamily="18" charset="0"/>
                          <a:cs typeface="Times New Roman" panose="02020603050405020304" pitchFamily="18" charset="0"/>
                        </a:rPr>
                        <a:t>Trichoderma</a:t>
                      </a:r>
                      <a:r>
                        <a:rPr lang="en-US" sz="1800" baseline="0" dirty="0" smtClean="0">
                          <a:solidFill>
                            <a:srgbClr val="FF0000"/>
                          </a:solidFill>
                          <a:effectLst/>
                          <a:latin typeface="Times New Roman" panose="02020603050405020304" pitchFamily="18" charset="0"/>
                          <a:cs typeface="Times New Roman" panose="02020603050405020304" pitchFamily="18" charset="0"/>
                        </a:rPr>
                        <a:t> code </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algn="ctr" rtl="0">
                        <a:lnSpc>
                          <a:spcPct val="150000"/>
                        </a:lnSpc>
                        <a:spcAft>
                          <a:spcPts val="0"/>
                        </a:spcAft>
                      </a:pPr>
                      <a:r>
                        <a:rPr lang="en-US" sz="1800" dirty="0">
                          <a:solidFill>
                            <a:schemeClr val="tx1"/>
                          </a:solidFill>
                          <a:effectLst/>
                          <a:latin typeface="Times New Roman" panose="02020603050405020304" pitchFamily="18" charset="0"/>
                          <a:cs typeface="Times New Roman" panose="02020603050405020304" pitchFamily="18" charset="0"/>
                        </a:rPr>
                        <a:t>Species name</a:t>
                      </a:r>
                      <a:endParaRPr lang="en-US" sz="18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T1</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harzianum</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T14</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harzianum</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T17</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reesei</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T18</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hamatum</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T19</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hamatum</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T20</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koningii</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T24</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harzianum</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T31</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asperellum</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T32</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harzianum</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T43</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koningii</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r h="359012">
                <a:tc>
                  <a:txBody>
                    <a:bodyPr/>
                    <a:lstStyle/>
                    <a:p>
                      <a:pPr algn="ctr" rtl="0">
                        <a:lnSpc>
                          <a:spcPct val="150000"/>
                        </a:lnSpc>
                        <a:spcAft>
                          <a:spcPts val="0"/>
                        </a:spcAft>
                      </a:pPr>
                      <a:r>
                        <a:rPr lang="en-US" sz="1800" dirty="0">
                          <a:solidFill>
                            <a:srgbClr val="FF0000"/>
                          </a:solidFill>
                          <a:effectLst/>
                          <a:latin typeface="Times New Roman" panose="02020603050405020304" pitchFamily="18" charset="0"/>
                          <a:cs typeface="Times New Roman" panose="02020603050405020304" pitchFamily="18" charset="0"/>
                        </a:rPr>
                        <a:t>T44</a:t>
                      </a:r>
                      <a:endParaRPr lang="en-US" sz="180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49777" marR="49777" marT="0" marB="0" anchor="ctr"/>
                </a:tc>
                <a:tc>
                  <a:txBody>
                    <a:bodyPr/>
                    <a:lstStyle/>
                    <a:p>
                      <a:pPr marL="799465" algn="l" rtl="0">
                        <a:lnSpc>
                          <a:spcPct val="150000"/>
                        </a:lnSpc>
                        <a:spcAft>
                          <a:spcPts val="0"/>
                        </a:spcAft>
                      </a:pPr>
                      <a:r>
                        <a:rPr lang="en-US" sz="1800" dirty="0">
                          <a:effectLst/>
                          <a:latin typeface="Times New Roman" panose="02020603050405020304" pitchFamily="18" charset="0"/>
                          <a:cs typeface="Times New Roman" panose="02020603050405020304" pitchFamily="18" charset="0"/>
                        </a:rPr>
                        <a:t>Trichoderma hamatum</a:t>
                      </a:r>
                      <a:endParaRPr lang="en-US" sz="1800" dirty="0">
                        <a:effectLst/>
                        <a:latin typeface="Times New Roman" panose="02020603050405020304" pitchFamily="18" charset="0"/>
                        <a:ea typeface="Times New Roman"/>
                        <a:cs typeface="Times New Roman" panose="02020603050405020304" pitchFamily="18" charset="0"/>
                      </a:endParaRPr>
                    </a:p>
                  </a:txBody>
                  <a:tcPr marL="49777" marR="49777" marT="0" marB="0" anchor="ctr"/>
                </a:tc>
              </a:tr>
            </a:tbl>
          </a:graphicData>
        </a:graphic>
      </p:graphicFrame>
      <p:sp>
        <p:nvSpPr>
          <p:cNvPr id="6" name="Rectangle 1"/>
          <p:cNvSpPr>
            <a:spLocks noChangeArrowheads="1"/>
          </p:cNvSpPr>
          <p:nvPr/>
        </p:nvSpPr>
        <p:spPr bwMode="auto">
          <a:xfrm>
            <a:off x="228600" y="647328"/>
            <a:ext cx="8686800" cy="5386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latin typeface="Arial" pitchFamily="34" charset="0"/>
                <a:ea typeface="Calibri" pitchFamily="34" charset="0"/>
                <a:cs typeface="Times New Roman" pitchFamily="18" charset="0"/>
              </a:rPr>
              <a:t> </a:t>
            </a:r>
            <a:r>
              <a:rPr lang="en-US" sz="2900" i="1" dirty="0">
                <a:solidFill>
                  <a:srgbClr val="FFFF00"/>
                </a:solidFill>
                <a:effectLst>
                  <a:glow rad="228600">
                    <a:srgbClr val="FFFF00">
                      <a:alpha val="40000"/>
                    </a:srgbClr>
                  </a:glow>
                </a:effectLst>
              </a:rPr>
              <a:t>Tricoderma</a:t>
            </a:r>
            <a:r>
              <a:rPr lang="en-US" sz="2900" dirty="0">
                <a:solidFill>
                  <a:srgbClr val="FFFF00"/>
                </a:solidFill>
                <a:effectLst>
                  <a:glow rad="228600">
                    <a:srgbClr val="FFFF00">
                      <a:alpha val="40000"/>
                    </a:srgbClr>
                  </a:glow>
                </a:effectLst>
              </a:rPr>
              <a:t> isolates that showed high </a:t>
            </a:r>
            <a:r>
              <a:rPr lang="en-US" sz="2900" dirty="0" err="1">
                <a:solidFill>
                  <a:srgbClr val="FFFF00"/>
                </a:solidFill>
                <a:effectLst>
                  <a:glow rad="228600">
                    <a:srgbClr val="FFFF00">
                      <a:alpha val="40000"/>
                    </a:srgbClr>
                  </a:glow>
                </a:effectLst>
              </a:rPr>
              <a:t>cellolytic</a:t>
            </a:r>
            <a:r>
              <a:rPr lang="en-US" sz="2900" dirty="0">
                <a:solidFill>
                  <a:srgbClr val="FFFF00"/>
                </a:solidFill>
                <a:effectLst>
                  <a:glow rad="228600">
                    <a:srgbClr val="FFFF00">
                      <a:alpha val="40000"/>
                    </a:srgbClr>
                  </a:glow>
                </a:effectLst>
              </a:rPr>
              <a:t> ability</a:t>
            </a:r>
            <a:r>
              <a:rPr kumimoji="0" lang="en-US" sz="2900" b="0" i="0" u="none" strike="noStrike" cap="none" normalizeH="0" baseline="0" dirty="0" smtClean="0">
                <a:ln>
                  <a:noFill/>
                </a:ln>
                <a:solidFill>
                  <a:srgbClr val="FFFF00"/>
                </a:solidFill>
                <a:effectLst/>
                <a:latin typeface="Arial" pitchFamily="34" charset="0"/>
                <a:ea typeface="Times New Roman" pitchFamily="18" charset="0"/>
                <a:cs typeface="Times New Roman" pitchFamily="18" charset="0"/>
              </a:rPr>
              <a:t>.</a:t>
            </a:r>
            <a:endParaRPr kumimoji="0" lang="en-US" sz="2900" b="0" i="0" u="none" strike="noStrike" cap="none" normalizeH="0" baseline="0" dirty="0" smtClean="0">
              <a:ln>
                <a:noFill/>
              </a:ln>
              <a:solidFill>
                <a:srgbClr val="FFFF00"/>
              </a:solidFill>
              <a:effectLst/>
              <a:latin typeface="Arial" pitchFamily="34" charset="0"/>
              <a:cs typeface="Arial" pitchFamily="34" charset="0"/>
            </a:endParaRPr>
          </a:p>
        </p:txBody>
      </p:sp>
    </p:spTree>
    <p:extLst>
      <p:ext uri="{BB962C8B-B14F-4D97-AF65-F5344CB8AC3E}">
        <p14:creationId xmlns:p14="http://schemas.microsoft.com/office/powerpoint/2010/main" xmlns="" val="202857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570274"/>
            <a:ext cx="9144000" cy="1200329"/>
          </a:xfrm>
          <a:prstGeom prst="rect">
            <a:avLst/>
          </a:prstGeom>
        </p:spPr>
        <p:txBody>
          <a:bodyPr wrap="square">
            <a:spAutoFit/>
          </a:bodyPr>
          <a:lstStyle/>
          <a:p>
            <a:pPr marL="534988" lvl="0" indent="-447675">
              <a:spcBef>
                <a:spcPct val="20000"/>
              </a:spcBef>
              <a:buClr>
                <a:srgbClr val="31B6FD"/>
              </a:buClr>
              <a:buSzPct val="100000"/>
            </a:pPr>
            <a:r>
              <a:rPr lang="en-US" sz="3600" dirty="0">
                <a:solidFill>
                  <a:srgbClr val="073E87"/>
                </a:solidFill>
                <a:latin typeface="Times New Roman" panose="02020603050405020304" pitchFamily="18" charset="0"/>
                <a:cs typeface="Times New Roman" panose="02020603050405020304" pitchFamily="18" charset="0"/>
              </a:rPr>
              <a:t>2. Cellulase production by Solid state fermentation </a:t>
            </a:r>
            <a:r>
              <a:rPr lang="en-US" sz="3600" b="1" dirty="0">
                <a:solidFill>
                  <a:srgbClr val="073E87"/>
                </a:solidFill>
                <a:latin typeface="Times New Roman" panose="02020603050405020304" pitchFamily="18" charset="0"/>
                <a:cs typeface="Times New Roman" panose="02020603050405020304" pitchFamily="18" charset="0"/>
              </a:rPr>
              <a:t>(SSF)</a:t>
            </a:r>
            <a:r>
              <a:rPr lang="en-US" sz="3600" dirty="0">
                <a:solidFill>
                  <a:srgbClr val="073E87"/>
                </a:solidFill>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0" y="2950104"/>
            <a:ext cx="9143999" cy="1393296"/>
          </a:xfrm>
        </p:spPr>
        <p:txBody>
          <a:bodyPr>
            <a:normAutofit/>
          </a:bodyPr>
          <a:lstStyle/>
          <a:p>
            <a:pPr marL="534988" lvl="0" indent="-447675" algn="l" rtl="0">
              <a:buNone/>
            </a:pPr>
            <a:r>
              <a:rPr lang="en-US" sz="3600" dirty="0" smtClean="0">
                <a:latin typeface="Times New Roman" panose="02020603050405020304" pitchFamily="18" charset="0"/>
                <a:cs typeface="Times New Roman" panose="02020603050405020304" pitchFamily="18" charset="0"/>
              </a:rPr>
              <a:t>1. Cellulase production by Submerged fermentation </a:t>
            </a:r>
            <a:r>
              <a:rPr lang="en-US" sz="3600" b="1" dirty="0">
                <a:latin typeface="Times New Roman" panose="02020603050405020304" pitchFamily="18" charset="0"/>
                <a:cs typeface="Times New Roman" panose="02020603050405020304" pitchFamily="18" charset="0"/>
              </a:rPr>
              <a:t>(SMF</a:t>
            </a:r>
            <a:r>
              <a:rPr lang="en-US" sz="3600" b="1" dirty="0" smtClean="0">
                <a:latin typeface="Times New Roman" panose="02020603050405020304" pitchFamily="18" charset="0"/>
                <a:cs typeface="Times New Roman" panose="02020603050405020304" pitchFamily="18" charset="0"/>
              </a:rPr>
              <a:t>)</a:t>
            </a:r>
            <a:r>
              <a:rPr lang="en-US" sz="3600" dirty="0" smtClean="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pPr algn="l" rtl="0"/>
            <a:endParaRPr lang="en-US" sz="36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Autofit/>
          </a:bodyPr>
          <a:lstStyle/>
          <a:p>
            <a:pPr rtl="0"/>
            <a:r>
              <a:rPr lang="en-US" dirty="0">
                <a:solidFill>
                  <a:srgbClr val="FFFF00"/>
                </a:solidFill>
                <a:effectLst>
                  <a:glow rad="228600">
                    <a:srgbClr val="FFFF00">
                      <a:alpha val="40000"/>
                    </a:srgbClr>
                  </a:glow>
                </a:effectLst>
                <a:latin typeface="+mn-lt"/>
                <a:ea typeface="+mn-ea"/>
                <a:cs typeface="+mn-cs"/>
              </a:rPr>
              <a:t>Screening of </a:t>
            </a:r>
            <a:r>
              <a:rPr lang="en-US" i="1" dirty="0">
                <a:solidFill>
                  <a:srgbClr val="FFFF00"/>
                </a:solidFill>
                <a:effectLst>
                  <a:glow rad="228600">
                    <a:srgbClr val="FFFF00">
                      <a:alpha val="40000"/>
                    </a:srgbClr>
                  </a:glow>
                </a:effectLst>
                <a:latin typeface="+mn-lt"/>
                <a:ea typeface="+mn-ea"/>
                <a:cs typeface="+mn-cs"/>
              </a:rPr>
              <a:t>Trichoderma</a:t>
            </a:r>
            <a:r>
              <a:rPr lang="en-US" dirty="0">
                <a:solidFill>
                  <a:srgbClr val="FFFF00"/>
                </a:solidFill>
                <a:effectLst>
                  <a:glow rad="228600">
                    <a:srgbClr val="FFFF00">
                      <a:alpha val="40000"/>
                    </a:srgbClr>
                  </a:glow>
                </a:effectLst>
                <a:latin typeface="+mn-lt"/>
                <a:ea typeface="+mn-ea"/>
                <a:cs typeface="+mn-cs"/>
              </a:rPr>
              <a:t> isolates </a:t>
            </a:r>
            <a:r>
              <a:rPr lang="en-US" dirty="0" smtClean="0">
                <a:solidFill>
                  <a:srgbClr val="FFFF00"/>
                </a:solidFill>
                <a:effectLst>
                  <a:glow rad="228600">
                    <a:srgbClr val="FFFF00">
                      <a:alpha val="40000"/>
                    </a:srgbClr>
                  </a:glow>
                </a:effectLst>
                <a:latin typeface="+mn-lt"/>
                <a:ea typeface="+mn-ea"/>
                <a:cs typeface="+mn-cs"/>
              </a:rPr>
              <a:t/>
            </a:r>
            <a:br>
              <a:rPr lang="en-US" dirty="0" smtClean="0">
                <a:solidFill>
                  <a:srgbClr val="FFFF00"/>
                </a:solidFill>
                <a:effectLst>
                  <a:glow rad="228600">
                    <a:srgbClr val="FFFF00">
                      <a:alpha val="40000"/>
                    </a:srgbClr>
                  </a:glow>
                </a:effectLst>
                <a:latin typeface="+mn-lt"/>
                <a:ea typeface="+mn-ea"/>
                <a:cs typeface="+mn-cs"/>
              </a:rPr>
            </a:br>
            <a:r>
              <a:rPr lang="en-US" dirty="0" smtClean="0">
                <a:solidFill>
                  <a:srgbClr val="FFFF00"/>
                </a:solidFill>
                <a:effectLst>
                  <a:glow rad="228600">
                    <a:srgbClr val="FFFF00">
                      <a:alpha val="40000"/>
                    </a:srgbClr>
                  </a:glow>
                </a:effectLst>
                <a:latin typeface="+mn-lt"/>
                <a:ea typeface="+mn-ea"/>
                <a:cs typeface="+mn-cs"/>
              </a:rPr>
              <a:t>for </a:t>
            </a:r>
            <a:r>
              <a:rPr lang="en-US" dirty="0">
                <a:solidFill>
                  <a:srgbClr val="FFFF00"/>
                </a:solidFill>
                <a:effectLst>
                  <a:glow rad="228600">
                    <a:srgbClr val="FFFF00">
                      <a:alpha val="40000"/>
                    </a:srgbClr>
                  </a:glow>
                </a:effectLst>
                <a:latin typeface="+mn-lt"/>
                <a:ea typeface="+mn-ea"/>
                <a:cs typeface="+mn-cs"/>
              </a:rPr>
              <a:t>cellulase production</a:t>
            </a:r>
          </a:p>
        </p:txBody>
      </p:sp>
    </p:spTree>
    <p:extLst>
      <p:ext uri="{BB962C8B-B14F-4D97-AF65-F5344CB8AC3E}">
        <p14:creationId xmlns:p14="http://schemas.microsoft.com/office/powerpoint/2010/main" xmlns="" val="105931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0" s="12549" l="25098"/>
                                      </p:by>
                                    </p:animClr>
                                    <p:animClr clrSpc="hsl" dir="cw">
                                      <p:cBhvr>
                                        <p:cTn id="7" dur="500" fill="hold"/>
                                        <p:tgtEl>
                                          <p:spTgt spid="2"/>
                                        </p:tgtEl>
                                        <p:attrNameLst>
                                          <p:attrName>fillcolor</p:attrName>
                                        </p:attrNameLst>
                                      </p:cBhvr>
                                      <p:by>
                                        <p:hsl h="0" s="12549" l="25098"/>
                                      </p:by>
                                    </p:animClr>
                                    <p:animClr clrSpc="hsl" dir="cw">
                                      <p:cBhvr>
                                        <p:cTn id="8" dur="500" fill="hold"/>
                                        <p:tgtEl>
                                          <p:spTgt spid="2"/>
                                        </p:tgtEl>
                                        <p:attrNameLst>
                                          <p:attrName>stroke.color</p:attrName>
                                        </p:attrNameLst>
                                      </p:cBhvr>
                                      <p:by>
                                        <p:hsl h="0" s="12549" l="25098"/>
                                      </p:by>
                                    </p:animClr>
                                    <p:set>
                                      <p:cBhvr>
                                        <p:cTn id="9" dur="500" fill="hold"/>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2743200"/>
            <a:ext cx="8763000" cy="3293209"/>
          </a:xfrm>
          <a:prstGeom prst="rect">
            <a:avLst/>
          </a:prstGeom>
        </p:spPr>
        <p:txBody>
          <a:bodyPr wrap="square">
            <a:spAutoFit/>
          </a:bodyPr>
          <a:lstStyle/>
          <a:p>
            <a:pPr marL="457200" indent="-457200" algn="just">
              <a:buFont typeface="Arial" panose="020B0604020202020204" pitchFamily="34" charset="0"/>
              <a:buChar char="•"/>
            </a:pPr>
            <a:r>
              <a:rPr lang="en-US" sz="2600" dirty="0">
                <a:solidFill>
                  <a:schemeClr val="accent1">
                    <a:lumMod val="50000"/>
                  </a:schemeClr>
                </a:solidFill>
                <a:latin typeface="Times New Roman" panose="02020603050405020304" pitchFamily="18" charset="0"/>
                <a:cs typeface="Times New Roman" panose="02020603050405020304" pitchFamily="18" charset="0"/>
              </a:rPr>
              <a:t>The submerged cultivation was carried out in 250ml flasks containing 100ml of Mandel’s medium with microcrystalline cellulose powder which was used as the sole source of carbon at a concentration of 1%. </a:t>
            </a:r>
            <a:endParaRPr lang="en-US" sz="2600" dirty="0" smtClean="0">
              <a:solidFill>
                <a:schemeClr val="accent1">
                  <a:lumMod val="50000"/>
                </a:schemeClr>
              </a:solidFill>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600" dirty="0" smtClean="0">
              <a:solidFill>
                <a:schemeClr val="accent1">
                  <a:lumMod val="50000"/>
                </a:schemeClr>
              </a:solidFill>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2600"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sz="2600" dirty="0">
                <a:solidFill>
                  <a:schemeClr val="accent1">
                    <a:lumMod val="50000"/>
                  </a:schemeClr>
                </a:solidFill>
                <a:latin typeface="Times New Roman" panose="02020603050405020304" pitchFamily="18" charset="0"/>
                <a:cs typeface="Times New Roman" panose="02020603050405020304" pitchFamily="18" charset="0"/>
              </a:rPr>
              <a:t>Flasks were inoculated with conidial suspension to provide a final concentration of 1×10</a:t>
            </a:r>
            <a:r>
              <a:rPr lang="en-US" sz="2600" baseline="30000" dirty="0">
                <a:solidFill>
                  <a:schemeClr val="accent1">
                    <a:lumMod val="50000"/>
                  </a:schemeClr>
                </a:solidFill>
                <a:latin typeface="Times New Roman" panose="02020603050405020304" pitchFamily="18" charset="0"/>
                <a:cs typeface="Times New Roman" panose="02020603050405020304" pitchFamily="18" charset="0"/>
              </a:rPr>
              <a:t>6</a:t>
            </a:r>
            <a:r>
              <a:rPr lang="en-US" sz="2600" dirty="0">
                <a:solidFill>
                  <a:schemeClr val="accent1">
                    <a:lumMod val="50000"/>
                  </a:schemeClr>
                </a:solidFill>
                <a:latin typeface="Times New Roman" panose="02020603050405020304" pitchFamily="18" charset="0"/>
                <a:cs typeface="Times New Roman" panose="02020603050405020304" pitchFamily="18" charset="0"/>
              </a:rPr>
              <a:t> conidia per ml and incubated with agitation (160 rpm), at 28 </a:t>
            </a:r>
            <a:r>
              <a:rPr lang="en-US" sz="2600" baseline="30000" dirty="0">
                <a:solidFill>
                  <a:schemeClr val="accent1">
                    <a:lumMod val="50000"/>
                  </a:schemeClr>
                </a:solidFill>
                <a:latin typeface="Times New Roman" panose="02020603050405020304" pitchFamily="18" charset="0"/>
                <a:cs typeface="Times New Roman" panose="02020603050405020304" pitchFamily="18" charset="0"/>
              </a:rPr>
              <a:t>◦</a:t>
            </a:r>
            <a:r>
              <a:rPr lang="en-US" sz="2600" dirty="0">
                <a:solidFill>
                  <a:schemeClr val="accent1">
                    <a:lumMod val="50000"/>
                  </a:schemeClr>
                </a:solidFill>
                <a:latin typeface="Times New Roman" panose="02020603050405020304" pitchFamily="18" charset="0"/>
                <a:cs typeface="Times New Roman" panose="02020603050405020304" pitchFamily="18" charset="0"/>
              </a:rPr>
              <a:t>C, for 6 days. </a:t>
            </a:r>
            <a:endParaRPr lang="ar-EG" sz="2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Rectangle 4"/>
          <p:cNvSpPr/>
          <p:nvPr/>
        </p:nvSpPr>
        <p:spPr>
          <a:xfrm>
            <a:off x="228600" y="304800"/>
            <a:ext cx="8686800" cy="1323439"/>
          </a:xfrm>
          <a:prstGeom prst="rect">
            <a:avLst/>
          </a:prstGeom>
        </p:spPr>
        <p:txBody>
          <a:bodyPr wrap="square">
            <a:spAutoFit/>
          </a:bodyPr>
          <a:lstStyle/>
          <a:p>
            <a:pPr algn="ctr"/>
            <a:r>
              <a:rPr lang="en-US" sz="4000" dirty="0">
                <a:solidFill>
                  <a:srgbClr val="FFFF00"/>
                </a:solidFill>
                <a:effectLst>
                  <a:glow rad="228600">
                    <a:srgbClr val="FFFF00">
                      <a:alpha val="40000"/>
                    </a:srgbClr>
                  </a:glow>
                </a:effectLst>
              </a:rPr>
              <a:t>Cellulase production by </a:t>
            </a:r>
          </a:p>
          <a:p>
            <a:pPr algn="ctr"/>
            <a:r>
              <a:rPr lang="en-US" sz="4000" dirty="0">
                <a:solidFill>
                  <a:srgbClr val="FFFF00"/>
                </a:solidFill>
                <a:effectLst>
                  <a:glow rad="228600">
                    <a:srgbClr val="FFFF00">
                      <a:alpha val="40000"/>
                    </a:srgbClr>
                  </a:glow>
                </a:effectLst>
              </a:rPr>
              <a:t>Submerged fermentation (SMF).</a:t>
            </a:r>
            <a:endParaRPr lang="ar-EG" sz="4000" dirty="0">
              <a:solidFill>
                <a:srgbClr val="FFFF00"/>
              </a:solidFill>
              <a:effectLst>
                <a:glow rad="228600">
                  <a:srgbClr val="FFFF00">
                    <a:alpha val="40000"/>
                  </a:srgbClr>
                </a:glow>
              </a:effectLst>
            </a:endParaRPr>
          </a:p>
        </p:txBody>
      </p:sp>
    </p:spTree>
    <p:extLst>
      <p:ext uri="{BB962C8B-B14F-4D97-AF65-F5344CB8AC3E}">
        <p14:creationId xmlns:p14="http://schemas.microsoft.com/office/powerpoint/2010/main" xmlns="" val="100451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124200"/>
            <a:ext cx="8686800" cy="3352800"/>
          </a:xfrm>
        </p:spPr>
        <p:txBody>
          <a:bodyPr>
            <a:noAutofit/>
          </a:bodyPr>
          <a:lstStyle/>
          <a:p>
            <a:pPr marL="447675" indent="-360363" algn="l" rtl="0">
              <a:buNone/>
            </a:pPr>
            <a:r>
              <a:rPr lang="en-US" dirty="0" smtClean="0">
                <a:solidFill>
                  <a:schemeClr val="accent1">
                    <a:lumMod val="50000"/>
                  </a:schemeClr>
                </a:solidFill>
                <a:latin typeface="Times New Roman" pitchFamily="18" charset="0"/>
                <a:cs typeface="Times New Roman" pitchFamily="18" charset="0"/>
              </a:rPr>
              <a:t>1. Total </a:t>
            </a:r>
            <a:r>
              <a:rPr lang="en-US" dirty="0">
                <a:solidFill>
                  <a:schemeClr val="accent1">
                    <a:lumMod val="50000"/>
                  </a:schemeClr>
                </a:solidFill>
                <a:latin typeface="Times New Roman" pitchFamily="18" charset="0"/>
                <a:cs typeface="Times New Roman" pitchFamily="18" charset="0"/>
              </a:rPr>
              <a:t>cellulase </a:t>
            </a:r>
            <a:r>
              <a:rPr lang="en-US" dirty="0" smtClean="0">
                <a:solidFill>
                  <a:schemeClr val="accent1">
                    <a:lumMod val="50000"/>
                  </a:schemeClr>
                </a:solidFill>
                <a:latin typeface="Times New Roman" pitchFamily="18" charset="0"/>
                <a:cs typeface="Times New Roman" pitchFamily="18" charset="0"/>
              </a:rPr>
              <a:t>activity by FPase activity (DNS method)  .</a:t>
            </a:r>
          </a:p>
          <a:p>
            <a:pPr marL="447675" lvl="0" indent="-360363" algn="l" rtl="0">
              <a:buNone/>
            </a:pPr>
            <a:r>
              <a:rPr lang="en-US" dirty="0" smtClean="0">
                <a:solidFill>
                  <a:schemeClr val="accent1">
                    <a:lumMod val="50000"/>
                  </a:schemeClr>
                </a:solidFill>
                <a:latin typeface="Times New Roman" pitchFamily="18" charset="0"/>
                <a:cs typeface="Times New Roman" pitchFamily="18" charset="0"/>
              </a:rPr>
              <a:t>2. Activity </a:t>
            </a:r>
            <a:r>
              <a:rPr lang="en-US" dirty="0">
                <a:solidFill>
                  <a:schemeClr val="accent1">
                    <a:lumMod val="50000"/>
                  </a:schemeClr>
                </a:solidFill>
                <a:latin typeface="Times New Roman" pitchFamily="18" charset="0"/>
                <a:cs typeface="Times New Roman" pitchFamily="18" charset="0"/>
              </a:rPr>
              <a:t>of individual </a:t>
            </a:r>
            <a:r>
              <a:rPr lang="en-US" dirty="0" smtClean="0">
                <a:solidFill>
                  <a:schemeClr val="accent1">
                    <a:lumMod val="50000"/>
                  </a:schemeClr>
                </a:solidFill>
                <a:latin typeface="Times New Roman" pitchFamily="18" charset="0"/>
                <a:cs typeface="Times New Roman" pitchFamily="18" charset="0"/>
              </a:rPr>
              <a:t>cellulases:</a:t>
            </a:r>
          </a:p>
          <a:p>
            <a:pPr marL="719138" lvl="1" indent="-360363" algn="l" rtl="0">
              <a:buNone/>
            </a:pPr>
            <a:r>
              <a:rPr lang="en-US" sz="2400" dirty="0" smtClean="0">
                <a:solidFill>
                  <a:schemeClr val="accent1">
                    <a:lumMod val="50000"/>
                  </a:schemeClr>
                </a:solidFill>
                <a:latin typeface="Times New Roman" pitchFamily="18" charset="0"/>
                <a:cs typeface="Times New Roman" pitchFamily="18" charset="0"/>
              </a:rPr>
              <a:t>a. β-Glucosidase using cellobiose substrate (GOD method).</a:t>
            </a:r>
          </a:p>
          <a:p>
            <a:pPr marL="719138" lvl="1" indent="-360363" algn="l" rtl="0">
              <a:buNone/>
            </a:pPr>
            <a:r>
              <a:rPr lang="en-US" sz="2400" dirty="0" smtClean="0">
                <a:solidFill>
                  <a:schemeClr val="accent1">
                    <a:lumMod val="50000"/>
                  </a:schemeClr>
                </a:solidFill>
                <a:latin typeface="Times New Roman" pitchFamily="18" charset="0"/>
                <a:cs typeface="Times New Roman" pitchFamily="18" charset="0"/>
              </a:rPr>
              <a:t>b. Carboxymethyl cellulase (CMCase) using CMC substrate.</a:t>
            </a:r>
            <a:endParaRPr lang="en-US" sz="2400" dirty="0">
              <a:solidFill>
                <a:schemeClr val="accent1">
                  <a:lumMod val="50000"/>
                </a:schemeClr>
              </a:solidFill>
              <a:latin typeface="Times New Roman" pitchFamily="18" charset="0"/>
              <a:cs typeface="Times New Roman" pitchFamily="18" charset="0"/>
            </a:endParaRPr>
          </a:p>
          <a:p>
            <a:pPr marL="447675" indent="-360363" algn="l" rtl="0">
              <a:buNone/>
            </a:pPr>
            <a:r>
              <a:rPr lang="en-US" dirty="0" smtClean="0">
                <a:solidFill>
                  <a:schemeClr val="accent1">
                    <a:lumMod val="50000"/>
                  </a:schemeClr>
                </a:solidFill>
                <a:latin typeface="Times New Roman" pitchFamily="18" charset="0"/>
                <a:cs typeface="Times New Roman" pitchFamily="18" charset="0"/>
              </a:rPr>
              <a:t>3. Free sugar determination in culture filtrate. </a:t>
            </a:r>
          </a:p>
          <a:p>
            <a:pPr marL="447675" indent="-360363" algn="l" rtl="0">
              <a:buNone/>
            </a:pPr>
            <a:r>
              <a:rPr lang="en-US" dirty="0" smtClean="0">
                <a:solidFill>
                  <a:schemeClr val="accent1">
                    <a:lumMod val="50000"/>
                  </a:schemeClr>
                </a:solidFill>
                <a:latin typeface="Times New Roman" pitchFamily="18" charset="0"/>
                <a:cs typeface="Times New Roman" pitchFamily="18" charset="0"/>
              </a:rPr>
              <a:t>4. Total </a:t>
            </a:r>
            <a:r>
              <a:rPr lang="en-US" dirty="0">
                <a:solidFill>
                  <a:schemeClr val="accent1">
                    <a:lumMod val="50000"/>
                  </a:schemeClr>
                </a:solidFill>
                <a:latin typeface="Times New Roman" pitchFamily="18" charset="0"/>
                <a:cs typeface="Times New Roman" pitchFamily="18" charset="0"/>
              </a:rPr>
              <a:t>protein concentration </a:t>
            </a:r>
            <a:r>
              <a:rPr lang="en-US" dirty="0" smtClean="0">
                <a:solidFill>
                  <a:schemeClr val="accent1">
                    <a:lumMod val="50000"/>
                  </a:schemeClr>
                </a:solidFill>
                <a:latin typeface="Times New Roman" pitchFamily="18" charset="0"/>
                <a:cs typeface="Times New Roman" pitchFamily="18" charset="0"/>
              </a:rPr>
              <a:t>determination in culture filtrate.</a:t>
            </a:r>
          </a:p>
        </p:txBody>
      </p:sp>
      <p:sp>
        <p:nvSpPr>
          <p:cNvPr id="2" name="Title 1"/>
          <p:cNvSpPr>
            <a:spLocks noGrp="1"/>
          </p:cNvSpPr>
          <p:nvPr>
            <p:ph type="title"/>
          </p:nvPr>
        </p:nvSpPr>
        <p:spPr>
          <a:xfrm>
            <a:off x="457200" y="609600"/>
            <a:ext cx="8229600" cy="685800"/>
          </a:xfrm>
        </p:spPr>
        <p:txBody>
          <a:bodyPr>
            <a:normAutofit fontScale="90000"/>
          </a:bodyPr>
          <a:lstStyle/>
          <a:p>
            <a:r>
              <a:rPr lang="en-US" dirty="0" smtClean="0"/>
              <a:t/>
            </a:r>
            <a:br>
              <a:rPr lang="en-US" dirty="0" smtClean="0"/>
            </a:br>
            <a:r>
              <a:rPr lang="en-US" dirty="0"/>
              <a:t/>
            </a:r>
            <a:br>
              <a:rPr lang="en-US" dirty="0"/>
            </a:br>
            <a:r>
              <a:rPr lang="en-US" sz="4900" dirty="0">
                <a:solidFill>
                  <a:srgbClr val="FFFF00"/>
                </a:solidFill>
                <a:effectLst>
                  <a:glow rad="228600">
                    <a:srgbClr val="FFFF00">
                      <a:alpha val="40000"/>
                    </a:srgbClr>
                  </a:glow>
                </a:effectLst>
                <a:latin typeface="+mn-lt"/>
                <a:ea typeface="+mn-ea"/>
                <a:cs typeface="+mn-cs"/>
              </a:rPr>
              <a:t>Determining of cellulase </a:t>
            </a:r>
            <a:r>
              <a:rPr lang="en-US" sz="4900" dirty="0" smtClean="0">
                <a:solidFill>
                  <a:srgbClr val="FFFF00"/>
                </a:solidFill>
                <a:effectLst>
                  <a:glow rad="228600">
                    <a:srgbClr val="FFFF00">
                      <a:alpha val="40000"/>
                    </a:srgbClr>
                  </a:glow>
                </a:effectLst>
                <a:latin typeface="+mn-lt"/>
                <a:ea typeface="+mn-ea"/>
                <a:cs typeface="+mn-cs"/>
              </a:rPr>
              <a:t>activity</a:t>
            </a:r>
            <a:r>
              <a:rPr lang="en-US" dirty="0" smtClean="0"/>
              <a:t/>
            </a:r>
            <a:br>
              <a:rPr lang="en-US" dirty="0" smtClean="0"/>
            </a:br>
            <a:r>
              <a:rPr lang="en-US" dirty="0" smtClean="0"/>
              <a:t> </a:t>
            </a:r>
            <a:br>
              <a:rPr lang="en-US" dirty="0" smtClean="0"/>
            </a:br>
            <a:endParaRPr lang="en-US" dirty="0"/>
          </a:p>
        </p:txBody>
      </p:sp>
    </p:spTree>
    <p:extLst>
      <p:ext uri="{BB962C8B-B14F-4D97-AF65-F5344CB8AC3E}">
        <p14:creationId xmlns:p14="http://schemas.microsoft.com/office/powerpoint/2010/main" xmlns="" val="288561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08464710"/>
              </p:ext>
            </p:extLst>
          </p:nvPr>
        </p:nvGraphicFramePr>
        <p:xfrm>
          <a:off x="705256" y="2057405"/>
          <a:ext cx="7668001" cy="4571995"/>
        </p:xfrm>
        <a:graphic>
          <a:graphicData uri="http://schemas.openxmlformats.org/drawingml/2006/table">
            <a:tbl>
              <a:tblPr rtl="1" firstRow="1" lastCol="1" bandRow="1">
                <a:effectLst>
                  <a:innerShdw blurRad="63500" dist="50800" dir="2700000">
                    <a:prstClr val="black">
                      <a:alpha val="50000"/>
                    </a:prstClr>
                  </a:innerShdw>
                </a:effectLst>
                <a:tableStyleId>{B301B821-A1FF-4177-AEE7-76D212191A09}</a:tableStyleId>
              </a:tblPr>
              <a:tblGrid>
                <a:gridCol w="1420826"/>
                <a:gridCol w="1119435"/>
                <a:gridCol w="1421671"/>
                <a:gridCol w="1421671"/>
                <a:gridCol w="1197658"/>
                <a:gridCol w="1086740"/>
              </a:tblGrid>
              <a:tr h="350613">
                <a:tc rowSpan="2">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Total Protein</a:t>
                      </a:r>
                    </a:p>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(mg/ml)</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rowSpan="2">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Free sugar</a:t>
                      </a:r>
                    </a:p>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(mg/ml)</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gridSpan="3">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Enzymes activities (IU/ml)</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hMerge="1">
                  <a:txBody>
                    <a:bodyPr/>
                    <a:lstStyle/>
                    <a:p>
                      <a:endParaRPr lang="en-US"/>
                    </a:p>
                  </a:txBody>
                  <a:tcPr/>
                </a:tc>
                <a:tc hMerge="1">
                  <a:txBody>
                    <a:bodyPr/>
                    <a:lstStyle/>
                    <a:p>
                      <a:endParaRPr lang="en-US"/>
                    </a:p>
                  </a:txBody>
                  <a:tcPr/>
                </a:tc>
                <a:tc rowSpan="2">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Isolates</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64639">
                <a:tc vMerge="1">
                  <a:txBody>
                    <a:bodyPr/>
                    <a:lstStyle/>
                    <a:p>
                      <a:endParaRPr lang="en-US"/>
                    </a:p>
                  </a:txBody>
                  <a:tcPr/>
                </a:tc>
                <a:tc vMerge="1">
                  <a:txBody>
                    <a:bodyPr/>
                    <a:lstStyle/>
                    <a:p>
                      <a:endParaRPr lang="en-US"/>
                    </a:p>
                  </a:txBody>
                  <a:tcPr/>
                </a:tc>
                <a:tc>
                  <a:txBody>
                    <a:bodyPr/>
                    <a:lstStyle/>
                    <a:p>
                      <a:pPr marL="0" marR="0" algn="ctr" defTabSz="914400" rtl="0" eaLnBrk="1" latinLnBrk="0" hangingPunct="1">
                        <a:spcBef>
                          <a:spcPts val="0"/>
                        </a:spcBef>
                        <a:spcAft>
                          <a:spcPts val="0"/>
                        </a:spcAft>
                      </a:pPr>
                      <a:r>
                        <a:rPr lang="en-US" sz="1600" kern="1200" dirty="0">
                          <a:solidFill>
                            <a:schemeClr val="tx1"/>
                          </a:solidFill>
                          <a:effectLst/>
                          <a:latin typeface="Times New Roman" panose="02020603050405020304" pitchFamily="18" charset="0"/>
                          <a:cs typeface="Times New Roman" panose="02020603050405020304" pitchFamily="18" charset="0"/>
                        </a:rPr>
                        <a:t>β-glucosidase</a:t>
                      </a:r>
                      <a:endParaRPr lang="en-US" sz="16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solidFill>
                      <a:srgbClr val="E29F8A"/>
                    </a:solidFill>
                  </a:tcPr>
                </a:tc>
                <a:tc>
                  <a:txBody>
                    <a:bodyPr/>
                    <a:lstStyle/>
                    <a:p>
                      <a:pPr marL="0" marR="0" algn="ctr" defTabSz="914400" rtl="0" eaLnBrk="1" latinLnBrk="0" hangingPunct="1">
                        <a:spcBef>
                          <a:spcPts val="0"/>
                        </a:spcBef>
                        <a:spcAft>
                          <a:spcPts val="0"/>
                        </a:spcAft>
                      </a:pPr>
                      <a:r>
                        <a:rPr lang="en-US" sz="1600" kern="1200" dirty="0">
                          <a:solidFill>
                            <a:schemeClr val="tx1"/>
                          </a:solidFill>
                          <a:effectLst/>
                          <a:latin typeface="Times New Roman" panose="02020603050405020304" pitchFamily="18" charset="0"/>
                          <a:cs typeface="Times New Roman" panose="02020603050405020304" pitchFamily="18" charset="0"/>
                        </a:rPr>
                        <a:t>CMCase</a:t>
                      </a:r>
                      <a:endParaRPr lang="en-US" sz="16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solidFill>
                      <a:srgbClr val="E29F8A"/>
                    </a:solidFill>
                  </a:tcPr>
                </a:tc>
                <a:tc>
                  <a:txBody>
                    <a:bodyPr/>
                    <a:lstStyle/>
                    <a:p>
                      <a:pPr marL="0" marR="0" algn="ctr" defTabSz="914400" rtl="0" eaLnBrk="1" latinLnBrk="0" hangingPunct="1">
                        <a:spcBef>
                          <a:spcPts val="0"/>
                        </a:spcBef>
                        <a:spcAft>
                          <a:spcPts val="0"/>
                        </a:spcAft>
                      </a:pPr>
                      <a:r>
                        <a:rPr lang="en-US" sz="1600" kern="1200" dirty="0">
                          <a:solidFill>
                            <a:schemeClr val="tx1"/>
                          </a:solidFill>
                          <a:effectLst/>
                          <a:latin typeface="Times New Roman" panose="02020603050405020304" pitchFamily="18" charset="0"/>
                          <a:cs typeface="Times New Roman" panose="02020603050405020304" pitchFamily="18" charset="0"/>
                        </a:rPr>
                        <a:t>FPase</a:t>
                      </a:r>
                      <a:endParaRPr lang="en-US" sz="16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solidFill>
                      <a:srgbClr val="E29F8A"/>
                    </a:solidFill>
                  </a:tcPr>
                </a:tc>
                <a:tc vMerge="1">
                  <a:txBody>
                    <a:bodyPr/>
                    <a:lstStyle/>
                    <a:p>
                      <a:endParaRPr lang="en-US"/>
                    </a:p>
                  </a:txBody>
                  <a:tcPr/>
                </a:tc>
              </a:tr>
              <a:tr h="350613">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0.18 </a:t>
                      </a:r>
                      <a:r>
                        <a:rPr lang="en-US" sz="1600" baseline="30000" dirty="0">
                          <a:effectLst/>
                          <a:latin typeface="Times New Roman" panose="02020603050405020304" pitchFamily="18" charset="0"/>
                          <a:cs typeface="Times New Roman" panose="02020603050405020304" pitchFamily="18" charset="0"/>
                        </a:rPr>
                        <a:t>cd</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0.01</a:t>
                      </a:r>
                      <a:r>
                        <a:rPr lang="en-US" sz="1600" baseline="30000" dirty="0">
                          <a:effectLst/>
                          <a:latin typeface="Times New Roman" panose="02020603050405020304" pitchFamily="18" charset="0"/>
                          <a:cs typeface="Times New Roman" panose="02020603050405020304" pitchFamily="18" charset="0"/>
                        </a:rPr>
                        <a:t> i</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0.14 </a:t>
                      </a:r>
                      <a:r>
                        <a:rPr lang="en-US" sz="1600" baseline="30000" dirty="0">
                          <a:effectLst/>
                          <a:latin typeface="Times New Roman" panose="02020603050405020304" pitchFamily="18" charset="0"/>
                          <a:cs typeface="Times New Roman" panose="02020603050405020304" pitchFamily="18" charset="0"/>
                        </a:rPr>
                        <a:t>b</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0.86 </a:t>
                      </a:r>
                      <a:r>
                        <a:rPr lang="en-US" sz="1600" baseline="30000" dirty="0" err="1">
                          <a:effectLst/>
                          <a:latin typeface="Times New Roman" panose="02020603050405020304" pitchFamily="18" charset="0"/>
                          <a:cs typeface="Times New Roman" panose="02020603050405020304" pitchFamily="18" charset="0"/>
                        </a:rPr>
                        <a:t>fg</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0.29</a:t>
                      </a:r>
                      <a:r>
                        <a:rPr lang="en-US" sz="1600" baseline="30000" dirty="0">
                          <a:effectLst/>
                          <a:latin typeface="Times New Roman" panose="02020603050405020304" pitchFamily="18" charset="0"/>
                          <a:cs typeface="Times New Roman" panose="02020603050405020304" pitchFamily="18" charset="0"/>
                        </a:rPr>
                        <a:t> i</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T1</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0.30 </a:t>
                      </a:r>
                      <a:r>
                        <a:rPr lang="en-US" sz="1600" baseline="30000">
                          <a:effectLst/>
                          <a:latin typeface="Times New Roman" panose="02020603050405020304" pitchFamily="18" charset="0"/>
                          <a:cs typeface="Times New Roman" panose="02020603050405020304" pitchFamily="18" charset="0"/>
                        </a:rPr>
                        <a:t>a</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0.01 </a:t>
                      </a:r>
                      <a:r>
                        <a:rPr lang="en-US" sz="1600" baseline="30000">
                          <a:effectLst/>
                          <a:latin typeface="Times New Roman" panose="02020603050405020304" pitchFamily="18" charset="0"/>
                          <a:cs typeface="Times New Roman" panose="02020603050405020304" pitchFamily="18" charset="0"/>
                        </a:rPr>
                        <a:t>i</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0.09 </a:t>
                      </a:r>
                      <a:r>
                        <a:rPr lang="en-US" sz="1600" baseline="30000" dirty="0">
                          <a:effectLst/>
                          <a:latin typeface="Times New Roman" panose="02020603050405020304" pitchFamily="18" charset="0"/>
                          <a:cs typeface="Times New Roman" panose="02020603050405020304" pitchFamily="18" charset="0"/>
                        </a:rPr>
                        <a:t>c</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0.83 </a:t>
                      </a:r>
                      <a:r>
                        <a:rPr lang="en-US" sz="1600" baseline="30000">
                          <a:effectLst/>
                          <a:latin typeface="Times New Roman" panose="02020603050405020304" pitchFamily="18" charset="0"/>
                          <a:cs typeface="Times New Roman" panose="02020603050405020304" pitchFamily="18" charset="0"/>
                        </a:rPr>
                        <a:t>gh</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0.40 </a:t>
                      </a:r>
                      <a:r>
                        <a:rPr lang="en-US" sz="1600" baseline="30000" dirty="0">
                          <a:effectLst/>
                          <a:latin typeface="Times New Roman" panose="02020603050405020304" pitchFamily="18" charset="0"/>
                          <a:cs typeface="Times New Roman" panose="02020603050405020304" pitchFamily="18" charset="0"/>
                        </a:rPr>
                        <a:t>g</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T14</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0.05 </a:t>
                      </a:r>
                      <a:r>
                        <a:rPr lang="en-US" sz="1600" baseline="30000">
                          <a:effectLst/>
                          <a:latin typeface="Times New Roman" panose="02020603050405020304" pitchFamily="18" charset="0"/>
                          <a:cs typeface="Times New Roman" panose="02020603050405020304" pitchFamily="18" charset="0"/>
                        </a:rPr>
                        <a:t>e</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1.82 </a:t>
                      </a:r>
                      <a:r>
                        <a:rPr lang="en-US" sz="1600" baseline="30000">
                          <a:effectLst/>
                          <a:latin typeface="Times New Roman" panose="02020603050405020304" pitchFamily="18" charset="0"/>
                          <a:cs typeface="Times New Roman" panose="02020603050405020304" pitchFamily="18" charset="0"/>
                        </a:rPr>
                        <a:t>b</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0.02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1.09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0.34 </a:t>
                      </a:r>
                      <a:r>
                        <a:rPr lang="en-US" sz="1600" baseline="30000">
                          <a:effectLst/>
                          <a:latin typeface="Times New Roman" panose="02020603050405020304" pitchFamily="18" charset="0"/>
                          <a:cs typeface="Times New Roman" panose="02020603050405020304" pitchFamily="18" charset="0"/>
                        </a:rPr>
                        <a:t>h</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T17</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0.21 </a:t>
                      </a:r>
                      <a:r>
                        <a:rPr lang="en-US" sz="1600" baseline="30000">
                          <a:effectLst/>
                          <a:latin typeface="Times New Roman" panose="02020603050405020304" pitchFamily="18" charset="0"/>
                          <a:cs typeface="Times New Roman" panose="02020603050405020304" pitchFamily="18" charset="0"/>
                        </a:rPr>
                        <a:t>be</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1.77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0.12 </a:t>
                      </a:r>
                      <a:r>
                        <a:rPr lang="en-US" sz="1600" baseline="30000">
                          <a:effectLst/>
                          <a:latin typeface="Times New Roman" panose="02020603050405020304" pitchFamily="18" charset="0"/>
                          <a:cs typeface="Times New Roman" panose="02020603050405020304" pitchFamily="18" charset="0"/>
                        </a:rPr>
                        <a:t>b</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1.18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0.59 </a:t>
                      </a:r>
                      <a:r>
                        <a:rPr lang="en-US" sz="1600" baseline="30000" dirty="0">
                          <a:effectLst/>
                          <a:latin typeface="Times New Roman" panose="02020603050405020304" pitchFamily="18" charset="0"/>
                          <a:cs typeface="Times New Roman" panose="02020603050405020304" pitchFamily="18" charset="0"/>
                        </a:rPr>
                        <a:t>d</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T18</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0.33 </a:t>
                      </a:r>
                      <a:r>
                        <a:rPr lang="en-US" sz="1600" baseline="30000">
                          <a:effectLst/>
                          <a:latin typeface="Times New Roman" panose="02020603050405020304" pitchFamily="18" charset="0"/>
                          <a:cs typeface="Times New Roman" panose="02020603050405020304" pitchFamily="18" charset="0"/>
                        </a:rPr>
                        <a:t>a</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0.20 </a:t>
                      </a:r>
                      <a:r>
                        <a:rPr lang="en-US" sz="1600" baseline="30000">
                          <a:effectLst/>
                          <a:latin typeface="Times New Roman" panose="02020603050405020304" pitchFamily="18" charset="0"/>
                          <a:cs typeface="Times New Roman" panose="02020603050405020304" pitchFamily="18" charset="0"/>
                        </a:rPr>
                        <a:t>h</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0.00 </a:t>
                      </a:r>
                      <a:r>
                        <a:rPr lang="en-US" sz="1600" baseline="30000" dirty="0">
                          <a:effectLst/>
                          <a:latin typeface="Times New Roman" panose="02020603050405020304" pitchFamily="18" charset="0"/>
                          <a:cs typeface="Times New Roman" panose="02020603050405020304" pitchFamily="18" charset="0"/>
                        </a:rPr>
                        <a:t>d</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0.88 </a:t>
                      </a:r>
                      <a:r>
                        <a:rPr lang="en-US" sz="1600" baseline="30000">
                          <a:effectLst/>
                          <a:latin typeface="Times New Roman" panose="02020603050405020304" pitchFamily="18" charset="0"/>
                          <a:cs typeface="Times New Roman" panose="02020603050405020304" pitchFamily="18" charset="0"/>
                        </a:rPr>
                        <a:t>f</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0.64 </a:t>
                      </a:r>
                      <a:r>
                        <a:rPr lang="en-US" sz="1600" baseline="30000" dirty="0">
                          <a:effectLst/>
                          <a:latin typeface="Times New Roman" panose="02020603050405020304" pitchFamily="18" charset="0"/>
                          <a:cs typeface="Times New Roman" panose="02020603050405020304" pitchFamily="18" charset="0"/>
                        </a:rPr>
                        <a:t>c</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T19</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0.09 </a:t>
                      </a:r>
                      <a:r>
                        <a:rPr lang="en-US" sz="1600" baseline="30000">
                          <a:effectLst/>
                          <a:latin typeface="Times New Roman" panose="02020603050405020304" pitchFamily="18" charset="0"/>
                          <a:cs typeface="Times New Roman" panose="02020603050405020304" pitchFamily="18" charset="0"/>
                        </a:rPr>
                        <a:t>e</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0.19 </a:t>
                      </a:r>
                      <a:r>
                        <a:rPr lang="en-US" sz="1600" baseline="30000">
                          <a:effectLst/>
                          <a:latin typeface="Times New Roman" panose="02020603050405020304" pitchFamily="18" charset="0"/>
                          <a:cs typeface="Times New Roman" panose="02020603050405020304" pitchFamily="18" charset="0"/>
                        </a:rPr>
                        <a:t>h</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0.07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0.81 </a:t>
                      </a:r>
                      <a:r>
                        <a:rPr lang="en-US" sz="1600" baseline="30000">
                          <a:effectLst/>
                          <a:latin typeface="Times New Roman" panose="02020603050405020304" pitchFamily="18" charset="0"/>
                          <a:cs typeface="Times New Roman" panose="02020603050405020304" pitchFamily="18" charset="0"/>
                        </a:rPr>
                        <a:t>h</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0.51 </a:t>
                      </a:r>
                      <a:r>
                        <a:rPr lang="en-US" sz="1600" baseline="30000">
                          <a:effectLst/>
                          <a:latin typeface="Times New Roman" panose="02020603050405020304" pitchFamily="18" charset="0"/>
                          <a:cs typeface="Times New Roman" panose="02020603050405020304" pitchFamily="18" charset="0"/>
                        </a:rPr>
                        <a:t>e</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T20</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0.14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0.43 </a:t>
                      </a:r>
                      <a:r>
                        <a:rPr lang="en-US" sz="1600" baseline="30000">
                          <a:effectLst/>
                          <a:latin typeface="Times New Roman" panose="02020603050405020304" pitchFamily="18" charset="0"/>
                          <a:cs typeface="Times New Roman" panose="02020603050405020304" pitchFamily="18" charset="0"/>
                        </a:rPr>
                        <a:t>g</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0.25 </a:t>
                      </a:r>
                      <a:r>
                        <a:rPr lang="en-US" sz="1600" baseline="300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FFFF00"/>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1.28 </a:t>
                      </a:r>
                      <a:r>
                        <a:rPr lang="en-US" sz="1600" baseline="30000">
                          <a:effectLst/>
                          <a:latin typeface="Times New Roman" panose="02020603050405020304" pitchFamily="18" charset="0"/>
                          <a:cs typeface="Times New Roman" panose="02020603050405020304" pitchFamily="18" charset="0"/>
                        </a:rPr>
                        <a:t>b</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0.85 </a:t>
                      </a:r>
                      <a:r>
                        <a:rPr lang="en-US" sz="1600" baseline="30000">
                          <a:effectLst/>
                          <a:latin typeface="Times New Roman" panose="02020603050405020304" pitchFamily="18" charset="0"/>
                          <a:cs typeface="Times New Roman" panose="02020603050405020304" pitchFamily="18" charset="0"/>
                        </a:rPr>
                        <a:t>b</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T24</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0.18 </a:t>
                      </a:r>
                      <a:r>
                        <a:rPr lang="en-US" sz="1600" baseline="30000">
                          <a:effectLst/>
                          <a:latin typeface="Times New Roman" panose="02020603050405020304" pitchFamily="18" charset="0"/>
                          <a:cs typeface="Times New Roman" panose="02020603050405020304" pitchFamily="18" charset="0"/>
                        </a:rPr>
                        <a:t>cd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2.95 </a:t>
                      </a:r>
                      <a:r>
                        <a:rPr lang="en-US" sz="1600" baseline="300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FFFF00"/>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0.13 </a:t>
                      </a:r>
                      <a:r>
                        <a:rPr lang="en-US" sz="1600" baseline="30000">
                          <a:effectLst/>
                          <a:latin typeface="Times New Roman" panose="02020603050405020304" pitchFamily="18" charset="0"/>
                          <a:cs typeface="Times New Roman" panose="02020603050405020304" pitchFamily="18" charset="0"/>
                        </a:rPr>
                        <a:t>b</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0.74 </a:t>
                      </a:r>
                      <a:r>
                        <a:rPr lang="en-US" sz="1600" baseline="30000" dirty="0">
                          <a:effectLst/>
                          <a:latin typeface="Times New Roman" panose="02020603050405020304" pitchFamily="18" charset="0"/>
                          <a:cs typeface="Times New Roman" panose="02020603050405020304" pitchFamily="18" charset="0"/>
                        </a:rPr>
                        <a:t>i</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0.46 </a:t>
                      </a:r>
                      <a:r>
                        <a:rPr lang="en-US" sz="1600" baseline="30000">
                          <a:effectLst/>
                          <a:latin typeface="Times New Roman" panose="02020603050405020304" pitchFamily="18" charset="0"/>
                          <a:cs typeface="Times New Roman" panose="02020603050405020304" pitchFamily="18" charset="0"/>
                        </a:rPr>
                        <a:t>f</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T31</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0.14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0.87</a:t>
                      </a:r>
                      <a:r>
                        <a:rPr lang="en-US" sz="1600" baseline="30000">
                          <a:effectLst/>
                          <a:latin typeface="Times New Roman" panose="02020603050405020304" pitchFamily="18" charset="0"/>
                          <a:cs typeface="Times New Roman" panose="02020603050405020304" pitchFamily="18" charset="0"/>
                        </a:rPr>
                        <a:t> f</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0.01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1.21</a:t>
                      </a:r>
                      <a:r>
                        <a:rPr lang="en-US" sz="1600" baseline="30000">
                          <a:effectLst/>
                          <a:latin typeface="Times New Roman" panose="02020603050405020304" pitchFamily="18" charset="0"/>
                          <a:cs typeface="Times New Roman" panose="02020603050405020304" pitchFamily="18" charset="0"/>
                        </a:rPr>
                        <a:t> 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0.66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T32</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0.23 </a:t>
                      </a:r>
                      <a:r>
                        <a:rPr lang="en-US" sz="1600" baseline="30000">
                          <a:effectLst/>
                          <a:latin typeface="Times New Roman" panose="02020603050405020304" pitchFamily="18" charset="0"/>
                          <a:cs typeface="Times New Roman" panose="02020603050405020304" pitchFamily="18" charset="0"/>
                        </a:rPr>
                        <a:t>b</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1.17 </a:t>
                      </a:r>
                      <a:r>
                        <a:rPr lang="en-US" sz="1600" baseline="30000">
                          <a:effectLst/>
                          <a:latin typeface="Times New Roman" panose="02020603050405020304" pitchFamily="18" charset="0"/>
                          <a:cs typeface="Times New Roman" panose="02020603050405020304" pitchFamily="18" charset="0"/>
                        </a:rPr>
                        <a:t>e</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0.01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1.32 </a:t>
                      </a:r>
                      <a:r>
                        <a:rPr lang="en-US" sz="1600" baseline="30000" dirty="0">
                          <a:effectLst/>
                          <a:latin typeface="Times New Roman" panose="02020603050405020304" pitchFamily="18" charset="0"/>
                          <a:cs typeface="Times New Roman" panose="02020603050405020304" pitchFamily="18" charset="0"/>
                        </a:rPr>
                        <a:t>a</a:t>
                      </a:r>
                      <a:r>
                        <a:rPr lang="en-US" sz="1600" dirty="0">
                          <a:effectLst/>
                          <a:latin typeface="Times New Roman" panose="02020603050405020304" pitchFamily="18" charset="0"/>
                          <a:cs typeface="Times New Roman" panose="02020603050405020304" pitchFamily="18" charset="0"/>
                        </a:rPr>
                        <a:t> </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FFFF00"/>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0.57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T43</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r h="350613">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0.32 </a:t>
                      </a:r>
                      <a:r>
                        <a:rPr lang="en-US" sz="1600" baseline="300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FFFF00"/>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1.59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0.09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1.01 </a:t>
                      </a:r>
                      <a:r>
                        <a:rPr lang="en-US" sz="1600" baseline="30000">
                          <a:effectLst/>
                          <a:latin typeface="Times New Roman" panose="02020603050405020304" pitchFamily="18" charset="0"/>
                          <a:cs typeface="Times New Roman" panose="02020603050405020304" pitchFamily="18" charset="0"/>
                        </a:rPr>
                        <a:t>e</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1.17 </a:t>
                      </a:r>
                      <a:r>
                        <a:rPr lang="en-US" sz="1600" baseline="300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FFFF00"/>
                    </a:solidFill>
                  </a:tcP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T44</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r>
            </a:tbl>
          </a:graphicData>
        </a:graphic>
      </p:graphicFrame>
      <p:sp>
        <p:nvSpPr>
          <p:cNvPr id="5" name="Rectangle 4"/>
          <p:cNvSpPr/>
          <p:nvPr/>
        </p:nvSpPr>
        <p:spPr>
          <a:xfrm>
            <a:off x="228600" y="381000"/>
            <a:ext cx="8610600" cy="1384995"/>
          </a:xfrm>
          <a:prstGeom prst="rect">
            <a:avLst/>
          </a:prstGeom>
        </p:spPr>
        <p:txBody>
          <a:bodyPr wrap="square">
            <a:spAutoFit/>
          </a:bodyPr>
          <a:lstStyle/>
          <a:p>
            <a:pPr algn="ctr"/>
            <a:r>
              <a:rPr lang="en-US" sz="2800" dirty="0">
                <a:solidFill>
                  <a:srgbClr val="FFFF00"/>
                </a:solidFill>
                <a:effectLst>
                  <a:glow rad="228600">
                    <a:srgbClr val="FFFF00">
                      <a:alpha val="40000"/>
                    </a:srgbClr>
                  </a:glow>
                </a:effectLst>
              </a:rPr>
              <a:t>Enzyme activities and extracellular protein of </a:t>
            </a:r>
            <a:r>
              <a:rPr lang="en-US" sz="2800" i="1" dirty="0">
                <a:solidFill>
                  <a:srgbClr val="FFFF00"/>
                </a:solidFill>
                <a:effectLst>
                  <a:glow rad="228600">
                    <a:srgbClr val="FFFF00">
                      <a:alpha val="40000"/>
                    </a:srgbClr>
                  </a:glow>
                </a:effectLst>
              </a:rPr>
              <a:t>Trichoderma</a:t>
            </a:r>
            <a:r>
              <a:rPr lang="en-US" sz="2800" dirty="0">
                <a:solidFill>
                  <a:srgbClr val="FFFF00"/>
                </a:solidFill>
                <a:effectLst>
                  <a:glow rad="228600">
                    <a:srgbClr val="FFFF00">
                      <a:alpha val="40000"/>
                    </a:srgbClr>
                  </a:glow>
                </a:effectLst>
              </a:rPr>
              <a:t> isolate produced in submerged fermentation (SMF) cultures</a:t>
            </a:r>
          </a:p>
        </p:txBody>
      </p:sp>
    </p:spTree>
    <p:extLst>
      <p:ext uri="{BB962C8B-B14F-4D97-AF65-F5344CB8AC3E}">
        <p14:creationId xmlns:p14="http://schemas.microsoft.com/office/powerpoint/2010/main" xmlns="" val="268309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867541189"/>
              </p:ext>
            </p:extLst>
          </p:nvPr>
        </p:nvGraphicFramePr>
        <p:xfrm>
          <a:off x="1143000" y="2169601"/>
          <a:ext cx="6768001" cy="4535999"/>
        </p:xfrm>
        <a:graphic>
          <a:graphicData uri="http://schemas.openxmlformats.org/drawingml/2006/table">
            <a:tbl>
              <a:tblPr firstRow="1" firstCol="1" bandRow="1">
                <a:effectLst>
                  <a:innerShdw blurRad="63500" dist="50800" dir="2700000">
                    <a:prstClr val="black">
                      <a:alpha val="50000"/>
                    </a:prstClr>
                  </a:innerShdw>
                </a:effectLst>
                <a:tableStyleId>{5C22544A-7EE6-4342-B048-85BDC9FD1C3A}</a:tableStyleId>
              </a:tblPr>
              <a:tblGrid>
                <a:gridCol w="1691413"/>
                <a:gridCol w="1692196"/>
                <a:gridCol w="1692196"/>
                <a:gridCol w="1692196"/>
              </a:tblGrid>
              <a:tr h="348923">
                <a:tc rowSpan="2">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Isolates</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R w="3175" cap="flat" cmpd="sng" algn="ctr">
                      <a:solidFill>
                        <a:schemeClr val="bg1"/>
                      </a:solidFill>
                      <a:prstDash val="solid"/>
                      <a:round/>
                      <a:headEnd type="none" w="med" len="med"/>
                      <a:tailEnd type="none" w="med" len="med"/>
                    </a:lnR>
                    <a:lnB w="3175" cap="flat" cmpd="sng" algn="ctr">
                      <a:solidFill>
                        <a:schemeClr val="bg1"/>
                      </a:solidFill>
                      <a:prstDash val="solid"/>
                      <a:round/>
                      <a:headEnd type="none" w="med" len="med"/>
                      <a:tailEnd type="none" w="med" len="med"/>
                    </a:lnB>
                    <a:solidFill>
                      <a:srgbClr val="E29F8A"/>
                    </a:solidFill>
                  </a:tcPr>
                </a:tc>
                <a:tc gridSpan="3">
                  <a:txBody>
                    <a:bodyPr/>
                    <a:lstStyle/>
                    <a:p>
                      <a:pPr marL="0" marR="0" algn="ctr" rtl="0">
                        <a:spcBef>
                          <a:spcPts val="0"/>
                        </a:spcBef>
                        <a:spcAft>
                          <a:spcPts val="0"/>
                        </a:spcAft>
                      </a:pPr>
                      <a:r>
                        <a:rPr lang="en-US" sz="2000" dirty="0">
                          <a:solidFill>
                            <a:schemeClr val="tx2"/>
                          </a:solidFill>
                          <a:effectLst/>
                          <a:latin typeface="Times New Roman" panose="02020603050405020304" pitchFamily="18" charset="0"/>
                          <a:cs typeface="Times New Roman" panose="02020603050405020304" pitchFamily="18" charset="0"/>
                        </a:rPr>
                        <a:t>Specific activity (Umg</a:t>
                      </a:r>
                      <a:r>
                        <a:rPr lang="en-US" sz="2000" b="1" kern="1200" baseline="30000" dirty="0">
                          <a:solidFill>
                            <a:schemeClr val="tx2"/>
                          </a:solidFill>
                          <a:effectLst/>
                          <a:latin typeface="Times New Roman" panose="02020603050405020304" pitchFamily="18" charset="0"/>
                          <a:ea typeface="+mn-ea"/>
                          <a:cs typeface="Times New Roman" panose="02020603050405020304" pitchFamily="18" charset="0"/>
                        </a:rPr>
                        <a:t>−</a:t>
                      </a:r>
                      <a:r>
                        <a:rPr lang="en-US" sz="2000" kern="1200" baseline="30000" dirty="0">
                          <a:solidFill>
                            <a:schemeClr val="tx2"/>
                          </a:solidFill>
                          <a:effectLst/>
                          <a:latin typeface="Times New Roman" panose="02020603050405020304" pitchFamily="18" charset="0"/>
                          <a:ea typeface="+mn-ea"/>
                          <a:cs typeface="Times New Roman" panose="02020603050405020304" pitchFamily="18" charset="0"/>
                        </a:rPr>
                        <a:t>1</a:t>
                      </a:r>
                      <a:r>
                        <a:rPr lang="en-US" sz="2000" dirty="0">
                          <a:solidFill>
                            <a:schemeClr val="tx2"/>
                          </a:solidFill>
                          <a:effectLst/>
                          <a:latin typeface="Times New Roman" panose="02020603050405020304" pitchFamily="18" charset="0"/>
                          <a:cs typeface="Times New Roman" panose="02020603050405020304" pitchFamily="18" charset="0"/>
                        </a:rPr>
                        <a:t> protein</a:t>
                      </a:r>
                      <a:r>
                        <a:rPr lang="en-US" sz="2000" dirty="0">
                          <a:solidFill>
                            <a:schemeClr val="tx2">
                              <a:lumMod val="75000"/>
                            </a:schemeClr>
                          </a:solidFill>
                          <a:effectLst/>
                          <a:latin typeface="Times New Roman" panose="02020603050405020304" pitchFamily="18" charset="0"/>
                          <a:cs typeface="Times New Roman" panose="02020603050405020304" pitchFamily="18" charset="0"/>
                        </a:rPr>
                        <a:t>)</a:t>
                      </a:r>
                      <a:endParaRPr lang="en-US" sz="2000"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3175" cap="flat" cmpd="sng" algn="ctr">
                      <a:solidFill>
                        <a:schemeClr val="bg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E29F8A"/>
                    </a:solidFill>
                  </a:tcPr>
                </a:tc>
                <a:tc hMerge="1">
                  <a:txBody>
                    <a:bodyPr/>
                    <a:lstStyle/>
                    <a:p>
                      <a:endParaRPr lang="en-US"/>
                    </a:p>
                  </a:txBody>
                  <a:tcPr/>
                </a:tc>
                <a:tc hMerge="1">
                  <a:txBody>
                    <a:bodyPr/>
                    <a:lstStyle/>
                    <a:p>
                      <a:endParaRPr lang="en-US"/>
                    </a:p>
                  </a:txBody>
                  <a:tcPr/>
                </a:tc>
              </a:tr>
              <a:tr h="348923">
                <a:tc vMerge="1">
                  <a:txBody>
                    <a:bodyPr/>
                    <a:lstStyle/>
                    <a:p>
                      <a:endParaRPr lang="en-US"/>
                    </a:p>
                  </a:txBody>
                  <a:tcPr/>
                </a:tc>
                <a:tc>
                  <a:txBody>
                    <a:bodyPr/>
                    <a:lstStyle/>
                    <a:p>
                      <a:pPr marL="0" marR="0" algn="ctr" rtl="0">
                        <a:spcBef>
                          <a:spcPts val="0"/>
                        </a:spcBef>
                        <a:spcAft>
                          <a:spcPts val="0"/>
                        </a:spcAft>
                      </a:pPr>
                      <a:r>
                        <a:rPr lang="en-US" sz="1600" dirty="0">
                          <a:solidFill>
                            <a:schemeClr val="tx2">
                              <a:lumMod val="75000"/>
                            </a:schemeClr>
                          </a:solidFill>
                          <a:effectLst/>
                          <a:latin typeface="Times New Roman" panose="02020603050405020304" pitchFamily="18" charset="0"/>
                          <a:cs typeface="Times New Roman" panose="02020603050405020304" pitchFamily="18" charset="0"/>
                        </a:rPr>
                        <a:t>FPase</a:t>
                      </a:r>
                      <a:endParaRPr lang="en-US" sz="1600"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3175" cap="flat" cmpd="sng" algn="ctr">
                      <a:solidFill>
                        <a:schemeClr val="bg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rgbClr val="E29F8A"/>
                    </a:solidFill>
                  </a:tcPr>
                </a:tc>
                <a:tc>
                  <a:txBody>
                    <a:bodyPr/>
                    <a:lstStyle/>
                    <a:p>
                      <a:pPr marL="0" marR="0" algn="ctr" rtl="0">
                        <a:spcBef>
                          <a:spcPts val="0"/>
                        </a:spcBef>
                        <a:spcAft>
                          <a:spcPts val="0"/>
                        </a:spcAft>
                      </a:pPr>
                      <a:r>
                        <a:rPr lang="en-US" sz="1600" dirty="0">
                          <a:solidFill>
                            <a:schemeClr val="tx2">
                              <a:lumMod val="75000"/>
                            </a:schemeClr>
                          </a:solidFill>
                          <a:effectLst/>
                          <a:latin typeface="Times New Roman" panose="02020603050405020304" pitchFamily="18" charset="0"/>
                          <a:cs typeface="Times New Roman" panose="02020603050405020304" pitchFamily="18" charset="0"/>
                        </a:rPr>
                        <a:t>CMCase</a:t>
                      </a:r>
                      <a:endParaRPr lang="en-US" sz="1600"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T w="28575" cap="flat" cmpd="sng" algn="ctr">
                      <a:solidFill>
                        <a:schemeClr val="tx1"/>
                      </a:solidFill>
                      <a:prstDash val="solid"/>
                      <a:round/>
                      <a:headEnd type="none" w="med" len="med"/>
                      <a:tailEnd type="none" w="med" len="med"/>
                    </a:lnT>
                    <a:solidFill>
                      <a:srgbClr val="E29F8A"/>
                    </a:solidFill>
                  </a:tcPr>
                </a:tc>
                <a:tc>
                  <a:txBody>
                    <a:bodyPr/>
                    <a:lstStyle/>
                    <a:p>
                      <a:pPr marL="0" marR="0" algn="ctr" rtl="0">
                        <a:spcBef>
                          <a:spcPts val="0"/>
                        </a:spcBef>
                        <a:spcAft>
                          <a:spcPts val="0"/>
                        </a:spcAft>
                      </a:pPr>
                      <a:r>
                        <a:rPr lang="en-US" sz="1600" dirty="0">
                          <a:solidFill>
                            <a:schemeClr val="tx2">
                              <a:lumMod val="75000"/>
                            </a:schemeClr>
                          </a:solidFill>
                          <a:effectLst/>
                          <a:latin typeface="Times New Roman" panose="02020603050405020304" pitchFamily="18" charset="0"/>
                          <a:cs typeface="Times New Roman" panose="02020603050405020304" pitchFamily="18" charset="0"/>
                        </a:rPr>
                        <a:t>β-glucosidase</a:t>
                      </a:r>
                      <a:endParaRPr lang="en-US" sz="1600" dirty="0">
                        <a:solidFill>
                          <a:schemeClr val="tx2">
                            <a:lumMod val="75000"/>
                          </a:schemeClr>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T w="28575" cap="flat" cmpd="sng" algn="ctr">
                      <a:solidFill>
                        <a:schemeClr val="tx1"/>
                      </a:solidFill>
                      <a:prstDash val="solid"/>
                      <a:round/>
                      <a:headEnd type="none" w="med" len="med"/>
                      <a:tailEnd type="none" w="med" len="med"/>
                    </a:lnT>
                    <a:solidFill>
                      <a:srgbClr val="E29F8A"/>
                    </a:solidFill>
                  </a:tcP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T1</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T w="3175" cap="flat" cmpd="sng" algn="ctr">
                      <a:solidFill>
                        <a:schemeClr val="bg1"/>
                      </a:solidFill>
                      <a:prstDash val="solid"/>
                      <a:round/>
                      <a:headEnd type="none" w="med" len="med"/>
                      <a:tailEnd type="none" w="med" len="med"/>
                    </a:lnT>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1.63 </a:t>
                      </a:r>
                      <a:r>
                        <a:rPr lang="en-US" sz="1600" baseline="30000">
                          <a:effectLst/>
                          <a:latin typeface="Times New Roman" panose="02020603050405020304" pitchFamily="18" charset="0"/>
                          <a:cs typeface="Times New Roman" panose="02020603050405020304" pitchFamily="18" charset="0"/>
                        </a:rPr>
                        <a:t>j</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4.80 </a:t>
                      </a:r>
                      <a:r>
                        <a:rPr lang="en-US" sz="1600" baseline="30000" dirty="0">
                          <a:effectLst/>
                          <a:latin typeface="Times New Roman" panose="02020603050405020304" pitchFamily="18" charset="0"/>
                          <a:cs typeface="Times New Roman" panose="02020603050405020304" pitchFamily="18" charset="0"/>
                        </a:rPr>
                        <a:t>e</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0.79 </a:t>
                      </a:r>
                      <a:r>
                        <a:rPr lang="en-US" sz="1600" baseline="30000">
                          <a:effectLst/>
                          <a:latin typeface="Times New Roman" panose="02020603050405020304" pitchFamily="18" charset="0"/>
                          <a:cs typeface="Times New Roman" panose="02020603050405020304" pitchFamily="18" charset="0"/>
                        </a:rPr>
                        <a:t>b</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T14</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1.32 </a:t>
                      </a:r>
                      <a:r>
                        <a:rPr lang="en-US" sz="1600" baseline="30000">
                          <a:effectLst/>
                          <a:latin typeface="Times New Roman" panose="02020603050405020304" pitchFamily="18" charset="0"/>
                          <a:cs typeface="Times New Roman" panose="02020603050405020304" pitchFamily="18" charset="0"/>
                        </a:rPr>
                        <a:t>k</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2.77 </a:t>
                      </a:r>
                      <a:r>
                        <a:rPr lang="en-US" sz="1600" baseline="30000" dirty="0">
                          <a:effectLst/>
                          <a:latin typeface="Times New Roman" panose="02020603050405020304" pitchFamily="18" charset="0"/>
                          <a:cs typeface="Times New Roman" panose="02020603050405020304" pitchFamily="18" charset="0"/>
                        </a:rPr>
                        <a:t>h</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0.29 </a:t>
                      </a:r>
                      <a:r>
                        <a:rPr lang="en-US" sz="1600" baseline="30000">
                          <a:effectLst/>
                          <a:latin typeface="Times New Roman" panose="02020603050405020304" pitchFamily="18" charset="0"/>
                          <a:cs typeface="Times New Roman" panose="02020603050405020304" pitchFamily="18" charset="0"/>
                        </a:rPr>
                        <a:t>f</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T17</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6.87 </a:t>
                      </a:r>
                      <a:r>
                        <a:rPr lang="en-US" sz="1600" baseline="300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21.72 </a:t>
                      </a:r>
                      <a:r>
                        <a:rPr lang="en-US" sz="1600" baseline="300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FFFF00"/>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0.36 </a:t>
                      </a:r>
                      <a:r>
                        <a:rPr lang="en-US" sz="1600" baseline="30000">
                          <a:effectLst/>
                          <a:latin typeface="Times New Roman" panose="02020603050405020304" pitchFamily="18" charset="0"/>
                          <a:cs typeface="Times New Roman" panose="02020603050405020304" pitchFamily="18" charset="0"/>
                        </a:rPr>
                        <a:t>e</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T18</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2.81 </a:t>
                      </a:r>
                      <a:r>
                        <a:rPr lang="en-US" sz="1600" baseline="30000">
                          <a:effectLst/>
                          <a:latin typeface="Times New Roman" panose="02020603050405020304" pitchFamily="18" charset="0"/>
                          <a:cs typeface="Times New Roman" panose="02020603050405020304" pitchFamily="18" charset="0"/>
                        </a:rPr>
                        <a:t>f</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5.61</a:t>
                      </a:r>
                      <a:r>
                        <a:rPr lang="en-US" sz="1600" baseline="30000">
                          <a:effectLst/>
                          <a:latin typeface="Times New Roman" panose="02020603050405020304" pitchFamily="18" charset="0"/>
                          <a:cs typeface="Times New Roman" panose="02020603050405020304" pitchFamily="18" charset="0"/>
                        </a:rPr>
                        <a:t> 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0.59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T19</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1.95 </a:t>
                      </a:r>
                      <a:r>
                        <a:rPr lang="en-US" sz="1600" baseline="30000">
                          <a:effectLst/>
                          <a:latin typeface="Times New Roman" panose="02020603050405020304" pitchFamily="18" charset="0"/>
                          <a:cs typeface="Times New Roman" panose="02020603050405020304" pitchFamily="18" charset="0"/>
                        </a:rPr>
                        <a:t>i</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2.67 </a:t>
                      </a:r>
                      <a:r>
                        <a:rPr lang="en-US" sz="1600" baseline="30000" dirty="0">
                          <a:effectLst/>
                          <a:latin typeface="Times New Roman" panose="02020603050405020304" pitchFamily="18" charset="0"/>
                          <a:cs typeface="Times New Roman" panose="02020603050405020304" pitchFamily="18" charset="0"/>
                        </a:rPr>
                        <a:t>h</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0.002 </a:t>
                      </a:r>
                      <a:r>
                        <a:rPr lang="en-US" sz="1600" baseline="30000">
                          <a:effectLst/>
                          <a:latin typeface="Times New Roman" panose="02020603050405020304" pitchFamily="18" charset="0"/>
                          <a:cs typeface="Times New Roman" panose="02020603050405020304" pitchFamily="18" charset="0"/>
                        </a:rPr>
                        <a:t>i</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T20</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5.69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9.03 </a:t>
                      </a:r>
                      <a:r>
                        <a:rPr lang="en-US" sz="1600" baseline="30000" dirty="0">
                          <a:effectLst/>
                          <a:latin typeface="Times New Roman" panose="02020603050405020304" pitchFamily="18" charset="0"/>
                          <a:cs typeface="Times New Roman" panose="02020603050405020304" pitchFamily="18" charset="0"/>
                        </a:rPr>
                        <a:t>b</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0.74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T24</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6.06 </a:t>
                      </a:r>
                      <a:r>
                        <a:rPr lang="en-US" sz="1600" baseline="300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FFFF00"/>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9.15 </a:t>
                      </a:r>
                      <a:r>
                        <a:rPr lang="en-US" sz="1600" baseline="30000">
                          <a:effectLst/>
                          <a:latin typeface="Times New Roman" panose="02020603050405020304" pitchFamily="18" charset="0"/>
                          <a:cs typeface="Times New Roman" panose="02020603050405020304" pitchFamily="18" charset="0"/>
                        </a:rPr>
                        <a:t>b</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1.81 </a:t>
                      </a:r>
                      <a:r>
                        <a:rPr lang="en-US" sz="1600" baseline="30000" dirty="0">
                          <a:effectLst/>
                          <a:latin typeface="Times New Roman" panose="02020603050405020304" pitchFamily="18" charset="0"/>
                          <a:cs typeface="Times New Roman" panose="02020603050405020304" pitchFamily="18" charset="0"/>
                        </a:rPr>
                        <a:t>a</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FFFF00"/>
                    </a:solidFill>
                  </a:tcP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T31</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2.53</a:t>
                      </a:r>
                      <a:r>
                        <a:rPr lang="en-US" sz="1600" baseline="30000">
                          <a:effectLst/>
                          <a:latin typeface="Times New Roman" panose="02020603050405020304" pitchFamily="18" charset="0"/>
                          <a:cs typeface="Times New Roman" panose="02020603050405020304" pitchFamily="18" charset="0"/>
                        </a:rPr>
                        <a:t> g</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4.13 </a:t>
                      </a:r>
                      <a:r>
                        <a:rPr lang="en-US" sz="1600" baseline="30000">
                          <a:effectLst/>
                          <a:latin typeface="Times New Roman" panose="02020603050405020304" pitchFamily="18" charset="0"/>
                          <a:cs typeface="Times New Roman" panose="02020603050405020304" pitchFamily="18" charset="0"/>
                        </a:rPr>
                        <a:t>f</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0.72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T32</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4.72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8.67 </a:t>
                      </a:r>
                      <a:r>
                        <a:rPr lang="en-US" sz="1600" baseline="30000">
                          <a:effectLst/>
                          <a:latin typeface="Times New Roman" panose="02020603050405020304" pitchFamily="18" charset="0"/>
                          <a:cs typeface="Times New Roman" panose="02020603050405020304" pitchFamily="18" charset="0"/>
                        </a:rPr>
                        <a:t>c</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0.10 </a:t>
                      </a:r>
                      <a:r>
                        <a:rPr lang="en-US" sz="1600" baseline="30000">
                          <a:effectLst/>
                          <a:latin typeface="Times New Roman" panose="02020603050405020304" pitchFamily="18" charset="0"/>
                          <a:cs typeface="Times New Roman" panose="02020603050405020304" pitchFamily="18" charset="0"/>
                        </a:rPr>
                        <a:t>g</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T43</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2.47 </a:t>
                      </a:r>
                      <a:r>
                        <a:rPr lang="en-US" sz="1600" baseline="30000">
                          <a:effectLst/>
                          <a:latin typeface="Times New Roman" panose="02020603050405020304" pitchFamily="18" charset="0"/>
                          <a:cs typeface="Times New Roman" panose="02020603050405020304" pitchFamily="18" charset="0"/>
                        </a:rPr>
                        <a:t>h</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5.73 </a:t>
                      </a:r>
                      <a:r>
                        <a:rPr lang="en-US" sz="1600" baseline="30000">
                          <a:effectLst/>
                          <a:latin typeface="Times New Roman" panose="02020603050405020304" pitchFamily="18" charset="0"/>
                          <a:cs typeface="Times New Roman" panose="02020603050405020304" pitchFamily="18" charset="0"/>
                        </a:rPr>
                        <a:t>d</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0.05 </a:t>
                      </a:r>
                      <a:r>
                        <a:rPr lang="en-US" sz="1600" baseline="30000">
                          <a:effectLst/>
                          <a:latin typeface="Times New Roman" panose="02020603050405020304" pitchFamily="18" charset="0"/>
                          <a:cs typeface="Times New Roman" panose="02020603050405020304" pitchFamily="18" charset="0"/>
                        </a:rPr>
                        <a:t>h</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r h="348923">
                <a:tc>
                  <a:txBody>
                    <a:bodyPr/>
                    <a:lstStyle/>
                    <a:p>
                      <a:pPr marL="0" marR="0" algn="ctr" rtl="0">
                        <a:spcBef>
                          <a:spcPts val="0"/>
                        </a:spcBef>
                        <a:spcAft>
                          <a:spcPts val="0"/>
                        </a:spcAft>
                      </a:pPr>
                      <a:r>
                        <a:rPr lang="en-US" sz="1600" dirty="0">
                          <a:solidFill>
                            <a:schemeClr val="tx1"/>
                          </a:solidFill>
                          <a:effectLst/>
                          <a:latin typeface="Times New Roman" panose="02020603050405020304" pitchFamily="18" charset="0"/>
                          <a:cs typeface="Times New Roman" panose="02020603050405020304" pitchFamily="18" charset="0"/>
                        </a:rPr>
                        <a:t>T44</a:t>
                      </a:r>
                      <a:endParaRPr lang="en-US" sz="16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solidFill>
                      <a:srgbClr val="E29F8A"/>
                    </a:solidFill>
                  </a:tcP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3.67 </a:t>
                      </a:r>
                      <a:r>
                        <a:rPr lang="en-US" sz="1600" baseline="30000">
                          <a:effectLst/>
                          <a:latin typeface="Times New Roman" panose="02020603050405020304" pitchFamily="18" charset="0"/>
                          <a:cs typeface="Times New Roman" panose="02020603050405020304" pitchFamily="18" charset="0"/>
                        </a:rPr>
                        <a:t>e</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a:effectLst/>
                          <a:latin typeface="Times New Roman" panose="02020603050405020304" pitchFamily="18" charset="0"/>
                          <a:cs typeface="Times New Roman" panose="02020603050405020304" pitchFamily="18" charset="0"/>
                        </a:rPr>
                        <a:t>3.15 </a:t>
                      </a:r>
                      <a:r>
                        <a:rPr lang="en-US" sz="1600" baseline="30000">
                          <a:effectLst/>
                          <a:latin typeface="Times New Roman" panose="02020603050405020304" pitchFamily="18" charset="0"/>
                          <a:cs typeface="Times New Roman" panose="02020603050405020304" pitchFamily="18" charset="0"/>
                        </a:rPr>
                        <a:t>g</a:t>
                      </a:r>
                      <a:endParaRPr lang="en-US" sz="1600">
                        <a:effectLst/>
                        <a:latin typeface="Times New Roman" panose="02020603050405020304" pitchFamily="18" charset="0"/>
                        <a:ea typeface="Times New Roman"/>
                        <a:cs typeface="Times New Roman" panose="02020603050405020304" pitchFamily="18" charset="0"/>
                      </a:endParaRPr>
                    </a:p>
                  </a:txBody>
                  <a:tcPr marL="68580" marR="68580" marT="0" marB="0" anchor="ctr"/>
                </a:tc>
                <a:tc>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0.27 </a:t>
                      </a:r>
                      <a:r>
                        <a:rPr lang="en-US" sz="1600" baseline="30000" dirty="0">
                          <a:effectLst/>
                          <a:latin typeface="Times New Roman" panose="02020603050405020304" pitchFamily="18" charset="0"/>
                          <a:cs typeface="Times New Roman" panose="02020603050405020304" pitchFamily="18" charset="0"/>
                        </a:rPr>
                        <a:t>f</a:t>
                      </a:r>
                      <a:endParaRPr lang="en-US" sz="1600"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r>
            </a:tbl>
          </a:graphicData>
        </a:graphic>
      </p:graphicFrame>
      <p:sp>
        <p:nvSpPr>
          <p:cNvPr id="5" name="Rectangle 4"/>
          <p:cNvSpPr/>
          <p:nvPr/>
        </p:nvSpPr>
        <p:spPr>
          <a:xfrm>
            <a:off x="228600" y="493693"/>
            <a:ext cx="8763000" cy="954107"/>
          </a:xfrm>
          <a:prstGeom prst="rect">
            <a:avLst/>
          </a:prstGeom>
        </p:spPr>
        <p:txBody>
          <a:bodyPr wrap="square">
            <a:spAutoFit/>
          </a:bodyPr>
          <a:lstStyle/>
          <a:p>
            <a:pPr algn="ctr"/>
            <a:r>
              <a:rPr lang="en-US" sz="2800" dirty="0">
                <a:solidFill>
                  <a:srgbClr val="FFFF00"/>
                </a:solidFill>
                <a:effectLst>
                  <a:glow rad="228600">
                    <a:srgbClr val="FFFF00">
                      <a:alpha val="40000"/>
                    </a:srgbClr>
                  </a:glow>
                </a:effectLst>
              </a:rPr>
              <a:t>Enzyme specific activities of </a:t>
            </a:r>
            <a:r>
              <a:rPr lang="en-US" sz="2800" i="1" dirty="0">
                <a:solidFill>
                  <a:srgbClr val="FFFF00"/>
                </a:solidFill>
                <a:effectLst>
                  <a:glow rad="228600">
                    <a:srgbClr val="FFFF00">
                      <a:alpha val="40000"/>
                    </a:srgbClr>
                  </a:glow>
                </a:effectLst>
              </a:rPr>
              <a:t>Trichoderma</a:t>
            </a:r>
            <a:r>
              <a:rPr lang="en-US" sz="2800" dirty="0">
                <a:solidFill>
                  <a:srgbClr val="FFFF00"/>
                </a:solidFill>
                <a:effectLst>
                  <a:glow rad="228600">
                    <a:srgbClr val="FFFF00">
                      <a:alpha val="40000"/>
                    </a:srgbClr>
                  </a:glow>
                </a:effectLst>
              </a:rPr>
              <a:t> isolate produced in submerged fermentation (SMF) cultures.</a:t>
            </a:r>
          </a:p>
        </p:txBody>
      </p:sp>
    </p:spTree>
    <p:extLst>
      <p:ext uri="{BB962C8B-B14F-4D97-AF65-F5344CB8AC3E}">
        <p14:creationId xmlns:p14="http://schemas.microsoft.com/office/powerpoint/2010/main" xmlns="" val="65152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FEC143C-76B2-4E70-B93B-ABEF9B230AA5}" type="slidenum">
              <a:rPr lang="en-US" smtClean="0"/>
              <a:pPr/>
              <a:t>28</a:t>
            </a:fld>
            <a:endParaRPr lang="en-US"/>
          </a:p>
        </p:txBody>
      </p:sp>
      <p:sp>
        <p:nvSpPr>
          <p:cNvPr id="5" name="Rectangle 4"/>
          <p:cNvSpPr/>
          <p:nvPr/>
        </p:nvSpPr>
        <p:spPr>
          <a:xfrm>
            <a:off x="304800" y="304800"/>
            <a:ext cx="8610600" cy="1323439"/>
          </a:xfrm>
          <a:prstGeom prst="rect">
            <a:avLst/>
          </a:prstGeom>
        </p:spPr>
        <p:txBody>
          <a:bodyPr wrap="square">
            <a:spAutoFit/>
          </a:bodyPr>
          <a:lstStyle/>
          <a:p>
            <a:pPr algn="ctr"/>
            <a:r>
              <a:rPr lang="en-US" sz="4000" dirty="0">
                <a:solidFill>
                  <a:srgbClr val="FFFF00"/>
                </a:solidFill>
                <a:effectLst>
                  <a:glow rad="228600">
                    <a:srgbClr val="FFFF00">
                      <a:alpha val="40000"/>
                    </a:srgbClr>
                  </a:glow>
                </a:effectLst>
              </a:rPr>
              <a:t>Cellulase production by </a:t>
            </a:r>
          </a:p>
          <a:p>
            <a:pPr algn="ctr"/>
            <a:r>
              <a:rPr lang="en-US" sz="4000" dirty="0">
                <a:solidFill>
                  <a:srgbClr val="FFFF00"/>
                </a:solidFill>
                <a:effectLst>
                  <a:glow rad="228600">
                    <a:srgbClr val="FFFF00">
                      <a:alpha val="40000"/>
                    </a:srgbClr>
                  </a:glow>
                </a:effectLst>
              </a:rPr>
              <a:t>Solid state fermentation (SSF).</a:t>
            </a:r>
            <a:endParaRPr lang="ar-EG" sz="4000" dirty="0">
              <a:solidFill>
                <a:srgbClr val="FFFF00"/>
              </a:solidFill>
              <a:effectLst>
                <a:glow rad="228600">
                  <a:srgbClr val="FFFF00">
                    <a:alpha val="40000"/>
                  </a:srgbClr>
                </a:glow>
              </a:effectLst>
            </a:endParaRPr>
          </a:p>
        </p:txBody>
      </p:sp>
      <p:sp>
        <p:nvSpPr>
          <p:cNvPr id="6" name="Rectangle 5"/>
          <p:cNvSpPr/>
          <p:nvPr/>
        </p:nvSpPr>
        <p:spPr>
          <a:xfrm>
            <a:off x="609600" y="3244334"/>
            <a:ext cx="8305799" cy="584775"/>
          </a:xfrm>
          <a:prstGeom prst="rect">
            <a:avLst/>
          </a:prstGeom>
        </p:spPr>
        <p:txBody>
          <a:bodyPr wrap="square">
            <a:spAutoFit/>
          </a:bodyPr>
          <a:lstStyle/>
          <a:p>
            <a:pPr marL="457200" indent="-457200">
              <a:buFont typeface="Arial" panose="020B0604020202020204" pitchFamily="34" charset="0"/>
              <a:buChar char="•"/>
            </a:pPr>
            <a:r>
              <a:rPr lang="en-US" sz="3200" dirty="0">
                <a:solidFill>
                  <a:schemeClr val="tx2"/>
                </a:solidFill>
                <a:latin typeface="Times New Roman" panose="02020603050405020304" pitchFamily="18" charset="0"/>
                <a:cs typeface="Times New Roman" panose="02020603050405020304" pitchFamily="18" charset="0"/>
              </a:rPr>
              <a:t>Pretreatment of rice </a:t>
            </a:r>
            <a:r>
              <a:rPr lang="en-US" sz="3200" dirty="0" smtClean="0">
                <a:solidFill>
                  <a:schemeClr val="tx2"/>
                </a:solidFill>
                <a:latin typeface="Times New Roman" panose="02020603050405020304" pitchFamily="18" charset="0"/>
                <a:cs typeface="Times New Roman" panose="02020603050405020304" pitchFamily="18" charset="0"/>
              </a:rPr>
              <a:t>straw. </a:t>
            </a:r>
            <a:endParaRPr lang="en-US" sz="3200" dirty="0">
              <a:solidFill>
                <a:schemeClr val="tx2"/>
              </a:solidFill>
              <a:latin typeface="Times New Roman" panose="02020603050405020304" pitchFamily="18" charset="0"/>
              <a:cs typeface="Times New Roman" panose="02020603050405020304" pitchFamily="18" charset="0"/>
            </a:endParaRPr>
          </a:p>
        </p:txBody>
      </p:sp>
      <p:sp>
        <p:nvSpPr>
          <p:cNvPr id="7" name="Rectangle 6"/>
          <p:cNvSpPr/>
          <p:nvPr/>
        </p:nvSpPr>
        <p:spPr>
          <a:xfrm>
            <a:off x="609600" y="4419600"/>
            <a:ext cx="8077200" cy="584775"/>
          </a:xfrm>
          <a:prstGeom prst="rect">
            <a:avLst/>
          </a:prstGeom>
        </p:spPr>
        <p:txBody>
          <a:bodyPr wrap="square">
            <a:spAutoFit/>
          </a:bodyPr>
          <a:lstStyle/>
          <a:p>
            <a:pPr marL="457200" indent="-457200">
              <a:buFont typeface="Arial" panose="020B0604020202020204" pitchFamily="34" charset="0"/>
              <a:buChar char="•"/>
            </a:pPr>
            <a:r>
              <a:rPr lang="en-US" sz="3200" dirty="0" smtClean="0">
                <a:solidFill>
                  <a:schemeClr val="tx2"/>
                </a:solidFill>
                <a:latin typeface="Times New Roman" panose="02020603050405020304" pitchFamily="18" charset="0"/>
                <a:cs typeface="Times New Roman" panose="02020603050405020304" pitchFamily="18" charset="0"/>
              </a:rPr>
              <a:t>Solid-state fermentation </a:t>
            </a:r>
            <a:r>
              <a:rPr lang="en-US" sz="3200" dirty="0">
                <a:solidFill>
                  <a:schemeClr val="tx2"/>
                </a:solidFill>
                <a:latin typeface="Times New Roman" panose="02020603050405020304" pitchFamily="18" charset="0"/>
                <a:cs typeface="Times New Roman" panose="02020603050405020304" pitchFamily="18" charset="0"/>
              </a:rPr>
              <a:t>cultures.</a:t>
            </a:r>
          </a:p>
        </p:txBody>
      </p:sp>
    </p:spTree>
    <p:extLst>
      <p:ext uri="{BB962C8B-B14F-4D97-AF65-F5344CB8AC3E}">
        <p14:creationId xmlns:p14="http://schemas.microsoft.com/office/powerpoint/2010/main" xmlns="" val="374187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799" y="914400"/>
            <a:ext cx="8610599" cy="914400"/>
          </a:xfrm>
        </p:spPr>
        <p:txBody>
          <a:bodyPr>
            <a:noAutofit/>
          </a:bodyPr>
          <a:lstStyle/>
          <a:p>
            <a:pPr algn="l" rtl="0"/>
            <a:r>
              <a:rPr lang="en-US" sz="2400" dirty="0">
                <a:solidFill>
                  <a:srgbClr val="FFFF00"/>
                </a:solidFill>
                <a:effectLst>
                  <a:glow rad="228600">
                    <a:srgbClr val="FFFF00">
                      <a:alpha val="40000"/>
                    </a:srgbClr>
                  </a:glow>
                </a:effectLst>
                <a:latin typeface="Times New Roman" panose="02020603050405020304" pitchFamily="18" charset="0"/>
                <a:ea typeface="+mn-ea"/>
                <a:cs typeface="Times New Roman" panose="02020603050405020304" pitchFamily="18" charset="0"/>
              </a:rPr>
              <a:t>Rice straw was pretreated with Microwave and alkali according to the method of Zhu et al. (2005)</a:t>
            </a:r>
          </a:p>
        </p:txBody>
      </p:sp>
      <p:sp>
        <p:nvSpPr>
          <p:cNvPr id="6" name="AutoShape 7"/>
          <p:cNvSpPr>
            <a:spLocks noChangeArrowheads="1"/>
          </p:cNvSpPr>
          <p:nvPr/>
        </p:nvSpPr>
        <p:spPr bwMode="auto">
          <a:xfrm>
            <a:off x="3200400" y="3352800"/>
            <a:ext cx="2819400" cy="5334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2">
              <a:lumMod val="60000"/>
              <a:lumOff val="40000"/>
            </a:schemeClr>
          </a:solidFill>
          <a:ln w="9525">
            <a:solidFill>
              <a:srgbClr val="FF9933"/>
            </a:solidFill>
            <a:miter lim="800000"/>
            <a:headEnd/>
            <a:tailEnd/>
          </a:ln>
          <a:effectLst>
            <a:innerShdw blurRad="114300">
              <a:prstClr val="black"/>
            </a:innerShdw>
          </a:effectLst>
        </p:spPr>
        <p:txBody>
          <a:bodyPr wrap="none" anchor="ctr"/>
          <a:lstStyle>
            <a:defPPr>
              <a:defRPr lang="pt-BR"/>
            </a:defPPr>
            <a:lvl1pPr algn="l" rtl="0" fontAlgn="base">
              <a:spcBef>
                <a:spcPct val="50000"/>
              </a:spcBef>
              <a:spcAft>
                <a:spcPct val="0"/>
              </a:spcAft>
              <a:defRPr sz="1600" kern="1200">
                <a:solidFill>
                  <a:schemeClr val="tx1"/>
                </a:solidFill>
                <a:latin typeface="Verdana" pitchFamily="34" charset="0"/>
                <a:ea typeface="+mn-ea"/>
                <a:cs typeface="+mn-cs"/>
              </a:defRPr>
            </a:lvl1pPr>
            <a:lvl2pPr marL="457200" algn="l" rtl="0" fontAlgn="base">
              <a:spcBef>
                <a:spcPct val="50000"/>
              </a:spcBef>
              <a:spcAft>
                <a:spcPct val="0"/>
              </a:spcAft>
              <a:defRPr sz="1600" kern="1200">
                <a:solidFill>
                  <a:schemeClr val="tx1"/>
                </a:solidFill>
                <a:latin typeface="Verdana" pitchFamily="34" charset="0"/>
                <a:ea typeface="+mn-ea"/>
                <a:cs typeface="+mn-cs"/>
              </a:defRPr>
            </a:lvl2pPr>
            <a:lvl3pPr marL="914400" algn="l" rtl="0" fontAlgn="base">
              <a:spcBef>
                <a:spcPct val="50000"/>
              </a:spcBef>
              <a:spcAft>
                <a:spcPct val="0"/>
              </a:spcAft>
              <a:defRPr sz="1600" kern="1200">
                <a:solidFill>
                  <a:schemeClr val="tx1"/>
                </a:solidFill>
                <a:latin typeface="Verdana" pitchFamily="34" charset="0"/>
                <a:ea typeface="+mn-ea"/>
                <a:cs typeface="+mn-cs"/>
              </a:defRPr>
            </a:lvl3pPr>
            <a:lvl4pPr marL="1371600" algn="l" rtl="0" fontAlgn="base">
              <a:spcBef>
                <a:spcPct val="50000"/>
              </a:spcBef>
              <a:spcAft>
                <a:spcPct val="0"/>
              </a:spcAft>
              <a:defRPr sz="1600" kern="1200">
                <a:solidFill>
                  <a:schemeClr val="tx1"/>
                </a:solidFill>
                <a:latin typeface="Verdana" pitchFamily="34" charset="0"/>
                <a:ea typeface="+mn-ea"/>
                <a:cs typeface="+mn-cs"/>
              </a:defRPr>
            </a:lvl4pPr>
            <a:lvl5pPr marL="1828800" algn="l" rtl="0" fontAlgn="base">
              <a:spcBef>
                <a:spcPct val="50000"/>
              </a:spcBef>
              <a:spcAft>
                <a:spcPct val="0"/>
              </a:spcAft>
              <a:defRPr sz="1600" kern="1200">
                <a:solidFill>
                  <a:schemeClr val="tx1"/>
                </a:solidFill>
                <a:latin typeface="Verdana" pitchFamily="34" charset="0"/>
                <a:ea typeface="+mn-ea"/>
                <a:cs typeface="+mn-cs"/>
              </a:defRPr>
            </a:lvl5pPr>
            <a:lvl6pPr marL="2286000" algn="r" defTabSz="914400" rtl="1" eaLnBrk="1" latinLnBrk="0" hangingPunct="1">
              <a:defRPr sz="1600" kern="1200">
                <a:solidFill>
                  <a:schemeClr val="tx1"/>
                </a:solidFill>
                <a:latin typeface="Verdana" pitchFamily="34" charset="0"/>
                <a:ea typeface="+mn-ea"/>
                <a:cs typeface="+mn-cs"/>
              </a:defRPr>
            </a:lvl6pPr>
            <a:lvl7pPr marL="2743200" algn="r" defTabSz="914400" rtl="1" eaLnBrk="1" latinLnBrk="0" hangingPunct="1">
              <a:defRPr sz="1600" kern="1200">
                <a:solidFill>
                  <a:schemeClr val="tx1"/>
                </a:solidFill>
                <a:latin typeface="Verdana" pitchFamily="34" charset="0"/>
                <a:ea typeface="+mn-ea"/>
                <a:cs typeface="+mn-cs"/>
              </a:defRPr>
            </a:lvl7pPr>
            <a:lvl8pPr marL="3200400" algn="r" defTabSz="914400" rtl="1" eaLnBrk="1" latinLnBrk="0" hangingPunct="1">
              <a:defRPr sz="1600" kern="1200">
                <a:solidFill>
                  <a:schemeClr val="tx1"/>
                </a:solidFill>
                <a:latin typeface="Verdana" pitchFamily="34" charset="0"/>
                <a:ea typeface="+mn-ea"/>
                <a:cs typeface="+mn-cs"/>
              </a:defRPr>
            </a:lvl8pPr>
            <a:lvl9pPr marL="3657600" algn="r" defTabSz="914400" rtl="1" eaLnBrk="1" latinLnBrk="0" hangingPunct="1">
              <a:defRPr sz="1600" kern="1200">
                <a:solidFill>
                  <a:schemeClr val="tx1"/>
                </a:solidFill>
                <a:latin typeface="Verdana" pitchFamily="34" charset="0"/>
                <a:ea typeface="+mn-ea"/>
                <a:cs typeface="+mn-cs"/>
              </a:defRPr>
            </a:lvl9pPr>
          </a:lstStyle>
          <a:p>
            <a:endParaRPr lang="en-US"/>
          </a:p>
        </p:txBody>
      </p:sp>
      <p:pic>
        <p:nvPicPr>
          <p:cNvPr id="9218" name="Picture 2" descr="C:\Users\toptech\Downloads\RS 1 final.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2585400"/>
            <a:ext cx="2735999" cy="2520000"/>
          </a:xfrm>
          <a:prstGeom prst="rect">
            <a:avLst/>
          </a:prstGeom>
          <a:noFill/>
          <a:extLst>
            <a:ext uri="{909E8E84-426E-40DD-AFC4-6F175D3DCCD1}">
              <a14:hiddenFill xmlns:a14="http://schemas.microsoft.com/office/drawing/2010/main" xmlns="">
                <a:solidFill>
                  <a:srgbClr val="FFFFFF"/>
                </a:solidFill>
              </a14:hiddenFill>
            </a:ext>
          </a:extLst>
        </p:spPr>
      </p:pic>
      <p:pic>
        <p:nvPicPr>
          <p:cNvPr id="9219" name="Picture 3" descr="C:\Users\toptech\Downloads\RS 2  final.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07531" y="2585400"/>
            <a:ext cx="2729873" cy="25200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6"/>
          <p:cNvSpPr/>
          <p:nvPr/>
        </p:nvSpPr>
        <p:spPr>
          <a:xfrm>
            <a:off x="304800" y="228600"/>
            <a:ext cx="8305799" cy="769441"/>
          </a:xfrm>
          <a:prstGeom prst="rect">
            <a:avLst/>
          </a:prstGeom>
        </p:spPr>
        <p:txBody>
          <a:bodyPr wrap="square">
            <a:spAutoFit/>
          </a:bodyPr>
          <a:lstStyle/>
          <a:p>
            <a:pPr marL="457200" indent="-457200">
              <a:buFont typeface="Arial" panose="020B0604020202020204" pitchFamily="34" charset="0"/>
              <a:buChar char="•"/>
            </a:pPr>
            <a:r>
              <a:rPr lang="en-US" sz="4400"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Pretreatment of rice </a:t>
            </a:r>
            <a:r>
              <a:rPr lang="en-US" sz="4400" dirty="0" smtClean="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straw: </a:t>
            </a:r>
            <a:endParaRPr lang="en-US" sz="4400"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endParaRPr>
          </a:p>
        </p:txBody>
      </p:sp>
      <p:sp>
        <p:nvSpPr>
          <p:cNvPr id="2" name="Rectangle 1"/>
          <p:cNvSpPr/>
          <p:nvPr/>
        </p:nvSpPr>
        <p:spPr>
          <a:xfrm>
            <a:off x="3231729" y="2743200"/>
            <a:ext cx="2332690" cy="707886"/>
          </a:xfrm>
          <a:prstGeom prst="rect">
            <a:avLst/>
          </a:prstGeom>
        </p:spPr>
        <p:txBody>
          <a:bodyPr wrap="square">
            <a:spAutoFit/>
          </a:bodyPr>
          <a:lstStyle/>
          <a:p>
            <a:r>
              <a:rPr lang="en-US" sz="2000" b="1" dirty="0" smtClean="0">
                <a:solidFill>
                  <a:schemeClr val="accent2">
                    <a:lumMod val="50000"/>
                  </a:schemeClr>
                </a:solidFill>
                <a:latin typeface="Times New Roman" panose="02020603050405020304" pitchFamily="18" charset="0"/>
                <a:cs typeface="Times New Roman" panose="02020603050405020304" pitchFamily="18" charset="0"/>
              </a:rPr>
              <a:t>Alkali Treatment:  </a:t>
            </a:r>
          </a:p>
          <a:p>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1</a:t>
            </a:r>
            <a:r>
              <a:rPr lang="en-US" sz="2000" dirty="0">
                <a:solidFill>
                  <a:schemeClr val="accent2">
                    <a:lumMod val="50000"/>
                  </a:schemeClr>
                </a:solidFill>
                <a:latin typeface="Times New Roman" panose="02020603050405020304" pitchFamily="18" charset="0"/>
                <a:cs typeface="Times New Roman" panose="02020603050405020304" pitchFamily="18" charset="0"/>
              </a:rPr>
              <a:t>% NaOH </a:t>
            </a:r>
            <a:endParaRPr lang="ar-EG" sz="20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3231729" y="3810000"/>
            <a:ext cx="2849242" cy="1323439"/>
          </a:xfrm>
          <a:prstGeom prst="rect">
            <a:avLst/>
          </a:prstGeom>
        </p:spPr>
        <p:txBody>
          <a:bodyPr wrap="none">
            <a:spAutoFit/>
          </a:bodyPr>
          <a:lstStyle/>
          <a:p>
            <a:r>
              <a:rPr lang="en-US" sz="2000" b="1" dirty="0">
                <a:solidFill>
                  <a:schemeClr val="accent2">
                    <a:lumMod val="50000"/>
                  </a:schemeClr>
                </a:solidFill>
                <a:latin typeface="Times New Roman" panose="02020603050405020304" pitchFamily="18" charset="0"/>
                <a:cs typeface="Times New Roman" panose="02020603050405020304" pitchFamily="18" charset="0"/>
              </a:rPr>
              <a:t>Microwave </a:t>
            </a:r>
            <a:r>
              <a:rPr lang="en-US" sz="2000" b="1" dirty="0" smtClean="0">
                <a:solidFill>
                  <a:schemeClr val="accent2">
                    <a:lumMod val="50000"/>
                  </a:schemeClr>
                </a:solidFill>
                <a:latin typeface="Times New Roman" panose="02020603050405020304" pitchFamily="18" charset="0"/>
                <a:cs typeface="Times New Roman" panose="02020603050405020304" pitchFamily="18" charset="0"/>
              </a:rPr>
              <a:t>Treatment :</a:t>
            </a:r>
            <a:endParaRPr lang="en-US" sz="2000" b="1" dirty="0">
              <a:solidFill>
                <a:schemeClr val="accent2">
                  <a:lumMod val="50000"/>
                </a:schemeClr>
              </a:solidFill>
              <a:latin typeface="Times New Roman" panose="02020603050405020304" pitchFamily="18" charset="0"/>
              <a:cs typeface="Times New Roman" panose="02020603050405020304" pitchFamily="18" charset="0"/>
            </a:endParaRPr>
          </a:p>
          <a:p>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Frequency : 2450 MHz</a:t>
            </a:r>
          </a:p>
          <a:p>
            <a:r>
              <a:rPr lang="en-US" sz="2000" dirty="0">
                <a:solidFill>
                  <a:schemeClr val="accent2">
                    <a:lumMod val="50000"/>
                  </a:schemeClr>
                </a:solidFill>
                <a:latin typeface="Times New Roman" panose="02020603050405020304" pitchFamily="18" charset="0"/>
                <a:cs typeface="Times New Roman" panose="02020603050405020304" pitchFamily="18" charset="0"/>
              </a:rPr>
              <a:t>Irradiation power: </a:t>
            </a:r>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700 W </a:t>
            </a:r>
          </a:p>
          <a:p>
            <a:r>
              <a:rPr lang="en-US" sz="2000" dirty="0">
                <a:solidFill>
                  <a:schemeClr val="accent2">
                    <a:lumMod val="50000"/>
                  </a:schemeClr>
                </a:solidFill>
                <a:latin typeface="Times New Roman" panose="02020603050405020304" pitchFamily="18" charset="0"/>
                <a:cs typeface="Times New Roman" panose="02020603050405020304" pitchFamily="18" charset="0"/>
              </a:rPr>
              <a:t>Treatment time: </a:t>
            </a:r>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30 </a:t>
            </a:r>
            <a:r>
              <a:rPr lang="en-US" sz="2000" dirty="0">
                <a:solidFill>
                  <a:schemeClr val="accent2">
                    <a:lumMod val="50000"/>
                  </a:schemeClr>
                </a:solidFill>
                <a:latin typeface="Times New Roman" panose="02020603050405020304" pitchFamily="18" charset="0"/>
                <a:cs typeface="Times New Roman" panose="02020603050405020304" pitchFamily="18" charset="0"/>
              </a:rPr>
              <a:t>min.</a:t>
            </a:r>
            <a:endParaRPr lang="ar-EG" sz="2000" dirty="0">
              <a:solidFill>
                <a:schemeClr val="accent2">
                  <a:lumMod val="50000"/>
                </a:schemeClr>
              </a:solidFill>
              <a:latin typeface="Times New Roman" panose="02020603050405020304" pitchFamily="18" charset="0"/>
              <a:cs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xmlns="" val="4046896508"/>
              </p:ext>
            </p:extLst>
          </p:nvPr>
        </p:nvGraphicFramePr>
        <p:xfrm>
          <a:off x="304800" y="5146040"/>
          <a:ext cx="8610600" cy="1483360"/>
        </p:xfrm>
        <a:graphic>
          <a:graphicData uri="http://schemas.openxmlformats.org/drawingml/2006/table">
            <a:tbl>
              <a:tblPr firstRow="1" bandRow="1">
                <a:effectLst>
                  <a:innerShdw blurRad="63500" dist="50800" dir="2700000">
                    <a:prstClr val="black">
                      <a:alpha val="50000"/>
                    </a:prstClr>
                  </a:innerShdw>
                </a:effectLst>
                <a:tableStyleId>{5C22544A-7EE6-4342-B048-85BDC9FD1C3A}</a:tableStyleId>
              </a:tblPr>
              <a:tblGrid>
                <a:gridCol w="2870200"/>
                <a:gridCol w="2870200"/>
                <a:gridCol w="2870200"/>
              </a:tblGrid>
              <a:tr h="370840">
                <a:tc>
                  <a:txBody>
                    <a:bodyPr/>
                    <a:lstStyle/>
                    <a:p>
                      <a:pPr algn="ctr" rtl="1"/>
                      <a:r>
                        <a:rPr lang="en-US" dirty="0" smtClean="0">
                          <a:solidFill>
                            <a:srgbClr val="FF0000"/>
                          </a:solidFill>
                          <a:latin typeface="Times New Roman" panose="02020603050405020304" pitchFamily="18" charset="0"/>
                          <a:cs typeface="Times New Roman" panose="02020603050405020304" pitchFamily="18" charset="0"/>
                        </a:rPr>
                        <a:t>Before </a:t>
                      </a:r>
                      <a:endParaRPr lang="ar-EG"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rtl="1"/>
                      <a:endParaRPr lang="ar-EG"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rtl="1"/>
                      <a:r>
                        <a:rPr lang="en-US" dirty="0" smtClean="0">
                          <a:solidFill>
                            <a:srgbClr val="FF0000"/>
                          </a:solidFill>
                          <a:latin typeface="Times New Roman" panose="02020603050405020304" pitchFamily="18" charset="0"/>
                          <a:cs typeface="Times New Roman" panose="02020603050405020304" pitchFamily="18" charset="0"/>
                        </a:rPr>
                        <a:t>After </a:t>
                      </a:r>
                      <a:endParaRPr lang="ar-EG" dirty="0">
                        <a:solidFill>
                          <a:srgbClr val="FF0000"/>
                        </a:solidFill>
                        <a:latin typeface="Times New Roman" panose="02020603050405020304" pitchFamily="18" charset="0"/>
                        <a:cs typeface="Times New Roman" panose="02020603050405020304" pitchFamily="18" charset="0"/>
                      </a:endParaRPr>
                    </a:p>
                  </a:txBody>
                  <a:tcPr/>
                </a:tc>
              </a:tr>
              <a:tr h="370840">
                <a:tc>
                  <a:txBody>
                    <a:bodyPr/>
                    <a:lstStyle/>
                    <a:p>
                      <a:pPr algn="ctr" rtl="1"/>
                      <a:r>
                        <a:rPr lang="en-US" dirty="0" smtClean="0">
                          <a:latin typeface="Times New Roman" panose="02020603050405020304" pitchFamily="18" charset="0"/>
                          <a:cs typeface="Times New Roman" panose="02020603050405020304" pitchFamily="18" charset="0"/>
                        </a:rPr>
                        <a:t>38.8</a:t>
                      </a:r>
                      <a:r>
                        <a:rPr lang="en-US" baseline="0" dirty="0" smtClean="0">
                          <a:latin typeface="Times New Roman" panose="02020603050405020304" pitchFamily="18" charset="0"/>
                          <a:cs typeface="Times New Roman" panose="02020603050405020304" pitchFamily="18" charset="0"/>
                        </a:rPr>
                        <a:t> %</a:t>
                      </a:r>
                      <a:endParaRPr lang="ar-EG" dirty="0">
                        <a:latin typeface="Times New Roman" panose="02020603050405020304" pitchFamily="18" charset="0"/>
                        <a:cs typeface="Times New Roman" panose="02020603050405020304" pitchFamily="18" charset="0"/>
                      </a:endParaRPr>
                    </a:p>
                  </a:txBody>
                  <a:tcPr/>
                </a:tc>
                <a:tc>
                  <a:txBody>
                    <a:bodyPr/>
                    <a:lstStyle/>
                    <a:p>
                      <a:pPr algn="ctr" rtl="1"/>
                      <a:r>
                        <a:rPr lang="en-US" dirty="0" smtClean="0">
                          <a:latin typeface="Times New Roman" panose="02020603050405020304" pitchFamily="18" charset="0"/>
                          <a:cs typeface="Times New Roman" panose="02020603050405020304" pitchFamily="18" charset="0"/>
                        </a:rPr>
                        <a:t>Cellulose</a:t>
                      </a:r>
                      <a:endParaRPr lang="ar-EG"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69.2 % </a:t>
                      </a:r>
                    </a:p>
                  </a:txBody>
                  <a:tcPr/>
                </a:tc>
              </a:tr>
              <a:tr h="370840">
                <a:tc>
                  <a:txBody>
                    <a:bodyPr/>
                    <a:lstStyle/>
                    <a:p>
                      <a:pPr algn="ctr" rtl="1"/>
                      <a:r>
                        <a:rPr lang="en-US" dirty="0" smtClean="0">
                          <a:latin typeface="Times New Roman" panose="02020603050405020304" pitchFamily="18" charset="0"/>
                          <a:cs typeface="Times New Roman" panose="02020603050405020304" pitchFamily="18" charset="0"/>
                        </a:rPr>
                        <a:t>20 %</a:t>
                      </a:r>
                      <a:endParaRPr lang="ar-EG" dirty="0">
                        <a:latin typeface="Times New Roman" panose="02020603050405020304" pitchFamily="18" charset="0"/>
                        <a:cs typeface="Times New Roman" panose="02020603050405020304" pitchFamily="18" charset="0"/>
                      </a:endParaRPr>
                    </a:p>
                  </a:txBody>
                  <a:tcPr/>
                </a:tc>
                <a:tc>
                  <a:txBody>
                    <a:bodyPr/>
                    <a:lstStyle/>
                    <a:p>
                      <a:pPr algn="ctr" rtl="1"/>
                      <a:r>
                        <a:rPr lang="en-US" dirty="0" smtClean="0">
                          <a:latin typeface="Times New Roman" panose="02020603050405020304" pitchFamily="18" charset="0"/>
                          <a:cs typeface="Times New Roman" panose="02020603050405020304" pitchFamily="18" charset="0"/>
                        </a:rPr>
                        <a:t>Hemicellulose</a:t>
                      </a:r>
                      <a:endParaRPr lang="ar-EG" dirty="0">
                        <a:latin typeface="Times New Roman" panose="02020603050405020304" pitchFamily="18" charset="0"/>
                        <a:cs typeface="Times New Roman" panose="02020603050405020304" pitchFamily="18" charset="0"/>
                      </a:endParaRPr>
                    </a:p>
                  </a:txBody>
                  <a:tcPr/>
                </a:tc>
                <a:tc>
                  <a:txBody>
                    <a:bodyPr/>
                    <a:lstStyle/>
                    <a:p>
                      <a:pPr algn="ctr" rtl="1"/>
                      <a:r>
                        <a:rPr lang="en-US" dirty="0" smtClean="0">
                          <a:latin typeface="Times New Roman" panose="02020603050405020304" pitchFamily="18" charset="0"/>
                          <a:cs typeface="Times New Roman" panose="02020603050405020304" pitchFamily="18" charset="0"/>
                        </a:rPr>
                        <a:t>10.2 %</a:t>
                      </a:r>
                      <a:r>
                        <a:rPr lang="ar-EG"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endParaRPr lang="ar-EG" dirty="0">
                        <a:latin typeface="Times New Roman" panose="02020603050405020304" pitchFamily="18" charset="0"/>
                        <a:cs typeface="Times New Roman" panose="02020603050405020304" pitchFamily="18" charset="0"/>
                      </a:endParaRPr>
                    </a:p>
                  </a:txBody>
                  <a:tcPr/>
                </a:tc>
              </a:tr>
              <a:tr h="370840">
                <a:tc>
                  <a:txBody>
                    <a:bodyPr/>
                    <a:lstStyle/>
                    <a:p>
                      <a:pPr algn="ctr" rtl="1"/>
                      <a:r>
                        <a:rPr lang="en-US" dirty="0" smtClean="0">
                          <a:latin typeface="Times New Roman" panose="02020603050405020304" pitchFamily="18" charset="0"/>
                          <a:cs typeface="Times New Roman" panose="02020603050405020304" pitchFamily="18" charset="0"/>
                        </a:rPr>
                        <a:t>13.6</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endParaRPr lang="ar-EG" dirty="0">
                        <a:latin typeface="Times New Roman" panose="02020603050405020304" pitchFamily="18" charset="0"/>
                        <a:cs typeface="Times New Roman" panose="02020603050405020304" pitchFamily="18" charset="0"/>
                      </a:endParaRPr>
                    </a:p>
                  </a:txBody>
                  <a:tcPr/>
                </a:tc>
                <a:tc>
                  <a:txBody>
                    <a:bodyPr/>
                    <a:lstStyle/>
                    <a:p>
                      <a:pPr algn="ctr" rtl="1"/>
                      <a:r>
                        <a:rPr lang="en-US" dirty="0" smtClean="0">
                          <a:latin typeface="Times New Roman" panose="02020603050405020304" pitchFamily="18" charset="0"/>
                          <a:cs typeface="Times New Roman" panose="02020603050405020304" pitchFamily="18" charset="0"/>
                        </a:rPr>
                        <a:t>Lignin </a:t>
                      </a:r>
                      <a:endParaRPr lang="ar-EG" dirty="0">
                        <a:latin typeface="Times New Roman" panose="02020603050405020304" pitchFamily="18" charset="0"/>
                        <a:cs typeface="Times New Roman" panose="02020603050405020304" pitchFamily="18" charset="0"/>
                      </a:endParaRPr>
                    </a:p>
                  </a:txBody>
                  <a:tcPr/>
                </a:tc>
                <a:tc>
                  <a:txBody>
                    <a:bodyPr/>
                    <a:lstStyle/>
                    <a:p>
                      <a:pPr algn="ctr" rtl="1"/>
                      <a:r>
                        <a:rPr lang="en-US" dirty="0" smtClean="0">
                          <a:latin typeface="Times New Roman" panose="02020603050405020304" pitchFamily="18" charset="0"/>
                          <a:cs typeface="Times New Roman" panose="02020603050405020304" pitchFamily="18" charset="0"/>
                        </a:rPr>
                        <a:t>4.9 %</a:t>
                      </a:r>
                      <a:r>
                        <a:rPr lang="ar-EG"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endParaRPr lang="ar-EG"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xmlns="" val="73780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219"/>
                                        </p:tgtEl>
                                        <p:attrNameLst>
                                          <p:attrName>style.visibility</p:attrName>
                                        </p:attrNameLst>
                                      </p:cBhvr>
                                      <p:to>
                                        <p:strVal val="visible"/>
                                      </p:to>
                                    </p:set>
                                    <p:animEffect transition="in" filter="fade">
                                      <p:cBhvr>
                                        <p:cTn id="30" dur="500"/>
                                        <p:tgtEl>
                                          <p:spTgt spid="92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2"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38328"/>
            <a:ext cx="8229600" cy="957072"/>
          </a:xfrm>
        </p:spPr>
        <p:txBody>
          <a:bodyPr>
            <a:normAutofit fontScale="90000"/>
          </a:bodyPr>
          <a:lstStyle/>
          <a:p>
            <a:r>
              <a:rPr lang="en-US" sz="4900" dirty="0" smtClean="0">
                <a:solidFill>
                  <a:srgbClr val="FFFF00"/>
                </a:solidFill>
                <a:effectLst>
                  <a:glow rad="228600">
                    <a:srgbClr val="FFFF00">
                      <a:alpha val="40000"/>
                    </a:srgbClr>
                  </a:glow>
                </a:effectLst>
                <a:latin typeface="Times New Roman" panose="02020603050405020304" pitchFamily="18" charset="0"/>
                <a:ea typeface="+mn-ea"/>
                <a:cs typeface="Times New Roman" panose="02020603050405020304" pitchFamily="18" charset="0"/>
              </a:rPr>
              <a:t>Solid-State </a:t>
            </a:r>
            <a:r>
              <a:rPr lang="en-US" sz="4900" dirty="0">
                <a:solidFill>
                  <a:srgbClr val="FFFF00"/>
                </a:solidFill>
                <a:effectLst>
                  <a:glow rad="228600">
                    <a:srgbClr val="FFFF00">
                      <a:alpha val="40000"/>
                    </a:srgbClr>
                  </a:glow>
                </a:effectLst>
                <a:latin typeface="Times New Roman" panose="02020603050405020304" pitchFamily="18" charset="0"/>
                <a:ea typeface="+mn-ea"/>
                <a:cs typeface="Times New Roman" panose="02020603050405020304" pitchFamily="18" charset="0"/>
              </a:rPr>
              <a:t>fermentation cultures</a:t>
            </a:r>
            <a:r>
              <a:rPr lang="en-US" dirty="0" smtClean="0">
                <a:solidFill>
                  <a:schemeClr val="tx2"/>
                </a:solidFill>
                <a:latin typeface="Times New Roman" panose="02020603050405020304" pitchFamily="18" charset="0"/>
                <a:cs typeface="Times New Roman" panose="02020603050405020304" pitchFamily="18" charset="0"/>
              </a:rPr>
              <a:t>.</a:t>
            </a:r>
            <a:endParaRPr lang="ar-EG" dirty="0"/>
          </a:p>
        </p:txBody>
      </p:sp>
      <p:pic>
        <p:nvPicPr>
          <p:cNvPr id="5122" name="Picture 2" descr="C:\Users\toptech\Desktop\solid-state-fermentation-ssf-substrates-influencing-factors-and-a pplications-of-ssf-2-63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rot="5400000">
            <a:off x="5486400" y="3276600"/>
            <a:ext cx="4495800" cy="2819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Rectangle 1"/>
          <p:cNvSpPr/>
          <p:nvPr/>
        </p:nvSpPr>
        <p:spPr>
          <a:xfrm>
            <a:off x="152400" y="2362200"/>
            <a:ext cx="6248400" cy="4462760"/>
          </a:xfrm>
          <a:prstGeom prst="rect">
            <a:avLst/>
          </a:prstGeom>
        </p:spPr>
        <p:txBody>
          <a:bodyPr wrap="square">
            <a:spAutoFit/>
          </a:bodyPr>
          <a:lstStyle/>
          <a:p>
            <a:pPr marL="342900" indent="-342900">
              <a:spcAft>
                <a:spcPts val="600"/>
              </a:spcAft>
              <a:buFont typeface="Arial" panose="020B0604020202020204" pitchFamily="34" charset="0"/>
              <a:buChar char="•"/>
            </a:pPr>
            <a:r>
              <a:rPr lang="en-US" sz="2400" dirty="0">
                <a:solidFill>
                  <a:schemeClr val="accent2">
                    <a:lumMod val="50000"/>
                  </a:schemeClr>
                </a:solidFill>
                <a:latin typeface="Times New Roman" panose="02020603050405020304" pitchFamily="18" charset="0"/>
                <a:cs typeface="Times New Roman" panose="02020603050405020304" pitchFamily="18" charset="0"/>
              </a:rPr>
              <a:t>The solid-state culturing was performed in 250 ml </a:t>
            </a: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flasks. </a:t>
            </a:r>
          </a:p>
          <a:p>
            <a:pPr marL="342900" indent="-34290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Each </a:t>
            </a:r>
            <a:r>
              <a:rPr lang="en-US" sz="2400" dirty="0">
                <a:solidFill>
                  <a:schemeClr val="accent2">
                    <a:lumMod val="50000"/>
                  </a:schemeClr>
                </a:solidFill>
                <a:latin typeface="Times New Roman" panose="02020603050405020304" pitchFamily="18" charset="0"/>
                <a:cs typeface="Times New Roman" panose="02020603050405020304" pitchFamily="18" charset="0"/>
              </a:rPr>
              <a:t>flask contained 3 g of mass of pretreated rice straw</a:t>
            </a: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 and </a:t>
            </a:r>
            <a:r>
              <a:rPr lang="en-US" sz="2400" dirty="0">
                <a:solidFill>
                  <a:schemeClr val="accent2">
                    <a:lumMod val="50000"/>
                  </a:schemeClr>
                </a:solidFill>
                <a:latin typeface="Times New Roman" panose="02020603050405020304" pitchFamily="18" charset="0"/>
                <a:cs typeface="Times New Roman" panose="02020603050405020304" pitchFamily="18" charset="0"/>
              </a:rPr>
              <a:t>12 ml basal salt solution (MS</a:t>
            </a: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 80% </a:t>
            </a:r>
            <a:r>
              <a:rPr lang="en-US" sz="2400" dirty="0">
                <a:solidFill>
                  <a:schemeClr val="accent2">
                    <a:lumMod val="50000"/>
                  </a:schemeClr>
                </a:solidFill>
                <a:latin typeface="Times New Roman" panose="02020603050405020304" pitchFamily="18" charset="0"/>
                <a:cs typeface="Times New Roman" panose="02020603050405020304" pitchFamily="18" charset="0"/>
              </a:rPr>
              <a:t>humidity</a:t>
            </a: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  </a:t>
            </a:r>
          </a:p>
          <a:p>
            <a:pPr marL="342900" indent="-34290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autoclaved </a:t>
            </a:r>
            <a:r>
              <a:rPr lang="en-US" sz="2400" dirty="0">
                <a:solidFill>
                  <a:schemeClr val="accent2">
                    <a:lumMod val="50000"/>
                  </a:schemeClr>
                </a:solidFill>
                <a:latin typeface="Times New Roman" panose="02020603050405020304" pitchFamily="18" charset="0"/>
                <a:cs typeface="Times New Roman" panose="02020603050405020304" pitchFamily="18" charset="0"/>
              </a:rPr>
              <a:t>at 121</a:t>
            </a:r>
            <a:r>
              <a:rPr lang="en-US" sz="24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en-US" sz="2400" dirty="0">
                <a:solidFill>
                  <a:schemeClr val="accent2">
                    <a:lumMod val="50000"/>
                  </a:schemeClr>
                </a:solidFill>
                <a:latin typeface="Times New Roman" panose="02020603050405020304" pitchFamily="18" charset="0"/>
                <a:cs typeface="Times New Roman" panose="02020603050405020304" pitchFamily="18" charset="0"/>
              </a:rPr>
              <a:t>C for 30 min.  </a:t>
            </a:r>
          </a:p>
          <a:p>
            <a:pPr marL="342900" indent="-34290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Each </a:t>
            </a:r>
            <a:r>
              <a:rPr lang="en-US" sz="2400" dirty="0">
                <a:solidFill>
                  <a:schemeClr val="accent2">
                    <a:lumMod val="50000"/>
                  </a:schemeClr>
                </a:solidFill>
                <a:latin typeface="Times New Roman" panose="02020603050405020304" pitchFamily="18" charset="0"/>
                <a:cs typeface="Times New Roman" panose="02020603050405020304" pitchFamily="18" charset="0"/>
              </a:rPr>
              <a:t>flask was then inoculated </a:t>
            </a: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with a </a:t>
            </a:r>
            <a:r>
              <a:rPr lang="en-US" sz="2400" dirty="0">
                <a:solidFill>
                  <a:schemeClr val="accent2">
                    <a:lumMod val="50000"/>
                  </a:schemeClr>
                </a:solidFill>
                <a:latin typeface="Times New Roman" panose="02020603050405020304" pitchFamily="18" charset="0"/>
                <a:cs typeface="Times New Roman" panose="02020603050405020304" pitchFamily="18" charset="0"/>
              </a:rPr>
              <a:t>final concentration of 1×10</a:t>
            </a:r>
            <a:r>
              <a:rPr lang="en-US" sz="2400" baseline="30000" dirty="0">
                <a:solidFill>
                  <a:schemeClr val="accent2">
                    <a:lumMod val="50000"/>
                  </a:schemeClr>
                </a:solidFill>
                <a:latin typeface="Times New Roman" panose="02020603050405020304" pitchFamily="18" charset="0"/>
                <a:cs typeface="Times New Roman" panose="02020603050405020304" pitchFamily="18" charset="0"/>
              </a:rPr>
              <a:t>7</a:t>
            </a:r>
            <a:r>
              <a:rPr lang="en-US" sz="2400" dirty="0">
                <a:solidFill>
                  <a:schemeClr val="accent2">
                    <a:lumMod val="50000"/>
                  </a:schemeClr>
                </a:solidFill>
                <a:latin typeface="Times New Roman" panose="02020603050405020304" pitchFamily="18" charset="0"/>
                <a:cs typeface="Times New Roman" panose="02020603050405020304" pitchFamily="18" charset="0"/>
              </a:rPr>
              <a:t> conidia per gram of pretreated rice straw. </a:t>
            </a:r>
          </a:p>
          <a:p>
            <a:pPr marL="342900" indent="-34290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The </a:t>
            </a:r>
            <a:r>
              <a:rPr lang="en-US" sz="2400" dirty="0">
                <a:solidFill>
                  <a:schemeClr val="accent2">
                    <a:lumMod val="50000"/>
                  </a:schemeClr>
                </a:solidFill>
                <a:latin typeface="Times New Roman" panose="02020603050405020304" pitchFamily="18" charset="0"/>
                <a:cs typeface="Times New Roman" panose="02020603050405020304" pitchFamily="18" charset="0"/>
              </a:rPr>
              <a:t>flasks were incubated at 30 </a:t>
            </a:r>
            <a:r>
              <a:rPr lang="en-US" sz="24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en-US" sz="2400" dirty="0">
                <a:solidFill>
                  <a:schemeClr val="accent2">
                    <a:lumMod val="50000"/>
                  </a:schemeClr>
                </a:solidFill>
                <a:latin typeface="Times New Roman" panose="02020603050405020304" pitchFamily="18" charset="0"/>
                <a:cs typeface="Times New Roman" panose="02020603050405020304" pitchFamily="18" charset="0"/>
              </a:rPr>
              <a:t>C with a relative humidity of 90% for 12 days. </a:t>
            </a:r>
            <a:endParaRPr lang="en-US" sz="2400" dirty="0" smtClean="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2222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FEC143C-76B2-4E70-B93B-ABEF9B230AA5}" type="slidenum">
              <a:rPr lang="en-US" smtClean="0"/>
              <a:pPr/>
              <a:t>31</a:t>
            </a:fld>
            <a:endParaRPr lang="en-US"/>
          </a:p>
        </p:txBody>
      </p:sp>
      <p:sp>
        <p:nvSpPr>
          <p:cNvPr id="5" name="Rectangle 4"/>
          <p:cNvSpPr/>
          <p:nvPr/>
        </p:nvSpPr>
        <p:spPr>
          <a:xfrm>
            <a:off x="152400" y="2514600"/>
            <a:ext cx="8763000" cy="3431709"/>
          </a:xfrm>
          <a:prstGeom prst="rect">
            <a:avLst/>
          </a:prstGeom>
        </p:spPr>
        <p:txBody>
          <a:bodyPr wrap="square">
            <a:spAutoFit/>
          </a:bodyPr>
          <a:lstStyle/>
          <a:p>
            <a:pPr marL="285750" indent="-28575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50 </a:t>
            </a:r>
            <a:r>
              <a:rPr lang="en-US" sz="2400" dirty="0">
                <a:solidFill>
                  <a:schemeClr val="accent2">
                    <a:lumMod val="50000"/>
                  </a:schemeClr>
                </a:solidFill>
                <a:latin typeface="Times New Roman" panose="02020603050405020304" pitchFamily="18" charset="0"/>
                <a:cs typeface="Times New Roman" panose="02020603050405020304" pitchFamily="18" charset="0"/>
              </a:rPr>
              <a:t>ml of distilled water were added, </a:t>
            </a: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mixed. </a:t>
            </a:r>
            <a:endParaRPr lang="en-US" sz="2400" dirty="0">
              <a:solidFill>
                <a:schemeClr val="accent2">
                  <a:lumMod val="50000"/>
                </a:schemeClr>
              </a:solidFill>
              <a:latin typeface="Times New Roman" panose="02020603050405020304" pitchFamily="18" charset="0"/>
              <a:cs typeface="Times New Roman" panose="02020603050405020304" pitchFamily="18" charset="0"/>
            </a:endParaRPr>
          </a:p>
          <a:p>
            <a:pPr marL="285750" indent="-28575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incubated </a:t>
            </a:r>
            <a:r>
              <a:rPr lang="en-US" sz="2400" dirty="0">
                <a:solidFill>
                  <a:schemeClr val="accent2">
                    <a:lumMod val="50000"/>
                  </a:schemeClr>
                </a:solidFill>
                <a:latin typeface="Times New Roman" panose="02020603050405020304" pitchFamily="18" charset="0"/>
                <a:cs typeface="Times New Roman" panose="02020603050405020304" pitchFamily="18" charset="0"/>
              </a:rPr>
              <a:t>under agitation for 1h at 30 ◦C, at 150 </a:t>
            </a: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rpm. </a:t>
            </a:r>
            <a:endParaRPr lang="en-US" sz="2400" dirty="0">
              <a:solidFill>
                <a:schemeClr val="accent2">
                  <a:lumMod val="50000"/>
                </a:schemeClr>
              </a:solidFill>
              <a:latin typeface="Times New Roman" panose="02020603050405020304" pitchFamily="18" charset="0"/>
              <a:cs typeface="Times New Roman" panose="02020603050405020304" pitchFamily="18" charset="0"/>
            </a:endParaRPr>
          </a:p>
          <a:p>
            <a:pPr marL="285750" indent="-28575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filtered</a:t>
            </a:r>
            <a:r>
              <a:rPr lang="en-US" sz="2400" dirty="0">
                <a:solidFill>
                  <a:schemeClr val="accent2">
                    <a:lumMod val="50000"/>
                  </a:schemeClr>
                </a:solidFill>
                <a:latin typeface="Times New Roman" panose="02020603050405020304" pitchFamily="18" charset="0"/>
                <a:cs typeface="Times New Roman" panose="02020603050405020304" pitchFamily="18" charset="0"/>
              </a:rPr>
              <a:t>, using dampened cheese cloth. </a:t>
            </a:r>
          </a:p>
          <a:p>
            <a:pPr marL="285750" indent="-28575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The </a:t>
            </a:r>
            <a:r>
              <a:rPr lang="en-US" sz="2400" dirty="0">
                <a:solidFill>
                  <a:schemeClr val="accent2">
                    <a:lumMod val="50000"/>
                  </a:schemeClr>
                </a:solidFill>
                <a:latin typeface="Times New Roman" panose="02020603050405020304" pitchFamily="18" charset="0"/>
                <a:cs typeface="Times New Roman" panose="02020603050405020304" pitchFamily="18" charset="0"/>
              </a:rPr>
              <a:t>filtrates were centrifuged at 5000 rpm (4◦C) for 15 min to remove spores of the </a:t>
            </a: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organism. </a:t>
            </a:r>
            <a:endParaRPr lang="en-US" sz="2400" dirty="0">
              <a:solidFill>
                <a:schemeClr val="accent2">
                  <a:lumMod val="50000"/>
                </a:schemeClr>
              </a:solidFill>
              <a:latin typeface="Times New Roman" panose="02020603050405020304" pitchFamily="18" charset="0"/>
              <a:cs typeface="Times New Roman" panose="02020603050405020304" pitchFamily="18" charset="0"/>
            </a:endParaRPr>
          </a:p>
          <a:p>
            <a:pPr marL="285750" indent="-28575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the </a:t>
            </a:r>
            <a:r>
              <a:rPr lang="en-US" sz="2400" dirty="0">
                <a:solidFill>
                  <a:schemeClr val="accent2">
                    <a:lumMod val="50000"/>
                  </a:schemeClr>
                </a:solidFill>
                <a:latin typeface="Times New Roman" panose="02020603050405020304" pitchFamily="18" charset="0"/>
                <a:cs typeface="Times New Roman" panose="02020603050405020304" pitchFamily="18" charset="0"/>
              </a:rPr>
              <a:t>clear supernatant were used as crude enzyme extracts for enzyme assay. </a:t>
            </a:r>
          </a:p>
          <a:p>
            <a:pPr marL="285750" indent="-285750">
              <a:spcAft>
                <a:spcPts val="600"/>
              </a:spcAft>
              <a:buFont typeface="Arial" panose="020B0604020202020204" pitchFamily="34" charset="0"/>
              <a:buChar char="•"/>
            </a:pPr>
            <a:r>
              <a:rPr lang="en-US" sz="2400" dirty="0" smtClean="0">
                <a:solidFill>
                  <a:schemeClr val="accent2">
                    <a:lumMod val="50000"/>
                  </a:schemeClr>
                </a:solidFill>
                <a:latin typeface="Times New Roman" panose="02020603050405020304" pitchFamily="18" charset="0"/>
                <a:cs typeface="Times New Roman" panose="02020603050405020304" pitchFamily="18" charset="0"/>
              </a:rPr>
              <a:t>The </a:t>
            </a:r>
            <a:r>
              <a:rPr lang="en-US" sz="2400" dirty="0">
                <a:solidFill>
                  <a:schemeClr val="accent2">
                    <a:lumMod val="50000"/>
                  </a:schemeClr>
                </a:solidFill>
                <a:latin typeface="Times New Roman" panose="02020603050405020304" pitchFamily="18" charset="0"/>
                <a:cs typeface="Times New Roman" panose="02020603050405020304" pitchFamily="18" charset="0"/>
              </a:rPr>
              <a:t>filtrate was stored at 4 ◦C until assay for enzymes activities. </a:t>
            </a:r>
          </a:p>
        </p:txBody>
      </p:sp>
      <p:sp>
        <p:nvSpPr>
          <p:cNvPr id="6" name="Rectangle 5"/>
          <p:cNvSpPr/>
          <p:nvPr/>
        </p:nvSpPr>
        <p:spPr>
          <a:xfrm>
            <a:off x="609600" y="685800"/>
            <a:ext cx="7580921" cy="584775"/>
          </a:xfrm>
          <a:prstGeom prst="rect">
            <a:avLst/>
          </a:prstGeom>
        </p:spPr>
        <p:txBody>
          <a:bodyPr wrap="none">
            <a:spAutoFit/>
          </a:bodyPr>
          <a:lstStyle/>
          <a:p>
            <a:r>
              <a:rPr lang="en-US" sz="3200" dirty="0" smtClean="0">
                <a:solidFill>
                  <a:srgbClr val="FFFF00"/>
                </a:solidFill>
                <a:effectLst>
                  <a:glow rad="228600">
                    <a:srgbClr val="FFFF00">
                      <a:alpha val="40000"/>
                    </a:srgbClr>
                  </a:glow>
                </a:effectLst>
              </a:rPr>
              <a:t>Extraction </a:t>
            </a:r>
            <a:r>
              <a:rPr lang="en-US" sz="3200" dirty="0">
                <a:solidFill>
                  <a:srgbClr val="FFFF00"/>
                </a:solidFill>
                <a:effectLst>
                  <a:glow rad="228600">
                    <a:srgbClr val="FFFF00">
                      <a:alpha val="40000"/>
                    </a:srgbClr>
                  </a:glow>
                </a:effectLst>
              </a:rPr>
              <a:t>of the enzymes after incubation</a:t>
            </a:r>
            <a:endParaRPr lang="ar-EG" sz="3200" dirty="0">
              <a:solidFill>
                <a:srgbClr val="FFFF00"/>
              </a:solidFill>
              <a:effectLst>
                <a:glow rad="228600">
                  <a:srgbClr val="FFFF00">
                    <a:alpha val="40000"/>
                  </a:srgbClr>
                </a:glow>
              </a:effectLst>
            </a:endParaRPr>
          </a:p>
        </p:txBody>
      </p:sp>
    </p:spTree>
    <p:extLst>
      <p:ext uri="{BB962C8B-B14F-4D97-AF65-F5344CB8AC3E}">
        <p14:creationId xmlns:p14="http://schemas.microsoft.com/office/powerpoint/2010/main" xmlns="" val="296353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228600" y="2895600"/>
            <a:ext cx="8686800" cy="2286000"/>
          </a:xfrm>
        </p:spPr>
        <p:txBody>
          <a:bodyPr>
            <a:noAutofit/>
          </a:bodyPr>
          <a:lstStyle/>
          <a:p>
            <a:pPr marL="447675" indent="-360363" algn="l" rtl="0">
              <a:buNone/>
            </a:pPr>
            <a:r>
              <a:rPr lang="en-US" dirty="0" smtClean="0">
                <a:solidFill>
                  <a:schemeClr val="accent1">
                    <a:lumMod val="50000"/>
                  </a:schemeClr>
                </a:solidFill>
                <a:latin typeface="Times New Roman" pitchFamily="18" charset="0"/>
                <a:cs typeface="Times New Roman" pitchFamily="18" charset="0"/>
              </a:rPr>
              <a:t>1. Total </a:t>
            </a:r>
            <a:r>
              <a:rPr lang="en-US" dirty="0">
                <a:solidFill>
                  <a:schemeClr val="accent1">
                    <a:lumMod val="50000"/>
                  </a:schemeClr>
                </a:solidFill>
                <a:latin typeface="Times New Roman" pitchFamily="18" charset="0"/>
                <a:cs typeface="Times New Roman" pitchFamily="18" charset="0"/>
              </a:rPr>
              <a:t>cellulase </a:t>
            </a:r>
            <a:r>
              <a:rPr lang="en-US" dirty="0" smtClean="0">
                <a:solidFill>
                  <a:schemeClr val="accent1">
                    <a:lumMod val="50000"/>
                  </a:schemeClr>
                </a:solidFill>
                <a:latin typeface="Times New Roman" pitchFamily="18" charset="0"/>
                <a:cs typeface="Times New Roman" pitchFamily="18" charset="0"/>
              </a:rPr>
              <a:t>activity by FPase activity (DNS method)  .</a:t>
            </a:r>
          </a:p>
          <a:p>
            <a:pPr marL="447675" lvl="0" indent="-360363" algn="l" rtl="0">
              <a:buNone/>
            </a:pPr>
            <a:r>
              <a:rPr lang="en-US" dirty="0" smtClean="0">
                <a:solidFill>
                  <a:schemeClr val="accent1">
                    <a:lumMod val="50000"/>
                  </a:schemeClr>
                </a:solidFill>
                <a:latin typeface="Times New Roman" pitchFamily="18" charset="0"/>
                <a:cs typeface="Times New Roman" pitchFamily="18" charset="0"/>
              </a:rPr>
              <a:t>2. Activity </a:t>
            </a:r>
            <a:r>
              <a:rPr lang="en-US" dirty="0">
                <a:solidFill>
                  <a:schemeClr val="accent1">
                    <a:lumMod val="50000"/>
                  </a:schemeClr>
                </a:solidFill>
                <a:latin typeface="Times New Roman" pitchFamily="18" charset="0"/>
                <a:cs typeface="Times New Roman" pitchFamily="18" charset="0"/>
              </a:rPr>
              <a:t>of individual </a:t>
            </a:r>
            <a:r>
              <a:rPr lang="en-US" dirty="0" smtClean="0">
                <a:solidFill>
                  <a:schemeClr val="accent1">
                    <a:lumMod val="50000"/>
                  </a:schemeClr>
                </a:solidFill>
                <a:latin typeface="Times New Roman" pitchFamily="18" charset="0"/>
                <a:cs typeface="Times New Roman" pitchFamily="18" charset="0"/>
              </a:rPr>
              <a:t>cellulases:</a:t>
            </a:r>
          </a:p>
          <a:p>
            <a:pPr marL="719138" lvl="1" indent="-360363" algn="l" rtl="0">
              <a:buNone/>
            </a:pPr>
            <a:r>
              <a:rPr lang="en-US" sz="2400" dirty="0" smtClean="0">
                <a:solidFill>
                  <a:schemeClr val="accent1">
                    <a:lumMod val="50000"/>
                  </a:schemeClr>
                </a:solidFill>
                <a:latin typeface="Times New Roman" pitchFamily="18" charset="0"/>
                <a:cs typeface="Times New Roman" pitchFamily="18" charset="0"/>
              </a:rPr>
              <a:t>a. β-Glucosidase using cellobiose substrate (GOD method).</a:t>
            </a:r>
          </a:p>
          <a:p>
            <a:pPr marL="719138" lvl="1" indent="-360363" algn="l" rtl="0">
              <a:buNone/>
            </a:pPr>
            <a:r>
              <a:rPr lang="en-US" sz="2400" dirty="0" smtClean="0">
                <a:solidFill>
                  <a:schemeClr val="accent1">
                    <a:lumMod val="50000"/>
                  </a:schemeClr>
                </a:solidFill>
                <a:latin typeface="Times New Roman" pitchFamily="18" charset="0"/>
                <a:cs typeface="Times New Roman" pitchFamily="18" charset="0"/>
              </a:rPr>
              <a:t>b. Carboxymethyl cellulase (CMCase) using CMC substrate.</a:t>
            </a:r>
            <a:endParaRPr lang="en-US" sz="2400" dirty="0">
              <a:solidFill>
                <a:schemeClr val="accent1">
                  <a:lumMod val="50000"/>
                </a:schemeClr>
              </a:solidFill>
              <a:latin typeface="Times New Roman" pitchFamily="18" charset="0"/>
              <a:cs typeface="Times New Roman" pitchFamily="18" charset="0"/>
            </a:endParaRPr>
          </a:p>
          <a:p>
            <a:pPr marL="447675" indent="-360363" algn="l" rtl="0">
              <a:buNone/>
            </a:pPr>
            <a:r>
              <a:rPr lang="en-US" dirty="0" smtClean="0">
                <a:solidFill>
                  <a:schemeClr val="accent1">
                    <a:lumMod val="50000"/>
                  </a:schemeClr>
                </a:solidFill>
                <a:latin typeface="Times New Roman" pitchFamily="18" charset="0"/>
                <a:cs typeface="Times New Roman" pitchFamily="18" charset="0"/>
              </a:rPr>
              <a:t>3. Free sugar determination in culture filtrate. </a:t>
            </a:r>
          </a:p>
        </p:txBody>
      </p:sp>
      <p:sp>
        <p:nvSpPr>
          <p:cNvPr id="5" name="Title 1"/>
          <p:cNvSpPr>
            <a:spLocks noGrp="1"/>
          </p:cNvSpPr>
          <p:nvPr>
            <p:ph type="title"/>
          </p:nvPr>
        </p:nvSpPr>
        <p:spPr>
          <a:xfrm>
            <a:off x="457200" y="304800"/>
            <a:ext cx="8229600" cy="1109472"/>
          </a:xfrm>
        </p:spPr>
        <p:txBody>
          <a:bodyPr>
            <a:normAutofit fontScale="90000"/>
          </a:bodyPr>
          <a:lstStyle/>
          <a:p>
            <a:r>
              <a:rPr lang="en-US" dirty="0" smtClean="0"/>
              <a:t/>
            </a:r>
            <a:br>
              <a:rPr lang="en-US" dirty="0" smtClean="0"/>
            </a:br>
            <a:r>
              <a:rPr lang="en-US" dirty="0"/>
              <a:t/>
            </a:r>
            <a:br>
              <a:rPr lang="en-US" dirty="0"/>
            </a:br>
            <a:r>
              <a:rPr lang="en-US" sz="4900" dirty="0">
                <a:solidFill>
                  <a:srgbClr val="FFFF00"/>
                </a:solidFill>
                <a:effectLst>
                  <a:glow rad="228600">
                    <a:srgbClr val="FFFF00">
                      <a:alpha val="40000"/>
                    </a:srgbClr>
                  </a:glow>
                </a:effectLst>
                <a:latin typeface="+mn-lt"/>
                <a:ea typeface="+mn-ea"/>
                <a:cs typeface="+mn-cs"/>
              </a:rPr>
              <a:t>Determining of cellulase </a:t>
            </a:r>
            <a:r>
              <a:rPr lang="en-US" sz="4900" dirty="0" smtClean="0">
                <a:solidFill>
                  <a:srgbClr val="FFFF00"/>
                </a:solidFill>
                <a:effectLst>
                  <a:glow rad="228600">
                    <a:srgbClr val="FFFF00">
                      <a:alpha val="40000"/>
                    </a:srgbClr>
                  </a:glow>
                </a:effectLst>
                <a:latin typeface="+mn-lt"/>
                <a:ea typeface="+mn-ea"/>
                <a:cs typeface="+mn-cs"/>
              </a:rPr>
              <a:t>activity</a:t>
            </a:r>
            <a:r>
              <a:rPr lang="en-US" dirty="0" smtClean="0"/>
              <a:t/>
            </a:r>
            <a:br>
              <a:rPr lang="en-US" dirty="0" smtClean="0"/>
            </a:br>
            <a:r>
              <a:rPr lang="en-US" dirty="0" smtClean="0"/>
              <a:t> </a:t>
            </a:r>
            <a:br>
              <a:rPr lang="en-US" dirty="0" smtClean="0"/>
            </a:br>
            <a:endParaRPr lang="en-US" dirty="0"/>
          </a:p>
        </p:txBody>
      </p:sp>
    </p:spTree>
    <p:extLst>
      <p:ext uri="{BB962C8B-B14F-4D97-AF65-F5344CB8AC3E}">
        <p14:creationId xmlns:p14="http://schemas.microsoft.com/office/powerpoint/2010/main" xmlns="" val="33611893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120903310"/>
              </p:ext>
            </p:extLst>
          </p:nvPr>
        </p:nvGraphicFramePr>
        <p:xfrm>
          <a:off x="990600" y="2255837"/>
          <a:ext cx="7162800" cy="4525963"/>
        </p:xfrm>
        <a:graphic>
          <a:graphicData uri="http://schemas.openxmlformats.org/drawingml/2006/table">
            <a:tbl>
              <a:tblPr rtl="1" firstRow="1" lastCol="1" bandRow="1">
                <a:effectLst>
                  <a:innerShdw blurRad="63500" dist="50800" dir="2700000">
                    <a:prstClr val="black">
                      <a:alpha val="50000"/>
                    </a:prstClr>
                  </a:innerShdw>
                </a:effectLst>
                <a:tableStyleId>{5C22544A-7EE6-4342-B048-85BDC9FD1C3A}</a:tableStyleId>
              </a:tblPr>
              <a:tblGrid>
                <a:gridCol w="1536252"/>
                <a:gridCol w="1415583"/>
                <a:gridCol w="1415583"/>
                <a:gridCol w="1414752"/>
                <a:gridCol w="1380630"/>
              </a:tblGrid>
              <a:tr h="348151">
                <a:tc rowSpan="2">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Free sugar</a:t>
                      </a:r>
                    </a:p>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(mg/g)</a:t>
                      </a:r>
                      <a:endParaRPr lang="en-US" sz="1600" dirty="0">
                        <a:effectLst/>
                        <a:latin typeface="Times New Roman" panose="02020603050405020304" pitchFamily="18" charset="0"/>
                        <a:ea typeface="Times New Roman"/>
                        <a:cs typeface="Times New Roman" panose="02020603050405020304" pitchFamily="18" charset="0"/>
                      </a:endParaRPr>
                    </a:p>
                  </a:txBody>
                  <a:tcPr marL="65620" marR="65620" marT="0" marB="0" anchor="ctr">
                    <a:lnR w="3175" cap="flat" cmpd="sng" algn="ctr">
                      <a:solidFill>
                        <a:schemeClr val="bg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990000"/>
                    </a:solidFill>
                  </a:tcPr>
                </a:tc>
                <a:tc gridSpan="3">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Enzymes activities (IU/g)</a:t>
                      </a:r>
                      <a:endParaRPr lang="en-US" sz="1600" dirty="0">
                        <a:effectLst/>
                        <a:latin typeface="Times New Roman" panose="02020603050405020304" pitchFamily="18" charset="0"/>
                        <a:ea typeface="Times New Roman"/>
                        <a:cs typeface="Times New Roman" panose="02020603050405020304" pitchFamily="18" charset="0"/>
                      </a:endParaRPr>
                    </a:p>
                  </a:txBody>
                  <a:tcPr marL="65620" marR="65620" marT="0" marB="0" anchor="ctr">
                    <a:lnL w="3175" cap="flat" cmpd="sng" algn="ctr">
                      <a:solidFill>
                        <a:schemeClr val="bg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rgbClr val="990000"/>
                    </a:solidFill>
                  </a:tcPr>
                </a:tc>
                <a:tc hMerge="1">
                  <a:txBody>
                    <a:bodyPr/>
                    <a:lstStyle/>
                    <a:p>
                      <a:endParaRPr lang="en-US"/>
                    </a:p>
                  </a:txBody>
                  <a:tcPr/>
                </a:tc>
                <a:tc hMerge="1">
                  <a:txBody>
                    <a:bodyPr/>
                    <a:lstStyle/>
                    <a:p>
                      <a:endParaRPr lang="en-US"/>
                    </a:p>
                  </a:txBody>
                  <a:tcPr/>
                </a:tc>
                <a:tc rowSpan="2">
                  <a:txBody>
                    <a:bodyPr/>
                    <a:lstStyle/>
                    <a:p>
                      <a:pPr marL="0" marR="0" algn="ctr" rtl="0">
                        <a:spcBef>
                          <a:spcPts val="0"/>
                        </a:spcBef>
                        <a:spcAft>
                          <a:spcPts val="0"/>
                        </a:spcAft>
                      </a:pPr>
                      <a:r>
                        <a:rPr lang="en-US" sz="1600" dirty="0">
                          <a:effectLst/>
                          <a:latin typeface="Times New Roman" panose="02020603050405020304" pitchFamily="18" charset="0"/>
                          <a:cs typeface="Times New Roman" panose="02020603050405020304" pitchFamily="18" charset="0"/>
                        </a:rPr>
                        <a:t>Isolates</a:t>
                      </a:r>
                      <a:endParaRPr lang="en-US" sz="1600" dirty="0">
                        <a:effectLst/>
                        <a:latin typeface="Times New Roman" panose="02020603050405020304" pitchFamily="18" charset="0"/>
                        <a:ea typeface="Times New Roman"/>
                        <a:cs typeface="Times New Roman" panose="02020603050405020304" pitchFamily="18" charset="0"/>
                      </a:endParaRPr>
                    </a:p>
                  </a:txBody>
                  <a:tcPr marL="65620" marR="65620" marT="0" marB="0" anchor="ctr">
                    <a:lnB w="3175" cap="flat" cmpd="sng" algn="ctr">
                      <a:solidFill>
                        <a:schemeClr val="bg1"/>
                      </a:solidFill>
                      <a:prstDash val="solid"/>
                      <a:round/>
                      <a:headEnd type="none" w="med" len="med"/>
                      <a:tailEnd type="none" w="med" len="med"/>
                    </a:lnB>
                    <a:solidFill>
                      <a:srgbClr val="990000"/>
                    </a:solidFill>
                  </a:tcPr>
                </a:tc>
              </a:tr>
              <a:tr h="348151">
                <a:tc vMerge="1">
                  <a:txBody>
                    <a:bodyPr/>
                    <a:lstStyle/>
                    <a:p>
                      <a:endParaRPr lang="en-US"/>
                    </a:p>
                  </a:txBody>
                  <a:tcPr/>
                </a:tc>
                <a:tc>
                  <a:txBody>
                    <a:bodyPr/>
                    <a:lstStyle/>
                    <a:p>
                      <a:pPr marL="0" marR="0" algn="ctr" defTabSz="914400" rtl="0" eaLnBrk="1" latinLnBrk="0" hangingPunct="1">
                        <a:spcBef>
                          <a:spcPts val="0"/>
                        </a:spcBef>
                        <a:spcAft>
                          <a:spcPts val="0"/>
                        </a:spcAft>
                      </a:pPr>
                      <a:r>
                        <a:rPr lang="en-US" sz="1600" b="1" kern="1200" dirty="0">
                          <a:solidFill>
                            <a:schemeClr val="lt1"/>
                          </a:solidFill>
                          <a:effectLst/>
                          <a:latin typeface="Times New Roman" panose="02020603050405020304" pitchFamily="18" charset="0"/>
                          <a:ea typeface="+mn-ea"/>
                          <a:cs typeface="Times New Roman" panose="02020603050405020304" pitchFamily="18" charset="0"/>
                        </a:rPr>
                        <a:t>β-glucosidase</a:t>
                      </a:r>
                    </a:p>
                  </a:txBody>
                  <a:tcPr marL="65620" marR="6562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990000"/>
                    </a:solidFill>
                  </a:tcPr>
                </a:tc>
                <a:tc>
                  <a:txBody>
                    <a:bodyPr/>
                    <a:lstStyle/>
                    <a:p>
                      <a:pPr marL="0" marR="0" algn="ctr" defTabSz="914400" rtl="0" eaLnBrk="1" latinLnBrk="0" hangingPunct="1">
                        <a:spcBef>
                          <a:spcPts val="0"/>
                        </a:spcBef>
                        <a:spcAft>
                          <a:spcPts val="0"/>
                        </a:spcAft>
                      </a:pPr>
                      <a:r>
                        <a:rPr lang="en-US" sz="1600" b="1" kern="1200" dirty="0">
                          <a:solidFill>
                            <a:schemeClr val="lt1"/>
                          </a:solidFill>
                          <a:effectLst/>
                          <a:latin typeface="Times New Roman" panose="02020603050405020304" pitchFamily="18" charset="0"/>
                          <a:ea typeface="+mn-ea"/>
                          <a:cs typeface="Times New Roman" panose="02020603050405020304" pitchFamily="18" charset="0"/>
                        </a:rPr>
                        <a:t>CMCase</a:t>
                      </a:r>
                    </a:p>
                  </a:txBody>
                  <a:tcPr marL="65620" marR="6562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990000"/>
                    </a:solidFill>
                  </a:tcPr>
                </a:tc>
                <a:tc>
                  <a:txBody>
                    <a:bodyPr/>
                    <a:lstStyle/>
                    <a:p>
                      <a:pPr marL="0" marR="0" algn="ctr" defTabSz="914400" rtl="0" eaLnBrk="1" latinLnBrk="0" hangingPunct="1">
                        <a:spcBef>
                          <a:spcPts val="0"/>
                        </a:spcBef>
                        <a:spcAft>
                          <a:spcPts val="0"/>
                        </a:spcAft>
                      </a:pPr>
                      <a:r>
                        <a:rPr lang="en-US" sz="1600" b="1" kern="1200" dirty="0">
                          <a:solidFill>
                            <a:schemeClr val="lt1"/>
                          </a:solidFill>
                          <a:effectLst/>
                          <a:latin typeface="Times New Roman" panose="02020603050405020304" pitchFamily="18" charset="0"/>
                          <a:ea typeface="+mn-ea"/>
                          <a:cs typeface="Times New Roman" panose="02020603050405020304" pitchFamily="18" charset="0"/>
                        </a:rPr>
                        <a:t>FPase</a:t>
                      </a:r>
                    </a:p>
                  </a:txBody>
                  <a:tcPr marL="65620" marR="6562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990000"/>
                    </a:solidFill>
                  </a:tcPr>
                </a:tc>
                <a:tc vMerge="1">
                  <a:txBody>
                    <a:bodyPr/>
                    <a:lstStyle/>
                    <a:p>
                      <a:endParaRPr lang="en-US"/>
                    </a:p>
                  </a:txBody>
                  <a:tcPr/>
                </a:tc>
              </a:tr>
              <a:tr h="348151">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15.29 </a:t>
                      </a:r>
                      <a:r>
                        <a:rPr lang="en-US" sz="1600" b="0" baseline="30000" dirty="0">
                          <a:effectLst/>
                          <a:latin typeface="Times New Roman" panose="02020603050405020304" pitchFamily="18" charset="0"/>
                          <a:cs typeface="Times New Roman" panose="02020603050405020304" pitchFamily="18" charset="0"/>
                        </a:rPr>
                        <a:t>h</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lnT w="3175" cap="flat" cmpd="sng" algn="ctr">
                      <a:solidFill>
                        <a:schemeClr val="tx1"/>
                      </a:solidFill>
                      <a:prstDash val="solid"/>
                      <a:round/>
                      <a:headEnd type="none" w="med" len="med"/>
                      <a:tailEnd type="none" w="med" len="med"/>
                    </a:lnT>
                  </a:tcP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0.55 </a:t>
                      </a:r>
                      <a:r>
                        <a:rPr lang="en-US" sz="1600" b="0" baseline="30000">
                          <a:effectLst/>
                          <a:latin typeface="Times New Roman" panose="02020603050405020304" pitchFamily="18" charset="0"/>
                          <a:cs typeface="Times New Roman" panose="02020603050405020304" pitchFamily="18" charset="0"/>
                        </a:rPr>
                        <a:t>e</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lnT w="3175" cap="flat" cmpd="sng" algn="ctr">
                      <a:solidFill>
                        <a:schemeClr val="tx1"/>
                      </a:solidFill>
                      <a:prstDash val="solid"/>
                      <a:round/>
                      <a:headEnd type="none" w="med" len="med"/>
                      <a:tailEnd type="none" w="med" len="med"/>
                    </a:lnT>
                  </a:tcP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2.40 </a:t>
                      </a:r>
                      <a:r>
                        <a:rPr lang="en-US" sz="1600" b="0" baseline="30000">
                          <a:effectLst/>
                          <a:latin typeface="Times New Roman" panose="02020603050405020304" pitchFamily="18" charset="0"/>
                          <a:cs typeface="Times New Roman" panose="02020603050405020304" pitchFamily="18" charset="0"/>
                        </a:rPr>
                        <a:t>d</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lnT w="3175" cap="flat" cmpd="sng" algn="ctr">
                      <a:solidFill>
                        <a:schemeClr val="tx1"/>
                      </a:solidFill>
                      <a:prstDash val="solid"/>
                      <a:round/>
                      <a:headEnd type="none" w="med" len="med"/>
                      <a:tailEnd type="none" w="med" len="med"/>
                    </a:lnT>
                  </a:tcP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0.04</a:t>
                      </a:r>
                      <a:r>
                        <a:rPr lang="en-US" sz="1600" b="0" baseline="30000" dirty="0">
                          <a:effectLst/>
                          <a:latin typeface="Times New Roman" panose="02020603050405020304" pitchFamily="18" charset="0"/>
                          <a:cs typeface="Times New Roman" panose="02020603050405020304" pitchFamily="18" charset="0"/>
                        </a:rPr>
                        <a:t> h</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lnT w="3175" cap="flat" cmpd="sng" algn="ctr">
                      <a:solidFill>
                        <a:schemeClr val="tx1"/>
                      </a:solidFill>
                      <a:prstDash val="solid"/>
                      <a:round/>
                      <a:headEnd type="none" w="med" len="med"/>
                      <a:tailEnd type="none" w="med" len="med"/>
                    </a:lnT>
                  </a:tcP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T1</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lnT w="3175" cap="flat" cmpd="sng" algn="ctr">
                      <a:solidFill>
                        <a:schemeClr val="bg1"/>
                      </a:solidFill>
                      <a:prstDash val="solid"/>
                      <a:round/>
                      <a:headEnd type="none" w="med" len="med"/>
                      <a:tailEnd type="none" w="med" len="med"/>
                    </a:lnT>
                  </a:tcP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38.5 </a:t>
                      </a:r>
                      <a:r>
                        <a:rPr lang="en-US" sz="1600" b="0" baseline="30000">
                          <a:effectLst/>
                          <a:latin typeface="Times New Roman" panose="02020603050405020304" pitchFamily="18" charset="0"/>
                          <a:cs typeface="Times New Roman" panose="02020603050405020304" pitchFamily="18" charset="0"/>
                        </a:rPr>
                        <a:t>e</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3.56 </a:t>
                      </a:r>
                      <a:r>
                        <a:rPr lang="en-US" sz="1600" b="0" baseline="30000" dirty="0">
                          <a:effectLst/>
                          <a:latin typeface="Times New Roman" panose="02020603050405020304" pitchFamily="18" charset="0"/>
                          <a:cs typeface="Times New Roman" panose="02020603050405020304" pitchFamily="18" charset="0"/>
                        </a:rPr>
                        <a:t>a</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solidFill>
                      <a:srgbClr val="FFFF00"/>
                    </a:solidFill>
                  </a:tcP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2.45 </a:t>
                      </a:r>
                      <a:r>
                        <a:rPr lang="en-US" sz="1600" b="0" baseline="30000">
                          <a:effectLst/>
                          <a:latin typeface="Times New Roman" panose="02020603050405020304" pitchFamily="18" charset="0"/>
                          <a:cs typeface="Times New Roman" panose="02020603050405020304" pitchFamily="18" charset="0"/>
                        </a:rPr>
                        <a:t>cd</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solidFill>
                            <a:srgbClr val="FF0000"/>
                          </a:solidFill>
                          <a:effectLst/>
                          <a:latin typeface="Times New Roman" panose="02020603050405020304" pitchFamily="18" charset="0"/>
                          <a:cs typeface="Times New Roman" panose="02020603050405020304" pitchFamily="18" charset="0"/>
                        </a:rPr>
                        <a:t>1.75 </a:t>
                      </a:r>
                      <a:r>
                        <a:rPr lang="en-US" sz="1600" b="0" baseline="30000" dirty="0">
                          <a:solidFill>
                            <a:srgbClr val="FF0000"/>
                          </a:solidFill>
                          <a:effectLst/>
                          <a:latin typeface="Times New Roman" panose="02020603050405020304" pitchFamily="18" charset="0"/>
                          <a:cs typeface="Times New Roman" panose="02020603050405020304" pitchFamily="18" charset="0"/>
                        </a:rPr>
                        <a:t>a</a:t>
                      </a:r>
                      <a:endParaRPr lang="en-US" sz="1600" b="0" dirty="0">
                        <a:solidFill>
                          <a:srgbClr val="FF0000"/>
                        </a:solidFill>
                        <a:effectLst/>
                        <a:latin typeface="Times New Roman" panose="02020603050405020304" pitchFamily="18" charset="0"/>
                        <a:ea typeface="Times New Roman"/>
                        <a:cs typeface="Times New Roman" panose="02020603050405020304" pitchFamily="18" charset="0"/>
                      </a:endParaRPr>
                    </a:p>
                  </a:txBody>
                  <a:tcPr marL="65620" marR="65620" marT="0" marB="0" anchor="ctr">
                    <a:solidFill>
                      <a:srgbClr val="FFFF00"/>
                    </a:solidFill>
                  </a:tcP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T14</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62.06 </a:t>
                      </a:r>
                      <a:r>
                        <a:rPr lang="en-US" sz="1600" b="0" baseline="30000">
                          <a:effectLst/>
                          <a:latin typeface="Times New Roman" panose="02020603050405020304" pitchFamily="18" charset="0"/>
                          <a:cs typeface="Times New Roman" panose="02020603050405020304" pitchFamily="18" charset="0"/>
                        </a:rPr>
                        <a:t>b</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0.08 </a:t>
                      </a:r>
                      <a:r>
                        <a:rPr lang="en-US" sz="1600" b="0" baseline="30000" dirty="0">
                          <a:effectLst/>
                          <a:latin typeface="Times New Roman" panose="02020603050405020304" pitchFamily="18" charset="0"/>
                          <a:cs typeface="Times New Roman" panose="02020603050405020304" pitchFamily="18" charset="0"/>
                        </a:rPr>
                        <a:t>i</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2.51 </a:t>
                      </a:r>
                      <a:r>
                        <a:rPr lang="en-US" sz="1600" b="0" baseline="30000">
                          <a:effectLst/>
                          <a:latin typeface="Times New Roman" panose="02020603050405020304" pitchFamily="18" charset="0"/>
                          <a:cs typeface="Times New Roman" panose="02020603050405020304" pitchFamily="18" charset="0"/>
                        </a:rPr>
                        <a:t>c</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0.48 </a:t>
                      </a:r>
                      <a:r>
                        <a:rPr lang="en-US" sz="1600" b="0" baseline="30000" dirty="0">
                          <a:effectLst/>
                          <a:latin typeface="Times New Roman" panose="02020603050405020304" pitchFamily="18" charset="0"/>
                          <a:cs typeface="Times New Roman" panose="02020603050405020304" pitchFamily="18" charset="0"/>
                        </a:rPr>
                        <a:t>e</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T17</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37.82 </a:t>
                      </a:r>
                      <a:r>
                        <a:rPr lang="en-US" sz="1600" b="0" baseline="30000">
                          <a:effectLst/>
                          <a:latin typeface="Times New Roman" panose="02020603050405020304" pitchFamily="18" charset="0"/>
                          <a:cs typeface="Times New Roman" panose="02020603050405020304" pitchFamily="18" charset="0"/>
                        </a:rPr>
                        <a:t>e</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0.33</a:t>
                      </a:r>
                      <a:r>
                        <a:rPr lang="en-US" sz="1600" b="0" baseline="30000">
                          <a:effectLst/>
                          <a:latin typeface="Times New Roman" panose="02020603050405020304" pitchFamily="18" charset="0"/>
                          <a:cs typeface="Times New Roman" panose="02020603050405020304" pitchFamily="18" charset="0"/>
                        </a:rPr>
                        <a:t> g</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8.44 </a:t>
                      </a:r>
                      <a:r>
                        <a:rPr lang="en-US" sz="1600" b="0" baseline="30000" dirty="0">
                          <a:effectLst/>
                          <a:latin typeface="Times New Roman" panose="02020603050405020304" pitchFamily="18" charset="0"/>
                          <a:cs typeface="Times New Roman" panose="02020603050405020304" pitchFamily="18" charset="0"/>
                        </a:rPr>
                        <a:t>a</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solidFill>
                      <a:srgbClr val="FFFF00"/>
                    </a:solidFill>
                  </a:tcP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1.55 </a:t>
                      </a:r>
                      <a:r>
                        <a:rPr lang="en-US" sz="1600" b="0" baseline="30000" dirty="0">
                          <a:effectLst/>
                          <a:latin typeface="Times New Roman" panose="02020603050405020304" pitchFamily="18" charset="0"/>
                          <a:cs typeface="Times New Roman" panose="02020603050405020304" pitchFamily="18" charset="0"/>
                        </a:rPr>
                        <a:t>b</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T18</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49.67 </a:t>
                      </a:r>
                      <a:r>
                        <a:rPr lang="en-US" sz="1600" b="0" baseline="30000">
                          <a:effectLst/>
                          <a:latin typeface="Times New Roman" panose="02020603050405020304" pitchFamily="18" charset="0"/>
                          <a:cs typeface="Times New Roman" panose="02020603050405020304" pitchFamily="18" charset="0"/>
                        </a:rPr>
                        <a:t>c</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0.83 </a:t>
                      </a:r>
                      <a:r>
                        <a:rPr lang="en-US" sz="1600" b="0" baseline="30000">
                          <a:effectLst/>
                          <a:latin typeface="Times New Roman" panose="02020603050405020304" pitchFamily="18" charset="0"/>
                          <a:cs typeface="Times New Roman" panose="02020603050405020304" pitchFamily="18" charset="0"/>
                        </a:rPr>
                        <a:t>cd</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0.18</a:t>
                      </a:r>
                      <a:r>
                        <a:rPr lang="en-US" sz="1600" b="0" baseline="30000">
                          <a:effectLst/>
                          <a:latin typeface="Times New Roman" panose="02020603050405020304" pitchFamily="18" charset="0"/>
                          <a:cs typeface="Times New Roman" panose="02020603050405020304" pitchFamily="18" charset="0"/>
                        </a:rPr>
                        <a:t> j</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1.12 </a:t>
                      </a:r>
                      <a:r>
                        <a:rPr lang="en-US" sz="1600" b="0" baseline="30000" dirty="0">
                          <a:effectLst/>
                          <a:latin typeface="Times New Roman" panose="02020603050405020304" pitchFamily="18" charset="0"/>
                          <a:cs typeface="Times New Roman" panose="02020603050405020304" pitchFamily="18" charset="0"/>
                        </a:rPr>
                        <a:t>c</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T19</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86.89 </a:t>
                      </a:r>
                      <a:r>
                        <a:rPr lang="en-US" sz="1600" b="0" baseline="30000" dirty="0">
                          <a:effectLst/>
                          <a:latin typeface="Times New Roman" panose="02020603050405020304" pitchFamily="18" charset="0"/>
                          <a:cs typeface="Times New Roman" panose="02020603050405020304" pitchFamily="18" charset="0"/>
                        </a:rPr>
                        <a:t>a</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solidFill>
                      <a:srgbClr val="FFFF00"/>
                    </a:solidFill>
                  </a:tcP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0.90 </a:t>
                      </a:r>
                      <a:r>
                        <a:rPr lang="en-US" sz="1600" b="0" baseline="30000">
                          <a:effectLst/>
                          <a:latin typeface="Times New Roman" panose="02020603050405020304" pitchFamily="18" charset="0"/>
                          <a:cs typeface="Times New Roman" panose="02020603050405020304" pitchFamily="18" charset="0"/>
                        </a:rPr>
                        <a:t>c</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0.30</a:t>
                      </a:r>
                      <a:r>
                        <a:rPr lang="en-US" sz="1600" b="0" baseline="30000" dirty="0">
                          <a:effectLst/>
                          <a:latin typeface="Times New Roman" panose="02020603050405020304" pitchFamily="18" charset="0"/>
                          <a:cs typeface="Times New Roman" panose="02020603050405020304" pitchFamily="18" charset="0"/>
                        </a:rPr>
                        <a:t> i</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1.53 </a:t>
                      </a:r>
                      <a:r>
                        <a:rPr lang="en-US" sz="1600" b="0" baseline="30000" dirty="0">
                          <a:effectLst/>
                          <a:latin typeface="Times New Roman" panose="02020603050405020304" pitchFamily="18" charset="0"/>
                          <a:cs typeface="Times New Roman" panose="02020603050405020304" pitchFamily="18" charset="0"/>
                        </a:rPr>
                        <a:t>b</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T20</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35.34 </a:t>
                      </a:r>
                      <a:r>
                        <a:rPr lang="en-US" sz="1600" b="0" baseline="30000">
                          <a:effectLst/>
                          <a:latin typeface="Times New Roman" panose="02020603050405020304" pitchFamily="18" charset="0"/>
                          <a:cs typeface="Times New Roman" panose="02020603050405020304" pitchFamily="18" charset="0"/>
                        </a:rPr>
                        <a:t>f</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0.76</a:t>
                      </a:r>
                      <a:r>
                        <a:rPr lang="en-US" sz="1600" b="0" baseline="30000" dirty="0">
                          <a:effectLst/>
                          <a:latin typeface="Times New Roman" panose="02020603050405020304" pitchFamily="18" charset="0"/>
                          <a:cs typeface="Times New Roman" panose="02020603050405020304" pitchFamily="18" charset="0"/>
                        </a:rPr>
                        <a:t> d</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1.04 </a:t>
                      </a:r>
                      <a:r>
                        <a:rPr lang="en-US" sz="1600" b="0" baseline="30000">
                          <a:effectLst/>
                          <a:latin typeface="Times New Roman" panose="02020603050405020304" pitchFamily="18" charset="0"/>
                          <a:cs typeface="Times New Roman" panose="02020603050405020304" pitchFamily="18" charset="0"/>
                        </a:rPr>
                        <a:t>g</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0.71 </a:t>
                      </a:r>
                      <a:r>
                        <a:rPr lang="en-US" sz="1600" b="0" baseline="30000">
                          <a:effectLst/>
                          <a:latin typeface="Times New Roman" panose="02020603050405020304" pitchFamily="18" charset="0"/>
                          <a:cs typeface="Times New Roman" panose="02020603050405020304" pitchFamily="18" charset="0"/>
                        </a:rPr>
                        <a:t>d</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T24</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16.6 </a:t>
                      </a:r>
                      <a:r>
                        <a:rPr lang="en-US" sz="1600" b="0" baseline="30000">
                          <a:effectLst/>
                          <a:latin typeface="Times New Roman" panose="02020603050405020304" pitchFamily="18" charset="0"/>
                          <a:cs typeface="Times New Roman" panose="02020603050405020304" pitchFamily="18" charset="0"/>
                        </a:rPr>
                        <a:t>h</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0.22 </a:t>
                      </a:r>
                      <a:r>
                        <a:rPr lang="en-US" sz="1600" b="0" baseline="30000">
                          <a:effectLst/>
                          <a:latin typeface="Times New Roman" panose="02020603050405020304" pitchFamily="18" charset="0"/>
                          <a:cs typeface="Times New Roman" panose="02020603050405020304" pitchFamily="18" charset="0"/>
                        </a:rPr>
                        <a:t>h</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1.89 </a:t>
                      </a:r>
                      <a:r>
                        <a:rPr lang="en-US" sz="1600" b="0" baseline="30000">
                          <a:effectLst/>
                          <a:latin typeface="Times New Roman" panose="02020603050405020304" pitchFamily="18" charset="0"/>
                          <a:cs typeface="Times New Roman" panose="02020603050405020304" pitchFamily="18" charset="0"/>
                        </a:rPr>
                        <a:t>e</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0.13</a:t>
                      </a:r>
                      <a:r>
                        <a:rPr lang="en-US" sz="1600" b="0" baseline="30000">
                          <a:effectLst/>
                          <a:latin typeface="Times New Roman" panose="02020603050405020304" pitchFamily="18" charset="0"/>
                          <a:cs typeface="Times New Roman" panose="02020603050405020304" pitchFamily="18" charset="0"/>
                        </a:rPr>
                        <a:t> g</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T31</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19.26 </a:t>
                      </a:r>
                      <a:r>
                        <a:rPr lang="en-US" sz="1600" b="0" baseline="30000">
                          <a:effectLst/>
                          <a:latin typeface="Times New Roman" panose="02020603050405020304" pitchFamily="18" charset="0"/>
                          <a:cs typeface="Times New Roman" panose="02020603050405020304" pitchFamily="18" charset="0"/>
                        </a:rPr>
                        <a:t>g</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0.43 </a:t>
                      </a:r>
                      <a:r>
                        <a:rPr lang="en-US" sz="1600" b="0" baseline="30000">
                          <a:effectLst/>
                          <a:latin typeface="Times New Roman" panose="02020603050405020304" pitchFamily="18" charset="0"/>
                          <a:cs typeface="Times New Roman" panose="02020603050405020304" pitchFamily="18" charset="0"/>
                        </a:rPr>
                        <a:t>f</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1.75</a:t>
                      </a:r>
                      <a:r>
                        <a:rPr lang="en-US" sz="1600" b="0" baseline="30000">
                          <a:effectLst/>
                          <a:latin typeface="Times New Roman" panose="02020603050405020304" pitchFamily="18" charset="0"/>
                          <a:cs typeface="Times New Roman" panose="02020603050405020304" pitchFamily="18" charset="0"/>
                        </a:rPr>
                        <a:t> f</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0.38 </a:t>
                      </a:r>
                      <a:r>
                        <a:rPr lang="en-US" sz="1600" b="0" baseline="30000">
                          <a:effectLst/>
                          <a:latin typeface="Times New Roman" panose="02020603050405020304" pitchFamily="18" charset="0"/>
                          <a:cs typeface="Times New Roman" panose="02020603050405020304" pitchFamily="18" charset="0"/>
                        </a:rPr>
                        <a:t>f</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T32</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4.073 </a:t>
                      </a:r>
                      <a:r>
                        <a:rPr lang="en-US" sz="1600" b="0" baseline="30000">
                          <a:effectLst/>
                          <a:latin typeface="Times New Roman" panose="02020603050405020304" pitchFamily="18" charset="0"/>
                          <a:cs typeface="Times New Roman" panose="02020603050405020304" pitchFamily="18" charset="0"/>
                        </a:rPr>
                        <a:t>i</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0.46 </a:t>
                      </a:r>
                      <a:r>
                        <a:rPr lang="en-US" sz="1600" b="0" baseline="30000">
                          <a:effectLst/>
                          <a:latin typeface="Times New Roman" panose="02020603050405020304" pitchFamily="18" charset="0"/>
                          <a:cs typeface="Times New Roman" panose="02020603050405020304" pitchFamily="18" charset="0"/>
                        </a:rPr>
                        <a:t>f</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3.50 </a:t>
                      </a:r>
                      <a:r>
                        <a:rPr lang="en-US" sz="1600" b="0" baseline="30000">
                          <a:effectLst/>
                          <a:latin typeface="Times New Roman" panose="02020603050405020304" pitchFamily="18" charset="0"/>
                          <a:cs typeface="Times New Roman" panose="02020603050405020304" pitchFamily="18" charset="0"/>
                        </a:rPr>
                        <a:t>b</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0.33</a:t>
                      </a:r>
                      <a:r>
                        <a:rPr lang="en-US" sz="1600" b="0" baseline="30000">
                          <a:effectLst/>
                          <a:latin typeface="Times New Roman" panose="02020603050405020304" pitchFamily="18" charset="0"/>
                          <a:cs typeface="Times New Roman" panose="02020603050405020304" pitchFamily="18" charset="0"/>
                        </a:rPr>
                        <a:t> f</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T43</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r h="348151">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45.57 </a:t>
                      </a:r>
                      <a:r>
                        <a:rPr lang="en-US" sz="1600" b="0" baseline="30000">
                          <a:effectLst/>
                          <a:latin typeface="Times New Roman" panose="02020603050405020304" pitchFamily="18" charset="0"/>
                          <a:cs typeface="Times New Roman" panose="02020603050405020304" pitchFamily="18" charset="0"/>
                        </a:rPr>
                        <a:t>d</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1.05 </a:t>
                      </a:r>
                      <a:r>
                        <a:rPr lang="en-US" sz="1600" b="0" baseline="30000">
                          <a:effectLst/>
                          <a:latin typeface="Times New Roman" panose="02020603050405020304" pitchFamily="18" charset="0"/>
                          <a:cs typeface="Times New Roman" panose="02020603050405020304" pitchFamily="18" charset="0"/>
                        </a:rPr>
                        <a:t>b</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0.79 </a:t>
                      </a:r>
                      <a:r>
                        <a:rPr lang="en-US" sz="1600" b="0" baseline="30000">
                          <a:effectLst/>
                          <a:latin typeface="Times New Roman" panose="02020603050405020304" pitchFamily="18" charset="0"/>
                          <a:cs typeface="Times New Roman" panose="02020603050405020304" pitchFamily="18" charset="0"/>
                        </a:rPr>
                        <a:t>h</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a:effectLst/>
                          <a:latin typeface="Times New Roman" panose="02020603050405020304" pitchFamily="18" charset="0"/>
                          <a:cs typeface="Times New Roman" panose="02020603050405020304" pitchFamily="18" charset="0"/>
                        </a:rPr>
                        <a:t>0.53 </a:t>
                      </a:r>
                      <a:r>
                        <a:rPr lang="en-US" sz="1600" b="0" baseline="30000">
                          <a:effectLst/>
                          <a:latin typeface="Times New Roman" panose="02020603050405020304" pitchFamily="18" charset="0"/>
                          <a:cs typeface="Times New Roman" panose="02020603050405020304" pitchFamily="18" charset="0"/>
                        </a:rPr>
                        <a:t>e</a:t>
                      </a:r>
                      <a:endParaRPr lang="en-US" sz="1600" b="0">
                        <a:effectLst/>
                        <a:latin typeface="Times New Roman" panose="02020603050405020304" pitchFamily="18" charset="0"/>
                        <a:ea typeface="Times New Roman"/>
                        <a:cs typeface="Times New Roman" panose="02020603050405020304" pitchFamily="18" charset="0"/>
                      </a:endParaRPr>
                    </a:p>
                  </a:txBody>
                  <a:tcPr marL="65620" marR="65620" marT="0" marB="0" anchor="ctr"/>
                </a:tc>
                <a:tc>
                  <a:txBody>
                    <a:bodyPr/>
                    <a:lstStyle/>
                    <a:p>
                      <a:pPr marL="0" marR="0" algn="ctr" rtl="0">
                        <a:spcBef>
                          <a:spcPts val="0"/>
                        </a:spcBef>
                        <a:spcAft>
                          <a:spcPts val="0"/>
                        </a:spcAft>
                      </a:pPr>
                      <a:r>
                        <a:rPr lang="en-US" sz="1600" b="0" dirty="0">
                          <a:effectLst/>
                          <a:latin typeface="Times New Roman" panose="02020603050405020304" pitchFamily="18" charset="0"/>
                          <a:cs typeface="Times New Roman" panose="02020603050405020304" pitchFamily="18" charset="0"/>
                        </a:rPr>
                        <a:t>T44</a:t>
                      </a:r>
                      <a:endParaRPr lang="en-US" sz="1600" b="0" dirty="0">
                        <a:effectLst/>
                        <a:latin typeface="Times New Roman" panose="02020603050405020304" pitchFamily="18" charset="0"/>
                        <a:ea typeface="Times New Roman"/>
                        <a:cs typeface="Times New Roman" panose="02020603050405020304" pitchFamily="18" charset="0"/>
                      </a:endParaRPr>
                    </a:p>
                  </a:txBody>
                  <a:tcPr marL="65620" marR="65620" marT="0" marB="0" anchor="ctr"/>
                </a:tc>
              </a:tr>
            </a:tbl>
          </a:graphicData>
        </a:graphic>
      </p:graphicFrame>
      <p:sp>
        <p:nvSpPr>
          <p:cNvPr id="5" name="Rectangle 4"/>
          <p:cNvSpPr/>
          <p:nvPr/>
        </p:nvSpPr>
        <p:spPr>
          <a:xfrm>
            <a:off x="228600" y="496669"/>
            <a:ext cx="8686800" cy="954107"/>
          </a:xfrm>
          <a:prstGeom prst="rect">
            <a:avLst/>
          </a:prstGeom>
        </p:spPr>
        <p:txBody>
          <a:bodyPr wrap="square">
            <a:spAutoFit/>
          </a:bodyPr>
          <a:lstStyle/>
          <a:p>
            <a:pPr algn="ctr"/>
            <a:r>
              <a:rPr lang="en-US" sz="2800"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Enzyme activities and extracellular protein of </a:t>
            </a:r>
            <a:r>
              <a:rPr lang="en-US" sz="2800" i="1" dirty="0" err="1">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Trichoderma</a:t>
            </a:r>
            <a:r>
              <a:rPr lang="en-US" sz="2800"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 isolate produced in solid state fermentation (SSF) cultures.</a:t>
            </a:r>
          </a:p>
        </p:txBody>
      </p:sp>
    </p:spTree>
    <p:extLst>
      <p:ext uri="{BB962C8B-B14F-4D97-AF65-F5344CB8AC3E}">
        <p14:creationId xmlns:p14="http://schemas.microsoft.com/office/powerpoint/2010/main" xmlns="" val="19388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3"/>
          <p:cNvGraphicFramePr>
            <a:graphicFrameLocks/>
          </p:cNvGraphicFramePr>
          <p:nvPr>
            <p:extLst>
              <p:ext uri="{D42A27DB-BD31-4B8C-83A1-F6EECF244321}">
                <p14:modId xmlns:p14="http://schemas.microsoft.com/office/powerpoint/2010/main" xmlns="" val="3216781983"/>
              </p:ext>
            </p:extLst>
          </p:nvPr>
        </p:nvGraphicFramePr>
        <p:xfrm>
          <a:off x="3962400" y="2362200"/>
          <a:ext cx="51816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2"/>
          <p:cNvSpPr/>
          <p:nvPr/>
        </p:nvSpPr>
        <p:spPr>
          <a:xfrm>
            <a:off x="38100" y="2527280"/>
            <a:ext cx="4000500" cy="2554545"/>
          </a:xfrm>
          <a:prstGeom prst="rect">
            <a:avLst/>
          </a:prstGeom>
        </p:spPr>
        <p:txBody>
          <a:bodyPr wrap="square">
            <a:spAutoFit/>
          </a:bodyPr>
          <a:lstStyle/>
          <a:p>
            <a:pPr marL="276225" indent="-276225">
              <a:spcAft>
                <a:spcPts val="1200"/>
              </a:spcAft>
              <a:buFont typeface="+mj-lt"/>
              <a:buAutoNum type="arabicPeriod"/>
            </a:pPr>
            <a:r>
              <a:rPr lang="en-US" sz="2000" dirty="0">
                <a:solidFill>
                  <a:schemeClr val="accent2">
                    <a:lumMod val="50000"/>
                  </a:schemeClr>
                </a:solidFill>
                <a:latin typeface="Times New Roman" panose="02020603050405020304" pitchFamily="18" charset="0"/>
                <a:cs typeface="Times New Roman" panose="02020603050405020304" pitchFamily="18" charset="0"/>
              </a:rPr>
              <a:t>The residues </a:t>
            </a:r>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of SSF were </a:t>
            </a:r>
            <a:r>
              <a:rPr lang="en-US" sz="2000" dirty="0">
                <a:solidFill>
                  <a:schemeClr val="accent2">
                    <a:lumMod val="50000"/>
                  </a:schemeClr>
                </a:solidFill>
                <a:latin typeface="Times New Roman" panose="02020603050405020304" pitchFamily="18" charset="0"/>
                <a:cs typeface="Times New Roman" panose="02020603050405020304" pitchFamily="18" charset="0"/>
              </a:rPr>
              <a:t>collected by filtration and washed extensively with distilled </a:t>
            </a:r>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water.</a:t>
            </a:r>
          </a:p>
          <a:p>
            <a:pPr marL="276225" indent="-276225">
              <a:spcAft>
                <a:spcPts val="1200"/>
              </a:spcAft>
              <a:buFont typeface="+mj-lt"/>
              <a:buAutoNum type="arabicPeriod"/>
            </a:pPr>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dried </a:t>
            </a:r>
            <a:r>
              <a:rPr lang="en-US" sz="2000" dirty="0">
                <a:solidFill>
                  <a:schemeClr val="accent2">
                    <a:lumMod val="50000"/>
                  </a:schemeClr>
                </a:solidFill>
                <a:latin typeface="Times New Roman" panose="02020603050405020304" pitchFamily="18" charset="0"/>
                <a:cs typeface="Times New Roman" panose="02020603050405020304" pitchFamily="18" charset="0"/>
              </a:rPr>
              <a:t>at 65</a:t>
            </a:r>
            <a:r>
              <a:rPr lang="en-US" sz="2000" baseline="30000" dirty="0">
                <a:solidFill>
                  <a:schemeClr val="accent2">
                    <a:lumMod val="50000"/>
                  </a:schemeClr>
                </a:solidFill>
                <a:latin typeface="Times New Roman" panose="02020603050405020304" pitchFamily="18" charset="0"/>
                <a:cs typeface="Times New Roman" panose="02020603050405020304" pitchFamily="18" charset="0"/>
              </a:rPr>
              <a:t>◦</a:t>
            </a:r>
            <a:r>
              <a:rPr lang="en-US" sz="2000" dirty="0">
                <a:solidFill>
                  <a:schemeClr val="accent2">
                    <a:lumMod val="50000"/>
                  </a:schemeClr>
                </a:solidFill>
                <a:latin typeface="Times New Roman" panose="02020603050405020304" pitchFamily="18" charset="0"/>
                <a:cs typeface="Times New Roman" panose="02020603050405020304" pitchFamily="18" charset="0"/>
              </a:rPr>
              <a:t>C to maintain constant weight and weighed </a:t>
            </a:r>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a:t>
            </a:r>
          </a:p>
          <a:p>
            <a:pPr marL="276225" indent="-276225">
              <a:spcAft>
                <a:spcPts val="1200"/>
              </a:spcAft>
              <a:buFont typeface="+mj-lt"/>
              <a:buAutoNum type="arabicPeriod"/>
            </a:pPr>
            <a:r>
              <a:rPr lang="en-US" sz="2000" dirty="0" smtClean="0">
                <a:solidFill>
                  <a:schemeClr val="accent2">
                    <a:lumMod val="50000"/>
                  </a:schemeClr>
                </a:solidFill>
                <a:latin typeface="Times New Roman" panose="02020603050405020304" pitchFamily="18" charset="0"/>
                <a:cs typeface="Times New Roman" panose="02020603050405020304" pitchFamily="18" charset="0"/>
              </a:rPr>
              <a:t>calculation </a:t>
            </a:r>
            <a:r>
              <a:rPr lang="en-US" sz="2000" dirty="0">
                <a:solidFill>
                  <a:schemeClr val="accent2">
                    <a:lumMod val="50000"/>
                  </a:schemeClr>
                </a:solidFill>
                <a:latin typeface="Times New Roman" panose="02020603050405020304" pitchFamily="18" charset="0"/>
                <a:cs typeface="Times New Roman" panose="02020603050405020304" pitchFamily="18" charset="0"/>
              </a:rPr>
              <a:t>of hydrolysis percent for RS.</a:t>
            </a:r>
          </a:p>
        </p:txBody>
      </p:sp>
      <p:sp>
        <p:nvSpPr>
          <p:cNvPr id="5" name="Rectangle 1"/>
          <p:cNvSpPr/>
          <p:nvPr/>
        </p:nvSpPr>
        <p:spPr>
          <a:xfrm>
            <a:off x="152400" y="533400"/>
            <a:ext cx="8839200" cy="954107"/>
          </a:xfrm>
          <a:prstGeom prst="rect">
            <a:avLst/>
          </a:prstGeom>
        </p:spPr>
        <p:txBody>
          <a:bodyPr wrap="square">
            <a:spAutoFit/>
          </a:bodyPr>
          <a:lstStyle/>
          <a:p>
            <a:pPr algn="ctr">
              <a:spcBef>
                <a:spcPct val="0"/>
              </a:spcBef>
            </a:pPr>
            <a:r>
              <a:rPr lang="en-US" sz="2800"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Hydrolysis percentage of treated rice straw </a:t>
            </a:r>
            <a:endParaRPr lang="en-US" sz="2800" dirty="0" smtClean="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endParaRPr>
          </a:p>
          <a:p>
            <a:pPr algn="ctr">
              <a:spcBef>
                <a:spcPct val="0"/>
              </a:spcBef>
            </a:pPr>
            <a:r>
              <a:rPr lang="en-US" sz="2800" dirty="0" smtClean="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in </a:t>
            </a:r>
            <a:r>
              <a:rPr lang="en-US" sz="2800"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solid state fermentation by </a:t>
            </a:r>
            <a:r>
              <a:rPr lang="en-US" sz="2800" i="1"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Tricoderma</a:t>
            </a:r>
            <a:r>
              <a:rPr lang="en-US" sz="2800"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 isolates.</a:t>
            </a:r>
          </a:p>
        </p:txBody>
      </p:sp>
    </p:spTree>
    <p:extLst>
      <p:ext uri="{BB962C8B-B14F-4D97-AF65-F5344CB8AC3E}">
        <p14:creationId xmlns:p14="http://schemas.microsoft.com/office/powerpoint/2010/main" xmlns="" val="228140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xmlns="" val="0"/>
              </a:ext>
            </a:extLst>
          </a:blip>
          <a:stretch>
            <a:fillRect/>
          </a:stretch>
        </p:blipFill>
        <p:spPr bwMode="auto">
          <a:xfrm>
            <a:off x="5334000" y="4172286"/>
            <a:ext cx="3200400" cy="26857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xmlns="" val="0"/>
              </a:ext>
            </a:extLst>
          </a:blip>
          <a:stretch>
            <a:fillRect/>
          </a:stretch>
        </p:blipFill>
        <p:spPr bwMode="auto">
          <a:xfrm>
            <a:off x="685800" y="4191000"/>
            <a:ext cx="3096079" cy="26857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Rectangle 9"/>
          <p:cNvSpPr/>
          <p:nvPr/>
        </p:nvSpPr>
        <p:spPr>
          <a:xfrm>
            <a:off x="5181600" y="3544669"/>
            <a:ext cx="3657600" cy="646331"/>
          </a:xfrm>
          <a:prstGeom prst="rect">
            <a:avLst/>
          </a:prstGeom>
        </p:spPr>
        <p:txBody>
          <a:bodyPr wrap="square">
            <a:spAutoFit/>
          </a:bodyPr>
          <a:lstStyle/>
          <a:p>
            <a:pPr marL="285750" indent="-285750">
              <a:buFont typeface="Arial" pitchFamily="34" charset="0"/>
              <a:buChar char="•"/>
            </a:pPr>
            <a:r>
              <a:rPr lang="en-US" b="1" dirty="0">
                <a:solidFill>
                  <a:srgbClr val="C00000"/>
                </a:solidFill>
                <a:latin typeface="Times New Roman" pitchFamily="18" charset="0"/>
                <a:cs typeface="Times New Roman" pitchFamily="18" charset="0"/>
              </a:rPr>
              <a:t>M, maker (in </a:t>
            </a:r>
            <a:r>
              <a:rPr lang="en-US" b="1" dirty="0" err="1">
                <a:solidFill>
                  <a:srgbClr val="C00000"/>
                </a:solidFill>
                <a:latin typeface="Times New Roman" pitchFamily="18" charset="0"/>
                <a:cs typeface="Times New Roman" pitchFamily="18" charset="0"/>
              </a:rPr>
              <a:t>kDa</a:t>
            </a:r>
            <a:r>
              <a:rPr lang="en-US" b="1" dirty="0">
                <a:solidFill>
                  <a:srgbClr val="C00000"/>
                </a:solidFill>
                <a:latin typeface="Times New Roman" pitchFamily="18" charset="0"/>
                <a:cs typeface="Times New Roman" pitchFamily="18" charset="0"/>
              </a:rPr>
              <a:t>) </a:t>
            </a:r>
          </a:p>
          <a:p>
            <a:pPr marL="285750" indent="-285750">
              <a:buFont typeface="Arial" pitchFamily="34" charset="0"/>
              <a:buChar char="•"/>
            </a:pPr>
            <a:r>
              <a:rPr lang="en-US" b="1" dirty="0">
                <a:solidFill>
                  <a:srgbClr val="C00000"/>
                </a:solidFill>
                <a:latin typeface="Times New Roman" pitchFamily="18" charset="0"/>
                <a:cs typeface="Times New Roman" pitchFamily="18" charset="0"/>
              </a:rPr>
              <a:t>lane 1-12 crude protein of (</a:t>
            </a:r>
            <a:r>
              <a:rPr lang="en-US" b="1" dirty="0" smtClean="0">
                <a:solidFill>
                  <a:srgbClr val="C00000"/>
                </a:solidFill>
                <a:latin typeface="Times New Roman" pitchFamily="18" charset="0"/>
                <a:cs typeface="Times New Roman" pitchFamily="18" charset="0"/>
              </a:rPr>
              <a:t>SSF</a:t>
            </a:r>
            <a:r>
              <a:rPr lang="en-US" b="1" dirty="0">
                <a:solidFill>
                  <a:srgbClr val="C00000"/>
                </a:solidFill>
                <a:latin typeface="Times New Roman" pitchFamily="18" charset="0"/>
                <a:cs typeface="Times New Roman" pitchFamily="18" charset="0"/>
              </a:rPr>
              <a:t>)</a:t>
            </a:r>
          </a:p>
        </p:txBody>
      </p:sp>
      <p:sp>
        <p:nvSpPr>
          <p:cNvPr id="8" name="Rectangle 7"/>
          <p:cNvSpPr/>
          <p:nvPr/>
        </p:nvSpPr>
        <p:spPr>
          <a:xfrm>
            <a:off x="228600" y="3496270"/>
            <a:ext cx="4419600" cy="646331"/>
          </a:xfrm>
          <a:prstGeom prst="rect">
            <a:avLst/>
          </a:prstGeom>
        </p:spPr>
        <p:txBody>
          <a:bodyPr wrap="square">
            <a:spAutoFit/>
          </a:bodyPr>
          <a:lstStyle/>
          <a:p>
            <a:pPr marL="285750" indent="-285750">
              <a:buFont typeface="Arial" pitchFamily="34" charset="0"/>
              <a:buChar char="•"/>
            </a:pPr>
            <a:r>
              <a:rPr lang="en-US" b="1" dirty="0" smtClean="0">
                <a:solidFill>
                  <a:srgbClr val="C00000"/>
                </a:solidFill>
                <a:latin typeface="Times New Roman" pitchFamily="18" charset="0"/>
                <a:cs typeface="Times New Roman" pitchFamily="18" charset="0"/>
              </a:rPr>
              <a:t>M, maker (in </a:t>
            </a:r>
            <a:r>
              <a:rPr lang="en-US" b="1" dirty="0" err="1" smtClean="0">
                <a:solidFill>
                  <a:srgbClr val="C00000"/>
                </a:solidFill>
                <a:latin typeface="Times New Roman" pitchFamily="18" charset="0"/>
                <a:cs typeface="Times New Roman" pitchFamily="18" charset="0"/>
              </a:rPr>
              <a:t>kDa</a:t>
            </a:r>
            <a:r>
              <a:rPr lang="en-US" b="1" dirty="0" smtClean="0">
                <a:solidFill>
                  <a:srgbClr val="C00000"/>
                </a:solidFill>
                <a:latin typeface="Times New Roman" pitchFamily="18" charset="0"/>
                <a:cs typeface="Times New Roman" pitchFamily="18" charset="0"/>
              </a:rPr>
              <a:t>) </a:t>
            </a:r>
          </a:p>
          <a:p>
            <a:pPr marL="285750" indent="-285750">
              <a:buFont typeface="Arial" pitchFamily="34" charset="0"/>
              <a:buChar char="•"/>
            </a:pPr>
            <a:r>
              <a:rPr lang="en-US" b="1" dirty="0" smtClean="0">
                <a:solidFill>
                  <a:srgbClr val="C00000"/>
                </a:solidFill>
                <a:latin typeface="Times New Roman" pitchFamily="18" charset="0"/>
                <a:cs typeface="Times New Roman" pitchFamily="18" charset="0"/>
              </a:rPr>
              <a:t>lane 1-12 crude protein of </a:t>
            </a:r>
            <a:r>
              <a:rPr lang="en-US" b="1" dirty="0">
                <a:solidFill>
                  <a:srgbClr val="C00000"/>
                </a:solidFill>
                <a:latin typeface="Times New Roman" pitchFamily="18" charset="0"/>
                <a:cs typeface="Times New Roman" pitchFamily="18" charset="0"/>
              </a:rPr>
              <a:t>(SMF</a:t>
            </a:r>
            <a:r>
              <a:rPr lang="en-US" b="1" dirty="0" smtClean="0">
                <a:solidFill>
                  <a:srgbClr val="C00000"/>
                </a:solidFill>
                <a:latin typeface="Times New Roman" pitchFamily="18" charset="0"/>
                <a:cs typeface="Times New Roman" pitchFamily="18" charset="0"/>
              </a:rPr>
              <a:t>)</a:t>
            </a:r>
            <a:endParaRPr lang="en-US" b="1"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228600" y="2438400"/>
            <a:ext cx="8763000" cy="1219200"/>
          </a:xfrm>
        </p:spPr>
        <p:txBody>
          <a:bodyPr/>
          <a:lstStyle/>
          <a:p>
            <a:pPr marL="0" indent="0" algn="l" rtl="0">
              <a:buNone/>
            </a:pPr>
            <a:r>
              <a:rPr lang="en-US" dirty="0">
                <a:latin typeface="Times New Roman" pitchFamily="18" charset="0"/>
                <a:cs typeface="Times New Roman" pitchFamily="18" charset="0"/>
              </a:rPr>
              <a:t>Extracellular protein </a:t>
            </a:r>
            <a:r>
              <a:rPr lang="en-US" dirty="0" err="1" smtClean="0">
                <a:latin typeface="Times New Roman" pitchFamily="18" charset="0"/>
                <a:cs typeface="Times New Roman" pitchFamily="18" charset="0"/>
              </a:rPr>
              <a:t>of</a:t>
            </a:r>
            <a:r>
              <a:rPr lang="en-US" i="1" dirty="0" err="1" smtClean="0">
                <a:latin typeface="Times New Roman" pitchFamily="18" charset="0"/>
                <a:cs typeface="Times New Roman" pitchFamily="18" charset="0"/>
              </a:rPr>
              <a:t>Trichoderma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isolates that grown in solid-state cultures and submerged cultures were recovered from culture supernatant and analyzed by electrophoresis in denaturing conditions</a:t>
            </a:r>
          </a:p>
        </p:txBody>
      </p:sp>
      <p:sp>
        <p:nvSpPr>
          <p:cNvPr id="2" name="Title 1"/>
          <p:cNvSpPr>
            <a:spLocks noGrp="1"/>
          </p:cNvSpPr>
          <p:nvPr>
            <p:ph type="title"/>
          </p:nvPr>
        </p:nvSpPr>
        <p:spPr>
          <a:xfrm>
            <a:off x="228600" y="304800"/>
            <a:ext cx="8686800" cy="1371600"/>
          </a:xfrm>
        </p:spPr>
        <p:txBody>
          <a:bodyPr>
            <a:normAutofit/>
          </a:bodyPr>
          <a:lstStyle/>
          <a:p>
            <a:r>
              <a:rPr lang="en-US" sz="3200" dirty="0">
                <a:solidFill>
                  <a:srgbClr val="FFFF00"/>
                </a:solidFill>
                <a:effectLst>
                  <a:glow rad="228600">
                    <a:srgbClr val="FFFF00">
                      <a:alpha val="40000"/>
                    </a:srgbClr>
                  </a:glow>
                </a:effectLst>
                <a:latin typeface="Times New Roman" panose="02020603050405020304" pitchFamily="18" charset="0"/>
                <a:ea typeface="+mn-ea"/>
                <a:cs typeface="Times New Roman" panose="02020603050405020304" pitchFamily="18" charset="0"/>
              </a:rPr>
              <a:t>Sodium </a:t>
            </a:r>
            <a:r>
              <a:rPr lang="en-US" sz="3200" dirty="0" smtClean="0">
                <a:solidFill>
                  <a:srgbClr val="FFFF00"/>
                </a:solidFill>
                <a:effectLst>
                  <a:glow rad="228600">
                    <a:srgbClr val="FFFF00">
                      <a:alpha val="40000"/>
                    </a:srgbClr>
                  </a:glow>
                </a:effectLst>
                <a:latin typeface="Times New Roman" panose="02020603050405020304" pitchFamily="18" charset="0"/>
                <a:ea typeface="+mn-ea"/>
                <a:cs typeface="Times New Roman" panose="02020603050405020304" pitchFamily="18" charset="0"/>
              </a:rPr>
              <a:t>Dodecyl Sulfate-Polyacrylamide Gel Electrophoresis </a:t>
            </a:r>
            <a:r>
              <a:rPr lang="en-US" sz="3200" dirty="0">
                <a:solidFill>
                  <a:srgbClr val="FFFF00"/>
                </a:solidFill>
                <a:effectLst>
                  <a:glow rad="228600">
                    <a:srgbClr val="FFFF00">
                      <a:alpha val="40000"/>
                    </a:srgbClr>
                  </a:glow>
                </a:effectLst>
                <a:latin typeface="Times New Roman" panose="02020603050405020304" pitchFamily="18" charset="0"/>
                <a:ea typeface="+mn-ea"/>
                <a:cs typeface="Times New Roman" panose="02020603050405020304" pitchFamily="18" charset="0"/>
              </a:rPr>
              <a:t>(SDS-PAGE) analysis</a:t>
            </a:r>
          </a:p>
        </p:txBody>
      </p:sp>
    </p:spTree>
    <p:extLst>
      <p:ext uri="{BB962C8B-B14F-4D97-AF65-F5344CB8AC3E}">
        <p14:creationId xmlns:p14="http://schemas.microsoft.com/office/powerpoint/2010/main" xmlns="" val="256795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25" y="2895600"/>
            <a:ext cx="8763000" cy="2514600"/>
          </a:xfrm>
        </p:spPr>
        <p:txBody>
          <a:bodyPr>
            <a:noAutofit/>
          </a:bodyPr>
          <a:lstStyle/>
          <a:p>
            <a:pPr marL="539750" indent="-454025" algn="l" rtl="0">
              <a:buFont typeface="Wingdings" panose="05000000000000000000" pitchFamily="2" charset="2"/>
              <a:buChar char="q"/>
            </a:pPr>
            <a:r>
              <a:rPr lang="en-US" sz="2800" dirty="0" smtClean="0">
                <a:latin typeface="Times New Roman" pitchFamily="18" charset="0"/>
                <a:cs typeface="Times New Roman" pitchFamily="18" charset="0"/>
              </a:rPr>
              <a:t>T14</a:t>
            </a:r>
            <a:r>
              <a:rPr lang="en-US" sz="2800" dirty="0">
                <a:latin typeface="Times New Roman" pitchFamily="18" charset="0"/>
                <a:cs typeface="Times New Roman" pitchFamily="18" charset="0"/>
              </a:rPr>
              <a:t>, T17, T19, T24, T31and T44 </a:t>
            </a:r>
            <a:r>
              <a:rPr lang="en-US" sz="2800" dirty="0" smtClean="0">
                <a:latin typeface="Times New Roman" pitchFamily="18" charset="0"/>
                <a:cs typeface="Times New Roman" pitchFamily="18" charset="0"/>
              </a:rPr>
              <a:t>isolates were the highest for producing cellulases enzymes. </a:t>
            </a:r>
          </a:p>
          <a:p>
            <a:pPr marL="539750" indent="-454025" algn="l" rtl="0">
              <a:buFont typeface="Wingdings" panose="05000000000000000000" pitchFamily="2" charset="2"/>
              <a:buChar char="q"/>
            </a:pPr>
            <a:endParaRPr lang="en-US" sz="2800" dirty="0" smtClean="0">
              <a:latin typeface="Times New Roman" pitchFamily="18" charset="0"/>
              <a:cs typeface="Times New Roman" pitchFamily="18" charset="0"/>
            </a:endParaRPr>
          </a:p>
          <a:p>
            <a:pPr marL="539750" indent="-454025" algn="l" rtl="0">
              <a:buFont typeface="Wingdings" panose="05000000000000000000" pitchFamily="2" charset="2"/>
              <a:buChar char="q"/>
            </a:pPr>
            <a:r>
              <a:rPr lang="en-US" sz="2800" dirty="0" smtClean="0">
                <a:latin typeface="Times New Roman" pitchFamily="18" charset="0"/>
                <a:cs typeface="Times New Roman" pitchFamily="18" charset="0"/>
              </a:rPr>
              <a:t>They could </a:t>
            </a:r>
            <a:r>
              <a:rPr lang="en-US" sz="2800" dirty="0">
                <a:latin typeface="Times New Roman" pitchFamily="18" charset="0"/>
                <a:cs typeface="Times New Roman" pitchFamily="18" charset="0"/>
              </a:rPr>
              <a:t>be recommended for </a:t>
            </a:r>
            <a:r>
              <a:rPr lang="en-US" sz="2800" dirty="0" smtClean="0">
                <a:latin typeface="Times New Roman" pitchFamily="18" charset="0"/>
                <a:cs typeface="Times New Roman" pitchFamily="18" charset="0"/>
              </a:rPr>
              <a:t>biotechnological </a:t>
            </a:r>
            <a:r>
              <a:rPr lang="en-US" sz="2800" dirty="0">
                <a:latin typeface="Times New Roman" pitchFamily="18" charset="0"/>
                <a:cs typeface="Times New Roman" pitchFamily="18" charset="0"/>
              </a:rPr>
              <a:t>applications. </a:t>
            </a:r>
          </a:p>
        </p:txBody>
      </p:sp>
      <p:sp>
        <p:nvSpPr>
          <p:cNvPr id="2" name="Rectangle 1"/>
          <p:cNvSpPr/>
          <p:nvPr/>
        </p:nvSpPr>
        <p:spPr>
          <a:xfrm>
            <a:off x="3187717" y="609600"/>
            <a:ext cx="2755883" cy="769441"/>
          </a:xfrm>
          <a:prstGeom prst="rect">
            <a:avLst/>
          </a:prstGeom>
        </p:spPr>
        <p:txBody>
          <a:bodyPr wrap="none">
            <a:spAutoFit/>
          </a:bodyPr>
          <a:lstStyle/>
          <a:p>
            <a:pPr lvl="0">
              <a:spcBef>
                <a:spcPct val="20000"/>
              </a:spcBef>
              <a:buClr>
                <a:srgbClr val="31B6FD"/>
              </a:buClr>
              <a:buSzPct val="100000"/>
            </a:pPr>
            <a:r>
              <a:rPr lang="en-US" sz="4400" dirty="0">
                <a:solidFill>
                  <a:srgbClr val="FFFF00"/>
                </a:solidFill>
                <a:effectLst>
                  <a:glow rad="228600">
                    <a:srgbClr val="FFFF00">
                      <a:alpha val="40000"/>
                    </a:srgbClr>
                  </a:glow>
                </a:effectLst>
                <a:latin typeface="Times New Roman" panose="02020603050405020304" pitchFamily="18" charset="0"/>
                <a:cs typeface="Times New Roman" panose="02020603050405020304" pitchFamily="18" charset="0"/>
              </a:rPr>
              <a:t>Conclusion</a:t>
            </a:r>
          </a:p>
        </p:txBody>
      </p:sp>
    </p:spTree>
    <p:extLst>
      <p:ext uri="{BB962C8B-B14F-4D97-AF65-F5344CB8AC3E}">
        <p14:creationId xmlns:p14="http://schemas.microsoft.com/office/powerpoint/2010/main" xmlns="" val="230321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2" name="Grouper 4"/>
          <p:cNvGrpSpPr>
            <a:grpSpLocks/>
          </p:cNvGrpSpPr>
          <p:nvPr/>
        </p:nvGrpSpPr>
        <p:grpSpPr bwMode="auto">
          <a:xfrm>
            <a:off x="0" y="0"/>
            <a:ext cx="9144000" cy="6648450"/>
            <a:chOff x="307840" y="423212"/>
            <a:chExt cx="8557203" cy="6399182"/>
          </a:xfrm>
        </p:grpSpPr>
        <p:pic>
          <p:nvPicPr>
            <p:cNvPr id="76804" name="Image 1" descr="45.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07840" y="423212"/>
              <a:ext cx="8547879" cy="28803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6805" name="Image 2" descr="felouque_sur_le_nil.jp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07843" y="3290865"/>
              <a:ext cx="8557200" cy="3531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6" name="ZoneTexte 5"/>
          <p:cNvSpPr txBox="1"/>
          <p:nvPr/>
        </p:nvSpPr>
        <p:spPr>
          <a:xfrm>
            <a:off x="557993" y="3406148"/>
            <a:ext cx="3636435" cy="800219"/>
          </a:xfrm>
          <a:prstGeom prst="rect">
            <a:avLst/>
          </a:prstGeom>
          <a:noFill/>
        </p:spPr>
        <p:txBody>
          <a:bodyPr>
            <a:spAutoFit/>
          </a:bodyPr>
          <a:lstStyle/>
          <a:p>
            <a:pPr algn="ctr">
              <a:defRPr/>
            </a:pPr>
            <a:r>
              <a:rPr lang="fr-FR" sz="2800" kern="10" dirty="0" smtClean="0">
                <a:ln w="12700">
                  <a:solidFill>
                    <a:srgbClr val="B2B2B2"/>
                  </a:solidFill>
                  <a:round/>
                  <a:headEnd/>
                  <a:tailEnd/>
                </a:ln>
                <a:gradFill rotWithShape="1">
                  <a:gsLst>
                    <a:gs pos="0">
                      <a:srgbClr val="520402"/>
                    </a:gs>
                    <a:gs pos="100000">
                      <a:srgbClr val="FFCC00"/>
                    </a:gs>
                  </a:gsLst>
                  <a:lin ang="5400000" scaled="1"/>
                </a:gradFill>
                <a:effectLst>
                  <a:outerShdw blurRad="63500" dist="38099" dir="2700000" sy="50000" rotWithShape="0">
                    <a:srgbClr val="875B0D">
                      <a:alpha val="74997"/>
                    </a:srgbClr>
                  </a:outerShdw>
                </a:effectLst>
                <a:latin typeface="Arial Black"/>
                <a:ea typeface="Arial Black"/>
                <a:cs typeface="Arial Black"/>
              </a:rPr>
              <a:t>THANK YOU</a:t>
            </a:r>
            <a:endParaRPr lang="fr-FR" sz="2800" kern="10" dirty="0">
              <a:ln w="12700">
                <a:solidFill>
                  <a:srgbClr val="B2B2B2"/>
                </a:solidFill>
                <a:round/>
                <a:headEnd/>
                <a:tailEnd/>
              </a:ln>
              <a:gradFill rotWithShape="1">
                <a:gsLst>
                  <a:gs pos="0">
                    <a:srgbClr val="520402"/>
                  </a:gs>
                  <a:gs pos="100000">
                    <a:srgbClr val="FFCC00"/>
                  </a:gs>
                </a:gsLst>
                <a:lin ang="5400000" scaled="1"/>
              </a:gradFill>
              <a:effectLst>
                <a:outerShdw blurRad="63500" dist="38099" dir="2700000" sy="50000" rotWithShape="0">
                  <a:srgbClr val="875B0D">
                    <a:alpha val="74997"/>
                  </a:srgbClr>
                </a:outerShdw>
              </a:effectLst>
              <a:latin typeface="Arial Black"/>
              <a:ea typeface="Arial Black"/>
              <a:cs typeface="Arial Black"/>
            </a:endParaRPr>
          </a:p>
          <a:p>
            <a:pPr>
              <a:defRPr/>
            </a:pPr>
            <a:endParaRPr lang="fr-FR" dirty="0">
              <a:solidFill>
                <a:prstClr val="black"/>
              </a:solidFill>
            </a:endParaRPr>
          </a:p>
        </p:txBody>
      </p:sp>
    </p:spTree>
    <p:extLst>
      <p:ext uri="{BB962C8B-B14F-4D97-AF65-F5344CB8AC3E}">
        <p14:creationId xmlns:p14="http://schemas.microsoft.com/office/powerpoint/2010/main" xmlns="" val="19053158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418591" y="434212"/>
            <a:ext cx="8306815" cy="54863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5"/>
          <p:cNvSpPr/>
          <p:nvPr/>
        </p:nvSpPr>
        <p:spPr>
          <a:xfrm>
            <a:off x="533400" y="1752600"/>
            <a:ext cx="8001000" cy="4000500"/>
          </a:xfrm>
          <a:prstGeom prst="rect">
            <a:avLst/>
          </a:prstGeom>
          <a:blipFill>
            <a:blip r:embed="rId3" cstate="print"/>
            <a:stretch>
              <a:fillRect/>
            </a:stretch>
          </a:blipFill>
        </p:spPr>
        <p:txBody>
          <a:bodyPr wrap="square" lIns="0" tIns="0" rIns="0" bIns="0" rtlCol="0">
            <a:spAutoFit/>
          </a:bodyPr>
          <a:lstStyle/>
          <a:p>
            <a:endParaRPr/>
          </a:p>
        </p:txBody>
      </p:sp>
      <p:sp>
        <p:nvSpPr>
          <p:cNvPr id="2" name="Title 1"/>
          <p:cNvSpPr>
            <a:spLocks noGrp="1"/>
          </p:cNvSpPr>
          <p:nvPr>
            <p:ph type="title"/>
          </p:nvPr>
        </p:nvSpPr>
        <p:spPr>
          <a:xfrm>
            <a:off x="1143000" y="914400"/>
            <a:ext cx="7298537" cy="553998"/>
          </a:xfrm>
        </p:spPr>
        <p:txBody>
          <a:bodyPr>
            <a:normAutofit fontScale="90000"/>
          </a:bodyPr>
          <a:lstStyle/>
          <a:p>
            <a:pPr algn="ctr"/>
            <a:r>
              <a:rPr lang="en-US" spc="-20" dirty="0" smtClean="0"/>
              <a:t>L</a:t>
            </a:r>
            <a:r>
              <a:rPr lang="en-US" spc="-15" dirty="0" smtClean="0"/>
              <a:t>et</a:t>
            </a:r>
            <a:r>
              <a:rPr lang="en-US" spc="-20" dirty="0" smtClean="0"/>
              <a:t> U</a:t>
            </a:r>
            <a:r>
              <a:rPr lang="en-US" spc="-15" dirty="0" smtClean="0"/>
              <a:t>s </a:t>
            </a:r>
            <a:r>
              <a:rPr lang="en-US" spc="-35" dirty="0" smtClean="0"/>
              <a:t>M</a:t>
            </a:r>
            <a:r>
              <a:rPr lang="en-US" spc="-10" dirty="0" smtClean="0"/>
              <a:t>e</a:t>
            </a:r>
            <a:r>
              <a:rPr lang="en-US" spc="-15" dirty="0" smtClean="0"/>
              <a:t>et</a:t>
            </a:r>
            <a:r>
              <a:rPr lang="en-US" spc="-5" dirty="0" smtClean="0"/>
              <a:t> </a:t>
            </a:r>
            <a:r>
              <a:rPr lang="en-US" spc="-20" dirty="0" smtClean="0"/>
              <a:t>A</a:t>
            </a:r>
            <a:r>
              <a:rPr lang="en-US" spc="-15" dirty="0" smtClean="0"/>
              <a:t>g</a:t>
            </a:r>
            <a:r>
              <a:rPr lang="en-US" spc="-5" dirty="0" smtClean="0"/>
              <a:t>ai</a:t>
            </a:r>
            <a:r>
              <a:rPr lang="en-US" spc="-20" dirty="0" smtClean="0"/>
              <a:t>n</a:t>
            </a:r>
            <a:endParaRPr lang="en-US" dirty="0"/>
          </a:p>
        </p:txBody>
      </p:sp>
      <p:sp>
        <p:nvSpPr>
          <p:cNvPr id="3" name="Text Placeholder 2"/>
          <p:cNvSpPr>
            <a:spLocks noGrp="1"/>
          </p:cNvSpPr>
          <p:nvPr>
            <p:ph type="body" idx="1"/>
          </p:nvPr>
        </p:nvSpPr>
        <p:spPr>
          <a:xfrm>
            <a:off x="683387" y="1795017"/>
            <a:ext cx="7777225" cy="3000821"/>
          </a:xfrm>
        </p:spPr>
        <p:txBody>
          <a:bodyPr>
            <a:normAutofit fontScale="77500" lnSpcReduction="20000"/>
          </a:bodyPr>
          <a:lstStyle/>
          <a:p>
            <a:pPr algn="ctr">
              <a:lnSpc>
                <a:spcPct val="100000"/>
              </a:lnSpc>
              <a:buNone/>
            </a:pPr>
            <a:r>
              <a:rPr lang="en-US" sz="2800" spc="-25" dirty="0" smtClean="0">
                <a:latin typeface="Georgia"/>
                <a:cs typeface="Georgia"/>
              </a:rPr>
              <a:t>We</a:t>
            </a:r>
            <a:r>
              <a:rPr lang="en-US" sz="2800" spc="-5" dirty="0" smtClean="0">
                <a:latin typeface="Georgia"/>
                <a:cs typeface="Georgia"/>
              </a:rPr>
              <a:t> </a:t>
            </a:r>
            <a:r>
              <a:rPr lang="en-US" sz="2800" spc="-25" dirty="0" smtClean="0">
                <a:latin typeface="Georgia"/>
                <a:cs typeface="Georgia"/>
              </a:rPr>
              <a:t>we</a:t>
            </a:r>
            <a:r>
              <a:rPr lang="en-US" sz="2800" spc="-5" dirty="0" smtClean="0">
                <a:latin typeface="Georgia"/>
                <a:cs typeface="Georgia"/>
              </a:rPr>
              <a:t>l</a:t>
            </a:r>
            <a:r>
              <a:rPr lang="en-US" sz="2800" spc="-25" dirty="0" smtClean="0">
                <a:latin typeface="Georgia"/>
                <a:cs typeface="Georgia"/>
              </a:rPr>
              <a:t>com</a:t>
            </a:r>
            <a:r>
              <a:rPr lang="en-US" sz="2800" spc="-15" dirty="0" smtClean="0">
                <a:latin typeface="Georgia"/>
                <a:cs typeface="Georgia"/>
              </a:rPr>
              <a:t>e</a:t>
            </a:r>
            <a:r>
              <a:rPr lang="en-US" sz="2800" spc="-10" dirty="0" smtClean="0">
                <a:latin typeface="Georgia"/>
                <a:cs typeface="Georgia"/>
              </a:rPr>
              <a:t> </a:t>
            </a:r>
            <a:r>
              <a:rPr lang="en-US" sz="2800" spc="-20" dirty="0" smtClean="0">
                <a:latin typeface="Georgia"/>
                <a:cs typeface="Georgia"/>
              </a:rPr>
              <a:t>y</a:t>
            </a:r>
            <a:r>
              <a:rPr lang="en-US" sz="2800" spc="-10" dirty="0" smtClean="0">
                <a:latin typeface="Georgia"/>
                <a:cs typeface="Georgia"/>
              </a:rPr>
              <a:t>o</a:t>
            </a:r>
            <a:r>
              <a:rPr lang="en-US" sz="2800" spc="-20" dirty="0" smtClean="0">
                <a:latin typeface="Georgia"/>
                <a:cs typeface="Georgia"/>
              </a:rPr>
              <a:t>u</a:t>
            </a:r>
            <a:r>
              <a:rPr lang="en-US" sz="2800" spc="-5" dirty="0" smtClean="0">
                <a:latin typeface="Georgia"/>
                <a:cs typeface="Georgia"/>
              </a:rPr>
              <a:t> </a:t>
            </a:r>
            <a:r>
              <a:rPr lang="en-US" sz="2800" spc="-10" dirty="0" smtClean="0">
                <a:latin typeface="Georgia"/>
                <a:cs typeface="Georgia"/>
              </a:rPr>
              <a:t>all</a:t>
            </a:r>
            <a:r>
              <a:rPr lang="en-US" sz="2800" spc="5" dirty="0" smtClean="0">
                <a:latin typeface="Georgia"/>
                <a:cs typeface="Georgia"/>
              </a:rPr>
              <a:t> </a:t>
            </a:r>
            <a:r>
              <a:rPr lang="en-US" sz="2800" spc="-15" dirty="0" smtClean="0">
                <a:latin typeface="Georgia"/>
                <a:cs typeface="Georgia"/>
              </a:rPr>
              <a:t>to</a:t>
            </a:r>
            <a:r>
              <a:rPr lang="en-US" sz="2800" spc="-5" dirty="0" smtClean="0">
                <a:latin typeface="Georgia"/>
                <a:cs typeface="Georgia"/>
              </a:rPr>
              <a:t> </a:t>
            </a:r>
            <a:r>
              <a:rPr lang="en-US" sz="2800" spc="-25" dirty="0" smtClean="0">
                <a:latin typeface="Georgia"/>
                <a:cs typeface="Georgia"/>
              </a:rPr>
              <a:t>ou</a:t>
            </a:r>
            <a:r>
              <a:rPr lang="en-US" sz="2800" spc="-15" dirty="0" smtClean="0">
                <a:latin typeface="Georgia"/>
                <a:cs typeface="Georgia"/>
              </a:rPr>
              <a:t>r</a:t>
            </a:r>
            <a:r>
              <a:rPr lang="en-US" sz="2800" spc="15" dirty="0" smtClean="0">
                <a:latin typeface="Georgia"/>
                <a:cs typeface="Georgia"/>
              </a:rPr>
              <a:t> </a:t>
            </a:r>
            <a:r>
              <a:rPr lang="en-US" sz="2800" spc="-20" dirty="0" smtClean="0">
                <a:latin typeface="Georgia"/>
                <a:cs typeface="Georgia"/>
              </a:rPr>
              <a:t>futur</a:t>
            </a:r>
            <a:r>
              <a:rPr lang="en-US" sz="2800" spc="-15" dirty="0" smtClean="0">
                <a:latin typeface="Georgia"/>
                <a:cs typeface="Georgia"/>
              </a:rPr>
              <a:t>e</a:t>
            </a:r>
            <a:r>
              <a:rPr lang="en-US" sz="2800" spc="5" dirty="0" smtClean="0">
                <a:latin typeface="Georgia"/>
                <a:cs typeface="Georgia"/>
              </a:rPr>
              <a:t> </a:t>
            </a:r>
            <a:r>
              <a:rPr lang="en-US" sz="2800" spc="-20" dirty="0" smtClean="0">
                <a:latin typeface="Georgia"/>
                <a:cs typeface="Georgia"/>
              </a:rPr>
              <a:t>co</a:t>
            </a:r>
            <a:r>
              <a:rPr lang="en-US" sz="2800" spc="-15" dirty="0" smtClean="0">
                <a:latin typeface="Georgia"/>
                <a:cs typeface="Georgia"/>
              </a:rPr>
              <a:t>nferences</a:t>
            </a:r>
            <a:r>
              <a:rPr lang="en-US" sz="2800" spc="-5" dirty="0" smtClean="0">
                <a:latin typeface="Georgia"/>
                <a:cs typeface="Georgia"/>
              </a:rPr>
              <a:t> </a:t>
            </a:r>
            <a:r>
              <a:rPr lang="en-US" sz="2800" spc="-20" dirty="0" smtClean="0">
                <a:latin typeface="Georgia"/>
                <a:cs typeface="Georgia"/>
              </a:rPr>
              <a:t>of</a:t>
            </a:r>
            <a:endParaRPr lang="en-US" sz="2800" dirty="0" smtClean="0">
              <a:latin typeface="Georgia"/>
              <a:cs typeface="Georgia"/>
            </a:endParaRPr>
          </a:p>
          <a:p>
            <a:pPr marL="1699895">
              <a:lnSpc>
                <a:spcPct val="100000"/>
              </a:lnSpc>
              <a:buNone/>
            </a:pPr>
            <a:r>
              <a:rPr lang="en-US" sz="2800" spc="-25" dirty="0" smtClean="0">
                <a:latin typeface="Georgia"/>
                <a:cs typeface="Georgia"/>
              </a:rPr>
              <a:t>                </a:t>
            </a:r>
            <a:r>
              <a:rPr lang="en-US" sz="2800" spc="-25" dirty="0" smtClean="0">
                <a:latin typeface="Georgia"/>
                <a:cs typeface="Georgia"/>
              </a:rPr>
              <a:t>OMICS  International</a:t>
            </a:r>
            <a:endParaRPr lang="en-US" sz="2800" dirty="0" smtClean="0">
              <a:latin typeface="Georgia"/>
              <a:cs typeface="Georgia"/>
            </a:endParaRPr>
          </a:p>
          <a:p>
            <a:pPr>
              <a:lnSpc>
                <a:spcPts val="3500"/>
              </a:lnSpc>
              <a:spcBef>
                <a:spcPts val="7"/>
              </a:spcBef>
            </a:pPr>
            <a:endParaRPr lang="en-US" sz="2400" dirty="0" smtClean="0"/>
          </a:p>
          <a:p>
            <a:pPr marL="5080" algn="ctr">
              <a:lnSpc>
                <a:spcPts val="2155"/>
              </a:lnSpc>
              <a:buNone/>
            </a:pPr>
            <a:r>
              <a:rPr lang="en-US" spc="-25" dirty="0" smtClean="0">
                <a:latin typeface="Georgia"/>
                <a:cs typeface="Georgia"/>
              </a:rPr>
              <a:t>P</a:t>
            </a:r>
            <a:r>
              <a:rPr lang="en-US" spc="-5" dirty="0" smtClean="0">
                <a:latin typeface="Georgia"/>
                <a:cs typeface="Georgia"/>
              </a:rPr>
              <a:t>l</a:t>
            </a:r>
            <a:r>
              <a:rPr lang="en-US" dirty="0" smtClean="0">
                <a:latin typeface="Georgia"/>
                <a:cs typeface="Georgia"/>
              </a:rPr>
              <a:t>ea</a:t>
            </a:r>
            <a:r>
              <a:rPr lang="en-US" spc="5" dirty="0" smtClean="0">
                <a:latin typeface="Georgia"/>
                <a:cs typeface="Georgia"/>
              </a:rPr>
              <a:t>s</a:t>
            </a:r>
            <a:r>
              <a:rPr lang="en-US" dirty="0" smtClean="0">
                <a:latin typeface="Georgia"/>
                <a:cs typeface="Georgia"/>
              </a:rPr>
              <a:t>e</a:t>
            </a:r>
            <a:r>
              <a:rPr lang="en-US" spc="-10" dirty="0" smtClean="0">
                <a:latin typeface="Georgia"/>
                <a:cs typeface="Georgia"/>
              </a:rPr>
              <a:t> Visit:</a:t>
            </a:r>
            <a:endParaRPr lang="en-US" dirty="0" smtClean="0">
              <a:latin typeface="Georgia"/>
              <a:cs typeface="Georgia"/>
            </a:endParaRPr>
          </a:p>
          <a:p>
            <a:endParaRPr lang="en-US" sz="1200" dirty="0" smtClean="0">
              <a:latin typeface="Georgia"/>
            </a:endParaRPr>
          </a:p>
          <a:p>
            <a:pPr marL="5080" algn="ctr">
              <a:lnSpc>
                <a:spcPct val="100000"/>
              </a:lnSpc>
              <a:spcBef>
                <a:spcPts val="300"/>
              </a:spcBef>
              <a:buNone/>
            </a:pPr>
            <a:r>
              <a:rPr lang="en-US" u="heavy" spc="-5" dirty="0" smtClean="0">
                <a:solidFill>
                  <a:srgbClr val="6B9F24"/>
                </a:solidFill>
                <a:latin typeface="Georgia"/>
                <a:cs typeface="Georgia"/>
                <a:hlinkClick r:id="rId4"/>
              </a:rPr>
              <a:t>w</a:t>
            </a:r>
            <a:r>
              <a:rPr lang="en-US" u="heavy" spc="-15" dirty="0" smtClean="0">
                <a:solidFill>
                  <a:srgbClr val="6B9F24"/>
                </a:solidFill>
                <a:latin typeface="Georgia"/>
                <a:cs typeface="Georgia"/>
                <a:hlinkClick r:id="rId4"/>
              </a:rPr>
              <a:t>w</a:t>
            </a:r>
            <a:r>
              <a:rPr lang="en-US" u="heavy" spc="-25" dirty="0" smtClean="0">
                <a:solidFill>
                  <a:srgbClr val="6B9F24"/>
                </a:solidFill>
                <a:latin typeface="Georgia"/>
                <a:cs typeface="Georgia"/>
                <a:hlinkClick r:id="rId4"/>
              </a:rPr>
              <a:t>w.m</a:t>
            </a:r>
            <a:r>
              <a:rPr lang="en-US" u="heavy" spc="-5" dirty="0" smtClean="0">
                <a:solidFill>
                  <a:srgbClr val="6B9F24"/>
                </a:solidFill>
                <a:latin typeface="Georgia"/>
                <a:cs typeface="Georgia"/>
                <a:hlinkClick r:id="rId4"/>
              </a:rPr>
              <a:t>et</a:t>
            </a:r>
            <a:r>
              <a:rPr lang="en-US" u="heavy" spc="5" dirty="0" smtClean="0">
                <a:solidFill>
                  <a:srgbClr val="6B9F24"/>
                </a:solidFill>
                <a:latin typeface="Georgia"/>
                <a:cs typeface="Georgia"/>
                <a:hlinkClick r:id="rId4"/>
              </a:rPr>
              <a:t>a</a:t>
            </a:r>
            <a:r>
              <a:rPr lang="en-US" u="heavy" spc="-5" dirty="0" smtClean="0">
                <a:solidFill>
                  <a:srgbClr val="6B9F24"/>
                </a:solidFill>
                <a:latin typeface="Georgia"/>
                <a:cs typeface="Georgia"/>
                <a:hlinkClick r:id="rId4"/>
              </a:rPr>
              <a:t>bolomi</a:t>
            </a:r>
            <a:r>
              <a:rPr lang="en-US" u="heavy" spc="5" dirty="0" smtClean="0">
                <a:solidFill>
                  <a:srgbClr val="6B9F24"/>
                </a:solidFill>
                <a:latin typeface="Georgia"/>
                <a:cs typeface="Georgia"/>
                <a:hlinkClick r:id="rId4"/>
              </a:rPr>
              <a:t>c</a:t>
            </a:r>
            <a:r>
              <a:rPr lang="en-US" u="heavy" spc="-5" dirty="0" smtClean="0">
                <a:solidFill>
                  <a:srgbClr val="6B9F24"/>
                </a:solidFill>
                <a:latin typeface="Georgia"/>
                <a:cs typeface="Georgia"/>
                <a:hlinkClick r:id="rId4"/>
              </a:rPr>
              <a:t>sconferenc</a:t>
            </a:r>
            <a:r>
              <a:rPr lang="en-US" u="heavy" spc="10" dirty="0" smtClean="0">
                <a:solidFill>
                  <a:srgbClr val="6B9F24"/>
                </a:solidFill>
                <a:latin typeface="Georgia"/>
                <a:cs typeface="Georgia"/>
                <a:hlinkClick r:id="rId4"/>
              </a:rPr>
              <a:t>e</a:t>
            </a:r>
            <a:r>
              <a:rPr lang="en-US" u="heavy" spc="-15" dirty="0" smtClean="0">
                <a:solidFill>
                  <a:srgbClr val="6B9F24"/>
                </a:solidFill>
                <a:latin typeface="Georgia"/>
                <a:cs typeface="Georgia"/>
                <a:hlinkClick r:id="rId4"/>
              </a:rPr>
              <a:t>.com</a:t>
            </a:r>
            <a:endParaRPr lang="en-US" u="heavy" spc="-15" dirty="0" smtClean="0">
              <a:solidFill>
                <a:srgbClr val="6B9F24"/>
              </a:solidFill>
              <a:latin typeface="Georgia"/>
              <a:cs typeface="Georgia"/>
            </a:endParaRPr>
          </a:p>
          <a:p>
            <a:pPr marL="5715" algn="ctr">
              <a:lnSpc>
                <a:spcPct val="100000"/>
              </a:lnSpc>
              <a:spcBef>
                <a:spcPts val="300"/>
              </a:spcBef>
              <a:buNone/>
            </a:pPr>
            <a:r>
              <a:rPr lang="en-US" u="heavy" spc="-5" dirty="0" smtClean="0">
                <a:solidFill>
                  <a:srgbClr val="6B9F24"/>
                </a:solidFill>
                <a:latin typeface="Georgia"/>
                <a:cs typeface="Georgia"/>
                <a:hlinkClick r:id="rId5"/>
              </a:rPr>
              <a:t>w</a:t>
            </a:r>
            <a:r>
              <a:rPr lang="en-US" u="heavy" spc="-15" dirty="0" smtClean="0">
                <a:solidFill>
                  <a:srgbClr val="6B9F24"/>
                </a:solidFill>
                <a:latin typeface="Georgia"/>
                <a:cs typeface="Georgia"/>
                <a:hlinkClick r:id="rId5"/>
              </a:rPr>
              <a:t>w</a:t>
            </a:r>
            <a:r>
              <a:rPr lang="en-US" u="heavy" spc="-5" dirty="0" smtClean="0">
                <a:solidFill>
                  <a:srgbClr val="6B9F24"/>
                </a:solidFill>
                <a:latin typeface="Georgia"/>
                <a:cs typeface="Georgia"/>
                <a:hlinkClick r:id="rId5"/>
              </a:rPr>
              <a:t>w</a:t>
            </a:r>
            <a:r>
              <a:rPr lang="en-US" u="heavy" spc="-10" dirty="0" smtClean="0">
                <a:solidFill>
                  <a:srgbClr val="6B9F24"/>
                </a:solidFill>
                <a:latin typeface="Georgia"/>
                <a:cs typeface="Georgia"/>
                <a:hlinkClick r:id="rId5"/>
              </a:rPr>
              <a:t>.</a:t>
            </a:r>
            <a:r>
              <a:rPr lang="en-US" u="heavy" spc="-5" dirty="0" smtClean="0">
                <a:solidFill>
                  <a:srgbClr val="6B9F24"/>
                </a:solidFill>
                <a:latin typeface="Georgia"/>
                <a:cs typeface="Georgia"/>
                <a:hlinkClick r:id="rId5"/>
              </a:rPr>
              <a:t>conferenceseri</a:t>
            </a:r>
            <a:r>
              <a:rPr lang="en-US" u="heavy" spc="5" dirty="0" smtClean="0">
                <a:solidFill>
                  <a:srgbClr val="6B9F24"/>
                </a:solidFill>
                <a:latin typeface="Georgia"/>
                <a:cs typeface="Georgia"/>
                <a:hlinkClick r:id="rId5"/>
              </a:rPr>
              <a:t>e</a:t>
            </a:r>
            <a:r>
              <a:rPr lang="en-US" u="heavy" spc="-5" dirty="0" smtClean="0">
                <a:solidFill>
                  <a:srgbClr val="6B9F24"/>
                </a:solidFill>
                <a:latin typeface="Georgia"/>
                <a:cs typeface="Georgia"/>
                <a:hlinkClick r:id="rId5"/>
              </a:rPr>
              <a:t>s.com</a:t>
            </a:r>
            <a:endParaRPr lang="en-US" u="heavy" spc="-5" dirty="0" smtClean="0">
              <a:solidFill>
                <a:srgbClr val="6B9F24"/>
              </a:solidFill>
              <a:latin typeface="Georgia"/>
              <a:cs typeface="Georgia"/>
            </a:endParaRPr>
          </a:p>
          <a:p>
            <a:pPr marL="5080" algn="ctr">
              <a:lnSpc>
                <a:spcPct val="100000"/>
              </a:lnSpc>
              <a:spcBef>
                <a:spcPts val="300"/>
              </a:spcBef>
              <a:buNone/>
            </a:pPr>
            <a:r>
              <a:rPr lang="en-US" dirty="0" smtClean="0">
                <a:latin typeface="Georgia"/>
                <a:cs typeface="Georgia"/>
                <a:hlinkClick r:id="rId6"/>
              </a:rPr>
              <a:t>http://www.conferenceseries.com/clinical-research-conferences.php</a:t>
            </a:r>
            <a:endParaRPr lang="en-US" dirty="0" smtClean="0">
              <a:latin typeface="Georgia"/>
              <a:cs typeface="Georgia"/>
            </a:endParaRP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2591</TotalTime>
  <Words>2269</Words>
  <Application>Microsoft Office PowerPoint</Application>
  <PresentationFormat>On-screen Show (4:3)</PresentationFormat>
  <Paragraphs>655</Paragraphs>
  <Slides>38</Slides>
  <Notes>2</Notes>
  <HiddenSlides>0</HiddenSlides>
  <MMClips>0</MMClips>
  <ScaleCrop>false</ScaleCrop>
  <HeadingPairs>
    <vt:vector size="4" baseType="variant">
      <vt:variant>
        <vt:lpstr>Theme</vt:lpstr>
      </vt:variant>
      <vt:variant>
        <vt:i4>3</vt:i4>
      </vt:variant>
      <vt:variant>
        <vt:lpstr>Slide Titles</vt:lpstr>
      </vt:variant>
      <vt:variant>
        <vt:i4>38</vt:i4>
      </vt:variant>
    </vt:vector>
  </HeadingPairs>
  <TitlesOfParts>
    <vt:vector size="41" baseType="lpstr">
      <vt:lpstr>Waveform</vt:lpstr>
      <vt:lpstr>Office Theme</vt:lpstr>
      <vt:lpstr>1_Office Theme</vt:lpstr>
      <vt:lpstr>About OMICS Group</vt:lpstr>
      <vt:lpstr>About OMICS International Conferences</vt:lpstr>
      <vt:lpstr>Isolation, Identification and Evaluation of Highly Cellulases Producing Trichoderma Isolates from Egypt </vt:lpstr>
      <vt:lpstr>Slide 4</vt:lpstr>
      <vt:lpstr>Slide 5</vt:lpstr>
      <vt:lpstr>Rice straw viability in comparison with the others four major crops residues in Egypt.</vt:lpstr>
      <vt:lpstr>Slide 7</vt:lpstr>
      <vt:lpstr>Cellulose, the major fraction of lignocellulosic biomass, can be hydrolyzed to glucose by cellulase enzymes</vt:lpstr>
      <vt:lpstr>Slide 9</vt:lpstr>
      <vt:lpstr>Objectives </vt:lpstr>
      <vt:lpstr>Slide 11</vt:lpstr>
      <vt:lpstr>Slide 12</vt:lpstr>
      <vt:lpstr>Slide 13</vt:lpstr>
      <vt:lpstr>Slide 14</vt:lpstr>
      <vt:lpstr>Slide 15</vt:lpstr>
      <vt:lpstr>Slide 16</vt:lpstr>
      <vt:lpstr>Slide 17</vt:lpstr>
      <vt:lpstr>Slide 18</vt:lpstr>
      <vt:lpstr>Screening of Trichoderma isolates for cellulolytic activity </vt:lpstr>
      <vt:lpstr>Slide 20</vt:lpstr>
      <vt:lpstr>Slide 21</vt:lpstr>
      <vt:lpstr>Slide 22</vt:lpstr>
      <vt:lpstr>Screening of Trichoderma isolates  for cellulase production</vt:lpstr>
      <vt:lpstr>Slide 24</vt:lpstr>
      <vt:lpstr>  Determining of cellulase activity   </vt:lpstr>
      <vt:lpstr>Slide 26</vt:lpstr>
      <vt:lpstr>Slide 27</vt:lpstr>
      <vt:lpstr>Slide 28</vt:lpstr>
      <vt:lpstr>Rice straw was pretreated with Microwave and alkali according to the method of Zhu et al. (2005)</vt:lpstr>
      <vt:lpstr>Solid-State fermentation cultures.</vt:lpstr>
      <vt:lpstr>Slide 31</vt:lpstr>
      <vt:lpstr>  Determining of cellulase activity   </vt:lpstr>
      <vt:lpstr>Slide 33</vt:lpstr>
      <vt:lpstr>Slide 34</vt:lpstr>
      <vt:lpstr>Sodium Dodecyl Sulfate-Polyacrylamide Gel Electrophoresis (SDS-PAGE) analysis</vt:lpstr>
      <vt:lpstr>Slide 36</vt:lpstr>
      <vt:lpstr>Slide 37</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Isolation, Identification and Evaluation of Highly Cellulases Producing Trichoderma Isolates from Egypt</dc:title>
  <dc:creator>Fahmi</dc:creator>
  <cp:lastModifiedBy>Abdul Tawwab</cp:lastModifiedBy>
  <cp:revision>178</cp:revision>
  <dcterms:created xsi:type="dcterms:W3CDTF">2015-04-17T11:58:40Z</dcterms:created>
  <dcterms:modified xsi:type="dcterms:W3CDTF">2015-05-08T05:58:00Z</dcterms:modified>
</cp:coreProperties>
</file>