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94" r:id="rId12"/>
    <p:sldId id="295" r:id="rId13"/>
    <p:sldId id="267" r:id="rId14"/>
    <p:sldId id="268" r:id="rId15"/>
    <p:sldId id="269" r:id="rId16"/>
    <p:sldId id="270" r:id="rId17"/>
    <p:sldId id="271" r:id="rId18"/>
    <p:sldId id="273" r:id="rId19"/>
    <p:sldId id="288" r:id="rId20"/>
    <p:sldId id="289" r:id="rId21"/>
    <p:sldId id="290" r:id="rId22"/>
    <p:sldId id="291" r:id="rId23"/>
    <p:sldId id="292" r:id="rId24"/>
    <p:sldId id="29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600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NGRESSO%20CIRURGIA\hernia%20dias.csv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NGRESSO\custo\A213029187_84_133_235.csv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NGRESSO\custo\A213502187_84_133_235.xlsx%20grafico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NGRESSO\custo\A213943187_84_133_235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Vendas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7.3197062821931086E-2"/>
                  <c:y val="1.402372486393752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651713716659178"/>
                  <c:y val="-9.301510206145872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Plan1!$A$2:$A$3</c:f>
              <c:strCache>
                <c:ptCount val="2"/>
                <c:pt idx="0">
                  <c:v>Feminino</c:v>
                </c:pt>
                <c:pt idx="1">
                  <c:v>Masculino</c:v>
                </c:pt>
              </c:strCache>
            </c:strRef>
          </c:cat>
          <c:val>
            <c:numRef>
              <c:f>Plan1!$B$2:$B$3</c:f>
              <c:numCache>
                <c:formatCode>General</c:formatCode>
                <c:ptCount val="2"/>
                <c:pt idx="0">
                  <c:v>595</c:v>
                </c:pt>
                <c:pt idx="1">
                  <c:v>4856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Vendas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-0.20781847584466573"/>
                  <c:y val="-3.2073086041817275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Plan1!$A$2:$A$3</c:f>
              <c:strCache>
                <c:ptCount val="2"/>
                <c:pt idx="0">
                  <c:v>Feminino</c:v>
                </c:pt>
                <c:pt idx="1">
                  <c:v>Masculino</c:v>
                </c:pt>
              </c:strCache>
            </c:strRef>
          </c:cat>
          <c:val>
            <c:numRef>
              <c:f>Plan1!$B$2:$B$3</c:f>
              <c:numCache>
                <c:formatCode>General</c:formatCode>
                <c:ptCount val="2"/>
                <c:pt idx="0">
                  <c:v>36</c:v>
                </c:pt>
                <c:pt idx="1">
                  <c:v>838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'hernia dias'!$A$9:$A$15</c:f>
              <c:strCache>
                <c:ptCount val="7"/>
                <c:pt idx="0">
                  <c:v>20 a 29 anos</c:v>
                </c:pt>
                <c:pt idx="1">
                  <c:v>30 a 39 anos</c:v>
                </c:pt>
                <c:pt idx="2">
                  <c:v>40 a 49 anos</c:v>
                </c:pt>
                <c:pt idx="3">
                  <c:v>50 a 59 anos</c:v>
                </c:pt>
                <c:pt idx="4">
                  <c:v>60 a 69 anos</c:v>
                </c:pt>
                <c:pt idx="5">
                  <c:v>70 a 79 anos</c:v>
                </c:pt>
                <c:pt idx="6">
                  <c:v>80 anos e mais</c:v>
                </c:pt>
              </c:strCache>
            </c:strRef>
          </c:cat>
          <c:val>
            <c:numRef>
              <c:f>'hernia dias'!$B$9:$B$15</c:f>
              <c:numCache>
                <c:formatCode>General</c:formatCode>
                <c:ptCount val="7"/>
                <c:pt idx="0">
                  <c:v>1.8</c:v>
                </c:pt>
                <c:pt idx="1">
                  <c:v>1.9</c:v>
                </c:pt>
                <c:pt idx="2">
                  <c:v>1.9</c:v>
                </c:pt>
                <c:pt idx="3">
                  <c:v>2.2999999999999998</c:v>
                </c:pt>
                <c:pt idx="4">
                  <c:v>2.2000000000000002</c:v>
                </c:pt>
                <c:pt idx="5">
                  <c:v>2.5</c:v>
                </c:pt>
                <c:pt idx="6">
                  <c:v>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217600"/>
        <c:axId val="40568512"/>
      </c:barChart>
      <c:catAx>
        <c:axId val="40217600"/>
        <c:scaling>
          <c:orientation val="minMax"/>
        </c:scaling>
        <c:delete val="0"/>
        <c:axPos val="l"/>
        <c:majorTickMark val="out"/>
        <c:minorTickMark val="none"/>
        <c:tickLblPos val="nextTo"/>
        <c:crossAx val="40568512"/>
        <c:crosses val="autoZero"/>
        <c:auto val="1"/>
        <c:lblAlgn val="ctr"/>
        <c:lblOffset val="100"/>
        <c:noMultiLvlLbl val="0"/>
      </c:catAx>
      <c:valAx>
        <c:axId val="405685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0217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Vendas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5.7641865947312097E-2"/>
                  <c:y val="-1.623769685039369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123511470788374E-2"/>
                  <c:y val="5.86696194225721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27735691904066151"/>
                  <c:y val="-4.719635175001941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2.4265407097674035E-2"/>
                  <c:y val="3.731442789047153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1.4034643239039564E-2"/>
                  <c:y val="-4.153973917322835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Plan1!$A$2:$A$8</c:f>
              <c:strCache>
                <c:ptCount val="7"/>
                <c:pt idx="0">
                  <c:v>Edema</c:v>
                </c:pt>
                <c:pt idx="1">
                  <c:v>Hematoma</c:v>
                </c:pt>
                <c:pt idx="2">
                  <c:v>Seroma</c:v>
                </c:pt>
                <c:pt idx="3">
                  <c:v>Parestesia</c:v>
                </c:pt>
                <c:pt idx="4">
                  <c:v>Dor crônica</c:v>
                </c:pt>
                <c:pt idx="5">
                  <c:v>Atrofia Testicular</c:v>
                </c:pt>
                <c:pt idx="6">
                  <c:v>Recidiva</c:v>
                </c:pt>
              </c:strCache>
            </c:strRef>
          </c:cat>
          <c:val>
            <c:numRef>
              <c:f>Plan1!$B$2:$B$8</c:f>
              <c:numCache>
                <c:formatCode>General</c:formatCode>
                <c:ptCount val="7"/>
                <c:pt idx="0">
                  <c:v>26</c:v>
                </c:pt>
                <c:pt idx="1">
                  <c:v>70</c:v>
                </c:pt>
                <c:pt idx="2">
                  <c:v>106</c:v>
                </c:pt>
                <c:pt idx="3">
                  <c:v>53</c:v>
                </c:pt>
                <c:pt idx="4">
                  <c:v>8</c:v>
                </c:pt>
                <c:pt idx="5">
                  <c:v>26</c:v>
                </c:pt>
                <c:pt idx="6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Vendas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2.041903883209481E-2"/>
                  <c:y val="-6.219997124988115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5.1246783955290594E-2"/>
                  <c:y val="-1.990692655154471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Plan1!$A$2:$A$4</c:f>
              <c:strCache>
                <c:ptCount val="3"/>
                <c:pt idx="0">
                  <c:v>Esquerda</c:v>
                </c:pt>
                <c:pt idx="1">
                  <c:v>Direita</c:v>
                </c:pt>
                <c:pt idx="2">
                  <c:v>Bilateral</c:v>
                </c:pt>
              </c:strCache>
            </c:strRef>
          </c:cat>
          <c:val>
            <c:numRef>
              <c:f>Plan1!$B$2:$B$4</c:f>
              <c:numCache>
                <c:formatCode>General</c:formatCode>
                <c:ptCount val="3"/>
                <c:pt idx="0">
                  <c:v>308</c:v>
                </c:pt>
                <c:pt idx="1">
                  <c:v>556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Valor Total por Idade</a:t>
            </a:r>
          </a:p>
        </c:rich>
      </c:tx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2"/>
              <c:layout>
                <c:manualLayout>
                  <c:x val="1.7101864003110721E-2"/>
                  <c:y val="-2.45708251312335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4034691844075045"/>
                  <c:y val="-2.083333333333336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4.1338825702342763E-2"/>
                  <c:y val="-4.028338254593181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A213029187_84_133_235!$B$8:$H$8</c:f>
              <c:strCache>
                <c:ptCount val="7"/>
                <c:pt idx="0">
                  <c:v>20 a 29 anos</c:v>
                </c:pt>
                <c:pt idx="1">
                  <c:v>30 a 39 anos</c:v>
                </c:pt>
                <c:pt idx="2">
                  <c:v>40 a 49 anos</c:v>
                </c:pt>
                <c:pt idx="3">
                  <c:v>50 a 59 anos</c:v>
                </c:pt>
                <c:pt idx="4">
                  <c:v>60 a 69 anos</c:v>
                </c:pt>
                <c:pt idx="5">
                  <c:v>70 a 79 anos</c:v>
                </c:pt>
                <c:pt idx="6">
                  <c:v>80 anos e mais</c:v>
                </c:pt>
              </c:strCache>
            </c:strRef>
          </c:cat>
          <c:val>
            <c:numRef>
              <c:f>A213029187_84_133_235!$B$9:$H$9</c:f>
              <c:numCache>
                <c:formatCode>General</c:formatCode>
                <c:ptCount val="7"/>
                <c:pt idx="0">
                  <c:v>226698.25</c:v>
                </c:pt>
                <c:pt idx="1">
                  <c:v>288876.21999999997</c:v>
                </c:pt>
                <c:pt idx="2">
                  <c:v>463312.08</c:v>
                </c:pt>
                <c:pt idx="3">
                  <c:v>605553.78999999887</c:v>
                </c:pt>
                <c:pt idx="4">
                  <c:v>620956.99</c:v>
                </c:pt>
                <c:pt idx="5">
                  <c:v>373586.8</c:v>
                </c:pt>
                <c:pt idx="6">
                  <c:v>98260.13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Valor</a:t>
            </a:r>
            <a:r>
              <a:rPr lang="pt-BR" baseline="0"/>
              <a:t> Serviços Hospitalares por Idade</a:t>
            </a:r>
            <a:endParaRPr lang="pt-BR"/>
          </a:p>
        </c:rich>
      </c:tx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layout>
                <c:manualLayout>
                  <c:x val="2.2952573636628754E-2"/>
                  <c:y val="-9.00672572178477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5.8454785165743171E-2"/>
                  <c:y val="-0.1346959071522311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3762242393311924"/>
                  <c:y val="-1.652600065616800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2.5923131136385728E-2"/>
                  <c:y val="-8.021120406824143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2.194462671332751E-2"/>
                  <c:y val="2.262959317585305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A213502187_84_133_235!$B$8:$H$8</c:f>
              <c:strCache>
                <c:ptCount val="7"/>
                <c:pt idx="0">
                  <c:v>20 a 29 anos</c:v>
                </c:pt>
                <c:pt idx="1">
                  <c:v>30 a 39 anos</c:v>
                </c:pt>
                <c:pt idx="2">
                  <c:v>40 a 49 anos</c:v>
                </c:pt>
                <c:pt idx="3">
                  <c:v>50 a 59 anos</c:v>
                </c:pt>
                <c:pt idx="4">
                  <c:v>60 a 69 anos</c:v>
                </c:pt>
                <c:pt idx="5">
                  <c:v>70 a 79 anos</c:v>
                </c:pt>
                <c:pt idx="6">
                  <c:v>80 anos e mais</c:v>
                </c:pt>
              </c:strCache>
            </c:strRef>
          </c:cat>
          <c:val>
            <c:numRef>
              <c:f>A213502187_84_133_235!$B$9:$H$9</c:f>
              <c:numCache>
                <c:formatCode>General</c:formatCode>
                <c:ptCount val="7"/>
                <c:pt idx="0">
                  <c:v>155254.15</c:v>
                </c:pt>
                <c:pt idx="1">
                  <c:v>197750.91</c:v>
                </c:pt>
                <c:pt idx="2">
                  <c:v>317991.74</c:v>
                </c:pt>
                <c:pt idx="3">
                  <c:v>418527.06</c:v>
                </c:pt>
                <c:pt idx="4">
                  <c:v>427956.32</c:v>
                </c:pt>
                <c:pt idx="5">
                  <c:v>263431.46999999997</c:v>
                </c:pt>
                <c:pt idx="6">
                  <c:v>69945.539999999994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	Hospitalization</a:t>
            </a:r>
            <a:r>
              <a:rPr lang="en-US" baseline="0" dirty="0" smtClean="0"/>
              <a:t> Average time by Age</a:t>
            </a:r>
            <a:endParaRPr lang="en-US" dirty="0"/>
          </a:p>
        </c:rich>
      </c:tx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invertIfNegative val="0"/>
          <c:cat>
            <c:strRef>
              <c:f>A213943187_84_133_235!$B$8:$H$8</c:f>
              <c:strCache>
                <c:ptCount val="7"/>
                <c:pt idx="0">
                  <c:v>20 a 29 anos</c:v>
                </c:pt>
                <c:pt idx="1">
                  <c:v>30 a 39 anos</c:v>
                </c:pt>
                <c:pt idx="2">
                  <c:v>40 a 49 anos</c:v>
                </c:pt>
                <c:pt idx="3">
                  <c:v>50 a 59 anos</c:v>
                </c:pt>
                <c:pt idx="4">
                  <c:v>60 a 69 anos</c:v>
                </c:pt>
                <c:pt idx="5">
                  <c:v>70 a 79 anos</c:v>
                </c:pt>
                <c:pt idx="6">
                  <c:v>80 anos e mais</c:v>
                </c:pt>
              </c:strCache>
            </c:strRef>
          </c:cat>
          <c:val>
            <c:numRef>
              <c:f>A213943187_84_133_235!$B$9:$H$9</c:f>
              <c:numCache>
                <c:formatCode>General</c:formatCode>
                <c:ptCount val="7"/>
                <c:pt idx="0">
                  <c:v>472.28999999999968</c:v>
                </c:pt>
                <c:pt idx="1">
                  <c:v>476.69</c:v>
                </c:pt>
                <c:pt idx="2">
                  <c:v>487.7</c:v>
                </c:pt>
                <c:pt idx="3">
                  <c:v>485.61</c:v>
                </c:pt>
                <c:pt idx="4">
                  <c:v>486.64000000000033</c:v>
                </c:pt>
                <c:pt idx="5">
                  <c:v>526.17999999999995</c:v>
                </c:pt>
                <c:pt idx="6">
                  <c:v>539.89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65439232"/>
        <c:axId val="75630848"/>
      </c:barChart>
      <c:catAx>
        <c:axId val="65439232"/>
        <c:scaling>
          <c:orientation val="minMax"/>
        </c:scaling>
        <c:delete val="0"/>
        <c:axPos val="l"/>
        <c:majorTickMark val="none"/>
        <c:minorTickMark val="none"/>
        <c:tickLblPos val="nextTo"/>
        <c:crossAx val="75630848"/>
        <c:crosses val="autoZero"/>
        <c:auto val="1"/>
        <c:lblAlgn val="ctr"/>
        <c:lblOffset val="100"/>
        <c:noMultiLvlLbl val="0"/>
      </c:catAx>
      <c:valAx>
        <c:axId val="75630848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65439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A74D0-077E-45F2-843D-E29520766CA3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49B22-F6C5-42A5-884F-68790100F56D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108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49B22-F6C5-42A5-884F-68790100F56D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25</a:t>
            </a:fld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26</a:t>
            </a:fld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27</a:t>
            </a:fld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28</a:t>
            </a:fld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29</a:t>
            </a:fld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30</a:t>
            </a:fld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31</a:t>
            </a:fld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32</a:t>
            </a:fld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33</a:t>
            </a:fld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34</a:t>
            </a:fld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35</a:t>
            </a:fld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36</a:t>
            </a:fld>
            <a:endParaRPr 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37</a:t>
            </a:fld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85406-EAC5-4A29-92BF-DC29640E6741}" type="slidenum">
              <a:rPr lang="pt-BR" smtClean="0"/>
              <a:pPr/>
              <a:t>38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72564-4725-430F-BDBC-11C8846800CC}" type="datetimeFigureOut">
              <a:rPr lang="pt-BR" smtClean="0"/>
              <a:pPr/>
              <a:t>23/07/2014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C4248-F3B2-4D83-A339-ACF9088209BD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1600" y="1124744"/>
            <a:ext cx="7406640" cy="1472184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INGUINAL HERNIA REPAIR WITH LOCAL </a:t>
            </a:r>
            <a:br>
              <a:rPr lang="en-US" sz="2800" b="1" dirty="0" smtClean="0"/>
            </a:br>
            <a:r>
              <a:rPr lang="en-US" sz="2800" b="1" dirty="0" smtClean="0"/>
              <a:t>ANESTHESIA IN THE OUTPATIENT, BEING SAFE,</a:t>
            </a:r>
            <a:br>
              <a:rPr lang="en-US" sz="2800" b="1" dirty="0" smtClean="0"/>
            </a:br>
            <a:r>
              <a:rPr lang="en-US" sz="2800" b="1" dirty="0" smtClean="0"/>
              <a:t>EFFECTIVE, EASY TO PERFORM, YET HAVING A LOWER COST</a:t>
            </a:r>
            <a:endParaRPr lang="pt-BR" sz="2800" b="1" dirty="0">
              <a:effectLst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47664" y="3573016"/>
            <a:ext cx="7406640" cy="1752600"/>
          </a:xfrm>
        </p:spPr>
        <p:txBody>
          <a:bodyPr/>
          <a:lstStyle/>
          <a:p>
            <a:pPr algn="r"/>
            <a:r>
              <a:rPr lang="pt-BR" dirty="0" smtClean="0"/>
              <a:t>Flavio Antonio de Sá Ribeiro</a:t>
            </a:r>
          </a:p>
          <a:p>
            <a:pPr algn="r"/>
            <a:r>
              <a:rPr lang="pt-BR" dirty="0" smtClean="0"/>
              <a:t>flavioasribeiro@bol.com.br</a:t>
            </a:r>
            <a:endParaRPr lang="pt-BR" dirty="0"/>
          </a:p>
        </p:txBody>
      </p:sp>
      <p:pic>
        <p:nvPicPr>
          <p:cNvPr id="1028" name="Picture 4" descr="https://encrypted-tbn0.gstatic.com/images?q=tbn:ANd9GcTUPtscat4jNn6-rfKA-5lprt63AILmq9w5HkbNairSX2MUGVtGd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645025"/>
            <a:ext cx="1800200" cy="930104"/>
          </a:xfrm>
          <a:prstGeom prst="rect">
            <a:avLst/>
          </a:prstGeom>
          <a:noFill/>
        </p:spPr>
      </p:pic>
      <p:pic>
        <p:nvPicPr>
          <p:cNvPr id="6" name="Imagem 5" descr="content_i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01008"/>
            <a:ext cx="1331640" cy="1291692"/>
          </a:xfrm>
          <a:prstGeom prst="rect">
            <a:avLst/>
          </a:prstGeom>
        </p:spPr>
      </p:pic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5161174"/>
            <a:ext cx="9144000" cy="169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6628" name="Picture 4" descr="http://netdiario.com.br/wp-content/uploads/2013/01/213_2726-unifeso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779912" y="3140967"/>
            <a:ext cx="5364088" cy="3576059"/>
          </a:xfrm>
          <a:prstGeom prst="rect">
            <a:avLst/>
          </a:prstGeom>
          <a:noFill/>
        </p:spPr>
      </p:pic>
      <p:pic>
        <p:nvPicPr>
          <p:cNvPr id="26626" name="Picture 2" descr="http://www.sborl.org.br/imagebank/memorial/h17-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04664"/>
            <a:ext cx="4762500" cy="3228975"/>
          </a:xfrm>
          <a:prstGeom prst="rect">
            <a:avLst/>
          </a:prstGeom>
          <a:noFill/>
        </p:spPr>
      </p:pic>
      <p:pic>
        <p:nvPicPr>
          <p:cNvPr id="26634" name="Picture 10" descr="reduzir tamanho do text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6636" name="Picture 12" descr="reduzir tamanho do text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67600" cy="1143000"/>
          </a:xfrm>
        </p:spPr>
        <p:txBody>
          <a:bodyPr>
            <a:noAutofit/>
          </a:bodyPr>
          <a:lstStyle/>
          <a:p>
            <a:pPr algn="r"/>
            <a:r>
              <a:rPr lang="pt-BR" sz="3200" dirty="0" smtClean="0"/>
              <a:t>Inguinal </a:t>
            </a:r>
            <a:r>
              <a:rPr lang="pt-BR" sz="3200" dirty="0" err="1" smtClean="0"/>
              <a:t>hernia</a:t>
            </a:r>
            <a:r>
              <a:rPr lang="pt-BR" sz="3200" dirty="0" smtClean="0"/>
              <a:t> </a:t>
            </a:r>
            <a:r>
              <a:rPr lang="pt-BR" sz="3200" dirty="0" err="1" smtClean="0"/>
              <a:t>repair</a:t>
            </a:r>
            <a:r>
              <a:rPr lang="pt-BR" sz="3200" dirty="0" smtClean="0"/>
              <a:t> </a:t>
            </a:r>
            <a:r>
              <a:rPr lang="pt-BR" sz="3200" dirty="0" err="1" smtClean="0"/>
              <a:t>with</a:t>
            </a:r>
            <a:r>
              <a:rPr lang="pt-BR" sz="3200" dirty="0" smtClean="0"/>
              <a:t> local </a:t>
            </a:r>
            <a:r>
              <a:rPr lang="pt-BR" sz="3200" dirty="0" err="1" smtClean="0"/>
              <a:t>anesthesia</a:t>
            </a:r>
            <a:r>
              <a:rPr lang="pt-BR" sz="3200" dirty="0" smtClean="0"/>
              <a:t> in </a:t>
            </a:r>
            <a:r>
              <a:rPr lang="pt-BR" sz="3200" dirty="0" err="1" smtClean="0"/>
              <a:t>the</a:t>
            </a:r>
            <a:r>
              <a:rPr lang="pt-BR" sz="3200" dirty="0" smtClean="0"/>
              <a:t> </a:t>
            </a:r>
            <a:r>
              <a:rPr lang="pt-BR" sz="3200" dirty="0" err="1" smtClean="0"/>
              <a:t>outpatient</a:t>
            </a:r>
            <a:endParaRPr lang="pt-BR" sz="3200" dirty="0"/>
          </a:p>
        </p:txBody>
      </p:sp>
      <p:pic>
        <p:nvPicPr>
          <p:cNvPr id="4" name="Espaço Reservado para Conteúdo 3" descr="eliane_hom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2000240"/>
            <a:ext cx="1571636" cy="2105992"/>
          </a:xfrm>
        </p:spPr>
      </p:pic>
      <p:sp>
        <p:nvSpPr>
          <p:cNvPr id="5" name="Retângulo 4"/>
          <p:cNvSpPr/>
          <p:nvPr/>
        </p:nvSpPr>
        <p:spPr>
          <a:xfrm>
            <a:off x="2857488" y="307181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smtClean="0"/>
              <a:t>“Foi </a:t>
            </a:r>
            <a:r>
              <a:rPr lang="pt-BR" dirty="0"/>
              <a:t>realizada uma avaliação inicial das patologias cirúrgicas mais freqüentes, sendo identificado uma alta prevalência e incidência de hérnia inguinal (HI) e de </a:t>
            </a:r>
            <a:r>
              <a:rPr lang="pt-BR" dirty="0" err="1"/>
              <a:t>prolapso</a:t>
            </a:r>
            <a:r>
              <a:rPr lang="pt-BR" dirty="0"/>
              <a:t> uterino, e/ou fístula </a:t>
            </a:r>
            <a:r>
              <a:rPr lang="pt-BR" dirty="0" err="1"/>
              <a:t>vesico-vaginal</a:t>
            </a:r>
            <a:r>
              <a:rPr lang="pt-BR" dirty="0" smtClean="0"/>
              <a:t>.”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857488" y="192880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b="1" dirty="0" smtClean="0"/>
              <a:t>Eliane Mansur, </a:t>
            </a:r>
            <a:r>
              <a:rPr lang="pt-BR" b="1" dirty="0" err="1" smtClean="0"/>
              <a:t>surgeon</a:t>
            </a:r>
            <a:r>
              <a:rPr lang="pt-BR" b="1" dirty="0" smtClean="0"/>
              <a:t> </a:t>
            </a:r>
            <a:r>
              <a:rPr lang="pt-BR" b="1" dirty="0" err="1" smtClean="0"/>
              <a:t>from</a:t>
            </a:r>
            <a:r>
              <a:rPr lang="pt-BR" b="1" dirty="0" smtClean="0"/>
              <a:t> </a:t>
            </a:r>
            <a:r>
              <a:rPr lang="pt-BR" b="1" dirty="0" err="1" smtClean="0"/>
              <a:t>brazil</a:t>
            </a:r>
            <a:r>
              <a:rPr lang="pt-BR" b="1" dirty="0" smtClean="0"/>
              <a:t>, </a:t>
            </a:r>
            <a:r>
              <a:rPr lang="pt-BR" b="1" dirty="0" err="1" smtClean="0"/>
              <a:t>Batangafo</a:t>
            </a:r>
            <a:r>
              <a:rPr lang="pt-BR" b="1" dirty="0"/>
              <a:t>, República Centro Africana, 08 de março de 2007.</a:t>
            </a:r>
            <a:r>
              <a:rPr lang="pt-BR" dirty="0"/>
              <a:t> </a:t>
            </a:r>
          </a:p>
        </p:txBody>
      </p:sp>
      <p:pic>
        <p:nvPicPr>
          <p:cNvPr id="7" name="Imagem 6" descr="MedecinsSansFrontieres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86182" y="4572008"/>
            <a:ext cx="2071706" cy="20717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4" name="Espaço Reservado para Conteúdo 3" descr="hgb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2500306"/>
            <a:ext cx="4357694" cy="4357694"/>
          </a:xfrm>
        </p:spPr>
      </p:pic>
      <p:pic>
        <p:nvPicPr>
          <p:cNvPr id="5" name="Imagem 4" descr="Hospital blindad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34056" y="3643314"/>
            <a:ext cx="4809944" cy="3214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87624" y="1628800"/>
            <a:ext cx="7467600" cy="4873752"/>
          </a:xfrm>
        </p:spPr>
        <p:txBody>
          <a:bodyPr>
            <a:normAutofit fontScale="70000" lnSpcReduction="20000"/>
          </a:bodyPr>
          <a:lstStyle/>
          <a:p>
            <a:r>
              <a:rPr lang="pt-BR" dirty="0" err="1" smtClean="0"/>
              <a:t>November</a:t>
            </a:r>
            <a:r>
              <a:rPr lang="pt-BR" dirty="0" smtClean="0"/>
              <a:t> 2004 to </a:t>
            </a:r>
            <a:r>
              <a:rPr lang="pt-BR" dirty="0" err="1" smtClean="0"/>
              <a:t>march</a:t>
            </a:r>
            <a:r>
              <a:rPr lang="pt-BR" dirty="0" smtClean="0"/>
              <a:t> 2013</a:t>
            </a:r>
          </a:p>
          <a:p>
            <a:r>
              <a:rPr lang="pt-BR" dirty="0" smtClean="0"/>
              <a:t>1042 </a:t>
            </a:r>
            <a:r>
              <a:rPr lang="pt-BR" dirty="0" err="1" smtClean="0"/>
              <a:t>patients</a:t>
            </a:r>
            <a:r>
              <a:rPr lang="pt-BR" dirty="0" smtClean="0"/>
              <a:t> – </a:t>
            </a:r>
            <a:r>
              <a:rPr lang="pt-BR" dirty="0" err="1" smtClean="0"/>
              <a:t>all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endParaRPr lang="pt-BR" dirty="0" smtClean="0"/>
          </a:p>
          <a:p>
            <a:r>
              <a:rPr lang="pt-BR" dirty="0" smtClean="0"/>
              <a:t>651 </a:t>
            </a:r>
            <a:r>
              <a:rPr lang="pt-BR" dirty="0" err="1" smtClean="0"/>
              <a:t>right</a:t>
            </a:r>
            <a:r>
              <a:rPr lang="pt-BR" dirty="0" smtClean="0"/>
              <a:t> </a:t>
            </a:r>
          </a:p>
          <a:p>
            <a:r>
              <a:rPr lang="pt-BR" dirty="0" smtClean="0"/>
              <a:t>363 </a:t>
            </a:r>
            <a:r>
              <a:rPr lang="pt-BR" dirty="0" err="1" smtClean="0"/>
              <a:t>left</a:t>
            </a:r>
            <a:r>
              <a:rPr lang="pt-BR" dirty="0" smtClean="0"/>
              <a:t> </a:t>
            </a:r>
          </a:p>
          <a:p>
            <a:r>
              <a:rPr lang="pt-BR" dirty="0" smtClean="0"/>
              <a:t>28 bilateral </a:t>
            </a:r>
          </a:p>
          <a:p>
            <a:r>
              <a:rPr lang="pt-BR" dirty="0" smtClean="0"/>
              <a:t>96% male</a:t>
            </a:r>
          </a:p>
          <a:p>
            <a:r>
              <a:rPr lang="pt-BR" dirty="0" smtClean="0"/>
              <a:t>4% </a:t>
            </a:r>
            <a:r>
              <a:rPr lang="pt-BR" dirty="0" err="1" smtClean="0"/>
              <a:t>female</a:t>
            </a:r>
            <a:endParaRPr lang="pt-BR" dirty="0" smtClean="0"/>
          </a:p>
          <a:p>
            <a:r>
              <a:rPr lang="pt-BR" dirty="0" smtClean="0"/>
              <a:t>Age – 16 to 68 (</a:t>
            </a:r>
            <a:r>
              <a:rPr lang="pt-BR" dirty="0" err="1" smtClean="0"/>
              <a:t>median</a:t>
            </a:r>
            <a:r>
              <a:rPr lang="pt-BR" dirty="0" smtClean="0"/>
              <a:t> 35)</a:t>
            </a:r>
          </a:p>
          <a:p>
            <a:r>
              <a:rPr lang="pt-BR" dirty="0" err="1" smtClean="0"/>
              <a:t>Lichtenstein</a:t>
            </a:r>
            <a:r>
              <a:rPr lang="pt-BR" dirty="0" smtClean="0"/>
              <a:t>  </a:t>
            </a:r>
            <a:r>
              <a:rPr lang="pt-BR" dirty="0" err="1" smtClean="0"/>
              <a:t>surgery</a:t>
            </a:r>
            <a:endParaRPr lang="pt-BR" dirty="0" smtClean="0"/>
          </a:p>
          <a:p>
            <a:r>
              <a:rPr lang="pt-BR" dirty="0" err="1" smtClean="0"/>
              <a:t>Huskisson</a:t>
            </a:r>
            <a:r>
              <a:rPr lang="pt-BR" dirty="0" smtClean="0"/>
              <a:t> </a:t>
            </a:r>
            <a:r>
              <a:rPr lang="pt-BR" dirty="0" err="1" smtClean="0"/>
              <a:t>pain</a:t>
            </a:r>
            <a:r>
              <a:rPr lang="pt-BR" dirty="0" smtClean="0"/>
              <a:t> </a:t>
            </a:r>
            <a:r>
              <a:rPr lang="pt-BR" dirty="0" err="1" smtClean="0"/>
              <a:t>scale</a:t>
            </a:r>
            <a:endParaRPr lang="pt-BR" dirty="0" smtClean="0"/>
          </a:p>
          <a:p>
            <a:r>
              <a:rPr lang="pt-BR" dirty="0" err="1" smtClean="0"/>
              <a:t>Residents</a:t>
            </a:r>
            <a:r>
              <a:rPr lang="pt-BR" dirty="0" smtClean="0"/>
              <a:t> (</a:t>
            </a:r>
            <a:r>
              <a:rPr lang="pt-BR" dirty="0" err="1" smtClean="0"/>
              <a:t>first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second</a:t>
            </a:r>
            <a:r>
              <a:rPr lang="pt-BR" dirty="0" smtClean="0"/>
              <a:t> </a:t>
            </a:r>
            <a:r>
              <a:rPr lang="pt-BR" dirty="0" err="1" smtClean="0"/>
              <a:t>year</a:t>
            </a:r>
            <a:r>
              <a:rPr lang="pt-BR" dirty="0" smtClean="0"/>
              <a:t>) do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surgery</a:t>
            </a:r>
            <a:endParaRPr lang="pt-BR" dirty="0" smtClean="0"/>
          </a:p>
          <a:p>
            <a:r>
              <a:rPr lang="pt-BR" dirty="0" smtClean="0"/>
              <a:t>Junior </a:t>
            </a:r>
            <a:r>
              <a:rPr lang="pt-BR" dirty="0" err="1" smtClean="0"/>
              <a:t>or</a:t>
            </a:r>
            <a:r>
              <a:rPr lang="pt-BR" dirty="0" smtClean="0"/>
              <a:t> </a:t>
            </a:r>
            <a:r>
              <a:rPr lang="pt-BR" dirty="0" err="1" smtClean="0"/>
              <a:t>senior</a:t>
            </a:r>
            <a:r>
              <a:rPr lang="pt-BR" dirty="0" smtClean="0"/>
              <a:t> staff </a:t>
            </a:r>
            <a:r>
              <a:rPr lang="pt-BR" dirty="0" err="1" smtClean="0"/>
              <a:t>supervision</a:t>
            </a:r>
            <a:endParaRPr lang="pt-BR" dirty="0" smtClean="0"/>
          </a:p>
          <a:p>
            <a:r>
              <a:rPr lang="pt-BR" dirty="0" err="1" smtClean="0"/>
              <a:t>Anesthesist</a:t>
            </a:r>
            <a:r>
              <a:rPr lang="pt-BR" dirty="0" smtClean="0"/>
              <a:t> in </a:t>
            </a:r>
            <a:r>
              <a:rPr lang="pt-BR" dirty="0" err="1" smtClean="0"/>
              <a:t>surgery</a:t>
            </a:r>
            <a:r>
              <a:rPr lang="pt-BR" dirty="0" smtClean="0"/>
              <a:t> </a:t>
            </a:r>
            <a:r>
              <a:rPr lang="pt-BR" dirty="0" err="1" smtClean="0"/>
              <a:t>center</a:t>
            </a:r>
            <a:r>
              <a:rPr lang="pt-BR" dirty="0" smtClean="0"/>
              <a:t> </a:t>
            </a:r>
            <a:r>
              <a:rPr lang="pt-BR" dirty="0" err="1" smtClean="0"/>
              <a:t>but</a:t>
            </a:r>
            <a:r>
              <a:rPr lang="pt-BR" dirty="0" smtClean="0"/>
              <a:t> </a:t>
            </a:r>
            <a:r>
              <a:rPr lang="pt-BR" dirty="0" err="1" smtClean="0"/>
              <a:t>not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room</a:t>
            </a:r>
            <a:endParaRPr lang="pt-BR" dirty="0" smtClean="0"/>
          </a:p>
          <a:p>
            <a:r>
              <a:rPr lang="pt-BR" dirty="0" err="1" smtClean="0"/>
              <a:t>Oximetry</a:t>
            </a:r>
            <a:r>
              <a:rPr lang="pt-BR" dirty="0" smtClean="0"/>
              <a:t>, </a:t>
            </a:r>
            <a:r>
              <a:rPr lang="pt-BR" dirty="0" err="1" smtClean="0"/>
              <a:t>cardiac</a:t>
            </a:r>
            <a:r>
              <a:rPr lang="pt-BR" dirty="0" smtClean="0"/>
              <a:t> monitor, arterial </a:t>
            </a:r>
            <a:r>
              <a:rPr lang="pt-BR" dirty="0" err="1" smtClean="0"/>
              <a:t>pressure</a:t>
            </a:r>
            <a:r>
              <a:rPr lang="pt-BR" dirty="0" smtClean="0"/>
              <a:t> </a:t>
            </a:r>
            <a:r>
              <a:rPr lang="pt-BR" dirty="0" err="1" smtClean="0"/>
              <a:t>non</a:t>
            </a:r>
            <a:r>
              <a:rPr lang="pt-BR" dirty="0" smtClean="0"/>
              <a:t> </a:t>
            </a:r>
            <a:r>
              <a:rPr lang="pt-BR" dirty="0" err="1" smtClean="0"/>
              <a:t>invasive</a:t>
            </a: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1700808"/>
            <a:ext cx="7467600" cy="4873752"/>
          </a:xfrm>
        </p:spPr>
        <p:txBody>
          <a:bodyPr/>
          <a:lstStyle/>
          <a:p>
            <a:r>
              <a:rPr lang="pt-BR" dirty="0" smtClean="0"/>
              <a:t>ASA &lt; = II</a:t>
            </a:r>
          </a:p>
          <a:p>
            <a:r>
              <a:rPr lang="pt-BR" dirty="0" smtClean="0"/>
              <a:t>&lt; 70 </a:t>
            </a:r>
            <a:r>
              <a:rPr lang="pt-BR" dirty="0" err="1" smtClean="0"/>
              <a:t>years</a:t>
            </a:r>
            <a:r>
              <a:rPr lang="pt-BR" dirty="0" smtClean="0"/>
              <a:t> </a:t>
            </a:r>
            <a:r>
              <a:rPr lang="pt-BR" dirty="0" err="1" smtClean="0"/>
              <a:t>old</a:t>
            </a:r>
            <a:endParaRPr lang="pt-BR" dirty="0" smtClean="0"/>
          </a:p>
          <a:p>
            <a:r>
              <a:rPr lang="pt-BR" dirty="0" smtClean="0"/>
              <a:t>BMI &lt; 30kg/m2</a:t>
            </a:r>
          </a:p>
          <a:p>
            <a:r>
              <a:rPr lang="pt-BR" dirty="0" err="1" smtClean="0"/>
              <a:t>Patient’s</a:t>
            </a:r>
            <a:r>
              <a:rPr lang="pt-BR" dirty="0" smtClean="0"/>
              <a:t> </a:t>
            </a:r>
            <a:r>
              <a:rPr lang="pt-BR" dirty="0" err="1" smtClean="0"/>
              <a:t>refusal</a:t>
            </a:r>
            <a:endParaRPr lang="pt-BR" dirty="0" smtClean="0"/>
          </a:p>
          <a:p>
            <a:r>
              <a:rPr lang="pt-BR" dirty="0" err="1" smtClean="0"/>
              <a:t>Psychiatric</a:t>
            </a:r>
            <a:r>
              <a:rPr lang="pt-BR" dirty="0" smtClean="0"/>
              <a:t> </a:t>
            </a:r>
            <a:r>
              <a:rPr lang="pt-BR" dirty="0" err="1" smtClean="0"/>
              <a:t>disorder</a:t>
            </a:r>
            <a:endParaRPr lang="pt-BR" dirty="0" smtClean="0"/>
          </a:p>
          <a:p>
            <a:r>
              <a:rPr lang="pt-BR" dirty="0" err="1" smtClean="0"/>
              <a:t>Irreducible</a:t>
            </a:r>
            <a:r>
              <a:rPr lang="pt-BR" dirty="0" smtClean="0"/>
              <a:t> </a:t>
            </a:r>
            <a:r>
              <a:rPr lang="pt-BR" dirty="0" err="1" smtClean="0"/>
              <a:t>or</a:t>
            </a:r>
            <a:r>
              <a:rPr lang="pt-BR" dirty="0" smtClean="0"/>
              <a:t> </a:t>
            </a:r>
            <a:r>
              <a:rPr lang="pt-BR" dirty="0" err="1" smtClean="0"/>
              <a:t>recurrent</a:t>
            </a:r>
            <a:r>
              <a:rPr lang="pt-BR" dirty="0" smtClean="0"/>
              <a:t> </a:t>
            </a:r>
            <a:r>
              <a:rPr lang="pt-BR" dirty="0" err="1" smtClean="0"/>
              <a:t>hernia</a:t>
            </a:r>
            <a:endParaRPr lang="pt-BR" dirty="0" smtClean="0"/>
          </a:p>
          <a:p>
            <a:r>
              <a:rPr lang="pt-BR" dirty="0" err="1" smtClean="0"/>
              <a:t>All</a:t>
            </a:r>
            <a:r>
              <a:rPr lang="pt-BR" dirty="0" smtClean="0"/>
              <a:t> </a:t>
            </a:r>
            <a:r>
              <a:rPr lang="pt-BR" dirty="0" err="1" smtClean="0"/>
              <a:t>patients</a:t>
            </a:r>
            <a:r>
              <a:rPr lang="pt-BR" dirty="0" smtClean="0"/>
              <a:t> </a:t>
            </a:r>
            <a:r>
              <a:rPr lang="pt-BR" dirty="0" err="1" smtClean="0"/>
              <a:t>underwent</a:t>
            </a:r>
            <a:r>
              <a:rPr lang="pt-BR" dirty="0" smtClean="0"/>
              <a:t> </a:t>
            </a:r>
            <a:r>
              <a:rPr lang="pt-BR" dirty="0" err="1" smtClean="0"/>
              <a:t>elective</a:t>
            </a:r>
            <a:r>
              <a:rPr lang="pt-BR" dirty="0" smtClean="0"/>
              <a:t> </a:t>
            </a:r>
            <a:r>
              <a:rPr lang="pt-BR" dirty="0" err="1" smtClean="0"/>
              <a:t>surgery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45920" y="1844824"/>
            <a:ext cx="7498080" cy="4800600"/>
          </a:xfrm>
        </p:spPr>
        <p:txBody>
          <a:bodyPr>
            <a:normAutofit fontScale="92500" lnSpcReduction="20000"/>
          </a:bodyPr>
          <a:lstStyle/>
          <a:p>
            <a:r>
              <a:rPr lang="pt-BR" dirty="0" err="1" smtClean="0"/>
              <a:t>Midazolam</a:t>
            </a:r>
            <a:r>
              <a:rPr lang="pt-BR" dirty="0" smtClean="0"/>
              <a:t> 10 to 1 </a:t>
            </a:r>
            <a:r>
              <a:rPr lang="pt-BR" dirty="0" err="1" smtClean="0"/>
              <a:t>mg</a:t>
            </a:r>
            <a:endParaRPr lang="pt-BR" dirty="0" smtClean="0"/>
          </a:p>
          <a:p>
            <a:r>
              <a:rPr lang="pt-BR" dirty="0" err="1" smtClean="0"/>
              <a:t>Tenoxican</a:t>
            </a:r>
            <a:r>
              <a:rPr lang="pt-BR" dirty="0" smtClean="0"/>
              <a:t> 20 </a:t>
            </a:r>
            <a:r>
              <a:rPr lang="pt-BR" dirty="0" err="1" smtClean="0"/>
              <a:t>mg</a:t>
            </a:r>
            <a:endParaRPr lang="pt-BR" dirty="0" smtClean="0"/>
          </a:p>
          <a:p>
            <a:r>
              <a:rPr lang="pt-BR" dirty="0" err="1" smtClean="0"/>
              <a:t>Meperidine</a:t>
            </a:r>
            <a:r>
              <a:rPr lang="pt-BR" dirty="0" smtClean="0"/>
              <a:t> 100mg</a:t>
            </a:r>
          </a:p>
          <a:p>
            <a:r>
              <a:rPr lang="pt-BR" dirty="0" err="1" smtClean="0"/>
              <a:t>Cefazoline</a:t>
            </a:r>
            <a:r>
              <a:rPr lang="pt-BR" dirty="0" smtClean="0"/>
              <a:t> 1g</a:t>
            </a:r>
          </a:p>
          <a:p>
            <a:endParaRPr lang="pt-BR" dirty="0" smtClean="0"/>
          </a:p>
          <a:p>
            <a:pPr>
              <a:buNone/>
            </a:pPr>
            <a:r>
              <a:rPr lang="pt-BR" dirty="0" smtClean="0"/>
              <a:t>Local </a:t>
            </a:r>
            <a:r>
              <a:rPr lang="pt-BR" dirty="0" err="1" smtClean="0"/>
              <a:t>Anesthesia</a:t>
            </a:r>
            <a:r>
              <a:rPr lang="pt-BR" dirty="0" smtClean="0"/>
              <a:t> </a:t>
            </a:r>
          </a:p>
          <a:p>
            <a:r>
              <a:rPr lang="pt-BR" dirty="0" err="1" smtClean="0"/>
              <a:t>Ropivacaine</a:t>
            </a:r>
            <a:r>
              <a:rPr lang="pt-BR" dirty="0" smtClean="0"/>
              <a:t> 0,75% 20ml</a:t>
            </a:r>
          </a:p>
          <a:p>
            <a:r>
              <a:rPr lang="pt-BR" dirty="0" err="1" smtClean="0"/>
              <a:t>Lidocaine</a:t>
            </a:r>
            <a:r>
              <a:rPr lang="pt-BR" dirty="0" smtClean="0"/>
              <a:t> 2% 20ml</a:t>
            </a:r>
          </a:p>
          <a:p>
            <a:r>
              <a:rPr lang="pt-BR" dirty="0" smtClean="0"/>
              <a:t>Adrenalina 0,1% 0,4ml</a:t>
            </a:r>
          </a:p>
          <a:p>
            <a:r>
              <a:rPr lang="pt-BR" dirty="0" smtClean="0"/>
              <a:t>H2O 30ml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4" name="Picture 6" descr="E:\DCIM\100MSDCF\DSC0176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567438"/>
            <a:ext cx="6572296" cy="520306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Text Box 47"/>
          <p:cNvSpPr txBox="1">
            <a:spLocks noChangeArrowheads="1"/>
          </p:cNvSpPr>
          <p:nvPr/>
        </p:nvSpPr>
        <p:spPr bwMode="auto">
          <a:xfrm>
            <a:off x="2199503" y="3500438"/>
            <a:ext cx="14366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pt-BR" b="1" dirty="0" err="1"/>
              <a:t>Esp.IASup</a:t>
            </a:r>
            <a:endParaRPr lang="pt-BR" b="1" dirty="0"/>
          </a:p>
        </p:txBody>
      </p:sp>
      <p:sp>
        <p:nvSpPr>
          <p:cNvPr id="6" name="Oval 29"/>
          <p:cNvSpPr>
            <a:spLocks noChangeArrowheads="1"/>
          </p:cNvSpPr>
          <p:nvPr/>
        </p:nvSpPr>
        <p:spPr bwMode="auto">
          <a:xfrm>
            <a:off x="3428992" y="3071810"/>
            <a:ext cx="838200" cy="457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pt-BR" dirty="0">
                <a:solidFill>
                  <a:schemeClr val="bg2"/>
                </a:solidFill>
              </a:rPr>
              <a:t>10 ml</a:t>
            </a:r>
          </a:p>
        </p:txBody>
      </p:sp>
      <p:sp>
        <p:nvSpPr>
          <p:cNvPr id="7" name="Oval 38"/>
          <p:cNvSpPr>
            <a:spLocks noChangeArrowheads="1"/>
          </p:cNvSpPr>
          <p:nvPr/>
        </p:nvSpPr>
        <p:spPr bwMode="auto">
          <a:xfrm>
            <a:off x="5357818" y="3929066"/>
            <a:ext cx="838200" cy="457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pt-BR" dirty="0">
                <a:solidFill>
                  <a:schemeClr val="bg2"/>
                </a:solidFill>
              </a:rPr>
              <a:t>5 ml</a:t>
            </a:r>
          </a:p>
        </p:txBody>
      </p:sp>
      <p:sp>
        <p:nvSpPr>
          <p:cNvPr id="8" name="Oval 40"/>
          <p:cNvSpPr>
            <a:spLocks noChangeArrowheads="1"/>
          </p:cNvSpPr>
          <p:nvPr/>
        </p:nvSpPr>
        <p:spPr bwMode="auto">
          <a:xfrm>
            <a:off x="6143636" y="5000636"/>
            <a:ext cx="838200" cy="457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pt-BR" dirty="0">
                <a:solidFill>
                  <a:schemeClr val="bg2"/>
                </a:solidFill>
              </a:rPr>
              <a:t>5 ml</a:t>
            </a:r>
          </a:p>
        </p:txBody>
      </p:sp>
      <p:sp>
        <p:nvSpPr>
          <p:cNvPr id="9" name="Oval 36"/>
          <p:cNvSpPr>
            <a:spLocks noChangeArrowheads="1"/>
          </p:cNvSpPr>
          <p:nvPr/>
        </p:nvSpPr>
        <p:spPr bwMode="auto">
          <a:xfrm>
            <a:off x="3428992" y="5500702"/>
            <a:ext cx="981076" cy="457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pt-BR" dirty="0">
                <a:solidFill>
                  <a:schemeClr val="bg2"/>
                </a:solidFill>
              </a:rPr>
              <a:t>5 ml</a:t>
            </a:r>
          </a:p>
        </p:txBody>
      </p:sp>
      <p:sp>
        <p:nvSpPr>
          <p:cNvPr id="10" name="AutoShape 30"/>
          <p:cNvSpPr>
            <a:spLocks noChangeArrowheads="1"/>
          </p:cNvSpPr>
          <p:nvPr/>
        </p:nvSpPr>
        <p:spPr bwMode="auto">
          <a:xfrm>
            <a:off x="3857620" y="3429000"/>
            <a:ext cx="152400" cy="304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1" name="AutoShape 37"/>
          <p:cNvSpPr>
            <a:spLocks noChangeArrowheads="1"/>
          </p:cNvSpPr>
          <p:nvPr/>
        </p:nvSpPr>
        <p:spPr bwMode="auto">
          <a:xfrm>
            <a:off x="5000628" y="4214818"/>
            <a:ext cx="304800" cy="152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2" name="AutoShape 39"/>
          <p:cNvSpPr>
            <a:spLocks noChangeArrowheads="1"/>
          </p:cNvSpPr>
          <p:nvPr/>
        </p:nvSpPr>
        <p:spPr bwMode="auto">
          <a:xfrm>
            <a:off x="5715008" y="5214950"/>
            <a:ext cx="304800" cy="152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3" name="AutoShape 35"/>
          <p:cNvSpPr>
            <a:spLocks noChangeArrowheads="1"/>
          </p:cNvSpPr>
          <p:nvPr/>
        </p:nvSpPr>
        <p:spPr bwMode="auto">
          <a:xfrm>
            <a:off x="4572000" y="5715016"/>
            <a:ext cx="3048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4" name="Picture 5" descr="E:\DCIM\100MSDCF\DSC0176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639091"/>
            <a:ext cx="6553224" cy="5187969"/>
          </a:xfrm>
          <a:prstGeom prst="rect">
            <a:avLst/>
          </a:prstGeom>
          <a:noFill/>
        </p:spPr>
      </p:pic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2857488" y="2786058"/>
            <a:ext cx="1066800" cy="6096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pt-BR" dirty="0">
                <a:solidFill>
                  <a:schemeClr val="bg2"/>
                </a:solidFill>
              </a:rPr>
              <a:t>5 ml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000760" y="2571744"/>
            <a:ext cx="116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dirty="0"/>
              <a:t>Ap. O </a:t>
            </a:r>
            <a:r>
              <a:rPr lang="pt-BR" dirty="0" err="1"/>
              <a:t>Ext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4" name="Picture 5" descr="E:\DCIM\100MSDCF\DSC0176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865312"/>
            <a:ext cx="5981720" cy="4735528"/>
          </a:xfrm>
          <a:prstGeom prst="rect">
            <a:avLst/>
          </a:prstGeom>
          <a:noFill/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2500298" y="3500438"/>
            <a:ext cx="990600" cy="6096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pt-BR">
                <a:solidFill>
                  <a:schemeClr val="bg2"/>
                </a:solidFill>
              </a:rPr>
              <a:t>5 ml</a:t>
            </a:r>
          </a:p>
        </p:txBody>
      </p:sp>
      <p:sp>
        <p:nvSpPr>
          <p:cNvPr id="6" name="Retângulo 5"/>
          <p:cNvSpPr/>
          <p:nvPr/>
        </p:nvSpPr>
        <p:spPr>
          <a:xfrm>
            <a:off x="5429256" y="2714620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Púbis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C:\Users\Flavio Sá Ribeiro\AppData\Local\Microsoft\Windows\Temporary Internet Files\Content.IE5\EF89D2ZJ\foto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93700"/>
            <a:ext cx="8128000" cy="607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C:\Users\Flavio Sá Ribeiro\Downloads\Amyand H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634"/>
            <a:ext cx="8784976" cy="65887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976" y="64291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1984248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pt-BR" dirty="0" err="1" smtClean="0"/>
              <a:t>Results</a:t>
            </a:r>
            <a:r>
              <a:rPr lang="pt-BR" dirty="0" smtClean="0"/>
              <a:t>:</a:t>
            </a:r>
          </a:p>
          <a:p>
            <a:r>
              <a:rPr lang="pt-BR" dirty="0" err="1" smtClean="0"/>
              <a:t>All</a:t>
            </a:r>
            <a:r>
              <a:rPr lang="pt-BR" dirty="0" smtClean="0"/>
              <a:t> </a:t>
            </a:r>
            <a:r>
              <a:rPr lang="pt-BR" dirty="0" err="1" smtClean="0"/>
              <a:t>Operations</a:t>
            </a:r>
            <a:r>
              <a:rPr lang="pt-BR" dirty="0" smtClean="0"/>
              <a:t> </a:t>
            </a:r>
            <a:r>
              <a:rPr lang="pt-BR" dirty="0" err="1" smtClean="0"/>
              <a:t>were</a:t>
            </a:r>
            <a:r>
              <a:rPr lang="pt-BR" dirty="0" smtClean="0"/>
              <a:t> </a:t>
            </a:r>
            <a:r>
              <a:rPr lang="pt-BR" dirty="0" err="1" smtClean="0"/>
              <a:t>Completed</a:t>
            </a:r>
            <a:r>
              <a:rPr lang="pt-BR" dirty="0" smtClean="0"/>
              <a:t> </a:t>
            </a:r>
            <a:r>
              <a:rPr lang="pt-BR" dirty="0" err="1" smtClean="0"/>
              <a:t>successfully</a:t>
            </a:r>
            <a:endParaRPr lang="pt-BR" dirty="0" smtClean="0"/>
          </a:p>
          <a:p>
            <a:r>
              <a:rPr lang="pt-BR" dirty="0" smtClean="0"/>
              <a:t>No case </a:t>
            </a:r>
            <a:r>
              <a:rPr lang="pt-BR" dirty="0" err="1" smtClean="0"/>
              <a:t>there</a:t>
            </a:r>
            <a:r>
              <a:rPr lang="pt-BR" dirty="0" smtClean="0"/>
              <a:t> </a:t>
            </a:r>
            <a:r>
              <a:rPr lang="pt-BR" dirty="0" err="1" smtClean="0"/>
              <a:t>was</a:t>
            </a:r>
            <a:r>
              <a:rPr lang="pt-BR" dirty="0" smtClean="0"/>
              <a:t> </a:t>
            </a:r>
            <a:r>
              <a:rPr lang="pt-BR" dirty="0" err="1" smtClean="0"/>
              <a:t>need</a:t>
            </a:r>
            <a:r>
              <a:rPr lang="pt-BR" dirty="0" smtClean="0"/>
              <a:t> to </a:t>
            </a:r>
            <a:r>
              <a:rPr lang="pt-BR" dirty="0" err="1" smtClean="0"/>
              <a:t>change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anesthesic</a:t>
            </a:r>
            <a:r>
              <a:rPr lang="pt-BR" dirty="0" smtClean="0"/>
              <a:t> </a:t>
            </a:r>
            <a:r>
              <a:rPr lang="pt-BR" dirty="0" err="1" smtClean="0"/>
              <a:t>method</a:t>
            </a:r>
            <a:endParaRPr lang="pt-BR" dirty="0" smtClean="0"/>
          </a:p>
          <a:p>
            <a:r>
              <a:rPr lang="pt-BR" dirty="0" err="1" smtClean="0"/>
              <a:t>Surgical</a:t>
            </a:r>
            <a:r>
              <a:rPr lang="pt-BR" dirty="0" smtClean="0"/>
              <a:t>  time </a:t>
            </a:r>
            <a:r>
              <a:rPr lang="pt-BR" dirty="0" err="1" smtClean="0"/>
              <a:t>equal</a:t>
            </a:r>
            <a:endParaRPr lang="pt-BR" dirty="0" smtClean="0"/>
          </a:p>
          <a:p>
            <a:r>
              <a:rPr lang="pt-BR" dirty="0" smtClean="0"/>
              <a:t>No cases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drugs</a:t>
            </a:r>
            <a:r>
              <a:rPr lang="pt-BR" dirty="0" smtClean="0"/>
              <a:t> </a:t>
            </a:r>
            <a:r>
              <a:rPr lang="pt-BR" dirty="0" err="1" smtClean="0"/>
              <a:t>adverse</a:t>
            </a:r>
            <a:r>
              <a:rPr lang="pt-BR" dirty="0" smtClean="0"/>
              <a:t> </a:t>
            </a:r>
            <a:r>
              <a:rPr lang="pt-BR" dirty="0" err="1" smtClean="0"/>
              <a:t>efects</a:t>
            </a:r>
            <a:r>
              <a:rPr lang="pt-BR" dirty="0" smtClean="0"/>
              <a:t> </a:t>
            </a:r>
          </a:p>
          <a:p>
            <a:r>
              <a:rPr lang="pt-BR" dirty="0" smtClean="0"/>
              <a:t>No </a:t>
            </a:r>
            <a:r>
              <a:rPr lang="pt-BR" dirty="0" err="1" smtClean="0"/>
              <a:t>need</a:t>
            </a:r>
            <a:r>
              <a:rPr lang="pt-BR" dirty="0" smtClean="0"/>
              <a:t> for hospital </a:t>
            </a:r>
            <a:r>
              <a:rPr lang="pt-BR" dirty="0" err="1" smtClean="0"/>
              <a:t>admissions</a:t>
            </a:r>
            <a:r>
              <a:rPr lang="pt-BR" dirty="0" smtClean="0"/>
              <a:t> 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14414" y="1643050"/>
            <a:ext cx="7467600" cy="48737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err="1" smtClean="0"/>
              <a:t>Huskisson</a:t>
            </a:r>
            <a:r>
              <a:rPr lang="pt-BR" dirty="0" smtClean="0"/>
              <a:t> </a:t>
            </a:r>
            <a:r>
              <a:rPr lang="pt-BR" dirty="0" err="1" smtClean="0"/>
              <a:t>pain</a:t>
            </a:r>
            <a:r>
              <a:rPr lang="pt-BR" dirty="0" smtClean="0"/>
              <a:t> </a:t>
            </a:r>
            <a:r>
              <a:rPr lang="pt-BR" dirty="0" err="1" smtClean="0"/>
              <a:t>scale</a:t>
            </a:r>
            <a:r>
              <a:rPr lang="pt-BR" dirty="0" smtClean="0"/>
              <a:t>:</a:t>
            </a:r>
          </a:p>
          <a:p>
            <a:r>
              <a:rPr lang="pt-BR" dirty="0" smtClean="0"/>
              <a:t>1 – no </a:t>
            </a:r>
            <a:r>
              <a:rPr lang="pt-BR" dirty="0" err="1" smtClean="0"/>
              <a:t>pain</a:t>
            </a:r>
            <a:endParaRPr lang="pt-BR" dirty="0" smtClean="0"/>
          </a:p>
          <a:p>
            <a:r>
              <a:rPr lang="pt-BR" dirty="0" smtClean="0"/>
              <a:t>10 – </a:t>
            </a:r>
            <a:r>
              <a:rPr lang="pt-BR" dirty="0" err="1" smtClean="0"/>
              <a:t>severe</a:t>
            </a:r>
            <a:r>
              <a:rPr lang="pt-BR" dirty="0" smtClean="0"/>
              <a:t> </a:t>
            </a:r>
            <a:r>
              <a:rPr lang="pt-BR" dirty="0" err="1" smtClean="0"/>
              <a:t>pain</a:t>
            </a:r>
            <a:endParaRPr lang="pt-BR" dirty="0" smtClean="0"/>
          </a:p>
          <a:p>
            <a:r>
              <a:rPr lang="pt-BR" dirty="0" smtClean="0"/>
              <a:t>972 </a:t>
            </a:r>
            <a:r>
              <a:rPr lang="pt-BR" dirty="0" err="1" smtClean="0"/>
              <a:t>patients</a:t>
            </a:r>
            <a:r>
              <a:rPr lang="pt-BR" dirty="0" smtClean="0"/>
              <a:t> - no </a:t>
            </a:r>
            <a:r>
              <a:rPr lang="pt-BR" dirty="0" err="1" smtClean="0"/>
              <a:t>pain</a:t>
            </a:r>
            <a:endParaRPr lang="pt-BR" dirty="0" smtClean="0"/>
          </a:p>
          <a:p>
            <a:r>
              <a:rPr lang="pt-BR" dirty="0" smtClean="0"/>
              <a:t>70 </a:t>
            </a:r>
            <a:r>
              <a:rPr lang="pt-BR" dirty="0" err="1" smtClean="0"/>
              <a:t>patients</a:t>
            </a:r>
            <a:r>
              <a:rPr lang="pt-BR" dirty="0" smtClean="0"/>
              <a:t> </a:t>
            </a:r>
            <a:r>
              <a:rPr lang="pt-BR" dirty="0" err="1" smtClean="0"/>
              <a:t>have</a:t>
            </a:r>
            <a:r>
              <a:rPr lang="pt-BR" dirty="0" smtClean="0"/>
              <a:t> </a:t>
            </a:r>
            <a:r>
              <a:rPr lang="pt-BR" dirty="0" err="1" smtClean="0"/>
              <a:t>related</a:t>
            </a:r>
            <a:r>
              <a:rPr lang="pt-BR" dirty="0" smtClean="0"/>
              <a:t> </a:t>
            </a:r>
            <a:r>
              <a:rPr lang="pt-BR" dirty="0" err="1" smtClean="0"/>
              <a:t>pain</a:t>
            </a:r>
            <a:endParaRPr lang="pt-BR" dirty="0" smtClean="0"/>
          </a:p>
          <a:p>
            <a:r>
              <a:rPr lang="pt-BR" dirty="0" smtClean="0"/>
              <a:t>Grade 2  - 47 </a:t>
            </a:r>
            <a:r>
              <a:rPr lang="pt-BR" dirty="0" err="1" smtClean="0"/>
              <a:t>patients</a:t>
            </a:r>
            <a:endParaRPr lang="pt-BR" dirty="0" smtClean="0"/>
          </a:p>
          <a:p>
            <a:r>
              <a:rPr lang="pt-BR" dirty="0" smtClean="0"/>
              <a:t>Grade 3  - 11 </a:t>
            </a:r>
            <a:r>
              <a:rPr lang="pt-BR" dirty="0" err="1" smtClean="0"/>
              <a:t>patients</a:t>
            </a:r>
            <a:endParaRPr lang="pt-BR" dirty="0" smtClean="0"/>
          </a:p>
          <a:p>
            <a:r>
              <a:rPr lang="pt-BR" dirty="0" smtClean="0"/>
              <a:t>Grade 4  - 8 </a:t>
            </a:r>
            <a:r>
              <a:rPr lang="pt-BR" dirty="0" err="1" smtClean="0"/>
              <a:t>patients</a:t>
            </a:r>
            <a:endParaRPr lang="pt-BR" dirty="0" smtClean="0"/>
          </a:p>
          <a:p>
            <a:r>
              <a:rPr lang="pt-BR" dirty="0" smtClean="0"/>
              <a:t>Grade 6  - 4 </a:t>
            </a:r>
            <a:r>
              <a:rPr lang="pt-BR" dirty="0" err="1" smtClean="0"/>
              <a:t>patients</a:t>
            </a: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5852" y="500042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graphicFrame>
        <p:nvGraphicFramePr>
          <p:cNvPr id="108544" name="Object 0"/>
          <p:cNvGraphicFramePr>
            <a:graphicFrameLocks noGrp="1" noChangeAspect="1"/>
          </p:cNvGraphicFramePr>
          <p:nvPr>
            <p:ph idx="1"/>
          </p:nvPr>
        </p:nvGraphicFramePr>
        <p:xfrm>
          <a:off x="1142976" y="2285992"/>
          <a:ext cx="5572140" cy="371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hart" r:id="rId4" imgW="6096075" imgH="4067089" progId="MSGraph.Chart.8">
                  <p:embed followColorScheme="full"/>
                </p:oleObj>
              </mc:Choice>
              <mc:Fallback>
                <p:oleObj name="Chart" r:id="rId4" imgW="6096075" imgH="4067089" progId="MSGraph.Chart.8">
                  <p:embed followColorScheme="full"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2285992"/>
                        <a:ext cx="5572140" cy="371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ângulo 4"/>
          <p:cNvSpPr/>
          <p:nvPr/>
        </p:nvSpPr>
        <p:spPr>
          <a:xfrm>
            <a:off x="1285852" y="1857364"/>
            <a:ext cx="1714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err="1" smtClean="0"/>
              <a:t>Nyhus</a:t>
            </a:r>
            <a:endParaRPr lang="pt-B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5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8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8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085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04"/>
            <a:ext cx="69342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825839"/>
            <a:ext cx="5572164" cy="4627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2643182"/>
            <a:ext cx="571504" cy="3493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14546" y="1984248"/>
            <a:ext cx="7467600" cy="4873752"/>
          </a:xfrm>
        </p:spPr>
        <p:txBody>
          <a:bodyPr>
            <a:normAutofit/>
          </a:bodyPr>
          <a:lstStyle/>
          <a:p>
            <a:r>
              <a:rPr lang="pt-BR" dirty="0" err="1" smtClean="0"/>
              <a:t>All</a:t>
            </a:r>
            <a:r>
              <a:rPr lang="pt-BR" dirty="0" smtClean="0"/>
              <a:t> </a:t>
            </a:r>
            <a:r>
              <a:rPr lang="pt-BR" dirty="0" err="1" smtClean="0"/>
              <a:t>outpatients</a:t>
            </a:r>
            <a:endParaRPr lang="pt-BR" dirty="0" smtClean="0"/>
          </a:p>
          <a:p>
            <a:r>
              <a:rPr lang="pt-BR" dirty="0" smtClean="0"/>
              <a:t>Oral </a:t>
            </a:r>
            <a:r>
              <a:rPr lang="pt-BR" dirty="0" err="1" smtClean="0"/>
              <a:t>analgesics</a:t>
            </a:r>
            <a:r>
              <a:rPr lang="pt-BR" dirty="0" smtClean="0"/>
              <a:t> for 04 </a:t>
            </a:r>
            <a:r>
              <a:rPr lang="pt-BR" dirty="0" err="1" smtClean="0"/>
              <a:t>days</a:t>
            </a:r>
            <a:endParaRPr lang="pt-BR" dirty="0" smtClean="0"/>
          </a:p>
          <a:p>
            <a:r>
              <a:rPr lang="pt-BR" dirty="0" smtClean="0"/>
              <a:t>No </a:t>
            </a:r>
            <a:r>
              <a:rPr lang="pt-BR" dirty="0" err="1" smtClean="0"/>
              <a:t>pain</a:t>
            </a:r>
            <a:r>
              <a:rPr lang="pt-BR" dirty="0" smtClean="0"/>
              <a:t> </a:t>
            </a:r>
            <a:r>
              <a:rPr lang="pt-BR" dirty="0" err="1" smtClean="0"/>
              <a:t>complains</a:t>
            </a:r>
            <a:r>
              <a:rPr lang="pt-BR" dirty="0" smtClean="0"/>
              <a:t> for more 96%</a:t>
            </a:r>
          </a:p>
          <a:p>
            <a:r>
              <a:rPr lang="pt-BR" dirty="0" err="1" smtClean="0"/>
              <a:t>Satisfaction</a:t>
            </a:r>
            <a:r>
              <a:rPr lang="pt-BR" dirty="0" smtClean="0"/>
              <a:t>  100%</a:t>
            </a:r>
          </a:p>
          <a:p>
            <a:r>
              <a:rPr lang="pt-BR" dirty="0" smtClean="0"/>
              <a:t>Work </a:t>
            </a:r>
            <a:r>
              <a:rPr lang="pt-BR" dirty="0" err="1" smtClean="0"/>
              <a:t>after</a:t>
            </a:r>
            <a:r>
              <a:rPr lang="pt-BR" dirty="0" smtClean="0"/>
              <a:t> 2 to 14 </a:t>
            </a:r>
            <a:r>
              <a:rPr lang="pt-BR" dirty="0" err="1" smtClean="0"/>
              <a:t>days</a:t>
            </a:r>
            <a:endParaRPr lang="pt-BR" dirty="0" smtClean="0"/>
          </a:p>
          <a:p>
            <a:r>
              <a:rPr lang="pt-BR" dirty="0" smtClean="0"/>
              <a:t>Drive </a:t>
            </a:r>
            <a:r>
              <a:rPr lang="pt-BR" dirty="0" err="1" smtClean="0"/>
              <a:t>after</a:t>
            </a:r>
            <a:r>
              <a:rPr lang="pt-BR" dirty="0" smtClean="0"/>
              <a:t> 15 </a:t>
            </a:r>
            <a:r>
              <a:rPr lang="pt-BR" dirty="0" err="1" smtClean="0"/>
              <a:t>days</a:t>
            </a:r>
            <a:endParaRPr lang="pt-BR" dirty="0" smtClean="0"/>
          </a:p>
          <a:p>
            <a:r>
              <a:rPr lang="pt-BR" dirty="0" err="1" smtClean="0"/>
              <a:t>Walk</a:t>
            </a:r>
            <a:r>
              <a:rPr lang="pt-BR" dirty="0" smtClean="0"/>
              <a:t> </a:t>
            </a:r>
            <a:r>
              <a:rPr lang="pt-BR" dirty="0" err="1" smtClean="0"/>
              <a:t>after</a:t>
            </a:r>
            <a:r>
              <a:rPr lang="pt-BR" dirty="0" smtClean="0"/>
              <a:t> 30 </a:t>
            </a:r>
            <a:r>
              <a:rPr lang="pt-BR" dirty="0" err="1" smtClean="0"/>
              <a:t>days</a:t>
            </a:r>
            <a:endParaRPr lang="pt-BR" dirty="0" smtClean="0"/>
          </a:p>
          <a:p>
            <a:r>
              <a:rPr lang="pt-BR" dirty="0" err="1" smtClean="0"/>
              <a:t>Exercises</a:t>
            </a:r>
            <a:r>
              <a:rPr lang="pt-BR" dirty="0" smtClean="0"/>
              <a:t> </a:t>
            </a:r>
            <a:r>
              <a:rPr lang="pt-BR" dirty="0" err="1" smtClean="0"/>
              <a:t>after</a:t>
            </a:r>
            <a:r>
              <a:rPr lang="pt-BR" dirty="0" smtClean="0"/>
              <a:t> 3 </a:t>
            </a:r>
            <a:r>
              <a:rPr lang="pt-BR" dirty="0" err="1" smtClean="0"/>
              <a:t>months</a:t>
            </a:r>
            <a:r>
              <a:rPr lang="pt-BR" dirty="0" smtClean="0"/>
              <a:t>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28728" y="3000372"/>
            <a:ext cx="7467600" cy="4873752"/>
          </a:xfrm>
        </p:spPr>
        <p:txBody>
          <a:bodyPr/>
          <a:lstStyle/>
          <a:p>
            <a:r>
              <a:rPr lang="pt-BR" dirty="0" smtClean="0"/>
              <a:t>No more </a:t>
            </a:r>
            <a:r>
              <a:rPr lang="pt-BR" dirty="0" err="1" smtClean="0"/>
              <a:t>waiting</a:t>
            </a:r>
            <a:r>
              <a:rPr lang="pt-BR" dirty="0" smtClean="0"/>
              <a:t> </a:t>
            </a:r>
            <a:r>
              <a:rPr lang="pt-BR" dirty="0" err="1" smtClean="0"/>
              <a:t>list</a:t>
            </a:r>
            <a:endParaRPr lang="pt-BR" dirty="0" smtClean="0"/>
          </a:p>
          <a:p>
            <a:r>
              <a:rPr lang="pt-BR" dirty="0" err="1" smtClean="0"/>
              <a:t>Femural</a:t>
            </a:r>
            <a:r>
              <a:rPr lang="pt-BR" dirty="0" smtClean="0"/>
              <a:t> </a:t>
            </a:r>
            <a:r>
              <a:rPr lang="pt-BR" dirty="0" err="1" smtClean="0"/>
              <a:t>hernia</a:t>
            </a:r>
            <a:r>
              <a:rPr lang="pt-BR" dirty="0" smtClean="0"/>
              <a:t>, umbilical </a:t>
            </a:r>
            <a:r>
              <a:rPr lang="pt-BR" dirty="0" err="1" smtClean="0"/>
              <a:t>hernia</a:t>
            </a:r>
            <a:r>
              <a:rPr lang="pt-BR" dirty="0" smtClean="0"/>
              <a:t>, </a:t>
            </a:r>
            <a:r>
              <a:rPr lang="pt-BR" dirty="0" err="1" smtClean="0"/>
              <a:t>epigastric</a:t>
            </a:r>
            <a:r>
              <a:rPr lang="pt-BR" dirty="0" smtClean="0"/>
              <a:t> </a:t>
            </a:r>
            <a:r>
              <a:rPr lang="pt-BR" dirty="0" err="1" smtClean="0"/>
              <a:t>hernia</a:t>
            </a:r>
            <a:r>
              <a:rPr lang="pt-BR" dirty="0" smtClean="0"/>
              <a:t>, </a:t>
            </a:r>
            <a:r>
              <a:rPr lang="pt-BR" dirty="0" err="1" smtClean="0"/>
              <a:t>pilonical</a:t>
            </a:r>
            <a:r>
              <a:rPr lang="pt-BR" dirty="0" smtClean="0"/>
              <a:t> </a:t>
            </a:r>
            <a:r>
              <a:rPr lang="pt-BR" dirty="0" err="1" smtClean="0"/>
              <a:t>cist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same</a:t>
            </a:r>
            <a:r>
              <a:rPr lang="pt-BR" dirty="0" smtClean="0"/>
              <a:t> programe –no </a:t>
            </a:r>
            <a:r>
              <a:rPr lang="pt-BR" dirty="0" err="1" smtClean="0"/>
              <a:t>waiting</a:t>
            </a:r>
            <a:r>
              <a:rPr lang="pt-BR" dirty="0" smtClean="0"/>
              <a:t> </a:t>
            </a:r>
            <a:r>
              <a:rPr lang="pt-BR" dirty="0" err="1" smtClean="0"/>
              <a:t>list</a:t>
            </a:r>
            <a:r>
              <a:rPr lang="pt-BR" dirty="0" smtClean="0"/>
              <a:t> </a:t>
            </a:r>
            <a:r>
              <a:rPr lang="pt-BR" dirty="0" err="1" smtClean="0"/>
              <a:t>also</a:t>
            </a:r>
            <a:r>
              <a:rPr lang="pt-BR" dirty="0" smtClean="0"/>
              <a:t> 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6335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Resultados</a:t>
            </a:r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467544" y="1484784"/>
            <a:ext cx="4023360" cy="640080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 RJ   </a:t>
            </a:r>
            <a:r>
              <a:rPr lang="pt-BR" dirty="0" err="1" smtClean="0"/>
              <a:t>Patients</a:t>
            </a:r>
            <a:endParaRPr lang="pt-BR" dirty="0">
              <a:solidFill>
                <a:schemeClr val="tx1"/>
              </a:solidFill>
            </a:endParaRPr>
          </a:p>
        </p:txBody>
      </p:sp>
      <p:graphicFrame>
        <p:nvGraphicFramePr>
          <p:cNvPr id="10" name="Espaço Reservado para Conteúdo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97523281"/>
              </p:ext>
            </p:extLst>
          </p:nvPr>
        </p:nvGraphicFramePr>
        <p:xfrm>
          <a:off x="457200" y="2276872"/>
          <a:ext cx="4042792" cy="4112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Espaço Reservado para Texto 7"/>
          <p:cNvSpPr>
            <a:spLocks noGrp="1"/>
          </p:cNvSpPr>
          <p:nvPr>
            <p:ph type="body" sz="quarter" idx="3"/>
          </p:nvPr>
        </p:nvSpPr>
        <p:spPr>
          <a:xfrm>
            <a:off x="5212080" y="1412776"/>
            <a:ext cx="3931920" cy="648072"/>
          </a:xfrm>
        </p:spPr>
        <p:txBody>
          <a:bodyPr>
            <a:normAutofit fontScale="25000" lnSpcReduction="20000"/>
          </a:bodyPr>
          <a:lstStyle/>
          <a:p>
            <a:endParaRPr lang="pt-BR" dirty="0" smtClean="0"/>
          </a:p>
          <a:p>
            <a:r>
              <a:rPr lang="pt-BR" dirty="0" smtClean="0">
                <a:solidFill>
                  <a:schemeClr val="tx1"/>
                </a:solidFill>
              </a:rPr>
              <a:t> </a:t>
            </a:r>
          </a:p>
          <a:p>
            <a:r>
              <a:rPr lang="pt-BR" sz="8600" dirty="0" smtClean="0">
                <a:solidFill>
                  <a:schemeClr val="tx1"/>
                </a:solidFill>
              </a:rPr>
              <a:t>HFB </a:t>
            </a:r>
            <a:r>
              <a:rPr lang="pt-BR" sz="8600" dirty="0" err="1" smtClean="0"/>
              <a:t>Patients</a:t>
            </a:r>
            <a:endParaRPr lang="pt-BR" sz="8600" dirty="0">
              <a:solidFill>
                <a:schemeClr val="tx1"/>
              </a:solidFill>
            </a:endParaRPr>
          </a:p>
          <a:p>
            <a:endParaRPr lang="pt-BR" dirty="0"/>
          </a:p>
        </p:txBody>
      </p:sp>
      <p:graphicFrame>
        <p:nvGraphicFramePr>
          <p:cNvPr id="11" name="Espaço Reservado para Conteúdo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1450759"/>
              </p:ext>
            </p:extLst>
          </p:nvPr>
        </p:nvGraphicFramePr>
        <p:xfrm>
          <a:off x="4716016" y="2132856"/>
          <a:ext cx="3932237" cy="4095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tângulo 11"/>
          <p:cNvSpPr/>
          <p:nvPr/>
        </p:nvSpPr>
        <p:spPr>
          <a:xfrm>
            <a:off x="1043608" y="6237312"/>
            <a:ext cx="252028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Total: 5.451 </a:t>
            </a:r>
            <a:r>
              <a:rPr lang="pt-BR" dirty="0" err="1" smtClean="0"/>
              <a:t>Patients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5436096" y="6237312"/>
            <a:ext cx="252028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Total: 1042 </a:t>
            </a:r>
            <a:r>
              <a:rPr lang="pt-BR" dirty="0" err="1" smtClean="0"/>
              <a:t>Patients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524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91344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err="1" smtClean="0"/>
              <a:t>Results</a:t>
            </a:r>
            <a:endParaRPr lang="pt-BR" dirty="0"/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365826"/>
              </p:ext>
            </p:extLst>
          </p:nvPr>
        </p:nvGraphicFramePr>
        <p:xfrm>
          <a:off x="1187624" y="1628800"/>
          <a:ext cx="6851104" cy="4128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tângulo 8"/>
          <p:cNvSpPr/>
          <p:nvPr/>
        </p:nvSpPr>
        <p:spPr>
          <a:xfrm>
            <a:off x="7956376" y="5316700"/>
            <a:ext cx="971600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Dias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2231740" y="1196752"/>
            <a:ext cx="4680520" cy="360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 smtClean="0"/>
              <a:t>Hospitalizationg</a:t>
            </a:r>
            <a:r>
              <a:rPr lang="pt-BR" dirty="0" smtClean="0"/>
              <a:t> </a:t>
            </a:r>
            <a:r>
              <a:rPr lang="pt-BR" dirty="0" err="1" smtClean="0"/>
              <a:t>Average</a:t>
            </a:r>
            <a:r>
              <a:rPr lang="pt-BR" dirty="0" smtClean="0"/>
              <a:t> time/RJ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395536" y="6021288"/>
            <a:ext cx="4320480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 smtClean="0"/>
              <a:t>Average</a:t>
            </a:r>
            <a:r>
              <a:rPr lang="pt-BR" dirty="0" smtClean="0"/>
              <a:t> time/RJ: 2,2 </a:t>
            </a:r>
            <a:r>
              <a:rPr lang="pt-BR" dirty="0" err="1" smtClean="0"/>
              <a:t>days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4932040" y="6021288"/>
            <a:ext cx="381642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 smtClean="0"/>
              <a:t>Average</a:t>
            </a:r>
            <a:r>
              <a:rPr lang="pt-BR" dirty="0" smtClean="0"/>
              <a:t> Time/HFB: 6 </a:t>
            </a:r>
            <a:r>
              <a:rPr lang="pt-BR" dirty="0" err="1" smtClean="0"/>
              <a:t>hours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216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pt-BR" dirty="0" err="1" smtClean="0"/>
              <a:t>Results</a:t>
            </a:r>
            <a:endParaRPr lang="pt-BR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79960451"/>
              </p:ext>
            </p:extLst>
          </p:nvPr>
        </p:nvGraphicFramePr>
        <p:xfrm>
          <a:off x="0" y="1844824"/>
          <a:ext cx="4389438" cy="4544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Espaço Reservado para Conteúdo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55430418"/>
              </p:ext>
            </p:extLst>
          </p:nvPr>
        </p:nvGraphicFramePr>
        <p:xfrm>
          <a:off x="4754563" y="2438400"/>
          <a:ext cx="3932237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tângulo 6"/>
          <p:cNvSpPr/>
          <p:nvPr/>
        </p:nvSpPr>
        <p:spPr>
          <a:xfrm>
            <a:off x="107504" y="1218610"/>
            <a:ext cx="432048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err="1" smtClean="0"/>
              <a:t>Sirurgycal</a:t>
            </a:r>
            <a:r>
              <a:rPr lang="pt-BR" dirty="0" smtClean="0"/>
              <a:t> </a:t>
            </a:r>
            <a:r>
              <a:rPr lang="pt-BR" dirty="0" err="1" smtClean="0"/>
              <a:t>Complications</a:t>
            </a:r>
            <a:r>
              <a:rPr lang="pt-BR" dirty="0" smtClean="0"/>
              <a:t>/HFB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4716016" y="1218610"/>
            <a:ext cx="432048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Hernial Site/HFB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047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19336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err="1" smtClean="0"/>
              <a:t>Results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7567563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tângulo 4"/>
          <p:cNvSpPr/>
          <p:nvPr/>
        </p:nvSpPr>
        <p:spPr>
          <a:xfrm>
            <a:off x="179512" y="6021288"/>
            <a:ext cx="3744416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Valor Total: R</a:t>
            </a:r>
            <a:r>
              <a:rPr lang="pt-BR" dirty="0"/>
              <a:t>$ 2.677.244,26</a:t>
            </a:r>
          </a:p>
        </p:txBody>
      </p:sp>
    </p:spTree>
    <p:extLst>
      <p:ext uri="{BB962C8B-B14F-4D97-AF65-F5344CB8AC3E}">
        <p14:creationId xmlns:p14="http://schemas.microsoft.com/office/powerpoint/2010/main" val="90524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91344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err="1" smtClean="0"/>
              <a:t>Results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617590"/>
              </p:ext>
            </p:extLst>
          </p:nvPr>
        </p:nvGraphicFramePr>
        <p:xfrm>
          <a:off x="457200" y="1268760"/>
          <a:ext cx="8229600" cy="5208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tângulo 4"/>
          <p:cNvSpPr/>
          <p:nvPr/>
        </p:nvSpPr>
        <p:spPr>
          <a:xfrm>
            <a:off x="107504" y="6021288"/>
            <a:ext cx="3816424" cy="6926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Valor serviços: R</a:t>
            </a:r>
            <a:r>
              <a:rPr lang="pt-BR" dirty="0"/>
              <a:t>$ </a:t>
            </a:r>
            <a:r>
              <a:rPr lang="pt-BR" dirty="0" smtClean="0"/>
              <a:t>1.850.857,19</a:t>
            </a:r>
          </a:p>
          <a:p>
            <a:pPr algn="ctr"/>
            <a:r>
              <a:rPr lang="pt-BR" dirty="0" smtClean="0"/>
              <a:t>(</a:t>
            </a:r>
            <a:r>
              <a:rPr lang="pt-BR" dirty="0"/>
              <a:t>69% do valor total)</a:t>
            </a:r>
          </a:p>
        </p:txBody>
      </p:sp>
    </p:spTree>
    <p:extLst>
      <p:ext uri="{BB962C8B-B14F-4D97-AF65-F5344CB8AC3E}">
        <p14:creationId xmlns:p14="http://schemas.microsoft.com/office/powerpoint/2010/main" val="142216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19336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err="1" smtClean="0"/>
              <a:t>Results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014626"/>
              </p:ext>
            </p:extLst>
          </p:nvPr>
        </p:nvGraphicFramePr>
        <p:xfrm>
          <a:off x="1115616" y="1556792"/>
          <a:ext cx="785921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tângulo 4"/>
          <p:cNvSpPr/>
          <p:nvPr/>
        </p:nvSpPr>
        <p:spPr>
          <a:xfrm>
            <a:off x="251520" y="6093296"/>
            <a:ext cx="3672408" cy="6926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Valor médio </a:t>
            </a:r>
            <a:r>
              <a:rPr lang="pt-BR" dirty="0" err="1" smtClean="0"/>
              <a:t>internação:R</a:t>
            </a:r>
            <a:r>
              <a:rPr lang="pt-BR" dirty="0" smtClean="0"/>
              <a:t>$ 491,15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047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204864"/>
            <a:ext cx="551322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708920"/>
            <a:ext cx="673417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857364"/>
            <a:ext cx="432410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571876"/>
            <a:ext cx="34004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1785926"/>
            <a:ext cx="34671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48" y="4143380"/>
            <a:ext cx="371477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132856"/>
            <a:ext cx="556652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1088" y="2624138"/>
            <a:ext cx="69818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4509120"/>
            <a:ext cx="432410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1895990"/>
            <a:ext cx="8501122" cy="146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1538" y="357166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071678"/>
            <a:ext cx="3607619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094" y="2600324"/>
            <a:ext cx="8579358" cy="232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944" y="1643050"/>
            <a:ext cx="657229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643314"/>
            <a:ext cx="6715172" cy="2989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276872"/>
            <a:ext cx="371475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429000"/>
            <a:ext cx="233181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077072"/>
            <a:ext cx="53721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1538" y="357166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571744"/>
            <a:ext cx="710883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226" y="403480"/>
            <a:ext cx="7827550" cy="607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226" y="1857364"/>
            <a:ext cx="82882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571612"/>
            <a:ext cx="69342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2571744"/>
            <a:ext cx="68103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3143248"/>
            <a:ext cx="67722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3714752"/>
            <a:ext cx="6829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538" y="4286256"/>
            <a:ext cx="68199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2976" y="5572140"/>
            <a:ext cx="68199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4414" y="928670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76400" y="2636912"/>
            <a:ext cx="7467600" cy="4873752"/>
          </a:xfrm>
        </p:spPr>
        <p:txBody>
          <a:bodyPr/>
          <a:lstStyle/>
          <a:p>
            <a:r>
              <a:rPr lang="pt-BR" dirty="0" err="1" smtClean="0"/>
              <a:t>Savings</a:t>
            </a:r>
            <a:r>
              <a:rPr lang="pt-BR" dirty="0" smtClean="0"/>
              <a:t> in </a:t>
            </a:r>
            <a:r>
              <a:rPr lang="pt-BR" dirty="0" err="1" smtClean="0"/>
              <a:t>outpatient</a:t>
            </a:r>
            <a:r>
              <a:rPr lang="pt-BR" dirty="0" smtClean="0"/>
              <a:t> </a:t>
            </a:r>
            <a:r>
              <a:rPr lang="pt-BR" dirty="0" err="1" smtClean="0"/>
              <a:t>cost</a:t>
            </a:r>
            <a:r>
              <a:rPr lang="pt-BR" dirty="0" smtClean="0"/>
              <a:t> in HFB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</a:t>
            </a:r>
            <a:r>
              <a:rPr lang="pt-BR" dirty="0" err="1" smtClean="0"/>
              <a:t>only</a:t>
            </a:r>
            <a:r>
              <a:rPr lang="pt-BR" dirty="0" smtClean="0"/>
              <a:t>:</a:t>
            </a:r>
          </a:p>
          <a:p>
            <a:pPr>
              <a:buNone/>
            </a:pPr>
            <a:r>
              <a:rPr lang="pt-BR" b="1" u="sng" dirty="0" smtClean="0"/>
              <a:t>75 to 85%</a:t>
            </a:r>
            <a:endParaRPr lang="pt-BR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2976" y="1071546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smtClean="0"/>
              <a:t>Inguinal </a:t>
            </a:r>
            <a:r>
              <a:rPr lang="pt-BR" dirty="0" err="1" smtClean="0"/>
              <a:t>hernia</a:t>
            </a:r>
            <a:r>
              <a:rPr lang="pt-BR" dirty="0" smtClean="0"/>
              <a:t> </a:t>
            </a:r>
            <a:r>
              <a:rPr lang="pt-BR" dirty="0" err="1" smtClean="0"/>
              <a:t>repair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r>
              <a:rPr lang="pt-BR" dirty="0" smtClean="0"/>
              <a:t> in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outpatient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14414" y="2857496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pt-BR" dirty="0" err="1" smtClean="0"/>
              <a:t>Conclusion</a:t>
            </a:r>
            <a:r>
              <a:rPr lang="pt-BR" dirty="0" smtClean="0"/>
              <a:t>:</a:t>
            </a:r>
          </a:p>
          <a:p>
            <a:r>
              <a:rPr lang="pt-BR" dirty="0" err="1" smtClean="0"/>
              <a:t>Safety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local </a:t>
            </a:r>
            <a:r>
              <a:rPr lang="pt-BR" dirty="0" err="1" smtClean="0"/>
              <a:t>anesthesia</a:t>
            </a:r>
            <a:endParaRPr lang="pt-BR" dirty="0" smtClean="0"/>
          </a:p>
          <a:p>
            <a:r>
              <a:rPr lang="pt-BR" dirty="0" err="1" smtClean="0"/>
              <a:t>Quick</a:t>
            </a:r>
            <a:r>
              <a:rPr lang="pt-BR" dirty="0" smtClean="0"/>
              <a:t> to mobilize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patient</a:t>
            </a:r>
            <a:endParaRPr lang="pt-BR" dirty="0" smtClean="0"/>
          </a:p>
          <a:p>
            <a:r>
              <a:rPr lang="pt-BR" dirty="0" err="1" smtClean="0"/>
              <a:t>Easy</a:t>
            </a:r>
            <a:r>
              <a:rPr lang="pt-BR" dirty="0" smtClean="0"/>
              <a:t> to </a:t>
            </a:r>
            <a:r>
              <a:rPr lang="pt-BR" dirty="0" err="1" smtClean="0"/>
              <a:t>learn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to do</a:t>
            </a:r>
          </a:p>
          <a:p>
            <a:r>
              <a:rPr lang="pt-BR" dirty="0" err="1" smtClean="0"/>
              <a:t>Easy</a:t>
            </a:r>
            <a:r>
              <a:rPr lang="pt-BR" dirty="0" smtClean="0"/>
              <a:t> to </a:t>
            </a:r>
            <a:r>
              <a:rPr lang="pt-BR" dirty="0" err="1" smtClean="0"/>
              <a:t>reproduce</a:t>
            </a:r>
            <a:endParaRPr lang="pt-BR" dirty="0" smtClean="0"/>
          </a:p>
          <a:p>
            <a:r>
              <a:rPr lang="pt-BR" dirty="0" err="1" smtClean="0"/>
              <a:t>Cheaper</a:t>
            </a:r>
            <a:r>
              <a:rPr lang="pt-BR" dirty="0" smtClean="0"/>
              <a:t>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 descr="images olimpiada 201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15309" y="0"/>
            <a:ext cx="5828691" cy="4000504"/>
          </a:xfrm>
        </p:spPr>
      </p:pic>
      <p:pic>
        <p:nvPicPr>
          <p:cNvPr id="7" name="Imagem 6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428999"/>
            <a:ext cx="4101345" cy="3429001"/>
          </a:xfrm>
          <a:prstGeom prst="rect">
            <a:avLst/>
          </a:prstGeom>
        </p:spPr>
      </p:pic>
      <p:pic>
        <p:nvPicPr>
          <p:cNvPr id="8" name="Imagem 7" descr="copacabana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1934" y="3871510"/>
            <a:ext cx="5072066" cy="2986490"/>
          </a:xfrm>
          <a:prstGeom prst="rect">
            <a:avLst/>
          </a:prstGeom>
        </p:spPr>
      </p:pic>
      <p:pic>
        <p:nvPicPr>
          <p:cNvPr id="9" name="Imagem 8" descr="1132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4050522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Words>695</Words>
  <Application>Microsoft Office PowerPoint</Application>
  <PresentationFormat>On-screen Show (4:3)</PresentationFormat>
  <Paragraphs>155</Paragraphs>
  <Slides>38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Tema do Office</vt:lpstr>
      <vt:lpstr>Chart</vt:lpstr>
      <vt:lpstr>INGUINAL HERNIA REPAIR WITH LOCAL  ANESTHESIA IN THE OUTPATIENT, BEING SAFE, EFFECTIVE, EASY TO PERFORM, YET HAVING A LOWER COST</vt:lpstr>
      <vt:lpstr>PowerPoint Presentation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PowerPoint Presentation</vt:lpstr>
      <vt:lpstr>PowerPoint Presentation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PowerPoint Presentation</vt:lpstr>
      <vt:lpstr>Inguinal hernia repair with local anesthesia in the outpatient</vt:lpstr>
      <vt:lpstr>Inguinal hernia repair with local anesthesia in the outpatient</vt:lpstr>
      <vt:lpstr>Resultados</vt:lpstr>
      <vt:lpstr>Results</vt:lpstr>
      <vt:lpstr>Results</vt:lpstr>
      <vt:lpstr>Results</vt:lpstr>
      <vt:lpstr>Results</vt:lpstr>
      <vt:lpstr>Results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PowerPoint Presentation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Inguinal hernia repair with local anesthesia in the outpatient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INGUINAL HERNIA REPAIR WITH LOCAL ANESTHESIA IN THE OUTPATIENT</dc:title>
  <dc:creator>Flavio Sá Ribeiro</dc:creator>
  <cp:lastModifiedBy>RUMELA BASU</cp:lastModifiedBy>
  <cp:revision>18</cp:revision>
  <dcterms:created xsi:type="dcterms:W3CDTF">2013-08-17T01:48:02Z</dcterms:created>
  <dcterms:modified xsi:type="dcterms:W3CDTF">2014-07-23T08:49:35Z</dcterms:modified>
</cp:coreProperties>
</file>