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260" r:id="rId6"/>
    <p:sldId id="262" r:id="rId7"/>
    <p:sldId id="263" r:id="rId8"/>
    <p:sldId id="266" r:id="rId9"/>
    <p:sldId id="284" r:id="rId10"/>
    <p:sldId id="285" r:id="rId11"/>
    <p:sldId id="304" r:id="rId12"/>
    <p:sldId id="283" r:id="rId13"/>
    <p:sldId id="275" r:id="rId14"/>
    <p:sldId id="292" r:id="rId15"/>
    <p:sldId id="287" r:id="rId16"/>
    <p:sldId id="293" r:id="rId17"/>
    <p:sldId id="294" r:id="rId18"/>
    <p:sldId id="296" r:id="rId19"/>
    <p:sldId id="289" r:id="rId20"/>
    <p:sldId id="290" r:id="rId21"/>
    <p:sldId id="291" r:id="rId22"/>
    <p:sldId id="273" r:id="rId23"/>
    <p:sldId id="278" r:id="rId24"/>
    <p:sldId id="282" r:id="rId25"/>
    <p:sldId id="305" r:id="rId26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39" autoAdjust="0"/>
    <p:restoredTop sz="94651" autoAdjust="0"/>
  </p:normalViewPr>
  <p:slideViewPr>
    <p:cSldViewPr>
      <p:cViewPr varScale="1">
        <p:scale>
          <a:sx n="74" d="100"/>
          <a:sy n="74" d="100"/>
        </p:scale>
        <p:origin x="-726" y="-90"/>
      </p:cViewPr>
      <p:guideLst>
        <p:guide orient="horz" pos="864"/>
        <p:guide orient="horz" pos="3888"/>
        <p:guide pos="192"/>
        <p:guide pos="54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A98E7-AB6F-4B55-9600-9E1C9AAB80D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C9087-0697-4DB8-9D1E-B9D71CEAFB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84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6EF069D-3B0B-476B-BE3F-086F641AE3E2}" type="datetimeFigureOut">
              <a:rPr lang="en-US"/>
              <a:pPr>
                <a:defRPr/>
              </a:pPr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DFBCE44-9444-410D-8AA4-3B7BF9782B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758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362200"/>
            <a:ext cx="8382000" cy="147002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191000"/>
            <a:ext cx="83820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4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1026" name="Picture 2" descr="WRD_medicinal chemistry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gray">
          <a:xfrm>
            <a:off x="255588" y="6049963"/>
            <a:ext cx="4816475" cy="585787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4038600" cy="4800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800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C70CA-C07E-4426-B4A6-5865F54A953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371600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057401"/>
            <a:ext cx="4040188" cy="4114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57400"/>
            <a:ext cx="4041775" cy="4114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FED3A-69FC-4CEC-A1E1-F5580C9DC3B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953F7-E96E-4802-BFF3-11EACFB034F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C9656-ED52-4683-86BE-68C472E0750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76200"/>
            <a:ext cx="838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371600"/>
            <a:ext cx="8382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5200" y="6356350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72A4135-5AE9-43DA-86C9-EBBA95823BC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050" name="Picture 2" descr="WRD_medicinal chemistry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gray">
          <a:xfrm>
            <a:off x="428625" y="6261100"/>
            <a:ext cx="3240088" cy="392113"/>
          </a:xfrm>
          <a:prstGeom prst="rect">
            <a:avLst/>
          </a:prstGeom>
          <a:solidFill>
            <a:schemeClr val="bg1"/>
          </a:solidFill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2" r:id="rId2"/>
    <p:sldLayoutId id="2147483693" r:id="rId3"/>
    <p:sldLayoutId id="2147483694" r:id="rId4"/>
    <p:sldLayoutId id="2147483695" r:id="rId5"/>
    <p:sldLayoutId id="2147483696" r:id="rId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60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0"/>
        </a:spcBef>
        <a:spcAft>
          <a:spcPts val="600"/>
        </a:spcAft>
        <a:buClr>
          <a:schemeClr val="accent1"/>
        </a:buClr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0"/>
        </a:spcBef>
        <a:spcAft>
          <a:spcPts val="600"/>
        </a:spcAft>
        <a:buClr>
          <a:schemeClr val="accent1"/>
        </a:buClr>
        <a:buFont typeface="Arial" charset="0"/>
        <a:buChar char="•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0"/>
        </a:spcBef>
        <a:spcAft>
          <a:spcPts val="600"/>
        </a:spcAft>
        <a:buClr>
          <a:schemeClr val="accent1"/>
        </a:buClr>
        <a:buFont typeface="Arial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0"/>
        </a:spcBef>
        <a:spcAft>
          <a:spcPts val="600"/>
        </a:spcAft>
        <a:buClr>
          <a:schemeClr val="accent1"/>
        </a:buClr>
        <a:buFont typeface="Arial" charset="0"/>
        <a:buChar char="»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Rational Design of Intestinal Targeted Drugs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Kevin J. Filipski</a:t>
            </a:r>
          </a:p>
          <a:p>
            <a:r>
              <a:rPr lang="en-US" dirty="0" smtClean="0"/>
              <a:t>April 8,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2362200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sz="2000" dirty="0" smtClean="0"/>
              <a:t>Intro to Intestinal Targeting</a:t>
            </a:r>
          </a:p>
          <a:p>
            <a:pPr>
              <a:spcAft>
                <a:spcPts val="1800"/>
              </a:spcAft>
            </a:pPr>
            <a:r>
              <a:rPr lang="en-US" sz="2000" dirty="0" smtClean="0"/>
              <a:t>Strategies for small molecule gut targeting</a:t>
            </a:r>
          </a:p>
          <a:p>
            <a:pPr>
              <a:spcAft>
                <a:spcPts val="1800"/>
              </a:spcAft>
            </a:pPr>
            <a:r>
              <a:rPr lang="en-US" sz="2000" dirty="0" smtClean="0"/>
              <a:t>Examples</a:t>
            </a:r>
          </a:p>
          <a:p>
            <a:pPr>
              <a:spcAft>
                <a:spcPts val="1800"/>
              </a:spcAft>
            </a:pPr>
            <a:r>
              <a:rPr lang="en-US" sz="2000" dirty="0" smtClean="0"/>
              <a:t>Challenges</a:t>
            </a:r>
          </a:p>
          <a:p>
            <a:pPr>
              <a:spcAft>
                <a:spcPts val="1800"/>
              </a:spcAft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Tissue Targeting?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1800"/>
              </a:spcAft>
            </a:pPr>
            <a:r>
              <a:rPr lang="en-US" sz="2000" dirty="0" smtClean="0"/>
              <a:t>Increase the concentration of active drug at the desired site of action versus anti-tissue</a:t>
            </a:r>
          </a:p>
          <a:p>
            <a:r>
              <a:rPr lang="en-US" sz="2000" dirty="0" smtClean="0"/>
              <a:t>Done for safety</a:t>
            </a:r>
          </a:p>
          <a:p>
            <a:pPr lvl="1" eaLnBrk="1" fontAlgn="auto" hangingPunct="1">
              <a:buFont typeface="Arial" pitchFamily="34" charset="0"/>
              <a:buChar char="–"/>
              <a:defRPr/>
            </a:pPr>
            <a:r>
              <a:rPr lang="en-US" dirty="0" smtClean="0"/>
              <a:t>The concentration of drug needed for desired effect would lead to undesired effect in another region of body</a:t>
            </a:r>
          </a:p>
          <a:p>
            <a:pPr lvl="1" eaLnBrk="1" fontAlgn="auto" hangingPunct="1">
              <a:buFont typeface="Arial" pitchFamily="34" charset="0"/>
              <a:buChar char="–"/>
              <a:defRPr/>
            </a:pPr>
            <a:r>
              <a:rPr lang="en-US" dirty="0" smtClean="0"/>
              <a:t>Undesired effect can arise from:</a:t>
            </a:r>
          </a:p>
          <a:p>
            <a:pPr lvl="2" eaLnBrk="1" fontAlgn="auto" hangingPunct="1">
              <a:buFont typeface="Arial" pitchFamily="34" charset="0"/>
              <a:buChar char="•"/>
              <a:defRPr/>
            </a:pPr>
            <a:r>
              <a:rPr lang="en-US" sz="2000" dirty="0" smtClean="0"/>
              <a:t>Off-target activity, </a:t>
            </a:r>
            <a:r>
              <a:rPr lang="en-US" dirty="0" smtClean="0"/>
              <a:t>e.g. hERG</a:t>
            </a:r>
          </a:p>
          <a:p>
            <a:pPr lvl="2" eaLnBrk="1" fontAlgn="auto" hangingPunct="1">
              <a:buFont typeface="Arial" pitchFamily="34" charset="0"/>
              <a:buChar char="•"/>
              <a:defRPr/>
            </a:pPr>
            <a:r>
              <a:rPr lang="en-US" sz="2000" dirty="0" smtClean="0"/>
              <a:t>On-target activity, </a:t>
            </a:r>
            <a:r>
              <a:rPr lang="en-US" dirty="0" smtClean="0"/>
              <a:t>e.g. statin action on HMG-</a:t>
            </a:r>
            <a:r>
              <a:rPr lang="en-US" dirty="0" err="1" smtClean="0"/>
              <a:t>CoA</a:t>
            </a:r>
            <a:r>
              <a:rPr lang="en-US" dirty="0" smtClean="0"/>
              <a:t> </a:t>
            </a:r>
            <a:r>
              <a:rPr lang="en-US" dirty="0" err="1" smtClean="0"/>
              <a:t>reductase</a:t>
            </a:r>
            <a:r>
              <a:rPr lang="en-US" dirty="0" smtClean="0"/>
              <a:t> in muscle causing </a:t>
            </a:r>
            <a:r>
              <a:rPr lang="en-US" dirty="0" err="1" smtClean="0"/>
              <a:t>myalgia</a:t>
            </a:r>
            <a:r>
              <a:rPr lang="en-US" dirty="0" smtClean="0"/>
              <a:t> and </a:t>
            </a:r>
            <a:r>
              <a:rPr lang="en-US" dirty="0" err="1" smtClean="0"/>
              <a:t>rhabdomyolysis</a:t>
            </a:r>
            <a:endParaRPr lang="en-US" dirty="0" smtClean="0"/>
          </a:p>
          <a:p>
            <a:pPr lvl="1" eaLnBrk="1" fontAlgn="auto" hangingPunct="1">
              <a:buFont typeface="Arial" pitchFamily="34" charset="0"/>
              <a:buChar char="–"/>
              <a:defRPr/>
            </a:pPr>
            <a:r>
              <a:rPr lang="en-US" dirty="0" smtClean="0"/>
              <a:t>Can increase therapeutic index by decreasing drug concentration at undesired site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382000" cy="480060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Target located within small or large intestine and want to increase safety margin</a:t>
            </a:r>
          </a:p>
          <a:p>
            <a:pPr lvl="1" eaLnBrk="1" hangingPunct="1"/>
            <a:r>
              <a:rPr lang="en-US" dirty="0" smtClean="0"/>
              <a:t>Inflammatory disease – </a:t>
            </a:r>
            <a:r>
              <a:rPr lang="en-US" dirty="0" err="1" smtClean="0"/>
              <a:t>Crohn’s</a:t>
            </a:r>
            <a:r>
              <a:rPr lang="en-US" dirty="0" smtClean="0"/>
              <a:t> disease, ulcerative colitis, IBS</a:t>
            </a:r>
          </a:p>
          <a:p>
            <a:pPr lvl="1" eaLnBrk="1" hangingPunct="1"/>
            <a:r>
              <a:rPr lang="en-US" dirty="0" smtClean="0"/>
              <a:t>Metabolic disease – obesity, diabetes</a:t>
            </a:r>
          </a:p>
          <a:p>
            <a:pPr lvl="1" eaLnBrk="1" hangingPunct="1">
              <a:spcAft>
                <a:spcPts val="1800"/>
              </a:spcAft>
            </a:pPr>
            <a:r>
              <a:rPr lang="en-US" dirty="0" smtClean="0"/>
              <a:t>Infectious disease</a:t>
            </a:r>
          </a:p>
          <a:p>
            <a:pPr eaLnBrk="1" hangingPunct="1">
              <a:spcAft>
                <a:spcPts val="1800"/>
              </a:spcAft>
            </a:pPr>
            <a:r>
              <a:rPr lang="en-US" sz="2000" dirty="0" smtClean="0"/>
              <a:t>Increase Duration of Action – e.g. cycling</a:t>
            </a:r>
          </a:p>
          <a:p>
            <a:pPr eaLnBrk="1" hangingPunct="1"/>
            <a:r>
              <a:rPr lang="en-US" sz="2000" dirty="0" smtClean="0"/>
              <a:t>Targets can be:</a:t>
            </a:r>
          </a:p>
          <a:p>
            <a:pPr lvl="1" eaLnBrk="1" hangingPunct="1"/>
            <a:r>
              <a:rPr lang="en-US" dirty="0" smtClean="0"/>
              <a:t>Luminal – within lumen or receptor on lumen side of enterocyte</a:t>
            </a:r>
          </a:p>
          <a:p>
            <a:pPr lvl="1" eaLnBrk="1" hangingPunct="1"/>
            <a:r>
              <a:rPr lang="en-US" dirty="0" smtClean="0"/>
              <a:t>Intracellular – Within enterocyte</a:t>
            </a:r>
          </a:p>
          <a:p>
            <a:pPr lvl="1" eaLnBrk="1" hangingPunct="1"/>
            <a:r>
              <a:rPr lang="en-US" dirty="0" smtClean="0"/>
              <a:t>Basolateral side of enterocyte – intestinal tissues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to Target the Intestine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Small Intestine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66800"/>
            <a:ext cx="7924800" cy="5095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495800" y="6400800"/>
            <a:ext cx="3886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Marieb</a:t>
            </a:r>
            <a:r>
              <a:rPr lang="en-US" sz="800" dirty="0" smtClean="0"/>
              <a:t>, E. N. In:  </a:t>
            </a:r>
            <a:r>
              <a:rPr lang="en-US" sz="800" i="1" dirty="0" smtClean="0"/>
              <a:t>Human Anatomy &amp; Physiology, 6</a:t>
            </a:r>
            <a:r>
              <a:rPr lang="en-US" sz="800" i="1" baseline="30000" dirty="0" smtClean="0"/>
              <a:t>th</a:t>
            </a:r>
            <a:r>
              <a:rPr lang="en-US" sz="800" i="1" dirty="0" smtClean="0"/>
              <a:t> Ed., </a:t>
            </a:r>
            <a:r>
              <a:rPr lang="en-US" sz="800" dirty="0" smtClean="0"/>
              <a:t>Pearson Education, Inc., Upper Saddle River, NJ, </a:t>
            </a:r>
            <a:r>
              <a:rPr lang="en-US" sz="800" b="1" dirty="0" smtClean="0"/>
              <a:t>2004</a:t>
            </a:r>
            <a:r>
              <a:rPr lang="en-US" sz="800" dirty="0" smtClean="0"/>
              <a:t>, p. 909.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Design an Oral Systemic Drug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514600"/>
            <a:ext cx="9067800" cy="4038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800" dirty="0" smtClean="0"/>
              <a:t>Dissolution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Passive diffusion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Transcellular</a:t>
            </a:r>
            <a:endParaRPr lang="en-US" sz="16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Paracellular</a:t>
            </a:r>
            <a:endParaRPr lang="en-US" sz="1600" dirty="0" smtClean="0"/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800" dirty="0" smtClean="0"/>
              <a:t>Active Transport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Uptake </a:t>
            </a:r>
            <a:r>
              <a:rPr lang="en-US" sz="1600" dirty="0" smtClean="0"/>
              <a:t>(Influx; solute carrier, SLC transporters; e.g. PEPT1, OATP, MCT1, OCT)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Efflux </a:t>
            </a:r>
            <a:r>
              <a:rPr lang="en-US" sz="1600" dirty="0" smtClean="0"/>
              <a:t>(ATP Binding Cassette, ABC transporters; e.g. </a:t>
            </a:r>
            <a:r>
              <a:rPr lang="en-US" sz="1600" dirty="0" err="1" smtClean="0"/>
              <a:t>Pgp</a:t>
            </a:r>
            <a:r>
              <a:rPr lang="en-US" sz="1600" dirty="0" smtClean="0"/>
              <a:t>, BCRP, MRP1-6)</a:t>
            </a:r>
          </a:p>
          <a:p>
            <a:pPr>
              <a:spcBef>
                <a:spcPts val="600"/>
              </a:spcBef>
            </a:pPr>
            <a:r>
              <a:rPr lang="en-US" sz="1800" dirty="0" smtClean="0"/>
              <a:t>Gut Metabolism </a:t>
            </a:r>
            <a:r>
              <a:rPr lang="en-US" sz="1600" dirty="0" smtClean="0"/>
              <a:t>(CYPs, UGTs, </a:t>
            </a:r>
            <a:r>
              <a:rPr lang="en-US" sz="1600" dirty="0" err="1" smtClean="0"/>
              <a:t>esterases</a:t>
            </a:r>
            <a:r>
              <a:rPr lang="en-US" sz="1600" dirty="0" smtClean="0"/>
              <a:t>, etc.)</a:t>
            </a:r>
          </a:p>
          <a:p>
            <a:pPr>
              <a:spcBef>
                <a:spcPts val="0"/>
              </a:spcBef>
            </a:pPr>
            <a:r>
              <a:rPr lang="en-US" sz="1800" dirty="0" smtClean="0"/>
              <a:t>Liver Metabolism </a:t>
            </a:r>
            <a:r>
              <a:rPr lang="en-US" sz="1600" dirty="0" smtClean="0"/>
              <a:t>(CYPs, UGTs, </a:t>
            </a:r>
            <a:r>
              <a:rPr lang="en-US" sz="1600" dirty="0" err="1" smtClean="0"/>
              <a:t>esterases</a:t>
            </a:r>
            <a:r>
              <a:rPr lang="en-US" sz="1600" dirty="0" smtClean="0"/>
              <a:t>, etc.)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800" dirty="0" err="1" smtClean="0"/>
              <a:t>Biliary</a:t>
            </a:r>
            <a:r>
              <a:rPr lang="en-US" sz="1800" dirty="0" smtClean="0"/>
              <a:t> Excretion / Extra-Hepatic Circulation (EHC)</a:t>
            </a:r>
            <a:endParaRPr lang="en-US" sz="16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Uptake transporters on Sinusoidal Membrane </a:t>
            </a:r>
            <a:r>
              <a:rPr lang="en-US" sz="1600" dirty="0" smtClean="0"/>
              <a:t>(OATPs, OCT1)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/>
              <a:t>Efflux transporters on </a:t>
            </a:r>
            <a:r>
              <a:rPr lang="en-US" sz="1800" dirty="0" err="1" smtClean="0"/>
              <a:t>Canalicular</a:t>
            </a:r>
            <a:r>
              <a:rPr lang="en-US" sz="1800" dirty="0" smtClean="0"/>
              <a:t> Membrane </a:t>
            </a:r>
            <a:r>
              <a:rPr lang="en-US" sz="1600" dirty="0" smtClean="0"/>
              <a:t>(MRP2, MDR1, BCRP)</a:t>
            </a:r>
          </a:p>
          <a:p>
            <a:pPr>
              <a:spcBef>
                <a:spcPts val="0"/>
              </a:spcBef>
            </a:pPr>
            <a:endParaRPr lang="en-US" sz="1800" dirty="0" smtClean="0"/>
          </a:p>
          <a:p>
            <a:pPr>
              <a:spcBef>
                <a:spcPts val="0"/>
              </a:spcBef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884323" y="1143000"/>
            <a:ext cx="4183477" cy="2819400"/>
            <a:chOff x="990600" y="990600"/>
            <a:chExt cx="7558183" cy="5286375"/>
          </a:xfrm>
        </p:grpSpPr>
        <p:sp>
          <p:nvSpPr>
            <p:cNvPr id="6" name="Freeform 5"/>
            <p:cNvSpPr/>
            <p:nvPr/>
          </p:nvSpPr>
          <p:spPr>
            <a:xfrm rot="20890706">
              <a:off x="4240213" y="2244725"/>
              <a:ext cx="403225" cy="527050"/>
            </a:xfrm>
            <a:custGeom>
              <a:avLst/>
              <a:gdLst>
                <a:gd name="connsiteX0" fmla="*/ 366294 w 376989"/>
                <a:gd name="connsiteY0" fmla="*/ 101600 h 645695"/>
                <a:gd name="connsiteX1" fmla="*/ 286083 w 376989"/>
                <a:gd name="connsiteY1" fmla="*/ 574842 h 645695"/>
                <a:gd name="connsiteX2" fmla="*/ 29410 w 376989"/>
                <a:gd name="connsiteY2" fmla="*/ 526716 h 645695"/>
                <a:gd name="connsiteX3" fmla="*/ 109620 w 376989"/>
                <a:gd name="connsiteY3" fmla="*/ 278064 h 645695"/>
                <a:gd name="connsiteX4" fmla="*/ 221915 w 376989"/>
                <a:gd name="connsiteY4" fmla="*/ 29411 h 645695"/>
                <a:gd name="connsiteX5" fmla="*/ 366294 w 376989"/>
                <a:gd name="connsiteY5" fmla="*/ 101600 h 645695"/>
                <a:gd name="connsiteX0" fmla="*/ 487138 w 497833"/>
                <a:gd name="connsiteY0" fmla="*/ 154641 h 624477"/>
                <a:gd name="connsiteX1" fmla="*/ 286083 w 497833"/>
                <a:gd name="connsiteY1" fmla="*/ 564233 h 624477"/>
                <a:gd name="connsiteX2" fmla="*/ 29410 w 497833"/>
                <a:gd name="connsiteY2" fmla="*/ 516107 h 624477"/>
                <a:gd name="connsiteX3" fmla="*/ 109620 w 497833"/>
                <a:gd name="connsiteY3" fmla="*/ 267455 h 624477"/>
                <a:gd name="connsiteX4" fmla="*/ 221915 w 497833"/>
                <a:gd name="connsiteY4" fmla="*/ 18802 h 624477"/>
                <a:gd name="connsiteX5" fmla="*/ 487138 w 497833"/>
                <a:gd name="connsiteY5" fmla="*/ 154641 h 624477"/>
                <a:gd name="connsiteX0" fmla="*/ 487138 w 489946"/>
                <a:gd name="connsiteY0" fmla="*/ 56746 h 526582"/>
                <a:gd name="connsiteX1" fmla="*/ 286083 w 489946"/>
                <a:gd name="connsiteY1" fmla="*/ 466338 h 526582"/>
                <a:gd name="connsiteX2" fmla="*/ 29410 w 489946"/>
                <a:gd name="connsiteY2" fmla="*/ 418212 h 526582"/>
                <a:gd name="connsiteX3" fmla="*/ 109620 w 489946"/>
                <a:gd name="connsiteY3" fmla="*/ 169560 h 526582"/>
                <a:gd name="connsiteX4" fmla="*/ 269237 w 489946"/>
                <a:gd name="connsiteY4" fmla="*/ 125863 h 526582"/>
                <a:gd name="connsiteX5" fmla="*/ 487138 w 489946"/>
                <a:gd name="connsiteY5" fmla="*/ 56746 h 526582"/>
                <a:gd name="connsiteX0" fmla="*/ 489173 w 491981"/>
                <a:gd name="connsiteY0" fmla="*/ 56746 h 526582"/>
                <a:gd name="connsiteX1" fmla="*/ 288118 w 491981"/>
                <a:gd name="connsiteY1" fmla="*/ 466338 h 526582"/>
                <a:gd name="connsiteX2" fmla="*/ 31445 w 491981"/>
                <a:gd name="connsiteY2" fmla="*/ 418212 h 526582"/>
                <a:gd name="connsiteX3" fmla="*/ 99448 w 491981"/>
                <a:gd name="connsiteY3" fmla="*/ 340246 h 526582"/>
                <a:gd name="connsiteX4" fmla="*/ 271272 w 491981"/>
                <a:gd name="connsiteY4" fmla="*/ 125863 h 526582"/>
                <a:gd name="connsiteX5" fmla="*/ 489173 w 491981"/>
                <a:gd name="connsiteY5" fmla="*/ 56746 h 526582"/>
                <a:gd name="connsiteX0" fmla="*/ 489173 w 495820"/>
                <a:gd name="connsiteY0" fmla="*/ 68851 h 538687"/>
                <a:gd name="connsiteX1" fmla="*/ 288118 w 495820"/>
                <a:gd name="connsiteY1" fmla="*/ 478443 h 538687"/>
                <a:gd name="connsiteX2" fmla="*/ 31445 w 495820"/>
                <a:gd name="connsiteY2" fmla="*/ 430317 h 538687"/>
                <a:gd name="connsiteX3" fmla="*/ 99448 w 495820"/>
                <a:gd name="connsiteY3" fmla="*/ 352351 h 538687"/>
                <a:gd name="connsiteX4" fmla="*/ 248233 w 495820"/>
                <a:gd name="connsiteY4" fmla="*/ 65334 h 538687"/>
                <a:gd name="connsiteX5" fmla="*/ 489173 w 495820"/>
                <a:gd name="connsiteY5" fmla="*/ 68851 h 538687"/>
                <a:gd name="connsiteX0" fmla="*/ 396372 w 403019"/>
                <a:gd name="connsiteY0" fmla="*/ 68851 h 525693"/>
                <a:gd name="connsiteX1" fmla="*/ 195317 w 403019"/>
                <a:gd name="connsiteY1" fmla="*/ 478443 h 525693"/>
                <a:gd name="connsiteX2" fmla="*/ 6647 w 403019"/>
                <a:gd name="connsiteY2" fmla="*/ 352351 h 525693"/>
                <a:gd name="connsiteX3" fmla="*/ 155432 w 403019"/>
                <a:gd name="connsiteY3" fmla="*/ 65334 h 525693"/>
                <a:gd name="connsiteX4" fmla="*/ 396372 w 403019"/>
                <a:gd name="connsiteY4" fmla="*/ 68851 h 52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019" h="525693">
                  <a:moveTo>
                    <a:pt x="396372" y="68851"/>
                  </a:moveTo>
                  <a:cubicBezTo>
                    <a:pt x="403019" y="137702"/>
                    <a:pt x="260271" y="431193"/>
                    <a:pt x="195317" y="478443"/>
                  </a:cubicBezTo>
                  <a:cubicBezTo>
                    <a:pt x="130363" y="525693"/>
                    <a:pt x="13294" y="421202"/>
                    <a:pt x="6647" y="352351"/>
                  </a:cubicBezTo>
                  <a:cubicBezTo>
                    <a:pt x="0" y="283500"/>
                    <a:pt x="90478" y="112584"/>
                    <a:pt x="155432" y="65334"/>
                  </a:cubicBezTo>
                  <a:cubicBezTo>
                    <a:pt x="220386" y="18084"/>
                    <a:pt x="389725" y="0"/>
                    <a:pt x="396372" y="68851"/>
                  </a:cubicBezTo>
                  <a:close/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 rot="574612">
              <a:off x="2708275" y="2036763"/>
              <a:ext cx="1743075" cy="809625"/>
            </a:xfrm>
            <a:custGeom>
              <a:avLst/>
              <a:gdLst>
                <a:gd name="connsiteX0" fmla="*/ 1066800 w 1208505"/>
                <a:gd name="connsiteY0" fmla="*/ 0 h 1066800"/>
                <a:gd name="connsiteX1" fmla="*/ 1171074 w 1208505"/>
                <a:gd name="connsiteY1" fmla="*/ 96253 h 1066800"/>
                <a:gd name="connsiteX2" fmla="*/ 842211 w 1208505"/>
                <a:gd name="connsiteY2" fmla="*/ 336884 h 1066800"/>
                <a:gd name="connsiteX3" fmla="*/ 385011 w 1208505"/>
                <a:gd name="connsiteY3" fmla="*/ 641684 h 1066800"/>
                <a:gd name="connsiteX4" fmla="*/ 112295 w 1208505"/>
                <a:gd name="connsiteY4" fmla="*/ 930442 h 1066800"/>
                <a:gd name="connsiteX5" fmla="*/ 0 w 1208505"/>
                <a:gd name="connsiteY5" fmla="*/ 1066800 h 1066800"/>
                <a:gd name="connsiteX0" fmla="*/ 0 w 1386305"/>
                <a:gd name="connsiteY0" fmla="*/ 825500 h 1054100"/>
                <a:gd name="connsiteX1" fmla="*/ 1235242 w 1386305"/>
                <a:gd name="connsiteY1" fmla="*/ 83553 h 1054100"/>
                <a:gd name="connsiteX2" fmla="*/ 906379 w 1386305"/>
                <a:gd name="connsiteY2" fmla="*/ 324184 h 1054100"/>
                <a:gd name="connsiteX3" fmla="*/ 449179 w 1386305"/>
                <a:gd name="connsiteY3" fmla="*/ 628984 h 1054100"/>
                <a:gd name="connsiteX4" fmla="*/ 176463 w 1386305"/>
                <a:gd name="connsiteY4" fmla="*/ 917742 h 1054100"/>
                <a:gd name="connsiteX5" fmla="*/ 64168 w 1386305"/>
                <a:gd name="connsiteY5" fmla="*/ 1054100 h 1054100"/>
                <a:gd name="connsiteX0" fmla="*/ 0 w 1348874"/>
                <a:gd name="connsiteY0" fmla="*/ 961858 h 1190458"/>
                <a:gd name="connsiteX1" fmla="*/ 1143000 w 1348874"/>
                <a:gd name="connsiteY1" fmla="*/ 123658 h 1190458"/>
                <a:gd name="connsiteX2" fmla="*/ 1235242 w 1348874"/>
                <a:gd name="connsiteY2" fmla="*/ 219911 h 1190458"/>
                <a:gd name="connsiteX3" fmla="*/ 906379 w 1348874"/>
                <a:gd name="connsiteY3" fmla="*/ 460542 h 1190458"/>
                <a:gd name="connsiteX4" fmla="*/ 449179 w 1348874"/>
                <a:gd name="connsiteY4" fmla="*/ 765342 h 1190458"/>
                <a:gd name="connsiteX5" fmla="*/ 176463 w 1348874"/>
                <a:gd name="connsiteY5" fmla="*/ 1054100 h 1190458"/>
                <a:gd name="connsiteX6" fmla="*/ 64168 w 1348874"/>
                <a:gd name="connsiteY6" fmla="*/ 1190458 h 1190458"/>
                <a:gd name="connsiteX0" fmla="*/ 0 w 1348874"/>
                <a:gd name="connsiteY0" fmla="*/ 961858 h 1054100"/>
                <a:gd name="connsiteX1" fmla="*/ 1143000 w 1348874"/>
                <a:gd name="connsiteY1" fmla="*/ 123658 h 1054100"/>
                <a:gd name="connsiteX2" fmla="*/ 1235242 w 1348874"/>
                <a:gd name="connsiteY2" fmla="*/ 219911 h 1054100"/>
                <a:gd name="connsiteX3" fmla="*/ 906379 w 1348874"/>
                <a:gd name="connsiteY3" fmla="*/ 460542 h 1054100"/>
                <a:gd name="connsiteX4" fmla="*/ 449179 w 1348874"/>
                <a:gd name="connsiteY4" fmla="*/ 765342 h 1054100"/>
                <a:gd name="connsiteX5" fmla="*/ 176463 w 1348874"/>
                <a:gd name="connsiteY5" fmla="*/ 1054100 h 1054100"/>
                <a:gd name="connsiteX0" fmla="*/ 0 w 1348874"/>
                <a:gd name="connsiteY0" fmla="*/ 961858 h 1114258"/>
                <a:gd name="connsiteX1" fmla="*/ 1143000 w 1348874"/>
                <a:gd name="connsiteY1" fmla="*/ 123658 h 1114258"/>
                <a:gd name="connsiteX2" fmla="*/ 1235242 w 1348874"/>
                <a:gd name="connsiteY2" fmla="*/ 219911 h 1114258"/>
                <a:gd name="connsiteX3" fmla="*/ 906379 w 1348874"/>
                <a:gd name="connsiteY3" fmla="*/ 460542 h 1114258"/>
                <a:gd name="connsiteX4" fmla="*/ 449179 w 1348874"/>
                <a:gd name="connsiteY4" fmla="*/ 765342 h 1114258"/>
                <a:gd name="connsiteX5" fmla="*/ 0 w 1348874"/>
                <a:gd name="connsiteY5" fmla="*/ 1114258 h 1114258"/>
                <a:gd name="connsiteX0" fmla="*/ 0 w 1411037"/>
                <a:gd name="connsiteY0" fmla="*/ 961858 h 1114258"/>
                <a:gd name="connsiteX1" fmla="*/ 1143000 w 1411037"/>
                <a:gd name="connsiteY1" fmla="*/ 123658 h 1114258"/>
                <a:gd name="connsiteX2" fmla="*/ 1371600 w 1411037"/>
                <a:gd name="connsiteY2" fmla="*/ 504658 h 1114258"/>
                <a:gd name="connsiteX3" fmla="*/ 906379 w 1411037"/>
                <a:gd name="connsiteY3" fmla="*/ 460542 h 1114258"/>
                <a:gd name="connsiteX4" fmla="*/ 449179 w 1411037"/>
                <a:gd name="connsiteY4" fmla="*/ 765342 h 1114258"/>
                <a:gd name="connsiteX5" fmla="*/ 0 w 1411037"/>
                <a:gd name="connsiteY5" fmla="*/ 1114258 h 11142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06379 w 1425074"/>
                <a:gd name="connsiteY3" fmla="*/ 231942 h 885658"/>
                <a:gd name="connsiteX4" fmla="*/ 449179 w 1425074"/>
                <a:gd name="connsiteY4" fmla="*/ 536742 h 885658"/>
                <a:gd name="connsiteX5" fmla="*/ 0 w 1425074"/>
                <a:gd name="connsiteY5" fmla="*/ 885658 h 8856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14399 w 1425074"/>
                <a:gd name="connsiteY3" fmla="*/ 428458 h 885658"/>
                <a:gd name="connsiteX4" fmla="*/ 449179 w 1425074"/>
                <a:gd name="connsiteY4" fmla="*/ 536742 h 885658"/>
                <a:gd name="connsiteX5" fmla="*/ 0 w 1425074"/>
                <a:gd name="connsiteY5" fmla="*/ 885658 h 8856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14399 w 1425074"/>
                <a:gd name="connsiteY3" fmla="*/ 428458 h 885658"/>
                <a:gd name="connsiteX4" fmla="*/ 380999 w 1425074"/>
                <a:gd name="connsiteY4" fmla="*/ 657058 h 885658"/>
                <a:gd name="connsiteX5" fmla="*/ 0 w 1425074"/>
                <a:gd name="connsiteY5" fmla="*/ 885658 h 885658"/>
                <a:gd name="connsiteX0" fmla="*/ 0 w 1425073"/>
                <a:gd name="connsiteY0" fmla="*/ 657058 h 809458"/>
                <a:gd name="connsiteX1" fmla="*/ 1219199 w 1425073"/>
                <a:gd name="connsiteY1" fmla="*/ 123658 h 809458"/>
                <a:gd name="connsiteX2" fmla="*/ 1371600 w 1425073"/>
                <a:gd name="connsiteY2" fmla="*/ 199858 h 809458"/>
                <a:gd name="connsiteX3" fmla="*/ 914399 w 1425073"/>
                <a:gd name="connsiteY3" fmla="*/ 352258 h 809458"/>
                <a:gd name="connsiteX4" fmla="*/ 380999 w 1425073"/>
                <a:gd name="connsiteY4" fmla="*/ 580858 h 809458"/>
                <a:gd name="connsiteX5" fmla="*/ 0 w 1425073"/>
                <a:gd name="connsiteY5" fmla="*/ 809458 h 80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5073" h="809458">
                  <a:moveTo>
                    <a:pt x="0" y="657058"/>
                  </a:moveTo>
                  <a:lnTo>
                    <a:pt x="1219199" y="123658"/>
                  </a:lnTo>
                  <a:cubicBezTo>
                    <a:pt x="1425073" y="0"/>
                    <a:pt x="1422400" y="161758"/>
                    <a:pt x="1371600" y="199858"/>
                  </a:cubicBezTo>
                  <a:cubicBezTo>
                    <a:pt x="1320800" y="237958"/>
                    <a:pt x="1079499" y="288758"/>
                    <a:pt x="914399" y="352258"/>
                  </a:cubicBezTo>
                  <a:cubicBezTo>
                    <a:pt x="749299" y="415758"/>
                    <a:pt x="533399" y="504658"/>
                    <a:pt x="380999" y="580858"/>
                  </a:cubicBezTo>
                  <a:cubicBezTo>
                    <a:pt x="228599" y="657058"/>
                    <a:pt x="64168" y="738605"/>
                    <a:pt x="0" y="809458"/>
                  </a:cubicBezTo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flipV="1">
              <a:off x="3962400" y="2667000"/>
              <a:ext cx="3048000" cy="2705100"/>
            </a:xfrm>
            <a:custGeom>
              <a:avLst/>
              <a:gdLst>
                <a:gd name="connsiteX0" fmla="*/ 697064 w 2198535"/>
                <a:gd name="connsiteY0" fmla="*/ 29155 h 2166730"/>
                <a:gd name="connsiteX1" fmla="*/ 371061 w 2198535"/>
                <a:gd name="connsiteY1" fmla="*/ 339256 h 2166730"/>
                <a:gd name="connsiteX2" fmla="*/ 108668 w 2198535"/>
                <a:gd name="connsiteY2" fmla="*/ 720918 h 2166730"/>
                <a:gd name="connsiteX3" fmla="*/ 5301 w 2198535"/>
                <a:gd name="connsiteY3" fmla="*/ 1205948 h 2166730"/>
                <a:gd name="connsiteX4" fmla="*/ 76863 w 2198535"/>
                <a:gd name="connsiteY4" fmla="*/ 1635318 h 2166730"/>
                <a:gd name="connsiteX5" fmla="*/ 291548 w 2198535"/>
                <a:gd name="connsiteY5" fmla="*/ 1953370 h 2166730"/>
                <a:gd name="connsiteX6" fmla="*/ 697064 w 2198535"/>
                <a:gd name="connsiteY6" fmla="*/ 2112397 h 2166730"/>
                <a:gd name="connsiteX7" fmla="*/ 1285461 w 2198535"/>
                <a:gd name="connsiteY7" fmla="*/ 2136250 h 2166730"/>
                <a:gd name="connsiteX8" fmla="*/ 1961322 w 2198535"/>
                <a:gd name="connsiteY8" fmla="*/ 2152153 h 2166730"/>
                <a:gd name="connsiteX9" fmla="*/ 2183958 w 2198535"/>
                <a:gd name="connsiteY9" fmla="*/ 2152153 h 2166730"/>
                <a:gd name="connsiteX10" fmla="*/ 2048786 w 2198535"/>
                <a:gd name="connsiteY10" fmla="*/ 2064689 h 2166730"/>
                <a:gd name="connsiteX11" fmla="*/ 1993127 w 2198535"/>
                <a:gd name="connsiteY11" fmla="*/ 1826150 h 2166730"/>
                <a:gd name="connsiteX12" fmla="*/ 2096494 w 2198535"/>
                <a:gd name="connsiteY12" fmla="*/ 1555805 h 2166730"/>
                <a:gd name="connsiteX13" fmla="*/ 1730734 w 2198535"/>
                <a:gd name="connsiteY13" fmla="*/ 1555805 h 2166730"/>
                <a:gd name="connsiteX14" fmla="*/ 983311 w 2198535"/>
                <a:gd name="connsiteY14" fmla="*/ 1539903 h 2166730"/>
                <a:gd name="connsiteX15" fmla="*/ 538038 w 2198535"/>
                <a:gd name="connsiteY15" fmla="*/ 1428584 h 2166730"/>
                <a:gd name="connsiteX16" fmla="*/ 458525 w 2198535"/>
                <a:gd name="connsiteY16" fmla="*/ 1086678 h 2166730"/>
                <a:gd name="connsiteX17" fmla="*/ 657308 w 2198535"/>
                <a:gd name="connsiteY17" fmla="*/ 736821 h 2166730"/>
                <a:gd name="connsiteX18" fmla="*/ 935604 w 2198535"/>
                <a:gd name="connsiteY18" fmla="*/ 514184 h 2166730"/>
                <a:gd name="connsiteX19" fmla="*/ 1023068 w 2198535"/>
                <a:gd name="connsiteY19" fmla="*/ 442623 h 2166730"/>
                <a:gd name="connsiteX20" fmla="*/ 911750 w 2198535"/>
                <a:gd name="connsiteY20" fmla="*/ 164327 h 2166730"/>
                <a:gd name="connsiteX21" fmla="*/ 697064 w 2198535"/>
                <a:gd name="connsiteY21" fmla="*/ 29155 h 2166730"/>
                <a:gd name="connsiteX0" fmla="*/ 697064 w 3447424"/>
                <a:gd name="connsiteY0" fmla="*/ 29155 h 2166730"/>
                <a:gd name="connsiteX1" fmla="*/ 371061 w 3447424"/>
                <a:gd name="connsiteY1" fmla="*/ 339256 h 2166730"/>
                <a:gd name="connsiteX2" fmla="*/ 108668 w 3447424"/>
                <a:gd name="connsiteY2" fmla="*/ 720918 h 2166730"/>
                <a:gd name="connsiteX3" fmla="*/ 5301 w 3447424"/>
                <a:gd name="connsiteY3" fmla="*/ 1205948 h 2166730"/>
                <a:gd name="connsiteX4" fmla="*/ 76863 w 3447424"/>
                <a:gd name="connsiteY4" fmla="*/ 1635318 h 2166730"/>
                <a:gd name="connsiteX5" fmla="*/ 291548 w 3447424"/>
                <a:gd name="connsiteY5" fmla="*/ 1953370 h 2166730"/>
                <a:gd name="connsiteX6" fmla="*/ 697064 w 3447424"/>
                <a:gd name="connsiteY6" fmla="*/ 2112397 h 2166730"/>
                <a:gd name="connsiteX7" fmla="*/ 1285461 w 3447424"/>
                <a:gd name="connsiteY7" fmla="*/ 2136250 h 2166730"/>
                <a:gd name="connsiteX8" fmla="*/ 1961322 w 3447424"/>
                <a:gd name="connsiteY8" fmla="*/ 2152153 h 2166730"/>
                <a:gd name="connsiteX9" fmla="*/ 3432847 w 3447424"/>
                <a:gd name="connsiteY9" fmla="*/ 2152153 h 2166730"/>
                <a:gd name="connsiteX10" fmla="*/ 2048786 w 3447424"/>
                <a:gd name="connsiteY10" fmla="*/ 2064689 h 2166730"/>
                <a:gd name="connsiteX11" fmla="*/ 1993127 w 3447424"/>
                <a:gd name="connsiteY11" fmla="*/ 1826150 h 2166730"/>
                <a:gd name="connsiteX12" fmla="*/ 2096494 w 3447424"/>
                <a:gd name="connsiteY12" fmla="*/ 1555805 h 2166730"/>
                <a:gd name="connsiteX13" fmla="*/ 1730734 w 3447424"/>
                <a:gd name="connsiteY13" fmla="*/ 1555805 h 2166730"/>
                <a:gd name="connsiteX14" fmla="*/ 983311 w 3447424"/>
                <a:gd name="connsiteY14" fmla="*/ 1539903 h 2166730"/>
                <a:gd name="connsiteX15" fmla="*/ 538038 w 3447424"/>
                <a:gd name="connsiteY15" fmla="*/ 1428584 h 2166730"/>
                <a:gd name="connsiteX16" fmla="*/ 458525 w 3447424"/>
                <a:gd name="connsiteY16" fmla="*/ 1086678 h 2166730"/>
                <a:gd name="connsiteX17" fmla="*/ 657308 w 3447424"/>
                <a:gd name="connsiteY17" fmla="*/ 736821 h 2166730"/>
                <a:gd name="connsiteX18" fmla="*/ 935604 w 3447424"/>
                <a:gd name="connsiteY18" fmla="*/ 514184 h 2166730"/>
                <a:gd name="connsiteX19" fmla="*/ 1023068 w 3447424"/>
                <a:gd name="connsiteY19" fmla="*/ 442623 h 2166730"/>
                <a:gd name="connsiteX20" fmla="*/ 911750 w 3447424"/>
                <a:gd name="connsiteY20" fmla="*/ 164327 h 2166730"/>
                <a:gd name="connsiteX21" fmla="*/ 697064 w 3447424"/>
                <a:gd name="connsiteY21" fmla="*/ 29155 h 2166730"/>
                <a:gd name="connsiteX0" fmla="*/ 697064 w 3552715"/>
                <a:gd name="connsiteY0" fmla="*/ 29155 h 2166730"/>
                <a:gd name="connsiteX1" fmla="*/ 371061 w 3552715"/>
                <a:gd name="connsiteY1" fmla="*/ 339256 h 2166730"/>
                <a:gd name="connsiteX2" fmla="*/ 108668 w 3552715"/>
                <a:gd name="connsiteY2" fmla="*/ 720918 h 2166730"/>
                <a:gd name="connsiteX3" fmla="*/ 5301 w 3552715"/>
                <a:gd name="connsiteY3" fmla="*/ 1205948 h 2166730"/>
                <a:gd name="connsiteX4" fmla="*/ 76863 w 3552715"/>
                <a:gd name="connsiteY4" fmla="*/ 1635318 h 2166730"/>
                <a:gd name="connsiteX5" fmla="*/ 291548 w 3552715"/>
                <a:gd name="connsiteY5" fmla="*/ 1953370 h 2166730"/>
                <a:gd name="connsiteX6" fmla="*/ 697064 w 3552715"/>
                <a:gd name="connsiteY6" fmla="*/ 2112397 h 2166730"/>
                <a:gd name="connsiteX7" fmla="*/ 1285461 w 3552715"/>
                <a:gd name="connsiteY7" fmla="*/ 2136250 h 2166730"/>
                <a:gd name="connsiteX8" fmla="*/ 1961322 w 3552715"/>
                <a:gd name="connsiteY8" fmla="*/ 2152153 h 2166730"/>
                <a:gd name="connsiteX9" fmla="*/ 3432847 w 3552715"/>
                <a:gd name="connsiteY9" fmla="*/ 2152153 h 2166730"/>
                <a:gd name="connsiteX10" fmla="*/ 2048786 w 3552715"/>
                <a:gd name="connsiteY10" fmla="*/ 2064689 h 2166730"/>
                <a:gd name="connsiteX11" fmla="*/ 1993127 w 3552715"/>
                <a:gd name="connsiteY11" fmla="*/ 1826150 h 2166730"/>
                <a:gd name="connsiteX12" fmla="*/ 3508983 w 3552715"/>
                <a:gd name="connsiteY12" fmla="*/ 1555805 h 2166730"/>
                <a:gd name="connsiteX13" fmla="*/ 1730734 w 3552715"/>
                <a:gd name="connsiteY13" fmla="*/ 1555805 h 2166730"/>
                <a:gd name="connsiteX14" fmla="*/ 983311 w 3552715"/>
                <a:gd name="connsiteY14" fmla="*/ 1539903 h 2166730"/>
                <a:gd name="connsiteX15" fmla="*/ 538038 w 3552715"/>
                <a:gd name="connsiteY15" fmla="*/ 1428584 h 2166730"/>
                <a:gd name="connsiteX16" fmla="*/ 458525 w 3552715"/>
                <a:gd name="connsiteY16" fmla="*/ 1086678 h 2166730"/>
                <a:gd name="connsiteX17" fmla="*/ 657308 w 3552715"/>
                <a:gd name="connsiteY17" fmla="*/ 736821 h 2166730"/>
                <a:gd name="connsiteX18" fmla="*/ 935604 w 3552715"/>
                <a:gd name="connsiteY18" fmla="*/ 514184 h 2166730"/>
                <a:gd name="connsiteX19" fmla="*/ 1023068 w 3552715"/>
                <a:gd name="connsiteY19" fmla="*/ 442623 h 2166730"/>
                <a:gd name="connsiteX20" fmla="*/ 911750 w 3552715"/>
                <a:gd name="connsiteY20" fmla="*/ 164327 h 2166730"/>
                <a:gd name="connsiteX21" fmla="*/ 697064 w 3552715"/>
                <a:gd name="connsiteY21" fmla="*/ 29155 h 2166730"/>
                <a:gd name="connsiteX0" fmla="*/ 697064 w 3777144"/>
                <a:gd name="connsiteY0" fmla="*/ 29155 h 2166730"/>
                <a:gd name="connsiteX1" fmla="*/ 371061 w 3777144"/>
                <a:gd name="connsiteY1" fmla="*/ 339256 h 2166730"/>
                <a:gd name="connsiteX2" fmla="*/ 108668 w 3777144"/>
                <a:gd name="connsiteY2" fmla="*/ 720918 h 2166730"/>
                <a:gd name="connsiteX3" fmla="*/ 5301 w 3777144"/>
                <a:gd name="connsiteY3" fmla="*/ 1205948 h 2166730"/>
                <a:gd name="connsiteX4" fmla="*/ 76863 w 3777144"/>
                <a:gd name="connsiteY4" fmla="*/ 1635318 h 2166730"/>
                <a:gd name="connsiteX5" fmla="*/ 291548 w 3777144"/>
                <a:gd name="connsiteY5" fmla="*/ 1953370 h 2166730"/>
                <a:gd name="connsiteX6" fmla="*/ 697064 w 3777144"/>
                <a:gd name="connsiteY6" fmla="*/ 2112397 h 2166730"/>
                <a:gd name="connsiteX7" fmla="*/ 1285461 w 3777144"/>
                <a:gd name="connsiteY7" fmla="*/ 2136250 h 2166730"/>
                <a:gd name="connsiteX8" fmla="*/ 1961322 w 3777144"/>
                <a:gd name="connsiteY8" fmla="*/ 2152153 h 2166730"/>
                <a:gd name="connsiteX9" fmla="*/ 3432847 w 3777144"/>
                <a:gd name="connsiteY9" fmla="*/ 2152153 h 2166730"/>
                <a:gd name="connsiteX10" fmla="*/ 2048786 w 3777144"/>
                <a:gd name="connsiteY10" fmla="*/ 2064689 h 2166730"/>
                <a:gd name="connsiteX11" fmla="*/ 1993127 w 3777144"/>
                <a:gd name="connsiteY11" fmla="*/ 1826150 h 2166730"/>
                <a:gd name="connsiteX12" fmla="*/ 3339692 w 3777144"/>
                <a:gd name="connsiteY12" fmla="*/ 1818198 h 2166730"/>
                <a:gd name="connsiteX13" fmla="*/ 3508983 w 3777144"/>
                <a:gd name="connsiteY13" fmla="*/ 1555805 h 2166730"/>
                <a:gd name="connsiteX14" fmla="*/ 1730734 w 3777144"/>
                <a:gd name="connsiteY14" fmla="*/ 1555805 h 2166730"/>
                <a:gd name="connsiteX15" fmla="*/ 983311 w 3777144"/>
                <a:gd name="connsiteY15" fmla="*/ 1539903 h 2166730"/>
                <a:gd name="connsiteX16" fmla="*/ 538038 w 3777144"/>
                <a:gd name="connsiteY16" fmla="*/ 1428584 h 2166730"/>
                <a:gd name="connsiteX17" fmla="*/ 458525 w 3777144"/>
                <a:gd name="connsiteY17" fmla="*/ 1086678 h 2166730"/>
                <a:gd name="connsiteX18" fmla="*/ 657308 w 3777144"/>
                <a:gd name="connsiteY18" fmla="*/ 736821 h 2166730"/>
                <a:gd name="connsiteX19" fmla="*/ 935604 w 3777144"/>
                <a:gd name="connsiteY19" fmla="*/ 514184 h 2166730"/>
                <a:gd name="connsiteX20" fmla="*/ 1023068 w 3777144"/>
                <a:gd name="connsiteY20" fmla="*/ 442623 h 2166730"/>
                <a:gd name="connsiteX21" fmla="*/ 911750 w 3777144"/>
                <a:gd name="connsiteY21" fmla="*/ 164327 h 2166730"/>
                <a:gd name="connsiteX22" fmla="*/ 697064 w 3777144"/>
                <a:gd name="connsiteY22" fmla="*/ 29155 h 2166730"/>
                <a:gd name="connsiteX0" fmla="*/ 697064 w 3777142"/>
                <a:gd name="connsiteY0" fmla="*/ 29155 h 2183958"/>
                <a:gd name="connsiteX1" fmla="*/ 371061 w 3777142"/>
                <a:gd name="connsiteY1" fmla="*/ 339256 h 2183958"/>
                <a:gd name="connsiteX2" fmla="*/ 108668 w 3777142"/>
                <a:gd name="connsiteY2" fmla="*/ 720918 h 2183958"/>
                <a:gd name="connsiteX3" fmla="*/ 5301 w 3777142"/>
                <a:gd name="connsiteY3" fmla="*/ 1205948 h 2183958"/>
                <a:gd name="connsiteX4" fmla="*/ 76863 w 3777142"/>
                <a:gd name="connsiteY4" fmla="*/ 1635318 h 2183958"/>
                <a:gd name="connsiteX5" fmla="*/ 291548 w 3777142"/>
                <a:gd name="connsiteY5" fmla="*/ 1953370 h 2183958"/>
                <a:gd name="connsiteX6" fmla="*/ 697064 w 3777142"/>
                <a:gd name="connsiteY6" fmla="*/ 2112397 h 2183958"/>
                <a:gd name="connsiteX7" fmla="*/ 1285461 w 3777142"/>
                <a:gd name="connsiteY7" fmla="*/ 2136250 h 2183958"/>
                <a:gd name="connsiteX8" fmla="*/ 1961322 w 3777142"/>
                <a:gd name="connsiteY8" fmla="*/ 2152153 h 2183958"/>
                <a:gd name="connsiteX9" fmla="*/ 3432847 w 3777142"/>
                <a:gd name="connsiteY9" fmla="*/ 2152153 h 2183958"/>
                <a:gd name="connsiteX10" fmla="*/ 3233840 w 3777142"/>
                <a:gd name="connsiteY10" fmla="*/ 1961322 h 2183958"/>
                <a:gd name="connsiteX11" fmla="*/ 1993127 w 3777142"/>
                <a:gd name="connsiteY11" fmla="*/ 1826150 h 2183958"/>
                <a:gd name="connsiteX12" fmla="*/ 3339692 w 3777142"/>
                <a:gd name="connsiteY12" fmla="*/ 1818198 h 2183958"/>
                <a:gd name="connsiteX13" fmla="*/ 3508983 w 3777142"/>
                <a:gd name="connsiteY13" fmla="*/ 1555805 h 2183958"/>
                <a:gd name="connsiteX14" fmla="*/ 1730734 w 3777142"/>
                <a:gd name="connsiteY14" fmla="*/ 1555805 h 2183958"/>
                <a:gd name="connsiteX15" fmla="*/ 983311 w 3777142"/>
                <a:gd name="connsiteY15" fmla="*/ 1539903 h 2183958"/>
                <a:gd name="connsiteX16" fmla="*/ 538038 w 3777142"/>
                <a:gd name="connsiteY16" fmla="*/ 1428584 h 2183958"/>
                <a:gd name="connsiteX17" fmla="*/ 458525 w 3777142"/>
                <a:gd name="connsiteY17" fmla="*/ 1086678 h 2183958"/>
                <a:gd name="connsiteX18" fmla="*/ 657308 w 3777142"/>
                <a:gd name="connsiteY18" fmla="*/ 736821 h 2183958"/>
                <a:gd name="connsiteX19" fmla="*/ 935604 w 3777142"/>
                <a:gd name="connsiteY19" fmla="*/ 514184 h 2183958"/>
                <a:gd name="connsiteX20" fmla="*/ 1023068 w 3777142"/>
                <a:gd name="connsiteY20" fmla="*/ 442623 h 2183958"/>
                <a:gd name="connsiteX21" fmla="*/ 911750 w 3777142"/>
                <a:gd name="connsiteY21" fmla="*/ 164327 h 2183958"/>
                <a:gd name="connsiteX22" fmla="*/ 697064 w 3777142"/>
                <a:gd name="connsiteY22" fmla="*/ 29155 h 2183958"/>
                <a:gd name="connsiteX0" fmla="*/ 697064 w 3777144"/>
                <a:gd name="connsiteY0" fmla="*/ 29155 h 2183958"/>
                <a:gd name="connsiteX1" fmla="*/ 371061 w 3777144"/>
                <a:gd name="connsiteY1" fmla="*/ 339256 h 2183958"/>
                <a:gd name="connsiteX2" fmla="*/ 108668 w 3777144"/>
                <a:gd name="connsiteY2" fmla="*/ 720918 h 2183958"/>
                <a:gd name="connsiteX3" fmla="*/ 5301 w 3777144"/>
                <a:gd name="connsiteY3" fmla="*/ 1205948 h 2183958"/>
                <a:gd name="connsiteX4" fmla="*/ 76863 w 3777144"/>
                <a:gd name="connsiteY4" fmla="*/ 1635318 h 2183958"/>
                <a:gd name="connsiteX5" fmla="*/ 291548 w 3777144"/>
                <a:gd name="connsiteY5" fmla="*/ 1953370 h 2183958"/>
                <a:gd name="connsiteX6" fmla="*/ 697064 w 3777144"/>
                <a:gd name="connsiteY6" fmla="*/ 2112397 h 2183958"/>
                <a:gd name="connsiteX7" fmla="*/ 1285461 w 3777144"/>
                <a:gd name="connsiteY7" fmla="*/ 2136250 h 2183958"/>
                <a:gd name="connsiteX8" fmla="*/ 1961322 w 3777144"/>
                <a:gd name="connsiteY8" fmla="*/ 2152153 h 2183958"/>
                <a:gd name="connsiteX9" fmla="*/ 3432847 w 3777144"/>
                <a:gd name="connsiteY9" fmla="*/ 2152153 h 2183958"/>
                <a:gd name="connsiteX10" fmla="*/ 3233840 w 3777144"/>
                <a:gd name="connsiteY10" fmla="*/ 1961322 h 2183958"/>
                <a:gd name="connsiteX11" fmla="*/ 3321825 w 3777144"/>
                <a:gd name="connsiteY11" fmla="*/ 1826150 h 2183958"/>
                <a:gd name="connsiteX12" fmla="*/ 3339692 w 3777144"/>
                <a:gd name="connsiteY12" fmla="*/ 1818198 h 2183958"/>
                <a:gd name="connsiteX13" fmla="*/ 3508983 w 3777144"/>
                <a:gd name="connsiteY13" fmla="*/ 1555805 h 2183958"/>
                <a:gd name="connsiteX14" fmla="*/ 1730734 w 3777144"/>
                <a:gd name="connsiteY14" fmla="*/ 1555805 h 2183958"/>
                <a:gd name="connsiteX15" fmla="*/ 983311 w 3777144"/>
                <a:gd name="connsiteY15" fmla="*/ 1539903 h 2183958"/>
                <a:gd name="connsiteX16" fmla="*/ 538038 w 3777144"/>
                <a:gd name="connsiteY16" fmla="*/ 1428584 h 2183958"/>
                <a:gd name="connsiteX17" fmla="*/ 458525 w 3777144"/>
                <a:gd name="connsiteY17" fmla="*/ 1086678 h 2183958"/>
                <a:gd name="connsiteX18" fmla="*/ 657308 w 3777144"/>
                <a:gd name="connsiteY18" fmla="*/ 736821 h 2183958"/>
                <a:gd name="connsiteX19" fmla="*/ 935604 w 3777144"/>
                <a:gd name="connsiteY19" fmla="*/ 514184 h 2183958"/>
                <a:gd name="connsiteX20" fmla="*/ 1023068 w 3777144"/>
                <a:gd name="connsiteY20" fmla="*/ 442623 h 2183958"/>
                <a:gd name="connsiteX21" fmla="*/ 911750 w 3777144"/>
                <a:gd name="connsiteY21" fmla="*/ 164327 h 2183958"/>
                <a:gd name="connsiteX22" fmla="*/ 697064 w 3777144"/>
                <a:gd name="connsiteY22" fmla="*/ 29155 h 2183958"/>
                <a:gd name="connsiteX0" fmla="*/ 697064 w 3777142"/>
                <a:gd name="connsiteY0" fmla="*/ 29155 h 2183958"/>
                <a:gd name="connsiteX1" fmla="*/ 371061 w 3777142"/>
                <a:gd name="connsiteY1" fmla="*/ 339256 h 2183958"/>
                <a:gd name="connsiteX2" fmla="*/ 108668 w 3777142"/>
                <a:gd name="connsiteY2" fmla="*/ 720918 h 2183958"/>
                <a:gd name="connsiteX3" fmla="*/ 5301 w 3777142"/>
                <a:gd name="connsiteY3" fmla="*/ 1205948 h 2183958"/>
                <a:gd name="connsiteX4" fmla="*/ 76863 w 3777142"/>
                <a:gd name="connsiteY4" fmla="*/ 1635318 h 2183958"/>
                <a:gd name="connsiteX5" fmla="*/ 291548 w 3777142"/>
                <a:gd name="connsiteY5" fmla="*/ 1953370 h 2183958"/>
                <a:gd name="connsiteX6" fmla="*/ 697064 w 3777142"/>
                <a:gd name="connsiteY6" fmla="*/ 2112397 h 2183958"/>
                <a:gd name="connsiteX7" fmla="*/ 1285461 w 3777142"/>
                <a:gd name="connsiteY7" fmla="*/ 2136250 h 2183958"/>
                <a:gd name="connsiteX8" fmla="*/ 1961322 w 3777142"/>
                <a:gd name="connsiteY8" fmla="*/ 2152153 h 2183958"/>
                <a:gd name="connsiteX9" fmla="*/ 3432847 w 3777142"/>
                <a:gd name="connsiteY9" fmla="*/ 2152153 h 2183958"/>
                <a:gd name="connsiteX10" fmla="*/ 3233840 w 3777142"/>
                <a:gd name="connsiteY10" fmla="*/ 1961322 h 2183958"/>
                <a:gd name="connsiteX11" fmla="*/ 3321825 w 3777142"/>
                <a:gd name="connsiteY11" fmla="*/ 1826150 h 2183958"/>
                <a:gd name="connsiteX12" fmla="*/ 3339692 w 3777142"/>
                <a:gd name="connsiteY12" fmla="*/ 1818198 h 2183958"/>
                <a:gd name="connsiteX13" fmla="*/ 3508983 w 3777142"/>
                <a:gd name="connsiteY13" fmla="*/ 1555805 h 2183958"/>
                <a:gd name="connsiteX14" fmla="*/ 1730734 w 3777142"/>
                <a:gd name="connsiteY14" fmla="*/ 1754587 h 2183958"/>
                <a:gd name="connsiteX15" fmla="*/ 983311 w 3777142"/>
                <a:gd name="connsiteY15" fmla="*/ 1539903 h 2183958"/>
                <a:gd name="connsiteX16" fmla="*/ 538038 w 3777142"/>
                <a:gd name="connsiteY16" fmla="*/ 1428584 h 2183958"/>
                <a:gd name="connsiteX17" fmla="*/ 458525 w 3777142"/>
                <a:gd name="connsiteY17" fmla="*/ 1086678 h 2183958"/>
                <a:gd name="connsiteX18" fmla="*/ 657308 w 3777142"/>
                <a:gd name="connsiteY18" fmla="*/ 736821 h 2183958"/>
                <a:gd name="connsiteX19" fmla="*/ 935604 w 3777142"/>
                <a:gd name="connsiteY19" fmla="*/ 514184 h 2183958"/>
                <a:gd name="connsiteX20" fmla="*/ 1023068 w 3777142"/>
                <a:gd name="connsiteY20" fmla="*/ 442623 h 2183958"/>
                <a:gd name="connsiteX21" fmla="*/ 911750 w 3777142"/>
                <a:gd name="connsiteY21" fmla="*/ 164327 h 2183958"/>
                <a:gd name="connsiteX22" fmla="*/ 697064 w 3777142"/>
                <a:gd name="connsiteY22" fmla="*/ 29155 h 2183958"/>
                <a:gd name="connsiteX0" fmla="*/ 697064 w 3777144"/>
                <a:gd name="connsiteY0" fmla="*/ 29155 h 2183958"/>
                <a:gd name="connsiteX1" fmla="*/ 371061 w 3777144"/>
                <a:gd name="connsiteY1" fmla="*/ 339256 h 2183958"/>
                <a:gd name="connsiteX2" fmla="*/ 108668 w 3777144"/>
                <a:gd name="connsiteY2" fmla="*/ 720918 h 2183958"/>
                <a:gd name="connsiteX3" fmla="*/ 5301 w 3777144"/>
                <a:gd name="connsiteY3" fmla="*/ 1205948 h 2183958"/>
                <a:gd name="connsiteX4" fmla="*/ 76863 w 3777144"/>
                <a:gd name="connsiteY4" fmla="*/ 1635318 h 2183958"/>
                <a:gd name="connsiteX5" fmla="*/ 291548 w 3777144"/>
                <a:gd name="connsiteY5" fmla="*/ 1953370 h 2183958"/>
                <a:gd name="connsiteX6" fmla="*/ 697064 w 3777144"/>
                <a:gd name="connsiteY6" fmla="*/ 2112397 h 2183958"/>
                <a:gd name="connsiteX7" fmla="*/ 1285461 w 3777144"/>
                <a:gd name="connsiteY7" fmla="*/ 2136250 h 2183958"/>
                <a:gd name="connsiteX8" fmla="*/ 1961322 w 3777144"/>
                <a:gd name="connsiteY8" fmla="*/ 2152153 h 2183958"/>
                <a:gd name="connsiteX9" fmla="*/ 3432847 w 3777144"/>
                <a:gd name="connsiteY9" fmla="*/ 2152153 h 2183958"/>
                <a:gd name="connsiteX10" fmla="*/ 3233840 w 3777144"/>
                <a:gd name="connsiteY10" fmla="*/ 1961322 h 2183958"/>
                <a:gd name="connsiteX11" fmla="*/ 3321825 w 3777144"/>
                <a:gd name="connsiteY11" fmla="*/ 1826150 h 2183958"/>
                <a:gd name="connsiteX12" fmla="*/ 3339692 w 3777144"/>
                <a:gd name="connsiteY12" fmla="*/ 1818198 h 2183958"/>
                <a:gd name="connsiteX13" fmla="*/ 3508983 w 3777144"/>
                <a:gd name="connsiteY13" fmla="*/ 1555805 h 2183958"/>
                <a:gd name="connsiteX14" fmla="*/ 1730734 w 3777144"/>
                <a:gd name="connsiteY14" fmla="*/ 1754587 h 2183958"/>
                <a:gd name="connsiteX15" fmla="*/ 983311 w 3777144"/>
                <a:gd name="connsiteY15" fmla="*/ 1722783 h 2183958"/>
                <a:gd name="connsiteX16" fmla="*/ 538038 w 3777144"/>
                <a:gd name="connsiteY16" fmla="*/ 1428584 h 2183958"/>
                <a:gd name="connsiteX17" fmla="*/ 458525 w 3777144"/>
                <a:gd name="connsiteY17" fmla="*/ 1086678 h 2183958"/>
                <a:gd name="connsiteX18" fmla="*/ 657308 w 3777144"/>
                <a:gd name="connsiteY18" fmla="*/ 736821 h 2183958"/>
                <a:gd name="connsiteX19" fmla="*/ 935604 w 3777144"/>
                <a:gd name="connsiteY19" fmla="*/ 514184 h 2183958"/>
                <a:gd name="connsiteX20" fmla="*/ 1023068 w 3777144"/>
                <a:gd name="connsiteY20" fmla="*/ 442623 h 2183958"/>
                <a:gd name="connsiteX21" fmla="*/ 911750 w 3777144"/>
                <a:gd name="connsiteY21" fmla="*/ 164327 h 2183958"/>
                <a:gd name="connsiteX22" fmla="*/ 697064 w 3777144"/>
                <a:gd name="connsiteY22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555805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458525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458525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697930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812922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812922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65186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65186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33931 w 3774165"/>
                <a:gd name="connsiteY19" fmla="*/ 355787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579057 h 2733860"/>
                <a:gd name="connsiteX1" fmla="*/ 304470 w 3774165"/>
                <a:gd name="connsiteY1" fmla="*/ 115293 h 2733860"/>
                <a:gd name="connsiteX2" fmla="*/ 108668 w 3774165"/>
                <a:gd name="connsiteY2" fmla="*/ 1270820 h 2733860"/>
                <a:gd name="connsiteX3" fmla="*/ 5301 w 3774165"/>
                <a:gd name="connsiteY3" fmla="*/ 1755850 h 2733860"/>
                <a:gd name="connsiteX4" fmla="*/ 76863 w 3774165"/>
                <a:gd name="connsiteY4" fmla="*/ 2185220 h 2733860"/>
                <a:gd name="connsiteX5" fmla="*/ 291548 w 3774165"/>
                <a:gd name="connsiteY5" fmla="*/ 2503272 h 2733860"/>
                <a:gd name="connsiteX6" fmla="*/ 697064 w 3774165"/>
                <a:gd name="connsiteY6" fmla="*/ 2662299 h 2733860"/>
                <a:gd name="connsiteX7" fmla="*/ 1285461 w 3774165"/>
                <a:gd name="connsiteY7" fmla="*/ 2686152 h 2733860"/>
                <a:gd name="connsiteX8" fmla="*/ 1961322 w 3774165"/>
                <a:gd name="connsiteY8" fmla="*/ 2702055 h 2733860"/>
                <a:gd name="connsiteX9" fmla="*/ 3432847 w 3774165"/>
                <a:gd name="connsiteY9" fmla="*/ 2702055 h 2733860"/>
                <a:gd name="connsiteX10" fmla="*/ 3233840 w 3774165"/>
                <a:gd name="connsiteY10" fmla="*/ 2511224 h 2733860"/>
                <a:gd name="connsiteX11" fmla="*/ 3321825 w 3774165"/>
                <a:gd name="connsiteY11" fmla="*/ 2376052 h 2733860"/>
                <a:gd name="connsiteX12" fmla="*/ 3508983 w 3774165"/>
                <a:gd name="connsiteY12" fmla="*/ 2217025 h 2733860"/>
                <a:gd name="connsiteX13" fmla="*/ 1730734 w 3774165"/>
                <a:gd name="connsiteY13" fmla="*/ 2304489 h 2733860"/>
                <a:gd name="connsiteX14" fmla="*/ 1033931 w 3774165"/>
                <a:gd name="connsiteY14" fmla="*/ 2278009 h 2733860"/>
                <a:gd name="connsiteX15" fmla="*/ 577225 w 3774165"/>
                <a:gd name="connsiteY15" fmla="*/ 2201769 h 2733860"/>
                <a:gd name="connsiteX16" fmla="*/ 424990 w 3774165"/>
                <a:gd name="connsiteY16" fmla="*/ 1744329 h 2733860"/>
                <a:gd name="connsiteX17" fmla="*/ 501108 w 3774165"/>
                <a:gd name="connsiteY17" fmla="*/ 1363129 h 2733860"/>
                <a:gd name="connsiteX18" fmla="*/ 805578 w 3774165"/>
                <a:gd name="connsiteY18" fmla="*/ 1058169 h 2733860"/>
                <a:gd name="connsiteX19" fmla="*/ 1033931 w 3774165"/>
                <a:gd name="connsiteY19" fmla="*/ 905689 h 2733860"/>
                <a:gd name="connsiteX20" fmla="*/ 911750 w 3774165"/>
                <a:gd name="connsiteY20" fmla="*/ 714229 h 2733860"/>
                <a:gd name="connsiteX21" fmla="*/ 697064 w 3774165"/>
                <a:gd name="connsiteY21" fmla="*/ 579057 h 2733860"/>
                <a:gd name="connsiteX0" fmla="*/ 608941 w 3774165"/>
                <a:gd name="connsiteY0" fmla="*/ 99823 h 3154817"/>
                <a:gd name="connsiteX1" fmla="*/ 304470 w 3774165"/>
                <a:gd name="connsiteY1" fmla="*/ 536250 h 3154817"/>
                <a:gd name="connsiteX2" fmla="*/ 108668 w 3774165"/>
                <a:gd name="connsiteY2" fmla="*/ 1691777 h 3154817"/>
                <a:gd name="connsiteX3" fmla="*/ 5301 w 3774165"/>
                <a:gd name="connsiteY3" fmla="*/ 2176807 h 3154817"/>
                <a:gd name="connsiteX4" fmla="*/ 76863 w 3774165"/>
                <a:gd name="connsiteY4" fmla="*/ 2606177 h 3154817"/>
                <a:gd name="connsiteX5" fmla="*/ 291548 w 3774165"/>
                <a:gd name="connsiteY5" fmla="*/ 2924229 h 3154817"/>
                <a:gd name="connsiteX6" fmla="*/ 697064 w 3774165"/>
                <a:gd name="connsiteY6" fmla="*/ 3083256 h 3154817"/>
                <a:gd name="connsiteX7" fmla="*/ 1285461 w 3774165"/>
                <a:gd name="connsiteY7" fmla="*/ 3107109 h 3154817"/>
                <a:gd name="connsiteX8" fmla="*/ 1961322 w 3774165"/>
                <a:gd name="connsiteY8" fmla="*/ 3123012 h 3154817"/>
                <a:gd name="connsiteX9" fmla="*/ 3432847 w 3774165"/>
                <a:gd name="connsiteY9" fmla="*/ 3123012 h 3154817"/>
                <a:gd name="connsiteX10" fmla="*/ 3233840 w 3774165"/>
                <a:gd name="connsiteY10" fmla="*/ 2932181 h 3154817"/>
                <a:gd name="connsiteX11" fmla="*/ 3321825 w 3774165"/>
                <a:gd name="connsiteY11" fmla="*/ 2797009 h 3154817"/>
                <a:gd name="connsiteX12" fmla="*/ 3508983 w 3774165"/>
                <a:gd name="connsiteY12" fmla="*/ 2637982 h 3154817"/>
                <a:gd name="connsiteX13" fmla="*/ 1730734 w 3774165"/>
                <a:gd name="connsiteY13" fmla="*/ 2725446 h 3154817"/>
                <a:gd name="connsiteX14" fmla="*/ 1033931 w 3774165"/>
                <a:gd name="connsiteY14" fmla="*/ 2698966 h 3154817"/>
                <a:gd name="connsiteX15" fmla="*/ 577225 w 3774165"/>
                <a:gd name="connsiteY15" fmla="*/ 2622726 h 3154817"/>
                <a:gd name="connsiteX16" fmla="*/ 424990 w 3774165"/>
                <a:gd name="connsiteY16" fmla="*/ 2165286 h 3154817"/>
                <a:gd name="connsiteX17" fmla="*/ 501108 w 3774165"/>
                <a:gd name="connsiteY17" fmla="*/ 1784086 h 3154817"/>
                <a:gd name="connsiteX18" fmla="*/ 805578 w 3774165"/>
                <a:gd name="connsiteY18" fmla="*/ 1479126 h 3154817"/>
                <a:gd name="connsiteX19" fmla="*/ 1033931 w 3774165"/>
                <a:gd name="connsiteY19" fmla="*/ 1326646 h 3154817"/>
                <a:gd name="connsiteX20" fmla="*/ 911750 w 3774165"/>
                <a:gd name="connsiteY20" fmla="*/ 1135186 h 3154817"/>
                <a:gd name="connsiteX21" fmla="*/ 608941 w 3774165"/>
                <a:gd name="connsiteY21" fmla="*/ 99823 h 315481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805578 w 3774165"/>
                <a:gd name="connsiteY18" fmla="*/ 1422946 h 3098637"/>
                <a:gd name="connsiteX19" fmla="*/ 1033931 w 3774165"/>
                <a:gd name="connsiteY19" fmla="*/ 127046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805578 w 3774165"/>
                <a:gd name="connsiteY18" fmla="*/ 1422946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532823 w 3774165"/>
                <a:gd name="connsiteY18" fmla="*/ 1265640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456706 w 3774165"/>
                <a:gd name="connsiteY17" fmla="*/ 1789354 h 3098637"/>
                <a:gd name="connsiteX18" fmla="*/ 532823 w 3774165"/>
                <a:gd name="connsiteY18" fmla="*/ 1265640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74165" h="3098637">
                  <a:moveTo>
                    <a:pt x="608941" y="43643"/>
                  </a:moveTo>
                  <a:cubicBezTo>
                    <a:pt x="520137" y="87286"/>
                    <a:pt x="387849" y="214744"/>
                    <a:pt x="304470" y="480070"/>
                  </a:cubicBezTo>
                  <a:cubicBezTo>
                    <a:pt x="221091" y="745396"/>
                    <a:pt x="158530" y="1362171"/>
                    <a:pt x="108668" y="1635597"/>
                  </a:cubicBezTo>
                  <a:cubicBezTo>
                    <a:pt x="58806" y="1909023"/>
                    <a:pt x="10602" y="1968227"/>
                    <a:pt x="5301" y="2120627"/>
                  </a:cubicBezTo>
                  <a:cubicBezTo>
                    <a:pt x="0" y="2273027"/>
                    <a:pt x="29155" y="2425427"/>
                    <a:pt x="76863" y="2549997"/>
                  </a:cubicBezTo>
                  <a:cubicBezTo>
                    <a:pt x="124571" y="2674567"/>
                    <a:pt x="188181" y="2788536"/>
                    <a:pt x="291548" y="2868049"/>
                  </a:cubicBezTo>
                  <a:cubicBezTo>
                    <a:pt x="394915" y="2947562"/>
                    <a:pt x="531412" y="2996596"/>
                    <a:pt x="697064" y="3027076"/>
                  </a:cubicBezTo>
                  <a:cubicBezTo>
                    <a:pt x="862716" y="3057556"/>
                    <a:pt x="1285461" y="3050929"/>
                    <a:pt x="1285461" y="3050929"/>
                  </a:cubicBezTo>
                  <a:lnTo>
                    <a:pt x="1961322" y="3066832"/>
                  </a:lnTo>
                  <a:cubicBezTo>
                    <a:pt x="2111071" y="3069482"/>
                    <a:pt x="3220761" y="3098637"/>
                    <a:pt x="3432847" y="3066832"/>
                  </a:cubicBezTo>
                  <a:cubicBezTo>
                    <a:pt x="3644933" y="3035027"/>
                    <a:pt x="3252344" y="2930335"/>
                    <a:pt x="3233840" y="2876001"/>
                  </a:cubicBezTo>
                  <a:cubicBezTo>
                    <a:pt x="3215336" y="2821667"/>
                    <a:pt x="3275968" y="2789862"/>
                    <a:pt x="3321825" y="2740829"/>
                  </a:cubicBezTo>
                  <a:cubicBezTo>
                    <a:pt x="3367682" y="2691796"/>
                    <a:pt x="3774165" y="2593729"/>
                    <a:pt x="3508983" y="2581802"/>
                  </a:cubicBezTo>
                  <a:lnTo>
                    <a:pt x="1730734" y="2669266"/>
                  </a:lnTo>
                  <a:cubicBezTo>
                    <a:pt x="1545204" y="2666616"/>
                    <a:pt x="1226182" y="2659906"/>
                    <a:pt x="1033931" y="2642786"/>
                  </a:cubicBezTo>
                  <a:cubicBezTo>
                    <a:pt x="841680" y="2625666"/>
                    <a:pt x="678715" y="2655493"/>
                    <a:pt x="577225" y="2566546"/>
                  </a:cubicBezTo>
                  <a:cubicBezTo>
                    <a:pt x="475735" y="2477599"/>
                    <a:pt x="445076" y="2238638"/>
                    <a:pt x="424990" y="2109106"/>
                  </a:cubicBezTo>
                  <a:cubicBezTo>
                    <a:pt x="404904" y="1979574"/>
                    <a:pt x="438734" y="1929932"/>
                    <a:pt x="456706" y="1789354"/>
                  </a:cubicBezTo>
                  <a:cubicBezTo>
                    <a:pt x="474678" y="1648776"/>
                    <a:pt x="507451" y="1469306"/>
                    <a:pt x="532823" y="1265640"/>
                  </a:cubicBezTo>
                  <a:cubicBezTo>
                    <a:pt x="558195" y="1061974"/>
                    <a:pt x="558196" y="741927"/>
                    <a:pt x="608941" y="567356"/>
                  </a:cubicBezTo>
                  <a:cubicBezTo>
                    <a:pt x="659686" y="392785"/>
                    <a:pt x="837294" y="305499"/>
                    <a:pt x="837294" y="218214"/>
                  </a:cubicBezTo>
                  <a:cubicBezTo>
                    <a:pt x="837294" y="130929"/>
                    <a:pt x="697745" y="0"/>
                    <a:pt x="608941" y="43643"/>
                  </a:cubicBez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1371600" y="1600200"/>
              <a:ext cx="1838325" cy="4495800"/>
            </a:xfrm>
            <a:custGeom>
              <a:avLst/>
              <a:gdLst>
                <a:gd name="connsiteX0" fmla="*/ 22529 w 1543879"/>
                <a:gd name="connsiteY0" fmla="*/ 528762 h 3090408"/>
                <a:gd name="connsiteX1" fmla="*/ 165653 w 1543879"/>
                <a:gd name="connsiteY1" fmla="*/ 282272 h 3090408"/>
                <a:gd name="connsiteX2" fmla="*/ 420094 w 1543879"/>
                <a:gd name="connsiteY2" fmla="*/ 147100 h 3090408"/>
                <a:gd name="connsiteX3" fmla="*/ 658634 w 1543879"/>
                <a:gd name="connsiteY3" fmla="*/ 99392 h 3090408"/>
                <a:gd name="connsiteX4" fmla="*/ 825611 w 1543879"/>
                <a:gd name="connsiteY4" fmla="*/ 115294 h 3090408"/>
                <a:gd name="connsiteX5" fmla="*/ 1167517 w 1543879"/>
                <a:gd name="connsiteY5" fmla="*/ 791155 h 3090408"/>
                <a:gd name="connsiteX6" fmla="*/ 1429910 w 1543879"/>
                <a:gd name="connsiteY6" fmla="*/ 1785068 h 3090408"/>
                <a:gd name="connsiteX7" fmla="*/ 1533277 w 1543879"/>
                <a:gd name="connsiteY7" fmla="*/ 2755127 h 3090408"/>
                <a:gd name="connsiteX8" fmla="*/ 1493521 w 1543879"/>
                <a:gd name="connsiteY8" fmla="*/ 2834641 h 3090408"/>
                <a:gd name="connsiteX9" fmla="*/ 1358348 w 1543879"/>
                <a:gd name="connsiteY9" fmla="*/ 2755127 h 3090408"/>
                <a:gd name="connsiteX10" fmla="*/ 1080053 w 1543879"/>
                <a:gd name="connsiteY10" fmla="*/ 2778981 h 3090408"/>
                <a:gd name="connsiteX11" fmla="*/ 777903 w 1543879"/>
                <a:gd name="connsiteY11" fmla="*/ 2890300 h 3090408"/>
                <a:gd name="connsiteX12" fmla="*/ 626828 w 1543879"/>
                <a:gd name="connsiteY12" fmla="*/ 3073180 h 3090408"/>
                <a:gd name="connsiteX13" fmla="*/ 602974 w 1543879"/>
                <a:gd name="connsiteY13" fmla="*/ 2786933 h 3090408"/>
                <a:gd name="connsiteX14" fmla="*/ 499608 w 1543879"/>
                <a:gd name="connsiteY14" fmla="*/ 1967948 h 3090408"/>
                <a:gd name="connsiteX15" fmla="*/ 300825 w 1543879"/>
                <a:gd name="connsiteY15" fmla="*/ 1252331 h 3090408"/>
                <a:gd name="connsiteX16" fmla="*/ 22529 w 1543879"/>
                <a:gd name="connsiteY16" fmla="*/ 528762 h 309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43879" h="3090408">
                  <a:moveTo>
                    <a:pt x="22529" y="528762"/>
                  </a:moveTo>
                  <a:cubicBezTo>
                    <a:pt x="0" y="367086"/>
                    <a:pt x="99392" y="345882"/>
                    <a:pt x="165653" y="282272"/>
                  </a:cubicBezTo>
                  <a:cubicBezTo>
                    <a:pt x="231914" y="218662"/>
                    <a:pt x="337931" y="177580"/>
                    <a:pt x="420094" y="147100"/>
                  </a:cubicBezTo>
                  <a:cubicBezTo>
                    <a:pt x="502257" y="116620"/>
                    <a:pt x="591048" y="104693"/>
                    <a:pt x="658634" y="99392"/>
                  </a:cubicBezTo>
                  <a:cubicBezTo>
                    <a:pt x="726220" y="94091"/>
                    <a:pt x="740797" y="0"/>
                    <a:pt x="825611" y="115294"/>
                  </a:cubicBezTo>
                  <a:cubicBezTo>
                    <a:pt x="910425" y="230588"/>
                    <a:pt x="1066801" y="512859"/>
                    <a:pt x="1167517" y="791155"/>
                  </a:cubicBezTo>
                  <a:cubicBezTo>
                    <a:pt x="1268233" y="1069451"/>
                    <a:pt x="1368950" y="1457739"/>
                    <a:pt x="1429910" y="1785068"/>
                  </a:cubicBezTo>
                  <a:cubicBezTo>
                    <a:pt x="1490870" y="2112397"/>
                    <a:pt x="1522675" y="2580198"/>
                    <a:pt x="1533277" y="2755127"/>
                  </a:cubicBezTo>
                  <a:cubicBezTo>
                    <a:pt x="1543879" y="2930056"/>
                    <a:pt x="1522676" y="2834641"/>
                    <a:pt x="1493521" y="2834641"/>
                  </a:cubicBezTo>
                  <a:cubicBezTo>
                    <a:pt x="1464366" y="2834641"/>
                    <a:pt x="1427259" y="2764404"/>
                    <a:pt x="1358348" y="2755127"/>
                  </a:cubicBezTo>
                  <a:cubicBezTo>
                    <a:pt x="1289437" y="2745850"/>
                    <a:pt x="1176794" y="2756452"/>
                    <a:pt x="1080053" y="2778981"/>
                  </a:cubicBezTo>
                  <a:cubicBezTo>
                    <a:pt x="983312" y="2801510"/>
                    <a:pt x="853440" y="2841267"/>
                    <a:pt x="777903" y="2890300"/>
                  </a:cubicBezTo>
                  <a:cubicBezTo>
                    <a:pt x="702366" y="2939333"/>
                    <a:pt x="655983" y="3090408"/>
                    <a:pt x="626828" y="3073180"/>
                  </a:cubicBezTo>
                  <a:cubicBezTo>
                    <a:pt x="597673" y="3055952"/>
                    <a:pt x="624177" y="2971138"/>
                    <a:pt x="602974" y="2786933"/>
                  </a:cubicBezTo>
                  <a:cubicBezTo>
                    <a:pt x="581771" y="2602728"/>
                    <a:pt x="549966" y="2223715"/>
                    <a:pt x="499608" y="1967948"/>
                  </a:cubicBezTo>
                  <a:cubicBezTo>
                    <a:pt x="449250" y="1712181"/>
                    <a:pt x="381663" y="1490870"/>
                    <a:pt x="300825" y="1252331"/>
                  </a:cubicBezTo>
                  <a:cubicBezTo>
                    <a:pt x="219987" y="1013792"/>
                    <a:pt x="45058" y="690439"/>
                    <a:pt x="22529" y="528762"/>
                  </a:cubicBezTo>
                  <a:close/>
                </a:path>
              </a:pathLst>
            </a:custGeom>
            <a:solidFill>
              <a:srgbClr val="808080">
                <a:lumMod val="20000"/>
                <a:lumOff val="8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 rot="21205638">
              <a:off x="2317750" y="3459163"/>
              <a:ext cx="1960563" cy="1997075"/>
            </a:xfrm>
            <a:custGeom>
              <a:avLst/>
              <a:gdLst>
                <a:gd name="connsiteX0" fmla="*/ 369737 w 1787719"/>
                <a:gd name="connsiteY0" fmla="*/ 80838 h 1667123"/>
                <a:gd name="connsiteX1" fmla="*/ 512860 w 1787719"/>
                <a:gd name="connsiteY1" fmla="*/ 80838 h 1667123"/>
                <a:gd name="connsiteX2" fmla="*/ 997890 w 1787719"/>
                <a:gd name="connsiteY2" fmla="*/ 104692 h 1667123"/>
                <a:gd name="connsiteX3" fmla="*/ 1403406 w 1787719"/>
                <a:gd name="connsiteY3" fmla="*/ 17228 h 1667123"/>
                <a:gd name="connsiteX4" fmla="*/ 1713507 w 1787719"/>
                <a:gd name="connsiteY4" fmla="*/ 41082 h 1667123"/>
                <a:gd name="connsiteX5" fmla="*/ 1769166 w 1787719"/>
                <a:gd name="connsiteY5" fmla="*/ 263718 h 1667123"/>
                <a:gd name="connsiteX6" fmla="*/ 1602189 w 1787719"/>
                <a:gd name="connsiteY6" fmla="*/ 621527 h 1667123"/>
                <a:gd name="connsiteX7" fmla="*/ 1681702 w 1787719"/>
                <a:gd name="connsiteY7" fmla="*/ 1050897 h 1667123"/>
                <a:gd name="connsiteX8" fmla="*/ 1697604 w 1787719"/>
                <a:gd name="connsiteY8" fmla="*/ 1416657 h 1667123"/>
                <a:gd name="connsiteX9" fmla="*/ 1657848 w 1787719"/>
                <a:gd name="connsiteY9" fmla="*/ 1567732 h 1667123"/>
                <a:gd name="connsiteX10" fmla="*/ 1307990 w 1787719"/>
                <a:gd name="connsiteY10" fmla="*/ 1639294 h 1667123"/>
                <a:gd name="connsiteX11" fmla="*/ 775253 w 1787719"/>
                <a:gd name="connsiteY11" fmla="*/ 1647245 h 1667123"/>
                <a:gd name="connsiteX12" fmla="*/ 393590 w 1787719"/>
                <a:gd name="connsiteY12" fmla="*/ 1655196 h 1667123"/>
                <a:gd name="connsiteX13" fmla="*/ 266370 w 1787719"/>
                <a:gd name="connsiteY13" fmla="*/ 1575683 h 1667123"/>
                <a:gd name="connsiteX14" fmla="*/ 560568 w 1787719"/>
                <a:gd name="connsiteY14" fmla="*/ 1512073 h 1667123"/>
                <a:gd name="connsiteX15" fmla="*/ 536714 w 1787719"/>
                <a:gd name="connsiteY15" fmla="*/ 1408706 h 1667123"/>
                <a:gd name="connsiteX16" fmla="*/ 290223 w 1787719"/>
                <a:gd name="connsiteY16" fmla="*/ 1408706 h 1667123"/>
                <a:gd name="connsiteX17" fmla="*/ 250467 w 1787719"/>
                <a:gd name="connsiteY17" fmla="*/ 1233777 h 1667123"/>
                <a:gd name="connsiteX18" fmla="*/ 536714 w 1787719"/>
                <a:gd name="connsiteY18" fmla="*/ 1233777 h 1667123"/>
                <a:gd name="connsiteX19" fmla="*/ 496957 w 1787719"/>
                <a:gd name="connsiteY19" fmla="*/ 1066800 h 1667123"/>
                <a:gd name="connsiteX20" fmla="*/ 258418 w 1787719"/>
                <a:gd name="connsiteY20" fmla="*/ 1114508 h 1667123"/>
                <a:gd name="connsiteX21" fmla="*/ 266370 w 1787719"/>
                <a:gd name="connsiteY21" fmla="*/ 995238 h 1667123"/>
                <a:gd name="connsiteX22" fmla="*/ 473103 w 1787719"/>
                <a:gd name="connsiteY22" fmla="*/ 947530 h 1667123"/>
                <a:gd name="connsiteX23" fmla="*/ 465152 w 1787719"/>
                <a:gd name="connsiteY23" fmla="*/ 772602 h 1667123"/>
                <a:gd name="connsiteX24" fmla="*/ 250467 w 1787719"/>
                <a:gd name="connsiteY24" fmla="*/ 844163 h 1667123"/>
                <a:gd name="connsiteX25" fmla="*/ 107343 w 1787719"/>
                <a:gd name="connsiteY25" fmla="*/ 732845 h 1667123"/>
                <a:gd name="connsiteX26" fmla="*/ 433347 w 1787719"/>
                <a:gd name="connsiteY26" fmla="*/ 669235 h 1667123"/>
                <a:gd name="connsiteX27" fmla="*/ 361785 w 1787719"/>
                <a:gd name="connsiteY27" fmla="*/ 549965 h 1667123"/>
                <a:gd name="connsiteX28" fmla="*/ 155051 w 1787719"/>
                <a:gd name="connsiteY28" fmla="*/ 542014 h 1667123"/>
                <a:gd name="connsiteX29" fmla="*/ 75538 w 1787719"/>
                <a:gd name="connsiteY29" fmla="*/ 438647 h 1667123"/>
                <a:gd name="connsiteX30" fmla="*/ 329980 w 1787719"/>
                <a:gd name="connsiteY30" fmla="*/ 414793 h 1667123"/>
                <a:gd name="connsiteX31" fmla="*/ 345883 w 1787719"/>
                <a:gd name="connsiteY31" fmla="*/ 295523 h 1667123"/>
                <a:gd name="connsiteX32" fmla="*/ 67587 w 1787719"/>
                <a:gd name="connsiteY32" fmla="*/ 271669 h 1667123"/>
                <a:gd name="connsiteX33" fmla="*/ 51684 w 1787719"/>
                <a:gd name="connsiteY33" fmla="*/ 128546 h 1667123"/>
                <a:gd name="connsiteX34" fmla="*/ 369737 w 1787719"/>
                <a:gd name="connsiteY34" fmla="*/ 80838 h 1667123"/>
                <a:gd name="connsiteX0" fmla="*/ 369737 w 1774467"/>
                <a:gd name="connsiteY0" fmla="*/ 80838 h 1667123"/>
                <a:gd name="connsiteX1" fmla="*/ 512860 w 1774467"/>
                <a:gd name="connsiteY1" fmla="*/ 80838 h 1667123"/>
                <a:gd name="connsiteX2" fmla="*/ 997890 w 1774467"/>
                <a:gd name="connsiteY2" fmla="*/ 104692 h 1667123"/>
                <a:gd name="connsiteX3" fmla="*/ 1403406 w 1774467"/>
                <a:gd name="connsiteY3" fmla="*/ 17228 h 1667123"/>
                <a:gd name="connsiteX4" fmla="*/ 1713507 w 1774467"/>
                <a:gd name="connsiteY4" fmla="*/ 41082 h 1667123"/>
                <a:gd name="connsiteX5" fmla="*/ 1769166 w 1774467"/>
                <a:gd name="connsiteY5" fmla="*/ 263718 h 1667123"/>
                <a:gd name="connsiteX6" fmla="*/ 1738964 w 1774467"/>
                <a:gd name="connsiteY6" fmla="*/ 621527 h 1667123"/>
                <a:gd name="connsiteX7" fmla="*/ 1681702 w 1774467"/>
                <a:gd name="connsiteY7" fmla="*/ 1050897 h 1667123"/>
                <a:gd name="connsiteX8" fmla="*/ 1697604 w 1774467"/>
                <a:gd name="connsiteY8" fmla="*/ 1416657 h 1667123"/>
                <a:gd name="connsiteX9" fmla="*/ 1657848 w 1774467"/>
                <a:gd name="connsiteY9" fmla="*/ 1567732 h 1667123"/>
                <a:gd name="connsiteX10" fmla="*/ 1307990 w 1774467"/>
                <a:gd name="connsiteY10" fmla="*/ 1639294 h 1667123"/>
                <a:gd name="connsiteX11" fmla="*/ 775253 w 1774467"/>
                <a:gd name="connsiteY11" fmla="*/ 1647245 h 1667123"/>
                <a:gd name="connsiteX12" fmla="*/ 393590 w 1774467"/>
                <a:gd name="connsiteY12" fmla="*/ 1655196 h 1667123"/>
                <a:gd name="connsiteX13" fmla="*/ 266370 w 1774467"/>
                <a:gd name="connsiteY13" fmla="*/ 1575683 h 1667123"/>
                <a:gd name="connsiteX14" fmla="*/ 560568 w 1774467"/>
                <a:gd name="connsiteY14" fmla="*/ 1512073 h 1667123"/>
                <a:gd name="connsiteX15" fmla="*/ 536714 w 1774467"/>
                <a:gd name="connsiteY15" fmla="*/ 1408706 h 1667123"/>
                <a:gd name="connsiteX16" fmla="*/ 290223 w 1774467"/>
                <a:gd name="connsiteY16" fmla="*/ 1408706 h 1667123"/>
                <a:gd name="connsiteX17" fmla="*/ 250467 w 1774467"/>
                <a:gd name="connsiteY17" fmla="*/ 1233777 h 1667123"/>
                <a:gd name="connsiteX18" fmla="*/ 536714 w 1774467"/>
                <a:gd name="connsiteY18" fmla="*/ 1233777 h 1667123"/>
                <a:gd name="connsiteX19" fmla="*/ 496957 w 1774467"/>
                <a:gd name="connsiteY19" fmla="*/ 1066800 h 1667123"/>
                <a:gd name="connsiteX20" fmla="*/ 258418 w 1774467"/>
                <a:gd name="connsiteY20" fmla="*/ 1114508 h 1667123"/>
                <a:gd name="connsiteX21" fmla="*/ 266370 w 1774467"/>
                <a:gd name="connsiteY21" fmla="*/ 995238 h 1667123"/>
                <a:gd name="connsiteX22" fmla="*/ 473103 w 1774467"/>
                <a:gd name="connsiteY22" fmla="*/ 947530 h 1667123"/>
                <a:gd name="connsiteX23" fmla="*/ 465152 w 1774467"/>
                <a:gd name="connsiteY23" fmla="*/ 772602 h 1667123"/>
                <a:gd name="connsiteX24" fmla="*/ 250467 w 1774467"/>
                <a:gd name="connsiteY24" fmla="*/ 844163 h 1667123"/>
                <a:gd name="connsiteX25" fmla="*/ 107343 w 1774467"/>
                <a:gd name="connsiteY25" fmla="*/ 732845 h 1667123"/>
                <a:gd name="connsiteX26" fmla="*/ 433347 w 1774467"/>
                <a:gd name="connsiteY26" fmla="*/ 669235 h 1667123"/>
                <a:gd name="connsiteX27" fmla="*/ 361785 w 1774467"/>
                <a:gd name="connsiteY27" fmla="*/ 549965 h 1667123"/>
                <a:gd name="connsiteX28" fmla="*/ 155051 w 1774467"/>
                <a:gd name="connsiteY28" fmla="*/ 542014 h 1667123"/>
                <a:gd name="connsiteX29" fmla="*/ 75538 w 1774467"/>
                <a:gd name="connsiteY29" fmla="*/ 438647 h 1667123"/>
                <a:gd name="connsiteX30" fmla="*/ 329980 w 1774467"/>
                <a:gd name="connsiteY30" fmla="*/ 414793 h 1667123"/>
                <a:gd name="connsiteX31" fmla="*/ 345883 w 1774467"/>
                <a:gd name="connsiteY31" fmla="*/ 295523 h 1667123"/>
                <a:gd name="connsiteX32" fmla="*/ 67587 w 1774467"/>
                <a:gd name="connsiteY32" fmla="*/ 271669 h 1667123"/>
                <a:gd name="connsiteX33" fmla="*/ 51684 w 1774467"/>
                <a:gd name="connsiteY33" fmla="*/ 128546 h 1667123"/>
                <a:gd name="connsiteX34" fmla="*/ 369737 w 1774467"/>
                <a:gd name="connsiteY34" fmla="*/ 80838 h 166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74467" h="1667123">
                  <a:moveTo>
                    <a:pt x="369737" y="80838"/>
                  </a:moveTo>
                  <a:cubicBezTo>
                    <a:pt x="446600" y="72887"/>
                    <a:pt x="408168" y="76862"/>
                    <a:pt x="512860" y="80838"/>
                  </a:cubicBezTo>
                  <a:cubicBezTo>
                    <a:pt x="617552" y="84814"/>
                    <a:pt x="849466" y="115294"/>
                    <a:pt x="997890" y="104692"/>
                  </a:cubicBezTo>
                  <a:cubicBezTo>
                    <a:pt x="1146314" y="94090"/>
                    <a:pt x="1284137" y="27830"/>
                    <a:pt x="1403406" y="17228"/>
                  </a:cubicBezTo>
                  <a:cubicBezTo>
                    <a:pt x="1522675" y="6626"/>
                    <a:pt x="1652547" y="0"/>
                    <a:pt x="1713507" y="41082"/>
                  </a:cubicBezTo>
                  <a:cubicBezTo>
                    <a:pt x="1774467" y="82164"/>
                    <a:pt x="1764923" y="166977"/>
                    <a:pt x="1769166" y="263718"/>
                  </a:cubicBezTo>
                  <a:cubicBezTo>
                    <a:pt x="1773409" y="360459"/>
                    <a:pt x="1753541" y="490331"/>
                    <a:pt x="1738964" y="621527"/>
                  </a:cubicBezTo>
                  <a:cubicBezTo>
                    <a:pt x="1724387" y="752723"/>
                    <a:pt x="1688595" y="918375"/>
                    <a:pt x="1681702" y="1050897"/>
                  </a:cubicBezTo>
                  <a:cubicBezTo>
                    <a:pt x="1674809" y="1183419"/>
                    <a:pt x="1701580" y="1330518"/>
                    <a:pt x="1697604" y="1416657"/>
                  </a:cubicBezTo>
                  <a:cubicBezTo>
                    <a:pt x="1693628" y="1502796"/>
                    <a:pt x="1722784" y="1530626"/>
                    <a:pt x="1657848" y="1567732"/>
                  </a:cubicBezTo>
                  <a:cubicBezTo>
                    <a:pt x="1592912" y="1604838"/>
                    <a:pt x="1455089" y="1626042"/>
                    <a:pt x="1307990" y="1639294"/>
                  </a:cubicBezTo>
                  <a:cubicBezTo>
                    <a:pt x="1160891" y="1652546"/>
                    <a:pt x="775253" y="1647245"/>
                    <a:pt x="775253" y="1647245"/>
                  </a:cubicBezTo>
                  <a:cubicBezTo>
                    <a:pt x="622853" y="1649895"/>
                    <a:pt x="478404" y="1667123"/>
                    <a:pt x="393590" y="1655196"/>
                  </a:cubicBezTo>
                  <a:cubicBezTo>
                    <a:pt x="308776" y="1643269"/>
                    <a:pt x="238540" y="1599537"/>
                    <a:pt x="266370" y="1575683"/>
                  </a:cubicBezTo>
                  <a:cubicBezTo>
                    <a:pt x="294200" y="1551829"/>
                    <a:pt x="515511" y="1539903"/>
                    <a:pt x="560568" y="1512073"/>
                  </a:cubicBezTo>
                  <a:cubicBezTo>
                    <a:pt x="605625" y="1484244"/>
                    <a:pt x="581771" y="1425934"/>
                    <a:pt x="536714" y="1408706"/>
                  </a:cubicBezTo>
                  <a:cubicBezTo>
                    <a:pt x="491657" y="1391478"/>
                    <a:pt x="337931" y="1437861"/>
                    <a:pt x="290223" y="1408706"/>
                  </a:cubicBezTo>
                  <a:cubicBezTo>
                    <a:pt x="242515" y="1379551"/>
                    <a:pt x="209385" y="1262932"/>
                    <a:pt x="250467" y="1233777"/>
                  </a:cubicBezTo>
                  <a:cubicBezTo>
                    <a:pt x="291549" y="1204622"/>
                    <a:pt x="495632" y="1261607"/>
                    <a:pt x="536714" y="1233777"/>
                  </a:cubicBezTo>
                  <a:cubicBezTo>
                    <a:pt x="577796" y="1205947"/>
                    <a:pt x="543340" y="1086678"/>
                    <a:pt x="496957" y="1066800"/>
                  </a:cubicBezTo>
                  <a:cubicBezTo>
                    <a:pt x="450574" y="1046922"/>
                    <a:pt x="296849" y="1126435"/>
                    <a:pt x="258418" y="1114508"/>
                  </a:cubicBezTo>
                  <a:cubicBezTo>
                    <a:pt x="219987" y="1102581"/>
                    <a:pt x="230589" y="1023068"/>
                    <a:pt x="266370" y="995238"/>
                  </a:cubicBezTo>
                  <a:cubicBezTo>
                    <a:pt x="302151" y="967408"/>
                    <a:pt x="439973" y="984636"/>
                    <a:pt x="473103" y="947530"/>
                  </a:cubicBezTo>
                  <a:cubicBezTo>
                    <a:pt x="506233" y="910424"/>
                    <a:pt x="502258" y="789830"/>
                    <a:pt x="465152" y="772602"/>
                  </a:cubicBezTo>
                  <a:cubicBezTo>
                    <a:pt x="428046" y="755374"/>
                    <a:pt x="310102" y="850789"/>
                    <a:pt x="250467" y="844163"/>
                  </a:cubicBezTo>
                  <a:cubicBezTo>
                    <a:pt x="190832" y="837537"/>
                    <a:pt x="76863" y="762000"/>
                    <a:pt x="107343" y="732845"/>
                  </a:cubicBezTo>
                  <a:cubicBezTo>
                    <a:pt x="137823" y="703690"/>
                    <a:pt x="390940" y="699715"/>
                    <a:pt x="433347" y="669235"/>
                  </a:cubicBezTo>
                  <a:cubicBezTo>
                    <a:pt x="475754" y="638755"/>
                    <a:pt x="408168" y="571168"/>
                    <a:pt x="361785" y="549965"/>
                  </a:cubicBezTo>
                  <a:cubicBezTo>
                    <a:pt x="315402" y="528762"/>
                    <a:pt x="202759" y="560567"/>
                    <a:pt x="155051" y="542014"/>
                  </a:cubicBezTo>
                  <a:cubicBezTo>
                    <a:pt x="107343" y="523461"/>
                    <a:pt x="46383" y="459850"/>
                    <a:pt x="75538" y="438647"/>
                  </a:cubicBezTo>
                  <a:cubicBezTo>
                    <a:pt x="104693" y="417444"/>
                    <a:pt x="284923" y="438647"/>
                    <a:pt x="329980" y="414793"/>
                  </a:cubicBezTo>
                  <a:cubicBezTo>
                    <a:pt x="375038" y="390939"/>
                    <a:pt x="389615" y="319377"/>
                    <a:pt x="345883" y="295523"/>
                  </a:cubicBezTo>
                  <a:cubicBezTo>
                    <a:pt x="302151" y="271669"/>
                    <a:pt x="116620" y="299499"/>
                    <a:pt x="67587" y="271669"/>
                  </a:cubicBezTo>
                  <a:cubicBezTo>
                    <a:pt x="18554" y="243840"/>
                    <a:pt x="0" y="159026"/>
                    <a:pt x="51684" y="128546"/>
                  </a:cubicBezTo>
                  <a:cubicBezTo>
                    <a:pt x="103368" y="98066"/>
                    <a:pt x="292874" y="88789"/>
                    <a:pt x="369737" y="80838"/>
                  </a:cubicBezTo>
                  <a:close/>
                </a:path>
              </a:pathLst>
            </a:custGeom>
            <a:solidFill>
              <a:srgbClr val="DAEDEF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10"/>
            <p:cNvSpPr>
              <a:spLocks noChangeAspect="1"/>
            </p:cNvSpPr>
            <p:nvPr/>
          </p:nvSpPr>
          <p:spPr>
            <a:xfrm rot="20874036" flipH="1">
              <a:off x="2703907" y="1096793"/>
              <a:ext cx="3305799" cy="2393328"/>
            </a:xfrm>
            <a:custGeom>
              <a:avLst/>
              <a:gdLst>
                <a:gd name="connsiteX0" fmla="*/ 152400 w 2637183"/>
                <a:gd name="connsiteY0" fmla="*/ 120596 h 1444488"/>
                <a:gd name="connsiteX1" fmla="*/ 430696 w 2637183"/>
                <a:gd name="connsiteY1" fmla="*/ 33131 h 1444488"/>
                <a:gd name="connsiteX2" fmla="*/ 820310 w 2637183"/>
                <a:gd name="connsiteY2" fmla="*/ 33131 h 1444488"/>
                <a:gd name="connsiteX3" fmla="*/ 1178118 w 2637183"/>
                <a:gd name="connsiteY3" fmla="*/ 64937 h 1444488"/>
                <a:gd name="connsiteX4" fmla="*/ 1551830 w 2637183"/>
                <a:gd name="connsiteY4" fmla="*/ 64937 h 1444488"/>
                <a:gd name="connsiteX5" fmla="*/ 1917590 w 2637183"/>
                <a:gd name="connsiteY5" fmla="*/ 9277 h 1444488"/>
                <a:gd name="connsiteX6" fmla="*/ 2251544 w 2637183"/>
                <a:gd name="connsiteY6" fmla="*/ 9277 h 1444488"/>
                <a:gd name="connsiteX7" fmla="*/ 2537791 w 2637183"/>
                <a:gd name="connsiteY7" fmla="*/ 64937 h 1444488"/>
                <a:gd name="connsiteX8" fmla="*/ 2625256 w 2637183"/>
                <a:gd name="connsiteY8" fmla="*/ 200109 h 1444488"/>
                <a:gd name="connsiteX9" fmla="*/ 2466230 w 2637183"/>
                <a:gd name="connsiteY9" fmla="*/ 335281 h 1444488"/>
                <a:gd name="connsiteX10" fmla="*/ 2275398 w 2637183"/>
                <a:gd name="connsiteY10" fmla="*/ 422745 h 1444488"/>
                <a:gd name="connsiteX11" fmla="*/ 2092518 w 2637183"/>
                <a:gd name="connsiteY11" fmla="*/ 621528 h 1444488"/>
                <a:gd name="connsiteX12" fmla="*/ 1774466 w 2637183"/>
                <a:gd name="connsiteY12" fmla="*/ 820311 h 1444488"/>
                <a:gd name="connsiteX13" fmla="*/ 1400755 w 2637183"/>
                <a:gd name="connsiteY13" fmla="*/ 947531 h 1444488"/>
                <a:gd name="connsiteX14" fmla="*/ 1003190 w 2637183"/>
                <a:gd name="connsiteY14" fmla="*/ 1074752 h 1444488"/>
                <a:gd name="connsiteX15" fmla="*/ 788504 w 2637183"/>
                <a:gd name="connsiteY15" fmla="*/ 1178119 h 1444488"/>
                <a:gd name="connsiteX16" fmla="*/ 581770 w 2637183"/>
                <a:gd name="connsiteY16" fmla="*/ 1368951 h 1444488"/>
                <a:gd name="connsiteX17" fmla="*/ 359134 w 2637183"/>
                <a:gd name="connsiteY17" fmla="*/ 1424610 h 1444488"/>
                <a:gd name="connsiteX18" fmla="*/ 144449 w 2637183"/>
                <a:gd name="connsiteY18" fmla="*/ 1249681 h 1444488"/>
                <a:gd name="connsiteX19" fmla="*/ 41082 w 2637183"/>
                <a:gd name="connsiteY19" fmla="*/ 947531 h 1444488"/>
                <a:gd name="connsiteX20" fmla="*/ 1325 w 2637183"/>
                <a:gd name="connsiteY20" fmla="*/ 557917 h 1444488"/>
                <a:gd name="connsiteX21" fmla="*/ 49033 w 2637183"/>
                <a:gd name="connsiteY21" fmla="*/ 279622 h 1444488"/>
                <a:gd name="connsiteX22" fmla="*/ 152400 w 2637183"/>
                <a:gd name="connsiteY22" fmla="*/ 120596 h 1444488"/>
                <a:gd name="connsiteX0" fmla="*/ 152400 w 2637183"/>
                <a:gd name="connsiteY0" fmla="*/ 120596 h 1444488"/>
                <a:gd name="connsiteX1" fmla="*/ 430696 w 2637183"/>
                <a:gd name="connsiteY1" fmla="*/ 33131 h 1444488"/>
                <a:gd name="connsiteX2" fmla="*/ 820310 w 2637183"/>
                <a:gd name="connsiteY2" fmla="*/ 33131 h 1444488"/>
                <a:gd name="connsiteX3" fmla="*/ 1178118 w 2637183"/>
                <a:gd name="connsiteY3" fmla="*/ 64937 h 1444488"/>
                <a:gd name="connsiteX4" fmla="*/ 1551830 w 2637183"/>
                <a:gd name="connsiteY4" fmla="*/ 64937 h 1444488"/>
                <a:gd name="connsiteX5" fmla="*/ 1917590 w 2637183"/>
                <a:gd name="connsiteY5" fmla="*/ 9277 h 1444488"/>
                <a:gd name="connsiteX6" fmla="*/ 2251544 w 2637183"/>
                <a:gd name="connsiteY6" fmla="*/ 9277 h 1444488"/>
                <a:gd name="connsiteX7" fmla="*/ 2537791 w 2637183"/>
                <a:gd name="connsiteY7" fmla="*/ 64937 h 1444488"/>
                <a:gd name="connsiteX8" fmla="*/ 2625256 w 2637183"/>
                <a:gd name="connsiteY8" fmla="*/ 200109 h 1444488"/>
                <a:gd name="connsiteX9" fmla="*/ 2466230 w 2637183"/>
                <a:gd name="connsiteY9" fmla="*/ 335281 h 1444488"/>
                <a:gd name="connsiteX10" fmla="*/ 2051142 w 2637183"/>
                <a:gd name="connsiteY10" fmla="*/ 453982 h 1444488"/>
                <a:gd name="connsiteX11" fmla="*/ 2092518 w 2637183"/>
                <a:gd name="connsiteY11" fmla="*/ 621528 h 1444488"/>
                <a:gd name="connsiteX12" fmla="*/ 1774466 w 2637183"/>
                <a:gd name="connsiteY12" fmla="*/ 820311 h 1444488"/>
                <a:gd name="connsiteX13" fmla="*/ 1400755 w 2637183"/>
                <a:gd name="connsiteY13" fmla="*/ 947531 h 1444488"/>
                <a:gd name="connsiteX14" fmla="*/ 1003190 w 2637183"/>
                <a:gd name="connsiteY14" fmla="*/ 1074752 h 1444488"/>
                <a:gd name="connsiteX15" fmla="*/ 788504 w 2637183"/>
                <a:gd name="connsiteY15" fmla="*/ 1178119 h 1444488"/>
                <a:gd name="connsiteX16" fmla="*/ 581770 w 2637183"/>
                <a:gd name="connsiteY16" fmla="*/ 1368951 h 1444488"/>
                <a:gd name="connsiteX17" fmla="*/ 359134 w 2637183"/>
                <a:gd name="connsiteY17" fmla="*/ 1424610 h 1444488"/>
                <a:gd name="connsiteX18" fmla="*/ 144449 w 2637183"/>
                <a:gd name="connsiteY18" fmla="*/ 1249681 h 1444488"/>
                <a:gd name="connsiteX19" fmla="*/ 41082 w 2637183"/>
                <a:gd name="connsiteY19" fmla="*/ 947531 h 1444488"/>
                <a:gd name="connsiteX20" fmla="*/ 1325 w 2637183"/>
                <a:gd name="connsiteY20" fmla="*/ 557917 h 1444488"/>
                <a:gd name="connsiteX21" fmla="*/ 49033 w 2637183"/>
                <a:gd name="connsiteY21" fmla="*/ 279622 h 1444488"/>
                <a:gd name="connsiteX22" fmla="*/ 152400 w 2637183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2092518 w 2824922"/>
                <a:gd name="connsiteY11" fmla="*/ 621528 h 1444488"/>
                <a:gd name="connsiteX12" fmla="*/ 1774466 w 2824922"/>
                <a:gd name="connsiteY12" fmla="*/ 820311 h 1444488"/>
                <a:gd name="connsiteX13" fmla="*/ 1400755 w 2824922"/>
                <a:gd name="connsiteY13" fmla="*/ 947531 h 1444488"/>
                <a:gd name="connsiteX14" fmla="*/ 1003190 w 2824922"/>
                <a:gd name="connsiteY14" fmla="*/ 1074752 h 1444488"/>
                <a:gd name="connsiteX15" fmla="*/ 788504 w 2824922"/>
                <a:gd name="connsiteY15" fmla="*/ 1178119 h 1444488"/>
                <a:gd name="connsiteX16" fmla="*/ 581770 w 2824922"/>
                <a:gd name="connsiteY16" fmla="*/ 1368951 h 1444488"/>
                <a:gd name="connsiteX17" fmla="*/ 359134 w 2824922"/>
                <a:gd name="connsiteY17" fmla="*/ 1424610 h 1444488"/>
                <a:gd name="connsiteX18" fmla="*/ 144449 w 2824922"/>
                <a:gd name="connsiteY18" fmla="*/ 1249681 h 1444488"/>
                <a:gd name="connsiteX19" fmla="*/ 41082 w 2824922"/>
                <a:gd name="connsiteY19" fmla="*/ 947531 h 1444488"/>
                <a:gd name="connsiteX20" fmla="*/ 1325 w 2824922"/>
                <a:gd name="connsiteY20" fmla="*/ 557917 h 1444488"/>
                <a:gd name="connsiteX21" fmla="*/ 49033 w 2824922"/>
                <a:gd name="connsiteY21" fmla="*/ 279622 h 1444488"/>
                <a:gd name="connsiteX22" fmla="*/ 152400 w 2824922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774466 w 2824922"/>
                <a:gd name="connsiteY12" fmla="*/ 820311 h 1444488"/>
                <a:gd name="connsiteX13" fmla="*/ 1400755 w 2824922"/>
                <a:gd name="connsiteY13" fmla="*/ 947531 h 1444488"/>
                <a:gd name="connsiteX14" fmla="*/ 1003190 w 2824922"/>
                <a:gd name="connsiteY14" fmla="*/ 1074752 h 1444488"/>
                <a:gd name="connsiteX15" fmla="*/ 788504 w 2824922"/>
                <a:gd name="connsiteY15" fmla="*/ 1178119 h 1444488"/>
                <a:gd name="connsiteX16" fmla="*/ 581770 w 2824922"/>
                <a:gd name="connsiteY16" fmla="*/ 1368951 h 1444488"/>
                <a:gd name="connsiteX17" fmla="*/ 359134 w 2824922"/>
                <a:gd name="connsiteY17" fmla="*/ 1424610 h 1444488"/>
                <a:gd name="connsiteX18" fmla="*/ 144449 w 2824922"/>
                <a:gd name="connsiteY18" fmla="*/ 1249681 h 1444488"/>
                <a:gd name="connsiteX19" fmla="*/ 41082 w 2824922"/>
                <a:gd name="connsiteY19" fmla="*/ 947531 h 1444488"/>
                <a:gd name="connsiteX20" fmla="*/ 1325 w 2824922"/>
                <a:gd name="connsiteY20" fmla="*/ 557917 h 1444488"/>
                <a:gd name="connsiteX21" fmla="*/ 49033 w 2824922"/>
                <a:gd name="connsiteY21" fmla="*/ 279622 h 1444488"/>
                <a:gd name="connsiteX22" fmla="*/ 152400 w 2824922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400755 w 2824922"/>
                <a:gd name="connsiteY12" fmla="*/ 947531 h 1444488"/>
                <a:gd name="connsiteX13" fmla="*/ 1003190 w 2824922"/>
                <a:gd name="connsiteY13" fmla="*/ 1074752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30685 w 2824922"/>
                <a:gd name="connsiteY12" fmla="*/ 907964 h 1444488"/>
                <a:gd name="connsiteX13" fmla="*/ 1003190 w 2824922"/>
                <a:gd name="connsiteY13" fmla="*/ 1074752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30685 w 2824922"/>
                <a:gd name="connsiteY12" fmla="*/ 907964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89289 w 2824922"/>
                <a:gd name="connsiteY12" fmla="*/ 742880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90506 h 1444488"/>
                <a:gd name="connsiteX14" fmla="*/ 644645 w 2824922"/>
                <a:gd name="connsiteY14" fmla="*/ 1155590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07964 h 1444488"/>
                <a:gd name="connsiteX14" fmla="*/ 644645 w 2824922"/>
                <a:gd name="connsiteY14" fmla="*/ 1155590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0292"/>
                <a:gd name="connsiteX1" fmla="*/ 430696 w 2824922"/>
                <a:gd name="connsiteY1" fmla="*/ 33131 h 1440292"/>
                <a:gd name="connsiteX2" fmla="*/ 820310 w 2824922"/>
                <a:gd name="connsiteY2" fmla="*/ 33131 h 1440292"/>
                <a:gd name="connsiteX3" fmla="*/ 1178118 w 2824922"/>
                <a:gd name="connsiteY3" fmla="*/ 64937 h 1440292"/>
                <a:gd name="connsiteX4" fmla="*/ 1551830 w 2824922"/>
                <a:gd name="connsiteY4" fmla="*/ 64937 h 1440292"/>
                <a:gd name="connsiteX5" fmla="*/ 1917590 w 2824922"/>
                <a:gd name="connsiteY5" fmla="*/ 9277 h 1440292"/>
                <a:gd name="connsiteX6" fmla="*/ 2251544 w 2824922"/>
                <a:gd name="connsiteY6" fmla="*/ 9277 h 1440292"/>
                <a:gd name="connsiteX7" fmla="*/ 2537791 w 2824922"/>
                <a:gd name="connsiteY7" fmla="*/ 64937 h 1440292"/>
                <a:gd name="connsiteX8" fmla="*/ 2812995 w 2824922"/>
                <a:gd name="connsiteY8" fmla="*/ 206355 h 1440292"/>
                <a:gd name="connsiteX9" fmla="*/ 2466230 w 2824922"/>
                <a:gd name="connsiteY9" fmla="*/ 335281 h 1440292"/>
                <a:gd name="connsiteX10" fmla="*/ 2051142 w 2824922"/>
                <a:gd name="connsiteY10" fmla="*/ 453982 h 1440292"/>
                <a:gd name="connsiteX11" fmla="*/ 1699518 w 2824922"/>
                <a:gd name="connsiteY11" fmla="*/ 619066 h 1440292"/>
                <a:gd name="connsiteX12" fmla="*/ 1347893 w 2824922"/>
                <a:gd name="connsiteY12" fmla="*/ 742880 h 1440292"/>
                <a:gd name="connsiteX13" fmla="*/ 996269 w 2824922"/>
                <a:gd name="connsiteY13" fmla="*/ 907964 h 1440292"/>
                <a:gd name="connsiteX14" fmla="*/ 644645 w 2824922"/>
                <a:gd name="connsiteY14" fmla="*/ 1155590 h 1440292"/>
                <a:gd name="connsiteX15" fmla="*/ 359134 w 2824922"/>
                <a:gd name="connsiteY15" fmla="*/ 1424610 h 1440292"/>
                <a:gd name="connsiteX16" fmla="*/ 144449 w 2824922"/>
                <a:gd name="connsiteY16" fmla="*/ 1249681 h 1440292"/>
                <a:gd name="connsiteX17" fmla="*/ 41082 w 2824922"/>
                <a:gd name="connsiteY17" fmla="*/ 947531 h 1440292"/>
                <a:gd name="connsiteX18" fmla="*/ 1325 w 2824922"/>
                <a:gd name="connsiteY18" fmla="*/ 557917 h 1440292"/>
                <a:gd name="connsiteX19" fmla="*/ 49033 w 2824922"/>
                <a:gd name="connsiteY19" fmla="*/ 279622 h 1440292"/>
                <a:gd name="connsiteX20" fmla="*/ 152400 w 2824922"/>
                <a:gd name="connsiteY20" fmla="*/ 120596 h 144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24922" h="1440292">
                  <a:moveTo>
                    <a:pt x="152400" y="120596"/>
                  </a:moveTo>
                  <a:cubicBezTo>
                    <a:pt x="216011" y="79514"/>
                    <a:pt x="319378" y="47709"/>
                    <a:pt x="430696" y="33131"/>
                  </a:cubicBezTo>
                  <a:cubicBezTo>
                    <a:pt x="542014" y="18554"/>
                    <a:pt x="695740" y="27830"/>
                    <a:pt x="820310" y="33131"/>
                  </a:cubicBezTo>
                  <a:cubicBezTo>
                    <a:pt x="944880" y="38432"/>
                    <a:pt x="1056198" y="59636"/>
                    <a:pt x="1178118" y="64937"/>
                  </a:cubicBezTo>
                  <a:cubicBezTo>
                    <a:pt x="1300038" y="70238"/>
                    <a:pt x="1428585" y="74214"/>
                    <a:pt x="1551830" y="64937"/>
                  </a:cubicBezTo>
                  <a:cubicBezTo>
                    <a:pt x="1675075" y="55660"/>
                    <a:pt x="1800971" y="18554"/>
                    <a:pt x="1917590" y="9277"/>
                  </a:cubicBezTo>
                  <a:cubicBezTo>
                    <a:pt x="2034209" y="0"/>
                    <a:pt x="2148177" y="0"/>
                    <a:pt x="2251544" y="9277"/>
                  </a:cubicBezTo>
                  <a:cubicBezTo>
                    <a:pt x="2354911" y="18554"/>
                    <a:pt x="2444216" y="32091"/>
                    <a:pt x="2537791" y="64937"/>
                  </a:cubicBezTo>
                  <a:cubicBezTo>
                    <a:pt x="2631366" y="97783"/>
                    <a:pt x="2824922" y="161298"/>
                    <a:pt x="2812995" y="206355"/>
                  </a:cubicBezTo>
                  <a:cubicBezTo>
                    <a:pt x="2801068" y="251412"/>
                    <a:pt x="2593206" y="294010"/>
                    <a:pt x="2466230" y="335281"/>
                  </a:cubicBezTo>
                  <a:cubicBezTo>
                    <a:pt x="2339255" y="376552"/>
                    <a:pt x="2178927" y="406685"/>
                    <a:pt x="2051142" y="453982"/>
                  </a:cubicBezTo>
                  <a:cubicBezTo>
                    <a:pt x="1923357" y="501279"/>
                    <a:pt x="1816726" y="570916"/>
                    <a:pt x="1699518" y="619066"/>
                  </a:cubicBezTo>
                  <a:cubicBezTo>
                    <a:pt x="1582310" y="667216"/>
                    <a:pt x="1465101" y="694730"/>
                    <a:pt x="1347893" y="742880"/>
                  </a:cubicBezTo>
                  <a:cubicBezTo>
                    <a:pt x="1230685" y="791030"/>
                    <a:pt x="1113477" y="839179"/>
                    <a:pt x="996269" y="907964"/>
                  </a:cubicBezTo>
                  <a:cubicBezTo>
                    <a:pt x="879061" y="976749"/>
                    <a:pt x="750834" y="1069482"/>
                    <a:pt x="644645" y="1155590"/>
                  </a:cubicBezTo>
                  <a:cubicBezTo>
                    <a:pt x="538456" y="1241698"/>
                    <a:pt x="442500" y="1408928"/>
                    <a:pt x="359134" y="1424610"/>
                  </a:cubicBezTo>
                  <a:cubicBezTo>
                    <a:pt x="275768" y="1440292"/>
                    <a:pt x="197458" y="1329194"/>
                    <a:pt x="144449" y="1249681"/>
                  </a:cubicBezTo>
                  <a:cubicBezTo>
                    <a:pt x="91440" y="1170168"/>
                    <a:pt x="64936" y="1062825"/>
                    <a:pt x="41082" y="947531"/>
                  </a:cubicBezTo>
                  <a:cubicBezTo>
                    <a:pt x="17228" y="832237"/>
                    <a:pt x="0" y="669235"/>
                    <a:pt x="1325" y="557917"/>
                  </a:cubicBezTo>
                  <a:cubicBezTo>
                    <a:pt x="2650" y="446599"/>
                    <a:pt x="21203" y="353834"/>
                    <a:pt x="49033" y="279622"/>
                  </a:cubicBezTo>
                  <a:cubicBezTo>
                    <a:pt x="76863" y="205410"/>
                    <a:pt x="88790" y="161678"/>
                    <a:pt x="152400" y="120596"/>
                  </a:cubicBezTo>
                  <a:close/>
                </a:path>
              </a:pathLst>
            </a:custGeom>
            <a:solidFill>
              <a:srgbClr val="FFFFFF">
                <a:lumMod val="5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1295400" y="1447800"/>
              <a:ext cx="1231900" cy="4821238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906905 w 1233125"/>
                <a:gd name="connsiteY4" fmla="*/ 3327817 h 4819671"/>
                <a:gd name="connsiteX5" fmla="*/ 1233125 w 1233125"/>
                <a:gd name="connsiteY5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156849 w 1233125"/>
                <a:gd name="connsiteY4" fmla="*/ 3981742 h 4819671"/>
                <a:gd name="connsiteX5" fmla="*/ 1233125 w 1233125"/>
                <a:gd name="connsiteY5" fmla="*/ 4819671 h 481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3125" h="4819671">
                  <a:moveTo>
                    <a:pt x="0" y="0"/>
                  </a:moveTo>
                  <a:cubicBezTo>
                    <a:pt x="143031" y="292308"/>
                    <a:pt x="286062" y="584616"/>
                    <a:pt x="419724" y="906905"/>
                  </a:cubicBezTo>
                  <a:cubicBezTo>
                    <a:pt x="553386" y="1229194"/>
                    <a:pt x="704544" y="1599001"/>
                    <a:pt x="801973" y="1933732"/>
                  </a:cubicBezTo>
                  <a:cubicBezTo>
                    <a:pt x="899402" y="2268463"/>
                    <a:pt x="945152" y="2573954"/>
                    <a:pt x="1004298" y="2915289"/>
                  </a:cubicBezTo>
                  <a:cubicBezTo>
                    <a:pt x="1063444" y="3256624"/>
                    <a:pt x="1118711" y="3664345"/>
                    <a:pt x="1156849" y="3981742"/>
                  </a:cubicBezTo>
                  <a:cubicBezTo>
                    <a:pt x="1194987" y="4299139"/>
                    <a:pt x="1215327" y="4670948"/>
                    <a:pt x="1233125" y="4819671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1295400" y="1447800"/>
              <a:ext cx="4478338" cy="2667000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878725"/>
                <a:gd name="connsiteY0" fmla="*/ 0 h 4002374"/>
                <a:gd name="connsiteX1" fmla="*/ 419724 w 1878725"/>
                <a:gd name="connsiteY1" fmla="*/ 906905 h 4002374"/>
                <a:gd name="connsiteX2" fmla="*/ 801973 w 1878725"/>
                <a:gd name="connsiteY2" fmla="*/ 1933732 h 4002374"/>
                <a:gd name="connsiteX3" fmla="*/ 899410 w 1878725"/>
                <a:gd name="connsiteY3" fmla="*/ 2878112 h 4002374"/>
                <a:gd name="connsiteX4" fmla="*/ 1877476 w 1878725"/>
                <a:gd name="connsiteY4" fmla="*/ 2266637 h 4002374"/>
                <a:gd name="connsiteX5" fmla="*/ 906905 w 1878725"/>
                <a:gd name="connsiteY5" fmla="*/ 3327817 h 4002374"/>
                <a:gd name="connsiteX6" fmla="*/ 906905 w 1878725"/>
                <a:gd name="connsiteY6" fmla="*/ 4002374 h 4002374"/>
                <a:gd name="connsiteX0" fmla="*/ 0 w 1988237"/>
                <a:gd name="connsiteY0" fmla="*/ 0 h 4002374"/>
                <a:gd name="connsiteX1" fmla="*/ 419724 w 1988237"/>
                <a:gd name="connsiteY1" fmla="*/ 906905 h 4002374"/>
                <a:gd name="connsiteX2" fmla="*/ 801973 w 1988237"/>
                <a:gd name="connsiteY2" fmla="*/ 1933732 h 4002374"/>
                <a:gd name="connsiteX3" fmla="*/ 1571468 w 1988237"/>
                <a:gd name="connsiteY3" fmla="*/ 1991819 h 4002374"/>
                <a:gd name="connsiteX4" fmla="*/ 1877476 w 1988237"/>
                <a:gd name="connsiteY4" fmla="*/ 2266637 h 4002374"/>
                <a:gd name="connsiteX5" fmla="*/ 906905 w 1988237"/>
                <a:gd name="connsiteY5" fmla="*/ 3327817 h 4002374"/>
                <a:gd name="connsiteX6" fmla="*/ 906905 w 1988237"/>
                <a:gd name="connsiteY6" fmla="*/ 4002374 h 4002374"/>
                <a:gd name="connsiteX0" fmla="*/ 0 w 3089840"/>
                <a:gd name="connsiteY0" fmla="*/ 0 h 4002374"/>
                <a:gd name="connsiteX1" fmla="*/ 419724 w 3089840"/>
                <a:gd name="connsiteY1" fmla="*/ 906905 h 4002374"/>
                <a:gd name="connsiteX2" fmla="*/ 801973 w 3089840"/>
                <a:gd name="connsiteY2" fmla="*/ 1933732 h 4002374"/>
                <a:gd name="connsiteX3" fmla="*/ 1571468 w 3089840"/>
                <a:gd name="connsiteY3" fmla="*/ 1991819 h 4002374"/>
                <a:gd name="connsiteX4" fmla="*/ 1877476 w 3089840"/>
                <a:gd name="connsiteY4" fmla="*/ 2266637 h 4002374"/>
                <a:gd name="connsiteX5" fmla="*/ 2928078 w 3089840"/>
                <a:gd name="connsiteY5" fmla="*/ 2435902 h 4002374"/>
                <a:gd name="connsiteX6" fmla="*/ 906905 w 3089840"/>
                <a:gd name="connsiteY6" fmla="*/ 4002374 h 4002374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3223039 w 5363979"/>
                <a:gd name="connsiteY6" fmla="*/ 266330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953164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154115"/>
                <a:gd name="connsiteY0" fmla="*/ 0 h 2703225"/>
                <a:gd name="connsiteX1" fmla="*/ 419724 w 5154115"/>
                <a:gd name="connsiteY1" fmla="*/ 906905 h 2703225"/>
                <a:gd name="connsiteX2" fmla="*/ 953164 w 5154115"/>
                <a:gd name="connsiteY2" fmla="*/ 1933732 h 2703225"/>
                <a:gd name="connsiteX3" fmla="*/ 1821307 w 5154115"/>
                <a:gd name="connsiteY3" fmla="*/ 1677025 h 2703225"/>
                <a:gd name="connsiteX4" fmla="*/ 2829854 w 5154115"/>
                <a:gd name="connsiteY4" fmla="*/ 1813810 h 2703225"/>
                <a:gd name="connsiteX5" fmla="*/ 3223039 w 5154115"/>
                <a:gd name="connsiteY5" fmla="*/ 2663304 h 2703225"/>
                <a:gd name="connsiteX6" fmla="*/ 5154115 w 5154115"/>
                <a:gd name="connsiteY6" fmla="*/ 2703225 h 2703225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772520 w 3772520"/>
                <a:gd name="connsiteY6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743651 w 3772520"/>
                <a:gd name="connsiteY4" fmla="*/ 1828604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2819863 w 3772520"/>
                <a:gd name="connsiteY6" fmla="*/ 1600028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4039264"/>
                <a:gd name="connsiteY0" fmla="*/ 0 h 3412759"/>
                <a:gd name="connsiteX1" fmla="*/ 419724 w 4039264"/>
                <a:gd name="connsiteY1" fmla="*/ 906905 h 3412759"/>
                <a:gd name="connsiteX2" fmla="*/ 838338 w 4039264"/>
                <a:gd name="connsiteY2" fmla="*/ 1980988 h 3412759"/>
                <a:gd name="connsiteX3" fmla="*/ 1066975 w 4039264"/>
                <a:gd name="connsiteY3" fmla="*/ 3047673 h 3412759"/>
                <a:gd name="connsiteX4" fmla="*/ 1981526 w 4039264"/>
                <a:gd name="connsiteY4" fmla="*/ 3200057 h 3412759"/>
                <a:gd name="connsiteX5" fmla="*/ 2896076 w 4039264"/>
                <a:gd name="connsiteY5" fmla="*/ 3047673 h 3412759"/>
                <a:gd name="connsiteX6" fmla="*/ 2819863 w 4039264"/>
                <a:gd name="connsiteY6" fmla="*/ 1600028 h 3412759"/>
                <a:gd name="connsiteX7" fmla="*/ 4039264 w 4039264"/>
                <a:gd name="connsiteY7" fmla="*/ 1447645 h 3412759"/>
                <a:gd name="connsiteX8" fmla="*/ 3772520 w 4039264"/>
                <a:gd name="connsiteY8" fmla="*/ 3412759 h 3412759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03926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972289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1066975 w 4420327"/>
                <a:gd name="connsiteY3" fmla="*/ 3047673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990763 w 4420327"/>
                <a:gd name="connsiteY3" fmla="*/ 2590522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124714 w 4420327"/>
                <a:gd name="connsiteY6" fmla="*/ 1523836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896076 w 4420327"/>
                <a:gd name="connsiteY6" fmla="*/ 1904796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972289 w 4420327"/>
                <a:gd name="connsiteY6" fmla="*/ 1752412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886839 w 4344114"/>
                <a:gd name="connsiteY9" fmla="*/ 838110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1219400 w 4344114"/>
                <a:gd name="connsiteY9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1219400 w 4344114"/>
                <a:gd name="connsiteY10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762125 w 4344114"/>
                <a:gd name="connsiteY11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972289 w 4479826"/>
                <a:gd name="connsiteY6" fmla="*/ 1752412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20337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20337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79826" h="2666714">
                  <a:moveTo>
                    <a:pt x="0" y="0"/>
                  </a:moveTo>
                  <a:cubicBezTo>
                    <a:pt x="143031" y="292308"/>
                    <a:pt x="280001" y="576740"/>
                    <a:pt x="419724" y="906905"/>
                  </a:cubicBezTo>
                  <a:cubicBezTo>
                    <a:pt x="559447" y="1237070"/>
                    <a:pt x="743165" y="1700385"/>
                    <a:pt x="838338" y="1980988"/>
                  </a:cubicBezTo>
                  <a:cubicBezTo>
                    <a:pt x="933511" y="2261591"/>
                    <a:pt x="774828" y="2514330"/>
                    <a:pt x="990763" y="2590522"/>
                  </a:cubicBezTo>
                  <a:cubicBezTo>
                    <a:pt x="1206698" y="2666714"/>
                    <a:pt x="1829022" y="2488932"/>
                    <a:pt x="2133951" y="2438138"/>
                  </a:cubicBezTo>
                  <a:cubicBezTo>
                    <a:pt x="2438880" y="2387344"/>
                    <a:pt x="2693235" y="2412741"/>
                    <a:pt x="2820337" y="2285755"/>
                  </a:cubicBezTo>
                  <a:cubicBezTo>
                    <a:pt x="2947439" y="2158769"/>
                    <a:pt x="2807726" y="1803206"/>
                    <a:pt x="2896562" y="1676220"/>
                  </a:cubicBezTo>
                  <a:cubicBezTo>
                    <a:pt x="2985398" y="1549234"/>
                    <a:pt x="3139131" y="1559758"/>
                    <a:pt x="3353352" y="1523837"/>
                  </a:cubicBezTo>
                  <a:lnTo>
                    <a:pt x="4344114" y="1447645"/>
                  </a:lnTo>
                  <a:cubicBezTo>
                    <a:pt x="4479826" y="1393508"/>
                    <a:pt x="4369518" y="1168275"/>
                    <a:pt x="4267901" y="1066686"/>
                  </a:cubicBezTo>
                  <a:cubicBezTo>
                    <a:pt x="4166284" y="965097"/>
                    <a:pt x="3997147" y="885563"/>
                    <a:pt x="3734414" y="838110"/>
                  </a:cubicBezTo>
                  <a:cubicBezTo>
                    <a:pt x="3205489" y="735091"/>
                    <a:pt x="2972289" y="888905"/>
                    <a:pt x="2591226" y="914302"/>
                  </a:cubicBezTo>
                  <a:lnTo>
                    <a:pt x="1219400" y="1142877"/>
                  </a:lnTo>
                  <a:cubicBezTo>
                    <a:pt x="966871" y="1206900"/>
                    <a:pt x="914550" y="1447644"/>
                    <a:pt x="762125" y="1600028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1290638" y="1455738"/>
              <a:ext cx="2187575" cy="4821237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906905 w 1233125"/>
                <a:gd name="connsiteY4" fmla="*/ 3327817 h 4819671"/>
                <a:gd name="connsiteX5" fmla="*/ 1233125 w 1233125"/>
                <a:gd name="connsiteY5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156849 w 1233125"/>
                <a:gd name="connsiteY4" fmla="*/ 3981742 h 4819671"/>
                <a:gd name="connsiteX5" fmla="*/ 1233125 w 1233125"/>
                <a:gd name="connsiteY5" fmla="*/ 4819671 h 4819671"/>
                <a:gd name="connsiteX0" fmla="*/ 0 w 1936333"/>
                <a:gd name="connsiteY0" fmla="*/ 0 h 4819671"/>
                <a:gd name="connsiteX1" fmla="*/ 419724 w 1936333"/>
                <a:gd name="connsiteY1" fmla="*/ 906905 h 4819671"/>
                <a:gd name="connsiteX2" fmla="*/ 801973 w 1936333"/>
                <a:gd name="connsiteY2" fmla="*/ 1933732 h 4819671"/>
                <a:gd name="connsiteX3" fmla="*/ 1004298 w 1936333"/>
                <a:gd name="connsiteY3" fmla="*/ 2915289 h 4819671"/>
                <a:gd name="connsiteX4" fmla="*/ 1910908 w 1936333"/>
                <a:gd name="connsiteY4" fmla="*/ 2734289 h 4819671"/>
                <a:gd name="connsiteX5" fmla="*/ 1156849 w 1936333"/>
                <a:gd name="connsiteY5" fmla="*/ 3981742 h 4819671"/>
                <a:gd name="connsiteX6" fmla="*/ 1233125 w 1936333"/>
                <a:gd name="connsiteY6" fmla="*/ 4819671 h 4819671"/>
                <a:gd name="connsiteX0" fmla="*/ 0 w 2189136"/>
                <a:gd name="connsiteY0" fmla="*/ 0 h 4819671"/>
                <a:gd name="connsiteX1" fmla="*/ 419724 w 2189136"/>
                <a:gd name="connsiteY1" fmla="*/ 906905 h 4819671"/>
                <a:gd name="connsiteX2" fmla="*/ 801973 w 2189136"/>
                <a:gd name="connsiteY2" fmla="*/ 1933732 h 4819671"/>
                <a:gd name="connsiteX3" fmla="*/ 1004298 w 2189136"/>
                <a:gd name="connsiteY3" fmla="*/ 2915289 h 4819671"/>
                <a:gd name="connsiteX4" fmla="*/ 1910908 w 2189136"/>
                <a:gd name="connsiteY4" fmla="*/ 2734289 h 4819671"/>
                <a:gd name="connsiteX5" fmla="*/ 2063460 w 2189136"/>
                <a:gd name="connsiteY5" fmla="*/ 3496041 h 4819671"/>
                <a:gd name="connsiteX6" fmla="*/ 1156849 w 2189136"/>
                <a:gd name="connsiteY6" fmla="*/ 3981742 h 4819671"/>
                <a:gd name="connsiteX7" fmla="*/ 1233125 w 2189136"/>
                <a:gd name="connsiteY7" fmla="*/ 4819671 h 481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9136" h="4819671">
                  <a:moveTo>
                    <a:pt x="0" y="0"/>
                  </a:moveTo>
                  <a:cubicBezTo>
                    <a:pt x="143031" y="292308"/>
                    <a:pt x="286062" y="584616"/>
                    <a:pt x="419724" y="906905"/>
                  </a:cubicBezTo>
                  <a:cubicBezTo>
                    <a:pt x="553386" y="1229194"/>
                    <a:pt x="704544" y="1599001"/>
                    <a:pt x="801973" y="1933732"/>
                  </a:cubicBezTo>
                  <a:cubicBezTo>
                    <a:pt x="899402" y="2268463"/>
                    <a:pt x="819476" y="2781863"/>
                    <a:pt x="1004298" y="2915289"/>
                  </a:cubicBezTo>
                  <a:cubicBezTo>
                    <a:pt x="1189120" y="3048715"/>
                    <a:pt x="1734381" y="2637497"/>
                    <a:pt x="1910908" y="2734289"/>
                  </a:cubicBezTo>
                  <a:cubicBezTo>
                    <a:pt x="2087435" y="2831081"/>
                    <a:pt x="2189136" y="3288132"/>
                    <a:pt x="2063460" y="3496041"/>
                  </a:cubicBezTo>
                  <a:cubicBezTo>
                    <a:pt x="1937784" y="3703950"/>
                    <a:pt x="1295238" y="3761137"/>
                    <a:pt x="1156849" y="3981742"/>
                  </a:cubicBezTo>
                  <a:cubicBezTo>
                    <a:pt x="1018460" y="4202347"/>
                    <a:pt x="1215327" y="4670948"/>
                    <a:pt x="1233125" y="4819671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Circular Arrow 14"/>
            <p:cNvSpPr/>
            <p:nvPr/>
          </p:nvSpPr>
          <p:spPr>
            <a:xfrm rot="8769603" flipH="1">
              <a:off x="3128963" y="2701925"/>
              <a:ext cx="639762" cy="639763"/>
            </a:xfrm>
            <a:prstGeom prst="circularArrow">
              <a:avLst>
                <a:gd name="adj1" fmla="val 8970"/>
                <a:gd name="adj2" fmla="val 2092144"/>
                <a:gd name="adj3" fmla="val 6824086"/>
                <a:gd name="adj4" fmla="val 10462362"/>
                <a:gd name="adj5" fmla="val 12096"/>
              </a:avLst>
            </a:pr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TextBox 17"/>
            <p:cNvSpPr txBox="1">
              <a:spLocks noChangeArrowheads="1"/>
            </p:cNvSpPr>
            <p:nvPr/>
          </p:nvSpPr>
          <p:spPr bwMode="auto">
            <a:xfrm>
              <a:off x="3519634" y="2484576"/>
              <a:ext cx="823074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EHC</a:t>
              </a:r>
            </a:p>
          </p:txBody>
        </p:sp>
        <p:sp>
          <p:nvSpPr>
            <p:cNvPr id="17" name="TextBox 18"/>
            <p:cNvSpPr txBox="1">
              <a:spLocks noChangeArrowheads="1"/>
            </p:cNvSpPr>
            <p:nvPr/>
          </p:nvSpPr>
          <p:spPr bwMode="auto">
            <a:xfrm>
              <a:off x="5791199" y="990600"/>
              <a:ext cx="883890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Liver</a:t>
              </a:r>
            </a:p>
          </p:txBody>
        </p:sp>
        <p:sp>
          <p:nvSpPr>
            <p:cNvPr id="18" name="TextBox 19"/>
            <p:cNvSpPr txBox="1">
              <a:spLocks noChangeArrowheads="1"/>
            </p:cNvSpPr>
            <p:nvPr/>
          </p:nvSpPr>
          <p:spPr bwMode="auto">
            <a:xfrm rot="20792827">
              <a:off x="2881479" y="4922948"/>
              <a:ext cx="1526826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Enterocyte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TextBox 20"/>
            <p:cNvSpPr txBox="1">
              <a:spLocks noChangeArrowheads="1"/>
            </p:cNvSpPr>
            <p:nvPr/>
          </p:nvSpPr>
          <p:spPr bwMode="auto">
            <a:xfrm rot="4958801">
              <a:off x="3489611" y="4146083"/>
              <a:ext cx="2636539" cy="444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Portal blood system</a:t>
              </a:r>
            </a:p>
          </p:txBody>
        </p:sp>
        <p:sp>
          <p:nvSpPr>
            <p:cNvPr id="20" name="TextBox 21"/>
            <p:cNvSpPr txBox="1">
              <a:spLocks noChangeArrowheads="1"/>
            </p:cNvSpPr>
            <p:nvPr/>
          </p:nvSpPr>
          <p:spPr bwMode="auto">
            <a:xfrm rot="4309697">
              <a:off x="398585" y="3268273"/>
              <a:ext cx="2104543" cy="444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Intestine lumen</a:t>
              </a:r>
            </a:p>
          </p:txBody>
        </p:sp>
        <p:sp>
          <p:nvSpPr>
            <p:cNvPr id="21" name="TextBox 22"/>
            <p:cNvSpPr txBox="1">
              <a:spLocks noChangeArrowheads="1"/>
            </p:cNvSpPr>
            <p:nvPr/>
          </p:nvSpPr>
          <p:spPr bwMode="auto">
            <a:xfrm rot="20792827">
              <a:off x="2471454" y="1999616"/>
              <a:ext cx="1309619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Bile duct</a:t>
              </a:r>
            </a:p>
          </p:txBody>
        </p:sp>
        <p:sp>
          <p:nvSpPr>
            <p:cNvPr id="22" name="Freeform 21"/>
            <p:cNvSpPr/>
            <p:nvPr/>
          </p:nvSpPr>
          <p:spPr>
            <a:xfrm>
              <a:off x="1295400" y="1447800"/>
              <a:ext cx="5791200" cy="2667000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878725"/>
                <a:gd name="connsiteY0" fmla="*/ 0 h 4002374"/>
                <a:gd name="connsiteX1" fmla="*/ 419724 w 1878725"/>
                <a:gd name="connsiteY1" fmla="*/ 906905 h 4002374"/>
                <a:gd name="connsiteX2" fmla="*/ 801973 w 1878725"/>
                <a:gd name="connsiteY2" fmla="*/ 1933732 h 4002374"/>
                <a:gd name="connsiteX3" fmla="*/ 899410 w 1878725"/>
                <a:gd name="connsiteY3" fmla="*/ 2878112 h 4002374"/>
                <a:gd name="connsiteX4" fmla="*/ 1877476 w 1878725"/>
                <a:gd name="connsiteY4" fmla="*/ 2266637 h 4002374"/>
                <a:gd name="connsiteX5" fmla="*/ 906905 w 1878725"/>
                <a:gd name="connsiteY5" fmla="*/ 3327817 h 4002374"/>
                <a:gd name="connsiteX6" fmla="*/ 906905 w 1878725"/>
                <a:gd name="connsiteY6" fmla="*/ 4002374 h 4002374"/>
                <a:gd name="connsiteX0" fmla="*/ 0 w 1988237"/>
                <a:gd name="connsiteY0" fmla="*/ 0 h 4002374"/>
                <a:gd name="connsiteX1" fmla="*/ 419724 w 1988237"/>
                <a:gd name="connsiteY1" fmla="*/ 906905 h 4002374"/>
                <a:gd name="connsiteX2" fmla="*/ 801973 w 1988237"/>
                <a:gd name="connsiteY2" fmla="*/ 1933732 h 4002374"/>
                <a:gd name="connsiteX3" fmla="*/ 1571468 w 1988237"/>
                <a:gd name="connsiteY3" fmla="*/ 1991819 h 4002374"/>
                <a:gd name="connsiteX4" fmla="*/ 1877476 w 1988237"/>
                <a:gd name="connsiteY4" fmla="*/ 2266637 h 4002374"/>
                <a:gd name="connsiteX5" fmla="*/ 906905 w 1988237"/>
                <a:gd name="connsiteY5" fmla="*/ 3327817 h 4002374"/>
                <a:gd name="connsiteX6" fmla="*/ 906905 w 1988237"/>
                <a:gd name="connsiteY6" fmla="*/ 4002374 h 4002374"/>
                <a:gd name="connsiteX0" fmla="*/ 0 w 3089840"/>
                <a:gd name="connsiteY0" fmla="*/ 0 h 4002374"/>
                <a:gd name="connsiteX1" fmla="*/ 419724 w 3089840"/>
                <a:gd name="connsiteY1" fmla="*/ 906905 h 4002374"/>
                <a:gd name="connsiteX2" fmla="*/ 801973 w 3089840"/>
                <a:gd name="connsiteY2" fmla="*/ 1933732 h 4002374"/>
                <a:gd name="connsiteX3" fmla="*/ 1571468 w 3089840"/>
                <a:gd name="connsiteY3" fmla="*/ 1991819 h 4002374"/>
                <a:gd name="connsiteX4" fmla="*/ 1877476 w 3089840"/>
                <a:gd name="connsiteY4" fmla="*/ 2266637 h 4002374"/>
                <a:gd name="connsiteX5" fmla="*/ 2928078 w 3089840"/>
                <a:gd name="connsiteY5" fmla="*/ 2435902 h 4002374"/>
                <a:gd name="connsiteX6" fmla="*/ 906905 w 3089840"/>
                <a:gd name="connsiteY6" fmla="*/ 4002374 h 4002374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3223039 w 5363979"/>
                <a:gd name="connsiteY6" fmla="*/ 266330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953164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154115"/>
                <a:gd name="connsiteY0" fmla="*/ 0 h 2703225"/>
                <a:gd name="connsiteX1" fmla="*/ 419724 w 5154115"/>
                <a:gd name="connsiteY1" fmla="*/ 906905 h 2703225"/>
                <a:gd name="connsiteX2" fmla="*/ 953164 w 5154115"/>
                <a:gd name="connsiteY2" fmla="*/ 1933732 h 2703225"/>
                <a:gd name="connsiteX3" fmla="*/ 1821307 w 5154115"/>
                <a:gd name="connsiteY3" fmla="*/ 1677025 h 2703225"/>
                <a:gd name="connsiteX4" fmla="*/ 2829854 w 5154115"/>
                <a:gd name="connsiteY4" fmla="*/ 1813810 h 2703225"/>
                <a:gd name="connsiteX5" fmla="*/ 3223039 w 5154115"/>
                <a:gd name="connsiteY5" fmla="*/ 2663304 h 2703225"/>
                <a:gd name="connsiteX6" fmla="*/ 5154115 w 5154115"/>
                <a:gd name="connsiteY6" fmla="*/ 2703225 h 2703225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772520 w 3772520"/>
                <a:gd name="connsiteY6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743651 w 3772520"/>
                <a:gd name="connsiteY4" fmla="*/ 1828604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2819863 w 3772520"/>
                <a:gd name="connsiteY6" fmla="*/ 1600028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4039264"/>
                <a:gd name="connsiteY0" fmla="*/ 0 h 3412759"/>
                <a:gd name="connsiteX1" fmla="*/ 419724 w 4039264"/>
                <a:gd name="connsiteY1" fmla="*/ 906905 h 3412759"/>
                <a:gd name="connsiteX2" fmla="*/ 838338 w 4039264"/>
                <a:gd name="connsiteY2" fmla="*/ 1980988 h 3412759"/>
                <a:gd name="connsiteX3" fmla="*/ 1066975 w 4039264"/>
                <a:gd name="connsiteY3" fmla="*/ 3047673 h 3412759"/>
                <a:gd name="connsiteX4" fmla="*/ 1981526 w 4039264"/>
                <a:gd name="connsiteY4" fmla="*/ 3200057 h 3412759"/>
                <a:gd name="connsiteX5" fmla="*/ 2896076 w 4039264"/>
                <a:gd name="connsiteY5" fmla="*/ 3047673 h 3412759"/>
                <a:gd name="connsiteX6" fmla="*/ 2819863 w 4039264"/>
                <a:gd name="connsiteY6" fmla="*/ 1600028 h 3412759"/>
                <a:gd name="connsiteX7" fmla="*/ 4039264 w 4039264"/>
                <a:gd name="connsiteY7" fmla="*/ 1447645 h 3412759"/>
                <a:gd name="connsiteX8" fmla="*/ 3772520 w 4039264"/>
                <a:gd name="connsiteY8" fmla="*/ 3412759 h 3412759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03926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972289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1066975 w 4420327"/>
                <a:gd name="connsiteY3" fmla="*/ 3047673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990763 w 4420327"/>
                <a:gd name="connsiteY3" fmla="*/ 2590522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124714 w 4420327"/>
                <a:gd name="connsiteY6" fmla="*/ 1523836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896076 w 4420327"/>
                <a:gd name="connsiteY6" fmla="*/ 1904796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972289 w 4420327"/>
                <a:gd name="connsiteY6" fmla="*/ 1752412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886839 w 4344114"/>
                <a:gd name="connsiteY9" fmla="*/ 838110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1219400 w 4344114"/>
                <a:gd name="connsiteY9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1219400 w 4344114"/>
                <a:gd name="connsiteY10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762125 w 4344114"/>
                <a:gd name="connsiteY11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972289 w 4479826"/>
                <a:gd name="connsiteY6" fmla="*/ 1752412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6706702"/>
                <a:gd name="connsiteY0" fmla="*/ 0 h 2666714"/>
                <a:gd name="connsiteX1" fmla="*/ 419724 w 6706702"/>
                <a:gd name="connsiteY1" fmla="*/ 906905 h 2666714"/>
                <a:gd name="connsiteX2" fmla="*/ 838338 w 6706702"/>
                <a:gd name="connsiteY2" fmla="*/ 1980988 h 2666714"/>
                <a:gd name="connsiteX3" fmla="*/ 990763 w 6706702"/>
                <a:gd name="connsiteY3" fmla="*/ 2590522 h 2666714"/>
                <a:gd name="connsiteX4" fmla="*/ 2133951 w 6706702"/>
                <a:gd name="connsiteY4" fmla="*/ 2438138 h 2666714"/>
                <a:gd name="connsiteX5" fmla="*/ 2896076 w 6706702"/>
                <a:gd name="connsiteY5" fmla="*/ 2285755 h 2666714"/>
                <a:gd name="connsiteX6" fmla="*/ 2972289 w 6706702"/>
                <a:gd name="connsiteY6" fmla="*/ 1752412 h 2666714"/>
                <a:gd name="connsiteX7" fmla="*/ 3353352 w 6706702"/>
                <a:gd name="connsiteY7" fmla="*/ 1523837 h 2666714"/>
                <a:gd name="connsiteX8" fmla="*/ 4344114 w 6706702"/>
                <a:gd name="connsiteY8" fmla="*/ 1447645 h 2666714"/>
                <a:gd name="connsiteX9" fmla="*/ 4267901 w 6706702"/>
                <a:gd name="connsiteY9" fmla="*/ 1066686 h 2666714"/>
                <a:gd name="connsiteX10" fmla="*/ 3734414 w 6706702"/>
                <a:gd name="connsiteY10" fmla="*/ 838110 h 2666714"/>
                <a:gd name="connsiteX11" fmla="*/ 2591226 w 6706702"/>
                <a:gd name="connsiteY11" fmla="*/ 914302 h 2666714"/>
                <a:gd name="connsiteX12" fmla="*/ 1219400 w 6706702"/>
                <a:gd name="connsiteY12" fmla="*/ 1142877 h 2666714"/>
                <a:gd name="connsiteX13" fmla="*/ 6554277 w 6706702"/>
                <a:gd name="connsiteY13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3734414 w 6554277"/>
                <a:gd name="connsiteY10" fmla="*/ 838110 h 2666714"/>
                <a:gd name="connsiteX11" fmla="*/ 2591226 w 6554277"/>
                <a:gd name="connsiteY11" fmla="*/ 914302 h 2666714"/>
                <a:gd name="connsiteX12" fmla="*/ 6554277 w 6554277"/>
                <a:gd name="connsiteY12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3734414 w 6554277"/>
                <a:gd name="connsiteY10" fmla="*/ 838110 h 2666714"/>
                <a:gd name="connsiteX11" fmla="*/ 6554277 w 6554277"/>
                <a:gd name="connsiteY11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6554277 w 6554277"/>
                <a:gd name="connsiteY10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6554277 w 6554277"/>
                <a:gd name="connsiteY9" fmla="*/ 1523837 h 2666714"/>
                <a:gd name="connsiteX0" fmla="*/ 0 w 5639727"/>
                <a:gd name="connsiteY0" fmla="*/ 0 h 2666714"/>
                <a:gd name="connsiteX1" fmla="*/ 419724 w 5639727"/>
                <a:gd name="connsiteY1" fmla="*/ 906905 h 2666714"/>
                <a:gd name="connsiteX2" fmla="*/ 838338 w 5639727"/>
                <a:gd name="connsiteY2" fmla="*/ 1980988 h 2666714"/>
                <a:gd name="connsiteX3" fmla="*/ 990763 w 5639727"/>
                <a:gd name="connsiteY3" fmla="*/ 2590522 h 2666714"/>
                <a:gd name="connsiteX4" fmla="*/ 2133951 w 5639727"/>
                <a:gd name="connsiteY4" fmla="*/ 2438138 h 2666714"/>
                <a:gd name="connsiteX5" fmla="*/ 2896076 w 5639727"/>
                <a:gd name="connsiteY5" fmla="*/ 2285755 h 2666714"/>
                <a:gd name="connsiteX6" fmla="*/ 2972289 w 5639727"/>
                <a:gd name="connsiteY6" fmla="*/ 1752412 h 2666714"/>
                <a:gd name="connsiteX7" fmla="*/ 3353352 w 5639727"/>
                <a:gd name="connsiteY7" fmla="*/ 1523837 h 2666714"/>
                <a:gd name="connsiteX8" fmla="*/ 4344114 w 5639727"/>
                <a:gd name="connsiteY8" fmla="*/ 1447645 h 2666714"/>
                <a:gd name="connsiteX9" fmla="*/ 5639727 w 5639727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96076 w 5792152"/>
                <a:gd name="connsiteY5" fmla="*/ 2285755 h 2666714"/>
                <a:gd name="connsiteX6" fmla="*/ 2972289 w 5792152"/>
                <a:gd name="connsiteY6" fmla="*/ 1752412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96076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19863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19863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92152" h="2666714">
                  <a:moveTo>
                    <a:pt x="0" y="0"/>
                  </a:moveTo>
                  <a:cubicBezTo>
                    <a:pt x="143031" y="292308"/>
                    <a:pt x="280001" y="576740"/>
                    <a:pt x="419724" y="906905"/>
                  </a:cubicBezTo>
                  <a:cubicBezTo>
                    <a:pt x="559447" y="1237070"/>
                    <a:pt x="743165" y="1700385"/>
                    <a:pt x="838338" y="1980988"/>
                  </a:cubicBezTo>
                  <a:cubicBezTo>
                    <a:pt x="933511" y="2261591"/>
                    <a:pt x="774828" y="2514330"/>
                    <a:pt x="990763" y="2590522"/>
                  </a:cubicBezTo>
                  <a:cubicBezTo>
                    <a:pt x="1206698" y="2666714"/>
                    <a:pt x="1829101" y="2488933"/>
                    <a:pt x="2133951" y="2438138"/>
                  </a:cubicBezTo>
                  <a:cubicBezTo>
                    <a:pt x="2438801" y="2387344"/>
                    <a:pt x="2692842" y="2412741"/>
                    <a:pt x="2819863" y="2285755"/>
                  </a:cubicBezTo>
                  <a:cubicBezTo>
                    <a:pt x="2946884" y="2158769"/>
                    <a:pt x="2807161" y="1803206"/>
                    <a:pt x="2896076" y="1676220"/>
                  </a:cubicBezTo>
                  <a:cubicBezTo>
                    <a:pt x="2984991" y="1549234"/>
                    <a:pt x="3130582" y="1567778"/>
                    <a:pt x="3353352" y="1523837"/>
                  </a:cubicBezTo>
                  <a:lnTo>
                    <a:pt x="4344114" y="1447645"/>
                  </a:lnTo>
                  <a:cubicBezTo>
                    <a:pt x="4877601" y="1447645"/>
                    <a:pt x="5331702" y="1431772"/>
                    <a:pt x="5792152" y="1447645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>
              <a:off x="3070726" y="1187116"/>
              <a:ext cx="1244600" cy="762000"/>
            </a:xfrm>
            <a:custGeom>
              <a:avLst/>
              <a:gdLst>
                <a:gd name="connsiteX0" fmla="*/ 145716 w 1244600"/>
                <a:gd name="connsiteY0" fmla="*/ 762000 h 762000"/>
                <a:gd name="connsiteX1" fmla="*/ 41442 w 1244600"/>
                <a:gd name="connsiteY1" fmla="*/ 609600 h 762000"/>
                <a:gd name="connsiteX2" fmla="*/ 394369 w 1244600"/>
                <a:gd name="connsiteY2" fmla="*/ 328863 h 762000"/>
                <a:gd name="connsiteX3" fmla="*/ 1244600 w 1244600"/>
                <a:gd name="connsiteY3" fmla="*/ 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00" h="762000">
                  <a:moveTo>
                    <a:pt x="145716" y="762000"/>
                  </a:moveTo>
                  <a:cubicBezTo>
                    <a:pt x="72858" y="721895"/>
                    <a:pt x="0" y="681790"/>
                    <a:pt x="41442" y="609600"/>
                  </a:cubicBezTo>
                  <a:cubicBezTo>
                    <a:pt x="82884" y="537410"/>
                    <a:pt x="193843" y="430463"/>
                    <a:pt x="394369" y="328863"/>
                  </a:cubicBezTo>
                  <a:cubicBezTo>
                    <a:pt x="594895" y="227263"/>
                    <a:pt x="919747" y="113631"/>
                    <a:pt x="1244600" y="0"/>
                  </a:cubicBezTo>
                </a:path>
              </a:pathLst>
            </a:cu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TextBox 20"/>
            <p:cNvSpPr txBox="1">
              <a:spLocks noChangeArrowheads="1"/>
            </p:cNvSpPr>
            <p:nvPr/>
          </p:nvSpPr>
          <p:spPr bwMode="auto">
            <a:xfrm>
              <a:off x="7048020" y="2559964"/>
              <a:ext cx="1500763" cy="750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Systemic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circulation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lowchart: Delay 24"/>
            <p:cNvSpPr/>
            <p:nvPr/>
          </p:nvSpPr>
          <p:spPr>
            <a:xfrm>
              <a:off x="1315453" y="1066800"/>
              <a:ext cx="304800" cy="228600"/>
            </a:xfrm>
            <a:prstGeom prst="flowChartDelay">
              <a:avLst/>
            </a:prstGeom>
            <a:solidFill>
              <a:srgbClr val="0070C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lowchart: Delay 25"/>
            <p:cNvSpPr/>
            <p:nvPr/>
          </p:nvSpPr>
          <p:spPr>
            <a:xfrm rot="10800000">
              <a:off x="990600" y="1066800"/>
              <a:ext cx="304800" cy="228600"/>
            </a:xfrm>
            <a:prstGeom prst="flowChartDelay">
              <a:avLst/>
            </a:prstGeom>
            <a:solidFill>
              <a:srgbClr val="0070C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 rot="20792827">
              <a:off x="1283921" y="1152855"/>
              <a:ext cx="1396504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Oral dose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6200" y="1302603"/>
            <a:ext cx="30364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/>
              <a:t>F = oral bioavailability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 err="1" smtClean="0"/>
              <a:t>F</a:t>
            </a:r>
            <a:r>
              <a:rPr lang="en-US" sz="1200" baseline="-25000" dirty="0" err="1" smtClean="0"/>
              <a:t>a</a:t>
            </a:r>
            <a:r>
              <a:rPr lang="en-US" sz="1200" dirty="0" smtClean="0"/>
              <a:t> = fraction absorbed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 err="1" smtClean="0"/>
              <a:t>F</a:t>
            </a:r>
            <a:r>
              <a:rPr lang="en-US" sz="1200" baseline="-25000" dirty="0" err="1" smtClean="0"/>
              <a:t>g</a:t>
            </a:r>
            <a:r>
              <a:rPr lang="en-US" sz="1200" dirty="0" smtClean="0"/>
              <a:t> = fraction escaping gut metabolism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 err="1" smtClean="0"/>
              <a:t>F</a:t>
            </a:r>
            <a:r>
              <a:rPr lang="en-US" sz="1200" baseline="-25000" dirty="0" err="1" smtClean="0"/>
              <a:t>h</a:t>
            </a:r>
            <a:r>
              <a:rPr lang="en-US" sz="1200" dirty="0" smtClean="0"/>
              <a:t> = fraction escaping hepatic metabolism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57400" y="1143000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F = </a:t>
            </a:r>
            <a:r>
              <a:rPr lang="en-US" sz="2400" dirty="0" err="1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err="1" smtClean="0">
                <a:solidFill>
                  <a:srgbClr val="0070C0"/>
                </a:solidFill>
              </a:rPr>
              <a:t>a</a:t>
            </a:r>
            <a:r>
              <a:rPr lang="en-US" sz="2400" dirty="0" smtClean="0">
                <a:solidFill>
                  <a:srgbClr val="0070C0"/>
                </a:solidFill>
              </a:rPr>
              <a:t> x </a:t>
            </a:r>
            <a:r>
              <a:rPr lang="en-US" sz="2400" dirty="0" err="1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err="1" smtClean="0">
                <a:solidFill>
                  <a:srgbClr val="0070C0"/>
                </a:solidFill>
              </a:rPr>
              <a:t>g</a:t>
            </a:r>
            <a:r>
              <a:rPr lang="en-US" sz="2400" dirty="0" smtClean="0">
                <a:solidFill>
                  <a:srgbClr val="0070C0"/>
                </a:solidFill>
              </a:rPr>
              <a:t> x </a:t>
            </a:r>
            <a:r>
              <a:rPr lang="en-US" sz="2400" dirty="0" err="1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err="1" smtClean="0">
                <a:solidFill>
                  <a:srgbClr val="0070C0"/>
                </a:solidFill>
              </a:rPr>
              <a:t>h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057400" y="1143000"/>
            <a:ext cx="2286000" cy="5334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543800" y="3581400"/>
            <a:ext cx="15103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courtesy of Varma Manthena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 Physicochemical Properties for an Oral Systemic Drug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839200" cy="4343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000" dirty="0" smtClean="0"/>
              <a:t>Ideal Oral Drug Space: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MW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500</a:t>
            </a:r>
          </a:p>
          <a:p>
            <a:pPr lvl="1">
              <a:spcBef>
                <a:spcPts val="0"/>
              </a:spcBef>
            </a:pPr>
            <a:r>
              <a:rPr lang="en-US" dirty="0" err="1" smtClean="0"/>
              <a:t>Log</a:t>
            </a:r>
            <a:r>
              <a:rPr lang="en-US" i="1" dirty="0" err="1" smtClean="0"/>
              <a:t>P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5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Hydrogen Bond Donor (HBD)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5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Hydrogen Bond Acceptor (HBA)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10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Rotatable Bond (RB)</a:t>
            </a:r>
            <a:r>
              <a:rPr lang="en-US" dirty="0" smtClean="0">
                <a:sym typeface="Symbol"/>
              </a:rPr>
              <a:t> </a:t>
            </a:r>
            <a:r>
              <a:rPr lang="en-US" dirty="0" smtClean="0"/>
              <a:t> 10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PSA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 140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1400" dirty="0" smtClean="0"/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/>
              <a:t>Lipinski, C.A.; et al. </a:t>
            </a:r>
            <a:r>
              <a:rPr lang="en-US" sz="1200" i="1" dirty="0" smtClean="0"/>
              <a:t>Adv Drug </a:t>
            </a:r>
            <a:r>
              <a:rPr lang="en-US" sz="1200" i="1" dirty="0" err="1" smtClean="0"/>
              <a:t>Deliv</a:t>
            </a:r>
            <a:r>
              <a:rPr lang="en-US" sz="1200" i="1" dirty="0" smtClean="0"/>
              <a:t> Rev</a:t>
            </a:r>
            <a:r>
              <a:rPr lang="en-US" sz="1200" dirty="0" smtClean="0"/>
              <a:t>,</a:t>
            </a:r>
            <a:r>
              <a:rPr lang="en-US" sz="1200" i="1" dirty="0" smtClean="0"/>
              <a:t> </a:t>
            </a:r>
            <a:r>
              <a:rPr lang="en-US" sz="1200" b="1" dirty="0" smtClean="0"/>
              <a:t>1997</a:t>
            </a:r>
            <a:r>
              <a:rPr lang="en-US" sz="1200" dirty="0" smtClean="0"/>
              <a:t>, </a:t>
            </a:r>
            <a:r>
              <a:rPr lang="en-US" sz="1200" i="1" dirty="0" smtClean="0"/>
              <a:t>23</a:t>
            </a:r>
            <a:r>
              <a:rPr lang="en-US" sz="1200" dirty="0" smtClean="0"/>
              <a:t>(1–3), 3-25.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 smtClean="0"/>
              <a:t>Veber</a:t>
            </a:r>
            <a:r>
              <a:rPr lang="en-US" sz="1200" dirty="0" smtClean="0"/>
              <a:t>, D.F.; et al. </a:t>
            </a:r>
            <a:r>
              <a:rPr lang="en-US" sz="1200" i="1" dirty="0" smtClean="0"/>
              <a:t>J Med Chem</a:t>
            </a:r>
            <a:r>
              <a:rPr lang="en-US" sz="1200" dirty="0" smtClean="0"/>
              <a:t>,</a:t>
            </a:r>
            <a:r>
              <a:rPr lang="en-US" sz="1200" i="1" dirty="0" smtClean="0"/>
              <a:t> </a:t>
            </a:r>
            <a:r>
              <a:rPr lang="en-US" sz="1200" b="1" dirty="0" smtClean="0"/>
              <a:t>2002</a:t>
            </a:r>
            <a:r>
              <a:rPr lang="en-US" sz="1200" dirty="0" smtClean="0"/>
              <a:t>, </a:t>
            </a:r>
            <a:r>
              <a:rPr lang="en-US" sz="1200" i="1" dirty="0" smtClean="0"/>
              <a:t>45</a:t>
            </a:r>
            <a:r>
              <a:rPr lang="en-US" sz="1200" dirty="0" smtClean="0"/>
              <a:t>(12), 2615-2623.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 smtClean="0"/>
              <a:t>Wenlock</a:t>
            </a:r>
            <a:r>
              <a:rPr lang="en-US" sz="1200" dirty="0" smtClean="0"/>
              <a:t>, M.C.; et al. </a:t>
            </a:r>
            <a:r>
              <a:rPr lang="en-US" sz="1200" i="1" dirty="0" smtClean="0"/>
              <a:t>J Med Chem</a:t>
            </a:r>
            <a:r>
              <a:rPr lang="en-US" sz="1200" dirty="0" smtClean="0"/>
              <a:t>,</a:t>
            </a:r>
            <a:r>
              <a:rPr lang="en-US" sz="1200" i="1" dirty="0" smtClean="0"/>
              <a:t> </a:t>
            </a:r>
            <a:r>
              <a:rPr lang="en-US" sz="1200" b="1" dirty="0" smtClean="0"/>
              <a:t>2003</a:t>
            </a:r>
            <a:r>
              <a:rPr lang="en-US" sz="1200" dirty="0" smtClean="0"/>
              <a:t>, </a:t>
            </a:r>
            <a:r>
              <a:rPr lang="en-US" sz="1200" i="1" dirty="0" smtClean="0"/>
              <a:t>46</a:t>
            </a:r>
            <a:r>
              <a:rPr lang="en-US" sz="1200" dirty="0" smtClean="0"/>
              <a:t>(7), 1250-1256.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 smtClean="0"/>
              <a:t>Leeson</a:t>
            </a:r>
            <a:r>
              <a:rPr lang="en-US" sz="1200" dirty="0" smtClean="0"/>
              <a:t>, P.D.; et al. </a:t>
            </a:r>
            <a:r>
              <a:rPr lang="en-US" sz="1200" i="1" dirty="0" smtClean="0"/>
              <a:t>J Med Chem</a:t>
            </a:r>
            <a:r>
              <a:rPr lang="en-US" sz="1200" dirty="0" smtClean="0"/>
              <a:t>,</a:t>
            </a:r>
            <a:r>
              <a:rPr lang="en-US" sz="1200" i="1" dirty="0" smtClean="0"/>
              <a:t> </a:t>
            </a:r>
            <a:r>
              <a:rPr lang="en-US" sz="1200" b="1" dirty="0" smtClean="0"/>
              <a:t>2004</a:t>
            </a:r>
            <a:r>
              <a:rPr lang="en-US" sz="1200" dirty="0" smtClean="0"/>
              <a:t>, </a:t>
            </a:r>
            <a:r>
              <a:rPr lang="en-US" sz="1200" i="1" dirty="0" smtClean="0"/>
              <a:t>47</a:t>
            </a:r>
            <a:r>
              <a:rPr lang="en-US" sz="1200" dirty="0" smtClean="0"/>
              <a:t>(25), 6338-6348.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 smtClean="0"/>
              <a:t>Leeson</a:t>
            </a:r>
            <a:r>
              <a:rPr lang="en-US" sz="1200" dirty="0" smtClean="0"/>
              <a:t>, P.D.; </a:t>
            </a:r>
            <a:r>
              <a:rPr lang="en-US" sz="1200" dirty="0" err="1" smtClean="0"/>
              <a:t>Oprea</a:t>
            </a:r>
            <a:r>
              <a:rPr lang="en-US" sz="1200" dirty="0" smtClean="0"/>
              <a:t>, T.I. In:  </a:t>
            </a:r>
            <a:r>
              <a:rPr lang="en-US" sz="1200" i="1" dirty="0" smtClean="0"/>
              <a:t>Drug Design Strategies Quantitative Approaches</a:t>
            </a:r>
            <a:r>
              <a:rPr lang="en-US" sz="1200" dirty="0" smtClean="0"/>
              <a:t>, Livingstone, D.J.; Davis, A.M.; Eds.; Royal Society of Chemistry: Cambridge, UK, </a:t>
            </a:r>
            <a:r>
              <a:rPr lang="en-US" sz="1200" b="1" dirty="0" smtClean="0"/>
              <a:t>2012</a:t>
            </a:r>
            <a:r>
              <a:rPr lang="en-US" sz="1200" dirty="0" smtClean="0"/>
              <a:t>; Vol. </a:t>
            </a:r>
            <a:r>
              <a:rPr lang="en-US" sz="1200" i="1" dirty="0" smtClean="0"/>
              <a:t>13</a:t>
            </a:r>
            <a:r>
              <a:rPr lang="en-US" sz="1200" dirty="0" smtClean="0"/>
              <a:t>, pp 35-59.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/>
              <a:t>Varma, M.V.; et al. </a:t>
            </a:r>
            <a:r>
              <a:rPr lang="en-US" sz="1200" i="1" dirty="0" smtClean="0"/>
              <a:t>J Med Chem</a:t>
            </a:r>
            <a:r>
              <a:rPr lang="en-US" sz="1200" dirty="0" smtClean="0"/>
              <a:t>,</a:t>
            </a:r>
            <a:r>
              <a:rPr lang="en-US" sz="1200" i="1" dirty="0" smtClean="0"/>
              <a:t> </a:t>
            </a:r>
            <a:r>
              <a:rPr lang="en-US" sz="1200" b="1" dirty="0" smtClean="0"/>
              <a:t>2010</a:t>
            </a:r>
            <a:r>
              <a:rPr lang="en-US" sz="1200" dirty="0" smtClean="0"/>
              <a:t>, </a:t>
            </a:r>
            <a:r>
              <a:rPr lang="en-US" sz="1200" i="1" dirty="0" smtClean="0"/>
              <a:t>53</a:t>
            </a:r>
            <a:r>
              <a:rPr lang="en-US" sz="1200" dirty="0" smtClean="0"/>
              <a:t>(3), 1098-1108.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14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14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399" y="1143000"/>
            <a:ext cx="400726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676400" y="1295400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F = </a:t>
            </a:r>
            <a:r>
              <a:rPr lang="en-US" sz="2400" dirty="0" err="1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err="1" smtClean="0">
                <a:solidFill>
                  <a:srgbClr val="0070C0"/>
                </a:solidFill>
              </a:rPr>
              <a:t>a</a:t>
            </a:r>
            <a:r>
              <a:rPr lang="en-US" sz="2400" dirty="0" smtClean="0">
                <a:solidFill>
                  <a:srgbClr val="0070C0"/>
                </a:solidFill>
              </a:rPr>
              <a:t> x </a:t>
            </a:r>
            <a:r>
              <a:rPr lang="en-US" sz="2400" dirty="0" err="1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err="1" smtClean="0">
                <a:solidFill>
                  <a:srgbClr val="0070C0"/>
                </a:solidFill>
              </a:rPr>
              <a:t>g</a:t>
            </a:r>
            <a:r>
              <a:rPr lang="en-US" sz="2400" dirty="0" smtClean="0">
                <a:solidFill>
                  <a:srgbClr val="0070C0"/>
                </a:solidFill>
              </a:rPr>
              <a:t> x </a:t>
            </a:r>
            <a:r>
              <a:rPr lang="en-US" sz="2400" dirty="0" err="1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err="1" smtClean="0">
                <a:solidFill>
                  <a:srgbClr val="0070C0"/>
                </a:solidFill>
              </a:rPr>
              <a:t>h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6400" y="1295400"/>
            <a:ext cx="2286000" cy="5334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96000" y="4343400"/>
            <a:ext cx="27943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Paolini</a:t>
            </a:r>
            <a:r>
              <a:rPr lang="en-US" sz="800" dirty="0" smtClean="0"/>
              <a:t>, G.V.; et al. </a:t>
            </a:r>
            <a:r>
              <a:rPr lang="en-US" sz="800" i="1" dirty="0" smtClean="0"/>
              <a:t>Nat </a:t>
            </a:r>
            <a:r>
              <a:rPr lang="en-US" sz="800" i="1" dirty="0" err="1" smtClean="0"/>
              <a:t>Biotechnol</a:t>
            </a:r>
            <a:r>
              <a:rPr lang="en-US" sz="800" i="1" dirty="0" smtClean="0"/>
              <a:t>, </a:t>
            </a:r>
            <a:r>
              <a:rPr lang="en-US" sz="800" b="1" dirty="0" smtClean="0"/>
              <a:t>2006</a:t>
            </a:r>
            <a:r>
              <a:rPr lang="en-US" sz="800" dirty="0" smtClean="0"/>
              <a:t>, </a:t>
            </a:r>
            <a:r>
              <a:rPr lang="en-US" sz="800" i="1" dirty="0" smtClean="0"/>
              <a:t>24</a:t>
            </a:r>
            <a:r>
              <a:rPr lang="en-US" sz="800" dirty="0" smtClean="0"/>
              <a:t>(7), 805-815.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Design an Intestinally-Targeted (Non-Systemic) Oral Small Molecule Drug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382000" cy="4800600"/>
          </a:xfrm>
        </p:spPr>
        <p:txBody>
          <a:bodyPr/>
          <a:lstStyle/>
          <a:p>
            <a:r>
              <a:rPr lang="en-US" dirty="0" smtClean="0"/>
              <a:t>Limit absorption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Low Permeability – Large, Polar chemical space</a:t>
            </a:r>
          </a:p>
          <a:p>
            <a:pPr lvl="2"/>
            <a:r>
              <a:rPr lang="en-US" dirty="0" smtClean="0"/>
              <a:t>and uptake transporter substrate ?</a:t>
            </a:r>
          </a:p>
          <a:p>
            <a:pPr lvl="1"/>
            <a:r>
              <a:rPr lang="en-US" dirty="0" smtClean="0"/>
              <a:t>Low Solubility</a:t>
            </a:r>
          </a:p>
          <a:p>
            <a:pPr lvl="1"/>
            <a:r>
              <a:rPr lang="en-US" dirty="0" smtClean="0"/>
              <a:t>Enterocyte efflux – Substrate for P-glycoprotein</a:t>
            </a:r>
          </a:p>
          <a:p>
            <a:r>
              <a:rPr lang="en-US" dirty="0" smtClean="0"/>
              <a:t>Increase clearance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High metabolism (Soft Drugs) – Increased </a:t>
            </a:r>
            <a:r>
              <a:rPr lang="en-US" dirty="0" err="1" smtClean="0"/>
              <a:t>lipophilicity</a:t>
            </a:r>
            <a:endParaRPr lang="en-US" dirty="0" smtClean="0"/>
          </a:p>
          <a:p>
            <a:pPr lvl="2">
              <a:spcAft>
                <a:spcPts val="0"/>
              </a:spcAft>
            </a:pPr>
            <a:r>
              <a:rPr lang="en-US" dirty="0" smtClean="0"/>
              <a:t>Luminal metabolism</a:t>
            </a:r>
          </a:p>
          <a:p>
            <a:pPr lvl="2">
              <a:spcAft>
                <a:spcPts val="0"/>
              </a:spcAft>
            </a:pPr>
            <a:r>
              <a:rPr lang="en-US" dirty="0" smtClean="0"/>
              <a:t>Intestinal metabolism</a:t>
            </a:r>
          </a:p>
          <a:p>
            <a:pPr lvl="2"/>
            <a:r>
              <a:rPr lang="en-US" dirty="0" smtClean="0"/>
              <a:t>Liver metabolism</a:t>
            </a:r>
          </a:p>
          <a:p>
            <a:pPr lvl="1"/>
            <a:r>
              <a:rPr lang="en-US" dirty="0" err="1" smtClean="0"/>
              <a:t>Biliary</a:t>
            </a:r>
            <a:r>
              <a:rPr lang="en-US" dirty="0" smtClean="0"/>
              <a:t> excretion</a:t>
            </a:r>
          </a:p>
          <a:p>
            <a:r>
              <a:rPr lang="en-US" dirty="0" smtClean="0"/>
              <a:t>Prodrugs</a:t>
            </a:r>
          </a:p>
          <a:p>
            <a:r>
              <a:rPr lang="en-US" dirty="0" smtClean="0"/>
              <a:t>Formulation Approaches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52400" y="6400800"/>
            <a:ext cx="228600" cy="365125"/>
          </a:xfrm>
        </p:spPr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57062" y="1143000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F = </a:t>
            </a:r>
            <a:r>
              <a:rPr lang="en-US" sz="2400" dirty="0" err="1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err="1" smtClean="0">
                <a:solidFill>
                  <a:srgbClr val="0070C0"/>
                </a:solidFill>
              </a:rPr>
              <a:t>a</a:t>
            </a:r>
            <a:r>
              <a:rPr lang="en-US" sz="2400" dirty="0" smtClean="0">
                <a:solidFill>
                  <a:srgbClr val="0070C0"/>
                </a:solidFill>
              </a:rPr>
              <a:t> x </a:t>
            </a:r>
            <a:r>
              <a:rPr lang="en-US" sz="2400" dirty="0" err="1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err="1" smtClean="0">
                <a:solidFill>
                  <a:srgbClr val="0070C0"/>
                </a:solidFill>
              </a:rPr>
              <a:t>g</a:t>
            </a:r>
            <a:r>
              <a:rPr lang="en-US" sz="2400" dirty="0" smtClean="0">
                <a:solidFill>
                  <a:srgbClr val="0070C0"/>
                </a:solidFill>
              </a:rPr>
              <a:t> x </a:t>
            </a:r>
            <a:r>
              <a:rPr lang="en-US" sz="2400" dirty="0" err="1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err="1" smtClean="0">
                <a:solidFill>
                  <a:srgbClr val="0070C0"/>
                </a:solidFill>
              </a:rPr>
              <a:t>h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557062" y="1143000"/>
            <a:ext cx="2286000" cy="5334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31"/>
          <p:cNvGrpSpPr/>
          <p:nvPr/>
        </p:nvGrpSpPr>
        <p:grpSpPr>
          <a:xfrm>
            <a:off x="4884323" y="3962400"/>
            <a:ext cx="4183477" cy="2819400"/>
            <a:chOff x="990600" y="990600"/>
            <a:chExt cx="7558183" cy="5286375"/>
          </a:xfrm>
        </p:grpSpPr>
        <p:sp>
          <p:nvSpPr>
            <p:cNvPr id="33" name="Freeform 32"/>
            <p:cNvSpPr/>
            <p:nvPr/>
          </p:nvSpPr>
          <p:spPr>
            <a:xfrm rot="20890706">
              <a:off x="4240213" y="2244725"/>
              <a:ext cx="403225" cy="527050"/>
            </a:xfrm>
            <a:custGeom>
              <a:avLst/>
              <a:gdLst>
                <a:gd name="connsiteX0" fmla="*/ 366294 w 376989"/>
                <a:gd name="connsiteY0" fmla="*/ 101600 h 645695"/>
                <a:gd name="connsiteX1" fmla="*/ 286083 w 376989"/>
                <a:gd name="connsiteY1" fmla="*/ 574842 h 645695"/>
                <a:gd name="connsiteX2" fmla="*/ 29410 w 376989"/>
                <a:gd name="connsiteY2" fmla="*/ 526716 h 645695"/>
                <a:gd name="connsiteX3" fmla="*/ 109620 w 376989"/>
                <a:gd name="connsiteY3" fmla="*/ 278064 h 645695"/>
                <a:gd name="connsiteX4" fmla="*/ 221915 w 376989"/>
                <a:gd name="connsiteY4" fmla="*/ 29411 h 645695"/>
                <a:gd name="connsiteX5" fmla="*/ 366294 w 376989"/>
                <a:gd name="connsiteY5" fmla="*/ 101600 h 645695"/>
                <a:gd name="connsiteX0" fmla="*/ 487138 w 497833"/>
                <a:gd name="connsiteY0" fmla="*/ 154641 h 624477"/>
                <a:gd name="connsiteX1" fmla="*/ 286083 w 497833"/>
                <a:gd name="connsiteY1" fmla="*/ 564233 h 624477"/>
                <a:gd name="connsiteX2" fmla="*/ 29410 w 497833"/>
                <a:gd name="connsiteY2" fmla="*/ 516107 h 624477"/>
                <a:gd name="connsiteX3" fmla="*/ 109620 w 497833"/>
                <a:gd name="connsiteY3" fmla="*/ 267455 h 624477"/>
                <a:gd name="connsiteX4" fmla="*/ 221915 w 497833"/>
                <a:gd name="connsiteY4" fmla="*/ 18802 h 624477"/>
                <a:gd name="connsiteX5" fmla="*/ 487138 w 497833"/>
                <a:gd name="connsiteY5" fmla="*/ 154641 h 624477"/>
                <a:gd name="connsiteX0" fmla="*/ 487138 w 489946"/>
                <a:gd name="connsiteY0" fmla="*/ 56746 h 526582"/>
                <a:gd name="connsiteX1" fmla="*/ 286083 w 489946"/>
                <a:gd name="connsiteY1" fmla="*/ 466338 h 526582"/>
                <a:gd name="connsiteX2" fmla="*/ 29410 w 489946"/>
                <a:gd name="connsiteY2" fmla="*/ 418212 h 526582"/>
                <a:gd name="connsiteX3" fmla="*/ 109620 w 489946"/>
                <a:gd name="connsiteY3" fmla="*/ 169560 h 526582"/>
                <a:gd name="connsiteX4" fmla="*/ 269237 w 489946"/>
                <a:gd name="connsiteY4" fmla="*/ 125863 h 526582"/>
                <a:gd name="connsiteX5" fmla="*/ 487138 w 489946"/>
                <a:gd name="connsiteY5" fmla="*/ 56746 h 526582"/>
                <a:gd name="connsiteX0" fmla="*/ 489173 w 491981"/>
                <a:gd name="connsiteY0" fmla="*/ 56746 h 526582"/>
                <a:gd name="connsiteX1" fmla="*/ 288118 w 491981"/>
                <a:gd name="connsiteY1" fmla="*/ 466338 h 526582"/>
                <a:gd name="connsiteX2" fmla="*/ 31445 w 491981"/>
                <a:gd name="connsiteY2" fmla="*/ 418212 h 526582"/>
                <a:gd name="connsiteX3" fmla="*/ 99448 w 491981"/>
                <a:gd name="connsiteY3" fmla="*/ 340246 h 526582"/>
                <a:gd name="connsiteX4" fmla="*/ 271272 w 491981"/>
                <a:gd name="connsiteY4" fmla="*/ 125863 h 526582"/>
                <a:gd name="connsiteX5" fmla="*/ 489173 w 491981"/>
                <a:gd name="connsiteY5" fmla="*/ 56746 h 526582"/>
                <a:gd name="connsiteX0" fmla="*/ 489173 w 495820"/>
                <a:gd name="connsiteY0" fmla="*/ 68851 h 538687"/>
                <a:gd name="connsiteX1" fmla="*/ 288118 w 495820"/>
                <a:gd name="connsiteY1" fmla="*/ 478443 h 538687"/>
                <a:gd name="connsiteX2" fmla="*/ 31445 w 495820"/>
                <a:gd name="connsiteY2" fmla="*/ 430317 h 538687"/>
                <a:gd name="connsiteX3" fmla="*/ 99448 w 495820"/>
                <a:gd name="connsiteY3" fmla="*/ 352351 h 538687"/>
                <a:gd name="connsiteX4" fmla="*/ 248233 w 495820"/>
                <a:gd name="connsiteY4" fmla="*/ 65334 h 538687"/>
                <a:gd name="connsiteX5" fmla="*/ 489173 w 495820"/>
                <a:gd name="connsiteY5" fmla="*/ 68851 h 538687"/>
                <a:gd name="connsiteX0" fmla="*/ 396372 w 403019"/>
                <a:gd name="connsiteY0" fmla="*/ 68851 h 525693"/>
                <a:gd name="connsiteX1" fmla="*/ 195317 w 403019"/>
                <a:gd name="connsiteY1" fmla="*/ 478443 h 525693"/>
                <a:gd name="connsiteX2" fmla="*/ 6647 w 403019"/>
                <a:gd name="connsiteY2" fmla="*/ 352351 h 525693"/>
                <a:gd name="connsiteX3" fmla="*/ 155432 w 403019"/>
                <a:gd name="connsiteY3" fmla="*/ 65334 h 525693"/>
                <a:gd name="connsiteX4" fmla="*/ 396372 w 403019"/>
                <a:gd name="connsiteY4" fmla="*/ 68851 h 52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019" h="525693">
                  <a:moveTo>
                    <a:pt x="396372" y="68851"/>
                  </a:moveTo>
                  <a:cubicBezTo>
                    <a:pt x="403019" y="137702"/>
                    <a:pt x="260271" y="431193"/>
                    <a:pt x="195317" y="478443"/>
                  </a:cubicBezTo>
                  <a:cubicBezTo>
                    <a:pt x="130363" y="525693"/>
                    <a:pt x="13294" y="421202"/>
                    <a:pt x="6647" y="352351"/>
                  </a:cubicBezTo>
                  <a:cubicBezTo>
                    <a:pt x="0" y="283500"/>
                    <a:pt x="90478" y="112584"/>
                    <a:pt x="155432" y="65334"/>
                  </a:cubicBezTo>
                  <a:cubicBezTo>
                    <a:pt x="220386" y="18084"/>
                    <a:pt x="389725" y="0"/>
                    <a:pt x="396372" y="68851"/>
                  </a:cubicBezTo>
                  <a:close/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 rot="574612">
              <a:off x="2708275" y="2036763"/>
              <a:ext cx="1743075" cy="809625"/>
            </a:xfrm>
            <a:custGeom>
              <a:avLst/>
              <a:gdLst>
                <a:gd name="connsiteX0" fmla="*/ 1066800 w 1208505"/>
                <a:gd name="connsiteY0" fmla="*/ 0 h 1066800"/>
                <a:gd name="connsiteX1" fmla="*/ 1171074 w 1208505"/>
                <a:gd name="connsiteY1" fmla="*/ 96253 h 1066800"/>
                <a:gd name="connsiteX2" fmla="*/ 842211 w 1208505"/>
                <a:gd name="connsiteY2" fmla="*/ 336884 h 1066800"/>
                <a:gd name="connsiteX3" fmla="*/ 385011 w 1208505"/>
                <a:gd name="connsiteY3" fmla="*/ 641684 h 1066800"/>
                <a:gd name="connsiteX4" fmla="*/ 112295 w 1208505"/>
                <a:gd name="connsiteY4" fmla="*/ 930442 h 1066800"/>
                <a:gd name="connsiteX5" fmla="*/ 0 w 1208505"/>
                <a:gd name="connsiteY5" fmla="*/ 1066800 h 1066800"/>
                <a:gd name="connsiteX0" fmla="*/ 0 w 1386305"/>
                <a:gd name="connsiteY0" fmla="*/ 825500 h 1054100"/>
                <a:gd name="connsiteX1" fmla="*/ 1235242 w 1386305"/>
                <a:gd name="connsiteY1" fmla="*/ 83553 h 1054100"/>
                <a:gd name="connsiteX2" fmla="*/ 906379 w 1386305"/>
                <a:gd name="connsiteY2" fmla="*/ 324184 h 1054100"/>
                <a:gd name="connsiteX3" fmla="*/ 449179 w 1386305"/>
                <a:gd name="connsiteY3" fmla="*/ 628984 h 1054100"/>
                <a:gd name="connsiteX4" fmla="*/ 176463 w 1386305"/>
                <a:gd name="connsiteY4" fmla="*/ 917742 h 1054100"/>
                <a:gd name="connsiteX5" fmla="*/ 64168 w 1386305"/>
                <a:gd name="connsiteY5" fmla="*/ 1054100 h 1054100"/>
                <a:gd name="connsiteX0" fmla="*/ 0 w 1348874"/>
                <a:gd name="connsiteY0" fmla="*/ 961858 h 1190458"/>
                <a:gd name="connsiteX1" fmla="*/ 1143000 w 1348874"/>
                <a:gd name="connsiteY1" fmla="*/ 123658 h 1190458"/>
                <a:gd name="connsiteX2" fmla="*/ 1235242 w 1348874"/>
                <a:gd name="connsiteY2" fmla="*/ 219911 h 1190458"/>
                <a:gd name="connsiteX3" fmla="*/ 906379 w 1348874"/>
                <a:gd name="connsiteY3" fmla="*/ 460542 h 1190458"/>
                <a:gd name="connsiteX4" fmla="*/ 449179 w 1348874"/>
                <a:gd name="connsiteY4" fmla="*/ 765342 h 1190458"/>
                <a:gd name="connsiteX5" fmla="*/ 176463 w 1348874"/>
                <a:gd name="connsiteY5" fmla="*/ 1054100 h 1190458"/>
                <a:gd name="connsiteX6" fmla="*/ 64168 w 1348874"/>
                <a:gd name="connsiteY6" fmla="*/ 1190458 h 1190458"/>
                <a:gd name="connsiteX0" fmla="*/ 0 w 1348874"/>
                <a:gd name="connsiteY0" fmla="*/ 961858 h 1054100"/>
                <a:gd name="connsiteX1" fmla="*/ 1143000 w 1348874"/>
                <a:gd name="connsiteY1" fmla="*/ 123658 h 1054100"/>
                <a:gd name="connsiteX2" fmla="*/ 1235242 w 1348874"/>
                <a:gd name="connsiteY2" fmla="*/ 219911 h 1054100"/>
                <a:gd name="connsiteX3" fmla="*/ 906379 w 1348874"/>
                <a:gd name="connsiteY3" fmla="*/ 460542 h 1054100"/>
                <a:gd name="connsiteX4" fmla="*/ 449179 w 1348874"/>
                <a:gd name="connsiteY4" fmla="*/ 765342 h 1054100"/>
                <a:gd name="connsiteX5" fmla="*/ 176463 w 1348874"/>
                <a:gd name="connsiteY5" fmla="*/ 1054100 h 1054100"/>
                <a:gd name="connsiteX0" fmla="*/ 0 w 1348874"/>
                <a:gd name="connsiteY0" fmla="*/ 961858 h 1114258"/>
                <a:gd name="connsiteX1" fmla="*/ 1143000 w 1348874"/>
                <a:gd name="connsiteY1" fmla="*/ 123658 h 1114258"/>
                <a:gd name="connsiteX2" fmla="*/ 1235242 w 1348874"/>
                <a:gd name="connsiteY2" fmla="*/ 219911 h 1114258"/>
                <a:gd name="connsiteX3" fmla="*/ 906379 w 1348874"/>
                <a:gd name="connsiteY3" fmla="*/ 460542 h 1114258"/>
                <a:gd name="connsiteX4" fmla="*/ 449179 w 1348874"/>
                <a:gd name="connsiteY4" fmla="*/ 765342 h 1114258"/>
                <a:gd name="connsiteX5" fmla="*/ 0 w 1348874"/>
                <a:gd name="connsiteY5" fmla="*/ 1114258 h 1114258"/>
                <a:gd name="connsiteX0" fmla="*/ 0 w 1411037"/>
                <a:gd name="connsiteY0" fmla="*/ 961858 h 1114258"/>
                <a:gd name="connsiteX1" fmla="*/ 1143000 w 1411037"/>
                <a:gd name="connsiteY1" fmla="*/ 123658 h 1114258"/>
                <a:gd name="connsiteX2" fmla="*/ 1371600 w 1411037"/>
                <a:gd name="connsiteY2" fmla="*/ 504658 h 1114258"/>
                <a:gd name="connsiteX3" fmla="*/ 906379 w 1411037"/>
                <a:gd name="connsiteY3" fmla="*/ 460542 h 1114258"/>
                <a:gd name="connsiteX4" fmla="*/ 449179 w 1411037"/>
                <a:gd name="connsiteY4" fmla="*/ 765342 h 1114258"/>
                <a:gd name="connsiteX5" fmla="*/ 0 w 1411037"/>
                <a:gd name="connsiteY5" fmla="*/ 1114258 h 11142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06379 w 1425074"/>
                <a:gd name="connsiteY3" fmla="*/ 231942 h 885658"/>
                <a:gd name="connsiteX4" fmla="*/ 449179 w 1425074"/>
                <a:gd name="connsiteY4" fmla="*/ 536742 h 885658"/>
                <a:gd name="connsiteX5" fmla="*/ 0 w 1425074"/>
                <a:gd name="connsiteY5" fmla="*/ 885658 h 8856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14399 w 1425074"/>
                <a:gd name="connsiteY3" fmla="*/ 428458 h 885658"/>
                <a:gd name="connsiteX4" fmla="*/ 449179 w 1425074"/>
                <a:gd name="connsiteY4" fmla="*/ 536742 h 885658"/>
                <a:gd name="connsiteX5" fmla="*/ 0 w 1425074"/>
                <a:gd name="connsiteY5" fmla="*/ 885658 h 8856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14399 w 1425074"/>
                <a:gd name="connsiteY3" fmla="*/ 428458 h 885658"/>
                <a:gd name="connsiteX4" fmla="*/ 380999 w 1425074"/>
                <a:gd name="connsiteY4" fmla="*/ 657058 h 885658"/>
                <a:gd name="connsiteX5" fmla="*/ 0 w 1425074"/>
                <a:gd name="connsiteY5" fmla="*/ 885658 h 885658"/>
                <a:gd name="connsiteX0" fmla="*/ 0 w 1425073"/>
                <a:gd name="connsiteY0" fmla="*/ 657058 h 809458"/>
                <a:gd name="connsiteX1" fmla="*/ 1219199 w 1425073"/>
                <a:gd name="connsiteY1" fmla="*/ 123658 h 809458"/>
                <a:gd name="connsiteX2" fmla="*/ 1371600 w 1425073"/>
                <a:gd name="connsiteY2" fmla="*/ 199858 h 809458"/>
                <a:gd name="connsiteX3" fmla="*/ 914399 w 1425073"/>
                <a:gd name="connsiteY3" fmla="*/ 352258 h 809458"/>
                <a:gd name="connsiteX4" fmla="*/ 380999 w 1425073"/>
                <a:gd name="connsiteY4" fmla="*/ 580858 h 809458"/>
                <a:gd name="connsiteX5" fmla="*/ 0 w 1425073"/>
                <a:gd name="connsiteY5" fmla="*/ 809458 h 80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5073" h="809458">
                  <a:moveTo>
                    <a:pt x="0" y="657058"/>
                  </a:moveTo>
                  <a:lnTo>
                    <a:pt x="1219199" y="123658"/>
                  </a:lnTo>
                  <a:cubicBezTo>
                    <a:pt x="1425073" y="0"/>
                    <a:pt x="1422400" y="161758"/>
                    <a:pt x="1371600" y="199858"/>
                  </a:cubicBezTo>
                  <a:cubicBezTo>
                    <a:pt x="1320800" y="237958"/>
                    <a:pt x="1079499" y="288758"/>
                    <a:pt x="914399" y="352258"/>
                  </a:cubicBezTo>
                  <a:cubicBezTo>
                    <a:pt x="749299" y="415758"/>
                    <a:pt x="533399" y="504658"/>
                    <a:pt x="380999" y="580858"/>
                  </a:cubicBezTo>
                  <a:cubicBezTo>
                    <a:pt x="228599" y="657058"/>
                    <a:pt x="64168" y="738605"/>
                    <a:pt x="0" y="809458"/>
                  </a:cubicBezTo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 flipV="1">
              <a:off x="3962400" y="2667000"/>
              <a:ext cx="3048000" cy="2705100"/>
            </a:xfrm>
            <a:custGeom>
              <a:avLst/>
              <a:gdLst>
                <a:gd name="connsiteX0" fmla="*/ 697064 w 2198535"/>
                <a:gd name="connsiteY0" fmla="*/ 29155 h 2166730"/>
                <a:gd name="connsiteX1" fmla="*/ 371061 w 2198535"/>
                <a:gd name="connsiteY1" fmla="*/ 339256 h 2166730"/>
                <a:gd name="connsiteX2" fmla="*/ 108668 w 2198535"/>
                <a:gd name="connsiteY2" fmla="*/ 720918 h 2166730"/>
                <a:gd name="connsiteX3" fmla="*/ 5301 w 2198535"/>
                <a:gd name="connsiteY3" fmla="*/ 1205948 h 2166730"/>
                <a:gd name="connsiteX4" fmla="*/ 76863 w 2198535"/>
                <a:gd name="connsiteY4" fmla="*/ 1635318 h 2166730"/>
                <a:gd name="connsiteX5" fmla="*/ 291548 w 2198535"/>
                <a:gd name="connsiteY5" fmla="*/ 1953370 h 2166730"/>
                <a:gd name="connsiteX6" fmla="*/ 697064 w 2198535"/>
                <a:gd name="connsiteY6" fmla="*/ 2112397 h 2166730"/>
                <a:gd name="connsiteX7" fmla="*/ 1285461 w 2198535"/>
                <a:gd name="connsiteY7" fmla="*/ 2136250 h 2166730"/>
                <a:gd name="connsiteX8" fmla="*/ 1961322 w 2198535"/>
                <a:gd name="connsiteY8" fmla="*/ 2152153 h 2166730"/>
                <a:gd name="connsiteX9" fmla="*/ 2183958 w 2198535"/>
                <a:gd name="connsiteY9" fmla="*/ 2152153 h 2166730"/>
                <a:gd name="connsiteX10" fmla="*/ 2048786 w 2198535"/>
                <a:gd name="connsiteY10" fmla="*/ 2064689 h 2166730"/>
                <a:gd name="connsiteX11" fmla="*/ 1993127 w 2198535"/>
                <a:gd name="connsiteY11" fmla="*/ 1826150 h 2166730"/>
                <a:gd name="connsiteX12" fmla="*/ 2096494 w 2198535"/>
                <a:gd name="connsiteY12" fmla="*/ 1555805 h 2166730"/>
                <a:gd name="connsiteX13" fmla="*/ 1730734 w 2198535"/>
                <a:gd name="connsiteY13" fmla="*/ 1555805 h 2166730"/>
                <a:gd name="connsiteX14" fmla="*/ 983311 w 2198535"/>
                <a:gd name="connsiteY14" fmla="*/ 1539903 h 2166730"/>
                <a:gd name="connsiteX15" fmla="*/ 538038 w 2198535"/>
                <a:gd name="connsiteY15" fmla="*/ 1428584 h 2166730"/>
                <a:gd name="connsiteX16" fmla="*/ 458525 w 2198535"/>
                <a:gd name="connsiteY16" fmla="*/ 1086678 h 2166730"/>
                <a:gd name="connsiteX17" fmla="*/ 657308 w 2198535"/>
                <a:gd name="connsiteY17" fmla="*/ 736821 h 2166730"/>
                <a:gd name="connsiteX18" fmla="*/ 935604 w 2198535"/>
                <a:gd name="connsiteY18" fmla="*/ 514184 h 2166730"/>
                <a:gd name="connsiteX19" fmla="*/ 1023068 w 2198535"/>
                <a:gd name="connsiteY19" fmla="*/ 442623 h 2166730"/>
                <a:gd name="connsiteX20" fmla="*/ 911750 w 2198535"/>
                <a:gd name="connsiteY20" fmla="*/ 164327 h 2166730"/>
                <a:gd name="connsiteX21" fmla="*/ 697064 w 2198535"/>
                <a:gd name="connsiteY21" fmla="*/ 29155 h 2166730"/>
                <a:gd name="connsiteX0" fmla="*/ 697064 w 3447424"/>
                <a:gd name="connsiteY0" fmla="*/ 29155 h 2166730"/>
                <a:gd name="connsiteX1" fmla="*/ 371061 w 3447424"/>
                <a:gd name="connsiteY1" fmla="*/ 339256 h 2166730"/>
                <a:gd name="connsiteX2" fmla="*/ 108668 w 3447424"/>
                <a:gd name="connsiteY2" fmla="*/ 720918 h 2166730"/>
                <a:gd name="connsiteX3" fmla="*/ 5301 w 3447424"/>
                <a:gd name="connsiteY3" fmla="*/ 1205948 h 2166730"/>
                <a:gd name="connsiteX4" fmla="*/ 76863 w 3447424"/>
                <a:gd name="connsiteY4" fmla="*/ 1635318 h 2166730"/>
                <a:gd name="connsiteX5" fmla="*/ 291548 w 3447424"/>
                <a:gd name="connsiteY5" fmla="*/ 1953370 h 2166730"/>
                <a:gd name="connsiteX6" fmla="*/ 697064 w 3447424"/>
                <a:gd name="connsiteY6" fmla="*/ 2112397 h 2166730"/>
                <a:gd name="connsiteX7" fmla="*/ 1285461 w 3447424"/>
                <a:gd name="connsiteY7" fmla="*/ 2136250 h 2166730"/>
                <a:gd name="connsiteX8" fmla="*/ 1961322 w 3447424"/>
                <a:gd name="connsiteY8" fmla="*/ 2152153 h 2166730"/>
                <a:gd name="connsiteX9" fmla="*/ 3432847 w 3447424"/>
                <a:gd name="connsiteY9" fmla="*/ 2152153 h 2166730"/>
                <a:gd name="connsiteX10" fmla="*/ 2048786 w 3447424"/>
                <a:gd name="connsiteY10" fmla="*/ 2064689 h 2166730"/>
                <a:gd name="connsiteX11" fmla="*/ 1993127 w 3447424"/>
                <a:gd name="connsiteY11" fmla="*/ 1826150 h 2166730"/>
                <a:gd name="connsiteX12" fmla="*/ 2096494 w 3447424"/>
                <a:gd name="connsiteY12" fmla="*/ 1555805 h 2166730"/>
                <a:gd name="connsiteX13" fmla="*/ 1730734 w 3447424"/>
                <a:gd name="connsiteY13" fmla="*/ 1555805 h 2166730"/>
                <a:gd name="connsiteX14" fmla="*/ 983311 w 3447424"/>
                <a:gd name="connsiteY14" fmla="*/ 1539903 h 2166730"/>
                <a:gd name="connsiteX15" fmla="*/ 538038 w 3447424"/>
                <a:gd name="connsiteY15" fmla="*/ 1428584 h 2166730"/>
                <a:gd name="connsiteX16" fmla="*/ 458525 w 3447424"/>
                <a:gd name="connsiteY16" fmla="*/ 1086678 h 2166730"/>
                <a:gd name="connsiteX17" fmla="*/ 657308 w 3447424"/>
                <a:gd name="connsiteY17" fmla="*/ 736821 h 2166730"/>
                <a:gd name="connsiteX18" fmla="*/ 935604 w 3447424"/>
                <a:gd name="connsiteY18" fmla="*/ 514184 h 2166730"/>
                <a:gd name="connsiteX19" fmla="*/ 1023068 w 3447424"/>
                <a:gd name="connsiteY19" fmla="*/ 442623 h 2166730"/>
                <a:gd name="connsiteX20" fmla="*/ 911750 w 3447424"/>
                <a:gd name="connsiteY20" fmla="*/ 164327 h 2166730"/>
                <a:gd name="connsiteX21" fmla="*/ 697064 w 3447424"/>
                <a:gd name="connsiteY21" fmla="*/ 29155 h 2166730"/>
                <a:gd name="connsiteX0" fmla="*/ 697064 w 3552715"/>
                <a:gd name="connsiteY0" fmla="*/ 29155 h 2166730"/>
                <a:gd name="connsiteX1" fmla="*/ 371061 w 3552715"/>
                <a:gd name="connsiteY1" fmla="*/ 339256 h 2166730"/>
                <a:gd name="connsiteX2" fmla="*/ 108668 w 3552715"/>
                <a:gd name="connsiteY2" fmla="*/ 720918 h 2166730"/>
                <a:gd name="connsiteX3" fmla="*/ 5301 w 3552715"/>
                <a:gd name="connsiteY3" fmla="*/ 1205948 h 2166730"/>
                <a:gd name="connsiteX4" fmla="*/ 76863 w 3552715"/>
                <a:gd name="connsiteY4" fmla="*/ 1635318 h 2166730"/>
                <a:gd name="connsiteX5" fmla="*/ 291548 w 3552715"/>
                <a:gd name="connsiteY5" fmla="*/ 1953370 h 2166730"/>
                <a:gd name="connsiteX6" fmla="*/ 697064 w 3552715"/>
                <a:gd name="connsiteY6" fmla="*/ 2112397 h 2166730"/>
                <a:gd name="connsiteX7" fmla="*/ 1285461 w 3552715"/>
                <a:gd name="connsiteY7" fmla="*/ 2136250 h 2166730"/>
                <a:gd name="connsiteX8" fmla="*/ 1961322 w 3552715"/>
                <a:gd name="connsiteY8" fmla="*/ 2152153 h 2166730"/>
                <a:gd name="connsiteX9" fmla="*/ 3432847 w 3552715"/>
                <a:gd name="connsiteY9" fmla="*/ 2152153 h 2166730"/>
                <a:gd name="connsiteX10" fmla="*/ 2048786 w 3552715"/>
                <a:gd name="connsiteY10" fmla="*/ 2064689 h 2166730"/>
                <a:gd name="connsiteX11" fmla="*/ 1993127 w 3552715"/>
                <a:gd name="connsiteY11" fmla="*/ 1826150 h 2166730"/>
                <a:gd name="connsiteX12" fmla="*/ 3508983 w 3552715"/>
                <a:gd name="connsiteY12" fmla="*/ 1555805 h 2166730"/>
                <a:gd name="connsiteX13" fmla="*/ 1730734 w 3552715"/>
                <a:gd name="connsiteY13" fmla="*/ 1555805 h 2166730"/>
                <a:gd name="connsiteX14" fmla="*/ 983311 w 3552715"/>
                <a:gd name="connsiteY14" fmla="*/ 1539903 h 2166730"/>
                <a:gd name="connsiteX15" fmla="*/ 538038 w 3552715"/>
                <a:gd name="connsiteY15" fmla="*/ 1428584 h 2166730"/>
                <a:gd name="connsiteX16" fmla="*/ 458525 w 3552715"/>
                <a:gd name="connsiteY16" fmla="*/ 1086678 h 2166730"/>
                <a:gd name="connsiteX17" fmla="*/ 657308 w 3552715"/>
                <a:gd name="connsiteY17" fmla="*/ 736821 h 2166730"/>
                <a:gd name="connsiteX18" fmla="*/ 935604 w 3552715"/>
                <a:gd name="connsiteY18" fmla="*/ 514184 h 2166730"/>
                <a:gd name="connsiteX19" fmla="*/ 1023068 w 3552715"/>
                <a:gd name="connsiteY19" fmla="*/ 442623 h 2166730"/>
                <a:gd name="connsiteX20" fmla="*/ 911750 w 3552715"/>
                <a:gd name="connsiteY20" fmla="*/ 164327 h 2166730"/>
                <a:gd name="connsiteX21" fmla="*/ 697064 w 3552715"/>
                <a:gd name="connsiteY21" fmla="*/ 29155 h 2166730"/>
                <a:gd name="connsiteX0" fmla="*/ 697064 w 3777144"/>
                <a:gd name="connsiteY0" fmla="*/ 29155 h 2166730"/>
                <a:gd name="connsiteX1" fmla="*/ 371061 w 3777144"/>
                <a:gd name="connsiteY1" fmla="*/ 339256 h 2166730"/>
                <a:gd name="connsiteX2" fmla="*/ 108668 w 3777144"/>
                <a:gd name="connsiteY2" fmla="*/ 720918 h 2166730"/>
                <a:gd name="connsiteX3" fmla="*/ 5301 w 3777144"/>
                <a:gd name="connsiteY3" fmla="*/ 1205948 h 2166730"/>
                <a:gd name="connsiteX4" fmla="*/ 76863 w 3777144"/>
                <a:gd name="connsiteY4" fmla="*/ 1635318 h 2166730"/>
                <a:gd name="connsiteX5" fmla="*/ 291548 w 3777144"/>
                <a:gd name="connsiteY5" fmla="*/ 1953370 h 2166730"/>
                <a:gd name="connsiteX6" fmla="*/ 697064 w 3777144"/>
                <a:gd name="connsiteY6" fmla="*/ 2112397 h 2166730"/>
                <a:gd name="connsiteX7" fmla="*/ 1285461 w 3777144"/>
                <a:gd name="connsiteY7" fmla="*/ 2136250 h 2166730"/>
                <a:gd name="connsiteX8" fmla="*/ 1961322 w 3777144"/>
                <a:gd name="connsiteY8" fmla="*/ 2152153 h 2166730"/>
                <a:gd name="connsiteX9" fmla="*/ 3432847 w 3777144"/>
                <a:gd name="connsiteY9" fmla="*/ 2152153 h 2166730"/>
                <a:gd name="connsiteX10" fmla="*/ 2048786 w 3777144"/>
                <a:gd name="connsiteY10" fmla="*/ 2064689 h 2166730"/>
                <a:gd name="connsiteX11" fmla="*/ 1993127 w 3777144"/>
                <a:gd name="connsiteY11" fmla="*/ 1826150 h 2166730"/>
                <a:gd name="connsiteX12" fmla="*/ 3339692 w 3777144"/>
                <a:gd name="connsiteY12" fmla="*/ 1818198 h 2166730"/>
                <a:gd name="connsiteX13" fmla="*/ 3508983 w 3777144"/>
                <a:gd name="connsiteY13" fmla="*/ 1555805 h 2166730"/>
                <a:gd name="connsiteX14" fmla="*/ 1730734 w 3777144"/>
                <a:gd name="connsiteY14" fmla="*/ 1555805 h 2166730"/>
                <a:gd name="connsiteX15" fmla="*/ 983311 w 3777144"/>
                <a:gd name="connsiteY15" fmla="*/ 1539903 h 2166730"/>
                <a:gd name="connsiteX16" fmla="*/ 538038 w 3777144"/>
                <a:gd name="connsiteY16" fmla="*/ 1428584 h 2166730"/>
                <a:gd name="connsiteX17" fmla="*/ 458525 w 3777144"/>
                <a:gd name="connsiteY17" fmla="*/ 1086678 h 2166730"/>
                <a:gd name="connsiteX18" fmla="*/ 657308 w 3777144"/>
                <a:gd name="connsiteY18" fmla="*/ 736821 h 2166730"/>
                <a:gd name="connsiteX19" fmla="*/ 935604 w 3777144"/>
                <a:gd name="connsiteY19" fmla="*/ 514184 h 2166730"/>
                <a:gd name="connsiteX20" fmla="*/ 1023068 w 3777144"/>
                <a:gd name="connsiteY20" fmla="*/ 442623 h 2166730"/>
                <a:gd name="connsiteX21" fmla="*/ 911750 w 3777144"/>
                <a:gd name="connsiteY21" fmla="*/ 164327 h 2166730"/>
                <a:gd name="connsiteX22" fmla="*/ 697064 w 3777144"/>
                <a:gd name="connsiteY22" fmla="*/ 29155 h 2166730"/>
                <a:gd name="connsiteX0" fmla="*/ 697064 w 3777142"/>
                <a:gd name="connsiteY0" fmla="*/ 29155 h 2183958"/>
                <a:gd name="connsiteX1" fmla="*/ 371061 w 3777142"/>
                <a:gd name="connsiteY1" fmla="*/ 339256 h 2183958"/>
                <a:gd name="connsiteX2" fmla="*/ 108668 w 3777142"/>
                <a:gd name="connsiteY2" fmla="*/ 720918 h 2183958"/>
                <a:gd name="connsiteX3" fmla="*/ 5301 w 3777142"/>
                <a:gd name="connsiteY3" fmla="*/ 1205948 h 2183958"/>
                <a:gd name="connsiteX4" fmla="*/ 76863 w 3777142"/>
                <a:gd name="connsiteY4" fmla="*/ 1635318 h 2183958"/>
                <a:gd name="connsiteX5" fmla="*/ 291548 w 3777142"/>
                <a:gd name="connsiteY5" fmla="*/ 1953370 h 2183958"/>
                <a:gd name="connsiteX6" fmla="*/ 697064 w 3777142"/>
                <a:gd name="connsiteY6" fmla="*/ 2112397 h 2183958"/>
                <a:gd name="connsiteX7" fmla="*/ 1285461 w 3777142"/>
                <a:gd name="connsiteY7" fmla="*/ 2136250 h 2183958"/>
                <a:gd name="connsiteX8" fmla="*/ 1961322 w 3777142"/>
                <a:gd name="connsiteY8" fmla="*/ 2152153 h 2183958"/>
                <a:gd name="connsiteX9" fmla="*/ 3432847 w 3777142"/>
                <a:gd name="connsiteY9" fmla="*/ 2152153 h 2183958"/>
                <a:gd name="connsiteX10" fmla="*/ 3233840 w 3777142"/>
                <a:gd name="connsiteY10" fmla="*/ 1961322 h 2183958"/>
                <a:gd name="connsiteX11" fmla="*/ 1993127 w 3777142"/>
                <a:gd name="connsiteY11" fmla="*/ 1826150 h 2183958"/>
                <a:gd name="connsiteX12" fmla="*/ 3339692 w 3777142"/>
                <a:gd name="connsiteY12" fmla="*/ 1818198 h 2183958"/>
                <a:gd name="connsiteX13" fmla="*/ 3508983 w 3777142"/>
                <a:gd name="connsiteY13" fmla="*/ 1555805 h 2183958"/>
                <a:gd name="connsiteX14" fmla="*/ 1730734 w 3777142"/>
                <a:gd name="connsiteY14" fmla="*/ 1555805 h 2183958"/>
                <a:gd name="connsiteX15" fmla="*/ 983311 w 3777142"/>
                <a:gd name="connsiteY15" fmla="*/ 1539903 h 2183958"/>
                <a:gd name="connsiteX16" fmla="*/ 538038 w 3777142"/>
                <a:gd name="connsiteY16" fmla="*/ 1428584 h 2183958"/>
                <a:gd name="connsiteX17" fmla="*/ 458525 w 3777142"/>
                <a:gd name="connsiteY17" fmla="*/ 1086678 h 2183958"/>
                <a:gd name="connsiteX18" fmla="*/ 657308 w 3777142"/>
                <a:gd name="connsiteY18" fmla="*/ 736821 h 2183958"/>
                <a:gd name="connsiteX19" fmla="*/ 935604 w 3777142"/>
                <a:gd name="connsiteY19" fmla="*/ 514184 h 2183958"/>
                <a:gd name="connsiteX20" fmla="*/ 1023068 w 3777142"/>
                <a:gd name="connsiteY20" fmla="*/ 442623 h 2183958"/>
                <a:gd name="connsiteX21" fmla="*/ 911750 w 3777142"/>
                <a:gd name="connsiteY21" fmla="*/ 164327 h 2183958"/>
                <a:gd name="connsiteX22" fmla="*/ 697064 w 3777142"/>
                <a:gd name="connsiteY22" fmla="*/ 29155 h 2183958"/>
                <a:gd name="connsiteX0" fmla="*/ 697064 w 3777144"/>
                <a:gd name="connsiteY0" fmla="*/ 29155 h 2183958"/>
                <a:gd name="connsiteX1" fmla="*/ 371061 w 3777144"/>
                <a:gd name="connsiteY1" fmla="*/ 339256 h 2183958"/>
                <a:gd name="connsiteX2" fmla="*/ 108668 w 3777144"/>
                <a:gd name="connsiteY2" fmla="*/ 720918 h 2183958"/>
                <a:gd name="connsiteX3" fmla="*/ 5301 w 3777144"/>
                <a:gd name="connsiteY3" fmla="*/ 1205948 h 2183958"/>
                <a:gd name="connsiteX4" fmla="*/ 76863 w 3777144"/>
                <a:gd name="connsiteY4" fmla="*/ 1635318 h 2183958"/>
                <a:gd name="connsiteX5" fmla="*/ 291548 w 3777144"/>
                <a:gd name="connsiteY5" fmla="*/ 1953370 h 2183958"/>
                <a:gd name="connsiteX6" fmla="*/ 697064 w 3777144"/>
                <a:gd name="connsiteY6" fmla="*/ 2112397 h 2183958"/>
                <a:gd name="connsiteX7" fmla="*/ 1285461 w 3777144"/>
                <a:gd name="connsiteY7" fmla="*/ 2136250 h 2183958"/>
                <a:gd name="connsiteX8" fmla="*/ 1961322 w 3777144"/>
                <a:gd name="connsiteY8" fmla="*/ 2152153 h 2183958"/>
                <a:gd name="connsiteX9" fmla="*/ 3432847 w 3777144"/>
                <a:gd name="connsiteY9" fmla="*/ 2152153 h 2183958"/>
                <a:gd name="connsiteX10" fmla="*/ 3233840 w 3777144"/>
                <a:gd name="connsiteY10" fmla="*/ 1961322 h 2183958"/>
                <a:gd name="connsiteX11" fmla="*/ 3321825 w 3777144"/>
                <a:gd name="connsiteY11" fmla="*/ 1826150 h 2183958"/>
                <a:gd name="connsiteX12" fmla="*/ 3339692 w 3777144"/>
                <a:gd name="connsiteY12" fmla="*/ 1818198 h 2183958"/>
                <a:gd name="connsiteX13" fmla="*/ 3508983 w 3777144"/>
                <a:gd name="connsiteY13" fmla="*/ 1555805 h 2183958"/>
                <a:gd name="connsiteX14" fmla="*/ 1730734 w 3777144"/>
                <a:gd name="connsiteY14" fmla="*/ 1555805 h 2183958"/>
                <a:gd name="connsiteX15" fmla="*/ 983311 w 3777144"/>
                <a:gd name="connsiteY15" fmla="*/ 1539903 h 2183958"/>
                <a:gd name="connsiteX16" fmla="*/ 538038 w 3777144"/>
                <a:gd name="connsiteY16" fmla="*/ 1428584 h 2183958"/>
                <a:gd name="connsiteX17" fmla="*/ 458525 w 3777144"/>
                <a:gd name="connsiteY17" fmla="*/ 1086678 h 2183958"/>
                <a:gd name="connsiteX18" fmla="*/ 657308 w 3777144"/>
                <a:gd name="connsiteY18" fmla="*/ 736821 h 2183958"/>
                <a:gd name="connsiteX19" fmla="*/ 935604 w 3777144"/>
                <a:gd name="connsiteY19" fmla="*/ 514184 h 2183958"/>
                <a:gd name="connsiteX20" fmla="*/ 1023068 w 3777144"/>
                <a:gd name="connsiteY20" fmla="*/ 442623 h 2183958"/>
                <a:gd name="connsiteX21" fmla="*/ 911750 w 3777144"/>
                <a:gd name="connsiteY21" fmla="*/ 164327 h 2183958"/>
                <a:gd name="connsiteX22" fmla="*/ 697064 w 3777144"/>
                <a:gd name="connsiteY22" fmla="*/ 29155 h 2183958"/>
                <a:gd name="connsiteX0" fmla="*/ 697064 w 3777142"/>
                <a:gd name="connsiteY0" fmla="*/ 29155 h 2183958"/>
                <a:gd name="connsiteX1" fmla="*/ 371061 w 3777142"/>
                <a:gd name="connsiteY1" fmla="*/ 339256 h 2183958"/>
                <a:gd name="connsiteX2" fmla="*/ 108668 w 3777142"/>
                <a:gd name="connsiteY2" fmla="*/ 720918 h 2183958"/>
                <a:gd name="connsiteX3" fmla="*/ 5301 w 3777142"/>
                <a:gd name="connsiteY3" fmla="*/ 1205948 h 2183958"/>
                <a:gd name="connsiteX4" fmla="*/ 76863 w 3777142"/>
                <a:gd name="connsiteY4" fmla="*/ 1635318 h 2183958"/>
                <a:gd name="connsiteX5" fmla="*/ 291548 w 3777142"/>
                <a:gd name="connsiteY5" fmla="*/ 1953370 h 2183958"/>
                <a:gd name="connsiteX6" fmla="*/ 697064 w 3777142"/>
                <a:gd name="connsiteY6" fmla="*/ 2112397 h 2183958"/>
                <a:gd name="connsiteX7" fmla="*/ 1285461 w 3777142"/>
                <a:gd name="connsiteY7" fmla="*/ 2136250 h 2183958"/>
                <a:gd name="connsiteX8" fmla="*/ 1961322 w 3777142"/>
                <a:gd name="connsiteY8" fmla="*/ 2152153 h 2183958"/>
                <a:gd name="connsiteX9" fmla="*/ 3432847 w 3777142"/>
                <a:gd name="connsiteY9" fmla="*/ 2152153 h 2183958"/>
                <a:gd name="connsiteX10" fmla="*/ 3233840 w 3777142"/>
                <a:gd name="connsiteY10" fmla="*/ 1961322 h 2183958"/>
                <a:gd name="connsiteX11" fmla="*/ 3321825 w 3777142"/>
                <a:gd name="connsiteY11" fmla="*/ 1826150 h 2183958"/>
                <a:gd name="connsiteX12" fmla="*/ 3339692 w 3777142"/>
                <a:gd name="connsiteY12" fmla="*/ 1818198 h 2183958"/>
                <a:gd name="connsiteX13" fmla="*/ 3508983 w 3777142"/>
                <a:gd name="connsiteY13" fmla="*/ 1555805 h 2183958"/>
                <a:gd name="connsiteX14" fmla="*/ 1730734 w 3777142"/>
                <a:gd name="connsiteY14" fmla="*/ 1754587 h 2183958"/>
                <a:gd name="connsiteX15" fmla="*/ 983311 w 3777142"/>
                <a:gd name="connsiteY15" fmla="*/ 1539903 h 2183958"/>
                <a:gd name="connsiteX16" fmla="*/ 538038 w 3777142"/>
                <a:gd name="connsiteY16" fmla="*/ 1428584 h 2183958"/>
                <a:gd name="connsiteX17" fmla="*/ 458525 w 3777142"/>
                <a:gd name="connsiteY17" fmla="*/ 1086678 h 2183958"/>
                <a:gd name="connsiteX18" fmla="*/ 657308 w 3777142"/>
                <a:gd name="connsiteY18" fmla="*/ 736821 h 2183958"/>
                <a:gd name="connsiteX19" fmla="*/ 935604 w 3777142"/>
                <a:gd name="connsiteY19" fmla="*/ 514184 h 2183958"/>
                <a:gd name="connsiteX20" fmla="*/ 1023068 w 3777142"/>
                <a:gd name="connsiteY20" fmla="*/ 442623 h 2183958"/>
                <a:gd name="connsiteX21" fmla="*/ 911750 w 3777142"/>
                <a:gd name="connsiteY21" fmla="*/ 164327 h 2183958"/>
                <a:gd name="connsiteX22" fmla="*/ 697064 w 3777142"/>
                <a:gd name="connsiteY22" fmla="*/ 29155 h 2183958"/>
                <a:gd name="connsiteX0" fmla="*/ 697064 w 3777144"/>
                <a:gd name="connsiteY0" fmla="*/ 29155 h 2183958"/>
                <a:gd name="connsiteX1" fmla="*/ 371061 w 3777144"/>
                <a:gd name="connsiteY1" fmla="*/ 339256 h 2183958"/>
                <a:gd name="connsiteX2" fmla="*/ 108668 w 3777144"/>
                <a:gd name="connsiteY2" fmla="*/ 720918 h 2183958"/>
                <a:gd name="connsiteX3" fmla="*/ 5301 w 3777144"/>
                <a:gd name="connsiteY3" fmla="*/ 1205948 h 2183958"/>
                <a:gd name="connsiteX4" fmla="*/ 76863 w 3777144"/>
                <a:gd name="connsiteY4" fmla="*/ 1635318 h 2183958"/>
                <a:gd name="connsiteX5" fmla="*/ 291548 w 3777144"/>
                <a:gd name="connsiteY5" fmla="*/ 1953370 h 2183958"/>
                <a:gd name="connsiteX6" fmla="*/ 697064 w 3777144"/>
                <a:gd name="connsiteY6" fmla="*/ 2112397 h 2183958"/>
                <a:gd name="connsiteX7" fmla="*/ 1285461 w 3777144"/>
                <a:gd name="connsiteY7" fmla="*/ 2136250 h 2183958"/>
                <a:gd name="connsiteX8" fmla="*/ 1961322 w 3777144"/>
                <a:gd name="connsiteY8" fmla="*/ 2152153 h 2183958"/>
                <a:gd name="connsiteX9" fmla="*/ 3432847 w 3777144"/>
                <a:gd name="connsiteY9" fmla="*/ 2152153 h 2183958"/>
                <a:gd name="connsiteX10" fmla="*/ 3233840 w 3777144"/>
                <a:gd name="connsiteY10" fmla="*/ 1961322 h 2183958"/>
                <a:gd name="connsiteX11" fmla="*/ 3321825 w 3777144"/>
                <a:gd name="connsiteY11" fmla="*/ 1826150 h 2183958"/>
                <a:gd name="connsiteX12" fmla="*/ 3339692 w 3777144"/>
                <a:gd name="connsiteY12" fmla="*/ 1818198 h 2183958"/>
                <a:gd name="connsiteX13" fmla="*/ 3508983 w 3777144"/>
                <a:gd name="connsiteY13" fmla="*/ 1555805 h 2183958"/>
                <a:gd name="connsiteX14" fmla="*/ 1730734 w 3777144"/>
                <a:gd name="connsiteY14" fmla="*/ 1754587 h 2183958"/>
                <a:gd name="connsiteX15" fmla="*/ 983311 w 3777144"/>
                <a:gd name="connsiteY15" fmla="*/ 1722783 h 2183958"/>
                <a:gd name="connsiteX16" fmla="*/ 538038 w 3777144"/>
                <a:gd name="connsiteY16" fmla="*/ 1428584 h 2183958"/>
                <a:gd name="connsiteX17" fmla="*/ 458525 w 3777144"/>
                <a:gd name="connsiteY17" fmla="*/ 1086678 h 2183958"/>
                <a:gd name="connsiteX18" fmla="*/ 657308 w 3777144"/>
                <a:gd name="connsiteY18" fmla="*/ 736821 h 2183958"/>
                <a:gd name="connsiteX19" fmla="*/ 935604 w 3777144"/>
                <a:gd name="connsiteY19" fmla="*/ 514184 h 2183958"/>
                <a:gd name="connsiteX20" fmla="*/ 1023068 w 3777144"/>
                <a:gd name="connsiteY20" fmla="*/ 442623 h 2183958"/>
                <a:gd name="connsiteX21" fmla="*/ 911750 w 3777144"/>
                <a:gd name="connsiteY21" fmla="*/ 164327 h 2183958"/>
                <a:gd name="connsiteX22" fmla="*/ 697064 w 3777144"/>
                <a:gd name="connsiteY22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555805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458525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458525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697930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812922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812922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65186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65186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33931 w 3774165"/>
                <a:gd name="connsiteY19" fmla="*/ 355787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579057 h 2733860"/>
                <a:gd name="connsiteX1" fmla="*/ 304470 w 3774165"/>
                <a:gd name="connsiteY1" fmla="*/ 115293 h 2733860"/>
                <a:gd name="connsiteX2" fmla="*/ 108668 w 3774165"/>
                <a:gd name="connsiteY2" fmla="*/ 1270820 h 2733860"/>
                <a:gd name="connsiteX3" fmla="*/ 5301 w 3774165"/>
                <a:gd name="connsiteY3" fmla="*/ 1755850 h 2733860"/>
                <a:gd name="connsiteX4" fmla="*/ 76863 w 3774165"/>
                <a:gd name="connsiteY4" fmla="*/ 2185220 h 2733860"/>
                <a:gd name="connsiteX5" fmla="*/ 291548 w 3774165"/>
                <a:gd name="connsiteY5" fmla="*/ 2503272 h 2733860"/>
                <a:gd name="connsiteX6" fmla="*/ 697064 w 3774165"/>
                <a:gd name="connsiteY6" fmla="*/ 2662299 h 2733860"/>
                <a:gd name="connsiteX7" fmla="*/ 1285461 w 3774165"/>
                <a:gd name="connsiteY7" fmla="*/ 2686152 h 2733860"/>
                <a:gd name="connsiteX8" fmla="*/ 1961322 w 3774165"/>
                <a:gd name="connsiteY8" fmla="*/ 2702055 h 2733860"/>
                <a:gd name="connsiteX9" fmla="*/ 3432847 w 3774165"/>
                <a:gd name="connsiteY9" fmla="*/ 2702055 h 2733860"/>
                <a:gd name="connsiteX10" fmla="*/ 3233840 w 3774165"/>
                <a:gd name="connsiteY10" fmla="*/ 2511224 h 2733860"/>
                <a:gd name="connsiteX11" fmla="*/ 3321825 w 3774165"/>
                <a:gd name="connsiteY11" fmla="*/ 2376052 h 2733860"/>
                <a:gd name="connsiteX12" fmla="*/ 3508983 w 3774165"/>
                <a:gd name="connsiteY12" fmla="*/ 2217025 h 2733860"/>
                <a:gd name="connsiteX13" fmla="*/ 1730734 w 3774165"/>
                <a:gd name="connsiteY13" fmla="*/ 2304489 h 2733860"/>
                <a:gd name="connsiteX14" fmla="*/ 1033931 w 3774165"/>
                <a:gd name="connsiteY14" fmla="*/ 2278009 h 2733860"/>
                <a:gd name="connsiteX15" fmla="*/ 577225 w 3774165"/>
                <a:gd name="connsiteY15" fmla="*/ 2201769 h 2733860"/>
                <a:gd name="connsiteX16" fmla="*/ 424990 w 3774165"/>
                <a:gd name="connsiteY16" fmla="*/ 1744329 h 2733860"/>
                <a:gd name="connsiteX17" fmla="*/ 501108 w 3774165"/>
                <a:gd name="connsiteY17" fmla="*/ 1363129 h 2733860"/>
                <a:gd name="connsiteX18" fmla="*/ 805578 w 3774165"/>
                <a:gd name="connsiteY18" fmla="*/ 1058169 h 2733860"/>
                <a:gd name="connsiteX19" fmla="*/ 1033931 w 3774165"/>
                <a:gd name="connsiteY19" fmla="*/ 905689 h 2733860"/>
                <a:gd name="connsiteX20" fmla="*/ 911750 w 3774165"/>
                <a:gd name="connsiteY20" fmla="*/ 714229 h 2733860"/>
                <a:gd name="connsiteX21" fmla="*/ 697064 w 3774165"/>
                <a:gd name="connsiteY21" fmla="*/ 579057 h 2733860"/>
                <a:gd name="connsiteX0" fmla="*/ 608941 w 3774165"/>
                <a:gd name="connsiteY0" fmla="*/ 99823 h 3154817"/>
                <a:gd name="connsiteX1" fmla="*/ 304470 w 3774165"/>
                <a:gd name="connsiteY1" fmla="*/ 536250 h 3154817"/>
                <a:gd name="connsiteX2" fmla="*/ 108668 w 3774165"/>
                <a:gd name="connsiteY2" fmla="*/ 1691777 h 3154817"/>
                <a:gd name="connsiteX3" fmla="*/ 5301 w 3774165"/>
                <a:gd name="connsiteY3" fmla="*/ 2176807 h 3154817"/>
                <a:gd name="connsiteX4" fmla="*/ 76863 w 3774165"/>
                <a:gd name="connsiteY4" fmla="*/ 2606177 h 3154817"/>
                <a:gd name="connsiteX5" fmla="*/ 291548 w 3774165"/>
                <a:gd name="connsiteY5" fmla="*/ 2924229 h 3154817"/>
                <a:gd name="connsiteX6" fmla="*/ 697064 w 3774165"/>
                <a:gd name="connsiteY6" fmla="*/ 3083256 h 3154817"/>
                <a:gd name="connsiteX7" fmla="*/ 1285461 w 3774165"/>
                <a:gd name="connsiteY7" fmla="*/ 3107109 h 3154817"/>
                <a:gd name="connsiteX8" fmla="*/ 1961322 w 3774165"/>
                <a:gd name="connsiteY8" fmla="*/ 3123012 h 3154817"/>
                <a:gd name="connsiteX9" fmla="*/ 3432847 w 3774165"/>
                <a:gd name="connsiteY9" fmla="*/ 3123012 h 3154817"/>
                <a:gd name="connsiteX10" fmla="*/ 3233840 w 3774165"/>
                <a:gd name="connsiteY10" fmla="*/ 2932181 h 3154817"/>
                <a:gd name="connsiteX11" fmla="*/ 3321825 w 3774165"/>
                <a:gd name="connsiteY11" fmla="*/ 2797009 h 3154817"/>
                <a:gd name="connsiteX12" fmla="*/ 3508983 w 3774165"/>
                <a:gd name="connsiteY12" fmla="*/ 2637982 h 3154817"/>
                <a:gd name="connsiteX13" fmla="*/ 1730734 w 3774165"/>
                <a:gd name="connsiteY13" fmla="*/ 2725446 h 3154817"/>
                <a:gd name="connsiteX14" fmla="*/ 1033931 w 3774165"/>
                <a:gd name="connsiteY14" fmla="*/ 2698966 h 3154817"/>
                <a:gd name="connsiteX15" fmla="*/ 577225 w 3774165"/>
                <a:gd name="connsiteY15" fmla="*/ 2622726 h 3154817"/>
                <a:gd name="connsiteX16" fmla="*/ 424990 w 3774165"/>
                <a:gd name="connsiteY16" fmla="*/ 2165286 h 3154817"/>
                <a:gd name="connsiteX17" fmla="*/ 501108 w 3774165"/>
                <a:gd name="connsiteY17" fmla="*/ 1784086 h 3154817"/>
                <a:gd name="connsiteX18" fmla="*/ 805578 w 3774165"/>
                <a:gd name="connsiteY18" fmla="*/ 1479126 h 3154817"/>
                <a:gd name="connsiteX19" fmla="*/ 1033931 w 3774165"/>
                <a:gd name="connsiteY19" fmla="*/ 1326646 h 3154817"/>
                <a:gd name="connsiteX20" fmla="*/ 911750 w 3774165"/>
                <a:gd name="connsiteY20" fmla="*/ 1135186 h 3154817"/>
                <a:gd name="connsiteX21" fmla="*/ 608941 w 3774165"/>
                <a:gd name="connsiteY21" fmla="*/ 99823 h 315481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805578 w 3774165"/>
                <a:gd name="connsiteY18" fmla="*/ 1422946 h 3098637"/>
                <a:gd name="connsiteX19" fmla="*/ 1033931 w 3774165"/>
                <a:gd name="connsiteY19" fmla="*/ 127046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805578 w 3774165"/>
                <a:gd name="connsiteY18" fmla="*/ 1422946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532823 w 3774165"/>
                <a:gd name="connsiteY18" fmla="*/ 1265640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456706 w 3774165"/>
                <a:gd name="connsiteY17" fmla="*/ 1789354 h 3098637"/>
                <a:gd name="connsiteX18" fmla="*/ 532823 w 3774165"/>
                <a:gd name="connsiteY18" fmla="*/ 1265640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74165" h="3098637">
                  <a:moveTo>
                    <a:pt x="608941" y="43643"/>
                  </a:moveTo>
                  <a:cubicBezTo>
                    <a:pt x="520137" y="87286"/>
                    <a:pt x="387849" y="214744"/>
                    <a:pt x="304470" y="480070"/>
                  </a:cubicBezTo>
                  <a:cubicBezTo>
                    <a:pt x="221091" y="745396"/>
                    <a:pt x="158530" y="1362171"/>
                    <a:pt x="108668" y="1635597"/>
                  </a:cubicBezTo>
                  <a:cubicBezTo>
                    <a:pt x="58806" y="1909023"/>
                    <a:pt x="10602" y="1968227"/>
                    <a:pt x="5301" y="2120627"/>
                  </a:cubicBezTo>
                  <a:cubicBezTo>
                    <a:pt x="0" y="2273027"/>
                    <a:pt x="29155" y="2425427"/>
                    <a:pt x="76863" y="2549997"/>
                  </a:cubicBezTo>
                  <a:cubicBezTo>
                    <a:pt x="124571" y="2674567"/>
                    <a:pt x="188181" y="2788536"/>
                    <a:pt x="291548" y="2868049"/>
                  </a:cubicBezTo>
                  <a:cubicBezTo>
                    <a:pt x="394915" y="2947562"/>
                    <a:pt x="531412" y="2996596"/>
                    <a:pt x="697064" y="3027076"/>
                  </a:cubicBezTo>
                  <a:cubicBezTo>
                    <a:pt x="862716" y="3057556"/>
                    <a:pt x="1285461" y="3050929"/>
                    <a:pt x="1285461" y="3050929"/>
                  </a:cubicBezTo>
                  <a:lnTo>
                    <a:pt x="1961322" y="3066832"/>
                  </a:lnTo>
                  <a:cubicBezTo>
                    <a:pt x="2111071" y="3069482"/>
                    <a:pt x="3220761" y="3098637"/>
                    <a:pt x="3432847" y="3066832"/>
                  </a:cubicBezTo>
                  <a:cubicBezTo>
                    <a:pt x="3644933" y="3035027"/>
                    <a:pt x="3252344" y="2930335"/>
                    <a:pt x="3233840" y="2876001"/>
                  </a:cubicBezTo>
                  <a:cubicBezTo>
                    <a:pt x="3215336" y="2821667"/>
                    <a:pt x="3275968" y="2789862"/>
                    <a:pt x="3321825" y="2740829"/>
                  </a:cubicBezTo>
                  <a:cubicBezTo>
                    <a:pt x="3367682" y="2691796"/>
                    <a:pt x="3774165" y="2593729"/>
                    <a:pt x="3508983" y="2581802"/>
                  </a:cubicBezTo>
                  <a:lnTo>
                    <a:pt x="1730734" y="2669266"/>
                  </a:lnTo>
                  <a:cubicBezTo>
                    <a:pt x="1545204" y="2666616"/>
                    <a:pt x="1226182" y="2659906"/>
                    <a:pt x="1033931" y="2642786"/>
                  </a:cubicBezTo>
                  <a:cubicBezTo>
                    <a:pt x="841680" y="2625666"/>
                    <a:pt x="678715" y="2655493"/>
                    <a:pt x="577225" y="2566546"/>
                  </a:cubicBezTo>
                  <a:cubicBezTo>
                    <a:pt x="475735" y="2477599"/>
                    <a:pt x="445076" y="2238638"/>
                    <a:pt x="424990" y="2109106"/>
                  </a:cubicBezTo>
                  <a:cubicBezTo>
                    <a:pt x="404904" y="1979574"/>
                    <a:pt x="438734" y="1929932"/>
                    <a:pt x="456706" y="1789354"/>
                  </a:cubicBezTo>
                  <a:cubicBezTo>
                    <a:pt x="474678" y="1648776"/>
                    <a:pt x="507451" y="1469306"/>
                    <a:pt x="532823" y="1265640"/>
                  </a:cubicBezTo>
                  <a:cubicBezTo>
                    <a:pt x="558195" y="1061974"/>
                    <a:pt x="558196" y="741927"/>
                    <a:pt x="608941" y="567356"/>
                  </a:cubicBezTo>
                  <a:cubicBezTo>
                    <a:pt x="659686" y="392785"/>
                    <a:pt x="837294" y="305499"/>
                    <a:pt x="837294" y="218214"/>
                  </a:cubicBezTo>
                  <a:cubicBezTo>
                    <a:pt x="837294" y="130929"/>
                    <a:pt x="697745" y="0"/>
                    <a:pt x="608941" y="43643"/>
                  </a:cubicBez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1371600" y="1600200"/>
              <a:ext cx="1838325" cy="4495800"/>
            </a:xfrm>
            <a:custGeom>
              <a:avLst/>
              <a:gdLst>
                <a:gd name="connsiteX0" fmla="*/ 22529 w 1543879"/>
                <a:gd name="connsiteY0" fmla="*/ 528762 h 3090408"/>
                <a:gd name="connsiteX1" fmla="*/ 165653 w 1543879"/>
                <a:gd name="connsiteY1" fmla="*/ 282272 h 3090408"/>
                <a:gd name="connsiteX2" fmla="*/ 420094 w 1543879"/>
                <a:gd name="connsiteY2" fmla="*/ 147100 h 3090408"/>
                <a:gd name="connsiteX3" fmla="*/ 658634 w 1543879"/>
                <a:gd name="connsiteY3" fmla="*/ 99392 h 3090408"/>
                <a:gd name="connsiteX4" fmla="*/ 825611 w 1543879"/>
                <a:gd name="connsiteY4" fmla="*/ 115294 h 3090408"/>
                <a:gd name="connsiteX5" fmla="*/ 1167517 w 1543879"/>
                <a:gd name="connsiteY5" fmla="*/ 791155 h 3090408"/>
                <a:gd name="connsiteX6" fmla="*/ 1429910 w 1543879"/>
                <a:gd name="connsiteY6" fmla="*/ 1785068 h 3090408"/>
                <a:gd name="connsiteX7" fmla="*/ 1533277 w 1543879"/>
                <a:gd name="connsiteY7" fmla="*/ 2755127 h 3090408"/>
                <a:gd name="connsiteX8" fmla="*/ 1493521 w 1543879"/>
                <a:gd name="connsiteY8" fmla="*/ 2834641 h 3090408"/>
                <a:gd name="connsiteX9" fmla="*/ 1358348 w 1543879"/>
                <a:gd name="connsiteY9" fmla="*/ 2755127 h 3090408"/>
                <a:gd name="connsiteX10" fmla="*/ 1080053 w 1543879"/>
                <a:gd name="connsiteY10" fmla="*/ 2778981 h 3090408"/>
                <a:gd name="connsiteX11" fmla="*/ 777903 w 1543879"/>
                <a:gd name="connsiteY11" fmla="*/ 2890300 h 3090408"/>
                <a:gd name="connsiteX12" fmla="*/ 626828 w 1543879"/>
                <a:gd name="connsiteY12" fmla="*/ 3073180 h 3090408"/>
                <a:gd name="connsiteX13" fmla="*/ 602974 w 1543879"/>
                <a:gd name="connsiteY13" fmla="*/ 2786933 h 3090408"/>
                <a:gd name="connsiteX14" fmla="*/ 499608 w 1543879"/>
                <a:gd name="connsiteY14" fmla="*/ 1967948 h 3090408"/>
                <a:gd name="connsiteX15" fmla="*/ 300825 w 1543879"/>
                <a:gd name="connsiteY15" fmla="*/ 1252331 h 3090408"/>
                <a:gd name="connsiteX16" fmla="*/ 22529 w 1543879"/>
                <a:gd name="connsiteY16" fmla="*/ 528762 h 309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43879" h="3090408">
                  <a:moveTo>
                    <a:pt x="22529" y="528762"/>
                  </a:moveTo>
                  <a:cubicBezTo>
                    <a:pt x="0" y="367086"/>
                    <a:pt x="99392" y="345882"/>
                    <a:pt x="165653" y="282272"/>
                  </a:cubicBezTo>
                  <a:cubicBezTo>
                    <a:pt x="231914" y="218662"/>
                    <a:pt x="337931" y="177580"/>
                    <a:pt x="420094" y="147100"/>
                  </a:cubicBezTo>
                  <a:cubicBezTo>
                    <a:pt x="502257" y="116620"/>
                    <a:pt x="591048" y="104693"/>
                    <a:pt x="658634" y="99392"/>
                  </a:cubicBezTo>
                  <a:cubicBezTo>
                    <a:pt x="726220" y="94091"/>
                    <a:pt x="740797" y="0"/>
                    <a:pt x="825611" y="115294"/>
                  </a:cubicBezTo>
                  <a:cubicBezTo>
                    <a:pt x="910425" y="230588"/>
                    <a:pt x="1066801" y="512859"/>
                    <a:pt x="1167517" y="791155"/>
                  </a:cubicBezTo>
                  <a:cubicBezTo>
                    <a:pt x="1268233" y="1069451"/>
                    <a:pt x="1368950" y="1457739"/>
                    <a:pt x="1429910" y="1785068"/>
                  </a:cubicBezTo>
                  <a:cubicBezTo>
                    <a:pt x="1490870" y="2112397"/>
                    <a:pt x="1522675" y="2580198"/>
                    <a:pt x="1533277" y="2755127"/>
                  </a:cubicBezTo>
                  <a:cubicBezTo>
                    <a:pt x="1543879" y="2930056"/>
                    <a:pt x="1522676" y="2834641"/>
                    <a:pt x="1493521" y="2834641"/>
                  </a:cubicBezTo>
                  <a:cubicBezTo>
                    <a:pt x="1464366" y="2834641"/>
                    <a:pt x="1427259" y="2764404"/>
                    <a:pt x="1358348" y="2755127"/>
                  </a:cubicBezTo>
                  <a:cubicBezTo>
                    <a:pt x="1289437" y="2745850"/>
                    <a:pt x="1176794" y="2756452"/>
                    <a:pt x="1080053" y="2778981"/>
                  </a:cubicBezTo>
                  <a:cubicBezTo>
                    <a:pt x="983312" y="2801510"/>
                    <a:pt x="853440" y="2841267"/>
                    <a:pt x="777903" y="2890300"/>
                  </a:cubicBezTo>
                  <a:cubicBezTo>
                    <a:pt x="702366" y="2939333"/>
                    <a:pt x="655983" y="3090408"/>
                    <a:pt x="626828" y="3073180"/>
                  </a:cubicBezTo>
                  <a:cubicBezTo>
                    <a:pt x="597673" y="3055952"/>
                    <a:pt x="624177" y="2971138"/>
                    <a:pt x="602974" y="2786933"/>
                  </a:cubicBezTo>
                  <a:cubicBezTo>
                    <a:pt x="581771" y="2602728"/>
                    <a:pt x="549966" y="2223715"/>
                    <a:pt x="499608" y="1967948"/>
                  </a:cubicBezTo>
                  <a:cubicBezTo>
                    <a:pt x="449250" y="1712181"/>
                    <a:pt x="381663" y="1490870"/>
                    <a:pt x="300825" y="1252331"/>
                  </a:cubicBezTo>
                  <a:cubicBezTo>
                    <a:pt x="219987" y="1013792"/>
                    <a:pt x="45058" y="690439"/>
                    <a:pt x="22529" y="528762"/>
                  </a:cubicBezTo>
                  <a:close/>
                </a:path>
              </a:pathLst>
            </a:custGeom>
            <a:solidFill>
              <a:srgbClr val="808080">
                <a:lumMod val="20000"/>
                <a:lumOff val="8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 rot="21205638">
              <a:off x="2317750" y="3459163"/>
              <a:ext cx="1960563" cy="1997075"/>
            </a:xfrm>
            <a:custGeom>
              <a:avLst/>
              <a:gdLst>
                <a:gd name="connsiteX0" fmla="*/ 369737 w 1787719"/>
                <a:gd name="connsiteY0" fmla="*/ 80838 h 1667123"/>
                <a:gd name="connsiteX1" fmla="*/ 512860 w 1787719"/>
                <a:gd name="connsiteY1" fmla="*/ 80838 h 1667123"/>
                <a:gd name="connsiteX2" fmla="*/ 997890 w 1787719"/>
                <a:gd name="connsiteY2" fmla="*/ 104692 h 1667123"/>
                <a:gd name="connsiteX3" fmla="*/ 1403406 w 1787719"/>
                <a:gd name="connsiteY3" fmla="*/ 17228 h 1667123"/>
                <a:gd name="connsiteX4" fmla="*/ 1713507 w 1787719"/>
                <a:gd name="connsiteY4" fmla="*/ 41082 h 1667123"/>
                <a:gd name="connsiteX5" fmla="*/ 1769166 w 1787719"/>
                <a:gd name="connsiteY5" fmla="*/ 263718 h 1667123"/>
                <a:gd name="connsiteX6" fmla="*/ 1602189 w 1787719"/>
                <a:gd name="connsiteY6" fmla="*/ 621527 h 1667123"/>
                <a:gd name="connsiteX7" fmla="*/ 1681702 w 1787719"/>
                <a:gd name="connsiteY7" fmla="*/ 1050897 h 1667123"/>
                <a:gd name="connsiteX8" fmla="*/ 1697604 w 1787719"/>
                <a:gd name="connsiteY8" fmla="*/ 1416657 h 1667123"/>
                <a:gd name="connsiteX9" fmla="*/ 1657848 w 1787719"/>
                <a:gd name="connsiteY9" fmla="*/ 1567732 h 1667123"/>
                <a:gd name="connsiteX10" fmla="*/ 1307990 w 1787719"/>
                <a:gd name="connsiteY10" fmla="*/ 1639294 h 1667123"/>
                <a:gd name="connsiteX11" fmla="*/ 775253 w 1787719"/>
                <a:gd name="connsiteY11" fmla="*/ 1647245 h 1667123"/>
                <a:gd name="connsiteX12" fmla="*/ 393590 w 1787719"/>
                <a:gd name="connsiteY12" fmla="*/ 1655196 h 1667123"/>
                <a:gd name="connsiteX13" fmla="*/ 266370 w 1787719"/>
                <a:gd name="connsiteY13" fmla="*/ 1575683 h 1667123"/>
                <a:gd name="connsiteX14" fmla="*/ 560568 w 1787719"/>
                <a:gd name="connsiteY14" fmla="*/ 1512073 h 1667123"/>
                <a:gd name="connsiteX15" fmla="*/ 536714 w 1787719"/>
                <a:gd name="connsiteY15" fmla="*/ 1408706 h 1667123"/>
                <a:gd name="connsiteX16" fmla="*/ 290223 w 1787719"/>
                <a:gd name="connsiteY16" fmla="*/ 1408706 h 1667123"/>
                <a:gd name="connsiteX17" fmla="*/ 250467 w 1787719"/>
                <a:gd name="connsiteY17" fmla="*/ 1233777 h 1667123"/>
                <a:gd name="connsiteX18" fmla="*/ 536714 w 1787719"/>
                <a:gd name="connsiteY18" fmla="*/ 1233777 h 1667123"/>
                <a:gd name="connsiteX19" fmla="*/ 496957 w 1787719"/>
                <a:gd name="connsiteY19" fmla="*/ 1066800 h 1667123"/>
                <a:gd name="connsiteX20" fmla="*/ 258418 w 1787719"/>
                <a:gd name="connsiteY20" fmla="*/ 1114508 h 1667123"/>
                <a:gd name="connsiteX21" fmla="*/ 266370 w 1787719"/>
                <a:gd name="connsiteY21" fmla="*/ 995238 h 1667123"/>
                <a:gd name="connsiteX22" fmla="*/ 473103 w 1787719"/>
                <a:gd name="connsiteY22" fmla="*/ 947530 h 1667123"/>
                <a:gd name="connsiteX23" fmla="*/ 465152 w 1787719"/>
                <a:gd name="connsiteY23" fmla="*/ 772602 h 1667123"/>
                <a:gd name="connsiteX24" fmla="*/ 250467 w 1787719"/>
                <a:gd name="connsiteY24" fmla="*/ 844163 h 1667123"/>
                <a:gd name="connsiteX25" fmla="*/ 107343 w 1787719"/>
                <a:gd name="connsiteY25" fmla="*/ 732845 h 1667123"/>
                <a:gd name="connsiteX26" fmla="*/ 433347 w 1787719"/>
                <a:gd name="connsiteY26" fmla="*/ 669235 h 1667123"/>
                <a:gd name="connsiteX27" fmla="*/ 361785 w 1787719"/>
                <a:gd name="connsiteY27" fmla="*/ 549965 h 1667123"/>
                <a:gd name="connsiteX28" fmla="*/ 155051 w 1787719"/>
                <a:gd name="connsiteY28" fmla="*/ 542014 h 1667123"/>
                <a:gd name="connsiteX29" fmla="*/ 75538 w 1787719"/>
                <a:gd name="connsiteY29" fmla="*/ 438647 h 1667123"/>
                <a:gd name="connsiteX30" fmla="*/ 329980 w 1787719"/>
                <a:gd name="connsiteY30" fmla="*/ 414793 h 1667123"/>
                <a:gd name="connsiteX31" fmla="*/ 345883 w 1787719"/>
                <a:gd name="connsiteY31" fmla="*/ 295523 h 1667123"/>
                <a:gd name="connsiteX32" fmla="*/ 67587 w 1787719"/>
                <a:gd name="connsiteY32" fmla="*/ 271669 h 1667123"/>
                <a:gd name="connsiteX33" fmla="*/ 51684 w 1787719"/>
                <a:gd name="connsiteY33" fmla="*/ 128546 h 1667123"/>
                <a:gd name="connsiteX34" fmla="*/ 369737 w 1787719"/>
                <a:gd name="connsiteY34" fmla="*/ 80838 h 1667123"/>
                <a:gd name="connsiteX0" fmla="*/ 369737 w 1774467"/>
                <a:gd name="connsiteY0" fmla="*/ 80838 h 1667123"/>
                <a:gd name="connsiteX1" fmla="*/ 512860 w 1774467"/>
                <a:gd name="connsiteY1" fmla="*/ 80838 h 1667123"/>
                <a:gd name="connsiteX2" fmla="*/ 997890 w 1774467"/>
                <a:gd name="connsiteY2" fmla="*/ 104692 h 1667123"/>
                <a:gd name="connsiteX3" fmla="*/ 1403406 w 1774467"/>
                <a:gd name="connsiteY3" fmla="*/ 17228 h 1667123"/>
                <a:gd name="connsiteX4" fmla="*/ 1713507 w 1774467"/>
                <a:gd name="connsiteY4" fmla="*/ 41082 h 1667123"/>
                <a:gd name="connsiteX5" fmla="*/ 1769166 w 1774467"/>
                <a:gd name="connsiteY5" fmla="*/ 263718 h 1667123"/>
                <a:gd name="connsiteX6" fmla="*/ 1738964 w 1774467"/>
                <a:gd name="connsiteY6" fmla="*/ 621527 h 1667123"/>
                <a:gd name="connsiteX7" fmla="*/ 1681702 w 1774467"/>
                <a:gd name="connsiteY7" fmla="*/ 1050897 h 1667123"/>
                <a:gd name="connsiteX8" fmla="*/ 1697604 w 1774467"/>
                <a:gd name="connsiteY8" fmla="*/ 1416657 h 1667123"/>
                <a:gd name="connsiteX9" fmla="*/ 1657848 w 1774467"/>
                <a:gd name="connsiteY9" fmla="*/ 1567732 h 1667123"/>
                <a:gd name="connsiteX10" fmla="*/ 1307990 w 1774467"/>
                <a:gd name="connsiteY10" fmla="*/ 1639294 h 1667123"/>
                <a:gd name="connsiteX11" fmla="*/ 775253 w 1774467"/>
                <a:gd name="connsiteY11" fmla="*/ 1647245 h 1667123"/>
                <a:gd name="connsiteX12" fmla="*/ 393590 w 1774467"/>
                <a:gd name="connsiteY12" fmla="*/ 1655196 h 1667123"/>
                <a:gd name="connsiteX13" fmla="*/ 266370 w 1774467"/>
                <a:gd name="connsiteY13" fmla="*/ 1575683 h 1667123"/>
                <a:gd name="connsiteX14" fmla="*/ 560568 w 1774467"/>
                <a:gd name="connsiteY14" fmla="*/ 1512073 h 1667123"/>
                <a:gd name="connsiteX15" fmla="*/ 536714 w 1774467"/>
                <a:gd name="connsiteY15" fmla="*/ 1408706 h 1667123"/>
                <a:gd name="connsiteX16" fmla="*/ 290223 w 1774467"/>
                <a:gd name="connsiteY16" fmla="*/ 1408706 h 1667123"/>
                <a:gd name="connsiteX17" fmla="*/ 250467 w 1774467"/>
                <a:gd name="connsiteY17" fmla="*/ 1233777 h 1667123"/>
                <a:gd name="connsiteX18" fmla="*/ 536714 w 1774467"/>
                <a:gd name="connsiteY18" fmla="*/ 1233777 h 1667123"/>
                <a:gd name="connsiteX19" fmla="*/ 496957 w 1774467"/>
                <a:gd name="connsiteY19" fmla="*/ 1066800 h 1667123"/>
                <a:gd name="connsiteX20" fmla="*/ 258418 w 1774467"/>
                <a:gd name="connsiteY20" fmla="*/ 1114508 h 1667123"/>
                <a:gd name="connsiteX21" fmla="*/ 266370 w 1774467"/>
                <a:gd name="connsiteY21" fmla="*/ 995238 h 1667123"/>
                <a:gd name="connsiteX22" fmla="*/ 473103 w 1774467"/>
                <a:gd name="connsiteY22" fmla="*/ 947530 h 1667123"/>
                <a:gd name="connsiteX23" fmla="*/ 465152 w 1774467"/>
                <a:gd name="connsiteY23" fmla="*/ 772602 h 1667123"/>
                <a:gd name="connsiteX24" fmla="*/ 250467 w 1774467"/>
                <a:gd name="connsiteY24" fmla="*/ 844163 h 1667123"/>
                <a:gd name="connsiteX25" fmla="*/ 107343 w 1774467"/>
                <a:gd name="connsiteY25" fmla="*/ 732845 h 1667123"/>
                <a:gd name="connsiteX26" fmla="*/ 433347 w 1774467"/>
                <a:gd name="connsiteY26" fmla="*/ 669235 h 1667123"/>
                <a:gd name="connsiteX27" fmla="*/ 361785 w 1774467"/>
                <a:gd name="connsiteY27" fmla="*/ 549965 h 1667123"/>
                <a:gd name="connsiteX28" fmla="*/ 155051 w 1774467"/>
                <a:gd name="connsiteY28" fmla="*/ 542014 h 1667123"/>
                <a:gd name="connsiteX29" fmla="*/ 75538 w 1774467"/>
                <a:gd name="connsiteY29" fmla="*/ 438647 h 1667123"/>
                <a:gd name="connsiteX30" fmla="*/ 329980 w 1774467"/>
                <a:gd name="connsiteY30" fmla="*/ 414793 h 1667123"/>
                <a:gd name="connsiteX31" fmla="*/ 345883 w 1774467"/>
                <a:gd name="connsiteY31" fmla="*/ 295523 h 1667123"/>
                <a:gd name="connsiteX32" fmla="*/ 67587 w 1774467"/>
                <a:gd name="connsiteY32" fmla="*/ 271669 h 1667123"/>
                <a:gd name="connsiteX33" fmla="*/ 51684 w 1774467"/>
                <a:gd name="connsiteY33" fmla="*/ 128546 h 1667123"/>
                <a:gd name="connsiteX34" fmla="*/ 369737 w 1774467"/>
                <a:gd name="connsiteY34" fmla="*/ 80838 h 166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74467" h="1667123">
                  <a:moveTo>
                    <a:pt x="369737" y="80838"/>
                  </a:moveTo>
                  <a:cubicBezTo>
                    <a:pt x="446600" y="72887"/>
                    <a:pt x="408168" y="76862"/>
                    <a:pt x="512860" y="80838"/>
                  </a:cubicBezTo>
                  <a:cubicBezTo>
                    <a:pt x="617552" y="84814"/>
                    <a:pt x="849466" y="115294"/>
                    <a:pt x="997890" y="104692"/>
                  </a:cubicBezTo>
                  <a:cubicBezTo>
                    <a:pt x="1146314" y="94090"/>
                    <a:pt x="1284137" y="27830"/>
                    <a:pt x="1403406" y="17228"/>
                  </a:cubicBezTo>
                  <a:cubicBezTo>
                    <a:pt x="1522675" y="6626"/>
                    <a:pt x="1652547" y="0"/>
                    <a:pt x="1713507" y="41082"/>
                  </a:cubicBezTo>
                  <a:cubicBezTo>
                    <a:pt x="1774467" y="82164"/>
                    <a:pt x="1764923" y="166977"/>
                    <a:pt x="1769166" y="263718"/>
                  </a:cubicBezTo>
                  <a:cubicBezTo>
                    <a:pt x="1773409" y="360459"/>
                    <a:pt x="1753541" y="490331"/>
                    <a:pt x="1738964" y="621527"/>
                  </a:cubicBezTo>
                  <a:cubicBezTo>
                    <a:pt x="1724387" y="752723"/>
                    <a:pt x="1688595" y="918375"/>
                    <a:pt x="1681702" y="1050897"/>
                  </a:cubicBezTo>
                  <a:cubicBezTo>
                    <a:pt x="1674809" y="1183419"/>
                    <a:pt x="1701580" y="1330518"/>
                    <a:pt x="1697604" y="1416657"/>
                  </a:cubicBezTo>
                  <a:cubicBezTo>
                    <a:pt x="1693628" y="1502796"/>
                    <a:pt x="1722784" y="1530626"/>
                    <a:pt x="1657848" y="1567732"/>
                  </a:cubicBezTo>
                  <a:cubicBezTo>
                    <a:pt x="1592912" y="1604838"/>
                    <a:pt x="1455089" y="1626042"/>
                    <a:pt x="1307990" y="1639294"/>
                  </a:cubicBezTo>
                  <a:cubicBezTo>
                    <a:pt x="1160891" y="1652546"/>
                    <a:pt x="775253" y="1647245"/>
                    <a:pt x="775253" y="1647245"/>
                  </a:cubicBezTo>
                  <a:cubicBezTo>
                    <a:pt x="622853" y="1649895"/>
                    <a:pt x="478404" y="1667123"/>
                    <a:pt x="393590" y="1655196"/>
                  </a:cubicBezTo>
                  <a:cubicBezTo>
                    <a:pt x="308776" y="1643269"/>
                    <a:pt x="238540" y="1599537"/>
                    <a:pt x="266370" y="1575683"/>
                  </a:cubicBezTo>
                  <a:cubicBezTo>
                    <a:pt x="294200" y="1551829"/>
                    <a:pt x="515511" y="1539903"/>
                    <a:pt x="560568" y="1512073"/>
                  </a:cubicBezTo>
                  <a:cubicBezTo>
                    <a:pt x="605625" y="1484244"/>
                    <a:pt x="581771" y="1425934"/>
                    <a:pt x="536714" y="1408706"/>
                  </a:cubicBezTo>
                  <a:cubicBezTo>
                    <a:pt x="491657" y="1391478"/>
                    <a:pt x="337931" y="1437861"/>
                    <a:pt x="290223" y="1408706"/>
                  </a:cubicBezTo>
                  <a:cubicBezTo>
                    <a:pt x="242515" y="1379551"/>
                    <a:pt x="209385" y="1262932"/>
                    <a:pt x="250467" y="1233777"/>
                  </a:cubicBezTo>
                  <a:cubicBezTo>
                    <a:pt x="291549" y="1204622"/>
                    <a:pt x="495632" y="1261607"/>
                    <a:pt x="536714" y="1233777"/>
                  </a:cubicBezTo>
                  <a:cubicBezTo>
                    <a:pt x="577796" y="1205947"/>
                    <a:pt x="543340" y="1086678"/>
                    <a:pt x="496957" y="1066800"/>
                  </a:cubicBezTo>
                  <a:cubicBezTo>
                    <a:pt x="450574" y="1046922"/>
                    <a:pt x="296849" y="1126435"/>
                    <a:pt x="258418" y="1114508"/>
                  </a:cubicBezTo>
                  <a:cubicBezTo>
                    <a:pt x="219987" y="1102581"/>
                    <a:pt x="230589" y="1023068"/>
                    <a:pt x="266370" y="995238"/>
                  </a:cubicBezTo>
                  <a:cubicBezTo>
                    <a:pt x="302151" y="967408"/>
                    <a:pt x="439973" y="984636"/>
                    <a:pt x="473103" y="947530"/>
                  </a:cubicBezTo>
                  <a:cubicBezTo>
                    <a:pt x="506233" y="910424"/>
                    <a:pt x="502258" y="789830"/>
                    <a:pt x="465152" y="772602"/>
                  </a:cubicBezTo>
                  <a:cubicBezTo>
                    <a:pt x="428046" y="755374"/>
                    <a:pt x="310102" y="850789"/>
                    <a:pt x="250467" y="844163"/>
                  </a:cubicBezTo>
                  <a:cubicBezTo>
                    <a:pt x="190832" y="837537"/>
                    <a:pt x="76863" y="762000"/>
                    <a:pt x="107343" y="732845"/>
                  </a:cubicBezTo>
                  <a:cubicBezTo>
                    <a:pt x="137823" y="703690"/>
                    <a:pt x="390940" y="699715"/>
                    <a:pt x="433347" y="669235"/>
                  </a:cubicBezTo>
                  <a:cubicBezTo>
                    <a:pt x="475754" y="638755"/>
                    <a:pt x="408168" y="571168"/>
                    <a:pt x="361785" y="549965"/>
                  </a:cubicBezTo>
                  <a:cubicBezTo>
                    <a:pt x="315402" y="528762"/>
                    <a:pt x="202759" y="560567"/>
                    <a:pt x="155051" y="542014"/>
                  </a:cubicBezTo>
                  <a:cubicBezTo>
                    <a:pt x="107343" y="523461"/>
                    <a:pt x="46383" y="459850"/>
                    <a:pt x="75538" y="438647"/>
                  </a:cubicBezTo>
                  <a:cubicBezTo>
                    <a:pt x="104693" y="417444"/>
                    <a:pt x="284923" y="438647"/>
                    <a:pt x="329980" y="414793"/>
                  </a:cubicBezTo>
                  <a:cubicBezTo>
                    <a:pt x="375038" y="390939"/>
                    <a:pt x="389615" y="319377"/>
                    <a:pt x="345883" y="295523"/>
                  </a:cubicBezTo>
                  <a:cubicBezTo>
                    <a:pt x="302151" y="271669"/>
                    <a:pt x="116620" y="299499"/>
                    <a:pt x="67587" y="271669"/>
                  </a:cubicBezTo>
                  <a:cubicBezTo>
                    <a:pt x="18554" y="243840"/>
                    <a:pt x="0" y="159026"/>
                    <a:pt x="51684" y="128546"/>
                  </a:cubicBezTo>
                  <a:cubicBezTo>
                    <a:pt x="103368" y="98066"/>
                    <a:pt x="292874" y="88789"/>
                    <a:pt x="369737" y="80838"/>
                  </a:cubicBezTo>
                  <a:close/>
                </a:path>
              </a:pathLst>
            </a:custGeom>
            <a:solidFill>
              <a:srgbClr val="DAEDEF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37"/>
            <p:cNvSpPr>
              <a:spLocks noChangeAspect="1"/>
            </p:cNvSpPr>
            <p:nvPr/>
          </p:nvSpPr>
          <p:spPr>
            <a:xfrm rot="20874036" flipH="1">
              <a:off x="2703907" y="1096793"/>
              <a:ext cx="3305799" cy="2393328"/>
            </a:xfrm>
            <a:custGeom>
              <a:avLst/>
              <a:gdLst>
                <a:gd name="connsiteX0" fmla="*/ 152400 w 2637183"/>
                <a:gd name="connsiteY0" fmla="*/ 120596 h 1444488"/>
                <a:gd name="connsiteX1" fmla="*/ 430696 w 2637183"/>
                <a:gd name="connsiteY1" fmla="*/ 33131 h 1444488"/>
                <a:gd name="connsiteX2" fmla="*/ 820310 w 2637183"/>
                <a:gd name="connsiteY2" fmla="*/ 33131 h 1444488"/>
                <a:gd name="connsiteX3" fmla="*/ 1178118 w 2637183"/>
                <a:gd name="connsiteY3" fmla="*/ 64937 h 1444488"/>
                <a:gd name="connsiteX4" fmla="*/ 1551830 w 2637183"/>
                <a:gd name="connsiteY4" fmla="*/ 64937 h 1444488"/>
                <a:gd name="connsiteX5" fmla="*/ 1917590 w 2637183"/>
                <a:gd name="connsiteY5" fmla="*/ 9277 h 1444488"/>
                <a:gd name="connsiteX6" fmla="*/ 2251544 w 2637183"/>
                <a:gd name="connsiteY6" fmla="*/ 9277 h 1444488"/>
                <a:gd name="connsiteX7" fmla="*/ 2537791 w 2637183"/>
                <a:gd name="connsiteY7" fmla="*/ 64937 h 1444488"/>
                <a:gd name="connsiteX8" fmla="*/ 2625256 w 2637183"/>
                <a:gd name="connsiteY8" fmla="*/ 200109 h 1444488"/>
                <a:gd name="connsiteX9" fmla="*/ 2466230 w 2637183"/>
                <a:gd name="connsiteY9" fmla="*/ 335281 h 1444488"/>
                <a:gd name="connsiteX10" fmla="*/ 2275398 w 2637183"/>
                <a:gd name="connsiteY10" fmla="*/ 422745 h 1444488"/>
                <a:gd name="connsiteX11" fmla="*/ 2092518 w 2637183"/>
                <a:gd name="connsiteY11" fmla="*/ 621528 h 1444488"/>
                <a:gd name="connsiteX12" fmla="*/ 1774466 w 2637183"/>
                <a:gd name="connsiteY12" fmla="*/ 820311 h 1444488"/>
                <a:gd name="connsiteX13" fmla="*/ 1400755 w 2637183"/>
                <a:gd name="connsiteY13" fmla="*/ 947531 h 1444488"/>
                <a:gd name="connsiteX14" fmla="*/ 1003190 w 2637183"/>
                <a:gd name="connsiteY14" fmla="*/ 1074752 h 1444488"/>
                <a:gd name="connsiteX15" fmla="*/ 788504 w 2637183"/>
                <a:gd name="connsiteY15" fmla="*/ 1178119 h 1444488"/>
                <a:gd name="connsiteX16" fmla="*/ 581770 w 2637183"/>
                <a:gd name="connsiteY16" fmla="*/ 1368951 h 1444488"/>
                <a:gd name="connsiteX17" fmla="*/ 359134 w 2637183"/>
                <a:gd name="connsiteY17" fmla="*/ 1424610 h 1444488"/>
                <a:gd name="connsiteX18" fmla="*/ 144449 w 2637183"/>
                <a:gd name="connsiteY18" fmla="*/ 1249681 h 1444488"/>
                <a:gd name="connsiteX19" fmla="*/ 41082 w 2637183"/>
                <a:gd name="connsiteY19" fmla="*/ 947531 h 1444488"/>
                <a:gd name="connsiteX20" fmla="*/ 1325 w 2637183"/>
                <a:gd name="connsiteY20" fmla="*/ 557917 h 1444488"/>
                <a:gd name="connsiteX21" fmla="*/ 49033 w 2637183"/>
                <a:gd name="connsiteY21" fmla="*/ 279622 h 1444488"/>
                <a:gd name="connsiteX22" fmla="*/ 152400 w 2637183"/>
                <a:gd name="connsiteY22" fmla="*/ 120596 h 1444488"/>
                <a:gd name="connsiteX0" fmla="*/ 152400 w 2637183"/>
                <a:gd name="connsiteY0" fmla="*/ 120596 h 1444488"/>
                <a:gd name="connsiteX1" fmla="*/ 430696 w 2637183"/>
                <a:gd name="connsiteY1" fmla="*/ 33131 h 1444488"/>
                <a:gd name="connsiteX2" fmla="*/ 820310 w 2637183"/>
                <a:gd name="connsiteY2" fmla="*/ 33131 h 1444488"/>
                <a:gd name="connsiteX3" fmla="*/ 1178118 w 2637183"/>
                <a:gd name="connsiteY3" fmla="*/ 64937 h 1444488"/>
                <a:gd name="connsiteX4" fmla="*/ 1551830 w 2637183"/>
                <a:gd name="connsiteY4" fmla="*/ 64937 h 1444488"/>
                <a:gd name="connsiteX5" fmla="*/ 1917590 w 2637183"/>
                <a:gd name="connsiteY5" fmla="*/ 9277 h 1444488"/>
                <a:gd name="connsiteX6" fmla="*/ 2251544 w 2637183"/>
                <a:gd name="connsiteY6" fmla="*/ 9277 h 1444488"/>
                <a:gd name="connsiteX7" fmla="*/ 2537791 w 2637183"/>
                <a:gd name="connsiteY7" fmla="*/ 64937 h 1444488"/>
                <a:gd name="connsiteX8" fmla="*/ 2625256 w 2637183"/>
                <a:gd name="connsiteY8" fmla="*/ 200109 h 1444488"/>
                <a:gd name="connsiteX9" fmla="*/ 2466230 w 2637183"/>
                <a:gd name="connsiteY9" fmla="*/ 335281 h 1444488"/>
                <a:gd name="connsiteX10" fmla="*/ 2051142 w 2637183"/>
                <a:gd name="connsiteY10" fmla="*/ 453982 h 1444488"/>
                <a:gd name="connsiteX11" fmla="*/ 2092518 w 2637183"/>
                <a:gd name="connsiteY11" fmla="*/ 621528 h 1444488"/>
                <a:gd name="connsiteX12" fmla="*/ 1774466 w 2637183"/>
                <a:gd name="connsiteY12" fmla="*/ 820311 h 1444488"/>
                <a:gd name="connsiteX13" fmla="*/ 1400755 w 2637183"/>
                <a:gd name="connsiteY13" fmla="*/ 947531 h 1444488"/>
                <a:gd name="connsiteX14" fmla="*/ 1003190 w 2637183"/>
                <a:gd name="connsiteY14" fmla="*/ 1074752 h 1444488"/>
                <a:gd name="connsiteX15" fmla="*/ 788504 w 2637183"/>
                <a:gd name="connsiteY15" fmla="*/ 1178119 h 1444488"/>
                <a:gd name="connsiteX16" fmla="*/ 581770 w 2637183"/>
                <a:gd name="connsiteY16" fmla="*/ 1368951 h 1444488"/>
                <a:gd name="connsiteX17" fmla="*/ 359134 w 2637183"/>
                <a:gd name="connsiteY17" fmla="*/ 1424610 h 1444488"/>
                <a:gd name="connsiteX18" fmla="*/ 144449 w 2637183"/>
                <a:gd name="connsiteY18" fmla="*/ 1249681 h 1444488"/>
                <a:gd name="connsiteX19" fmla="*/ 41082 w 2637183"/>
                <a:gd name="connsiteY19" fmla="*/ 947531 h 1444488"/>
                <a:gd name="connsiteX20" fmla="*/ 1325 w 2637183"/>
                <a:gd name="connsiteY20" fmla="*/ 557917 h 1444488"/>
                <a:gd name="connsiteX21" fmla="*/ 49033 w 2637183"/>
                <a:gd name="connsiteY21" fmla="*/ 279622 h 1444488"/>
                <a:gd name="connsiteX22" fmla="*/ 152400 w 2637183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2092518 w 2824922"/>
                <a:gd name="connsiteY11" fmla="*/ 621528 h 1444488"/>
                <a:gd name="connsiteX12" fmla="*/ 1774466 w 2824922"/>
                <a:gd name="connsiteY12" fmla="*/ 820311 h 1444488"/>
                <a:gd name="connsiteX13" fmla="*/ 1400755 w 2824922"/>
                <a:gd name="connsiteY13" fmla="*/ 947531 h 1444488"/>
                <a:gd name="connsiteX14" fmla="*/ 1003190 w 2824922"/>
                <a:gd name="connsiteY14" fmla="*/ 1074752 h 1444488"/>
                <a:gd name="connsiteX15" fmla="*/ 788504 w 2824922"/>
                <a:gd name="connsiteY15" fmla="*/ 1178119 h 1444488"/>
                <a:gd name="connsiteX16" fmla="*/ 581770 w 2824922"/>
                <a:gd name="connsiteY16" fmla="*/ 1368951 h 1444488"/>
                <a:gd name="connsiteX17" fmla="*/ 359134 w 2824922"/>
                <a:gd name="connsiteY17" fmla="*/ 1424610 h 1444488"/>
                <a:gd name="connsiteX18" fmla="*/ 144449 w 2824922"/>
                <a:gd name="connsiteY18" fmla="*/ 1249681 h 1444488"/>
                <a:gd name="connsiteX19" fmla="*/ 41082 w 2824922"/>
                <a:gd name="connsiteY19" fmla="*/ 947531 h 1444488"/>
                <a:gd name="connsiteX20" fmla="*/ 1325 w 2824922"/>
                <a:gd name="connsiteY20" fmla="*/ 557917 h 1444488"/>
                <a:gd name="connsiteX21" fmla="*/ 49033 w 2824922"/>
                <a:gd name="connsiteY21" fmla="*/ 279622 h 1444488"/>
                <a:gd name="connsiteX22" fmla="*/ 152400 w 2824922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774466 w 2824922"/>
                <a:gd name="connsiteY12" fmla="*/ 820311 h 1444488"/>
                <a:gd name="connsiteX13" fmla="*/ 1400755 w 2824922"/>
                <a:gd name="connsiteY13" fmla="*/ 947531 h 1444488"/>
                <a:gd name="connsiteX14" fmla="*/ 1003190 w 2824922"/>
                <a:gd name="connsiteY14" fmla="*/ 1074752 h 1444488"/>
                <a:gd name="connsiteX15" fmla="*/ 788504 w 2824922"/>
                <a:gd name="connsiteY15" fmla="*/ 1178119 h 1444488"/>
                <a:gd name="connsiteX16" fmla="*/ 581770 w 2824922"/>
                <a:gd name="connsiteY16" fmla="*/ 1368951 h 1444488"/>
                <a:gd name="connsiteX17" fmla="*/ 359134 w 2824922"/>
                <a:gd name="connsiteY17" fmla="*/ 1424610 h 1444488"/>
                <a:gd name="connsiteX18" fmla="*/ 144449 w 2824922"/>
                <a:gd name="connsiteY18" fmla="*/ 1249681 h 1444488"/>
                <a:gd name="connsiteX19" fmla="*/ 41082 w 2824922"/>
                <a:gd name="connsiteY19" fmla="*/ 947531 h 1444488"/>
                <a:gd name="connsiteX20" fmla="*/ 1325 w 2824922"/>
                <a:gd name="connsiteY20" fmla="*/ 557917 h 1444488"/>
                <a:gd name="connsiteX21" fmla="*/ 49033 w 2824922"/>
                <a:gd name="connsiteY21" fmla="*/ 279622 h 1444488"/>
                <a:gd name="connsiteX22" fmla="*/ 152400 w 2824922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400755 w 2824922"/>
                <a:gd name="connsiteY12" fmla="*/ 947531 h 1444488"/>
                <a:gd name="connsiteX13" fmla="*/ 1003190 w 2824922"/>
                <a:gd name="connsiteY13" fmla="*/ 1074752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30685 w 2824922"/>
                <a:gd name="connsiteY12" fmla="*/ 907964 h 1444488"/>
                <a:gd name="connsiteX13" fmla="*/ 1003190 w 2824922"/>
                <a:gd name="connsiteY13" fmla="*/ 1074752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30685 w 2824922"/>
                <a:gd name="connsiteY12" fmla="*/ 907964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89289 w 2824922"/>
                <a:gd name="connsiteY12" fmla="*/ 742880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90506 h 1444488"/>
                <a:gd name="connsiteX14" fmla="*/ 644645 w 2824922"/>
                <a:gd name="connsiteY14" fmla="*/ 1155590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07964 h 1444488"/>
                <a:gd name="connsiteX14" fmla="*/ 644645 w 2824922"/>
                <a:gd name="connsiteY14" fmla="*/ 1155590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0292"/>
                <a:gd name="connsiteX1" fmla="*/ 430696 w 2824922"/>
                <a:gd name="connsiteY1" fmla="*/ 33131 h 1440292"/>
                <a:gd name="connsiteX2" fmla="*/ 820310 w 2824922"/>
                <a:gd name="connsiteY2" fmla="*/ 33131 h 1440292"/>
                <a:gd name="connsiteX3" fmla="*/ 1178118 w 2824922"/>
                <a:gd name="connsiteY3" fmla="*/ 64937 h 1440292"/>
                <a:gd name="connsiteX4" fmla="*/ 1551830 w 2824922"/>
                <a:gd name="connsiteY4" fmla="*/ 64937 h 1440292"/>
                <a:gd name="connsiteX5" fmla="*/ 1917590 w 2824922"/>
                <a:gd name="connsiteY5" fmla="*/ 9277 h 1440292"/>
                <a:gd name="connsiteX6" fmla="*/ 2251544 w 2824922"/>
                <a:gd name="connsiteY6" fmla="*/ 9277 h 1440292"/>
                <a:gd name="connsiteX7" fmla="*/ 2537791 w 2824922"/>
                <a:gd name="connsiteY7" fmla="*/ 64937 h 1440292"/>
                <a:gd name="connsiteX8" fmla="*/ 2812995 w 2824922"/>
                <a:gd name="connsiteY8" fmla="*/ 206355 h 1440292"/>
                <a:gd name="connsiteX9" fmla="*/ 2466230 w 2824922"/>
                <a:gd name="connsiteY9" fmla="*/ 335281 h 1440292"/>
                <a:gd name="connsiteX10" fmla="*/ 2051142 w 2824922"/>
                <a:gd name="connsiteY10" fmla="*/ 453982 h 1440292"/>
                <a:gd name="connsiteX11" fmla="*/ 1699518 w 2824922"/>
                <a:gd name="connsiteY11" fmla="*/ 619066 h 1440292"/>
                <a:gd name="connsiteX12" fmla="*/ 1347893 w 2824922"/>
                <a:gd name="connsiteY12" fmla="*/ 742880 h 1440292"/>
                <a:gd name="connsiteX13" fmla="*/ 996269 w 2824922"/>
                <a:gd name="connsiteY13" fmla="*/ 907964 h 1440292"/>
                <a:gd name="connsiteX14" fmla="*/ 644645 w 2824922"/>
                <a:gd name="connsiteY14" fmla="*/ 1155590 h 1440292"/>
                <a:gd name="connsiteX15" fmla="*/ 359134 w 2824922"/>
                <a:gd name="connsiteY15" fmla="*/ 1424610 h 1440292"/>
                <a:gd name="connsiteX16" fmla="*/ 144449 w 2824922"/>
                <a:gd name="connsiteY16" fmla="*/ 1249681 h 1440292"/>
                <a:gd name="connsiteX17" fmla="*/ 41082 w 2824922"/>
                <a:gd name="connsiteY17" fmla="*/ 947531 h 1440292"/>
                <a:gd name="connsiteX18" fmla="*/ 1325 w 2824922"/>
                <a:gd name="connsiteY18" fmla="*/ 557917 h 1440292"/>
                <a:gd name="connsiteX19" fmla="*/ 49033 w 2824922"/>
                <a:gd name="connsiteY19" fmla="*/ 279622 h 1440292"/>
                <a:gd name="connsiteX20" fmla="*/ 152400 w 2824922"/>
                <a:gd name="connsiteY20" fmla="*/ 120596 h 144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24922" h="1440292">
                  <a:moveTo>
                    <a:pt x="152400" y="120596"/>
                  </a:moveTo>
                  <a:cubicBezTo>
                    <a:pt x="216011" y="79514"/>
                    <a:pt x="319378" y="47709"/>
                    <a:pt x="430696" y="33131"/>
                  </a:cubicBezTo>
                  <a:cubicBezTo>
                    <a:pt x="542014" y="18554"/>
                    <a:pt x="695740" y="27830"/>
                    <a:pt x="820310" y="33131"/>
                  </a:cubicBezTo>
                  <a:cubicBezTo>
                    <a:pt x="944880" y="38432"/>
                    <a:pt x="1056198" y="59636"/>
                    <a:pt x="1178118" y="64937"/>
                  </a:cubicBezTo>
                  <a:cubicBezTo>
                    <a:pt x="1300038" y="70238"/>
                    <a:pt x="1428585" y="74214"/>
                    <a:pt x="1551830" y="64937"/>
                  </a:cubicBezTo>
                  <a:cubicBezTo>
                    <a:pt x="1675075" y="55660"/>
                    <a:pt x="1800971" y="18554"/>
                    <a:pt x="1917590" y="9277"/>
                  </a:cubicBezTo>
                  <a:cubicBezTo>
                    <a:pt x="2034209" y="0"/>
                    <a:pt x="2148177" y="0"/>
                    <a:pt x="2251544" y="9277"/>
                  </a:cubicBezTo>
                  <a:cubicBezTo>
                    <a:pt x="2354911" y="18554"/>
                    <a:pt x="2444216" y="32091"/>
                    <a:pt x="2537791" y="64937"/>
                  </a:cubicBezTo>
                  <a:cubicBezTo>
                    <a:pt x="2631366" y="97783"/>
                    <a:pt x="2824922" y="161298"/>
                    <a:pt x="2812995" y="206355"/>
                  </a:cubicBezTo>
                  <a:cubicBezTo>
                    <a:pt x="2801068" y="251412"/>
                    <a:pt x="2593206" y="294010"/>
                    <a:pt x="2466230" y="335281"/>
                  </a:cubicBezTo>
                  <a:cubicBezTo>
                    <a:pt x="2339255" y="376552"/>
                    <a:pt x="2178927" y="406685"/>
                    <a:pt x="2051142" y="453982"/>
                  </a:cubicBezTo>
                  <a:cubicBezTo>
                    <a:pt x="1923357" y="501279"/>
                    <a:pt x="1816726" y="570916"/>
                    <a:pt x="1699518" y="619066"/>
                  </a:cubicBezTo>
                  <a:cubicBezTo>
                    <a:pt x="1582310" y="667216"/>
                    <a:pt x="1465101" y="694730"/>
                    <a:pt x="1347893" y="742880"/>
                  </a:cubicBezTo>
                  <a:cubicBezTo>
                    <a:pt x="1230685" y="791030"/>
                    <a:pt x="1113477" y="839179"/>
                    <a:pt x="996269" y="907964"/>
                  </a:cubicBezTo>
                  <a:cubicBezTo>
                    <a:pt x="879061" y="976749"/>
                    <a:pt x="750834" y="1069482"/>
                    <a:pt x="644645" y="1155590"/>
                  </a:cubicBezTo>
                  <a:cubicBezTo>
                    <a:pt x="538456" y="1241698"/>
                    <a:pt x="442500" y="1408928"/>
                    <a:pt x="359134" y="1424610"/>
                  </a:cubicBezTo>
                  <a:cubicBezTo>
                    <a:pt x="275768" y="1440292"/>
                    <a:pt x="197458" y="1329194"/>
                    <a:pt x="144449" y="1249681"/>
                  </a:cubicBezTo>
                  <a:cubicBezTo>
                    <a:pt x="91440" y="1170168"/>
                    <a:pt x="64936" y="1062825"/>
                    <a:pt x="41082" y="947531"/>
                  </a:cubicBezTo>
                  <a:cubicBezTo>
                    <a:pt x="17228" y="832237"/>
                    <a:pt x="0" y="669235"/>
                    <a:pt x="1325" y="557917"/>
                  </a:cubicBezTo>
                  <a:cubicBezTo>
                    <a:pt x="2650" y="446599"/>
                    <a:pt x="21203" y="353834"/>
                    <a:pt x="49033" y="279622"/>
                  </a:cubicBezTo>
                  <a:cubicBezTo>
                    <a:pt x="76863" y="205410"/>
                    <a:pt x="88790" y="161678"/>
                    <a:pt x="152400" y="120596"/>
                  </a:cubicBezTo>
                  <a:close/>
                </a:path>
              </a:pathLst>
            </a:custGeom>
            <a:solidFill>
              <a:srgbClr val="FFFFFF">
                <a:lumMod val="5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>
              <a:off x="1295400" y="1447800"/>
              <a:ext cx="1231900" cy="4821238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906905 w 1233125"/>
                <a:gd name="connsiteY4" fmla="*/ 3327817 h 4819671"/>
                <a:gd name="connsiteX5" fmla="*/ 1233125 w 1233125"/>
                <a:gd name="connsiteY5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156849 w 1233125"/>
                <a:gd name="connsiteY4" fmla="*/ 3981742 h 4819671"/>
                <a:gd name="connsiteX5" fmla="*/ 1233125 w 1233125"/>
                <a:gd name="connsiteY5" fmla="*/ 4819671 h 481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3125" h="4819671">
                  <a:moveTo>
                    <a:pt x="0" y="0"/>
                  </a:moveTo>
                  <a:cubicBezTo>
                    <a:pt x="143031" y="292308"/>
                    <a:pt x="286062" y="584616"/>
                    <a:pt x="419724" y="906905"/>
                  </a:cubicBezTo>
                  <a:cubicBezTo>
                    <a:pt x="553386" y="1229194"/>
                    <a:pt x="704544" y="1599001"/>
                    <a:pt x="801973" y="1933732"/>
                  </a:cubicBezTo>
                  <a:cubicBezTo>
                    <a:pt x="899402" y="2268463"/>
                    <a:pt x="945152" y="2573954"/>
                    <a:pt x="1004298" y="2915289"/>
                  </a:cubicBezTo>
                  <a:cubicBezTo>
                    <a:pt x="1063444" y="3256624"/>
                    <a:pt x="1118711" y="3664345"/>
                    <a:pt x="1156849" y="3981742"/>
                  </a:cubicBezTo>
                  <a:cubicBezTo>
                    <a:pt x="1194987" y="4299139"/>
                    <a:pt x="1215327" y="4670948"/>
                    <a:pt x="1233125" y="4819671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reeform 39"/>
            <p:cNvSpPr/>
            <p:nvPr/>
          </p:nvSpPr>
          <p:spPr>
            <a:xfrm>
              <a:off x="1295400" y="1447800"/>
              <a:ext cx="4478338" cy="2667000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878725"/>
                <a:gd name="connsiteY0" fmla="*/ 0 h 4002374"/>
                <a:gd name="connsiteX1" fmla="*/ 419724 w 1878725"/>
                <a:gd name="connsiteY1" fmla="*/ 906905 h 4002374"/>
                <a:gd name="connsiteX2" fmla="*/ 801973 w 1878725"/>
                <a:gd name="connsiteY2" fmla="*/ 1933732 h 4002374"/>
                <a:gd name="connsiteX3" fmla="*/ 899410 w 1878725"/>
                <a:gd name="connsiteY3" fmla="*/ 2878112 h 4002374"/>
                <a:gd name="connsiteX4" fmla="*/ 1877476 w 1878725"/>
                <a:gd name="connsiteY4" fmla="*/ 2266637 h 4002374"/>
                <a:gd name="connsiteX5" fmla="*/ 906905 w 1878725"/>
                <a:gd name="connsiteY5" fmla="*/ 3327817 h 4002374"/>
                <a:gd name="connsiteX6" fmla="*/ 906905 w 1878725"/>
                <a:gd name="connsiteY6" fmla="*/ 4002374 h 4002374"/>
                <a:gd name="connsiteX0" fmla="*/ 0 w 1988237"/>
                <a:gd name="connsiteY0" fmla="*/ 0 h 4002374"/>
                <a:gd name="connsiteX1" fmla="*/ 419724 w 1988237"/>
                <a:gd name="connsiteY1" fmla="*/ 906905 h 4002374"/>
                <a:gd name="connsiteX2" fmla="*/ 801973 w 1988237"/>
                <a:gd name="connsiteY2" fmla="*/ 1933732 h 4002374"/>
                <a:gd name="connsiteX3" fmla="*/ 1571468 w 1988237"/>
                <a:gd name="connsiteY3" fmla="*/ 1991819 h 4002374"/>
                <a:gd name="connsiteX4" fmla="*/ 1877476 w 1988237"/>
                <a:gd name="connsiteY4" fmla="*/ 2266637 h 4002374"/>
                <a:gd name="connsiteX5" fmla="*/ 906905 w 1988237"/>
                <a:gd name="connsiteY5" fmla="*/ 3327817 h 4002374"/>
                <a:gd name="connsiteX6" fmla="*/ 906905 w 1988237"/>
                <a:gd name="connsiteY6" fmla="*/ 4002374 h 4002374"/>
                <a:gd name="connsiteX0" fmla="*/ 0 w 3089840"/>
                <a:gd name="connsiteY0" fmla="*/ 0 h 4002374"/>
                <a:gd name="connsiteX1" fmla="*/ 419724 w 3089840"/>
                <a:gd name="connsiteY1" fmla="*/ 906905 h 4002374"/>
                <a:gd name="connsiteX2" fmla="*/ 801973 w 3089840"/>
                <a:gd name="connsiteY2" fmla="*/ 1933732 h 4002374"/>
                <a:gd name="connsiteX3" fmla="*/ 1571468 w 3089840"/>
                <a:gd name="connsiteY3" fmla="*/ 1991819 h 4002374"/>
                <a:gd name="connsiteX4" fmla="*/ 1877476 w 3089840"/>
                <a:gd name="connsiteY4" fmla="*/ 2266637 h 4002374"/>
                <a:gd name="connsiteX5" fmla="*/ 2928078 w 3089840"/>
                <a:gd name="connsiteY5" fmla="*/ 2435902 h 4002374"/>
                <a:gd name="connsiteX6" fmla="*/ 906905 w 3089840"/>
                <a:gd name="connsiteY6" fmla="*/ 4002374 h 4002374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3223039 w 5363979"/>
                <a:gd name="connsiteY6" fmla="*/ 266330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953164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154115"/>
                <a:gd name="connsiteY0" fmla="*/ 0 h 2703225"/>
                <a:gd name="connsiteX1" fmla="*/ 419724 w 5154115"/>
                <a:gd name="connsiteY1" fmla="*/ 906905 h 2703225"/>
                <a:gd name="connsiteX2" fmla="*/ 953164 w 5154115"/>
                <a:gd name="connsiteY2" fmla="*/ 1933732 h 2703225"/>
                <a:gd name="connsiteX3" fmla="*/ 1821307 w 5154115"/>
                <a:gd name="connsiteY3" fmla="*/ 1677025 h 2703225"/>
                <a:gd name="connsiteX4" fmla="*/ 2829854 w 5154115"/>
                <a:gd name="connsiteY4" fmla="*/ 1813810 h 2703225"/>
                <a:gd name="connsiteX5" fmla="*/ 3223039 w 5154115"/>
                <a:gd name="connsiteY5" fmla="*/ 2663304 h 2703225"/>
                <a:gd name="connsiteX6" fmla="*/ 5154115 w 5154115"/>
                <a:gd name="connsiteY6" fmla="*/ 2703225 h 2703225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772520 w 3772520"/>
                <a:gd name="connsiteY6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743651 w 3772520"/>
                <a:gd name="connsiteY4" fmla="*/ 1828604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2819863 w 3772520"/>
                <a:gd name="connsiteY6" fmla="*/ 1600028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4039264"/>
                <a:gd name="connsiteY0" fmla="*/ 0 h 3412759"/>
                <a:gd name="connsiteX1" fmla="*/ 419724 w 4039264"/>
                <a:gd name="connsiteY1" fmla="*/ 906905 h 3412759"/>
                <a:gd name="connsiteX2" fmla="*/ 838338 w 4039264"/>
                <a:gd name="connsiteY2" fmla="*/ 1980988 h 3412759"/>
                <a:gd name="connsiteX3" fmla="*/ 1066975 w 4039264"/>
                <a:gd name="connsiteY3" fmla="*/ 3047673 h 3412759"/>
                <a:gd name="connsiteX4" fmla="*/ 1981526 w 4039264"/>
                <a:gd name="connsiteY4" fmla="*/ 3200057 h 3412759"/>
                <a:gd name="connsiteX5" fmla="*/ 2896076 w 4039264"/>
                <a:gd name="connsiteY5" fmla="*/ 3047673 h 3412759"/>
                <a:gd name="connsiteX6" fmla="*/ 2819863 w 4039264"/>
                <a:gd name="connsiteY6" fmla="*/ 1600028 h 3412759"/>
                <a:gd name="connsiteX7" fmla="*/ 4039264 w 4039264"/>
                <a:gd name="connsiteY7" fmla="*/ 1447645 h 3412759"/>
                <a:gd name="connsiteX8" fmla="*/ 3772520 w 4039264"/>
                <a:gd name="connsiteY8" fmla="*/ 3412759 h 3412759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03926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972289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1066975 w 4420327"/>
                <a:gd name="connsiteY3" fmla="*/ 3047673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990763 w 4420327"/>
                <a:gd name="connsiteY3" fmla="*/ 2590522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124714 w 4420327"/>
                <a:gd name="connsiteY6" fmla="*/ 1523836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896076 w 4420327"/>
                <a:gd name="connsiteY6" fmla="*/ 1904796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972289 w 4420327"/>
                <a:gd name="connsiteY6" fmla="*/ 1752412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886839 w 4344114"/>
                <a:gd name="connsiteY9" fmla="*/ 838110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1219400 w 4344114"/>
                <a:gd name="connsiteY9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1219400 w 4344114"/>
                <a:gd name="connsiteY10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762125 w 4344114"/>
                <a:gd name="connsiteY11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972289 w 4479826"/>
                <a:gd name="connsiteY6" fmla="*/ 1752412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20337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20337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79826" h="2666714">
                  <a:moveTo>
                    <a:pt x="0" y="0"/>
                  </a:moveTo>
                  <a:cubicBezTo>
                    <a:pt x="143031" y="292308"/>
                    <a:pt x="280001" y="576740"/>
                    <a:pt x="419724" y="906905"/>
                  </a:cubicBezTo>
                  <a:cubicBezTo>
                    <a:pt x="559447" y="1237070"/>
                    <a:pt x="743165" y="1700385"/>
                    <a:pt x="838338" y="1980988"/>
                  </a:cubicBezTo>
                  <a:cubicBezTo>
                    <a:pt x="933511" y="2261591"/>
                    <a:pt x="774828" y="2514330"/>
                    <a:pt x="990763" y="2590522"/>
                  </a:cubicBezTo>
                  <a:cubicBezTo>
                    <a:pt x="1206698" y="2666714"/>
                    <a:pt x="1829022" y="2488932"/>
                    <a:pt x="2133951" y="2438138"/>
                  </a:cubicBezTo>
                  <a:cubicBezTo>
                    <a:pt x="2438880" y="2387344"/>
                    <a:pt x="2693235" y="2412741"/>
                    <a:pt x="2820337" y="2285755"/>
                  </a:cubicBezTo>
                  <a:cubicBezTo>
                    <a:pt x="2947439" y="2158769"/>
                    <a:pt x="2807726" y="1803206"/>
                    <a:pt x="2896562" y="1676220"/>
                  </a:cubicBezTo>
                  <a:cubicBezTo>
                    <a:pt x="2985398" y="1549234"/>
                    <a:pt x="3139131" y="1559758"/>
                    <a:pt x="3353352" y="1523837"/>
                  </a:cubicBezTo>
                  <a:lnTo>
                    <a:pt x="4344114" y="1447645"/>
                  </a:lnTo>
                  <a:cubicBezTo>
                    <a:pt x="4479826" y="1393508"/>
                    <a:pt x="4369518" y="1168275"/>
                    <a:pt x="4267901" y="1066686"/>
                  </a:cubicBezTo>
                  <a:cubicBezTo>
                    <a:pt x="4166284" y="965097"/>
                    <a:pt x="3997147" y="885563"/>
                    <a:pt x="3734414" y="838110"/>
                  </a:cubicBezTo>
                  <a:cubicBezTo>
                    <a:pt x="3205489" y="735091"/>
                    <a:pt x="2972289" y="888905"/>
                    <a:pt x="2591226" y="914302"/>
                  </a:cubicBezTo>
                  <a:lnTo>
                    <a:pt x="1219400" y="1142877"/>
                  </a:lnTo>
                  <a:cubicBezTo>
                    <a:pt x="966871" y="1206900"/>
                    <a:pt x="914550" y="1447644"/>
                    <a:pt x="762125" y="1600028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1290638" y="1455738"/>
              <a:ext cx="2187575" cy="4821237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906905 w 1233125"/>
                <a:gd name="connsiteY4" fmla="*/ 3327817 h 4819671"/>
                <a:gd name="connsiteX5" fmla="*/ 1233125 w 1233125"/>
                <a:gd name="connsiteY5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156849 w 1233125"/>
                <a:gd name="connsiteY4" fmla="*/ 3981742 h 4819671"/>
                <a:gd name="connsiteX5" fmla="*/ 1233125 w 1233125"/>
                <a:gd name="connsiteY5" fmla="*/ 4819671 h 4819671"/>
                <a:gd name="connsiteX0" fmla="*/ 0 w 1936333"/>
                <a:gd name="connsiteY0" fmla="*/ 0 h 4819671"/>
                <a:gd name="connsiteX1" fmla="*/ 419724 w 1936333"/>
                <a:gd name="connsiteY1" fmla="*/ 906905 h 4819671"/>
                <a:gd name="connsiteX2" fmla="*/ 801973 w 1936333"/>
                <a:gd name="connsiteY2" fmla="*/ 1933732 h 4819671"/>
                <a:gd name="connsiteX3" fmla="*/ 1004298 w 1936333"/>
                <a:gd name="connsiteY3" fmla="*/ 2915289 h 4819671"/>
                <a:gd name="connsiteX4" fmla="*/ 1910908 w 1936333"/>
                <a:gd name="connsiteY4" fmla="*/ 2734289 h 4819671"/>
                <a:gd name="connsiteX5" fmla="*/ 1156849 w 1936333"/>
                <a:gd name="connsiteY5" fmla="*/ 3981742 h 4819671"/>
                <a:gd name="connsiteX6" fmla="*/ 1233125 w 1936333"/>
                <a:gd name="connsiteY6" fmla="*/ 4819671 h 4819671"/>
                <a:gd name="connsiteX0" fmla="*/ 0 w 2189136"/>
                <a:gd name="connsiteY0" fmla="*/ 0 h 4819671"/>
                <a:gd name="connsiteX1" fmla="*/ 419724 w 2189136"/>
                <a:gd name="connsiteY1" fmla="*/ 906905 h 4819671"/>
                <a:gd name="connsiteX2" fmla="*/ 801973 w 2189136"/>
                <a:gd name="connsiteY2" fmla="*/ 1933732 h 4819671"/>
                <a:gd name="connsiteX3" fmla="*/ 1004298 w 2189136"/>
                <a:gd name="connsiteY3" fmla="*/ 2915289 h 4819671"/>
                <a:gd name="connsiteX4" fmla="*/ 1910908 w 2189136"/>
                <a:gd name="connsiteY4" fmla="*/ 2734289 h 4819671"/>
                <a:gd name="connsiteX5" fmla="*/ 2063460 w 2189136"/>
                <a:gd name="connsiteY5" fmla="*/ 3496041 h 4819671"/>
                <a:gd name="connsiteX6" fmla="*/ 1156849 w 2189136"/>
                <a:gd name="connsiteY6" fmla="*/ 3981742 h 4819671"/>
                <a:gd name="connsiteX7" fmla="*/ 1233125 w 2189136"/>
                <a:gd name="connsiteY7" fmla="*/ 4819671 h 481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9136" h="4819671">
                  <a:moveTo>
                    <a:pt x="0" y="0"/>
                  </a:moveTo>
                  <a:cubicBezTo>
                    <a:pt x="143031" y="292308"/>
                    <a:pt x="286062" y="584616"/>
                    <a:pt x="419724" y="906905"/>
                  </a:cubicBezTo>
                  <a:cubicBezTo>
                    <a:pt x="553386" y="1229194"/>
                    <a:pt x="704544" y="1599001"/>
                    <a:pt x="801973" y="1933732"/>
                  </a:cubicBezTo>
                  <a:cubicBezTo>
                    <a:pt x="899402" y="2268463"/>
                    <a:pt x="819476" y="2781863"/>
                    <a:pt x="1004298" y="2915289"/>
                  </a:cubicBezTo>
                  <a:cubicBezTo>
                    <a:pt x="1189120" y="3048715"/>
                    <a:pt x="1734381" y="2637497"/>
                    <a:pt x="1910908" y="2734289"/>
                  </a:cubicBezTo>
                  <a:cubicBezTo>
                    <a:pt x="2087435" y="2831081"/>
                    <a:pt x="2189136" y="3288132"/>
                    <a:pt x="2063460" y="3496041"/>
                  </a:cubicBezTo>
                  <a:cubicBezTo>
                    <a:pt x="1937784" y="3703950"/>
                    <a:pt x="1295238" y="3761137"/>
                    <a:pt x="1156849" y="3981742"/>
                  </a:cubicBezTo>
                  <a:cubicBezTo>
                    <a:pt x="1018460" y="4202347"/>
                    <a:pt x="1215327" y="4670948"/>
                    <a:pt x="1233125" y="4819671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Circular Arrow 41"/>
            <p:cNvSpPr/>
            <p:nvPr/>
          </p:nvSpPr>
          <p:spPr>
            <a:xfrm rot="8769603" flipH="1">
              <a:off x="3128963" y="2701925"/>
              <a:ext cx="639762" cy="639763"/>
            </a:xfrm>
            <a:prstGeom prst="circularArrow">
              <a:avLst>
                <a:gd name="adj1" fmla="val 8970"/>
                <a:gd name="adj2" fmla="val 2092144"/>
                <a:gd name="adj3" fmla="val 6824086"/>
                <a:gd name="adj4" fmla="val 10462362"/>
                <a:gd name="adj5" fmla="val 12096"/>
              </a:avLst>
            </a:pr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TextBox 17"/>
            <p:cNvSpPr txBox="1">
              <a:spLocks noChangeArrowheads="1"/>
            </p:cNvSpPr>
            <p:nvPr/>
          </p:nvSpPr>
          <p:spPr bwMode="auto">
            <a:xfrm>
              <a:off x="3519634" y="2484576"/>
              <a:ext cx="823074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EHC</a:t>
              </a:r>
            </a:p>
          </p:txBody>
        </p:sp>
        <p:sp>
          <p:nvSpPr>
            <p:cNvPr id="44" name="TextBox 18"/>
            <p:cNvSpPr txBox="1">
              <a:spLocks noChangeArrowheads="1"/>
            </p:cNvSpPr>
            <p:nvPr/>
          </p:nvSpPr>
          <p:spPr bwMode="auto">
            <a:xfrm>
              <a:off x="5791199" y="990600"/>
              <a:ext cx="883890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Liver</a:t>
              </a:r>
            </a:p>
          </p:txBody>
        </p:sp>
        <p:sp>
          <p:nvSpPr>
            <p:cNvPr id="45" name="TextBox 19"/>
            <p:cNvSpPr txBox="1">
              <a:spLocks noChangeArrowheads="1"/>
            </p:cNvSpPr>
            <p:nvPr/>
          </p:nvSpPr>
          <p:spPr bwMode="auto">
            <a:xfrm rot="20792827">
              <a:off x="2881479" y="4922948"/>
              <a:ext cx="1526826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Enterocyte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TextBox 20"/>
            <p:cNvSpPr txBox="1">
              <a:spLocks noChangeArrowheads="1"/>
            </p:cNvSpPr>
            <p:nvPr/>
          </p:nvSpPr>
          <p:spPr bwMode="auto">
            <a:xfrm rot="4958801">
              <a:off x="3489611" y="4146083"/>
              <a:ext cx="2636539" cy="444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Portal blood system</a:t>
              </a:r>
            </a:p>
          </p:txBody>
        </p:sp>
        <p:sp>
          <p:nvSpPr>
            <p:cNvPr id="47" name="TextBox 21"/>
            <p:cNvSpPr txBox="1">
              <a:spLocks noChangeArrowheads="1"/>
            </p:cNvSpPr>
            <p:nvPr/>
          </p:nvSpPr>
          <p:spPr bwMode="auto">
            <a:xfrm rot="4309697">
              <a:off x="398585" y="3268273"/>
              <a:ext cx="2104543" cy="444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Intestine lumen</a:t>
              </a:r>
            </a:p>
          </p:txBody>
        </p:sp>
        <p:sp>
          <p:nvSpPr>
            <p:cNvPr id="48" name="TextBox 22"/>
            <p:cNvSpPr txBox="1">
              <a:spLocks noChangeArrowheads="1"/>
            </p:cNvSpPr>
            <p:nvPr/>
          </p:nvSpPr>
          <p:spPr bwMode="auto">
            <a:xfrm rot="20792827">
              <a:off x="2471454" y="1999616"/>
              <a:ext cx="1309619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Bile duct</a:t>
              </a:r>
            </a:p>
          </p:txBody>
        </p:sp>
        <p:sp>
          <p:nvSpPr>
            <p:cNvPr id="49" name="Freeform 48"/>
            <p:cNvSpPr/>
            <p:nvPr/>
          </p:nvSpPr>
          <p:spPr>
            <a:xfrm>
              <a:off x="1295400" y="1447800"/>
              <a:ext cx="5791200" cy="2667000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878725"/>
                <a:gd name="connsiteY0" fmla="*/ 0 h 4002374"/>
                <a:gd name="connsiteX1" fmla="*/ 419724 w 1878725"/>
                <a:gd name="connsiteY1" fmla="*/ 906905 h 4002374"/>
                <a:gd name="connsiteX2" fmla="*/ 801973 w 1878725"/>
                <a:gd name="connsiteY2" fmla="*/ 1933732 h 4002374"/>
                <a:gd name="connsiteX3" fmla="*/ 899410 w 1878725"/>
                <a:gd name="connsiteY3" fmla="*/ 2878112 h 4002374"/>
                <a:gd name="connsiteX4" fmla="*/ 1877476 w 1878725"/>
                <a:gd name="connsiteY4" fmla="*/ 2266637 h 4002374"/>
                <a:gd name="connsiteX5" fmla="*/ 906905 w 1878725"/>
                <a:gd name="connsiteY5" fmla="*/ 3327817 h 4002374"/>
                <a:gd name="connsiteX6" fmla="*/ 906905 w 1878725"/>
                <a:gd name="connsiteY6" fmla="*/ 4002374 h 4002374"/>
                <a:gd name="connsiteX0" fmla="*/ 0 w 1988237"/>
                <a:gd name="connsiteY0" fmla="*/ 0 h 4002374"/>
                <a:gd name="connsiteX1" fmla="*/ 419724 w 1988237"/>
                <a:gd name="connsiteY1" fmla="*/ 906905 h 4002374"/>
                <a:gd name="connsiteX2" fmla="*/ 801973 w 1988237"/>
                <a:gd name="connsiteY2" fmla="*/ 1933732 h 4002374"/>
                <a:gd name="connsiteX3" fmla="*/ 1571468 w 1988237"/>
                <a:gd name="connsiteY3" fmla="*/ 1991819 h 4002374"/>
                <a:gd name="connsiteX4" fmla="*/ 1877476 w 1988237"/>
                <a:gd name="connsiteY4" fmla="*/ 2266637 h 4002374"/>
                <a:gd name="connsiteX5" fmla="*/ 906905 w 1988237"/>
                <a:gd name="connsiteY5" fmla="*/ 3327817 h 4002374"/>
                <a:gd name="connsiteX6" fmla="*/ 906905 w 1988237"/>
                <a:gd name="connsiteY6" fmla="*/ 4002374 h 4002374"/>
                <a:gd name="connsiteX0" fmla="*/ 0 w 3089840"/>
                <a:gd name="connsiteY0" fmla="*/ 0 h 4002374"/>
                <a:gd name="connsiteX1" fmla="*/ 419724 w 3089840"/>
                <a:gd name="connsiteY1" fmla="*/ 906905 h 4002374"/>
                <a:gd name="connsiteX2" fmla="*/ 801973 w 3089840"/>
                <a:gd name="connsiteY2" fmla="*/ 1933732 h 4002374"/>
                <a:gd name="connsiteX3" fmla="*/ 1571468 w 3089840"/>
                <a:gd name="connsiteY3" fmla="*/ 1991819 h 4002374"/>
                <a:gd name="connsiteX4" fmla="*/ 1877476 w 3089840"/>
                <a:gd name="connsiteY4" fmla="*/ 2266637 h 4002374"/>
                <a:gd name="connsiteX5" fmla="*/ 2928078 w 3089840"/>
                <a:gd name="connsiteY5" fmla="*/ 2435902 h 4002374"/>
                <a:gd name="connsiteX6" fmla="*/ 906905 w 3089840"/>
                <a:gd name="connsiteY6" fmla="*/ 4002374 h 4002374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3223039 w 5363979"/>
                <a:gd name="connsiteY6" fmla="*/ 266330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953164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154115"/>
                <a:gd name="connsiteY0" fmla="*/ 0 h 2703225"/>
                <a:gd name="connsiteX1" fmla="*/ 419724 w 5154115"/>
                <a:gd name="connsiteY1" fmla="*/ 906905 h 2703225"/>
                <a:gd name="connsiteX2" fmla="*/ 953164 w 5154115"/>
                <a:gd name="connsiteY2" fmla="*/ 1933732 h 2703225"/>
                <a:gd name="connsiteX3" fmla="*/ 1821307 w 5154115"/>
                <a:gd name="connsiteY3" fmla="*/ 1677025 h 2703225"/>
                <a:gd name="connsiteX4" fmla="*/ 2829854 w 5154115"/>
                <a:gd name="connsiteY4" fmla="*/ 1813810 h 2703225"/>
                <a:gd name="connsiteX5" fmla="*/ 3223039 w 5154115"/>
                <a:gd name="connsiteY5" fmla="*/ 2663304 h 2703225"/>
                <a:gd name="connsiteX6" fmla="*/ 5154115 w 5154115"/>
                <a:gd name="connsiteY6" fmla="*/ 2703225 h 2703225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772520 w 3772520"/>
                <a:gd name="connsiteY6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743651 w 3772520"/>
                <a:gd name="connsiteY4" fmla="*/ 1828604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2819863 w 3772520"/>
                <a:gd name="connsiteY6" fmla="*/ 1600028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4039264"/>
                <a:gd name="connsiteY0" fmla="*/ 0 h 3412759"/>
                <a:gd name="connsiteX1" fmla="*/ 419724 w 4039264"/>
                <a:gd name="connsiteY1" fmla="*/ 906905 h 3412759"/>
                <a:gd name="connsiteX2" fmla="*/ 838338 w 4039264"/>
                <a:gd name="connsiteY2" fmla="*/ 1980988 h 3412759"/>
                <a:gd name="connsiteX3" fmla="*/ 1066975 w 4039264"/>
                <a:gd name="connsiteY3" fmla="*/ 3047673 h 3412759"/>
                <a:gd name="connsiteX4" fmla="*/ 1981526 w 4039264"/>
                <a:gd name="connsiteY4" fmla="*/ 3200057 h 3412759"/>
                <a:gd name="connsiteX5" fmla="*/ 2896076 w 4039264"/>
                <a:gd name="connsiteY5" fmla="*/ 3047673 h 3412759"/>
                <a:gd name="connsiteX6" fmla="*/ 2819863 w 4039264"/>
                <a:gd name="connsiteY6" fmla="*/ 1600028 h 3412759"/>
                <a:gd name="connsiteX7" fmla="*/ 4039264 w 4039264"/>
                <a:gd name="connsiteY7" fmla="*/ 1447645 h 3412759"/>
                <a:gd name="connsiteX8" fmla="*/ 3772520 w 4039264"/>
                <a:gd name="connsiteY8" fmla="*/ 3412759 h 3412759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03926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972289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1066975 w 4420327"/>
                <a:gd name="connsiteY3" fmla="*/ 3047673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990763 w 4420327"/>
                <a:gd name="connsiteY3" fmla="*/ 2590522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124714 w 4420327"/>
                <a:gd name="connsiteY6" fmla="*/ 1523836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896076 w 4420327"/>
                <a:gd name="connsiteY6" fmla="*/ 1904796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972289 w 4420327"/>
                <a:gd name="connsiteY6" fmla="*/ 1752412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886839 w 4344114"/>
                <a:gd name="connsiteY9" fmla="*/ 838110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1219400 w 4344114"/>
                <a:gd name="connsiteY9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1219400 w 4344114"/>
                <a:gd name="connsiteY10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762125 w 4344114"/>
                <a:gd name="connsiteY11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972289 w 4479826"/>
                <a:gd name="connsiteY6" fmla="*/ 1752412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6706702"/>
                <a:gd name="connsiteY0" fmla="*/ 0 h 2666714"/>
                <a:gd name="connsiteX1" fmla="*/ 419724 w 6706702"/>
                <a:gd name="connsiteY1" fmla="*/ 906905 h 2666714"/>
                <a:gd name="connsiteX2" fmla="*/ 838338 w 6706702"/>
                <a:gd name="connsiteY2" fmla="*/ 1980988 h 2666714"/>
                <a:gd name="connsiteX3" fmla="*/ 990763 w 6706702"/>
                <a:gd name="connsiteY3" fmla="*/ 2590522 h 2666714"/>
                <a:gd name="connsiteX4" fmla="*/ 2133951 w 6706702"/>
                <a:gd name="connsiteY4" fmla="*/ 2438138 h 2666714"/>
                <a:gd name="connsiteX5" fmla="*/ 2896076 w 6706702"/>
                <a:gd name="connsiteY5" fmla="*/ 2285755 h 2666714"/>
                <a:gd name="connsiteX6" fmla="*/ 2972289 w 6706702"/>
                <a:gd name="connsiteY6" fmla="*/ 1752412 h 2666714"/>
                <a:gd name="connsiteX7" fmla="*/ 3353352 w 6706702"/>
                <a:gd name="connsiteY7" fmla="*/ 1523837 h 2666714"/>
                <a:gd name="connsiteX8" fmla="*/ 4344114 w 6706702"/>
                <a:gd name="connsiteY8" fmla="*/ 1447645 h 2666714"/>
                <a:gd name="connsiteX9" fmla="*/ 4267901 w 6706702"/>
                <a:gd name="connsiteY9" fmla="*/ 1066686 h 2666714"/>
                <a:gd name="connsiteX10" fmla="*/ 3734414 w 6706702"/>
                <a:gd name="connsiteY10" fmla="*/ 838110 h 2666714"/>
                <a:gd name="connsiteX11" fmla="*/ 2591226 w 6706702"/>
                <a:gd name="connsiteY11" fmla="*/ 914302 h 2666714"/>
                <a:gd name="connsiteX12" fmla="*/ 1219400 w 6706702"/>
                <a:gd name="connsiteY12" fmla="*/ 1142877 h 2666714"/>
                <a:gd name="connsiteX13" fmla="*/ 6554277 w 6706702"/>
                <a:gd name="connsiteY13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3734414 w 6554277"/>
                <a:gd name="connsiteY10" fmla="*/ 838110 h 2666714"/>
                <a:gd name="connsiteX11" fmla="*/ 2591226 w 6554277"/>
                <a:gd name="connsiteY11" fmla="*/ 914302 h 2666714"/>
                <a:gd name="connsiteX12" fmla="*/ 6554277 w 6554277"/>
                <a:gd name="connsiteY12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3734414 w 6554277"/>
                <a:gd name="connsiteY10" fmla="*/ 838110 h 2666714"/>
                <a:gd name="connsiteX11" fmla="*/ 6554277 w 6554277"/>
                <a:gd name="connsiteY11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6554277 w 6554277"/>
                <a:gd name="connsiteY10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6554277 w 6554277"/>
                <a:gd name="connsiteY9" fmla="*/ 1523837 h 2666714"/>
                <a:gd name="connsiteX0" fmla="*/ 0 w 5639727"/>
                <a:gd name="connsiteY0" fmla="*/ 0 h 2666714"/>
                <a:gd name="connsiteX1" fmla="*/ 419724 w 5639727"/>
                <a:gd name="connsiteY1" fmla="*/ 906905 h 2666714"/>
                <a:gd name="connsiteX2" fmla="*/ 838338 w 5639727"/>
                <a:gd name="connsiteY2" fmla="*/ 1980988 h 2666714"/>
                <a:gd name="connsiteX3" fmla="*/ 990763 w 5639727"/>
                <a:gd name="connsiteY3" fmla="*/ 2590522 h 2666714"/>
                <a:gd name="connsiteX4" fmla="*/ 2133951 w 5639727"/>
                <a:gd name="connsiteY4" fmla="*/ 2438138 h 2666714"/>
                <a:gd name="connsiteX5" fmla="*/ 2896076 w 5639727"/>
                <a:gd name="connsiteY5" fmla="*/ 2285755 h 2666714"/>
                <a:gd name="connsiteX6" fmla="*/ 2972289 w 5639727"/>
                <a:gd name="connsiteY6" fmla="*/ 1752412 h 2666714"/>
                <a:gd name="connsiteX7" fmla="*/ 3353352 w 5639727"/>
                <a:gd name="connsiteY7" fmla="*/ 1523837 h 2666714"/>
                <a:gd name="connsiteX8" fmla="*/ 4344114 w 5639727"/>
                <a:gd name="connsiteY8" fmla="*/ 1447645 h 2666714"/>
                <a:gd name="connsiteX9" fmla="*/ 5639727 w 5639727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96076 w 5792152"/>
                <a:gd name="connsiteY5" fmla="*/ 2285755 h 2666714"/>
                <a:gd name="connsiteX6" fmla="*/ 2972289 w 5792152"/>
                <a:gd name="connsiteY6" fmla="*/ 1752412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96076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19863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19863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92152" h="2666714">
                  <a:moveTo>
                    <a:pt x="0" y="0"/>
                  </a:moveTo>
                  <a:cubicBezTo>
                    <a:pt x="143031" y="292308"/>
                    <a:pt x="280001" y="576740"/>
                    <a:pt x="419724" y="906905"/>
                  </a:cubicBezTo>
                  <a:cubicBezTo>
                    <a:pt x="559447" y="1237070"/>
                    <a:pt x="743165" y="1700385"/>
                    <a:pt x="838338" y="1980988"/>
                  </a:cubicBezTo>
                  <a:cubicBezTo>
                    <a:pt x="933511" y="2261591"/>
                    <a:pt x="774828" y="2514330"/>
                    <a:pt x="990763" y="2590522"/>
                  </a:cubicBezTo>
                  <a:cubicBezTo>
                    <a:pt x="1206698" y="2666714"/>
                    <a:pt x="1829101" y="2488933"/>
                    <a:pt x="2133951" y="2438138"/>
                  </a:cubicBezTo>
                  <a:cubicBezTo>
                    <a:pt x="2438801" y="2387344"/>
                    <a:pt x="2692842" y="2412741"/>
                    <a:pt x="2819863" y="2285755"/>
                  </a:cubicBezTo>
                  <a:cubicBezTo>
                    <a:pt x="2946884" y="2158769"/>
                    <a:pt x="2807161" y="1803206"/>
                    <a:pt x="2896076" y="1676220"/>
                  </a:cubicBezTo>
                  <a:cubicBezTo>
                    <a:pt x="2984991" y="1549234"/>
                    <a:pt x="3130582" y="1567778"/>
                    <a:pt x="3353352" y="1523837"/>
                  </a:cubicBezTo>
                  <a:lnTo>
                    <a:pt x="4344114" y="1447645"/>
                  </a:lnTo>
                  <a:cubicBezTo>
                    <a:pt x="4877601" y="1447645"/>
                    <a:pt x="5331702" y="1431772"/>
                    <a:pt x="5792152" y="1447645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3070726" y="1187116"/>
              <a:ext cx="1244600" cy="762000"/>
            </a:xfrm>
            <a:custGeom>
              <a:avLst/>
              <a:gdLst>
                <a:gd name="connsiteX0" fmla="*/ 145716 w 1244600"/>
                <a:gd name="connsiteY0" fmla="*/ 762000 h 762000"/>
                <a:gd name="connsiteX1" fmla="*/ 41442 w 1244600"/>
                <a:gd name="connsiteY1" fmla="*/ 609600 h 762000"/>
                <a:gd name="connsiteX2" fmla="*/ 394369 w 1244600"/>
                <a:gd name="connsiteY2" fmla="*/ 328863 h 762000"/>
                <a:gd name="connsiteX3" fmla="*/ 1244600 w 1244600"/>
                <a:gd name="connsiteY3" fmla="*/ 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00" h="762000">
                  <a:moveTo>
                    <a:pt x="145716" y="762000"/>
                  </a:moveTo>
                  <a:cubicBezTo>
                    <a:pt x="72858" y="721895"/>
                    <a:pt x="0" y="681790"/>
                    <a:pt x="41442" y="609600"/>
                  </a:cubicBezTo>
                  <a:cubicBezTo>
                    <a:pt x="82884" y="537410"/>
                    <a:pt x="193843" y="430463"/>
                    <a:pt x="394369" y="328863"/>
                  </a:cubicBezTo>
                  <a:cubicBezTo>
                    <a:pt x="594895" y="227263"/>
                    <a:pt x="919747" y="113631"/>
                    <a:pt x="1244600" y="0"/>
                  </a:cubicBezTo>
                </a:path>
              </a:pathLst>
            </a:cu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TextBox 20"/>
            <p:cNvSpPr txBox="1">
              <a:spLocks noChangeArrowheads="1"/>
            </p:cNvSpPr>
            <p:nvPr/>
          </p:nvSpPr>
          <p:spPr bwMode="auto">
            <a:xfrm>
              <a:off x="7048020" y="2559964"/>
              <a:ext cx="1500763" cy="750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Systemic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circulation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lowchart: Delay 51"/>
            <p:cNvSpPr/>
            <p:nvPr/>
          </p:nvSpPr>
          <p:spPr>
            <a:xfrm>
              <a:off x="1315453" y="1066800"/>
              <a:ext cx="304800" cy="228600"/>
            </a:xfrm>
            <a:prstGeom prst="flowChartDelay">
              <a:avLst/>
            </a:prstGeom>
            <a:solidFill>
              <a:srgbClr val="0070C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lowchart: Delay 52"/>
            <p:cNvSpPr/>
            <p:nvPr/>
          </p:nvSpPr>
          <p:spPr>
            <a:xfrm rot="10800000">
              <a:off x="990600" y="1066800"/>
              <a:ext cx="304800" cy="228600"/>
            </a:xfrm>
            <a:prstGeom prst="flowChartDelay">
              <a:avLst/>
            </a:prstGeom>
            <a:solidFill>
              <a:srgbClr val="0070C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TextBox 53"/>
            <p:cNvSpPr txBox="1">
              <a:spLocks noChangeArrowheads="1"/>
            </p:cNvSpPr>
            <p:nvPr/>
          </p:nvSpPr>
          <p:spPr bwMode="auto">
            <a:xfrm rot="20792827">
              <a:off x="1283921" y="1152855"/>
              <a:ext cx="1396504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Oral dose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562600" y="54102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43246" y="526946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5" name="Curved Left Arrow 54"/>
          <p:cNvSpPr/>
          <p:nvPr/>
        </p:nvSpPr>
        <p:spPr>
          <a:xfrm>
            <a:off x="5943600" y="5638800"/>
            <a:ext cx="304800" cy="609600"/>
          </a:xfrm>
          <a:prstGeom prst="curvedLef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5715000"/>
            <a:ext cx="295275" cy="29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4495800"/>
            <a:ext cx="295275" cy="29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4191000"/>
            <a:ext cx="295275" cy="29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" name="Bent Arrow 57"/>
          <p:cNvSpPr/>
          <p:nvPr/>
        </p:nvSpPr>
        <p:spPr>
          <a:xfrm rot="16200000" flipH="1">
            <a:off x="4800600" y="5638800"/>
            <a:ext cx="1905000" cy="228600"/>
          </a:xfrm>
          <a:prstGeom prst="ben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31" grpId="0"/>
      <p:bldP spid="31" grpId="1"/>
      <p:bldP spid="55" grpId="0" animBg="1"/>
      <p:bldP spid="55" grpId="1" animBg="1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Design an Intestinally-Targeted Oral Small Molecule Drug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3962400"/>
          </a:xfrm>
        </p:spPr>
        <p:txBody>
          <a:bodyPr/>
          <a:lstStyle/>
          <a:p>
            <a:r>
              <a:rPr lang="en-US" dirty="0" smtClean="0"/>
              <a:t>Approach Chosen Depends On:</a:t>
            </a:r>
          </a:p>
          <a:p>
            <a:pPr lvl="1"/>
            <a:r>
              <a:rPr lang="en-US" dirty="0" smtClean="0"/>
              <a:t>Location of intestinal target</a:t>
            </a:r>
          </a:p>
          <a:p>
            <a:pPr lvl="1"/>
            <a:r>
              <a:rPr lang="en-US" dirty="0" smtClean="0"/>
              <a:t>Location of anti-tissue</a:t>
            </a:r>
          </a:p>
          <a:p>
            <a:pPr lvl="1"/>
            <a:r>
              <a:rPr lang="en-US" dirty="0" smtClean="0"/>
              <a:t>Nature of the chemical substrate – size, </a:t>
            </a:r>
            <a:r>
              <a:rPr lang="en-US" dirty="0" err="1" smtClean="0"/>
              <a:t>lipophilicity</a:t>
            </a:r>
            <a:r>
              <a:rPr lang="en-US" dirty="0" smtClean="0"/>
              <a:t>, charge, etc.</a:t>
            </a:r>
          </a:p>
          <a:p>
            <a:pPr lvl="1">
              <a:spcAft>
                <a:spcPts val="2400"/>
              </a:spcAft>
            </a:pPr>
            <a:r>
              <a:rPr lang="en-US" dirty="0" smtClean="0"/>
              <a:t>Desired PK/PD</a:t>
            </a:r>
          </a:p>
          <a:p>
            <a:pPr>
              <a:spcAft>
                <a:spcPts val="2400"/>
              </a:spcAft>
            </a:pPr>
            <a:r>
              <a:rPr lang="en-US" dirty="0" smtClean="0"/>
              <a:t>May need combination of approaches</a:t>
            </a:r>
          </a:p>
          <a:p>
            <a:r>
              <a:rPr lang="en-US" dirty="0" smtClean="0"/>
              <a:t>Range of Gut Specificity from essentially no systemic absorption to moderately absorption impaired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1:  Low Absorption – Luminal Target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489615" y="2068512"/>
            <a:ext cx="10445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rifaximin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690015" y="1944469"/>
            <a:ext cx="55496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400" dirty="0"/>
              <a:t>MW </a:t>
            </a:r>
          </a:p>
          <a:p>
            <a:pPr algn="r"/>
            <a:r>
              <a:rPr lang="en-US" sz="1400" dirty="0" smtClean="0"/>
              <a:t>HBA</a:t>
            </a:r>
          </a:p>
          <a:p>
            <a:pPr algn="r"/>
            <a:r>
              <a:rPr lang="en-US" sz="1400" dirty="0" smtClean="0"/>
              <a:t>PSA</a:t>
            </a:r>
            <a:endParaRPr lang="en-US" sz="14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165376" y="1944469"/>
            <a:ext cx="48282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</a:rPr>
              <a:t>786</a:t>
            </a:r>
          </a:p>
          <a:p>
            <a:pPr algn="r"/>
            <a:r>
              <a:rPr lang="en-US" sz="1400" dirty="0" smtClean="0">
                <a:solidFill>
                  <a:srgbClr val="FF0000"/>
                </a:solidFill>
              </a:rPr>
              <a:t>11</a:t>
            </a:r>
          </a:p>
          <a:p>
            <a:pPr algn="r"/>
            <a:r>
              <a:rPr lang="en-US" sz="1400" dirty="0" smtClean="0">
                <a:solidFill>
                  <a:srgbClr val="FF0000"/>
                </a:solidFill>
              </a:rPr>
              <a:t>198</a:t>
            </a:r>
            <a:endParaRPr lang="en-US" sz="1400" dirty="0">
              <a:solidFill>
                <a:srgbClr val="FF0000"/>
              </a:solidFill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708815" y="1509713"/>
          <a:ext cx="1782763" cy="161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CS ChemDraw Drawing" r:id="rId3" imgW="1782508" imgH="1613916" progId="ChemDraw.Document.6.0">
                  <p:embed/>
                </p:oleObj>
              </mc:Choice>
              <mc:Fallback>
                <p:oleObj name="CS ChemDraw Drawing" r:id="rId3" imgW="1782508" imgH="1613916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8815" y="1509713"/>
                        <a:ext cx="1782763" cy="161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81000" y="3810000"/>
            <a:ext cx="8382000" cy="2514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000" dirty="0" smtClean="0"/>
              <a:t>Antibacterial for traveler’s diarrhea and hepatic encephalopathy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0.4% </a:t>
            </a:r>
            <a:r>
              <a:rPr lang="en-US" sz="2000" dirty="0" err="1" smtClean="0"/>
              <a:t>F</a:t>
            </a:r>
            <a:r>
              <a:rPr lang="en-US" sz="2000" baseline="-25000" dirty="0" err="1" smtClean="0"/>
              <a:t>a</a:t>
            </a:r>
            <a:r>
              <a:rPr lang="en-US" sz="2000" dirty="0" smtClean="0"/>
              <a:t>; </a:t>
            </a:r>
            <a:r>
              <a:rPr lang="en-US" sz="2000" dirty="0" smtClean="0">
                <a:sym typeface="Symbol"/>
              </a:rPr>
              <a:t></a:t>
            </a:r>
            <a:r>
              <a:rPr lang="en-US" sz="2000" dirty="0" smtClean="0"/>
              <a:t>99% recovered in feces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Low Solubility, Low Permeability (partially </a:t>
            </a:r>
            <a:r>
              <a:rPr lang="en-US" sz="2000" dirty="0" err="1" smtClean="0"/>
              <a:t>zwitterionic</a:t>
            </a:r>
            <a:r>
              <a:rPr lang="en-US" sz="2000" dirty="0" smtClean="0"/>
              <a:t>)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Site of action is within intestinal lumen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Permeable across bacterial cell wall; need balance of polarity</a:t>
            </a:r>
          </a:p>
          <a:p>
            <a:pPr lvl="1">
              <a:spcAft>
                <a:spcPts val="1200"/>
              </a:spcAft>
            </a:pPr>
            <a:endParaRPr lang="en-US" dirty="0"/>
          </a:p>
        </p:txBody>
      </p:sp>
      <p:grpSp>
        <p:nvGrpSpPr>
          <p:cNvPr id="10" name="Group 31"/>
          <p:cNvGrpSpPr/>
          <p:nvPr/>
        </p:nvGrpSpPr>
        <p:grpSpPr>
          <a:xfrm>
            <a:off x="5369746" y="1219200"/>
            <a:ext cx="3698054" cy="2362200"/>
            <a:chOff x="990600" y="990600"/>
            <a:chExt cx="7485824" cy="5286375"/>
          </a:xfrm>
        </p:grpSpPr>
        <p:sp>
          <p:nvSpPr>
            <p:cNvPr id="12" name="Freeform 11"/>
            <p:cNvSpPr/>
            <p:nvPr/>
          </p:nvSpPr>
          <p:spPr>
            <a:xfrm rot="20890706">
              <a:off x="4240213" y="2244725"/>
              <a:ext cx="403225" cy="527050"/>
            </a:xfrm>
            <a:custGeom>
              <a:avLst/>
              <a:gdLst>
                <a:gd name="connsiteX0" fmla="*/ 366294 w 376989"/>
                <a:gd name="connsiteY0" fmla="*/ 101600 h 645695"/>
                <a:gd name="connsiteX1" fmla="*/ 286083 w 376989"/>
                <a:gd name="connsiteY1" fmla="*/ 574842 h 645695"/>
                <a:gd name="connsiteX2" fmla="*/ 29410 w 376989"/>
                <a:gd name="connsiteY2" fmla="*/ 526716 h 645695"/>
                <a:gd name="connsiteX3" fmla="*/ 109620 w 376989"/>
                <a:gd name="connsiteY3" fmla="*/ 278064 h 645695"/>
                <a:gd name="connsiteX4" fmla="*/ 221915 w 376989"/>
                <a:gd name="connsiteY4" fmla="*/ 29411 h 645695"/>
                <a:gd name="connsiteX5" fmla="*/ 366294 w 376989"/>
                <a:gd name="connsiteY5" fmla="*/ 101600 h 645695"/>
                <a:gd name="connsiteX0" fmla="*/ 487138 w 497833"/>
                <a:gd name="connsiteY0" fmla="*/ 154641 h 624477"/>
                <a:gd name="connsiteX1" fmla="*/ 286083 w 497833"/>
                <a:gd name="connsiteY1" fmla="*/ 564233 h 624477"/>
                <a:gd name="connsiteX2" fmla="*/ 29410 w 497833"/>
                <a:gd name="connsiteY2" fmla="*/ 516107 h 624477"/>
                <a:gd name="connsiteX3" fmla="*/ 109620 w 497833"/>
                <a:gd name="connsiteY3" fmla="*/ 267455 h 624477"/>
                <a:gd name="connsiteX4" fmla="*/ 221915 w 497833"/>
                <a:gd name="connsiteY4" fmla="*/ 18802 h 624477"/>
                <a:gd name="connsiteX5" fmla="*/ 487138 w 497833"/>
                <a:gd name="connsiteY5" fmla="*/ 154641 h 624477"/>
                <a:gd name="connsiteX0" fmla="*/ 487138 w 489946"/>
                <a:gd name="connsiteY0" fmla="*/ 56746 h 526582"/>
                <a:gd name="connsiteX1" fmla="*/ 286083 w 489946"/>
                <a:gd name="connsiteY1" fmla="*/ 466338 h 526582"/>
                <a:gd name="connsiteX2" fmla="*/ 29410 w 489946"/>
                <a:gd name="connsiteY2" fmla="*/ 418212 h 526582"/>
                <a:gd name="connsiteX3" fmla="*/ 109620 w 489946"/>
                <a:gd name="connsiteY3" fmla="*/ 169560 h 526582"/>
                <a:gd name="connsiteX4" fmla="*/ 269237 w 489946"/>
                <a:gd name="connsiteY4" fmla="*/ 125863 h 526582"/>
                <a:gd name="connsiteX5" fmla="*/ 487138 w 489946"/>
                <a:gd name="connsiteY5" fmla="*/ 56746 h 526582"/>
                <a:gd name="connsiteX0" fmla="*/ 489173 w 491981"/>
                <a:gd name="connsiteY0" fmla="*/ 56746 h 526582"/>
                <a:gd name="connsiteX1" fmla="*/ 288118 w 491981"/>
                <a:gd name="connsiteY1" fmla="*/ 466338 h 526582"/>
                <a:gd name="connsiteX2" fmla="*/ 31445 w 491981"/>
                <a:gd name="connsiteY2" fmla="*/ 418212 h 526582"/>
                <a:gd name="connsiteX3" fmla="*/ 99448 w 491981"/>
                <a:gd name="connsiteY3" fmla="*/ 340246 h 526582"/>
                <a:gd name="connsiteX4" fmla="*/ 271272 w 491981"/>
                <a:gd name="connsiteY4" fmla="*/ 125863 h 526582"/>
                <a:gd name="connsiteX5" fmla="*/ 489173 w 491981"/>
                <a:gd name="connsiteY5" fmla="*/ 56746 h 526582"/>
                <a:gd name="connsiteX0" fmla="*/ 489173 w 495820"/>
                <a:gd name="connsiteY0" fmla="*/ 68851 h 538687"/>
                <a:gd name="connsiteX1" fmla="*/ 288118 w 495820"/>
                <a:gd name="connsiteY1" fmla="*/ 478443 h 538687"/>
                <a:gd name="connsiteX2" fmla="*/ 31445 w 495820"/>
                <a:gd name="connsiteY2" fmla="*/ 430317 h 538687"/>
                <a:gd name="connsiteX3" fmla="*/ 99448 w 495820"/>
                <a:gd name="connsiteY3" fmla="*/ 352351 h 538687"/>
                <a:gd name="connsiteX4" fmla="*/ 248233 w 495820"/>
                <a:gd name="connsiteY4" fmla="*/ 65334 h 538687"/>
                <a:gd name="connsiteX5" fmla="*/ 489173 w 495820"/>
                <a:gd name="connsiteY5" fmla="*/ 68851 h 538687"/>
                <a:gd name="connsiteX0" fmla="*/ 396372 w 403019"/>
                <a:gd name="connsiteY0" fmla="*/ 68851 h 525693"/>
                <a:gd name="connsiteX1" fmla="*/ 195317 w 403019"/>
                <a:gd name="connsiteY1" fmla="*/ 478443 h 525693"/>
                <a:gd name="connsiteX2" fmla="*/ 6647 w 403019"/>
                <a:gd name="connsiteY2" fmla="*/ 352351 h 525693"/>
                <a:gd name="connsiteX3" fmla="*/ 155432 w 403019"/>
                <a:gd name="connsiteY3" fmla="*/ 65334 h 525693"/>
                <a:gd name="connsiteX4" fmla="*/ 396372 w 403019"/>
                <a:gd name="connsiteY4" fmla="*/ 68851 h 52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019" h="525693">
                  <a:moveTo>
                    <a:pt x="396372" y="68851"/>
                  </a:moveTo>
                  <a:cubicBezTo>
                    <a:pt x="403019" y="137702"/>
                    <a:pt x="260271" y="431193"/>
                    <a:pt x="195317" y="478443"/>
                  </a:cubicBezTo>
                  <a:cubicBezTo>
                    <a:pt x="130363" y="525693"/>
                    <a:pt x="13294" y="421202"/>
                    <a:pt x="6647" y="352351"/>
                  </a:cubicBezTo>
                  <a:cubicBezTo>
                    <a:pt x="0" y="283500"/>
                    <a:pt x="90478" y="112584"/>
                    <a:pt x="155432" y="65334"/>
                  </a:cubicBezTo>
                  <a:cubicBezTo>
                    <a:pt x="220386" y="18084"/>
                    <a:pt x="389725" y="0"/>
                    <a:pt x="396372" y="68851"/>
                  </a:cubicBezTo>
                  <a:close/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 rot="574612">
              <a:off x="2708275" y="2036763"/>
              <a:ext cx="1743075" cy="809625"/>
            </a:xfrm>
            <a:custGeom>
              <a:avLst/>
              <a:gdLst>
                <a:gd name="connsiteX0" fmla="*/ 1066800 w 1208505"/>
                <a:gd name="connsiteY0" fmla="*/ 0 h 1066800"/>
                <a:gd name="connsiteX1" fmla="*/ 1171074 w 1208505"/>
                <a:gd name="connsiteY1" fmla="*/ 96253 h 1066800"/>
                <a:gd name="connsiteX2" fmla="*/ 842211 w 1208505"/>
                <a:gd name="connsiteY2" fmla="*/ 336884 h 1066800"/>
                <a:gd name="connsiteX3" fmla="*/ 385011 w 1208505"/>
                <a:gd name="connsiteY3" fmla="*/ 641684 h 1066800"/>
                <a:gd name="connsiteX4" fmla="*/ 112295 w 1208505"/>
                <a:gd name="connsiteY4" fmla="*/ 930442 h 1066800"/>
                <a:gd name="connsiteX5" fmla="*/ 0 w 1208505"/>
                <a:gd name="connsiteY5" fmla="*/ 1066800 h 1066800"/>
                <a:gd name="connsiteX0" fmla="*/ 0 w 1386305"/>
                <a:gd name="connsiteY0" fmla="*/ 825500 h 1054100"/>
                <a:gd name="connsiteX1" fmla="*/ 1235242 w 1386305"/>
                <a:gd name="connsiteY1" fmla="*/ 83553 h 1054100"/>
                <a:gd name="connsiteX2" fmla="*/ 906379 w 1386305"/>
                <a:gd name="connsiteY2" fmla="*/ 324184 h 1054100"/>
                <a:gd name="connsiteX3" fmla="*/ 449179 w 1386305"/>
                <a:gd name="connsiteY3" fmla="*/ 628984 h 1054100"/>
                <a:gd name="connsiteX4" fmla="*/ 176463 w 1386305"/>
                <a:gd name="connsiteY4" fmla="*/ 917742 h 1054100"/>
                <a:gd name="connsiteX5" fmla="*/ 64168 w 1386305"/>
                <a:gd name="connsiteY5" fmla="*/ 1054100 h 1054100"/>
                <a:gd name="connsiteX0" fmla="*/ 0 w 1348874"/>
                <a:gd name="connsiteY0" fmla="*/ 961858 h 1190458"/>
                <a:gd name="connsiteX1" fmla="*/ 1143000 w 1348874"/>
                <a:gd name="connsiteY1" fmla="*/ 123658 h 1190458"/>
                <a:gd name="connsiteX2" fmla="*/ 1235242 w 1348874"/>
                <a:gd name="connsiteY2" fmla="*/ 219911 h 1190458"/>
                <a:gd name="connsiteX3" fmla="*/ 906379 w 1348874"/>
                <a:gd name="connsiteY3" fmla="*/ 460542 h 1190458"/>
                <a:gd name="connsiteX4" fmla="*/ 449179 w 1348874"/>
                <a:gd name="connsiteY4" fmla="*/ 765342 h 1190458"/>
                <a:gd name="connsiteX5" fmla="*/ 176463 w 1348874"/>
                <a:gd name="connsiteY5" fmla="*/ 1054100 h 1190458"/>
                <a:gd name="connsiteX6" fmla="*/ 64168 w 1348874"/>
                <a:gd name="connsiteY6" fmla="*/ 1190458 h 1190458"/>
                <a:gd name="connsiteX0" fmla="*/ 0 w 1348874"/>
                <a:gd name="connsiteY0" fmla="*/ 961858 h 1054100"/>
                <a:gd name="connsiteX1" fmla="*/ 1143000 w 1348874"/>
                <a:gd name="connsiteY1" fmla="*/ 123658 h 1054100"/>
                <a:gd name="connsiteX2" fmla="*/ 1235242 w 1348874"/>
                <a:gd name="connsiteY2" fmla="*/ 219911 h 1054100"/>
                <a:gd name="connsiteX3" fmla="*/ 906379 w 1348874"/>
                <a:gd name="connsiteY3" fmla="*/ 460542 h 1054100"/>
                <a:gd name="connsiteX4" fmla="*/ 449179 w 1348874"/>
                <a:gd name="connsiteY4" fmla="*/ 765342 h 1054100"/>
                <a:gd name="connsiteX5" fmla="*/ 176463 w 1348874"/>
                <a:gd name="connsiteY5" fmla="*/ 1054100 h 1054100"/>
                <a:gd name="connsiteX0" fmla="*/ 0 w 1348874"/>
                <a:gd name="connsiteY0" fmla="*/ 961858 h 1114258"/>
                <a:gd name="connsiteX1" fmla="*/ 1143000 w 1348874"/>
                <a:gd name="connsiteY1" fmla="*/ 123658 h 1114258"/>
                <a:gd name="connsiteX2" fmla="*/ 1235242 w 1348874"/>
                <a:gd name="connsiteY2" fmla="*/ 219911 h 1114258"/>
                <a:gd name="connsiteX3" fmla="*/ 906379 w 1348874"/>
                <a:gd name="connsiteY3" fmla="*/ 460542 h 1114258"/>
                <a:gd name="connsiteX4" fmla="*/ 449179 w 1348874"/>
                <a:gd name="connsiteY4" fmla="*/ 765342 h 1114258"/>
                <a:gd name="connsiteX5" fmla="*/ 0 w 1348874"/>
                <a:gd name="connsiteY5" fmla="*/ 1114258 h 1114258"/>
                <a:gd name="connsiteX0" fmla="*/ 0 w 1411037"/>
                <a:gd name="connsiteY0" fmla="*/ 961858 h 1114258"/>
                <a:gd name="connsiteX1" fmla="*/ 1143000 w 1411037"/>
                <a:gd name="connsiteY1" fmla="*/ 123658 h 1114258"/>
                <a:gd name="connsiteX2" fmla="*/ 1371600 w 1411037"/>
                <a:gd name="connsiteY2" fmla="*/ 504658 h 1114258"/>
                <a:gd name="connsiteX3" fmla="*/ 906379 w 1411037"/>
                <a:gd name="connsiteY3" fmla="*/ 460542 h 1114258"/>
                <a:gd name="connsiteX4" fmla="*/ 449179 w 1411037"/>
                <a:gd name="connsiteY4" fmla="*/ 765342 h 1114258"/>
                <a:gd name="connsiteX5" fmla="*/ 0 w 1411037"/>
                <a:gd name="connsiteY5" fmla="*/ 1114258 h 11142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06379 w 1425074"/>
                <a:gd name="connsiteY3" fmla="*/ 231942 h 885658"/>
                <a:gd name="connsiteX4" fmla="*/ 449179 w 1425074"/>
                <a:gd name="connsiteY4" fmla="*/ 536742 h 885658"/>
                <a:gd name="connsiteX5" fmla="*/ 0 w 1425074"/>
                <a:gd name="connsiteY5" fmla="*/ 885658 h 8856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14399 w 1425074"/>
                <a:gd name="connsiteY3" fmla="*/ 428458 h 885658"/>
                <a:gd name="connsiteX4" fmla="*/ 449179 w 1425074"/>
                <a:gd name="connsiteY4" fmla="*/ 536742 h 885658"/>
                <a:gd name="connsiteX5" fmla="*/ 0 w 1425074"/>
                <a:gd name="connsiteY5" fmla="*/ 885658 h 8856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14399 w 1425074"/>
                <a:gd name="connsiteY3" fmla="*/ 428458 h 885658"/>
                <a:gd name="connsiteX4" fmla="*/ 380999 w 1425074"/>
                <a:gd name="connsiteY4" fmla="*/ 657058 h 885658"/>
                <a:gd name="connsiteX5" fmla="*/ 0 w 1425074"/>
                <a:gd name="connsiteY5" fmla="*/ 885658 h 885658"/>
                <a:gd name="connsiteX0" fmla="*/ 0 w 1425073"/>
                <a:gd name="connsiteY0" fmla="*/ 657058 h 809458"/>
                <a:gd name="connsiteX1" fmla="*/ 1219199 w 1425073"/>
                <a:gd name="connsiteY1" fmla="*/ 123658 h 809458"/>
                <a:gd name="connsiteX2" fmla="*/ 1371600 w 1425073"/>
                <a:gd name="connsiteY2" fmla="*/ 199858 h 809458"/>
                <a:gd name="connsiteX3" fmla="*/ 914399 w 1425073"/>
                <a:gd name="connsiteY3" fmla="*/ 352258 h 809458"/>
                <a:gd name="connsiteX4" fmla="*/ 380999 w 1425073"/>
                <a:gd name="connsiteY4" fmla="*/ 580858 h 809458"/>
                <a:gd name="connsiteX5" fmla="*/ 0 w 1425073"/>
                <a:gd name="connsiteY5" fmla="*/ 809458 h 80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5073" h="809458">
                  <a:moveTo>
                    <a:pt x="0" y="657058"/>
                  </a:moveTo>
                  <a:lnTo>
                    <a:pt x="1219199" y="123658"/>
                  </a:lnTo>
                  <a:cubicBezTo>
                    <a:pt x="1425073" y="0"/>
                    <a:pt x="1422400" y="161758"/>
                    <a:pt x="1371600" y="199858"/>
                  </a:cubicBezTo>
                  <a:cubicBezTo>
                    <a:pt x="1320800" y="237958"/>
                    <a:pt x="1079499" y="288758"/>
                    <a:pt x="914399" y="352258"/>
                  </a:cubicBezTo>
                  <a:cubicBezTo>
                    <a:pt x="749299" y="415758"/>
                    <a:pt x="533399" y="504658"/>
                    <a:pt x="380999" y="580858"/>
                  </a:cubicBezTo>
                  <a:cubicBezTo>
                    <a:pt x="228599" y="657058"/>
                    <a:pt x="64168" y="738605"/>
                    <a:pt x="0" y="809458"/>
                  </a:cubicBezTo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 flipV="1">
              <a:off x="3962400" y="2667000"/>
              <a:ext cx="3048000" cy="2705100"/>
            </a:xfrm>
            <a:custGeom>
              <a:avLst/>
              <a:gdLst>
                <a:gd name="connsiteX0" fmla="*/ 697064 w 2198535"/>
                <a:gd name="connsiteY0" fmla="*/ 29155 h 2166730"/>
                <a:gd name="connsiteX1" fmla="*/ 371061 w 2198535"/>
                <a:gd name="connsiteY1" fmla="*/ 339256 h 2166730"/>
                <a:gd name="connsiteX2" fmla="*/ 108668 w 2198535"/>
                <a:gd name="connsiteY2" fmla="*/ 720918 h 2166730"/>
                <a:gd name="connsiteX3" fmla="*/ 5301 w 2198535"/>
                <a:gd name="connsiteY3" fmla="*/ 1205948 h 2166730"/>
                <a:gd name="connsiteX4" fmla="*/ 76863 w 2198535"/>
                <a:gd name="connsiteY4" fmla="*/ 1635318 h 2166730"/>
                <a:gd name="connsiteX5" fmla="*/ 291548 w 2198535"/>
                <a:gd name="connsiteY5" fmla="*/ 1953370 h 2166730"/>
                <a:gd name="connsiteX6" fmla="*/ 697064 w 2198535"/>
                <a:gd name="connsiteY6" fmla="*/ 2112397 h 2166730"/>
                <a:gd name="connsiteX7" fmla="*/ 1285461 w 2198535"/>
                <a:gd name="connsiteY7" fmla="*/ 2136250 h 2166730"/>
                <a:gd name="connsiteX8" fmla="*/ 1961322 w 2198535"/>
                <a:gd name="connsiteY8" fmla="*/ 2152153 h 2166730"/>
                <a:gd name="connsiteX9" fmla="*/ 2183958 w 2198535"/>
                <a:gd name="connsiteY9" fmla="*/ 2152153 h 2166730"/>
                <a:gd name="connsiteX10" fmla="*/ 2048786 w 2198535"/>
                <a:gd name="connsiteY10" fmla="*/ 2064689 h 2166730"/>
                <a:gd name="connsiteX11" fmla="*/ 1993127 w 2198535"/>
                <a:gd name="connsiteY11" fmla="*/ 1826150 h 2166730"/>
                <a:gd name="connsiteX12" fmla="*/ 2096494 w 2198535"/>
                <a:gd name="connsiteY12" fmla="*/ 1555805 h 2166730"/>
                <a:gd name="connsiteX13" fmla="*/ 1730734 w 2198535"/>
                <a:gd name="connsiteY13" fmla="*/ 1555805 h 2166730"/>
                <a:gd name="connsiteX14" fmla="*/ 983311 w 2198535"/>
                <a:gd name="connsiteY14" fmla="*/ 1539903 h 2166730"/>
                <a:gd name="connsiteX15" fmla="*/ 538038 w 2198535"/>
                <a:gd name="connsiteY15" fmla="*/ 1428584 h 2166730"/>
                <a:gd name="connsiteX16" fmla="*/ 458525 w 2198535"/>
                <a:gd name="connsiteY16" fmla="*/ 1086678 h 2166730"/>
                <a:gd name="connsiteX17" fmla="*/ 657308 w 2198535"/>
                <a:gd name="connsiteY17" fmla="*/ 736821 h 2166730"/>
                <a:gd name="connsiteX18" fmla="*/ 935604 w 2198535"/>
                <a:gd name="connsiteY18" fmla="*/ 514184 h 2166730"/>
                <a:gd name="connsiteX19" fmla="*/ 1023068 w 2198535"/>
                <a:gd name="connsiteY19" fmla="*/ 442623 h 2166730"/>
                <a:gd name="connsiteX20" fmla="*/ 911750 w 2198535"/>
                <a:gd name="connsiteY20" fmla="*/ 164327 h 2166730"/>
                <a:gd name="connsiteX21" fmla="*/ 697064 w 2198535"/>
                <a:gd name="connsiteY21" fmla="*/ 29155 h 2166730"/>
                <a:gd name="connsiteX0" fmla="*/ 697064 w 3447424"/>
                <a:gd name="connsiteY0" fmla="*/ 29155 h 2166730"/>
                <a:gd name="connsiteX1" fmla="*/ 371061 w 3447424"/>
                <a:gd name="connsiteY1" fmla="*/ 339256 h 2166730"/>
                <a:gd name="connsiteX2" fmla="*/ 108668 w 3447424"/>
                <a:gd name="connsiteY2" fmla="*/ 720918 h 2166730"/>
                <a:gd name="connsiteX3" fmla="*/ 5301 w 3447424"/>
                <a:gd name="connsiteY3" fmla="*/ 1205948 h 2166730"/>
                <a:gd name="connsiteX4" fmla="*/ 76863 w 3447424"/>
                <a:gd name="connsiteY4" fmla="*/ 1635318 h 2166730"/>
                <a:gd name="connsiteX5" fmla="*/ 291548 w 3447424"/>
                <a:gd name="connsiteY5" fmla="*/ 1953370 h 2166730"/>
                <a:gd name="connsiteX6" fmla="*/ 697064 w 3447424"/>
                <a:gd name="connsiteY6" fmla="*/ 2112397 h 2166730"/>
                <a:gd name="connsiteX7" fmla="*/ 1285461 w 3447424"/>
                <a:gd name="connsiteY7" fmla="*/ 2136250 h 2166730"/>
                <a:gd name="connsiteX8" fmla="*/ 1961322 w 3447424"/>
                <a:gd name="connsiteY8" fmla="*/ 2152153 h 2166730"/>
                <a:gd name="connsiteX9" fmla="*/ 3432847 w 3447424"/>
                <a:gd name="connsiteY9" fmla="*/ 2152153 h 2166730"/>
                <a:gd name="connsiteX10" fmla="*/ 2048786 w 3447424"/>
                <a:gd name="connsiteY10" fmla="*/ 2064689 h 2166730"/>
                <a:gd name="connsiteX11" fmla="*/ 1993127 w 3447424"/>
                <a:gd name="connsiteY11" fmla="*/ 1826150 h 2166730"/>
                <a:gd name="connsiteX12" fmla="*/ 2096494 w 3447424"/>
                <a:gd name="connsiteY12" fmla="*/ 1555805 h 2166730"/>
                <a:gd name="connsiteX13" fmla="*/ 1730734 w 3447424"/>
                <a:gd name="connsiteY13" fmla="*/ 1555805 h 2166730"/>
                <a:gd name="connsiteX14" fmla="*/ 983311 w 3447424"/>
                <a:gd name="connsiteY14" fmla="*/ 1539903 h 2166730"/>
                <a:gd name="connsiteX15" fmla="*/ 538038 w 3447424"/>
                <a:gd name="connsiteY15" fmla="*/ 1428584 h 2166730"/>
                <a:gd name="connsiteX16" fmla="*/ 458525 w 3447424"/>
                <a:gd name="connsiteY16" fmla="*/ 1086678 h 2166730"/>
                <a:gd name="connsiteX17" fmla="*/ 657308 w 3447424"/>
                <a:gd name="connsiteY17" fmla="*/ 736821 h 2166730"/>
                <a:gd name="connsiteX18" fmla="*/ 935604 w 3447424"/>
                <a:gd name="connsiteY18" fmla="*/ 514184 h 2166730"/>
                <a:gd name="connsiteX19" fmla="*/ 1023068 w 3447424"/>
                <a:gd name="connsiteY19" fmla="*/ 442623 h 2166730"/>
                <a:gd name="connsiteX20" fmla="*/ 911750 w 3447424"/>
                <a:gd name="connsiteY20" fmla="*/ 164327 h 2166730"/>
                <a:gd name="connsiteX21" fmla="*/ 697064 w 3447424"/>
                <a:gd name="connsiteY21" fmla="*/ 29155 h 2166730"/>
                <a:gd name="connsiteX0" fmla="*/ 697064 w 3552715"/>
                <a:gd name="connsiteY0" fmla="*/ 29155 h 2166730"/>
                <a:gd name="connsiteX1" fmla="*/ 371061 w 3552715"/>
                <a:gd name="connsiteY1" fmla="*/ 339256 h 2166730"/>
                <a:gd name="connsiteX2" fmla="*/ 108668 w 3552715"/>
                <a:gd name="connsiteY2" fmla="*/ 720918 h 2166730"/>
                <a:gd name="connsiteX3" fmla="*/ 5301 w 3552715"/>
                <a:gd name="connsiteY3" fmla="*/ 1205948 h 2166730"/>
                <a:gd name="connsiteX4" fmla="*/ 76863 w 3552715"/>
                <a:gd name="connsiteY4" fmla="*/ 1635318 h 2166730"/>
                <a:gd name="connsiteX5" fmla="*/ 291548 w 3552715"/>
                <a:gd name="connsiteY5" fmla="*/ 1953370 h 2166730"/>
                <a:gd name="connsiteX6" fmla="*/ 697064 w 3552715"/>
                <a:gd name="connsiteY6" fmla="*/ 2112397 h 2166730"/>
                <a:gd name="connsiteX7" fmla="*/ 1285461 w 3552715"/>
                <a:gd name="connsiteY7" fmla="*/ 2136250 h 2166730"/>
                <a:gd name="connsiteX8" fmla="*/ 1961322 w 3552715"/>
                <a:gd name="connsiteY8" fmla="*/ 2152153 h 2166730"/>
                <a:gd name="connsiteX9" fmla="*/ 3432847 w 3552715"/>
                <a:gd name="connsiteY9" fmla="*/ 2152153 h 2166730"/>
                <a:gd name="connsiteX10" fmla="*/ 2048786 w 3552715"/>
                <a:gd name="connsiteY10" fmla="*/ 2064689 h 2166730"/>
                <a:gd name="connsiteX11" fmla="*/ 1993127 w 3552715"/>
                <a:gd name="connsiteY11" fmla="*/ 1826150 h 2166730"/>
                <a:gd name="connsiteX12" fmla="*/ 3508983 w 3552715"/>
                <a:gd name="connsiteY12" fmla="*/ 1555805 h 2166730"/>
                <a:gd name="connsiteX13" fmla="*/ 1730734 w 3552715"/>
                <a:gd name="connsiteY13" fmla="*/ 1555805 h 2166730"/>
                <a:gd name="connsiteX14" fmla="*/ 983311 w 3552715"/>
                <a:gd name="connsiteY14" fmla="*/ 1539903 h 2166730"/>
                <a:gd name="connsiteX15" fmla="*/ 538038 w 3552715"/>
                <a:gd name="connsiteY15" fmla="*/ 1428584 h 2166730"/>
                <a:gd name="connsiteX16" fmla="*/ 458525 w 3552715"/>
                <a:gd name="connsiteY16" fmla="*/ 1086678 h 2166730"/>
                <a:gd name="connsiteX17" fmla="*/ 657308 w 3552715"/>
                <a:gd name="connsiteY17" fmla="*/ 736821 h 2166730"/>
                <a:gd name="connsiteX18" fmla="*/ 935604 w 3552715"/>
                <a:gd name="connsiteY18" fmla="*/ 514184 h 2166730"/>
                <a:gd name="connsiteX19" fmla="*/ 1023068 w 3552715"/>
                <a:gd name="connsiteY19" fmla="*/ 442623 h 2166730"/>
                <a:gd name="connsiteX20" fmla="*/ 911750 w 3552715"/>
                <a:gd name="connsiteY20" fmla="*/ 164327 h 2166730"/>
                <a:gd name="connsiteX21" fmla="*/ 697064 w 3552715"/>
                <a:gd name="connsiteY21" fmla="*/ 29155 h 2166730"/>
                <a:gd name="connsiteX0" fmla="*/ 697064 w 3777144"/>
                <a:gd name="connsiteY0" fmla="*/ 29155 h 2166730"/>
                <a:gd name="connsiteX1" fmla="*/ 371061 w 3777144"/>
                <a:gd name="connsiteY1" fmla="*/ 339256 h 2166730"/>
                <a:gd name="connsiteX2" fmla="*/ 108668 w 3777144"/>
                <a:gd name="connsiteY2" fmla="*/ 720918 h 2166730"/>
                <a:gd name="connsiteX3" fmla="*/ 5301 w 3777144"/>
                <a:gd name="connsiteY3" fmla="*/ 1205948 h 2166730"/>
                <a:gd name="connsiteX4" fmla="*/ 76863 w 3777144"/>
                <a:gd name="connsiteY4" fmla="*/ 1635318 h 2166730"/>
                <a:gd name="connsiteX5" fmla="*/ 291548 w 3777144"/>
                <a:gd name="connsiteY5" fmla="*/ 1953370 h 2166730"/>
                <a:gd name="connsiteX6" fmla="*/ 697064 w 3777144"/>
                <a:gd name="connsiteY6" fmla="*/ 2112397 h 2166730"/>
                <a:gd name="connsiteX7" fmla="*/ 1285461 w 3777144"/>
                <a:gd name="connsiteY7" fmla="*/ 2136250 h 2166730"/>
                <a:gd name="connsiteX8" fmla="*/ 1961322 w 3777144"/>
                <a:gd name="connsiteY8" fmla="*/ 2152153 h 2166730"/>
                <a:gd name="connsiteX9" fmla="*/ 3432847 w 3777144"/>
                <a:gd name="connsiteY9" fmla="*/ 2152153 h 2166730"/>
                <a:gd name="connsiteX10" fmla="*/ 2048786 w 3777144"/>
                <a:gd name="connsiteY10" fmla="*/ 2064689 h 2166730"/>
                <a:gd name="connsiteX11" fmla="*/ 1993127 w 3777144"/>
                <a:gd name="connsiteY11" fmla="*/ 1826150 h 2166730"/>
                <a:gd name="connsiteX12" fmla="*/ 3339692 w 3777144"/>
                <a:gd name="connsiteY12" fmla="*/ 1818198 h 2166730"/>
                <a:gd name="connsiteX13" fmla="*/ 3508983 w 3777144"/>
                <a:gd name="connsiteY13" fmla="*/ 1555805 h 2166730"/>
                <a:gd name="connsiteX14" fmla="*/ 1730734 w 3777144"/>
                <a:gd name="connsiteY14" fmla="*/ 1555805 h 2166730"/>
                <a:gd name="connsiteX15" fmla="*/ 983311 w 3777144"/>
                <a:gd name="connsiteY15" fmla="*/ 1539903 h 2166730"/>
                <a:gd name="connsiteX16" fmla="*/ 538038 w 3777144"/>
                <a:gd name="connsiteY16" fmla="*/ 1428584 h 2166730"/>
                <a:gd name="connsiteX17" fmla="*/ 458525 w 3777144"/>
                <a:gd name="connsiteY17" fmla="*/ 1086678 h 2166730"/>
                <a:gd name="connsiteX18" fmla="*/ 657308 w 3777144"/>
                <a:gd name="connsiteY18" fmla="*/ 736821 h 2166730"/>
                <a:gd name="connsiteX19" fmla="*/ 935604 w 3777144"/>
                <a:gd name="connsiteY19" fmla="*/ 514184 h 2166730"/>
                <a:gd name="connsiteX20" fmla="*/ 1023068 w 3777144"/>
                <a:gd name="connsiteY20" fmla="*/ 442623 h 2166730"/>
                <a:gd name="connsiteX21" fmla="*/ 911750 w 3777144"/>
                <a:gd name="connsiteY21" fmla="*/ 164327 h 2166730"/>
                <a:gd name="connsiteX22" fmla="*/ 697064 w 3777144"/>
                <a:gd name="connsiteY22" fmla="*/ 29155 h 2166730"/>
                <a:gd name="connsiteX0" fmla="*/ 697064 w 3777142"/>
                <a:gd name="connsiteY0" fmla="*/ 29155 h 2183958"/>
                <a:gd name="connsiteX1" fmla="*/ 371061 w 3777142"/>
                <a:gd name="connsiteY1" fmla="*/ 339256 h 2183958"/>
                <a:gd name="connsiteX2" fmla="*/ 108668 w 3777142"/>
                <a:gd name="connsiteY2" fmla="*/ 720918 h 2183958"/>
                <a:gd name="connsiteX3" fmla="*/ 5301 w 3777142"/>
                <a:gd name="connsiteY3" fmla="*/ 1205948 h 2183958"/>
                <a:gd name="connsiteX4" fmla="*/ 76863 w 3777142"/>
                <a:gd name="connsiteY4" fmla="*/ 1635318 h 2183958"/>
                <a:gd name="connsiteX5" fmla="*/ 291548 w 3777142"/>
                <a:gd name="connsiteY5" fmla="*/ 1953370 h 2183958"/>
                <a:gd name="connsiteX6" fmla="*/ 697064 w 3777142"/>
                <a:gd name="connsiteY6" fmla="*/ 2112397 h 2183958"/>
                <a:gd name="connsiteX7" fmla="*/ 1285461 w 3777142"/>
                <a:gd name="connsiteY7" fmla="*/ 2136250 h 2183958"/>
                <a:gd name="connsiteX8" fmla="*/ 1961322 w 3777142"/>
                <a:gd name="connsiteY8" fmla="*/ 2152153 h 2183958"/>
                <a:gd name="connsiteX9" fmla="*/ 3432847 w 3777142"/>
                <a:gd name="connsiteY9" fmla="*/ 2152153 h 2183958"/>
                <a:gd name="connsiteX10" fmla="*/ 3233840 w 3777142"/>
                <a:gd name="connsiteY10" fmla="*/ 1961322 h 2183958"/>
                <a:gd name="connsiteX11" fmla="*/ 1993127 w 3777142"/>
                <a:gd name="connsiteY11" fmla="*/ 1826150 h 2183958"/>
                <a:gd name="connsiteX12" fmla="*/ 3339692 w 3777142"/>
                <a:gd name="connsiteY12" fmla="*/ 1818198 h 2183958"/>
                <a:gd name="connsiteX13" fmla="*/ 3508983 w 3777142"/>
                <a:gd name="connsiteY13" fmla="*/ 1555805 h 2183958"/>
                <a:gd name="connsiteX14" fmla="*/ 1730734 w 3777142"/>
                <a:gd name="connsiteY14" fmla="*/ 1555805 h 2183958"/>
                <a:gd name="connsiteX15" fmla="*/ 983311 w 3777142"/>
                <a:gd name="connsiteY15" fmla="*/ 1539903 h 2183958"/>
                <a:gd name="connsiteX16" fmla="*/ 538038 w 3777142"/>
                <a:gd name="connsiteY16" fmla="*/ 1428584 h 2183958"/>
                <a:gd name="connsiteX17" fmla="*/ 458525 w 3777142"/>
                <a:gd name="connsiteY17" fmla="*/ 1086678 h 2183958"/>
                <a:gd name="connsiteX18" fmla="*/ 657308 w 3777142"/>
                <a:gd name="connsiteY18" fmla="*/ 736821 h 2183958"/>
                <a:gd name="connsiteX19" fmla="*/ 935604 w 3777142"/>
                <a:gd name="connsiteY19" fmla="*/ 514184 h 2183958"/>
                <a:gd name="connsiteX20" fmla="*/ 1023068 w 3777142"/>
                <a:gd name="connsiteY20" fmla="*/ 442623 h 2183958"/>
                <a:gd name="connsiteX21" fmla="*/ 911750 w 3777142"/>
                <a:gd name="connsiteY21" fmla="*/ 164327 h 2183958"/>
                <a:gd name="connsiteX22" fmla="*/ 697064 w 3777142"/>
                <a:gd name="connsiteY22" fmla="*/ 29155 h 2183958"/>
                <a:gd name="connsiteX0" fmla="*/ 697064 w 3777144"/>
                <a:gd name="connsiteY0" fmla="*/ 29155 h 2183958"/>
                <a:gd name="connsiteX1" fmla="*/ 371061 w 3777144"/>
                <a:gd name="connsiteY1" fmla="*/ 339256 h 2183958"/>
                <a:gd name="connsiteX2" fmla="*/ 108668 w 3777144"/>
                <a:gd name="connsiteY2" fmla="*/ 720918 h 2183958"/>
                <a:gd name="connsiteX3" fmla="*/ 5301 w 3777144"/>
                <a:gd name="connsiteY3" fmla="*/ 1205948 h 2183958"/>
                <a:gd name="connsiteX4" fmla="*/ 76863 w 3777144"/>
                <a:gd name="connsiteY4" fmla="*/ 1635318 h 2183958"/>
                <a:gd name="connsiteX5" fmla="*/ 291548 w 3777144"/>
                <a:gd name="connsiteY5" fmla="*/ 1953370 h 2183958"/>
                <a:gd name="connsiteX6" fmla="*/ 697064 w 3777144"/>
                <a:gd name="connsiteY6" fmla="*/ 2112397 h 2183958"/>
                <a:gd name="connsiteX7" fmla="*/ 1285461 w 3777144"/>
                <a:gd name="connsiteY7" fmla="*/ 2136250 h 2183958"/>
                <a:gd name="connsiteX8" fmla="*/ 1961322 w 3777144"/>
                <a:gd name="connsiteY8" fmla="*/ 2152153 h 2183958"/>
                <a:gd name="connsiteX9" fmla="*/ 3432847 w 3777144"/>
                <a:gd name="connsiteY9" fmla="*/ 2152153 h 2183958"/>
                <a:gd name="connsiteX10" fmla="*/ 3233840 w 3777144"/>
                <a:gd name="connsiteY10" fmla="*/ 1961322 h 2183958"/>
                <a:gd name="connsiteX11" fmla="*/ 3321825 w 3777144"/>
                <a:gd name="connsiteY11" fmla="*/ 1826150 h 2183958"/>
                <a:gd name="connsiteX12" fmla="*/ 3339692 w 3777144"/>
                <a:gd name="connsiteY12" fmla="*/ 1818198 h 2183958"/>
                <a:gd name="connsiteX13" fmla="*/ 3508983 w 3777144"/>
                <a:gd name="connsiteY13" fmla="*/ 1555805 h 2183958"/>
                <a:gd name="connsiteX14" fmla="*/ 1730734 w 3777144"/>
                <a:gd name="connsiteY14" fmla="*/ 1555805 h 2183958"/>
                <a:gd name="connsiteX15" fmla="*/ 983311 w 3777144"/>
                <a:gd name="connsiteY15" fmla="*/ 1539903 h 2183958"/>
                <a:gd name="connsiteX16" fmla="*/ 538038 w 3777144"/>
                <a:gd name="connsiteY16" fmla="*/ 1428584 h 2183958"/>
                <a:gd name="connsiteX17" fmla="*/ 458525 w 3777144"/>
                <a:gd name="connsiteY17" fmla="*/ 1086678 h 2183958"/>
                <a:gd name="connsiteX18" fmla="*/ 657308 w 3777144"/>
                <a:gd name="connsiteY18" fmla="*/ 736821 h 2183958"/>
                <a:gd name="connsiteX19" fmla="*/ 935604 w 3777144"/>
                <a:gd name="connsiteY19" fmla="*/ 514184 h 2183958"/>
                <a:gd name="connsiteX20" fmla="*/ 1023068 w 3777144"/>
                <a:gd name="connsiteY20" fmla="*/ 442623 h 2183958"/>
                <a:gd name="connsiteX21" fmla="*/ 911750 w 3777144"/>
                <a:gd name="connsiteY21" fmla="*/ 164327 h 2183958"/>
                <a:gd name="connsiteX22" fmla="*/ 697064 w 3777144"/>
                <a:gd name="connsiteY22" fmla="*/ 29155 h 2183958"/>
                <a:gd name="connsiteX0" fmla="*/ 697064 w 3777142"/>
                <a:gd name="connsiteY0" fmla="*/ 29155 h 2183958"/>
                <a:gd name="connsiteX1" fmla="*/ 371061 w 3777142"/>
                <a:gd name="connsiteY1" fmla="*/ 339256 h 2183958"/>
                <a:gd name="connsiteX2" fmla="*/ 108668 w 3777142"/>
                <a:gd name="connsiteY2" fmla="*/ 720918 h 2183958"/>
                <a:gd name="connsiteX3" fmla="*/ 5301 w 3777142"/>
                <a:gd name="connsiteY3" fmla="*/ 1205948 h 2183958"/>
                <a:gd name="connsiteX4" fmla="*/ 76863 w 3777142"/>
                <a:gd name="connsiteY4" fmla="*/ 1635318 h 2183958"/>
                <a:gd name="connsiteX5" fmla="*/ 291548 w 3777142"/>
                <a:gd name="connsiteY5" fmla="*/ 1953370 h 2183958"/>
                <a:gd name="connsiteX6" fmla="*/ 697064 w 3777142"/>
                <a:gd name="connsiteY6" fmla="*/ 2112397 h 2183958"/>
                <a:gd name="connsiteX7" fmla="*/ 1285461 w 3777142"/>
                <a:gd name="connsiteY7" fmla="*/ 2136250 h 2183958"/>
                <a:gd name="connsiteX8" fmla="*/ 1961322 w 3777142"/>
                <a:gd name="connsiteY8" fmla="*/ 2152153 h 2183958"/>
                <a:gd name="connsiteX9" fmla="*/ 3432847 w 3777142"/>
                <a:gd name="connsiteY9" fmla="*/ 2152153 h 2183958"/>
                <a:gd name="connsiteX10" fmla="*/ 3233840 w 3777142"/>
                <a:gd name="connsiteY10" fmla="*/ 1961322 h 2183958"/>
                <a:gd name="connsiteX11" fmla="*/ 3321825 w 3777142"/>
                <a:gd name="connsiteY11" fmla="*/ 1826150 h 2183958"/>
                <a:gd name="connsiteX12" fmla="*/ 3339692 w 3777142"/>
                <a:gd name="connsiteY12" fmla="*/ 1818198 h 2183958"/>
                <a:gd name="connsiteX13" fmla="*/ 3508983 w 3777142"/>
                <a:gd name="connsiteY13" fmla="*/ 1555805 h 2183958"/>
                <a:gd name="connsiteX14" fmla="*/ 1730734 w 3777142"/>
                <a:gd name="connsiteY14" fmla="*/ 1754587 h 2183958"/>
                <a:gd name="connsiteX15" fmla="*/ 983311 w 3777142"/>
                <a:gd name="connsiteY15" fmla="*/ 1539903 h 2183958"/>
                <a:gd name="connsiteX16" fmla="*/ 538038 w 3777142"/>
                <a:gd name="connsiteY16" fmla="*/ 1428584 h 2183958"/>
                <a:gd name="connsiteX17" fmla="*/ 458525 w 3777142"/>
                <a:gd name="connsiteY17" fmla="*/ 1086678 h 2183958"/>
                <a:gd name="connsiteX18" fmla="*/ 657308 w 3777142"/>
                <a:gd name="connsiteY18" fmla="*/ 736821 h 2183958"/>
                <a:gd name="connsiteX19" fmla="*/ 935604 w 3777142"/>
                <a:gd name="connsiteY19" fmla="*/ 514184 h 2183958"/>
                <a:gd name="connsiteX20" fmla="*/ 1023068 w 3777142"/>
                <a:gd name="connsiteY20" fmla="*/ 442623 h 2183958"/>
                <a:gd name="connsiteX21" fmla="*/ 911750 w 3777142"/>
                <a:gd name="connsiteY21" fmla="*/ 164327 h 2183958"/>
                <a:gd name="connsiteX22" fmla="*/ 697064 w 3777142"/>
                <a:gd name="connsiteY22" fmla="*/ 29155 h 2183958"/>
                <a:gd name="connsiteX0" fmla="*/ 697064 w 3777144"/>
                <a:gd name="connsiteY0" fmla="*/ 29155 h 2183958"/>
                <a:gd name="connsiteX1" fmla="*/ 371061 w 3777144"/>
                <a:gd name="connsiteY1" fmla="*/ 339256 h 2183958"/>
                <a:gd name="connsiteX2" fmla="*/ 108668 w 3777144"/>
                <a:gd name="connsiteY2" fmla="*/ 720918 h 2183958"/>
                <a:gd name="connsiteX3" fmla="*/ 5301 w 3777144"/>
                <a:gd name="connsiteY3" fmla="*/ 1205948 h 2183958"/>
                <a:gd name="connsiteX4" fmla="*/ 76863 w 3777144"/>
                <a:gd name="connsiteY4" fmla="*/ 1635318 h 2183958"/>
                <a:gd name="connsiteX5" fmla="*/ 291548 w 3777144"/>
                <a:gd name="connsiteY5" fmla="*/ 1953370 h 2183958"/>
                <a:gd name="connsiteX6" fmla="*/ 697064 w 3777144"/>
                <a:gd name="connsiteY6" fmla="*/ 2112397 h 2183958"/>
                <a:gd name="connsiteX7" fmla="*/ 1285461 w 3777144"/>
                <a:gd name="connsiteY7" fmla="*/ 2136250 h 2183958"/>
                <a:gd name="connsiteX8" fmla="*/ 1961322 w 3777144"/>
                <a:gd name="connsiteY8" fmla="*/ 2152153 h 2183958"/>
                <a:gd name="connsiteX9" fmla="*/ 3432847 w 3777144"/>
                <a:gd name="connsiteY9" fmla="*/ 2152153 h 2183958"/>
                <a:gd name="connsiteX10" fmla="*/ 3233840 w 3777144"/>
                <a:gd name="connsiteY10" fmla="*/ 1961322 h 2183958"/>
                <a:gd name="connsiteX11" fmla="*/ 3321825 w 3777144"/>
                <a:gd name="connsiteY11" fmla="*/ 1826150 h 2183958"/>
                <a:gd name="connsiteX12" fmla="*/ 3339692 w 3777144"/>
                <a:gd name="connsiteY12" fmla="*/ 1818198 h 2183958"/>
                <a:gd name="connsiteX13" fmla="*/ 3508983 w 3777144"/>
                <a:gd name="connsiteY13" fmla="*/ 1555805 h 2183958"/>
                <a:gd name="connsiteX14" fmla="*/ 1730734 w 3777144"/>
                <a:gd name="connsiteY14" fmla="*/ 1754587 h 2183958"/>
                <a:gd name="connsiteX15" fmla="*/ 983311 w 3777144"/>
                <a:gd name="connsiteY15" fmla="*/ 1722783 h 2183958"/>
                <a:gd name="connsiteX16" fmla="*/ 538038 w 3777144"/>
                <a:gd name="connsiteY16" fmla="*/ 1428584 h 2183958"/>
                <a:gd name="connsiteX17" fmla="*/ 458525 w 3777144"/>
                <a:gd name="connsiteY17" fmla="*/ 1086678 h 2183958"/>
                <a:gd name="connsiteX18" fmla="*/ 657308 w 3777144"/>
                <a:gd name="connsiteY18" fmla="*/ 736821 h 2183958"/>
                <a:gd name="connsiteX19" fmla="*/ 935604 w 3777144"/>
                <a:gd name="connsiteY19" fmla="*/ 514184 h 2183958"/>
                <a:gd name="connsiteX20" fmla="*/ 1023068 w 3777144"/>
                <a:gd name="connsiteY20" fmla="*/ 442623 h 2183958"/>
                <a:gd name="connsiteX21" fmla="*/ 911750 w 3777144"/>
                <a:gd name="connsiteY21" fmla="*/ 164327 h 2183958"/>
                <a:gd name="connsiteX22" fmla="*/ 697064 w 3777144"/>
                <a:gd name="connsiteY22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555805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458525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458525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697930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812922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812922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65186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65186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33931 w 3774165"/>
                <a:gd name="connsiteY19" fmla="*/ 355787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579057 h 2733860"/>
                <a:gd name="connsiteX1" fmla="*/ 304470 w 3774165"/>
                <a:gd name="connsiteY1" fmla="*/ 115293 h 2733860"/>
                <a:gd name="connsiteX2" fmla="*/ 108668 w 3774165"/>
                <a:gd name="connsiteY2" fmla="*/ 1270820 h 2733860"/>
                <a:gd name="connsiteX3" fmla="*/ 5301 w 3774165"/>
                <a:gd name="connsiteY3" fmla="*/ 1755850 h 2733860"/>
                <a:gd name="connsiteX4" fmla="*/ 76863 w 3774165"/>
                <a:gd name="connsiteY4" fmla="*/ 2185220 h 2733860"/>
                <a:gd name="connsiteX5" fmla="*/ 291548 w 3774165"/>
                <a:gd name="connsiteY5" fmla="*/ 2503272 h 2733860"/>
                <a:gd name="connsiteX6" fmla="*/ 697064 w 3774165"/>
                <a:gd name="connsiteY6" fmla="*/ 2662299 h 2733860"/>
                <a:gd name="connsiteX7" fmla="*/ 1285461 w 3774165"/>
                <a:gd name="connsiteY7" fmla="*/ 2686152 h 2733860"/>
                <a:gd name="connsiteX8" fmla="*/ 1961322 w 3774165"/>
                <a:gd name="connsiteY8" fmla="*/ 2702055 h 2733860"/>
                <a:gd name="connsiteX9" fmla="*/ 3432847 w 3774165"/>
                <a:gd name="connsiteY9" fmla="*/ 2702055 h 2733860"/>
                <a:gd name="connsiteX10" fmla="*/ 3233840 w 3774165"/>
                <a:gd name="connsiteY10" fmla="*/ 2511224 h 2733860"/>
                <a:gd name="connsiteX11" fmla="*/ 3321825 w 3774165"/>
                <a:gd name="connsiteY11" fmla="*/ 2376052 h 2733860"/>
                <a:gd name="connsiteX12" fmla="*/ 3508983 w 3774165"/>
                <a:gd name="connsiteY12" fmla="*/ 2217025 h 2733860"/>
                <a:gd name="connsiteX13" fmla="*/ 1730734 w 3774165"/>
                <a:gd name="connsiteY13" fmla="*/ 2304489 h 2733860"/>
                <a:gd name="connsiteX14" fmla="*/ 1033931 w 3774165"/>
                <a:gd name="connsiteY14" fmla="*/ 2278009 h 2733860"/>
                <a:gd name="connsiteX15" fmla="*/ 577225 w 3774165"/>
                <a:gd name="connsiteY15" fmla="*/ 2201769 h 2733860"/>
                <a:gd name="connsiteX16" fmla="*/ 424990 w 3774165"/>
                <a:gd name="connsiteY16" fmla="*/ 1744329 h 2733860"/>
                <a:gd name="connsiteX17" fmla="*/ 501108 w 3774165"/>
                <a:gd name="connsiteY17" fmla="*/ 1363129 h 2733860"/>
                <a:gd name="connsiteX18" fmla="*/ 805578 w 3774165"/>
                <a:gd name="connsiteY18" fmla="*/ 1058169 h 2733860"/>
                <a:gd name="connsiteX19" fmla="*/ 1033931 w 3774165"/>
                <a:gd name="connsiteY19" fmla="*/ 905689 h 2733860"/>
                <a:gd name="connsiteX20" fmla="*/ 911750 w 3774165"/>
                <a:gd name="connsiteY20" fmla="*/ 714229 h 2733860"/>
                <a:gd name="connsiteX21" fmla="*/ 697064 w 3774165"/>
                <a:gd name="connsiteY21" fmla="*/ 579057 h 2733860"/>
                <a:gd name="connsiteX0" fmla="*/ 608941 w 3774165"/>
                <a:gd name="connsiteY0" fmla="*/ 99823 h 3154817"/>
                <a:gd name="connsiteX1" fmla="*/ 304470 w 3774165"/>
                <a:gd name="connsiteY1" fmla="*/ 536250 h 3154817"/>
                <a:gd name="connsiteX2" fmla="*/ 108668 w 3774165"/>
                <a:gd name="connsiteY2" fmla="*/ 1691777 h 3154817"/>
                <a:gd name="connsiteX3" fmla="*/ 5301 w 3774165"/>
                <a:gd name="connsiteY3" fmla="*/ 2176807 h 3154817"/>
                <a:gd name="connsiteX4" fmla="*/ 76863 w 3774165"/>
                <a:gd name="connsiteY4" fmla="*/ 2606177 h 3154817"/>
                <a:gd name="connsiteX5" fmla="*/ 291548 w 3774165"/>
                <a:gd name="connsiteY5" fmla="*/ 2924229 h 3154817"/>
                <a:gd name="connsiteX6" fmla="*/ 697064 w 3774165"/>
                <a:gd name="connsiteY6" fmla="*/ 3083256 h 3154817"/>
                <a:gd name="connsiteX7" fmla="*/ 1285461 w 3774165"/>
                <a:gd name="connsiteY7" fmla="*/ 3107109 h 3154817"/>
                <a:gd name="connsiteX8" fmla="*/ 1961322 w 3774165"/>
                <a:gd name="connsiteY8" fmla="*/ 3123012 h 3154817"/>
                <a:gd name="connsiteX9" fmla="*/ 3432847 w 3774165"/>
                <a:gd name="connsiteY9" fmla="*/ 3123012 h 3154817"/>
                <a:gd name="connsiteX10" fmla="*/ 3233840 w 3774165"/>
                <a:gd name="connsiteY10" fmla="*/ 2932181 h 3154817"/>
                <a:gd name="connsiteX11" fmla="*/ 3321825 w 3774165"/>
                <a:gd name="connsiteY11" fmla="*/ 2797009 h 3154817"/>
                <a:gd name="connsiteX12" fmla="*/ 3508983 w 3774165"/>
                <a:gd name="connsiteY12" fmla="*/ 2637982 h 3154817"/>
                <a:gd name="connsiteX13" fmla="*/ 1730734 w 3774165"/>
                <a:gd name="connsiteY13" fmla="*/ 2725446 h 3154817"/>
                <a:gd name="connsiteX14" fmla="*/ 1033931 w 3774165"/>
                <a:gd name="connsiteY14" fmla="*/ 2698966 h 3154817"/>
                <a:gd name="connsiteX15" fmla="*/ 577225 w 3774165"/>
                <a:gd name="connsiteY15" fmla="*/ 2622726 h 3154817"/>
                <a:gd name="connsiteX16" fmla="*/ 424990 w 3774165"/>
                <a:gd name="connsiteY16" fmla="*/ 2165286 h 3154817"/>
                <a:gd name="connsiteX17" fmla="*/ 501108 w 3774165"/>
                <a:gd name="connsiteY17" fmla="*/ 1784086 h 3154817"/>
                <a:gd name="connsiteX18" fmla="*/ 805578 w 3774165"/>
                <a:gd name="connsiteY18" fmla="*/ 1479126 h 3154817"/>
                <a:gd name="connsiteX19" fmla="*/ 1033931 w 3774165"/>
                <a:gd name="connsiteY19" fmla="*/ 1326646 h 3154817"/>
                <a:gd name="connsiteX20" fmla="*/ 911750 w 3774165"/>
                <a:gd name="connsiteY20" fmla="*/ 1135186 h 3154817"/>
                <a:gd name="connsiteX21" fmla="*/ 608941 w 3774165"/>
                <a:gd name="connsiteY21" fmla="*/ 99823 h 315481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805578 w 3774165"/>
                <a:gd name="connsiteY18" fmla="*/ 1422946 h 3098637"/>
                <a:gd name="connsiteX19" fmla="*/ 1033931 w 3774165"/>
                <a:gd name="connsiteY19" fmla="*/ 127046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805578 w 3774165"/>
                <a:gd name="connsiteY18" fmla="*/ 1422946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532823 w 3774165"/>
                <a:gd name="connsiteY18" fmla="*/ 1265640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456706 w 3774165"/>
                <a:gd name="connsiteY17" fmla="*/ 1789354 h 3098637"/>
                <a:gd name="connsiteX18" fmla="*/ 532823 w 3774165"/>
                <a:gd name="connsiteY18" fmla="*/ 1265640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74165" h="3098637">
                  <a:moveTo>
                    <a:pt x="608941" y="43643"/>
                  </a:moveTo>
                  <a:cubicBezTo>
                    <a:pt x="520137" y="87286"/>
                    <a:pt x="387849" y="214744"/>
                    <a:pt x="304470" y="480070"/>
                  </a:cubicBezTo>
                  <a:cubicBezTo>
                    <a:pt x="221091" y="745396"/>
                    <a:pt x="158530" y="1362171"/>
                    <a:pt x="108668" y="1635597"/>
                  </a:cubicBezTo>
                  <a:cubicBezTo>
                    <a:pt x="58806" y="1909023"/>
                    <a:pt x="10602" y="1968227"/>
                    <a:pt x="5301" y="2120627"/>
                  </a:cubicBezTo>
                  <a:cubicBezTo>
                    <a:pt x="0" y="2273027"/>
                    <a:pt x="29155" y="2425427"/>
                    <a:pt x="76863" y="2549997"/>
                  </a:cubicBezTo>
                  <a:cubicBezTo>
                    <a:pt x="124571" y="2674567"/>
                    <a:pt x="188181" y="2788536"/>
                    <a:pt x="291548" y="2868049"/>
                  </a:cubicBezTo>
                  <a:cubicBezTo>
                    <a:pt x="394915" y="2947562"/>
                    <a:pt x="531412" y="2996596"/>
                    <a:pt x="697064" y="3027076"/>
                  </a:cubicBezTo>
                  <a:cubicBezTo>
                    <a:pt x="862716" y="3057556"/>
                    <a:pt x="1285461" y="3050929"/>
                    <a:pt x="1285461" y="3050929"/>
                  </a:cubicBezTo>
                  <a:lnTo>
                    <a:pt x="1961322" y="3066832"/>
                  </a:lnTo>
                  <a:cubicBezTo>
                    <a:pt x="2111071" y="3069482"/>
                    <a:pt x="3220761" y="3098637"/>
                    <a:pt x="3432847" y="3066832"/>
                  </a:cubicBezTo>
                  <a:cubicBezTo>
                    <a:pt x="3644933" y="3035027"/>
                    <a:pt x="3252344" y="2930335"/>
                    <a:pt x="3233840" y="2876001"/>
                  </a:cubicBezTo>
                  <a:cubicBezTo>
                    <a:pt x="3215336" y="2821667"/>
                    <a:pt x="3275968" y="2789862"/>
                    <a:pt x="3321825" y="2740829"/>
                  </a:cubicBezTo>
                  <a:cubicBezTo>
                    <a:pt x="3367682" y="2691796"/>
                    <a:pt x="3774165" y="2593729"/>
                    <a:pt x="3508983" y="2581802"/>
                  </a:cubicBezTo>
                  <a:lnTo>
                    <a:pt x="1730734" y="2669266"/>
                  </a:lnTo>
                  <a:cubicBezTo>
                    <a:pt x="1545204" y="2666616"/>
                    <a:pt x="1226182" y="2659906"/>
                    <a:pt x="1033931" y="2642786"/>
                  </a:cubicBezTo>
                  <a:cubicBezTo>
                    <a:pt x="841680" y="2625666"/>
                    <a:pt x="678715" y="2655493"/>
                    <a:pt x="577225" y="2566546"/>
                  </a:cubicBezTo>
                  <a:cubicBezTo>
                    <a:pt x="475735" y="2477599"/>
                    <a:pt x="445076" y="2238638"/>
                    <a:pt x="424990" y="2109106"/>
                  </a:cubicBezTo>
                  <a:cubicBezTo>
                    <a:pt x="404904" y="1979574"/>
                    <a:pt x="438734" y="1929932"/>
                    <a:pt x="456706" y="1789354"/>
                  </a:cubicBezTo>
                  <a:cubicBezTo>
                    <a:pt x="474678" y="1648776"/>
                    <a:pt x="507451" y="1469306"/>
                    <a:pt x="532823" y="1265640"/>
                  </a:cubicBezTo>
                  <a:cubicBezTo>
                    <a:pt x="558195" y="1061974"/>
                    <a:pt x="558196" y="741927"/>
                    <a:pt x="608941" y="567356"/>
                  </a:cubicBezTo>
                  <a:cubicBezTo>
                    <a:pt x="659686" y="392785"/>
                    <a:pt x="837294" y="305499"/>
                    <a:pt x="837294" y="218214"/>
                  </a:cubicBezTo>
                  <a:cubicBezTo>
                    <a:pt x="837294" y="130929"/>
                    <a:pt x="697745" y="0"/>
                    <a:pt x="608941" y="43643"/>
                  </a:cubicBez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1371600" y="1600200"/>
              <a:ext cx="1838325" cy="4495800"/>
            </a:xfrm>
            <a:custGeom>
              <a:avLst/>
              <a:gdLst>
                <a:gd name="connsiteX0" fmla="*/ 22529 w 1543879"/>
                <a:gd name="connsiteY0" fmla="*/ 528762 h 3090408"/>
                <a:gd name="connsiteX1" fmla="*/ 165653 w 1543879"/>
                <a:gd name="connsiteY1" fmla="*/ 282272 h 3090408"/>
                <a:gd name="connsiteX2" fmla="*/ 420094 w 1543879"/>
                <a:gd name="connsiteY2" fmla="*/ 147100 h 3090408"/>
                <a:gd name="connsiteX3" fmla="*/ 658634 w 1543879"/>
                <a:gd name="connsiteY3" fmla="*/ 99392 h 3090408"/>
                <a:gd name="connsiteX4" fmla="*/ 825611 w 1543879"/>
                <a:gd name="connsiteY4" fmla="*/ 115294 h 3090408"/>
                <a:gd name="connsiteX5" fmla="*/ 1167517 w 1543879"/>
                <a:gd name="connsiteY5" fmla="*/ 791155 h 3090408"/>
                <a:gd name="connsiteX6" fmla="*/ 1429910 w 1543879"/>
                <a:gd name="connsiteY6" fmla="*/ 1785068 h 3090408"/>
                <a:gd name="connsiteX7" fmla="*/ 1533277 w 1543879"/>
                <a:gd name="connsiteY7" fmla="*/ 2755127 h 3090408"/>
                <a:gd name="connsiteX8" fmla="*/ 1493521 w 1543879"/>
                <a:gd name="connsiteY8" fmla="*/ 2834641 h 3090408"/>
                <a:gd name="connsiteX9" fmla="*/ 1358348 w 1543879"/>
                <a:gd name="connsiteY9" fmla="*/ 2755127 h 3090408"/>
                <a:gd name="connsiteX10" fmla="*/ 1080053 w 1543879"/>
                <a:gd name="connsiteY10" fmla="*/ 2778981 h 3090408"/>
                <a:gd name="connsiteX11" fmla="*/ 777903 w 1543879"/>
                <a:gd name="connsiteY11" fmla="*/ 2890300 h 3090408"/>
                <a:gd name="connsiteX12" fmla="*/ 626828 w 1543879"/>
                <a:gd name="connsiteY12" fmla="*/ 3073180 h 3090408"/>
                <a:gd name="connsiteX13" fmla="*/ 602974 w 1543879"/>
                <a:gd name="connsiteY13" fmla="*/ 2786933 h 3090408"/>
                <a:gd name="connsiteX14" fmla="*/ 499608 w 1543879"/>
                <a:gd name="connsiteY14" fmla="*/ 1967948 h 3090408"/>
                <a:gd name="connsiteX15" fmla="*/ 300825 w 1543879"/>
                <a:gd name="connsiteY15" fmla="*/ 1252331 h 3090408"/>
                <a:gd name="connsiteX16" fmla="*/ 22529 w 1543879"/>
                <a:gd name="connsiteY16" fmla="*/ 528762 h 309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43879" h="3090408">
                  <a:moveTo>
                    <a:pt x="22529" y="528762"/>
                  </a:moveTo>
                  <a:cubicBezTo>
                    <a:pt x="0" y="367086"/>
                    <a:pt x="99392" y="345882"/>
                    <a:pt x="165653" y="282272"/>
                  </a:cubicBezTo>
                  <a:cubicBezTo>
                    <a:pt x="231914" y="218662"/>
                    <a:pt x="337931" y="177580"/>
                    <a:pt x="420094" y="147100"/>
                  </a:cubicBezTo>
                  <a:cubicBezTo>
                    <a:pt x="502257" y="116620"/>
                    <a:pt x="591048" y="104693"/>
                    <a:pt x="658634" y="99392"/>
                  </a:cubicBezTo>
                  <a:cubicBezTo>
                    <a:pt x="726220" y="94091"/>
                    <a:pt x="740797" y="0"/>
                    <a:pt x="825611" y="115294"/>
                  </a:cubicBezTo>
                  <a:cubicBezTo>
                    <a:pt x="910425" y="230588"/>
                    <a:pt x="1066801" y="512859"/>
                    <a:pt x="1167517" y="791155"/>
                  </a:cubicBezTo>
                  <a:cubicBezTo>
                    <a:pt x="1268233" y="1069451"/>
                    <a:pt x="1368950" y="1457739"/>
                    <a:pt x="1429910" y="1785068"/>
                  </a:cubicBezTo>
                  <a:cubicBezTo>
                    <a:pt x="1490870" y="2112397"/>
                    <a:pt x="1522675" y="2580198"/>
                    <a:pt x="1533277" y="2755127"/>
                  </a:cubicBezTo>
                  <a:cubicBezTo>
                    <a:pt x="1543879" y="2930056"/>
                    <a:pt x="1522676" y="2834641"/>
                    <a:pt x="1493521" y="2834641"/>
                  </a:cubicBezTo>
                  <a:cubicBezTo>
                    <a:pt x="1464366" y="2834641"/>
                    <a:pt x="1427259" y="2764404"/>
                    <a:pt x="1358348" y="2755127"/>
                  </a:cubicBezTo>
                  <a:cubicBezTo>
                    <a:pt x="1289437" y="2745850"/>
                    <a:pt x="1176794" y="2756452"/>
                    <a:pt x="1080053" y="2778981"/>
                  </a:cubicBezTo>
                  <a:cubicBezTo>
                    <a:pt x="983312" y="2801510"/>
                    <a:pt x="853440" y="2841267"/>
                    <a:pt x="777903" y="2890300"/>
                  </a:cubicBezTo>
                  <a:cubicBezTo>
                    <a:pt x="702366" y="2939333"/>
                    <a:pt x="655983" y="3090408"/>
                    <a:pt x="626828" y="3073180"/>
                  </a:cubicBezTo>
                  <a:cubicBezTo>
                    <a:pt x="597673" y="3055952"/>
                    <a:pt x="624177" y="2971138"/>
                    <a:pt x="602974" y="2786933"/>
                  </a:cubicBezTo>
                  <a:cubicBezTo>
                    <a:pt x="581771" y="2602728"/>
                    <a:pt x="549966" y="2223715"/>
                    <a:pt x="499608" y="1967948"/>
                  </a:cubicBezTo>
                  <a:cubicBezTo>
                    <a:pt x="449250" y="1712181"/>
                    <a:pt x="381663" y="1490870"/>
                    <a:pt x="300825" y="1252331"/>
                  </a:cubicBezTo>
                  <a:cubicBezTo>
                    <a:pt x="219987" y="1013792"/>
                    <a:pt x="45058" y="690439"/>
                    <a:pt x="22529" y="528762"/>
                  </a:cubicBezTo>
                  <a:close/>
                </a:path>
              </a:pathLst>
            </a:custGeom>
            <a:solidFill>
              <a:srgbClr val="808080">
                <a:lumMod val="20000"/>
                <a:lumOff val="8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 rot="21205638">
              <a:off x="2317750" y="3459163"/>
              <a:ext cx="1960563" cy="1997075"/>
            </a:xfrm>
            <a:custGeom>
              <a:avLst/>
              <a:gdLst>
                <a:gd name="connsiteX0" fmla="*/ 369737 w 1787719"/>
                <a:gd name="connsiteY0" fmla="*/ 80838 h 1667123"/>
                <a:gd name="connsiteX1" fmla="*/ 512860 w 1787719"/>
                <a:gd name="connsiteY1" fmla="*/ 80838 h 1667123"/>
                <a:gd name="connsiteX2" fmla="*/ 997890 w 1787719"/>
                <a:gd name="connsiteY2" fmla="*/ 104692 h 1667123"/>
                <a:gd name="connsiteX3" fmla="*/ 1403406 w 1787719"/>
                <a:gd name="connsiteY3" fmla="*/ 17228 h 1667123"/>
                <a:gd name="connsiteX4" fmla="*/ 1713507 w 1787719"/>
                <a:gd name="connsiteY4" fmla="*/ 41082 h 1667123"/>
                <a:gd name="connsiteX5" fmla="*/ 1769166 w 1787719"/>
                <a:gd name="connsiteY5" fmla="*/ 263718 h 1667123"/>
                <a:gd name="connsiteX6" fmla="*/ 1602189 w 1787719"/>
                <a:gd name="connsiteY6" fmla="*/ 621527 h 1667123"/>
                <a:gd name="connsiteX7" fmla="*/ 1681702 w 1787719"/>
                <a:gd name="connsiteY7" fmla="*/ 1050897 h 1667123"/>
                <a:gd name="connsiteX8" fmla="*/ 1697604 w 1787719"/>
                <a:gd name="connsiteY8" fmla="*/ 1416657 h 1667123"/>
                <a:gd name="connsiteX9" fmla="*/ 1657848 w 1787719"/>
                <a:gd name="connsiteY9" fmla="*/ 1567732 h 1667123"/>
                <a:gd name="connsiteX10" fmla="*/ 1307990 w 1787719"/>
                <a:gd name="connsiteY10" fmla="*/ 1639294 h 1667123"/>
                <a:gd name="connsiteX11" fmla="*/ 775253 w 1787719"/>
                <a:gd name="connsiteY11" fmla="*/ 1647245 h 1667123"/>
                <a:gd name="connsiteX12" fmla="*/ 393590 w 1787719"/>
                <a:gd name="connsiteY12" fmla="*/ 1655196 h 1667123"/>
                <a:gd name="connsiteX13" fmla="*/ 266370 w 1787719"/>
                <a:gd name="connsiteY13" fmla="*/ 1575683 h 1667123"/>
                <a:gd name="connsiteX14" fmla="*/ 560568 w 1787719"/>
                <a:gd name="connsiteY14" fmla="*/ 1512073 h 1667123"/>
                <a:gd name="connsiteX15" fmla="*/ 536714 w 1787719"/>
                <a:gd name="connsiteY15" fmla="*/ 1408706 h 1667123"/>
                <a:gd name="connsiteX16" fmla="*/ 290223 w 1787719"/>
                <a:gd name="connsiteY16" fmla="*/ 1408706 h 1667123"/>
                <a:gd name="connsiteX17" fmla="*/ 250467 w 1787719"/>
                <a:gd name="connsiteY17" fmla="*/ 1233777 h 1667123"/>
                <a:gd name="connsiteX18" fmla="*/ 536714 w 1787719"/>
                <a:gd name="connsiteY18" fmla="*/ 1233777 h 1667123"/>
                <a:gd name="connsiteX19" fmla="*/ 496957 w 1787719"/>
                <a:gd name="connsiteY19" fmla="*/ 1066800 h 1667123"/>
                <a:gd name="connsiteX20" fmla="*/ 258418 w 1787719"/>
                <a:gd name="connsiteY20" fmla="*/ 1114508 h 1667123"/>
                <a:gd name="connsiteX21" fmla="*/ 266370 w 1787719"/>
                <a:gd name="connsiteY21" fmla="*/ 995238 h 1667123"/>
                <a:gd name="connsiteX22" fmla="*/ 473103 w 1787719"/>
                <a:gd name="connsiteY22" fmla="*/ 947530 h 1667123"/>
                <a:gd name="connsiteX23" fmla="*/ 465152 w 1787719"/>
                <a:gd name="connsiteY23" fmla="*/ 772602 h 1667123"/>
                <a:gd name="connsiteX24" fmla="*/ 250467 w 1787719"/>
                <a:gd name="connsiteY24" fmla="*/ 844163 h 1667123"/>
                <a:gd name="connsiteX25" fmla="*/ 107343 w 1787719"/>
                <a:gd name="connsiteY25" fmla="*/ 732845 h 1667123"/>
                <a:gd name="connsiteX26" fmla="*/ 433347 w 1787719"/>
                <a:gd name="connsiteY26" fmla="*/ 669235 h 1667123"/>
                <a:gd name="connsiteX27" fmla="*/ 361785 w 1787719"/>
                <a:gd name="connsiteY27" fmla="*/ 549965 h 1667123"/>
                <a:gd name="connsiteX28" fmla="*/ 155051 w 1787719"/>
                <a:gd name="connsiteY28" fmla="*/ 542014 h 1667123"/>
                <a:gd name="connsiteX29" fmla="*/ 75538 w 1787719"/>
                <a:gd name="connsiteY29" fmla="*/ 438647 h 1667123"/>
                <a:gd name="connsiteX30" fmla="*/ 329980 w 1787719"/>
                <a:gd name="connsiteY30" fmla="*/ 414793 h 1667123"/>
                <a:gd name="connsiteX31" fmla="*/ 345883 w 1787719"/>
                <a:gd name="connsiteY31" fmla="*/ 295523 h 1667123"/>
                <a:gd name="connsiteX32" fmla="*/ 67587 w 1787719"/>
                <a:gd name="connsiteY32" fmla="*/ 271669 h 1667123"/>
                <a:gd name="connsiteX33" fmla="*/ 51684 w 1787719"/>
                <a:gd name="connsiteY33" fmla="*/ 128546 h 1667123"/>
                <a:gd name="connsiteX34" fmla="*/ 369737 w 1787719"/>
                <a:gd name="connsiteY34" fmla="*/ 80838 h 1667123"/>
                <a:gd name="connsiteX0" fmla="*/ 369737 w 1774467"/>
                <a:gd name="connsiteY0" fmla="*/ 80838 h 1667123"/>
                <a:gd name="connsiteX1" fmla="*/ 512860 w 1774467"/>
                <a:gd name="connsiteY1" fmla="*/ 80838 h 1667123"/>
                <a:gd name="connsiteX2" fmla="*/ 997890 w 1774467"/>
                <a:gd name="connsiteY2" fmla="*/ 104692 h 1667123"/>
                <a:gd name="connsiteX3" fmla="*/ 1403406 w 1774467"/>
                <a:gd name="connsiteY3" fmla="*/ 17228 h 1667123"/>
                <a:gd name="connsiteX4" fmla="*/ 1713507 w 1774467"/>
                <a:gd name="connsiteY4" fmla="*/ 41082 h 1667123"/>
                <a:gd name="connsiteX5" fmla="*/ 1769166 w 1774467"/>
                <a:gd name="connsiteY5" fmla="*/ 263718 h 1667123"/>
                <a:gd name="connsiteX6" fmla="*/ 1738964 w 1774467"/>
                <a:gd name="connsiteY6" fmla="*/ 621527 h 1667123"/>
                <a:gd name="connsiteX7" fmla="*/ 1681702 w 1774467"/>
                <a:gd name="connsiteY7" fmla="*/ 1050897 h 1667123"/>
                <a:gd name="connsiteX8" fmla="*/ 1697604 w 1774467"/>
                <a:gd name="connsiteY8" fmla="*/ 1416657 h 1667123"/>
                <a:gd name="connsiteX9" fmla="*/ 1657848 w 1774467"/>
                <a:gd name="connsiteY9" fmla="*/ 1567732 h 1667123"/>
                <a:gd name="connsiteX10" fmla="*/ 1307990 w 1774467"/>
                <a:gd name="connsiteY10" fmla="*/ 1639294 h 1667123"/>
                <a:gd name="connsiteX11" fmla="*/ 775253 w 1774467"/>
                <a:gd name="connsiteY11" fmla="*/ 1647245 h 1667123"/>
                <a:gd name="connsiteX12" fmla="*/ 393590 w 1774467"/>
                <a:gd name="connsiteY12" fmla="*/ 1655196 h 1667123"/>
                <a:gd name="connsiteX13" fmla="*/ 266370 w 1774467"/>
                <a:gd name="connsiteY13" fmla="*/ 1575683 h 1667123"/>
                <a:gd name="connsiteX14" fmla="*/ 560568 w 1774467"/>
                <a:gd name="connsiteY14" fmla="*/ 1512073 h 1667123"/>
                <a:gd name="connsiteX15" fmla="*/ 536714 w 1774467"/>
                <a:gd name="connsiteY15" fmla="*/ 1408706 h 1667123"/>
                <a:gd name="connsiteX16" fmla="*/ 290223 w 1774467"/>
                <a:gd name="connsiteY16" fmla="*/ 1408706 h 1667123"/>
                <a:gd name="connsiteX17" fmla="*/ 250467 w 1774467"/>
                <a:gd name="connsiteY17" fmla="*/ 1233777 h 1667123"/>
                <a:gd name="connsiteX18" fmla="*/ 536714 w 1774467"/>
                <a:gd name="connsiteY18" fmla="*/ 1233777 h 1667123"/>
                <a:gd name="connsiteX19" fmla="*/ 496957 w 1774467"/>
                <a:gd name="connsiteY19" fmla="*/ 1066800 h 1667123"/>
                <a:gd name="connsiteX20" fmla="*/ 258418 w 1774467"/>
                <a:gd name="connsiteY20" fmla="*/ 1114508 h 1667123"/>
                <a:gd name="connsiteX21" fmla="*/ 266370 w 1774467"/>
                <a:gd name="connsiteY21" fmla="*/ 995238 h 1667123"/>
                <a:gd name="connsiteX22" fmla="*/ 473103 w 1774467"/>
                <a:gd name="connsiteY22" fmla="*/ 947530 h 1667123"/>
                <a:gd name="connsiteX23" fmla="*/ 465152 w 1774467"/>
                <a:gd name="connsiteY23" fmla="*/ 772602 h 1667123"/>
                <a:gd name="connsiteX24" fmla="*/ 250467 w 1774467"/>
                <a:gd name="connsiteY24" fmla="*/ 844163 h 1667123"/>
                <a:gd name="connsiteX25" fmla="*/ 107343 w 1774467"/>
                <a:gd name="connsiteY25" fmla="*/ 732845 h 1667123"/>
                <a:gd name="connsiteX26" fmla="*/ 433347 w 1774467"/>
                <a:gd name="connsiteY26" fmla="*/ 669235 h 1667123"/>
                <a:gd name="connsiteX27" fmla="*/ 361785 w 1774467"/>
                <a:gd name="connsiteY27" fmla="*/ 549965 h 1667123"/>
                <a:gd name="connsiteX28" fmla="*/ 155051 w 1774467"/>
                <a:gd name="connsiteY28" fmla="*/ 542014 h 1667123"/>
                <a:gd name="connsiteX29" fmla="*/ 75538 w 1774467"/>
                <a:gd name="connsiteY29" fmla="*/ 438647 h 1667123"/>
                <a:gd name="connsiteX30" fmla="*/ 329980 w 1774467"/>
                <a:gd name="connsiteY30" fmla="*/ 414793 h 1667123"/>
                <a:gd name="connsiteX31" fmla="*/ 345883 w 1774467"/>
                <a:gd name="connsiteY31" fmla="*/ 295523 h 1667123"/>
                <a:gd name="connsiteX32" fmla="*/ 67587 w 1774467"/>
                <a:gd name="connsiteY32" fmla="*/ 271669 h 1667123"/>
                <a:gd name="connsiteX33" fmla="*/ 51684 w 1774467"/>
                <a:gd name="connsiteY33" fmla="*/ 128546 h 1667123"/>
                <a:gd name="connsiteX34" fmla="*/ 369737 w 1774467"/>
                <a:gd name="connsiteY34" fmla="*/ 80838 h 166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74467" h="1667123">
                  <a:moveTo>
                    <a:pt x="369737" y="80838"/>
                  </a:moveTo>
                  <a:cubicBezTo>
                    <a:pt x="446600" y="72887"/>
                    <a:pt x="408168" y="76862"/>
                    <a:pt x="512860" y="80838"/>
                  </a:cubicBezTo>
                  <a:cubicBezTo>
                    <a:pt x="617552" y="84814"/>
                    <a:pt x="849466" y="115294"/>
                    <a:pt x="997890" y="104692"/>
                  </a:cubicBezTo>
                  <a:cubicBezTo>
                    <a:pt x="1146314" y="94090"/>
                    <a:pt x="1284137" y="27830"/>
                    <a:pt x="1403406" y="17228"/>
                  </a:cubicBezTo>
                  <a:cubicBezTo>
                    <a:pt x="1522675" y="6626"/>
                    <a:pt x="1652547" y="0"/>
                    <a:pt x="1713507" y="41082"/>
                  </a:cubicBezTo>
                  <a:cubicBezTo>
                    <a:pt x="1774467" y="82164"/>
                    <a:pt x="1764923" y="166977"/>
                    <a:pt x="1769166" y="263718"/>
                  </a:cubicBezTo>
                  <a:cubicBezTo>
                    <a:pt x="1773409" y="360459"/>
                    <a:pt x="1753541" y="490331"/>
                    <a:pt x="1738964" y="621527"/>
                  </a:cubicBezTo>
                  <a:cubicBezTo>
                    <a:pt x="1724387" y="752723"/>
                    <a:pt x="1688595" y="918375"/>
                    <a:pt x="1681702" y="1050897"/>
                  </a:cubicBezTo>
                  <a:cubicBezTo>
                    <a:pt x="1674809" y="1183419"/>
                    <a:pt x="1701580" y="1330518"/>
                    <a:pt x="1697604" y="1416657"/>
                  </a:cubicBezTo>
                  <a:cubicBezTo>
                    <a:pt x="1693628" y="1502796"/>
                    <a:pt x="1722784" y="1530626"/>
                    <a:pt x="1657848" y="1567732"/>
                  </a:cubicBezTo>
                  <a:cubicBezTo>
                    <a:pt x="1592912" y="1604838"/>
                    <a:pt x="1455089" y="1626042"/>
                    <a:pt x="1307990" y="1639294"/>
                  </a:cubicBezTo>
                  <a:cubicBezTo>
                    <a:pt x="1160891" y="1652546"/>
                    <a:pt x="775253" y="1647245"/>
                    <a:pt x="775253" y="1647245"/>
                  </a:cubicBezTo>
                  <a:cubicBezTo>
                    <a:pt x="622853" y="1649895"/>
                    <a:pt x="478404" y="1667123"/>
                    <a:pt x="393590" y="1655196"/>
                  </a:cubicBezTo>
                  <a:cubicBezTo>
                    <a:pt x="308776" y="1643269"/>
                    <a:pt x="238540" y="1599537"/>
                    <a:pt x="266370" y="1575683"/>
                  </a:cubicBezTo>
                  <a:cubicBezTo>
                    <a:pt x="294200" y="1551829"/>
                    <a:pt x="515511" y="1539903"/>
                    <a:pt x="560568" y="1512073"/>
                  </a:cubicBezTo>
                  <a:cubicBezTo>
                    <a:pt x="605625" y="1484244"/>
                    <a:pt x="581771" y="1425934"/>
                    <a:pt x="536714" y="1408706"/>
                  </a:cubicBezTo>
                  <a:cubicBezTo>
                    <a:pt x="491657" y="1391478"/>
                    <a:pt x="337931" y="1437861"/>
                    <a:pt x="290223" y="1408706"/>
                  </a:cubicBezTo>
                  <a:cubicBezTo>
                    <a:pt x="242515" y="1379551"/>
                    <a:pt x="209385" y="1262932"/>
                    <a:pt x="250467" y="1233777"/>
                  </a:cubicBezTo>
                  <a:cubicBezTo>
                    <a:pt x="291549" y="1204622"/>
                    <a:pt x="495632" y="1261607"/>
                    <a:pt x="536714" y="1233777"/>
                  </a:cubicBezTo>
                  <a:cubicBezTo>
                    <a:pt x="577796" y="1205947"/>
                    <a:pt x="543340" y="1086678"/>
                    <a:pt x="496957" y="1066800"/>
                  </a:cubicBezTo>
                  <a:cubicBezTo>
                    <a:pt x="450574" y="1046922"/>
                    <a:pt x="296849" y="1126435"/>
                    <a:pt x="258418" y="1114508"/>
                  </a:cubicBezTo>
                  <a:cubicBezTo>
                    <a:pt x="219987" y="1102581"/>
                    <a:pt x="230589" y="1023068"/>
                    <a:pt x="266370" y="995238"/>
                  </a:cubicBezTo>
                  <a:cubicBezTo>
                    <a:pt x="302151" y="967408"/>
                    <a:pt x="439973" y="984636"/>
                    <a:pt x="473103" y="947530"/>
                  </a:cubicBezTo>
                  <a:cubicBezTo>
                    <a:pt x="506233" y="910424"/>
                    <a:pt x="502258" y="789830"/>
                    <a:pt x="465152" y="772602"/>
                  </a:cubicBezTo>
                  <a:cubicBezTo>
                    <a:pt x="428046" y="755374"/>
                    <a:pt x="310102" y="850789"/>
                    <a:pt x="250467" y="844163"/>
                  </a:cubicBezTo>
                  <a:cubicBezTo>
                    <a:pt x="190832" y="837537"/>
                    <a:pt x="76863" y="762000"/>
                    <a:pt x="107343" y="732845"/>
                  </a:cubicBezTo>
                  <a:cubicBezTo>
                    <a:pt x="137823" y="703690"/>
                    <a:pt x="390940" y="699715"/>
                    <a:pt x="433347" y="669235"/>
                  </a:cubicBezTo>
                  <a:cubicBezTo>
                    <a:pt x="475754" y="638755"/>
                    <a:pt x="408168" y="571168"/>
                    <a:pt x="361785" y="549965"/>
                  </a:cubicBezTo>
                  <a:cubicBezTo>
                    <a:pt x="315402" y="528762"/>
                    <a:pt x="202759" y="560567"/>
                    <a:pt x="155051" y="542014"/>
                  </a:cubicBezTo>
                  <a:cubicBezTo>
                    <a:pt x="107343" y="523461"/>
                    <a:pt x="46383" y="459850"/>
                    <a:pt x="75538" y="438647"/>
                  </a:cubicBezTo>
                  <a:cubicBezTo>
                    <a:pt x="104693" y="417444"/>
                    <a:pt x="284923" y="438647"/>
                    <a:pt x="329980" y="414793"/>
                  </a:cubicBezTo>
                  <a:cubicBezTo>
                    <a:pt x="375038" y="390939"/>
                    <a:pt x="389615" y="319377"/>
                    <a:pt x="345883" y="295523"/>
                  </a:cubicBezTo>
                  <a:cubicBezTo>
                    <a:pt x="302151" y="271669"/>
                    <a:pt x="116620" y="299499"/>
                    <a:pt x="67587" y="271669"/>
                  </a:cubicBezTo>
                  <a:cubicBezTo>
                    <a:pt x="18554" y="243840"/>
                    <a:pt x="0" y="159026"/>
                    <a:pt x="51684" y="128546"/>
                  </a:cubicBezTo>
                  <a:cubicBezTo>
                    <a:pt x="103368" y="98066"/>
                    <a:pt x="292874" y="88789"/>
                    <a:pt x="369737" y="80838"/>
                  </a:cubicBezTo>
                  <a:close/>
                </a:path>
              </a:pathLst>
            </a:custGeom>
            <a:solidFill>
              <a:srgbClr val="DAEDEF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>
            <a:xfrm rot="20874036" flipH="1">
              <a:off x="2703907" y="1096793"/>
              <a:ext cx="3305799" cy="2393328"/>
            </a:xfrm>
            <a:custGeom>
              <a:avLst/>
              <a:gdLst>
                <a:gd name="connsiteX0" fmla="*/ 152400 w 2637183"/>
                <a:gd name="connsiteY0" fmla="*/ 120596 h 1444488"/>
                <a:gd name="connsiteX1" fmla="*/ 430696 w 2637183"/>
                <a:gd name="connsiteY1" fmla="*/ 33131 h 1444488"/>
                <a:gd name="connsiteX2" fmla="*/ 820310 w 2637183"/>
                <a:gd name="connsiteY2" fmla="*/ 33131 h 1444488"/>
                <a:gd name="connsiteX3" fmla="*/ 1178118 w 2637183"/>
                <a:gd name="connsiteY3" fmla="*/ 64937 h 1444488"/>
                <a:gd name="connsiteX4" fmla="*/ 1551830 w 2637183"/>
                <a:gd name="connsiteY4" fmla="*/ 64937 h 1444488"/>
                <a:gd name="connsiteX5" fmla="*/ 1917590 w 2637183"/>
                <a:gd name="connsiteY5" fmla="*/ 9277 h 1444488"/>
                <a:gd name="connsiteX6" fmla="*/ 2251544 w 2637183"/>
                <a:gd name="connsiteY6" fmla="*/ 9277 h 1444488"/>
                <a:gd name="connsiteX7" fmla="*/ 2537791 w 2637183"/>
                <a:gd name="connsiteY7" fmla="*/ 64937 h 1444488"/>
                <a:gd name="connsiteX8" fmla="*/ 2625256 w 2637183"/>
                <a:gd name="connsiteY8" fmla="*/ 200109 h 1444488"/>
                <a:gd name="connsiteX9" fmla="*/ 2466230 w 2637183"/>
                <a:gd name="connsiteY9" fmla="*/ 335281 h 1444488"/>
                <a:gd name="connsiteX10" fmla="*/ 2275398 w 2637183"/>
                <a:gd name="connsiteY10" fmla="*/ 422745 h 1444488"/>
                <a:gd name="connsiteX11" fmla="*/ 2092518 w 2637183"/>
                <a:gd name="connsiteY11" fmla="*/ 621528 h 1444488"/>
                <a:gd name="connsiteX12" fmla="*/ 1774466 w 2637183"/>
                <a:gd name="connsiteY12" fmla="*/ 820311 h 1444488"/>
                <a:gd name="connsiteX13" fmla="*/ 1400755 w 2637183"/>
                <a:gd name="connsiteY13" fmla="*/ 947531 h 1444488"/>
                <a:gd name="connsiteX14" fmla="*/ 1003190 w 2637183"/>
                <a:gd name="connsiteY14" fmla="*/ 1074752 h 1444488"/>
                <a:gd name="connsiteX15" fmla="*/ 788504 w 2637183"/>
                <a:gd name="connsiteY15" fmla="*/ 1178119 h 1444488"/>
                <a:gd name="connsiteX16" fmla="*/ 581770 w 2637183"/>
                <a:gd name="connsiteY16" fmla="*/ 1368951 h 1444488"/>
                <a:gd name="connsiteX17" fmla="*/ 359134 w 2637183"/>
                <a:gd name="connsiteY17" fmla="*/ 1424610 h 1444488"/>
                <a:gd name="connsiteX18" fmla="*/ 144449 w 2637183"/>
                <a:gd name="connsiteY18" fmla="*/ 1249681 h 1444488"/>
                <a:gd name="connsiteX19" fmla="*/ 41082 w 2637183"/>
                <a:gd name="connsiteY19" fmla="*/ 947531 h 1444488"/>
                <a:gd name="connsiteX20" fmla="*/ 1325 w 2637183"/>
                <a:gd name="connsiteY20" fmla="*/ 557917 h 1444488"/>
                <a:gd name="connsiteX21" fmla="*/ 49033 w 2637183"/>
                <a:gd name="connsiteY21" fmla="*/ 279622 h 1444488"/>
                <a:gd name="connsiteX22" fmla="*/ 152400 w 2637183"/>
                <a:gd name="connsiteY22" fmla="*/ 120596 h 1444488"/>
                <a:gd name="connsiteX0" fmla="*/ 152400 w 2637183"/>
                <a:gd name="connsiteY0" fmla="*/ 120596 h 1444488"/>
                <a:gd name="connsiteX1" fmla="*/ 430696 w 2637183"/>
                <a:gd name="connsiteY1" fmla="*/ 33131 h 1444488"/>
                <a:gd name="connsiteX2" fmla="*/ 820310 w 2637183"/>
                <a:gd name="connsiteY2" fmla="*/ 33131 h 1444488"/>
                <a:gd name="connsiteX3" fmla="*/ 1178118 w 2637183"/>
                <a:gd name="connsiteY3" fmla="*/ 64937 h 1444488"/>
                <a:gd name="connsiteX4" fmla="*/ 1551830 w 2637183"/>
                <a:gd name="connsiteY4" fmla="*/ 64937 h 1444488"/>
                <a:gd name="connsiteX5" fmla="*/ 1917590 w 2637183"/>
                <a:gd name="connsiteY5" fmla="*/ 9277 h 1444488"/>
                <a:gd name="connsiteX6" fmla="*/ 2251544 w 2637183"/>
                <a:gd name="connsiteY6" fmla="*/ 9277 h 1444488"/>
                <a:gd name="connsiteX7" fmla="*/ 2537791 w 2637183"/>
                <a:gd name="connsiteY7" fmla="*/ 64937 h 1444488"/>
                <a:gd name="connsiteX8" fmla="*/ 2625256 w 2637183"/>
                <a:gd name="connsiteY8" fmla="*/ 200109 h 1444488"/>
                <a:gd name="connsiteX9" fmla="*/ 2466230 w 2637183"/>
                <a:gd name="connsiteY9" fmla="*/ 335281 h 1444488"/>
                <a:gd name="connsiteX10" fmla="*/ 2051142 w 2637183"/>
                <a:gd name="connsiteY10" fmla="*/ 453982 h 1444488"/>
                <a:gd name="connsiteX11" fmla="*/ 2092518 w 2637183"/>
                <a:gd name="connsiteY11" fmla="*/ 621528 h 1444488"/>
                <a:gd name="connsiteX12" fmla="*/ 1774466 w 2637183"/>
                <a:gd name="connsiteY12" fmla="*/ 820311 h 1444488"/>
                <a:gd name="connsiteX13" fmla="*/ 1400755 w 2637183"/>
                <a:gd name="connsiteY13" fmla="*/ 947531 h 1444488"/>
                <a:gd name="connsiteX14" fmla="*/ 1003190 w 2637183"/>
                <a:gd name="connsiteY14" fmla="*/ 1074752 h 1444488"/>
                <a:gd name="connsiteX15" fmla="*/ 788504 w 2637183"/>
                <a:gd name="connsiteY15" fmla="*/ 1178119 h 1444488"/>
                <a:gd name="connsiteX16" fmla="*/ 581770 w 2637183"/>
                <a:gd name="connsiteY16" fmla="*/ 1368951 h 1444488"/>
                <a:gd name="connsiteX17" fmla="*/ 359134 w 2637183"/>
                <a:gd name="connsiteY17" fmla="*/ 1424610 h 1444488"/>
                <a:gd name="connsiteX18" fmla="*/ 144449 w 2637183"/>
                <a:gd name="connsiteY18" fmla="*/ 1249681 h 1444488"/>
                <a:gd name="connsiteX19" fmla="*/ 41082 w 2637183"/>
                <a:gd name="connsiteY19" fmla="*/ 947531 h 1444488"/>
                <a:gd name="connsiteX20" fmla="*/ 1325 w 2637183"/>
                <a:gd name="connsiteY20" fmla="*/ 557917 h 1444488"/>
                <a:gd name="connsiteX21" fmla="*/ 49033 w 2637183"/>
                <a:gd name="connsiteY21" fmla="*/ 279622 h 1444488"/>
                <a:gd name="connsiteX22" fmla="*/ 152400 w 2637183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2092518 w 2824922"/>
                <a:gd name="connsiteY11" fmla="*/ 621528 h 1444488"/>
                <a:gd name="connsiteX12" fmla="*/ 1774466 w 2824922"/>
                <a:gd name="connsiteY12" fmla="*/ 820311 h 1444488"/>
                <a:gd name="connsiteX13" fmla="*/ 1400755 w 2824922"/>
                <a:gd name="connsiteY13" fmla="*/ 947531 h 1444488"/>
                <a:gd name="connsiteX14" fmla="*/ 1003190 w 2824922"/>
                <a:gd name="connsiteY14" fmla="*/ 1074752 h 1444488"/>
                <a:gd name="connsiteX15" fmla="*/ 788504 w 2824922"/>
                <a:gd name="connsiteY15" fmla="*/ 1178119 h 1444488"/>
                <a:gd name="connsiteX16" fmla="*/ 581770 w 2824922"/>
                <a:gd name="connsiteY16" fmla="*/ 1368951 h 1444488"/>
                <a:gd name="connsiteX17" fmla="*/ 359134 w 2824922"/>
                <a:gd name="connsiteY17" fmla="*/ 1424610 h 1444488"/>
                <a:gd name="connsiteX18" fmla="*/ 144449 w 2824922"/>
                <a:gd name="connsiteY18" fmla="*/ 1249681 h 1444488"/>
                <a:gd name="connsiteX19" fmla="*/ 41082 w 2824922"/>
                <a:gd name="connsiteY19" fmla="*/ 947531 h 1444488"/>
                <a:gd name="connsiteX20" fmla="*/ 1325 w 2824922"/>
                <a:gd name="connsiteY20" fmla="*/ 557917 h 1444488"/>
                <a:gd name="connsiteX21" fmla="*/ 49033 w 2824922"/>
                <a:gd name="connsiteY21" fmla="*/ 279622 h 1444488"/>
                <a:gd name="connsiteX22" fmla="*/ 152400 w 2824922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774466 w 2824922"/>
                <a:gd name="connsiteY12" fmla="*/ 820311 h 1444488"/>
                <a:gd name="connsiteX13" fmla="*/ 1400755 w 2824922"/>
                <a:gd name="connsiteY13" fmla="*/ 947531 h 1444488"/>
                <a:gd name="connsiteX14" fmla="*/ 1003190 w 2824922"/>
                <a:gd name="connsiteY14" fmla="*/ 1074752 h 1444488"/>
                <a:gd name="connsiteX15" fmla="*/ 788504 w 2824922"/>
                <a:gd name="connsiteY15" fmla="*/ 1178119 h 1444488"/>
                <a:gd name="connsiteX16" fmla="*/ 581770 w 2824922"/>
                <a:gd name="connsiteY16" fmla="*/ 1368951 h 1444488"/>
                <a:gd name="connsiteX17" fmla="*/ 359134 w 2824922"/>
                <a:gd name="connsiteY17" fmla="*/ 1424610 h 1444488"/>
                <a:gd name="connsiteX18" fmla="*/ 144449 w 2824922"/>
                <a:gd name="connsiteY18" fmla="*/ 1249681 h 1444488"/>
                <a:gd name="connsiteX19" fmla="*/ 41082 w 2824922"/>
                <a:gd name="connsiteY19" fmla="*/ 947531 h 1444488"/>
                <a:gd name="connsiteX20" fmla="*/ 1325 w 2824922"/>
                <a:gd name="connsiteY20" fmla="*/ 557917 h 1444488"/>
                <a:gd name="connsiteX21" fmla="*/ 49033 w 2824922"/>
                <a:gd name="connsiteY21" fmla="*/ 279622 h 1444488"/>
                <a:gd name="connsiteX22" fmla="*/ 152400 w 2824922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400755 w 2824922"/>
                <a:gd name="connsiteY12" fmla="*/ 947531 h 1444488"/>
                <a:gd name="connsiteX13" fmla="*/ 1003190 w 2824922"/>
                <a:gd name="connsiteY13" fmla="*/ 1074752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30685 w 2824922"/>
                <a:gd name="connsiteY12" fmla="*/ 907964 h 1444488"/>
                <a:gd name="connsiteX13" fmla="*/ 1003190 w 2824922"/>
                <a:gd name="connsiteY13" fmla="*/ 1074752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30685 w 2824922"/>
                <a:gd name="connsiteY12" fmla="*/ 907964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89289 w 2824922"/>
                <a:gd name="connsiteY12" fmla="*/ 742880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90506 h 1444488"/>
                <a:gd name="connsiteX14" fmla="*/ 644645 w 2824922"/>
                <a:gd name="connsiteY14" fmla="*/ 1155590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07964 h 1444488"/>
                <a:gd name="connsiteX14" fmla="*/ 644645 w 2824922"/>
                <a:gd name="connsiteY14" fmla="*/ 1155590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0292"/>
                <a:gd name="connsiteX1" fmla="*/ 430696 w 2824922"/>
                <a:gd name="connsiteY1" fmla="*/ 33131 h 1440292"/>
                <a:gd name="connsiteX2" fmla="*/ 820310 w 2824922"/>
                <a:gd name="connsiteY2" fmla="*/ 33131 h 1440292"/>
                <a:gd name="connsiteX3" fmla="*/ 1178118 w 2824922"/>
                <a:gd name="connsiteY3" fmla="*/ 64937 h 1440292"/>
                <a:gd name="connsiteX4" fmla="*/ 1551830 w 2824922"/>
                <a:gd name="connsiteY4" fmla="*/ 64937 h 1440292"/>
                <a:gd name="connsiteX5" fmla="*/ 1917590 w 2824922"/>
                <a:gd name="connsiteY5" fmla="*/ 9277 h 1440292"/>
                <a:gd name="connsiteX6" fmla="*/ 2251544 w 2824922"/>
                <a:gd name="connsiteY6" fmla="*/ 9277 h 1440292"/>
                <a:gd name="connsiteX7" fmla="*/ 2537791 w 2824922"/>
                <a:gd name="connsiteY7" fmla="*/ 64937 h 1440292"/>
                <a:gd name="connsiteX8" fmla="*/ 2812995 w 2824922"/>
                <a:gd name="connsiteY8" fmla="*/ 206355 h 1440292"/>
                <a:gd name="connsiteX9" fmla="*/ 2466230 w 2824922"/>
                <a:gd name="connsiteY9" fmla="*/ 335281 h 1440292"/>
                <a:gd name="connsiteX10" fmla="*/ 2051142 w 2824922"/>
                <a:gd name="connsiteY10" fmla="*/ 453982 h 1440292"/>
                <a:gd name="connsiteX11" fmla="*/ 1699518 w 2824922"/>
                <a:gd name="connsiteY11" fmla="*/ 619066 h 1440292"/>
                <a:gd name="connsiteX12" fmla="*/ 1347893 w 2824922"/>
                <a:gd name="connsiteY12" fmla="*/ 742880 h 1440292"/>
                <a:gd name="connsiteX13" fmla="*/ 996269 w 2824922"/>
                <a:gd name="connsiteY13" fmla="*/ 907964 h 1440292"/>
                <a:gd name="connsiteX14" fmla="*/ 644645 w 2824922"/>
                <a:gd name="connsiteY14" fmla="*/ 1155590 h 1440292"/>
                <a:gd name="connsiteX15" fmla="*/ 359134 w 2824922"/>
                <a:gd name="connsiteY15" fmla="*/ 1424610 h 1440292"/>
                <a:gd name="connsiteX16" fmla="*/ 144449 w 2824922"/>
                <a:gd name="connsiteY16" fmla="*/ 1249681 h 1440292"/>
                <a:gd name="connsiteX17" fmla="*/ 41082 w 2824922"/>
                <a:gd name="connsiteY17" fmla="*/ 947531 h 1440292"/>
                <a:gd name="connsiteX18" fmla="*/ 1325 w 2824922"/>
                <a:gd name="connsiteY18" fmla="*/ 557917 h 1440292"/>
                <a:gd name="connsiteX19" fmla="*/ 49033 w 2824922"/>
                <a:gd name="connsiteY19" fmla="*/ 279622 h 1440292"/>
                <a:gd name="connsiteX20" fmla="*/ 152400 w 2824922"/>
                <a:gd name="connsiteY20" fmla="*/ 120596 h 144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24922" h="1440292">
                  <a:moveTo>
                    <a:pt x="152400" y="120596"/>
                  </a:moveTo>
                  <a:cubicBezTo>
                    <a:pt x="216011" y="79514"/>
                    <a:pt x="319378" y="47709"/>
                    <a:pt x="430696" y="33131"/>
                  </a:cubicBezTo>
                  <a:cubicBezTo>
                    <a:pt x="542014" y="18554"/>
                    <a:pt x="695740" y="27830"/>
                    <a:pt x="820310" y="33131"/>
                  </a:cubicBezTo>
                  <a:cubicBezTo>
                    <a:pt x="944880" y="38432"/>
                    <a:pt x="1056198" y="59636"/>
                    <a:pt x="1178118" y="64937"/>
                  </a:cubicBezTo>
                  <a:cubicBezTo>
                    <a:pt x="1300038" y="70238"/>
                    <a:pt x="1428585" y="74214"/>
                    <a:pt x="1551830" y="64937"/>
                  </a:cubicBezTo>
                  <a:cubicBezTo>
                    <a:pt x="1675075" y="55660"/>
                    <a:pt x="1800971" y="18554"/>
                    <a:pt x="1917590" y="9277"/>
                  </a:cubicBezTo>
                  <a:cubicBezTo>
                    <a:pt x="2034209" y="0"/>
                    <a:pt x="2148177" y="0"/>
                    <a:pt x="2251544" y="9277"/>
                  </a:cubicBezTo>
                  <a:cubicBezTo>
                    <a:pt x="2354911" y="18554"/>
                    <a:pt x="2444216" y="32091"/>
                    <a:pt x="2537791" y="64937"/>
                  </a:cubicBezTo>
                  <a:cubicBezTo>
                    <a:pt x="2631366" y="97783"/>
                    <a:pt x="2824922" y="161298"/>
                    <a:pt x="2812995" y="206355"/>
                  </a:cubicBezTo>
                  <a:cubicBezTo>
                    <a:pt x="2801068" y="251412"/>
                    <a:pt x="2593206" y="294010"/>
                    <a:pt x="2466230" y="335281"/>
                  </a:cubicBezTo>
                  <a:cubicBezTo>
                    <a:pt x="2339255" y="376552"/>
                    <a:pt x="2178927" y="406685"/>
                    <a:pt x="2051142" y="453982"/>
                  </a:cubicBezTo>
                  <a:cubicBezTo>
                    <a:pt x="1923357" y="501279"/>
                    <a:pt x="1816726" y="570916"/>
                    <a:pt x="1699518" y="619066"/>
                  </a:cubicBezTo>
                  <a:cubicBezTo>
                    <a:pt x="1582310" y="667216"/>
                    <a:pt x="1465101" y="694730"/>
                    <a:pt x="1347893" y="742880"/>
                  </a:cubicBezTo>
                  <a:cubicBezTo>
                    <a:pt x="1230685" y="791030"/>
                    <a:pt x="1113477" y="839179"/>
                    <a:pt x="996269" y="907964"/>
                  </a:cubicBezTo>
                  <a:cubicBezTo>
                    <a:pt x="879061" y="976749"/>
                    <a:pt x="750834" y="1069482"/>
                    <a:pt x="644645" y="1155590"/>
                  </a:cubicBezTo>
                  <a:cubicBezTo>
                    <a:pt x="538456" y="1241698"/>
                    <a:pt x="442500" y="1408928"/>
                    <a:pt x="359134" y="1424610"/>
                  </a:cubicBezTo>
                  <a:cubicBezTo>
                    <a:pt x="275768" y="1440292"/>
                    <a:pt x="197458" y="1329194"/>
                    <a:pt x="144449" y="1249681"/>
                  </a:cubicBezTo>
                  <a:cubicBezTo>
                    <a:pt x="91440" y="1170168"/>
                    <a:pt x="64936" y="1062825"/>
                    <a:pt x="41082" y="947531"/>
                  </a:cubicBezTo>
                  <a:cubicBezTo>
                    <a:pt x="17228" y="832237"/>
                    <a:pt x="0" y="669235"/>
                    <a:pt x="1325" y="557917"/>
                  </a:cubicBezTo>
                  <a:cubicBezTo>
                    <a:pt x="2650" y="446599"/>
                    <a:pt x="21203" y="353834"/>
                    <a:pt x="49033" y="279622"/>
                  </a:cubicBezTo>
                  <a:cubicBezTo>
                    <a:pt x="76863" y="205410"/>
                    <a:pt x="88790" y="161678"/>
                    <a:pt x="152400" y="120596"/>
                  </a:cubicBezTo>
                  <a:close/>
                </a:path>
              </a:pathLst>
            </a:custGeom>
            <a:solidFill>
              <a:srgbClr val="FFFFFF">
                <a:lumMod val="5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1295400" y="1447800"/>
              <a:ext cx="1231900" cy="4821238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906905 w 1233125"/>
                <a:gd name="connsiteY4" fmla="*/ 3327817 h 4819671"/>
                <a:gd name="connsiteX5" fmla="*/ 1233125 w 1233125"/>
                <a:gd name="connsiteY5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156849 w 1233125"/>
                <a:gd name="connsiteY4" fmla="*/ 3981742 h 4819671"/>
                <a:gd name="connsiteX5" fmla="*/ 1233125 w 1233125"/>
                <a:gd name="connsiteY5" fmla="*/ 4819671 h 481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3125" h="4819671">
                  <a:moveTo>
                    <a:pt x="0" y="0"/>
                  </a:moveTo>
                  <a:cubicBezTo>
                    <a:pt x="143031" y="292308"/>
                    <a:pt x="286062" y="584616"/>
                    <a:pt x="419724" y="906905"/>
                  </a:cubicBezTo>
                  <a:cubicBezTo>
                    <a:pt x="553386" y="1229194"/>
                    <a:pt x="704544" y="1599001"/>
                    <a:pt x="801973" y="1933732"/>
                  </a:cubicBezTo>
                  <a:cubicBezTo>
                    <a:pt x="899402" y="2268463"/>
                    <a:pt x="945152" y="2573954"/>
                    <a:pt x="1004298" y="2915289"/>
                  </a:cubicBezTo>
                  <a:cubicBezTo>
                    <a:pt x="1063444" y="3256624"/>
                    <a:pt x="1118711" y="3664345"/>
                    <a:pt x="1156849" y="3981742"/>
                  </a:cubicBezTo>
                  <a:cubicBezTo>
                    <a:pt x="1194987" y="4299139"/>
                    <a:pt x="1215327" y="4670948"/>
                    <a:pt x="1233125" y="4819671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1295400" y="1447800"/>
              <a:ext cx="4478338" cy="2667000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878725"/>
                <a:gd name="connsiteY0" fmla="*/ 0 h 4002374"/>
                <a:gd name="connsiteX1" fmla="*/ 419724 w 1878725"/>
                <a:gd name="connsiteY1" fmla="*/ 906905 h 4002374"/>
                <a:gd name="connsiteX2" fmla="*/ 801973 w 1878725"/>
                <a:gd name="connsiteY2" fmla="*/ 1933732 h 4002374"/>
                <a:gd name="connsiteX3" fmla="*/ 899410 w 1878725"/>
                <a:gd name="connsiteY3" fmla="*/ 2878112 h 4002374"/>
                <a:gd name="connsiteX4" fmla="*/ 1877476 w 1878725"/>
                <a:gd name="connsiteY4" fmla="*/ 2266637 h 4002374"/>
                <a:gd name="connsiteX5" fmla="*/ 906905 w 1878725"/>
                <a:gd name="connsiteY5" fmla="*/ 3327817 h 4002374"/>
                <a:gd name="connsiteX6" fmla="*/ 906905 w 1878725"/>
                <a:gd name="connsiteY6" fmla="*/ 4002374 h 4002374"/>
                <a:gd name="connsiteX0" fmla="*/ 0 w 1988237"/>
                <a:gd name="connsiteY0" fmla="*/ 0 h 4002374"/>
                <a:gd name="connsiteX1" fmla="*/ 419724 w 1988237"/>
                <a:gd name="connsiteY1" fmla="*/ 906905 h 4002374"/>
                <a:gd name="connsiteX2" fmla="*/ 801973 w 1988237"/>
                <a:gd name="connsiteY2" fmla="*/ 1933732 h 4002374"/>
                <a:gd name="connsiteX3" fmla="*/ 1571468 w 1988237"/>
                <a:gd name="connsiteY3" fmla="*/ 1991819 h 4002374"/>
                <a:gd name="connsiteX4" fmla="*/ 1877476 w 1988237"/>
                <a:gd name="connsiteY4" fmla="*/ 2266637 h 4002374"/>
                <a:gd name="connsiteX5" fmla="*/ 906905 w 1988237"/>
                <a:gd name="connsiteY5" fmla="*/ 3327817 h 4002374"/>
                <a:gd name="connsiteX6" fmla="*/ 906905 w 1988237"/>
                <a:gd name="connsiteY6" fmla="*/ 4002374 h 4002374"/>
                <a:gd name="connsiteX0" fmla="*/ 0 w 3089840"/>
                <a:gd name="connsiteY0" fmla="*/ 0 h 4002374"/>
                <a:gd name="connsiteX1" fmla="*/ 419724 w 3089840"/>
                <a:gd name="connsiteY1" fmla="*/ 906905 h 4002374"/>
                <a:gd name="connsiteX2" fmla="*/ 801973 w 3089840"/>
                <a:gd name="connsiteY2" fmla="*/ 1933732 h 4002374"/>
                <a:gd name="connsiteX3" fmla="*/ 1571468 w 3089840"/>
                <a:gd name="connsiteY3" fmla="*/ 1991819 h 4002374"/>
                <a:gd name="connsiteX4" fmla="*/ 1877476 w 3089840"/>
                <a:gd name="connsiteY4" fmla="*/ 2266637 h 4002374"/>
                <a:gd name="connsiteX5" fmla="*/ 2928078 w 3089840"/>
                <a:gd name="connsiteY5" fmla="*/ 2435902 h 4002374"/>
                <a:gd name="connsiteX6" fmla="*/ 906905 w 3089840"/>
                <a:gd name="connsiteY6" fmla="*/ 4002374 h 4002374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3223039 w 5363979"/>
                <a:gd name="connsiteY6" fmla="*/ 266330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953164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154115"/>
                <a:gd name="connsiteY0" fmla="*/ 0 h 2703225"/>
                <a:gd name="connsiteX1" fmla="*/ 419724 w 5154115"/>
                <a:gd name="connsiteY1" fmla="*/ 906905 h 2703225"/>
                <a:gd name="connsiteX2" fmla="*/ 953164 w 5154115"/>
                <a:gd name="connsiteY2" fmla="*/ 1933732 h 2703225"/>
                <a:gd name="connsiteX3" fmla="*/ 1821307 w 5154115"/>
                <a:gd name="connsiteY3" fmla="*/ 1677025 h 2703225"/>
                <a:gd name="connsiteX4" fmla="*/ 2829854 w 5154115"/>
                <a:gd name="connsiteY4" fmla="*/ 1813810 h 2703225"/>
                <a:gd name="connsiteX5" fmla="*/ 3223039 w 5154115"/>
                <a:gd name="connsiteY5" fmla="*/ 2663304 h 2703225"/>
                <a:gd name="connsiteX6" fmla="*/ 5154115 w 5154115"/>
                <a:gd name="connsiteY6" fmla="*/ 2703225 h 2703225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772520 w 3772520"/>
                <a:gd name="connsiteY6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743651 w 3772520"/>
                <a:gd name="connsiteY4" fmla="*/ 1828604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2819863 w 3772520"/>
                <a:gd name="connsiteY6" fmla="*/ 1600028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4039264"/>
                <a:gd name="connsiteY0" fmla="*/ 0 h 3412759"/>
                <a:gd name="connsiteX1" fmla="*/ 419724 w 4039264"/>
                <a:gd name="connsiteY1" fmla="*/ 906905 h 3412759"/>
                <a:gd name="connsiteX2" fmla="*/ 838338 w 4039264"/>
                <a:gd name="connsiteY2" fmla="*/ 1980988 h 3412759"/>
                <a:gd name="connsiteX3" fmla="*/ 1066975 w 4039264"/>
                <a:gd name="connsiteY3" fmla="*/ 3047673 h 3412759"/>
                <a:gd name="connsiteX4" fmla="*/ 1981526 w 4039264"/>
                <a:gd name="connsiteY4" fmla="*/ 3200057 h 3412759"/>
                <a:gd name="connsiteX5" fmla="*/ 2896076 w 4039264"/>
                <a:gd name="connsiteY5" fmla="*/ 3047673 h 3412759"/>
                <a:gd name="connsiteX6" fmla="*/ 2819863 w 4039264"/>
                <a:gd name="connsiteY6" fmla="*/ 1600028 h 3412759"/>
                <a:gd name="connsiteX7" fmla="*/ 4039264 w 4039264"/>
                <a:gd name="connsiteY7" fmla="*/ 1447645 h 3412759"/>
                <a:gd name="connsiteX8" fmla="*/ 3772520 w 4039264"/>
                <a:gd name="connsiteY8" fmla="*/ 3412759 h 3412759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03926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972289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1066975 w 4420327"/>
                <a:gd name="connsiteY3" fmla="*/ 3047673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990763 w 4420327"/>
                <a:gd name="connsiteY3" fmla="*/ 2590522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124714 w 4420327"/>
                <a:gd name="connsiteY6" fmla="*/ 1523836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896076 w 4420327"/>
                <a:gd name="connsiteY6" fmla="*/ 1904796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972289 w 4420327"/>
                <a:gd name="connsiteY6" fmla="*/ 1752412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886839 w 4344114"/>
                <a:gd name="connsiteY9" fmla="*/ 838110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1219400 w 4344114"/>
                <a:gd name="connsiteY9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1219400 w 4344114"/>
                <a:gd name="connsiteY10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762125 w 4344114"/>
                <a:gd name="connsiteY11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972289 w 4479826"/>
                <a:gd name="connsiteY6" fmla="*/ 1752412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20337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20337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79826" h="2666714">
                  <a:moveTo>
                    <a:pt x="0" y="0"/>
                  </a:moveTo>
                  <a:cubicBezTo>
                    <a:pt x="143031" y="292308"/>
                    <a:pt x="280001" y="576740"/>
                    <a:pt x="419724" y="906905"/>
                  </a:cubicBezTo>
                  <a:cubicBezTo>
                    <a:pt x="559447" y="1237070"/>
                    <a:pt x="743165" y="1700385"/>
                    <a:pt x="838338" y="1980988"/>
                  </a:cubicBezTo>
                  <a:cubicBezTo>
                    <a:pt x="933511" y="2261591"/>
                    <a:pt x="774828" y="2514330"/>
                    <a:pt x="990763" y="2590522"/>
                  </a:cubicBezTo>
                  <a:cubicBezTo>
                    <a:pt x="1206698" y="2666714"/>
                    <a:pt x="1829022" y="2488932"/>
                    <a:pt x="2133951" y="2438138"/>
                  </a:cubicBezTo>
                  <a:cubicBezTo>
                    <a:pt x="2438880" y="2387344"/>
                    <a:pt x="2693235" y="2412741"/>
                    <a:pt x="2820337" y="2285755"/>
                  </a:cubicBezTo>
                  <a:cubicBezTo>
                    <a:pt x="2947439" y="2158769"/>
                    <a:pt x="2807726" y="1803206"/>
                    <a:pt x="2896562" y="1676220"/>
                  </a:cubicBezTo>
                  <a:cubicBezTo>
                    <a:pt x="2985398" y="1549234"/>
                    <a:pt x="3139131" y="1559758"/>
                    <a:pt x="3353352" y="1523837"/>
                  </a:cubicBezTo>
                  <a:lnTo>
                    <a:pt x="4344114" y="1447645"/>
                  </a:lnTo>
                  <a:cubicBezTo>
                    <a:pt x="4479826" y="1393508"/>
                    <a:pt x="4369518" y="1168275"/>
                    <a:pt x="4267901" y="1066686"/>
                  </a:cubicBezTo>
                  <a:cubicBezTo>
                    <a:pt x="4166284" y="965097"/>
                    <a:pt x="3997147" y="885563"/>
                    <a:pt x="3734414" y="838110"/>
                  </a:cubicBezTo>
                  <a:cubicBezTo>
                    <a:pt x="3205489" y="735091"/>
                    <a:pt x="2972289" y="888905"/>
                    <a:pt x="2591226" y="914302"/>
                  </a:cubicBezTo>
                  <a:lnTo>
                    <a:pt x="1219400" y="1142877"/>
                  </a:lnTo>
                  <a:cubicBezTo>
                    <a:pt x="966871" y="1206900"/>
                    <a:pt x="914550" y="1447644"/>
                    <a:pt x="762125" y="1600028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1290638" y="1455738"/>
              <a:ext cx="2187575" cy="4821237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906905 w 1233125"/>
                <a:gd name="connsiteY4" fmla="*/ 3327817 h 4819671"/>
                <a:gd name="connsiteX5" fmla="*/ 1233125 w 1233125"/>
                <a:gd name="connsiteY5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156849 w 1233125"/>
                <a:gd name="connsiteY4" fmla="*/ 3981742 h 4819671"/>
                <a:gd name="connsiteX5" fmla="*/ 1233125 w 1233125"/>
                <a:gd name="connsiteY5" fmla="*/ 4819671 h 4819671"/>
                <a:gd name="connsiteX0" fmla="*/ 0 w 1936333"/>
                <a:gd name="connsiteY0" fmla="*/ 0 h 4819671"/>
                <a:gd name="connsiteX1" fmla="*/ 419724 w 1936333"/>
                <a:gd name="connsiteY1" fmla="*/ 906905 h 4819671"/>
                <a:gd name="connsiteX2" fmla="*/ 801973 w 1936333"/>
                <a:gd name="connsiteY2" fmla="*/ 1933732 h 4819671"/>
                <a:gd name="connsiteX3" fmla="*/ 1004298 w 1936333"/>
                <a:gd name="connsiteY3" fmla="*/ 2915289 h 4819671"/>
                <a:gd name="connsiteX4" fmla="*/ 1910908 w 1936333"/>
                <a:gd name="connsiteY4" fmla="*/ 2734289 h 4819671"/>
                <a:gd name="connsiteX5" fmla="*/ 1156849 w 1936333"/>
                <a:gd name="connsiteY5" fmla="*/ 3981742 h 4819671"/>
                <a:gd name="connsiteX6" fmla="*/ 1233125 w 1936333"/>
                <a:gd name="connsiteY6" fmla="*/ 4819671 h 4819671"/>
                <a:gd name="connsiteX0" fmla="*/ 0 w 2189136"/>
                <a:gd name="connsiteY0" fmla="*/ 0 h 4819671"/>
                <a:gd name="connsiteX1" fmla="*/ 419724 w 2189136"/>
                <a:gd name="connsiteY1" fmla="*/ 906905 h 4819671"/>
                <a:gd name="connsiteX2" fmla="*/ 801973 w 2189136"/>
                <a:gd name="connsiteY2" fmla="*/ 1933732 h 4819671"/>
                <a:gd name="connsiteX3" fmla="*/ 1004298 w 2189136"/>
                <a:gd name="connsiteY3" fmla="*/ 2915289 h 4819671"/>
                <a:gd name="connsiteX4" fmla="*/ 1910908 w 2189136"/>
                <a:gd name="connsiteY4" fmla="*/ 2734289 h 4819671"/>
                <a:gd name="connsiteX5" fmla="*/ 2063460 w 2189136"/>
                <a:gd name="connsiteY5" fmla="*/ 3496041 h 4819671"/>
                <a:gd name="connsiteX6" fmla="*/ 1156849 w 2189136"/>
                <a:gd name="connsiteY6" fmla="*/ 3981742 h 4819671"/>
                <a:gd name="connsiteX7" fmla="*/ 1233125 w 2189136"/>
                <a:gd name="connsiteY7" fmla="*/ 4819671 h 481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9136" h="4819671">
                  <a:moveTo>
                    <a:pt x="0" y="0"/>
                  </a:moveTo>
                  <a:cubicBezTo>
                    <a:pt x="143031" y="292308"/>
                    <a:pt x="286062" y="584616"/>
                    <a:pt x="419724" y="906905"/>
                  </a:cubicBezTo>
                  <a:cubicBezTo>
                    <a:pt x="553386" y="1229194"/>
                    <a:pt x="704544" y="1599001"/>
                    <a:pt x="801973" y="1933732"/>
                  </a:cubicBezTo>
                  <a:cubicBezTo>
                    <a:pt x="899402" y="2268463"/>
                    <a:pt x="819476" y="2781863"/>
                    <a:pt x="1004298" y="2915289"/>
                  </a:cubicBezTo>
                  <a:cubicBezTo>
                    <a:pt x="1189120" y="3048715"/>
                    <a:pt x="1734381" y="2637497"/>
                    <a:pt x="1910908" y="2734289"/>
                  </a:cubicBezTo>
                  <a:cubicBezTo>
                    <a:pt x="2087435" y="2831081"/>
                    <a:pt x="2189136" y="3288132"/>
                    <a:pt x="2063460" y="3496041"/>
                  </a:cubicBezTo>
                  <a:cubicBezTo>
                    <a:pt x="1937784" y="3703950"/>
                    <a:pt x="1295238" y="3761137"/>
                    <a:pt x="1156849" y="3981742"/>
                  </a:cubicBezTo>
                  <a:cubicBezTo>
                    <a:pt x="1018460" y="4202347"/>
                    <a:pt x="1215327" y="4670948"/>
                    <a:pt x="1233125" y="4819671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Circular Arrow 20"/>
            <p:cNvSpPr/>
            <p:nvPr/>
          </p:nvSpPr>
          <p:spPr>
            <a:xfrm rot="8769603" flipH="1">
              <a:off x="3128963" y="2701925"/>
              <a:ext cx="639762" cy="639763"/>
            </a:xfrm>
            <a:prstGeom prst="circularArrow">
              <a:avLst>
                <a:gd name="adj1" fmla="val 8970"/>
                <a:gd name="adj2" fmla="val 2092144"/>
                <a:gd name="adj3" fmla="val 6824086"/>
                <a:gd name="adj4" fmla="val 10462362"/>
                <a:gd name="adj5" fmla="val 12096"/>
              </a:avLst>
            </a:pr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TextBox 17"/>
            <p:cNvSpPr txBox="1">
              <a:spLocks noChangeArrowheads="1"/>
            </p:cNvSpPr>
            <p:nvPr/>
          </p:nvSpPr>
          <p:spPr bwMode="auto">
            <a:xfrm>
              <a:off x="3519634" y="2484575"/>
              <a:ext cx="811874" cy="482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EHC</a:t>
              </a:r>
            </a:p>
          </p:txBody>
        </p:sp>
        <p:sp>
          <p:nvSpPr>
            <p:cNvPr id="23" name="TextBox 18"/>
            <p:cNvSpPr txBox="1">
              <a:spLocks noChangeArrowheads="1"/>
            </p:cNvSpPr>
            <p:nvPr/>
          </p:nvSpPr>
          <p:spPr bwMode="auto">
            <a:xfrm>
              <a:off x="5791198" y="990600"/>
              <a:ext cx="873525" cy="482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Liver</a:t>
              </a:r>
            </a:p>
          </p:txBody>
        </p:sp>
        <p:sp>
          <p:nvSpPr>
            <p:cNvPr id="24" name="TextBox 19"/>
            <p:cNvSpPr txBox="1">
              <a:spLocks noChangeArrowheads="1"/>
            </p:cNvSpPr>
            <p:nvPr/>
          </p:nvSpPr>
          <p:spPr bwMode="auto">
            <a:xfrm rot="20792827">
              <a:off x="2919335" y="4912709"/>
              <a:ext cx="1451117" cy="482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Enterocyte</a:t>
              </a:r>
              <a:endPara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TextBox 20"/>
            <p:cNvSpPr txBox="1">
              <a:spLocks noChangeArrowheads="1"/>
            </p:cNvSpPr>
            <p:nvPr/>
          </p:nvSpPr>
          <p:spPr bwMode="auto">
            <a:xfrm rot="4958801">
              <a:off x="3499928" y="4150447"/>
              <a:ext cx="2615907" cy="436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Portal blood system</a:t>
              </a:r>
            </a:p>
          </p:txBody>
        </p:sp>
        <p:sp>
          <p:nvSpPr>
            <p:cNvPr id="26" name="TextBox 21"/>
            <p:cNvSpPr txBox="1">
              <a:spLocks noChangeArrowheads="1"/>
            </p:cNvSpPr>
            <p:nvPr/>
          </p:nvSpPr>
          <p:spPr bwMode="auto">
            <a:xfrm rot="4309697">
              <a:off x="399400" y="3272636"/>
              <a:ext cx="2102915" cy="436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Intestine lumen</a:t>
              </a:r>
            </a:p>
          </p:txBody>
        </p:sp>
        <p:sp>
          <p:nvSpPr>
            <p:cNvPr id="27" name="TextBox 22"/>
            <p:cNvSpPr txBox="1">
              <a:spLocks noChangeArrowheads="1"/>
            </p:cNvSpPr>
            <p:nvPr/>
          </p:nvSpPr>
          <p:spPr bwMode="auto">
            <a:xfrm rot="20792827">
              <a:off x="2499674" y="1989378"/>
              <a:ext cx="1253179" cy="482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Bile duct</a:t>
              </a:r>
            </a:p>
          </p:txBody>
        </p:sp>
        <p:sp>
          <p:nvSpPr>
            <p:cNvPr id="28" name="Freeform 27"/>
            <p:cNvSpPr/>
            <p:nvPr/>
          </p:nvSpPr>
          <p:spPr>
            <a:xfrm>
              <a:off x="1295400" y="1447800"/>
              <a:ext cx="5791200" cy="2667000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878725"/>
                <a:gd name="connsiteY0" fmla="*/ 0 h 4002374"/>
                <a:gd name="connsiteX1" fmla="*/ 419724 w 1878725"/>
                <a:gd name="connsiteY1" fmla="*/ 906905 h 4002374"/>
                <a:gd name="connsiteX2" fmla="*/ 801973 w 1878725"/>
                <a:gd name="connsiteY2" fmla="*/ 1933732 h 4002374"/>
                <a:gd name="connsiteX3" fmla="*/ 899410 w 1878725"/>
                <a:gd name="connsiteY3" fmla="*/ 2878112 h 4002374"/>
                <a:gd name="connsiteX4" fmla="*/ 1877476 w 1878725"/>
                <a:gd name="connsiteY4" fmla="*/ 2266637 h 4002374"/>
                <a:gd name="connsiteX5" fmla="*/ 906905 w 1878725"/>
                <a:gd name="connsiteY5" fmla="*/ 3327817 h 4002374"/>
                <a:gd name="connsiteX6" fmla="*/ 906905 w 1878725"/>
                <a:gd name="connsiteY6" fmla="*/ 4002374 h 4002374"/>
                <a:gd name="connsiteX0" fmla="*/ 0 w 1988237"/>
                <a:gd name="connsiteY0" fmla="*/ 0 h 4002374"/>
                <a:gd name="connsiteX1" fmla="*/ 419724 w 1988237"/>
                <a:gd name="connsiteY1" fmla="*/ 906905 h 4002374"/>
                <a:gd name="connsiteX2" fmla="*/ 801973 w 1988237"/>
                <a:gd name="connsiteY2" fmla="*/ 1933732 h 4002374"/>
                <a:gd name="connsiteX3" fmla="*/ 1571468 w 1988237"/>
                <a:gd name="connsiteY3" fmla="*/ 1991819 h 4002374"/>
                <a:gd name="connsiteX4" fmla="*/ 1877476 w 1988237"/>
                <a:gd name="connsiteY4" fmla="*/ 2266637 h 4002374"/>
                <a:gd name="connsiteX5" fmla="*/ 906905 w 1988237"/>
                <a:gd name="connsiteY5" fmla="*/ 3327817 h 4002374"/>
                <a:gd name="connsiteX6" fmla="*/ 906905 w 1988237"/>
                <a:gd name="connsiteY6" fmla="*/ 4002374 h 4002374"/>
                <a:gd name="connsiteX0" fmla="*/ 0 w 3089840"/>
                <a:gd name="connsiteY0" fmla="*/ 0 h 4002374"/>
                <a:gd name="connsiteX1" fmla="*/ 419724 w 3089840"/>
                <a:gd name="connsiteY1" fmla="*/ 906905 h 4002374"/>
                <a:gd name="connsiteX2" fmla="*/ 801973 w 3089840"/>
                <a:gd name="connsiteY2" fmla="*/ 1933732 h 4002374"/>
                <a:gd name="connsiteX3" fmla="*/ 1571468 w 3089840"/>
                <a:gd name="connsiteY3" fmla="*/ 1991819 h 4002374"/>
                <a:gd name="connsiteX4" fmla="*/ 1877476 w 3089840"/>
                <a:gd name="connsiteY4" fmla="*/ 2266637 h 4002374"/>
                <a:gd name="connsiteX5" fmla="*/ 2928078 w 3089840"/>
                <a:gd name="connsiteY5" fmla="*/ 2435902 h 4002374"/>
                <a:gd name="connsiteX6" fmla="*/ 906905 w 3089840"/>
                <a:gd name="connsiteY6" fmla="*/ 4002374 h 4002374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3223039 w 5363979"/>
                <a:gd name="connsiteY6" fmla="*/ 266330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953164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154115"/>
                <a:gd name="connsiteY0" fmla="*/ 0 h 2703225"/>
                <a:gd name="connsiteX1" fmla="*/ 419724 w 5154115"/>
                <a:gd name="connsiteY1" fmla="*/ 906905 h 2703225"/>
                <a:gd name="connsiteX2" fmla="*/ 953164 w 5154115"/>
                <a:gd name="connsiteY2" fmla="*/ 1933732 h 2703225"/>
                <a:gd name="connsiteX3" fmla="*/ 1821307 w 5154115"/>
                <a:gd name="connsiteY3" fmla="*/ 1677025 h 2703225"/>
                <a:gd name="connsiteX4" fmla="*/ 2829854 w 5154115"/>
                <a:gd name="connsiteY4" fmla="*/ 1813810 h 2703225"/>
                <a:gd name="connsiteX5" fmla="*/ 3223039 w 5154115"/>
                <a:gd name="connsiteY5" fmla="*/ 2663304 h 2703225"/>
                <a:gd name="connsiteX6" fmla="*/ 5154115 w 5154115"/>
                <a:gd name="connsiteY6" fmla="*/ 2703225 h 2703225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772520 w 3772520"/>
                <a:gd name="connsiteY6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743651 w 3772520"/>
                <a:gd name="connsiteY4" fmla="*/ 1828604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2819863 w 3772520"/>
                <a:gd name="connsiteY6" fmla="*/ 1600028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4039264"/>
                <a:gd name="connsiteY0" fmla="*/ 0 h 3412759"/>
                <a:gd name="connsiteX1" fmla="*/ 419724 w 4039264"/>
                <a:gd name="connsiteY1" fmla="*/ 906905 h 3412759"/>
                <a:gd name="connsiteX2" fmla="*/ 838338 w 4039264"/>
                <a:gd name="connsiteY2" fmla="*/ 1980988 h 3412759"/>
                <a:gd name="connsiteX3" fmla="*/ 1066975 w 4039264"/>
                <a:gd name="connsiteY3" fmla="*/ 3047673 h 3412759"/>
                <a:gd name="connsiteX4" fmla="*/ 1981526 w 4039264"/>
                <a:gd name="connsiteY4" fmla="*/ 3200057 h 3412759"/>
                <a:gd name="connsiteX5" fmla="*/ 2896076 w 4039264"/>
                <a:gd name="connsiteY5" fmla="*/ 3047673 h 3412759"/>
                <a:gd name="connsiteX6" fmla="*/ 2819863 w 4039264"/>
                <a:gd name="connsiteY6" fmla="*/ 1600028 h 3412759"/>
                <a:gd name="connsiteX7" fmla="*/ 4039264 w 4039264"/>
                <a:gd name="connsiteY7" fmla="*/ 1447645 h 3412759"/>
                <a:gd name="connsiteX8" fmla="*/ 3772520 w 4039264"/>
                <a:gd name="connsiteY8" fmla="*/ 3412759 h 3412759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03926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972289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1066975 w 4420327"/>
                <a:gd name="connsiteY3" fmla="*/ 3047673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990763 w 4420327"/>
                <a:gd name="connsiteY3" fmla="*/ 2590522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124714 w 4420327"/>
                <a:gd name="connsiteY6" fmla="*/ 1523836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896076 w 4420327"/>
                <a:gd name="connsiteY6" fmla="*/ 1904796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972289 w 4420327"/>
                <a:gd name="connsiteY6" fmla="*/ 1752412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886839 w 4344114"/>
                <a:gd name="connsiteY9" fmla="*/ 838110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1219400 w 4344114"/>
                <a:gd name="connsiteY9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1219400 w 4344114"/>
                <a:gd name="connsiteY10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762125 w 4344114"/>
                <a:gd name="connsiteY11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972289 w 4479826"/>
                <a:gd name="connsiteY6" fmla="*/ 1752412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6706702"/>
                <a:gd name="connsiteY0" fmla="*/ 0 h 2666714"/>
                <a:gd name="connsiteX1" fmla="*/ 419724 w 6706702"/>
                <a:gd name="connsiteY1" fmla="*/ 906905 h 2666714"/>
                <a:gd name="connsiteX2" fmla="*/ 838338 w 6706702"/>
                <a:gd name="connsiteY2" fmla="*/ 1980988 h 2666714"/>
                <a:gd name="connsiteX3" fmla="*/ 990763 w 6706702"/>
                <a:gd name="connsiteY3" fmla="*/ 2590522 h 2666714"/>
                <a:gd name="connsiteX4" fmla="*/ 2133951 w 6706702"/>
                <a:gd name="connsiteY4" fmla="*/ 2438138 h 2666714"/>
                <a:gd name="connsiteX5" fmla="*/ 2896076 w 6706702"/>
                <a:gd name="connsiteY5" fmla="*/ 2285755 h 2666714"/>
                <a:gd name="connsiteX6" fmla="*/ 2972289 w 6706702"/>
                <a:gd name="connsiteY6" fmla="*/ 1752412 h 2666714"/>
                <a:gd name="connsiteX7" fmla="*/ 3353352 w 6706702"/>
                <a:gd name="connsiteY7" fmla="*/ 1523837 h 2666714"/>
                <a:gd name="connsiteX8" fmla="*/ 4344114 w 6706702"/>
                <a:gd name="connsiteY8" fmla="*/ 1447645 h 2666714"/>
                <a:gd name="connsiteX9" fmla="*/ 4267901 w 6706702"/>
                <a:gd name="connsiteY9" fmla="*/ 1066686 h 2666714"/>
                <a:gd name="connsiteX10" fmla="*/ 3734414 w 6706702"/>
                <a:gd name="connsiteY10" fmla="*/ 838110 h 2666714"/>
                <a:gd name="connsiteX11" fmla="*/ 2591226 w 6706702"/>
                <a:gd name="connsiteY11" fmla="*/ 914302 h 2666714"/>
                <a:gd name="connsiteX12" fmla="*/ 1219400 w 6706702"/>
                <a:gd name="connsiteY12" fmla="*/ 1142877 h 2666714"/>
                <a:gd name="connsiteX13" fmla="*/ 6554277 w 6706702"/>
                <a:gd name="connsiteY13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3734414 w 6554277"/>
                <a:gd name="connsiteY10" fmla="*/ 838110 h 2666714"/>
                <a:gd name="connsiteX11" fmla="*/ 2591226 w 6554277"/>
                <a:gd name="connsiteY11" fmla="*/ 914302 h 2666714"/>
                <a:gd name="connsiteX12" fmla="*/ 6554277 w 6554277"/>
                <a:gd name="connsiteY12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3734414 w 6554277"/>
                <a:gd name="connsiteY10" fmla="*/ 838110 h 2666714"/>
                <a:gd name="connsiteX11" fmla="*/ 6554277 w 6554277"/>
                <a:gd name="connsiteY11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6554277 w 6554277"/>
                <a:gd name="connsiteY10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6554277 w 6554277"/>
                <a:gd name="connsiteY9" fmla="*/ 1523837 h 2666714"/>
                <a:gd name="connsiteX0" fmla="*/ 0 w 5639727"/>
                <a:gd name="connsiteY0" fmla="*/ 0 h 2666714"/>
                <a:gd name="connsiteX1" fmla="*/ 419724 w 5639727"/>
                <a:gd name="connsiteY1" fmla="*/ 906905 h 2666714"/>
                <a:gd name="connsiteX2" fmla="*/ 838338 w 5639727"/>
                <a:gd name="connsiteY2" fmla="*/ 1980988 h 2666714"/>
                <a:gd name="connsiteX3" fmla="*/ 990763 w 5639727"/>
                <a:gd name="connsiteY3" fmla="*/ 2590522 h 2666714"/>
                <a:gd name="connsiteX4" fmla="*/ 2133951 w 5639727"/>
                <a:gd name="connsiteY4" fmla="*/ 2438138 h 2666714"/>
                <a:gd name="connsiteX5" fmla="*/ 2896076 w 5639727"/>
                <a:gd name="connsiteY5" fmla="*/ 2285755 h 2666714"/>
                <a:gd name="connsiteX6" fmla="*/ 2972289 w 5639727"/>
                <a:gd name="connsiteY6" fmla="*/ 1752412 h 2666714"/>
                <a:gd name="connsiteX7" fmla="*/ 3353352 w 5639727"/>
                <a:gd name="connsiteY7" fmla="*/ 1523837 h 2666714"/>
                <a:gd name="connsiteX8" fmla="*/ 4344114 w 5639727"/>
                <a:gd name="connsiteY8" fmla="*/ 1447645 h 2666714"/>
                <a:gd name="connsiteX9" fmla="*/ 5639727 w 5639727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96076 w 5792152"/>
                <a:gd name="connsiteY5" fmla="*/ 2285755 h 2666714"/>
                <a:gd name="connsiteX6" fmla="*/ 2972289 w 5792152"/>
                <a:gd name="connsiteY6" fmla="*/ 1752412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96076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19863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19863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92152" h="2666714">
                  <a:moveTo>
                    <a:pt x="0" y="0"/>
                  </a:moveTo>
                  <a:cubicBezTo>
                    <a:pt x="143031" y="292308"/>
                    <a:pt x="280001" y="576740"/>
                    <a:pt x="419724" y="906905"/>
                  </a:cubicBezTo>
                  <a:cubicBezTo>
                    <a:pt x="559447" y="1237070"/>
                    <a:pt x="743165" y="1700385"/>
                    <a:pt x="838338" y="1980988"/>
                  </a:cubicBezTo>
                  <a:cubicBezTo>
                    <a:pt x="933511" y="2261591"/>
                    <a:pt x="774828" y="2514330"/>
                    <a:pt x="990763" y="2590522"/>
                  </a:cubicBezTo>
                  <a:cubicBezTo>
                    <a:pt x="1206698" y="2666714"/>
                    <a:pt x="1829101" y="2488933"/>
                    <a:pt x="2133951" y="2438138"/>
                  </a:cubicBezTo>
                  <a:cubicBezTo>
                    <a:pt x="2438801" y="2387344"/>
                    <a:pt x="2692842" y="2412741"/>
                    <a:pt x="2819863" y="2285755"/>
                  </a:cubicBezTo>
                  <a:cubicBezTo>
                    <a:pt x="2946884" y="2158769"/>
                    <a:pt x="2807161" y="1803206"/>
                    <a:pt x="2896076" y="1676220"/>
                  </a:cubicBezTo>
                  <a:cubicBezTo>
                    <a:pt x="2984991" y="1549234"/>
                    <a:pt x="3130582" y="1567778"/>
                    <a:pt x="3353352" y="1523837"/>
                  </a:cubicBezTo>
                  <a:lnTo>
                    <a:pt x="4344114" y="1447645"/>
                  </a:lnTo>
                  <a:cubicBezTo>
                    <a:pt x="4877601" y="1447645"/>
                    <a:pt x="5331702" y="1431772"/>
                    <a:pt x="5792152" y="1447645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3070726" y="1187116"/>
              <a:ext cx="1244600" cy="762000"/>
            </a:xfrm>
            <a:custGeom>
              <a:avLst/>
              <a:gdLst>
                <a:gd name="connsiteX0" fmla="*/ 145716 w 1244600"/>
                <a:gd name="connsiteY0" fmla="*/ 762000 h 762000"/>
                <a:gd name="connsiteX1" fmla="*/ 41442 w 1244600"/>
                <a:gd name="connsiteY1" fmla="*/ 609600 h 762000"/>
                <a:gd name="connsiteX2" fmla="*/ 394369 w 1244600"/>
                <a:gd name="connsiteY2" fmla="*/ 328863 h 762000"/>
                <a:gd name="connsiteX3" fmla="*/ 1244600 w 1244600"/>
                <a:gd name="connsiteY3" fmla="*/ 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00" h="762000">
                  <a:moveTo>
                    <a:pt x="145716" y="762000"/>
                  </a:moveTo>
                  <a:cubicBezTo>
                    <a:pt x="72858" y="721895"/>
                    <a:pt x="0" y="681790"/>
                    <a:pt x="41442" y="609600"/>
                  </a:cubicBezTo>
                  <a:cubicBezTo>
                    <a:pt x="82884" y="537410"/>
                    <a:pt x="193843" y="430463"/>
                    <a:pt x="394369" y="328863"/>
                  </a:cubicBezTo>
                  <a:cubicBezTo>
                    <a:pt x="594895" y="227263"/>
                    <a:pt x="919747" y="113631"/>
                    <a:pt x="1244600" y="0"/>
                  </a:cubicBezTo>
                </a:path>
              </a:pathLst>
            </a:cu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TextBox 20"/>
            <p:cNvSpPr txBox="1">
              <a:spLocks noChangeArrowheads="1"/>
            </p:cNvSpPr>
            <p:nvPr/>
          </p:nvSpPr>
          <p:spPr bwMode="auto">
            <a:xfrm>
              <a:off x="7048021" y="2559963"/>
              <a:ext cx="1428403" cy="757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Systemic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circulation</a:t>
              </a:r>
              <a:endPara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lowchart: Delay 30"/>
            <p:cNvSpPr/>
            <p:nvPr/>
          </p:nvSpPr>
          <p:spPr>
            <a:xfrm>
              <a:off x="1315453" y="1066800"/>
              <a:ext cx="304800" cy="228600"/>
            </a:xfrm>
            <a:prstGeom prst="flowChartDelay">
              <a:avLst/>
            </a:prstGeom>
            <a:solidFill>
              <a:srgbClr val="0070C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lowchart: Delay 31"/>
            <p:cNvSpPr/>
            <p:nvPr/>
          </p:nvSpPr>
          <p:spPr>
            <a:xfrm rot="10800000">
              <a:off x="990600" y="1066800"/>
              <a:ext cx="304800" cy="228600"/>
            </a:xfrm>
            <a:prstGeom prst="flowChartDelay">
              <a:avLst/>
            </a:prstGeom>
            <a:solidFill>
              <a:srgbClr val="0070C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 rot="20792827">
              <a:off x="1313401" y="1142616"/>
              <a:ext cx="1337546" cy="482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Oral dose</a:t>
              </a:r>
              <a:endPara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979346" y="24384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X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Examples:  Low Absorption – Luminal Targets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4107" name="Object 11"/>
          <p:cNvGraphicFramePr>
            <a:graphicFrameLocks noChangeAspect="1"/>
          </p:cNvGraphicFramePr>
          <p:nvPr/>
        </p:nvGraphicFramePr>
        <p:xfrm>
          <a:off x="5553703" y="1597223"/>
          <a:ext cx="2721609" cy="1878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CS ChemDraw Drawing" r:id="rId3" imgW="3402711" imgH="2348294" progId="ChemDraw.Document.6.0">
                  <p:embed/>
                </p:oleObj>
              </mc:Choice>
              <mc:Fallback>
                <p:oleObj name="CS ChemDraw Drawing" r:id="rId3" imgW="3402711" imgH="2348294" progId="ChemDraw.Document.6.0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3703" y="1597223"/>
                        <a:ext cx="2721609" cy="18783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9" name="Object 13"/>
          <p:cNvGraphicFramePr>
            <a:graphicFrameLocks noChangeAspect="1"/>
          </p:cNvGraphicFramePr>
          <p:nvPr/>
        </p:nvGraphicFramePr>
        <p:xfrm>
          <a:off x="450851" y="1879937"/>
          <a:ext cx="4044949" cy="256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CS ChemDraw Drawing" r:id="rId5" imgW="5056632" imgH="3199828" progId="ChemDraw.Document.6.0">
                  <p:embed/>
                </p:oleObj>
              </mc:Choice>
              <mc:Fallback>
                <p:oleObj name="CS ChemDraw Drawing" r:id="rId5" imgW="5056632" imgH="3199828" progId="ChemDraw.Document.6.0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1" y="1879937"/>
                        <a:ext cx="4044949" cy="2560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0" name="Object 14"/>
          <p:cNvGraphicFramePr>
            <a:graphicFrameLocks noChangeAspect="1"/>
          </p:cNvGraphicFramePr>
          <p:nvPr/>
        </p:nvGraphicFramePr>
        <p:xfrm>
          <a:off x="4876800" y="4267200"/>
          <a:ext cx="2790189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CS ChemDraw Drawing" r:id="rId7" imgW="3488436" imgH="1713928" progId="ChemDraw.Document.6.0">
                  <p:embed/>
                </p:oleObj>
              </mc:Choice>
              <mc:Fallback>
                <p:oleObj name="CS ChemDraw Drawing" r:id="rId7" imgW="3488436" imgH="1713928" progId="ChemDraw.Document.6.0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267200"/>
                        <a:ext cx="2790189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5"/>
          <p:cNvSpPr txBox="1">
            <a:spLocks noChangeArrowheads="1"/>
          </p:cNvSpPr>
          <p:nvPr/>
        </p:nvSpPr>
        <p:spPr bwMode="auto">
          <a:xfrm>
            <a:off x="5334000" y="1292423"/>
            <a:ext cx="5272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/>
              <a:t>MW</a:t>
            </a:r>
          </a:p>
          <a:p>
            <a:r>
              <a:rPr lang="en-US" sz="1200" dirty="0" smtClean="0"/>
              <a:t>HBD</a:t>
            </a:r>
          </a:p>
          <a:p>
            <a:r>
              <a:rPr lang="en-US" sz="1200" dirty="0" smtClean="0"/>
              <a:t>HBA</a:t>
            </a:r>
          </a:p>
          <a:p>
            <a:r>
              <a:rPr lang="en-US" sz="1200" dirty="0" smtClean="0"/>
              <a:t>PSA </a:t>
            </a:r>
          </a:p>
          <a:p>
            <a:r>
              <a:rPr lang="en-US" sz="1200" dirty="0" smtClean="0"/>
              <a:t>RB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5791200" y="1292423"/>
            <a:ext cx="5245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1058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7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15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267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68103" y="3502223"/>
            <a:ext cx="1208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70C0"/>
                </a:solidFill>
              </a:rPr>
              <a:t>fidaxomicin</a:t>
            </a:r>
            <a:endParaRPr lang="en-US" sz="1600" dirty="0" smtClean="0">
              <a:solidFill>
                <a:srgbClr val="0070C0"/>
              </a:solidFill>
            </a:endParaRP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5715000" y="5638800"/>
            <a:ext cx="61908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/>
              <a:t>MW</a:t>
            </a:r>
          </a:p>
          <a:p>
            <a:r>
              <a:rPr lang="en-US" sz="1200" dirty="0" smtClean="0"/>
              <a:t>HBD</a:t>
            </a:r>
          </a:p>
          <a:p>
            <a:r>
              <a:rPr lang="en-US" sz="1200" dirty="0" smtClean="0"/>
              <a:t>HBA</a:t>
            </a:r>
          </a:p>
          <a:p>
            <a:r>
              <a:rPr lang="en-US" sz="1200" dirty="0" smtClean="0"/>
              <a:t>PSA </a:t>
            </a:r>
          </a:p>
          <a:p>
            <a:r>
              <a:rPr lang="en-US" sz="1200" dirty="0" err="1" smtClean="0"/>
              <a:t>cLog</a:t>
            </a:r>
            <a:r>
              <a:rPr lang="en-US" sz="1200" i="1" dirty="0" err="1" smtClean="0"/>
              <a:t>P</a:t>
            </a:r>
            <a:endParaRPr lang="en-US" sz="1200" i="1" dirty="0"/>
          </a:p>
        </p:txBody>
      </p:sp>
      <p:sp>
        <p:nvSpPr>
          <p:cNvPr id="49" name="TextBox 48"/>
          <p:cNvSpPr txBox="1"/>
          <p:nvPr/>
        </p:nvSpPr>
        <p:spPr>
          <a:xfrm>
            <a:off x="6239425" y="5638800"/>
            <a:ext cx="4828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926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13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17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320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–3.3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791200" y="5257800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70C0"/>
                </a:solidFill>
              </a:rPr>
              <a:t>nystatin</a:t>
            </a:r>
            <a:endParaRPr lang="en-US" sz="1600" dirty="0" smtClean="0">
              <a:solidFill>
                <a:srgbClr val="0070C0"/>
              </a:solidFill>
            </a:endParaRPr>
          </a:p>
        </p:txBody>
      </p:sp>
      <p:sp>
        <p:nvSpPr>
          <p:cNvPr id="51" name="TextBox 5"/>
          <p:cNvSpPr txBox="1">
            <a:spLocks noChangeArrowheads="1"/>
          </p:cNvSpPr>
          <p:nvPr/>
        </p:nvSpPr>
        <p:spPr bwMode="auto">
          <a:xfrm>
            <a:off x="1822451" y="4775537"/>
            <a:ext cx="5272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/>
              <a:t>MW</a:t>
            </a:r>
          </a:p>
          <a:p>
            <a:r>
              <a:rPr lang="en-US" sz="1200" dirty="0" smtClean="0"/>
              <a:t>HBD</a:t>
            </a:r>
          </a:p>
          <a:p>
            <a:r>
              <a:rPr lang="en-US" sz="1200" dirty="0" smtClean="0"/>
              <a:t>HBA</a:t>
            </a:r>
          </a:p>
          <a:p>
            <a:r>
              <a:rPr lang="en-US" sz="1200" dirty="0" smtClean="0"/>
              <a:t>PSA </a:t>
            </a:r>
          </a:p>
          <a:p>
            <a:r>
              <a:rPr lang="en-US" sz="1200" dirty="0" smtClean="0"/>
              <a:t>RB</a:t>
            </a:r>
            <a:endParaRPr lang="en-US" sz="1200" dirty="0"/>
          </a:p>
        </p:txBody>
      </p:sp>
      <p:sp>
        <p:nvSpPr>
          <p:cNvPr id="52" name="TextBox 51"/>
          <p:cNvSpPr txBox="1"/>
          <p:nvPr/>
        </p:nvSpPr>
        <p:spPr>
          <a:xfrm>
            <a:off x="2279651" y="4775537"/>
            <a:ext cx="5245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2254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40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41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1000</a:t>
            </a:r>
          </a:p>
          <a:p>
            <a:pPr algn="r"/>
            <a:r>
              <a:rPr lang="en-US" sz="1200" dirty="0" smtClean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752600" y="4318337"/>
            <a:ext cx="1197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70C0"/>
                </a:solidFill>
              </a:rPr>
              <a:t>ramoplanin</a:t>
            </a:r>
            <a:endParaRPr lang="en-US" sz="16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839200" cy="838200"/>
          </a:xfrm>
        </p:spPr>
        <p:txBody>
          <a:bodyPr/>
          <a:lstStyle/>
          <a:p>
            <a:r>
              <a:rPr lang="en-US" dirty="0" smtClean="0"/>
              <a:t>High Absorption and High Metabolism – Soft Drug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382000" cy="3124200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sz="2000" dirty="0" smtClean="0"/>
              <a:t>Soft Drug – purposefully designed to undergo facile metabolism to inactive metabolites</a:t>
            </a:r>
          </a:p>
          <a:p>
            <a:pPr>
              <a:spcAft>
                <a:spcPts val="1800"/>
              </a:spcAft>
            </a:pPr>
            <a:r>
              <a:rPr lang="en-US" sz="2000" dirty="0" smtClean="0"/>
              <a:t>Converse of </a:t>
            </a:r>
            <a:r>
              <a:rPr lang="en-US" sz="2000" dirty="0" err="1" smtClean="0"/>
              <a:t>Prodrug</a:t>
            </a:r>
            <a:endParaRPr lang="en-US" sz="2000" dirty="0" smtClean="0"/>
          </a:p>
          <a:p>
            <a:r>
              <a:rPr lang="en-US" sz="2000" dirty="0" smtClean="0"/>
              <a:t>Useful if</a:t>
            </a:r>
          </a:p>
          <a:p>
            <a:pPr lvl="1"/>
            <a:r>
              <a:rPr lang="en-US" dirty="0" smtClean="0"/>
              <a:t>mechanism requires brief period of action (e.g. </a:t>
            </a:r>
            <a:r>
              <a:rPr lang="en-US" dirty="0" err="1" smtClean="0"/>
              <a:t>agonism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slow off rate or covalent modification</a:t>
            </a:r>
          </a:p>
          <a:p>
            <a:pPr lvl="1"/>
            <a:r>
              <a:rPr lang="en-US" dirty="0" smtClean="0"/>
              <a:t>target allows lipophilic drug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pSp>
        <p:nvGrpSpPr>
          <p:cNvPr id="5" name="Group 31"/>
          <p:cNvGrpSpPr/>
          <p:nvPr/>
        </p:nvGrpSpPr>
        <p:grpSpPr>
          <a:xfrm>
            <a:off x="5334000" y="4114800"/>
            <a:ext cx="3698054" cy="2362200"/>
            <a:chOff x="990600" y="990600"/>
            <a:chExt cx="7485824" cy="5286375"/>
          </a:xfrm>
        </p:grpSpPr>
        <p:sp>
          <p:nvSpPr>
            <p:cNvPr id="6" name="Freeform 5"/>
            <p:cNvSpPr/>
            <p:nvPr/>
          </p:nvSpPr>
          <p:spPr>
            <a:xfrm rot="20890706">
              <a:off x="4240213" y="2244725"/>
              <a:ext cx="403225" cy="527050"/>
            </a:xfrm>
            <a:custGeom>
              <a:avLst/>
              <a:gdLst>
                <a:gd name="connsiteX0" fmla="*/ 366294 w 376989"/>
                <a:gd name="connsiteY0" fmla="*/ 101600 h 645695"/>
                <a:gd name="connsiteX1" fmla="*/ 286083 w 376989"/>
                <a:gd name="connsiteY1" fmla="*/ 574842 h 645695"/>
                <a:gd name="connsiteX2" fmla="*/ 29410 w 376989"/>
                <a:gd name="connsiteY2" fmla="*/ 526716 h 645695"/>
                <a:gd name="connsiteX3" fmla="*/ 109620 w 376989"/>
                <a:gd name="connsiteY3" fmla="*/ 278064 h 645695"/>
                <a:gd name="connsiteX4" fmla="*/ 221915 w 376989"/>
                <a:gd name="connsiteY4" fmla="*/ 29411 h 645695"/>
                <a:gd name="connsiteX5" fmla="*/ 366294 w 376989"/>
                <a:gd name="connsiteY5" fmla="*/ 101600 h 645695"/>
                <a:gd name="connsiteX0" fmla="*/ 487138 w 497833"/>
                <a:gd name="connsiteY0" fmla="*/ 154641 h 624477"/>
                <a:gd name="connsiteX1" fmla="*/ 286083 w 497833"/>
                <a:gd name="connsiteY1" fmla="*/ 564233 h 624477"/>
                <a:gd name="connsiteX2" fmla="*/ 29410 w 497833"/>
                <a:gd name="connsiteY2" fmla="*/ 516107 h 624477"/>
                <a:gd name="connsiteX3" fmla="*/ 109620 w 497833"/>
                <a:gd name="connsiteY3" fmla="*/ 267455 h 624477"/>
                <a:gd name="connsiteX4" fmla="*/ 221915 w 497833"/>
                <a:gd name="connsiteY4" fmla="*/ 18802 h 624477"/>
                <a:gd name="connsiteX5" fmla="*/ 487138 w 497833"/>
                <a:gd name="connsiteY5" fmla="*/ 154641 h 624477"/>
                <a:gd name="connsiteX0" fmla="*/ 487138 w 489946"/>
                <a:gd name="connsiteY0" fmla="*/ 56746 h 526582"/>
                <a:gd name="connsiteX1" fmla="*/ 286083 w 489946"/>
                <a:gd name="connsiteY1" fmla="*/ 466338 h 526582"/>
                <a:gd name="connsiteX2" fmla="*/ 29410 w 489946"/>
                <a:gd name="connsiteY2" fmla="*/ 418212 h 526582"/>
                <a:gd name="connsiteX3" fmla="*/ 109620 w 489946"/>
                <a:gd name="connsiteY3" fmla="*/ 169560 h 526582"/>
                <a:gd name="connsiteX4" fmla="*/ 269237 w 489946"/>
                <a:gd name="connsiteY4" fmla="*/ 125863 h 526582"/>
                <a:gd name="connsiteX5" fmla="*/ 487138 w 489946"/>
                <a:gd name="connsiteY5" fmla="*/ 56746 h 526582"/>
                <a:gd name="connsiteX0" fmla="*/ 489173 w 491981"/>
                <a:gd name="connsiteY0" fmla="*/ 56746 h 526582"/>
                <a:gd name="connsiteX1" fmla="*/ 288118 w 491981"/>
                <a:gd name="connsiteY1" fmla="*/ 466338 h 526582"/>
                <a:gd name="connsiteX2" fmla="*/ 31445 w 491981"/>
                <a:gd name="connsiteY2" fmla="*/ 418212 h 526582"/>
                <a:gd name="connsiteX3" fmla="*/ 99448 w 491981"/>
                <a:gd name="connsiteY3" fmla="*/ 340246 h 526582"/>
                <a:gd name="connsiteX4" fmla="*/ 271272 w 491981"/>
                <a:gd name="connsiteY4" fmla="*/ 125863 h 526582"/>
                <a:gd name="connsiteX5" fmla="*/ 489173 w 491981"/>
                <a:gd name="connsiteY5" fmla="*/ 56746 h 526582"/>
                <a:gd name="connsiteX0" fmla="*/ 489173 w 495820"/>
                <a:gd name="connsiteY0" fmla="*/ 68851 h 538687"/>
                <a:gd name="connsiteX1" fmla="*/ 288118 w 495820"/>
                <a:gd name="connsiteY1" fmla="*/ 478443 h 538687"/>
                <a:gd name="connsiteX2" fmla="*/ 31445 w 495820"/>
                <a:gd name="connsiteY2" fmla="*/ 430317 h 538687"/>
                <a:gd name="connsiteX3" fmla="*/ 99448 w 495820"/>
                <a:gd name="connsiteY3" fmla="*/ 352351 h 538687"/>
                <a:gd name="connsiteX4" fmla="*/ 248233 w 495820"/>
                <a:gd name="connsiteY4" fmla="*/ 65334 h 538687"/>
                <a:gd name="connsiteX5" fmla="*/ 489173 w 495820"/>
                <a:gd name="connsiteY5" fmla="*/ 68851 h 538687"/>
                <a:gd name="connsiteX0" fmla="*/ 396372 w 403019"/>
                <a:gd name="connsiteY0" fmla="*/ 68851 h 525693"/>
                <a:gd name="connsiteX1" fmla="*/ 195317 w 403019"/>
                <a:gd name="connsiteY1" fmla="*/ 478443 h 525693"/>
                <a:gd name="connsiteX2" fmla="*/ 6647 w 403019"/>
                <a:gd name="connsiteY2" fmla="*/ 352351 h 525693"/>
                <a:gd name="connsiteX3" fmla="*/ 155432 w 403019"/>
                <a:gd name="connsiteY3" fmla="*/ 65334 h 525693"/>
                <a:gd name="connsiteX4" fmla="*/ 396372 w 403019"/>
                <a:gd name="connsiteY4" fmla="*/ 68851 h 52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019" h="525693">
                  <a:moveTo>
                    <a:pt x="396372" y="68851"/>
                  </a:moveTo>
                  <a:cubicBezTo>
                    <a:pt x="403019" y="137702"/>
                    <a:pt x="260271" y="431193"/>
                    <a:pt x="195317" y="478443"/>
                  </a:cubicBezTo>
                  <a:cubicBezTo>
                    <a:pt x="130363" y="525693"/>
                    <a:pt x="13294" y="421202"/>
                    <a:pt x="6647" y="352351"/>
                  </a:cubicBezTo>
                  <a:cubicBezTo>
                    <a:pt x="0" y="283500"/>
                    <a:pt x="90478" y="112584"/>
                    <a:pt x="155432" y="65334"/>
                  </a:cubicBezTo>
                  <a:cubicBezTo>
                    <a:pt x="220386" y="18084"/>
                    <a:pt x="389725" y="0"/>
                    <a:pt x="396372" y="68851"/>
                  </a:cubicBezTo>
                  <a:close/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 rot="574612">
              <a:off x="2708275" y="2036763"/>
              <a:ext cx="1743075" cy="809625"/>
            </a:xfrm>
            <a:custGeom>
              <a:avLst/>
              <a:gdLst>
                <a:gd name="connsiteX0" fmla="*/ 1066800 w 1208505"/>
                <a:gd name="connsiteY0" fmla="*/ 0 h 1066800"/>
                <a:gd name="connsiteX1" fmla="*/ 1171074 w 1208505"/>
                <a:gd name="connsiteY1" fmla="*/ 96253 h 1066800"/>
                <a:gd name="connsiteX2" fmla="*/ 842211 w 1208505"/>
                <a:gd name="connsiteY2" fmla="*/ 336884 h 1066800"/>
                <a:gd name="connsiteX3" fmla="*/ 385011 w 1208505"/>
                <a:gd name="connsiteY3" fmla="*/ 641684 h 1066800"/>
                <a:gd name="connsiteX4" fmla="*/ 112295 w 1208505"/>
                <a:gd name="connsiteY4" fmla="*/ 930442 h 1066800"/>
                <a:gd name="connsiteX5" fmla="*/ 0 w 1208505"/>
                <a:gd name="connsiteY5" fmla="*/ 1066800 h 1066800"/>
                <a:gd name="connsiteX0" fmla="*/ 0 w 1386305"/>
                <a:gd name="connsiteY0" fmla="*/ 825500 h 1054100"/>
                <a:gd name="connsiteX1" fmla="*/ 1235242 w 1386305"/>
                <a:gd name="connsiteY1" fmla="*/ 83553 h 1054100"/>
                <a:gd name="connsiteX2" fmla="*/ 906379 w 1386305"/>
                <a:gd name="connsiteY2" fmla="*/ 324184 h 1054100"/>
                <a:gd name="connsiteX3" fmla="*/ 449179 w 1386305"/>
                <a:gd name="connsiteY3" fmla="*/ 628984 h 1054100"/>
                <a:gd name="connsiteX4" fmla="*/ 176463 w 1386305"/>
                <a:gd name="connsiteY4" fmla="*/ 917742 h 1054100"/>
                <a:gd name="connsiteX5" fmla="*/ 64168 w 1386305"/>
                <a:gd name="connsiteY5" fmla="*/ 1054100 h 1054100"/>
                <a:gd name="connsiteX0" fmla="*/ 0 w 1348874"/>
                <a:gd name="connsiteY0" fmla="*/ 961858 h 1190458"/>
                <a:gd name="connsiteX1" fmla="*/ 1143000 w 1348874"/>
                <a:gd name="connsiteY1" fmla="*/ 123658 h 1190458"/>
                <a:gd name="connsiteX2" fmla="*/ 1235242 w 1348874"/>
                <a:gd name="connsiteY2" fmla="*/ 219911 h 1190458"/>
                <a:gd name="connsiteX3" fmla="*/ 906379 w 1348874"/>
                <a:gd name="connsiteY3" fmla="*/ 460542 h 1190458"/>
                <a:gd name="connsiteX4" fmla="*/ 449179 w 1348874"/>
                <a:gd name="connsiteY4" fmla="*/ 765342 h 1190458"/>
                <a:gd name="connsiteX5" fmla="*/ 176463 w 1348874"/>
                <a:gd name="connsiteY5" fmla="*/ 1054100 h 1190458"/>
                <a:gd name="connsiteX6" fmla="*/ 64168 w 1348874"/>
                <a:gd name="connsiteY6" fmla="*/ 1190458 h 1190458"/>
                <a:gd name="connsiteX0" fmla="*/ 0 w 1348874"/>
                <a:gd name="connsiteY0" fmla="*/ 961858 h 1054100"/>
                <a:gd name="connsiteX1" fmla="*/ 1143000 w 1348874"/>
                <a:gd name="connsiteY1" fmla="*/ 123658 h 1054100"/>
                <a:gd name="connsiteX2" fmla="*/ 1235242 w 1348874"/>
                <a:gd name="connsiteY2" fmla="*/ 219911 h 1054100"/>
                <a:gd name="connsiteX3" fmla="*/ 906379 w 1348874"/>
                <a:gd name="connsiteY3" fmla="*/ 460542 h 1054100"/>
                <a:gd name="connsiteX4" fmla="*/ 449179 w 1348874"/>
                <a:gd name="connsiteY4" fmla="*/ 765342 h 1054100"/>
                <a:gd name="connsiteX5" fmla="*/ 176463 w 1348874"/>
                <a:gd name="connsiteY5" fmla="*/ 1054100 h 1054100"/>
                <a:gd name="connsiteX0" fmla="*/ 0 w 1348874"/>
                <a:gd name="connsiteY0" fmla="*/ 961858 h 1114258"/>
                <a:gd name="connsiteX1" fmla="*/ 1143000 w 1348874"/>
                <a:gd name="connsiteY1" fmla="*/ 123658 h 1114258"/>
                <a:gd name="connsiteX2" fmla="*/ 1235242 w 1348874"/>
                <a:gd name="connsiteY2" fmla="*/ 219911 h 1114258"/>
                <a:gd name="connsiteX3" fmla="*/ 906379 w 1348874"/>
                <a:gd name="connsiteY3" fmla="*/ 460542 h 1114258"/>
                <a:gd name="connsiteX4" fmla="*/ 449179 w 1348874"/>
                <a:gd name="connsiteY4" fmla="*/ 765342 h 1114258"/>
                <a:gd name="connsiteX5" fmla="*/ 0 w 1348874"/>
                <a:gd name="connsiteY5" fmla="*/ 1114258 h 1114258"/>
                <a:gd name="connsiteX0" fmla="*/ 0 w 1411037"/>
                <a:gd name="connsiteY0" fmla="*/ 961858 h 1114258"/>
                <a:gd name="connsiteX1" fmla="*/ 1143000 w 1411037"/>
                <a:gd name="connsiteY1" fmla="*/ 123658 h 1114258"/>
                <a:gd name="connsiteX2" fmla="*/ 1371600 w 1411037"/>
                <a:gd name="connsiteY2" fmla="*/ 504658 h 1114258"/>
                <a:gd name="connsiteX3" fmla="*/ 906379 w 1411037"/>
                <a:gd name="connsiteY3" fmla="*/ 460542 h 1114258"/>
                <a:gd name="connsiteX4" fmla="*/ 449179 w 1411037"/>
                <a:gd name="connsiteY4" fmla="*/ 765342 h 1114258"/>
                <a:gd name="connsiteX5" fmla="*/ 0 w 1411037"/>
                <a:gd name="connsiteY5" fmla="*/ 1114258 h 11142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06379 w 1425074"/>
                <a:gd name="connsiteY3" fmla="*/ 231942 h 885658"/>
                <a:gd name="connsiteX4" fmla="*/ 449179 w 1425074"/>
                <a:gd name="connsiteY4" fmla="*/ 536742 h 885658"/>
                <a:gd name="connsiteX5" fmla="*/ 0 w 1425074"/>
                <a:gd name="connsiteY5" fmla="*/ 885658 h 8856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14399 w 1425074"/>
                <a:gd name="connsiteY3" fmla="*/ 428458 h 885658"/>
                <a:gd name="connsiteX4" fmla="*/ 449179 w 1425074"/>
                <a:gd name="connsiteY4" fmla="*/ 536742 h 885658"/>
                <a:gd name="connsiteX5" fmla="*/ 0 w 1425074"/>
                <a:gd name="connsiteY5" fmla="*/ 885658 h 8856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14399 w 1425074"/>
                <a:gd name="connsiteY3" fmla="*/ 428458 h 885658"/>
                <a:gd name="connsiteX4" fmla="*/ 380999 w 1425074"/>
                <a:gd name="connsiteY4" fmla="*/ 657058 h 885658"/>
                <a:gd name="connsiteX5" fmla="*/ 0 w 1425074"/>
                <a:gd name="connsiteY5" fmla="*/ 885658 h 885658"/>
                <a:gd name="connsiteX0" fmla="*/ 0 w 1425073"/>
                <a:gd name="connsiteY0" fmla="*/ 657058 h 809458"/>
                <a:gd name="connsiteX1" fmla="*/ 1219199 w 1425073"/>
                <a:gd name="connsiteY1" fmla="*/ 123658 h 809458"/>
                <a:gd name="connsiteX2" fmla="*/ 1371600 w 1425073"/>
                <a:gd name="connsiteY2" fmla="*/ 199858 h 809458"/>
                <a:gd name="connsiteX3" fmla="*/ 914399 w 1425073"/>
                <a:gd name="connsiteY3" fmla="*/ 352258 h 809458"/>
                <a:gd name="connsiteX4" fmla="*/ 380999 w 1425073"/>
                <a:gd name="connsiteY4" fmla="*/ 580858 h 809458"/>
                <a:gd name="connsiteX5" fmla="*/ 0 w 1425073"/>
                <a:gd name="connsiteY5" fmla="*/ 809458 h 80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5073" h="809458">
                  <a:moveTo>
                    <a:pt x="0" y="657058"/>
                  </a:moveTo>
                  <a:lnTo>
                    <a:pt x="1219199" y="123658"/>
                  </a:lnTo>
                  <a:cubicBezTo>
                    <a:pt x="1425073" y="0"/>
                    <a:pt x="1422400" y="161758"/>
                    <a:pt x="1371600" y="199858"/>
                  </a:cubicBezTo>
                  <a:cubicBezTo>
                    <a:pt x="1320800" y="237958"/>
                    <a:pt x="1079499" y="288758"/>
                    <a:pt x="914399" y="352258"/>
                  </a:cubicBezTo>
                  <a:cubicBezTo>
                    <a:pt x="749299" y="415758"/>
                    <a:pt x="533399" y="504658"/>
                    <a:pt x="380999" y="580858"/>
                  </a:cubicBezTo>
                  <a:cubicBezTo>
                    <a:pt x="228599" y="657058"/>
                    <a:pt x="64168" y="738605"/>
                    <a:pt x="0" y="809458"/>
                  </a:cubicBezTo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flipV="1">
              <a:off x="3962400" y="2667000"/>
              <a:ext cx="3048000" cy="2705100"/>
            </a:xfrm>
            <a:custGeom>
              <a:avLst/>
              <a:gdLst>
                <a:gd name="connsiteX0" fmla="*/ 697064 w 2198535"/>
                <a:gd name="connsiteY0" fmla="*/ 29155 h 2166730"/>
                <a:gd name="connsiteX1" fmla="*/ 371061 w 2198535"/>
                <a:gd name="connsiteY1" fmla="*/ 339256 h 2166730"/>
                <a:gd name="connsiteX2" fmla="*/ 108668 w 2198535"/>
                <a:gd name="connsiteY2" fmla="*/ 720918 h 2166730"/>
                <a:gd name="connsiteX3" fmla="*/ 5301 w 2198535"/>
                <a:gd name="connsiteY3" fmla="*/ 1205948 h 2166730"/>
                <a:gd name="connsiteX4" fmla="*/ 76863 w 2198535"/>
                <a:gd name="connsiteY4" fmla="*/ 1635318 h 2166730"/>
                <a:gd name="connsiteX5" fmla="*/ 291548 w 2198535"/>
                <a:gd name="connsiteY5" fmla="*/ 1953370 h 2166730"/>
                <a:gd name="connsiteX6" fmla="*/ 697064 w 2198535"/>
                <a:gd name="connsiteY6" fmla="*/ 2112397 h 2166730"/>
                <a:gd name="connsiteX7" fmla="*/ 1285461 w 2198535"/>
                <a:gd name="connsiteY7" fmla="*/ 2136250 h 2166730"/>
                <a:gd name="connsiteX8" fmla="*/ 1961322 w 2198535"/>
                <a:gd name="connsiteY8" fmla="*/ 2152153 h 2166730"/>
                <a:gd name="connsiteX9" fmla="*/ 2183958 w 2198535"/>
                <a:gd name="connsiteY9" fmla="*/ 2152153 h 2166730"/>
                <a:gd name="connsiteX10" fmla="*/ 2048786 w 2198535"/>
                <a:gd name="connsiteY10" fmla="*/ 2064689 h 2166730"/>
                <a:gd name="connsiteX11" fmla="*/ 1993127 w 2198535"/>
                <a:gd name="connsiteY11" fmla="*/ 1826150 h 2166730"/>
                <a:gd name="connsiteX12" fmla="*/ 2096494 w 2198535"/>
                <a:gd name="connsiteY12" fmla="*/ 1555805 h 2166730"/>
                <a:gd name="connsiteX13" fmla="*/ 1730734 w 2198535"/>
                <a:gd name="connsiteY13" fmla="*/ 1555805 h 2166730"/>
                <a:gd name="connsiteX14" fmla="*/ 983311 w 2198535"/>
                <a:gd name="connsiteY14" fmla="*/ 1539903 h 2166730"/>
                <a:gd name="connsiteX15" fmla="*/ 538038 w 2198535"/>
                <a:gd name="connsiteY15" fmla="*/ 1428584 h 2166730"/>
                <a:gd name="connsiteX16" fmla="*/ 458525 w 2198535"/>
                <a:gd name="connsiteY16" fmla="*/ 1086678 h 2166730"/>
                <a:gd name="connsiteX17" fmla="*/ 657308 w 2198535"/>
                <a:gd name="connsiteY17" fmla="*/ 736821 h 2166730"/>
                <a:gd name="connsiteX18" fmla="*/ 935604 w 2198535"/>
                <a:gd name="connsiteY18" fmla="*/ 514184 h 2166730"/>
                <a:gd name="connsiteX19" fmla="*/ 1023068 w 2198535"/>
                <a:gd name="connsiteY19" fmla="*/ 442623 h 2166730"/>
                <a:gd name="connsiteX20" fmla="*/ 911750 w 2198535"/>
                <a:gd name="connsiteY20" fmla="*/ 164327 h 2166730"/>
                <a:gd name="connsiteX21" fmla="*/ 697064 w 2198535"/>
                <a:gd name="connsiteY21" fmla="*/ 29155 h 2166730"/>
                <a:gd name="connsiteX0" fmla="*/ 697064 w 3447424"/>
                <a:gd name="connsiteY0" fmla="*/ 29155 h 2166730"/>
                <a:gd name="connsiteX1" fmla="*/ 371061 w 3447424"/>
                <a:gd name="connsiteY1" fmla="*/ 339256 h 2166730"/>
                <a:gd name="connsiteX2" fmla="*/ 108668 w 3447424"/>
                <a:gd name="connsiteY2" fmla="*/ 720918 h 2166730"/>
                <a:gd name="connsiteX3" fmla="*/ 5301 w 3447424"/>
                <a:gd name="connsiteY3" fmla="*/ 1205948 h 2166730"/>
                <a:gd name="connsiteX4" fmla="*/ 76863 w 3447424"/>
                <a:gd name="connsiteY4" fmla="*/ 1635318 h 2166730"/>
                <a:gd name="connsiteX5" fmla="*/ 291548 w 3447424"/>
                <a:gd name="connsiteY5" fmla="*/ 1953370 h 2166730"/>
                <a:gd name="connsiteX6" fmla="*/ 697064 w 3447424"/>
                <a:gd name="connsiteY6" fmla="*/ 2112397 h 2166730"/>
                <a:gd name="connsiteX7" fmla="*/ 1285461 w 3447424"/>
                <a:gd name="connsiteY7" fmla="*/ 2136250 h 2166730"/>
                <a:gd name="connsiteX8" fmla="*/ 1961322 w 3447424"/>
                <a:gd name="connsiteY8" fmla="*/ 2152153 h 2166730"/>
                <a:gd name="connsiteX9" fmla="*/ 3432847 w 3447424"/>
                <a:gd name="connsiteY9" fmla="*/ 2152153 h 2166730"/>
                <a:gd name="connsiteX10" fmla="*/ 2048786 w 3447424"/>
                <a:gd name="connsiteY10" fmla="*/ 2064689 h 2166730"/>
                <a:gd name="connsiteX11" fmla="*/ 1993127 w 3447424"/>
                <a:gd name="connsiteY11" fmla="*/ 1826150 h 2166730"/>
                <a:gd name="connsiteX12" fmla="*/ 2096494 w 3447424"/>
                <a:gd name="connsiteY12" fmla="*/ 1555805 h 2166730"/>
                <a:gd name="connsiteX13" fmla="*/ 1730734 w 3447424"/>
                <a:gd name="connsiteY13" fmla="*/ 1555805 h 2166730"/>
                <a:gd name="connsiteX14" fmla="*/ 983311 w 3447424"/>
                <a:gd name="connsiteY14" fmla="*/ 1539903 h 2166730"/>
                <a:gd name="connsiteX15" fmla="*/ 538038 w 3447424"/>
                <a:gd name="connsiteY15" fmla="*/ 1428584 h 2166730"/>
                <a:gd name="connsiteX16" fmla="*/ 458525 w 3447424"/>
                <a:gd name="connsiteY16" fmla="*/ 1086678 h 2166730"/>
                <a:gd name="connsiteX17" fmla="*/ 657308 w 3447424"/>
                <a:gd name="connsiteY17" fmla="*/ 736821 h 2166730"/>
                <a:gd name="connsiteX18" fmla="*/ 935604 w 3447424"/>
                <a:gd name="connsiteY18" fmla="*/ 514184 h 2166730"/>
                <a:gd name="connsiteX19" fmla="*/ 1023068 w 3447424"/>
                <a:gd name="connsiteY19" fmla="*/ 442623 h 2166730"/>
                <a:gd name="connsiteX20" fmla="*/ 911750 w 3447424"/>
                <a:gd name="connsiteY20" fmla="*/ 164327 h 2166730"/>
                <a:gd name="connsiteX21" fmla="*/ 697064 w 3447424"/>
                <a:gd name="connsiteY21" fmla="*/ 29155 h 2166730"/>
                <a:gd name="connsiteX0" fmla="*/ 697064 w 3552715"/>
                <a:gd name="connsiteY0" fmla="*/ 29155 h 2166730"/>
                <a:gd name="connsiteX1" fmla="*/ 371061 w 3552715"/>
                <a:gd name="connsiteY1" fmla="*/ 339256 h 2166730"/>
                <a:gd name="connsiteX2" fmla="*/ 108668 w 3552715"/>
                <a:gd name="connsiteY2" fmla="*/ 720918 h 2166730"/>
                <a:gd name="connsiteX3" fmla="*/ 5301 w 3552715"/>
                <a:gd name="connsiteY3" fmla="*/ 1205948 h 2166730"/>
                <a:gd name="connsiteX4" fmla="*/ 76863 w 3552715"/>
                <a:gd name="connsiteY4" fmla="*/ 1635318 h 2166730"/>
                <a:gd name="connsiteX5" fmla="*/ 291548 w 3552715"/>
                <a:gd name="connsiteY5" fmla="*/ 1953370 h 2166730"/>
                <a:gd name="connsiteX6" fmla="*/ 697064 w 3552715"/>
                <a:gd name="connsiteY6" fmla="*/ 2112397 h 2166730"/>
                <a:gd name="connsiteX7" fmla="*/ 1285461 w 3552715"/>
                <a:gd name="connsiteY7" fmla="*/ 2136250 h 2166730"/>
                <a:gd name="connsiteX8" fmla="*/ 1961322 w 3552715"/>
                <a:gd name="connsiteY8" fmla="*/ 2152153 h 2166730"/>
                <a:gd name="connsiteX9" fmla="*/ 3432847 w 3552715"/>
                <a:gd name="connsiteY9" fmla="*/ 2152153 h 2166730"/>
                <a:gd name="connsiteX10" fmla="*/ 2048786 w 3552715"/>
                <a:gd name="connsiteY10" fmla="*/ 2064689 h 2166730"/>
                <a:gd name="connsiteX11" fmla="*/ 1993127 w 3552715"/>
                <a:gd name="connsiteY11" fmla="*/ 1826150 h 2166730"/>
                <a:gd name="connsiteX12" fmla="*/ 3508983 w 3552715"/>
                <a:gd name="connsiteY12" fmla="*/ 1555805 h 2166730"/>
                <a:gd name="connsiteX13" fmla="*/ 1730734 w 3552715"/>
                <a:gd name="connsiteY13" fmla="*/ 1555805 h 2166730"/>
                <a:gd name="connsiteX14" fmla="*/ 983311 w 3552715"/>
                <a:gd name="connsiteY14" fmla="*/ 1539903 h 2166730"/>
                <a:gd name="connsiteX15" fmla="*/ 538038 w 3552715"/>
                <a:gd name="connsiteY15" fmla="*/ 1428584 h 2166730"/>
                <a:gd name="connsiteX16" fmla="*/ 458525 w 3552715"/>
                <a:gd name="connsiteY16" fmla="*/ 1086678 h 2166730"/>
                <a:gd name="connsiteX17" fmla="*/ 657308 w 3552715"/>
                <a:gd name="connsiteY17" fmla="*/ 736821 h 2166730"/>
                <a:gd name="connsiteX18" fmla="*/ 935604 w 3552715"/>
                <a:gd name="connsiteY18" fmla="*/ 514184 h 2166730"/>
                <a:gd name="connsiteX19" fmla="*/ 1023068 w 3552715"/>
                <a:gd name="connsiteY19" fmla="*/ 442623 h 2166730"/>
                <a:gd name="connsiteX20" fmla="*/ 911750 w 3552715"/>
                <a:gd name="connsiteY20" fmla="*/ 164327 h 2166730"/>
                <a:gd name="connsiteX21" fmla="*/ 697064 w 3552715"/>
                <a:gd name="connsiteY21" fmla="*/ 29155 h 2166730"/>
                <a:gd name="connsiteX0" fmla="*/ 697064 w 3777144"/>
                <a:gd name="connsiteY0" fmla="*/ 29155 h 2166730"/>
                <a:gd name="connsiteX1" fmla="*/ 371061 w 3777144"/>
                <a:gd name="connsiteY1" fmla="*/ 339256 h 2166730"/>
                <a:gd name="connsiteX2" fmla="*/ 108668 w 3777144"/>
                <a:gd name="connsiteY2" fmla="*/ 720918 h 2166730"/>
                <a:gd name="connsiteX3" fmla="*/ 5301 w 3777144"/>
                <a:gd name="connsiteY3" fmla="*/ 1205948 h 2166730"/>
                <a:gd name="connsiteX4" fmla="*/ 76863 w 3777144"/>
                <a:gd name="connsiteY4" fmla="*/ 1635318 h 2166730"/>
                <a:gd name="connsiteX5" fmla="*/ 291548 w 3777144"/>
                <a:gd name="connsiteY5" fmla="*/ 1953370 h 2166730"/>
                <a:gd name="connsiteX6" fmla="*/ 697064 w 3777144"/>
                <a:gd name="connsiteY6" fmla="*/ 2112397 h 2166730"/>
                <a:gd name="connsiteX7" fmla="*/ 1285461 w 3777144"/>
                <a:gd name="connsiteY7" fmla="*/ 2136250 h 2166730"/>
                <a:gd name="connsiteX8" fmla="*/ 1961322 w 3777144"/>
                <a:gd name="connsiteY8" fmla="*/ 2152153 h 2166730"/>
                <a:gd name="connsiteX9" fmla="*/ 3432847 w 3777144"/>
                <a:gd name="connsiteY9" fmla="*/ 2152153 h 2166730"/>
                <a:gd name="connsiteX10" fmla="*/ 2048786 w 3777144"/>
                <a:gd name="connsiteY10" fmla="*/ 2064689 h 2166730"/>
                <a:gd name="connsiteX11" fmla="*/ 1993127 w 3777144"/>
                <a:gd name="connsiteY11" fmla="*/ 1826150 h 2166730"/>
                <a:gd name="connsiteX12" fmla="*/ 3339692 w 3777144"/>
                <a:gd name="connsiteY12" fmla="*/ 1818198 h 2166730"/>
                <a:gd name="connsiteX13" fmla="*/ 3508983 w 3777144"/>
                <a:gd name="connsiteY13" fmla="*/ 1555805 h 2166730"/>
                <a:gd name="connsiteX14" fmla="*/ 1730734 w 3777144"/>
                <a:gd name="connsiteY14" fmla="*/ 1555805 h 2166730"/>
                <a:gd name="connsiteX15" fmla="*/ 983311 w 3777144"/>
                <a:gd name="connsiteY15" fmla="*/ 1539903 h 2166730"/>
                <a:gd name="connsiteX16" fmla="*/ 538038 w 3777144"/>
                <a:gd name="connsiteY16" fmla="*/ 1428584 h 2166730"/>
                <a:gd name="connsiteX17" fmla="*/ 458525 w 3777144"/>
                <a:gd name="connsiteY17" fmla="*/ 1086678 h 2166730"/>
                <a:gd name="connsiteX18" fmla="*/ 657308 w 3777144"/>
                <a:gd name="connsiteY18" fmla="*/ 736821 h 2166730"/>
                <a:gd name="connsiteX19" fmla="*/ 935604 w 3777144"/>
                <a:gd name="connsiteY19" fmla="*/ 514184 h 2166730"/>
                <a:gd name="connsiteX20" fmla="*/ 1023068 w 3777144"/>
                <a:gd name="connsiteY20" fmla="*/ 442623 h 2166730"/>
                <a:gd name="connsiteX21" fmla="*/ 911750 w 3777144"/>
                <a:gd name="connsiteY21" fmla="*/ 164327 h 2166730"/>
                <a:gd name="connsiteX22" fmla="*/ 697064 w 3777144"/>
                <a:gd name="connsiteY22" fmla="*/ 29155 h 2166730"/>
                <a:gd name="connsiteX0" fmla="*/ 697064 w 3777142"/>
                <a:gd name="connsiteY0" fmla="*/ 29155 h 2183958"/>
                <a:gd name="connsiteX1" fmla="*/ 371061 w 3777142"/>
                <a:gd name="connsiteY1" fmla="*/ 339256 h 2183958"/>
                <a:gd name="connsiteX2" fmla="*/ 108668 w 3777142"/>
                <a:gd name="connsiteY2" fmla="*/ 720918 h 2183958"/>
                <a:gd name="connsiteX3" fmla="*/ 5301 w 3777142"/>
                <a:gd name="connsiteY3" fmla="*/ 1205948 h 2183958"/>
                <a:gd name="connsiteX4" fmla="*/ 76863 w 3777142"/>
                <a:gd name="connsiteY4" fmla="*/ 1635318 h 2183958"/>
                <a:gd name="connsiteX5" fmla="*/ 291548 w 3777142"/>
                <a:gd name="connsiteY5" fmla="*/ 1953370 h 2183958"/>
                <a:gd name="connsiteX6" fmla="*/ 697064 w 3777142"/>
                <a:gd name="connsiteY6" fmla="*/ 2112397 h 2183958"/>
                <a:gd name="connsiteX7" fmla="*/ 1285461 w 3777142"/>
                <a:gd name="connsiteY7" fmla="*/ 2136250 h 2183958"/>
                <a:gd name="connsiteX8" fmla="*/ 1961322 w 3777142"/>
                <a:gd name="connsiteY8" fmla="*/ 2152153 h 2183958"/>
                <a:gd name="connsiteX9" fmla="*/ 3432847 w 3777142"/>
                <a:gd name="connsiteY9" fmla="*/ 2152153 h 2183958"/>
                <a:gd name="connsiteX10" fmla="*/ 3233840 w 3777142"/>
                <a:gd name="connsiteY10" fmla="*/ 1961322 h 2183958"/>
                <a:gd name="connsiteX11" fmla="*/ 1993127 w 3777142"/>
                <a:gd name="connsiteY11" fmla="*/ 1826150 h 2183958"/>
                <a:gd name="connsiteX12" fmla="*/ 3339692 w 3777142"/>
                <a:gd name="connsiteY12" fmla="*/ 1818198 h 2183958"/>
                <a:gd name="connsiteX13" fmla="*/ 3508983 w 3777142"/>
                <a:gd name="connsiteY13" fmla="*/ 1555805 h 2183958"/>
                <a:gd name="connsiteX14" fmla="*/ 1730734 w 3777142"/>
                <a:gd name="connsiteY14" fmla="*/ 1555805 h 2183958"/>
                <a:gd name="connsiteX15" fmla="*/ 983311 w 3777142"/>
                <a:gd name="connsiteY15" fmla="*/ 1539903 h 2183958"/>
                <a:gd name="connsiteX16" fmla="*/ 538038 w 3777142"/>
                <a:gd name="connsiteY16" fmla="*/ 1428584 h 2183958"/>
                <a:gd name="connsiteX17" fmla="*/ 458525 w 3777142"/>
                <a:gd name="connsiteY17" fmla="*/ 1086678 h 2183958"/>
                <a:gd name="connsiteX18" fmla="*/ 657308 w 3777142"/>
                <a:gd name="connsiteY18" fmla="*/ 736821 h 2183958"/>
                <a:gd name="connsiteX19" fmla="*/ 935604 w 3777142"/>
                <a:gd name="connsiteY19" fmla="*/ 514184 h 2183958"/>
                <a:gd name="connsiteX20" fmla="*/ 1023068 w 3777142"/>
                <a:gd name="connsiteY20" fmla="*/ 442623 h 2183958"/>
                <a:gd name="connsiteX21" fmla="*/ 911750 w 3777142"/>
                <a:gd name="connsiteY21" fmla="*/ 164327 h 2183958"/>
                <a:gd name="connsiteX22" fmla="*/ 697064 w 3777142"/>
                <a:gd name="connsiteY22" fmla="*/ 29155 h 2183958"/>
                <a:gd name="connsiteX0" fmla="*/ 697064 w 3777144"/>
                <a:gd name="connsiteY0" fmla="*/ 29155 h 2183958"/>
                <a:gd name="connsiteX1" fmla="*/ 371061 w 3777144"/>
                <a:gd name="connsiteY1" fmla="*/ 339256 h 2183958"/>
                <a:gd name="connsiteX2" fmla="*/ 108668 w 3777144"/>
                <a:gd name="connsiteY2" fmla="*/ 720918 h 2183958"/>
                <a:gd name="connsiteX3" fmla="*/ 5301 w 3777144"/>
                <a:gd name="connsiteY3" fmla="*/ 1205948 h 2183958"/>
                <a:gd name="connsiteX4" fmla="*/ 76863 w 3777144"/>
                <a:gd name="connsiteY4" fmla="*/ 1635318 h 2183958"/>
                <a:gd name="connsiteX5" fmla="*/ 291548 w 3777144"/>
                <a:gd name="connsiteY5" fmla="*/ 1953370 h 2183958"/>
                <a:gd name="connsiteX6" fmla="*/ 697064 w 3777144"/>
                <a:gd name="connsiteY6" fmla="*/ 2112397 h 2183958"/>
                <a:gd name="connsiteX7" fmla="*/ 1285461 w 3777144"/>
                <a:gd name="connsiteY7" fmla="*/ 2136250 h 2183958"/>
                <a:gd name="connsiteX8" fmla="*/ 1961322 w 3777144"/>
                <a:gd name="connsiteY8" fmla="*/ 2152153 h 2183958"/>
                <a:gd name="connsiteX9" fmla="*/ 3432847 w 3777144"/>
                <a:gd name="connsiteY9" fmla="*/ 2152153 h 2183958"/>
                <a:gd name="connsiteX10" fmla="*/ 3233840 w 3777144"/>
                <a:gd name="connsiteY10" fmla="*/ 1961322 h 2183958"/>
                <a:gd name="connsiteX11" fmla="*/ 3321825 w 3777144"/>
                <a:gd name="connsiteY11" fmla="*/ 1826150 h 2183958"/>
                <a:gd name="connsiteX12" fmla="*/ 3339692 w 3777144"/>
                <a:gd name="connsiteY12" fmla="*/ 1818198 h 2183958"/>
                <a:gd name="connsiteX13" fmla="*/ 3508983 w 3777144"/>
                <a:gd name="connsiteY13" fmla="*/ 1555805 h 2183958"/>
                <a:gd name="connsiteX14" fmla="*/ 1730734 w 3777144"/>
                <a:gd name="connsiteY14" fmla="*/ 1555805 h 2183958"/>
                <a:gd name="connsiteX15" fmla="*/ 983311 w 3777144"/>
                <a:gd name="connsiteY15" fmla="*/ 1539903 h 2183958"/>
                <a:gd name="connsiteX16" fmla="*/ 538038 w 3777144"/>
                <a:gd name="connsiteY16" fmla="*/ 1428584 h 2183958"/>
                <a:gd name="connsiteX17" fmla="*/ 458525 w 3777144"/>
                <a:gd name="connsiteY17" fmla="*/ 1086678 h 2183958"/>
                <a:gd name="connsiteX18" fmla="*/ 657308 w 3777144"/>
                <a:gd name="connsiteY18" fmla="*/ 736821 h 2183958"/>
                <a:gd name="connsiteX19" fmla="*/ 935604 w 3777144"/>
                <a:gd name="connsiteY19" fmla="*/ 514184 h 2183958"/>
                <a:gd name="connsiteX20" fmla="*/ 1023068 w 3777144"/>
                <a:gd name="connsiteY20" fmla="*/ 442623 h 2183958"/>
                <a:gd name="connsiteX21" fmla="*/ 911750 w 3777144"/>
                <a:gd name="connsiteY21" fmla="*/ 164327 h 2183958"/>
                <a:gd name="connsiteX22" fmla="*/ 697064 w 3777144"/>
                <a:gd name="connsiteY22" fmla="*/ 29155 h 2183958"/>
                <a:gd name="connsiteX0" fmla="*/ 697064 w 3777142"/>
                <a:gd name="connsiteY0" fmla="*/ 29155 h 2183958"/>
                <a:gd name="connsiteX1" fmla="*/ 371061 w 3777142"/>
                <a:gd name="connsiteY1" fmla="*/ 339256 h 2183958"/>
                <a:gd name="connsiteX2" fmla="*/ 108668 w 3777142"/>
                <a:gd name="connsiteY2" fmla="*/ 720918 h 2183958"/>
                <a:gd name="connsiteX3" fmla="*/ 5301 w 3777142"/>
                <a:gd name="connsiteY3" fmla="*/ 1205948 h 2183958"/>
                <a:gd name="connsiteX4" fmla="*/ 76863 w 3777142"/>
                <a:gd name="connsiteY4" fmla="*/ 1635318 h 2183958"/>
                <a:gd name="connsiteX5" fmla="*/ 291548 w 3777142"/>
                <a:gd name="connsiteY5" fmla="*/ 1953370 h 2183958"/>
                <a:gd name="connsiteX6" fmla="*/ 697064 w 3777142"/>
                <a:gd name="connsiteY6" fmla="*/ 2112397 h 2183958"/>
                <a:gd name="connsiteX7" fmla="*/ 1285461 w 3777142"/>
                <a:gd name="connsiteY7" fmla="*/ 2136250 h 2183958"/>
                <a:gd name="connsiteX8" fmla="*/ 1961322 w 3777142"/>
                <a:gd name="connsiteY8" fmla="*/ 2152153 h 2183958"/>
                <a:gd name="connsiteX9" fmla="*/ 3432847 w 3777142"/>
                <a:gd name="connsiteY9" fmla="*/ 2152153 h 2183958"/>
                <a:gd name="connsiteX10" fmla="*/ 3233840 w 3777142"/>
                <a:gd name="connsiteY10" fmla="*/ 1961322 h 2183958"/>
                <a:gd name="connsiteX11" fmla="*/ 3321825 w 3777142"/>
                <a:gd name="connsiteY11" fmla="*/ 1826150 h 2183958"/>
                <a:gd name="connsiteX12" fmla="*/ 3339692 w 3777142"/>
                <a:gd name="connsiteY12" fmla="*/ 1818198 h 2183958"/>
                <a:gd name="connsiteX13" fmla="*/ 3508983 w 3777142"/>
                <a:gd name="connsiteY13" fmla="*/ 1555805 h 2183958"/>
                <a:gd name="connsiteX14" fmla="*/ 1730734 w 3777142"/>
                <a:gd name="connsiteY14" fmla="*/ 1754587 h 2183958"/>
                <a:gd name="connsiteX15" fmla="*/ 983311 w 3777142"/>
                <a:gd name="connsiteY15" fmla="*/ 1539903 h 2183958"/>
                <a:gd name="connsiteX16" fmla="*/ 538038 w 3777142"/>
                <a:gd name="connsiteY16" fmla="*/ 1428584 h 2183958"/>
                <a:gd name="connsiteX17" fmla="*/ 458525 w 3777142"/>
                <a:gd name="connsiteY17" fmla="*/ 1086678 h 2183958"/>
                <a:gd name="connsiteX18" fmla="*/ 657308 w 3777142"/>
                <a:gd name="connsiteY18" fmla="*/ 736821 h 2183958"/>
                <a:gd name="connsiteX19" fmla="*/ 935604 w 3777142"/>
                <a:gd name="connsiteY19" fmla="*/ 514184 h 2183958"/>
                <a:gd name="connsiteX20" fmla="*/ 1023068 w 3777142"/>
                <a:gd name="connsiteY20" fmla="*/ 442623 h 2183958"/>
                <a:gd name="connsiteX21" fmla="*/ 911750 w 3777142"/>
                <a:gd name="connsiteY21" fmla="*/ 164327 h 2183958"/>
                <a:gd name="connsiteX22" fmla="*/ 697064 w 3777142"/>
                <a:gd name="connsiteY22" fmla="*/ 29155 h 2183958"/>
                <a:gd name="connsiteX0" fmla="*/ 697064 w 3777144"/>
                <a:gd name="connsiteY0" fmla="*/ 29155 h 2183958"/>
                <a:gd name="connsiteX1" fmla="*/ 371061 w 3777144"/>
                <a:gd name="connsiteY1" fmla="*/ 339256 h 2183958"/>
                <a:gd name="connsiteX2" fmla="*/ 108668 w 3777144"/>
                <a:gd name="connsiteY2" fmla="*/ 720918 h 2183958"/>
                <a:gd name="connsiteX3" fmla="*/ 5301 w 3777144"/>
                <a:gd name="connsiteY3" fmla="*/ 1205948 h 2183958"/>
                <a:gd name="connsiteX4" fmla="*/ 76863 w 3777144"/>
                <a:gd name="connsiteY4" fmla="*/ 1635318 h 2183958"/>
                <a:gd name="connsiteX5" fmla="*/ 291548 w 3777144"/>
                <a:gd name="connsiteY5" fmla="*/ 1953370 h 2183958"/>
                <a:gd name="connsiteX6" fmla="*/ 697064 w 3777144"/>
                <a:gd name="connsiteY6" fmla="*/ 2112397 h 2183958"/>
                <a:gd name="connsiteX7" fmla="*/ 1285461 w 3777144"/>
                <a:gd name="connsiteY7" fmla="*/ 2136250 h 2183958"/>
                <a:gd name="connsiteX8" fmla="*/ 1961322 w 3777144"/>
                <a:gd name="connsiteY8" fmla="*/ 2152153 h 2183958"/>
                <a:gd name="connsiteX9" fmla="*/ 3432847 w 3777144"/>
                <a:gd name="connsiteY9" fmla="*/ 2152153 h 2183958"/>
                <a:gd name="connsiteX10" fmla="*/ 3233840 w 3777144"/>
                <a:gd name="connsiteY10" fmla="*/ 1961322 h 2183958"/>
                <a:gd name="connsiteX11" fmla="*/ 3321825 w 3777144"/>
                <a:gd name="connsiteY11" fmla="*/ 1826150 h 2183958"/>
                <a:gd name="connsiteX12" fmla="*/ 3339692 w 3777144"/>
                <a:gd name="connsiteY12" fmla="*/ 1818198 h 2183958"/>
                <a:gd name="connsiteX13" fmla="*/ 3508983 w 3777144"/>
                <a:gd name="connsiteY13" fmla="*/ 1555805 h 2183958"/>
                <a:gd name="connsiteX14" fmla="*/ 1730734 w 3777144"/>
                <a:gd name="connsiteY14" fmla="*/ 1754587 h 2183958"/>
                <a:gd name="connsiteX15" fmla="*/ 983311 w 3777144"/>
                <a:gd name="connsiteY15" fmla="*/ 1722783 h 2183958"/>
                <a:gd name="connsiteX16" fmla="*/ 538038 w 3777144"/>
                <a:gd name="connsiteY16" fmla="*/ 1428584 h 2183958"/>
                <a:gd name="connsiteX17" fmla="*/ 458525 w 3777144"/>
                <a:gd name="connsiteY17" fmla="*/ 1086678 h 2183958"/>
                <a:gd name="connsiteX18" fmla="*/ 657308 w 3777144"/>
                <a:gd name="connsiteY18" fmla="*/ 736821 h 2183958"/>
                <a:gd name="connsiteX19" fmla="*/ 935604 w 3777144"/>
                <a:gd name="connsiteY19" fmla="*/ 514184 h 2183958"/>
                <a:gd name="connsiteX20" fmla="*/ 1023068 w 3777144"/>
                <a:gd name="connsiteY20" fmla="*/ 442623 h 2183958"/>
                <a:gd name="connsiteX21" fmla="*/ 911750 w 3777144"/>
                <a:gd name="connsiteY21" fmla="*/ 164327 h 2183958"/>
                <a:gd name="connsiteX22" fmla="*/ 697064 w 3777144"/>
                <a:gd name="connsiteY22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555805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458525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458525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697930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812922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812922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65186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65186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33931 w 3774165"/>
                <a:gd name="connsiteY19" fmla="*/ 355787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579057 h 2733860"/>
                <a:gd name="connsiteX1" fmla="*/ 304470 w 3774165"/>
                <a:gd name="connsiteY1" fmla="*/ 115293 h 2733860"/>
                <a:gd name="connsiteX2" fmla="*/ 108668 w 3774165"/>
                <a:gd name="connsiteY2" fmla="*/ 1270820 h 2733860"/>
                <a:gd name="connsiteX3" fmla="*/ 5301 w 3774165"/>
                <a:gd name="connsiteY3" fmla="*/ 1755850 h 2733860"/>
                <a:gd name="connsiteX4" fmla="*/ 76863 w 3774165"/>
                <a:gd name="connsiteY4" fmla="*/ 2185220 h 2733860"/>
                <a:gd name="connsiteX5" fmla="*/ 291548 w 3774165"/>
                <a:gd name="connsiteY5" fmla="*/ 2503272 h 2733860"/>
                <a:gd name="connsiteX6" fmla="*/ 697064 w 3774165"/>
                <a:gd name="connsiteY6" fmla="*/ 2662299 h 2733860"/>
                <a:gd name="connsiteX7" fmla="*/ 1285461 w 3774165"/>
                <a:gd name="connsiteY7" fmla="*/ 2686152 h 2733860"/>
                <a:gd name="connsiteX8" fmla="*/ 1961322 w 3774165"/>
                <a:gd name="connsiteY8" fmla="*/ 2702055 h 2733860"/>
                <a:gd name="connsiteX9" fmla="*/ 3432847 w 3774165"/>
                <a:gd name="connsiteY9" fmla="*/ 2702055 h 2733860"/>
                <a:gd name="connsiteX10" fmla="*/ 3233840 w 3774165"/>
                <a:gd name="connsiteY10" fmla="*/ 2511224 h 2733860"/>
                <a:gd name="connsiteX11" fmla="*/ 3321825 w 3774165"/>
                <a:gd name="connsiteY11" fmla="*/ 2376052 h 2733860"/>
                <a:gd name="connsiteX12" fmla="*/ 3508983 w 3774165"/>
                <a:gd name="connsiteY12" fmla="*/ 2217025 h 2733860"/>
                <a:gd name="connsiteX13" fmla="*/ 1730734 w 3774165"/>
                <a:gd name="connsiteY13" fmla="*/ 2304489 h 2733860"/>
                <a:gd name="connsiteX14" fmla="*/ 1033931 w 3774165"/>
                <a:gd name="connsiteY14" fmla="*/ 2278009 h 2733860"/>
                <a:gd name="connsiteX15" fmla="*/ 577225 w 3774165"/>
                <a:gd name="connsiteY15" fmla="*/ 2201769 h 2733860"/>
                <a:gd name="connsiteX16" fmla="*/ 424990 w 3774165"/>
                <a:gd name="connsiteY16" fmla="*/ 1744329 h 2733860"/>
                <a:gd name="connsiteX17" fmla="*/ 501108 w 3774165"/>
                <a:gd name="connsiteY17" fmla="*/ 1363129 h 2733860"/>
                <a:gd name="connsiteX18" fmla="*/ 805578 w 3774165"/>
                <a:gd name="connsiteY18" fmla="*/ 1058169 h 2733860"/>
                <a:gd name="connsiteX19" fmla="*/ 1033931 w 3774165"/>
                <a:gd name="connsiteY19" fmla="*/ 905689 h 2733860"/>
                <a:gd name="connsiteX20" fmla="*/ 911750 w 3774165"/>
                <a:gd name="connsiteY20" fmla="*/ 714229 h 2733860"/>
                <a:gd name="connsiteX21" fmla="*/ 697064 w 3774165"/>
                <a:gd name="connsiteY21" fmla="*/ 579057 h 2733860"/>
                <a:gd name="connsiteX0" fmla="*/ 608941 w 3774165"/>
                <a:gd name="connsiteY0" fmla="*/ 99823 h 3154817"/>
                <a:gd name="connsiteX1" fmla="*/ 304470 w 3774165"/>
                <a:gd name="connsiteY1" fmla="*/ 536250 h 3154817"/>
                <a:gd name="connsiteX2" fmla="*/ 108668 w 3774165"/>
                <a:gd name="connsiteY2" fmla="*/ 1691777 h 3154817"/>
                <a:gd name="connsiteX3" fmla="*/ 5301 w 3774165"/>
                <a:gd name="connsiteY3" fmla="*/ 2176807 h 3154817"/>
                <a:gd name="connsiteX4" fmla="*/ 76863 w 3774165"/>
                <a:gd name="connsiteY4" fmla="*/ 2606177 h 3154817"/>
                <a:gd name="connsiteX5" fmla="*/ 291548 w 3774165"/>
                <a:gd name="connsiteY5" fmla="*/ 2924229 h 3154817"/>
                <a:gd name="connsiteX6" fmla="*/ 697064 w 3774165"/>
                <a:gd name="connsiteY6" fmla="*/ 3083256 h 3154817"/>
                <a:gd name="connsiteX7" fmla="*/ 1285461 w 3774165"/>
                <a:gd name="connsiteY7" fmla="*/ 3107109 h 3154817"/>
                <a:gd name="connsiteX8" fmla="*/ 1961322 w 3774165"/>
                <a:gd name="connsiteY8" fmla="*/ 3123012 h 3154817"/>
                <a:gd name="connsiteX9" fmla="*/ 3432847 w 3774165"/>
                <a:gd name="connsiteY9" fmla="*/ 3123012 h 3154817"/>
                <a:gd name="connsiteX10" fmla="*/ 3233840 w 3774165"/>
                <a:gd name="connsiteY10" fmla="*/ 2932181 h 3154817"/>
                <a:gd name="connsiteX11" fmla="*/ 3321825 w 3774165"/>
                <a:gd name="connsiteY11" fmla="*/ 2797009 h 3154817"/>
                <a:gd name="connsiteX12" fmla="*/ 3508983 w 3774165"/>
                <a:gd name="connsiteY12" fmla="*/ 2637982 h 3154817"/>
                <a:gd name="connsiteX13" fmla="*/ 1730734 w 3774165"/>
                <a:gd name="connsiteY13" fmla="*/ 2725446 h 3154817"/>
                <a:gd name="connsiteX14" fmla="*/ 1033931 w 3774165"/>
                <a:gd name="connsiteY14" fmla="*/ 2698966 h 3154817"/>
                <a:gd name="connsiteX15" fmla="*/ 577225 w 3774165"/>
                <a:gd name="connsiteY15" fmla="*/ 2622726 h 3154817"/>
                <a:gd name="connsiteX16" fmla="*/ 424990 w 3774165"/>
                <a:gd name="connsiteY16" fmla="*/ 2165286 h 3154817"/>
                <a:gd name="connsiteX17" fmla="*/ 501108 w 3774165"/>
                <a:gd name="connsiteY17" fmla="*/ 1784086 h 3154817"/>
                <a:gd name="connsiteX18" fmla="*/ 805578 w 3774165"/>
                <a:gd name="connsiteY18" fmla="*/ 1479126 h 3154817"/>
                <a:gd name="connsiteX19" fmla="*/ 1033931 w 3774165"/>
                <a:gd name="connsiteY19" fmla="*/ 1326646 h 3154817"/>
                <a:gd name="connsiteX20" fmla="*/ 911750 w 3774165"/>
                <a:gd name="connsiteY20" fmla="*/ 1135186 h 3154817"/>
                <a:gd name="connsiteX21" fmla="*/ 608941 w 3774165"/>
                <a:gd name="connsiteY21" fmla="*/ 99823 h 315481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805578 w 3774165"/>
                <a:gd name="connsiteY18" fmla="*/ 1422946 h 3098637"/>
                <a:gd name="connsiteX19" fmla="*/ 1033931 w 3774165"/>
                <a:gd name="connsiteY19" fmla="*/ 127046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805578 w 3774165"/>
                <a:gd name="connsiteY18" fmla="*/ 1422946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532823 w 3774165"/>
                <a:gd name="connsiteY18" fmla="*/ 1265640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456706 w 3774165"/>
                <a:gd name="connsiteY17" fmla="*/ 1789354 h 3098637"/>
                <a:gd name="connsiteX18" fmla="*/ 532823 w 3774165"/>
                <a:gd name="connsiteY18" fmla="*/ 1265640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74165" h="3098637">
                  <a:moveTo>
                    <a:pt x="608941" y="43643"/>
                  </a:moveTo>
                  <a:cubicBezTo>
                    <a:pt x="520137" y="87286"/>
                    <a:pt x="387849" y="214744"/>
                    <a:pt x="304470" y="480070"/>
                  </a:cubicBezTo>
                  <a:cubicBezTo>
                    <a:pt x="221091" y="745396"/>
                    <a:pt x="158530" y="1362171"/>
                    <a:pt x="108668" y="1635597"/>
                  </a:cubicBezTo>
                  <a:cubicBezTo>
                    <a:pt x="58806" y="1909023"/>
                    <a:pt x="10602" y="1968227"/>
                    <a:pt x="5301" y="2120627"/>
                  </a:cubicBezTo>
                  <a:cubicBezTo>
                    <a:pt x="0" y="2273027"/>
                    <a:pt x="29155" y="2425427"/>
                    <a:pt x="76863" y="2549997"/>
                  </a:cubicBezTo>
                  <a:cubicBezTo>
                    <a:pt x="124571" y="2674567"/>
                    <a:pt x="188181" y="2788536"/>
                    <a:pt x="291548" y="2868049"/>
                  </a:cubicBezTo>
                  <a:cubicBezTo>
                    <a:pt x="394915" y="2947562"/>
                    <a:pt x="531412" y="2996596"/>
                    <a:pt x="697064" y="3027076"/>
                  </a:cubicBezTo>
                  <a:cubicBezTo>
                    <a:pt x="862716" y="3057556"/>
                    <a:pt x="1285461" y="3050929"/>
                    <a:pt x="1285461" y="3050929"/>
                  </a:cubicBezTo>
                  <a:lnTo>
                    <a:pt x="1961322" y="3066832"/>
                  </a:lnTo>
                  <a:cubicBezTo>
                    <a:pt x="2111071" y="3069482"/>
                    <a:pt x="3220761" y="3098637"/>
                    <a:pt x="3432847" y="3066832"/>
                  </a:cubicBezTo>
                  <a:cubicBezTo>
                    <a:pt x="3644933" y="3035027"/>
                    <a:pt x="3252344" y="2930335"/>
                    <a:pt x="3233840" y="2876001"/>
                  </a:cubicBezTo>
                  <a:cubicBezTo>
                    <a:pt x="3215336" y="2821667"/>
                    <a:pt x="3275968" y="2789862"/>
                    <a:pt x="3321825" y="2740829"/>
                  </a:cubicBezTo>
                  <a:cubicBezTo>
                    <a:pt x="3367682" y="2691796"/>
                    <a:pt x="3774165" y="2593729"/>
                    <a:pt x="3508983" y="2581802"/>
                  </a:cubicBezTo>
                  <a:lnTo>
                    <a:pt x="1730734" y="2669266"/>
                  </a:lnTo>
                  <a:cubicBezTo>
                    <a:pt x="1545204" y="2666616"/>
                    <a:pt x="1226182" y="2659906"/>
                    <a:pt x="1033931" y="2642786"/>
                  </a:cubicBezTo>
                  <a:cubicBezTo>
                    <a:pt x="841680" y="2625666"/>
                    <a:pt x="678715" y="2655493"/>
                    <a:pt x="577225" y="2566546"/>
                  </a:cubicBezTo>
                  <a:cubicBezTo>
                    <a:pt x="475735" y="2477599"/>
                    <a:pt x="445076" y="2238638"/>
                    <a:pt x="424990" y="2109106"/>
                  </a:cubicBezTo>
                  <a:cubicBezTo>
                    <a:pt x="404904" y="1979574"/>
                    <a:pt x="438734" y="1929932"/>
                    <a:pt x="456706" y="1789354"/>
                  </a:cubicBezTo>
                  <a:cubicBezTo>
                    <a:pt x="474678" y="1648776"/>
                    <a:pt x="507451" y="1469306"/>
                    <a:pt x="532823" y="1265640"/>
                  </a:cubicBezTo>
                  <a:cubicBezTo>
                    <a:pt x="558195" y="1061974"/>
                    <a:pt x="558196" y="741927"/>
                    <a:pt x="608941" y="567356"/>
                  </a:cubicBezTo>
                  <a:cubicBezTo>
                    <a:pt x="659686" y="392785"/>
                    <a:pt x="837294" y="305499"/>
                    <a:pt x="837294" y="218214"/>
                  </a:cubicBezTo>
                  <a:cubicBezTo>
                    <a:pt x="837294" y="130929"/>
                    <a:pt x="697745" y="0"/>
                    <a:pt x="608941" y="43643"/>
                  </a:cubicBez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1371600" y="1600200"/>
              <a:ext cx="1838325" cy="4495800"/>
            </a:xfrm>
            <a:custGeom>
              <a:avLst/>
              <a:gdLst>
                <a:gd name="connsiteX0" fmla="*/ 22529 w 1543879"/>
                <a:gd name="connsiteY0" fmla="*/ 528762 h 3090408"/>
                <a:gd name="connsiteX1" fmla="*/ 165653 w 1543879"/>
                <a:gd name="connsiteY1" fmla="*/ 282272 h 3090408"/>
                <a:gd name="connsiteX2" fmla="*/ 420094 w 1543879"/>
                <a:gd name="connsiteY2" fmla="*/ 147100 h 3090408"/>
                <a:gd name="connsiteX3" fmla="*/ 658634 w 1543879"/>
                <a:gd name="connsiteY3" fmla="*/ 99392 h 3090408"/>
                <a:gd name="connsiteX4" fmla="*/ 825611 w 1543879"/>
                <a:gd name="connsiteY4" fmla="*/ 115294 h 3090408"/>
                <a:gd name="connsiteX5" fmla="*/ 1167517 w 1543879"/>
                <a:gd name="connsiteY5" fmla="*/ 791155 h 3090408"/>
                <a:gd name="connsiteX6" fmla="*/ 1429910 w 1543879"/>
                <a:gd name="connsiteY6" fmla="*/ 1785068 h 3090408"/>
                <a:gd name="connsiteX7" fmla="*/ 1533277 w 1543879"/>
                <a:gd name="connsiteY7" fmla="*/ 2755127 h 3090408"/>
                <a:gd name="connsiteX8" fmla="*/ 1493521 w 1543879"/>
                <a:gd name="connsiteY8" fmla="*/ 2834641 h 3090408"/>
                <a:gd name="connsiteX9" fmla="*/ 1358348 w 1543879"/>
                <a:gd name="connsiteY9" fmla="*/ 2755127 h 3090408"/>
                <a:gd name="connsiteX10" fmla="*/ 1080053 w 1543879"/>
                <a:gd name="connsiteY10" fmla="*/ 2778981 h 3090408"/>
                <a:gd name="connsiteX11" fmla="*/ 777903 w 1543879"/>
                <a:gd name="connsiteY11" fmla="*/ 2890300 h 3090408"/>
                <a:gd name="connsiteX12" fmla="*/ 626828 w 1543879"/>
                <a:gd name="connsiteY12" fmla="*/ 3073180 h 3090408"/>
                <a:gd name="connsiteX13" fmla="*/ 602974 w 1543879"/>
                <a:gd name="connsiteY13" fmla="*/ 2786933 h 3090408"/>
                <a:gd name="connsiteX14" fmla="*/ 499608 w 1543879"/>
                <a:gd name="connsiteY14" fmla="*/ 1967948 h 3090408"/>
                <a:gd name="connsiteX15" fmla="*/ 300825 w 1543879"/>
                <a:gd name="connsiteY15" fmla="*/ 1252331 h 3090408"/>
                <a:gd name="connsiteX16" fmla="*/ 22529 w 1543879"/>
                <a:gd name="connsiteY16" fmla="*/ 528762 h 309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43879" h="3090408">
                  <a:moveTo>
                    <a:pt x="22529" y="528762"/>
                  </a:moveTo>
                  <a:cubicBezTo>
                    <a:pt x="0" y="367086"/>
                    <a:pt x="99392" y="345882"/>
                    <a:pt x="165653" y="282272"/>
                  </a:cubicBezTo>
                  <a:cubicBezTo>
                    <a:pt x="231914" y="218662"/>
                    <a:pt x="337931" y="177580"/>
                    <a:pt x="420094" y="147100"/>
                  </a:cubicBezTo>
                  <a:cubicBezTo>
                    <a:pt x="502257" y="116620"/>
                    <a:pt x="591048" y="104693"/>
                    <a:pt x="658634" y="99392"/>
                  </a:cubicBezTo>
                  <a:cubicBezTo>
                    <a:pt x="726220" y="94091"/>
                    <a:pt x="740797" y="0"/>
                    <a:pt x="825611" y="115294"/>
                  </a:cubicBezTo>
                  <a:cubicBezTo>
                    <a:pt x="910425" y="230588"/>
                    <a:pt x="1066801" y="512859"/>
                    <a:pt x="1167517" y="791155"/>
                  </a:cubicBezTo>
                  <a:cubicBezTo>
                    <a:pt x="1268233" y="1069451"/>
                    <a:pt x="1368950" y="1457739"/>
                    <a:pt x="1429910" y="1785068"/>
                  </a:cubicBezTo>
                  <a:cubicBezTo>
                    <a:pt x="1490870" y="2112397"/>
                    <a:pt x="1522675" y="2580198"/>
                    <a:pt x="1533277" y="2755127"/>
                  </a:cubicBezTo>
                  <a:cubicBezTo>
                    <a:pt x="1543879" y="2930056"/>
                    <a:pt x="1522676" y="2834641"/>
                    <a:pt x="1493521" y="2834641"/>
                  </a:cubicBezTo>
                  <a:cubicBezTo>
                    <a:pt x="1464366" y="2834641"/>
                    <a:pt x="1427259" y="2764404"/>
                    <a:pt x="1358348" y="2755127"/>
                  </a:cubicBezTo>
                  <a:cubicBezTo>
                    <a:pt x="1289437" y="2745850"/>
                    <a:pt x="1176794" y="2756452"/>
                    <a:pt x="1080053" y="2778981"/>
                  </a:cubicBezTo>
                  <a:cubicBezTo>
                    <a:pt x="983312" y="2801510"/>
                    <a:pt x="853440" y="2841267"/>
                    <a:pt x="777903" y="2890300"/>
                  </a:cubicBezTo>
                  <a:cubicBezTo>
                    <a:pt x="702366" y="2939333"/>
                    <a:pt x="655983" y="3090408"/>
                    <a:pt x="626828" y="3073180"/>
                  </a:cubicBezTo>
                  <a:cubicBezTo>
                    <a:pt x="597673" y="3055952"/>
                    <a:pt x="624177" y="2971138"/>
                    <a:pt x="602974" y="2786933"/>
                  </a:cubicBezTo>
                  <a:cubicBezTo>
                    <a:pt x="581771" y="2602728"/>
                    <a:pt x="549966" y="2223715"/>
                    <a:pt x="499608" y="1967948"/>
                  </a:cubicBezTo>
                  <a:cubicBezTo>
                    <a:pt x="449250" y="1712181"/>
                    <a:pt x="381663" y="1490870"/>
                    <a:pt x="300825" y="1252331"/>
                  </a:cubicBezTo>
                  <a:cubicBezTo>
                    <a:pt x="219987" y="1013792"/>
                    <a:pt x="45058" y="690439"/>
                    <a:pt x="22529" y="528762"/>
                  </a:cubicBezTo>
                  <a:close/>
                </a:path>
              </a:pathLst>
            </a:custGeom>
            <a:solidFill>
              <a:srgbClr val="808080">
                <a:lumMod val="20000"/>
                <a:lumOff val="8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 rot="21205638">
              <a:off x="2317750" y="3459163"/>
              <a:ext cx="1960563" cy="1997075"/>
            </a:xfrm>
            <a:custGeom>
              <a:avLst/>
              <a:gdLst>
                <a:gd name="connsiteX0" fmla="*/ 369737 w 1787719"/>
                <a:gd name="connsiteY0" fmla="*/ 80838 h 1667123"/>
                <a:gd name="connsiteX1" fmla="*/ 512860 w 1787719"/>
                <a:gd name="connsiteY1" fmla="*/ 80838 h 1667123"/>
                <a:gd name="connsiteX2" fmla="*/ 997890 w 1787719"/>
                <a:gd name="connsiteY2" fmla="*/ 104692 h 1667123"/>
                <a:gd name="connsiteX3" fmla="*/ 1403406 w 1787719"/>
                <a:gd name="connsiteY3" fmla="*/ 17228 h 1667123"/>
                <a:gd name="connsiteX4" fmla="*/ 1713507 w 1787719"/>
                <a:gd name="connsiteY4" fmla="*/ 41082 h 1667123"/>
                <a:gd name="connsiteX5" fmla="*/ 1769166 w 1787719"/>
                <a:gd name="connsiteY5" fmla="*/ 263718 h 1667123"/>
                <a:gd name="connsiteX6" fmla="*/ 1602189 w 1787719"/>
                <a:gd name="connsiteY6" fmla="*/ 621527 h 1667123"/>
                <a:gd name="connsiteX7" fmla="*/ 1681702 w 1787719"/>
                <a:gd name="connsiteY7" fmla="*/ 1050897 h 1667123"/>
                <a:gd name="connsiteX8" fmla="*/ 1697604 w 1787719"/>
                <a:gd name="connsiteY8" fmla="*/ 1416657 h 1667123"/>
                <a:gd name="connsiteX9" fmla="*/ 1657848 w 1787719"/>
                <a:gd name="connsiteY9" fmla="*/ 1567732 h 1667123"/>
                <a:gd name="connsiteX10" fmla="*/ 1307990 w 1787719"/>
                <a:gd name="connsiteY10" fmla="*/ 1639294 h 1667123"/>
                <a:gd name="connsiteX11" fmla="*/ 775253 w 1787719"/>
                <a:gd name="connsiteY11" fmla="*/ 1647245 h 1667123"/>
                <a:gd name="connsiteX12" fmla="*/ 393590 w 1787719"/>
                <a:gd name="connsiteY12" fmla="*/ 1655196 h 1667123"/>
                <a:gd name="connsiteX13" fmla="*/ 266370 w 1787719"/>
                <a:gd name="connsiteY13" fmla="*/ 1575683 h 1667123"/>
                <a:gd name="connsiteX14" fmla="*/ 560568 w 1787719"/>
                <a:gd name="connsiteY14" fmla="*/ 1512073 h 1667123"/>
                <a:gd name="connsiteX15" fmla="*/ 536714 w 1787719"/>
                <a:gd name="connsiteY15" fmla="*/ 1408706 h 1667123"/>
                <a:gd name="connsiteX16" fmla="*/ 290223 w 1787719"/>
                <a:gd name="connsiteY16" fmla="*/ 1408706 h 1667123"/>
                <a:gd name="connsiteX17" fmla="*/ 250467 w 1787719"/>
                <a:gd name="connsiteY17" fmla="*/ 1233777 h 1667123"/>
                <a:gd name="connsiteX18" fmla="*/ 536714 w 1787719"/>
                <a:gd name="connsiteY18" fmla="*/ 1233777 h 1667123"/>
                <a:gd name="connsiteX19" fmla="*/ 496957 w 1787719"/>
                <a:gd name="connsiteY19" fmla="*/ 1066800 h 1667123"/>
                <a:gd name="connsiteX20" fmla="*/ 258418 w 1787719"/>
                <a:gd name="connsiteY20" fmla="*/ 1114508 h 1667123"/>
                <a:gd name="connsiteX21" fmla="*/ 266370 w 1787719"/>
                <a:gd name="connsiteY21" fmla="*/ 995238 h 1667123"/>
                <a:gd name="connsiteX22" fmla="*/ 473103 w 1787719"/>
                <a:gd name="connsiteY22" fmla="*/ 947530 h 1667123"/>
                <a:gd name="connsiteX23" fmla="*/ 465152 w 1787719"/>
                <a:gd name="connsiteY23" fmla="*/ 772602 h 1667123"/>
                <a:gd name="connsiteX24" fmla="*/ 250467 w 1787719"/>
                <a:gd name="connsiteY24" fmla="*/ 844163 h 1667123"/>
                <a:gd name="connsiteX25" fmla="*/ 107343 w 1787719"/>
                <a:gd name="connsiteY25" fmla="*/ 732845 h 1667123"/>
                <a:gd name="connsiteX26" fmla="*/ 433347 w 1787719"/>
                <a:gd name="connsiteY26" fmla="*/ 669235 h 1667123"/>
                <a:gd name="connsiteX27" fmla="*/ 361785 w 1787719"/>
                <a:gd name="connsiteY27" fmla="*/ 549965 h 1667123"/>
                <a:gd name="connsiteX28" fmla="*/ 155051 w 1787719"/>
                <a:gd name="connsiteY28" fmla="*/ 542014 h 1667123"/>
                <a:gd name="connsiteX29" fmla="*/ 75538 w 1787719"/>
                <a:gd name="connsiteY29" fmla="*/ 438647 h 1667123"/>
                <a:gd name="connsiteX30" fmla="*/ 329980 w 1787719"/>
                <a:gd name="connsiteY30" fmla="*/ 414793 h 1667123"/>
                <a:gd name="connsiteX31" fmla="*/ 345883 w 1787719"/>
                <a:gd name="connsiteY31" fmla="*/ 295523 h 1667123"/>
                <a:gd name="connsiteX32" fmla="*/ 67587 w 1787719"/>
                <a:gd name="connsiteY32" fmla="*/ 271669 h 1667123"/>
                <a:gd name="connsiteX33" fmla="*/ 51684 w 1787719"/>
                <a:gd name="connsiteY33" fmla="*/ 128546 h 1667123"/>
                <a:gd name="connsiteX34" fmla="*/ 369737 w 1787719"/>
                <a:gd name="connsiteY34" fmla="*/ 80838 h 1667123"/>
                <a:gd name="connsiteX0" fmla="*/ 369737 w 1774467"/>
                <a:gd name="connsiteY0" fmla="*/ 80838 h 1667123"/>
                <a:gd name="connsiteX1" fmla="*/ 512860 w 1774467"/>
                <a:gd name="connsiteY1" fmla="*/ 80838 h 1667123"/>
                <a:gd name="connsiteX2" fmla="*/ 997890 w 1774467"/>
                <a:gd name="connsiteY2" fmla="*/ 104692 h 1667123"/>
                <a:gd name="connsiteX3" fmla="*/ 1403406 w 1774467"/>
                <a:gd name="connsiteY3" fmla="*/ 17228 h 1667123"/>
                <a:gd name="connsiteX4" fmla="*/ 1713507 w 1774467"/>
                <a:gd name="connsiteY4" fmla="*/ 41082 h 1667123"/>
                <a:gd name="connsiteX5" fmla="*/ 1769166 w 1774467"/>
                <a:gd name="connsiteY5" fmla="*/ 263718 h 1667123"/>
                <a:gd name="connsiteX6" fmla="*/ 1738964 w 1774467"/>
                <a:gd name="connsiteY6" fmla="*/ 621527 h 1667123"/>
                <a:gd name="connsiteX7" fmla="*/ 1681702 w 1774467"/>
                <a:gd name="connsiteY7" fmla="*/ 1050897 h 1667123"/>
                <a:gd name="connsiteX8" fmla="*/ 1697604 w 1774467"/>
                <a:gd name="connsiteY8" fmla="*/ 1416657 h 1667123"/>
                <a:gd name="connsiteX9" fmla="*/ 1657848 w 1774467"/>
                <a:gd name="connsiteY9" fmla="*/ 1567732 h 1667123"/>
                <a:gd name="connsiteX10" fmla="*/ 1307990 w 1774467"/>
                <a:gd name="connsiteY10" fmla="*/ 1639294 h 1667123"/>
                <a:gd name="connsiteX11" fmla="*/ 775253 w 1774467"/>
                <a:gd name="connsiteY11" fmla="*/ 1647245 h 1667123"/>
                <a:gd name="connsiteX12" fmla="*/ 393590 w 1774467"/>
                <a:gd name="connsiteY12" fmla="*/ 1655196 h 1667123"/>
                <a:gd name="connsiteX13" fmla="*/ 266370 w 1774467"/>
                <a:gd name="connsiteY13" fmla="*/ 1575683 h 1667123"/>
                <a:gd name="connsiteX14" fmla="*/ 560568 w 1774467"/>
                <a:gd name="connsiteY14" fmla="*/ 1512073 h 1667123"/>
                <a:gd name="connsiteX15" fmla="*/ 536714 w 1774467"/>
                <a:gd name="connsiteY15" fmla="*/ 1408706 h 1667123"/>
                <a:gd name="connsiteX16" fmla="*/ 290223 w 1774467"/>
                <a:gd name="connsiteY16" fmla="*/ 1408706 h 1667123"/>
                <a:gd name="connsiteX17" fmla="*/ 250467 w 1774467"/>
                <a:gd name="connsiteY17" fmla="*/ 1233777 h 1667123"/>
                <a:gd name="connsiteX18" fmla="*/ 536714 w 1774467"/>
                <a:gd name="connsiteY18" fmla="*/ 1233777 h 1667123"/>
                <a:gd name="connsiteX19" fmla="*/ 496957 w 1774467"/>
                <a:gd name="connsiteY19" fmla="*/ 1066800 h 1667123"/>
                <a:gd name="connsiteX20" fmla="*/ 258418 w 1774467"/>
                <a:gd name="connsiteY20" fmla="*/ 1114508 h 1667123"/>
                <a:gd name="connsiteX21" fmla="*/ 266370 w 1774467"/>
                <a:gd name="connsiteY21" fmla="*/ 995238 h 1667123"/>
                <a:gd name="connsiteX22" fmla="*/ 473103 w 1774467"/>
                <a:gd name="connsiteY22" fmla="*/ 947530 h 1667123"/>
                <a:gd name="connsiteX23" fmla="*/ 465152 w 1774467"/>
                <a:gd name="connsiteY23" fmla="*/ 772602 h 1667123"/>
                <a:gd name="connsiteX24" fmla="*/ 250467 w 1774467"/>
                <a:gd name="connsiteY24" fmla="*/ 844163 h 1667123"/>
                <a:gd name="connsiteX25" fmla="*/ 107343 w 1774467"/>
                <a:gd name="connsiteY25" fmla="*/ 732845 h 1667123"/>
                <a:gd name="connsiteX26" fmla="*/ 433347 w 1774467"/>
                <a:gd name="connsiteY26" fmla="*/ 669235 h 1667123"/>
                <a:gd name="connsiteX27" fmla="*/ 361785 w 1774467"/>
                <a:gd name="connsiteY27" fmla="*/ 549965 h 1667123"/>
                <a:gd name="connsiteX28" fmla="*/ 155051 w 1774467"/>
                <a:gd name="connsiteY28" fmla="*/ 542014 h 1667123"/>
                <a:gd name="connsiteX29" fmla="*/ 75538 w 1774467"/>
                <a:gd name="connsiteY29" fmla="*/ 438647 h 1667123"/>
                <a:gd name="connsiteX30" fmla="*/ 329980 w 1774467"/>
                <a:gd name="connsiteY30" fmla="*/ 414793 h 1667123"/>
                <a:gd name="connsiteX31" fmla="*/ 345883 w 1774467"/>
                <a:gd name="connsiteY31" fmla="*/ 295523 h 1667123"/>
                <a:gd name="connsiteX32" fmla="*/ 67587 w 1774467"/>
                <a:gd name="connsiteY32" fmla="*/ 271669 h 1667123"/>
                <a:gd name="connsiteX33" fmla="*/ 51684 w 1774467"/>
                <a:gd name="connsiteY33" fmla="*/ 128546 h 1667123"/>
                <a:gd name="connsiteX34" fmla="*/ 369737 w 1774467"/>
                <a:gd name="connsiteY34" fmla="*/ 80838 h 166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74467" h="1667123">
                  <a:moveTo>
                    <a:pt x="369737" y="80838"/>
                  </a:moveTo>
                  <a:cubicBezTo>
                    <a:pt x="446600" y="72887"/>
                    <a:pt x="408168" y="76862"/>
                    <a:pt x="512860" y="80838"/>
                  </a:cubicBezTo>
                  <a:cubicBezTo>
                    <a:pt x="617552" y="84814"/>
                    <a:pt x="849466" y="115294"/>
                    <a:pt x="997890" y="104692"/>
                  </a:cubicBezTo>
                  <a:cubicBezTo>
                    <a:pt x="1146314" y="94090"/>
                    <a:pt x="1284137" y="27830"/>
                    <a:pt x="1403406" y="17228"/>
                  </a:cubicBezTo>
                  <a:cubicBezTo>
                    <a:pt x="1522675" y="6626"/>
                    <a:pt x="1652547" y="0"/>
                    <a:pt x="1713507" y="41082"/>
                  </a:cubicBezTo>
                  <a:cubicBezTo>
                    <a:pt x="1774467" y="82164"/>
                    <a:pt x="1764923" y="166977"/>
                    <a:pt x="1769166" y="263718"/>
                  </a:cubicBezTo>
                  <a:cubicBezTo>
                    <a:pt x="1773409" y="360459"/>
                    <a:pt x="1753541" y="490331"/>
                    <a:pt x="1738964" y="621527"/>
                  </a:cubicBezTo>
                  <a:cubicBezTo>
                    <a:pt x="1724387" y="752723"/>
                    <a:pt x="1688595" y="918375"/>
                    <a:pt x="1681702" y="1050897"/>
                  </a:cubicBezTo>
                  <a:cubicBezTo>
                    <a:pt x="1674809" y="1183419"/>
                    <a:pt x="1701580" y="1330518"/>
                    <a:pt x="1697604" y="1416657"/>
                  </a:cubicBezTo>
                  <a:cubicBezTo>
                    <a:pt x="1693628" y="1502796"/>
                    <a:pt x="1722784" y="1530626"/>
                    <a:pt x="1657848" y="1567732"/>
                  </a:cubicBezTo>
                  <a:cubicBezTo>
                    <a:pt x="1592912" y="1604838"/>
                    <a:pt x="1455089" y="1626042"/>
                    <a:pt x="1307990" y="1639294"/>
                  </a:cubicBezTo>
                  <a:cubicBezTo>
                    <a:pt x="1160891" y="1652546"/>
                    <a:pt x="775253" y="1647245"/>
                    <a:pt x="775253" y="1647245"/>
                  </a:cubicBezTo>
                  <a:cubicBezTo>
                    <a:pt x="622853" y="1649895"/>
                    <a:pt x="478404" y="1667123"/>
                    <a:pt x="393590" y="1655196"/>
                  </a:cubicBezTo>
                  <a:cubicBezTo>
                    <a:pt x="308776" y="1643269"/>
                    <a:pt x="238540" y="1599537"/>
                    <a:pt x="266370" y="1575683"/>
                  </a:cubicBezTo>
                  <a:cubicBezTo>
                    <a:pt x="294200" y="1551829"/>
                    <a:pt x="515511" y="1539903"/>
                    <a:pt x="560568" y="1512073"/>
                  </a:cubicBezTo>
                  <a:cubicBezTo>
                    <a:pt x="605625" y="1484244"/>
                    <a:pt x="581771" y="1425934"/>
                    <a:pt x="536714" y="1408706"/>
                  </a:cubicBezTo>
                  <a:cubicBezTo>
                    <a:pt x="491657" y="1391478"/>
                    <a:pt x="337931" y="1437861"/>
                    <a:pt x="290223" y="1408706"/>
                  </a:cubicBezTo>
                  <a:cubicBezTo>
                    <a:pt x="242515" y="1379551"/>
                    <a:pt x="209385" y="1262932"/>
                    <a:pt x="250467" y="1233777"/>
                  </a:cubicBezTo>
                  <a:cubicBezTo>
                    <a:pt x="291549" y="1204622"/>
                    <a:pt x="495632" y="1261607"/>
                    <a:pt x="536714" y="1233777"/>
                  </a:cubicBezTo>
                  <a:cubicBezTo>
                    <a:pt x="577796" y="1205947"/>
                    <a:pt x="543340" y="1086678"/>
                    <a:pt x="496957" y="1066800"/>
                  </a:cubicBezTo>
                  <a:cubicBezTo>
                    <a:pt x="450574" y="1046922"/>
                    <a:pt x="296849" y="1126435"/>
                    <a:pt x="258418" y="1114508"/>
                  </a:cubicBezTo>
                  <a:cubicBezTo>
                    <a:pt x="219987" y="1102581"/>
                    <a:pt x="230589" y="1023068"/>
                    <a:pt x="266370" y="995238"/>
                  </a:cubicBezTo>
                  <a:cubicBezTo>
                    <a:pt x="302151" y="967408"/>
                    <a:pt x="439973" y="984636"/>
                    <a:pt x="473103" y="947530"/>
                  </a:cubicBezTo>
                  <a:cubicBezTo>
                    <a:pt x="506233" y="910424"/>
                    <a:pt x="502258" y="789830"/>
                    <a:pt x="465152" y="772602"/>
                  </a:cubicBezTo>
                  <a:cubicBezTo>
                    <a:pt x="428046" y="755374"/>
                    <a:pt x="310102" y="850789"/>
                    <a:pt x="250467" y="844163"/>
                  </a:cubicBezTo>
                  <a:cubicBezTo>
                    <a:pt x="190832" y="837537"/>
                    <a:pt x="76863" y="762000"/>
                    <a:pt x="107343" y="732845"/>
                  </a:cubicBezTo>
                  <a:cubicBezTo>
                    <a:pt x="137823" y="703690"/>
                    <a:pt x="390940" y="699715"/>
                    <a:pt x="433347" y="669235"/>
                  </a:cubicBezTo>
                  <a:cubicBezTo>
                    <a:pt x="475754" y="638755"/>
                    <a:pt x="408168" y="571168"/>
                    <a:pt x="361785" y="549965"/>
                  </a:cubicBezTo>
                  <a:cubicBezTo>
                    <a:pt x="315402" y="528762"/>
                    <a:pt x="202759" y="560567"/>
                    <a:pt x="155051" y="542014"/>
                  </a:cubicBezTo>
                  <a:cubicBezTo>
                    <a:pt x="107343" y="523461"/>
                    <a:pt x="46383" y="459850"/>
                    <a:pt x="75538" y="438647"/>
                  </a:cubicBezTo>
                  <a:cubicBezTo>
                    <a:pt x="104693" y="417444"/>
                    <a:pt x="284923" y="438647"/>
                    <a:pt x="329980" y="414793"/>
                  </a:cubicBezTo>
                  <a:cubicBezTo>
                    <a:pt x="375038" y="390939"/>
                    <a:pt x="389615" y="319377"/>
                    <a:pt x="345883" y="295523"/>
                  </a:cubicBezTo>
                  <a:cubicBezTo>
                    <a:pt x="302151" y="271669"/>
                    <a:pt x="116620" y="299499"/>
                    <a:pt x="67587" y="271669"/>
                  </a:cubicBezTo>
                  <a:cubicBezTo>
                    <a:pt x="18554" y="243840"/>
                    <a:pt x="0" y="159026"/>
                    <a:pt x="51684" y="128546"/>
                  </a:cubicBezTo>
                  <a:cubicBezTo>
                    <a:pt x="103368" y="98066"/>
                    <a:pt x="292874" y="88789"/>
                    <a:pt x="369737" y="80838"/>
                  </a:cubicBezTo>
                  <a:close/>
                </a:path>
              </a:pathLst>
            </a:custGeom>
            <a:solidFill>
              <a:srgbClr val="DAEDEF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10"/>
            <p:cNvSpPr>
              <a:spLocks noChangeAspect="1"/>
            </p:cNvSpPr>
            <p:nvPr/>
          </p:nvSpPr>
          <p:spPr>
            <a:xfrm rot="20874036" flipH="1">
              <a:off x="2703907" y="1096793"/>
              <a:ext cx="3305799" cy="2393328"/>
            </a:xfrm>
            <a:custGeom>
              <a:avLst/>
              <a:gdLst>
                <a:gd name="connsiteX0" fmla="*/ 152400 w 2637183"/>
                <a:gd name="connsiteY0" fmla="*/ 120596 h 1444488"/>
                <a:gd name="connsiteX1" fmla="*/ 430696 w 2637183"/>
                <a:gd name="connsiteY1" fmla="*/ 33131 h 1444488"/>
                <a:gd name="connsiteX2" fmla="*/ 820310 w 2637183"/>
                <a:gd name="connsiteY2" fmla="*/ 33131 h 1444488"/>
                <a:gd name="connsiteX3" fmla="*/ 1178118 w 2637183"/>
                <a:gd name="connsiteY3" fmla="*/ 64937 h 1444488"/>
                <a:gd name="connsiteX4" fmla="*/ 1551830 w 2637183"/>
                <a:gd name="connsiteY4" fmla="*/ 64937 h 1444488"/>
                <a:gd name="connsiteX5" fmla="*/ 1917590 w 2637183"/>
                <a:gd name="connsiteY5" fmla="*/ 9277 h 1444488"/>
                <a:gd name="connsiteX6" fmla="*/ 2251544 w 2637183"/>
                <a:gd name="connsiteY6" fmla="*/ 9277 h 1444488"/>
                <a:gd name="connsiteX7" fmla="*/ 2537791 w 2637183"/>
                <a:gd name="connsiteY7" fmla="*/ 64937 h 1444488"/>
                <a:gd name="connsiteX8" fmla="*/ 2625256 w 2637183"/>
                <a:gd name="connsiteY8" fmla="*/ 200109 h 1444488"/>
                <a:gd name="connsiteX9" fmla="*/ 2466230 w 2637183"/>
                <a:gd name="connsiteY9" fmla="*/ 335281 h 1444488"/>
                <a:gd name="connsiteX10" fmla="*/ 2275398 w 2637183"/>
                <a:gd name="connsiteY10" fmla="*/ 422745 h 1444488"/>
                <a:gd name="connsiteX11" fmla="*/ 2092518 w 2637183"/>
                <a:gd name="connsiteY11" fmla="*/ 621528 h 1444488"/>
                <a:gd name="connsiteX12" fmla="*/ 1774466 w 2637183"/>
                <a:gd name="connsiteY12" fmla="*/ 820311 h 1444488"/>
                <a:gd name="connsiteX13" fmla="*/ 1400755 w 2637183"/>
                <a:gd name="connsiteY13" fmla="*/ 947531 h 1444488"/>
                <a:gd name="connsiteX14" fmla="*/ 1003190 w 2637183"/>
                <a:gd name="connsiteY14" fmla="*/ 1074752 h 1444488"/>
                <a:gd name="connsiteX15" fmla="*/ 788504 w 2637183"/>
                <a:gd name="connsiteY15" fmla="*/ 1178119 h 1444488"/>
                <a:gd name="connsiteX16" fmla="*/ 581770 w 2637183"/>
                <a:gd name="connsiteY16" fmla="*/ 1368951 h 1444488"/>
                <a:gd name="connsiteX17" fmla="*/ 359134 w 2637183"/>
                <a:gd name="connsiteY17" fmla="*/ 1424610 h 1444488"/>
                <a:gd name="connsiteX18" fmla="*/ 144449 w 2637183"/>
                <a:gd name="connsiteY18" fmla="*/ 1249681 h 1444488"/>
                <a:gd name="connsiteX19" fmla="*/ 41082 w 2637183"/>
                <a:gd name="connsiteY19" fmla="*/ 947531 h 1444488"/>
                <a:gd name="connsiteX20" fmla="*/ 1325 w 2637183"/>
                <a:gd name="connsiteY20" fmla="*/ 557917 h 1444488"/>
                <a:gd name="connsiteX21" fmla="*/ 49033 w 2637183"/>
                <a:gd name="connsiteY21" fmla="*/ 279622 h 1444488"/>
                <a:gd name="connsiteX22" fmla="*/ 152400 w 2637183"/>
                <a:gd name="connsiteY22" fmla="*/ 120596 h 1444488"/>
                <a:gd name="connsiteX0" fmla="*/ 152400 w 2637183"/>
                <a:gd name="connsiteY0" fmla="*/ 120596 h 1444488"/>
                <a:gd name="connsiteX1" fmla="*/ 430696 w 2637183"/>
                <a:gd name="connsiteY1" fmla="*/ 33131 h 1444488"/>
                <a:gd name="connsiteX2" fmla="*/ 820310 w 2637183"/>
                <a:gd name="connsiteY2" fmla="*/ 33131 h 1444488"/>
                <a:gd name="connsiteX3" fmla="*/ 1178118 w 2637183"/>
                <a:gd name="connsiteY3" fmla="*/ 64937 h 1444488"/>
                <a:gd name="connsiteX4" fmla="*/ 1551830 w 2637183"/>
                <a:gd name="connsiteY4" fmla="*/ 64937 h 1444488"/>
                <a:gd name="connsiteX5" fmla="*/ 1917590 w 2637183"/>
                <a:gd name="connsiteY5" fmla="*/ 9277 h 1444488"/>
                <a:gd name="connsiteX6" fmla="*/ 2251544 w 2637183"/>
                <a:gd name="connsiteY6" fmla="*/ 9277 h 1444488"/>
                <a:gd name="connsiteX7" fmla="*/ 2537791 w 2637183"/>
                <a:gd name="connsiteY7" fmla="*/ 64937 h 1444488"/>
                <a:gd name="connsiteX8" fmla="*/ 2625256 w 2637183"/>
                <a:gd name="connsiteY8" fmla="*/ 200109 h 1444488"/>
                <a:gd name="connsiteX9" fmla="*/ 2466230 w 2637183"/>
                <a:gd name="connsiteY9" fmla="*/ 335281 h 1444488"/>
                <a:gd name="connsiteX10" fmla="*/ 2051142 w 2637183"/>
                <a:gd name="connsiteY10" fmla="*/ 453982 h 1444488"/>
                <a:gd name="connsiteX11" fmla="*/ 2092518 w 2637183"/>
                <a:gd name="connsiteY11" fmla="*/ 621528 h 1444488"/>
                <a:gd name="connsiteX12" fmla="*/ 1774466 w 2637183"/>
                <a:gd name="connsiteY12" fmla="*/ 820311 h 1444488"/>
                <a:gd name="connsiteX13" fmla="*/ 1400755 w 2637183"/>
                <a:gd name="connsiteY13" fmla="*/ 947531 h 1444488"/>
                <a:gd name="connsiteX14" fmla="*/ 1003190 w 2637183"/>
                <a:gd name="connsiteY14" fmla="*/ 1074752 h 1444488"/>
                <a:gd name="connsiteX15" fmla="*/ 788504 w 2637183"/>
                <a:gd name="connsiteY15" fmla="*/ 1178119 h 1444488"/>
                <a:gd name="connsiteX16" fmla="*/ 581770 w 2637183"/>
                <a:gd name="connsiteY16" fmla="*/ 1368951 h 1444488"/>
                <a:gd name="connsiteX17" fmla="*/ 359134 w 2637183"/>
                <a:gd name="connsiteY17" fmla="*/ 1424610 h 1444488"/>
                <a:gd name="connsiteX18" fmla="*/ 144449 w 2637183"/>
                <a:gd name="connsiteY18" fmla="*/ 1249681 h 1444488"/>
                <a:gd name="connsiteX19" fmla="*/ 41082 w 2637183"/>
                <a:gd name="connsiteY19" fmla="*/ 947531 h 1444488"/>
                <a:gd name="connsiteX20" fmla="*/ 1325 w 2637183"/>
                <a:gd name="connsiteY20" fmla="*/ 557917 h 1444488"/>
                <a:gd name="connsiteX21" fmla="*/ 49033 w 2637183"/>
                <a:gd name="connsiteY21" fmla="*/ 279622 h 1444488"/>
                <a:gd name="connsiteX22" fmla="*/ 152400 w 2637183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2092518 w 2824922"/>
                <a:gd name="connsiteY11" fmla="*/ 621528 h 1444488"/>
                <a:gd name="connsiteX12" fmla="*/ 1774466 w 2824922"/>
                <a:gd name="connsiteY12" fmla="*/ 820311 h 1444488"/>
                <a:gd name="connsiteX13" fmla="*/ 1400755 w 2824922"/>
                <a:gd name="connsiteY13" fmla="*/ 947531 h 1444488"/>
                <a:gd name="connsiteX14" fmla="*/ 1003190 w 2824922"/>
                <a:gd name="connsiteY14" fmla="*/ 1074752 h 1444488"/>
                <a:gd name="connsiteX15" fmla="*/ 788504 w 2824922"/>
                <a:gd name="connsiteY15" fmla="*/ 1178119 h 1444488"/>
                <a:gd name="connsiteX16" fmla="*/ 581770 w 2824922"/>
                <a:gd name="connsiteY16" fmla="*/ 1368951 h 1444488"/>
                <a:gd name="connsiteX17" fmla="*/ 359134 w 2824922"/>
                <a:gd name="connsiteY17" fmla="*/ 1424610 h 1444488"/>
                <a:gd name="connsiteX18" fmla="*/ 144449 w 2824922"/>
                <a:gd name="connsiteY18" fmla="*/ 1249681 h 1444488"/>
                <a:gd name="connsiteX19" fmla="*/ 41082 w 2824922"/>
                <a:gd name="connsiteY19" fmla="*/ 947531 h 1444488"/>
                <a:gd name="connsiteX20" fmla="*/ 1325 w 2824922"/>
                <a:gd name="connsiteY20" fmla="*/ 557917 h 1444488"/>
                <a:gd name="connsiteX21" fmla="*/ 49033 w 2824922"/>
                <a:gd name="connsiteY21" fmla="*/ 279622 h 1444488"/>
                <a:gd name="connsiteX22" fmla="*/ 152400 w 2824922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774466 w 2824922"/>
                <a:gd name="connsiteY12" fmla="*/ 820311 h 1444488"/>
                <a:gd name="connsiteX13" fmla="*/ 1400755 w 2824922"/>
                <a:gd name="connsiteY13" fmla="*/ 947531 h 1444488"/>
                <a:gd name="connsiteX14" fmla="*/ 1003190 w 2824922"/>
                <a:gd name="connsiteY14" fmla="*/ 1074752 h 1444488"/>
                <a:gd name="connsiteX15" fmla="*/ 788504 w 2824922"/>
                <a:gd name="connsiteY15" fmla="*/ 1178119 h 1444488"/>
                <a:gd name="connsiteX16" fmla="*/ 581770 w 2824922"/>
                <a:gd name="connsiteY16" fmla="*/ 1368951 h 1444488"/>
                <a:gd name="connsiteX17" fmla="*/ 359134 w 2824922"/>
                <a:gd name="connsiteY17" fmla="*/ 1424610 h 1444488"/>
                <a:gd name="connsiteX18" fmla="*/ 144449 w 2824922"/>
                <a:gd name="connsiteY18" fmla="*/ 1249681 h 1444488"/>
                <a:gd name="connsiteX19" fmla="*/ 41082 w 2824922"/>
                <a:gd name="connsiteY19" fmla="*/ 947531 h 1444488"/>
                <a:gd name="connsiteX20" fmla="*/ 1325 w 2824922"/>
                <a:gd name="connsiteY20" fmla="*/ 557917 h 1444488"/>
                <a:gd name="connsiteX21" fmla="*/ 49033 w 2824922"/>
                <a:gd name="connsiteY21" fmla="*/ 279622 h 1444488"/>
                <a:gd name="connsiteX22" fmla="*/ 152400 w 2824922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400755 w 2824922"/>
                <a:gd name="connsiteY12" fmla="*/ 947531 h 1444488"/>
                <a:gd name="connsiteX13" fmla="*/ 1003190 w 2824922"/>
                <a:gd name="connsiteY13" fmla="*/ 1074752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30685 w 2824922"/>
                <a:gd name="connsiteY12" fmla="*/ 907964 h 1444488"/>
                <a:gd name="connsiteX13" fmla="*/ 1003190 w 2824922"/>
                <a:gd name="connsiteY13" fmla="*/ 1074752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30685 w 2824922"/>
                <a:gd name="connsiteY12" fmla="*/ 907964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89289 w 2824922"/>
                <a:gd name="connsiteY12" fmla="*/ 742880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90506 h 1444488"/>
                <a:gd name="connsiteX14" fmla="*/ 644645 w 2824922"/>
                <a:gd name="connsiteY14" fmla="*/ 1155590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07964 h 1444488"/>
                <a:gd name="connsiteX14" fmla="*/ 644645 w 2824922"/>
                <a:gd name="connsiteY14" fmla="*/ 1155590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0292"/>
                <a:gd name="connsiteX1" fmla="*/ 430696 w 2824922"/>
                <a:gd name="connsiteY1" fmla="*/ 33131 h 1440292"/>
                <a:gd name="connsiteX2" fmla="*/ 820310 w 2824922"/>
                <a:gd name="connsiteY2" fmla="*/ 33131 h 1440292"/>
                <a:gd name="connsiteX3" fmla="*/ 1178118 w 2824922"/>
                <a:gd name="connsiteY3" fmla="*/ 64937 h 1440292"/>
                <a:gd name="connsiteX4" fmla="*/ 1551830 w 2824922"/>
                <a:gd name="connsiteY4" fmla="*/ 64937 h 1440292"/>
                <a:gd name="connsiteX5" fmla="*/ 1917590 w 2824922"/>
                <a:gd name="connsiteY5" fmla="*/ 9277 h 1440292"/>
                <a:gd name="connsiteX6" fmla="*/ 2251544 w 2824922"/>
                <a:gd name="connsiteY6" fmla="*/ 9277 h 1440292"/>
                <a:gd name="connsiteX7" fmla="*/ 2537791 w 2824922"/>
                <a:gd name="connsiteY7" fmla="*/ 64937 h 1440292"/>
                <a:gd name="connsiteX8" fmla="*/ 2812995 w 2824922"/>
                <a:gd name="connsiteY8" fmla="*/ 206355 h 1440292"/>
                <a:gd name="connsiteX9" fmla="*/ 2466230 w 2824922"/>
                <a:gd name="connsiteY9" fmla="*/ 335281 h 1440292"/>
                <a:gd name="connsiteX10" fmla="*/ 2051142 w 2824922"/>
                <a:gd name="connsiteY10" fmla="*/ 453982 h 1440292"/>
                <a:gd name="connsiteX11" fmla="*/ 1699518 w 2824922"/>
                <a:gd name="connsiteY11" fmla="*/ 619066 h 1440292"/>
                <a:gd name="connsiteX12" fmla="*/ 1347893 w 2824922"/>
                <a:gd name="connsiteY12" fmla="*/ 742880 h 1440292"/>
                <a:gd name="connsiteX13" fmla="*/ 996269 w 2824922"/>
                <a:gd name="connsiteY13" fmla="*/ 907964 h 1440292"/>
                <a:gd name="connsiteX14" fmla="*/ 644645 w 2824922"/>
                <a:gd name="connsiteY14" fmla="*/ 1155590 h 1440292"/>
                <a:gd name="connsiteX15" fmla="*/ 359134 w 2824922"/>
                <a:gd name="connsiteY15" fmla="*/ 1424610 h 1440292"/>
                <a:gd name="connsiteX16" fmla="*/ 144449 w 2824922"/>
                <a:gd name="connsiteY16" fmla="*/ 1249681 h 1440292"/>
                <a:gd name="connsiteX17" fmla="*/ 41082 w 2824922"/>
                <a:gd name="connsiteY17" fmla="*/ 947531 h 1440292"/>
                <a:gd name="connsiteX18" fmla="*/ 1325 w 2824922"/>
                <a:gd name="connsiteY18" fmla="*/ 557917 h 1440292"/>
                <a:gd name="connsiteX19" fmla="*/ 49033 w 2824922"/>
                <a:gd name="connsiteY19" fmla="*/ 279622 h 1440292"/>
                <a:gd name="connsiteX20" fmla="*/ 152400 w 2824922"/>
                <a:gd name="connsiteY20" fmla="*/ 120596 h 144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24922" h="1440292">
                  <a:moveTo>
                    <a:pt x="152400" y="120596"/>
                  </a:moveTo>
                  <a:cubicBezTo>
                    <a:pt x="216011" y="79514"/>
                    <a:pt x="319378" y="47709"/>
                    <a:pt x="430696" y="33131"/>
                  </a:cubicBezTo>
                  <a:cubicBezTo>
                    <a:pt x="542014" y="18554"/>
                    <a:pt x="695740" y="27830"/>
                    <a:pt x="820310" y="33131"/>
                  </a:cubicBezTo>
                  <a:cubicBezTo>
                    <a:pt x="944880" y="38432"/>
                    <a:pt x="1056198" y="59636"/>
                    <a:pt x="1178118" y="64937"/>
                  </a:cubicBezTo>
                  <a:cubicBezTo>
                    <a:pt x="1300038" y="70238"/>
                    <a:pt x="1428585" y="74214"/>
                    <a:pt x="1551830" y="64937"/>
                  </a:cubicBezTo>
                  <a:cubicBezTo>
                    <a:pt x="1675075" y="55660"/>
                    <a:pt x="1800971" y="18554"/>
                    <a:pt x="1917590" y="9277"/>
                  </a:cubicBezTo>
                  <a:cubicBezTo>
                    <a:pt x="2034209" y="0"/>
                    <a:pt x="2148177" y="0"/>
                    <a:pt x="2251544" y="9277"/>
                  </a:cubicBezTo>
                  <a:cubicBezTo>
                    <a:pt x="2354911" y="18554"/>
                    <a:pt x="2444216" y="32091"/>
                    <a:pt x="2537791" y="64937"/>
                  </a:cubicBezTo>
                  <a:cubicBezTo>
                    <a:pt x="2631366" y="97783"/>
                    <a:pt x="2824922" y="161298"/>
                    <a:pt x="2812995" y="206355"/>
                  </a:cubicBezTo>
                  <a:cubicBezTo>
                    <a:pt x="2801068" y="251412"/>
                    <a:pt x="2593206" y="294010"/>
                    <a:pt x="2466230" y="335281"/>
                  </a:cubicBezTo>
                  <a:cubicBezTo>
                    <a:pt x="2339255" y="376552"/>
                    <a:pt x="2178927" y="406685"/>
                    <a:pt x="2051142" y="453982"/>
                  </a:cubicBezTo>
                  <a:cubicBezTo>
                    <a:pt x="1923357" y="501279"/>
                    <a:pt x="1816726" y="570916"/>
                    <a:pt x="1699518" y="619066"/>
                  </a:cubicBezTo>
                  <a:cubicBezTo>
                    <a:pt x="1582310" y="667216"/>
                    <a:pt x="1465101" y="694730"/>
                    <a:pt x="1347893" y="742880"/>
                  </a:cubicBezTo>
                  <a:cubicBezTo>
                    <a:pt x="1230685" y="791030"/>
                    <a:pt x="1113477" y="839179"/>
                    <a:pt x="996269" y="907964"/>
                  </a:cubicBezTo>
                  <a:cubicBezTo>
                    <a:pt x="879061" y="976749"/>
                    <a:pt x="750834" y="1069482"/>
                    <a:pt x="644645" y="1155590"/>
                  </a:cubicBezTo>
                  <a:cubicBezTo>
                    <a:pt x="538456" y="1241698"/>
                    <a:pt x="442500" y="1408928"/>
                    <a:pt x="359134" y="1424610"/>
                  </a:cubicBezTo>
                  <a:cubicBezTo>
                    <a:pt x="275768" y="1440292"/>
                    <a:pt x="197458" y="1329194"/>
                    <a:pt x="144449" y="1249681"/>
                  </a:cubicBezTo>
                  <a:cubicBezTo>
                    <a:pt x="91440" y="1170168"/>
                    <a:pt x="64936" y="1062825"/>
                    <a:pt x="41082" y="947531"/>
                  </a:cubicBezTo>
                  <a:cubicBezTo>
                    <a:pt x="17228" y="832237"/>
                    <a:pt x="0" y="669235"/>
                    <a:pt x="1325" y="557917"/>
                  </a:cubicBezTo>
                  <a:cubicBezTo>
                    <a:pt x="2650" y="446599"/>
                    <a:pt x="21203" y="353834"/>
                    <a:pt x="49033" y="279622"/>
                  </a:cubicBezTo>
                  <a:cubicBezTo>
                    <a:pt x="76863" y="205410"/>
                    <a:pt x="88790" y="161678"/>
                    <a:pt x="152400" y="120596"/>
                  </a:cubicBezTo>
                  <a:close/>
                </a:path>
              </a:pathLst>
            </a:custGeom>
            <a:solidFill>
              <a:srgbClr val="FFFFFF">
                <a:lumMod val="5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1295400" y="1447800"/>
              <a:ext cx="1231900" cy="4821238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906905 w 1233125"/>
                <a:gd name="connsiteY4" fmla="*/ 3327817 h 4819671"/>
                <a:gd name="connsiteX5" fmla="*/ 1233125 w 1233125"/>
                <a:gd name="connsiteY5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156849 w 1233125"/>
                <a:gd name="connsiteY4" fmla="*/ 3981742 h 4819671"/>
                <a:gd name="connsiteX5" fmla="*/ 1233125 w 1233125"/>
                <a:gd name="connsiteY5" fmla="*/ 4819671 h 481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3125" h="4819671">
                  <a:moveTo>
                    <a:pt x="0" y="0"/>
                  </a:moveTo>
                  <a:cubicBezTo>
                    <a:pt x="143031" y="292308"/>
                    <a:pt x="286062" y="584616"/>
                    <a:pt x="419724" y="906905"/>
                  </a:cubicBezTo>
                  <a:cubicBezTo>
                    <a:pt x="553386" y="1229194"/>
                    <a:pt x="704544" y="1599001"/>
                    <a:pt x="801973" y="1933732"/>
                  </a:cubicBezTo>
                  <a:cubicBezTo>
                    <a:pt x="899402" y="2268463"/>
                    <a:pt x="945152" y="2573954"/>
                    <a:pt x="1004298" y="2915289"/>
                  </a:cubicBezTo>
                  <a:cubicBezTo>
                    <a:pt x="1063444" y="3256624"/>
                    <a:pt x="1118711" y="3664345"/>
                    <a:pt x="1156849" y="3981742"/>
                  </a:cubicBezTo>
                  <a:cubicBezTo>
                    <a:pt x="1194987" y="4299139"/>
                    <a:pt x="1215327" y="4670948"/>
                    <a:pt x="1233125" y="4819671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1295400" y="1447800"/>
              <a:ext cx="4478338" cy="2667000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878725"/>
                <a:gd name="connsiteY0" fmla="*/ 0 h 4002374"/>
                <a:gd name="connsiteX1" fmla="*/ 419724 w 1878725"/>
                <a:gd name="connsiteY1" fmla="*/ 906905 h 4002374"/>
                <a:gd name="connsiteX2" fmla="*/ 801973 w 1878725"/>
                <a:gd name="connsiteY2" fmla="*/ 1933732 h 4002374"/>
                <a:gd name="connsiteX3" fmla="*/ 899410 w 1878725"/>
                <a:gd name="connsiteY3" fmla="*/ 2878112 h 4002374"/>
                <a:gd name="connsiteX4" fmla="*/ 1877476 w 1878725"/>
                <a:gd name="connsiteY4" fmla="*/ 2266637 h 4002374"/>
                <a:gd name="connsiteX5" fmla="*/ 906905 w 1878725"/>
                <a:gd name="connsiteY5" fmla="*/ 3327817 h 4002374"/>
                <a:gd name="connsiteX6" fmla="*/ 906905 w 1878725"/>
                <a:gd name="connsiteY6" fmla="*/ 4002374 h 4002374"/>
                <a:gd name="connsiteX0" fmla="*/ 0 w 1988237"/>
                <a:gd name="connsiteY0" fmla="*/ 0 h 4002374"/>
                <a:gd name="connsiteX1" fmla="*/ 419724 w 1988237"/>
                <a:gd name="connsiteY1" fmla="*/ 906905 h 4002374"/>
                <a:gd name="connsiteX2" fmla="*/ 801973 w 1988237"/>
                <a:gd name="connsiteY2" fmla="*/ 1933732 h 4002374"/>
                <a:gd name="connsiteX3" fmla="*/ 1571468 w 1988237"/>
                <a:gd name="connsiteY3" fmla="*/ 1991819 h 4002374"/>
                <a:gd name="connsiteX4" fmla="*/ 1877476 w 1988237"/>
                <a:gd name="connsiteY4" fmla="*/ 2266637 h 4002374"/>
                <a:gd name="connsiteX5" fmla="*/ 906905 w 1988237"/>
                <a:gd name="connsiteY5" fmla="*/ 3327817 h 4002374"/>
                <a:gd name="connsiteX6" fmla="*/ 906905 w 1988237"/>
                <a:gd name="connsiteY6" fmla="*/ 4002374 h 4002374"/>
                <a:gd name="connsiteX0" fmla="*/ 0 w 3089840"/>
                <a:gd name="connsiteY0" fmla="*/ 0 h 4002374"/>
                <a:gd name="connsiteX1" fmla="*/ 419724 w 3089840"/>
                <a:gd name="connsiteY1" fmla="*/ 906905 h 4002374"/>
                <a:gd name="connsiteX2" fmla="*/ 801973 w 3089840"/>
                <a:gd name="connsiteY2" fmla="*/ 1933732 h 4002374"/>
                <a:gd name="connsiteX3" fmla="*/ 1571468 w 3089840"/>
                <a:gd name="connsiteY3" fmla="*/ 1991819 h 4002374"/>
                <a:gd name="connsiteX4" fmla="*/ 1877476 w 3089840"/>
                <a:gd name="connsiteY4" fmla="*/ 2266637 h 4002374"/>
                <a:gd name="connsiteX5" fmla="*/ 2928078 w 3089840"/>
                <a:gd name="connsiteY5" fmla="*/ 2435902 h 4002374"/>
                <a:gd name="connsiteX6" fmla="*/ 906905 w 3089840"/>
                <a:gd name="connsiteY6" fmla="*/ 4002374 h 4002374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3223039 w 5363979"/>
                <a:gd name="connsiteY6" fmla="*/ 266330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953164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154115"/>
                <a:gd name="connsiteY0" fmla="*/ 0 h 2703225"/>
                <a:gd name="connsiteX1" fmla="*/ 419724 w 5154115"/>
                <a:gd name="connsiteY1" fmla="*/ 906905 h 2703225"/>
                <a:gd name="connsiteX2" fmla="*/ 953164 w 5154115"/>
                <a:gd name="connsiteY2" fmla="*/ 1933732 h 2703225"/>
                <a:gd name="connsiteX3" fmla="*/ 1821307 w 5154115"/>
                <a:gd name="connsiteY3" fmla="*/ 1677025 h 2703225"/>
                <a:gd name="connsiteX4" fmla="*/ 2829854 w 5154115"/>
                <a:gd name="connsiteY4" fmla="*/ 1813810 h 2703225"/>
                <a:gd name="connsiteX5" fmla="*/ 3223039 w 5154115"/>
                <a:gd name="connsiteY5" fmla="*/ 2663304 h 2703225"/>
                <a:gd name="connsiteX6" fmla="*/ 5154115 w 5154115"/>
                <a:gd name="connsiteY6" fmla="*/ 2703225 h 2703225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772520 w 3772520"/>
                <a:gd name="connsiteY6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743651 w 3772520"/>
                <a:gd name="connsiteY4" fmla="*/ 1828604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2819863 w 3772520"/>
                <a:gd name="connsiteY6" fmla="*/ 1600028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4039264"/>
                <a:gd name="connsiteY0" fmla="*/ 0 h 3412759"/>
                <a:gd name="connsiteX1" fmla="*/ 419724 w 4039264"/>
                <a:gd name="connsiteY1" fmla="*/ 906905 h 3412759"/>
                <a:gd name="connsiteX2" fmla="*/ 838338 w 4039264"/>
                <a:gd name="connsiteY2" fmla="*/ 1980988 h 3412759"/>
                <a:gd name="connsiteX3" fmla="*/ 1066975 w 4039264"/>
                <a:gd name="connsiteY3" fmla="*/ 3047673 h 3412759"/>
                <a:gd name="connsiteX4" fmla="*/ 1981526 w 4039264"/>
                <a:gd name="connsiteY4" fmla="*/ 3200057 h 3412759"/>
                <a:gd name="connsiteX5" fmla="*/ 2896076 w 4039264"/>
                <a:gd name="connsiteY5" fmla="*/ 3047673 h 3412759"/>
                <a:gd name="connsiteX6" fmla="*/ 2819863 w 4039264"/>
                <a:gd name="connsiteY6" fmla="*/ 1600028 h 3412759"/>
                <a:gd name="connsiteX7" fmla="*/ 4039264 w 4039264"/>
                <a:gd name="connsiteY7" fmla="*/ 1447645 h 3412759"/>
                <a:gd name="connsiteX8" fmla="*/ 3772520 w 4039264"/>
                <a:gd name="connsiteY8" fmla="*/ 3412759 h 3412759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03926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972289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1066975 w 4420327"/>
                <a:gd name="connsiteY3" fmla="*/ 3047673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990763 w 4420327"/>
                <a:gd name="connsiteY3" fmla="*/ 2590522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124714 w 4420327"/>
                <a:gd name="connsiteY6" fmla="*/ 1523836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896076 w 4420327"/>
                <a:gd name="connsiteY6" fmla="*/ 1904796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972289 w 4420327"/>
                <a:gd name="connsiteY6" fmla="*/ 1752412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886839 w 4344114"/>
                <a:gd name="connsiteY9" fmla="*/ 838110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1219400 w 4344114"/>
                <a:gd name="connsiteY9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1219400 w 4344114"/>
                <a:gd name="connsiteY10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762125 w 4344114"/>
                <a:gd name="connsiteY11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972289 w 4479826"/>
                <a:gd name="connsiteY6" fmla="*/ 1752412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20337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20337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79826" h="2666714">
                  <a:moveTo>
                    <a:pt x="0" y="0"/>
                  </a:moveTo>
                  <a:cubicBezTo>
                    <a:pt x="143031" y="292308"/>
                    <a:pt x="280001" y="576740"/>
                    <a:pt x="419724" y="906905"/>
                  </a:cubicBezTo>
                  <a:cubicBezTo>
                    <a:pt x="559447" y="1237070"/>
                    <a:pt x="743165" y="1700385"/>
                    <a:pt x="838338" y="1980988"/>
                  </a:cubicBezTo>
                  <a:cubicBezTo>
                    <a:pt x="933511" y="2261591"/>
                    <a:pt x="774828" y="2514330"/>
                    <a:pt x="990763" y="2590522"/>
                  </a:cubicBezTo>
                  <a:cubicBezTo>
                    <a:pt x="1206698" y="2666714"/>
                    <a:pt x="1829022" y="2488932"/>
                    <a:pt x="2133951" y="2438138"/>
                  </a:cubicBezTo>
                  <a:cubicBezTo>
                    <a:pt x="2438880" y="2387344"/>
                    <a:pt x="2693235" y="2412741"/>
                    <a:pt x="2820337" y="2285755"/>
                  </a:cubicBezTo>
                  <a:cubicBezTo>
                    <a:pt x="2947439" y="2158769"/>
                    <a:pt x="2807726" y="1803206"/>
                    <a:pt x="2896562" y="1676220"/>
                  </a:cubicBezTo>
                  <a:cubicBezTo>
                    <a:pt x="2985398" y="1549234"/>
                    <a:pt x="3139131" y="1559758"/>
                    <a:pt x="3353352" y="1523837"/>
                  </a:cubicBezTo>
                  <a:lnTo>
                    <a:pt x="4344114" y="1447645"/>
                  </a:lnTo>
                  <a:cubicBezTo>
                    <a:pt x="4479826" y="1393508"/>
                    <a:pt x="4369518" y="1168275"/>
                    <a:pt x="4267901" y="1066686"/>
                  </a:cubicBezTo>
                  <a:cubicBezTo>
                    <a:pt x="4166284" y="965097"/>
                    <a:pt x="3997147" y="885563"/>
                    <a:pt x="3734414" y="838110"/>
                  </a:cubicBezTo>
                  <a:cubicBezTo>
                    <a:pt x="3205489" y="735091"/>
                    <a:pt x="2972289" y="888905"/>
                    <a:pt x="2591226" y="914302"/>
                  </a:cubicBezTo>
                  <a:lnTo>
                    <a:pt x="1219400" y="1142877"/>
                  </a:lnTo>
                  <a:cubicBezTo>
                    <a:pt x="966871" y="1206900"/>
                    <a:pt x="914550" y="1447644"/>
                    <a:pt x="762125" y="1600028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1290638" y="1455738"/>
              <a:ext cx="2187575" cy="4821237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906905 w 1233125"/>
                <a:gd name="connsiteY4" fmla="*/ 3327817 h 4819671"/>
                <a:gd name="connsiteX5" fmla="*/ 1233125 w 1233125"/>
                <a:gd name="connsiteY5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156849 w 1233125"/>
                <a:gd name="connsiteY4" fmla="*/ 3981742 h 4819671"/>
                <a:gd name="connsiteX5" fmla="*/ 1233125 w 1233125"/>
                <a:gd name="connsiteY5" fmla="*/ 4819671 h 4819671"/>
                <a:gd name="connsiteX0" fmla="*/ 0 w 1936333"/>
                <a:gd name="connsiteY0" fmla="*/ 0 h 4819671"/>
                <a:gd name="connsiteX1" fmla="*/ 419724 w 1936333"/>
                <a:gd name="connsiteY1" fmla="*/ 906905 h 4819671"/>
                <a:gd name="connsiteX2" fmla="*/ 801973 w 1936333"/>
                <a:gd name="connsiteY2" fmla="*/ 1933732 h 4819671"/>
                <a:gd name="connsiteX3" fmla="*/ 1004298 w 1936333"/>
                <a:gd name="connsiteY3" fmla="*/ 2915289 h 4819671"/>
                <a:gd name="connsiteX4" fmla="*/ 1910908 w 1936333"/>
                <a:gd name="connsiteY4" fmla="*/ 2734289 h 4819671"/>
                <a:gd name="connsiteX5" fmla="*/ 1156849 w 1936333"/>
                <a:gd name="connsiteY5" fmla="*/ 3981742 h 4819671"/>
                <a:gd name="connsiteX6" fmla="*/ 1233125 w 1936333"/>
                <a:gd name="connsiteY6" fmla="*/ 4819671 h 4819671"/>
                <a:gd name="connsiteX0" fmla="*/ 0 w 2189136"/>
                <a:gd name="connsiteY0" fmla="*/ 0 h 4819671"/>
                <a:gd name="connsiteX1" fmla="*/ 419724 w 2189136"/>
                <a:gd name="connsiteY1" fmla="*/ 906905 h 4819671"/>
                <a:gd name="connsiteX2" fmla="*/ 801973 w 2189136"/>
                <a:gd name="connsiteY2" fmla="*/ 1933732 h 4819671"/>
                <a:gd name="connsiteX3" fmla="*/ 1004298 w 2189136"/>
                <a:gd name="connsiteY3" fmla="*/ 2915289 h 4819671"/>
                <a:gd name="connsiteX4" fmla="*/ 1910908 w 2189136"/>
                <a:gd name="connsiteY4" fmla="*/ 2734289 h 4819671"/>
                <a:gd name="connsiteX5" fmla="*/ 2063460 w 2189136"/>
                <a:gd name="connsiteY5" fmla="*/ 3496041 h 4819671"/>
                <a:gd name="connsiteX6" fmla="*/ 1156849 w 2189136"/>
                <a:gd name="connsiteY6" fmla="*/ 3981742 h 4819671"/>
                <a:gd name="connsiteX7" fmla="*/ 1233125 w 2189136"/>
                <a:gd name="connsiteY7" fmla="*/ 4819671 h 481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9136" h="4819671">
                  <a:moveTo>
                    <a:pt x="0" y="0"/>
                  </a:moveTo>
                  <a:cubicBezTo>
                    <a:pt x="143031" y="292308"/>
                    <a:pt x="286062" y="584616"/>
                    <a:pt x="419724" y="906905"/>
                  </a:cubicBezTo>
                  <a:cubicBezTo>
                    <a:pt x="553386" y="1229194"/>
                    <a:pt x="704544" y="1599001"/>
                    <a:pt x="801973" y="1933732"/>
                  </a:cubicBezTo>
                  <a:cubicBezTo>
                    <a:pt x="899402" y="2268463"/>
                    <a:pt x="819476" y="2781863"/>
                    <a:pt x="1004298" y="2915289"/>
                  </a:cubicBezTo>
                  <a:cubicBezTo>
                    <a:pt x="1189120" y="3048715"/>
                    <a:pt x="1734381" y="2637497"/>
                    <a:pt x="1910908" y="2734289"/>
                  </a:cubicBezTo>
                  <a:cubicBezTo>
                    <a:pt x="2087435" y="2831081"/>
                    <a:pt x="2189136" y="3288132"/>
                    <a:pt x="2063460" y="3496041"/>
                  </a:cubicBezTo>
                  <a:cubicBezTo>
                    <a:pt x="1937784" y="3703950"/>
                    <a:pt x="1295238" y="3761137"/>
                    <a:pt x="1156849" y="3981742"/>
                  </a:cubicBezTo>
                  <a:cubicBezTo>
                    <a:pt x="1018460" y="4202347"/>
                    <a:pt x="1215327" y="4670948"/>
                    <a:pt x="1233125" y="4819671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Circular Arrow 14"/>
            <p:cNvSpPr/>
            <p:nvPr/>
          </p:nvSpPr>
          <p:spPr>
            <a:xfrm rot="8769603" flipH="1">
              <a:off x="3128963" y="2701925"/>
              <a:ext cx="639762" cy="639763"/>
            </a:xfrm>
            <a:prstGeom prst="circularArrow">
              <a:avLst>
                <a:gd name="adj1" fmla="val 8970"/>
                <a:gd name="adj2" fmla="val 2092144"/>
                <a:gd name="adj3" fmla="val 6824086"/>
                <a:gd name="adj4" fmla="val 10462362"/>
                <a:gd name="adj5" fmla="val 12096"/>
              </a:avLst>
            </a:pr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TextBox 17"/>
            <p:cNvSpPr txBox="1">
              <a:spLocks noChangeArrowheads="1"/>
            </p:cNvSpPr>
            <p:nvPr/>
          </p:nvSpPr>
          <p:spPr bwMode="auto">
            <a:xfrm>
              <a:off x="3519634" y="2484575"/>
              <a:ext cx="811874" cy="482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EHC</a:t>
              </a:r>
            </a:p>
          </p:txBody>
        </p:sp>
        <p:sp>
          <p:nvSpPr>
            <p:cNvPr id="17" name="TextBox 18"/>
            <p:cNvSpPr txBox="1">
              <a:spLocks noChangeArrowheads="1"/>
            </p:cNvSpPr>
            <p:nvPr/>
          </p:nvSpPr>
          <p:spPr bwMode="auto">
            <a:xfrm>
              <a:off x="5791198" y="990600"/>
              <a:ext cx="873525" cy="482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Liver</a:t>
              </a:r>
            </a:p>
          </p:txBody>
        </p:sp>
        <p:sp>
          <p:nvSpPr>
            <p:cNvPr id="18" name="TextBox 19"/>
            <p:cNvSpPr txBox="1">
              <a:spLocks noChangeArrowheads="1"/>
            </p:cNvSpPr>
            <p:nvPr/>
          </p:nvSpPr>
          <p:spPr bwMode="auto">
            <a:xfrm rot="20792827">
              <a:off x="2919335" y="4912709"/>
              <a:ext cx="1451117" cy="482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Enterocyte</a:t>
              </a:r>
              <a:endPara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TextBox 20"/>
            <p:cNvSpPr txBox="1">
              <a:spLocks noChangeArrowheads="1"/>
            </p:cNvSpPr>
            <p:nvPr/>
          </p:nvSpPr>
          <p:spPr bwMode="auto">
            <a:xfrm rot="4958801">
              <a:off x="3499928" y="4150447"/>
              <a:ext cx="2615907" cy="436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Portal blood system</a:t>
              </a:r>
            </a:p>
          </p:txBody>
        </p:sp>
        <p:sp>
          <p:nvSpPr>
            <p:cNvPr id="20" name="TextBox 21"/>
            <p:cNvSpPr txBox="1">
              <a:spLocks noChangeArrowheads="1"/>
            </p:cNvSpPr>
            <p:nvPr/>
          </p:nvSpPr>
          <p:spPr bwMode="auto">
            <a:xfrm rot="4309697">
              <a:off x="399400" y="3272636"/>
              <a:ext cx="2102915" cy="436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Intestine lumen</a:t>
              </a:r>
            </a:p>
          </p:txBody>
        </p:sp>
        <p:sp>
          <p:nvSpPr>
            <p:cNvPr id="21" name="TextBox 22"/>
            <p:cNvSpPr txBox="1">
              <a:spLocks noChangeArrowheads="1"/>
            </p:cNvSpPr>
            <p:nvPr/>
          </p:nvSpPr>
          <p:spPr bwMode="auto">
            <a:xfrm rot="20792827">
              <a:off x="2499674" y="1989378"/>
              <a:ext cx="1253179" cy="482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Bile duct</a:t>
              </a:r>
            </a:p>
          </p:txBody>
        </p:sp>
        <p:sp>
          <p:nvSpPr>
            <p:cNvPr id="22" name="Freeform 21"/>
            <p:cNvSpPr/>
            <p:nvPr/>
          </p:nvSpPr>
          <p:spPr>
            <a:xfrm>
              <a:off x="1295400" y="1447800"/>
              <a:ext cx="5791200" cy="2667000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878725"/>
                <a:gd name="connsiteY0" fmla="*/ 0 h 4002374"/>
                <a:gd name="connsiteX1" fmla="*/ 419724 w 1878725"/>
                <a:gd name="connsiteY1" fmla="*/ 906905 h 4002374"/>
                <a:gd name="connsiteX2" fmla="*/ 801973 w 1878725"/>
                <a:gd name="connsiteY2" fmla="*/ 1933732 h 4002374"/>
                <a:gd name="connsiteX3" fmla="*/ 899410 w 1878725"/>
                <a:gd name="connsiteY3" fmla="*/ 2878112 h 4002374"/>
                <a:gd name="connsiteX4" fmla="*/ 1877476 w 1878725"/>
                <a:gd name="connsiteY4" fmla="*/ 2266637 h 4002374"/>
                <a:gd name="connsiteX5" fmla="*/ 906905 w 1878725"/>
                <a:gd name="connsiteY5" fmla="*/ 3327817 h 4002374"/>
                <a:gd name="connsiteX6" fmla="*/ 906905 w 1878725"/>
                <a:gd name="connsiteY6" fmla="*/ 4002374 h 4002374"/>
                <a:gd name="connsiteX0" fmla="*/ 0 w 1988237"/>
                <a:gd name="connsiteY0" fmla="*/ 0 h 4002374"/>
                <a:gd name="connsiteX1" fmla="*/ 419724 w 1988237"/>
                <a:gd name="connsiteY1" fmla="*/ 906905 h 4002374"/>
                <a:gd name="connsiteX2" fmla="*/ 801973 w 1988237"/>
                <a:gd name="connsiteY2" fmla="*/ 1933732 h 4002374"/>
                <a:gd name="connsiteX3" fmla="*/ 1571468 w 1988237"/>
                <a:gd name="connsiteY3" fmla="*/ 1991819 h 4002374"/>
                <a:gd name="connsiteX4" fmla="*/ 1877476 w 1988237"/>
                <a:gd name="connsiteY4" fmla="*/ 2266637 h 4002374"/>
                <a:gd name="connsiteX5" fmla="*/ 906905 w 1988237"/>
                <a:gd name="connsiteY5" fmla="*/ 3327817 h 4002374"/>
                <a:gd name="connsiteX6" fmla="*/ 906905 w 1988237"/>
                <a:gd name="connsiteY6" fmla="*/ 4002374 h 4002374"/>
                <a:gd name="connsiteX0" fmla="*/ 0 w 3089840"/>
                <a:gd name="connsiteY0" fmla="*/ 0 h 4002374"/>
                <a:gd name="connsiteX1" fmla="*/ 419724 w 3089840"/>
                <a:gd name="connsiteY1" fmla="*/ 906905 h 4002374"/>
                <a:gd name="connsiteX2" fmla="*/ 801973 w 3089840"/>
                <a:gd name="connsiteY2" fmla="*/ 1933732 h 4002374"/>
                <a:gd name="connsiteX3" fmla="*/ 1571468 w 3089840"/>
                <a:gd name="connsiteY3" fmla="*/ 1991819 h 4002374"/>
                <a:gd name="connsiteX4" fmla="*/ 1877476 w 3089840"/>
                <a:gd name="connsiteY4" fmla="*/ 2266637 h 4002374"/>
                <a:gd name="connsiteX5" fmla="*/ 2928078 w 3089840"/>
                <a:gd name="connsiteY5" fmla="*/ 2435902 h 4002374"/>
                <a:gd name="connsiteX6" fmla="*/ 906905 w 3089840"/>
                <a:gd name="connsiteY6" fmla="*/ 4002374 h 4002374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3223039 w 5363979"/>
                <a:gd name="connsiteY6" fmla="*/ 266330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953164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154115"/>
                <a:gd name="connsiteY0" fmla="*/ 0 h 2703225"/>
                <a:gd name="connsiteX1" fmla="*/ 419724 w 5154115"/>
                <a:gd name="connsiteY1" fmla="*/ 906905 h 2703225"/>
                <a:gd name="connsiteX2" fmla="*/ 953164 w 5154115"/>
                <a:gd name="connsiteY2" fmla="*/ 1933732 h 2703225"/>
                <a:gd name="connsiteX3" fmla="*/ 1821307 w 5154115"/>
                <a:gd name="connsiteY3" fmla="*/ 1677025 h 2703225"/>
                <a:gd name="connsiteX4" fmla="*/ 2829854 w 5154115"/>
                <a:gd name="connsiteY4" fmla="*/ 1813810 h 2703225"/>
                <a:gd name="connsiteX5" fmla="*/ 3223039 w 5154115"/>
                <a:gd name="connsiteY5" fmla="*/ 2663304 h 2703225"/>
                <a:gd name="connsiteX6" fmla="*/ 5154115 w 5154115"/>
                <a:gd name="connsiteY6" fmla="*/ 2703225 h 2703225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772520 w 3772520"/>
                <a:gd name="connsiteY6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743651 w 3772520"/>
                <a:gd name="connsiteY4" fmla="*/ 1828604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2819863 w 3772520"/>
                <a:gd name="connsiteY6" fmla="*/ 1600028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4039264"/>
                <a:gd name="connsiteY0" fmla="*/ 0 h 3412759"/>
                <a:gd name="connsiteX1" fmla="*/ 419724 w 4039264"/>
                <a:gd name="connsiteY1" fmla="*/ 906905 h 3412759"/>
                <a:gd name="connsiteX2" fmla="*/ 838338 w 4039264"/>
                <a:gd name="connsiteY2" fmla="*/ 1980988 h 3412759"/>
                <a:gd name="connsiteX3" fmla="*/ 1066975 w 4039264"/>
                <a:gd name="connsiteY3" fmla="*/ 3047673 h 3412759"/>
                <a:gd name="connsiteX4" fmla="*/ 1981526 w 4039264"/>
                <a:gd name="connsiteY4" fmla="*/ 3200057 h 3412759"/>
                <a:gd name="connsiteX5" fmla="*/ 2896076 w 4039264"/>
                <a:gd name="connsiteY5" fmla="*/ 3047673 h 3412759"/>
                <a:gd name="connsiteX6" fmla="*/ 2819863 w 4039264"/>
                <a:gd name="connsiteY6" fmla="*/ 1600028 h 3412759"/>
                <a:gd name="connsiteX7" fmla="*/ 4039264 w 4039264"/>
                <a:gd name="connsiteY7" fmla="*/ 1447645 h 3412759"/>
                <a:gd name="connsiteX8" fmla="*/ 3772520 w 4039264"/>
                <a:gd name="connsiteY8" fmla="*/ 3412759 h 3412759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03926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972289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1066975 w 4420327"/>
                <a:gd name="connsiteY3" fmla="*/ 3047673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990763 w 4420327"/>
                <a:gd name="connsiteY3" fmla="*/ 2590522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124714 w 4420327"/>
                <a:gd name="connsiteY6" fmla="*/ 1523836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896076 w 4420327"/>
                <a:gd name="connsiteY6" fmla="*/ 1904796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972289 w 4420327"/>
                <a:gd name="connsiteY6" fmla="*/ 1752412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886839 w 4344114"/>
                <a:gd name="connsiteY9" fmla="*/ 838110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1219400 w 4344114"/>
                <a:gd name="connsiteY9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1219400 w 4344114"/>
                <a:gd name="connsiteY10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762125 w 4344114"/>
                <a:gd name="connsiteY11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972289 w 4479826"/>
                <a:gd name="connsiteY6" fmla="*/ 1752412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6706702"/>
                <a:gd name="connsiteY0" fmla="*/ 0 h 2666714"/>
                <a:gd name="connsiteX1" fmla="*/ 419724 w 6706702"/>
                <a:gd name="connsiteY1" fmla="*/ 906905 h 2666714"/>
                <a:gd name="connsiteX2" fmla="*/ 838338 w 6706702"/>
                <a:gd name="connsiteY2" fmla="*/ 1980988 h 2666714"/>
                <a:gd name="connsiteX3" fmla="*/ 990763 w 6706702"/>
                <a:gd name="connsiteY3" fmla="*/ 2590522 h 2666714"/>
                <a:gd name="connsiteX4" fmla="*/ 2133951 w 6706702"/>
                <a:gd name="connsiteY4" fmla="*/ 2438138 h 2666714"/>
                <a:gd name="connsiteX5" fmla="*/ 2896076 w 6706702"/>
                <a:gd name="connsiteY5" fmla="*/ 2285755 h 2666714"/>
                <a:gd name="connsiteX6" fmla="*/ 2972289 w 6706702"/>
                <a:gd name="connsiteY6" fmla="*/ 1752412 h 2666714"/>
                <a:gd name="connsiteX7" fmla="*/ 3353352 w 6706702"/>
                <a:gd name="connsiteY7" fmla="*/ 1523837 h 2666714"/>
                <a:gd name="connsiteX8" fmla="*/ 4344114 w 6706702"/>
                <a:gd name="connsiteY8" fmla="*/ 1447645 h 2666714"/>
                <a:gd name="connsiteX9" fmla="*/ 4267901 w 6706702"/>
                <a:gd name="connsiteY9" fmla="*/ 1066686 h 2666714"/>
                <a:gd name="connsiteX10" fmla="*/ 3734414 w 6706702"/>
                <a:gd name="connsiteY10" fmla="*/ 838110 h 2666714"/>
                <a:gd name="connsiteX11" fmla="*/ 2591226 w 6706702"/>
                <a:gd name="connsiteY11" fmla="*/ 914302 h 2666714"/>
                <a:gd name="connsiteX12" fmla="*/ 1219400 w 6706702"/>
                <a:gd name="connsiteY12" fmla="*/ 1142877 h 2666714"/>
                <a:gd name="connsiteX13" fmla="*/ 6554277 w 6706702"/>
                <a:gd name="connsiteY13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3734414 w 6554277"/>
                <a:gd name="connsiteY10" fmla="*/ 838110 h 2666714"/>
                <a:gd name="connsiteX11" fmla="*/ 2591226 w 6554277"/>
                <a:gd name="connsiteY11" fmla="*/ 914302 h 2666714"/>
                <a:gd name="connsiteX12" fmla="*/ 6554277 w 6554277"/>
                <a:gd name="connsiteY12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3734414 w 6554277"/>
                <a:gd name="connsiteY10" fmla="*/ 838110 h 2666714"/>
                <a:gd name="connsiteX11" fmla="*/ 6554277 w 6554277"/>
                <a:gd name="connsiteY11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6554277 w 6554277"/>
                <a:gd name="connsiteY10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6554277 w 6554277"/>
                <a:gd name="connsiteY9" fmla="*/ 1523837 h 2666714"/>
                <a:gd name="connsiteX0" fmla="*/ 0 w 5639727"/>
                <a:gd name="connsiteY0" fmla="*/ 0 h 2666714"/>
                <a:gd name="connsiteX1" fmla="*/ 419724 w 5639727"/>
                <a:gd name="connsiteY1" fmla="*/ 906905 h 2666714"/>
                <a:gd name="connsiteX2" fmla="*/ 838338 w 5639727"/>
                <a:gd name="connsiteY2" fmla="*/ 1980988 h 2666714"/>
                <a:gd name="connsiteX3" fmla="*/ 990763 w 5639727"/>
                <a:gd name="connsiteY3" fmla="*/ 2590522 h 2666714"/>
                <a:gd name="connsiteX4" fmla="*/ 2133951 w 5639727"/>
                <a:gd name="connsiteY4" fmla="*/ 2438138 h 2666714"/>
                <a:gd name="connsiteX5" fmla="*/ 2896076 w 5639727"/>
                <a:gd name="connsiteY5" fmla="*/ 2285755 h 2666714"/>
                <a:gd name="connsiteX6" fmla="*/ 2972289 w 5639727"/>
                <a:gd name="connsiteY6" fmla="*/ 1752412 h 2666714"/>
                <a:gd name="connsiteX7" fmla="*/ 3353352 w 5639727"/>
                <a:gd name="connsiteY7" fmla="*/ 1523837 h 2666714"/>
                <a:gd name="connsiteX8" fmla="*/ 4344114 w 5639727"/>
                <a:gd name="connsiteY8" fmla="*/ 1447645 h 2666714"/>
                <a:gd name="connsiteX9" fmla="*/ 5639727 w 5639727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96076 w 5792152"/>
                <a:gd name="connsiteY5" fmla="*/ 2285755 h 2666714"/>
                <a:gd name="connsiteX6" fmla="*/ 2972289 w 5792152"/>
                <a:gd name="connsiteY6" fmla="*/ 1752412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96076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19863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19863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92152" h="2666714">
                  <a:moveTo>
                    <a:pt x="0" y="0"/>
                  </a:moveTo>
                  <a:cubicBezTo>
                    <a:pt x="143031" y="292308"/>
                    <a:pt x="280001" y="576740"/>
                    <a:pt x="419724" y="906905"/>
                  </a:cubicBezTo>
                  <a:cubicBezTo>
                    <a:pt x="559447" y="1237070"/>
                    <a:pt x="743165" y="1700385"/>
                    <a:pt x="838338" y="1980988"/>
                  </a:cubicBezTo>
                  <a:cubicBezTo>
                    <a:pt x="933511" y="2261591"/>
                    <a:pt x="774828" y="2514330"/>
                    <a:pt x="990763" y="2590522"/>
                  </a:cubicBezTo>
                  <a:cubicBezTo>
                    <a:pt x="1206698" y="2666714"/>
                    <a:pt x="1829101" y="2488933"/>
                    <a:pt x="2133951" y="2438138"/>
                  </a:cubicBezTo>
                  <a:cubicBezTo>
                    <a:pt x="2438801" y="2387344"/>
                    <a:pt x="2692842" y="2412741"/>
                    <a:pt x="2819863" y="2285755"/>
                  </a:cubicBezTo>
                  <a:cubicBezTo>
                    <a:pt x="2946884" y="2158769"/>
                    <a:pt x="2807161" y="1803206"/>
                    <a:pt x="2896076" y="1676220"/>
                  </a:cubicBezTo>
                  <a:cubicBezTo>
                    <a:pt x="2984991" y="1549234"/>
                    <a:pt x="3130582" y="1567778"/>
                    <a:pt x="3353352" y="1523837"/>
                  </a:cubicBezTo>
                  <a:lnTo>
                    <a:pt x="4344114" y="1447645"/>
                  </a:lnTo>
                  <a:cubicBezTo>
                    <a:pt x="4877601" y="1447645"/>
                    <a:pt x="5331702" y="1431772"/>
                    <a:pt x="5792152" y="1447645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>
              <a:off x="3070726" y="1187116"/>
              <a:ext cx="1244600" cy="762000"/>
            </a:xfrm>
            <a:custGeom>
              <a:avLst/>
              <a:gdLst>
                <a:gd name="connsiteX0" fmla="*/ 145716 w 1244600"/>
                <a:gd name="connsiteY0" fmla="*/ 762000 h 762000"/>
                <a:gd name="connsiteX1" fmla="*/ 41442 w 1244600"/>
                <a:gd name="connsiteY1" fmla="*/ 609600 h 762000"/>
                <a:gd name="connsiteX2" fmla="*/ 394369 w 1244600"/>
                <a:gd name="connsiteY2" fmla="*/ 328863 h 762000"/>
                <a:gd name="connsiteX3" fmla="*/ 1244600 w 1244600"/>
                <a:gd name="connsiteY3" fmla="*/ 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00" h="762000">
                  <a:moveTo>
                    <a:pt x="145716" y="762000"/>
                  </a:moveTo>
                  <a:cubicBezTo>
                    <a:pt x="72858" y="721895"/>
                    <a:pt x="0" y="681790"/>
                    <a:pt x="41442" y="609600"/>
                  </a:cubicBezTo>
                  <a:cubicBezTo>
                    <a:pt x="82884" y="537410"/>
                    <a:pt x="193843" y="430463"/>
                    <a:pt x="394369" y="328863"/>
                  </a:cubicBezTo>
                  <a:cubicBezTo>
                    <a:pt x="594895" y="227263"/>
                    <a:pt x="919747" y="113631"/>
                    <a:pt x="1244600" y="0"/>
                  </a:cubicBezTo>
                </a:path>
              </a:pathLst>
            </a:cu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TextBox 20"/>
            <p:cNvSpPr txBox="1">
              <a:spLocks noChangeArrowheads="1"/>
            </p:cNvSpPr>
            <p:nvPr/>
          </p:nvSpPr>
          <p:spPr bwMode="auto">
            <a:xfrm>
              <a:off x="7048021" y="2559963"/>
              <a:ext cx="1428403" cy="757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Systemic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circulation</a:t>
              </a:r>
              <a:endPara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lowchart: Delay 24"/>
            <p:cNvSpPr/>
            <p:nvPr/>
          </p:nvSpPr>
          <p:spPr>
            <a:xfrm>
              <a:off x="1315453" y="1066800"/>
              <a:ext cx="304800" cy="228600"/>
            </a:xfrm>
            <a:prstGeom prst="flowChartDelay">
              <a:avLst/>
            </a:prstGeom>
            <a:solidFill>
              <a:srgbClr val="0070C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lowchart: Delay 25"/>
            <p:cNvSpPr/>
            <p:nvPr/>
          </p:nvSpPr>
          <p:spPr>
            <a:xfrm rot="10800000">
              <a:off x="990600" y="1066800"/>
              <a:ext cx="304800" cy="228600"/>
            </a:xfrm>
            <a:prstGeom prst="flowChartDelay">
              <a:avLst/>
            </a:prstGeom>
            <a:solidFill>
              <a:srgbClr val="0070C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 rot="20792827">
              <a:off x="1313401" y="1142616"/>
              <a:ext cx="1337546" cy="482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Oral dose</a:t>
              </a:r>
              <a:endPara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2325" y="4205616"/>
            <a:ext cx="295275" cy="29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86800" cy="838200"/>
          </a:xfrm>
        </p:spPr>
        <p:txBody>
          <a:bodyPr/>
          <a:lstStyle/>
          <a:p>
            <a:r>
              <a:rPr lang="en-US" dirty="0" smtClean="0"/>
              <a:t>Example 2: High Absorption and High Metabolism – Soft Drug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971800"/>
            <a:ext cx="8382000" cy="3657600"/>
          </a:xfrm>
        </p:spPr>
        <p:txBody>
          <a:bodyPr/>
          <a:lstStyle/>
          <a:p>
            <a:r>
              <a:rPr lang="en-US" sz="2000" dirty="0" smtClean="0"/>
              <a:t>MTP = </a:t>
            </a:r>
            <a:r>
              <a:rPr lang="en-US" sz="2000" dirty="0" err="1" smtClean="0"/>
              <a:t>microsomal</a:t>
            </a:r>
            <a:r>
              <a:rPr lang="en-US" sz="2000" dirty="0" smtClean="0"/>
              <a:t> triglyceride transport protein</a:t>
            </a:r>
          </a:p>
          <a:p>
            <a:r>
              <a:rPr lang="en-US" sz="2000" dirty="0" smtClean="0"/>
              <a:t>MTP in enterocytes absorbs dietary lipids and assembles lipids into </a:t>
            </a:r>
            <a:r>
              <a:rPr lang="en-US" sz="2000" dirty="0" err="1" smtClean="0"/>
              <a:t>chylomicrons</a:t>
            </a:r>
            <a:endParaRPr lang="en-US" sz="2000" dirty="0" smtClean="0"/>
          </a:p>
          <a:p>
            <a:r>
              <a:rPr lang="en-US" sz="2000" dirty="0" smtClean="0"/>
              <a:t>MTP in liver forms and secretes cholesterol and triglycerides</a:t>
            </a:r>
          </a:p>
          <a:p>
            <a:r>
              <a:rPr lang="en-US" sz="2000" dirty="0" smtClean="0"/>
              <a:t>Early systemic inhibitors showed liver enzyme elevation due to hepatic MTP inhibition causing liver fat accumulation</a:t>
            </a:r>
          </a:p>
          <a:p>
            <a:r>
              <a:rPr lang="en-US" sz="2000" dirty="0" err="1" smtClean="0"/>
              <a:t>Granotapide</a:t>
            </a:r>
            <a:r>
              <a:rPr lang="en-US" sz="2000" dirty="0" smtClean="0"/>
              <a:t> stable in enterocytes to </a:t>
            </a:r>
            <a:r>
              <a:rPr lang="en-US" sz="2000" dirty="0" err="1" smtClean="0"/>
              <a:t>carboxylesterases</a:t>
            </a:r>
            <a:r>
              <a:rPr lang="en-US" sz="2000" dirty="0" smtClean="0"/>
              <a:t> but gets rapidly cleaved to acid in liver; inactive</a:t>
            </a:r>
          </a:p>
          <a:p>
            <a:r>
              <a:rPr lang="en-US" sz="2000" dirty="0" smtClean="0"/>
              <a:t>Evidence of &gt;1000-fold activity between gut : liver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463675" y="1066800"/>
          <a:ext cx="2422525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CS ChemDraw Drawing" r:id="rId3" imgW="2423160" imgH="1363599" progId="ChemDraw.Document.6.0">
                  <p:embed/>
                </p:oleObj>
              </mc:Choice>
              <mc:Fallback>
                <p:oleObj name="CS ChemDraw Drawing" r:id="rId3" imgW="2423160" imgH="1363599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675" y="1066800"/>
                        <a:ext cx="2422525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6172200" y="1066800"/>
          <a:ext cx="1766887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CS ChemDraw Drawing" r:id="rId5" imgW="1767650" imgH="1363599" progId="ChemDraw.Document.6.0">
                  <p:embed/>
                </p:oleObj>
              </mc:Choice>
              <mc:Fallback>
                <p:oleObj name="CS ChemDraw Drawing" r:id="rId5" imgW="1767650" imgH="1363599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066800"/>
                        <a:ext cx="1766887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3471" y="1371600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0070C0"/>
                </a:solidFill>
              </a:rPr>
              <a:t>granotapide</a:t>
            </a:r>
            <a:endParaRPr lang="en-US" sz="1600" dirty="0" smtClean="0">
              <a:solidFill>
                <a:srgbClr val="0070C0"/>
              </a:solidFill>
            </a:endParaRPr>
          </a:p>
          <a:p>
            <a:pPr algn="ctr"/>
            <a:r>
              <a:rPr lang="en-US" sz="1200" dirty="0" smtClean="0"/>
              <a:t>(phase 2)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8023809" y="1600200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</a:rPr>
              <a:t>metabolite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2433935"/>
            <a:ext cx="1914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 smtClean="0"/>
              <a:t>ApoB</a:t>
            </a:r>
            <a:r>
              <a:rPr lang="en-US" sz="1200" dirty="0" smtClean="0"/>
              <a:t> secretion inhibition:</a:t>
            </a:r>
          </a:p>
          <a:p>
            <a:pPr algn="ctr"/>
            <a:r>
              <a:rPr lang="en-US" sz="1200" dirty="0" smtClean="0"/>
              <a:t>IC</a:t>
            </a:r>
            <a:r>
              <a:rPr lang="en-US" sz="1200" baseline="-25000" dirty="0" smtClean="0"/>
              <a:t>50</a:t>
            </a:r>
            <a:r>
              <a:rPr lang="en-US" sz="1200" dirty="0" smtClean="0"/>
              <a:t> &gt; 30,000 </a:t>
            </a:r>
            <a:r>
              <a:rPr lang="en-US" sz="1200" dirty="0" err="1" smtClean="0"/>
              <a:t>nM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667093" y="2433935"/>
            <a:ext cx="1914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 smtClean="0"/>
              <a:t>ApoB</a:t>
            </a:r>
            <a:r>
              <a:rPr lang="en-US" sz="1200" dirty="0" smtClean="0"/>
              <a:t> secretion inhibition:</a:t>
            </a:r>
          </a:p>
          <a:p>
            <a:pPr algn="ctr"/>
            <a:r>
              <a:rPr lang="en-US" sz="1200" dirty="0" smtClean="0"/>
              <a:t>IC</a:t>
            </a:r>
            <a:r>
              <a:rPr lang="en-US" sz="1200" baseline="-25000" dirty="0" smtClean="0"/>
              <a:t>50</a:t>
            </a:r>
            <a:r>
              <a:rPr lang="en-US" sz="1200" dirty="0" smtClean="0"/>
              <a:t> = 9.5 </a:t>
            </a:r>
            <a:r>
              <a:rPr lang="en-US" sz="1200" dirty="0" err="1" smtClean="0"/>
              <a:t>nM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3962400" y="10668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Stable to Gut </a:t>
            </a:r>
            <a:r>
              <a:rPr lang="en-US" sz="1200" b="1" dirty="0" err="1" smtClean="0"/>
              <a:t>Carboxylesterases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733800" y="1985665"/>
            <a:ext cx="2181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Unstable to Liver </a:t>
            </a:r>
            <a:r>
              <a:rPr lang="en-US" sz="1200" b="1" dirty="0" err="1" smtClean="0"/>
              <a:t>Carboxylesterases</a:t>
            </a:r>
            <a:endParaRPr lang="en-US" sz="1200" b="1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038600" y="1600200"/>
            <a:ext cx="1905000" cy="4465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038600" y="1981200"/>
            <a:ext cx="1905000" cy="4465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86400" y="1299865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160576" y="1905000"/>
            <a:ext cx="6190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/>
              <a:t>MW</a:t>
            </a:r>
          </a:p>
          <a:p>
            <a:r>
              <a:rPr lang="en-US" sz="1200" dirty="0" err="1" smtClean="0"/>
              <a:t>cLog</a:t>
            </a:r>
            <a:r>
              <a:rPr lang="en-US" sz="1200" i="1" dirty="0" err="1" smtClean="0"/>
              <a:t>P</a:t>
            </a:r>
            <a:endParaRPr lang="en-US" sz="1200" i="1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03456" y="1905000"/>
            <a:ext cx="439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/>
              <a:t>719</a:t>
            </a:r>
          </a:p>
          <a:p>
            <a:pPr algn="r"/>
            <a:r>
              <a:rPr lang="en-US" sz="1200" dirty="0" smtClean="0"/>
              <a:t>6.0</a:t>
            </a:r>
          </a:p>
        </p:txBody>
      </p:sp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8009176" y="1905000"/>
            <a:ext cx="6190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/>
              <a:t>MW</a:t>
            </a:r>
          </a:p>
          <a:p>
            <a:r>
              <a:rPr lang="en-US" sz="1200" dirty="0" err="1" smtClean="0"/>
              <a:t>cLog</a:t>
            </a:r>
            <a:r>
              <a:rPr lang="en-US" sz="1200" i="1" dirty="0" err="1" smtClean="0"/>
              <a:t>P</a:t>
            </a:r>
            <a:endParaRPr lang="en-US" sz="1200" i="1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8552056" y="1905000"/>
            <a:ext cx="439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/>
              <a:t>470</a:t>
            </a:r>
          </a:p>
          <a:p>
            <a:pPr algn="r"/>
            <a:r>
              <a:rPr lang="en-US" sz="1200" dirty="0" smtClean="0"/>
              <a:t>3.2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Intestinal Transporter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0"/>
            <a:ext cx="8763000" cy="3352800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sz="2000" dirty="0" smtClean="0"/>
              <a:t>758 transporters in human genome</a:t>
            </a:r>
          </a:p>
          <a:p>
            <a:pPr>
              <a:spcAft>
                <a:spcPts val="0"/>
              </a:spcAft>
            </a:pPr>
            <a:r>
              <a:rPr lang="en-US" sz="2000" dirty="0" smtClean="0"/>
              <a:t>45 transporters identified from </a:t>
            </a:r>
          </a:p>
          <a:p>
            <a:pPr>
              <a:spcAft>
                <a:spcPts val="0"/>
              </a:spcAft>
              <a:buNone/>
            </a:pPr>
            <a:r>
              <a:rPr lang="en-US" sz="2000" dirty="0" smtClean="0"/>
              <a:t>proteins isolated from mouse brush </a:t>
            </a:r>
          </a:p>
          <a:p>
            <a:pPr>
              <a:spcAft>
                <a:spcPts val="1800"/>
              </a:spcAft>
              <a:buNone/>
            </a:pPr>
            <a:r>
              <a:rPr lang="en-US" sz="2000" dirty="0" smtClean="0"/>
              <a:t>border membranes</a:t>
            </a:r>
          </a:p>
          <a:p>
            <a:r>
              <a:rPr lang="en-US" sz="2000" dirty="0" smtClean="0"/>
              <a:t>Transporters on enterocytes:</a:t>
            </a:r>
          </a:p>
          <a:p>
            <a:pPr lvl="1">
              <a:spcAft>
                <a:spcPts val="1800"/>
              </a:spcAft>
            </a:pPr>
            <a:r>
              <a:rPr lang="en-US" dirty="0" smtClean="0"/>
              <a:t>Evolutionary force to get useful molecules in &amp; keep harmful molecules out</a:t>
            </a:r>
          </a:p>
          <a:p>
            <a:r>
              <a:rPr lang="en-US" sz="2000" dirty="0" smtClean="0"/>
              <a:t>Different knowledge of specific transporters – direction, surface, known substrates, </a:t>
            </a:r>
            <a:r>
              <a:rPr lang="en-US" sz="2000" dirty="0" err="1" smtClean="0"/>
              <a:t>pharmacophore</a:t>
            </a:r>
            <a:r>
              <a:rPr lang="en-US" sz="2000" dirty="0" smtClean="0"/>
              <a:t> models, assays, expression, species differences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066800"/>
            <a:ext cx="4343400" cy="3026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638800" y="4038600"/>
            <a:ext cx="29225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Varma, M.V.; et al. </a:t>
            </a:r>
            <a:r>
              <a:rPr lang="en-US" sz="800" i="1" dirty="0" err="1" smtClean="0"/>
              <a:t>Curr</a:t>
            </a:r>
            <a:r>
              <a:rPr lang="en-US" sz="800" i="1" dirty="0" smtClean="0"/>
              <a:t> Drug </a:t>
            </a:r>
            <a:r>
              <a:rPr lang="en-US" sz="800" i="1" dirty="0" err="1" smtClean="0"/>
              <a:t>Metab</a:t>
            </a:r>
            <a:r>
              <a:rPr lang="en-US" sz="800" dirty="0" smtClean="0"/>
              <a:t>,</a:t>
            </a:r>
            <a:r>
              <a:rPr lang="en-US" sz="800" i="1" dirty="0" smtClean="0"/>
              <a:t> </a:t>
            </a:r>
            <a:r>
              <a:rPr lang="en-US" sz="800" b="1" dirty="0" smtClean="0"/>
              <a:t>2010</a:t>
            </a:r>
            <a:r>
              <a:rPr lang="en-US" sz="800" dirty="0" smtClean="0"/>
              <a:t>, </a:t>
            </a:r>
            <a:r>
              <a:rPr lang="en-US" sz="800" i="1" dirty="0" smtClean="0"/>
              <a:t>11</a:t>
            </a:r>
            <a:r>
              <a:rPr lang="en-US" sz="800" dirty="0" smtClean="0"/>
              <a:t>(9), 730-742.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3:  Transporters – Uptake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0"/>
            <a:ext cx="8382000" cy="2286000"/>
          </a:xfrm>
        </p:spPr>
        <p:txBody>
          <a:bodyPr/>
          <a:lstStyle/>
          <a:p>
            <a:r>
              <a:rPr lang="en-US" sz="1800" dirty="0" err="1" smtClean="0"/>
              <a:t>mGlu</a:t>
            </a:r>
            <a:r>
              <a:rPr lang="en-US" sz="1800" dirty="0" smtClean="0"/>
              <a:t> 2/3 receptor agonist, </a:t>
            </a:r>
            <a:r>
              <a:rPr lang="en-US" sz="1800" dirty="0" err="1" smtClean="0"/>
              <a:t>eglumegad</a:t>
            </a:r>
            <a:r>
              <a:rPr lang="en-US" sz="1800" dirty="0" smtClean="0"/>
              <a:t>, potent and selective</a:t>
            </a:r>
          </a:p>
          <a:p>
            <a:r>
              <a:rPr lang="en-US" sz="1800" dirty="0" smtClean="0"/>
              <a:t>Limited absorption, poorly permeable</a:t>
            </a:r>
          </a:p>
          <a:p>
            <a:r>
              <a:rPr lang="en-US" sz="1800" dirty="0" err="1" smtClean="0"/>
              <a:t>Prodrug</a:t>
            </a:r>
            <a:r>
              <a:rPr lang="en-US" sz="1800" dirty="0" smtClean="0"/>
              <a:t>, LY544344 is a substrate for apical uptake transporter PEPT1</a:t>
            </a:r>
          </a:p>
          <a:p>
            <a:r>
              <a:rPr lang="en-US" sz="1800" dirty="0" smtClean="0"/>
              <a:t>High levels of </a:t>
            </a:r>
            <a:r>
              <a:rPr lang="en-US" sz="1800" dirty="0" err="1" smtClean="0"/>
              <a:t>eglumegad</a:t>
            </a:r>
            <a:r>
              <a:rPr lang="en-US" sz="1800" dirty="0" smtClean="0"/>
              <a:t> in intestinal tissue</a:t>
            </a:r>
          </a:p>
          <a:p>
            <a:pPr lvl="1"/>
            <a:r>
              <a:rPr lang="en-US" sz="1600" dirty="0" smtClean="0"/>
              <a:t>also systemically exposed, neither are gut targeted</a:t>
            </a:r>
          </a:p>
          <a:p>
            <a:r>
              <a:rPr lang="en-US" sz="1800" dirty="0" smtClean="0"/>
              <a:t>PEPT1 - low affinity, high-capacity</a:t>
            </a:r>
          </a:p>
          <a:p>
            <a:r>
              <a:rPr lang="en-US" sz="1800" dirty="0" smtClean="0"/>
              <a:t>Endogenous substrates are </a:t>
            </a:r>
            <a:r>
              <a:rPr lang="en-US" sz="1800" dirty="0" err="1" smtClean="0"/>
              <a:t>di</a:t>
            </a:r>
            <a:r>
              <a:rPr lang="en-US" sz="1800" dirty="0" smtClean="0"/>
              <a:t>- and tri- peptides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462319" y="1828800"/>
          <a:ext cx="1598613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CS ChemDraw Drawing" r:id="rId3" imgW="1597914" imgH="1018985" progId="ChemDraw.Document.6.0">
                  <p:embed/>
                </p:oleObj>
              </mc:Choice>
              <mc:Fallback>
                <p:oleObj name="CS ChemDraw Drawing" r:id="rId3" imgW="1597914" imgH="1018985" progId="ChemDraw.Document.6.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319" y="1828800"/>
                        <a:ext cx="1598613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3586519" y="1981200"/>
          <a:ext cx="1309687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CS ChemDraw Drawing" r:id="rId5" imgW="1309878" imgH="653224" progId="ChemDraw.Document.6.0">
                  <p:embed/>
                </p:oleObj>
              </mc:Choice>
              <mc:Fallback>
                <p:oleObj name="CS ChemDraw Drawing" r:id="rId5" imgW="1309878" imgH="653224" progId="ChemDraw.Document.6.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6519" y="1981200"/>
                        <a:ext cx="1309687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826741" y="3380601"/>
            <a:ext cx="6190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err="1" smtClean="0"/>
              <a:t>cLog</a:t>
            </a:r>
            <a:r>
              <a:rPr lang="en-US" sz="1200" i="1" dirty="0" err="1" smtClean="0"/>
              <a:t>P</a:t>
            </a:r>
            <a:endParaRPr lang="en-US" sz="1200" i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369621" y="3380601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–3.6</a:t>
            </a: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462319" y="2895600"/>
            <a:ext cx="17711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LY544344</a:t>
            </a:r>
            <a:r>
              <a:rPr lang="en-US" sz="1400" dirty="0" smtClean="0"/>
              <a:t> (</a:t>
            </a:r>
            <a:r>
              <a:rPr lang="en-US" sz="1400" dirty="0" err="1" smtClean="0"/>
              <a:t>prodrug</a:t>
            </a:r>
            <a:r>
              <a:rPr lang="en-US" sz="1400" dirty="0" smtClean="0"/>
              <a:t>)</a:t>
            </a:r>
          </a:p>
          <a:p>
            <a:pPr algn="ctr"/>
            <a:r>
              <a:rPr lang="en-US" sz="1400" dirty="0" smtClean="0"/>
              <a:t>(phase 2)</a:t>
            </a: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3205519" y="2895600"/>
            <a:ext cx="23839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0070C0"/>
                </a:solidFill>
              </a:rPr>
              <a:t>Eglumegad</a:t>
            </a:r>
            <a:r>
              <a:rPr lang="en-US" sz="1400" dirty="0" smtClean="0"/>
              <a:t> (active species)</a:t>
            </a:r>
          </a:p>
          <a:p>
            <a:pPr algn="ctr"/>
            <a:r>
              <a:rPr lang="en-US" sz="1400" dirty="0" smtClean="0"/>
              <a:t>(phase 2)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3851096" y="3380601"/>
            <a:ext cx="6190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err="1" smtClean="0"/>
              <a:t>cLog</a:t>
            </a:r>
            <a:r>
              <a:rPr lang="en-US" sz="1200" i="1" dirty="0" err="1" smtClean="0"/>
              <a:t>P</a:t>
            </a:r>
            <a:endParaRPr lang="en-US" sz="1200" i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4393976" y="3380601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–1.5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138719" y="2362200"/>
            <a:ext cx="1219200" cy="1588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5486400" y="1447800"/>
            <a:ext cx="3460450" cy="1955776"/>
            <a:chOff x="1828800" y="4267199"/>
            <a:chExt cx="4191000" cy="2518269"/>
          </a:xfrm>
        </p:grpSpPr>
        <p:sp>
          <p:nvSpPr>
            <p:cNvPr id="17" name="AutoShape 103"/>
            <p:cNvSpPr>
              <a:spLocks noChangeArrowheads="1"/>
            </p:cNvSpPr>
            <p:nvPr/>
          </p:nvSpPr>
          <p:spPr bwMode="auto">
            <a:xfrm>
              <a:off x="2514600" y="4267199"/>
              <a:ext cx="3505200" cy="1332131"/>
            </a:xfrm>
            <a:prstGeom prst="roundRect">
              <a:avLst>
                <a:gd name="adj" fmla="val 16667"/>
              </a:avLst>
            </a:prstGeom>
            <a:solidFill>
              <a:srgbClr val="FF0000">
                <a:alpha val="23000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2819400" y="4884956"/>
              <a:ext cx="2600325" cy="0"/>
            </a:xfrm>
            <a:prstGeom prst="line">
              <a:avLst/>
            </a:prstGeom>
            <a:ln w="19050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Arc 18"/>
            <p:cNvSpPr/>
            <p:nvPr/>
          </p:nvSpPr>
          <p:spPr>
            <a:xfrm>
              <a:off x="5200650" y="4875431"/>
              <a:ext cx="457200" cy="1905000"/>
            </a:xfrm>
            <a:prstGeom prst="arc">
              <a:avLst>
                <a:gd name="adj1" fmla="val 16138158"/>
                <a:gd name="adj2" fmla="val 5468397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5400000">
              <a:off x="5372100" y="5599331"/>
              <a:ext cx="152400" cy="0"/>
            </a:xfrm>
            <a:prstGeom prst="line">
              <a:avLst/>
            </a:prstGeom>
            <a:ln w="38100">
              <a:solidFill>
                <a:schemeClr val="tx2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Arc 20"/>
            <p:cNvSpPr/>
            <p:nvPr/>
          </p:nvSpPr>
          <p:spPr>
            <a:xfrm>
              <a:off x="5257800" y="5599331"/>
              <a:ext cx="323850" cy="1143000"/>
            </a:xfrm>
            <a:prstGeom prst="arc">
              <a:avLst>
                <a:gd name="adj1" fmla="val 16138158"/>
                <a:gd name="adj2" fmla="val 546839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rot="10800000" flipV="1">
              <a:off x="5448300" y="4878606"/>
              <a:ext cx="1588" cy="72231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10800000" flipV="1">
              <a:off x="2819400" y="4878606"/>
              <a:ext cx="3175" cy="72231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/>
            <p:cNvSpPr/>
            <p:nvPr/>
          </p:nvSpPr>
          <p:spPr>
            <a:xfrm>
              <a:off x="2647950" y="5599331"/>
              <a:ext cx="323850" cy="1143000"/>
            </a:xfrm>
            <a:prstGeom prst="arc">
              <a:avLst>
                <a:gd name="adj1" fmla="val 16138158"/>
                <a:gd name="adj2" fmla="val 546839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10800000">
              <a:off x="2819400" y="4913531"/>
              <a:ext cx="2609850" cy="1076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6" name="Straight Connector 25"/>
            <p:cNvCxnSpPr/>
            <p:nvPr/>
          </p:nvCxnSpPr>
          <p:spPr>
            <a:xfrm>
              <a:off x="2809875" y="6770906"/>
              <a:ext cx="2600325" cy="0"/>
            </a:xfrm>
            <a:prstGeom prst="line">
              <a:avLst/>
            </a:prstGeom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0800000" flipV="1">
              <a:off x="2819400" y="4878606"/>
              <a:ext cx="3175" cy="72231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34"/>
            <p:cNvSpPr txBox="1">
              <a:spLocks noChangeArrowheads="1"/>
            </p:cNvSpPr>
            <p:nvPr/>
          </p:nvSpPr>
          <p:spPr bwMode="auto">
            <a:xfrm>
              <a:off x="2841625" y="6523857"/>
              <a:ext cx="580608" cy="261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b="1" dirty="0">
                  <a:latin typeface="Calibri" pitchFamily="34" charset="0"/>
                </a:rPr>
                <a:t>Lumen</a:t>
              </a:r>
            </a:p>
          </p:txBody>
        </p:sp>
        <p:sp>
          <p:nvSpPr>
            <p:cNvPr id="29" name="Line 293"/>
            <p:cNvSpPr>
              <a:spLocks noChangeShapeType="1"/>
            </p:cNvSpPr>
            <p:nvPr/>
          </p:nvSpPr>
          <p:spPr bwMode="auto">
            <a:xfrm rot="5400000">
              <a:off x="3505200" y="5827931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0" name="Line 293"/>
            <p:cNvSpPr>
              <a:spLocks noChangeShapeType="1"/>
            </p:cNvSpPr>
            <p:nvPr/>
          </p:nvSpPr>
          <p:spPr bwMode="auto">
            <a:xfrm rot="5400000" flipV="1">
              <a:off x="4121944" y="5744587"/>
              <a:ext cx="762000" cy="1428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4391025" y="5694581"/>
              <a:ext cx="228600" cy="304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32" name="TextBox 134"/>
            <p:cNvSpPr txBox="1">
              <a:spLocks noChangeArrowheads="1"/>
            </p:cNvSpPr>
            <p:nvPr/>
          </p:nvSpPr>
          <p:spPr bwMode="auto">
            <a:xfrm>
              <a:off x="1828800" y="5065931"/>
              <a:ext cx="877163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b="1" dirty="0" err="1">
                  <a:latin typeface="Calibri" pitchFamily="34" charset="0"/>
                </a:rPr>
                <a:t>Enterocytes</a:t>
              </a:r>
              <a:endParaRPr lang="en-US" sz="1100" b="1" dirty="0">
                <a:latin typeface="Calibri" pitchFamily="34" charset="0"/>
              </a:endParaRPr>
            </a:p>
          </p:txBody>
        </p:sp>
        <p:sp>
          <p:nvSpPr>
            <p:cNvPr id="35" name="TextBox 141"/>
            <p:cNvSpPr txBox="1">
              <a:spLocks noChangeArrowheads="1"/>
            </p:cNvSpPr>
            <p:nvPr/>
          </p:nvSpPr>
          <p:spPr bwMode="auto">
            <a:xfrm rot="16200000">
              <a:off x="5519021" y="4476849"/>
              <a:ext cx="60785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u="sng" dirty="0">
                  <a:latin typeface="Calibri" pitchFamily="34" charset="0"/>
                </a:rPr>
                <a:t>Blood</a:t>
              </a:r>
            </a:p>
          </p:txBody>
        </p:sp>
        <p:sp>
          <p:nvSpPr>
            <p:cNvPr id="36" name="TextBox 143"/>
            <p:cNvSpPr txBox="1">
              <a:spLocks noChangeArrowheads="1"/>
            </p:cNvSpPr>
            <p:nvPr/>
          </p:nvSpPr>
          <p:spPr bwMode="auto">
            <a:xfrm rot="16200000">
              <a:off x="5409600" y="6035993"/>
              <a:ext cx="82670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u="sng">
                  <a:latin typeface="Calibri" pitchFamily="34" charset="0"/>
                </a:rPr>
                <a:t>Intestine</a:t>
              </a:r>
            </a:p>
          </p:txBody>
        </p:sp>
        <p:sp>
          <p:nvSpPr>
            <p:cNvPr id="37" name="TextBox 34"/>
            <p:cNvSpPr txBox="1">
              <a:spLocks noChangeArrowheads="1"/>
            </p:cNvSpPr>
            <p:nvPr/>
          </p:nvSpPr>
          <p:spPr bwMode="auto">
            <a:xfrm>
              <a:off x="3120817" y="6131395"/>
              <a:ext cx="209063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b="1" dirty="0" smtClean="0">
                  <a:solidFill>
                    <a:srgbClr val="0070C0"/>
                  </a:solidFill>
                  <a:latin typeface="Calibri" pitchFamily="34" charset="0"/>
                </a:rPr>
                <a:t>Poorly permeable drug</a:t>
              </a:r>
            </a:p>
            <a:p>
              <a:r>
                <a:rPr lang="en-US" sz="1100" b="1" dirty="0" smtClean="0">
                  <a:solidFill>
                    <a:srgbClr val="0070C0"/>
                  </a:solidFill>
                  <a:latin typeface="Calibri" pitchFamily="34" charset="0"/>
                </a:rPr>
                <a:t>Substrate for uptake transporter</a:t>
              </a:r>
              <a:endParaRPr lang="en-US" sz="1100" b="1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029200" y="6248400"/>
              <a:ext cx="115887" cy="152400"/>
            </a:xfrm>
            <a:prstGeom prst="ellipse">
              <a:avLst/>
            </a:prstGeom>
            <a:solidFill>
              <a:srgbClr val="FF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267200" y="5065931"/>
              <a:ext cx="115887" cy="152400"/>
            </a:xfrm>
            <a:prstGeom prst="ellipse">
              <a:avLst/>
            </a:prstGeom>
            <a:solidFill>
              <a:srgbClr val="FF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4495800" y="5142131"/>
              <a:ext cx="115887" cy="152400"/>
            </a:xfrm>
            <a:prstGeom prst="ellipse">
              <a:avLst/>
            </a:prstGeom>
            <a:solidFill>
              <a:srgbClr val="FF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4572000" y="5370731"/>
              <a:ext cx="115887" cy="152400"/>
            </a:xfrm>
            <a:prstGeom prst="ellipse">
              <a:avLst/>
            </a:prstGeom>
            <a:solidFill>
              <a:srgbClr val="FF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4267200" y="5370731"/>
              <a:ext cx="115887" cy="152400"/>
            </a:xfrm>
            <a:prstGeom prst="ellipse">
              <a:avLst/>
            </a:prstGeom>
            <a:solidFill>
              <a:srgbClr val="FF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733800" y="5294531"/>
              <a:ext cx="115887" cy="152400"/>
            </a:xfrm>
            <a:prstGeom prst="ellipse">
              <a:avLst/>
            </a:prstGeom>
            <a:solidFill>
              <a:srgbClr val="FF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572000" y="4989731"/>
              <a:ext cx="115887" cy="152400"/>
            </a:xfrm>
            <a:prstGeom prst="ellipse">
              <a:avLst/>
            </a:prstGeom>
            <a:solidFill>
              <a:srgbClr val="FF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  <p:sp>
          <p:nvSpPr>
            <p:cNvPr id="45" name="Line 293"/>
            <p:cNvSpPr>
              <a:spLocks noChangeShapeType="1"/>
            </p:cNvSpPr>
            <p:nvPr/>
          </p:nvSpPr>
          <p:spPr bwMode="auto">
            <a:xfrm rot="5400000">
              <a:off x="4191000" y="4837331"/>
              <a:ext cx="457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4343400" y="4380131"/>
              <a:ext cx="115887" cy="152400"/>
            </a:xfrm>
            <a:prstGeom prst="ellipse">
              <a:avLst/>
            </a:prstGeom>
            <a:solidFill>
              <a:srgbClr val="FF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538519" y="2286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152400" y="990600"/>
            <a:ext cx="838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Aft>
                <a:spcPts val="600"/>
              </a:spcAft>
              <a:buClr>
                <a:schemeClr val="accent1"/>
              </a:buClr>
              <a:buFont typeface="Arial" charset="0"/>
              <a:buChar char="•"/>
            </a:pPr>
            <a:r>
              <a:rPr lang="en-US" dirty="0" smtClean="0"/>
              <a:t>Apical uptake transporter substrate with low permeability</a:t>
            </a:r>
          </a:p>
          <a:p>
            <a:pPr marL="342900" indent="-342900" eaLnBrk="0" hangingPunct="0">
              <a:spcAft>
                <a:spcPts val="600"/>
              </a:spcAft>
              <a:buClr>
                <a:schemeClr val="accent1"/>
              </a:buClr>
              <a:buFont typeface="Arial" charset="0"/>
              <a:buChar char="•"/>
            </a:pPr>
            <a:r>
              <a:rPr lang="en-US" dirty="0" smtClean="0"/>
              <a:t>Not substrate for basolateral uptake transporter</a:t>
            </a:r>
          </a:p>
          <a:p>
            <a:pPr marL="342900" indent="-342900" eaLnBrk="0" hangingPunct="0">
              <a:spcAft>
                <a:spcPts val="600"/>
              </a:spcAft>
              <a:buClr>
                <a:schemeClr val="accent1"/>
              </a:buClr>
              <a:buFont typeface="Arial" charset="0"/>
              <a:buChar char="•"/>
            </a:pPr>
            <a:endParaRPr lang="en-US" dirty="0" smtClean="0"/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4:  Transporters – Efflux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124200"/>
            <a:ext cx="8382000" cy="2971800"/>
          </a:xfrm>
        </p:spPr>
        <p:txBody>
          <a:bodyPr/>
          <a:lstStyle/>
          <a:p>
            <a:r>
              <a:rPr lang="en-US" sz="2000" dirty="0" err="1" smtClean="0"/>
              <a:t>Diacylglycerol</a:t>
            </a:r>
            <a:r>
              <a:rPr lang="en-US" sz="2000" dirty="0" smtClean="0"/>
              <a:t> </a:t>
            </a:r>
            <a:r>
              <a:rPr lang="en-US" sz="2000" dirty="0" err="1" smtClean="0"/>
              <a:t>acyltransferase</a:t>
            </a:r>
            <a:r>
              <a:rPr lang="en-US" sz="2000" dirty="0" smtClean="0"/>
              <a:t> 1 (DGAT1) in enterocyte catalyzes triglyceride synthesis; inhibition hypothesized for obesity</a:t>
            </a:r>
          </a:p>
          <a:p>
            <a:r>
              <a:rPr lang="en-US" sz="2000" dirty="0" smtClean="0"/>
              <a:t>Try to avoid DGAT1 inhibition in skin and sebaceous gland</a:t>
            </a:r>
          </a:p>
          <a:p>
            <a:r>
              <a:rPr lang="en-US" sz="2000" dirty="0" smtClean="0"/>
              <a:t>High gut : portal vein concentration ratio</a:t>
            </a:r>
          </a:p>
          <a:p>
            <a:r>
              <a:rPr lang="en-US" sz="2000" dirty="0" err="1" smtClean="0"/>
              <a:t>Pgp</a:t>
            </a:r>
            <a:r>
              <a:rPr lang="en-US" sz="2000" dirty="0" smtClean="0"/>
              <a:t> substrate</a:t>
            </a:r>
          </a:p>
          <a:p>
            <a:r>
              <a:rPr lang="en-US" sz="2000" dirty="0" smtClean="0"/>
              <a:t>Triglyceride lowering efficacy driven by exposure within gut wall</a:t>
            </a:r>
          </a:p>
          <a:p>
            <a:pPr lvl="1"/>
            <a:r>
              <a:rPr lang="en-US" dirty="0" smtClean="0"/>
              <a:t>plasma concentrations below biochemical potency</a:t>
            </a:r>
          </a:p>
          <a:p>
            <a:r>
              <a:rPr lang="en-US" sz="2000" dirty="0" smtClean="0"/>
              <a:t>Do see high blood levels with </a:t>
            </a:r>
            <a:r>
              <a:rPr lang="en-US" sz="2000" dirty="0" err="1" smtClean="0"/>
              <a:t>superpharmacological</a:t>
            </a:r>
            <a:r>
              <a:rPr lang="en-US" sz="2000" dirty="0" smtClean="0"/>
              <a:t> dose - saturation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715000" y="1447800"/>
            <a:ext cx="2971800" cy="1066800"/>
            <a:chOff x="5638800" y="5181600"/>
            <a:chExt cx="2057400" cy="60960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0800000">
              <a:off x="5638800" y="5181600"/>
              <a:ext cx="2057400" cy="543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Curved Up Arrow 6"/>
            <p:cNvSpPr/>
            <p:nvPr/>
          </p:nvSpPr>
          <p:spPr bwMode="auto">
            <a:xfrm>
              <a:off x="5791200" y="5562600"/>
              <a:ext cx="457200" cy="228600"/>
            </a:xfrm>
            <a:prstGeom prst="curvedUpArrow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Curved Up Arrow 7"/>
            <p:cNvSpPr/>
            <p:nvPr/>
          </p:nvSpPr>
          <p:spPr bwMode="auto">
            <a:xfrm>
              <a:off x="6248400" y="5562600"/>
              <a:ext cx="457200" cy="228600"/>
            </a:xfrm>
            <a:prstGeom prst="curvedUpArrow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Curved Up Arrow 8"/>
            <p:cNvSpPr/>
            <p:nvPr/>
          </p:nvSpPr>
          <p:spPr bwMode="auto">
            <a:xfrm>
              <a:off x="6705600" y="5562600"/>
              <a:ext cx="457200" cy="228600"/>
            </a:xfrm>
            <a:prstGeom prst="curvedUpArrow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Curved Up Arrow 9"/>
            <p:cNvSpPr/>
            <p:nvPr/>
          </p:nvSpPr>
          <p:spPr bwMode="auto">
            <a:xfrm>
              <a:off x="7162800" y="5562600"/>
              <a:ext cx="457200" cy="228600"/>
            </a:xfrm>
            <a:prstGeom prst="curvedUpArrow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1905000" y="1242536"/>
          <a:ext cx="2982913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CS ChemDraw Drawing" r:id="rId4" imgW="2983230" imgH="977837" progId="ChemDraw.Document.6.0">
                  <p:embed/>
                </p:oleObj>
              </mc:Choice>
              <mc:Fallback>
                <p:oleObj name="CS ChemDraw Drawing" r:id="rId4" imgW="2983230" imgH="977837" progId="ChemDraw.Document.6.0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242536"/>
                        <a:ext cx="2982913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600200" y="2233136"/>
            <a:ext cx="3657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 smtClean="0"/>
              <a:t>Ratio of Drug Concentrations in Rat:</a:t>
            </a:r>
          </a:p>
          <a:p>
            <a:pPr algn="ctr"/>
            <a:r>
              <a:rPr lang="pt-BR" sz="1400" dirty="0" smtClean="0"/>
              <a:t>[duodenum : portal] = 23 (2 h); 122 (17 h)</a:t>
            </a:r>
          </a:p>
          <a:p>
            <a:pPr algn="ctr"/>
            <a:r>
              <a:rPr lang="pt-BR" sz="1400" dirty="0" smtClean="0"/>
              <a:t>    [jejunum : portal] = 42 (2 h); 280 (17 h)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533400" y="1547336"/>
            <a:ext cx="114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 smtClean="0"/>
              <a:t>Novartis</a:t>
            </a:r>
          </a:p>
          <a:p>
            <a:pPr algn="ctr"/>
            <a:r>
              <a:rPr lang="pt-BR" sz="1400" dirty="0" smtClean="0"/>
              <a:t>(preclinical)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5:  Transporters – </a:t>
            </a:r>
            <a:r>
              <a:rPr lang="en-US" dirty="0" err="1" smtClean="0"/>
              <a:t>Biliary</a:t>
            </a:r>
            <a:r>
              <a:rPr lang="en-US" dirty="0" smtClean="0"/>
              <a:t> Excretion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505200"/>
            <a:ext cx="8839200" cy="30480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1800" dirty="0" smtClean="0"/>
              <a:t>NPC1L1 transports dietary &amp; </a:t>
            </a:r>
            <a:r>
              <a:rPr lang="en-US" sz="1800" dirty="0" err="1" smtClean="0"/>
              <a:t>biliary</a:t>
            </a:r>
            <a:r>
              <a:rPr lang="en-US" sz="1800" dirty="0" smtClean="0"/>
              <a:t> </a:t>
            </a:r>
          </a:p>
          <a:p>
            <a:pPr>
              <a:spcAft>
                <a:spcPts val="0"/>
              </a:spcAft>
              <a:buNone/>
            </a:pPr>
            <a:r>
              <a:rPr lang="en-US" sz="1800" dirty="0" smtClean="0"/>
              <a:t>	cholesterol through apical surface </a:t>
            </a:r>
          </a:p>
          <a:p>
            <a:pPr>
              <a:buNone/>
            </a:pPr>
            <a:r>
              <a:rPr lang="en-US" sz="1800" dirty="0" smtClean="0"/>
              <a:t>	of enterocytes</a:t>
            </a:r>
          </a:p>
          <a:p>
            <a:pPr>
              <a:spcAft>
                <a:spcPts val="0"/>
              </a:spcAft>
            </a:pPr>
            <a:r>
              <a:rPr lang="en-US" sz="1800" dirty="0" err="1" smtClean="0"/>
              <a:t>Ezetimibe</a:t>
            </a:r>
            <a:r>
              <a:rPr lang="en-US" sz="1800" dirty="0" smtClean="0"/>
              <a:t> limits cholesterol absorption by</a:t>
            </a:r>
          </a:p>
          <a:p>
            <a:pPr>
              <a:buNone/>
            </a:pPr>
            <a:r>
              <a:rPr lang="en-US" sz="1800" dirty="0" smtClean="0"/>
              <a:t>	inhibiting </a:t>
            </a:r>
            <a:r>
              <a:rPr lang="en-US" sz="1800" dirty="0" err="1" smtClean="0"/>
              <a:t>Niemann</a:t>
            </a:r>
            <a:r>
              <a:rPr lang="en-US" sz="1800" dirty="0" smtClean="0"/>
              <a:t>-Pick C1-like 1 (NPC1L1)</a:t>
            </a:r>
          </a:p>
          <a:p>
            <a:r>
              <a:rPr lang="en-US" sz="1800" dirty="0" err="1" smtClean="0"/>
              <a:t>Ezetimibe</a:t>
            </a:r>
            <a:r>
              <a:rPr lang="en-US" sz="1800" dirty="0" smtClean="0"/>
              <a:t> is </a:t>
            </a:r>
            <a:r>
              <a:rPr lang="en-US" sz="1800" dirty="0" err="1" smtClean="0"/>
              <a:t>glucuronidated</a:t>
            </a:r>
            <a:r>
              <a:rPr lang="en-US" sz="1800" dirty="0" smtClean="0"/>
              <a:t> in enterocytes and </a:t>
            </a:r>
            <a:r>
              <a:rPr lang="en-US" sz="1800" dirty="0" err="1" smtClean="0"/>
              <a:t>hepatocytes</a:t>
            </a:r>
            <a:endParaRPr lang="en-US" sz="1800" dirty="0" smtClean="0"/>
          </a:p>
          <a:p>
            <a:r>
              <a:rPr lang="en-US" sz="1800" dirty="0" smtClean="0"/>
              <a:t>Conjugate excreted into bile, cleaved &amp; reabsorbed</a:t>
            </a:r>
            <a:r>
              <a:rPr lang="en-US" sz="1800" dirty="0"/>
              <a:t> </a:t>
            </a:r>
            <a:r>
              <a:rPr lang="en-US" sz="1800" dirty="0" smtClean="0"/>
              <a:t>= </a:t>
            </a:r>
            <a:r>
              <a:rPr lang="en-US" sz="1800" dirty="0" err="1" smtClean="0"/>
              <a:t>Enterohepatic</a:t>
            </a:r>
            <a:r>
              <a:rPr lang="en-US" sz="1800" dirty="0" smtClean="0"/>
              <a:t> Recirculation</a:t>
            </a:r>
          </a:p>
          <a:p>
            <a:r>
              <a:rPr lang="en-US" sz="1800" dirty="0" smtClean="0"/>
              <a:t>90% excreted in feces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1905000" y="1752600"/>
          <a:ext cx="2030413" cy="135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CS ChemDraw Drawing" r:id="rId3" imgW="2031111" imgH="1351598" progId="ChemDraw.Document.6.0">
                  <p:embed/>
                </p:oleObj>
              </mc:Choice>
              <mc:Fallback>
                <p:oleObj name="CS ChemDraw Drawing" r:id="rId3" imgW="2031111" imgH="1351598" progId="ChemDraw.Document.6.0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752600"/>
                        <a:ext cx="2030413" cy="1350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685800" y="2209800"/>
            <a:ext cx="11721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70C0"/>
                </a:solidFill>
              </a:rPr>
              <a:t>ezetimibe</a:t>
            </a:r>
            <a:endParaRPr lang="en-US" i="1" dirty="0" smtClean="0">
              <a:solidFill>
                <a:srgbClr val="0070C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28600" y="11430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Anti-tissue can not be liver or gallbladder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960523" y="1600200"/>
            <a:ext cx="4183477" cy="2819400"/>
            <a:chOff x="990600" y="990600"/>
            <a:chExt cx="7558183" cy="5286375"/>
          </a:xfrm>
        </p:grpSpPr>
        <p:sp>
          <p:nvSpPr>
            <p:cNvPr id="12" name="Freeform 11"/>
            <p:cNvSpPr/>
            <p:nvPr/>
          </p:nvSpPr>
          <p:spPr>
            <a:xfrm rot="20890706">
              <a:off x="4240213" y="2244725"/>
              <a:ext cx="403225" cy="527050"/>
            </a:xfrm>
            <a:custGeom>
              <a:avLst/>
              <a:gdLst>
                <a:gd name="connsiteX0" fmla="*/ 366294 w 376989"/>
                <a:gd name="connsiteY0" fmla="*/ 101600 h 645695"/>
                <a:gd name="connsiteX1" fmla="*/ 286083 w 376989"/>
                <a:gd name="connsiteY1" fmla="*/ 574842 h 645695"/>
                <a:gd name="connsiteX2" fmla="*/ 29410 w 376989"/>
                <a:gd name="connsiteY2" fmla="*/ 526716 h 645695"/>
                <a:gd name="connsiteX3" fmla="*/ 109620 w 376989"/>
                <a:gd name="connsiteY3" fmla="*/ 278064 h 645695"/>
                <a:gd name="connsiteX4" fmla="*/ 221915 w 376989"/>
                <a:gd name="connsiteY4" fmla="*/ 29411 h 645695"/>
                <a:gd name="connsiteX5" fmla="*/ 366294 w 376989"/>
                <a:gd name="connsiteY5" fmla="*/ 101600 h 645695"/>
                <a:gd name="connsiteX0" fmla="*/ 487138 w 497833"/>
                <a:gd name="connsiteY0" fmla="*/ 154641 h 624477"/>
                <a:gd name="connsiteX1" fmla="*/ 286083 w 497833"/>
                <a:gd name="connsiteY1" fmla="*/ 564233 h 624477"/>
                <a:gd name="connsiteX2" fmla="*/ 29410 w 497833"/>
                <a:gd name="connsiteY2" fmla="*/ 516107 h 624477"/>
                <a:gd name="connsiteX3" fmla="*/ 109620 w 497833"/>
                <a:gd name="connsiteY3" fmla="*/ 267455 h 624477"/>
                <a:gd name="connsiteX4" fmla="*/ 221915 w 497833"/>
                <a:gd name="connsiteY4" fmla="*/ 18802 h 624477"/>
                <a:gd name="connsiteX5" fmla="*/ 487138 w 497833"/>
                <a:gd name="connsiteY5" fmla="*/ 154641 h 624477"/>
                <a:gd name="connsiteX0" fmla="*/ 487138 w 489946"/>
                <a:gd name="connsiteY0" fmla="*/ 56746 h 526582"/>
                <a:gd name="connsiteX1" fmla="*/ 286083 w 489946"/>
                <a:gd name="connsiteY1" fmla="*/ 466338 h 526582"/>
                <a:gd name="connsiteX2" fmla="*/ 29410 w 489946"/>
                <a:gd name="connsiteY2" fmla="*/ 418212 h 526582"/>
                <a:gd name="connsiteX3" fmla="*/ 109620 w 489946"/>
                <a:gd name="connsiteY3" fmla="*/ 169560 h 526582"/>
                <a:gd name="connsiteX4" fmla="*/ 269237 w 489946"/>
                <a:gd name="connsiteY4" fmla="*/ 125863 h 526582"/>
                <a:gd name="connsiteX5" fmla="*/ 487138 w 489946"/>
                <a:gd name="connsiteY5" fmla="*/ 56746 h 526582"/>
                <a:gd name="connsiteX0" fmla="*/ 489173 w 491981"/>
                <a:gd name="connsiteY0" fmla="*/ 56746 h 526582"/>
                <a:gd name="connsiteX1" fmla="*/ 288118 w 491981"/>
                <a:gd name="connsiteY1" fmla="*/ 466338 h 526582"/>
                <a:gd name="connsiteX2" fmla="*/ 31445 w 491981"/>
                <a:gd name="connsiteY2" fmla="*/ 418212 h 526582"/>
                <a:gd name="connsiteX3" fmla="*/ 99448 w 491981"/>
                <a:gd name="connsiteY3" fmla="*/ 340246 h 526582"/>
                <a:gd name="connsiteX4" fmla="*/ 271272 w 491981"/>
                <a:gd name="connsiteY4" fmla="*/ 125863 h 526582"/>
                <a:gd name="connsiteX5" fmla="*/ 489173 w 491981"/>
                <a:gd name="connsiteY5" fmla="*/ 56746 h 526582"/>
                <a:gd name="connsiteX0" fmla="*/ 489173 w 495820"/>
                <a:gd name="connsiteY0" fmla="*/ 68851 h 538687"/>
                <a:gd name="connsiteX1" fmla="*/ 288118 w 495820"/>
                <a:gd name="connsiteY1" fmla="*/ 478443 h 538687"/>
                <a:gd name="connsiteX2" fmla="*/ 31445 w 495820"/>
                <a:gd name="connsiteY2" fmla="*/ 430317 h 538687"/>
                <a:gd name="connsiteX3" fmla="*/ 99448 w 495820"/>
                <a:gd name="connsiteY3" fmla="*/ 352351 h 538687"/>
                <a:gd name="connsiteX4" fmla="*/ 248233 w 495820"/>
                <a:gd name="connsiteY4" fmla="*/ 65334 h 538687"/>
                <a:gd name="connsiteX5" fmla="*/ 489173 w 495820"/>
                <a:gd name="connsiteY5" fmla="*/ 68851 h 538687"/>
                <a:gd name="connsiteX0" fmla="*/ 396372 w 403019"/>
                <a:gd name="connsiteY0" fmla="*/ 68851 h 525693"/>
                <a:gd name="connsiteX1" fmla="*/ 195317 w 403019"/>
                <a:gd name="connsiteY1" fmla="*/ 478443 h 525693"/>
                <a:gd name="connsiteX2" fmla="*/ 6647 w 403019"/>
                <a:gd name="connsiteY2" fmla="*/ 352351 h 525693"/>
                <a:gd name="connsiteX3" fmla="*/ 155432 w 403019"/>
                <a:gd name="connsiteY3" fmla="*/ 65334 h 525693"/>
                <a:gd name="connsiteX4" fmla="*/ 396372 w 403019"/>
                <a:gd name="connsiteY4" fmla="*/ 68851 h 52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019" h="525693">
                  <a:moveTo>
                    <a:pt x="396372" y="68851"/>
                  </a:moveTo>
                  <a:cubicBezTo>
                    <a:pt x="403019" y="137702"/>
                    <a:pt x="260271" y="431193"/>
                    <a:pt x="195317" y="478443"/>
                  </a:cubicBezTo>
                  <a:cubicBezTo>
                    <a:pt x="130363" y="525693"/>
                    <a:pt x="13294" y="421202"/>
                    <a:pt x="6647" y="352351"/>
                  </a:cubicBezTo>
                  <a:cubicBezTo>
                    <a:pt x="0" y="283500"/>
                    <a:pt x="90478" y="112584"/>
                    <a:pt x="155432" y="65334"/>
                  </a:cubicBezTo>
                  <a:cubicBezTo>
                    <a:pt x="220386" y="18084"/>
                    <a:pt x="389725" y="0"/>
                    <a:pt x="396372" y="68851"/>
                  </a:cubicBezTo>
                  <a:close/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 rot="574612">
              <a:off x="2708275" y="2036763"/>
              <a:ext cx="1743075" cy="809625"/>
            </a:xfrm>
            <a:custGeom>
              <a:avLst/>
              <a:gdLst>
                <a:gd name="connsiteX0" fmla="*/ 1066800 w 1208505"/>
                <a:gd name="connsiteY0" fmla="*/ 0 h 1066800"/>
                <a:gd name="connsiteX1" fmla="*/ 1171074 w 1208505"/>
                <a:gd name="connsiteY1" fmla="*/ 96253 h 1066800"/>
                <a:gd name="connsiteX2" fmla="*/ 842211 w 1208505"/>
                <a:gd name="connsiteY2" fmla="*/ 336884 h 1066800"/>
                <a:gd name="connsiteX3" fmla="*/ 385011 w 1208505"/>
                <a:gd name="connsiteY3" fmla="*/ 641684 h 1066800"/>
                <a:gd name="connsiteX4" fmla="*/ 112295 w 1208505"/>
                <a:gd name="connsiteY4" fmla="*/ 930442 h 1066800"/>
                <a:gd name="connsiteX5" fmla="*/ 0 w 1208505"/>
                <a:gd name="connsiteY5" fmla="*/ 1066800 h 1066800"/>
                <a:gd name="connsiteX0" fmla="*/ 0 w 1386305"/>
                <a:gd name="connsiteY0" fmla="*/ 825500 h 1054100"/>
                <a:gd name="connsiteX1" fmla="*/ 1235242 w 1386305"/>
                <a:gd name="connsiteY1" fmla="*/ 83553 h 1054100"/>
                <a:gd name="connsiteX2" fmla="*/ 906379 w 1386305"/>
                <a:gd name="connsiteY2" fmla="*/ 324184 h 1054100"/>
                <a:gd name="connsiteX3" fmla="*/ 449179 w 1386305"/>
                <a:gd name="connsiteY3" fmla="*/ 628984 h 1054100"/>
                <a:gd name="connsiteX4" fmla="*/ 176463 w 1386305"/>
                <a:gd name="connsiteY4" fmla="*/ 917742 h 1054100"/>
                <a:gd name="connsiteX5" fmla="*/ 64168 w 1386305"/>
                <a:gd name="connsiteY5" fmla="*/ 1054100 h 1054100"/>
                <a:gd name="connsiteX0" fmla="*/ 0 w 1348874"/>
                <a:gd name="connsiteY0" fmla="*/ 961858 h 1190458"/>
                <a:gd name="connsiteX1" fmla="*/ 1143000 w 1348874"/>
                <a:gd name="connsiteY1" fmla="*/ 123658 h 1190458"/>
                <a:gd name="connsiteX2" fmla="*/ 1235242 w 1348874"/>
                <a:gd name="connsiteY2" fmla="*/ 219911 h 1190458"/>
                <a:gd name="connsiteX3" fmla="*/ 906379 w 1348874"/>
                <a:gd name="connsiteY3" fmla="*/ 460542 h 1190458"/>
                <a:gd name="connsiteX4" fmla="*/ 449179 w 1348874"/>
                <a:gd name="connsiteY4" fmla="*/ 765342 h 1190458"/>
                <a:gd name="connsiteX5" fmla="*/ 176463 w 1348874"/>
                <a:gd name="connsiteY5" fmla="*/ 1054100 h 1190458"/>
                <a:gd name="connsiteX6" fmla="*/ 64168 w 1348874"/>
                <a:gd name="connsiteY6" fmla="*/ 1190458 h 1190458"/>
                <a:gd name="connsiteX0" fmla="*/ 0 w 1348874"/>
                <a:gd name="connsiteY0" fmla="*/ 961858 h 1054100"/>
                <a:gd name="connsiteX1" fmla="*/ 1143000 w 1348874"/>
                <a:gd name="connsiteY1" fmla="*/ 123658 h 1054100"/>
                <a:gd name="connsiteX2" fmla="*/ 1235242 w 1348874"/>
                <a:gd name="connsiteY2" fmla="*/ 219911 h 1054100"/>
                <a:gd name="connsiteX3" fmla="*/ 906379 w 1348874"/>
                <a:gd name="connsiteY3" fmla="*/ 460542 h 1054100"/>
                <a:gd name="connsiteX4" fmla="*/ 449179 w 1348874"/>
                <a:gd name="connsiteY4" fmla="*/ 765342 h 1054100"/>
                <a:gd name="connsiteX5" fmla="*/ 176463 w 1348874"/>
                <a:gd name="connsiteY5" fmla="*/ 1054100 h 1054100"/>
                <a:gd name="connsiteX0" fmla="*/ 0 w 1348874"/>
                <a:gd name="connsiteY0" fmla="*/ 961858 h 1114258"/>
                <a:gd name="connsiteX1" fmla="*/ 1143000 w 1348874"/>
                <a:gd name="connsiteY1" fmla="*/ 123658 h 1114258"/>
                <a:gd name="connsiteX2" fmla="*/ 1235242 w 1348874"/>
                <a:gd name="connsiteY2" fmla="*/ 219911 h 1114258"/>
                <a:gd name="connsiteX3" fmla="*/ 906379 w 1348874"/>
                <a:gd name="connsiteY3" fmla="*/ 460542 h 1114258"/>
                <a:gd name="connsiteX4" fmla="*/ 449179 w 1348874"/>
                <a:gd name="connsiteY4" fmla="*/ 765342 h 1114258"/>
                <a:gd name="connsiteX5" fmla="*/ 0 w 1348874"/>
                <a:gd name="connsiteY5" fmla="*/ 1114258 h 1114258"/>
                <a:gd name="connsiteX0" fmla="*/ 0 w 1411037"/>
                <a:gd name="connsiteY0" fmla="*/ 961858 h 1114258"/>
                <a:gd name="connsiteX1" fmla="*/ 1143000 w 1411037"/>
                <a:gd name="connsiteY1" fmla="*/ 123658 h 1114258"/>
                <a:gd name="connsiteX2" fmla="*/ 1371600 w 1411037"/>
                <a:gd name="connsiteY2" fmla="*/ 504658 h 1114258"/>
                <a:gd name="connsiteX3" fmla="*/ 906379 w 1411037"/>
                <a:gd name="connsiteY3" fmla="*/ 460542 h 1114258"/>
                <a:gd name="connsiteX4" fmla="*/ 449179 w 1411037"/>
                <a:gd name="connsiteY4" fmla="*/ 765342 h 1114258"/>
                <a:gd name="connsiteX5" fmla="*/ 0 w 1411037"/>
                <a:gd name="connsiteY5" fmla="*/ 1114258 h 11142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06379 w 1425074"/>
                <a:gd name="connsiteY3" fmla="*/ 231942 h 885658"/>
                <a:gd name="connsiteX4" fmla="*/ 449179 w 1425074"/>
                <a:gd name="connsiteY4" fmla="*/ 536742 h 885658"/>
                <a:gd name="connsiteX5" fmla="*/ 0 w 1425074"/>
                <a:gd name="connsiteY5" fmla="*/ 885658 h 8856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14399 w 1425074"/>
                <a:gd name="connsiteY3" fmla="*/ 428458 h 885658"/>
                <a:gd name="connsiteX4" fmla="*/ 449179 w 1425074"/>
                <a:gd name="connsiteY4" fmla="*/ 536742 h 885658"/>
                <a:gd name="connsiteX5" fmla="*/ 0 w 1425074"/>
                <a:gd name="connsiteY5" fmla="*/ 885658 h 885658"/>
                <a:gd name="connsiteX0" fmla="*/ 0 w 1425074"/>
                <a:gd name="connsiteY0" fmla="*/ 733258 h 885658"/>
                <a:gd name="connsiteX1" fmla="*/ 1219200 w 1425074"/>
                <a:gd name="connsiteY1" fmla="*/ 123658 h 885658"/>
                <a:gd name="connsiteX2" fmla="*/ 1371600 w 1425074"/>
                <a:gd name="connsiteY2" fmla="*/ 276058 h 885658"/>
                <a:gd name="connsiteX3" fmla="*/ 914399 w 1425074"/>
                <a:gd name="connsiteY3" fmla="*/ 428458 h 885658"/>
                <a:gd name="connsiteX4" fmla="*/ 380999 w 1425074"/>
                <a:gd name="connsiteY4" fmla="*/ 657058 h 885658"/>
                <a:gd name="connsiteX5" fmla="*/ 0 w 1425074"/>
                <a:gd name="connsiteY5" fmla="*/ 885658 h 885658"/>
                <a:gd name="connsiteX0" fmla="*/ 0 w 1425073"/>
                <a:gd name="connsiteY0" fmla="*/ 657058 h 809458"/>
                <a:gd name="connsiteX1" fmla="*/ 1219199 w 1425073"/>
                <a:gd name="connsiteY1" fmla="*/ 123658 h 809458"/>
                <a:gd name="connsiteX2" fmla="*/ 1371600 w 1425073"/>
                <a:gd name="connsiteY2" fmla="*/ 199858 h 809458"/>
                <a:gd name="connsiteX3" fmla="*/ 914399 w 1425073"/>
                <a:gd name="connsiteY3" fmla="*/ 352258 h 809458"/>
                <a:gd name="connsiteX4" fmla="*/ 380999 w 1425073"/>
                <a:gd name="connsiteY4" fmla="*/ 580858 h 809458"/>
                <a:gd name="connsiteX5" fmla="*/ 0 w 1425073"/>
                <a:gd name="connsiteY5" fmla="*/ 809458 h 80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5073" h="809458">
                  <a:moveTo>
                    <a:pt x="0" y="657058"/>
                  </a:moveTo>
                  <a:lnTo>
                    <a:pt x="1219199" y="123658"/>
                  </a:lnTo>
                  <a:cubicBezTo>
                    <a:pt x="1425073" y="0"/>
                    <a:pt x="1422400" y="161758"/>
                    <a:pt x="1371600" y="199858"/>
                  </a:cubicBezTo>
                  <a:cubicBezTo>
                    <a:pt x="1320800" y="237958"/>
                    <a:pt x="1079499" y="288758"/>
                    <a:pt x="914399" y="352258"/>
                  </a:cubicBezTo>
                  <a:cubicBezTo>
                    <a:pt x="749299" y="415758"/>
                    <a:pt x="533399" y="504658"/>
                    <a:pt x="380999" y="580858"/>
                  </a:cubicBezTo>
                  <a:cubicBezTo>
                    <a:pt x="228599" y="657058"/>
                    <a:pt x="64168" y="738605"/>
                    <a:pt x="0" y="809458"/>
                  </a:cubicBezTo>
                </a:path>
              </a:pathLst>
            </a:cu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 flipV="1">
              <a:off x="3962400" y="2667000"/>
              <a:ext cx="3048000" cy="2705100"/>
            </a:xfrm>
            <a:custGeom>
              <a:avLst/>
              <a:gdLst>
                <a:gd name="connsiteX0" fmla="*/ 697064 w 2198535"/>
                <a:gd name="connsiteY0" fmla="*/ 29155 h 2166730"/>
                <a:gd name="connsiteX1" fmla="*/ 371061 w 2198535"/>
                <a:gd name="connsiteY1" fmla="*/ 339256 h 2166730"/>
                <a:gd name="connsiteX2" fmla="*/ 108668 w 2198535"/>
                <a:gd name="connsiteY2" fmla="*/ 720918 h 2166730"/>
                <a:gd name="connsiteX3" fmla="*/ 5301 w 2198535"/>
                <a:gd name="connsiteY3" fmla="*/ 1205948 h 2166730"/>
                <a:gd name="connsiteX4" fmla="*/ 76863 w 2198535"/>
                <a:gd name="connsiteY4" fmla="*/ 1635318 h 2166730"/>
                <a:gd name="connsiteX5" fmla="*/ 291548 w 2198535"/>
                <a:gd name="connsiteY5" fmla="*/ 1953370 h 2166730"/>
                <a:gd name="connsiteX6" fmla="*/ 697064 w 2198535"/>
                <a:gd name="connsiteY6" fmla="*/ 2112397 h 2166730"/>
                <a:gd name="connsiteX7" fmla="*/ 1285461 w 2198535"/>
                <a:gd name="connsiteY7" fmla="*/ 2136250 h 2166730"/>
                <a:gd name="connsiteX8" fmla="*/ 1961322 w 2198535"/>
                <a:gd name="connsiteY8" fmla="*/ 2152153 h 2166730"/>
                <a:gd name="connsiteX9" fmla="*/ 2183958 w 2198535"/>
                <a:gd name="connsiteY9" fmla="*/ 2152153 h 2166730"/>
                <a:gd name="connsiteX10" fmla="*/ 2048786 w 2198535"/>
                <a:gd name="connsiteY10" fmla="*/ 2064689 h 2166730"/>
                <a:gd name="connsiteX11" fmla="*/ 1993127 w 2198535"/>
                <a:gd name="connsiteY11" fmla="*/ 1826150 h 2166730"/>
                <a:gd name="connsiteX12" fmla="*/ 2096494 w 2198535"/>
                <a:gd name="connsiteY12" fmla="*/ 1555805 h 2166730"/>
                <a:gd name="connsiteX13" fmla="*/ 1730734 w 2198535"/>
                <a:gd name="connsiteY13" fmla="*/ 1555805 h 2166730"/>
                <a:gd name="connsiteX14" fmla="*/ 983311 w 2198535"/>
                <a:gd name="connsiteY14" fmla="*/ 1539903 h 2166730"/>
                <a:gd name="connsiteX15" fmla="*/ 538038 w 2198535"/>
                <a:gd name="connsiteY15" fmla="*/ 1428584 h 2166730"/>
                <a:gd name="connsiteX16" fmla="*/ 458525 w 2198535"/>
                <a:gd name="connsiteY16" fmla="*/ 1086678 h 2166730"/>
                <a:gd name="connsiteX17" fmla="*/ 657308 w 2198535"/>
                <a:gd name="connsiteY17" fmla="*/ 736821 h 2166730"/>
                <a:gd name="connsiteX18" fmla="*/ 935604 w 2198535"/>
                <a:gd name="connsiteY18" fmla="*/ 514184 h 2166730"/>
                <a:gd name="connsiteX19" fmla="*/ 1023068 w 2198535"/>
                <a:gd name="connsiteY19" fmla="*/ 442623 h 2166730"/>
                <a:gd name="connsiteX20" fmla="*/ 911750 w 2198535"/>
                <a:gd name="connsiteY20" fmla="*/ 164327 h 2166730"/>
                <a:gd name="connsiteX21" fmla="*/ 697064 w 2198535"/>
                <a:gd name="connsiteY21" fmla="*/ 29155 h 2166730"/>
                <a:gd name="connsiteX0" fmla="*/ 697064 w 3447424"/>
                <a:gd name="connsiteY0" fmla="*/ 29155 h 2166730"/>
                <a:gd name="connsiteX1" fmla="*/ 371061 w 3447424"/>
                <a:gd name="connsiteY1" fmla="*/ 339256 h 2166730"/>
                <a:gd name="connsiteX2" fmla="*/ 108668 w 3447424"/>
                <a:gd name="connsiteY2" fmla="*/ 720918 h 2166730"/>
                <a:gd name="connsiteX3" fmla="*/ 5301 w 3447424"/>
                <a:gd name="connsiteY3" fmla="*/ 1205948 h 2166730"/>
                <a:gd name="connsiteX4" fmla="*/ 76863 w 3447424"/>
                <a:gd name="connsiteY4" fmla="*/ 1635318 h 2166730"/>
                <a:gd name="connsiteX5" fmla="*/ 291548 w 3447424"/>
                <a:gd name="connsiteY5" fmla="*/ 1953370 h 2166730"/>
                <a:gd name="connsiteX6" fmla="*/ 697064 w 3447424"/>
                <a:gd name="connsiteY6" fmla="*/ 2112397 h 2166730"/>
                <a:gd name="connsiteX7" fmla="*/ 1285461 w 3447424"/>
                <a:gd name="connsiteY7" fmla="*/ 2136250 h 2166730"/>
                <a:gd name="connsiteX8" fmla="*/ 1961322 w 3447424"/>
                <a:gd name="connsiteY8" fmla="*/ 2152153 h 2166730"/>
                <a:gd name="connsiteX9" fmla="*/ 3432847 w 3447424"/>
                <a:gd name="connsiteY9" fmla="*/ 2152153 h 2166730"/>
                <a:gd name="connsiteX10" fmla="*/ 2048786 w 3447424"/>
                <a:gd name="connsiteY10" fmla="*/ 2064689 h 2166730"/>
                <a:gd name="connsiteX11" fmla="*/ 1993127 w 3447424"/>
                <a:gd name="connsiteY11" fmla="*/ 1826150 h 2166730"/>
                <a:gd name="connsiteX12" fmla="*/ 2096494 w 3447424"/>
                <a:gd name="connsiteY12" fmla="*/ 1555805 h 2166730"/>
                <a:gd name="connsiteX13" fmla="*/ 1730734 w 3447424"/>
                <a:gd name="connsiteY13" fmla="*/ 1555805 h 2166730"/>
                <a:gd name="connsiteX14" fmla="*/ 983311 w 3447424"/>
                <a:gd name="connsiteY14" fmla="*/ 1539903 h 2166730"/>
                <a:gd name="connsiteX15" fmla="*/ 538038 w 3447424"/>
                <a:gd name="connsiteY15" fmla="*/ 1428584 h 2166730"/>
                <a:gd name="connsiteX16" fmla="*/ 458525 w 3447424"/>
                <a:gd name="connsiteY16" fmla="*/ 1086678 h 2166730"/>
                <a:gd name="connsiteX17" fmla="*/ 657308 w 3447424"/>
                <a:gd name="connsiteY17" fmla="*/ 736821 h 2166730"/>
                <a:gd name="connsiteX18" fmla="*/ 935604 w 3447424"/>
                <a:gd name="connsiteY18" fmla="*/ 514184 h 2166730"/>
                <a:gd name="connsiteX19" fmla="*/ 1023068 w 3447424"/>
                <a:gd name="connsiteY19" fmla="*/ 442623 h 2166730"/>
                <a:gd name="connsiteX20" fmla="*/ 911750 w 3447424"/>
                <a:gd name="connsiteY20" fmla="*/ 164327 h 2166730"/>
                <a:gd name="connsiteX21" fmla="*/ 697064 w 3447424"/>
                <a:gd name="connsiteY21" fmla="*/ 29155 h 2166730"/>
                <a:gd name="connsiteX0" fmla="*/ 697064 w 3552715"/>
                <a:gd name="connsiteY0" fmla="*/ 29155 h 2166730"/>
                <a:gd name="connsiteX1" fmla="*/ 371061 w 3552715"/>
                <a:gd name="connsiteY1" fmla="*/ 339256 h 2166730"/>
                <a:gd name="connsiteX2" fmla="*/ 108668 w 3552715"/>
                <a:gd name="connsiteY2" fmla="*/ 720918 h 2166730"/>
                <a:gd name="connsiteX3" fmla="*/ 5301 w 3552715"/>
                <a:gd name="connsiteY3" fmla="*/ 1205948 h 2166730"/>
                <a:gd name="connsiteX4" fmla="*/ 76863 w 3552715"/>
                <a:gd name="connsiteY4" fmla="*/ 1635318 h 2166730"/>
                <a:gd name="connsiteX5" fmla="*/ 291548 w 3552715"/>
                <a:gd name="connsiteY5" fmla="*/ 1953370 h 2166730"/>
                <a:gd name="connsiteX6" fmla="*/ 697064 w 3552715"/>
                <a:gd name="connsiteY6" fmla="*/ 2112397 h 2166730"/>
                <a:gd name="connsiteX7" fmla="*/ 1285461 w 3552715"/>
                <a:gd name="connsiteY7" fmla="*/ 2136250 h 2166730"/>
                <a:gd name="connsiteX8" fmla="*/ 1961322 w 3552715"/>
                <a:gd name="connsiteY8" fmla="*/ 2152153 h 2166730"/>
                <a:gd name="connsiteX9" fmla="*/ 3432847 w 3552715"/>
                <a:gd name="connsiteY9" fmla="*/ 2152153 h 2166730"/>
                <a:gd name="connsiteX10" fmla="*/ 2048786 w 3552715"/>
                <a:gd name="connsiteY10" fmla="*/ 2064689 h 2166730"/>
                <a:gd name="connsiteX11" fmla="*/ 1993127 w 3552715"/>
                <a:gd name="connsiteY11" fmla="*/ 1826150 h 2166730"/>
                <a:gd name="connsiteX12" fmla="*/ 3508983 w 3552715"/>
                <a:gd name="connsiteY12" fmla="*/ 1555805 h 2166730"/>
                <a:gd name="connsiteX13" fmla="*/ 1730734 w 3552715"/>
                <a:gd name="connsiteY13" fmla="*/ 1555805 h 2166730"/>
                <a:gd name="connsiteX14" fmla="*/ 983311 w 3552715"/>
                <a:gd name="connsiteY14" fmla="*/ 1539903 h 2166730"/>
                <a:gd name="connsiteX15" fmla="*/ 538038 w 3552715"/>
                <a:gd name="connsiteY15" fmla="*/ 1428584 h 2166730"/>
                <a:gd name="connsiteX16" fmla="*/ 458525 w 3552715"/>
                <a:gd name="connsiteY16" fmla="*/ 1086678 h 2166730"/>
                <a:gd name="connsiteX17" fmla="*/ 657308 w 3552715"/>
                <a:gd name="connsiteY17" fmla="*/ 736821 h 2166730"/>
                <a:gd name="connsiteX18" fmla="*/ 935604 w 3552715"/>
                <a:gd name="connsiteY18" fmla="*/ 514184 h 2166730"/>
                <a:gd name="connsiteX19" fmla="*/ 1023068 w 3552715"/>
                <a:gd name="connsiteY19" fmla="*/ 442623 h 2166730"/>
                <a:gd name="connsiteX20" fmla="*/ 911750 w 3552715"/>
                <a:gd name="connsiteY20" fmla="*/ 164327 h 2166730"/>
                <a:gd name="connsiteX21" fmla="*/ 697064 w 3552715"/>
                <a:gd name="connsiteY21" fmla="*/ 29155 h 2166730"/>
                <a:gd name="connsiteX0" fmla="*/ 697064 w 3777144"/>
                <a:gd name="connsiteY0" fmla="*/ 29155 h 2166730"/>
                <a:gd name="connsiteX1" fmla="*/ 371061 w 3777144"/>
                <a:gd name="connsiteY1" fmla="*/ 339256 h 2166730"/>
                <a:gd name="connsiteX2" fmla="*/ 108668 w 3777144"/>
                <a:gd name="connsiteY2" fmla="*/ 720918 h 2166730"/>
                <a:gd name="connsiteX3" fmla="*/ 5301 w 3777144"/>
                <a:gd name="connsiteY3" fmla="*/ 1205948 h 2166730"/>
                <a:gd name="connsiteX4" fmla="*/ 76863 w 3777144"/>
                <a:gd name="connsiteY4" fmla="*/ 1635318 h 2166730"/>
                <a:gd name="connsiteX5" fmla="*/ 291548 w 3777144"/>
                <a:gd name="connsiteY5" fmla="*/ 1953370 h 2166730"/>
                <a:gd name="connsiteX6" fmla="*/ 697064 w 3777144"/>
                <a:gd name="connsiteY6" fmla="*/ 2112397 h 2166730"/>
                <a:gd name="connsiteX7" fmla="*/ 1285461 w 3777144"/>
                <a:gd name="connsiteY7" fmla="*/ 2136250 h 2166730"/>
                <a:gd name="connsiteX8" fmla="*/ 1961322 w 3777144"/>
                <a:gd name="connsiteY8" fmla="*/ 2152153 h 2166730"/>
                <a:gd name="connsiteX9" fmla="*/ 3432847 w 3777144"/>
                <a:gd name="connsiteY9" fmla="*/ 2152153 h 2166730"/>
                <a:gd name="connsiteX10" fmla="*/ 2048786 w 3777144"/>
                <a:gd name="connsiteY10" fmla="*/ 2064689 h 2166730"/>
                <a:gd name="connsiteX11" fmla="*/ 1993127 w 3777144"/>
                <a:gd name="connsiteY11" fmla="*/ 1826150 h 2166730"/>
                <a:gd name="connsiteX12" fmla="*/ 3339692 w 3777144"/>
                <a:gd name="connsiteY12" fmla="*/ 1818198 h 2166730"/>
                <a:gd name="connsiteX13" fmla="*/ 3508983 w 3777144"/>
                <a:gd name="connsiteY13" fmla="*/ 1555805 h 2166730"/>
                <a:gd name="connsiteX14" fmla="*/ 1730734 w 3777144"/>
                <a:gd name="connsiteY14" fmla="*/ 1555805 h 2166730"/>
                <a:gd name="connsiteX15" fmla="*/ 983311 w 3777144"/>
                <a:gd name="connsiteY15" fmla="*/ 1539903 h 2166730"/>
                <a:gd name="connsiteX16" fmla="*/ 538038 w 3777144"/>
                <a:gd name="connsiteY16" fmla="*/ 1428584 h 2166730"/>
                <a:gd name="connsiteX17" fmla="*/ 458525 w 3777144"/>
                <a:gd name="connsiteY17" fmla="*/ 1086678 h 2166730"/>
                <a:gd name="connsiteX18" fmla="*/ 657308 w 3777144"/>
                <a:gd name="connsiteY18" fmla="*/ 736821 h 2166730"/>
                <a:gd name="connsiteX19" fmla="*/ 935604 w 3777144"/>
                <a:gd name="connsiteY19" fmla="*/ 514184 h 2166730"/>
                <a:gd name="connsiteX20" fmla="*/ 1023068 w 3777144"/>
                <a:gd name="connsiteY20" fmla="*/ 442623 h 2166730"/>
                <a:gd name="connsiteX21" fmla="*/ 911750 w 3777144"/>
                <a:gd name="connsiteY21" fmla="*/ 164327 h 2166730"/>
                <a:gd name="connsiteX22" fmla="*/ 697064 w 3777144"/>
                <a:gd name="connsiteY22" fmla="*/ 29155 h 2166730"/>
                <a:gd name="connsiteX0" fmla="*/ 697064 w 3777142"/>
                <a:gd name="connsiteY0" fmla="*/ 29155 h 2183958"/>
                <a:gd name="connsiteX1" fmla="*/ 371061 w 3777142"/>
                <a:gd name="connsiteY1" fmla="*/ 339256 h 2183958"/>
                <a:gd name="connsiteX2" fmla="*/ 108668 w 3777142"/>
                <a:gd name="connsiteY2" fmla="*/ 720918 h 2183958"/>
                <a:gd name="connsiteX3" fmla="*/ 5301 w 3777142"/>
                <a:gd name="connsiteY3" fmla="*/ 1205948 h 2183958"/>
                <a:gd name="connsiteX4" fmla="*/ 76863 w 3777142"/>
                <a:gd name="connsiteY4" fmla="*/ 1635318 h 2183958"/>
                <a:gd name="connsiteX5" fmla="*/ 291548 w 3777142"/>
                <a:gd name="connsiteY5" fmla="*/ 1953370 h 2183958"/>
                <a:gd name="connsiteX6" fmla="*/ 697064 w 3777142"/>
                <a:gd name="connsiteY6" fmla="*/ 2112397 h 2183958"/>
                <a:gd name="connsiteX7" fmla="*/ 1285461 w 3777142"/>
                <a:gd name="connsiteY7" fmla="*/ 2136250 h 2183958"/>
                <a:gd name="connsiteX8" fmla="*/ 1961322 w 3777142"/>
                <a:gd name="connsiteY8" fmla="*/ 2152153 h 2183958"/>
                <a:gd name="connsiteX9" fmla="*/ 3432847 w 3777142"/>
                <a:gd name="connsiteY9" fmla="*/ 2152153 h 2183958"/>
                <a:gd name="connsiteX10" fmla="*/ 3233840 w 3777142"/>
                <a:gd name="connsiteY10" fmla="*/ 1961322 h 2183958"/>
                <a:gd name="connsiteX11" fmla="*/ 1993127 w 3777142"/>
                <a:gd name="connsiteY11" fmla="*/ 1826150 h 2183958"/>
                <a:gd name="connsiteX12" fmla="*/ 3339692 w 3777142"/>
                <a:gd name="connsiteY12" fmla="*/ 1818198 h 2183958"/>
                <a:gd name="connsiteX13" fmla="*/ 3508983 w 3777142"/>
                <a:gd name="connsiteY13" fmla="*/ 1555805 h 2183958"/>
                <a:gd name="connsiteX14" fmla="*/ 1730734 w 3777142"/>
                <a:gd name="connsiteY14" fmla="*/ 1555805 h 2183958"/>
                <a:gd name="connsiteX15" fmla="*/ 983311 w 3777142"/>
                <a:gd name="connsiteY15" fmla="*/ 1539903 h 2183958"/>
                <a:gd name="connsiteX16" fmla="*/ 538038 w 3777142"/>
                <a:gd name="connsiteY16" fmla="*/ 1428584 h 2183958"/>
                <a:gd name="connsiteX17" fmla="*/ 458525 w 3777142"/>
                <a:gd name="connsiteY17" fmla="*/ 1086678 h 2183958"/>
                <a:gd name="connsiteX18" fmla="*/ 657308 w 3777142"/>
                <a:gd name="connsiteY18" fmla="*/ 736821 h 2183958"/>
                <a:gd name="connsiteX19" fmla="*/ 935604 w 3777142"/>
                <a:gd name="connsiteY19" fmla="*/ 514184 h 2183958"/>
                <a:gd name="connsiteX20" fmla="*/ 1023068 w 3777142"/>
                <a:gd name="connsiteY20" fmla="*/ 442623 h 2183958"/>
                <a:gd name="connsiteX21" fmla="*/ 911750 w 3777142"/>
                <a:gd name="connsiteY21" fmla="*/ 164327 h 2183958"/>
                <a:gd name="connsiteX22" fmla="*/ 697064 w 3777142"/>
                <a:gd name="connsiteY22" fmla="*/ 29155 h 2183958"/>
                <a:gd name="connsiteX0" fmla="*/ 697064 w 3777144"/>
                <a:gd name="connsiteY0" fmla="*/ 29155 h 2183958"/>
                <a:gd name="connsiteX1" fmla="*/ 371061 w 3777144"/>
                <a:gd name="connsiteY1" fmla="*/ 339256 h 2183958"/>
                <a:gd name="connsiteX2" fmla="*/ 108668 w 3777144"/>
                <a:gd name="connsiteY2" fmla="*/ 720918 h 2183958"/>
                <a:gd name="connsiteX3" fmla="*/ 5301 w 3777144"/>
                <a:gd name="connsiteY3" fmla="*/ 1205948 h 2183958"/>
                <a:gd name="connsiteX4" fmla="*/ 76863 w 3777144"/>
                <a:gd name="connsiteY4" fmla="*/ 1635318 h 2183958"/>
                <a:gd name="connsiteX5" fmla="*/ 291548 w 3777144"/>
                <a:gd name="connsiteY5" fmla="*/ 1953370 h 2183958"/>
                <a:gd name="connsiteX6" fmla="*/ 697064 w 3777144"/>
                <a:gd name="connsiteY6" fmla="*/ 2112397 h 2183958"/>
                <a:gd name="connsiteX7" fmla="*/ 1285461 w 3777144"/>
                <a:gd name="connsiteY7" fmla="*/ 2136250 h 2183958"/>
                <a:gd name="connsiteX8" fmla="*/ 1961322 w 3777144"/>
                <a:gd name="connsiteY8" fmla="*/ 2152153 h 2183958"/>
                <a:gd name="connsiteX9" fmla="*/ 3432847 w 3777144"/>
                <a:gd name="connsiteY9" fmla="*/ 2152153 h 2183958"/>
                <a:gd name="connsiteX10" fmla="*/ 3233840 w 3777144"/>
                <a:gd name="connsiteY10" fmla="*/ 1961322 h 2183958"/>
                <a:gd name="connsiteX11" fmla="*/ 3321825 w 3777144"/>
                <a:gd name="connsiteY11" fmla="*/ 1826150 h 2183958"/>
                <a:gd name="connsiteX12" fmla="*/ 3339692 w 3777144"/>
                <a:gd name="connsiteY12" fmla="*/ 1818198 h 2183958"/>
                <a:gd name="connsiteX13" fmla="*/ 3508983 w 3777144"/>
                <a:gd name="connsiteY13" fmla="*/ 1555805 h 2183958"/>
                <a:gd name="connsiteX14" fmla="*/ 1730734 w 3777144"/>
                <a:gd name="connsiteY14" fmla="*/ 1555805 h 2183958"/>
                <a:gd name="connsiteX15" fmla="*/ 983311 w 3777144"/>
                <a:gd name="connsiteY15" fmla="*/ 1539903 h 2183958"/>
                <a:gd name="connsiteX16" fmla="*/ 538038 w 3777144"/>
                <a:gd name="connsiteY16" fmla="*/ 1428584 h 2183958"/>
                <a:gd name="connsiteX17" fmla="*/ 458525 w 3777144"/>
                <a:gd name="connsiteY17" fmla="*/ 1086678 h 2183958"/>
                <a:gd name="connsiteX18" fmla="*/ 657308 w 3777144"/>
                <a:gd name="connsiteY18" fmla="*/ 736821 h 2183958"/>
                <a:gd name="connsiteX19" fmla="*/ 935604 w 3777144"/>
                <a:gd name="connsiteY19" fmla="*/ 514184 h 2183958"/>
                <a:gd name="connsiteX20" fmla="*/ 1023068 w 3777144"/>
                <a:gd name="connsiteY20" fmla="*/ 442623 h 2183958"/>
                <a:gd name="connsiteX21" fmla="*/ 911750 w 3777144"/>
                <a:gd name="connsiteY21" fmla="*/ 164327 h 2183958"/>
                <a:gd name="connsiteX22" fmla="*/ 697064 w 3777144"/>
                <a:gd name="connsiteY22" fmla="*/ 29155 h 2183958"/>
                <a:gd name="connsiteX0" fmla="*/ 697064 w 3777142"/>
                <a:gd name="connsiteY0" fmla="*/ 29155 h 2183958"/>
                <a:gd name="connsiteX1" fmla="*/ 371061 w 3777142"/>
                <a:gd name="connsiteY1" fmla="*/ 339256 h 2183958"/>
                <a:gd name="connsiteX2" fmla="*/ 108668 w 3777142"/>
                <a:gd name="connsiteY2" fmla="*/ 720918 h 2183958"/>
                <a:gd name="connsiteX3" fmla="*/ 5301 w 3777142"/>
                <a:gd name="connsiteY3" fmla="*/ 1205948 h 2183958"/>
                <a:gd name="connsiteX4" fmla="*/ 76863 w 3777142"/>
                <a:gd name="connsiteY4" fmla="*/ 1635318 h 2183958"/>
                <a:gd name="connsiteX5" fmla="*/ 291548 w 3777142"/>
                <a:gd name="connsiteY5" fmla="*/ 1953370 h 2183958"/>
                <a:gd name="connsiteX6" fmla="*/ 697064 w 3777142"/>
                <a:gd name="connsiteY6" fmla="*/ 2112397 h 2183958"/>
                <a:gd name="connsiteX7" fmla="*/ 1285461 w 3777142"/>
                <a:gd name="connsiteY7" fmla="*/ 2136250 h 2183958"/>
                <a:gd name="connsiteX8" fmla="*/ 1961322 w 3777142"/>
                <a:gd name="connsiteY8" fmla="*/ 2152153 h 2183958"/>
                <a:gd name="connsiteX9" fmla="*/ 3432847 w 3777142"/>
                <a:gd name="connsiteY9" fmla="*/ 2152153 h 2183958"/>
                <a:gd name="connsiteX10" fmla="*/ 3233840 w 3777142"/>
                <a:gd name="connsiteY10" fmla="*/ 1961322 h 2183958"/>
                <a:gd name="connsiteX11" fmla="*/ 3321825 w 3777142"/>
                <a:gd name="connsiteY11" fmla="*/ 1826150 h 2183958"/>
                <a:gd name="connsiteX12" fmla="*/ 3339692 w 3777142"/>
                <a:gd name="connsiteY12" fmla="*/ 1818198 h 2183958"/>
                <a:gd name="connsiteX13" fmla="*/ 3508983 w 3777142"/>
                <a:gd name="connsiteY13" fmla="*/ 1555805 h 2183958"/>
                <a:gd name="connsiteX14" fmla="*/ 1730734 w 3777142"/>
                <a:gd name="connsiteY14" fmla="*/ 1754587 h 2183958"/>
                <a:gd name="connsiteX15" fmla="*/ 983311 w 3777142"/>
                <a:gd name="connsiteY15" fmla="*/ 1539903 h 2183958"/>
                <a:gd name="connsiteX16" fmla="*/ 538038 w 3777142"/>
                <a:gd name="connsiteY16" fmla="*/ 1428584 h 2183958"/>
                <a:gd name="connsiteX17" fmla="*/ 458525 w 3777142"/>
                <a:gd name="connsiteY17" fmla="*/ 1086678 h 2183958"/>
                <a:gd name="connsiteX18" fmla="*/ 657308 w 3777142"/>
                <a:gd name="connsiteY18" fmla="*/ 736821 h 2183958"/>
                <a:gd name="connsiteX19" fmla="*/ 935604 w 3777142"/>
                <a:gd name="connsiteY19" fmla="*/ 514184 h 2183958"/>
                <a:gd name="connsiteX20" fmla="*/ 1023068 w 3777142"/>
                <a:gd name="connsiteY20" fmla="*/ 442623 h 2183958"/>
                <a:gd name="connsiteX21" fmla="*/ 911750 w 3777142"/>
                <a:gd name="connsiteY21" fmla="*/ 164327 h 2183958"/>
                <a:gd name="connsiteX22" fmla="*/ 697064 w 3777142"/>
                <a:gd name="connsiteY22" fmla="*/ 29155 h 2183958"/>
                <a:gd name="connsiteX0" fmla="*/ 697064 w 3777144"/>
                <a:gd name="connsiteY0" fmla="*/ 29155 h 2183958"/>
                <a:gd name="connsiteX1" fmla="*/ 371061 w 3777144"/>
                <a:gd name="connsiteY1" fmla="*/ 339256 h 2183958"/>
                <a:gd name="connsiteX2" fmla="*/ 108668 w 3777144"/>
                <a:gd name="connsiteY2" fmla="*/ 720918 h 2183958"/>
                <a:gd name="connsiteX3" fmla="*/ 5301 w 3777144"/>
                <a:gd name="connsiteY3" fmla="*/ 1205948 h 2183958"/>
                <a:gd name="connsiteX4" fmla="*/ 76863 w 3777144"/>
                <a:gd name="connsiteY4" fmla="*/ 1635318 h 2183958"/>
                <a:gd name="connsiteX5" fmla="*/ 291548 w 3777144"/>
                <a:gd name="connsiteY5" fmla="*/ 1953370 h 2183958"/>
                <a:gd name="connsiteX6" fmla="*/ 697064 w 3777144"/>
                <a:gd name="connsiteY6" fmla="*/ 2112397 h 2183958"/>
                <a:gd name="connsiteX7" fmla="*/ 1285461 w 3777144"/>
                <a:gd name="connsiteY7" fmla="*/ 2136250 h 2183958"/>
                <a:gd name="connsiteX8" fmla="*/ 1961322 w 3777144"/>
                <a:gd name="connsiteY8" fmla="*/ 2152153 h 2183958"/>
                <a:gd name="connsiteX9" fmla="*/ 3432847 w 3777144"/>
                <a:gd name="connsiteY9" fmla="*/ 2152153 h 2183958"/>
                <a:gd name="connsiteX10" fmla="*/ 3233840 w 3777144"/>
                <a:gd name="connsiteY10" fmla="*/ 1961322 h 2183958"/>
                <a:gd name="connsiteX11" fmla="*/ 3321825 w 3777144"/>
                <a:gd name="connsiteY11" fmla="*/ 1826150 h 2183958"/>
                <a:gd name="connsiteX12" fmla="*/ 3339692 w 3777144"/>
                <a:gd name="connsiteY12" fmla="*/ 1818198 h 2183958"/>
                <a:gd name="connsiteX13" fmla="*/ 3508983 w 3777144"/>
                <a:gd name="connsiteY13" fmla="*/ 1555805 h 2183958"/>
                <a:gd name="connsiteX14" fmla="*/ 1730734 w 3777144"/>
                <a:gd name="connsiteY14" fmla="*/ 1754587 h 2183958"/>
                <a:gd name="connsiteX15" fmla="*/ 983311 w 3777144"/>
                <a:gd name="connsiteY15" fmla="*/ 1722783 h 2183958"/>
                <a:gd name="connsiteX16" fmla="*/ 538038 w 3777144"/>
                <a:gd name="connsiteY16" fmla="*/ 1428584 h 2183958"/>
                <a:gd name="connsiteX17" fmla="*/ 458525 w 3777144"/>
                <a:gd name="connsiteY17" fmla="*/ 1086678 h 2183958"/>
                <a:gd name="connsiteX18" fmla="*/ 657308 w 3777144"/>
                <a:gd name="connsiteY18" fmla="*/ 736821 h 2183958"/>
                <a:gd name="connsiteX19" fmla="*/ 935604 w 3777144"/>
                <a:gd name="connsiteY19" fmla="*/ 514184 h 2183958"/>
                <a:gd name="connsiteX20" fmla="*/ 1023068 w 3777144"/>
                <a:gd name="connsiteY20" fmla="*/ 442623 h 2183958"/>
                <a:gd name="connsiteX21" fmla="*/ 911750 w 3777144"/>
                <a:gd name="connsiteY21" fmla="*/ 164327 h 2183958"/>
                <a:gd name="connsiteX22" fmla="*/ 697064 w 3777144"/>
                <a:gd name="connsiteY22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555805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458525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458525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538038 w 3774165"/>
                <a:gd name="connsiteY15" fmla="*/ 1428584 h 2183958"/>
                <a:gd name="connsiteX16" fmla="*/ 697930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657308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722783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812922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812922 w 3774165"/>
                <a:gd name="connsiteY17" fmla="*/ 736821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697930 w 3774165"/>
                <a:gd name="connsiteY16" fmla="*/ 1086678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777443 w 3774165"/>
                <a:gd name="connsiteY15" fmla="*/ 1428584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983311 w 3774165"/>
                <a:gd name="connsiteY14" fmla="*/ 1619416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935604 w 3774165"/>
                <a:gd name="connsiteY18" fmla="*/ 514184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653343 w 3774165"/>
                <a:gd name="connsiteY17" fmla="*/ 73698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501108 w 3774165"/>
                <a:gd name="connsiteY16" fmla="*/ 111818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57562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65186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23068 w 3774165"/>
                <a:gd name="connsiteY19" fmla="*/ 442623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29155 h 2183958"/>
                <a:gd name="connsiteX1" fmla="*/ 371061 w 3774165"/>
                <a:gd name="connsiteY1" fmla="*/ 339256 h 2183958"/>
                <a:gd name="connsiteX2" fmla="*/ 108668 w 3774165"/>
                <a:gd name="connsiteY2" fmla="*/ 720918 h 2183958"/>
                <a:gd name="connsiteX3" fmla="*/ 5301 w 3774165"/>
                <a:gd name="connsiteY3" fmla="*/ 1205948 h 2183958"/>
                <a:gd name="connsiteX4" fmla="*/ 76863 w 3774165"/>
                <a:gd name="connsiteY4" fmla="*/ 1635318 h 2183958"/>
                <a:gd name="connsiteX5" fmla="*/ 291548 w 3774165"/>
                <a:gd name="connsiteY5" fmla="*/ 1953370 h 2183958"/>
                <a:gd name="connsiteX6" fmla="*/ 697064 w 3774165"/>
                <a:gd name="connsiteY6" fmla="*/ 2112397 h 2183958"/>
                <a:gd name="connsiteX7" fmla="*/ 1285461 w 3774165"/>
                <a:gd name="connsiteY7" fmla="*/ 2136250 h 2183958"/>
                <a:gd name="connsiteX8" fmla="*/ 1961322 w 3774165"/>
                <a:gd name="connsiteY8" fmla="*/ 2152153 h 2183958"/>
                <a:gd name="connsiteX9" fmla="*/ 3432847 w 3774165"/>
                <a:gd name="connsiteY9" fmla="*/ 2152153 h 2183958"/>
                <a:gd name="connsiteX10" fmla="*/ 3233840 w 3774165"/>
                <a:gd name="connsiteY10" fmla="*/ 1961322 h 2183958"/>
                <a:gd name="connsiteX11" fmla="*/ 3321825 w 3774165"/>
                <a:gd name="connsiteY11" fmla="*/ 1826150 h 2183958"/>
                <a:gd name="connsiteX12" fmla="*/ 3508983 w 3774165"/>
                <a:gd name="connsiteY12" fmla="*/ 1667123 h 2183958"/>
                <a:gd name="connsiteX13" fmla="*/ 1730734 w 3774165"/>
                <a:gd name="connsiteY13" fmla="*/ 1754587 h 2183958"/>
                <a:gd name="connsiteX14" fmla="*/ 1033931 w 3774165"/>
                <a:gd name="connsiteY14" fmla="*/ 1728107 h 2183958"/>
                <a:gd name="connsiteX15" fmla="*/ 577225 w 3774165"/>
                <a:gd name="connsiteY15" fmla="*/ 1651867 h 2183958"/>
                <a:gd name="connsiteX16" fmla="*/ 424990 w 3774165"/>
                <a:gd name="connsiteY16" fmla="*/ 1194427 h 2183958"/>
                <a:gd name="connsiteX17" fmla="*/ 501108 w 3774165"/>
                <a:gd name="connsiteY17" fmla="*/ 813227 h 2183958"/>
                <a:gd name="connsiteX18" fmla="*/ 805578 w 3774165"/>
                <a:gd name="connsiteY18" fmla="*/ 508267 h 2183958"/>
                <a:gd name="connsiteX19" fmla="*/ 1033931 w 3774165"/>
                <a:gd name="connsiteY19" fmla="*/ 355787 h 2183958"/>
                <a:gd name="connsiteX20" fmla="*/ 911750 w 3774165"/>
                <a:gd name="connsiteY20" fmla="*/ 164327 h 2183958"/>
                <a:gd name="connsiteX21" fmla="*/ 697064 w 3774165"/>
                <a:gd name="connsiteY21" fmla="*/ 29155 h 2183958"/>
                <a:gd name="connsiteX0" fmla="*/ 697064 w 3774165"/>
                <a:gd name="connsiteY0" fmla="*/ 579057 h 2733860"/>
                <a:gd name="connsiteX1" fmla="*/ 304470 w 3774165"/>
                <a:gd name="connsiteY1" fmla="*/ 115293 h 2733860"/>
                <a:gd name="connsiteX2" fmla="*/ 108668 w 3774165"/>
                <a:gd name="connsiteY2" fmla="*/ 1270820 h 2733860"/>
                <a:gd name="connsiteX3" fmla="*/ 5301 w 3774165"/>
                <a:gd name="connsiteY3" fmla="*/ 1755850 h 2733860"/>
                <a:gd name="connsiteX4" fmla="*/ 76863 w 3774165"/>
                <a:gd name="connsiteY4" fmla="*/ 2185220 h 2733860"/>
                <a:gd name="connsiteX5" fmla="*/ 291548 w 3774165"/>
                <a:gd name="connsiteY5" fmla="*/ 2503272 h 2733860"/>
                <a:gd name="connsiteX6" fmla="*/ 697064 w 3774165"/>
                <a:gd name="connsiteY6" fmla="*/ 2662299 h 2733860"/>
                <a:gd name="connsiteX7" fmla="*/ 1285461 w 3774165"/>
                <a:gd name="connsiteY7" fmla="*/ 2686152 h 2733860"/>
                <a:gd name="connsiteX8" fmla="*/ 1961322 w 3774165"/>
                <a:gd name="connsiteY8" fmla="*/ 2702055 h 2733860"/>
                <a:gd name="connsiteX9" fmla="*/ 3432847 w 3774165"/>
                <a:gd name="connsiteY9" fmla="*/ 2702055 h 2733860"/>
                <a:gd name="connsiteX10" fmla="*/ 3233840 w 3774165"/>
                <a:gd name="connsiteY10" fmla="*/ 2511224 h 2733860"/>
                <a:gd name="connsiteX11" fmla="*/ 3321825 w 3774165"/>
                <a:gd name="connsiteY11" fmla="*/ 2376052 h 2733860"/>
                <a:gd name="connsiteX12" fmla="*/ 3508983 w 3774165"/>
                <a:gd name="connsiteY12" fmla="*/ 2217025 h 2733860"/>
                <a:gd name="connsiteX13" fmla="*/ 1730734 w 3774165"/>
                <a:gd name="connsiteY13" fmla="*/ 2304489 h 2733860"/>
                <a:gd name="connsiteX14" fmla="*/ 1033931 w 3774165"/>
                <a:gd name="connsiteY14" fmla="*/ 2278009 h 2733860"/>
                <a:gd name="connsiteX15" fmla="*/ 577225 w 3774165"/>
                <a:gd name="connsiteY15" fmla="*/ 2201769 h 2733860"/>
                <a:gd name="connsiteX16" fmla="*/ 424990 w 3774165"/>
                <a:gd name="connsiteY16" fmla="*/ 1744329 h 2733860"/>
                <a:gd name="connsiteX17" fmla="*/ 501108 w 3774165"/>
                <a:gd name="connsiteY17" fmla="*/ 1363129 h 2733860"/>
                <a:gd name="connsiteX18" fmla="*/ 805578 w 3774165"/>
                <a:gd name="connsiteY18" fmla="*/ 1058169 h 2733860"/>
                <a:gd name="connsiteX19" fmla="*/ 1033931 w 3774165"/>
                <a:gd name="connsiteY19" fmla="*/ 905689 h 2733860"/>
                <a:gd name="connsiteX20" fmla="*/ 911750 w 3774165"/>
                <a:gd name="connsiteY20" fmla="*/ 714229 h 2733860"/>
                <a:gd name="connsiteX21" fmla="*/ 697064 w 3774165"/>
                <a:gd name="connsiteY21" fmla="*/ 579057 h 2733860"/>
                <a:gd name="connsiteX0" fmla="*/ 608941 w 3774165"/>
                <a:gd name="connsiteY0" fmla="*/ 99823 h 3154817"/>
                <a:gd name="connsiteX1" fmla="*/ 304470 w 3774165"/>
                <a:gd name="connsiteY1" fmla="*/ 536250 h 3154817"/>
                <a:gd name="connsiteX2" fmla="*/ 108668 w 3774165"/>
                <a:gd name="connsiteY2" fmla="*/ 1691777 h 3154817"/>
                <a:gd name="connsiteX3" fmla="*/ 5301 w 3774165"/>
                <a:gd name="connsiteY3" fmla="*/ 2176807 h 3154817"/>
                <a:gd name="connsiteX4" fmla="*/ 76863 w 3774165"/>
                <a:gd name="connsiteY4" fmla="*/ 2606177 h 3154817"/>
                <a:gd name="connsiteX5" fmla="*/ 291548 w 3774165"/>
                <a:gd name="connsiteY5" fmla="*/ 2924229 h 3154817"/>
                <a:gd name="connsiteX6" fmla="*/ 697064 w 3774165"/>
                <a:gd name="connsiteY6" fmla="*/ 3083256 h 3154817"/>
                <a:gd name="connsiteX7" fmla="*/ 1285461 w 3774165"/>
                <a:gd name="connsiteY7" fmla="*/ 3107109 h 3154817"/>
                <a:gd name="connsiteX8" fmla="*/ 1961322 w 3774165"/>
                <a:gd name="connsiteY8" fmla="*/ 3123012 h 3154817"/>
                <a:gd name="connsiteX9" fmla="*/ 3432847 w 3774165"/>
                <a:gd name="connsiteY9" fmla="*/ 3123012 h 3154817"/>
                <a:gd name="connsiteX10" fmla="*/ 3233840 w 3774165"/>
                <a:gd name="connsiteY10" fmla="*/ 2932181 h 3154817"/>
                <a:gd name="connsiteX11" fmla="*/ 3321825 w 3774165"/>
                <a:gd name="connsiteY11" fmla="*/ 2797009 h 3154817"/>
                <a:gd name="connsiteX12" fmla="*/ 3508983 w 3774165"/>
                <a:gd name="connsiteY12" fmla="*/ 2637982 h 3154817"/>
                <a:gd name="connsiteX13" fmla="*/ 1730734 w 3774165"/>
                <a:gd name="connsiteY13" fmla="*/ 2725446 h 3154817"/>
                <a:gd name="connsiteX14" fmla="*/ 1033931 w 3774165"/>
                <a:gd name="connsiteY14" fmla="*/ 2698966 h 3154817"/>
                <a:gd name="connsiteX15" fmla="*/ 577225 w 3774165"/>
                <a:gd name="connsiteY15" fmla="*/ 2622726 h 3154817"/>
                <a:gd name="connsiteX16" fmla="*/ 424990 w 3774165"/>
                <a:gd name="connsiteY16" fmla="*/ 2165286 h 3154817"/>
                <a:gd name="connsiteX17" fmla="*/ 501108 w 3774165"/>
                <a:gd name="connsiteY17" fmla="*/ 1784086 h 3154817"/>
                <a:gd name="connsiteX18" fmla="*/ 805578 w 3774165"/>
                <a:gd name="connsiteY18" fmla="*/ 1479126 h 3154817"/>
                <a:gd name="connsiteX19" fmla="*/ 1033931 w 3774165"/>
                <a:gd name="connsiteY19" fmla="*/ 1326646 h 3154817"/>
                <a:gd name="connsiteX20" fmla="*/ 911750 w 3774165"/>
                <a:gd name="connsiteY20" fmla="*/ 1135186 h 3154817"/>
                <a:gd name="connsiteX21" fmla="*/ 608941 w 3774165"/>
                <a:gd name="connsiteY21" fmla="*/ 99823 h 315481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805578 w 3774165"/>
                <a:gd name="connsiteY18" fmla="*/ 1422946 h 3098637"/>
                <a:gd name="connsiteX19" fmla="*/ 1033931 w 3774165"/>
                <a:gd name="connsiteY19" fmla="*/ 127046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805578 w 3774165"/>
                <a:gd name="connsiteY18" fmla="*/ 1422946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501108 w 3774165"/>
                <a:gd name="connsiteY17" fmla="*/ 1727906 h 3098637"/>
                <a:gd name="connsiteX18" fmla="*/ 532823 w 3774165"/>
                <a:gd name="connsiteY18" fmla="*/ 1265640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  <a:gd name="connsiteX0" fmla="*/ 608941 w 3774165"/>
                <a:gd name="connsiteY0" fmla="*/ 43643 h 3098637"/>
                <a:gd name="connsiteX1" fmla="*/ 304470 w 3774165"/>
                <a:gd name="connsiteY1" fmla="*/ 480070 h 3098637"/>
                <a:gd name="connsiteX2" fmla="*/ 108668 w 3774165"/>
                <a:gd name="connsiteY2" fmla="*/ 1635597 h 3098637"/>
                <a:gd name="connsiteX3" fmla="*/ 5301 w 3774165"/>
                <a:gd name="connsiteY3" fmla="*/ 2120627 h 3098637"/>
                <a:gd name="connsiteX4" fmla="*/ 76863 w 3774165"/>
                <a:gd name="connsiteY4" fmla="*/ 2549997 h 3098637"/>
                <a:gd name="connsiteX5" fmla="*/ 291548 w 3774165"/>
                <a:gd name="connsiteY5" fmla="*/ 2868049 h 3098637"/>
                <a:gd name="connsiteX6" fmla="*/ 697064 w 3774165"/>
                <a:gd name="connsiteY6" fmla="*/ 3027076 h 3098637"/>
                <a:gd name="connsiteX7" fmla="*/ 1285461 w 3774165"/>
                <a:gd name="connsiteY7" fmla="*/ 3050929 h 3098637"/>
                <a:gd name="connsiteX8" fmla="*/ 1961322 w 3774165"/>
                <a:gd name="connsiteY8" fmla="*/ 3066832 h 3098637"/>
                <a:gd name="connsiteX9" fmla="*/ 3432847 w 3774165"/>
                <a:gd name="connsiteY9" fmla="*/ 3066832 h 3098637"/>
                <a:gd name="connsiteX10" fmla="*/ 3233840 w 3774165"/>
                <a:gd name="connsiteY10" fmla="*/ 2876001 h 3098637"/>
                <a:gd name="connsiteX11" fmla="*/ 3321825 w 3774165"/>
                <a:gd name="connsiteY11" fmla="*/ 2740829 h 3098637"/>
                <a:gd name="connsiteX12" fmla="*/ 3508983 w 3774165"/>
                <a:gd name="connsiteY12" fmla="*/ 2581802 h 3098637"/>
                <a:gd name="connsiteX13" fmla="*/ 1730734 w 3774165"/>
                <a:gd name="connsiteY13" fmla="*/ 2669266 h 3098637"/>
                <a:gd name="connsiteX14" fmla="*/ 1033931 w 3774165"/>
                <a:gd name="connsiteY14" fmla="*/ 2642786 h 3098637"/>
                <a:gd name="connsiteX15" fmla="*/ 577225 w 3774165"/>
                <a:gd name="connsiteY15" fmla="*/ 2566546 h 3098637"/>
                <a:gd name="connsiteX16" fmla="*/ 424990 w 3774165"/>
                <a:gd name="connsiteY16" fmla="*/ 2109106 h 3098637"/>
                <a:gd name="connsiteX17" fmla="*/ 456706 w 3774165"/>
                <a:gd name="connsiteY17" fmla="*/ 1789354 h 3098637"/>
                <a:gd name="connsiteX18" fmla="*/ 532823 w 3774165"/>
                <a:gd name="connsiteY18" fmla="*/ 1265640 h 3098637"/>
                <a:gd name="connsiteX19" fmla="*/ 608941 w 3774165"/>
                <a:gd name="connsiteY19" fmla="*/ 567356 h 3098637"/>
                <a:gd name="connsiteX20" fmla="*/ 837294 w 3774165"/>
                <a:gd name="connsiteY20" fmla="*/ 218214 h 3098637"/>
                <a:gd name="connsiteX21" fmla="*/ 608941 w 3774165"/>
                <a:gd name="connsiteY21" fmla="*/ 43643 h 309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74165" h="3098637">
                  <a:moveTo>
                    <a:pt x="608941" y="43643"/>
                  </a:moveTo>
                  <a:cubicBezTo>
                    <a:pt x="520137" y="87286"/>
                    <a:pt x="387849" y="214744"/>
                    <a:pt x="304470" y="480070"/>
                  </a:cubicBezTo>
                  <a:cubicBezTo>
                    <a:pt x="221091" y="745396"/>
                    <a:pt x="158530" y="1362171"/>
                    <a:pt x="108668" y="1635597"/>
                  </a:cubicBezTo>
                  <a:cubicBezTo>
                    <a:pt x="58806" y="1909023"/>
                    <a:pt x="10602" y="1968227"/>
                    <a:pt x="5301" y="2120627"/>
                  </a:cubicBezTo>
                  <a:cubicBezTo>
                    <a:pt x="0" y="2273027"/>
                    <a:pt x="29155" y="2425427"/>
                    <a:pt x="76863" y="2549997"/>
                  </a:cubicBezTo>
                  <a:cubicBezTo>
                    <a:pt x="124571" y="2674567"/>
                    <a:pt x="188181" y="2788536"/>
                    <a:pt x="291548" y="2868049"/>
                  </a:cubicBezTo>
                  <a:cubicBezTo>
                    <a:pt x="394915" y="2947562"/>
                    <a:pt x="531412" y="2996596"/>
                    <a:pt x="697064" y="3027076"/>
                  </a:cubicBezTo>
                  <a:cubicBezTo>
                    <a:pt x="862716" y="3057556"/>
                    <a:pt x="1285461" y="3050929"/>
                    <a:pt x="1285461" y="3050929"/>
                  </a:cubicBezTo>
                  <a:lnTo>
                    <a:pt x="1961322" y="3066832"/>
                  </a:lnTo>
                  <a:cubicBezTo>
                    <a:pt x="2111071" y="3069482"/>
                    <a:pt x="3220761" y="3098637"/>
                    <a:pt x="3432847" y="3066832"/>
                  </a:cubicBezTo>
                  <a:cubicBezTo>
                    <a:pt x="3644933" y="3035027"/>
                    <a:pt x="3252344" y="2930335"/>
                    <a:pt x="3233840" y="2876001"/>
                  </a:cubicBezTo>
                  <a:cubicBezTo>
                    <a:pt x="3215336" y="2821667"/>
                    <a:pt x="3275968" y="2789862"/>
                    <a:pt x="3321825" y="2740829"/>
                  </a:cubicBezTo>
                  <a:cubicBezTo>
                    <a:pt x="3367682" y="2691796"/>
                    <a:pt x="3774165" y="2593729"/>
                    <a:pt x="3508983" y="2581802"/>
                  </a:cubicBezTo>
                  <a:lnTo>
                    <a:pt x="1730734" y="2669266"/>
                  </a:lnTo>
                  <a:cubicBezTo>
                    <a:pt x="1545204" y="2666616"/>
                    <a:pt x="1226182" y="2659906"/>
                    <a:pt x="1033931" y="2642786"/>
                  </a:cubicBezTo>
                  <a:cubicBezTo>
                    <a:pt x="841680" y="2625666"/>
                    <a:pt x="678715" y="2655493"/>
                    <a:pt x="577225" y="2566546"/>
                  </a:cubicBezTo>
                  <a:cubicBezTo>
                    <a:pt x="475735" y="2477599"/>
                    <a:pt x="445076" y="2238638"/>
                    <a:pt x="424990" y="2109106"/>
                  </a:cubicBezTo>
                  <a:cubicBezTo>
                    <a:pt x="404904" y="1979574"/>
                    <a:pt x="438734" y="1929932"/>
                    <a:pt x="456706" y="1789354"/>
                  </a:cubicBezTo>
                  <a:cubicBezTo>
                    <a:pt x="474678" y="1648776"/>
                    <a:pt x="507451" y="1469306"/>
                    <a:pt x="532823" y="1265640"/>
                  </a:cubicBezTo>
                  <a:cubicBezTo>
                    <a:pt x="558195" y="1061974"/>
                    <a:pt x="558196" y="741927"/>
                    <a:pt x="608941" y="567356"/>
                  </a:cubicBezTo>
                  <a:cubicBezTo>
                    <a:pt x="659686" y="392785"/>
                    <a:pt x="837294" y="305499"/>
                    <a:pt x="837294" y="218214"/>
                  </a:cubicBezTo>
                  <a:cubicBezTo>
                    <a:pt x="837294" y="130929"/>
                    <a:pt x="697745" y="0"/>
                    <a:pt x="608941" y="43643"/>
                  </a:cubicBez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1371600" y="1600200"/>
              <a:ext cx="1838325" cy="4495800"/>
            </a:xfrm>
            <a:custGeom>
              <a:avLst/>
              <a:gdLst>
                <a:gd name="connsiteX0" fmla="*/ 22529 w 1543879"/>
                <a:gd name="connsiteY0" fmla="*/ 528762 h 3090408"/>
                <a:gd name="connsiteX1" fmla="*/ 165653 w 1543879"/>
                <a:gd name="connsiteY1" fmla="*/ 282272 h 3090408"/>
                <a:gd name="connsiteX2" fmla="*/ 420094 w 1543879"/>
                <a:gd name="connsiteY2" fmla="*/ 147100 h 3090408"/>
                <a:gd name="connsiteX3" fmla="*/ 658634 w 1543879"/>
                <a:gd name="connsiteY3" fmla="*/ 99392 h 3090408"/>
                <a:gd name="connsiteX4" fmla="*/ 825611 w 1543879"/>
                <a:gd name="connsiteY4" fmla="*/ 115294 h 3090408"/>
                <a:gd name="connsiteX5" fmla="*/ 1167517 w 1543879"/>
                <a:gd name="connsiteY5" fmla="*/ 791155 h 3090408"/>
                <a:gd name="connsiteX6" fmla="*/ 1429910 w 1543879"/>
                <a:gd name="connsiteY6" fmla="*/ 1785068 h 3090408"/>
                <a:gd name="connsiteX7" fmla="*/ 1533277 w 1543879"/>
                <a:gd name="connsiteY7" fmla="*/ 2755127 h 3090408"/>
                <a:gd name="connsiteX8" fmla="*/ 1493521 w 1543879"/>
                <a:gd name="connsiteY8" fmla="*/ 2834641 h 3090408"/>
                <a:gd name="connsiteX9" fmla="*/ 1358348 w 1543879"/>
                <a:gd name="connsiteY9" fmla="*/ 2755127 h 3090408"/>
                <a:gd name="connsiteX10" fmla="*/ 1080053 w 1543879"/>
                <a:gd name="connsiteY10" fmla="*/ 2778981 h 3090408"/>
                <a:gd name="connsiteX11" fmla="*/ 777903 w 1543879"/>
                <a:gd name="connsiteY11" fmla="*/ 2890300 h 3090408"/>
                <a:gd name="connsiteX12" fmla="*/ 626828 w 1543879"/>
                <a:gd name="connsiteY12" fmla="*/ 3073180 h 3090408"/>
                <a:gd name="connsiteX13" fmla="*/ 602974 w 1543879"/>
                <a:gd name="connsiteY13" fmla="*/ 2786933 h 3090408"/>
                <a:gd name="connsiteX14" fmla="*/ 499608 w 1543879"/>
                <a:gd name="connsiteY14" fmla="*/ 1967948 h 3090408"/>
                <a:gd name="connsiteX15" fmla="*/ 300825 w 1543879"/>
                <a:gd name="connsiteY15" fmla="*/ 1252331 h 3090408"/>
                <a:gd name="connsiteX16" fmla="*/ 22529 w 1543879"/>
                <a:gd name="connsiteY16" fmla="*/ 528762 h 309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43879" h="3090408">
                  <a:moveTo>
                    <a:pt x="22529" y="528762"/>
                  </a:moveTo>
                  <a:cubicBezTo>
                    <a:pt x="0" y="367086"/>
                    <a:pt x="99392" y="345882"/>
                    <a:pt x="165653" y="282272"/>
                  </a:cubicBezTo>
                  <a:cubicBezTo>
                    <a:pt x="231914" y="218662"/>
                    <a:pt x="337931" y="177580"/>
                    <a:pt x="420094" y="147100"/>
                  </a:cubicBezTo>
                  <a:cubicBezTo>
                    <a:pt x="502257" y="116620"/>
                    <a:pt x="591048" y="104693"/>
                    <a:pt x="658634" y="99392"/>
                  </a:cubicBezTo>
                  <a:cubicBezTo>
                    <a:pt x="726220" y="94091"/>
                    <a:pt x="740797" y="0"/>
                    <a:pt x="825611" y="115294"/>
                  </a:cubicBezTo>
                  <a:cubicBezTo>
                    <a:pt x="910425" y="230588"/>
                    <a:pt x="1066801" y="512859"/>
                    <a:pt x="1167517" y="791155"/>
                  </a:cubicBezTo>
                  <a:cubicBezTo>
                    <a:pt x="1268233" y="1069451"/>
                    <a:pt x="1368950" y="1457739"/>
                    <a:pt x="1429910" y="1785068"/>
                  </a:cubicBezTo>
                  <a:cubicBezTo>
                    <a:pt x="1490870" y="2112397"/>
                    <a:pt x="1522675" y="2580198"/>
                    <a:pt x="1533277" y="2755127"/>
                  </a:cubicBezTo>
                  <a:cubicBezTo>
                    <a:pt x="1543879" y="2930056"/>
                    <a:pt x="1522676" y="2834641"/>
                    <a:pt x="1493521" y="2834641"/>
                  </a:cubicBezTo>
                  <a:cubicBezTo>
                    <a:pt x="1464366" y="2834641"/>
                    <a:pt x="1427259" y="2764404"/>
                    <a:pt x="1358348" y="2755127"/>
                  </a:cubicBezTo>
                  <a:cubicBezTo>
                    <a:pt x="1289437" y="2745850"/>
                    <a:pt x="1176794" y="2756452"/>
                    <a:pt x="1080053" y="2778981"/>
                  </a:cubicBezTo>
                  <a:cubicBezTo>
                    <a:pt x="983312" y="2801510"/>
                    <a:pt x="853440" y="2841267"/>
                    <a:pt x="777903" y="2890300"/>
                  </a:cubicBezTo>
                  <a:cubicBezTo>
                    <a:pt x="702366" y="2939333"/>
                    <a:pt x="655983" y="3090408"/>
                    <a:pt x="626828" y="3073180"/>
                  </a:cubicBezTo>
                  <a:cubicBezTo>
                    <a:pt x="597673" y="3055952"/>
                    <a:pt x="624177" y="2971138"/>
                    <a:pt x="602974" y="2786933"/>
                  </a:cubicBezTo>
                  <a:cubicBezTo>
                    <a:pt x="581771" y="2602728"/>
                    <a:pt x="549966" y="2223715"/>
                    <a:pt x="499608" y="1967948"/>
                  </a:cubicBezTo>
                  <a:cubicBezTo>
                    <a:pt x="449250" y="1712181"/>
                    <a:pt x="381663" y="1490870"/>
                    <a:pt x="300825" y="1252331"/>
                  </a:cubicBezTo>
                  <a:cubicBezTo>
                    <a:pt x="219987" y="1013792"/>
                    <a:pt x="45058" y="690439"/>
                    <a:pt x="22529" y="528762"/>
                  </a:cubicBezTo>
                  <a:close/>
                </a:path>
              </a:pathLst>
            </a:custGeom>
            <a:solidFill>
              <a:srgbClr val="808080">
                <a:lumMod val="20000"/>
                <a:lumOff val="8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 rot="21205638">
              <a:off x="2317750" y="3459163"/>
              <a:ext cx="1960563" cy="1997075"/>
            </a:xfrm>
            <a:custGeom>
              <a:avLst/>
              <a:gdLst>
                <a:gd name="connsiteX0" fmla="*/ 369737 w 1787719"/>
                <a:gd name="connsiteY0" fmla="*/ 80838 h 1667123"/>
                <a:gd name="connsiteX1" fmla="*/ 512860 w 1787719"/>
                <a:gd name="connsiteY1" fmla="*/ 80838 h 1667123"/>
                <a:gd name="connsiteX2" fmla="*/ 997890 w 1787719"/>
                <a:gd name="connsiteY2" fmla="*/ 104692 h 1667123"/>
                <a:gd name="connsiteX3" fmla="*/ 1403406 w 1787719"/>
                <a:gd name="connsiteY3" fmla="*/ 17228 h 1667123"/>
                <a:gd name="connsiteX4" fmla="*/ 1713507 w 1787719"/>
                <a:gd name="connsiteY4" fmla="*/ 41082 h 1667123"/>
                <a:gd name="connsiteX5" fmla="*/ 1769166 w 1787719"/>
                <a:gd name="connsiteY5" fmla="*/ 263718 h 1667123"/>
                <a:gd name="connsiteX6" fmla="*/ 1602189 w 1787719"/>
                <a:gd name="connsiteY6" fmla="*/ 621527 h 1667123"/>
                <a:gd name="connsiteX7" fmla="*/ 1681702 w 1787719"/>
                <a:gd name="connsiteY7" fmla="*/ 1050897 h 1667123"/>
                <a:gd name="connsiteX8" fmla="*/ 1697604 w 1787719"/>
                <a:gd name="connsiteY8" fmla="*/ 1416657 h 1667123"/>
                <a:gd name="connsiteX9" fmla="*/ 1657848 w 1787719"/>
                <a:gd name="connsiteY9" fmla="*/ 1567732 h 1667123"/>
                <a:gd name="connsiteX10" fmla="*/ 1307990 w 1787719"/>
                <a:gd name="connsiteY10" fmla="*/ 1639294 h 1667123"/>
                <a:gd name="connsiteX11" fmla="*/ 775253 w 1787719"/>
                <a:gd name="connsiteY11" fmla="*/ 1647245 h 1667123"/>
                <a:gd name="connsiteX12" fmla="*/ 393590 w 1787719"/>
                <a:gd name="connsiteY12" fmla="*/ 1655196 h 1667123"/>
                <a:gd name="connsiteX13" fmla="*/ 266370 w 1787719"/>
                <a:gd name="connsiteY13" fmla="*/ 1575683 h 1667123"/>
                <a:gd name="connsiteX14" fmla="*/ 560568 w 1787719"/>
                <a:gd name="connsiteY14" fmla="*/ 1512073 h 1667123"/>
                <a:gd name="connsiteX15" fmla="*/ 536714 w 1787719"/>
                <a:gd name="connsiteY15" fmla="*/ 1408706 h 1667123"/>
                <a:gd name="connsiteX16" fmla="*/ 290223 w 1787719"/>
                <a:gd name="connsiteY16" fmla="*/ 1408706 h 1667123"/>
                <a:gd name="connsiteX17" fmla="*/ 250467 w 1787719"/>
                <a:gd name="connsiteY17" fmla="*/ 1233777 h 1667123"/>
                <a:gd name="connsiteX18" fmla="*/ 536714 w 1787719"/>
                <a:gd name="connsiteY18" fmla="*/ 1233777 h 1667123"/>
                <a:gd name="connsiteX19" fmla="*/ 496957 w 1787719"/>
                <a:gd name="connsiteY19" fmla="*/ 1066800 h 1667123"/>
                <a:gd name="connsiteX20" fmla="*/ 258418 w 1787719"/>
                <a:gd name="connsiteY20" fmla="*/ 1114508 h 1667123"/>
                <a:gd name="connsiteX21" fmla="*/ 266370 w 1787719"/>
                <a:gd name="connsiteY21" fmla="*/ 995238 h 1667123"/>
                <a:gd name="connsiteX22" fmla="*/ 473103 w 1787719"/>
                <a:gd name="connsiteY22" fmla="*/ 947530 h 1667123"/>
                <a:gd name="connsiteX23" fmla="*/ 465152 w 1787719"/>
                <a:gd name="connsiteY23" fmla="*/ 772602 h 1667123"/>
                <a:gd name="connsiteX24" fmla="*/ 250467 w 1787719"/>
                <a:gd name="connsiteY24" fmla="*/ 844163 h 1667123"/>
                <a:gd name="connsiteX25" fmla="*/ 107343 w 1787719"/>
                <a:gd name="connsiteY25" fmla="*/ 732845 h 1667123"/>
                <a:gd name="connsiteX26" fmla="*/ 433347 w 1787719"/>
                <a:gd name="connsiteY26" fmla="*/ 669235 h 1667123"/>
                <a:gd name="connsiteX27" fmla="*/ 361785 w 1787719"/>
                <a:gd name="connsiteY27" fmla="*/ 549965 h 1667123"/>
                <a:gd name="connsiteX28" fmla="*/ 155051 w 1787719"/>
                <a:gd name="connsiteY28" fmla="*/ 542014 h 1667123"/>
                <a:gd name="connsiteX29" fmla="*/ 75538 w 1787719"/>
                <a:gd name="connsiteY29" fmla="*/ 438647 h 1667123"/>
                <a:gd name="connsiteX30" fmla="*/ 329980 w 1787719"/>
                <a:gd name="connsiteY30" fmla="*/ 414793 h 1667123"/>
                <a:gd name="connsiteX31" fmla="*/ 345883 w 1787719"/>
                <a:gd name="connsiteY31" fmla="*/ 295523 h 1667123"/>
                <a:gd name="connsiteX32" fmla="*/ 67587 w 1787719"/>
                <a:gd name="connsiteY32" fmla="*/ 271669 h 1667123"/>
                <a:gd name="connsiteX33" fmla="*/ 51684 w 1787719"/>
                <a:gd name="connsiteY33" fmla="*/ 128546 h 1667123"/>
                <a:gd name="connsiteX34" fmla="*/ 369737 w 1787719"/>
                <a:gd name="connsiteY34" fmla="*/ 80838 h 1667123"/>
                <a:gd name="connsiteX0" fmla="*/ 369737 w 1774467"/>
                <a:gd name="connsiteY0" fmla="*/ 80838 h 1667123"/>
                <a:gd name="connsiteX1" fmla="*/ 512860 w 1774467"/>
                <a:gd name="connsiteY1" fmla="*/ 80838 h 1667123"/>
                <a:gd name="connsiteX2" fmla="*/ 997890 w 1774467"/>
                <a:gd name="connsiteY2" fmla="*/ 104692 h 1667123"/>
                <a:gd name="connsiteX3" fmla="*/ 1403406 w 1774467"/>
                <a:gd name="connsiteY3" fmla="*/ 17228 h 1667123"/>
                <a:gd name="connsiteX4" fmla="*/ 1713507 w 1774467"/>
                <a:gd name="connsiteY4" fmla="*/ 41082 h 1667123"/>
                <a:gd name="connsiteX5" fmla="*/ 1769166 w 1774467"/>
                <a:gd name="connsiteY5" fmla="*/ 263718 h 1667123"/>
                <a:gd name="connsiteX6" fmla="*/ 1738964 w 1774467"/>
                <a:gd name="connsiteY6" fmla="*/ 621527 h 1667123"/>
                <a:gd name="connsiteX7" fmla="*/ 1681702 w 1774467"/>
                <a:gd name="connsiteY7" fmla="*/ 1050897 h 1667123"/>
                <a:gd name="connsiteX8" fmla="*/ 1697604 w 1774467"/>
                <a:gd name="connsiteY8" fmla="*/ 1416657 h 1667123"/>
                <a:gd name="connsiteX9" fmla="*/ 1657848 w 1774467"/>
                <a:gd name="connsiteY9" fmla="*/ 1567732 h 1667123"/>
                <a:gd name="connsiteX10" fmla="*/ 1307990 w 1774467"/>
                <a:gd name="connsiteY10" fmla="*/ 1639294 h 1667123"/>
                <a:gd name="connsiteX11" fmla="*/ 775253 w 1774467"/>
                <a:gd name="connsiteY11" fmla="*/ 1647245 h 1667123"/>
                <a:gd name="connsiteX12" fmla="*/ 393590 w 1774467"/>
                <a:gd name="connsiteY12" fmla="*/ 1655196 h 1667123"/>
                <a:gd name="connsiteX13" fmla="*/ 266370 w 1774467"/>
                <a:gd name="connsiteY13" fmla="*/ 1575683 h 1667123"/>
                <a:gd name="connsiteX14" fmla="*/ 560568 w 1774467"/>
                <a:gd name="connsiteY14" fmla="*/ 1512073 h 1667123"/>
                <a:gd name="connsiteX15" fmla="*/ 536714 w 1774467"/>
                <a:gd name="connsiteY15" fmla="*/ 1408706 h 1667123"/>
                <a:gd name="connsiteX16" fmla="*/ 290223 w 1774467"/>
                <a:gd name="connsiteY16" fmla="*/ 1408706 h 1667123"/>
                <a:gd name="connsiteX17" fmla="*/ 250467 w 1774467"/>
                <a:gd name="connsiteY17" fmla="*/ 1233777 h 1667123"/>
                <a:gd name="connsiteX18" fmla="*/ 536714 w 1774467"/>
                <a:gd name="connsiteY18" fmla="*/ 1233777 h 1667123"/>
                <a:gd name="connsiteX19" fmla="*/ 496957 w 1774467"/>
                <a:gd name="connsiteY19" fmla="*/ 1066800 h 1667123"/>
                <a:gd name="connsiteX20" fmla="*/ 258418 w 1774467"/>
                <a:gd name="connsiteY20" fmla="*/ 1114508 h 1667123"/>
                <a:gd name="connsiteX21" fmla="*/ 266370 w 1774467"/>
                <a:gd name="connsiteY21" fmla="*/ 995238 h 1667123"/>
                <a:gd name="connsiteX22" fmla="*/ 473103 w 1774467"/>
                <a:gd name="connsiteY22" fmla="*/ 947530 h 1667123"/>
                <a:gd name="connsiteX23" fmla="*/ 465152 w 1774467"/>
                <a:gd name="connsiteY23" fmla="*/ 772602 h 1667123"/>
                <a:gd name="connsiteX24" fmla="*/ 250467 w 1774467"/>
                <a:gd name="connsiteY24" fmla="*/ 844163 h 1667123"/>
                <a:gd name="connsiteX25" fmla="*/ 107343 w 1774467"/>
                <a:gd name="connsiteY25" fmla="*/ 732845 h 1667123"/>
                <a:gd name="connsiteX26" fmla="*/ 433347 w 1774467"/>
                <a:gd name="connsiteY26" fmla="*/ 669235 h 1667123"/>
                <a:gd name="connsiteX27" fmla="*/ 361785 w 1774467"/>
                <a:gd name="connsiteY27" fmla="*/ 549965 h 1667123"/>
                <a:gd name="connsiteX28" fmla="*/ 155051 w 1774467"/>
                <a:gd name="connsiteY28" fmla="*/ 542014 h 1667123"/>
                <a:gd name="connsiteX29" fmla="*/ 75538 w 1774467"/>
                <a:gd name="connsiteY29" fmla="*/ 438647 h 1667123"/>
                <a:gd name="connsiteX30" fmla="*/ 329980 w 1774467"/>
                <a:gd name="connsiteY30" fmla="*/ 414793 h 1667123"/>
                <a:gd name="connsiteX31" fmla="*/ 345883 w 1774467"/>
                <a:gd name="connsiteY31" fmla="*/ 295523 h 1667123"/>
                <a:gd name="connsiteX32" fmla="*/ 67587 w 1774467"/>
                <a:gd name="connsiteY32" fmla="*/ 271669 h 1667123"/>
                <a:gd name="connsiteX33" fmla="*/ 51684 w 1774467"/>
                <a:gd name="connsiteY33" fmla="*/ 128546 h 1667123"/>
                <a:gd name="connsiteX34" fmla="*/ 369737 w 1774467"/>
                <a:gd name="connsiteY34" fmla="*/ 80838 h 1667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74467" h="1667123">
                  <a:moveTo>
                    <a:pt x="369737" y="80838"/>
                  </a:moveTo>
                  <a:cubicBezTo>
                    <a:pt x="446600" y="72887"/>
                    <a:pt x="408168" y="76862"/>
                    <a:pt x="512860" y="80838"/>
                  </a:cubicBezTo>
                  <a:cubicBezTo>
                    <a:pt x="617552" y="84814"/>
                    <a:pt x="849466" y="115294"/>
                    <a:pt x="997890" y="104692"/>
                  </a:cubicBezTo>
                  <a:cubicBezTo>
                    <a:pt x="1146314" y="94090"/>
                    <a:pt x="1284137" y="27830"/>
                    <a:pt x="1403406" y="17228"/>
                  </a:cubicBezTo>
                  <a:cubicBezTo>
                    <a:pt x="1522675" y="6626"/>
                    <a:pt x="1652547" y="0"/>
                    <a:pt x="1713507" y="41082"/>
                  </a:cubicBezTo>
                  <a:cubicBezTo>
                    <a:pt x="1774467" y="82164"/>
                    <a:pt x="1764923" y="166977"/>
                    <a:pt x="1769166" y="263718"/>
                  </a:cubicBezTo>
                  <a:cubicBezTo>
                    <a:pt x="1773409" y="360459"/>
                    <a:pt x="1753541" y="490331"/>
                    <a:pt x="1738964" y="621527"/>
                  </a:cubicBezTo>
                  <a:cubicBezTo>
                    <a:pt x="1724387" y="752723"/>
                    <a:pt x="1688595" y="918375"/>
                    <a:pt x="1681702" y="1050897"/>
                  </a:cubicBezTo>
                  <a:cubicBezTo>
                    <a:pt x="1674809" y="1183419"/>
                    <a:pt x="1701580" y="1330518"/>
                    <a:pt x="1697604" y="1416657"/>
                  </a:cubicBezTo>
                  <a:cubicBezTo>
                    <a:pt x="1693628" y="1502796"/>
                    <a:pt x="1722784" y="1530626"/>
                    <a:pt x="1657848" y="1567732"/>
                  </a:cubicBezTo>
                  <a:cubicBezTo>
                    <a:pt x="1592912" y="1604838"/>
                    <a:pt x="1455089" y="1626042"/>
                    <a:pt x="1307990" y="1639294"/>
                  </a:cubicBezTo>
                  <a:cubicBezTo>
                    <a:pt x="1160891" y="1652546"/>
                    <a:pt x="775253" y="1647245"/>
                    <a:pt x="775253" y="1647245"/>
                  </a:cubicBezTo>
                  <a:cubicBezTo>
                    <a:pt x="622853" y="1649895"/>
                    <a:pt x="478404" y="1667123"/>
                    <a:pt x="393590" y="1655196"/>
                  </a:cubicBezTo>
                  <a:cubicBezTo>
                    <a:pt x="308776" y="1643269"/>
                    <a:pt x="238540" y="1599537"/>
                    <a:pt x="266370" y="1575683"/>
                  </a:cubicBezTo>
                  <a:cubicBezTo>
                    <a:pt x="294200" y="1551829"/>
                    <a:pt x="515511" y="1539903"/>
                    <a:pt x="560568" y="1512073"/>
                  </a:cubicBezTo>
                  <a:cubicBezTo>
                    <a:pt x="605625" y="1484244"/>
                    <a:pt x="581771" y="1425934"/>
                    <a:pt x="536714" y="1408706"/>
                  </a:cubicBezTo>
                  <a:cubicBezTo>
                    <a:pt x="491657" y="1391478"/>
                    <a:pt x="337931" y="1437861"/>
                    <a:pt x="290223" y="1408706"/>
                  </a:cubicBezTo>
                  <a:cubicBezTo>
                    <a:pt x="242515" y="1379551"/>
                    <a:pt x="209385" y="1262932"/>
                    <a:pt x="250467" y="1233777"/>
                  </a:cubicBezTo>
                  <a:cubicBezTo>
                    <a:pt x="291549" y="1204622"/>
                    <a:pt x="495632" y="1261607"/>
                    <a:pt x="536714" y="1233777"/>
                  </a:cubicBezTo>
                  <a:cubicBezTo>
                    <a:pt x="577796" y="1205947"/>
                    <a:pt x="543340" y="1086678"/>
                    <a:pt x="496957" y="1066800"/>
                  </a:cubicBezTo>
                  <a:cubicBezTo>
                    <a:pt x="450574" y="1046922"/>
                    <a:pt x="296849" y="1126435"/>
                    <a:pt x="258418" y="1114508"/>
                  </a:cubicBezTo>
                  <a:cubicBezTo>
                    <a:pt x="219987" y="1102581"/>
                    <a:pt x="230589" y="1023068"/>
                    <a:pt x="266370" y="995238"/>
                  </a:cubicBezTo>
                  <a:cubicBezTo>
                    <a:pt x="302151" y="967408"/>
                    <a:pt x="439973" y="984636"/>
                    <a:pt x="473103" y="947530"/>
                  </a:cubicBezTo>
                  <a:cubicBezTo>
                    <a:pt x="506233" y="910424"/>
                    <a:pt x="502258" y="789830"/>
                    <a:pt x="465152" y="772602"/>
                  </a:cubicBezTo>
                  <a:cubicBezTo>
                    <a:pt x="428046" y="755374"/>
                    <a:pt x="310102" y="850789"/>
                    <a:pt x="250467" y="844163"/>
                  </a:cubicBezTo>
                  <a:cubicBezTo>
                    <a:pt x="190832" y="837537"/>
                    <a:pt x="76863" y="762000"/>
                    <a:pt x="107343" y="732845"/>
                  </a:cubicBezTo>
                  <a:cubicBezTo>
                    <a:pt x="137823" y="703690"/>
                    <a:pt x="390940" y="699715"/>
                    <a:pt x="433347" y="669235"/>
                  </a:cubicBezTo>
                  <a:cubicBezTo>
                    <a:pt x="475754" y="638755"/>
                    <a:pt x="408168" y="571168"/>
                    <a:pt x="361785" y="549965"/>
                  </a:cubicBezTo>
                  <a:cubicBezTo>
                    <a:pt x="315402" y="528762"/>
                    <a:pt x="202759" y="560567"/>
                    <a:pt x="155051" y="542014"/>
                  </a:cubicBezTo>
                  <a:cubicBezTo>
                    <a:pt x="107343" y="523461"/>
                    <a:pt x="46383" y="459850"/>
                    <a:pt x="75538" y="438647"/>
                  </a:cubicBezTo>
                  <a:cubicBezTo>
                    <a:pt x="104693" y="417444"/>
                    <a:pt x="284923" y="438647"/>
                    <a:pt x="329980" y="414793"/>
                  </a:cubicBezTo>
                  <a:cubicBezTo>
                    <a:pt x="375038" y="390939"/>
                    <a:pt x="389615" y="319377"/>
                    <a:pt x="345883" y="295523"/>
                  </a:cubicBezTo>
                  <a:cubicBezTo>
                    <a:pt x="302151" y="271669"/>
                    <a:pt x="116620" y="299499"/>
                    <a:pt x="67587" y="271669"/>
                  </a:cubicBezTo>
                  <a:cubicBezTo>
                    <a:pt x="18554" y="243840"/>
                    <a:pt x="0" y="159026"/>
                    <a:pt x="51684" y="128546"/>
                  </a:cubicBezTo>
                  <a:cubicBezTo>
                    <a:pt x="103368" y="98066"/>
                    <a:pt x="292874" y="88789"/>
                    <a:pt x="369737" y="80838"/>
                  </a:cubicBezTo>
                  <a:close/>
                </a:path>
              </a:pathLst>
            </a:custGeom>
            <a:solidFill>
              <a:srgbClr val="DAEDEF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>
            <a:xfrm rot="20874036" flipH="1">
              <a:off x="2703907" y="1096793"/>
              <a:ext cx="3305799" cy="2393328"/>
            </a:xfrm>
            <a:custGeom>
              <a:avLst/>
              <a:gdLst>
                <a:gd name="connsiteX0" fmla="*/ 152400 w 2637183"/>
                <a:gd name="connsiteY0" fmla="*/ 120596 h 1444488"/>
                <a:gd name="connsiteX1" fmla="*/ 430696 w 2637183"/>
                <a:gd name="connsiteY1" fmla="*/ 33131 h 1444488"/>
                <a:gd name="connsiteX2" fmla="*/ 820310 w 2637183"/>
                <a:gd name="connsiteY2" fmla="*/ 33131 h 1444488"/>
                <a:gd name="connsiteX3" fmla="*/ 1178118 w 2637183"/>
                <a:gd name="connsiteY3" fmla="*/ 64937 h 1444488"/>
                <a:gd name="connsiteX4" fmla="*/ 1551830 w 2637183"/>
                <a:gd name="connsiteY4" fmla="*/ 64937 h 1444488"/>
                <a:gd name="connsiteX5" fmla="*/ 1917590 w 2637183"/>
                <a:gd name="connsiteY5" fmla="*/ 9277 h 1444488"/>
                <a:gd name="connsiteX6" fmla="*/ 2251544 w 2637183"/>
                <a:gd name="connsiteY6" fmla="*/ 9277 h 1444488"/>
                <a:gd name="connsiteX7" fmla="*/ 2537791 w 2637183"/>
                <a:gd name="connsiteY7" fmla="*/ 64937 h 1444488"/>
                <a:gd name="connsiteX8" fmla="*/ 2625256 w 2637183"/>
                <a:gd name="connsiteY8" fmla="*/ 200109 h 1444488"/>
                <a:gd name="connsiteX9" fmla="*/ 2466230 w 2637183"/>
                <a:gd name="connsiteY9" fmla="*/ 335281 h 1444488"/>
                <a:gd name="connsiteX10" fmla="*/ 2275398 w 2637183"/>
                <a:gd name="connsiteY10" fmla="*/ 422745 h 1444488"/>
                <a:gd name="connsiteX11" fmla="*/ 2092518 w 2637183"/>
                <a:gd name="connsiteY11" fmla="*/ 621528 h 1444488"/>
                <a:gd name="connsiteX12" fmla="*/ 1774466 w 2637183"/>
                <a:gd name="connsiteY12" fmla="*/ 820311 h 1444488"/>
                <a:gd name="connsiteX13" fmla="*/ 1400755 w 2637183"/>
                <a:gd name="connsiteY13" fmla="*/ 947531 h 1444488"/>
                <a:gd name="connsiteX14" fmla="*/ 1003190 w 2637183"/>
                <a:gd name="connsiteY14" fmla="*/ 1074752 h 1444488"/>
                <a:gd name="connsiteX15" fmla="*/ 788504 w 2637183"/>
                <a:gd name="connsiteY15" fmla="*/ 1178119 h 1444488"/>
                <a:gd name="connsiteX16" fmla="*/ 581770 w 2637183"/>
                <a:gd name="connsiteY16" fmla="*/ 1368951 h 1444488"/>
                <a:gd name="connsiteX17" fmla="*/ 359134 w 2637183"/>
                <a:gd name="connsiteY17" fmla="*/ 1424610 h 1444488"/>
                <a:gd name="connsiteX18" fmla="*/ 144449 w 2637183"/>
                <a:gd name="connsiteY18" fmla="*/ 1249681 h 1444488"/>
                <a:gd name="connsiteX19" fmla="*/ 41082 w 2637183"/>
                <a:gd name="connsiteY19" fmla="*/ 947531 h 1444488"/>
                <a:gd name="connsiteX20" fmla="*/ 1325 w 2637183"/>
                <a:gd name="connsiteY20" fmla="*/ 557917 h 1444488"/>
                <a:gd name="connsiteX21" fmla="*/ 49033 w 2637183"/>
                <a:gd name="connsiteY21" fmla="*/ 279622 h 1444488"/>
                <a:gd name="connsiteX22" fmla="*/ 152400 w 2637183"/>
                <a:gd name="connsiteY22" fmla="*/ 120596 h 1444488"/>
                <a:gd name="connsiteX0" fmla="*/ 152400 w 2637183"/>
                <a:gd name="connsiteY0" fmla="*/ 120596 h 1444488"/>
                <a:gd name="connsiteX1" fmla="*/ 430696 w 2637183"/>
                <a:gd name="connsiteY1" fmla="*/ 33131 h 1444488"/>
                <a:gd name="connsiteX2" fmla="*/ 820310 w 2637183"/>
                <a:gd name="connsiteY2" fmla="*/ 33131 h 1444488"/>
                <a:gd name="connsiteX3" fmla="*/ 1178118 w 2637183"/>
                <a:gd name="connsiteY3" fmla="*/ 64937 h 1444488"/>
                <a:gd name="connsiteX4" fmla="*/ 1551830 w 2637183"/>
                <a:gd name="connsiteY4" fmla="*/ 64937 h 1444488"/>
                <a:gd name="connsiteX5" fmla="*/ 1917590 w 2637183"/>
                <a:gd name="connsiteY5" fmla="*/ 9277 h 1444488"/>
                <a:gd name="connsiteX6" fmla="*/ 2251544 w 2637183"/>
                <a:gd name="connsiteY6" fmla="*/ 9277 h 1444488"/>
                <a:gd name="connsiteX7" fmla="*/ 2537791 w 2637183"/>
                <a:gd name="connsiteY7" fmla="*/ 64937 h 1444488"/>
                <a:gd name="connsiteX8" fmla="*/ 2625256 w 2637183"/>
                <a:gd name="connsiteY8" fmla="*/ 200109 h 1444488"/>
                <a:gd name="connsiteX9" fmla="*/ 2466230 w 2637183"/>
                <a:gd name="connsiteY9" fmla="*/ 335281 h 1444488"/>
                <a:gd name="connsiteX10" fmla="*/ 2051142 w 2637183"/>
                <a:gd name="connsiteY10" fmla="*/ 453982 h 1444488"/>
                <a:gd name="connsiteX11" fmla="*/ 2092518 w 2637183"/>
                <a:gd name="connsiteY11" fmla="*/ 621528 h 1444488"/>
                <a:gd name="connsiteX12" fmla="*/ 1774466 w 2637183"/>
                <a:gd name="connsiteY12" fmla="*/ 820311 h 1444488"/>
                <a:gd name="connsiteX13" fmla="*/ 1400755 w 2637183"/>
                <a:gd name="connsiteY13" fmla="*/ 947531 h 1444488"/>
                <a:gd name="connsiteX14" fmla="*/ 1003190 w 2637183"/>
                <a:gd name="connsiteY14" fmla="*/ 1074752 h 1444488"/>
                <a:gd name="connsiteX15" fmla="*/ 788504 w 2637183"/>
                <a:gd name="connsiteY15" fmla="*/ 1178119 h 1444488"/>
                <a:gd name="connsiteX16" fmla="*/ 581770 w 2637183"/>
                <a:gd name="connsiteY16" fmla="*/ 1368951 h 1444488"/>
                <a:gd name="connsiteX17" fmla="*/ 359134 w 2637183"/>
                <a:gd name="connsiteY17" fmla="*/ 1424610 h 1444488"/>
                <a:gd name="connsiteX18" fmla="*/ 144449 w 2637183"/>
                <a:gd name="connsiteY18" fmla="*/ 1249681 h 1444488"/>
                <a:gd name="connsiteX19" fmla="*/ 41082 w 2637183"/>
                <a:gd name="connsiteY19" fmla="*/ 947531 h 1444488"/>
                <a:gd name="connsiteX20" fmla="*/ 1325 w 2637183"/>
                <a:gd name="connsiteY20" fmla="*/ 557917 h 1444488"/>
                <a:gd name="connsiteX21" fmla="*/ 49033 w 2637183"/>
                <a:gd name="connsiteY21" fmla="*/ 279622 h 1444488"/>
                <a:gd name="connsiteX22" fmla="*/ 152400 w 2637183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2092518 w 2824922"/>
                <a:gd name="connsiteY11" fmla="*/ 621528 h 1444488"/>
                <a:gd name="connsiteX12" fmla="*/ 1774466 w 2824922"/>
                <a:gd name="connsiteY12" fmla="*/ 820311 h 1444488"/>
                <a:gd name="connsiteX13" fmla="*/ 1400755 w 2824922"/>
                <a:gd name="connsiteY13" fmla="*/ 947531 h 1444488"/>
                <a:gd name="connsiteX14" fmla="*/ 1003190 w 2824922"/>
                <a:gd name="connsiteY14" fmla="*/ 1074752 h 1444488"/>
                <a:gd name="connsiteX15" fmla="*/ 788504 w 2824922"/>
                <a:gd name="connsiteY15" fmla="*/ 1178119 h 1444488"/>
                <a:gd name="connsiteX16" fmla="*/ 581770 w 2824922"/>
                <a:gd name="connsiteY16" fmla="*/ 1368951 h 1444488"/>
                <a:gd name="connsiteX17" fmla="*/ 359134 w 2824922"/>
                <a:gd name="connsiteY17" fmla="*/ 1424610 h 1444488"/>
                <a:gd name="connsiteX18" fmla="*/ 144449 w 2824922"/>
                <a:gd name="connsiteY18" fmla="*/ 1249681 h 1444488"/>
                <a:gd name="connsiteX19" fmla="*/ 41082 w 2824922"/>
                <a:gd name="connsiteY19" fmla="*/ 947531 h 1444488"/>
                <a:gd name="connsiteX20" fmla="*/ 1325 w 2824922"/>
                <a:gd name="connsiteY20" fmla="*/ 557917 h 1444488"/>
                <a:gd name="connsiteX21" fmla="*/ 49033 w 2824922"/>
                <a:gd name="connsiteY21" fmla="*/ 279622 h 1444488"/>
                <a:gd name="connsiteX22" fmla="*/ 152400 w 2824922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774466 w 2824922"/>
                <a:gd name="connsiteY12" fmla="*/ 820311 h 1444488"/>
                <a:gd name="connsiteX13" fmla="*/ 1400755 w 2824922"/>
                <a:gd name="connsiteY13" fmla="*/ 947531 h 1444488"/>
                <a:gd name="connsiteX14" fmla="*/ 1003190 w 2824922"/>
                <a:gd name="connsiteY14" fmla="*/ 1074752 h 1444488"/>
                <a:gd name="connsiteX15" fmla="*/ 788504 w 2824922"/>
                <a:gd name="connsiteY15" fmla="*/ 1178119 h 1444488"/>
                <a:gd name="connsiteX16" fmla="*/ 581770 w 2824922"/>
                <a:gd name="connsiteY16" fmla="*/ 1368951 h 1444488"/>
                <a:gd name="connsiteX17" fmla="*/ 359134 w 2824922"/>
                <a:gd name="connsiteY17" fmla="*/ 1424610 h 1444488"/>
                <a:gd name="connsiteX18" fmla="*/ 144449 w 2824922"/>
                <a:gd name="connsiteY18" fmla="*/ 1249681 h 1444488"/>
                <a:gd name="connsiteX19" fmla="*/ 41082 w 2824922"/>
                <a:gd name="connsiteY19" fmla="*/ 947531 h 1444488"/>
                <a:gd name="connsiteX20" fmla="*/ 1325 w 2824922"/>
                <a:gd name="connsiteY20" fmla="*/ 557917 h 1444488"/>
                <a:gd name="connsiteX21" fmla="*/ 49033 w 2824922"/>
                <a:gd name="connsiteY21" fmla="*/ 279622 h 1444488"/>
                <a:gd name="connsiteX22" fmla="*/ 152400 w 2824922"/>
                <a:gd name="connsiteY22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400755 w 2824922"/>
                <a:gd name="connsiteY12" fmla="*/ 947531 h 1444488"/>
                <a:gd name="connsiteX13" fmla="*/ 1003190 w 2824922"/>
                <a:gd name="connsiteY13" fmla="*/ 1074752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30685 w 2824922"/>
                <a:gd name="connsiteY12" fmla="*/ 907964 h 1444488"/>
                <a:gd name="connsiteX13" fmla="*/ 1003190 w 2824922"/>
                <a:gd name="connsiteY13" fmla="*/ 1074752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30685 w 2824922"/>
                <a:gd name="connsiteY12" fmla="*/ 907964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289289 w 2824922"/>
                <a:gd name="connsiteY12" fmla="*/ 742880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90506 h 1444488"/>
                <a:gd name="connsiteX14" fmla="*/ 788504 w 2824922"/>
                <a:gd name="connsiteY14" fmla="*/ 1178119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90506 h 1444488"/>
                <a:gd name="connsiteX14" fmla="*/ 644645 w 2824922"/>
                <a:gd name="connsiteY14" fmla="*/ 1155590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4488"/>
                <a:gd name="connsiteX1" fmla="*/ 430696 w 2824922"/>
                <a:gd name="connsiteY1" fmla="*/ 33131 h 1444488"/>
                <a:gd name="connsiteX2" fmla="*/ 820310 w 2824922"/>
                <a:gd name="connsiteY2" fmla="*/ 33131 h 1444488"/>
                <a:gd name="connsiteX3" fmla="*/ 1178118 w 2824922"/>
                <a:gd name="connsiteY3" fmla="*/ 64937 h 1444488"/>
                <a:gd name="connsiteX4" fmla="*/ 1551830 w 2824922"/>
                <a:gd name="connsiteY4" fmla="*/ 64937 h 1444488"/>
                <a:gd name="connsiteX5" fmla="*/ 1917590 w 2824922"/>
                <a:gd name="connsiteY5" fmla="*/ 9277 h 1444488"/>
                <a:gd name="connsiteX6" fmla="*/ 2251544 w 2824922"/>
                <a:gd name="connsiteY6" fmla="*/ 9277 h 1444488"/>
                <a:gd name="connsiteX7" fmla="*/ 2537791 w 2824922"/>
                <a:gd name="connsiteY7" fmla="*/ 64937 h 1444488"/>
                <a:gd name="connsiteX8" fmla="*/ 2812995 w 2824922"/>
                <a:gd name="connsiteY8" fmla="*/ 206355 h 1444488"/>
                <a:gd name="connsiteX9" fmla="*/ 2466230 w 2824922"/>
                <a:gd name="connsiteY9" fmla="*/ 335281 h 1444488"/>
                <a:gd name="connsiteX10" fmla="*/ 2051142 w 2824922"/>
                <a:gd name="connsiteY10" fmla="*/ 453982 h 1444488"/>
                <a:gd name="connsiteX11" fmla="*/ 1699518 w 2824922"/>
                <a:gd name="connsiteY11" fmla="*/ 619066 h 1444488"/>
                <a:gd name="connsiteX12" fmla="*/ 1347893 w 2824922"/>
                <a:gd name="connsiteY12" fmla="*/ 742880 h 1444488"/>
                <a:gd name="connsiteX13" fmla="*/ 996269 w 2824922"/>
                <a:gd name="connsiteY13" fmla="*/ 907964 h 1444488"/>
                <a:gd name="connsiteX14" fmla="*/ 644645 w 2824922"/>
                <a:gd name="connsiteY14" fmla="*/ 1155590 h 1444488"/>
                <a:gd name="connsiteX15" fmla="*/ 581770 w 2824922"/>
                <a:gd name="connsiteY15" fmla="*/ 1368951 h 1444488"/>
                <a:gd name="connsiteX16" fmla="*/ 359134 w 2824922"/>
                <a:gd name="connsiteY16" fmla="*/ 1424610 h 1444488"/>
                <a:gd name="connsiteX17" fmla="*/ 144449 w 2824922"/>
                <a:gd name="connsiteY17" fmla="*/ 1249681 h 1444488"/>
                <a:gd name="connsiteX18" fmla="*/ 41082 w 2824922"/>
                <a:gd name="connsiteY18" fmla="*/ 947531 h 1444488"/>
                <a:gd name="connsiteX19" fmla="*/ 1325 w 2824922"/>
                <a:gd name="connsiteY19" fmla="*/ 557917 h 1444488"/>
                <a:gd name="connsiteX20" fmla="*/ 49033 w 2824922"/>
                <a:gd name="connsiteY20" fmla="*/ 279622 h 1444488"/>
                <a:gd name="connsiteX21" fmla="*/ 152400 w 2824922"/>
                <a:gd name="connsiteY21" fmla="*/ 120596 h 1444488"/>
                <a:gd name="connsiteX0" fmla="*/ 152400 w 2824922"/>
                <a:gd name="connsiteY0" fmla="*/ 120596 h 1440292"/>
                <a:gd name="connsiteX1" fmla="*/ 430696 w 2824922"/>
                <a:gd name="connsiteY1" fmla="*/ 33131 h 1440292"/>
                <a:gd name="connsiteX2" fmla="*/ 820310 w 2824922"/>
                <a:gd name="connsiteY2" fmla="*/ 33131 h 1440292"/>
                <a:gd name="connsiteX3" fmla="*/ 1178118 w 2824922"/>
                <a:gd name="connsiteY3" fmla="*/ 64937 h 1440292"/>
                <a:gd name="connsiteX4" fmla="*/ 1551830 w 2824922"/>
                <a:gd name="connsiteY4" fmla="*/ 64937 h 1440292"/>
                <a:gd name="connsiteX5" fmla="*/ 1917590 w 2824922"/>
                <a:gd name="connsiteY5" fmla="*/ 9277 h 1440292"/>
                <a:gd name="connsiteX6" fmla="*/ 2251544 w 2824922"/>
                <a:gd name="connsiteY6" fmla="*/ 9277 h 1440292"/>
                <a:gd name="connsiteX7" fmla="*/ 2537791 w 2824922"/>
                <a:gd name="connsiteY7" fmla="*/ 64937 h 1440292"/>
                <a:gd name="connsiteX8" fmla="*/ 2812995 w 2824922"/>
                <a:gd name="connsiteY8" fmla="*/ 206355 h 1440292"/>
                <a:gd name="connsiteX9" fmla="*/ 2466230 w 2824922"/>
                <a:gd name="connsiteY9" fmla="*/ 335281 h 1440292"/>
                <a:gd name="connsiteX10" fmla="*/ 2051142 w 2824922"/>
                <a:gd name="connsiteY10" fmla="*/ 453982 h 1440292"/>
                <a:gd name="connsiteX11" fmla="*/ 1699518 w 2824922"/>
                <a:gd name="connsiteY11" fmla="*/ 619066 h 1440292"/>
                <a:gd name="connsiteX12" fmla="*/ 1347893 w 2824922"/>
                <a:gd name="connsiteY12" fmla="*/ 742880 h 1440292"/>
                <a:gd name="connsiteX13" fmla="*/ 996269 w 2824922"/>
                <a:gd name="connsiteY13" fmla="*/ 907964 h 1440292"/>
                <a:gd name="connsiteX14" fmla="*/ 644645 w 2824922"/>
                <a:gd name="connsiteY14" fmla="*/ 1155590 h 1440292"/>
                <a:gd name="connsiteX15" fmla="*/ 359134 w 2824922"/>
                <a:gd name="connsiteY15" fmla="*/ 1424610 h 1440292"/>
                <a:gd name="connsiteX16" fmla="*/ 144449 w 2824922"/>
                <a:gd name="connsiteY16" fmla="*/ 1249681 h 1440292"/>
                <a:gd name="connsiteX17" fmla="*/ 41082 w 2824922"/>
                <a:gd name="connsiteY17" fmla="*/ 947531 h 1440292"/>
                <a:gd name="connsiteX18" fmla="*/ 1325 w 2824922"/>
                <a:gd name="connsiteY18" fmla="*/ 557917 h 1440292"/>
                <a:gd name="connsiteX19" fmla="*/ 49033 w 2824922"/>
                <a:gd name="connsiteY19" fmla="*/ 279622 h 1440292"/>
                <a:gd name="connsiteX20" fmla="*/ 152400 w 2824922"/>
                <a:gd name="connsiteY20" fmla="*/ 120596 h 144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24922" h="1440292">
                  <a:moveTo>
                    <a:pt x="152400" y="120596"/>
                  </a:moveTo>
                  <a:cubicBezTo>
                    <a:pt x="216011" y="79514"/>
                    <a:pt x="319378" y="47709"/>
                    <a:pt x="430696" y="33131"/>
                  </a:cubicBezTo>
                  <a:cubicBezTo>
                    <a:pt x="542014" y="18554"/>
                    <a:pt x="695740" y="27830"/>
                    <a:pt x="820310" y="33131"/>
                  </a:cubicBezTo>
                  <a:cubicBezTo>
                    <a:pt x="944880" y="38432"/>
                    <a:pt x="1056198" y="59636"/>
                    <a:pt x="1178118" y="64937"/>
                  </a:cubicBezTo>
                  <a:cubicBezTo>
                    <a:pt x="1300038" y="70238"/>
                    <a:pt x="1428585" y="74214"/>
                    <a:pt x="1551830" y="64937"/>
                  </a:cubicBezTo>
                  <a:cubicBezTo>
                    <a:pt x="1675075" y="55660"/>
                    <a:pt x="1800971" y="18554"/>
                    <a:pt x="1917590" y="9277"/>
                  </a:cubicBezTo>
                  <a:cubicBezTo>
                    <a:pt x="2034209" y="0"/>
                    <a:pt x="2148177" y="0"/>
                    <a:pt x="2251544" y="9277"/>
                  </a:cubicBezTo>
                  <a:cubicBezTo>
                    <a:pt x="2354911" y="18554"/>
                    <a:pt x="2444216" y="32091"/>
                    <a:pt x="2537791" y="64937"/>
                  </a:cubicBezTo>
                  <a:cubicBezTo>
                    <a:pt x="2631366" y="97783"/>
                    <a:pt x="2824922" y="161298"/>
                    <a:pt x="2812995" y="206355"/>
                  </a:cubicBezTo>
                  <a:cubicBezTo>
                    <a:pt x="2801068" y="251412"/>
                    <a:pt x="2593206" y="294010"/>
                    <a:pt x="2466230" y="335281"/>
                  </a:cubicBezTo>
                  <a:cubicBezTo>
                    <a:pt x="2339255" y="376552"/>
                    <a:pt x="2178927" y="406685"/>
                    <a:pt x="2051142" y="453982"/>
                  </a:cubicBezTo>
                  <a:cubicBezTo>
                    <a:pt x="1923357" y="501279"/>
                    <a:pt x="1816726" y="570916"/>
                    <a:pt x="1699518" y="619066"/>
                  </a:cubicBezTo>
                  <a:cubicBezTo>
                    <a:pt x="1582310" y="667216"/>
                    <a:pt x="1465101" y="694730"/>
                    <a:pt x="1347893" y="742880"/>
                  </a:cubicBezTo>
                  <a:cubicBezTo>
                    <a:pt x="1230685" y="791030"/>
                    <a:pt x="1113477" y="839179"/>
                    <a:pt x="996269" y="907964"/>
                  </a:cubicBezTo>
                  <a:cubicBezTo>
                    <a:pt x="879061" y="976749"/>
                    <a:pt x="750834" y="1069482"/>
                    <a:pt x="644645" y="1155590"/>
                  </a:cubicBezTo>
                  <a:cubicBezTo>
                    <a:pt x="538456" y="1241698"/>
                    <a:pt x="442500" y="1408928"/>
                    <a:pt x="359134" y="1424610"/>
                  </a:cubicBezTo>
                  <a:cubicBezTo>
                    <a:pt x="275768" y="1440292"/>
                    <a:pt x="197458" y="1329194"/>
                    <a:pt x="144449" y="1249681"/>
                  </a:cubicBezTo>
                  <a:cubicBezTo>
                    <a:pt x="91440" y="1170168"/>
                    <a:pt x="64936" y="1062825"/>
                    <a:pt x="41082" y="947531"/>
                  </a:cubicBezTo>
                  <a:cubicBezTo>
                    <a:pt x="17228" y="832237"/>
                    <a:pt x="0" y="669235"/>
                    <a:pt x="1325" y="557917"/>
                  </a:cubicBezTo>
                  <a:cubicBezTo>
                    <a:pt x="2650" y="446599"/>
                    <a:pt x="21203" y="353834"/>
                    <a:pt x="49033" y="279622"/>
                  </a:cubicBezTo>
                  <a:cubicBezTo>
                    <a:pt x="76863" y="205410"/>
                    <a:pt x="88790" y="161678"/>
                    <a:pt x="152400" y="120596"/>
                  </a:cubicBezTo>
                  <a:close/>
                </a:path>
              </a:pathLst>
            </a:custGeom>
            <a:solidFill>
              <a:srgbClr val="FFFFFF">
                <a:lumMod val="50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1295400" y="1447800"/>
              <a:ext cx="1231900" cy="4821238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906905 w 1233125"/>
                <a:gd name="connsiteY4" fmla="*/ 3327817 h 4819671"/>
                <a:gd name="connsiteX5" fmla="*/ 1233125 w 1233125"/>
                <a:gd name="connsiteY5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156849 w 1233125"/>
                <a:gd name="connsiteY4" fmla="*/ 3981742 h 4819671"/>
                <a:gd name="connsiteX5" fmla="*/ 1233125 w 1233125"/>
                <a:gd name="connsiteY5" fmla="*/ 4819671 h 481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3125" h="4819671">
                  <a:moveTo>
                    <a:pt x="0" y="0"/>
                  </a:moveTo>
                  <a:cubicBezTo>
                    <a:pt x="143031" y="292308"/>
                    <a:pt x="286062" y="584616"/>
                    <a:pt x="419724" y="906905"/>
                  </a:cubicBezTo>
                  <a:cubicBezTo>
                    <a:pt x="553386" y="1229194"/>
                    <a:pt x="704544" y="1599001"/>
                    <a:pt x="801973" y="1933732"/>
                  </a:cubicBezTo>
                  <a:cubicBezTo>
                    <a:pt x="899402" y="2268463"/>
                    <a:pt x="945152" y="2573954"/>
                    <a:pt x="1004298" y="2915289"/>
                  </a:cubicBezTo>
                  <a:cubicBezTo>
                    <a:pt x="1063444" y="3256624"/>
                    <a:pt x="1118711" y="3664345"/>
                    <a:pt x="1156849" y="3981742"/>
                  </a:cubicBezTo>
                  <a:cubicBezTo>
                    <a:pt x="1194987" y="4299139"/>
                    <a:pt x="1215327" y="4670948"/>
                    <a:pt x="1233125" y="4819671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1295400" y="1447800"/>
              <a:ext cx="4478338" cy="2667000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878725"/>
                <a:gd name="connsiteY0" fmla="*/ 0 h 4002374"/>
                <a:gd name="connsiteX1" fmla="*/ 419724 w 1878725"/>
                <a:gd name="connsiteY1" fmla="*/ 906905 h 4002374"/>
                <a:gd name="connsiteX2" fmla="*/ 801973 w 1878725"/>
                <a:gd name="connsiteY2" fmla="*/ 1933732 h 4002374"/>
                <a:gd name="connsiteX3" fmla="*/ 899410 w 1878725"/>
                <a:gd name="connsiteY3" fmla="*/ 2878112 h 4002374"/>
                <a:gd name="connsiteX4" fmla="*/ 1877476 w 1878725"/>
                <a:gd name="connsiteY4" fmla="*/ 2266637 h 4002374"/>
                <a:gd name="connsiteX5" fmla="*/ 906905 w 1878725"/>
                <a:gd name="connsiteY5" fmla="*/ 3327817 h 4002374"/>
                <a:gd name="connsiteX6" fmla="*/ 906905 w 1878725"/>
                <a:gd name="connsiteY6" fmla="*/ 4002374 h 4002374"/>
                <a:gd name="connsiteX0" fmla="*/ 0 w 1988237"/>
                <a:gd name="connsiteY0" fmla="*/ 0 h 4002374"/>
                <a:gd name="connsiteX1" fmla="*/ 419724 w 1988237"/>
                <a:gd name="connsiteY1" fmla="*/ 906905 h 4002374"/>
                <a:gd name="connsiteX2" fmla="*/ 801973 w 1988237"/>
                <a:gd name="connsiteY2" fmla="*/ 1933732 h 4002374"/>
                <a:gd name="connsiteX3" fmla="*/ 1571468 w 1988237"/>
                <a:gd name="connsiteY3" fmla="*/ 1991819 h 4002374"/>
                <a:gd name="connsiteX4" fmla="*/ 1877476 w 1988237"/>
                <a:gd name="connsiteY4" fmla="*/ 2266637 h 4002374"/>
                <a:gd name="connsiteX5" fmla="*/ 906905 w 1988237"/>
                <a:gd name="connsiteY5" fmla="*/ 3327817 h 4002374"/>
                <a:gd name="connsiteX6" fmla="*/ 906905 w 1988237"/>
                <a:gd name="connsiteY6" fmla="*/ 4002374 h 4002374"/>
                <a:gd name="connsiteX0" fmla="*/ 0 w 3089840"/>
                <a:gd name="connsiteY0" fmla="*/ 0 h 4002374"/>
                <a:gd name="connsiteX1" fmla="*/ 419724 w 3089840"/>
                <a:gd name="connsiteY1" fmla="*/ 906905 h 4002374"/>
                <a:gd name="connsiteX2" fmla="*/ 801973 w 3089840"/>
                <a:gd name="connsiteY2" fmla="*/ 1933732 h 4002374"/>
                <a:gd name="connsiteX3" fmla="*/ 1571468 w 3089840"/>
                <a:gd name="connsiteY3" fmla="*/ 1991819 h 4002374"/>
                <a:gd name="connsiteX4" fmla="*/ 1877476 w 3089840"/>
                <a:gd name="connsiteY4" fmla="*/ 2266637 h 4002374"/>
                <a:gd name="connsiteX5" fmla="*/ 2928078 w 3089840"/>
                <a:gd name="connsiteY5" fmla="*/ 2435902 h 4002374"/>
                <a:gd name="connsiteX6" fmla="*/ 906905 w 3089840"/>
                <a:gd name="connsiteY6" fmla="*/ 4002374 h 4002374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3223039 w 5363979"/>
                <a:gd name="connsiteY6" fmla="*/ 266330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953164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154115"/>
                <a:gd name="connsiteY0" fmla="*/ 0 h 2703225"/>
                <a:gd name="connsiteX1" fmla="*/ 419724 w 5154115"/>
                <a:gd name="connsiteY1" fmla="*/ 906905 h 2703225"/>
                <a:gd name="connsiteX2" fmla="*/ 953164 w 5154115"/>
                <a:gd name="connsiteY2" fmla="*/ 1933732 h 2703225"/>
                <a:gd name="connsiteX3" fmla="*/ 1821307 w 5154115"/>
                <a:gd name="connsiteY3" fmla="*/ 1677025 h 2703225"/>
                <a:gd name="connsiteX4" fmla="*/ 2829854 w 5154115"/>
                <a:gd name="connsiteY4" fmla="*/ 1813810 h 2703225"/>
                <a:gd name="connsiteX5" fmla="*/ 3223039 w 5154115"/>
                <a:gd name="connsiteY5" fmla="*/ 2663304 h 2703225"/>
                <a:gd name="connsiteX6" fmla="*/ 5154115 w 5154115"/>
                <a:gd name="connsiteY6" fmla="*/ 2703225 h 2703225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772520 w 3772520"/>
                <a:gd name="connsiteY6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743651 w 3772520"/>
                <a:gd name="connsiteY4" fmla="*/ 1828604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2819863 w 3772520"/>
                <a:gd name="connsiteY6" fmla="*/ 1600028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4039264"/>
                <a:gd name="connsiteY0" fmla="*/ 0 h 3412759"/>
                <a:gd name="connsiteX1" fmla="*/ 419724 w 4039264"/>
                <a:gd name="connsiteY1" fmla="*/ 906905 h 3412759"/>
                <a:gd name="connsiteX2" fmla="*/ 838338 w 4039264"/>
                <a:gd name="connsiteY2" fmla="*/ 1980988 h 3412759"/>
                <a:gd name="connsiteX3" fmla="*/ 1066975 w 4039264"/>
                <a:gd name="connsiteY3" fmla="*/ 3047673 h 3412759"/>
                <a:gd name="connsiteX4" fmla="*/ 1981526 w 4039264"/>
                <a:gd name="connsiteY4" fmla="*/ 3200057 h 3412759"/>
                <a:gd name="connsiteX5" fmla="*/ 2896076 w 4039264"/>
                <a:gd name="connsiteY5" fmla="*/ 3047673 h 3412759"/>
                <a:gd name="connsiteX6" fmla="*/ 2819863 w 4039264"/>
                <a:gd name="connsiteY6" fmla="*/ 1600028 h 3412759"/>
                <a:gd name="connsiteX7" fmla="*/ 4039264 w 4039264"/>
                <a:gd name="connsiteY7" fmla="*/ 1447645 h 3412759"/>
                <a:gd name="connsiteX8" fmla="*/ 3772520 w 4039264"/>
                <a:gd name="connsiteY8" fmla="*/ 3412759 h 3412759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03926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972289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1066975 w 4420327"/>
                <a:gd name="connsiteY3" fmla="*/ 3047673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990763 w 4420327"/>
                <a:gd name="connsiteY3" fmla="*/ 2590522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124714 w 4420327"/>
                <a:gd name="connsiteY6" fmla="*/ 1523836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896076 w 4420327"/>
                <a:gd name="connsiteY6" fmla="*/ 1904796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972289 w 4420327"/>
                <a:gd name="connsiteY6" fmla="*/ 1752412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886839 w 4344114"/>
                <a:gd name="connsiteY9" fmla="*/ 838110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1219400 w 4344114"/>
                <a:gd name="connsiteY9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1219400 w 4344114"/>
                <a:gd name="connsiteY10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762125 w 4344114"/>
                <a:gd name="connsiteY11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972289 w 4479826"/>
                <a:gd name="connsiteY6" fmla="*/ 1752412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20337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20337 w 4479826"/>
                <a:gd name="connsiteY5" fmla="*/ 2285755 h 2666714"/>
                <a:gd name="connsiteX6" fmla="*/ 2896562 w 4479826"/>
                <a:gd name="connsiteY6" fmla="*/ 1676220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79826" h="2666714">
                  <a:moveTo>
                    <a:pt x="0" y="0"/>
                  </a:moveTo>
                  <a:cubicBezTo>
                    <a:pt x="143031" y="292308"/>
                    <a:pt x="280001" y="576740"/>
                    <a:pt x="419724" y="906905"/>
                  </a:cubicBezTo>
                  <a:cubicBezTo>
                    <a:pt x="559447" y="1237070"/>
                    <a:pt x="743165" y="1700385"/>
                    <a:pt x="838338" y="1980988"/>
                  </a:cubicBezTo>
                  <a:cubicBezTo>
                    <a:pt x="933511" y="2261591"/>
                    <a:pt x="774828" y="2514330"/>
                    <a:pt x="990763" y="2590522"/>
                  </a:cubicBezTo>
                  <a:cubicBezTo>
                    <a:pt x="1206698" y="2666714"/>
                    <a:pt x="1829022" y="2488932"/>
                    <a:pt x="2133951" y="2438138"/>
                  </a:cubicBezTo>
                  <a:cubicBezTo>
                    <a:pt x="2438880" y="2387344"/>
                    <a:pt x="2693235" y="2412741"/>
                    <a:pt x="2820337" y="2285755"/>
                  </a:cubicBezTo>
                  <a:cubicBezTo>
                    <a:pt x="2947439" y="2158769"/>
                    <a:pt x="2807726" y="1803206"/>
                    <a:pt x="2896562" y="1676220"/>
                  </a:cubicBezTo>
                  <a:cubicBezTo>
                    <a:pt x="2985398" y="1549234"/>
                    <a:pt x="3139131" y="1559758"/>
                    <a:pt x="3353352" y="1523837"/>
                  </a:cubicBezTo>
                  <a:lnTo>
                    <a:pt x="4344114" y="1447645"/>
                  </a:lnTo>
                  <a:cubicBezTo>
                    <a:pt x="4479826" y="1393508"/>
                    <a:pt x="4369518" y="1168275"/>
                    <a:pt x="4267901" y="1066686"/>
                  </a:cubicBezTo>
                  <a:cubicBezTo>
                    <a:pt x="4166284" y="965097"/>
                    <a:pt x="3997147" y="885563"/>
                    <a:pt x="3734414" y="838110"/>
                  </a:cubicBezTo>
                  <a:cubicBezTo>
                    <a:pt x="3205489" y="735091"/>
                    <a:pt x="2972289" y="888905"/>
                    <a:pt x="2591226" y="914302"/>
                  </a:cubicBezTo>
                  <a:lnTo>
                    <a:pt x="1219400" y="1142877"/>
                  </a:lnTo>
                  <a:cubicBezTo>
                    <a:pt x="966871" y="1206900"/>
                    <a:pt x="914550" y="1447644"/>
                    <a:pt x="762125" y="1600028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1290638" y="1455738"/>
              <a:ext cx="2187575" cy="4821237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906905 w 1233125"/>
                <a:gd name="connsiteY4" fmla="*/ 3327817 h 4819671"/>
                <a:gd name="connsiteX5" fmla="*/ 1233125 w 1233125"/>
                <a:gd name="connsiteY5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899410 w 1233125"/>
                <a:gd name="connsiteY3" fmla="*/ 2878112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233125 w 1233125"/>
                <a:gd name="connsiteY4" fmla="*/ 4819671 h 4819671"/>
                <a:gd name="connsiteX0" fmla="*/ 0 w 1233125"/>
                <a:gd name="connsiteY0" fmla="*/ 0 h 4819671"/>
                <a:gd name="connsiteX1" fmla="*/ 419724 w 1233125"/>
                <a:gd name="connsiteY1" fmla="*/ 906905 h 4819671"/>
                <a:gd name="connsiteX2" fmla="*/ 801973 w 1233125"/>
                <a:gd name="connsiteY2" fmla="*/ 1933732 h 4819671"/>
                <a:gd name="connsiteX3" fmla="*/ 1004298 w 1233125"/>
                <a:gd name="connsiteY3" fmla="*/ 2915289 h 4819671"/>
                <a:gd name="connsiteX4" fmla="*/ 1156849 w 1233125"/>
                <a:gd name="connsiteY4" fmla="*/ 3981742 h 4819671"/>
                <a:gd name="connsiteX5" fmla="*/ 1233125 w 1233125"/>
                <a:gd name="connsiteY5" fmla="*/ 4819671 h 4819671"/>
                <a:gd name="connsiteX0" fmla="*/ 0 w 1936333"/>
                <a:gd name="connsiteY0" fmla="*/ 0 h 4819671"/>
                <a:gd name="connsiteX1" fmla="*/ 419724 w 1936333"/>
                <a:gd name="connsiteY1" fmla="*/ 906905 h 4819671"/>
                <a:gd name="connsiteX2" fmla="*/ 801973 w 1936333"/>
                <a:gd name="connsiteY2" fmla="*/ 1933732 h 4819671"/>
                <a:gd name="connsiteX3" fmla="*/ 1004298 w 1936333"/>
                <a:gd name="connsiteY3" fmla="*/ 2915289 h 4819671"/>
                <a:gd name="connsiteX4" fmla="*/ 1910908 w 1936333"/>
                <a:gd name="connsiteY4" fmla="*/ 2734289 h 4819671"/>
                <a:gd name="connsiteX5" fmla="*/ 1156849 w 1936333"/>
                <a:gd name="connsiteY5" fmla="*/ 3981742 h 4819671"/>
                <a:gd name="connsiteX6" fmla="*/ 1233125 w 1936333"/>
                <a:gd name="connsiteY6" fmla="*/ 4819671 h 4819671"/>
                <a:gd name="connsiteX0" fmla="*/ 0 w 2189136"/>
                <a:gd name="connsiteY0" fmla="*/ 0 h 4819671"/>
                <a:gd name="connsiteX1" fmla="*/ 419724 w 2189136"/>
                <a:gd name="connsiteY1" fmla="*/ 906905 h 4819671"/>
                <a:gd name="connsiteX2" fmla="*/ 801973 w 2189136"/>
                <a:gd name="connsiteY2" fmla="*/ 1933732 h 4819671"/>
                <a:gd name="connsiteX3" fmla="*/ 1004298 w 2189136"/>
                <a:gd name="connsiteY3" fmla="*/ 2915289 h 4819671"/>
                <a:gd name="connsiteX4" fmla="*/ 1910908 w 2189136"/>
                <a:gd name="connsiteY4" fmla="*/ 2734289 h 4819671"/>
                <a:gd name="connsiteX5" fmla="*/ 2063460 w 2189136"/>
                <a:gd name="connsiteY5" fmla="*/ 3496041 h 4819671"/>
                <a:gd name="connsiteX6" fmla="*/ 1156849 w 2189136"/>
                <a:gd name="connsiteY6" fmla="*/ 3981742 h 4819671"/>
                <a:gd name="connsiteX7" fmla="*/ 1233125 w 2189136"/>
                <a:gd name="connsiteY7" fmla="*/ 4819671 h 481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9136" h="4819671">
                  <a:moveTo>
                    <a:pt x="0" y="0"/>
                  </a:moveTo>
                  <a:cubicBezTo>
                    <a:pt x="143031" y="292308"/>
                    <a:pt x="286062" y="584616"/>
                    <a:pt x="419724" y="906905"/>
                  </a:cubicBezTo>
                  <a:cubicBezTo>
                    <a:pt x="553386" y="1229194"/>
                    <a:pt x="704544" y="1599001"/>
                    <a:pt x="801973" y="1933732"/>
                  </a:cubicBezTo>
                  <a:cubicBezTo>
                    <a:pt x="899402" y="2268463"/>
                    <a:pt x="819476" y="2781863"/>
                    <a:pt x="1004298" y="2915289"/>
                  </a:cubicBezTo>
                  <a:cubicBezTo>
                    <a:pt x="1189120" y="3048715"/>
                    <a:pt x="1734381" y="2637497"/>
                    <a:pt x="1910908" y="2734289"/>
                  </a:cubicBezTo>
                  <a:cubicBezTo>
                    <a:pt x="2087435" y="2831081"/>
                    <a:pt x="2189136" y="3288132"/>
                    <a:pt x="2063460" y="3496041"/>
                  </a:cubicBezTo>
                  <a:cubicBezTo>
                    <a:pt x="1937784" y="3703950"/>
                    <a:pt x="1295238" y="3761137"/>
                    <a:pt x="1156849" y="3981742"/>
                  </a:cubicBezTo>
                  <a:cubicBezTo>
                    <a:pt x="1018460" y="4202347"/>
                    <a:pt x="1215327" y="4670948"/>
                    <a:pt x="1233125" y="4819671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Circular Arrow 20"/>
            <p:cNvSpPr/>
            <p:nvPr/>
          </p:nvSpPr>
          <p:spPr>
            <a:xfrm rot="8769603" flipH="1">
              <a:off x="3128963" y="2701925"/>
              <a:ext cx="639762" cy="639763"/>
            </a:xfrm>
            <a:prstGeom prst="circularArrow">
              <a:avLst>
                <a:gd name="adj1" fmla="val 8970"/>
                <a:gd name="adj2" fmla="val 2092144"/>
                <a:gd name="adj3" fmla="val 6824086"/>
                <a:gd name="adj4" fmla="val 10462362"/>
                <a:gd name="adj5" fmla="val 12096"/>
              </a:avLst>
            </a:prstGeom>
            <a:solidFill>
              <a:srgbClr val="00B05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TextBox 17"/>
            <p:cNvSpPr txBox="1">
              <a:spLocks noChangeArrowheads="1"/>
            </p:cNvSpPr>
            <p:nvPr/>
          </p:nvSpPr>
          <p:spPr bwMode="auto">
            <a:xfrm>
              <a:off x="3519634" y="2484576"/>
              <a:ext cx="823074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EHC</a:t>
              </a:r>
            </a:p>
          </p:txBody>
        </p:sp>
        <p:sp>
          <p:nvSpPr>
            <p:cNvPr id="23" name="TextBox 18"/>
            <p:cNvSpPr txBox="1">
              <a:spLocks noChangeArrowheads="1"/>
            </p:cNvSpPr>
            <p:nvPr/>
          </p:nvSpPr>
          <p:spPr bwMode="auto">
            <a:xfrm>
              <a:off x="5791199" y="990600"/>
              <a:ext cx="883890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Liver</a:t>
              </a:r>
            </a:p>
          </p:txBody>
        </p:sp>
        <p:sp>
          <p:nvSpPr>
            <p:cNvPr id="24" name="TextBox 19"/>
            <p:cNvSpPr txBox="1">
              <a:spLocks noChangeArrowheads="1"/>
            </p:cNvSpPr>
            <p:nvPr/>
          </p:nvSpPr>
          <p:spPr bwMode="auto">
            <a:xfrm rot="20792827">
              <a:off x="2881479" y="4922948"/>
              <a:ext cx="1526826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Enterocyte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TextBox 20"/>
            <p:cNvSpPr txBox="1">
              <a:spLocks noChangeArrowheads="1"/>
            </p:cNvSpPr>
            <p:nvPr/>
          </p:nvSpPr>
          <p:spPr bwMode="auto">
            <a:xfrm rot="4958801">
              <a:off x="3489611" y="4146083"/>
              <a:ext cx="2636539" cy="444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Portal blood system</a:t>
              </a:r>
            </a:p>
          </p:txBody>
        </p:sp>
        <p:sp>
          <p:nvSpPr>
            <p:cNvPr id="26" name="TextBox 21"/>
            <p:cNvSpPr txBox="1">
              <a:spLocks noChangeArrowheads="1"/>
            </p:cNvSpPr>
            <p:nvPr/>
          </p:nvSpPr>
          <p:spPr bwMode="auto">
            <a:xfrm rot="4309697">
              <a:off x="398585" y="3268273"/>
              <a:ext cx="2104543" cy="444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Intestine lumen</a:t>
              </a:r>
            </a:p>
          </p:txBody>
        </p:sp>
        <p:sp>
          <p:nvSpPr>
            <p:cNvPr id="27" name="TextBox 22"/>
            <p:cNvSpPr txBox="1">
              <a:spLocks noChangeArrowheads="1"/>
            </p:cNvSpPr>
            <p:nvPr/>
          </p:nvSpPr>
          <p:spPr bwMode="auto">
            <a:xfrm rot="20792827">
              <a:off x="2471454" y="1999616"/>
              <a:ext cx="1309619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Bile duct</a:t>
              </a:r>
            </a:p>
          </p:txBody>
        </p:sp>
        <p:sp>
          <p:nvSpPr>
            <p:cNvPr id="28" name="Freeform 27"/>
            <p:cNvSpPr/>
            <p:nvPr/>
          </p:nvSpPr>
          <p:spPr>
            <a:xfrm>
              <a:off x="1295400" y="1447800"/>
              <a:ext cx="5791200" cy="2667000"/>
            </a:xfrm>
            <a:custGeom>
              <a:avLst/>
              <a:gdLst>
                <a:gd name="connsiteX0" fmla="*/ 0 w 916899"/>
                <a:gd name="connsiteY0" fmla="*/ 0 h 4002374"/>
                <a:gd name="connsiteX1" fmla="*/ 419724 w 916899"/>
                <a:gd name="connsiteY1" fmla="*/ 906905 h 4002374"/>
                <a:gd name="connsiteX2" fmla="*/ 801973 w 916899"/>
                <a:gd name="connsiteY2" fmla="*/ 1933732 h 4002374"/>
                <a:gd name="connsiteX3" fmla="*/ 899410 w 916899"/>
                <a:gd name="connsiteY3" fmla="*/ 2878112 h 4002374"/>
                <a:gd name="connsiteX4" fmla="*/ 906905 w 916899"/>
                <a:gd name="connsiteY4" fmla="*/ 3327817 h 4002374"/>
                <a:gd name="connsiteX5" fmla="*/ 906905 w 916899"/>
                <a:gd name="connsiteY5" fmla="*/ 4002374 h 4002374"/>
                <a:gd name="connsiteX0" fmla="*/ 0 w 1878725"/>
                <a:gd name="connsiteY0" fmla="*/ 0 h 4002374"/>
                <a:gd name="connsiteX1" fmla="*/ 419724 w 1878725"/>
                <a:gd name="connsiteY1" fmla="*/ 906905 h 4002374"/>
                <a:gd name="connsiteX2" fmla="*/ 801973 w 1878725"/>
                <a:gd name="connsiteY2" fmla="*/ 1933732 h 4002374"/>
                <a:gd name="connsiteX3" fmla="*/ 899410 w 1878725"/>
                <a:gd name="connsiteY3" fmla="*/ 2878112 h 4002374"/>
                <a:gd name="connsiteX4" fmla="*/ 1877476 w 1878725"/>
                <a:gd name="connsiteY4" fmla="*/ 2266637 h 4002374"/>
                <a:gd name="connsiteX5" fmla="*/ 906905 w 1878725"/>
                <a:gd name="connsiteY5" fmla="*/ 3327817 h 4002374"/>
                <a:gd name="connsiteX6" fmla="*/ 906905 w 1878725"/>
                <a:gd name="connsiteY6" fmla="*/ 4002374 h 4002374"/>
                <a:gd name="connsiteX0" fmla="*/ 0 w 1988237"/>
                <a:gd name="connsiteY0" fmla="*/ 0 h 4002374"/>
                <a:gd name="connsiteX1" fmla="*/ 419724 w 1988237"/>
                <a:gd name="connsiteY1" fmla="*/ 906905 h 4002374"/>
                <a:gd name="connsiteX2" fmla="*/ 801973 w 1988237"/>
                <a:gd name="connsiteY2" fmla="*/ 1933732 h 4002374"/>
                <a:gd name="connsiteX3" fmla="*/ 1571468 w 1988237"/>
                <a:gd name="connsiteY3" fmla="*/ 1991819 h 4002374"/>
                <a:gd name="connsiteX4" fmla="*/ 1877476 w 1988237"/>
                <a:gd name="connsiteY4" fmla="*/ 2266637 h 4002374"/>
                <a:gd name="connsiteX5" fmla="*/ 906905 w 1988237"/>
                <a:gd name="connsiteY5" fmla="*/ 3327817 h 4002374"/>
                <a:gd name="connsiteX6" fmla="*/ 906905 w 1988237"/>
                <a:gd name="connsiteY6" fmla="*/ 4002374 h 4002374"/>
                <a:gd name="connsiteX0" fmla="*/ 0 w 3089840"/>
                <a:gd name="connsiteY0" fmla="*/ 0 h 4002374"/>
                <a:gd name="connsiteX1" fmla="*/ 419724 w 3089840"/>
                <a:gd name="connsiteY1" fmla="*/ 906905 h 4002374"/>
                <a:gd name="connsiteX2" fmla="*/ 801973 w 3089840"/>
                <a:gd name="connsiteY2" fmla="*/ 1933732 h 4002374"/>
                <a:gd name="connsiteX3" fmla="*/ 1571468 w 3089840"/>
                <a:gd name="connsiteY3" fmla="*/ 1991819 h 4002374"/>
                <a:gd name="connsiteX4" fmla="*/ 1877476 w 3089840"/>
                <a:gd name="connsiteY4" fmla="*/ 2266637 h 4002374"/>
                <a:gd name="connsiteX5" fmla="*/ 2928078 w 3089840"/>
                <a:gd name="connsiteY5" fmla="*/ 2435902 h 4002374"/>
                <a:gd name="connsiteX6" fmla="*/ 906905 w 3089840"/>
                <a:gd name="connsiteY6" fmla="*/ 4002374 h 4002374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928078 w 5363979"/>
                <a:gd name="connsiteY5" fmla="*/ 2435902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2975701 w 5363979"/>
                <a:gd name="connsiteY6" fmla="*/ 256831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1877476 w 5363979"/>
                <a:gd name="connsiteY4" fmla="*/ 2266637 h 2905592"/>
                <a:gd name="connsiteX5" fmla="*/ 2829854 w 5363979"/>
                <a:gd name="connsiteY5" fmla="*/ 1813810 h 2905592"/>
                <a:gd name="connsiteX6" fmla="*/ 3223039 w 5363979"/>
                <a:gd name="connsiteY6" fmla="*/ 2663304 h 2905592"/>
                <a:gd name="connsiteX7" fmla="*/ 5363979 w 5363979"/>
                <a:gd name="connsiteY7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571468 w 5363979"/>
                <a:gd name="connsiteY3" fmla="*/ 1991819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801973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363979"/>
                <a:gd name="connsiteY0" fmla="*/ 0 h 2905592"/>
                <a:gd name="connsiteX1" fmla="*/ 419724 w 5363979"/>
                <a:gd name="connsiteY1" fmla="*/ 906905 h 2905592"/>
                <a:gd name="connsiteX2" fmla="*/ 953164 w 5363979"/>
                <a:gd name="connsiteY2" fmla="*/ 1933732 h 2905592"/>
                <a:gd name="connsiteX3" fmla="*/ 1821307 w 5363979"/>
                <a:gd name="connsiteY3" fmla="*/ 1677025 h 2905592"/>
                <a:gd name="connsiteX4" fmla="*/ 2829854 w 5363979"/>
                <a:gd name="connsiteY4" fmla="*/ 1813810 h 2905592"/>
                <a:gd name="connsiteX5" fmla="*/ 3223039 w 5363979"/>
                <a:gd name="connsiteY5" fmla="*/ 2663304 h 2905592"/>
                <a:gd name="connsiteX6" fmla="*/ 5363979 w 5363979"/>
                <a:gd name="connsiteY6" fmla="*/ 2905592 h 2905592"/>
                <a:gd name="connsiteX0" fmla="*/ 0 w 5154115"/>
                <a:gd name="connsiteY0" fmla="*/ 0 h 2703225"/>
                <a:gd name="connsiteX1" fmla="*/ 419724 w 5154115"/>
                <a:gd name="connsiteY1" fmla="*/ 906905 h 2703225"/>
                <a:gd name="connsiteX2" fmla="*/ 953164 w 5154115"/>
                <a:gd name="connsiteY2" fmla="*/ 1933732 h 2703225"/>
                <a:gd name="connsiteX3" fmla="*/ 1821307 w 5154115"/>
                <a:gd name="connsiteY3" fmla="*/ 1677025 h 2703225"/>
                <a:gd name="connsiteX4" fmla="*/ 2829854 w 5154115"/>
                <a:gd name="connsiteY4" fmla="*/ 1813810 h 2703225"/>
                <a:gd name="connsiteX5" fmla="*/ 3223039 w 5154115"/>
                <a:gd name="connsiteY5" fmla="*/ 2663304 h 2703225"/>
                <a:gd name="connsiteX6" fmla="*/ 5154115 w 5154115"/>
                <a:gd name="connsiteY6" fmla="*/ 2703225 h 2703225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772520 w 3772520"/>
                <a:gd name="connsiteY6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829854 w 3772520"/>
                <a:gd name="connsiteY4" fmla="*/ 1813810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2743651 w 3772520"/>
                <a:gd name="connsiteY4" fmla="*/ 1828604 h 3412759"/>
                <a:gd name="connsiteX5" fmla="*/ 3223039 w 3772520"/>
                <a:gd name="connsiteY5" fmla="*/ 2663304 h 3412759"/>
                <a:gd name="connsiteX6" fmla="*/ 3645104 w 3772520"/>
                <a:gd name="connsiteY6" fmla="*/ 2678450 h 3412759"/>
                <a:gd name="connsiteX7" fmla="*/ 3772520 w 3772520"/>
                <a:gd name="connsiteY7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821307 w 3772520"/>
                <a:gd name="connsiteY3" fmla="*/ 1677025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953164 w 3772520"/>
                <a:gd name="connsiteY2" fmla="*/ 1933732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743651 w 3772520"/>
                <a:gd name="connsiteY5" fmla="*/ 1828604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3223039 w 3772520"/>
                <a:gd name="connsiteY6" fmla="*/ 2663304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3772520"/>
                <a:gd name="connsiteY0" fmla="*/ 0 h 3412759"/>
                <a:gd name="connsiteX1" fmla="*/ 419724 w 3772520"/>
                <a:gd name="connsiteY1" fmla="*/ 906905 h 3412759"/>
                <a:gd name="connsiteX2" fmla="*/ 838338 w 3772520"/>
                <a:gd name="connsiteY2" fmla="*/ 1980988 h 3412759"/>
                <a:gd name="connsiteX3" fmla="*/ 1066975 w 3772520"/>
                <a:gd name="connsiteY3" fmla="*/ 3047673 h 3412759"/>
                <a:gd name="connsiteX4" fmla="*/ 1981526 w 3772520"/>
                <a:gd name="connsiteY4" fmla="*/ 3200057 h 3412759"/>
                <a:gd name="connsiteX5" fmla="*/ 2896076 w 3772520"/>
                <a:gd name="connsiteY5" fmla="*/ 3047673 h 3412759"/>
                <a:gd name="connsiteX6" fmla="*/ 2819863 w 3772520"/>
                <a:gd name="connsiteY6" fmla="*/ 1600028 h 3412759"/>
                <a:gd name="connsiteX7" fmla="*/ 3645104 w 3772520"/>
                <a:gd name="connsiteY7" fmla="*/ 2678450 h 3412759"/>
                <a:gd name="connsiteX8" fmla="*/ 3772520 w 3772520"/>
                <a:gd name="connsiteY8" fmla="*/ 3412759 h 3412759"/>
                <a:gd name="connsiteX0" fmla="*/ 0 w 4039264"/>
                <a:gd name="connsiteY0" fmla="*/ 0 h 3412759"/>
                <a:gd name="connsiteX1" fmla="*/ 419724 w 4039264"/>
                <a:gd name="connsiteY1" fmla="*/ 906905 h 3412759"/>
                <a:gd name="connsiteX2" fmla="*/ 838338 w 4039264"/>
                <a:gd name="connsiteY2" fmla="*/ 1980988 h 3412759"/>
                <a:gd name="connsiteX3" fmla="*/ 1066975 w 4039264"/>
                <a:gd name="connsiteY3" fmla="*/ 3047673 h 3412759"/>
                <a:gd name="connsiteX4" fmla="*/ 1981526 w 4039264"/>
                <a:gd name="connsiteY4" fmla="*/ 3200057 h 3412759"/>
                <a:gd name="connsiteX5" fmla="*/ 2896076 w 4039264"/>
                <a:gd name="connsiteY5" fmla="*/ 3047673 h 3412759"/>
                <a:gd name="connsiteX6" fmla="*/ 2819863 w 4039264"/>
                <a:gd name="connsiteY6" fmla="*/ 1600028 h 3412759"/>
                <a:gd name="connsiteX7" fmla="*/ 4039264 w 4039264"/>
                <a:gd name="connsiteY7" fmla="*/ 1447645 h 3412759"/>
                <a:gd name="connsiteX8" fmla="*/ 3772520 w 4039264"/>
                <a:gd name="connsiteY8" fmla="*/ 3412759 h 3412759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03926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96076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2819863 w 4420327"/>
                <a:gd name="connsiteY6" fmla="*/ 1600028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819864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250851"/>
                <a:gd name="connsiteX1" fmla="*/ 419724 w 4420327"/>
                <a:gd name="connsiteY1" fmla="*/ 906905 h 3250851"/>
                <a:gd name="connsiteX2" fmla="*/ 838338 w 4420327"/>
                <a:gd name="connsiteY2" fmla="*/ 1980988 h 3250851"/>
                <a:gd name="connsiteX3" fmla="*/ 1066975 w 4420327"/>
                <a:gd name="connsiteY3" fmla="*/ 3047673 h 3250851"/>
                <a:gd name="connsiteX4" fmla="*/ 1981526 w 4420327"/>
                <a:gd name="connsiteY4" fmla="*/ 3200057 h 3250851"/>
                <a:gd name="connsiteX5" fmla="*/ 2972289 w 4420327"/>
                <a:gd name="connsiteY5" fmla="*/ 3047673 h 3250851"/>
                <a:gd name="connsiteX6" fmla="*/ 3124714 w 4420327"/>
                <a:gd name="connsiteY6" fmla="*/ 1523836 h 3250851"/>
                <a:gd name="connsiteX7" fmla="*/ 4344114 w 4420327"/>
                <a:gd name="connsiteY7" fmla="*/ 1447645 h 3250851"/>
                <a:gd name="connsiteX8" fmla="*/ 4420327 w 4420327"/>
                <a:gd name="connsiteY8" fmla="*/ 2590522 h 3250851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1066975 w 4420327"/>
                <a:gd name="connsiteY3" fmla="*/ 3047673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3197787"/>
                <a:gd name="connsiteX1" fmla="*/ 419724 w 4420327"/>
                <a:gd name="connsiteY1" fmla="*/ 906905 h 3197787"/>
                <a:gd name="connsiteX2" fmla="*/ 838338 w 4420327"/>
                <a:gd name="connsiteY2" fmla="*/ 1980988 h 3197787"/>
                <a:gd name="connsiteX3" fmla="*/ 990763 w 4420327"/>
                <a:gd name="connsiteY3" fmla="*/ 2590522 h 3197787"/>
                <a:gd name="connsiteX4" fmla="*/ 2133951 w 4420327"/>
                <a:gd name="connsiteY4" fmla="*/ 2438138 h 3197787"/>
                <a:gd name="connsiteX5" fmla="*/ 2972289 w 4420327"/>
                <a:gd name="connsiteY5" fmla="*/ 3047673 h 3197787"/>
                <a:gd name="connsiteX6" fmla="*/ 3124714 w 4420327"/>
                <a:gd name="connsiteY6" fmla="*/ 1523836 h 3197787"/>
                <a:gd name="connsiteX7" fmla="*/ 4344114 w 4420327"/>
                <a:gd name="connsiteY7" fmla="*/ 1447645 h 3197787"/>
                <a:gd name="connsiteX8" fmla="*/ 4420327 w 4420327"/>
                <a:gd name="connsiteY8" fmla="*/ 2590522 h 3197787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124714 w 4420327"/>
                <a:gd name="connsiteY6" fmla="*/ 1523836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743651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1904796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896076 w 4420327"/>
                <a:gd name="connsiteY6" fmla="*/ 1904796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3353352 w 4420327"/>
                <a:gd name="connsiteY6" fmla="*/ 1523837 h 2666714"/>
                <a:gd name="connsiteX7" fmla="*/ 4344114 w 4420327"/>
                <a:gd name="connsiteY7" fmla="*/ 1447645 h 2666714"/>
                <a:gd name="connsiteX8" fmla="*/ 4420327 w 4420327"/>
                <a:gd name="connsiteY8" fmla="*/ 2590522 h 2666714"/>
                <a:gd name="connsiteX0" fmla="*/ 0 w 4420327"/>
                <a:gd name="connsiteY0" fmla="*/ 0 h 2666714"/>
                <a:gd name="connsiteX1" fmla="*/ 419724 w 4420327"/>
                <a:gd name="connsiteY1" fmla="*/ 906905 h 2666714"/>
                <a:gd name="connsiteX2" fmla="*/ 838338 w 4420327"/>
                <a:gd name="connsiteY2" fmla="*/ 1980988 h 2666714"/>
                <a:gd name="connsiteX3" fmla="*/ 990763 w 4420327"/>
                <a:gd name="connsiteY3" fmla="*/ 2590522 h 2666714"/>
                <a:gd name="connsiteX4" fmla="*/ 2133951 w 4420327"/>
                <a:gd name="connsiteY4" fmla="*/ 2438138 h 2666714"/>
                <a:gd name="connsiteX5" fmla="*/ 2896076 w 4420327"/>
                <a:gd name="connsiteY5" fmla="*/ 2285755 h 2666714"/>
                <a:gd name="connsiteX6" fmla="*/ 2972289 w 4420327"/>
                <a:gd name="connsiteY6" fmla="*/ 1752412 h 2666714"/>
                <a:gd name="connsiteX7" fmla="*/ 3353352 w 4420327"/>
                <a:gd name="connsiteY7" fmla="*/ 1523837 h 2666714"/>
                <a:gd name="connsiteX8" fmla="*/ 4344114 w 4420327"/>
                <a:gd name="connsiteY8" fmla="*/ 1447645 h 2666714"/>
                <a:gd name="connsiteX9" fmla="*/ 4420327 w 4420327"/>
                <a:gd name="connsiteY9" fmla="*/ 2590522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886839 w 4344114"/>
                <a:gd name="connsiteY9" fmla="*/ 838110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1219400 w 4344114"/>
                <a:gd name="connsiteY9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1219400 w 4344114"/>
                <a:gd name="connsiteY10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219069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762125 w 4344114"/>
                <a:gd name="connsiteY11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344114"/>
                <a:gd name="connsiteY0" fmla="*/ 0 h 2666714"/>
                <a:gd name="connsiteX1" fmla="*/ 419724 w 4344114"/>
                <a:gd name="connsiteY1" fmla="*/ 906905 h 2666714"/>
                <a:gd name="connsiteX2" fmla="*/ 838338 w 4344114"/>
                <a:gd name="connsiteY2" fmla="*/ 1980988 h 2666714"/>
                <a:gd name="connsiteX3" fmla="*/ 990763 w 4344114"/>
                <a:gd name="connsiteY3" fmla="*/ 2590522 h 2666714"/>
                <a:gd name="connsiteX4" fmla="*/ 2133951 w 4344114"/>
                <a:gd name="connsiteY4" fmla="*/ 2438138 h 2666714"/>
                <a:gd name="connsiteX5" fmla="*/ 2896076 w 4344114"/>
                <a:gd name="connsiteY5" fmla="*/ 2285755 h 2666714"/>
                <a:gd name="connsiteX6" fmla="*/ 2972289 w 4344114"/>
                <a:gd name="connsiteY6" fmla="*/ 1752412 h 2666714"/>
                <a:gd name="connsiteX7" fmla="*/ 3353352 w 4344114"/>
                <a:gd name="connsiteY7" fmla="*/ 1523837 h 2666714"/>
                <a:gd name="connsiteX8" fmla="*/ 4344114 w 4344114"/>
                <a:gd name="connsiteY8" fmla="*/ 1447645 h 2666714"/>
                <a:gd name="connsiteX9" fmla="*/ 3734414 w 4344114"/>
                <a:gd name="connsiteY9" fmla="*/ 838110 h 2666714"/>
                <a:gd name="connsiteX10" fmla="*/ 2591226 w 4344114"/>
                <a:gd name="connsiteY10" fmla="*/ 914302 h 2666714"/>
                <a:gd name="connsiteX11" fmla="*/ 1219400 w 4344114"/>
                <a:gd name="connsiteY11" fmla="*/ 1142877 h 2666714"/>
                <a:gd name="connsiteX12" fmla="*/ 762125 w 4344114"/>
                <a:gd name="connsiteY12" fmla="*/ 1600028 h 2666714"/>
                <a:gd name="connsiteX0" fmla="*/ 0 w 4479826"/>
                <a:gd name="connsiteY0" fmla="*/ 0 h 2666714"/>
                <a:gd name="connsiteX1" fmla="*/ 419724 w 4479826"/>
                <a:gd name="connsiteY1" fmla="*/ 906905 h 2666714"/>
                <a:gd name="connsiteX2" fmla="*/ 838338 w 4479826"/>
                <a:gd name="connsiteY2" fmla="*/ 1980988 h 2666714"/>
                <a:gd name="connsiteX3" fmla="*/ 990763 w 4479826"/>
                <a:gd name="connsiteY3" fmla="*/ 2590522 h 2666714"/>
                <a:gd name="connsiteX4" fmla="*/ 2133951 w 4479826"/>
                <a:gd name="connsiteY4" fmla="*/ 2438138 h 2666714"/>
                <a:gd name="connsiteX5" fmla="*/ 2896076 w 4479826"/>
                <a:gd name="connsiteY5" fmla="*/ 2285755 h 2666714"/>
                <a:gd name="connsiteX6" fmla="*/ 2972289 w 4479826"/>
                <a:gd name="connsiteY6" fmla="*/ 1752412 h 2666714"/>
                <a:gd name="connsiteX7" fmla="*/ 3353352 w 4479826"/>
                <a:gd name="connsiteY7" fmla="*/ 1523837 h 2666714"/>
                <a:gd name="connsiteX8" fmla="*/ 4344114 w 4479826"/>
                <a:gd name="connsiteY8" fmla="*/ 1447645 h 2666714"/>
                <a:gd name="connsiteX9" fmla="*/ 4267901 w 4479826"/>
                <a:gd name="connsiteY9" fmla="*/ 1066686 h 2666714"/>
                <a:gd name="connsiteX10" fmla="*/ 3734414 w 4479826"/>
                <a:gd name="connsiteY10" fmla="*/ 838110 h 2666714"/>
                <a:gd name="connsiteX11" fmla="*/ 2591226 w 4479826"/>
                <a:gd name="connsiteY11" fmla="*/ 914302 h 2666714"/>
                <a:gd name="connsiteX12" fmla="*/ 1219400 w 4479826"/>
                <a:gd name="connsiteY12" fmla="*/ 1142877 h 2666714"/>
                <a:gd name="connsiteX13" fmla="*/ 762125 w 4479826"/>
                <a:gd name="connsiteY13" fmla="*/ 1600028 h 2666714"/>
                <a:gd name="connsiteX0" fmla="*/ 0 w 6706702"/>
                <a:gd name="connsiteY0" fmla="*/ 0 h 2666714"/>
                <a:gd name="connsiteX1" fmla="*/ 419724 w 6706702"/>
                <a:gd name="connsiteY1" fmla="*/ 906905 h 2666714"/>
                <a:gd name="connsiteX2" fmla="*/ 838338 w 6706702"/>
                <a:gd name="connsiteY2" fmla="*/ 1980988 h 2666714"/>
                <a:gd name="connsiteX3" fmla="*/ 990763 w 6706702"/>
                <a:gd name="connsiteY3" fmla="*/ 2590522 h 2666714"/>
                <a:gd name="connsiteX4" fmla="*/ 2133951 w 6706702"/>
                <a:gd name="connsiteY4" fmla="*/ 2438138 h 2666714"/>
                <a:gd name="connsiteX5" fmla="*/ 2896076 w 6706702"/>
                <a:gd name="connsiteY5" fmla="*/ 2285755 h 2666714"/>
                <a:gd name="connsiteX6" fmla="*/ 2972289 w 6706702"/>
                <a:gd name="connsiteY6" fmla="*/ 1752412 h 2666714"/>
                <a:gd name="connsiteX7" fmla="*/ 3353352 w 6706702"/>
                <a:gd name="connsiteY7" fmla="*/ 1523837 h 2666714"/>
                <a:gd name="connsiteX8" fmla="*/ 4344114 w 6706702"/>
                <a:gd name="connsiteY8" fmla="*/ 1447645 h 2666714"/>
                <a:gd name="connsiteX9" fmla="*/ 4267901 w 6706702"/>
                <a:gd name="connsiteY9" fmla="*/ 1066686 h 2666714"/>
                <a:gd name="connsiteX10" fmla="*/ 3734414 w 6706702"/>
                <a:gd name="connsiteY10" fmla="*/ 838110 h 2666714"/>
                <a:gd name="connsiteX11" fmla="*/ 2591226 w 6706702"/>
                <a:gd name="connsiteY11" fmla="*/ 914302 h 2666714"/>
                <a:gd name="connsiteX12" fmla="*/ 1219400 w 6706702"/>
                <a:gd name="connsiteY12" fmla="*/ 1142877 h 2666714"/>
                <a:gd name="connsiteX13" fmla="*/ 6554277 w 6706702"/>
                <a:gd name="connsiteY13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3734414 w 6554277"/>
                <a:gd name="connsiteY10" fmla="*/ 838110 h 2666714"/>
                <a:gd name="connsiteX11" fmla="*/ 2591226 w 6554277"/>
                <a:gd name="connsiteY11" fmla="*/ 914302 h 2666714"/>
                <a:gd name="connsiteX12" fmla="*/ 6554277 w 6554277"/>
                <a:gd name="connsiteY12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3734414 w 6554277"/>
                <a:gd name="connsiteY10" fmla="*/ 838110 h 2666714"/>
                <a:gd name="connsiteX11" fmla="*/ 6554277 w 6554277"/>
                <a:gd name="connsiteY11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4267901 w 6554277"/>
                <a:gd name="connsiteY9" fmla="*/ 1066686 h 2666714"/>
                <a:gd name="connsiteX10" fmla="*/ 6554277 w 6554277"/>
                <a:gd name="connsiteY10" fmla="*/ 1523837 h 2666714"/>
                <a:gd name="connsiteX0" fmla="*/ 0 w 6554277"/>
                <a:gd name="connsiteY0" fmla="*/ 0 h 2666714"/>
                <a:gd name="connsiteX1" fmla="*/ 419724 w 6554277"/>
                <a:gd name="connsiteY1" fmla="*/ 906905 h 2666714"/>
                <a:gd name="connsiteX2" fmla="*/ 838338 w 6554277"/>
                <a:gd name="connsiteY2" fmla="*/ 1980988 h 2666714"/>
                <a:gd name="connsiteX3" fmla="*/ 990763 w 6554277"/>
                <a:gd name="connsiteY3" fmla="*/ 2590522 h 2666714"/>
                <a:gd name="connsiteX4" fmla="*/ 2133951 w 6554277"/>
                <a:gd name="connsiteY4" fmla="*/ 2438138 h 2666714"/>
                <a:gd name="connsiteX5" fmla="*/ 2896076 w 6554277"/>
                <a:gd name="connsiteY5" fmla="*/ 2285755 h 2666714"/>
                <a:gd name="connsiteX6" fmla="*/ 2972289 w 6554277"/>
                <a:gd name="connsiteY6" fmla="*/ 1752412 h 2666714"/>
                <a:gd name="connsiteX7" fmla="*/ 3353352 w 6554277"/>
                <a:gd name="connsiteY7" fmla="*/ 1523837 h 2666714"/>
                <a:gd name="connsiteX8" fmla="*/ 4344114 w 6554277"/>
                <a:gd name="connsiteY8" fmla="*/ 1447645 h 2666714"/>
                <a:gd name="connsiteX9" fmla="*/ 6554277 w 6554277"/>
                <a:gd name="connsiteY9" fmla="*/ 1523837 h 2666714"/>
                <a:gd name="connsiteX0" fmla="*/ 0 w 5639727"/>
                <a:gd name="connsiteY0" fmla="*/ 0 h 2666714"/>
                <a:gd name="connsiteX1" fmla="*/ 419724 w 5639727"/>
                <a:gd name="connsiteY1" fmla="*/ 906905 h 2666714"/>
                <a:gd name="connsiteX2" fmla="*/ 838338 w 5639727"/>
                <a:gd name="connsiteY2" fmla="*/ 1980988 h 2666714"/>
                <a:gd name="connsiteX3" fmla="*/ 990763 w 5639727"/>
                <a:gd name="connsiteY3" fmla="*/ 2590522 h 2666714"/>
                <a:gd name="connsiteX4" fmla="*/ 2133951 w 5639727"/>
                <a:gd name="connsiteY4" fmla="*/ 2438138 h 2666714"/>
                <a:gd name="connsiteX5" fmla="*/ 2896076 w 5639727"/>
                <a:gd name="connsiteY5" fmla="*/ 2285755 h 2666714"/>
                <a:gd name="connsiteX6" fmla="*/ 2972289 w 5639727"/>
                <a:gd name="connsiteY6" fmla="*/ 1752412 h 2666714"/>
                <a:gd name="connsiteX7" fmla="*/ 3353352 w 5639727"/>
                <a:gd name="connsiteY7" fmla="*/ 1523837 h 2666714"/>
                <a:gd name="connsiteX8" fmla="*/ 4344114 w 5639727"/>
                <a:gd name="connsiteY8" fmla="*/ 1447645 h 2666714"/>
                <a:gd name="connsiteX9" fmla="*/ 5639727 w 5639727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96076 w 5792152"/>
                <a:gd name="connsiteY5" fmla="*/ 2285755 h 2666714"/>
                <a:gd name="connsiteX6" fmla="*/ 2972289 w 5792152"/>
                <a:gd name="connsiteY6" fmla="*/ 1752412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96076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19863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  <a:gd name="connsiteX0" fmla="*/ 0 w 5792152"/>
                <a:gd name="connsiteY0" fmla="*/ 0 h 2666714"/>
                <a:gd name="connsiteX1" fmla="*/ 419724 w 5792152"/>
                <a:gd name="connsiteY1" fmla="*/ 906905 h 2666714"/>
                <a:gd name="connsiteX2" fmla="*/ 838338 w 5792152"/>
                <a:gd name="connsiteY2" fmla="*/ 1980988 h 2666714"/>
                <a:gd name="connsiteX3" fmla="*/ 990763 w 5792152"/>
                <a:gd name="connsiteY3" fmla="*/ 2590522 h 2666714"/>
                <a:gd name="connsiteX4" fmla="*/ 2133951 w 5792152"/>
                <a:gd name="connsiteY4" fmla="*/ 2438138 h 2666714"/>
                <a:gd name="connsiteX5" fmla="*/ 2819863 w 5792152"/>
                <a:gd name="connsiteY5" fmla="*/ 2285755 h 2666714"/>
                <a:gd name="connsiteX6" fmla="*/ 2896076 w 5792152"/>
                <a:gd name="connsiteY6" fmla="*/ 1676220 h 2666714"/>
                <a:gd name="connsiteX7" fmla="*/ 3353352 w 5792152"/>
                <a:gd name="connsiteY7" fmla="*/ 1523837 h 2666714"/>
                <a:gd name="connsiteX8" fmla="*/ 4344114 w 5792152"/>
                <a:gd name="connsiteY8" fmla="*/ 1447645 h 2666714"/>
                <a:gd name="connsiteX9" fmla="*/ 5792152 w 5792152"/>
                <a:gd name="connsiteY9" fmla="*/ 1447645 h 266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92152" h="2666714">
                  <a:moveTo>
                    <a:pt x="0" y="0"/>
                  </a:moveTo>
                  <a:cubicBezTo>
                    <a:pt x="143031" y="292308"/>
                    <a:pt x="280001" y="576740"/>
                    <a:pt x="419724" y="906905"/>
                  </a:cubicBezTo>
                  <a:cubicBezTo>
                    <a:pt x="559447" y="1237070"/>
                    <a:pt x="743165" y="1700385"/>
                    <a:pt x="838338" y="1980988"/>
                  </a:cubicBezTo>
                  <a:cubicBezTo>
                    <a:pt x="933511" y="2261591"/>
                    <a:pt x="774828" y="2514330"/>
                    <a:pt x="990763" y="2590522"/>
                  </a:cubicBezTo>
                  <a:cubicBezTo>
                    <a:pt x="1206698" y="2666714"/>
                    <a:pt x="1829101" y="2488933"/>
                    <a:pt x="2133951" y="2438138"/>
                  </a:cubicBezTo>
                  <a:cubicBezTo>
                    <a:pt x="2438801" y="2387344"/>
                    <a:pt x="2692842" y="2412741"/>
                    <a:pt x="2819863" y="2285755"/>
                  </a:cubicBezTo>
                  <a:cubicBezTo>
                    <a:pt x="2946884" y="2158769"/>
                    <a:pt x="2807161" y="1803206"/>
                    <a:pt x="2896076" y="1676220"/>
                  </a:cubicBezTo>
                  <a:cubicBezTo>
                    <a:pt x="2984991" y="1549234"/>
                    <a:pt x="3130582" y="1567778"/>
                    <a:pt x="3353352" y="1523837"/>
                  </a:cubicBezTo>
                  <a:lnTo>
                    <a:pt x="4344114" y="1447645"/>
                  </a:lnTo>
                  <a:cubicBezTo>
                    <a:pt x="4877601" y="1447645"/>
                    <a:pt x="5331702" y="1431772"/>
                    <a:pt x="5792152" y="1447645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ysDash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3070726" y="1187116"/>
              <a:ext cx="1244600" cy="762000"/>
            </a:xfrm>
            <a:custGeom>
              <a:avLst/>
              <a:gdLst>
                <a:gd name="connsiteX0" fmla="*/ 145716 w 1244600"/>
                <a:gd name="connsiteY0" fmla="*/ 762000 h 762000"/>
                <a:gd name="connsiteX1" fmla="*/ 41442 w 1244600"/>
                <a:gd name="connsiteY1" fmla="*/ 609600 h 762000"/>
                <a:gd name="connsiteX2" fmla="*/ 394369 w 1244600"/>
                <a:gd name="connsiteY2" fmla="*/ 328863 h 762000"/>
                <a:gd name="connsiteX3" fmla="*/ 1244600 w 1244600"/>
                <a:gd name="connsiteY3" fmla="*/ 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00" h="762000">
                  <a:moveTo>
                    <a:pt x="145716" y="762000"/>
                  </a:moveTo>
                  <a:cubicBezTo>
                    <a:pt x="72858" y="721895"/>
                    <a:pt x="0" y="681790"/>
                    <a:pt x="41442" y="609600"/>
                  </a:cubicBezTo>
                  <a:cubicBezTo>
                    <a:pt x="82884" y="537410"/>
                    <a:pt x="193843" y="430463"/>
                    <a:pt x="394369" y="328863"/>
                  </a:cubicBezTo>
                  <a:cubicBezTo>
                    <a:pt x="594895" y="227263"/>
                    <a:pt x="919747" y="113631"/>
                    <a:pt x="1244600" y="0"/>
                  </a:cubicBezTo>
                </a:path>
              </a:pathLst>
            </a:cu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TextBox 20"/>
            <p:cNvSpPr txBox="1">
              <a:spLocks noChangeArrowheads="1"/>
            </p:cNvSpPr>
            <p:nvPr/>
          </p:nvSpPr>
          <p:spPr bwMode="auto">
            <a:xfrm>
              <a:off x="7048020" y="2559964"/>
              <a:ext cx="1500763" cy="750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Systemic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circulation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lowchart: Delay 30"/>
            <p:cNvSpPr/>
            <p:nvPr/>
          </p:nvSpPr>
          <p:spPr>
            <a:xfrm>
              <a:off x="1315453" y="1066800"/>
              <a:ext cx="304800" cy="228600"/>
            </a:xfrm>
            <a:prstGeom prst="flowChartDelay">
              <a:avLst/>
            </a:prstGeom>
            <a:solidFill>
              <a:srgbClr val="0070C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lowchart: Delay 31"/>
            <p:cNvSpPr/>
            <p:nvPr/>
          </p:nvSpPr>
          <p:spPr>
            <a:xfrm rot="10800000">
              <a:off x="990600" y="1066800"/>
              <a:ext cx="304800" cy="228600"/>
            </a:xfrm>
            <a:prstGeom prst="flowChartDelay">
              <a:avLst/>
            </a:prstGeom>
            <a:solidFill>
              <a:srgbClr val="0070C0"/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 rot="20792827">
              <a:off x="1283921" y="1152855"/>
              <a:ext cx="1396504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Oral dose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5" name="Bent Arrow 34"/>
          <p:cNvSpPr/>
          <p:nvPr/>
        </p:nvSpPr>
        <p:spPr>
          <a:xfrm rot="16200000" flipH="1">
            <a:off x="4800600" y="3276600"/>
            <a:ext cx="1905000" cy="228600"/>
          </a:xfrm>
          <a:prstGeom prst="ben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6:  Prodrugs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1092994"/>
          </a:xfrm>
        </p:spPr>
        <p:txBody>
          <a:bodyPr/>
          <a:lstStyle/>
          <a:p>
            <a:r>
              <a:rPr lang="en-US" sz="2000" dirty="0" err="1" smtClean="0"/>
              <a:t>Prodrug</a:t>
            </a:r>
            <a:r>
              <a:rPr lang="en-US" sz="2000" dirty="0" smtClean="0"/>
              <a:t> needs to avoid absorption, then site-specific release of active species</a:t>
            </a:r>
          </a:p>
          <a:p>
            <a:r>
              <a:rPr lang="en-US" sz="2000" dirty="0" smtClean="0"/>
              <a:t>Common for colonic-targeting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81000" y="4191000"/>
            <a:ext cx="8382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charset="0"/>
              <a:buChar char="•"/>
              <a:tabLst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5-ASA is treatment for ulcerative colitis,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Crohn’s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disease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charset="0"/>
              <a:buChar char="•"/>
              <a:tabLst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5-ASA and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sulfapyridine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readily absorbed in upper GI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charset="0"/>
              <a:buChar char="•"/>
              <a:tabLst/>
              <a:defRPr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Sulfasalazine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prodrug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has low absorption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000" baseline="-25000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&lt; 20%) in upper GI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charset="0"/>
              <a:buChar char="•"/>
              <a:tabLst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80% of dose gets to colon, where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azoreductases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microflora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cleave to active species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304800" y="2438400"/>
          <a:ext cx="2390775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CS ChemDraw Drawing" r:id="rId3" imgW="2390584" imgH="1011555" progId="ChemDraw.Document.6.0">
                  <p:embed/>
                </p:oleObj>
              </mc:Choice>
              <mc:Fallback>
                <p:oleObj name="CS ChemDraw Drawing" r:id="rId3" imgW="2390584" imgH="1011555" progId="ChemDraw.Document.6.0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438400"/>
                        <a:ext cx="2390775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5014682" y="2590800"/>
          <a:ext cx="1501775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CS ChemDraw Drawing" r:id="rId5" imgW="1502474" imgH="764667" progId="ChemDraw.Document.6.0">
                  <p:embed/>
                </p:oleObj>
              </mc:Choice>
              <mc:Fallback>
                <p:oleObj name="CS ChemDraw Drawing" r:id="rId5" imgW="1502474" imgH="764667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4682" y="2590800"/>
                        <a:ext cx="1501775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7162800" y="2743200"/>
          <a:ext cx="1150937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" name="CS ChemDraw Drawing" r:id="rId7" imgW="1151572" imgH="500634" progId="ChemDraw.Document.6.0">
                  <p:embed/>
                </p:oleObj>
              </mc:Choice>
              <mc:Fallback>
                <p:oleObj name="CS ChemDraw Drawing" r:id="rId7" imgW="1151572" imgH="500634" progId="ChemDraw.Document.6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2743200"/>
                        <a:ext cx="1150937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537580" y="3429000"/>
            <a:ext cx="15183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err="1" smtClean="0">
                <a:solidFill>
                  <a:srgbClr val="0070C0"/>
                </a:solidFill>
              </a:rPr>
              <a:t>sulfasalazine</a:t>
            </a:r>
            <a:endParaRPr lang="en-US" dirty="0" smtClean="0">
              <a:solidFill>
                <a:srgbClr val="0070C0"/>
              </a:solidFill>
            </a:endParaRPr>
          </a:p>
          <a:p>
            <a:pPr algn="ctr"/>
            <a:r>
              <a:rPr lang="en-US" sz="1400" dirty="0" smtClean="0"/>
              <a:t>(</a:t>
            </a:r>
            <a:r>
              <a:rPr lang="en-US" sz="1400" dirty="0" err="1" smtClean="0"/>
              <a:t>prodrug</a:t>
            </a:r>
            <a:r>
              <a:rPr lang="en-US" sz="1400" dirty="0" smtClean="0"/>
              <a:t>)</a:t>
            </a: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5014682" y="3429000"/>
            <a:ext cx="14863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0070C0"/>
                </a:solidFill>
              </a:rPr>
              <a:t>sulfapyridine</a:t>
            </a:r>
            <a:endParaRPr lang="en-US" i="1" dirty="0" smtClean="0">
              <a:solidFill>
                <a:srgbClr val="0070C0"/>
              </a:solidFill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6553200" y="3429000"/>
            <a:ext cx="2590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5-aminosalacylic acid (5-ASA)</a:t>
            </a:r>
            <a:endParaRPr lang="en-US" i="1" dirty="0" smtClean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33482" y="24384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Cleaved by </a:t>
            </a:r>
            <a:r>
              <a:rPr lang="en-US" sz="1600" b="1" dirty="0" err="1" smtClean="0"/>
              <a:t>Microflora</a:t>
            </a:r>
            <a:endParaRPr lang="en-US" sz="1600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957282" y="3048000"/>
            <a:ext cx="1752600" cy="1588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14882" y="281940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000" dirty="0" smtClean="0"/>
              <a:t>Combination of strategies may be necessary</a:t>
            </a:r>
          </a:p>
          <a:p>
            <a:r>
              <a:rPr lang="en-US" sz="2000" dirty="0" smtClean="0"/>
              <a:t>Measuring concentrations difficult</a:t>
            </a:r>
          </a:p>
          <a:p>
            <a:pPr lvl="1"/>
            <a:r>
              <a:rPr lang="en-US" dirty="0" err="1" smtClean="0"/>
              <a:t>Preclinically</a:t>
            </a:r>
            <a:r>
              <a:rPr lang="en-US" dirty="0" smtClean="0"/>
              <a:t>:  luminal and enterocyte possible but high error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Clinically:  luminal possible but invasive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For transporter strategy, drug-drug and food-drug interactions, saturation, species differences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Lipophilic compounds have low solubility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Increased PK and safety characterization work for prodrugs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Difficult to achieve concentration multiples systemically in regulatory safety studies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114800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sz="2000" dirty="0" smtClean="0"/>
              <a:t>Several approaches to consider</a:t>
            </a:r>
          </a:p>
          <a:p>
            <a:pPr>
              <a:spcAft>
                <a:spcPts val="1800"/>
              </a:spcAft>
            </a:pPr>
            <a:r>
              <a:rPr lang="en-US" sz="2000" dirty="0" smtClean="0"/>
              <a:t>Limit absorption by pushing toward large, polar chemical space</a:t>
            </a:r>
          </a:p>
          <a:p>
            <a:pPr>
              <a:spcAft>
                <a:spcPts val="1800"/>
              </a:spcAft>
            </a:pPr>
            <a:r>
              <a:rPr lang="en-US" sz="2000" dirty="0" smtClean="0"/>
              <a:t>Increase metabolism by pushing toward large, lipophilic chemical space</a:t>
            </a:r>
          </a:p>
          <a:p>
            <a:r>
              <a:rPr lang="en-US" sz="2000" dirty="0" smtClean="0"/>
              <a:t>Potential for increased number of disease-modifying targets within the intestinal</a:t>
            </a:r>
          </a:p>
          <a:p>
            <a:pPr lvl="1"/>
            <a:r>
              <a:rPr lang="en-US" dirty="0" smtClean="0"/>
              <a:t>Importance of </a:t>
            </a:r>
            <a:r>
              <a:rPr lang="en-US" dirty="0" err="1" smtClean="0"/>
              <a:t>microbiome</a:t>
            </a:r>
            <a:endParaRPr lang="en-US" dirty="0" smtClean="0"/>
          </a:p>
          <a:p>
            <a:pPr lvl="1"/>
            <a:r>
              <a:rPr lang="en-US" dirty="0" smtClean="0"/>
              <a:t>Roux-en-Y gastric bypass often results in remission of diabetes within days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Co-Contributors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4800600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Kimberly O. Cameron</a:t>
            </a:r>
          </a:p>
          <a:p>
            <a:pPr>
              <a:buNone/>
            </a:pPr>
            <a:r>
              <a:rPr lang="en-US" sz="2000" dirty="0" smtClean="0"/>
              <a:t>Roger B. Ruggeri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1400" dirty="0" smtClean="0"/>
              <a:t>Cardiovascular, Metabolic, and Endocrine Diseases Chemistry, Pfizer Worldwide R &amp; D, Cambridge, MA, USA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Manthena V. Varma</a:t>
            </a:r>
          </a:p>
          <a:p>
            <a:pPr>
              <a:buNone/>
            </a:pPr>
            <a:r>
              <a:rPr lang="en-US" sz="2000" dirty="0" smtClean="0"/>
              <a:t>Ayman F. El-Kattan</a:t>
            </a:r>
          </a:p>
          <a:p>
            <a:pPr>
              <a:buNone/>
            </a:pPr>
            <a:r>
              <a:rPr lang="en-US" sz="2000" dirty="0" smtClean="0"/>
              <a:t>Theunis C. Goosen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1400" dirty="0" smtClean="0"/>
              <a:t>Pharmacokinetics, Dynamics, and Metabolism, Pfizer Worldwide R &amp; D, Groton, CT, USA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Catherine M. Ambler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1400" dirty="0" smtClean="0"/>
              <a:t>Pharmaceutical Sciences, Pfizer Worldwide R &amp; D, Groton, CT, USA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DA6394-EE6A-49F6-B14B-040BBC28E48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988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RD Brandi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93CF"/>
      </a:accent1>
      <a:accent2>
        <a:srgbClr val="616365"/>
      </a:accent2>
      <a:accent3>
        <a:srgbClr val="4A245E"/>
      </a:accent3>
      <a:accent4>
        <a:srgbClr val="75D1E0"/>
      </a:accent4>
      <a:accent5>
        <a:srgbClr val="002596"/>
      </a:accent5>
      <a:accent6>
        <a:srgbClr val="7DBA00"/>
      </a:accent6>
      <a:hlink>
        <a:srgbClr val="0000FF"/>
      </a:hlink>
      <a:folHlink>
        <a:srgbClr val="4A245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E8F0F1A975BB4EAD8E12F523E00AA7" ma:contentTypeVersion="0" ma:contentTypeDescription="Create a new document." ma:contentTypeScope="" ma:versionID="832a4be2ec50871ac1d6b08a8f87e86e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405399CD-83AA-44BA-98CF-967FAC2FEBFB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809561B0-034F-48B3-9AAF-617C9A0CEB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4508A1-7008-4538-BD73-1D1D6C56AA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6700</TotalTime>
  <Words>1530</Words>
  <Application>Microsoft Office PowerPoint</Application>
  <PresentationFormat>On-screen Show (4:3)</PresentationFormat>
  <Paragraphs>334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CS ChemDraw Drawing</vt:lpstr>
      <vt:lpstr>The Rational Design of Intestinal Targeted Drugs</vt:lpstr>
      <vt:lpstr>Outline</vt:lpstr>
      <vt:lpstr>Why Tissue Targeting?</vt:lpstr>
      <vt:lpstr>Reasons to Target the Intestine</vt:lpstr>
      <vt:lpstr>Anatomy of Small Intestine</vt:lpstr>
      <vt:lpstr>How to Design an Oral Systemic Drug</vt:lpstr>
      <vt:lpstr>Ideal Physicochemical Properties for an Oral Systemic Drug</vt:lpstr>
      <vt:lpstr>How to Design an Intestinally-Targeted (Non-Systemic) Oral Small Molecule Drug</vt:lpstr>
      <vt:lpstr>How to Design an Intestinally-Targeted Oral Small Molecule Drug</vt:lpstr>
      <vt:lpstr>Example 1:  Low Absorption – Luminal Target  </vt:lpstr>
      <vt:lpstr>Other Examples:  Low Absorption – Luminal Targets  </vt:lpstr>
      <vt:lpstr>High Absorption and High Metabolism – Soft Drug</vt:lpstr>
      <vt:lpstr>Example 2: High Absorption and High Metabolism – Soft Drug</vt:lpstr>
      <vt:lpstr>Intestinal Transporter Approach</vt:lpstr>
      <vt:lpstr>Example 3:  Transporters – Uptake</vt:lpstr>
      <vt:lpstr>Example 4:  Transporters – Efflux</vt:lpstr>
      <vt:lpstr>Example 5:  Transporters – Biliary Excretion</vt:lpstr>
      <vt:lpstr>Example 6:  Prodrugs</vt:lpstr>
      <vt:lpstr>Challenges</vt:lpstr>
      <vt:lpstr>Conclusions</vt:lpstr>
      <vt:lpstr>Co-Contributors</vt:lpstr>
      <vt:lpstr>PowerPoint Presentation</vt:lpstr>
    </vt:vector>
  </TitlesOfParts>
  <Company>Pfizer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duczya</dc:creator>
  <cp:lastModifiedBy>yakkantisuds@omicsonline.org</cp:lastModifiedBy>
  <cp:revision>166</cp:revision>
  <dcterms:created xsi:type="dcterms:W3CDTF">2013-01-04T16:54:21Z</dcterms:created>
  <dcterms:modified xsi:type="dcterms:W3CDTF">2013-04-09T12:31:09Z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0x010100FFE8F0F1A975BB4EAD8E12F523E00AA7</vt:lpwstr>
  </property>
</Properties>
</file>