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38"/>
  </p:notesMasterIdLst>
  <p:sldIdLst>
    <p:sldId id="257" r:id="rId3"/>
    <p:sldId id="310" r:id="rId4"/>
    <p:sldId id="311" r:id="rId5"/>
    <p:sldId id="312" r:id="rId6"/>
    <p:sldId id="313" r:id="rId7"/>
    <p:sldId id="303" r:id="rId8"/>
    <p:sldId id="319" r:id="rId9"/>
    <p:sldId id="314" r:id="rId10"/>
    <p:sldId id="306" r:id="rId11"/>
    <p:sldId id="292" r:id="rId12"/>
    <p:sldId id="305" r:id="rId13"/>
    <p:sldId id="315" r:id="rId14"/>
    <p:sldId id="304" r:id="rId15"/>
    <p:sldId id="293" r:id="rId16"/>
    <p:sldId id="262" r:id="rId17"/>
    <p:sldId id="263" r:id="rId18"/>
    <p:sldId id="270" r:id="rId19"/>
    <p:sldId id="271" r:id="rId20"/>
    <p:sldId id="268" r:id="rId21"/>
    <p:sldId id="274" r:id="rId22"/>
    <p:sldId id="265" r:id="rId23"/>
    <p:sldId id="266" r:id="rId24"/>
    <p:sldId id="276" r:id="rId25"/>
    <p:sldId id="278" r:id="rId26"/>
    <p:sldId id="279" r:id="rId27"/>
    <p:sldId id="281" r:id="rId28"/>
    <p:sldId id="282" r:id="rId29"/>
    <p:sldId id="283" r:id="rId30"/>
    <p:sldId id="288" r:id="rId31"/>
    <p:sldId id="316" r:id="rId32"/>
    <p:sldId id="291" r:id="rId33"/>
    <p:sldId id="309" r:id="rId34"/>
    <p:sldId id="317" r:id="rId35"/>
    <p:sldId id="318" r:id="rId36"/>
    <p:sldId id="290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0"/>
    <a:srgbClr val="CC0099"/>
    <a:srgbClr val="F22E00"/>
    <a:srgbClr val="0067B4"/>
    <a:srgbClr val="C00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9" autoAdjust="0"/>
    <p:restoredTop sz="98387" autoAdjust="0"/>
  </p:normalViewPr>
  <p:slideViewPr>
    <p:cSldViewPr snapToGrid="0" showGuides="1">
      <p:cViewPr>
        <p:scale>
          <a:sx n="75" d="100"/>
          <a:sy n="75" d="100"/>
        </p:scale>
        <p:origin x="-306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3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vind\Documents\megha-m.pharm\my%20project\synthesis\formulation\release%20study\release%20studies%20as%20on%2012_04_13(1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vind\Documents\megha-m.pharm\my%20project\synthesis\formulation\cell%20line%20articles\Results-_Hema_Nair_ug_and_molar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IN" i="1"/>
              <a:t>In vitro</a:t>
            </a:r>
            <a:r>
              <a:rPr lang="en-IN" baseline="0"/>
              <a:t> release studies</a:t>
            </a:r>
            <a:endParaRPr lang="en-IN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3313983165897367"/>
          <c:y val="0.13240410464335711"/>
          <c:w val="0.79646194225721789"/>
          <c:h val="0.70068991763953048"/>
        </c:manualLayout>
      </c:layout>
      <c:scatterChart>
        <c:scatterStyle val="smoothMarker"/>
        <c:varyColors val="0"/>
        <c:ser>
          <c:idx val="1"/>
          <c:order val="0"/>
          <c:tx>
            <c:v>drug solution in PEG400: PBS as solvent </c:v>
          </c:tx>
          <c:spPr>
            <a:ln w="19050">
              <a:solidFill>
                <a:srgbClr val="00B0F0"/>
              </a:solidFill>
            </a:ln>
          </c:spPr>
          <c:marker>
            <c:spPr>
              <a:solidFill>
                <a:srgbClr val="1DA4FF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'[release studies as on 12_04_13(1).xlsx]DRUG SOLN IN peg pbs 200mcg'!$I$50:$I$60</c:f>
                <c:numCache>
                  <c:formatCode>General</c:formatCode>
                  <c:ptCount val="11"/>
                  <c:pt idx="0">
                    <c:v>0</c:v>
                  </c:pt>
                  <c:pt idx="1">
                    <c:v>2.1436496832996855E-2</c:v>
                  </c:pt>
                  <c:pt idx="2">
                    <c:v>0.13902969463538664</c:v>
                  </c:pt>
                  <c:pt idx="3">
                    <c:v>7.0971917339604465E-2</c:v>
                  </c:pt>
                  <c:pt idx="4">
                    <c:v>5.8614310141006876E-2</c:v>
                  </c:pt>
                  <c:pt idx="5">
                    <c:v>0.2174022876267068</c:v>
                  </c:pt>
                  <c:pt idx="6">
                    <c:v>2.63793743711568E-2</c:v>
                  </c:pt>
                  <c:pt idx="7">
                    <c:v>7.5072381060841006E-2</c:v>
                  </c:pt>
                  <c:pt idx="8">
                    <c:v>0.40253078428297945</c:v>
                  </c:pt>
                  <c:pt idx="9">
                    <c:v>1.4307468635749125</c:v>
                  </c:pt>
                  <c:pt idx="10">
                    <c:v>1.775590902292534</c:v>
                  </c:pt>
                </c:numCache>
              </c:numRef>
            </c:plus>
            <c:minus>
              <c:numRef>
                <c:f>'[release studies as on 12_04_13(1).xlsx]DRUG SOLN IN peg pbs 200mcg'!$I$50:$I$60</c:f>
                <c:numCache>
                  <c:formatCode>General</c:formatCode>
                  <c:ptCount val="11"/>
                  <c:pt idx="0">
                    <c:v>0</c:v>
                  </c:pt>
                  <c:pt idx="1">
                    <c:v>2.1436496832996855E-2</c:v>
                  </c:pt>
                  <c:pt idx="2">
                    <c:v>0.13902969463538664</c:v>
                  </c:pt>
                  <c:pt idx="3">
                    <c:v>7.0971917339604465E-2</c:v>
                  </c:pt>
                  <c:pt idx="4">
                    <c:v>5.8614310141006876E-2</c:v>
                  </c:pt>
                  <c:pt idx="5">
                    <c:v>0.2174022876267068</c:v>
                  </c:pt>
                  <c:pt idx="6">
                    <c:v>2.63793743711568E-2</c:v>
                  </c:pt>
                  <c:pt idx="7">
                    <c:v>7.5072381060841006E-2</c:v>
                  </c:pt>
                  <c:pt idx="8">
                    <c:v>0.40253078428297945</c:v>
                  </c:pt>
                  <c:pt idx="9">
                    <c:v>1.4307468635749125</c:v>
                  </c:pt>
                  <c:pt idx="10">
                    <c:v>1.775590902292534</c:v>
                  </c:pt>
                </c:numCache>
              </c:numRef>
            </c:minus>
          </c:errBars>
          <c:xVal>
            <c:numRef>
              <c:f>'[release studies as on 12_04_13(1).xlsx]DRUG SOLN IN peg pbs 200mcg'!$A$3:$A$13</c:f>
              <c:numCache>
                <c:formatCode>General</c:formatCode>
                <c:ptCount val="11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22</c:v>
                </c:pt>
                <c:pt idx="10">
                  <c:v>25.5</c:v>
                </c:pt>
              </c:numCache>
            </c:numRef>
          </c:xVal>
          <c:yVal>
            <c:numRef>
              <c:f>'[release studies as on 12_04_13(1).xlsx]DRUG SOLN IN peg pbs 200mcg'!$H$50:$H$60</c:f>
              <c:numCache>
                <c:formatCode>General</c:formatCode>
                <c:ptCount val="11"/>
                <c:pt idx="0">
                  <c:v>0</c:v>
                </c:pt>
                <c:pt idx="1">
                  <c:v>-1.5157892275496026E-2</c:v>
                </c:pt>
                <c:pt idx="2">
                  <c:v>-9.8308839862976866E-2</c:v>
                </c:pt>
                <c:pt idx="3">
                  <c:v>-6.927793950872764E-2</c:v>
                </c:pt>
                <c:pt idx="4">
                  <c:v>2.5664363462055563E-2</c:v>
                </c:pt>
                <c:pt idx="5">
                  <c:v>5.7522827446716482E-2</c:v>
                </c:pt>
                <c:pt idx="6">
                  <c:v>0.1281791823039061</c:v>
                </c:pt>
                <c:pt idx="7">
                  <c:v>0.15425332912443149</c:v>
                </c:pt>
                <c:pt idx="8">
                  <c:v>0.27471794512059688</c:v>
                </c:pt>
                <c:pt idx="9">
                  <c:v>3.1340669683046318</c:v>
                </c:pt>
                <c:pt idx="10">
                  <c:v>3.5547490442285445</c:v>
                </c:pt>
              </c:numCache>
            </c:numRef>
          </c:yVal>
          <c:smooth val="1"/>
        </c:ser>
        <c:ser>
          <c:idx val="0"/>
          <c:order val="1"/>
          <c:tx>
            <c:v>simple micelles dialysis</c:v>
          </c:tx>
          <c:spPr>
            <a:ln w="19050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'[release studies as on 12_04_13(1).xlsx]normal dia fr syn pol '!$H$50:$H$60</c:f>
                <c:numCache>
                  <c:formatCode>General</c:formatCode>
                  <c:ptCount val="11"/>
                  <c:pt idx="0">
                    <c:v>0</c:v>
                  </c:pt>
                  <c:pt idx="1">
                    <c:v>0.35405079227451269</c:v>
                  </c:pt>
                  <c:pt idx="2">
                    <c:v>0.3300542613037275</c:v>
                  </c:pt>
                  <c:pt idx="3">
                    <c:v>0.4670174655193865</c:v>
                  </c:pt>
                  <c:pt idx="4">
                    <c:v>0.61093602620843213</c:v>
                  </c:pt>
                  <c:pt idx="5">
                    <c:v>0.402269820630829</c:v>
                  </c:pt>
                  <c:pt idx="6">
                    <c:v>0.18077313179645035</c:v>
                  </c:pt>
                  <c:pt idx="7">
                    <c:v>0.38376262012557089</c:v>
                  </c:pt>
                  <c:pt idx="8">
                    <c:v>0.19504759555720705</c:v>
                  </c:pt>
                  <c:pt idx="9">
                    <c:v>0.26052274207372583</c:v>
                  </c:pt>
                  <c:pt idx="10">
                    <c:v>5.208250291086796E-2</c:v>
                  </c:pt>
                </c:numCache>
              </c:numRef>
            </c:plus>
            <c:minus>
              <c:numRef>
                <c:f>'[release studies as on 12_04_13(1).xlsx]normal dia fr syn pol '!$H$50:$H$60</c:f>
                <c:numCache>
                  <c:formatCode>General</c:formatCode>
                  <c:ptCount val="11"/>
                  <c:pt idx="0">
                    <c:v>0</c:v>
                  </c:pt>
                  <c:pt idx="1">
                    <c:v>0.35405079227451269</c:v>
                  </c:pt>
                  <c:pt idx="2">
                    <c:v>0.3300542613037275</c:v>
                  </c:pt>
                  <c:pt idx="3">
                    <c:v>0.4670174655193865</c:v>
                  </c:pt>
                  <c:pt idx="4">
                    <c:v>0.61093602620843213</c:v>
                  </c:pt>
                  <c:pt idx="5">
                    <c:v>0.402269820630829</c:v>
                  </c:pt>
                  <c:pt idx="6">
                    <c:v>0.18077313179645035</c:v>
                  </c:pt>
                  <c:pt idx="7">
                    <c:v>0.38376262012557089</c:v>
                  </c:pt>
                  <c:pt idx="8">
                    <c:v>0.19504759555720705</c:v>
                  </c:pt>
                  <c:pt idx="9">
                    <c:v>0.26052274207372583</c:v>
                  </c:pt>
                  <c:pt idx="10">
                    <c:v>5.208250291086796E-2</c:v>
                  </c:pt>
                </c:numCache>
              </c:numRef>
            </c:minus>
          </c:errBars>
          <c:xVal>
            <c:numRef>
              <c:f>'[release studies as on 12_04_13(1).xlsx]normal dia fr syn pol '!$A$16:$A$26</c:f>
              <c:numCache>
                <c:formatCode>General</c:formatCode>
                <c:ptCount val="11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24.5</c:v>
                </c:pt>
              </c:numCache>
            </c:numRef>
          </c:xVal>
          <c:yVal>
            <c:numRef>
              <c:f>'[release studies as on 12_04_13(1).xlsx]normal dia fr syn pol '!$G$50:$G$60</c:f>
              <c:numCache>
                <c:formatCode>General</c:formatCode>
                <c:ptCount val="11"/>
                <c:pt idx="0">
                  <c:v>0</c:v>
                </c:pt>
                <c:pt idx="1">
                  <c:v>5.0667695509335591</c:v>
                </c:pt>
                <c:pt idx="2">
                  <c:v>6.6624219112311422</c:v>
                </c:pt>
                <c:pt idx="3">
                  <c:v>7.9756608560438664</c:v>
                </c:pt>
                <c:pt idx="4">
                  <c:v>8.6813448220764684</c:v>
                </c:pt>
                <c:pt idx="5">
                  <c:v>9.3518844578505753</c:v>
                </c:pt>
                <c:pt idx="6">
                  <c:v>10.079119560091817</c:v>
                </c:pt>
                <c:pt idx="7">
                  <c:v>10.688996449713365</c:v>
                </c:pt>
                <c:pt idx="8">
                  <c:v>11.212427172358428</c:v>
                </c:pt>
                <c:pt idx="9">
                  <c:v>11.720210912747129</c:v>
                </c:pt>
                <c:pt idx="10">
                  <c:v>15.986505013659446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731776"/>
        <c:axId val="106733952"/>
      </c:scatterChart>
      <c:valAx>
        <c:axId val="1067317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in hours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6733952"/>
        <c:crosses val="autoZero"/>
        <c:crossBetween val="midCat"/>
      </c:valAx>
      <c:valAx>
        <c:axId val="1067339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Cumulative Release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6731776"/>
        <c:crosses val="autoZero"/>
        <c:crossBetween val="midCat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r>
              <a:rPr lang="en-IN" sz="1800" b="1" i="1">
                <a:latin typeface="Bookman Old Style" panose="02050604050505020204" pitchFamily="18" charset="0"/>
              </a:rPr>
              <a:t>In vitro</a:t>
            </a:r>
            <a:r>
              <a:rPr lang="en-IN" sz="1800" b="1">
                <a:latin typeface="Bookman Old Style" panose="02050604050505020204" pitchFamily="18" charset="0"/>
              </a:rPr>
              <a:t> cytotoxicity studies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Sheet2!$A$4</c:f>
              <c:strCache>
                <c:ptCount val="1"/>
                <c:pt idx="0">
                  <c:v>Drug solution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numRef>
              <c:f>Sheet2!$C$3:$D$3</c:f>
              <c:numCache>
                <c:formatCode>General</c:formatCode>
                <c:ptCount val="2"/>
                <c:pt idx="0">
                  <c:v>0.1</c:v>
                </c:pt>
                <c:pt idx="1">
                  <c:v>1</c:v>
                </c:pt>
              </c:numCache>
            </c:numRef>
          </c:cat>
          <c:val>
            <c:numRef>
              <c:f>Sheet2!$C$4:$D$4</c:f>
              <c:numCache>
                <c:formatCode>General</c:formatCode>
                <c:ptCount val="2"/>
                <c:pt idx="0">
                  <c:v>21.738221360968868</c:v>
                </c:pt>
                <c:pt idx="1">
                  <c:v>17.204906661767804</c:v>
                </c:pt>
              </c:numCache>
            </c:numRef>
          </c:val>
        </c:ser>
        <c:ser>
          <c:idx val="1"/>
          <c:order val="1"/>
          <c:tx>
            <c:strRef>
              <c:f>Sheet2!$A$5</c:f>
              <c:strCache>
                <c:ptCount val="1"/>
                <c:pt idx="0">
                  <c:v>Drug loaded simple micelles </c:v>
                </c:pt>
              </c:strCache>
            </c:strRef>
          </c:tx>
          <c:spPr>
            <a:solidFill>
              <a:srgbClr val="FF9900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numRef>
              <c:f>Sheet2!$C$3:$D$3</c:f>
              <c:numCache>
                <c:formatCode>General</c:formatCode>
                <c:ptCount val="2"/>
                <c:pt idx="0">
                  <c:v>0.1</c:v>
                </c:pt>
                <c:pt idx="1">
                  <c:v>1</c:v>
                </c:pt>
              </c:numCache>
            </c:numRef>
          </c:cat>
          <c:val>
            <c:numRef>
              <c:f>Sheet2!$C$5:$D$5</c:f>
              <c:numCache>
                <c:formatCode>General</c:formatCode>
                <c:ptCount val="2"/>
                <c:pt idx="0">
                  <c:v>36.663701376452032</c:v>
                </c:pt>
                <c:pt idx="1">
                  <c:v>30.857806187773935</c:v>
                </c:pt>
              </c:numCache>
            </c:numRef>
          </c:val>
        </c:ser>
        <c:ser>
          <c:idx val="2"/>
          <c:order val="2"/>
          <c:tx>
            <c:strRef>
              <c:f>Sheet2!$A$6</c:f>
              <c:strCache>
                <c:ptCount val="1"/>
                <c:pt idx="0">
                  <c:v>Blank simple micelles</c:v>
                </c:pt>
              </c:strCache>
            </c:strRef>
          </c:tx>
          <c:spPr>
            <a:solidFill>
              <a:srgbClr val="FF3399"/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numRef>
              <c:f>Sheet2!$C$3:$D$3</c:f>
              <c:numCache>
                <c:formatCode>General</c:formatCode>
                <c:ptCount val="2"/>
                <c:pt idx="0">
                  <c:v>0.1</c:v>
                </c:pt>
                <c:pt idx="1">
                  <c:v>1</c:v>
                </c:pt>
              </c:numCache>
            </c:numRef>
          </c:cat>
          <c:val>
            <c:numRef>
              <c:f>Sheet2!$C$6:$D$6</c:f>
              <c:numCache>
                <c:formatCode>General</c:formatCode>
                <c:ptCount val="2"/>
                <c:pt idx="0">
                  <c:v>93.30299858246714</c:v>
                </c:pt>
                <c:pt idx="1">
                  <c:v>77.646245043484825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2"/>
        <c:overlap val="-27"/>
        <c:axId val="106536320"/>
        <c:axId val="106542592"/>
      </c:barChart>
      <c:catAx>
        <c:axId val="1065363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r>
                  <a:rPr lang="en-IN" sz="1400" b="1">
                    <a:latin typeface="Bookman Old Style" panose="02050604050505020204" pitchFamily="18" charset="0"/>
                  </a:rPr>
                  <a:t>Concentration</a:t>
                </a:r>
                <a:r>
                  <a:rPr lang="en-IN" sz="1400" b="1" baseline="0">
                    <a:latin typeface="Bookman Old Style" panose="02050604050505020204" pitchFamily="18" charset="0"/>
                  </a:rPr>
                  <a:t> (in microM)</a:t>
                </a:r>
                <a:endParaRPr lang="en-IN" sz="1400" b="1">
                  <a:latin typeface="Bookman Old Style" panose="0205060405050502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en-US"/>
          </a:p>
        </c:txPr>
        <c:crossAx val="106542592"/>
        <c:crosses val="autoZero"/>
        <c:auto val="1"/>
        <c:lblAlgn val="ctr"/>
        <c:lblOffset val="100"/>
        <c:noMultiLvlLbl val="0"/>
      </c:catAx>
      <c:valAx>
        <c:axId val="10654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r>
                  <a:rPr lang="en-IN" sz="1400" b="1">
                    <a:latin typeface="Bookman Old Style" panose="02050604050505020204" pitchFamily="18" charset="0"/>
                  </a:rPr>
                  <a:t>Percent cell</a:t>
                </a:r>
                <a:r>
                  <a:rPr lang="en-IN" sz="1400" b="1" baseline="0">
                    <a:latin typeface="Bookman Old Style" panose="02050604050505020204" pitchFamily="18" charset="0"/>
                  </a:rPr>
                  <a:t> viability</a:t>
                </a:r>
                <a:endParaRPr lang="en-IN" sz="1400" b="1">
                  <a:latin typeface="Bookman Old Style" panose="02050604050505020204" pitchFamily="18" charset="0"/>
                </a:endParaRPr>
              </a:p>
            </c:rich>
          </c:tx>
          <c:layout>
            <c:manualLayout>
              <c:xMode val="edge"/>
              <c:yMode val="edge"/>
              <c:x val="1.5137162675081493E-2"/>
              <c:y val="0.235686700778564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en-US"/>
          </a:p>
        </c:txPr>
        <c:crossAx val="1065363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505C29-93E0-4041-9455-819F30111938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274D8EDC-C503-4BD6-B9B1-1DF0BDF51333}">
      <dgm:prSet phldrT="[Text]"/>
      <dgm:spPr/>
      <dgm:t>
        <a:bodyPr/>
        <a:lstStyle/>
        <a:p>
          <a:r>
            <a:rPr lang="en-IN" dirty="0" smtClean="0"/>
            <a:t>Surgery</a:t>
          </a:r>
          <a:endParaRPr lang="en-IN" dirty="0"/>
        </a:p>
      </dgm:t>
    </dgm:pt>
    <dgm:pt modelId="{0044954A-D406-4C2F-ABF0-BFBA9BCE70C2}" type="parTrans" cxnId="{2E513FEC-3E53-4C0F-8C26-AB19B34A3187}">
      <dgm:prSet/>
      <dgm:spPr/>
      <dgm:t>
        <a:bodyPr/>
        <a:lstStyle/>
        <a:p>
          <a:endParaRPr lang="en-IN"/>
        </a:p>
      </dgm:t>
    </dgm:pt>
    <dgm:pt modelId="{8A12AA74-2A52-49BE-8C00-08556E4D0F6C}" type="sibTrans" cxnId="{2E513FEC-3E53-4C0F-8C26-AB19B34A3187}">
      <dgm:prSet/>
      <dgm:spPr/>
      <dgm:t>
        <a:bodyPr/>
        <a:lstStyle/>
        <a:p>
          <a:endParaRPr lang="en-IN"/>
        </a:p>
      </dgm:t>
    </dgm:pt>
    <dgm:pt modelId="{CDBD66D1-5EB2-4FCC-8A75-D48B3872AF96}">
      <dgm:prSet phldrT="[Text]"/>
      <dgm:spPr/>
      <dgm:t>
        <a:bodyPr/>
        <a:lstStyle/>
        <a:p>
          <a:r>
            <a:rPr lang="en-IN" dirty="0" smtClean="0"/>
            <a:t>Radiation</a:t>
          </a:r>
          <a:endParaRPr lang="en-IN" dirty="0"/>
        </a:p>
      </dgm:t>
    </dgm:pt>
    <dgm:pt modelId="{E396AB9C-673A-4C5A-B4BC-EE010DFCF023}" type="parTrans" cxnId="{7B74C6F0-33CE-49DB-BB39-30BE1926F888}">
      <dgm:prSet/>
      <dgm:spPr/>
      <dgm:t>
        <a:bodyPr/>
        <a:lstStyle/>
        <a:p>
          <a:endParaRPr lang="en-IN"/>
        </a:p>
      </dgm:t>
    </dgm:pt>
    <dgm:pt modelId="{ECEB18E2-5657-4F08-9AA1-0D0181FAE3F1}" type="sibTrans" cxnId="{7B74C6F0-33CE-49DB-BB39-30BE1926F888}">
      <dgm:prSet/>
      <dgm:spPr/>
      <dgm:t>
        <a:bodyPr/>
        <a:lstStyle/>
        <a:p>
          <a:endParaRPr lang="en-IN"/>
        </a:p>
      </dgm:t>
    </dgm:pt>
    <dgm:pt modelId="{6952EFA5-B07C-4B2C-933C-52FDB3EC426F}">
      <dgm:prSet phldrT="[Text]"/>
      <dgm:spPr/>
      <dgm:t>
        <a:bodyPr/>
        <a:lstStyle/>
        <a:p>
          <a:r>
            <a:rPr lang="en-IN" dirty="0" smtClean="0"/>
            <a:t>Chemotherapy</a:t>
          </a:r>
          <a:endParaRPr lang="en-IN" dirty="0"/>
        </a:p>
      </dgm:t>
    </dgm:pt>
    <dgm:pt modelId="{94136218-01C4-4849-95CB-9FB099D05ABD}" type="parTrans" cxnId="{64EC3555-D4FA-4F9F-BB24-8AD987647BF3}">
      <dgm:prSet/>
      <dgm:spPr/>
      <dgm:t>
        <a:bodyPr/>
        <a:lstStyle/>
        <a:p>
          <a:endParaRPr lang="en-IN"/>
        </a:p>
      </dgm:t>
    </dgm:pt>
    <dgm:pt modelId="{E525AE65-28AF-45A8-933E-6CC694B555ED}" type="sibTrans" cxnId="{64EC3555-D4FA-4F9F-BB24-8AD987647BF3}">
      <dgm:prSet/>
      <dgm:spPr/>
      <dgm:t>
        <a:bodyPr/>
        <a:lstStyle/>
        <a:p>
          <a:endParaRPr lang="en-IN"/>
        </a:p>
      </dgm:t>
    </dgm:pt>
    <dgm:pt modelId="{6B22EAFA-FC5C-4EF2-9283-30D6B03E16A3}" type="pres">
      <dgm:prSet presAssocID="{8C505C29-93E0-4041-9455-819F30111938}" presName="Name0" presStyleCnt="0">
        <dgm:presLayoutVars>
          <dgm:dir/>
          <dgm:resizeHandles val="exact"/>
        </dgm:presLayoutVars>
      </dgm:prSet>
      <dgm:spPr/>
    </dgm:pt>
    <dgm:pt modelId="{E195CD65-C937-424F-AD94-C6A0129670E8}" type="pres">
      <dgm:prSet presAssocID="{8C505C29-93E0-4041-9455-819F30111938}" presName="bkgdShp" presStyleLbl="alignAccFollowNode1" presStyleIdx="0" presStyleCnt="1"/>
      <dgm:spPr/>
    </dgm:pt>
    <dgm:pt modelId="{F2B4489F-C3C0-47F6-ABC1-865DF438A07E}" type="pres">
      <dgm:prSet presAssocID="{8C505C29-93E0-4041-9455-819F30111938}" presName="linComp" presStyleCnt="0"/>
      <dgm:spPr/>
    </dgm:pt>
    <dgm:pt modelId="{2468078F-C7F8-455F-971E-429927B57DB4}" type="pres">
      <dgm:prSet presAssocID="{274D8EDC-C503-4BD6-B9B1-1DF0BDF51333}" presName="compNode" presStyleCnt="0"/>
      <dgm:spPr/>
    </dgm:pt>
    <dgm:pt modelId="{3347FD4A-B121-45F4-89F0-AD0562F64487}" type="pres">
      <dgm:prSet presAssocID="{274D8EDC-C503-4BD6-B9B1-1DF0BDF5133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15B41B6-7B49-429F-9FE5-324A20DC3BFC}" type="pres">
      <dgm:prSet presAssocID="{274D8EDC-C503-4BD6-B9B1-1DF0BDF51333}" presName="invisiNode" presStyleLbl="node1" presStyleIdx="0" presStyleCnt="3"/>
      <dgm:spPr/>
    </dgm:pt>
    <dgm:pt modelId="{5E879D20-F8D6-4BB1-8E3F-216663848F5C}" type="pres">
      <dgm:prSet presAssocID="{274D8EDC-C503-4BD6-B9B1-1DF0BDF51333}" presName="imagNode" presStyleLbl="fgImgPlace1" presStyleIdx="0" presStyleCnt="3" custScaleX="86711" custScaleY="97006" custLinFactNeighborX="-4934" custLinFactNeighborY="-619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E324C10-330E-450D-B211-3B13AF39F9F2}" type="pres">
      <dgm:prSet presAssocID="{8A12AA74-2A52-49BE-8C00-08556E4D0F6C}" presName="sibTrans" presStyleLbl="sibTrans2D1" presStyleIdx="0" presStyleCnt="0"/>
      <dgm:spPr/>
      <dgm:t>
        <a:bodyPr/>
        <a:lstStyle/>
        <a:p>
          <a:endParaRPr lang="en-IN"/>
        </a:p>
      </dgm:t>
    </dgm:pt>
    <dgm:pt modelId="{05C6F8E1-97F2-4EDD-9101-3E632C609AD2}" type="pres">
      <dgm:prSet presAssocID="{CDBD66D1-5EB2-4FCC-8A75-D48B3872AF96}" presName="compNode" presStyleCnt="0"/>
      <dgm:spPr/>
    </dgm:pt>
    <dgm:pt modelId="{613B04CB-28FB-4E70-9270-E15433816ABE}" type="pres">
      <dgm:prSet presAssocID="{CDBD66D1-5EB2-4FCC-8A75-D48B3872AF9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CB9B250-8981-4443-9806-5F82C15AFAE6}" type="pres">
      <dgm:prSet presAssocID="{CDBD66D1-5EB2-4FCC-8A75-D48B3872AF96}" presName="invisiNode" presStyleLbl="node1" presStyleIdx="1" presStyleCnt="3"/>
      <dgm:spPr/>
    </dgm:pt>
    <dgm:pt modelId="{2B9210C9-F5A2-40BF-BDE4-15EF36446BB4}" type="pres">
      <dgm:prSet presAssocID="{CDBD66D1-5EB2-4FCC-8A75-D48B3872AF96}" presName="imagNode" presStyleLbl="fgImgPlace1" presStyleIdx="1" presStyleCnt="3" custScaleX="97852" custScaleY="10287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0CC3528-287C-42AD-B0A5-958B1857BC95}" type="pres">
      <dgm:prSet presAssocID="{ECEB18E2-5657-4F08-9AA1-0D0181FAE3F1}" presName="sibTrans" presStyleLbl="sibTrans2D1" presStyleIdx="0" presStyleCnt="0"/>
      <dgm:spPr/>
      <dgm:t>
        <a:bodyPr/>
        <a:lstStyle/>
        <a:p>
          <a:endParaRPr lang="en-IN"/>
        </a:p>
      </dgm:t>
    </dgm:pt>
    <dgm:pt modelId="{38DA8A66-C599-4ADC-8BAA-8D5008D00BCB}" type="pres">
      <dgm:prSet presAssocID="{6952EFA5-B07C-4B2C-933C-52FDB3EC426F}" presName="compNode" presStyleCnt="0"/>
      <dgm:spPr/>
    </dgm:pt>
    <dgm:pt modelId="{872A6151-B8F7-45D2-9D80-1BF57711D725}" type="pres">
      <dgm:prSet presAssocID="{6952EFA5-B07C-4B2C-933C-52FDB3EC426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FDC0EA4-AF5B-4B92-BB77-A4DF4AF94375}" type="pres">
      <dgm:prSet presAssocID="{6952EFA5-B07C-4B2C-933C-52FDB3EC426F}" presName="invisiNode" presStyleLbl="node1" presStyleIdx="2" presStyleCnt="3"/>
      <dgm:spPr/>
    </dgm:pt>
    <dgm:pt modelId="{1FE2DD0F-DA3B-40CB-8EE7-B01D8E1DC51D}" type="pres">
      <dgm:prSet presAssocID="{6952EFA5-B07C-4B2C-933C-52FDB3EC426F}" presName="imagNode" presStyleLbl="fgImgPlace1" presStyleIdx="2" presStyleCnt="3" custScaleX="73555" custScaleY="10641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B2C6FA6C-F012-4A0E-8512-0826AFC7A781}" type="presOf" srcId="{6952EFA5-B07C-4B2C-933C-52FDB3EC426F}" destId="{872A6151-B8F7-45D2-9D80-1BF57711D725}" srcOrd="0" destOrd="0" presId="urn:microsoft.com/office/officeart/2005/8/layout/pList2"/>
    <dgm:cxn modelId="{7B74C6F0-33CE-49DB-BB39-30BE1926F888}" srcId="{8C505C29-93E0-4041-9455-819F30111938}" destId="{CDBD66D1-5EB2-4FCC-8A75-D48B3872AF96}" srcOrd="1" destOrd="0" parTransId="{E396AB9C-673A-4C5A-B4BC-EE010DFCF023}" sibTransId="{ECEB18E2-5657-4F08-9AA1-0D0181FAE3F1}"/>
    <dgm:cxn modelId="{6218E2FA-77B7-47C8-94D9-F606C585010C}" type="presOf" srcId="{8A12AA74-2A52-49BE-8C00-08556E4D0F6C}" destId="{6E324C10-330E-450D-B211-3B13AF39F9F2}" srcOrd="0" destOrd="0" presId="urn:microsoft.com/office/officeart/2005/8/layout/pList2"/>
    <dgm:cxn modelId="{ADBE137D-16B3-4BE6-947A-9E212F871D94}" type="presOf" srcId="{274D8EDC-C503-4BD6-B9B1-1DF0BDF51333}" destId="{3347FD4A-B121-45F4-89F0-AD0562F64487}" srcOrd="0" destOrd="0" presId="urn:microsoft.com/office/officeart/2005/8/layout/pList2"/>
    <dgm:cxn modelId="{2E513FEC-3E53-4C0F-8C26-AB19B34A3187}" srcId="{8C505C29-93E0-4041-9455-819F30111938}" destId="{274D8EDC-C503-4BD6-B9B1-1DF0BDF51333}" srcOrd="0" destOrd="0" parTransId="{0044954A-D406-4C2F-ABF0-BFBA9BCE70C2}" sibTransId="{8A12AA74-2A52-49BE-8C00-08556E4D0F6C}"/>
    <dgm:cxn modelId="{EBB844C5-D842-4CD2-BC31-06E1305705DA}" type="presOf" srcId="{ECEB18E2-5657-4F08-9AA1-0D0181FAE3F1}" destId="{C0CC3528-287C-42AD-B0A5-958B1857BC95}" srcOrd="0" destOrd="0" presId="urn:microsoft.com/office/officeart/2005/8/layout/pList2"/>
    <dgm:cxn modelId="{ED16D624-94CC-4540-9BE6-41AD6E689DE7}" type="presOf" srcId="{CDBD66D1-5EB2-4FCC-8A75-D48B3872AF96}" destId="{613B04CB-28FB-4E70-9270-E15433816ABE}" srcOrd="0" destOrd="0" presId="urn:microsoft.com/office/officeart/2005/8/layout/pList2"/>
    <dgm:cxn modelId="{64EC3555-D4FA-4F9F-BB24-8AD987647BF3}" srcId="{8C505C29-93E0-4041-9455-819F30111938}" destId="{6952EFA5-B07C-4B2C-933C-52FDB3EC426F}" srcOrd="2" destOrd="0" parTransId="{94136218-01C4-4849-95CB-9FB099D05ABD}" sibTransId="{E525AE65-28AF-45A8-933E-6CC694B555ED}"/>
    <dgm:cxn modelId="{7615E8F5-F051-416C-896F-E6C4A5B2028E}" type="presOf" srcId="{8C505C29-93E0-4041-9455-819F30111938}" destId="{6B22EAFA-FC5C-4EF2-9283-30D6B03E16A3}" srcOrd="0" destOrd="0" presId="urn:microsoft.com/office/officeart/2005/8/layout/pList2"/>
    <dgm:cxn modelId="{9FD9A94D-69FC-4D44-B90B-4A24DD4F6F1A}" type="presParOf" srcId="{6B22EAFA-FC5C-4EF2-9283-30D6B03E16A3}" destId="{E195CD65-C937-424F-AD94-C6A0129670E8}" srcOrd="0" destOrd="0" presId="urn:microsoft.com/office/officeart/2005/8/layout/pList2"/>
    <dgm:cxn modelId="{C632D40D-3911-468C-A379-AD81592109D5}" type="presParOf" srcId="{6B22EAFA-FC5C-4EF2-9283-30D6B03E16A3}" destId="{F2B4489F-C3C0-47F6-ABC1-865DF438A07E}" srcOrd="1" destOrd="0" presId="urn:microsoft.com/office/officeart/2005/8/layout/pList2"/>
    <dgm:cxn modelId="{EBE5C823-A4A9-499E-95E2-BFBC9C92AA80}" type="presParOf" srcId="{F2B4489F-C3C0-47F6-ABC1-865DF438A07E}" destId="{2468078F-C7F8-455F-971E-429927B57DB4}" srcOrd="0" destOrd="0" presId="urn:microsoft.com/office/officeart/2005/8/layout/pList2"/>
    <dgm:cxn modelId="{06BF5867-9813-476F-B250-DF062F7076C5}" type="presParOf" srcId="{2468078F-C7F8-455F-971E-429927B57DB4}" destId="{3347FD4A-B121-45F4-89F0-AD0562F64487}" srcOrd="0" destOrd="0" presId="urn:microsoft.com/office/officeart/2005/8/layout/pList2"/>
    <dgm:cxn modelId="{01B8C0A7-9A65-4D96-9582-BEB88B93AC2D}" type="presParOf" srcId="{2468078F-C7F8-455F-971E-429927B57DB4}" destId="{015B41B6-7B49-429F-9FE5-324A20DC3BFC}" srcOrd="1" destOrd="0" presId="urn:microsoft.com/office/officeart/2005/8/layout/pList2"/>
    <dgm:cxn modelId="{4508A1F8-09F9-4707-A102-FBD15F6B120E}" type="presParOf" srcId="{2468078F-C7F8-455F-971E-429927B57DB4}" destId="{5E879D20-F8D6-4BB1-8E3F-216663848F5C}" srcOrd="2" destOrd="0" presId="urn:microsoft.com/office/officeart/2005/8/layout/pList2"/>
    <dgm:cxn modelId="{C046A5DC-9C24-4C59-A894-84EA8C8708FE}" type="presParOf" srcId="{F2B4489F-C3C0-47F6-ABC1-865DF438A07E}" destId="{6E324C10-330E-450D-B211-3B13AF39F9F2}" srcOrd="1" destOrd="0" presId="urn:microsoft.com/office/officeart/2005/8/layout/pList2"/>
    <dgm:cxn modelId="{F3F867D1-5B8A-4C49-9635-EC360C30C202}" type="presParOf" srcId="{F2B4489F-C3C0-47F6-ABC1-865DF438A07E}" destId="{05C6F8E1-97F2-4EDD-9101-3E632C609AD2}" srcOrd="2" destOrd="0" presId="urn:microsoft.com/office/officeart/2005/8/layout/pList2"/>
    <dgm:cxn modelId="{4B93DDD0-6DBD-4184-9DC8-E15C9D4E8EB3}" type="presParOf" srcId="{05C6F8E1-97F2-4EDD-9101-3E632C609AD2}" destId="{613B04CB-28FB-4E70-9270-E15433816ABE}" srcOrd="0" destOrd="0" presId="urn:microsoft.com/office/officeart/2005/8/layout/pList2"/>
    <dgm:cxn modelId="{9BA8E892-A67B-4DAF-8B8D-CEFDFC35C6E0}" type="presParOf" srcId="{05C6F8E1-97F2-4EDD-9101-3E632C609AD2}" destId="{CCB9B250-8981-4443-9806-5F82C15AFAE6}" srcOrd="1" destOrd="0" presId="urn:microsoft.com/office/officeart/2005/8/layout/pList2"/>
    <dgm:cxn modelId="{E18B9A46-E474-4837-9B62-1615E2A0E39C}" type="presParOf" srcId="{05C6F8E1-97F2-4EDD-9101-3E632C609AD2}" destId="{2B9210C9-F5A2-40BF-BDE4-15EF36446BB4}" srcOrd="2" destOrd="0" presId="urn:microsoft.com/office/officeart/2005/8/layout/pList2"/>
    <dgm:cxn modelId="{46D672D8-6EB0-462E-90D2-7EA4655613C0}" type="presParOf" srcId="{F2B4489F-C3C0-47F6-ABC1-865DF438A07E}" destId="{C0CC3528-287C-42AD-B0A5-958B1857BC95}" srcOrd="3" destOrd="0" presId="urn:microsoft.com/office/officeart/2005/8/layout/pList2"/>
    <dgm:cxn modelId="{B831EEC6-4B80-4338-ACC6-D9DF253C938A}" type="presParOf" srcId="{F2B4489F-C3C0-47F6-ABC1-865DF438A07E}" destId="{38DA8A66-C599-4ADC-8BAA-8D5008D00BCB}" srcOrd="4" destOrd="0" presId="urn:microsoft.com/office/officeart/2005/8/layout/pList2"/>
    <dgm:cxn modelId="{FF4A9497-541C-41CA-9585-1FB83715DD88}" type="presParOf" srcId="{38DA8A66-C599-4ADC-8BAA-8D5008D00BCB}" destId="{872A6151-B8F7-45D2-9D80-1BF57711D725}" srcOrd="0" destOrd="0" presId="urn:microsoft.com/office/officeart/2005/8/layout/pList2"/>
    <dgm:cxn modelId="{91195829-1971-4822-8A00-64C02E93AA9A}" type="presParOf" srcId="{38DA8A66-C599-4ADC-8BAA-8D5008D00BCB}" destId="{9FDC0EA4-AF5B-4B92-BB77-A4DF4AF94375}" srcOrd="1" destOrd="0" presId="urn:microsoft.com/office/officeart/2005/8/layout/pList2"/>
    <dgm:cxn modelId="{C6E29CCC-0578-4211-AB85-89B8653786EC}" type="presParOf" srcId="{38DA8A66-C599-4ADC-8BAA-8D5008D00BCB}" destId="{1FE2DD0F-DA3B-40CB-8EE7-B01D8E1DC51D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531E23-873E-4300-9A1B-4C705EF202FB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A843CE4-D94B-4D2B-81EF-5FCD9C8B4AE2}">
      <dgm:prSet phldrT="[Text]" custT="1"/>
      <dgm:spPr/>
      <dgm:t>
        <a:bodyPr/>
        <a:lstStyle/>
        <a:p>
          <a:r>
            <a:rPr lang="en-US" sz="1800" b="1" dirty="0" smtClean="0">
              <a:latin typeface="Comic Sans MS" pitchFamily="66" charset="0"/>
            </a:rPr>
            <a:t>Polymeric micelles: </a:t>
          </a:r>
        </a:p>
        <a:p>
          <a:r>
            <a:rPr lang="en-US" sz="1800" b="1" dirty="0" smtClean="0">
              <a:latin typeface="Comic Sans MS" pitchFamily="66" charset="0"/>
            </a:rPr>
            <a:t>CHARACTERISATION</a:t>
          </a:r>
          <a:endParaRPr lang="en-IN" sz="1800" b="1" dirty="0">
            <a:latin typeface="Comic Sans MS" pitchFamily="66" charset="0"/>
          </a:endParaRPr>
        </a:p>
      </dgm:t>
    </dgm:pt>
    <dgm:pt modelId="{55AEA188-0812-43DC-AE4C-9553D13DFE21}" type="parTrans" cxnId="{A5427DA7-ED46-460A-8468-864D6ADEC658}">
      <dgm:prSet/>
      <dgm:spPr/>
      <dgm:t>
        <a:bodyPr/>
        <a:lstStyle/>
        <a:p>
          <a:endParaRPr lang="en-IN" sz="2000" b="1">
            <a:latin typeface="Comic Sans MS" pitchFamily="66" charset="0"/>
          </a:endParaRPr>
        </a:p>
      </dgm:t>
    </dgm:pt>
    <dgm:pt modelId="{938E6114-57B2-4941-B18E-B04A1262029F}" type="sibTrans" cxnId="{A5427DA7-ED46-460A-8468-864D6ADEC658}">
      <dgm:prSet/>
      <dgm:spPr/>
      <dgm:t>
        <a:bodyPr/>
        <a:lstStyle/>
        <a:p>
          <a:endParaRPr lang="en-IN" sz="2000" b="1">
            <a:latin typeface="Comic Sans MS" pitchFamily="66" charset="0"/>
          </a:endParaRPr>
        </a:p>
      </dgm:t>
    </dgm:pt>
    <dgm:pt modelId="{6AD4475E-8D7E-47A6-B721-C61087C445E5}">
      <dgm:prSet phldrT="[Text]" custT="1"/>
      <dgm:spPr/>
      <dgm:t>
        <a:bodyPr/>
        <a:lstStyle/>
        <a:p>
          <a:r>
            <a:rPr lang="en-US" sz="1600" b="0" dirty="0" smtClean="0">
              <a:latin typeface="Comic Sans MS" pitchFamily="66" charset="0"/>
            </a:rPr>
            <a:t>Micelle size and Zeta potential: </a:t>
          </a:r>
          <a:r>
            <a:rPr lang="en-US" sz="1600" b="0" dirty="0" err="1" smtClean="0">
              <a:latin typeface="Comic Sans MS" pitchFamily="66" charset="0"/>
            </a:rPr>
            <a:t>Zetasizer</a:t>
          </a:r>
          <a:endParaRPr lang="en-IN" sz="1600" b="0" dirty="0">
            <a:latin typeface="Comic Sans MS" pitchFamily="66" charset="0"/>
          </a:endParaRPr>
        </a:p>
      </dgm:t>
    </dgm:pt>
    <dgm:pt modelId="{FB45FADC-05DF-4246-9DD7-3D4D1A2FC42F}" type="parTrans" cxnId="{957E615C-0905-4AC9-B4C4-6260C296EBD6}">
      <dgm:prSet/>
      <dgm:spPr/>
      <dgm:t>
        <a:bodyPr/>
        <a:lstStyle/>
        <a:p>
          <a:endParaRPr lang="en-IN" sz="2000" b="1">
            <a:latin typeface="Comic Sans MS" pitchFamily="66" charset="0"/>
          </a:endParaRPr>
        </a:p>
      </dgm:t>
    </dgm:pt>
    <dgm:pt modelId="{08A2F945-C1D9-4B68-95D1-F4DE2C37C869}" type="sibTrans" cxnId="{957E615C-0905-4AC9-B4C4-6260C296EBD6}">
      <dgm:prSet/>
      <dgm:spPr/>
      <dgm:t>
        <a:bodyPr/>
        <a:lstStyle/>
        <a:p>
          <a:endParaRPr lang="en-IN" sz="2000" b="1">
            <a:latin typeface="Comic Sans MS" pitchFamily="66" charset="0"/>
          </a:endParaRPr>
        </a:p>
      </dgm:t>
    </dgm:pt>
    <dgm:pt modelId="{CB0DBC0B-2FBA-4C2E-A7EA-CDE3E43D957A}">
      <dgm:prSet phldrT="[Text]" custT="1"/>
      <dgm:spPr/>
      <dgm:t>
        <a:bodyPr/>
        <a:lstStyle/>
        <a:p>
          <a:r>
            <a:rPr lang="en-US" sz="1600" b="0" dirty="0" smtClean="0">
              <a:latin typeface="Comic Sans MS" pitchFamily="66" charset="0"/>
            </a:rPr>
            <a:t>Drug loading and entrapment efficiency</a:t>
          </a:r>
          <a:endParaRPr lang="en-IN" sz="1600" b="0" dirty="0">
            <a:latin typeface="Comic Sans MS" pitchFamily="66" charset="0"/>
          </a:endParaRPr>
        </a:p>
      </dgm:t>
    </dgm:pt>
    <dgm:pt modelId="{9A95219C-D329-4CF0-B7B1-6336387704CC}" type="parTrans" cxnId="{D7DCFC34-90FE-41B0-8D05-E0253BA47A64}">
      <dgm:prSet/>
      <dgm:spPr/>
      <dgm:t>
        <a:bodyPr/>
        <a:lstStyle/>
        <a:p>
          <a:endParaRPr lang="en-IN" sz="2000" b="1">
            <a:latin typeface="Comic Sans MS" pitchFamily="66" charset="0"/>
          </a:endParaRPr>
        </a:p>
      </dgm:t>
    </dgm:pt>
    <dgm:pt modelId="{E8A456BD-5C52-47D4-9C20-0765A9521D1A}" type="sibTrans" cxnId="{D7DCFC34-90FE-41B0-8D05-E0253BA47A64}">
      <dgm:prSet/>
      <dgm:spPr/>
      <dgm:t>
        <a:bodyPr/>
        <a:lstStyle/>
        <a:p>
          <a:endParaRPr lang="en-IN" sz="2000" b="1">
            <a:latin typeface="Comic Sans MS" pitchFamily="66" charset="0"/>
          </a:endParaRPr>
        </a:p>
      </dgm:t>
    </dgm:pt>
    <dgm:pt modelId="{F13160CE-915E-49EA-8477-87315376605C}">
      <dgm:prSet custT="1"/>
      <dgm:spPr/>
      <dgm:t>
        <a:bodyPr/>
        <a:lstStyle/>
        <a:p>
          <a:r>
            <a:rPr lang="en-US" sz="1600" b="0" dirty="0" smtClean="0">
              <a:latin typeface="Comic Sans MS" pitchFamily="66" charset="0"/>
            </a:rPr>
            <a:t>Morphology: TEM</a:t>
          </a:r>
          <a:endParaRPr lang="en-IN" sz="1600" b="0" dirty="0">
            <a:latin typeface="Comic Sans MS" pitchFamily="66" charset="0"/>
          </a:endParaRPr>
        </a:p>
      </dgm:t>
    </dgm:pt>
    <dgm:pt modelId="{10E05C7D-8AF6-4765-AE93-8A0E2DC66522}" type="parTrans" cxnId="{8F7FCBA7-05BE-4F52-98C0-5AACB04840A4}">
      <dgm:prSet/>
      <dgm:spPr/>
      <dgm:t>
        <a:bodyPr/>
        <a:lstStyle/>
        <a:p>
          <a:endParaRPr lang="en-IN" sz="2000" b="1">
            <a:latin typeface="Comic Sans MS" pitchFamily="66" charset="0"/>
          </a:endParaRPr>
        </a:p>
      </dgm:t>
    </dgm:pt>
    <dgm:pt modelId="{F2630710-B7FF-4B72-8445-3E06034E238F}" type="sibTrans" cxnId="{8F7FCBA7-05BE-4F52-98C0-5AACB04840A4}">
      <dgm:prSet/>
      <dgm:spPr/>
      <dgm:t>
        <a:bodyPr/>
        <a:lstStyle/>
        <a:p>
          <a:endParaRPr lang="en-IN" sz="2000" b="1">
            <a:latin typeface="Comic Sans MS" pitchFamily="66" charset="0"/>
          </a:endParaRPr>
        </a:p>
      </dgm:t>
    </dgm:pt>
    <dgm:pt modelId="{CBDD0279-6DC3-470F-9B52-D7DA0060B28D}" type="pres">
      <dgm:prSet presAssocID="{B3531E23-873E-4300-9A1B-4C705EF202F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805695F-9168-4005-B013-BBD65A9A37B5}" type="pres">
      <dgm:prSet presAssocID="{0A843CE4-D94B-4D2B-81EF-5FCD9C8B4AE2}" presName="hierRoot1" presStyleCnt="0"/>
      <dgm:spPr/>
    </dgm:pt>
    <dgm:pt modelId="{1DDC2296-956D-454C-BA6A-C40D6EB179CF}" type="pres">
      <dgm:prSet presAssocID="{0A843CE4-D94B-4D2B-81EF-5FCD9C8B4AE2}" presName="composite" presStyleCnt="0"/>
      <dgm:spPr/>
    </dgm:pt>
    <dgm:pt modelId="{977DE8F2-9FDA-480D-95BD-A052C14B6848}" type="pres">
      <dgm:prSet presAssocID="{0A843CE4-D94B-4D2B-81EF-5FCD9C8B4AE2}" presName="background" presStyleLbl="node0" presStyleIdx="0" presStyleCnt="1"/>
      <dgm:spPr/>
    </dgm:pt>
    <dgm:pt modelId="{B14EC3E6-DF11-4328-87B8-E9A6693CC0BD}" type="pres">
      <dgm:prSet presAssocID="{0A843CE4-D94B-4D2B-81EF-5FCD9C8B4AE2}" presName="text" presStyleLbl="fgAcc0" presStyleIdx="0" presStyleCnt="1" custScaleX="148993" custScaleY="109321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3D0E8BEE-6F32-4E7F-A8CB-BD6B7484D572}" type="pres">
      <dgm:prSet presAssocID="{0A843CE4-D94B-4D2B-81EF-5FCD9C8B4AE2}" presName="hierChild2" presStyleCnt="0"/>
      <dgm:spPr/>
    </dgm:pt>
    <dgm:pt modelId="{C3ACEA45-8FD5-4C3C-A060-063CA9980385}" type="pres">
      <dgm:prSet presAssocID="{FB45FADC-05DF-4246-9DD7-3D4D1A2FC42F}" presName="Name10" presStyleLbl="parChTrans1D2" presStyleIdx="0" presStyleCnt="3"/>
      <dgm:spPr/>
      <dgm:t>
        <a:bodyPr/>
        <a:lstStyle/>
        <a:p>
          <a:endParaRPr lang="en-US"/>
        </a:p>
      </dgm:t>
    </dgm:pt>
    <dgm:pt modelId="{1B6D20DB-31B7-4903-A984-4774D561CC93}" type="pres">
      <dgm:prSet presAssocID="{6AD4475E-8D7E-47A6-B721-C61087C445E5}" presName="hierRoot2" presStyleCnt="0"/>
      <dgm:spPr/>
    </dgm:pt>
    <dgm:pt modelId="{499AEADE-E9BD-496D-BB1D-161399F28662}" type="pres">
      <dgm:prSet presAssocID="{6AD4475E-8D7E-47A6-B721-C61087C445E5}" presName="composite2" presStyleCnt="0"/>
      <dgm:spPr/>
    </dgm:pt>
    <dgm:pt modelId="{CBCA7CEC-B24A-4472-B818-A0A31D82328A}" type="pres">
      <dgm:prSet presAssocID="{6AD4475E-8D7E-47A6-B721-C61087C445E5}" presName="background2" presStyleLbl="node2" presStyleIdx="0" presStyleCnt="3"/>
      <dgm:spPr/>
    </dgm:pt>
    <dgm:pt modelId="{063F30A7-5C93-441D-8B03-17FBF601B9A8}" type="pres">
      <dgm:prSet presAssocID="{6AD4475E-8D7E-47A6-B721-C61087C445E5}" presName="text2" presStyleLbl="fgAcc2" presStyleIdx="0" presStyleCnt="3" custScaleX="112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B07400-DEA3-438C-A6BA-468F4FB591AC}" type="pres">
      <dgm:prSet presAssocID="{6AD4475E-8D7E-47A6-B721-C61087C445E5}" presName="hierChild3" presStyleCnt="0"/>
      <dgm:spPr/>
    </dgm:pt>
    <dgm:pt modelId="{1DAE4C72-56E1-4542-8A50-A024C51762C8}" type="pres">
      <dgm:prSet presAssocID="{9A95219C-D329-4CF0-B7B1-6336387704CC}" presName="Name10" presStyleLbl="parChTrans1D2" presStyleIdx="1" presStyleCnt="3"/>
      <dgm:spPr/>
      <dgm:t>
        <a:bodyPr/>
        <a:lstStyle/>
        <a:p>
          <a:endParaRPr lang="en-US"/>
        </a:p>
      </dgm:t>
    </dgm:pt>
    <dgm:pt modelId="{80842381-C343-4574-8F07-299297BCCAF8}" type="pres">
      <dgm:prSet presAssocID="{CB0DBC0B-2FBA-4C2E-A7EA-CDE3E43D957A}" presName="hierRoot2" presStyleCnt="0"/>
      <dgm:spPr/>
    </dgm:pt>
    <dgm:pt modelId="{AE415C09-0914-49AC-B8F0-AADEBC90EB17}" type="pres">
      <dgm:prSet presAssocID="{CB0DBC0B-2FBA-4C2E-A7EA-CDE3E43D957A}" presName="composite2" presStyleCnt="0"/>
      <dgm:spPr/>
    </dgm:pt>
    <dgm:pt modelId="{980408CD-205A-4A6B-8126-4C21546348CD}" type="pres">
      <dgm:prSet presAssocID="{CB0DBC0B-2FBA-4C2E-A7EA-CDE3E43D957A}" presName="background2" presStyleLbl="node2" presStyleIdx="1" presStyleCnt="3"/>
      <dgm:spPr/>
    </dgm:pt>
    <dgm:pt modelId="{0805D7E5-FB85-43A3-9144-127FB3E632BB}" type="pres">
      <dgm:prSet presAssocID="{CB0DBC0B-2FBA-4C2E-A7EA-CDE3E43D957A}" presName="text2" presStyleLbl="fgAcc2" presStyleIdx="1" presStyleCnt="3" custScaleX="112188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8419B8EB-F3B5-497C-AFEA-1D39E9DD73F5}" type="pres">
      <dgm:prSet presAssocID="{CB0DBC0B-2FBA-4C2E-A7EA-CDE3E43D957A}" presName="hierChild3" presStyleCnt="0"/>
      <dgm:spPr/>
    </dgm:pt>
    <dgm:pt modelId="{4F1823BB-E49C-4496-B4A7-49345D03EFD0}" type="pres">
      <dgm:prSet presAssocID="{10E05C7D-8AF6-4765-AE93-8A0E2DC66522}" presName="Name10" presStyleLbl="parChTrans1D2" presStyleIdx="2" presStyleCnt="3"/>
      <dgm:spPr/>
      <dgm:t>
        <a:bodyPr/>
        <a:lstStyle/>
        <a:p>
          <a:endParaRPr lang="en-US"/>
        </a:p>
      </dgm:t>
    </dgm:pt>
    <dgm:pt modelId="{443F9D64-3D2D-4B79-86A3-BB85402E74B6}" type="pres">
      <dgm:prSet presAssocID="{F13160CE-915E-49EA-8477-87315376605C}" presName="hierRoot2" presStyleCnt="0"/>
      <dgm:spPr/>
    </dgm:pt>
    <dgm:pt modelId="{887C6A04-1E2B-4FD0-B281-79D0D65B2E23}" type="pres">
      <dgm:prSet presAssocID="{F13160CE-915E-49EA-8477-87315376605C}" presName="composite2" presStyleCnt="0"/>
      <dgm:spPr/>
    </dgm:pt>
    <dgm:pt modelId="{711CC3B7-0AB7-4DA2-A01B-A2B3DE7D2F45}" type="pres">
      <dgm:prSet presAssocID="{F13160CE-915E-49EA-8477-87315376605C}" presName="background2" presStyleLbl="node2" presStyleIdx="2" presStyleCnt="3"/>
      <dgm:spPr/>
    </dgm:pt>
    <dgm:pt modelId="{120FA348-F4C4-4A98-B92F-823F264C9B9B}" type="pres">
      <dgm:prSet presAssocID="{F13160CE-915E-49EA-8477-87315376605C}" presName="text2" presStyleLbl="fgAcc2" presStyleIdx="2" presStyleCnt="3" custScaleX="112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A2B1C8D-DEA6-4412-B361-F90D7C15C197}" type="pres">
      <dgm:prSet presAssocID="{F13160CE-915E-49EA-8477-87315376605C}" presName="hierChild3" presStyleCnt="0"/>
      <dgm:spPr/>
    </dgm:pt>
  </dgm:ptLst>
  <dgm:cxnLst>
    <dgm:cxn modelId="{68977E88-DAF7-44BD-A19F-AB6FEB45C977}" type="presOf" srcId="{F13160CE-915E-49EA-8477-87315376605C}" destId="{120FA348-F4C4-4A98-B92F-823F264C9B9B}" srcOrd="0" destOrd="0" presId="urn:microsoft.com/office/officeart/2005/8/layout/hierarchy1"/>
    <dgm:cxn modelId="{DC1DBF08-27EE-46C0-8BCB-3E871FFDE3D1}" type="presOf" srcId="{B3531E23-873E-4300-9A1B-4C705EF202FB}" destId="{CBDD0279-6DC3-470F-9B52-D7DA0060B28D}" srcOrd="0" destOrd="0" presId="urn:microsoft.com/office/officeart/2005/8/layout/hierarchy1"/>
    <dgm:cxn modelId="{FFA967C5-2BF9-41DC-B51F-6ABABB159D19}" type="presOf" srcId="{6AD4475E-8D7E-47A6-B721-C61087C445E5}" destId="{063F30A7-5C93-441D-8B03-17FBF601B9A8}" srcOrd="0" destOrd="0" presId="urn:microsoft.com/office/officeart/2005/8/layout/hierarchy1"/>
    <dgm:cxn modelId="{07E84AB6-237D-4D07-99E3-B840C0B81EC4}" type="presOf" srcId="{10E05C7D-8AF6-4765-AE93-8A0E2DC66522}" destId="{4F1823BB-E49C-4496-B4A7-49345D03EFD0}" srcOrd="0" destOrd="0" presId="urn:microsoft.com/office/officeart/2005/8/layout/hierarchy1"/>
    <dgm:cxn modelId="{4C053977-0148-458B-94DD-5F1EA98B2478}" type="presOf" srcId="{FB45FADC-05DF-4246-9DD7-3D4D1A2FC42F}" destId="{C3ACEA45-8FD5-4C3C-A060-063CA9980385}" srcOrd="0" destOrd="0" presId="urn:microsoft.com/office/officeart/2005/8/layout/hierarchy1"/>
    <dgm:cxn modelId="{13F2D8EF-2FDB-4D41-B8FC-3B99A8BC9BC1}" type="presOf" srcId="{9A95219C-D329-4CF0-B7B1-6336387704CC}" destId="{1DAE4C72-56E1-4542-8A50-A024C51762C8}" srcOrd="0" destOrd="0" presId="urn:microsoft.com/office/officeart/2005/8/layout/hierarchy1"/>
    <dgm:cxn modelId="{79AD6F04-5B86-48D3-9533-A8584EEDDF9F}" type="presOf" srcId="{CB0DBC0B-2FBA-4C2E-A7EA-CDE3E43D957A}" destId="{0805D7E5-FB85-43A3-9144-127FB3E632BB}" srcOrd="0" destOrd="0" presId="urn:microsoft.com/office/officeart/2005/8/layout/hierarchy1"/>
    <dgm:cxn modelId="{A5427DA7-ED46-460A-8468-864D6ADEC658}" srcId="{B3531E23-873E-4300-9A1B-4C705EF202FB}" destId="{0A843CE4-D94B-4D2B-81EF-5FCD9C8B4AE2}" srcOrd="0" destOrd="0" parTransId="{55AEA188-0812-43DC-AE4C-9553D13DFE21}" sibTransId="{938E6114-57B2-4941-B18E-B04A1262029F}"/>
    <dgm:cxn modelId="{957E615C-0905-4AC9-B4C4-6260C296EBD6}" srcId="{0A843CE4-D94B-4D2B-81EF-5FCD9C8B4AE2}" destId="{6AD4475E-8D7E-47A6-B721-C61087C445E5}" srcOrd="0" destOrd="0" parTransId="{FB45FADC-05DF-4246-9DD7-3D4D1A2FC42F}" sibTransId="{08A2F945-C1D9-4B68-95D1-F4DE2C37C869}"/>
    <dgm:cxn modelId="{8F7FCBA7-05BE-4F52-98C0-5AACB04840A4}" srcId="{0A843CE4-D94B-4D2B-81EF-5FCD9C8B4AE2}" destId="{F13160CE-915E-49EA-8477-87315376605C}" srcOrd="2" destOrd="0" parTransId="{10E05C7D-8AF6-4765-AE93-8A0E2DC66522}" sibTransId="{F2630710-B7FF-4B72-8445-3E06034E238F}"/>
    <dgm:cxn modelId="{C378C52B-6845-479F-9272-2C8EFCC92668}" type="presOf" srcId="{0A843CE4-D94B-4D2B-81EF-5FCD9C8B4AE2}" destId="{B14EC3E6-DF11-4328-87B8-E9A6693CC0BD}" srcOrd="0" destOrd="0" presId="urn:microsoft.com/office/officeart/2005/8/layout/hierarchy1"/>
    <dgm:cxn modelId="{D7DCFC34-90FE-41B0-8D05-E0253BA47A64}" srcId="{0A843CE4-D94B-4D2B-81EF-5FCD9C8B4AE2}" destId="{CB0DBC0B-2FBA-4C2E-A7EA-CDE3E43D957A}" srcOrd="1" destOrd="0" parTransId="{9A95219C-D329-4CF0-B7B1-6336387704CC}" sibTransId="{E8A456BD-5C52-47D4-9C20-0765A9521D1A}"/>
    <dgm:cxn modelId="{73DA19A6-04C8-4ECD-A68E-A981D35A54B3}" type="presParOf" srcId="{CBDD0279-6DC3-470F-9B52-D7DA0060B28D}" destId="{9805695F-9168-4005-B013-BBD65A9A37B5}" srcOrd="0" destOrd="0" presId="urn:microsoft.com/office/officeart/2005/8/layout/hierarchy1"/>
    <dgm:cxn modelId="{5891A43D-AF7F-46D1-93F2-4E558375F03F}" type="presParOf" srcId="{9805695F-9168-4005-B013-BBD65A9A37B5}" destId="{1DDC2296-956D-454C-BA6A-C40D6EB179CF}" srcOrd="0" destOrd="0" presId="urn:microsoft.com/office/officeart/2005/8/layout/hierarchy1"/>
    <dgm:cxn modelId="{5637EBD8-87B5-419E-8EBB-FA65848FB0D0}" type="presParOf" srcId="{1DDC2296-956D-454C-BA6A-C40D6EB179CF}" destId="{977DE8F2-9FDA-480D-95BD-A052C14B6848}" srcOrd="0" destOrd="0" presId="urn:microsoft.com/office/officeart/2005/8/layout/hierarchy1"/>
    <dgm:cxn modelId="{419A3D6E-3F0A-4E29-8E8E-C55C7BBCD335}" type="presParOf" srcId="{1DDC2296-956D-454C-BA6A-C40D6EB179CF}" destId="{B14EC3E6-DF11-4328-87B8-E9A6693CC0BD}" srcOrd="1" destOrd="0" presId="urn:microsoft.com/office/officeart/2005/8/layout/hierarchy1"/>
    <dgm:cxn modelId="{21384380-7CC9-4D4B-99FD-47D861C148D8}" type="presParOf" srcId="{9805695F-9168-4005-B013-BBD65A9A37B5}" destId="{3D0E8BEE-6F32-4E7F-A8CB-BD6B7484D572}" srcOrd="1" destOrd="0" presId="urn:microsoft.com/office/officeart/2005/8/layout/hierarchy1"/>
    <dgm:cxn modelId="{BC242D33-56D5-482B-8409-5C1A8CC90CCB}" type="presParOf" srcId="{3D0E8BEE-6F32-4E7F-A8CB-BD6B7484D572}" destId="{C3ACEA45-8FD5-4C3C-A060-063CA9980385}" srcOrd="0" destOrd="0" presId="urn:microsoft.com/office/officeart/2005/8/layout/hierarchy1"/>
    <dgm:cxn modelId="{E8296459-AFBE-4C68-B3D6-7B11AE7DE21A}" type="presParOf" srcId="{3D0E8BEE-6F32-4E7F-A8CB-BD6B7484D572}" destId="{1B6D20DB-31B7-4903-A984-4774D561CC93}" srcOrd="1" destOrd="0" presId="urn:microsoft.com/office/officeart/2005/8/layout/hierarchy1"/>
    <dgm:cxn modelId="{029E20C9-2743-4F61-8E44-C83E92BB6065}" type="presParOf" srcId="{1B6D20DB-31B7-4903-A984-4774D561CC93}" destId="{499AEADE-E9BD-496D-BB1D-161399F28662}" srcOrd="0" destOrd="0" presId="urn:microsoft.com/office/officeart/2005/8/layout/hierarchy1"/>
    <dgm:cxn modelId="{32838666-1F4B-48BA-8DF0-AD64016ABDFE}" type="presParOf" srcId="{499AEADE-E9BD-496D-BB1D-161399F28662}" destId="{CBCA7CEC-B24A-4472-B818-A0A31D82328A}" srcOrd="0" destOrd="0" presId="urn:microsoft.com/office/officeart/2005/8/layout/hierarchy1"/>
    <dgm:cxn modelId="{891FA3FE-D19F-4E37-8F7F-D537D2A7620B}" type="presParOf" srcId="{499AEADE-E9BD-496D-BB1D-161399F28662}" destId="{063F30A7-5C93-441D-8B03-17FBF601B9A8}" srcOrd="1" destOrd="0" presId="urn:microsoft.com/office/officeart/2005/8/layout/hierarchy1"/>
    <dgm:cxn modelId="{098A3A4F-55C3-4D0A-9D92-2BA66FD120C7}" type="presParOf" srcId="{1B6D20DB-31B7-4903-A984-4774D561CC93}" destId="{B6B07400-DEA3-438C-A6BA-468F4FB591AC}" srcOrd="1" destOrd="0" presId="urn:microsoft.com/office/officeart/2005/8/layout/hierarchy1"/>
    <dgm:cxn modelId="{D00552A2-9236-4EC5-8E14-AA1658AE89E9}" type="presParOf" srcId="{3D0E8BEE-6F32-4E7F-A8CB-BD6B7484D572}" destId="{1DAE4C72-56E1-4542-8A50-A024C51762C8}" srcOrd="2" destOrd="0" presId="urn:microsoft.com/office/officeart/2005/8/layout/hierarchy1"/>
    <dgm:cxn modelId="{71547EB2-D3A1-40FF-BDCA-82937F2D9FFD}" type="presParOf" srcId="{3D0E8BEE-6F32-4E7F-A8CB-BD6B7484D572}" destId="{80842381-C343-4574-8F07-299297BCCAF8}" srcOrd="3" destOrd="0" presId="urn:microsoft.com/office/officeart/2005/8/layout/hierarchy1"/>
    <dgm:cxn modelId="{0E6089F7-9B33-4678-A22D-5DBAF399AB97}" type="presParOf" srcId="{80842381-C343-4574-8F07-299297BCCAF8}" destId="{AE415C09-0914-49AC-B8F0-AADEBC90EB17}" srcOrd="0" destOrd="0" presId="urn:microsoft.com/office/officeart/2005/8/layout/hierarchy1"/>
    <dgm:cxn modelId="{951BC391-D0FC-4475-9B33-4AFDEA91A534}" type="presParOf" srcId="{AE415C09-0914-49AC-B8F0-AADEBC90EB17}" destId="{980408CD-205A-4A6B-8126-4C21546348CD}" srcOrd="0" destOrd="0" presId="urn:microsoft.com/office/officeart/2005/8/layout/hierarchy1"/>
    <dgm:cxn modelId="{3B71F580-516D-4105-ADA5-8D6133B51270}" type="presParOf" srcId="{AE415C09-0914-49AC-B8F0-AADEBC90EB17}" destId="{0805D7E5-FB85-43A3-9144-127FB3E632BB}" srcOrd="1" destOrd="0" presId="urn:microsoft.com/office/officeart/2005/8/layout/hierarchy1"/>
    <dgm:cxn modelId="{EDD21E04-BC87-428F-BAD2-051C6A9D2702}" type="presParOf" srcId="{80842381-C343-4574-8F07-299297BCCAF8}" destId="{8419B8EB-F3B5-497C-AFEA-1D39E9DD73F5}" srcOrd="1" destOrd="0" presId="urn:microsoft.com/office/officeart/2005/8/layout/hierarchy1"/>
    <dgm:cxn modelId="{7250CC65-FB70-424B-953F-E1D3E26F8EAF}" type="presParOf" srcId="{3D0E8BEE-6F32-4E7F-A8CB-BD6B7484D572}" destId="{4F1823BB-E49C-4496-B4A7-49345D03EFD0}" srcOrd="4" destOrd="0" presId="urn:microsoft.com/office/officeart/2005/8/layout/hierarchy1"/>
    <dgm:cxn modelId="{9AD712F0-3F05-4992-B808-941CA54F8B5F}" type="presParOf" srcId="{3D0E8BEE-6F32-4E7F-A8CB-BD6B7484D572}" destId="{443F9D64-3D2D-4B79-86A3-BB85402E74B6}" srcOrd="5" destOrd="0" presId="urn:microsoft.com/office/officeart/2005/8/layout/hierarchy1"/>
    <dgm:cxn modelId="{A9C352AA-9C99-4F93-9A99-C2389ED88DEE}" type="presParOf" srcId="{443F9D64-3D2D-4B79-86A3-BB85402E74B6}" destId="{887C6A04-1E2B-4FD0-B281-79D0D65B2E23}" srcOrd="0" destOrd="0" presId="urn:microsoft.com/office/officeart/2005/8/layout/hierarchy1"/>
    <dgm:cxn modelId="{FFD925A1-6972-425B-AE9E-E310D4FCBE99}" type="presParOf" srcId="{887C6A04-1E2B-4FD0-B281-79D0D65B2E23}" destId="{711CC3B7-0AB7-4DA2-A01B-A2B3DE7D2F45}" srcOrd="0" destOrd="0" presId="urn:microsoft.com/office/officeart/2005/8/layout/hierarchy1"/>
    <dgm:cxn modelId="{2527217D-3677-46F4-A871-754F30A609B7}" type="presParOf" srcId="{887C6A04-1E2B-4FD0-B281-79D0D65B2E23}" destId="{120FA348-F4C4-4A98-B92F-823F264C9B9B}" srcOrd="1" destOrd="0" presId="urn:microsoft.com/office/officeart/2005/8/layout/hierarchy1"/>
    <dgm:cxn modelId="{2842830C-5561-4CF2-B75D-A92D5353BC51}" type="presParOf" srcId="{443F9D64-3D2D-4B79-86A3-BB85402E74B6}" destId="{7A2B1C8D-DEA6-4412-B361-F90D7C15C19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82A175-D441-4E6A-8390-C4E2ACED23F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BFA926D-DC8E-4DCF-B772-81648BECE5EC}">
      <dgm:prSet phldrT="[Text]" custT="1"/>
      <dgm:spPr/>
      <dgm:t>
        <a:bodyPr/>
        <a:lstStyle/>
        <a:p>
          <a:r>
            <a:rPr lang="en-IN" sz="2400" b="1" dirty="0" smtClean="0">
              <a:solidFill>
                <a:schemeClr val="tx1"/>
              </a:solidFill>
            </a:rPr>
            <a:t>Two main types of micellar </a:t>
          </a:r>
          <a:r>
            <a:rPr lang="en-IN" sz="2400" b="1" dirty="0" err="1" smtClean="0">
              <a:solidFill>
                <a:schemeClr val="tx1"/>
              </a:solidFill>
            </a:rPr>
            <a:t>nanocarriers</a:t>
          </a:r>
          <a:r>
            <a:rPr lang="en-IN" sz="2400" b="1" dirty="0" smtClean="0">
              <a:solidFill>
                <a:schemeClr val="tx1"/>
              </a:solidFill>
            </a:rPr>
            <a:t> for vaccine delivery</a:t>
          </a:r>
          <a:endParaRPr lang="en-IN" sz="2400" b="1" dirty="0">
            <a:solidFill>
              <a:schemeClr val="tx1"/>
            </a:solidFill>
          </a:endParaRPr>
        </a:p>
      </dgm:t>
    </dgm:pt>
    <dgm:pt modelId="{7B046DEB-A641-4725-8247-2702E83B1F16}" type="parTrans" cxnId="{37026E7D-1EAC-404D-8943-5780806C03E5}">
      <dgm:prSet/>
      <dgm:spPr/>
      <dgm:t>
        <a:bodyPr/>
        <a:lstStyle/>
        <a:p>
          <a:endParaRPr lang="en-IN"/>
        </a:p>
      </dgm:t>
    </dgm:pt>
    <dgm:pt modelId="{CD3A4290-1EB0-4FAF-AF4E-B905166A0D1F}" type="sibTrans" cxnId="{37026E7D-1EAC-404D-8943-5780806C03E5}">
      <dgm:prSet/>
      <dgm:spPr/>
      <dgm:t>
        <a:bodyPr/>
        <a:lstStyle/>
        <a:p>
          <a:endParaRPr lang="en-IN"/>
        </a:p>
      </dgm:t>
    </dgm:pt>
    <dgm:pt modelId="{89441E1E-558A-421B-9B43-A32C288003CB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 smtClean="0">
              <a:solidFill>
                <a:schemeClr val="tx1"/>
              </a:solidFill>
            </a:rPr>
            <a:t>Amphiphilic block copolymers used for self-assembly into micelles while an antigenic peptide is associated to the latter through either encapsulation  or surface coupling</a:t>
          </a:r>
          <a:endParaRPr lang="en-IN" b="1" dirty="0">
            <a:solidFill>
              <a:schemeClr val="tx1"/>
            </a:solidFill>
          </a:endParaRPr>
        </a:p>
      </dgm:t>
    </dgm:pt>
    <dgm:pt modelId="{4AB46747-85C9-4F13-A3E4-DAF470F35E2F}" type="parTrans" cxnId="{7119705E-D985-4E29-B118-885EFBD70E3E}">
      <dgm:prSet/>
      <dgm:spPr/>
      <dgm:t>
        <a:bodyPr/>
        <a:lstStyle/>
        <a:p>
          <a:endParaRPr lang="en-IN"/>
        </a:p>
      </dgm:t>
    </dgm:pt>
    <dgm:pt modelId="{637AC90F-5F27-4056-BC4E-982F9DB272FD}" type="sibTrans" cxnId="{7119705E-D985-4E29-B118-885EFBD70E3E}">
      <dgm:prSet/>
      <dgm:spPr/>
      <dgm:t>
        <a:bodyPr/>
        <a:lstStyle/>
        <a:p>
          <a:endParaRPr lang="en-IN"/>
        </a:p>
      </dgm:t>
    </dgm:pt>
    <dgm:pt modelId="{8C4FB01C-D402-4252-B1E8-FCE90EE4112A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 smtClean="0">
              <a:solidFill>
                <a:schemeClr val="tx1"/>
              </a:solidFill>
            </a:rPr>
            <a:t>Peptide </a:t>
          </a:r>
          <a:r>
            <a:rPr lang="en-IN" b="1" dirty="0" err="1" smtClean="0">
              <a:solidFill>
                <a:schemeClr val="tx1"/>
              </a:solidFill>
            </a:rPr>
            <a:t>amphiphile</a:t>
          </a:r>
          <a:r>
            <a:rPr lang="en-IN" b="1" dirty="0" smtClean="0">
              <a:solidFill>
                <a:schemeClr val="tx1"/>
              </a:solidFill>
            </a:rPr>
            <a:t> self-adjuvant system, wherein the antigenic peptide is used as the hydrophilic head-group and covalently bound to a hydrophobic moiety (typically alkyl tail) for self-assembly into micelles</a:t>
          </a:r>
          <a:endParaRPr lang="en-IN" b="1" dirty="0">
            <a:solidFill>
              <a:schemeClr val="tx1"/>
            </a:solidFill>
          </a:endParaRPr>
        </a:p>
      </dgm:t>
    </dgm:pt>
    <dgm:pt modelId="{12838FC8-7D4E-4A24-A303-1EB182307058}" type="parTrans" cxnId="{D5168F4C-F43A-46AD-ABEB-B35F825EF4DB}">
      <dgm:prSet/>
      <dgm:spPr/>
      <dgm:t>
        <a:bodyPr/>
        <a:lstStyle/>
        <a:p>
          <a:endParaRPr lang="en-IN"/>
        </a:p>
      </dgm:t>
    </dgm:pt>
    <dgm:pt modelId="{ED353BB9-9A0C-4345-8CB9-EC9B68ED5D64}" type="sibTrans" cxnId="{D5168F4C-F43A-46AD-ABEB-B35F825EF4DB}">
      <dgm:prSet/>
      <dgm:spPr/>
      <dgm:t>
        <a:bodyPr/>
        <a:lstStyle/>
        <a:p>
          <a:endParaRPr lang="en-IN"/>
        </a:p>
      </dgm:t>
    </dgm:pt>
    <dgm:pt modelId="{7E3CBF09-8FFE-43B4-8020-772773417E27}" type="pres">
      <dgm:prSet presAssocID="{1582A175-D441-4E6A-8390-C4E2ACED23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F431F9D0-AEFD-4DA3-A08E-A354DB26F82C}" type="pres">
      <dgm:prSet presAssocID="{BBFA926D-DC8E-4DCF-B772-81648BECE5EC}" presName="hierRoot1" presStyleCnt="0">
        <dgm:presLayoutVars>
          <dgm:hierBranch val="init"/>
        </dgm:presLayoutVars>
      </dgm:prSet>
      <dgm:spPr/>
    </dgm:pt>
    <dgm:pt modelId="{7A9DC866-D9A9-403C-A90C-9254842AA422}" type="pres">
      <dgm:prSet presAssocID="{BBFA926D-DC8E-4DCF-B772-81648BECE5EC}" presName="rootComposite1" presStyleCnt="0"/>
      <dgm:spPr/>
    </dgm:pt>
    <dgm:pt modelId="{37F61371-15D3-4E16-82AC-F36890AE4036}" type="pres">
      <dgm:prSet presAssocID="{BBFA926D-DC8E-4DCF-B772-81648BECE5EC}" presName="rootText1" presStyleLbl="node0" presStyleIdx="0" presStyleCnt="1" custScaleX="161733" custScaleY="65302" custLinFactNeighborX="-10096" custLinFactNeighborY="-72787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9B9E17D5-761F-4AD2-A768-692E1EB9533D}" type="pres">
      <dgm:prSet presAssocID="{BBFA926D-DC8E-4DCF-B772-81648BECE5EC}" presName="rootConnector1" presStyleLbl="node1" presStyleIdx="0" presStyleCnt="0"/>
      <dgm:spPr/>
      <dgm:t>
        <a:bodyPr/>
        <a:lstStyle/>
        <a:p>
          <a:endParaRPr lang="en-IN"/>
        </a:p>
      </dgm:t>
    </dgm:pt>
    <dgm:pt modelId="{E64A90FC-54FE-43BC-AC16-98ADFC9F5243}" type="pres">
      <dgm:prSet presAssocID="{BBFA926D-DC8E-4DCF-B772-81648BECE5EC}" presName="hierChild2" presStyleCnt="0"/>
      <dgm:spPr/>
    </dgm:pt>
    <dgm:pt modelId="{760EBD03-A4F8-4C2F-9B0B-AFA8CD73A19B}" type="pres">
      <dgm:prSet presAssocID="{4AB46747-85C9-4F13-A3E4-DAF470F35E2F}" presName="Name37" presStyleLbl="parChTrans1D2" presStyleIdx="0" presStyleCnt="2"/>
      <dgm:spPr/>
      <dgm:t>
        <a:bodyPr/>
        <a:lstStyle/>
        <a:p>
          <a:endParaRPr lang="en-IN"/>
        </a:p>
      </dgm:t>
    </dgm:pt>
    <dgm:pt modelId="{0A54EA1C-1FB5-4474-84B4-9792EF40A070}" type="pres">
      <dgm:prSet presAssocID="{89441E1E-558A-421B-9B43-A32C288003CB}" presName="hierRoot2" presStyleCnt="0">
        <dgm:presLayoutVars>
          <dgm:hierBranch val="init"/>
        </dgm:presLayoutVars>
      </dgm:prSet>
      <dgm:spPr/>
    </dgm:pt>
    <dgm:pt modelId="{52C86F38-FA41-4B8F-AAA3-7D043F77E511}" type="pres">
      <dgm:prSet presAssocID="{89441E1E-558A-421B-9B43-A32C288003CB}" presName="rootComposite" presStyleCnt="0"/>
      <dgm:spPr/>
    </dgm:pt>
    <dgm:pt modelId="{A31939EA-9E67-4E9D-B451-AADFDD4C32A3}" type="pres">
      <dgm:prSet presAssocID="{89441E1E-558A-421B-9B43-A32C288003CB}" presName="rootText" presStyleLbl="node2" presStyleIdx="0" presStyleCnt="2" custScaleX="100551" custScaleY="69650" custLinFactNeighborX="2131" custLinFactNeighborY="-39303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66493D75-BF89-4374-B023-120549D07544}" type="pres">
      <dgm:prSet presAssocID="{89441E1E-558A-421B-9B43-A32C288003CB}" presName="rootConnector" presStyleLbl="node2" presStyleIdx="0" presStyleCnt="2"/>
      <dgm:spPr/>
      <dgm:t>
        <a:bodyPr/>
        <a:lstStyle/>
        <a:p>
          <a:endParaRPr lang="en-IN"/>
        </a:p>
      </dgm:t>
    </dgm:pt>
    <dgm:pt modelId="{803D6B59-2E2A-4891-8C82-09574D0B62BA}" type="pres">
      <dgm:prSet presAssocID="{89441E1E-558A-421B-9B43-A32C288003CB}" presName="hierChild4" presStyleCnt="0"/>
      <dgm:spPr/>
    </dgm:pt>
    <dgm:pt modelId="{0B2F89BA-F053-4BD5-8073-23D2DF962E68}" type="pres">
      <dgm:prSet presAssocID="{89441E1E-558A-421B-9B43-A32C288003CB}" presName="hierChild5" presStyleCnt="0"/>
      <dgm:spPr/>
    </dgm:pt>
    <dgm:pt modelId="{FDDA6825-A2E2-4578-8D88-4715D15F09AF}" type="pres">
      <dgm:prSet presAssocID="{12838FC8-7D4E-4A24-A303-1EB182307058}" presName="Name37" presStyleLbl="parChTrans1D2" presStyleIdx="1" presStyleCnt="2"/>
      <dgm:spPr/>
      <dgm:t>
        <a:bodyPr/>
        <a:lstStyle/>
        <a:p>
          <a:endParaRPr lang="en-IN"/>
        </a:p>
      </dgm:t>
    </dgm:pt>
    <dgm:pt modelId="{6399959F-20F8-46F6-8B4C-B3A70E44312C}" type="pres">
      <dgm:prSet presAssocID="{8C4FB01C-D402-4252-B1E8-FCE90EE4112A}" presName="hierRoot2" presStyleCnt="0">
        <dgm:presLayoutVars>
          <dgm:hierBranch val="init"/>
        </dgm:presLayoutVars>
      </dgm:prSet>
      <dgm:spPr/>
    </dgm:pt>
    <dgm:pt modelId="{326EEF52-ECA9-4F1C-9B85-D23AA5D5088A}" type="pres">
      <dgm:prSet presAssocID="{8C4FB01C-D402-4252-B1E8-FCE90EE4112A}" presName="rootComposite" presStyleCnt="0"/>
      <dgm:spPr/>
    </dgm:pt>
    <dgm:pt modelId="{DD5CAFF2-FD8F-4262-9CEB-152E1EA494AB}" type="pres">
      <dgm:prSet presAssocID="{8C4FB01C-D402-4252-B1E8-FCE90EE4112A}" presName="rootText" presStyleLbl="node2" presStyleIdx="1" presStyleCnt="2" custScaleX="114436" custScaleY="74192" custLinFactNeighborX="-3078" custLinFactNeighborY="-41197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51A4D55B-347C-4977-B28E-4C5C85053B26}" type="pres">
      <dgm:prSet presAssocID="{8C4FB01C-D402-4252-B1E8-FCE90EE4112A}" presName="rootConnector" presStyleLbl="node2" presStyleIdx="1" presStyleCnt="2"/>
      <dgm:spPr/>
      <dgm:t>
        <a:bodyPr/>
        <a:lstStyle/>
        <a:p>
          <a:endParaRPr lang="en-IN"/>
        </a:p>
      </dgm:t>
    </dgm:pt>
    <dgm:pt modelId="{9DA74A7E-A6CC-4E70-8577-EFFC20C476E8}" type="pres">
      <dgm:prSet presAssocID="{8C4FB01C-D402-4252-B1E8-FCE90EE4112A}" presName="hierChild4" presStyleCnt="0"/>
      <dgm:spPr/>
    </dgm:pt>
    <dgm:pt modelId="{690BCD04-75A3-4EF8-AAD4-807496DB5AF3}" type="pres">
      <dgm:prSet presAssocID="{8C4FB01C-D402-4252-B1E8-FCE90EE4112A}" presName="hierChild5" presStyleCnt="0"/>
      <dgm:spPr/>
    </dgm:pt>
    <dgm:pt modelId="{EDC805D4-468B-418F-A214-3C98B3389640}" type="pres">
      <dgm:prSet presAssocID="{BBFA926D-DC8E-4DCF-B772-81648BECE5EC}" presName="hierChild3" presStyleCnt="0"/>
      <dgm:spPr/>
    </dgm:pt>
  </dgm:ptLst>
  <dgm:cxnLst>
    <dgm:cxn modelId="{D5168F4C-F43A-46AD-ABEB-B35F825EF4DB}" srcId="{BBFA926D-DC8E-4DCF-B772-81648BECE5EC}" destId="{8C4FB01C-D402-4252-B1E8-FCE90EE4112A}" srcOrd="1" destOrd="0" parTransId="{12838FC8-7D4E-4A24-A303-1EB182307058}" sibTransId="{ED353BB9-9A0C-4345-8CB9-EC9B68ED5D64}"/>
    <dgm:cxn modelId="{C2D1E70F-96D3-41DF-BB7D-8F52A4E3AFBB}" type="presOf" srcId="{4AB46747-85C9-4F13-A3E4-DAF470F35E2F}" destId="{760EBD03-A4F8-4C2F-9B0B-AFA8CD73A19B}" srcOrd="0" destOrd="0" presId="urn:microsoft.com/office/officeart/2005/8/layout/orgChart1"/>
    <dgm:cxn modelId="{8C9838D7-ADD8-49FC-8A25-45E5F73E008E}" type="presOf" srcId="{8C4FB01C-D402-4252-B1E8-FCE90EE4112A}" destId="{51A4D55B-347C-4977-B28E-4C5C85053B26}" srcOrd="1" destOrd="0" presId="urn:microsoft.com/office/officeart/2005/8/layout/orgChart1"/>
    <dgm:cxn modelId="{37026E7D-1EAC-404D-8943-5780806C03E5}" srcId="{1582A175-D441-4E6A-8390-C4E2ACED23FD}" destId="{BBFA926D-DC8E-4DCF-B772-81648BECE5EC}" srcOrd="0" destOrd="0" parTransId="{7B046DEB-A641-4725-8247-2702E83B1F16}" sibTransId="{CD3A4290-1EB0-4FAF-AF4E-B905166A0D1F}"/>
    <dgm:cxn modelId="{206BEF4F-E996-4913-90AE-9C2DA8C5D7A8}" type="presOf" srcId="{1582A175-D441-4E6A-8390-C4E2ACED23FD}" destId="{7E3CBF09-8FFE-43B4-8020-772773417E27}" srcOrd="0" destOrd="0" presId="urn:microsoft.com/office/officeart/2005/8/layout/orgChart1"/>
    <dgm:cxn modelId="{B2B7572C-7517-4EE6-9F3F-EFBA7B84229C}" type="presOf" srcId="{89441E1E-558A-421B-9B43-A32C288003CB}" destId="{66493D75-BF89-4374-B023-120549D07544}" srcOrd="1" destOrd="0" presId="urn:microsoft.com/office/officeart/2005/8/layout/orgChart1"/>
    <dgm:cxn modelId="{8658BCD8-E4B8-4B9F-AA40-B44346EF4351}" type="presOf" srcId="{8C4FB01C-D402-4252-B1E8-FCE90EE4112A}" destId="{DD5CAFF2-FD8F-4262-9CEB-152E1EA494AB}" srcOrd="0" destOrd="0" presId="urn:microsoft.com/office/officeart/2005/8/layout/orgChart1"/>
    <dgm:cxn modelId="{825C58A5-0584-4B8D-AE62-C915E4AB517E}" type="presOf" srcId="{BBFA926D-DC8E-4DCF-B772-81648BECE5EC}" destId="{9B9E17D5-761F-4AD2-A768-692E1EB9533D}" srcOrd="1" destOrd="0" presId="urn:microsoft.com/office/officeart/2005/8/layout/orgChart1"/>
    <dgm:cxn modelId="{8992A819-C7E1-467E-8704-00ECEC3F7050}" type="presOf" srcId="{89441E1E-558A-421B-9B43-A32C288003CB}" destId="{A31939EA-9E67-4E9D-B451-AADFDD4C32A3}" srcOrd="0" destOrd="0" presId="urn:microsoft.com/office/officeart/2005/8/layout/orgChart1"/>
    <dgm:cxn modelId="{7119705E-D985-4E29-B118-885EFBD70E3E}" srcId="{BBFA926D-DC8E-4DCF-B772-81648BECE5EC}" destId="{89441E1E-558A-421B-9B43-A32C288003CB}" srcOrd="0" destOrd="0" parTransId="{4AB46747-85C9-4F13-A3E4-DAF470F35E2F}" sibTransId="{637AC90F-5F27-4056-BC4E-982F9DB272FD}"/>
    <dgm:cxn modelId="{B1E9BC0E-1635-4C64-AD59-149A4CBEAC31}" type="presOf" srcId="{12838FC8-7D4E-4A24-A303-1EB182307058}" destId="{FDDA6825-A2E2-4578-8D88-4715D15F09AF}" srcOrd="0" destOrd="0" presId="urn:microsoft.com/office/officeart/2005/8/layout/orgChart1"/>
    <dgm:cxn modelId="{6D13BE4A-EEC2-44AB-86B1-AE4E9F8E140B}" type="presOf" srcId="{BBFA926D-DC8E-4DCF-B772-81648BECE5EC}" destId="{37F61371-15D3-4E16-82AC-F36890AE4036}" srcOrd="0" destOrd="0" presId="urn:microsoft.com/office/officeart/2005/8/layout/orgChart1"/>
    <dgm:cxn modelId="{605CC15F-6657-4386-B3B6-B772355BD8C6}" type="presParOf" srcId="{7E3CBF09-8FFE-43B4-8020-772773417E27}" destId="{F431F9D0-AEFD-4DA3-A08E-A354DB26F82C}" srcOrd="0" destOrd="0" presId="urn:microsoft.com/office/officeart/2005/8/layout/orgChart1"/>
    <dgm:cxn modelId="{CB5B3617-58B4-4F2E-8690-116952E57246}" type="presParOf" srcId="{F431F9D0-AEFD-4DA3-A08E-A354DB26F82C}" destId="{7A9DC866-D9A9-403C-A90C-9254842AA422}" srcOrd="0" destOrd="0" presId="urn:microsoft.com/office/officeart/2005/8/layout/orgChart1"/>
    <dgm:cxn modelId="{7B02404A-1D7B-4A8A-AB22-0662CA5F1CE4}" type="presParOf" srcId="{7A9DC866-D9A9-403C-A90C-9254842AA422}" destId="{37F61371-15D3-4E16-82AC-F36890AE4036}" srcOrd="0" destOrd="0" presId="urn:microsoft.com/office/officeart/2005/8/layout/orgChart1"/>
    <dgm:cxn modelId="{47ED4689-B5D2-4476-BF78-446BCBB2310B}" type="presParOf" srcId="{7A9DC866-D9A9-403C-A90C-9254842AA422}" destId="{9B9E17D5-761F-4AD2-A768-692E1EB9533D}" srcOrd="1" destOrd="0" presId="urn:microsoft.com/office/officeart/2005/8/layout/orgChart1"/>
    <dgm:cxn modelId="{25BCFEF0-C5AA-493A-9FBD-0F924269F96A}" type="presParOf" srcId="{F431F9D0-AEFD-4DA3-A08E-A354DB26F82C}" destId="{E64A90FC-54FE-43BC-AC16-98ADFC9F5243}" srcOrd="1" destOrd="0" presId="urn:microsoft.com/office/officeart/2005/8/layout/orgChart1"/>
    <dgm:cxn modelId="{F965E742-F615-4D9E-B692-A0038AFD1479}" type="presParOf" srcId="{E64A90FC-54FE-43BC-AC16-98ADFC9F5243}" destId="{760EBD03-A4F8-4C2F-9B0B-AFA8CD73A19B}" srcOrd="0" destOrd="0" presId="urn:microsoft.com/office/officeart/2005/8/layout/orgChart1"/>
    <dgm:cxn modelId="{48D6F604-71B2-4EA6-A41D-A88B17119F14}" type="presParOf" srcId="{E64A90FC-54FE-43BC-AC16-98ADFC9F5243}" destId="{0A54EA1C-1FB5-4474-84B4-9792EF40A070}" srcOrd="1" destOrd="0" presId="urn:microsoft.com/office/officeart/2005/8/layout/orgChart1"/>
    <dgm:cxn modelId="{AC711538-7B7A-442B-B98F-258F65ECAFC0}" type="presParOf" srcId="{0A54EA1C-1FB5-4474-84B4-9792EF40A070}" destId="{52C86F38-FA41-4B8F-AAA3-7D043F77E511}" srcOrd="0" destOrd="0" presId="urn:microsoft.com/office/officeart/2005/8/layout/orgChart1"/>
    <dgm:cxn modelId="{0288139A-CBF1-4710-8ACD-10305D7CC9DE}" type="presParOf" srcId="{52C86F38-FA41-4B8F-AAA3-7D043F77E511}" destId="{A31939EA-9E67-4E9D-B451-AADFDD4C32A3}" srcOrd="0" destOrd="0" presId="urn:microsoft.com/office/officeart/2005/8/layout/orgChart1"/>
    <dgm:cxn modelId="{884B9EC6-4C28-4234-8BE4-8482AD7064BA}" type="presParOf" srcId="{52C86F38-FA41-4B8F-AAA3-7D043F77E511}" destId="{66493D75-BF89-4374-B023-120549D07544}" srcOrd="1" destOrd="0" presId="urn:microsoft.com/office/officeart/2005/8/layout/orgChart1"/>
    <dgm:cxn modelId="{C40B7414-A0DA-4056-B320-E16C14B2BB87}" type="presParOf" srcId="{0A54EA1C-1FB5-4474-84B4-9792EF40A070}" destId="{803D6B59-2E2A-4891-8C82-09574D0B62BA}" srcOrd="1" destOrd="0" presId="urn:microsoft.com/office/officeart/2005/8/layout/orgChart1"/>
    <dgm:cxn modelId="{8EB02F2C-AFFD-4A1B-B3B0-A135F590B7C6}" type="presParOf" srcId="{0A54EA1C-1FB5-4474-84B4-9792EF40A070}" destId="{0B2F89BA-F053-4BD5-8073-23D2DF962E68}" srcOrd="2" destOrd="0" presId="urn:microsoft.com/office/officeart/2005/8/layout/orgChart1"/>
    <dgm:cxn modelId="{7F77A5B1-4947-49FC-91ED-3B48C8287D07}" type="presParOf" srcId="{E64A90FC-54FE-43BC-AC16-98ADFC9F5243}" destId="{FDDA6825-A2E2-4578-8D88-4715D15F09AF}" srcOrd="2" destOrd="0" presId="urn:microsoft.com/office/officeart/2005/8/layout/orgChart1"/>
    <dgm:cxn modelId="{03AAE64D-653A-4A6F-B651-644E2BC174FD}" type="presParOf" srcId="{E64A90FC-54FE-43BC-AC16-98ADFC9F5243}" destId="{6399959F-20F8-46F6-8B4C-B3A70E44312C}" srcOrd="3" destOrd="0" presId="urn:microsoft.com/office/officeart/2005/8/layout/orgChart1"/>
    <dgm:cxn modelId="{07849375-12C0-4C49-A041-C6D45A5D6133}" type="presParOf" srcId="{6399959F-20F8-46F6-8B4C-B3A70E44312C}" destId="{326EEF52-ECA9-4F1C-9B85-D23AA5D5088A}" srcOrd="0" destOrd="0" presId="urn:microsoft.com/office/officeart/2005/8/layout/orgChart1"/>
    <dgm:cxn modelId="{0A6865FC-B738-4663-82FF-4E27EC9FD666}" type="presParOf" srcId="{326EEF52-ECA9-4F1C-9B85-D23AA5D5088A}" destId="{DD5CAFF2-FD8F-4262-9CEB-152E1EA494AB}" srcOrd="0" destOrd="0" presId="urn:microsoft.com/office/officeart/2005/8/layout/orgChart1"/>
    <dgm:cxn modelId="{253A6529-5F22-4E0C-AF93-C668220EBD40}" type="presParOf" srcId="{326EEF52-ECA9-4F1C-9B85-D23AA5D5088A}" destId="{51A4D55B-347C-4977-B28E-4C5C85053B26}" srcOrd="1" destOrd="0" presId="urn:microsoft.com/office/officeart/2005/8/layout/orgChart1"/>
    <dgm:cxn modelId="{F24B29C9-40FB-49C0-B9AA-8A42FA8F55F4}" type="presParOf" srcId="{6399959F-20F8-46F6-8B4C-B3A70E44312C}" destId="{9DA74A7E-A6CC-4E70-8577-EFFC20C476E8}" srcOrd="1" destOrd="0" presId="urn:microsoft.com/office/officeart/2005/8/layout/orgChart1"/>
    <dgm:cxn modelId="{B617790B-39E4-424A-9EE4-41145680F850}" type="presParOf" srcId="{6399959F-20F8-46F6-8B4C-B3A70E44312C}" destId="{690BCD04-75A3-4EF8-AAD4-807496DB5AF3}" srcOrd="2" destOrd="0" presId="urn:microsoft.com/office/officeart/2005/8/layout/orgChart1"/>
    <dgm:cxn modelId="{B6F77B05-4F34-4A38-B585-34F721AE2166}" type="presParOf" srcId="{F431F9D0-AEFD-4DA3-A08E-A354DB26F82C}" destId="{EDC805D4-468B-418F-A214-3C98B338964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95CD65-C937-424F-AD94-C6A0129670E8}">
      <dsp:nvSpPr>
        <dsp:cNvPr id="0" name=""/>
        <dsp:cNvSpPr/>
      </dsp:nvSpPr>
      <dsp:spPr>
        <a:xfrm>
          <a:off x="0" y="0"/>
          <a:ext cx="10515600" cy="195810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879D20-F8D6-4BB1-8E3F-216663848F5C}">
      <dsp:nvSpPr>
        <dsp:cNvPr id="0" name=""/>
        <dsp:cNvSpPr/>
      </dsp:nvSpPr>
      <dsp:spPr>
        <a:xfrm>
          <a:off x="368304" y="193677"/>
          <a:ext cx="2678465" cy="13929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47FD4A-B121-45F4-89F0-AD0562F64487}">
      <dsp:nvSpPr>
        <dsp:cNvPr id="0" name=""/>
        <dsp:cNvSpPr/>
      </dsp:nvSpPr>
      <dsp:spPr>
        <a:xfrm rot="10800000">
          <a:off x="315467" y="1958102"/>
          <a:ext cx="3088957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600" kern="1200" dirty="0" smtClean="0"/>
            <a:t>Surgery</a:t>
          </a:r>
          <a:endParaRPr lang="en-IN" sz="2600" kern="1200" dirty="0"/>
        </a:p>
      </dsp:txBody>
      <dsp:txXfrm rot="10800000">
        <a:off x="389067" y="1958102"/>
        <a:ext cx="2941757" cy="2319635"/>
      </dsp:txXfrm>
    </dsp:sp>
    <dsp:sp modelId="{2B9210C9-F5A2-40BF-BDE4-15EF36446BB4}">
      <dsp:nvSpPr>
        <dsp:cNvPr id="0" name=""/>
        <dsp:cNvSpPr/>
      </dsp:nvSpPr>
      <dsp:spPr>
        <a:xfrm>
          <a:off x="3746496" y="240424"/>
          <a:ext cx="3022606" cy="14772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3B04CB-28FB-4E70-9270-E15433816ABE}">
      <dsp:nvSpPr>
        <dsp:cNvPr id="0" name=""/>
        <dsp:cNvSpPr/>
      </dsp:nvSpPr>
      <dsp:spPr>
        <a:xfrm rot="10800000">
          <a:off x="3713321" y="1958102"/>
          <a:ext cx="3088957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600" kern="1200" dirty="0" smtClean="0"/>
            <a:t>Radiation</a:t>
          </a:r>
          <a:endParaRPr lang="en-IN" sz="2600" kern="1200" dirty="0"/>
        </a:p>
      </dsp:txBody>
      <dsp:txXfrm rot="10800000">
        <a:off x="3786921" y="1958102"/>
        <a:ext cx="2941757" cy="2319635"/>
      </dsp:txXfrm>
    </dsp:sp>
    <dsp:sp modelId="{1FE2DD0F-DA3B-40CB-8EE7-B01D8E1DC51D}">
      <dsp:nvSpPr>
        <dsp:cNvPr id="0" name=""/>
        <dsp:cNvSpPr/>
      </dsp:nvSpPr>
      <dsp:spPr>
        <a:xfrm>
          <a:off x="7519611" y="215022"/>
          <a:ext cx="2272082" cy="152805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2A6151-B8F7-45D2-9D80-1BF57711D725}">
      <dsp:nvSpPr>
        <dsp:cNvPr id="0" name=""/>
        <dsp:cNvSpPr/>
      </dsp:nvSpPr>
      <dsp:spPr>
        <a:xfrm rot="10800000">
          <a:off x="7111174" y="1958102"/>
          <a:ext cx="3088957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600" kern="1200" dirty="0" smtClean="0"/>
            <a:t>Chemotherapy</a:t>
          </a:r>
          <a:endParaRPr lang="en-IN" sz="2600" kern="1200" dirty="0"/>
        </a:p>
      </dsp:txBody>
      <dsp:txXfrm rot="10800000">
        <a:off x="7184774" y="1958102"/>
        <a:ext cx="2941757" cy="23196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1823BB-E49C-4496-B4A7-49345D03EFD0}">
      <dsp:nvSpPr>
        <dsp:cNvPr id="0" name=""/>
        <dsp:cNvSpPr/>
      </dsp:nvSpPr>
      <dsp:spPr>
        <a:xfrm>
          <a:off x="4934474" y="1998022"/>
          <a:ext cx="3479530" cy="752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3073"/>
              </a:lnTo>
              <a:lnTo>
                <a:pt x="3479530" y="513073"/>
              </a:lnTo>
              <a:lnTo>
                <a:pt x="3479530" y="7528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E4C72-56E1-4542-8A50-A024C51762C8}">
      <dsp:nvSpPr>
        <dsp:cNvPr id="0" name=""/>
        <dsp:cNvSpPr/>
      </dsp:nvSpPr>
      <dsp:spPr>
        <a:xfrm>
          <a:off x="4888754" y="1998022"/>
          <a:ext cx="91440" cy="7528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528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ACEA45-8FD5-4C3C-A060-063CA9980385}">
      <dsp:nvSpPr>
        <dsp:cNvPr id="0" name=""/>
        <dsp:cNvSpPr/>
      </dsp:nvSpPr>
      <dsp:spPr>
        <a:xfrm>
          <a:off x="1454944" y="1998022"/>
          <a:ext cx="3479530" cy="752891"/>
        </a:xfrm>
        <a:custGeom>
          <a:avLst/>
          <a:gdLst/>
          <a:ahLst/>
          <a:cxnLst/>
          <a:rect l="0" t="0" r="0" b="0"/>
          <a:pathLst>
            <a:path>
              <a:moveTo>
                <a:pt x="3479530" y="0"/>
              </a:moveTo>
              <a:lnTo>
                <a:pt x="3479530" y="513073"/>
              </a:lnTo>
              <a:lnTo>
                <a:pt x="0" y="513073"/>
              </a:lnTo>
              <a:lnTo>
                <a:pt x="0" y="7528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7DE8F2-9FDA-480D-95BD-A052C14B6848}">
      <dsp:nvSpPr>
        <dsp:cNvPr id="0" name=""/>
        <dsp:cNvSpPr/>
      </dsp:nvSpPr>
      <dsp:spPr>
        <a:xfrm>
          <a:off x="3005954" y="200950"/>
          <a:ext cx="3857040" cy="17970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4EC3E6-DF11-4328-87B8-E9A6693CC0BD}">
      <dsp:nvSpPr>
        <dsp:cNvPr id="0" name=""/>
        <dsp:cNvSpPr/>
      </dsp:nvSpPr>
      <dsp:spPr>
        <a:xfrm>
          <a:off x="3293592" y="474205"/>
          <a:ext cx="3857040" cy="17970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omic Sans MS" pitchFamily="66" charset="0"/>
            </a:rPr>
            <a:t>Polymeric micelles: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omic Sans MS" pitchFamily="66" charset="0"/>
            </a:rPr>
            <a:t>CHARACTERISATION</a:t>
          </a:r>
          <a:endParaRPr lang="en-IN" sz="1800" b="1" kern="1200" dirty="0">
            <a:latin typeface="Comic Sans MS" pitchFamily="66" charset="0"/>
          </a:endParaRPr>
        </a:p>
      </dsp:txBody>
      <dsp:txXfrm>
        <a:off x="3346226" y="526839"/>
        <a:ext cx="3751772" cy="1691804"/>
      </dsp:txXfrm>
    </dsp:sp>
    <dsp:sp modelId="{CBCA7CEC-B24A-4472-B818-A0A31D82328A}">
      <dsp:nvSpPr>
        <dsp:cNvPr id="0" name=""/>
        <dsp:cNvSpPr/>
      </dsp:nvSpPr>
      <dsp:spPr>
        <a:xfrm>
          <a:off x="2816" y="2750914"/>
          <a:ext cx="2904255" cy="16438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63F30A7-5C93-441D-8B03-17FBF601B9A8}">
      <dsp:nvSpPr>
        <dsp:cNvPr id="0" name=""/>
        <dsp:cNvSpPr/>
      </dsp:nvSpPr>
      <dsp:spPr>
        <a:xfrm>
          <a:off x="290454" y="3024170"/>
          <a:ext cx="2904255" cy="16438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latin typeface="Comic Sans MS" pitchFamily="66" charset="0"/>
            </a:rPr>
            <a:t>Micelle size and Zeta potential: </a:t>
          </a:r>
          <a:r>
            <a:rPr lang="en-US" sz="1600" b="0" kern="1200" dirty="0" err="1" smtClean="0">
              <a:latin typeface="Comic Sans MS" pitchFamily="66" charset="0"/>
            </a:rPr>
            <a:t>Zetasizer</a:t>
          </a:r>
          <a:endParaRPr lang="en-IN" sz="1600" b="0" kern="1200" dirty="0">
            <a:latin typeface="Comic Sans MS" pitchFamily="66" charset="0"/>
          </a:endParaRPr>
        </a:p>
      </dsp:txBody>
      <dsp:txXfrm>
        <a:off x="338601" y="3072317"/>
        <a:ext cx="2807961" cy="1547555"/>
      </dsp:txXfrm>
    </dsp:sp>
    <dsp:sp modelId="{980408CD-205A-4A6B-8126-4C21546348CD}">
      <dsp:nvSpPr>
        <dsp:cNvPr id="0" name=""/>
        <dsp:cNvSpPr/>
      </dsp:nvSpPr>
      <dsp:spPr>
        <a:xfrm>
          <a:off x="3482347" y="2750914"/>
          <a:ext cx="2904255" cy="16438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805D7E5-FB85-43A3-9144-127FB3E632BB}">
      <dsp:nvSpPr>
        <dsp:cNvPr id="0" name=""/>
        <dsp:cNvSpPr/>
      </dsp:nvSpPr>
      <dsp:spPr>
        <a:xfrm>
          <a:off x="3769984" y="3024170"/>
          <a:ext cx="2904255" cy="16438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latin typeface="Comic Sans MS" pitchFamily="66" charset="0"/>
            </a:rPr>
            <a:t>Drug loading and entrapment efficiency</a:t>
          </a:r>
          <a:endParaRPr lang="en-IN" sz="1600" b="0" kern="1200" dirty="0">
            <a:latin typeface="Comic Sans MS" pitchFamily="66" charset="0"/>
          </a:endParaRPr>
        </a:p>
      </dsp:txBody>
      <dsp:txXfrm>
        <a:off x="3818131" y="3072317"/>
        <a:ext cx="2807961" cy="1547555"/>
      </dsp:txXfrm>
    </dsp:sp>
    <dsp:sp modelId="{711CC3B7-0AB7-4DA2-A01B-A2B3DE7D2F45}">
      <dsp:nvSpPr>
        <dsp:cNvPr id="0" name=""/>
        <dsp:cNvSpPr/>
      </dsp:nvSpPr>
      <dsp:spPr>
        <a:xfrm>
          <a:off x="6961877" y="2750914"/>
          <a:ext cx="2904255" cy="16438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20FA348-F4C4-4A98-B92F-823F264C9B9B}">
      <dsp:nvSpPr>
        <dsp:cNvPr id="0" name=""/>
        <dsp:cNvSpPr/>
      </dsp:nvSpPr>
      <dsp:spPr>
        <a:xfrm>
          <a:off x="7249515" y="3024170"/>
          <a:ext cx="2904255" cy="16438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latin typeface="Comic Sans MS" pitchFamily="66" charset="0"/>
            </a:rPr>
            <a:t>Morphology: TEM</a:t>
          </a:r>
          <a:endParaRPr lang="en-IN" sz="1600" b="0" kern="1200" dirty="0">
            <a:latin typeface="Comic Sans MS" pitchFamily="66" charset="0"/>
          </a:endParaRPr>
        </a:p>
      </dsp:txBody>
      <dsp:txXfrm>
        <a:off x="7297662" y="3072317"/>
        <a:ext cx="2807961" cy="15475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DA6825-A2E2-4578-8D88-4715D15F09AF}">
      <dsp:nvSpPr>
        <dsp:cNvPr id="0" name=""/>
        <dsp:cNvSpPr/>
      </dsp:nvSpPr>
      <dsp:spPr>
        <a:xfrm>
          <a:off x="4448769" y="1345663"/>
          <a:ext cx="2794010" cy="8558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3135"/>
              </a:lnTo>
              <a:lnTo>
                <a:pt x="2794010" y="423135"/>
              </a:lnTo>
              <a:lnTo>
                <a:pt x="2794010" y="8558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0EBD03-A4F8-4C2F-9B0B-AFA8CD73A19B}">
      <dsp:nvSpPr>
        <dsp:cNvPr id="0" name=""/>
        <dsp:cNvSpPr/>
      </dsp:nvSpPr>
      <dsp:spPr>
        <a:xfrm>
          <a:off x="2161788" y="1345663"/>
          <a:ext cx="2286981" cy="894906"/>
        </a:xfrm>
        <a:custGeom>
          <a:avLst/>
          <a:gdLst/>
          <a:ahLst/>
          <a:cxnLst/>
          <a:rect l="0" t="0" r="0" b="0"/>
          <a:pathLst>
            <a:path>
              <a:moveTo>
                <a:pt x="2286981" y="0"/>
              </a:moveTo>
              <a:lnTo>
                <a:pt x="2286981" y="462164"/>
              </a:lnTo>
              <a:lnTo>
                <a:pt x="0" y="462164"/>
              </a:lnTo>
              <a:lnTo>
                <a:pt x="0" y="8949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F61371-15D3-4E16-82AC-F36890AE4036}">
      <dsp:nvSpPr>
        <dsp:cNvPr id="0" name=""/>
        <dsp:cNvSpPr/>
      </dsp:nvSpPr>
      <dsp:spPr>
        <a:xfrm>
          <a:off x="1115974" y="0"/>
          <a:ext cx="6665591" cy="1345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b="1" kern="1200" dirty="0" smtClean="0">
              <a:solidFill>
                <a:schemeClr val="tx1"/>
              </a:solidFill>
            </a:rPr>
            <a:t>Two main types of micellar </a:t>
          </a:r>
          <a:r>
            <a:rPr lang="en-IN" sz="2400" b="1" kern="1200" dirty="0" err="1" smtClean="0">
              <a:solidFill>
                <a:schemeClr val="tx1"/>
              </a:solidFill>
            </a:rPr>
            <a:t>nanocarriers</a:t>
          </a:r>
          <a:r>
            <a:rPr lang="en-IN" sz="2400" b="1" kern="1200" dirty="0" smtClean="0">
              <a:solidFill>
                <a:schemeClr val="tx1"/>
              </a:solidFill>
            </a:rPr>
            <a:t> for vaccine delivery</a:t>
          </a:r>
          <a:endParaRPr lang="en-IN" sz="2400" b="1" kern="1200" dirty="0">
            <a:solidFill>
              <a:schemeClr val="tx1"/>
            </a:solidFill>
          </a:endParaRPr>
        </a:p>
      </dsp:txBody>
      <dsp:txXfrm>
        <a:off x="1115974" y="0"/>
        <a:ext cx="6665591" cy="1345663"/>
      </dsp:txXfrm>
    </dsp:sp>
    <dsp:sp modelId="{A31939EA-9E67-4E9D-B451-AADFDD4C32A3}">
      <dsp:nvSpPr>
        <dsp:cNvPr id="0" name=""/>
        <dsp:cNvSpPr/>
      </dsp:nvSpPr>
      <dsp:spPr>
        <a:xfrm>
          <a:off x="89756" y="2240570"/>
          <a:ext cx="4144063" cy="1435261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700" b="1" kern="1200" dirty="0" smtClean="0">
              <a:solidFill>
                <a:schemeClr val="tx1"/>
              </a:solidFill>
            </a:rPr>
            <a:t>Amphiphilic block copolymers used for self-assembly into micelles while an antigenic peptide is associated to the latter through either encapsulation  or surface coupling</a:t>
          </a:r>
          <a:endParaRPr lang="en-IN" sz="1700" b="1" kern="1200" dirty="0">
            <a:solidFill>
              <a:schemeClr val="tx1"/>
            </a:solidFill>
          </a:endParaRPr>
        </a:p>
      </dsp:txBody>
      <dsp:txXfrm>
        <a:off x="89756" y="2240570"/>
        <a:ext cx="4144063" cy="1435261"/>
      </dsp:txXfrm>
    </dsp:sp>
    <dsp:sp modelId="{DD5CAFF2-FD8F-4262-9CEB-152E1EA494AB}">
      <dsp:nvSpPr>
        <dsp:cNvPr id="0" name=""/>
        <dsp:cNvSpPr/>
      </dsp:nvSpPr>
      <dsp:spPr>
        <a:xfrm>
          <a:off x="4884623" y="2201541"/>
          <a:ext cx="4716314" cy="1528857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700" b="1" kern="1200" dirty="0" smtClean="0">
              <a:solidFill>
                <a:schemeClr val="tx1"/>
              </a:solidFill>
            </a:rPr>
            <a:t>Peptide </a:t>
          </a:r>
          <a:r>
            <a:rPr lang="en-IN" sz="1700" b="1" kern="1200" dirty="0" err="1" smtClean="0">
              <a:solidFill>
                <a:schemeClr val="tx1"/>
              </a:solidFill>
            </a:rPr>
            <a:t>amphiphile</a:t>
          </a:r>
          <a:r>
            <a:rPr lang="en-IN" sz="1700" b="1" kern="1200" dirty="0" smtClean="0">
              <a:solidFill>
                <a:schemeClr val="tx1"/>
              </a:solidFill>
            </a:rPr>
            <a:t> self-adjuvant system, wherein the antigenic peptide is used as the hydrophilic head-group and covalently bound to a hydrophobic moiety (typically alkyl tail) for self-assembly into micelles</a:t>
          </a:r>
          <a:endParaRPr lang="en-IN" sz="1700" b="1" kern="1200" dirty="0">
            <a:solidFill>
              <a:schemeClr val="tx1"/>
            </a:solidFill>
          </a:endParaRPr>
        </a:p>
      </dsp:txBody>
      <dsp:txXfrm>
        <a:off x="4884623" y="2201541"/>
        <a:ext cx="4716314" cy="15288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59BB5-8354-4B5E-A8A2-432769547686}" type="datetimeFigureOut">
              <a:rPr lang="en-IN" smtClean="0"/>
              <a:pPr/>
              <a:t>02-11-2015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6A094-82D1-49B8-98BC-806F86AA281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876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6A094-82D1-49B8-98BC-806F86AA281B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5264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5280C-B051-44A4-ACEE-488BB209D76F}" type="slidenum">
              <a:rPr lang="en-IN" smtClean="0"/>
              <a:pPr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29795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6A094-82D1-49B8-98BC-806F86AA281B}" type="slidenum">
              <a:rPr lang="en-IN" smtClean="0"/>
              <a:pPr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8624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DFA47E-3C8D-44C6-9E41-38E0BEA11F94}" type="slidenum">
              <a:rPr lang="en-I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IN" smtClean="0"/>
          </a:p>
        </p:txBody>
      </p:sp>
    </p:spTree>
    <p:extLst>
      <p:ext uri="{BB962C8B-B14F-4D97-AF65-F5344CB8AC3E}">
        <p14:creationId xmlns:p14="http://schemas.microsoft.com/office/powerpoint/2010/main" val="3729686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61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46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11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72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24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406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25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659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9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5E195-C89C-4871-8AE9-903FDB8B6D9D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35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5E195-C89C-4871-8AE9-903FDB8B6D9D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D6987-FB6D-4DB8-81B8-AD0F35E3BB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6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" y="0"/>
            <a:ext cx="2057582" cy="225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105588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2800" b="1" dirty="0" err="1" smtClean="0">
                <a:solidFill>
                  <a:srgbClr val="002060"/>
                </a:solidFill>
              </a:rPr>
              <a:t>Hema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>
                <a:solidFill>
                  <a:srgbClr val="002060"/>
                </a:solidFill>
              </a:rPr>
              <a:t>A. Nair, </a:t>
            </a:r>
            <a:r>
              <a:rPr lang="en-US" sz="2800" b="1" dirty="0" err="1">
                <a:solidFill>
                  <a:srgbClr val="002060"/>
                </a:solidFill>
              </a:rPr>
              <a:t>Megha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Marwah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70037" y="908663"/>
            <a:ext cx="10599176" cy="2911169"/>
          </a:xfrm>
        </p:spPr>
        <p:txBody>
          <a:bodyPr>
            <a:normAutofit/>
          </a:bodyPr>
          <a:lstStyle/>
          <a:p>
            <a:r>
              <a:rPr lang="en-IN" sz="4400" b="1" dirty="0"/>
              <a:t>Polymeric micelle based formulation for delivery of docetaxel: Development and evaluation 	</a:t>
            </a:r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10000"/>
          </a:blip>
          <a:srcRect/>
          <a:stretch>
            <a:fillRect/>
          </a:stretch>
        </p:blipFill>
        <p:spPr bwMode="auto">
          <a:xfrm>
            <a:off x="10052690" y="4704428"/>
            <a:ext cx="2139310" cy="2153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488" y="428481"/>
            <a:ext cx="611663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13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5000" y="16605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Cancer </a:t>
            </a:r>
            <a:r>
              <a:rPr lang="en-IN" dirty="0"/>
              <a:t>is among the leading causes of death worldwide</a:t>
            </a:r>
            <a:r>
              <a:rPr lang="en-IN" dirty="0" smtClean="0"/>
              <a:t>.</a:t>
            </a:r>
          </a:p>
          <a:p>
            <a:r>
              <a:rPr lang="en-IN" dirty="0"/>
              <a:t>There were an estimated 14.1 million cancer cases around the world in </a:t>
            </a:r>
            <a:r>
              <a:rPr lang="en-IN" dirty="0" smtClean="0"/>
              <a:t>2014, </a:t>
            </a:r>
            <a:r>
              <a:rPr lang="en-IN" dirty="0"/>
              <a:t>of these 7.4 million cases were in men and 6.7 million in women. </a:t>
            </a:r>
            <a:endParaRPr lang="en-IN" dirty="0" smtClean="0"/>
          </a:p>
          <a:p>
            <a:r>
              <a:rPr lang="en-IN" dirty="0" smtClean="0"/>
              <a:t>This </a:t>
            </a:r>
            <a:r>
              <a:rPr lang="en-IN" dirty="0"/>
              <a:t>number is expected to increase to 24 million by </a:t>
            </a:r>
            <a:r>
              <a:rPr lang="en-IN" dirty="0" smtClean="0"/>
              <a:t>2035.</a:t>
            </a:r>
          </a:p>
          <a:p>
            <a:r>
              <a:rPr lang="en-IN" dirty="0" smtClean="0"/>
              <a:t>Among </a:t>
            </a:r>
            <a:r>
              <a:rPr lang="en-IN" dirty="0"/>
              <a:t>men, the 5 most common sites of cancer diagnosed </a:t>
            </a:r>
            <a:r>
              <a:rPr lang="en-IN" dirty="0" smtClean="0"/>
              <a:t>include lung, </a:t>
            </a:r>
            <a:r>
              <a:rPr lang="en-IN" dirty="0"/>
              <a:t>prostate, </a:t>
            </a:r>
            <a:r>
              <a:rPr lang="en-IN" dirty="0" err="1"/>
              <a:t>colorectum</a:t>
            </a:r>
            <a:r>
              <a:rPr lang="en-IN" dirty="0"/>
              <a:t>, stomach, and </a:t>
            </a:r>
            <a:r>
              <a:rPr lang="en-IN" dirty="0" smtClean="0"/>
              <a:t>liver. </a:t>
            </a:r>
            <a:endParaRPr lang="en-IN" dirty="0"/>
          </a:p>
          <a:p>
            <a:r>
              <a:rPr lang="en-IN" dirty="0"/>
              <a:t>Among women the 5 most common sites diagnosed </a:t>
            </a:r>
            <a:r>
              <a:rPr lang="en-IN" dirty="0" smtClean="0"/>
              <a:t>are </a:t>
            </a:r>
            <a:r>
              <a:rPr lang="en-IN" dirty="0"/>
              <a:t>breast, </a:t>
            </a:r>
            <a:r>
              <a:rPr lang="en-IN" dirty="0" err="1"/>
              <a:t>colorectum</a:t>
            </a:r>
            <a:r>
              <a:rPr lang="en-IN" dirty="0"/>
              <a:t>, lung, cervix, and stomach cancer. 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The Burden of Cancer </a:t>
            </a:r>
            <a:r>
              <a:rPr lang="en-IN" b="1" dirty="0" smtClean="0"/>
              <a:t>Worldwide : A few figures and facts</a:t>
            </a:r>
            <a:r>
              <a:rPr lang="en-IN" b="1" dirty="0"/>
              <a:t/>
            </a:r>
            <a:br>
              <a:rPr lang="en-IN" b="1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123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042373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Treatment options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728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6900" y="1739900"/>
            <a:ext cx="11353800" cy="4437063"/>
          </a:xfrm>
        </p:spPr>
        <p:txBody>
          <a:bodyPr numCol="2">
            <a:normAutofit lnSpcReduction="10000"/>
          </a:bodyPr>
          <a:lstStyle/>
          <a:p>
            <a:r>
              <a:rPr lang="en-IN" dirty="0" smtClean="0"/>
              <a:t>Anaemia		</a:t>
            </a:r>
          </a:p>
          <a:p>
            <a:r>
              <a:rPr lang="en-IN" dirty="0" smtClean="0"/>
              <a:t>Nausea and vomiting	</a:t>
            </a:r>
          </a:p>
          <a:p>
            <a:r>
              <a:rPr lang="en-IN" dirty="0" smtClean="0"/>
              <a:t>Appetite Changes</a:t>
            </a:r>
          </a:p>
          <a:p>
            <a:r>
              <a:rPr lang="en-IN" dirty="0" smtClean="0"/>
              <a:t>Bleeding</a:t>
            </a:r>
          </a:p>
          <a:p>
            <a:r>
              <a:rPr lang="en-IN" dirty="0" smtClean="0"/>
              <a:t>Constipation</a:t>
            </a:r>
          </a:p>
          <a:p>
            <a:r>
              <a:rPr lang="en-IN" dirty="0" smtClean="0"/>
              <a:t>Diarrhoea</a:t>
            </a:r>
          </a:p>
          <a:p>
            <a:r>
              <a:rPr lang="en-IN" dirty="0" smtClean="0"/>
              <a:t>Fatigue</a:t>
            </a:r>
          </a:p>
          <a:p>
            <a:r>
              <a:rPr lang="en-IN" dirty="0" smtClean="0"/>
              <a:t>Hair Loss</a:t>
            </a:r>
          </a:p>
          <a:p>
            <a:r>
              <a:rPr lang="en-IN" dirty="0" smtClean="0"/>
              <a:t>Infection</a:t>
            </a:r>
          </a:p>
          <a:p>
            <a:r>
              <a:rPr lang="en-IN" dirty="0" smtClean="0"/>
              <a:t>Infertility</a:t>
            </a:r>
          </a:p>
          <a:p>
            <a:r>
              <a:rPr lang="en-IN" dirty="0" smtClean="0"/>
              <a:t>Mouth and throat changes</a:t>
            </a:r>
          </a:p>
          <a:p>
            <a:r>
              <a:rPr lang="en-IN" dirty="0" smtClean="0"/>
              <a:t>Nervous system changes</a:t>
            </a:r>
          </a:p>
          <a:p>
            <a:r>
              <a:rPr lang="en-IN" dirty="0" smtClean="0"/>
              <a:t>Pain</a:t>
            </a:r>
          </a:p>
          <a:p>
            <a:r>
              <a:rPr lang="en-IN" dirty="0" smtClean="0"/>
              <a:t>Sexual changes</a:t>
            </a:r>
          </a:p>
          <a:p>
            <a:r>
              <a:rPr lang="en-IN" dirty="0" smtClean="0"/>
              <a:t>Skin and nail changes</a:t>
            </a:r>
          </a:p>
          <a:p>
            <a:r>
              <a:rPr lang="en-IN" dirty="0" smtClean="0"/>
              <a:t>Urinary, Kidney and Bladder changes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Side effects of Chemotherapy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559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8500" y="2038348"/>
            <a:ext cx="10515600" cy="4600575"/>
          </a:xfrm>
        </p:spPr>
        <p:txBody>
          <a:bodyPr>
            <a:normAutofit/>
          </a:bodyPr>
          <a:lstStyle/>
          <a:p>
            <a:r>
              <a:rPr lang="en-IN" dirty="0"/>
              <a:t>Docetaxel is a second generation antineoplastic agent belonging to the </a:t>
            </a:r>
            <a:r>
              <a:rPr lang="en-IN" dirty="0" err="1"/>
              <a:t>taxoid</a:t>
            </a:r>
            <a:r>
              <a:rPr lang="en-IN" dirty="0"/>
              <a:t> family</a:t>
            </a:r>
            <a:r>
              <a:rPr lang="en-IN" dirty="0" smtClean="0"/>
              <a:t>.</a:t>
            </a:r>
          </a:p>
          <a:p>
            <a:r>
              <a:rPr lang="en-IN" dirty="0" smtClean="0"/>
              <a:t>Acts </a:t>
            </a:r>
            <a:r>
              <a:rPr lang="en-IN" dirty="0"/>
              <a:t>by disrupting the </a:t>
            </a:r>
            <a:r>
              <a:rPr lang="en-IN" dirty="0" err="1"/>
              <a:t>microtubular</a:t>
            </a:r>
            <a:r>
              <a:rPr lang="en-IN" dirty="0"/>
              <a:t> network in cells that is essential for mitotic and interphase cellular functions. </a:t>
            </a:r>
            <a:endParaRPr lang="en-IN" dirty="0" smtClean="0"/>
          </a:p>
          <a:p>
            <a:r>
              <a:rPr lang="en-IN" dirty="0" smtClean="0"/>
              <a:t>Efficacious in the treatment of cancers of breast and prostrate, non small cell lung carcinoma, gastric adenocarcinoma and head and neck cancers.</a:t>
            </a:r>
          </a:p>
          <a:p>
            <a:r>
              <a:rPr lang="en-IN" dirty="0"/>
              <a:t>The recommended therapy for docetaxel is 6 cycles given once every three </a:t>
            </a:r>
            <a:r>
              <a:rPr lang="en-IN" dirty="0" smtClean="0"/>
              <a:t>weeks, each at the dose of 60 – 110 mg/m</a:t>
            </a:r>
            <a:r>
              <a:rPr lang="en-IN" baseline="30000" dirty="0" smtClean="0"/>
              <a:t>2 </a:t>
            </a:r>
            <a:r>
              <a:rPr lang="en-IN" dirty="0" smtClean="0"/>
              <a:t>administered iv over 1- 3 hrs. 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Docetaxel </a:t>
            </a:r>
            <a:r>
              <a:rPr lang="en-IN" dirty="0" err="1" smtClean="0"/>
              <a:t>Trihydrate</a:t>
            </a:r>
            <a:endParaRPr lang="en-IN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7587" y="171219"/>
            <a:ext cx="2181225" cy="1867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52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0"/>
          <p:cNvGrpSpPr>
            <a:grpSpLocks/>
          </p:cNvGrpSpPr>
          <p:nvPr/>
        </p:nvGrpSpPr>
        <p:grpSpPr bwMode="auto">
          <a:xfrm>
            <a:off x="293874" y="1006085"/>
            <a:ext cx="12043077" cy="4456027"/>
            <a:chOff x="21185571" y="31611762"/>
            <a:chExt cx="9418079" cy="4455532"/>
          </a:xfrm>
        </p:grpSpPr>
        <p:pic>
          <p:nvPicPr>
            <p:cNvPr id="23557" name="Picture 12" descr="http://www.mims.com/resources/drugs/Thailand/pic/Taxotere%20inj%20soln%2020%20mg_mLef2a31a5-cd47-4450-8913-9fab001ebdaa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407655" y="32905634"/>
              <a:ext cx="1080120" cy="2399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Straight Arrow Connector 4"/>
            <p:cNvCxnSpPr/>
            <p:nvPr/>
          </p:nvCxnSpPr>
          <p:spPr>
            <a:xfrm flipH="1" flipV="1">
              <a:off x="24459578" y="33051923"/>
              <a:ext cx="1222782" cy="44786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H="1">
              <a:off x="24451639" y="34113624"/>
              <a:ext cx="1230720" cy="1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H="1">
              <a:off x="24412000" y="34682285"/>
              <a:ext cx="1270360" cy="386671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561" name="TextBox 336"/>
            <p:cNvSpPr txBox="1">
              <a:spLocks noChangeArrowheads="1"/>
            </p:cNvSpPr>
            <p:nvPr/>
          </p:nvSpPr>
          <p:spPr bwMode="auto">
            <a:xfrm>
              <a:off x="25539308" y="31696486"/>
              <a:ext cx="2448272" cy="923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>
                  <a:latin typeface="Comic Sans MS" pitchFamily="66" charset="0"/>
                </a:rPr>
                <a:t>TAXOTERE</a:t>
              </a:r>
              <a:r>
                <a:rPr lang="en-US" b="1" dirty="0">
                  <a:latin typeface="Comic Sans MS" pitchFamily="66" charset="0"/>
                  <a:sym typeface="Symbol" pitchFamily="18" charset="2"/>
                </a:rPr>
                <a:t></a:t>
              </a:r>
            </a:p>
            <a:p>
              <a:pPr algn="ctr"/>
              <a:r>
                <a:rPr lang="en-US" b="1" dirty="0">
                  <a:latin typeface="Comic Sans MS" pitchFamily="66" charset="0"/>
                  <a:sym typeface="Symbol" pitchFamily="18" charset="2"/>
                </a:rPr>
                <a:t>Docetaxel solution made using </a:t>
              </a:r>
              <a:r>
                <a:rPr lang="en-US" b="1" dirty="0" err="1">
                  <a:latin typeface="Comic Sans MS" pitchFamily="66" charset="0"/>
                  <a:sym typeface="Symbol" pitchFamily="18" charset="2"/>
                </a:rPr>
                <a:t>Polysorbate</a:t>
              </a:r>
              <a:r>
                <a:rPr lang="en-US" b="1" dirty="0">
                  <a:latin typeface="Comic Sans MS" pitchFamily="66" charset="0"/>
                  <a:sym typeface="Symbol" pitchFamily="18" charset="2"/>
                </a:rPr>
                <a:t> 80</a:t>
              </a:r>
              <a:endParaRPr lang="en-IN" b="1" dirty="0">
                <a:latin typeface="Comic Sans MS" pitchFamily="66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1185571" y="32313340"/>
              <a:ext cx="2783199" cy="738582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 err="1">
                  <a:latin typeface="Comic Sans MS" pitchFamily="66" charset="0"/>
                </a:rPr>
                <a:t>Polysorbate</a:t>
              </a:r>
              <a:r>
                <a:rPr lang="en-US" sz="1400" b="1" dirty="0">
                  <a:latin typeface="Comic Sans MS" pitchFamily="66" charset="0"/>
                </a:rPr>
                <a:t> 80 triggered hypersensitivity reactions necessitates use of steroids</a:t>
              </a:r>
              <a:endParaRPr lang="en-IN" sz="1400" b="1" dirty="0">
                <a:latin typeface="Comic Sans MS" pitchFamily="66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1199518" y="34676320"/>
              <a:ext cx="2664019" cy="738583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latin typeface="Comic Sans MS" pitchFamily="66" charset="0"/>
                </a:rPr>
                <a:t>Incomplete treatment with </a:t>
              </a:r>
              <a:r>
                <a:rPr lang="en-US" sz="1400" b="1" dirty="0" err="1">
                  <a:latin typeface="Comic Sans MS" pitchFamily="66" charset="0"/>
                </a:rPr>
                <a:t>docetaxel</a:t>
              </a:r>
              <a:r>
                <a:rPr lang="en-US" sz="1400" b="1" dirty="0">
                  <a:latin typeface="Comic Sans MS" pitchFamily="66" charset="0"/>
                </a:rPr>
                <a:t> due to dose limiting toxicity</a:t>
              </a:r>
              <a:endParaRPr lang="en-IN" sz="1400" b="1" dirty="0">
                <a:latin typeface="Comic Sans MS" pitchFamily="66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1231721" y="35543477"/>
              <a:ext cx="2737049" cy="523817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latin typeface="Comic Sans MS" pitchFamily="66" charset="0"/>
                </a:rPr>
                <a:t>Lack of targeting leading to off-target toxicity</a:t>
              </a:r>
              <a:endParaRPr lang="en-IN" sz="1400" b="1" dirty="0">
                <a:latin typeface="Comic Sans MS" pitchFamily="66" charset="0"/>
              </a:endParaRPr>
            </a:p>
          </p:txBody>
        </p:sp>
        <p:sp>
          <p:nvSpPr>
            <p:cNvPr id="23565" name="TextBox 340"/>
            <p:cNvSpPr txBox="1">
              <a:spLocks noChangeArrowheads="1"/>
            </p:cNvSpPr>
            <p:nvPr/>
          </p:nvSpPr>
          <p:spPr bwMode="auto">
            <a:xfrm>
              <a:off x="21199518" y="31796407"/>
              <a:ext cx="3024336" cy="369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omic Sans MS" pitchFamily="66" charset="0"/>
                </a:rPr>
                <a:t>DRAWBACKS</a:t>
              </a:r>
              <a:endParaRPr lang="en-IN" b="1">
                <a:latin typeface="Comic Sans MS" pitchFamily="66" charset="0"/>
              </a:endParaRPr>
            </a:p>
          </p:txBody>
        </p:sp>
        <p:sp>
          <p:nvSpPr>
            <p:cNvPr id="23566" name="TextBox 347"/>
            <p:cNvSpPr txBox="1">
              <a:spLocks noChangeArrowheads="1"/>
            </p:cNvSpPr>
            <p:nvPr/>
          </p:nvSpPr>
          <p:spPr bwMode="auto">
            <a:xfrm>
              <a:off x="27219274" y="31611762"/>
              <a:ext cx="3384376" cy="369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IN" b="1" dirty="0">
                <a:latin typeface="Comic Sans MS" pitchFamily="66" charset="0"/>
              </a:endParaRPr>
            </a:p>
          </p:txBody>
        </p:sp>
      </p:grpSp>
      <p:sp>
        <p:nvSpPr>
          <p:cNvPr id="23556" name="Slide Number Placeholder 18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4070C2-63BA-4598-AC9A-414A21577F4C}" type="slidenum">
              <a:rPr lang="en-I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IN" smtClean="0"/>
          </a:p>
        </p:txBody>
      </p:sp>
      <p:sp>
        <p:nvSpPr>
          <p:cNvPr id="4" name="Rectangle 3"/>
          <p:cNvSpPr/>
          <p:nvPr/>
        </p:nvSpPr>
        <p:spPr>
          <a:xfrm>
            <a:off x="456022" y="383428"/>
            <a:ext cx="109993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omic Sans MS" panose="030F0702030302020204" pitchFamily="66" charset="0"/>
                <a:cs typeface="Times New Roman" pitchFamily="18" charset="0"/>
              </a:rPr>
              <a:t>Docetaxel </a:t>
            </a:r>
            <a:r>
              <a:rPr lang="en-US" sz="2000" b="1" dirty="0" err="1" smtClean="0">
                <a:latin typeface="Comic Sans MS" panose="030F0702030302020204" pitchFamily="66" charset="0"/>
                <a:cs typeface="Times New Roman" pitchFamily="18" charset="0"/>
              </a:rPr>
              <a:t>trihydrate</a:t>
            </a:r>
            <a:r>
              <a:rPr lang="en-US" sz="2000" b="1" dirty="0" smtClean="0">
                <a:latin typeface="Comic Sans MS" panose="030F0702030302020204" pitchFamily="66" charset="0"/>
                <a:cs typeface="Times New Roman" pitchFamily="18" charset="0"/>
              </a:rPr>
              <a:t>–a </a:t>
            </a:r>
            <a:r>
              <a:rPr lang="en-US" sz="2200" b="1" dirty="0">
                <a:latin typeface="Comic Sans MS" panose="030F0702030302020204" pitchFamily="66" charset="0"/>
                <a:cs typeface="Times New Roman" pitchFamily="18" charset="0"/>
              </a:rPr>
              <a:t>formidable</a:t>
            </a:r>
            <a:r>
              <a:rPr lang="en-US" sz="2000" b="1" dirty="0">
                <a:latin typeface="Comic Sans MS" panose="030F0702030302020204" pitchFamily="66" charset="0"/>
                <a:cs typeface="Times New Roman" pitchFamily="18" charset="0"/>
              </a:rPr>
              <a:t> challenge to formulation </a:t>
            </a:r>
            <a:r>
              <a:rPr lang="en-US" sz="2000" b="1" dirty="0" smtClean="0">
                <a:latin typeface="Comic Sans MS" panose="030F0702030302020204" pitchFamily="66" charset="0"/>
                <a:cs typeface="Times New Roman" pitchFamily="18" charset="0"/>
              </a:rPr>
              <a:t>scientists </a:t>
            </a:r>
          </a:p>
          <a:p>
            <a:r>
              <a:rPr lang="en-US" sz="2000" b="1" dirty="0" smtClean="0">
                <a:latin typeface="Comic Sans MS" panose="030F0702030302020204" pitchFamily="66" charset="0"/>
                <a:cs typeface="Times New Roman" pitchFamily="18" charset="0"/>
              </a:rPr>
              <a:t>due </a:t>
            </a:r>
            <a:r>
              <a:rPr lang="en-US" sz="2000" b="1" dirty="0">
                <a:latin typeface="Comic Sans MS" panose="030F0702030302020204" pitchFamily="66" charset="0"/>
                <a:cs typeface="Times New Roman" pitchFamily="18" charset="0"/>
              </a:rPr>
              <a:t>to poor water </a:t>
            </a:r>
            <a:r>
              <a:rPr lang="en-US" sz="2000" b="1" dirty="0" smtClean="0">
                <a:latin typeface="Comic Sans MS" panose="030F0702030302020204" pitchFamily="66" charset="0"/>
                <a:cs typeface="Times New Roman" pitchFamily="18" charset="0"/>
              </a:rPr>
              <a:t>solubility</a:t>
            </a:r>
            <a:endParaRPr lang="en-US" sz="2000" b="1" dirty="0">
              <a:latin typeface="Comic Sans MS" panose="030F0702030302020204" pitchFamily="66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352887" y="2923460"/>
            <a:ext cx="3739594" cy="954107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latin typeface="Comic Sans MS" pitchFamily="66" charset="0"/>
              </a:rPr>
              <a:t>Polysorbate</a:t>
            </a:r>
            <a:r>
              <a:rPr lang="en-US" sz="1400" b="1" dirty="0">
                <a:latin typeface="Comic Sans MS" pitchFamily="66" charset="0"/>
              </a:rPr>
              <a:t> 80 </a:t>
            </a:r>
            <a:r>
              <a:rPr lang="en-US" sz="1400" b="1" dirty="0" smtClean="0">
                <a:latin typeface="Comic Sans MS" pitchFamily="66" charset="0"/>
              </a:rPr>
              <a:t>triggered </a:t>
            </a:r>
            <a:r>
              <a:rPr lang="en-IN" sz="1400" b="1" dirty="0" smtClean="0">
                <a:latin typeface="Comic Sans MS" panose="030F0702030302020204" pitchFamily="66" charset="0"/>
              </a:rPr>
              <a:t>accumulative </a:t>
            </a:r>
            <a:r>
              <a:rPr lang="en-IN" sz="1400" b="1" dirty="0">
                <a:latin typeface="Comic Sans MS" panose="030F0702030302020204" pitchFamily="66" charset="0"/>
              </a:rPr>
              <a:t>fluid retention, resulting in weight gain, peripheral oedema and, occasionally, pleural or pericardial effusions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8800" y="6026666"/>
            <a:ext cx="1116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latin typeface="Comic Sans MS" panose="030F0702030302020204" pitchFamily="66" charset="0"/>
              </a:rPr>
              <a:t>Several attempts at designing alternative vehicles including </a:t>
            </a:r>
            <a:r>
              <a:rPr lang="en-IN" b="1" dirty="0" err="1" smtClean="0">
                <a:latin typeface="Comic Sans MS" panose="030F0702030302020204" pitchFamily="66" charset="0"/>
              </a:rPr>
              <a:t>nanosystems</a:t>
            </a:r>
            <a:r>
              <a:rPr lang="en-IN" b="1" dirty="0" smtClean="0">
                <a:latin typeface="Comic Sans MS" panose="030F0702030302020204" pitchFamily="66" charset="0"/>
              </a:rPr>
              <a:t> for delivery of docetaxel</a:t>
            </a:r>
            <a:endParaRPr lang="en-IN" b="1" dirty="0">
              <a:latin typeface="Comic Sans MS" panose="030F0702030302020204" pitchFamily="66" charset="0"/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2102844" y="5664200"/>
            <a:ext cx="462556" cy="3624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998889"/>
      </p:ext>
    </p:extLst>
  </p:cSld>
  <p:clrMapOvr>
    <a:masterClrMapping/>
  </p:clrMapOvr>
  <p:transition advTm="57612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1" y="2248475"/>
            <a:ext cx="4965699" cy="386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46099" y="763647"/>
            <a:ext cx="641350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000" dirty="0" smtClean="0">
                <a:latin typeface="Comic Sans MS" panose="030F0702030302020204" pitchFamily="66" charset="0"/>
              </a:rPr>
              <a:t>Achieve </a:t>
            </a:r>
            <a:r>
              <a:rPr lang="en-IN" sz="2000" dirty="0">
                <a:latin typeface="Comic Sans MS" panose="030F0702030302020204" pitchFamily="66" charset="0"/>
              </a:rPr>
              <a:t>targeting, thereby reducing the concentration at nonspecific sites and decreasing systemic toxicities associated with the </a:t>
            </a:r>
            <a:r>
              <a:rPr lang="en-IN" sz="2000" dirty="0" smtClean="0">
                <a:latin typeface="Comic Sans MS" panose="030F0702030302020204" pitchFamily="66" charset="0"/>
              </a:rPr>
              <a:t>same.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0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000" dirty="0" smtClean="0">
                <a:latin typeface="Comic Sans MS" panose="030F0702030302020204" pitchFamily="66" charset="0"/>
              </a:rPr>
              <a:t>Improve </a:t>
            </a:r>
            <a:r>
              <a:rPr lang="en-IN" sz="2000" dirty="0">
                <a:latin typeface="Comic Sans MS" panose="030F0702030302020204" pitchFamily="66" charset="0"/>
              </a:rPr>
              <a:t>solubility of hydrophobic </a:t>
            </a:r>
            <a:r>
              <a:rPr lang="en-IN" sz="2000" dirty="0" smtClean="0">
                <a:latin typeface="Comic Sans MS" panose="030F0702030302020204" pitchFamily="66" charset="0"/>
              </a:rPr>
              <a:t>drugs </a:t>
            </a:r>
            <a:r>
              <a:rPr lang="en-IN" sz="2000" dirty="0">
                <a:latin typeface="Comic Sans MS" panose="030F0702030302020204" pitchFamily="66" charset="0"/>
              </a:rPr>
              <a:t>thereby facilitating their parenteral administration. </a:t>
            </a:r>
            <a:endParaRPr lang="en-IN" sz="2000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0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000" dirty="0" smtClean="0">
                <a:latin typeface="Comic Sans MS" panose="030F0702030302020204" pitchFamily="66" charset="0"/>
              </a:rPr>
              <a:t>Has </a:t>
            </a:r>
            <a:r>
              <a:rPr lang="en-IN" sz="2000" dirty="0">
                <a:latin typeface="Comic Sans MS" panose="030F0702030302020204" pitchFamily="66" charset="0"/>
              </a:rPr>
              <a:t>potential to provide with controlled release </a:t>
            </a:r>
            <a:r>
              <a:rPr lang="en-IN" sz="2000" dirty="0" smtClean="0">
                <a:latin typeface="Comic Sans MS" panose="030F0702030302020204" pitchFamily="66" charset="0"/>
              </a:rPr>
              <a:t>aiding </a:t>
            </a:r>
            <a:r>
              <a:rPr lang="en-IN" sz="2000" dirty="0">
                <a:latin typeface="Comic Sans MS" panose="030F0702030302020204" pitchFamily="66" charset="0"/>
              </a:rPr>
              <a:t>in maintaining constant therapeutic dose at site of action. </a:t>
            </a:r>
            <a:endParaRPr lang="en-IN" sz="2000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0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000" dirty="0" smtClean="0">
                <a:latin typeface="Comic Sans MS" panose="030F0702030302020204" pitchFamily="66" charset="0"/>
              </a:rPr>
              <a:t>Can </a:t>
            </a:r>
            <a:r>
              <a:rPr lang="en-IN" sz="2000" dirty="0">
                <a:latin typeface="Comic Sans MS" panose="030F0702030302020204" pitchFamily="66" charset="0"/>
              </a:rPr>
              <a:t>also help increase half-life of drug by reducing its clearance. </a:t>
            </a:r>
            <a:endParaRPr lang="en-IN" sz="2000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0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000" dirty="0" smtClean="0">
                <a:latin typeface="Comic Sans MS" panose="030F0702030302020204" pitchFamily="66" charset="0"/>
              </a:rPr>
              <a:t>Can </a:t>
            </a:r>
            <a:r>
              <a:rPr lang="en-IN" sz="2000" dirty="0">
                <a:latin typeface="Comic Sans MS" panose="030F0702030302020204" pitchFamily="66" charset="0"/>
              </a:rPr>
              <a:t>serve to increase drug stability by protecting it from the harsh </a:t>
            </a:r>
            <a:r>
              <a:rPr lang="en-IN" sz="2000" dirty="0" err="1">
                <a:latin typeface="Comic Sans MS" panose="030F0702030302020204" pitchFamily="66" charset="0"/>
              </a:rPr>
              <a:t>invivo</a:t>
            </a:r>
            <a:r>
              <a:rPr lang="en-IN" sz="2000" dirty="0">
                <a:latin typeface="Comic Sans MS" panose="030F0702030302020204" pitchFamily="66" charset="0"/>
              </a:rPr>
              <a:t> </a:t>
            </a:r>
            <a:r>
              <a:rPr lang="en-IN" sz="2000" dirty="0" smtClean="0">
                <a:latin typeface="Comic Sans MS" panose="030F0702030302020204" pitchFamily="66" charset="0"/>
              </a:rPr>
              <a:t>environment.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0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000" dirty="0" smtClean="0">
                <a:latin typeface="Comic Sans MS" panose="030F0702030302020204" pitchFamily="66" charset="0"/>
              </a:rPr>
              <a:t>Nanotechnology </a:t>
            </a:r>
            <a:r>
              <a:rPr lang="en-IN" sz="2000" dirty="0">
                <a:latin typeface="Comic Sans MS" panose="030F0702030302020204" pitchFamily="66" charset="0"/>
              </a:rPr>
              <a:t>also helps accomplish drug delivery across the blood brain barrier (BBB). </a:t>
            </a:r>
          </a:p>
          <a:p>
            <a:endParaRPr lang="en-IN" sz="20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3400" y="266700"/>
            <a:ext cx="3238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latin typeface="Comic Sans MS" panose="030F0702030302020204" pitchFamily="66" charset="0"/>
              </a:rPr>
              <a:t>Why </a:t>
            </a:r>
            <a:r>
              <a:rPr lang="en-IN" sz="2400" b="1" dirty="0" err="1" smtClean="0">
                <a:latin typeface="Comic Sans MS" panose="030F0702030302020204" pitchFamily="66" charset="0"/>
              </a:rPr>
              <a:t>nanosystems</a:t>
            </a:r>
            <a:endParaRPr lang="en-IN" sz="2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86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38100"/>
            <a:ext cx="11353800" cy="681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719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237" y="3726498"/>
            <a:ext cx="7733337" cy="2217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09700" y="647700"/>
            <a:ext cx="703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mic Sans MS" pitchFamily="66" charset="0"/>
              </a:rPr>
              <a:t>ALTERNATIVE : POLYMERIC MICELLAR SYSTEMS</a:t>
            </a:r>
            <a:endParaRPr lang="en-US" b="1" dirty="0">
              <a:latin typeface="Comic Sans MS" pitchFamily="66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341" y="1017032"/>
            <a:ext cx="2922158" cy="207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871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391478" y="836713"/>
            <a:ext cx="6528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8F8F8"/>
                </a:solidFill>
                <a:latin typeface="Arial Rounded MT Bold" pitchFamily="34" charset="0"/>
              </a:rPr>
              <a:t>Nonionic surfactant micelles</a:t>
            </a:r>
            <a:endParaRPr lang="en-IN" sz="2800" dirty="0">
              <a:solidFill>
                <a:srgbClr val="F8F8F8"/>
              </a:solidFill>
              <a:latin typeface="Arial Rounded MT Bold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7381" y="2132857"/>
            <a:ext cx="3552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 Rounded MT Bold" pitchFamily="34" charset="0"/>
              </a:rPr>
              <a:t>Polymeric micelles</a:t>
            </a:r>
            <a:endParaRPr lang="en-IN" sz="28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444A6-6BC0-4D1F-9D1F-2872FBF13B43}" type="slidenum">
              <a:rPr lang="en-IN" smtClean="0"/>
              <a:pPr/>
              <a:t>10</a:t>
            </a:fld>
            <a:endParaRPr lang="en-IN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86" y="198056"/>
            <a:ext cx="5056564" cy="343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24" y="2394467"/>
            <a:ext cx="6361176" cy="407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32448" y="621792"/>
            <a:ext cx="32918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 smtClean="0">
                <a:latin typeface="Comic Sans MS" panose="030F0702030302020204" pitchFamily="66" charset="0"/>
              </a:rPr>
              <a:t>Polymeric Micelles</a:t>
            </a:r>
            <a:endParaRPr lang="en-IN" sz="4000" dirty="0">
              <a:latin typeface="Comic Sans MS" panose="030F0702030302020204" pitchFamily="66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478" y="4436351"/>
            <a:ext cx="1948622" cy="199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3500" y="597408"/>
            <a:ext cx="101346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latin typeface="Comic Sans MS" panose="030F0702030302020204" pitchFamily="66" charset="0"/>
              </a:rPr>
              <a:t>Why Polymeric micelles:</a:t>
            </a:r>
          </a:p>
          <a:p>
            <a:endParaRPr lang="en-IN" sz="2400" b="1" dirty="0">
              <a:latin typeface="Comic Sans MS" panose="030F0702030302020204" pitchFamily="66" charset="0"/>
            </a:endParaRPr>
          </a:p>
          <a:p>
            <a:r>
              <a:rPr lang="en-IN" sz="2400" b="1" i="1" dirty="0">
                <a:latin typeface="Comic Sans MS" panose="030F0702030302020204" pitchFamily="66" charset="0"/>
              </a:rPr>
              <a:t>Small size</a:t>
            </a:r>
            <a:r>
              <a:rPr lang="en-IN" sz="2400" b="1" dirty="0">
                <a:latin typeface="Comic Sans MS" panose="030F0702030302020204" pitchFamily="66" charset="0"/>
              </a:rPr>
              <a:t>: </a:t>
            </a:r>
            <a:r>
              <a:rPr lang="en-IN" sz="2400" b="1" dirty="0" smtClean="0">
                <a:latin typeface="Comic Sans MS" panose="030F0702030302020204" pitchFamily="66" charset="0"/>
              </a:rPr>
              <a:t>The </a:t>
            </a:r>
            <a:r>
              <a:rPr lang="en-IN" sz="2400" b="1" dirty="0">
                <a:latin typeface="Comic Sans MS" panose="030F0702030302020204" pitchFamily="66" charset="0"/>
              </a:rPr>
              <a:t>size of polymeric micelles is usually </a:t>
            </a:r>
            <a:endParaRPr lang="en-IN" sz="2400" b="1" dirty="0" smtClean="0">
              <a:latin typeface="Comic Sans MS" panose="030F0702030302020204" pitchFamily="66" charset="0"/>
            </a:endParaRPr>
          </a:p>
          <a:p>
            <a:r>
              <a:rPr lang="en-IN" sz="2400" b="1" dirty="0" smtClean="0">
                <a:latin typeface="Comic Sans MS" panose="030F0702030302020204" pitchFamily="66" charset="0"/>
              </a:rPr>
              <a:t>in </a:t>
            </a:r>
            <a:r>
              <a:rPr lang="en-IN" sz="2400" b="1" dirty="0">
                <a:latin typeface="Comic Sans MS" panose="030F0702030302020204" pitchFamily="66" charset="0"/>
              </a:rPr>
              <a:t>the range </a:t>
            </a:r>
            <a:r>
              <a:rPr lang="en-IN" sz="2400" b="1" dirty="0" smtClean="0">
                <a:latin typeface="Comic Sans MS" panose="030F0702030302020204" pitchFamily="66" charset="0"/>
              </a:rPr>
              <a:t>of </a:t>
            </a:r>
            <a:r>
              <a:rPr lang="en-IN" sz="2400" b="1" dirty="0">
                <a:latin typeface="Comic Sans MS" panose="030F0702030302020204" pitchFamily="66" charset="0"/>
              </a:rPr>
              <a:t>10 to </a:t>
            </a:r>
            <a:r>
              <a:rPr lang="en-IN" sz="2400" b="1" dirty="0" smtClean="0">
                <a:latin typeface="Comic Sans MS" panose="030F0702030302020204" pitchFamily="66" charset="0"/>
              </a:rPr>
              <a:t>200nm. </a:t>
            </a:r>
          </a:p>
          <a:p>
            <a:endParaRPr lang="en-IN" sz="2400" b="1" dirty="0">
              <a:latin typeface="Comic Sans MS" panose="030F0702030302020204" pitchFamily="66" charset="0"/>
            </a:endParaRPr>
          </a:p>
          <a:p>
            <a:r>
              <a:rPr lang="en-IN" sz="2400" b="1" i="1" dirty="0">
                <a:latin typeface="Comic Sans MS" panose="030F0702030302020204" pitchFamily="66" charset="0"/>
              </a:rPr>
              <a:t>Solubilisation of hydrophobic </a:t>
            </a:r>
            <a:r>
              <a:rPr lang="en-IN" sz="2400" b="1" i="1" dirty="0" smtClean="0">
                <a:latin typeface="Comic Sans MS" panose="030F0702030302020204" pitchFamily="66" charset="0"/>
              </a:rPr>
              <a:t>drugs</a:t>
            </a:r>
            <a:endParaRPr lang="en-IN" sz="2400" b="1" dirty="0" smtClean="0">
              <a:latin typeface="Comic Sans MS" panose="030F0702030302020204" pitchFamily="66" charset="0"/>
            </a:endParaRPr>
          </a:p>
          <a:p>
            <a:endParaRPr lang="en-IN" sz="2400" b="1" dirty="0">
              <a:latin typeface="Comic Sans MS" panose="030F0702030302020204" pitchFamily="66" charset="0"/>
            </a:endParaRPr>
          </a:p>
          <a:p>
            <a:r>
              <a:rPr lang="en-IN" sz="2400" b="1" i="1" dirty="0" smtClean="0">
                <a:latin typeface="Comic Sans MS" panose="030F0702030302020204" pitchFamily="66" charset="0"/>
              </a:rPr>
              <a:t>Cargo protection</a:t>
            </a:r>
            <a:r>
              <a:rPr lang="en-IN" sz="2400" b="1" dirty="0" smtClean="0">
                <a:latin typeface="Comic Sans MS" panose="030F0702030302020204" pitchFamily="66" charset="0"/>
              </a:rPr>
              <a:t> </a:t>
            </a:r>
          </a:p>
          <a:p>
            <a:endParaRPr lang="en-IN" sz="2400" b="1" dirty="0" smtClean="0">
              <a:latin typeface="Comic Sans MS" panose="030F0702030302020204" pitchFamily="66" charset="0"/>
            </a:endParaRPr>
          </a:p>
          <a:p>
            <a:r>
              <a:rPr lang="en-IN" sz="2400" b="1" i="1" dirty="0">
                <a:latin typeface="Comic Sans MS" panose="030F0702030302020204" pitchFamily="66" charset="0"/>
              </a:rPr>
              <a:t>Separated </a:t>
            </a:r>
            <a:r>
              <a:rPr lang="en-IN" sz="2400" b="1" i="1" dirty="0" smtClean="0">
                <a:latin typeface="Comic Sans MS" panose="030F0702030302020204" pitchFamily="66" charset="0"/>
              </a:rPr>
              <a:t>functionality</a:t>
            </a:r>
            <a:endParaRPr lang="en-IN" sz="2400" b="1" dirty="0">
              <a:latin typeface="Comic Sans MS" panose="030F0702030302020204" pitchFamily="66" charset="0"/>
            </a:endParaRPr>
          </a:p>
          <a:p>
            <a:endParaRPr lang="en-IN" sz="2400" b="1" dirty="0">
              <a:latin typeface="Comic Sans MS" panose="030F0702030302020204" pitchFamily="66" charset="0"/>
            </a:endParaRPr>
          </a:p>
          <a:p>
            <a:r>
              <a:rPr lang="en-IN" sz="2400" b="1" i="1" dirty="0">
                <a:latin typeface="Comic Sans MS" panose="030F0702030302020204" pitchFamily="66" charset="0"/>
              </a:rPr>
              <a:t>Low </a:t>
            </a:r>
            <a:r>
              <a:rPr lang="en-IN" sz="2400" b="1" i="1" dirty="0" smtClean="0">
                <a:latin typeface="Comic Sans MS" panose="030F0702030302020204" pitchFamily="66" charset="0"/>
              </a:rPr>
              <a:t>toxicity</a:t>
            </a:r>
            <a:endParaRPr lang="en-IN" sz="2400" b="1" dirty="0" smtClean="0">
              <a:latin typeface="Comic Sans MS" panose="030F0702030302020204" pitchFamily="66" charset="0"/>
            </a:endParaRPr>
          </a:p>
          <a:p>
            <a:endParaRPr lang="en-IN" sz="2400" b="1" dirty="0">
              <a:latin typeface="Comic Sans MS" panose="030F0702030302020204" pitchFamily="66" charset="0"/>
            </a:endParaRPr>
          </a:p>
          <a:p>
            <a:r>
              <a:rPr lang="en-IN" sz="2400" b="1" dirty="0" smtClean="0">
                <a:latin typeface="Comic Sans MS" panose="030F0702030302020204" pitchFamily="66" charset="0"/>
              </a:rPr>
              <a:t>Low CMC : withstand dilution in body fluids</a:t>
            </a:r>
          </a:p>
          <a:p>
            <a:endParaRPr lang="en-IN" sz="2400" b="1" dirty="0">
              <a:latin typeface="Comic Sans MS" panose="030F0702030302020204" pitchFamily="66" charset="0"/>
            </a:endParaRPr>
          </a:p>
          <a:p>
            <a:endParaRPr lang="en-IN" sz="2400" b="1" dirty="0">
              <a:latin typeface="Comic Sans MS" panose="030F0702030302020204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012" y="2970095"/>
            <a:ext cx="5657088" cy="2398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29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9100" y="834747"/>
            <a:ext cx="8890000" cy="5078313"/>
          </a:xfrm>
          <a:prstGeom prst="rect">
            <a:avLst/>
          </a:prstGeom>
        </p:spPr>
        <p:txBody>
          <a:bodyPr wrap="square" numCol="3">
            <a:spAutoFit/>
          </a:bodyPr>
          <a:lstStyle/>
          <a:p>
            <a:r>
              <a:rPr lang="en-IN" b="1" dirty="0">
                <a:latin typeface="Comic Sans MS" panose="030F0702030302020204" pitchFamily="66" charset="0"/>
              </a:rPr>
              <a:t>CHEMICAL CLASS, </a:t>
            </a:r>
            <a:endParaRPr lang="en-IN" b="1" dirty="0" smtClean="0">
              <a:latin typeface="Comic Sans MS" panose="030F0702030302020204" pitchFamily="66" charset="0"/>
            </a:endParaRPr>
          </a:p>
          <a:p>
            <a:r>
              <a:rPr lang="en-IN" b="1" dirty="0" smtClean="0">
                <a:latin typeface="Comic Sans MS" panose="030F0702030302020204" pitchFamily="66" charset="0"/>
              </a:rPr>
              <a:t>CATEGORY OF </a:t>
            </a:r>
            <a:r>
              <a:rPr lang="en-IN" b="1" dirty="0">
                <a:latin typeface="Comic Sans MS" panose="030F0702030302020204" pitchFamily="66" charset="0"/>
              </a:rPr>
              <a:t>COPOLYMERS </a:t>
            </a:r>
            <a:r>
              <a:rPr lang="en-IN" dirty="0">
                <a:latin typeface="Comic Sans MS" panose="030F0702030302020204" pitchFamily="66" charset="0"/>
              </a:rPr>
              <a:t>	</a:t>
            </a:r>
            <a:endParaRPr lang="en-IN" dirty="0" smtClean="0">
              <a:latin typeface="Comic Sans MS" panose="030F0702030302020204" pitchFamily="66" charset="0"/>
            </a:endParaRPr>
          </a:p>
          <a:p>
            <a:endParaRPr lang="en-IN" dirty="0">
              <a:latin typeface="Comic Sans MS" panose="030F0702030302020204" pitchFamily="66" charset="0"/>
            </a:endParaRPr>
          </a:p>
          <a:p>
            <a:r>
              <a:rPr lang="en-IN" dirty="0" smtClean="0">
                <a:latin typeface="Comic Sans MS" panose="030F0702030302020204" pitchFamily="66" charset="0"/>
              </a:rPr>
              <a:t>1. Polyether </a:t>
            </a:r>
          </a:p>
          <a:p>
            <a:r>
              <a:rPr lang="en-IN" dirty="0" smtClean="0">
                <a:latin typeface="Comic Sans MS" panose="030F0702030302020204" pitchFamily="66" charset="0"/>
              </a:rPr>
              <a:t>PEO-PPO    </a:t>
            </a:r>
          </a:p>
          <a:p>
            <a:r>
              <a:rPr lang="en-IN" dirty="0" smtClean="0">
                <a:latin typeface="Comic Sans MS" panose="030F0702030302020204" pitchFamily="66" charset="0"/>
              </a:rPr>
              <a:t>                    </a:t>
            </a:r>
            <a:endParaRPr lang="en-IN" dirty="0">
              <a:latin typeface="Comic Sans MS" panose="030F0702030302020204" pitchFamily="66" charset="0"/>
            </a:endParaRPr>
          </a:p>
          <a:p>
            <a:r>
              <a:rPr lang="en-IN" dirty="0" smtClean="0">
                <a:latin typeface="Comic Sans MS" panose="030F0702030302020204" pitchFamily="66" charset="0"/>
              </a:rPr>
              <a:t>2. Polyester </a:t>
            </a:r>
          </a:p>
          <a:p>
            <a:r>
              <a:rPr lang="en-IN" dirty="0" err="1" smtClean="0">
                <a:latin typeface="Comic Sans MS" panose="030F0702030302020204" pitchFamily="66" charset="0"/>
              </a:rPr>
              <a:t>a.PEG-Polylactides</a:t>
            </a:r>
            <a:r>
              <a:rPr lang="en-IN" dirty="0" smtClean="0">
                <a:latin typeface="Comic Sans MS" panose="030F0702030302020204" pitchFamily="66" charset="0"/>
              </a:rPr>
              <a:t> </a:t>
            </a:r>
            <a:endParaRPr lang="en-IN" dirty="0">
              <a:latin typeface="Comic Sans MS" panose="030F0702030302020204" pitchFamily="66" charset="0"/>
            </a:endParaRPr>
          </a:p>
          <a:p>
            <a:r>
              <a:rPr lang="en-IN" dirty="0" err="1">
                <a:latin typeface="Comic Sans MS" panose="030F0702030302020204" pitchFamily="66" charset="0"/>
              </a:rPr>
              <a:t>b.PEG-Polylactones</a:t>
            </a:r>
            <a:r>
              <a:rPr lang="en-IN" dirty="0">
                <a:latin typeface="Comic Sans MS" panose="030F0702030302020204" pitchFamily="66" charset="0"/>
              </a:rPr>
              <a:t>. </a:t>
            </a:r>
          </a:p>
          <a:p>
            <a:endParaRPr lang="en-IN" dirty="0" smtClean="0">
              <a:latin typeface="Comic Sans MS" panose="030F0702030302020204" pitchFamily="66" charset="0"/>
            </a:endParaRPr>
          </a:p>
          <a:p>
            <a:r>
              <a:rPr lang="en-IN" dirty="0" smtClean="0">
                <a:latin typeface="Comic Sans MS" panose="030F0702030302020204" pitchFamily="66" charset="0"/>
              </a:rPr>
              <a:t>	</a:t>
            </a:r>
            <a:r>
              <a:rPr lang="nn-NO" dirty="0">
                <a:latin typeface="Comic Sans MS" panose="030F0702030302020204" pitchFamily="66" charset="0"/>
              </a:rPr>
              <a:t>	</a:t>
            </a:r>
            <a:endParaRPr lang="nn-NO" dirty="0" smtClean="0">
              <a:latin typeface="Comic Sans MS" panose="030F0702030302020204" pitchFamily="66" charset="0"/>
            </a:endParaRPr>
          </a:p>
          <a:p>
            <a:r>
              <a:rPr lang="en-IN" dirty="0" smtClean="0">
                <a:latin typeface="Comic Sans MS" panose="030F0702030302020204" pitchFamily="66" charset="0"/>
              </a:rPr>
              <a:t>3</a:t>
            </a:r>
            <a:r>
              <a:rPr lang="en-IN" dirty="0">
                <a:latin typeface="Comic Sans MS" panose="030F0702030302020204" pitchFamily="66" charset="0"/>
              </a:rPr>
              <a:t>. </a:t>
            </a:r>
            <a:r>
              <a:rPr lang="en-IN" dirty="0" err="1" smtClean="0">
                <a:latin typeface="Comic Sans MS" panose="030F0702030302020204" pitchFamily="66" charset="0"/>
              </a:rPr>
              <a:t>Polyaminoethers</a:t>
            </a:r>
            <a:r>
              <a:rPr lang="en-IN" dirty="0" smtClean="0">
                <a:latin typeface="Comic Sans MS" panose="030F0702030302020204" pitchFamily="66" charset="0"/>
              </a:rPr>
              <a:t> </a:t>
            </a:r>
          </a:p>
          <a:p>
            <a:r>
              <a:rPr lang="en-IN" dirty="0" smtClean="0">
                <a:latin typeface="Comic Sans MS" panose="030F0702030302020204" pitchFamily="66" charset="0"/>
              </a:rPr>
              <a:t>PEG-</a:t>
            </a:r>
            <a:r>
              <a:rPr lang="en-IN" dirty="0" err="1" smtClean="0">
                <a:latin typeface="Comic Sans MS" panose="030F0702030302020204" pitchFamily="66" charset="0"/>
              </a:rPr>
              <a:t>Polyaminoacids</a:t>
            </a:r>
            <a:r>
              <a:rPr lang="en-IN" dirty="0" smtClean="0">
                <a:latin typeface="Comic Sans MS" panose="030F0702030302020204" pitchFamily="66" charset="0"/>
              </a:rPr>
              <a:t> </a:t>
            </a:r>
            <a:endParaRPr lang="en-IN" dirty="0">
              <a:latin typeface="Comic Sans MS" panose="030F0702030302020204" pitchFamily="66" charset="0"/>
            </a:endParaRPr>
          </a:p>
          <a:p>
            <a:r>
              <a:rPr lang="en-IN" dirty="0">
                <a:latin typeface="Comic Sans MS" panose="030F0702030302020204" pitchFamily="66" charset="0"/>
              </a:rPr>
              <a:t>Examples: </a:t>
            </a:r>
          </a:p>
          <a:p>
            <a:endParaRPr lang="en-IN" dirty="0">
              <a:latin typeface="Comic Sans MS" panose="030F0702030302020204" pitchFamily="66" charset="0"/>
            </a:endParaRPr>
          </a:p>
          <a:p>
            <a:endParaRPr lang="nn-NO" dirty="0" smtClean="0">
              <a:latin typeface="Comic Sans MS" panose="030F0702030302020204" pitchFamily="66" charset="0"/>
            </a:endParaRPr>
          </a:p>
          <a:p>
            <a:endParaRPr lang="nn-NO" dirty="0">
              <a:latin typeface="Comic Sans MS" panose="030F0702030302020204" pitchFamily="66" charset="0"/>
            </a:endParaRPr>
          </a:p>
          <a:p>
            <a:r>
              <a:rPr lang="en-IN" b="1" dirty="0">
                <a:latin typeface="Comic Sans MS" panose="030F0702030302020204" pitchFamily="66" charset="0"/>
              </a:rPr>
              <a:t>EXAMPLES</a:t>
            </a:r>
            <a:endParaRPr lang="nn-NO" dirty="0" smtClean="0">
              <a:latin typeface="Comic Sans MS" panose="030F0702030302020204" pitchFamily="66" charset="0"/>
            </a:endParaRPr>
          </a:p>
          <a:p>
            <a:endParaRPr lang="nn-NO" dirty="0">
              <a:latin typeface="Comic Sans MS" panose="030F0702030302020204" pitchFamily="66" charset="0"/>
            </a:endParaRPr>
          </a:p>
          <a:p>
            <a:endParaRPr lang="nn-NO" dirty="0" smtClean="0">
              <a:latin typeface="Comic Sans MS" panose="030F0702030302020204" pitchFamily="66" charset="0"/>
            </a:endParaRPr>
          </a:p>
          <a:p>
            <a:endParaRPr lang="nn-NO" dirty="0">
              <a:latin typeface="Comic Sans MS" panose="030F0702030302020204" pitchFamily="66" charset="0"/>
            </a:endParaRPr>
          </a:p>
          <a:p>
            <a:r>
              <a:rPr lang="nn-NO" dirty="0" smtClean="0">
                <a:latin typeface="Comic Sans MS" panose="030F0702030302020204" pitchFamily="66" charset="0"/>
              </a:rPr>
              <a:t>Pluronic </a:t>
            </a:r>
            <a:r>
              <a:rPr lang="nn-NO" dirty="0">
                <a:latin typeface="Comic Sans MS" panose="030F0702030302020204" pitchFamily="66" charset="0"/>
              </a:rPr>
              <a:t>F68, F127, P105. </a:t>
            </a:r>
            <a:endParaRPr lang="en-IN" dirty="0">
              <a:latin typeface="Comic Sans MS" panose="030F0702030302020204" pitchFamily="66" charset="0"/>
            </a:endParaRPr>
          </a:p>
          <a:p>
            <a:endParaRPr lang="en-IN" dirty="0" smtClean="0">
              <a:latin typeface="Comic Sans MS" panose="030F0702030302020204" pitchFamily="66" charset="0"/>
            </a:endParaRPr>
          </a:p>
          <a:p>
            <a:endParaRPr lang="en-IN" dirty="0">
              <a:latin typeface="Comic Sans MS" panose="030F0702030302020204" pitchFamily="66" charset="0"/>
            </a:endParaRPr>
          </a:p>
          <a:p>
            <a:r>
              <a:rPr lang="en-IN" dirty="0" smtClean="0">
                <a:latin typeface="Comic Sans MS" panose="030F0702030302020204" pitchFamily="66" charset="0"/>
              </a:rPr>
              <a:t>a</a:t>
            </a:r>
            <a:r>
              <a:rPr lang="en-IN" dirty="0">
                <a:latin typeface="Comic Sans MS" panose="030F0702030302020204" pitchFamily="66" charset="0"/>
              </a:rPr>
              <a:t>. PEG-PDLLA, </a:t>
            </a:r>
          </a:p>
          <a:p>
            <a:r>
              <a:rPr lang="en-IN" dirty="0">
                <a:latin typeface="Comic Sans MS" panose="030F0702030302020204" pitchFamily="66" charset="0"/>
              </a:rPr>
              <a:t>PEG-PLGA </a:t>
            </a:r>
          </a:p>
          <a:p>
            <a:r>
              <a:rPr lang="en-IN" dirty="0">
                <a:latin typeface="Comic Sans MS" panose="030F0702030302020204" pitchFamily="66" charset="0"/>
              </a:rPr>
              <a:t>b. </a:t>
            </a:r>
            <a:r>
              <a:rPr lang="en-IN" dirty="0" smtClean="0">
                <a:latin typeface="Comic Sans MS" panose="030F0702030302020204" pitchFamily="66" charset="0"/>
              </a:rPr>
              <a:t>PEG-PCL</a:t>
            </a:r>
          </a:p>
          <a:p>
            <a:endParaRPr lang="en-IN" dirty="0">
              <a:latin typeface="Comic Sans MS" panose="030F0702030302020204" pitchFamily="66" charset="0"/>
            </a:endParaRPr>
          </a:p>
          <a:p>
            <a:endParaRPr lang="en-IN" dirty="0" smtClean="0">
              <a:latin typeface="Comic Sans MS" panose="030F0702030302020204" pitchFamily="66" charset="0"/>
            </a:endParaRPr>
          </a:p>
          <a:p>
            <a:r>
              <a:rPr lang="en-IN" dirty="0" smtClean="0">
                <a:latin typeface="Comic Sans MS" panose="030F0702030302020204" pitchFamily="66" charset="0"/>
              </a:rPr>
              <a:t>PEG-</a:t>
            </a:r>
            <a:r>
              <a:rPr lang="en-IN" dirty="0" err="1" smtClean="0">
                <a:latin typeface="Comic Sans MS" panose="030F0702030302020204" pitchFamily="66" charset="0"/>
              </a:rPr>
              <a:t>PAsp</a:t>
            </a:r>
            <a:r>
              <a:rPr lang="en-IN" dirty="0">
                <a:latin typeface="Comic Sans MS" panose="030F0702030302020204" pitchFamily="66" charset="0"/>
              </a:rPr>
              <a:t>, PEG-</a:t>
            </a:r>
            <a:r>
              <a:rPr lang="en-IN" dirty="0" err="1">
                <a:latin typeface="Comic Sans MS" panose="030F0702030302020204" pitchFamily="66" charset="0"/>
              </a:rPr>
              <a:t>PHis</a:t>
            </a:r>
            <a:r>
              <a:rPr lang="en-IN" dirty="0">
                <a:latin typeface="Comic Sans MS" panose="030F0702030302020204" pitchFamily="66" charset="0"/>
              </a:rPr>
              <a:t> 	</a:t>
            </a:r>
          </a:p>
          <a:p>
            <a:endParaRPr lang="en-IN" b="1" dirty="0" smtClean="0">
              <a:latin typeface="Comic Sans MS" panose="030F0702030302020204" pitchFamily="66" charset="0"/>
            </a:endParaRPr>
          </a:p>
          <a:p>
            <a:endParaRPr lang="en-IN" b="1" dirty="0">
              <a:latin typeface="Comic Sans MS" panose="030F0702030302020204" pitchFamily="66" charset="0"/>
            </a:endParaRPr>
          </a:p>
          <a:p>
            <a:endParaRPr lang="en-IN" b="1" dirty="0" smtClean="0">
              <a:latin typeface="Comic Sans MS" panose="030F0702030302020204" pitchFamily="66" charset="0"/>
            </a:endParaRPr>
          </a:p>
          <a:p>
            <a:endParaRPr lang="en-IN" b="1" dirty="0">
              <a:latin typeface="Comic Sans MS" panose="030F0702030302020204" pitchFamily="66" charset="0"/>
            </a:endParaRPr>
          </a:p>
          <a:p>
            <a:endParaRPr lang="en-IN" b="1" dirty="0" smtClean="0">
              <a:latin typeface="Comic Sans MS" panose="030F0702030302020204" pitchFamily="66" charset="0"/>
            </a:endParaRPr>
          </a:p>
          <a:p>
            <a:r>
              <a:rPr lang="en-IN" b="1" dirty="0" smtClean="0">
                <a:latin typeface="Comic Sans MS" panose="030F0702030302020204" pitchFamily="66" charset="0"/>
              </a:rPr>
              <a:t>GENERAL STRUCTURE</a:t>
            </a:r>
            <a:endParaRPr lang="en-IN" dirty="0">
              <a:latin typeface="Comic Sans MS" panose="030F0702030302020204" pitchFamily="66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663" y="1581150"/>
            <a:ext cx="215136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187" y="3002427"/>
            <a:ext cx="2017713" cy="83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62" y="4187824"/>
            <a:ext cx="2357327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7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1664" y="869266"/>
            <a:ext cx="9656064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cs typeface="Times New Roman" pitchFamily="18" charset="0"/>
                <a:sym typeface="Symbol"/>
              </a:rPr>
              <a:t>OBJECTIVE OF STUDY: To synthesize </a:t>
            </a:r>
            <a:r>
              <a:rPr lang="en-US" sz="2000" b="1" i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cs typeface="Times New Roman" pitchFamily="18" charset="0"/>
                <a:sym typeface="Symbol"/>
              </a:rPr>
              <a:t>biodegradable amphiphilic </a:t>
            </a:r>
            <a:endParaRPr lang="en-US" sz="2000" b="1" i="1" dirty="0" smtClean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  <a:cs typeface="Times New Roman" pitchFamily="18" charset="0"/>
              <a:sym typeface="Symbol"/>
            </a:endParaRPr>
          </a:p>
          <a:p>
            <a:r>
              <a:rPr lang="en-US" sz="2000" b="1" i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cs typeface="Times New Roman" pitchFamily="18" charset="0"/>
                <a:sym typeface="Symbol"/>
              </a:rPr>
              <a:t>POLYETHYLENE GLYCOL – POLYCAPROLACTONE copolymers and </a:t>
            </a:r>
            <a:r>
              <a:rPr lang="en-US" sz="2000" b="1" i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cs typeface="Times New Roman" pitchFamily="18" charset="0"/>
                <a:sym typeface="Symbol"/>
              </a:rPr>
              <a:t>employ the same for development of micelle based </a:t>
            </a:r>
            <a:r>
              <a:rPr lang="en-US" sz="2000" b="1" i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cs typeface="Times New Roman" pitchFamily="18" charset="0"/>
                <a:sym typeface="Symbol"/>
              </a:rPr>
              <a:t>nanocarrier</a:t>
            </a:r>
            <a:r>
              <a:rPr lang="en-US" sz="2000" b="1" i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cs typeface="Times New Roman" pitchFamily="18" charset="0"/>
                <a:sym typeface="Symbol"/>
              </a:rPr>
              <a:t> </a:t>
            </a:r>
            <a:r>
              <a:rPr lang="en-US" sz="2000" b="1" i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cs typeface="Times New Roman" pitchFamily="18" charset="0"/>
                <a:sym typeface="Symbol"/>
              </a:rPr>
              <a:t>system </a:t>
            </a:r>
            <a:r>
              <a:rPr lang="en-US" sz="2000" b="1" i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cs typeface="Times New Roman" pitchFamily="18" charset="0"/>
                <a:sym typeface="Symbol"/>
              </a:rPr>
              <a:t>for </a:t>
            </a:r>
            <a:r>
              <a:rPr lang="en-US" sz="2000" b="1" i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cs typeface="Times New Roman" pitchFamily="18" charset="0"/>
                <a:sym typeface="Symbol"/>
              </a:rPr>
              <a:t>docetaxel offering following advantages over existing therapy: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latin typeface="Comic Sans MS" pitchFamily="66" charset="0"/>
              </a:rPr>
              <a:t>Use of biodegradable </a:t>
            </a:r>
            <a:r>
              <a:rPr lang="en-US" b="1" dirty="0" smtClean="0">
                <a:latin typeface="Comic Sans MS" pitchFamily="66" charset="0"/>
              </a:rPr>
              <a:t>polymers in aqueous vehicle in place of </a:t>
            </a:r>
            <a:r>
              <a:rPr lang="en-US" b="1" dirty="0" err="1" smtClean="0">
                <a:latin typeface="Comic Sans MS" pitchFamily="66" charset="0"/>
              </a:rPr>
              <a:t>polysorbate</a:t>
            </a:r>
            <a:r>
              <a:rPr lang="en-US" b="1" dirty="0" smtClean="0">
                <a:latin typeface="Comic Sans MS" pitchFamily="66" charset="0"/>
              </a:rPr>
              <a:t> 80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b="1" dirty="0">
              <a:latin typeface="Comic Sans MS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 smtClean="0">
                <a:latin typeface="Comic Sans MS" pitchFamily="66" charset="0"/>
              </a:rPr>
              <a:t>Patient </a:t>
            </a:r>
            <a:r>
              <a:rPr lang="en-US" b="1" dirty="0">
                <a:latin typeface="Comic Sans MS" pitchFamily="66" charset="0"/>
              </a:rPr>
              <a:t>compliant </a:t>
            </a:r>
            <a:r>
              <a:rPr lang="en-US" b="1" dirty="0" smtClean="0">
                <a:latin typeface="Comic Sans MS" pitchFamily="66" charset="0"/>
              </a:rPr>
              <a:t>treatment</a:t>
            </a:r>
          </a:p>
          <a:p>
            <a:endParaRPr lang="en-IN" b="1" dirty="0">
              <a:latin typeface="Comic Sans MS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latin typeface="Comic Sans MS" pitchFamily="66" charset="0"/>
              </a:rPr>
              <a:t>Small size of micelles confers </a:t>
            </a:r>
            <a:endParaRPr lang="en-US" b="1" dirty="0" smtClean="0">
              <a:latin typeface="Comic Sans MS" pitchFamily="66" charset="0"/>
            </a:endParaRPr>
          </a:p>
          <a:p>
            <a:r>
              <a:rPr lang="en-US" b="1" dirty="0">
                <a:latin typeface="Comic Sans MS" pitchFamily="66" charset="0"/>
              </a:rPr>
              <a:t> </a:t>
            </a:r>
            <a:r>
              <a:rPr lang="en-US" b="1" dirty="0" smtClean="0">
                <a:latin typeface="Comic Sans MS" pitchFamily="66" charset="0"/>
              </a:rPr>
              <a:t>  passive </a:t>
            </a:r>
            <a:r>
              <a:rPr lang="en-US" b="1" dirty="0">
                <a:latin typeface="Comic Sans MS" pitchFamily="66" charset="0"/>
              </a:rPr>
              <a:t>targeting abilities </a:t>
            </a:r>
            <a:endParaRPr lang="en-US" b="1" dirty="0" smtClean="0">
              <a:latin typeface="Comic Sans MS" pitchFamily="66" charset="0"/>
            </a:endParaRPr>
          </a:p>
          <a:p>
            <a:r>
              <a:rPr lang="en-US" b="1" dirty="0">
                <a:latin typeface="Comic Sans MS" pitchFamily="66" charset="0"/>
              </a:rPr>
              <a:t> </a:t>
            </a:r>
            <a:r>
              <a:rPr lang="en-US" b="1" dirty="0" smtClean="0">
                <a:latin typeface="Comic Sans MS" pitchFamily="66" charset="0"/>
              </a:rPr>
              <a:t>  through </a:t>
            </a:r>
            <a:r>
              <a:rPr lang="en-US" b="1" dirty="0">
                <a:latin typeface="Comic Sans MS" pitchFamily="66" charset="0"/>
              </a:rPr>
              <a:t>Enhanced Permeation </a:t>
            </a:r>
            <a:endParaRPr lang="en-US" b="1" dirty="0" smtClean="0">
              <a:latin typeface="Comic Sans MS" pitchFamily="66" charset="0"/>
            </a:endParaRPr>
          </a:p>
          <a:p>
            <a:r>
              <a:rPr lang="en-US" b="1" dirty="0">
                <a:latin typeface="Comic Sans MS" pitchFamily="66" charset="0"/>
              </a:rPr>
              <a:t> </a:t>
            </a:r>
            <a:r>
              <a:rPr lang="en-US" b="1" dirty="0" smtClean="0">
                <a:latin typeface="Comic Sans MS" pitchFamily="66" charset="0"/>
              </a:rPr>
              <a:t>  and </a:t>
            </a:r>
            <a:r>
              <a:rPr lang="en-US" b="1" dirty="0">
                <a:latin typeface="Comic Sans MS" pitchFamily="66" charset="0"/>
              </a:rPr>
              <a:t>Retention Effect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b="1" dirty="0">
              <a:latin typeface="Comic Sans MS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b="1" dirty="0" smtClean="0">
              <a:latin typeface="Comic Sans MS" pitchFamily="66" charset="0"/>
            </a:endParaRPr>
          </a:p>
          <a:p>
            <a:endParaRPr lang="en-US" b="1" dirty="0">
              <a:latin typeface="Comic Sans MS" pitchFamily="66" charset="0"/>
            </a:endParaRPr>
          </a:p>
          <a:p>
            <a:endParaRPr lang="en-IN" b="1" dirty="0">
              <a:latin typeface="Comic Sans MS" pitchFamily="66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endParaRPr lang="en-IN" b="1" dirty="0" smtClean="0">
              <a:latin typeface="Comic Sans MS" pitchFamily="66" charset="0"/>
            </a:endParaRPr>
          </a:p>
          <a:p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248" y="3421832"/>
            <a:ext cx="4693920" cy="312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08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14"/>
          <p:cNvGrpSpPr>
            <a:grpSpLocks/>
          </p:cNvGrpSpPr>
          <p:nvPr/>
        </p:nvGrpSpPr>
        <p:grpSpPr bwMode="auto">
          <a:xfrm>
            <a:off x="334434" y="1580661"/>
            <a:ext cx="1180562" cy="279473"/>
            <a:chOff x="360290" y="4104706"/>
            <a:chExt cx="1610015" cy="340434"/>
          </a:xfrm>
        </p:grpSpPr>
        <p:sp>
          <p:nvSpPr>
            <p:cNvPr id="57" name="Freeform 56"/>
            <p:cNvSpPr/>
            <p:nvPr/>
          </p:nvSpPr>
          <p:spPr>
            <a:xfrm>
              <a:off x="360290" y="4175792"/>
              <a:ext cx="816922" cy="270434"/>
            </a:xfrm>
            <a:custGeom>
              <a:avLst/>
              <a:gdLst>
                <a:gd name="connsiteX0" fmla="*/ 0 w 1702676"/>
                <a:gd name="connsiteY0" fmla="*/ 390716 h 492741"/>
                <a:gd name="connsiteX1" fmla="*/ 94593 w 1702676"/>
                <a:gd name="connsiteY1" fmla="*/ 422247 h 492741"/>
                <a:gd name="connsiteX2" fmla="*/ 189186 w 1702676"/>
                <a:gd name="connsiteY2" fmla="*/ 485309 h 492741"/>
                <a:gd name="connsiteX3" fmla="*/ 252248 w 1702676"/>
                <a:gd name="connsiteY3" fmla="*/ 390716 h 492741"/>
                <a:gd name="connsiteX4" fmla="*/ 409903 w 1702676"/>
                <a:gd name="connsiteY4" fmla="*/ 138468 h 492741"/>
                <a:gd name="connsiteX5" fmla="*/ 536028 w 1702676"/>
                <a:gd name="connsiteY5" fmla="*/ 169999 h 492741"/>
                <a:gd name="connsiteX6" fmla="*/ 504497 w 1702676"/>
                <a:gd name="connsiteY6" fmla="*/ 296123 h 492741"/>
                <a:gd name="connsiteX7" fmla="*/ 472966 w 1702676"/>
                <a:gd name="connsiteY7" fmla="*/ 201530 h 492741"/>
                <a:gd name="connsiteX8" fmla="*/ 504497 w 1702676"/>
                <a:gd name="connsiteY8" fmla="*/ 43875 h 492741"/>
                <a:gd name="connsiteX9" fmla="*/ 599090 w 1702676"/>
                <a:gd name="connsiteY9" fmla="*/ 12344 h 492741"/>
                <a:gd name="connsiteX10" fmla="*/ 693683 w 1702676"/>
                <a:gd name="connsiteY10" fmla="*/ 201530 h 492741"/>
                <a:gd name="connsiteX11" fmla="*/ 977462 w 1702676"/>
                <a:gd name="connsiteY11" fmla="*/ 201530 h 492741"/>
                <a:gd name="connsiteX12" fmla="*/ 1008993 w 1702676"/>
                <a:gd name="connsiteY12" fmla="*/ 296123 h 492741"/>
                <a:gd name="connsiteX13" fmla="*/ 1229710 w 1702676"/>
                <a:gd name="connsiteY13" fmla="*/ 264592 h 492741"/>
                <a:gd name="connsiteX14" fmla="*/ 1292772 w 1702676"/>
                <a:gd name="connsiteY14" fmla="*/ 169999 h 492741"/>
                <a:gd name="connsiteX15" fmla="*/ 1387366 w 1702676"/>
                <a:gd name="connsiteY15" fmla="*/ 138468 h 492741"/>
                <a:gd name="connsiteX16" fmla="*/ 1450428 w 1702676"/>
                <a:gd name="connsiteY16" fmla="*/ 233061 h 492741"/>
                <a:gd name="connsiteX17" fmla="*/ 1450428 w 1702676"/>
                <a:gd name="connsiteY17" fmla="*/ 327654 h 492741"/>
                <a:gd name="connsiteX18" fmla="*/ 1576552 w 1702676"/>
                <a:gd name="connsiteY18" fmla="*/ 106937 h 492741"/>
                <a:gd name="connsiteX19" fmla="*/ 1671145 w 1702676"/>
                <a:gd name="connsiteY19" fmla="*/ 169999 h 492741"/>
                <a:gd name="connsiteX20" fmla="*/ 1702676 w 1702676"/>
                <a:gd name="connsiteY20" fmla="*/ 296123 h 49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02676" h="492741">
                  <a:moveTo>
                    <a:pt x="0" y="390716"/>
                  </a:moveTo>
                  <a:cubicBezTo>
                    <a:pt x="31531" y="401226"/>
                    <a:pt x="64865" y="407383"/>
                    <a:pt x="94593" y="422247"/>
                  </a:cubicBezTo>
                  <a:cubicBezTo>
                    <a:pt x="128488" y="439194"/>
                    <a:pt x="152026" y="492741"/>
                    <a:pt x="189186" y="485309"/>
                  </a:cubicBezTo>
                  <a:cubicBezTo>
                    <a:pt x="226346" y="477877"/>
                    <a:pt x="236857" y="425345"/>
                    <a:pt x="252248" y="390716"/>
                  </a:cubicBezTo>
                  <a:cubicBezTo>
                    <a:pt x="362842" y="141881"/>
                    <a:pt x="239736" y="251913"/>
                    <a:pt x="409903" y="138468"/>
                  </a:cubicBezTo>
                  <a:cubicBezTo>
                    <a:pt x="451945" y="148978"/>
                    <a:pt x="513732" y="132839"/>
                    <a:pt x="536028" y="169999"/>
                  </a:cubicBezTo>
                  <a:cubicBezTo>
                    <a:pt x="558324" y="207159"/>
                    <a:pt x="543257" y="276743"/>
                    <a:pt x="504497" y="296123"/>
                  </a:cubicBezTo>
                  <a:cubicBezTo>
                    <a:pt x="474769" y="310987"/>
                    <a:pt x="483476" y="233061"/>
                    <a:pt x="472966" y="201530"/>
                  </a:cubicBezTo>
                  <a:cubicBezTo>
                    <a:pt x="483476" y="148978"/>
                    <a:pt x="474769" y="88467"/>
                    <a:pt x="504497" y="43875"/>
                  </a:cubicBezTo>
                  <a:cubicBezTo>
                    <a:pt x="522933" y="16220"/>
                    <a:pt x="568231" y="0"/>
                    <a:pt x="599090" y="12344"/>
                  </a:cubicBezTo>
                  <a:cubicBezTo>
                    <a:pt x="646108" y="31151"/>
                    <a:pt x="680409" y="161709"/>
                    <a:pt x="693683" y="201530"/>
                  </a:cubicBezTo>
                  <a:cubicBezTo>
                    <a:pt x="797302" y="166990"/>
                    <a:pt x="854794" y="131434"/>
                    <a:pt x="977462" y="201530"/>
                  </a:cubicBezTo>
                  <a:cubicBezTo>
                    <a:pt x="1006319" y="218020"/>
                    <a:pt x="998483" y="264592"/>
                    <a:pt x="1008993" y="296123"/>
                  </a:cubicBezTo>
                  <a:cubicBezTo>
                    <a:pt x="1082565" y="285613"/>
                    <a:pt x="1161796" y="294776"/>
                    <a:pt x="1229710" y="264592"/>
                  </a:cubicBezTo>
                  <a:cubicBezTo>
                    <a:pt x="1264339" y="249201"/>
                    <a:pt x="1263180" y="193672"/>
                    <a:pt x="1292772" y="169999"/>
                  </a:cubicBezTo>
                  <a:cubicBezTo>
                    <a:pt x="1318726" y="149236"/>
                    <a:pt x="1355835" y="148978"/>
                    <a:pt x="1387366" y="138468"/>
                  </a:cubicBezTo>
                  <a:cubicBezTo>
                    <a:pt x="1408387" y="169999"/>
                    <a:pt x="1423632" y="206265"/>
                    <a:pt x="1450428" y="233061"/>
                  </a:cubicBezTo>
                  <a:cubicBezTo>
                    <a:pt x="1542114" y="324747"/>
                    <a:pt x="1607776" y="275205"/>
                    <a:pt x="1450428" y="327654"/>
                  </a:cubicBezTo>
                  <a:cubicBezTo>
                    <a:pt x="1463211" y="250957"/>
                    <a:pt x="1433895" y="83161"/>
                    <a:pt x="1576552" y="106937"/>
                  </a:cubicBezTo>
                  <a:cubicBezTo>
                    <a:pt x="1613932" y="113167"/>
                    <a:pt x="1639614" y="148978"/>
                    <a:pt x="1671145" y="169999"/>
                  </a:cubicBezTo>
                  <a:lnTo>
                    <a:pt x="1702676" y="296123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1154119" y="4104138"/>
              <a:ext cx="816920" cy="270435"/>
            </a:xfrm>
            <a:custGeom>
              <a:avLst/>
              <a:gdLst>
                <a:gd name="connsiteX0" fmla="*/ 0 w 1702676"/>
                <a:gd name="connsiteY0" fmla="*/ 390716 h 492741"/>
                <a:gd name="connsiteX1" fmla="*/ 94593 w 1702676"/>
                <a:gd name="connsiteY1" fmla="*/ 422247 h 492741"/>
                <a:gd name="connsiteX2" fmla="*/ 189186 w 1702676"/>
                <a:gd name="connsiteY2" fmla="*/ 485309 h 492741"/>
                <a:gd name="connsiteX3" fmla="*/ 252248 w 1702676"/>
                <a:gd name="connsiteY3" fmla="*/ 390716 h 492741"/>
                <a:gd name="connsiteX4" fmla="*/ 409903 w 1702676"/>
                <a:gd name="connsiteY4" fmla="*/ 138468 h 492741"/>
                <a:gd name="connsiteX5" fmla="*/ 536028 w 1702676"/>
                <a:gd name="connsiteY5" fmla="*/ 169999 h 492741"/>
                <a:gd name="connsiteX6" fmla="*/ 504497 w 1702676"/>
                <a:gd name="connsiteY6" fmla="*/ 296123 h 492741"/>
                <a:gd name="connsiteX7" fmla="*/ 472966 w 1702676"/>
                <a:gd name="connsiteY7" fmla="*/ 201530 h 492741"/>
                <a:gd name="connsiteX8" fmla="*/ 504497 w 1702676"/>
                <a:gd name="connsiteY8" fmla="*/ 43875 h 492741"/>
                <a:gd name="connsiteX9" fmla="*/ 599090 w 1702676"/>
                <a:gd name="connsiteY9" fmla="*/ 12344 h 492741"/>
                <a:gd name="connsiteX10" fmla="*/ 693683 w 1702676"/>
                <a:gd name="connsiteY10" fmla="*/ 201530 h 492741"/>
                <a:gd name="connsiteX11" fmla="*/ 977462 w 1702676"/>
                <a:gd name="connsiteY11" fmla="*/ 201530 h 492741"/>
                <a:gd name="connsiteX12" fmla="*/ 1008993 w 1702676"/>
                <a:gd name="connsiteY12" fmla="*/ 296123 h 492741"/>
                <a:gd name="connsiteX13" fmla="*/ 1229710 w 1702676"/>
                <a:gd name="connsiteY13" fmla="*/ 264592 h 492741"/>
                <a:gd name="connsiteX14" fmla="*/ 1292772 w 1702676"/>
                <a:gd name="connsiteY14" fmla="*/ 169999 h 492741"/>
                <a:gd name="connsiteX15" fmla="*/ 1387366 w 1702676"/>
                <a:gd name="connsiteY15" fmla="*/ 138468 h 492741"/>
                <a:gd name="connsiteX16" fmla="*/ 1450428 w 1702676"/>
                <a:gd name="connsiteY16" fmla="*/ 233061 h 492741"/>
                <a:gd name="connsiteX17" fmla="*/ 1450428 w 1702676"/>
                <a:gd name="connsiteY17" fmla="*/ 327654 h 492741"/>
                <a:gd name="connsiteX18" fmla="*/ 1576552 w 1702676"/>
                <a:gd name="connsiteY18" fmla="*/ 106937 h 492741"/>
                <a:gd name="connsiteX19" fmla="*/ 1671145 w 1702676"/>
                <a:gd name="connsiteY19" fmla="*/ 169999 h 492741"/>
                <a:gd name="connsiteX20" fmla="*/ 1702676 w 1702676"/>
                <a:gd name="connsiteY20" fmla="*/ 296123 h 49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02676" h="492741">
                  <a:moveTo>
                    <a:pt x="0" y="390716"/>
                  </a:moveTo>
                  <a:cubicBezTo>
                    <a:pt x="31531" y="401226"/>
                    <a:pt x="64865" y="407383"/>
                    <a:pt x="94593" y="422247"/>
                  </a:cubicBezTo>
                  <a:cubicBezTo>
                    <a:pt x="128488" y="439194"/>
                    <a:pt x="152026" y="492741"/>
                    <a:pt x="189186" y="485309"/>
                  </a:cubicBezTo>
                  <a:cubicBezTo>
                    <a:pt x="226346" y="477877"/>
                    <a:pt x="236857" y="425345"/>
                    <a:pt x="252248" y="390716"/>
                  </a:cubicBezTo>
                  <a:cubicBezTo>
                    <a:pt x="362842" y="141881"/>
                    <a:pt x="239736" y="251913"/>
                    <a:pt x="409903" y="138468"/>
                  </a:cubicBezTo>
                  <a:cubicBezTo>
                    <a:pt x="451945" y="148978"/>
                    <a:pt x="513732" y="132839"/>
                    <a:pt x="536028" y="169999"/>
                  </a:cubicBezTo>
                  <a:cubicBezTo>
                    <a:pt x="558324" y="207159"/>
                    <a:pt x="543257" y="276743"/>
                    <a:pt x="504497" y="296123"/>
                  </a:cubicBezTo>
                  <a:cubicBezTo>
                    <a:pt x="474769" y="310987"/>
                    <a:pt x="483476" y="233061"/>
                    <a:pt x="472966" y="201530"/>
                  </a:cubicBezTo>
                  <a:cubicBezTo>
                    <a:pt x="483476" y="148978"/>
                    <a:pt x="474769" y="88467"/>
                    <a:pt x="504497" y="43875"/>
                  </a:cubicBezTo>
                  <a:cubicBezTo>
                    <a:pt x="522933" y="16220"/>
                    <a:pt x="568231" y="0"/>
                    <a:pt x="599090" y="12344"/>
                  </a:cubicBezTo>
                  <a:cubicBezTo>
                    <a:pt x="646108" y="31151"/>
                    <a:pt x="680409" y="161709"/>
                    <a:pt x="693683" y="201530"/>
                  </a:cubicBezTo>
                  <a:cubicBezTo>
                    <a:pt x="797302" y="166990"/>
                    <a:pt x="854794" y="131434"/>
                    <a:pt x="977462" y="201530"/>
                  </a:cubicBezTo>
                  <a:cubicBezTo>
                    <a:pt x="1006319" y="218020"/>
                    <a:pt x="998483" y="264592"/>
                    <a:pt x="1008993" y="296123"/>
                  </a:cubicBezTo>
                  <a:cubicBezTo>
                    <a:pt x="1082565" y="285613"/>
                    <a:pt x="1161796" y="294776"/>
                    <a:pt x="1229710" y="264592"/>
                  </a:cubicBezTo>
                  <a:cubicBezTo>
                    <a:pt x="1264339" y="249201"/>
                    <a:pt x="1263180" y="193672"/>
                    <a:pt x="1292772" y="169999"/>
                  </a:cubicBezTo>
                  <a:cubicBezTo>
                    <a:pt x="1318726" y="149236"/>
                    <a:pt x="1355835" y="148978"/>
                    <a:pt x="1387366" y="138468"/>
                  </a:cubicBezTo>
                  <a:cubicBezTo>
                    <a:pt x="1408387" y="169999"/>
                    <a:pt x="1423632" y="206265"/>
                    <a:pt x="1450428" y="233061"/>
                  </a:cubicBezTo>
                  <a:cubicBezTo>
                    <a:pt x="1542114" y="324747"/>
                    <a:pt x="1607776" y="275205"/>
                    <a:pt x="1450428" y="327654"/>
                  </a:cubicBezTo>
                  <a:cubicBezTo>
                    <a:pt x="1463211" y="250957"/>
                    <a:pt x="1433895" y="83161"/>
                    <a:pt x="1576552" y="106937"/>
                  </a:cubicBezTo>
                  <a:cubicBezTo>
                    <a:pt x="1613932" y="113167"/>
                    <a:pt x="1639614" y="148978"/>
                    <a:pt x="1671145" y="169999"/>
                  </a:cubicBezTo>
                  <a:lnTo>
                    <a:pt x="1702676" y="296123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</p:grpSp>
      <p:sp>
        <p:nvSpPr>
          <p:cNvPr id="10249" name="TextBox 190"/>
          <p:cNvSpPr txBox="1">
            <a:spLocks noChangeArrowheads="1"/>
          </p:cNvSpPr>
          <p:nvPr/>
        </p:nvSpPr>
        <p:spPr bwMode="auto">
          <a:xfrm>
            <a:off x="757059" y="1817239"/>
            <a:ext cx="14573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omic Sans MS" pitchFamily="66" charset="0"/>
              </a:rPr>
              <a:t>PCL</a:t>
            </a:r>
            <a:endParaRPr lang="en-IN" sz="2000" b="1" dirty="0">
              <a:latin typeface="Comic Sans MS" pitchFamily="66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757767" y="1980570"/>
            <a:ext cx="0" cy="485762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us 6"/>
          <p:cNvSpPr/>
          <p:nvPr/>
        </p:nvSpPr>
        <p:spPr bwMode="auto">
          <a:xfrm>
            <a:off x="1602318" y="1580195"/>
            <a:ext cx="474133" cy="531301"/>
          </a:xfrm>
          <a:prstGeom prst="mathPlus">
            <a:avLst>
              <a:gd name="adj1" fmla="val 8924"/>
            </a:avLst>
          </a:prstGeom>
          <a:solidFill>
            <a:srgbClr val="BDFFB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8" name="Freeform 7"/>
          <p:cNvSpPr/>
          <p:nvPr/>
        </p:nvSpPr>
        <p:spPr bwMode="auto">
          <a:xfrm>
            <a:off x="2182285" y="1580195"/>
            <a:ext cx="529167" cy="237189"/>
          </a:xfrm>
          <a:custGeom>
            <a:avLst/>
            <a:gdLst>
              <a:gd name="connsiteX0" fmla="*/ 43159 w 1525117"/>
              <a:gd name="connsiteY0" fmla="*/ 506620 h 664275"/>
              <a:gd name="connsiteX1" fmla="*/ 74690 w 1525117"/>
              <a:gd name="connsiteY1" fmla="*/ 191310 h 664275"/>
              <a:gd name="connsiteX2" fmla="*/ 358469 w 1525117"/>
              <a:gd name="connsiteY2" fmla="*/ 317434 h 664275"/>
              <a:gd name="connsiteX3" fmla="*/ 390000 w 1525117"/>
              <a:gd name="connsiteY3" fmla="*/ 475089 h 664275"/>
              <a:gd name="connsiteX4" fmla="*/ 484593 w 1525117"/>
              <a:gd name="connsiteY4" fmla="*/ 506620 h 664275"/>
              <a:gd name="connsiteX5" fmla="*/ 642248 w 1525117"/>
              <a:gd name="connsiteY5" fmla="*/ 443558 h 664275"/>
              <a:gd name="connsiteX6" fmla="*/ 862965 w 1525117"/>
              <a:gd name="connsiteY6" fmla="*/ 159779 h 664275"/>
              <a:gd name="connsiteX7" fmla="*/ 894496 w 1525117"/>
              <a:gd name="connsiteY7" fmla="*/ 506620 h 664275"/>
              <a:gd name="connsiteX8" fmla="*/ 1083683 w 1525117"/>
              <a:gd name="connsiteY8" fmla="*/ 475089 h 664275"/>
              <a:gd name="connsiteX9" fmla="*/ 1209807 w 1525117"/>
              <a:gd name="connsiteY9" fmla="*/ 159779 h 664275"/>
              <a:gd name="connsiteX10" fmla="*/ 1272869 w 1525117"/>
              <a:gd name="connsiteY10" fmla="*/ 443558 h 664275"/>
              <a:gd name="connsiteX11" fmla="*/ 1430524 w 1525117"/>
              <a:gd name="connsiteY11" fmla="*/ 632744 h 664275"/>
              <a:gd name="connsiteX12" fmla="*/ 1525117 w 1525117"/>
              <a:gd name="connsiteY12" fmla="*/ 664275 h 66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5117" h="664275">
                <a:moveTo>
                  <a:pt x="43159" y="506620"/>
                </a:moveTo>
                <a:cubicBezTo>
                  <a:pt x="53669" y="401517"/>
                  <a:pt x="0" y="266000"/>
                  <a:pt x="74690" y="191310"/>
                </a:cubicBezTo>
                <a:cubicBezTo>
                  <a:pt x="266000" y="0"/>
                  <a:pt x="336979" y="231475"/>
                  <a:pt x="358469" y="317434"/>
                </a:cubicBezTo>
                <a:cubicBezTo>
                  <a:pt x="371467" y="369426"/>
                  <a:pt x="360272" y="430497"/>
                  <a:pt x="390000" y="475089"/>
                </a:cubicBezTo>
                <a:cubicBezTo>
                  <a:pt x="408436" y="502744"/>
                  <a:pt x="453062" y="496110"/>
                  <a:pt x="484593" y="506620"/>
                </a:cubicBezTo>
                <a:cubicBezTo>
                  <a:pt x="537145" y="485599"/>
                  <a:pt x="616936" y="494182"/>
                  <a:pt x="642248" y="443558"/>
                </a:cubicBezTo>
                <a:cubicBezTo>
                  <a:pt x="820051" y="87952"/>
                  <a:pt x="484907" y="96769"/>
                  <a:pt x="862965" y="159779"/>
                </a:cubicBezTo>
                <a:cubicBezTo>
                  <a:pt x="873475" y="275393"/>
                  <a:pt x="827922" y="411515"/>
                  <a:pt x="894496" y="506620"/>
                </a:cubicBezTo>
                <a:cubicBezTo>
                  <a:pt x="931159" y="558995"/>
                  <a:pt x="1047020" y="527464"/>
                  <a:pt x="1083683" y="475089"/>
                </a:cubicBezTo>
                <a:cubicBezTo>
                  <a:pt x="1362235" y="77160"/>
                  <a:pt x="939941" y="249734"/>
                  <a:pt x="1209807" y="159779"/>
                </a:cubicBezTo>
                <a:cubicBezTo>
                  <a:pt x="1399004" y="285910"/>
                  <a:pt x="1245499" y="142486"/>
                  <a:pt x="1272869" y="443558"/>
                </a:cubicBezTo>
                <a:cubicBezTo>
                  <a:pt x="1281667" y="540331"/>
                  <a:pt x="1354234" y="594599"/>
                  <a:pt x="1430524" y="632744"/>
                </a:cubicBezTo>
                <a:cubicBezTo>
                  <a:pt x="1460252" y="647608"/>
                  <a:pt x="1525117" y="664275"/>
                  <a:pt x="1525117" y="664275"/>
                </a:cubicBezTo>
              </a:path>
            </a:pathLst>
          </a:custGeom>
          <a:ln w="57150">
            <a:solidFill>
              <a:srgbClr val="CC0099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rgbClr val="CC0099"/>
              </a:solidFill>
            </a:endParaRPr>
          </a:p>
        </p:txBody>
      </p:sp>
      <p:sp>
        <p:nvSpPr>
          <p:cNvPr id="10253" name="TextBox 213"/>
          <p:cNvSpPr txBox="1">
            <a:spLocks noChangeArrowheads="1"/>
          </p:cNvSpPr>
          <p:nvPr/>
        </p:nvSpPr>
        <p:spPr bwMode="auto">
          <a:xfrm>
            <a:off x="2235673" y="1875735"/>
            <a:ext cx="12518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omic Sans MS" pitchFamily="66" charset="0"/>
              </a:rPr>
              <a:t>PEG</a:t>
            </a:r>
            <a:endParaRPr lang="en-IN" sz="2000" b="1" dirty="0">
              <a:latin typeface="Comic Sans MS" pitchFamily="66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rot="16200000">
            <a:off x="2980269" y="1481721"/>
            <a:ext cx="0" cy="436033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242"/>
          <p:cNvGrpSpPr>
            <a:grpSpLocks/>
          </p:cNvGrpSpPr>
          <p:nvPr/>
        </p:nvGrpSpPr>
        <p:grpSpPr bwMode="auto">
          <a:xfrm>
            <a:off x="3344052" y="1522168"/>
            <a:ext cx="1716122" cy="348366"/>
            <a:chOff x="4094870" y="6834564"/>
            <a:chExt cx="2339931" cy="425334"/>
          </a:xfrm>
        </p:grpSpPr>
        <p:sp>
          <p:nvSpPr>
            <p:cNvPr id="54" name="Freeform 53"/>
            <p:cNvSpPr/>
            <p:nvPr/>
          </p:nvSpPr>
          <p:spPr>
            <a:xfrm>
              <a:off x="4095255" y="6833594"/>
              <a:ext cx="733062" cy="363728"/>
            </a:xfrm>
            <a:custGeom>
              <a:avLst/>
              <a:gdLst>
                <a:gd name="connsiteX0" fmla="*/ 43159 w 1525117"/>
                <a:gd name="connsiteY0" fmla="*/ 506620 h 664275"/>
                <a:gd name="connsiteX1" fmla="*/ 74690 w 1525117"/>
                <a:gd name="connsiteY1" fmla="*/ 191310 h 664275"/>
                <a:gd name="connsiteX2" fmla="*/ 358469 w 1525117"/>
                <a:gd name="connsiteY2" fmla="*/ 317434 h 664275"/>
                <a:gd name="connsiteX3" fmla="*/ 390000 w 1525117"/>
                <a:gd name="connsiteY3" fmla="*/ 475089 h 664275"/>
                <a:gd name="connsiteX4" fmla="*/ 484593 w 1525117"/>
                <a:gd name="connsiteY4" fmla="*/ 506620 h 664275"/>
                <a:gd name="connsiteX5" fmla="*/ 642248 w 1525117"/>
                <a:gd name="connsiteY5" fmla="*/ 443558 h 664275"/>
                <a:gd name="connsiteX6" fmla="*/ 862965 w 1525117"/>
                <a:gd name="connsiteY6" fmla="*/ 159779 h 664275"/>
                <a:gd name="connsiteX7" fmla="*/ 894496 w 1525117"/>
                <a:gd name="connsiteY7" fmla="*/ 506620 h 664275"/>
                <a:gd name="connsiteX8" fmla="*/ 1083683 w 1525117"/>
                <a:gd name="connsiteY8" fmla="*/ 475089 h 664275"/>
                <a:gd name="connsiteX9" fmla="*/ 1209807 w 1525117"/>
                <a:gd name="connsiteY9" fmla="*/ 159779 h 664275"/>
                <a:gd name="connsiteX10" fmla="*/ 1272869 w 1525117"/>
                <a:gd name="connsiteY10" fmla="*/ 443558 h 664275"/>
                <a:gd name="connsiteX11" fmla="*/ 1430524 w 1525117"/>
                <a:gd name="connsiteY11" fmla="*/ 632744 h 664275"/>
                <a:gd name="connsiteX12" fmla="*/ 1525117 w 1525117"/>
                <a:gd name="connsiteY12" fmla="*/ 664275 h 66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5117" h="664275">
                  <a:moveTo>
                    <a:pt x="43159" y="506620"/>
                  </a:moveTo>
                  <a:cubicBezTo>
                    <a:pt x="53669" y="401517"/>
                    <a:pt x="0" y="266000"/>
                    <a:pt x="74690" y="191310"/>
                  </a:cubicBezTo>
                  <a:cubicBezTo>
                    <a:pt x="266000" y="0"/>
                    <a:pt x="336979" y="231475"/>
                    <a:pt x="358469" y="317434"/>
                  </a:cubicBezTo>
                  <a:cubicBezTo>
                    <a:pt x="371467" y="369426"/>
                    <a:pt x="360272" y="430497"/>
                    <a:pt x="390000" y="475089"/>
                  </a:cubicBezTo>
                  <a:cubicBezTo>
                    <a:pt x="408436" y="502744"/>
                    <a:pt x="453062" y="496110"/>
                    <a:pt x="484593" y="506620"/>
                  </a:cubicBezTo>
                  <a:cubicBezTo>
                    <a:pt x="537145" y="485599"/>
                    <a:pt x="616936" y="494182"/>
                    <a:pt x="642248" y="443558"/>
                  </a:cubicBezTo>
                  <a:cubicBezTo>
                    <a:pt x="820051" y="87952"/>
                    <a:pt x="484907" y="96769"/>
                    <a:pt x="862965" y="159779"/>
                  </a:cubicBezTo>
                  <a:cubicBezTo>
                    <a:pt x="873475" y="275393"/>
                    <a:pt x="827922" y="411515"/>
                    <a:pt x="894496" y="506620"/>
                  </a:cubicBezTo>
                  <a:cubicBezTo>
                    <a:pt x="931159" y="558995"/>
                    <a:pt x="1047020" y="527464"/>
                    <a:pt x="1083683" y="475089"/>
                  </a:cubicBezTo>
                  <a:cubicBezTo>
                    <a:pt x="1362235" y="77160"/>
                    <a:pt x="939941" y="249734"/>
                    <a:pt x="1209807" y="159779"/>
                  </a:cubicBezTo>
                  <a:cubicBezTo>
                    <a:pt x="1399004" y="285910"/>
                    <a:pt x="1245499" y="142486"/>
                    <a:pt x="1272869" y="443558"/>
                  </a:cubicBezTo>
                  <a:cubicBezTo>
                    <a:pt x="1281667" y="540331"/>
                    <a:pt x="1354234" y="594599"/>
                    <a:pt x="1430524" y="632744"/>
                  </a:cubicBezTo>
                  <a:cubicBezTo>
                    <a:pt x="1460252" y="647608"/>
                    <a:pt x="1525117" y="664275"/>
                    <a:pt x="1525117" y="664275"/>
                  </a:cubicBezTo>
                </a:path>
              </a:pathLst>
            </a:custGeom>
            <a:ln w="57150">
              <a:solidFill>
                <a:srgbClr val="CC0099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4822546" y="6991132"/>
              <a:ext cx="816759" cy="268742"/>
            </a:xfrm>
            <a:custGeom>
              <a:avLst/>
              <a:gdLst>
                <a:gd name="connsiteX0" fmla="*/ 0 w 1702676"/>
                <a:gd name="connsiteY0" fmla="*/ 390716 h 492741"/>
                <a:gd name="connsiteX1" fmla="*/ 94593 w 1702676"/>
                <a:gd name="connsiteY1" fmla="*/ 422247 h 492741"/>
                <a:gd name="connsiteX2" fmla="*/ 189186 w 1702676"/>
                <a:gd name="connsiteY2" fmla="*/ 485309 h 492741"/>
                <a:gd name="connsiteX3" fmla="*/ 252248 w 1702676"/>
                <a:gd name="connsiteY3" fmla="*/ 390716 h 492741"/>
                <a:gd name="connsiteX4" fmla="*/ 409903 w 1702676"/>
                <a:gd name="connsiteY4" fmla="*/ 138468 h 492741"/>
                <a:gd name="connsiteX5" fmla="*/ 536028 w 1702676"/>
                <a:gd name="connsiteY5" fmla="*/ 169999 h 492741"/>
                <a:gd name="connsiteX6" fmla="*/ 504497 w 1702676"/>
                <a:gd name="connsiteY6" fmla="*/ 296123 h 492741"/>
                <a:gd name="connsiteX7" fmla="*/ 472966 w 1702676"/>
                <a:gd name="connsiteY7" fmla="*/ 201530 h 492741"/>
                <a:gd name="connsiteX8" fmla="*/ 504497 w 1702676"/>
                <a:gd name="connsiteY8" fmla="*/ 43875 h 492741"/>
                <a:gd name="connsiteX9" fmla="*/ 599090 w 1702676"/>
                <a:gd name="connsiteY9" fmla="*/ 12344 h 492741"/>
                <a:gd name="connsiteX10" fmla="*/ 693683 w 1702676"/>
                <a:gd name="connsiteY10" fmla="*/ 201530 h 492741"/>
                <a:gd name="connsiteX11" fmla="*/ 977462 w 1702676"/>
                <a:gd name="connsiteY11" fmla="*/ 201530 h 492741"/>
                <a:gd name="connsiteX12" fmla="*/ 1008993 w 1702676"/>
                <a:gd name="connsiteY12" fmla="*/ 296123 h 492741"/>
                <a:gd name="connsiteX13" fmla="*/ 1229710 w 1702676"/>
                <a:gd name="connsiteY13" fmla="*/ 264592 h 492741"/>
                <a:gd name="connsiteX14" fmla="*/ 1292772 w 1702676"/>
                <a:gd name="connsiteY14" fmla="*/ 169999 h 492741"/>
                <a:gd name="connsiteX15" fmla="*/ 1387366 w 1702676"/>
                <a:gd name="connsiteY15" fmla="*/ 138468 h 492741"/>
                <a:gd name="connsiteX16" fmla="*/ 1450428 w 1702676"/>
                <a:gd name="connsiteY16" fmla="*/ 233061 h 492741"/>
                <a:gd name="connsiteX17" fmla="*/ 1450428 w 1702676"/>
                <a:gd name="connsiteY17" fmla="*/ 327654 h 492741"/>
                <a:gd name="connsiteX18" fmla="*/ 1576552 w 1702676"/>
                <a:gd name="connsiteY18" fmla="*/ 106937 h 492741"/>
                <a:gd name="connsiteX19" fmla="*/ 1671145 w 1702676"/>
                <a:gd name="connsiteY19" fmla="*/ 169999 h 492741"/>
                <a:gd name="connsiteX20" fmla="*/ 1702676 w 1702676"/>
                <a:gd name="connsiteY20" fmla="*/ 296123 h 49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02676" h="492741">
                  <a:moveTo>
                    <a:pt x="0" y="390716"/>
                  </a:moveTo>
                  <a:cubicBezTo>
                    <a:pt x="31531" y="401226"/>
                    <a:pt x="64865" y="407383"/>
                    <a:pt x="94593" y="422247"/>
                  </a:cubicBezTo>
                  <a:cubicBezTo>
                    <a:pt x="128488" y="439194"/>
                    <a:pt x="152026" y="492741"/>
                    <a:pt x="189186" y="485309"/>
                  </a:cubicBezTo>
                  <a:cubicBezTo>
                    <a:pt x="226346" y="477877"/>
                    <a:pt x="236857" y="425345"/>
                    <a:pt x="252248" y="390716"/>
                  </a:cubicBezTo>
                  <a:cubicBezTo>
                    <a:pt x="362842" y="141881"/>
                    <a:pt x="239736" y="251913"/>
                    <a:pt x="409903" y="138468"/>
                  </a:cubicBezTo>
                  <a:cubicBezTo>
                    <a:pt x="451945" y="148978"/>
                    <a:pt x="513732" y="132839"/>
                    <a:pt x="536028" y="169999"/>
                  </a:cubicBezTo>
                  <a:cubicBezTo>
                    <a:pt x="558324" y="207159"/>
                    <a:pt x="543257" y="276743"/>
                    <a:pt x="504497" y="296123"/>
                  </a:cubicBezTo>
                  <a:cubicBezTo>
                    <a:pt x="474769" y="310987"/>
                    <a:pt x="483476" y="233061"/>
                    <a:pt x="472966" y="201530"/>
                  </a:cubicBezTo>
                  <a:cubicBezTo>
                    <a:pt x="483476" y="148978"/>
                    <a:pt x="474769" y="88467"/>
                    <a:pt x="504497" y="43875"/>
                  </a:cubicBezTo>
                  <a:cubicBezTo>
                    <a:pt x="522933" y="16220"/>
                    <a:pt x="568231" y="0"/>
                    <a:pt x="599090" y="12344"/>
                  </a:cubicBezTo>
                  <a:cubicBezTo>
                    <a:pt x="646108" y="31151"/>
                    <a:pt x="680409" y="161709"/>
                    <a:pt x="693683" y="201530"/>
                  </a:cubicBezTo>
                  <a:cubicBezTo>
                    <a:pt x="797302" y="166990"/>
                    <a:pt x="854794" y="131434"/>
                    <a:pt x="977462" y="201530"/>
                  </a:cubicBezTo>
                  <a:cubicBezTo>
                    <a:pt x="1006319" y="218020"/>
                    <a:pt x="998483" y="264592"/>
                    <a:pt x="1008993" y="296123"/>
                  </a:cubicBezTo>
                  <a:cubicBezTo>
                    <a:pt x="1082565" y="285613"/>
                    <a:pt x="1161796" y="294776"/>
                    <a:pt x="1229710" y="264592"/>
                  </a:cubicBezTo>
                  <a:cubicBezTo>
                    <a:pt x="1264339" y="249201"/>
                    <a:pt x="1263180" y="193672"/>
                    <a:pt x="1292772" y="169999"/>
                  </a:cubicBezTo>
                  <a:cubicBezTo>
                    <a:pt x="1318726" y="149236"/>
                    <a:pt x="1355835" y="148978"/>
                    <a:pt x="1387366" y="138468"/>
                  </a:cubicBezTo>
                  <a:cubicBezTo>
                    <a:pt x="1408387" y="169999"/>
                    <a:pt x="1423632" y="206265"/>
                    <a:pt x="1450428" y="233061"/>
                  </a:cubicBezTo>
                  <a:cubicBezTo>
                    <a:pt x="1542114" y="324747"/>
                    <a:pt x="1607776" y="275205"/>
                    <a:pt x="1450428" y="327654"/>
                  </a:cubicBezTo>
                  <a:cubicBezTo>
                    <a:pt x="1463211" y="250957"/>
                    <a:pt x="1433895" y="83161"/>
                    <a:pt x="1576552" y="106937"/>
                  </a:cubicBezTo>
                  <a:cubicBezTo>
                    <a:pt x="1613932" y="113167"/>
                    <a:pt x="1639614" y="148978"/>
                    <a:pt x="1671145" y="169999"/>
                  </a:cubicBezTo>
                  <a:lnTo>
                    <a:pt x="1702676" y="296123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5619102" y="6912363"/>
              <a:ext cx="816759" cy="268742"/>
            </a:xfrm>
            <a:custGeom>
              <a:avLst/>
              <a:gdLst>
                <a:gd name="connsiteX0" fmla="*/ 0 w 1702676"/>
                <a:gd name="connsiteY0" fmla="*/ 390716 h 492741"/>
                <a:gd name="connsiteX1" fmla="*/ 94593 w 1702676"/>
                <a:gd name="connsiteY1" fmla="*/ 422247 h 492741"/>
                <a:gd name="connsiteX2" fmla="*/ 189186 w 1702676"/>
                <a:gd name="connsiteY2" fmla="*/ 485309 h 492741"/>
                <a:gd name="connsiteX3" fmla="*/ 252248 w 1702676"/>
                <a:gd name="connsiteY3" fmla="*/ 390716 h 492741"/>
                <a:gd name="connsiteX4" fmla="*/ 409903 w 1702676"/>
                <a:gd name="connsiteY4" fmla="*/ 138468 h 492741"/>
                <a:gd name="connsiteX5" fmla="*/ 536028 w 1702676"/>
                <a:gd name="connsiteY5" fmla="*/ 169999 h 492741"/>
                <a:gd name="connsiteX6" fmla="*/ 504497 w 1702676"/>
                <a:gd name="connsiteY6" fmla="*/ 296123 h 492741"/>
                <a:gd name="connsiteX7" fmla="*/ 472966 w 1702676"/>
                <a:gd name="connsiteY7" fmla="*/ 201530 h 492741"/>
                <a:gd name="connsiteX8" fmla="*/ 504497 w 1702676"/>
                <a:gd name="connsiteY8" fmla="*/ 43875 h 492741"/>
                <a:gd name="connsiteX9" fmla="*/ 599090 w 1702676"/>
                <a:gd name="connsiteY9" fmla="*/ 12344 h 492741"/>
                <a:gd name="connsiteX10" fmla="*/ 693683 w 1702676"/>
                <a:gd name="connsiteY10" fmla="*/ 201530 h 492741"/>
                <a:gd name="connsiteX11" fmla="*/ 977462 w 1702676"/>
                <a:gd name="connsiteY11" fmla="*/ 201530 h 492741"/>
                <a:gd name="connsiteX12" fmla="*/ 1008993 w 1702676"/>
                <a:gd name="connsiteY12" fmla="*/ 296123 h 492741"/>
                <a:gd name="connsiteX13" fmla="*/ 1229710 w 1702676"/>
                <a:gd name="connsiteY13" fmla="*/ 264592 h 492741"/>
                <a:gd name="connsiteX14" fmla="*/ 1292772 w 1702676"/>
                <a:gd name="connsiteY14" fmla="*/ 169999 h 492741"/>
                <a:gd name="connsiteX15" fmla="*/ 1387366 w 1702676"/>
                <a:gd name="connsiteY15" fmla="*/ 138468 h 492741"/>
                <a:gd name="connsiteX16" fmla="*/ 1450428 w 1702676"/>
                <a:gd name="connsiteY16" fmla="*/ 233061 h 492741"/>
                <a:gd name="connsiteX17" fmla="*/ 1450428 w 1702676"/>
                <a:gd name="connsiteY17" fmla="*/ 327654 h 492741"/>
                <a:gd name="connsiteX18" fmla="*/ 1576552 w 1702676"/>
                <a:gd name="connsiteY18" fmla="*/ 106937 h 492741"/>
                <a:gd name="connsiteX19" fmla="*/ 1671145 w 1702676"/>
                <a:gd name="connsiteY19" fmla="*/ 169999 h 492741"/>
                <a:gd name="connsiteX20" fmla="*/ 1702676 w 1702676"/>
                <a:gd name="connsiteY20" fmla="*/ 296123 h 49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02676" h="492741">
                  <a:moveTo>
                    <a:pt x="0" y="390716"/>
                  </a:moveTo>
                  <a:cubicBezTo>
                    <a:pt x="31531" y="401226"/>
                    <a:pt x="64865" y="407383"/>
                    <a:pt x="94593" y="422247"/>
                  </a:cubicBezTo>
                  <a:cubicBezTo>
                    <a:pt x="128488" y="439194"/>
                    <a:pt x="152026" y="492741"/>
                    <a:pt x="189186" y="485309"/>
                  </a:cubicBezTo>
                  <a:cubicBezTo>
                    <a:pt x="226346" y="477877"/>
                    <a:pt x="236857" y="425345"/>
                    <a:pt x="252248" y="390716"/>
                  </a:cubicBezTo>
                  <a:cubicBezTo>
                    <a:pt x="362842" y="141881"/>
                    <a:pt x="239736" y="251913"/>
                    <a:pt x="409903" y="138468"/>
                  </a:cubicBezTo>
                  <a:cubicBezTo>
                    <a:pt x="451945" y="148978"/>
                    <a:pt x="513732" y="132839"/>
                    <a:pt x="536028" y="169999"/>
                  </a:cubicBezTo>
                  <a:cubicBezTo>
                    <a:pt x="558324" y="207159"/>
                    <a:pt x="543257" y="276743"/>
                    <a:pt x="504497" y="296123"/>
                  </a:cubicBezTo>
                  <a:cubicBezTo>
                    <a:pt x="474769" y="310987"/>
                    <a:pt x="483476" y="233061"/>
                    <a:pt x="472966" y="201530"/>
                  </a:cubicBezTo>
                  <a:cubicBezTo>
                    <a:pt x="483476" y="148978"/>
                    <a:pt x="474769" y="88467"/>
                    <a:pt x="504497" y="43875"/>
                  </a:cubicBezTo>
                  <a:cubicBezTo>
                    <a:pt x="522933" y="16220"/>
                    <a:pt x="568231" y="0"/>
                    <a:pt x="599090" y="12344"/>
                  </a:cubicBezTo>
                  <a:cubicBezTo>
                    <a:pt x="646108" y="31151"/>
                    <a:pt x="680409" y="161709"/>
                    <a:pt x="693683" y="201530"/>
                  </a:cubicBezTo>
                  <a:cubicBezTo>
                    <a:pt x="797302" y="166990"/>
                    <a:pt x="854794" y="131434"/>
                    <a:pt x="977462" y="201530"/>
                  </a:cubicBezTo>
                  <a:cubicBezTo>
                    <a:pt x="1006319" y="218020"/>
                    <a:pt x="998483" y="264592"/>
                    <a:pt x="1008993" y="296123"/>
                  </a:cubicBezTo>
                  <a:cubicBezTo>
                    <a:pt x="1082565" y="285613"/>
                    <a:pt x="1161796" y="294776"/>
                    <a:pt x="1229710" y="264592"/>
                  </a:cubicBezTo>
                  <a:cubicBezTo>
                    <a:pt x="1264339" y="249201"/>
                    <a:pt x="1263180" y="193672"/>
                    <a:pt x="1292772" y="169999"/>
                  </a:cubicBezTo>
                  <a:cubicBezTo>
                    <a:pt x="1318726" y="149236"/>
                    <a:pt x="1355835" y="148978"/>
                    <a:pt x="1387366" y="138468"/>
                  </a:cubicBezTo>
                  <a:cubicBezTo>
                    <a:pt x="1408387" y="169999"/>
                    <a:pt x="1423632" y="206265"/>
                    <a:pt x="1450428" y="233061"/>
                  </a:cubicBezTo>
                  <a:cubicBezTo>
                    <a:pt x="1542114" y="324747"/>
                    <a:pt x="1607776" y="275205"/>
                    <a:pt x="1450428" y="327654"/>
                  </a:cubicBezTo>
                  <a:cubicBezTo>
                    <a:pt x="1463211" y="250957"/>
                    <a:pt x="1433895" y="83161"/>
                    <a:pt x="1576552" y="106937"/>
                  </a:cubicBezTo>
                  <a:cubicBezTo>
                    <a:pt x="1613932" y="113167"/>
                    <a:pt x="1639614" y="148978"/>
                    <a:pt x="1671145" y="169999"/>
                  </a:cubicBezTo>
                  <a:lnTo>
                    <a:pt x="1702676" y="296123"/>
                  </a:ln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</p:grpSp>
      <p:sp>
        <p:nvSpPr>
          <p:cNvPr id="10256" name="TextBox 243"/>
          <p:cNvSpPr txBox="1">
            <a:spLocks noChangeArrowheads="1"/>
          </p:cNvSpPr>
          <p:nvPr/>
        </p:nvSpPr>
        <p:spPr bwMode="auto">
          <a:xfrm>
            <a:off x="3397608" y="1901731"/>
            <a:ext cx="31720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>
                <a:latin typeface="Comic Sans MS" pitchFamily="66" charset="0"/>
              </a:rPr>
              <a:t>PEG-PCL </a:t>
            </a:r>
            <a:r>
              <a:rPr lang="en-US" sz="2400" b="1">
                <a:latin typeface="Comic Sans MS" pitchFamily="66" charset="0"/>
              </a:rPr>
              <a:t>copolymer</a:t>
            </a:r>
            <a:endParaRPr lang="en-IN" sz="2400" b="1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734888" y="2465877"/>
            <a:ext cx="2774692" cy="981551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Comic Sans MS" pitchFamily="66" charset="0"/>
              </a:rPr>
              <a:t>Reduced </a:t>
            </a:r>
            <a:r>
              <a:rPr lang="en-US" sz="1400" b="1" dirty="0" err="1">
                <a:latin typeface="Comic Sans MS" pitchFamily="66" charset="0"/>
              </a:rPr>
              <a:t>crystallinity</a:t>
            </a:r>
            <a:r>
              <a:rPr lang="en-US" sz="1400" b="1" dirty="0">
                <a:latin typeface="Comic Sans MS" pitchFamily="66" charset="0"/>
              </a:rPr>
              <a:t> and hence improved biodegradability </a:t>
            </a:r>
            <a:endParaRPr lang="en-IN" sz="1400" b="1" dirty="0">
              <a:latin typeface="Comic Sans MS" pitchFamily="66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3397251" y="1993852"/>
            <a:ext cx="0" cy="48576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320"/>
          <p:cNvGrpSpPr>
            <a:grpSpLocks/>
          </p:cNvGrpSpPr>
          <p:nvPr/>
        </p:nvGrpSpPr>
        <p:grpSpPr bwMode="auto">
          <a:xfrm>
            <a:off x="6863671" y="1608225"/>
            <a:ext cx="1846415" cy="431165"/>
            <a:chOff x="5901444" y="3210687"/>
            <a:chExt cx="1555228" cy="518332"/>
          </a:xfrm>
        </p:grpSpPr>
        <p:cxnSp>
          <p:nvCxnSpPr>
            <p:cNvPr id="52" name="Straight Arrow Connector 51"/>
            <p:cNvCxnSpPr/>
            <p:nvPr/>
          </p:nvCxnSpPr>
          <p:spPr>
            <a:xfrm flipV="1">
              <a:off x="6144487" y="3729019"/>
              <a:ext cx="1312185" cy="0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01" name="TextBox 248"/>
            <p:cNvSpPr txBox="1">
              <a:spLocks noChangeArrowheads="1"/>
            </p:cNvSpPr>
            <p:nvPr/>
          </p:nvSpPr>
          <p:spPr bwMode="auto">
            <a:xfrm>
              <a:off x="5901444" y="3210687"/>
              <a:ext cx="1512168" cy="486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latin typeface="Comic Sans MS" pitchFamily="66" charset="0"/>
                </a:rPr>
                <a:t>Above CMC</a:t>
              </a:r>
              <a:endParaRPr lang="en-IN" sz="1600" b="1" dirty="0">
                <a:latin typeface="Comic Sans MS" pitchFamily="66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 bwMode="auto">
          <a:xfrm>
            <a:off x="9552914" y="3447428"/>
            <a:ext cx="1752654" cy="981551"/>
          </a:xfrm>
          <a:prstGeom prst="horizontalScroll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>
                <a:rot lat="1800000" lon="1200000" rev="0"/>
              </a:camera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Comic Sans MS" pitchFamily="66" charset="0"/>
              </a:rPr>
              <a:t>Drug loaded </a:t>
            </a:r>
            <a:r>
              <a:rPr lang="en-US" sz="1400" b="1" dirty="0" smtClean="0">
                <a:latin typeface="Comic Sans MS" pitchFamily="66" charset="0"/>
              </a:rPr>
              <a:t> </a:t>
            </a:r>
            <a:r>
              <a:rPr lang="en-US" sz="1400" b="1" dirty="0">
                <a:latin typeface="Comic Sans MS" pitchFamily="66" charset="0"/>
              </a:rPr>
              <a:t>Polymeric Micelle</a:t>
            </a:r>
            <a:endParaRPr lang="en-IN" sz="1400" b="1" dirty="0">
              <a:latin typeface="Comic Sans MS" pitchFamily="66" charset="0"/>
            </a:endParaRPr>
          </a:p>
        </p:txBody>
      </p:sp>
      <p:grpSp>
        <p:nvGrpSpPr>
          <p:cNvPr id="9" name="Group 255"/>
          <p:cNvGrpSpPr>
            <a:grpSpLocks/>
          </p:cNvGrpSpPr>
          <p:nvPr/>
        </p:nvGrpSpPr>
        <p:grpSpPr bwMode="auto">
          <a:xfrm>
            <a:off x="7389464" y="2332304"/>
            <a:ext cx="527411" cy="236577"/>
            <a:chOff x="11534306" y="3716615"/>
            <a:chExt cx="1008114" cy="576064"/>
          </a:xfrm>
        </p:grpSpPr>
        <p:sp>
          <p:nvSpPr>
            <p:cNvPr id="48" name="Diamond 47"/>
            <p:cNvSpPr/>
            <p:nvPr/>
          </p:nvSpPr>
          <p:spPr>
            <a:xfrm rot="840000">
              <a:off x="11750337" y="3714336"/>
              <a:ext cx="218478" cy="291088"/>
            </a:xfrm>
            <a:prstGeom prst="diamond">
              <a:avLst/>
            </a:prstGeom>
            <a:solidFill>
              <a:srgbClr val="BD5D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  <p:sp>
          <p:nvSpPr>
            <p:cNvPr id="49" name="Diamond 48"/>
            <p:cNvSpPr/>
            <p:nvPr/>
          </p:nvSpPr>
          <p:spPr>
            <a:xfrm rot="20580000">
              <a:off x="11535907" y="4005424"/>
              <a:ext cx="214430" cy="286466"/>
            </a:xfrm>
            <a:prstGeom prst="diamond">
              <a:avLst/>
            </a:prstGeom>
            <a:solidFill>
              <a:srgbClr val="BD5D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  <p:sp>
          <p:nvSpPr>
            <p:cNvPr id="50" name="Diamond 49"/>
            <p:cNvSpPr/>
            <p:nvPr/>
          </p:nvSpPr>
          <p:spPr>
            <a:xfrm rot="4620000">
              <a:off x="12003863" y="3965753"/>
              <a:ext cx="217161" cy="287259"/>
            </a:xfrm>
            <a:prstGeom prst="diamond">
              <a:avLst/>
            </a:prstGeom>
            <a:solidFill>
              <a:srgbClr val="BD5D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  <p:sp>
          <p:nvSpPr>
            <p:cNvPr id="51" name="Diamond 50"/>
            <p:cNvSpPr/>
            <p:nvPr/>
          </p:nvSpPr>
          <p:spPr>
            <a:xfrm>
              <a:off x="12328899" y="3788263"/>
              <a:ext cx="214430" cy="286466"/>
            </a:xfrm>
            <a:prstGeom prst="diamond">
              <a:avLst/>
            </a:prstGeom>
            <a:solidFill>
              <a:srgbClr val="BD5D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/>
            </a:p>
          </p:txBody>
        </p:sp>
      </p:grpSp>
      <p:grpSp>
        <p:nvGrpSpPr>
          <p:cNvPr id="11" name="Group 294"/>
          <p:cNvGrpSpPr>
            <a:grpSpLocks/>
          </p:cNvGrpSpPr>
          <p:nvPr/>
        </p:nvGrpSpPr>
        <p:grpSpPr bwMode="auto">
          <a:xfrm>
            <a:off x="9637473" y="1921636"/>
            <a:ext cx="1334244" cy="1297274"/>
            <a:chOff x="13248495" y="4404410"/>
            <a:chExt cx="1820161" cy="1584176"/>
          </a:xfrm>
        </p:grpSpPr>
        <p:pic>
          <p:nvPicPr>
            <p:cNvPr id="10290" name="Picture 10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248495" y="4404410"/>
              <a:ext cx="1820161" cy="1584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" name="Group 287"/>
            <p:cNvGrpSpPr>
              <a:grpSpLocks/>
            </p:cNvGrpSpPr>
            <p:nvPr/>
          </p:nvGrpSpPr>
          <p:grpSpPr bwMode="auto">
            <a:xfrm>
              <a:off x="13751978" y="4909187"/>
              <a:ext cx="576542" cy="503192"/>
              <a:chOff x="9412143" y="4129151"/>
              <a:chExt cx="1008948" cy="575076"/>
            </a:xfrm>
          </p:grpSpPr>
          <p:sp>
            <p:nvSpPr>
              <p:cNvPr id="44" name="Diamond 43"/>
              <p:cNvSpPr/>
              <p:nvPr/>
            </p:nvSpPr>
            <p:spPr>
              <a:xfrm rot="840000">
                <a:off x="9627913" y="4129565"/>
                <a:ext cx="217285" cy="288651"/>
              </a:xfrm>
              <a:prstGeom prst="diamond">
                <a:avLst/>
              </a:prstGeom>
              <a:solidFill>
                <a:srgbClr val="BD5D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/>
              </a:p>
            </p:txBody>
          </p:sp>
          <p:sp>
            <p:nvSpPr>
              <p:cNvPr id="45" name="Diamond 44"/>
              <p:cNvSpPr/>
              <p:nvPr/>
            </p:nvSpPr>
            <p:spPr>
              <a:xfrm rot="20580000">
                <a:off x="9410625" y="4418216"/>
                <a:ext cx="217288" cy="286002"/>
              </a:xfrm>
              <a:prstGeom prst="diamond">
                <a:avLst/>
              </a:prstGeom>
              <a:solidFill>
                <a:srgbClr val="BD5D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/>
              </a:p>
            </p:txBody>
          </p:sp>
          <p:sp>
            <p:nvSpPr>
              <p:cNvPr id="46" name="Diamond 45"/>
              <p:cNvSpPr/>
              <p:nvPr/>
            </p:nvSpPr>
            <p:spPr>
              <a:xfrm rot="4620000">
                <a:off x="9881962" y="4381451"/>
                <a:ext cx="214501" cy="288033"/>
              </a:xfrm>
              <a:prstGeom prst="diamond">
                <a:avLst/>
              </a:prstGeom>
              <a:solidFill>
                <a:srgbClr val="BD5D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/>
              </a:p>
            </p:txBody>
          </p:sp>
          <p:sp>
            <p:nvSpPr>
              <p:cNvPr id="47" name="Diamond 46"/>
              <p:cNvSpPr/>
              <p:nvPr/>
            </p:nvSpPr>
            <p:spPr>
              <a:xfrm>
                <a:off x="10203975" y="4201066"/>
                <a:ext cx="217285" cy="288650"/>
              </a:xfrm>
              <a:prstGeom prst="diamond">
                <a:avLst/>
              </a:prstGeom>
              <a:solidFill>
                <a:srgbClr val="BD5D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/>
              </a:p>
            </p:txBody>
          </p:sp>
        </p:grpSp>
      </p:grpSp>
      <p:grpSp>
        <p:nvGrpSpPr>
          <p:cNvPr id="15" name="Group 313"/>
          <p:cNvGrpSpPr>
            <a:grpSpLocks/>
          </p:cNvGrpSpPr>
          <p:nvPr/>
        </p:nvGrpSpPr>
        <p:grpSpPr bwMode="auto">
          <a:xfrm>
            <a:off x="6472245" y="2748129"/>
            <a:ext cx="2383978" cy="1646789"/>
            <a:chOff x="9739950" y="4131045"/>
            <a:chExt cx="3612097" cy="2470863"/>
          </a:xfrm>
        </p:grpSpPr>
        <p:pic>
          <p:nvPicPr>
            <p:cNvPr id="10288" name="Picture 8" descr="http://www.lookchem.com/300w%5C2010-8%5C365a1c45-0c6a-4fda-9ae3-0ae79fae0deb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30000" contrast="10000"/>
            </a:blip>
            <a:srcRect/>
            <a:stretch>
              <a:fillRect/>
            </a:stretch>
          </p:blipFill>
          <p:spPr bwMode="auto">
            <a:xfrm>
              <a:off x="9965629" y="4131045"/>
              <a:ext cx="3386418" cy="15544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1" name="TextBox 40"/>
            <p:cNvSpPr txBox="1"/>
            <p:nvPr/>
          </p:nvSpPr>
          <p:spPr>
            <a:xfrm>
              <a:off x="9739950" y="5773417"/>
              <a:ext cx="3601549" cy="8284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Comic Sans MS" pitchFamily="66" charset="0"/>
                </a:rPr>
                <a:t>DOCETAXEL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latin typeface="Comic Sans MS" pitchFamily="66" charset="0"/>
                </a:rPr>
                <a:t>TRIHYDRATE</a:t>
              </a:r>
              <a:endParaRPr lang="en-IN" sz="1200" b="1" dirty="0">
                <a:latin typeface="Comic Sans MS" pitchFamily="66" charset="0"/>
              </a:endParaRPr>
            </a:p>
          </p:txBody>
        </p:sp>
      </p:grpSp>
      <p:sp>
        <p:nvSpPr>
          <p:cNvPr id="10275" name="TextBox 351"/>
          <p:cNvSpPr txBox="1">
            <a:spLocks noChangeArrowheads="1"/>
          </p:cNvSpPr>
          <p:nvPr/>
        </p:nvSpPr>
        <p:spPr bwMode="auto">
          <a:xfrm>
            <a:off x="8658964" y="5044028"/>
            <a:ext cx="3005988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00" b="1" dirty="0" smtClean="0">
                <a:latin typeface="Comic Sans MS" pitchFamily="66" charset="0"/>
              </a:rPr>
              <a:t>IMPROVED SOLUBILIZATION TARGETING POTENTIAL</a:t>
            </a:r>
          </a:p>
          <a:p>
            <a:endParaRPr lang="en-IN" sz="1300" b="1" dirty="0">
              <a:latin typeface="Comic Sans MS" pitchFamily="66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80619" y="2581264"/>
            <a:ext cx="1634116" cy="1104245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>
                <a:latin typeface="Comic Sans MS" pitchFamily="66" charset="0"/>
              </a:rPr>
              <a:t>Crystallinity</a:t>
            </a:r>
            <a:r>
              <a:rPr lang="en-US" sz="1200" b="1" dirty="0">
                <a:latin typeface="Comic Sans MS" pitchFamily="66" charset="0"/>
              </a:rPr>
              <a:t> and </a:t>
            </a:r>
            <a:r>
              <a:rPr lang="en-US" sz="1200" b="1" dirty="0" err="1">
                <a:latin typeface="Comic Sans MS" pitchFamily="66" charset="0"/>
              </a:rPr>
              <a:t>hydrophobicity</a:t>
            </a:r>
            <a:r>
              <a:rPr lang="en-US" sz="1200" b="1" dirty="0">
                <a:latin typeface="Comic Sans MS" pitchFamily="66" charset="0"/>
              </a:rPr>
              <a:t>- barriers to biodegradability</a:t>
            </a:r>
            <a:endParaRPr lang="en-IN" sz="1200" b="1" dirty="0">
              <a:latin typeface="Comic Sans MS" pitchFamily="66" charset="0"/>
            </a:endParaRPr>
          </a:p>
        </p:txBody>
      </p:sp>
      <p:sp>
        <p:nvSpPr>
          <p:cNvPr id="10247" name="Slide Number Placeholder 6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F84266-67CD-4E3C-8EF3-F8C8756CD73E}" type="slidenum">
              <a:rPr lang="en-I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IN" smtClean="0"/>
          </a:p>
        </p:txBody>
      </p:sp>
    </p:spTree>
  </p:cSld>
  <p:clrMapOvr>
    <a:masterClrMapping/>
  </p:clrMapOvr>
  <p:transition advTm="756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70" decel="100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770" decel="100000"/>
                                        <p:tgtEl>
                                          <p:spTgt spid="1024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3" dur="77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5" dur="77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/>
      <p:bldP spid="7" grpId="0" animBg="1"/>
      <p:bldP spid="8" grpId="0" animBg="1"/>
      <p:bldP spid="10253" grpId="0"/>
      <p:bldP spid="10256" grpId="0"/>
      <p:bldP spid="13" grpId="0" animBg="1"/>
      <p:bldP spid="16" grpId="0" animBg="1"/>
      <p:bldP spid="10275" grpId="0"/>
      <p:bldP spid="60" grpId="0" animBg="1"/>
      <p:bldP spid="1024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7704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pperplate Gothic Light" pitchFamily="34" charset="0"/>
              </a:rPr>
              <a:t>SYNTHESIS OF Polyethylene Glycol- </a:t>
            </a:r>
            <a:r>
              <a:rPr lang="en-US" sz="2400" b="1" dirty="0" err="1" smtClean="0">
                <a:solidFill>
                  <a:srgbClr val="FF0000"/>
                </a:solidFill>
                <a:latin typeface="Copperplate Gothic Light" pitchFamily="34" charset="0"/>
              </a:rPr>
              <a:t>Polycaprolactone</a:t>
            </a:r>
            <a:r>
              <a:rPr lang="en-US" sz="2400" b="1" dirty="0" smtClean="0">
                <a:solidFill>
                  <a:srgbClr val="FF0000"/>
                </a:solidFill>
                <a:latin typeface="Copperplate Gothic Light" pitchFamily="34" charset="0"/>
              </a:rPr>
              <a:t> (PEG-PCL) BLOCK COPOLYMERS</a:t>
            </a:r>
            <a:endParaRPr lang="en-IN" sz="2400" b="1" dirty="0">
              <a:solidFill>
                <a:srgbClr val="FF0000"/>
              </a:solidFill>
              <a:latin typeface="Copperplate Gothic Light" pitchFamily="34" charset="0"/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67344" y="1205347"/>
            <a:ext cx="8354291" cy="3629890"/>
            <a:chOff x="2515641" y="10585899"/>
            <a:chExt cx="9510092" cy="3589245"/>
          </a:xfrm>
        </p:grpSpPr>
        <p:grpSp>
          <p:nvGrpSpPr>
            <p:cNvPr id="4" name="Group 28"/>
            <p:cNvGrpSpPr>
              <a:grpSpLocks/>
            </p:cNvGrpSpPr>
            <p:nvPr/>
          </p:nvGrpSpPr>
          <p:grpSpPr bwMode="auto">
            <a:xfrm>
              <a:off x="2515641" y="11689670"/>
              <a:ext cx="2093269" cy="2485474"/>
              <a:chOff x="2517547" y="15941885"/>
              <a:chExt cx="2428158" cy="3055824"/>
            </a:xfrm>
          </p:grpSpPr>
          <p:grpSp>
            <p:nvGrpSpPr>
              <p:cNvPr id="35" name="Group 20"/>
              <p:cNvGrpSpPr>
                <a:grpSpLocks/>
              </p:cNvGrpSpPr>
              <p:nvPr/>
            </p:nvGrpSpPr>
            <p:grpSpPr bwMode="auto">
              <a:xfrm>
                <a:off x="2517547" y="15941885"/>
                <a:ext cx="2428158" cy="3055824"/>
                <a:chOff x="2871951" y="17208365"/>
                <a:chExt cx="2972401" cy="4470828"/>
              </a:xfrm>
            </p:grpSpPr>
            <p:pic>
              <p:nvPicPr>
                <p:cNvPr id="37" name="Picture 22" descr="http://2.imimg.com/data2/SD/EB/MY-2542728/rotamantle-250x250-250x250.jpg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 l="8888" t="10001" r="25555" b="18889"/>
                <a:stretch>
                  <a:fillRect/>
                </a:stretch>
              </p:blipFill>
              <p:spPr bwMode="auto">
                <a:xfrm>
                  <a:off x="3344282" y="19687419"/>
                  <a:ext cx="1836167" cy="19917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" name="Picture 2" descr="https://encrypted-tbn0.gstatic.com/images?q=tbn:ANd9GcS76QIcxqFJ5h8vSYVbSTqsRReubxrngv8CanRT35GNsRWHLafj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 r="19231"/>
                <a:stretch>
                  <a:fillRect/>
                </a:stretch>
              </p:blipFill>
              <p:spPr bwMode="auto">
                <a:xfrm flipH="1">
                  <a:off x="3783909" y="19095941"/>
                  <a:ext cx="876352" cy="104899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" name="Picture 4" descr="http://upload.wikimedia.org/wikipedia/en/thumb/5/51/Reflux_labled.svg/200px-Reflux_labled.svg.png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b="44148"/>
                <a:stretch>
                  <a:fillRect/>
                </a:stretch>
              </p:blipFill>
              <p:spPr bwMode="auto">
                <a:xfrm>
                  <a:off x="3549144" y="17208365"/>
                  <a:ext cx="2295208" cy="19613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" name="Picture 14" descr="https://encrypted-tbn3.gstatic.com/images?q=tbn:ANd9GcSFFYRj72gDEGNDJb82g-eZhSS0Wav_yhy2u6uFkQHb0rjeJd9p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15788" t="10957" r="18420" b="15086"/>
                <a:stretch>
                  <a:fillRect/>
                </a:stretch>
              </p:blipFill>
              <p:spPr bwMode="auto">
                <a:xfrm flipH="1">
                  <a:off x="2871951" y="18111507"/>
                  <a:ext cx="1043277" cy="11267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36" name="TextBox 25"/>
              <p:cNvSpPr txBox="1">
                <a:spLocks noChangeArrowheads="1"/>
              </p:cNvSpPr>
              <p:nvPr/>
            </p:nvSpPr>
            <p:spPr bwMode="auto">
              <a:xfrm>
                <a:off x="2690443" y="16640967"/>
                <a:ext cx="761211" cy="4979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100" b="1" dirty="0">
                    <a:latin typeface="Arial Rounded MT Bold" pitchFamily="34" charset="0"/>
                  </a:rPr>
                  <a:t>N2 gas</a:t>
                </a:r>
                <a:endParaRPr lang="en-IN" sz="1100" b="1" dirty="0">
                  <a:latin typeface="Arial Rounded MT Bold" pitchFamily="34" charset="0"/>
                </a:endParaRPr>
              </a:p>
            </p:txBody>
          </p:sp>
        </p:grpSp>
        <p:sp>
          <p:nvSpPr>
            <p:cNvPr id="5" name="Curved Up Arrow 4"/>
            <p:cNvSpPr/>
            <p:nvPr/>
          </p:nvSpPr>
          <p:spPr>
            <a:xfrm>
              <a:off x="5689832" y="12526427"/>
              <a:ext cx="2348988" cy="507468"/>
            </a:xfrm>
            <a:prstGeom prst="curvedUpArrow">
              <a:avLst>
                <a:gd name="adj1" fmla="val 25000"/>
                <a:gd name="adj2" fmla="val 162817"/>
                <a:gd name="adj3" fmla="val 58279"/>
              </a:avLst>
            </a:prstGeom>
            <a:solidFill>
              <a:schemeClr val="accent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solidFill>
                  <a:schemeClr val="tx1"/>
                </a:solidFill>
              </a:endParaRPr>
            </a:p>
          </p:txBody>
        </p:sp>
        <p:grpSp>
          <p:nvGrpSpPr>
            <p:cNvPr id="6" name="Group 65"/>
            <p:cNvGrpSpPr>
              <a:grpSpLocks/>
            </p:cNvGrpSpPr>
            <p:nvPr/>
          </p:nvGrpSpPr>
          <p:grpSpPr bwMode="auto">
            <a:xfrm>
              <a:off x="4572422" y="10667932"/>
              <a:ext cx="3167059" cy="1455486"/>
              <a:chOff x="3958327" y="15000499"/>
              <a:chExt cx="4462255" cy="1817345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3958327" y="15204181"/>
                <a:ext cx="4462255" cy="161366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b="1" dirty="0">
                    <a:latin typeface="Comic Sans MS" pitchFamily="66" charset="0"/>
                    <a:cs typeface="+mn-cs"/>
                  </a:rPr>
                  <a:t>mPEG2000 + </a:t>
                </a:r>
                <a:r>
                  <a:rPr lang="en-US" b="1" dirty="0" err="1" smtClean="0">
                    <a:solidFill>
                      <a:srgbClr val="43E556"/>
                    </a:solidFill>
                    <a:latin typeface="Comic Sans MS" pitchFamily="66" charset="0"/>
                    <a:cs typeface="+mn-cs"/>
                  </a:rPr>
                  <a:t>Caprolactone</a:t>
                </a:r>
                <a:r>
                  <a:rPr lang="en-US" b="1" dirty="0" smtClean="0">
                    <a:solidFill>
                      <a:srgbClr val="43E556"/>
                    </a:solidFill>
                    <a:latin typeface="Comic Sans MS" pitchFamily="66" charset="0"/>
                    <a:cs typeface="+mn-cs"/>
                  </a:rPr>
                  <a:t> </a:t>
                </a:r>
                <a:r>
                  <a:rPr lang="en-US" b="1" dirty="0">
                    <a:solidFill>
                      <a:srgbClr val="43E556"/>
                    </a:solidFill>
                    <a:latin typeface="Comic Sans MS" pitchFamily="66" charset="0"/>
                    <a:cs typeface="+mn-cs"/>
                  </a:rPr>
                  <a:t>monomer</a:t>
                </a:r>
                <a:r>
                  <a:rPr lang="en-US" b="1" dirty="0">
                    <a:latin typeface="Comic Sans MS" pitchFamily="66" charset="0"/>
                    <a:cs typeface="+mn-cs"/>
                  </a:rPr>
                  <a:t> + </a:t>
                </a:r>
                <a:r>
                  <a:rPr lang="en-US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omic Sans MS" pitchFamily="66" charset="0"/>
                    <a:cs typeface="+mn-cs"/>
                  </a:rPr>
                  <a:t>catalyst</a:t>
                </a:r>
                <a:r>
                  <a:rPr lang="en-US" b="1" dirty="0">
                    <a:latin typeface="Comic Sans MS" pitchFamily="66" charset="0"/>
                    <a:cs typeface="+mn-cs"/>
                  </a:rPr>
                  <a:t> at 160˚C </a:t>
                </a:r>
                <a:endParaRPr lang="en-IN" b="1" dirty="0">
                  <a:latin typeface="Comic Sans MS" pitchFamily="66" charset="0"/>
                  <a:cs typeface="+mn-cs"/>
                </a:endParaRPr>
              </a:p>
            </p:txBody>
          </p:sp>
          <p:sp>
            <p:nvSpPr>
              <p:cNvPr id="33" name="Freeform 32"/>
              <p:cNvSpPr/>
              <p:nvPr/>
            </p:nvSpPr>
            <p:spPr>
              <a:xfrm>
                <a:off x="5075432" y="15000499"/>
                <a:ext cx="999987" cy="224619"/>
              </a:xfrm>
              <a:custGeom>
                <a:avLst/>
                <a:gdLst>
                  <a:gd name="connsiteX0" fmla="*/ 43159 w 1525117"/>
                  <a:gd name="connsiteY0" fmla="*/ 506620 h 664275"/>
                  <a:gd name="connsiteX1" fmla="*/ 74690 w 1525117"/>
                  <a:gd name="connsiteY1" fmla="*/ 191310 h 664275"/>
                  <a:gd name="connsiteX2" fmla="*/ 358469 w 1525117"/>
                  <a:gd name="connsiteY2" fmla="*/ 317434 h 664275"/>
                  <a:gd name="connsiteX3" fmla="*/ 390000 w 1525117"/>
                  <a:gd name="connsiteY3" fmla="*/ 475089 h 664275"/>
                  <a:gd name="connsiteX4" fmla="*/ 484593 w 1525117"/>
                  <a:gd name="connsiteY4" fmla="*/ 506620 h 664275"/>
                  <a:gd name="connsiteX5" fmla="*/ 642248 w 1525117"/>
                  <a:gd name="connsiteY5" fmla="*/ 443558 h 664275"/>
                  <a:gd name="connsiteX6" fmla="*/ 862965 w 1525117"/>
                  <a:gd name="connsiteY6" fmla="*/ 159779 h 664275"/>
                  <a:gd name="connsiteX7" fmla="*/ 894496 w 1525117"/>
                  <a:gd name="connsiteY7" fmla="*/ 506620 h 664275"/>
                  <a:gd name="connsiteX8" fmla="*/ 1083683 w 1525117"/>
                  <a:gd name="connsiteY8" fmla="*/ 475089 h 664275"/>
                  <a:gd name="connsiteX9" fmla="*/ 1209807 w 1525117"/>
                  <a:gd name="connsiteY9" fmla="*/ 159779 h 664275"/>
                  <a:gd name="connsiteX10" fmla="*/ 1272869 w 1525117"/>
                  <a:gd name="connsiteY10" fmla="*/ 443558 h 664275"/>
                  <a:gd name="connsiteX11" fmla="*/ 1430524 w 1525117"/>
                  <a:gd name="connsiteY11" fmla="*/ 632744 h 664275"/>
                  <a:gd name="connsiteX12" fmla="*/ 1525117 w 1525117"/>
                  <a:gd name="connsiteY12" fmla="*/ 664275 h 664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25117" h="664275">
                    <a:moveTo>
                      <a:pt x="43159" y="506620"/>
                    </a:moveTo>
                    <a:cubicBezTo>
                      <a:pt x="53669" y="401517"/>
                      <a:pt x="0" y="266000"/>
                      <a:pt x="74690" y="191310"/>
                    </a:cubicBezTo>
                    <a:cubicBezTo>
                      <a:pt x="266000" y="0"/>
                      <a:pt x="336979" y="231475"/>
                      <a:pt x="358469" y="317434"/>
                    </a:cubicBezTo>
                    <a:cubicBezTo>
                      <a:pt x="371467" y="369426"/>
                      <a:pt x="360272" y="430497"/>
                      <a:pt x="390000" y="475089"/>
                    </a:cubicBezTo>
                    <a:cubicBezTo>
                      <a:pt x="408436" y="502744"/>
                      <a:pt x="453062" y="496110"/>
                      <a:pt x="484593" y="506620"/>
                    </a:cubicBezTo>
                    <a:cubicBezTo>
                      <a:pt x="537145" y="485599"/>
                      <a:pt x="616936" y="494182"/>
                      <a:pt x="642248" y="443558"/>
                    </a:cubicBezTo>
                    <a:cubicBezTo>
                      <a:pt x="820051" y="87952"/>
                      <a:pt x="484907" y="96769"/>
                      <a:pt x="862965" y="159779"/>
                    </a:cubicBezTo>
                    <a:cubicBezTo>
                      <a:pt x="873475" y="275393"/>
                      <a:pt x="827922" y="411515"/>
                      <a:pt x="894496" y="506620"/>
                    </a:cubicBezTo>
                    <a:cubicBezTo>
                      <a:pt x="931159" y="558995"/>
                      <a:pt x="1047020" y="527464"/>
                      <a:pt x="1083683" y="475089"/>
                    </a:cubicBezTo>
                    <a:cubicBezTo>
                      <a:pt x="1362235" y="77160"/>
                      <a:pt x="939941" y="249734"/>
                      <a:pt x="1209807" y="159779"/>
                    </a:cubicBezTo>
                    <a:cubicBezTo>
                      <a:pt x="1399004" y="285910"/>
                      <a:pt x="1245499" y="142486"/>
                      <a:pt x="1272869" y="443558"/>
                    </a:cubicBezTo>
                    <a:cubicBezTo>
                      <a:pt x="1281667" y="540331"/>
                      <a:pt x="1354234" y="594599"/>
                      <a:pt x="1430524" y="632744"/>
                    </a:cubicBezTo>
                    <a:cubicBezTo>
                      <a:pt x="1460252" y="647608"/>
                      <a:pt x="1525117" y="664275"/>
                      <a:pt x="1525117" y="664275"/>
                    </a:cubicBezTo>
                  </a:path>
                </a:pathLst>
              </a:custGeom>
              <a:ln w="57150">
                <a:solidFill>
                  <a:srgbClr val="CC0099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 dirty="0">
                  <a:solidFill>
                    <a:srgbClr val="CC0099"/>
                  </a:solidFill>
                </a:endParaRPr>
              </a:p>
            </p:txBody>
          </p:sp>
        </p:grpSp>
        <p:grpSp>
          <p:nvGrpSpPr>
            <p:cNvPr id="7" name="Group 69"/>
            <p:cNvGrpSpPr>
              <a:grpSpLocks/>
            </p:cNvGrpSpPr>
            <p:nvPr/>
          </p:nvGrpSpPr>
          <p:grpSpPr bwMode="auto">
            <a:xfrm>
              <a:off x="7920458" y="10585899"/>
              <a:ext cx="4105275" cy="1943097"/>
              <a:chOff x="5619451" y="14249705"/>
              <a:chExt cx="7178448" cy="3024332"/>
            </a:xfrm>
          </p:grpSpPr>
          <p:grpSp>
            <p:nvGrpSpPr>
              <p:cNvPr id="9" name="Group 60"/>
              <p:cNvGrpSpPr>
                <a:grpSpLocks/>
              </p:cNvGrpSpPr>
              <p:nvPr/>
            </p:nvGrpSpPr>
            <p:grpSpPr bwMode="auto">
              <a:xfrm>
                <a:off x="5619451" y="14538794"/>
                <a:ext cx="7056309" cy="2735243"/>
                <a:chOff x="4420665" y="14498614"/>
                <a:chExt cx="8398851" cy="3227792"/>
              </a:xfrm>
            </p:grpSpPr>
            <p:grpSp>
              <p:nvGrpSpPr>
                <p:cNvPr id="14" name="Group 54"/>
                <p:cNvGrpSpPr>
                  <a:grpSpLocks/>
                </p:cNvGrpSpPr>
                <p:nvPr/>
              </p:nvGrpSpPr>
              <p:grpSpPr bwMode="auto">
                <a:xfrm>
                  <a:off x="4420665" y="14498614"/>
                  <a:ext cx="3148743" cy="740610"/>
                  <a:chOff x="5644801" y="14642630"/>
                  <a:chExt cx="3148743" cy="740610"/>
                </a:xfrm>
              </p:grpSpPr>
              <p:sp>
                <p:nvSpPr>
                  <p:cNvPr id="30" name="Freeform 29"/>
                  <p:cNvSpPr/>
                  <p:nvPr/>
                </p:nvSpPr>
                <p:spPr>
                  <a:xfrm>
                    <a:off x="5645269" y="14642472"/>
                    <a:ext cx="1525407" cy="663476"/>
                  </a:xfrm>
                  <a:custGeom>
                    <a:avLst/>
                    <a:gdLst>
                      <a:gd name="connsiteX0" fmla="*/ 43159 w 1525117"/>
                      <a:gd name="connsiteY0" fmla="*/ 506620 h 664275"/>
                      <a:gd name="connsiteX1" fmla="*/ 74690 w 1525117"/>
                      <a:gd name="connsiteY1" fmla="*/ 191310 h 664275"/>
                      <a:gd name="connsiteX2" fmla="*/ 358469 w 1525117"/>
                      <a:gd name="connsiteY2" fmla="*/ 317434 h 664275"/>
                      <a:gd name="connsiteX3" fmla="*/ 390000 w 1525117"/>
                      <a:gd name="connsiteY3" fmla="*/ 475089 h 664275"/>
                      <a:gd name="connsiteX4" fmla="*/ 484593 w 1525117"/>
                      <a:gd name="connsiteY4" fmla="*/ 506620 h 664275"/>
                      <a:gd name="connsiteX5" fmla="*/ 642248 w 1525117"/>
                      <a:gd name="connsiteY5" fmla="*/ 443558 h 664275"/>
                      <a:gd name="connsiteX6" fmla="*/ 862965 w 1525117"/>
                      <a:gd name="connsiteY6" fmla="*/ 159779 h 664275"/>
                      <a:gd name="connsiteX7" fmla="*/ 894496 w 1525117"/>
                      <a:gd name="connsiteY7" fmla="*/ 506620 h 664275"/>
                      <a:gd name="connsiteX8" fmla="*/ 1083683 w 1525117"/>
                      <a:gd name="connsiteY8" fmla="*/ 475089 h 664275"/>
                      <a:gd name="connsiteX9" fmla="*/ 1209807 w 1525117"/>
                      <a:gd name="connsiteY9" fmla="*/ 159779 h 664275"/>
                      <a:gd name="connsiteX10" fmla="*/ 1272869 w 1525117"/>
                      <a:gd name="connsiteY10" fmla="*/ 443558 h 664275"/>
                      <a:gd name="connsiteX11" fmla="*/ 1430524 w 1525117"/>
                      <a:gd name="connsiteY11" fmla="*/ 632744 h 664275"/>
                      <a:gd name="connsiteX12" fmla="*/ 1525117 w 1525117"/>
                      <a:gd name="connsiteY12" fmla="*/ 664275 h 664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525117" h="664275">
                        <a:moveTo>
                          <a:pt x="43159" y="506620"/>
                        </a:moveTo>
                        <a:cubicBezTo>
                          <a:pt x="53669" y="401517"/>
                          <a:pt x="0" y="266000"/>
                          <a:pt x="74690" y="191310"/>
                        </a:cubicBezTo>
                        <a:cubicBezTo>
                          <a:pt x="266000" y="0"/>
                          <a:pt x="336979" y="231475"/>
                          <a:pt x="358469" y="317434"/>
                        </a:cubicBezTo>
                        <a:cubicBezTo>
                          <a:pt x="371467" y="369426"/>
                          <a:pt x="360272" y="430497"/>
                          <a:pt x="390000" y="475089"/>
                        </a:cubicBezTo>
                        <a:cubicBezTo>
                          <a:pt x="408436" y="502744"/>
                          <a:pt x="453062" y="496110"/>
                          <a:pt x="484593" y="506620"/>
                        </a:cubicBezTo>
                        <a:cubicBezTo>
                          <a:pt x="537145" y="485599"/>
                          <a:pt x="616936" y="494182"/>
                          <a:pt x="642248" y="443558"/>
                        </a:cubicBezTo>
                        <a:cubicBezTo>
                          <a:pt x="820051" y="87952"/>
                          <a:pt x="484907" y="96769"/>
                          <a:pt x="862965" y="159779"/>
                        </a:cubicBezTo>
                        <a:cubicBezTo>
                          <a:pt x="873475" y="275393"/>
                          <a:pt x="827922" y="411515"/>
                          <a:pt x="894496" y="506620"/>
                        </a:cubicBezTo>
                        <a:cubicBezTo>
                          <a:pt x="931159" y="558995"/>
                          <a:pt x="1047020" y="527464"/>
                          <a:pt x="1083683" y="475089"/>
                        </a:cubicBezTo>
                        <a:cubicBezTo>
                          <a:pt x="1362235" y="77160"/>
                          <a:pt x="939941" y="249734"/>
                          <a:pt x="1209807" y="159779"/>
                        </a:cubicBezTo>
                        <a:cubicBezTo>
                          <a:pt x="1399004" y="285910"/>
                          <a:pt x="1245499" y="142486"/>
                          <a:pt x="1272869" y="443558"/>
                        </a:cubicBezTo>
                        <a:cubicBezTo>
                          <a:pt x="1281667" y="540331"/>
                          <a:pt x="1354234" y="594599"/>
                          <a:pt x="1430524" y="632744"/>
                        </a:cubicBezTo>
                        <a:cubicBezTo>
                          <a:pt x="1460252" y="647608"/>
                          <a:pt x="1525117" y="664275"/>
                          <a:pt x="1525117" y="664275"/>
                        </a:cubicBezTo>
                      </a:path>
                    </a:pathLst>
                  </a:custGeom>
                  <a:ln w="57150">
                    <a:solidFill>
                      <a:srgbClr val="CC0099"/>
                    </a:solidFill>
                  </a:ln>
                </p:spPr>
                <p:style>
                  <a:lnRef idx="2">
                    <a:schemeClr val="accent3"/>
                  </a:lnRef>
                  <a:fillRef idx="0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IN"/>
                  </a:p>
                </p:txBody>
              </p:sp>
              <p:sp>
                <p:nvSpPr>
                  <p:cNvPr id="31" name="Freeform 30"/>
                  <p:cNvSpPr/>
                  <p:nvPr/>
                </p:nvSpPr>
                <p:spPr>
                  <a:xfrm>
                    <a:off x="7092734" y="14890945"/>
                    <a:ext cx="1699844" cy="491659"/>
                  </a:xfrm>
                  <a:custGeom>
                    <a:avLst/>
                    <a:gdLst>
                      <a:gd name="connsiteX0" fmla="*/ 0 w 1702676"/>
                      <a:gd name="connsiteY0" fmla="*/ 390716 h 492741"/>
                      <a:gd name="connsiteX1" fmla="*/ 94593 w 1702676"/>
                      <a:gd name="connsiteY1" fmla="*/ 422247 h 492741"/>
                      <a:gd name="connsiteX2" fmla="*/ 189186 w 1702676"/>
                      <a:gd name="connsiteY2" fmla="*/ 485309 h 492741"/>
                      <a:gd name="connsiteX3" fmla="*/ 252248 w 1702676"/>
                      <a:gd name="connsiteY3" fmla="*/ 390716 h 492741"/>
                      <a:gd name="connsiteX4" fmla="*/ 409903 w 1702676"/>
                      <a:gd name="connsiteY4" fmla="*/ 138468 h 492741"/>
                      <a:gd name="connsiteX5" fmla="*/ 536028 w 1702676"/>
                      <a:gd name="connsiteY5" fmla="*/ 169999 h 492741"/>
                      <a:gd name="connsiteX6" fmla="*/ 504497 w 1702676"/>
                      <a:gd name="connsiteY6" fmla="*/ 296123 h 492741"/>
                      <a:gd name="connsiteX7" fmla="*/ 472966 w 1702676"/>
                      <a:gd name="connsiteY7" fmla="*/ 201530 h 492741"/>
                      <a:gd name="connsiteX8" fmla="*/ 504497 w 1702676"/>
                      <a:gd name="connsiteY8" fmla="*/ 43875 h 492741"/>
                      <a:gd name="connsiteX9" fmla="*/ 599090 w 1702676"/>
                      <a:gd name="connsiteY9" fmla="*/ 12344 h 492741"/>
                      <a:gd name="connsiteX10" fmla="*/ 693683 w 1702676"/>
                      <a:gd name="connsiteY10" fmla="*/ 201530 h 492741"/>
                      <a:gd name="connsiteX11" fmla="*/ 977462 w 1702676"/>
                      <a:gd name="connsiteY11" fmla="*/ 201530 h 492741"/>
                      <a:gd name="connsiteX12" fmla="*/ 1008993 w 1702676"/>
                      <a:gd name="connsiteY12" fmla="*/ 296123 h 492741"/>
                      <a:gd name="connsiteX13" fmla="*/ 1229710 w 1702676"/>
                      <a:gd name="connsiteY13" fmla="*/ 264592 h 492741"/>
                      <a:gd name="connsiteX14" fmla="*/ 1292772 w 1702676"/>
                      <a:gd name="connsiteY14" fmla="*/ 169999 h 492741"/>
                      <a:gd name="connsiteX15" fmla="*/ 1387366 w 1702676"/>
                      <a:gd name="connsiteY15" fmla="*/ 138468 h 492741"/>
                      <a:gd name="connsiteX16" fmla="*/ 1450428 w 1702676"/>
                      <a:gd name="connsiteY16" fmla="*/ 233061 h 492741"/>
                      <a:gd name="connsiteX17" fmla="*/ 1450428 w 1702676"/>
                      <a:gd name="connsiteY17" fmla="*/ 327654 h 492741"/>
                      <a:gd name="connsiteX18" fmla="*/ 1576552 w 1702676"/>
                      <a:gd name="connsiteY18" fmla="*/ 106937 h 492741"/>
                      <a:gd name="connsiteX19" fmla="*/ 1671145 w 1702676"/>
                      <a:gd name="connsiteY19" fmla="*/ 169999 h 492741"/>
                      <a:gd name="connsiteX20" fmla="*/ 1702676 w 1702676"/>
                      <a:gd name="connsiteY20" fmla="*/ 296123 h 492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702676" h="492741">
                        <a:moveTo>
                          <a:pt x="0" y="390716"/>
                        </a:moveTo>
                        <a:cubicBezTo>
                          <a:pt x="31531" y="401226"/>
                          <a:pt x="64865" y="407383"/>
                          <a:pt x="94593" y="422247"/>
                        </a:cubicBezTo>
                        <a:cubicBezTo>
                          <a:pt x="128488" y="439194"/>
                          <a:pt x="152026" y="492741"/>
                          <a:pt x="189186" y="485309"/>
                        </a:cubicBezTo>
                        <a:cubicBezTo>
                          <a:pt x="226346" y="477877"/>
                          <a:pt x="236857" y="425345"/>
                          <a:pt x="252248" y="390716"/>
                        </a:cubicBezTo>
                        <a:cubicBezTo>
                          <a:pt x="362842" y="141881"/>
                          <a:pt x="239736" y="251913"/>
                          <a:pt x="409903" y="138468"/>
                        </a:cubicBezTo>
                        <a:cubicBezTo>
                          <a:pt x="451945" y="148978"/>
                          <a:pt x="513732" y="132839"/>
                          <a:pt x="536028" y="169999"/>
                        </a:cubicBezTo>
                        <a:cubicBezTo>
                          <a:pt x="558324" y="207159"/>
                          <a:pt x="543257" y="276743"/>
                          <a:pt x="504497" y="296123"/>
                        </a:cubicBezTo>
                        <a:cubicBezTo>
                          <a:pt x="474769" y="310987"/>
                          <a:pt x="483476" y="233061"/>
                          <a:pt x="472966" y="201530"/>
                        </a:cubicBezTo>
                        <a:cubicBezTo>
                          <a:pt x="483476" y="148978"/>
                          <a:pt x="474769" y="88467"/>
                          <a:pt x="504497" y="43875"/>
                        </a:cubicBezTo>
                        <a:cubicBezTo>
                          <a:pt x="522933" y="16220"/>
                          <a:pt x="568231" y="0"/>
                          <a:pt x="599090" y="12344"/>
                        </a:cubicBezTo>
                        <a:cubicBezTo>
                          <a:pt x="646108" y="31151"/>
                          <a:pt x="680409" y="161709"/>
                          <a:pt x="693683" y="201530"/>
                        </a:cubicBezTo>
                        <a:cubicBezTo>
                          <a:pt x="797302" y="166990"/>
                          <a:pt x="854794" y="131434"/>
                          <a:pt x="977462" y="201530"/>
                        </a:cubicBezTo>
                        <a:cubicBezTo>
                          <a:pt x="1006319" y="218020"/>
                          <a:pt x="998483" y="264592"/>
                          <a:pt x="1008993" y="296123"/>
                        </a:cubicBezTo>
                        <a:cubicBezTo>
                          <a:pt x="1082565" y="285613"/>
                          <a:pt x="1161796" y="294776"/>
                          <a:pt x="1229710" y="264592"/>
                        </a:cubicBezTo>
                        <a:cubicBezTo>
                          <a:pt x="1264339" y="249201"/>
                          <a:pt x="1263180" y="193672"/>
                          <a:pt x="1292772" y="169999"/>
                        </a:cubicBezTo>
                        <a:cubicBezTo>
                          <a:pt x="1318726" y="149236"/>
                          <a:pt x="1355835" y="148978"/>
                          <a:pt x="1387366" y="138468"/>
                        </a:cubicBezTo>
                        <a:cubicBezTo>
                          <a:pt x="1408387" y="169999"/>
                          <a:pt x="1423632" y="206265"/>
                          <a:pt x="1450428" y="233061"/>
                        </a:cubicBezTo>
                        <a:cubicBezTo>
                          <a:pt x="1542114" y="324747"/>
                          <a:pt x="1607776" y="275205"/>
                          <a:pt x="1450428" y="327654"/>
                        </a:cubicBezTo>
                        <a:cubicBezTo>
                          <a:pt x="1463211" y="250957"/>
                          <a:pt x="1433895" y="83161"/>
                          <a:pt x="1576552" y="106937"/>
                        </a:cubicBezTo>
                        <a:cubicBezTo>
                          <a:pt x="1613932" y="113167"/>
                          <a:pt x="1639614" y="148978"/>
                          <a:pt x="1671145" y="169999"/>
                        </a:cubicBezTo>
                        <a:lnTo>
                          <a:pt x="1702676" y="296123"/>
                        </a:lnTo>
                      </a:path>
                    </a:pathLst>
                  </a:cu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IN"/>
                  </a:p>
                </p:txBody>
              </p:sp>
            </p:grpSp>
            <p:grpSp>
              <p:nvGrpSpPr>
                <p:cNvPr id="15" name="Group 55"/>
                <p:cNvGrpSpPr>
                  <a:grpSpLocks/>
                </p:cNvGrpSpPr>
                <p:nvPr/>
              </p:nvGrpSpPr>
              <p:grpSpPr bwMode="auto">
                <a:xfrm>
                  <a:off x="4420665" y="15291708"/>
                  <a:ext cx="4797456" cy="778523"/>
                  <a:chOff x="5788817" y="15291708"/>
                  <a:chExt cx="4797456" cy="778523"/>
                </a:xfrm>
              </p:grpSpPr>
              <p:sp>
                <p:nvSpPr>
                  <p:cNvPr id="27" name="Freeform 26"/>
                  <p:cNvSpPr/>
                  <p:nvPr/>
                </p:nvSpPr>
                <p:spPr>
                  <a:xfrm>
                    <a:off x="5789285" y="15291455"/>
                    <a:ext cx="1525408" cy="663477"/>
                  </a:xfrm>
                  <a:custGeom>
                    <a:avLst/>
                    <a:gdLst>
                      <a:gd name="connsiteX0" fmla="*/ 43159 w 1525117"/>
                      <a:gd name="connsiteY0" fmla="*/ 506620 h 664275"/>
                      <a:gd name="connsiteX1" fmla="*/ 74690 w 1525117"/>
                      <a:gd name="connsiteY1" fmla="*/ 191310 h 664275"/>
                      <a:gd name="connsiteX2" fmla="*/ 358469 w 1525117"/>
                      <a:gd name="connsiteY2" fmla="*/ 317434 h 664275"/>
                      <a:gd name="connsiteX3" fmla="*/ 390000 w 1525117"/>
                      <a:gd name="connsiteY3" fmla="*/ 475089 h 664275"/>
                      <a:gd name="connsiteX4" fmla="*/ 484593 w 1525117"/>
                      <a:gd name="connsiteY4" fmla="*/ 506620 h 664275"/>
                      <a:gd name="connsiteX5" fmla="*/ 642248 w 1525117"/>
                      <a:gd name="connsiteY5" fmla="*/ 443558 h 664275"/>
                      <a:gd name="connsiteX6" fmla="*/ 862965 w 1525117"/>
                      <a:gd name="connsiteY6" fmla="*/ 159779 h 664275"/>
                      <a:gd name="connsiteX7" fmla="*/ 894496 w 1525117"/>
                      <a:gd name="connsiteY7" fmla="*/ 506620 h 664275"/>
                      <a:gd name="connsiteX8" fmla="*/ 1083683 w 1525117"/>
                      <a:gd name="connsiteY8" fmla="*/ 475089 h 664275"/>
                      <a:gd name="connsiteX9" fmla="*/ 1209807 w 1525117"/>
                      <a:gd name="connsiteY9" fmla="*/ 159779 h 664275"/>
                      <a:gd name="connsiteX10" fmla="*/ 1272869 w 1525117"/>
                      <a:gd name="connsiteY10" fmla="*/ 443558 h 664275"/>
                      <a:gd name="connsiteX11" fmla="*/ 1430524 w 1525117"/>
                      <a:gd name="connsiteY11" fmla="*/ 632744 h 664275"/>
                      <a:gd name="connsiteX12" fmla="*/ 1525117 w 1525117"/>
                      <a:gd name="connsiteY12" fmla="*/ 664275 h 664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525117" h="664275">
                        <a:moveTo>
                          <a:pt x="43159" y="506620"/>
                        </a:moveTo>
                        <a:cubicBezTo>
                          <a:pt x="53669" y="401517"/>
                          <a:pt x="0" y="266000"/>
                          <a:pt x="74690" y="191310"/>
                        </a:cubicBezTo>
                        <a:cubicBezTo>
                          <a:pt x="266000" y="0"/>
                          <a:pt x="336979" y="231475"/>
                          <a:pt x="358469" y="317434"/>
                        </a:cubicBezTo>
                        <a:cubicBezTo>
                          <a:pt x="371467" y="369426"/>
                          <a:pt x="360272" y="430497"/>
                          <a:pt x="390000" y="475089"/>
                        </a:cubicBezTo>
                        <a:cubicBezTo>
                          <a:pt x="408436" y="502744"/>
                          <a:pt x="453062" y="496110"/>
                          <a:pt x="484593" y="506620"/>
                        </a:cubicBezTo>
                        <a:cubicBezTo>
                          <a:pt x="537145" y="485599"/>
                          <a:pt x="616936" y="494182"/>
                          <a:pt x="642248" y="443558"/>
                        </a:cubicBezTo>
                        <a:cubicBezTo>
                          <a:pt x="820051" y="87952"/>
                          <a:pt x="484907" y="96769"/>
                          <a:pt x="862965" y="159779"/>
                        </a:cubicBezTo>
                        <a:cubicBezTo>
                          <a:pt x="873475" y="275393"/>
                          <a:pt x="827922" y="411515"/>
                          <a:pt x="894496" y="506620"/>
                        </a:cubicBezTo>
                        <a:cubicBezTo>
                          <a:pt x="931159" y="558995"/>
                          <a:pt x="1047020" y="527464"/>
                          <a:pt x="1083683" y="475089"/>
                        </a:cubicBezTo>
                        <a:cubicBezTo>
                          <a:pt x="1362235" y="77160"/>
                          <a:pt x="939941" y="249734"/>
                          <a:pt x="1209807" y="159779"/>
                        </a:cubicBezTo>
                        <a:cubicBezTo>
                          <a:pt x="1399004" y="285910"/>
                          <a:pt x="1245499" y="142486"/>
                          <a:pt x="1272869" y="443558"/>
                        </a:cubicBezTo>
                        <a:cubicBezTo>
                          <a:pt x="1281667" y="540331"/>
                          <a:pt x="1354234" y="594599"/>
                          <a:pt x="1430524" y="632744"/>
                        </a:cubicBezTo>
                        <a:cubicBezTo>
                          <a:pt x="1460252" y="647608"/>
                          <a:pt x="1525117" y="664275"/>
                          <a:pt x="1525117" y="664275"/>
                        </a:cubicBezTo>
                      </a:path>
                    </a:pathLst>
                  </a:custGeom>
                  <a:ln w="57150">
                    <a:solidFill>
                      <a:srgbClr val="CC0099"/>
                    </a:solidFill>
                  </a:ln>
                </p:spPr>
                <p:style>
                  <a:lnRef idx="2">
                    <a:schemeClr val="accent3"/>
                  </a:lnRef>
                  <a:fillRef idx="0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IN"/>
                  </a:p>
                </p:txBody>
              </p:sp>
              <p:sp>
                <p:nvSpPr>
                  <p:cNvPr id="28" name="Freeform 27"/>
                  <p:cNvSpPr/>
                  <p:nvPr/>
                </p:nvSpPr>
                <p:spPr>
                  <a:xfrm>
                    <a:off x="7229328" y="15576935"/>
                    <a:ext cx="1703557" cy="494304"/>
                  </a:xfrm>
                  <a:custGeom>
                    <a:avLst/>
                    <a:gdLst>
                      <a:gd name="connsiteX0" fmla="*/ 0 w 1702676"/>
                      <a:gd name="connsiteY0" fmla="*/ 390716 h 492741"/>
                      <a:gd name="connsiteX1" fmla="*/ 94593 w 1702676"/>
                      <a:gd name="connsiteY1" fmla="*/ 422247 h 492741"/>
                      <a:gd name="connsiteX2" fmla="*/ 189186 w 1702676"/>
                      <a:gd name="connsiteY2" fmla="*/ 485309 h 492741"/>
                      <a:gd name="connsiteX3" fmla="*/ 252248 w 1702676"/>
                      <a:gd name="connsiteY3" fmla="*/ 390716 h 492741"/>
                      <a:gd name="connsiteX4" fmla="*/ 409903 w 1702676"/>
                      <a:gd name="connsiteY4" fmla="*/ 138468 h 492741"/>
                      <a:gd name="connsiteX5" fmla="*/ 536028 w 1702676"/>
                      <a:gd name="connsiteY5" fmla="*/ 169999 h 492741"/>
                      <a:gd name="connsiteX6" fmla="*/ 504497 w 1702676"/>
                      <a:gd name="connsiteY6" fmla="*/ 296123 h 492741"/>
                      <a:gd name="connsiteX7" fmla="*/ 472966 w 1702676"/>
                      <a:gd name="connsiteY7" fmla="*/ 201530 h 492741"/>
                      <a:gd name="connsiteX8" fmla="*/ 504497 w 1702676"/>
                      <a:gd name="connsiteY8" fmla="*/ 43875 h 492741"/>
                      <a:gd name="connsiteX9" fmla="*/ 599090 w 1702676"/>
                      <a:gd name="connsiteY9" fmla="*/ 12344 h 492741"/>
                      <a:gd name="connsiteX10" fmla="*/ 693683 w 1702676"/>
                      <a:gd name="connsiteY10" fmla="*/ 201530 h 492741"/>
                      <a:gd name="connsiteX11" fmla="*/ 977462 w 1702676"/>
                      <a:gd name="connsiteY11" fmla="*/ 201530 h 492741"/>
                      <a:gd name="connsiteX12" fmla="*/ 1008993 w 1702676"/>
                      <a:gd name="connsiteY12" fmla="*/ 296123 h 492741"/>
                      <a:gd name="connsiteX13" fmla="*/ 1229710 w 1702676"/>
                      <a:gd name="connsiteY13" fmla="*/ 264592 h 492741"/>
                      <a:gd name="connsiteX14" fmla="*/ 1292772 w 1702676"/>
                      <a:gd name="connsiteY14" fmla="*/ 169999 h 492741"/>
                      <a:gd name="connsiteX15" fmla="*/ 1387366 w 1702676"/>
                      <a:gd name="connsiteY15" fmla="*/ 138468 h 492741"/>
                      <a:gd name="connsiteX16" fmla="*/ 1450428 w 1702676"/>
                      <a:gd name="connsiteY16" fmla="*/ 233061 h 492741"/>
                      <a:gd name="connsiteX17" fmla="*/ 1450428 w 1702676"/>
                      <a:gd name="connsiteY17" fmla="*/ 327654 h 492741"/>
                      <a:gd name="connsiteX18" fmla="*/ 1576552 w 1702676"/>
                      <a:gd name="connsiteY18" fmla="*/ 106937 h 492741"/>
                      <a:gd name="connsiteX19" fmla="*/ 1671145 w 1702676"/>
                      <a:gd name="connsiteY19" fmla="*/ 169999 h 492741"/>
                      <a:gd name="connsiteX20" fmla="*/ 1702676 w 1702676"/>
                      <a:gd name="connsiteY20" fmla="*/ 296123 h 492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702676" h="492741">
                        <a:moveTo>
                          <a:pt x="0" y="390716"/>
                        </a:moveTo>
                        <a:cubicBezTo>
                          <a:pt x="31531" y="401226"/>
                          <a:pt x="64865" y="407383"/>
                          <a:pt x="94593" y="422247"/>
                        </a:cubicBezTo>
                        <a:cubicBezTo>
                          <a:pt x="128488" y="439194"/>
                          <a:pt x="152026" y="492741"/>
                          <a:pt x="189186" y="485309"/>
                        </a:cubicBezTo>
                        <a:cubicBezTo>
                          <a:pt x="226346" y="477877"/>
                          <a:pt x="236857" y="425345"/>
                          <a:pt x="252248" y="390716"/>
                        </a:cubicBezTo>
                        <a:cubicBezTo>
                          <a:pt x="362842" y="141881"/>
                          <a:pt x="239736" y="251913"/>
                          <a:pt x="409903" y="138468"/>
                        </a:cubicBezTo>
                        <a:cubicBezTo>
                          <a:pt x="451945" y="148978"/>
                          <a:pt x="513732" y="132839"/>
                          <a:pt x="536028" y="169999"/>
                        </a:cubicBezTo>
                        <a:cubicBezTo>
                          <a:pt x="558324" y="207159"/>
                          <a:pt x="543257" y="276743"/>
                          <a:pt x="504497" y="296123"/>
                        </a:cubicBezTo>
                        <a:cubicBezTo>
                          <a:pt x="474769" y="310987"/>
                          <a:pt x="483476" y="233061"/>
                          <a:pt x="472966" y="201530"/>
                        </a:cubicBezTo>
                        <a:cubicBezTo>
                          <a:pt x="483476" y="148978"/>
                          <a:pt x="474769" y="88467"/>
                          <a:pt x="504497" y="43875"/>
                        </a:cubicBezTo>
                        <a:cubicBezTo>
                          <a:pt x="522933" y="16220"/>
                          <a:pt x="568231" y="0"/>
                          <a:pt x="599090" y="12344"/>
                        </a:cubicBezTo>
                        <a:cubicBezTo>
                          <a:pt x="646108" y="31151"/>
                          <a:pt x="680409" y="161709"/>
                          <a:pt x="693683" y="201530"/>
                        </a:cubicBezTo>
                        <a:cubicBezTo>
                          <a:pt x="797302" y="166990"/>
                          <a:pt x="854794" y="131434"/>
                          <a:pt x="977462" y="201530"/>
                        </a:cubicBezTo>
                        <a:cubicBezTo>
                          <a:pt x="1006319" y="218020"/>
                          <a:pt x="998483" y="264592"/>
                          <a:pt x="1008993" y="296123"/>
                        </a:cubicBezTo>
                        <a:cubicBezTo>
                          <a:pt x="1082565" y="285613"/>
                          <a:pt x="1161796" y="294776"/>
                          <a:pt x="1229710" y="264592"/>
                        </a:cubicBezTo>
                        <a:cubicBezTo>
                          <a:pt x="1264339" y="249201"/>
                          <a:pt x="1263180" y="193672"/>
                          <a:pt x="1292772" y="169999"/>
                        </a:cubicBezTo>
                        <a:cubicBezTo>
                          <a:pt x="1318726" y="149236"/>
                          <a:pt x="1355835" y="148978"/>
                          <a:pt x="1387366" y="138468"/>
                        </a:cubicBezTo>
                        <a:cubicBezTo>
                          <a:pt x="1408387" y="169999"/>
                          <a:pt x="1423632" y="206265"/>
                          <a:pt x="1450428" y="233061"/>
                        </a:cubicBezTo>
                        <a:cubicBezTo>
                          <a:pt x="1542114" y="324747"/>
                          <a:pt x="1607776" y="275205"/>
                          <a:pt x="1450428" y="327654"/>
                        </a:cubicBezTo>
                        <a:cubicBezTo>
                          <a:pt x="1463211" y="250957"/>
                          <a:pt x="1433895" y="83161"/>
                          <a:pt x="1576552" y="106937"/>
                        </a:cubicBezTo>
                        <a:cubicBezTo>
                          <a:pt x="1613932" y="113167"/>
                          <a:pt x="1639614" y="148978"/>
                          <a:pt x="1671145" y="169999"/>
                        </a:cubicBezTo>
                        <a:lnTo>
                          <a:pt x="1702676" y="296123"/>
                        </a:lnTo>
                      </a:path>
                    </a:pathLst>
                  </a:cu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IN"/>
                  </a:p>
                </p:txBody>
              </p:sp>
              <p:sp>
                <p:nvSpPr>
                  <p:cNvPr id="29" name="Freeform 28"/>
                  <p:cNvSpPr/>
                  <p:nvPr/>
                </p:nvSpPr>
                <p:spPr>
                  <a:xfrm>
                    <a:off x="8884635" y="15365468"/>
                    <a:ext cx="1707268" cy="489017"/>
                  </a:xfrm>
                  <a:custGeom>
                    <a:avLst/>
                    <a:gdLst>
                      <a:gd name="connsiteX0" fmla="*/ 0 w 1702676"/>
                      <a:gd name="connsiteY0" fmla="*/ 390716 h 492741"/>
                      <a:gd name="connsiteX1" fmla="*/ 94593 w 1702676"/>
                      <a:gd name="connsiteY1" fmla="*/ 422247 h 492741"/>
                      <a:gd name="connsiteX2" fmla="*/ 189186 w 1702676"/>
                      <a:gd name="connsiteY2" fmla="*/ 485309 h 492741"/>
                      <a:gd name="connsiteX3" fmla="*/ 252248 w 1702676"/>
                      <a:gd name="connsiteY3" fmla="*/ 390716 h 492741"/>
                      <a:gd name="connsiteX4" fmla="*/ 409903 w 1702676"/>
                      <a:gd name="connsiteY4" fmla="*/ 138468 h 492741"/>
                      <a:gd name="connsiteX5" fmla="*/ 536028 w 1702676"/>
                      <a:gd name="connsiteY5" fmla="*/ 169999 h 492741"/>
                      <a:gd name="connsiteX6" fmla="*/ 504497 w 1702676"/>
                      <a:gd name="connsiteY6" fmla="*/ 296123 h 492741"/>
                      <a:gd name="connsiteX7" fmla="*/ 472966 w 1702676"/>
                      <a:gd name="connsiteY7" fmla="*/ 201530 h 492741"/>
                      <a:gd name="connsiteX8" fmla="*/ 504497 w 1702676"/>
                      <a:gd name="connsiteY8" fmla="*/ 43875 h 492741"/>
                      <a:gd name="connsiteX9" fmla="*/ 599090 w 1702676"/>
                      <a:gd name="connsiteY9" fmla="*/ 12344 h 492741"/>
                      <a:gd name="connsiteX10" fmla="*/ 693683 w 1702676"/>
                      <a:gd name="connsiteY10" fmla="*/ 201530 h 492741"/>
                      <a:gd name="connsiteX11" fmla="*/ 977462 w 1702676"/>
                      <a:gd name="connsiteY11" fmla="*/ 201530 h 492741"/>
                      <a:gd name="connsiteX12" fmla="*/ 1008993 w 1702676"/>
                      <a:gd name="connsiteY12" fmla="*/ 296123 h 492741"/>
                      <a:gd name="connsiteX13" fmla="*/ 1229710 w 1702676"/>
                      <a:gd name="connsiteY13" fmla="*/ 264592 h 492741"/>
                      <a:gd name="connsiteX14" fmla="*/ 1292772 w 1702676"/>
                      <a:gd name="connsiteY14" fmla="*/ 169999 h 492741"/>
                      <a:gd name="connsiteX15" fmla="*/ 1387366 w 1702676"/>
                      <a:gd name="connsiteY15" fmla="*/ 138468 h 492741"/>
                      <a:gd name="connsiteX16" fmla="*/ 1450428 w 1702676"/>
                      <a:gd name="connsiteY16" fmla="*/ 233061 h 492741"/>
                      <a:gd name="connsiteX17" fmla="*/ 1450428 w 1702676"/>
                      <a:gd name="connsiteY17" fmla="*/ 327654 h 492741"/>
                      <a:gd name="connsiteX18" fmla="*/ 1576552 w 1702676"/>
                      <a:gd name="connsiteY18" fmla="*/ 106937 h 492741"/>
                      <a:gd name="connsiteX19" fmla="*/ 1671145 w 1702676"/>
                      <a:gd name="connsiteY19" fmla="*/ 169999 h 492741"/>
                      <a:gd name="connsiteX20" fmla="*/ 1702676 w 1702676"/>
                      <a:gd name="connsiteY20" fmla="*/ 296123 h 492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702676" h="492741">
                        <a:moveTo>
                          <a:pt x="0" y="390716"/>
                        </a:moveTo>
                        <a:cubicBezTo>
                          <a:pt x="31531" y="401226"/>
                          <a:pt x="64865" y="407383"/>
                          <a:pt x="94593" y="422247"/>
                        </a:cubicBezTo>
                        <a:cubicBezTo>
                          <a:pt x="128488" y="439194"/>
                          <a:pt x="152026" y="492741"/>
                          <a:pt x="189186" y="485309"/>
                        </a:cubicBezTo>
                        <a:cubicBezTo>
                          <a:pt x="226346" y="477877"/>
                          <a:pt x="236857" y="425345"/>
                          <a:pt x="252248" y="390716"/>
                        </a:cubicBezTo>
                        <a:cubicBezTo>
                          <a:pt x="362842" y="141881"/>
                          <a:pt x="239736" y="251913"/>
                          <a:pt x="409903" y="138468"/>
                        </a:cubicBezTo>
                        <a:cubicBezTo>
                          <a:pt x="451945" y="148978"/>
                          <a:pt x="513732" y="132839"/>
                          <a:pt x="536028" y="169999"/>
                        </a:cubicBezTo>
                        <a:cubicBezTo>
                          <a:pt x="558324" y="207159"/>
                          <a:pt x="543257" y="276743"/>
                          <a:pt x="504497" y="296123"/>
                        </a:cubicBezTo>
                        <a:cubicBezTo>
                          <a:pt x="474769" y="310987"/>
                          <a:pt x="483476" y="233061"/>
                          <a:pt x="472966" y="201530"/>
                        </a:cubicBezTo>
                        <a:cubicBezTo>
                          <a:pt x="483476" y="148978"/>
                          <a:pt x="474769" y="88467"/>
                          <a:pt x="504497" y="43875"/>
                        </a:cubicBezTo>
                        <a:cubicBezTo>
                          <a:pt x="522933" y="16220"/>
                          <a:pt x="568231" y="0"/>
                          <a:pt x="599090" y="12344"/>
                        </a:cubicBezTo>
                        <a:cubicBezTo>
                          <a:pt x="646108" y="31151"/>
                          <a:pt x="680409" y="161709"/>
                          <a:pt x="693683" y="201530"/>
                        </a:cubicBezTo>
                        <a:cubicBezTo>
                          <a:pt x="797302" y="166990"/>
                          <a:pt x="854794" y="131434"/>
                          <a:pt x="977462" y="201530"/>
                        </a:cubicBezTo>
                        <a:cubicBezTo>
                          <a:pt x="1006319" y="218020"/>
                          <a:pt x="998483" y="264592"/>
                          <a:pt x="1008993" y="296123"/>
                        </a:cubicBezTo>
                        <a:cubicBezTo>
                          <a:pt x="1082565" y="285613"/>
                          <a:pt x="1161796" y="294776"/>
                          <a:pt x="1229710" y="264592"/>
                        </a:cubicBezTo>
                        <a:cubicBezTo>
                          <a:pt x="1264339" y="249201"/>
                          <a:pt x="1263180" y="193672"/>
                          <a:pt x="1292772" y="169999"/>
                        </a:cubicBezTo>
                        <a:cubicBezTo>
                          <a:pt x="1318726" y="149236"/>
                          <a:pt x="1355835" y="148978"/>
                          <a:pt x="1387366" y="138468"/>
                        </a:cubicBezTo>
                        <a:cubicBezTo>
                          <a:pt x="1408387" y="169999"/>
                          <a:pt x="1423632" y="206265"/>
                          <a:pt x="1450428" y="233061"/>
                        </a:cubicBezTo>
                        <a:cubicBezTo>
                          <a:pt x="1542114" y="324747"/>
                          <a:pt x="1607776" y="275205"/>
                          <a:pt x="1450428" y="327654"/>
                        </a:cubicBezTo>
                        <a:cubicBezTo>
                          <a:pt x="1463211" y="250957"/>
                          <a:pt x="1433895" y="83161"/>
                          <a:pt x="1576552" y="106937"/>
                        </a:cubicBezTo>
                        <a:cubicBezTo>
                          <a:pt x="1613932" y="113167"/>
                          <a:pt x="1639614" y="148978"/>
                          <a:pt x="1671145" y="169999"/>
                        </a:cubicBezTo>
                        <a:lnTo>
                          <a:pt x="1702676" y="296123"/>
                        </a:lnTo>
                      </a:path>
                    </a:pathLst>
                  </a:cu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IN"/>
                  </a:p>
                </p:txBody>
              </p:sp>
            </p:grpSp>
            <p:grpSp>
              <p:nvGrpSpPr>
                <p:cNvPr id="16" name="Group 56"/>
                <p:cNvGrpSpPr>
                  <a:grpSpLocks/>
                </p:cNvGrpSpPr>
                <p:nvPr/>
              </p:nvGrpSpPr>
              <p:grpSpPr bwMode="auto">
                <a:xfrm>
                  <a:off x="4493354" y="16081893"/>
                  <a:ext cx="6383391" cy="708540"/>
                  <a:chOff x="6077530" y="15937877"/>
                  <a:chExt cx="6383391" cy="708540"/>
                </a:xfrm>
              </p:grpSpPr>
              <p:sp>
                <p:nvSpPr>
                  <p:cNvPr id="23" name="Freeform 22"/>
                  <p:cNvSpPr/>
                  <p:nvPr/>
                </p:nvSpPr>
                <p:spPr>
                  <a:xfrm>
                    <a:off x="6083251" y="15937795"/>
                    <a:ext cx="1525405" cy="663474"/>
                  </a:xfrm>
                  <a:custGeom>
                    <a:avLst/>
                    <a:gdLst>
                      <a:gd name="connsiteX0" fmla="*/ 43159 w 1525117"/>
                      <a:gd name="connsiteY0" fmla="*/ 506620 h 664275"/>
                      <a:gd name="connsiteX1" fmla="*/ 74690 w 1525117"/>
                      <a:gd name="connsiteY1" fmla="*/ 191310 h 664275"/>
                      <a:gd name="connsiteX2" fmla="*/ 358469 w 1525117"/>
                      <a:gd name="connsiteY2" fmla="*/ 317434 h 664275"/>
                      <a:gd name="connsiteX3" fmla="*/ 390000 w 1525117"/>
                      <a:gd name="connsiteY3" fmla="*/ 475089 h 664275"/>
                      <a:gd name="connsiteX4" fmla="*/ 484593 w 1525117"/>
                      <a:gd name="connsiteY4" fmla="*/ 506620 h 664275"/>
                      <a:gd name="connsiteX5" fmla="*/ 642248 w 1525117"/>
                      <a:gd name="connsiteY5" fmla="*/ 443558 h 664275"/>
                      <a:gd name="connsiteX6" fmla="*/ 862965 w 1525117"/>
                      <a:gd name="connsiteY6" fmla="*/ 159779 h 664275"/>
                      <a:gd name="connsiteX7" fmla="*/ 894496 w 1525117"/>
                      <a:gd name="connsiteY7" fmla="*/ 506620 h 664275"/>
                      <a:gd name="connsiteX8" fmla="*/ 1083683 w 1525117"/>
                      <a:gd name="connsiteY8" fmla="*/ 475089 h 664275"/>
                      <a:gd name="connsiteX9" fmla="*/ 1209807 w 1525117"/>
                      <a:gd name="connsiteY9" fmla="*/ 159779 h 664275"/>
                      <a:gd name="connsiteX10" fmla="*/ 1272869 w 1525117"/>
                      <a:gd name="connsiteY10" fmla="*/ 443558 h 664275"/>
                      <a:gd name="connsiteX11" fmla="*/ 1430524 w 1525117"/>
                      <a:gd name="connsiteY11" fmla="*/ 632744 h 664275"/>
                      <a:gd name="connsiteX12" fmla="*/ 1525117 w 1525117"/>
                      <a:gd name="connsiteY12" fmla="*/ 664275 h 664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525117" h="664275">
                        <a:moveTo>
                          <a:pt x="43159" y="506620"/>
                        </a:moveTo>
                        <a:cubicBezTo>
                          <a:pt x="53669" y="401517"/>
                          <a:pt x="0" y="266000"/>
                          <a:pt x="74690" y="191310"/>
                        </a:cubicBezTo>
                        <a:cubicBezTo>
                          <a:pt x="266000" y="0"/>
                          <a:pt x="336979" y="231475"/>
                          <a:pt x="358469" y="317434"/>
                        </a:cubicBezTo>
                        <a:cubicBezTo>
                          <a:pt x="371467" y="369426"/>
                          <a:pt x="360272" y="430497"/>
                          <a:pt x="390000" y="475089"/>
                        </a:cubicBezTo>
                        <a:cubicBezTo>
                          <a:pt x="408436" y="502744"/>
                          <a:pt x="453062" y="496110"/>
                          <a:pt x="484593" y="506620"/>
                        </a:cubicBezTo>
                        <a:cubicBezTo>
                          <a:pt x="537145" y="485599"/>
                          <a:pt x="616936" y="494182"/>
                          <a:pt x="642248" y="443558"/>
                        </a:cubicBezTo>
                        <a:cubicBezTo>
                          <a:pt x="820051" y="87952"/>
                          <a:pt x="484907" y="96769"/>
                          <a:pt x="862965" y="159779"/>
                        </a:cubicBezTo>
                        <a:cubicBezTo>
                          <a:pt x="873475" y="275393"/>
                          <a:pt x="827922" y="411515"/>
                          <a:pt x="894496" y="506620"/>
                        </a:cubicBezTo>
                        <a:cubicBezTo>
                          <a:pt x="931159" y="558995"/>
                          <a:pt x="1047020" y="527464"/>
                          <a:pt x="1083683" y="475089"/>
                        </a:cubicBezTo>
                        <a:cubicBezTo>
                          <a:pt x="1362235" y="77160"/>
                          <a:pt x="939941" y="249734"/>
                          <a:pt x="1209807" y="159779"/>
                        </a:cubicBezTo>
                        <a:cubicBezTo>
                          <a:pt x="1399004" y="285910"/>
                          <a:pt x="1245499" y="142486"/>
                          <a:pt x="1272869" y="443558"/>
                        </a:cubicBezTo>
                        <a:cubicBezTo>
                          <a:pt x="1281667" y="540331"/>
                          <a:pt x="1354234" y="594599"/>
                          <a:pt x="1430524" y="632744"/>
                        </a:cubicBezTo>
                        <a:cubicBezTo>
                          <a:pt x="1460252" y="647608"/>
                          <a:pt x="1525117" y="664275"/>
                          <a:pt x="1525117" y="664275"/>
                        </a:cubicBezTo>
                      </a:path>
                    </a:pathLst>
                  </a:custGeom>
                  <a:ln w="57150">
                    <a:solidFill>
                      <a:srgbClr val="CC0099"/>
                    </a:solidFill>
                  </a:ln>
                </p:spPr>
                <p:style>
                  <a:lnRef idx="2">
                    <a:schemeClr val="accent3"/>
                  </a:lnRef>
                  <a:fillRef idx="0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IN"/>
                  </a:p>
                </p:txBody>
              </p:sp>
              <p:sp>
                <p:nvSpPr>
                  <p:cNvPr id="24" name="Freeform 23"/>
                  <p:cNvSpPr/>
                  <p:nvPr/>
                </p:nvSpPr>
                <p:spPr>
                  <a:xfrm>
                    <a:off x="7452775" y="16154548"/>
                    <a:ext cx="1699844" cy="491659"/>
                  </a:xfrm>
                  <a:custGeom>
                    <a:avLst/>
                    <a:gdLst>
                      <a:gd name="connsiteX0" fmla="*/ 0 w 1702676"/>
                      <a:gd name="connsiteY0" fmla="*/ 390716 h 492741"/>
                      <a:gd name="connsiteX1" fmla="*/ 94593 w 1702676"/>
                      <a:gd name="connsiteY1" fmla="*/ 422247 h 492741"/>
                      <a:gd name="connsiteX2" fmla="*/ 189186 w 1702676"/>
                      <a:gd name="connsiteY2" fmla="*/ 485309 h 492741"/>
                      <a:gd name="connsiteX3" fmla="*/ 252248 w 1702676"/>
                      <a:gd name="connsiteY3" fmla="*/ 390716 h 492741"/>
                      <a:gd name="connsiteX4" fmla="*/ 409903 w 1702676"/>
                      <a:gd name="connsiteY4" fmla="*/ 138468 h 492741"/>
                      <a:gd name="connsiteX5" fmla="*/ 536028 w 1702676"/>
                      <a:gd name="connsiteY5" fmla="*/ 169999 h 492741"/>
                      <a:gd name="connsiteX6" fmla="*/ 504497 w 1702676"/>
                      <a:gd name="connsiteY6" fmla="*/ 296123 h 492741"/>
                      <a:gd name="connsiteX7" fmla="*/ 472966 w 1702676"/>
                      <a:gd name="connsiteY7" fmla="*/ 201530 h 492741"/>
                      <a:gd name="connsiteX8" fmla="*/ 504497 w 1702676"/>
                      <a:gd name="connsiteY8" fmla="*/ 43875 h 492741"/>
                      <a:gd name="connsiteX9" fmla="*/ 599090 w 1702676"/>
                      <a:gd name="connsiteY9" fmla="*/ 12344 h 492741"/>
                      <a:gd name="connsiteX10" fmla="*/ 693683 w 1702676"/>
                      <a:gd name="connsiteY10" fmla="*/ 201530 h 492741"/>
                      <a:gd name="connsiteX11" fmla="*/ 977462 w 1702676"/>
                      <a:gd name="connsiteY11" fmla="*/ 201530 h 492741"/>
                      <a:gd name="connsiteX12" fmla="*/ 1008993 w 1702676"/>
                      <a:gd name="connsiteY12" fmla="*/ 296123 h 492741"/>
                      <a:gd name="connsiteX13" fmla="*/ 1229710 w 1702676"/>
                      <a:gd name="connsiteY13" fmla="*/ 264592 h 492741"/>
                      <a:gd name="connsiteX14" fmla="*/ 1292772 w 1702676"/>
                      <a:gd name="connsiteY14" fmla="*/ 169999 h 492741"/>
                      <a:gd name="connsiteX15" fmla="*/ 1387366 w 1702676"/>
                      <a:gd name="connsiteY15" fmla="*/ 138468 h 492741"/>
                      <a:gd name="connsiteX16" fmla="*/ 1450428 w 1702676"/>
                      <a:gd name="connsiteY16" fmla="*/ 233061 h 492741"/>
                      <a:gd name="connsiteX17" fmla="*/ 1450428 w 1702676"/>
                      <a:gd name="connsiteY17" fmla="*/ 327654 h 492741"/>
                      <a:gd name="connsiteX18" fmla="*/ 1576552 w 1702676"/>
                      <a:gd name="connsiteY18" fmla="*/ 106937 h 492741"/>
                      <a:gd name="connsiteX19" fmla="*/ 1671145 w 1702676"/>
                      <a:gd name="connsiteY19" fmla="*/ 169999 h 492741"/>
                      <a:gd name="connsiteX20" fmla="*/ 1702676 w 1702676"/>
                      <a:gd name="connsiteY20" fmla="*/ 296123 h 492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702676" h="492741">
                        <a:moveTo>
                          <a:pt x="0" y="390716"/>
                        </a:moveTo>
                        <a:cubicBezTo>
                          <a:pt x="31531" y="401226"/>
                          <a:pt x="64865" y="407383"/>
                          <a:pt x="94593" y="422247"/>
                        </a:cubicBezTo>
                        <a:cubicBezTo>
                          <a:pt x="128488" y="439194"/>
                          <a:pt x="152026" y="492741"/>
                          <a:pt x="189186" y="485309"/>
                        </a:cubicBezTo>
                        <a:cubicBezTo>
                          <a:pt x="226346" y="477877"/>
                          <a:pt x="236857" y="425345"/>
                          <a:pt x="252248" y="390716"/>
                        </a:cubicBezTo>
                        <a:cubicBezTo>
                          <a:pt x="362842" y="141881"/>
                          <a:pt x="239736" y="251913"/>
                          <a:pt x="409903" y="138468"/>
                        </a:cubicBezTo>
                        <a:cubicBezTo>
                          <a:pt x="451945" y="148978"/>
                          <a:pt x="513732" y="132839"/>
                          <a:pt x="536028" y="169999"/>
                        </a:cubicBezTo>
                        <a:cubicBezTo>
                          <a:pt x="558324" y="207159"/>
                          <a:pt x="543257" y="276743"/>
                          <a:pt x="504497" y="296123"/>
                        </a:cubicBezTo>
                        <a:cubicBezTo>
                          <a:pt x="474769" y="310987"/>
                          <a:pt x="483476" y="233061"/>
                          <a:pt x="472966" y="201530"/>
                        </a:cubicBezTo>
                        <a:cubicBezTo>
                          <a:pt x="483476" y="148978"/>
                          <a:pt x="474769" y="88467"/>
                          <a:pt x="504497" y="43875"/>
                        </a:cubicBezTo>
                        <a:cubicBezTo>
                          <a:pt x="522933" y="16220"/>
                          <a:pt x="568231" y="0"/>
                          <a:pt x="599090" y="12344"/>
                        </a:cubicBezTo>
                        <a:cubicBezTo>
                          <a:pt x="646108" y="31151"/>
                          <a:pt x="680409" y="161709"/>
                          <a:pt x="693683" y="201530"/>
                        </a:cubicBezTo>
                        <a:cubicBezTo>
                          <a:pt x="797302" y="166990"/>
                          <a:pt x="854794" y="131434"/>
                          <a:pt x="977462" y="201530"/>
                        </a:cubicBezTo>
                        <a:cubicBezTo>
                          <a:pt x="1006319" y="218020"/>
                          <a:pt x="998483" y="264592"/>
                          <a:pt x="1008993" y="296123"/>
                        </a:cubicBezTo>
                        <a:cubicBezTo>
                          <a:pt x="1082565" y="285613"/>
                          <a:pt x="1161796" y="294776"/>
                          <a:pt x="1229710" y="264592"/>
                        </a:cubicBezTo>
                        <a:cubicBezTo>
                          <a:pt x="1264339" y="249201"/>
                          <a:pt x="1263180" y="193672"/>
                          <a:pt x="1292772" y="169999"/>
                        </a:cubicBezTo>
                        <a:cubicBezTo>
                          <a:pt x="1318726" y="149236"/>
                          <a:pt x="1355835" y="148978"/>
                          <a:pt x="1387366" y="138468"/>
                        </a:cubicBezTo>
                        <a:cubicBezTo>
                          <a:pt x="1408387" y="169999"/>
                          <a:pt x="1423632" y="206265"/>
                          <a:pt x="1450428" y="233061"/>
                        </a:cubicBezTo>
                        <a:cubicBezTo>
                          <a:pt x="1542114" y="324747"/>
                          <a:pt x="1607776" y="275205"/>
                          <a:pt x="1450428" y="327654"/>
                        </a:cubicBezTo>
                        <a:cubicBezTo>
                          <a:pt x="1463211" y="250957"/>
                          <a:pt x="1433895" y="83161"/>
                          <a:pt x="1576552" y="106937"/>
                        </a:cubicBezTo>
                        <a:cubicBezTo>
                          <a:pt x="1613932" y="113167"/>
                          <a:pt x="1639614" y="148978"/>
                          <a:pt x="1671145" y="169999"/>
                        </a:cubicBezTo>
                        <a:lnTo>
                          <a:pt x="1702676" y="296123"/>
                        </a:lnTo>
                      </a:path>
                    </a:pathLst>
                  </a:cu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IN"/>
                  </a:p>
                </p:txBody>
              </p:sp>
              <p:sp>
                <p:nvSpPr>
                  <p:cNvPr id="25" name="Freeform 24"/>
                  <p:cNvSpPr/>
                  <p:nvPr/>
                </p:nvSpPr>
                <p:spPr>
                  <a:xfrm>
                    <a:off x="9108082" y="16080535"/>
                    <a:ext cx="1703557" cy="491659"/>
                  </a:xfrm>
                  <a:custGeom>
                    <a:avLst/>
                    <a:gdLst>
                      <a:gd name="connsiteX0" fmla="*/ 0 w 1702676"/>
                      <a:gd name="connsiteY0" fmla="*/ 390716 h 492741"/>
                      <a:gd name="connsiteX1" fmla="*/ 94593 w 1702676"/>
                      <a:gd name="connsiteY1" fmla="*/ 422247 h 492741"/>
                      <a:gd name="connsiteX2" fmla="*/ 189186 w 1702676"/>
                      <a:gd name="connsiteY2" fmla="*/ 485309 h 492741"/>
                      <a:gd name="connsiteX3" fmla="*/ 252248 w 1702676"/>
                      <a:gd name="connsiteY3" fmla="*/ 390716 h 492741"/>
                      <a:gd name="connsiteX4" fmla="*/ 409903 w 1702676"/>
                      <a:gd name="connsiteY4" fmla="*/ 138468 h 492741"/>
                      <a:gd name="connsiteX5" fmla="*/ 536028 w 1702676"/>
                      <a:gd name="connsiteY5" fmla="*/ 169999 h 492741"/>
                      <a:gd name="connsiteX6" fmla="*/ 504497 w 1702676"/>
                      <a:gd name="connsiteY6" fmla="*/ 296123 h 492741"/>
                      <a:gd name="connsiteX7" fmla="*/ 472966 w 1702676"/>
                      <a:gd name="connsiteY7" fmla="*/ 201530 h 492741"/>
                      <a:gd name="connsiteX8" fmla="*/ 504497 w 1702676"/>
                      <a:gd name="connsiteY8" fmla="*/ 43875 h 492741"/>
                      <a:gd name="connsiteX9" fmla="*/ 599090 w 1702676"/>
                      <a:gd name="connsiteY9" fmla="*/ 12344 h 492741"/>
                      <a:gd name="connsiteX10" fmla="*/ 693683 w 1702676"/>
                      <a:gd name="connsiteY10" fmla="*/ 201530 h 492741"/>
                      <a:gd name="connsiteX11" fmla="*/ 977462 w 1702676"/>
                      <a:gd name="connsiteY11" fmla="*/ 201530 h 492741"/>
                      <a:gd name="connsiteX12" fmla="*/ 1008993 w 1702676"/>
                      <a:gd name="connsiteY12" fmla="*/ 296123 h 492741"/>
                      <a:gd name="connsiteX13" fmla="*/ 1229710 w 1702676"/>
                      <a:gd name="connsiteY13" fmla="*/ 264592 h 492741"/>
                      <a:gd name="connsiteX14" fmla="*/ 1292772 w 1702676"/>
                      <a:gd name="connsiteY14" fmla="*/ 169999 h 492741"/>
                      <a:gd name="connsiteX15" fmla="*/ 1387366 w 1702676"/>
                      <a:gd name="connsiteY15" fmla="*/ 138468 h 492741"/>
                      <a:gd name="connsiteX16" fmla="*/ 1450428 w 1702676"/>
                      <a:gd name="connsiteY16" fmla="*/ 233061 h 492741"/>
                      <a:gd name="connsiteX17" fmla="*/ 1450428 w 1702676"/>
                      <a:gd name="connsiteY17" fmla="*/ 327654 h 492741"/>
                      <a:gd name="connsiteX18" fmla="*/ 1576552 w 1702676"/>
                      <a:gd name="connsiteY18" fmla="*/ 106937 h 492741"/>
                      <a:gd name="connsiteX19" fmla="*/ 1671145 w 1702676"/>
                      <a:gd name="connsiteY19" fmla="*/ 169999 h 492741"/>
                      <a:gd name="connsiteX20" fmla="*/ 1702676 w 1702676"/>
                      <a:gd name="connsiteY20" fmla="*/ 296123 h 492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702676" h="492741">
                        <a:moveTo>
                          <a:pt x="0" y="390716"/>
                        </a:moveTo>
                        <a:cubicBezTo>
                          <a:pt x="31531" y="401226"/>
                          <a:pt x="64865" y="407383"/>
                          <a:pt x="94593" y="422247"/>
                        </a:cubicBezTo>
                        <a:cubicBezTo>
                          <a:pt x="128488" y="439194"/>
                          <a:pt x="152026" y="492741"/>
                          <a:pt x="189186" y="485309"/>
                        </a:cubicBezTo>
                        <a:cubicBezTo>
                          <a:pt x="226346" y="477877"/>
                          <a:pt x="236857" y="425345"/>
                          <a:pt x="252248" y="390716"/>
                        </a:cubicBezTo>
                        <a:cubicBezTo>
                          <a:pt x="362842" y="141881"/>
                          <a:pt x="239736" y="251913"/>
                          <a:pt x="409903" y="138468"/>
                        </a:cubicBezTo>
                        <a:cubicBezTo>
                          <a:pt x="451945" y="148978"/>
                          <a:pt x="513732" y="132839"/>
                          <a:pt x="536028" y="169999"/>
                        </a:cubicBezTo>
                        <a:cubicBezTo>
                          <a:pt x="558324" y="207159"/>
                          <a:pt x="543257" y="276743"/>
                          <a:pt x="504497" y="296123"/>
                        </a:cubicBezTo>
                        <a:cubicBezTo>
                          <a:pt x="474769" y="310987"/>
                          <a:pt x="483476" y="233061"/>
                          <a:pt x="472966" y="201530"/>
                        </a:cubicBezTo>
                        <a:cubicBezTo>
                          <a:pt x="483476" y="148978"/>
                          <a:pt x="474769" y="88467"/>
                          <a:pt x="504497" y="43875"/>
                        </a:cubicBezTo>
                        <a:cubicBezTo>
                          <a:pt x="522933" y="16220"/>
                          <a:pt x="568231" y="0"/>
                          <a:pt x="599090" y="12344"/>
                        </a:cubicBezTo>
                        <a:cubicBezTo>
                          <a:pt x="646108" y="31151"/>
                          <a:pt x="680409" y="161709"/>
                          <a:pt x="693683" y="201530"/>
                        </a:cubicBezTo>
                        <a:cubicBezTo>
                          <a:pt x="797302" y="166990"/>
                          <a:pt x="854794" y="131434"/>
                          <a:pt x="977462" y="201530"/>
                        </a:cubicBezTo>
                        <a:cubicBezTo>
                          <a:pt x="1006319" y="218020"/>
                          <a:pt x="998483" y="264592"/>
                          <a:pt x="1008993" y="296123"/>
                        </a:cubicBezTo>
                        <a:cubicBezTo>
                          <a:pt x="1082565" y="285613"/>
                          <a:pt x="1161796" y="294776"/>
                          <a:pt x="1229710" y="264592"/>
                        </a:cubicBezTo>
                        <a:cubicBezTo>
                          <a:pt x="1264339" y="249201"/>
                          <a:pt x="1263180" y="193672"/>
                          <a:pt x="1292772" y="169999"/>
                        </a:cubicBezTo>
                        <a:cubicBezTo>
                          <a:pt x="1318726" y="149236"/>
                          <a:pt x="1355835" y="148978"/>
                          <a:pt x="1387366" y="138468"/>
                        </a:cubicBezTo>
                        <a:cubicBezTo>
                          <a:pt x="1408387" y="169999"/>
                          <a:pt x="1423632" y="206265"/>
                          <a:pt x="1450428" y="233061"/>
                        </a:cubicBezTo>
                        <a:cubicBezTo>
                          <a:pt x="1542114" y="324747"/>
                          <a:pt x="1607776" y="275205"/>
                          <a:pt x="1450428" y="327654"/>
                        </a:cubicBezTo>
                        <a:cubicBezTo>
                          <a:pt x="1463211" y="250957"/>
                          <a:pt x="1433895" y="83161"/>
                          <a:pt x="1576552" y="106937"/>
                        </a:cubicBezTo>
                        <a:cubicBezTo>
                          <a:pt x="1613932" y="113167"/>
                          <a:pt x="1639614" y="148978"/>
                          <a:pt x="1671145" y="169999"/>
                        </a:cubicBezTo>
                        <a:lnTo>
                          <a:pt x="1702676" y="296123"/>
                        </a:lnTo>
                      </a:path>
                    </a:pathLst>
                  </a:cu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IN"/>
                  </a:p>
                </p:txBody>
              </p:sp>
              <p:sp>
                <p:nvSpPr>
                  <p:cNvPr id="26" name="Freeform 25"/>
                  <p:cNvSpPr/>
                  <p:nvPr/>
                </p:nvSpPr>
                <p:spPr>
                  <a:xfrm>
                    <a:off x="10767101" y="15937795"/>
                    <a:ext cx="1699844" cy="491659"/>
                  </a:xfrm>
                  <a:custGeom>
                    <a:avLst/>
                    <a:gdLst>
                      <a:gd name="connsiteX0" fmla="*/ 0 w 1702676"/>
                      <a:gd name="connsiteY0" fmla="*/ 390716 h 492741"/>
                      <a:gd name="connsiteX1" fmla="*/ 94593 w 1702676"/>
                      <a:gd name="connsiteY1" fmla="*/ 422247 h 492741"/>
                      <a:gd name="connsiteX2" fmla="*/ 189186 w 1702676"/>
                      <a:gd name="connsiteY2" fmla="*/ 485309 h 492741"/>
                      <a:gd name="connsiteX3" fmla="*/ 252248 w 1702676"/>
                      <a:gd name="connsiteY3" fmla="*/ 390716 h 492741"/>
                      <a:gd name="connsiteX4" fmla="*/ 409903 w 1702676"/>
                      <a:gd name="connsiteY4" fmla="*/ 138468 h 492741"/>
                      <a:gd name="connsiteX5" fmla="*/ 536028 w 1702676"/>
                      <a:gd name="connsiteY5" fmla="*/ 169999 h 492741"/>
                      <a:gd name="connsiteX6" fmla="*/ 504497 w 1702676"/>
                      <a:gd name="connsiteY6" fmla="*/ 296123 h 492741"/>
                      <a:gd name="connsiteX7" fmla="*/ 472966 w 1702676"/>
                      <a:gd name="connsiteY7" fmla="*/ 201530 h 492741"/>
                      <a:gd name="connsiteX8" fmla="*/ 504497 w 1702676"/>
                      <a:gd name="connsiteY8" fmla="*/ 43875 h 492741"/>
                      <a:gd name="connsiteX9" fmla="*/ 599090 w 1702676"/>
                      <a:gd name="connsiteY9" fmla="*/ 12344 h 492741"/>
                      <a:gd name="connsiteX10" fmla="*/ 693683 w 1702676"/>
                      <a:gd name="connsiteY10" fmla="*/ 201530 h 492741"/>
                      <a:gd name="connsiteX11" fmla="*/ 977462 w 1702676"/>
                      <a:gd name="connsiteY11" fmla="*/ 201530 h 492741"/>
                      <a:gd name="connsiteX12" fmla="*/ 1008993 w 1702676"/>
                      <a:gd name="connsiteY12" fmla="*/ 296123 h 492741"/>
                      <a:gd name="connsiteX13" fmla="*/ 1229710 w 1702676"/>
                      <a:gd name="connsiteY13" fmla="*/ 264592 h 492741"/>
                      <a:gd name="connsiteX14" fmla="*/ 1292772 w 1702676"/>
                      <a:gd name="connsiteY14" fmla="*/ 169999 h 492741"/>
                      <a:gd name="connsiteX15" fmla="*/ 1387366 w 1702676"/>
                      <a:gd name="connsiteY15" fmla="*/ 138468 h 492741"/>
                      <a:gd name="connsiteX16" fmla="*/ 1450428 w 1702676"/>
                      <a:gd name="connsiteY16" fmla="*/ 233061 h 492741"/>
                      <a:gd name="connsiteX17" fmla="*/ 1450428 w 1702676"/>
                      <a:gd name="connsiteY17" fmla="*/ 327654 h 492741"/>
                      <a:gd name="connsiteX18" fmla="*/ 1576552 w 1702676"/>
                      <a:gd name="connsiteY18" fmla="*/ 106937 h 492741"/>
                      <a:gd name="connsiteX19" fmla="*/ 1671145 w 1702676"/>
                      <a:gd name="connsiteY19" fmla="*/ 169999 h 492741"/>
                      <a:gd name="connsiteX20" fmla="*/ 1702676 w 1702676"/>
                      <a:gd name="connsiteY20" fmla="*/ 296123 h 492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702676" h="492741">
                        <a:moveTo>
                          <a:pt x="0" y="390716"/>
                        </a:moveTo>
                        <a:cubicBezTo>
                          <a:pt x="31531" y="401226"/>
                          <a:pt x="64865" y="407383"/>
                          <a:pt x="94593" y="422247"/>
                        </a:cubicBezTo>
                        <a:cubicBezTo>
                          <a:pt x="128488" y="439194"/>
                          <a:pt x="152026" y="492741"/>
                          <a:pt x="189186" y="485309"/>
                        </a:cubicBezTo>
                        <a:cubicBezTo>
                          <a:pt x="226346" y="477877"/>
                          <a:pt x="236857" y="425345"/>
                          <a:pt x="252248" y="390716"/>
                        </a:cubicBezTo>
                        <a:cubicBezTo>
                          <a:pt x="362842" y="141881"/>
                          <a:pt x="239736" y="251913"/>
                          <a:pt x="409903" y="138468"/>
                        </a:cubicBezTo>
                        <a:cubicBezTo>
                          <a:pt x="451945" y="148978"/>
                          <a:pt x="513732" y="132839"/>
                          <a:pt x="536028" y="169999"/>
                        </a:cubicBezTo>
                        <a:cubicBezTo>
                          <a:pt x="558324" y="207159"/>
                          <a:pt x="543257" y="276743"/>
                          <a:pt x="504497" y="296123"/>
                        </a:cubicBezTo>
                        <a:cubicBezTo>
                          <a:pt x="474769" y="310987"/>
                          <a:pt x="483476" y="233061"/>
                          <a:pt x="472966" y="201530"/>
                        </a:cubicBezTo>
                        <a:cubicBezTo>
                          <a:pt x="483476" y="148978"/>
                          <a:pt x="474769" y="88467"/>
                          <a:pt x="504497" y="43875"/>
                        </a:cubicBezTo>
                        <a:cubicBezTo>
                          <a:pt x="522933" y="16220"/>
                          <a:pt x="568231" y="0"/>
                          <a:pt x="599090" y="12344"/>
                        </a:cubicBezTo>
                        <a:cubicBezTo>
                          <a:pt x="646108" y="31151"/>
                          <a:pt x="680409" y="161709"/>
                          <a:pt x="693683" y="201530"/>
                        </a:cubicBezTo>
                        <a:cubicBezTo>
                          <a:pt x="797302" y="166990"/>
                          <a:pt x="854794" y="131434"/>
                          <a:pt x="977462" y="201530"/>
                        </a:cubicBezTo>
                        <a:cubicBezTo>
                          <a:pt x="1006319" y="218020"/>
                          <a:pt x="998483" y="264592"/>
                          <a:pt x="1008993" y="296123"/>
                        </a:cubicBezTo>
                        <a:cubicBezTo>
                          <a:pt x="1082565" y="285613"/>
                          <a:pt x="1161796" y="294776"/>
                          <a:pt x="1229710" y="264592"/>
                        </a:cubicBezTo>
                        <a:cubicBezTo>
                          <a:pt x="1264339" y="249201"/>
                          <a:pt x="1263180" y="193672"/>
                          <a:pt x="1292772" y="169999"/>
                        </a:cubicBezTo>
                        <a:cubicBezTo>
                          <a:pt x="1318726" y="149236"/>
                          <a:pt x="1355835" y="148978"/>
                          <a:pt x="1387366" y="138468"/>
                        </a:cubicBezTo>
                        <a:cubicBezTo>
                          <a:pt x="1408387" y="169999"/>
                          <a:pt x="1423632" y="206265"/>
                          <a:pt x="1450428" y="233061"/>
                        </a:cubicBezTo>
                        <a:cubicBezTo>
                          <a:pt x="1542114" y="324747"/>
                          <a:pt x="1607776" y="275205"/>
                          <a:pt x="1450428" y="327654"/>
                        </a:cubicBezTo>
                        <a:cubicBezTo>
                          <a:pt x="1463211" y="250957"/>
                          <a:pt x="1433895" y="83161"/>
                          <a:pt x="1576552" y="106937"/>
                        </a:cubicBezTo>
                        <a:cubicBezTo>
                          <a:pt x="1613932" y="113167"/>
                          <a:pt x="1639614" y="148978"/>
                          <a:pt x="1671145" y="169999"/>
                        </a:cubicBezTo>
                        <a:lnTo>
                          <a:pt x="1702676" y="296123"/>
                        </a:lnTo>
                      </a:path>
                    </a:pathLst>
                  </a:cu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IN"/>
                  </a:p>
                </p:txBody>
              </p:sp>
            </p:grpSp>
            <p:grpSp>
              <p:nvGrpSpPr>
                <p:cNvPr id="17" name="Group 57"/>
                <p:cNvGrpSpPr>
                  <a:grpSpLocks/>
                </p:cNvGrpSpPr>
                <p:nvPr/>
              </p:nvGrpSpPr>
              <p:grpSpPr bwMode="auto">
                <a:xfrm>
                  <a:off x="4635426" y="16874991"/>
                  <a:ext cx="8184090" cy="851415"/>
                  <a:chOff x="6363618" y="16874991"/>
                  <a:chExt cx="8184090" cy="851415"/>
                </a:xfrm>
              </p:grpSpPr>
              <p:sp>
                <p:nvSpPr>
                  <p:cNvPr id="18" name="Freeform 17"/>
                  <p:cNvSpPr/>
                  <p:nvPr/>
                </p:nvSpPr>
                <p:spPr>
                  <a:xfrm>
                    <a:off x="6364588" y="16948823"/>
                    <a:ext cx="1525408" cy="660832"/>
                  </a:xfrm>
                  <a:custGeom>
                    <a:avLst/>
                    <a:gdLst>
                      <a:gd name="connsiteX0" fmla="*/ 43159 w 1525117"/>
                      <a:gd name="connsiteY0" fmla="*/ 506620 h 664275"/>
                      <a:gd name="connsiteX1" fmla="*/ 74690 w 1525117"/>
                      <a:gd name="connsiteY1" fmla="*/ 191310 h 664275"/>
                      <a:gd name="connsiteX2" fmla="*/ 358469 w 1525117"/>
                      <a:gd name="connsiteY2" fmla="*/ 317434 h 664275"/>
                      <a:gd name="connsiteX3" fmla="*/ 390000 w 1525117"/>
                      <a:gd name="connsiteY3" fmla="*/ 475089 h 664275"/>
                      <a:gd name="connsiteX4" fmla="*/ 484593 w 1525117"/>
                      <a:gd name="connsiteY4" fmla="*/ 506620 h 664275"/>
                      <a:gd name="connsiteX5" fmla="*/ 642248 w 1525117"/>
                      <a:gd name="connsiteY5" fmla="*/ 443558 h 664275"/>
                      <a:gd name="connsiteX6" fmla="*/ 862965 w 1525117"/>
                      <a:gd name="connsiteY6" fmla="*/ 159779 h 664275"/>
                      <a:gd name="connsiteX7" fmla="*/ 894496 w 1525117"/>
                      <a:gd name="connsiteY7" fmla="*/ 506620 h 664275"/>
                      <a:gd name="connsiteX8" fmla="*/ 1083683 w 1525117"/>
                      <a:gd name="connsiteY8" fmla="*/ 475089 h 664275"/>
                      <a:gd name="connsiteX9" fmla="*/ 1209807 w 1525117"/>
                      <a:gd name="connsiteY9" fmla="*/ 159779 h 664275"/>
                      <a:gd name="connsiteX10" fmla="*/ 1272869 w 1525117"/>
                      <a:gd name="connsiteY10" fmla="*/ 443558 h 664275"/>
                      <a:gd name="connsiteX11" fmla="*/ 1430524 w 1525117"/>
                      <a:gd name="connsiteY11" fmla="*/ 632744 h 664275"/>
                      <a:gd name="connsiteX12" fmla="*/ 1525117 w 1525117"/>
                      <a:gd name="connsiteY12" fmla="*/ 664275 h 664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525117" h="664275">
                        <a:moveTo>
                          <a:pt x="43159" y="506620"/>
                        </a:moveTo>
                        <a:cubicBezTo>
                          <a:pt x="53669" y="401517"/>
                          <a:pt x="0" y="266000"/>
                          <a:pt x="74690" y="191310"/>
                        </a:cubicBezTo>
                        <a:cubicBezTo>
                          <a:pt x="266000" y="0"/>
                          <a:pt x="336979" y="231475"/>
                          <a:pt x="358469" y="317434"/>
                        </a:cubicBezTo>
                        <a:cubicBezTo>
                          <a:pt x="371467" y="369426"/>
                          <a:pt x="360272" y="430497"/>
                          <a:pt x="390000" y="475089"/>
                        </a:cubicBezTo>
                        <a:cubicBezTo>
                          <a:pt x="408436" y="502744"/>
                          <a:pt x="453062" y="496110"/>
                          <a:pt x="484593" y="506620"/>
                        </a:cubicBezTo>
                        <a:cubicBezTo>
                          <a:pt x="537145" y="485599"/>
                          <a:pt x="616936" y="494182"/>
                          <a:pt x="642248" y="443558"/>
                        </a:cubicBezTo>
                        <a:cubicBezTo>
                          <a:pt x="820051" y="87952"/>
                          <a:pt x="484907" y="96769"/>
                          <a:pt x="862965" y="159779"/>
                        </a:cubicBezTo>
                        <a:cubicBezTo>
                          <a:pt x="873475" y="275393"/>
                          <a:pt x="827922" y="411515"/>
                          <a:pt x="894496" y="506620"/>
                        </a:cubicBezTo>
                        <a:cubicBezTo>
                          <a:pt x="931159" y="558995"/>
                          <a:pt x="1047020" y="527464"/>
                          <a:pt x="1083683" y="475089"/>
                        </a:cubicBezTo>
                        <a:cubicBezTo>
                          <a:pt x="1362235" y="77160"/>
                          <a:pt x="939941" y="249734"/>
                          <a:pt x="1209807" y="159779"/>
                        </a:cubicBezTo>
                        <a:cubicBezTo>
                          <a:pt x="1399004" y="285910"/>
                          <a:pt x="1245499" y="142486"/>
                          <a:pt x="1272869" y="443558"/>
                        </a:cubicBezTo>
                        <a:cubicBezTo>
                          <a:pt x="1281667" y="540331"/>
                          <a:pt x="1354234" y="594599"/>
                          <a:pt x="1430524" y="632744"/>
                        </a:cubicBezTo>
                        <a:cubicBezTo>
                          <a:pt x="1460252" y="647608"/>
                          <a:pt x="1525117" y="664275"/>
                          <a:pt x="1525117" y="664275"/>
                        </a:cubicBezTo>
                      </a:path>
                    </a:pathLst>
                  </a:custGeom>
                  <a:ln w="57150">
                    <a:solidFill>
                      <a:srgbClr val="CC0099"/>
                    </a:solidFill>
                  </a:ln>
                </p:spPr>
                <p:style>
                  <a:lnRef idx="2">
                    <a:schemeClr val="accent3"/>
                  </a:lnRef>
                  <a:fillRef idx="0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IN"/>
                  </a:p>
                </p:txBody>
              </p:sp>
              <p:sp>
                <p:nvSpPr>
                  <p:cNvPr id="19" name="Freeform 18"/>
                  <p:cNvSpPr/>
                  <p:nvPr/>
                </p:nvSpPr>
                <p:spPr>
                  <a:xfrm>
                    <a:off x="7878860" y="17234302"/>
                    <a:ext cx="1699845" cy="491659"/>
                  </a:xfrm>
                  <a:custGeom>
                    <a:avLst/>
                    <a:gdLst>
                      <a:gd name="connsiteX0" fmla="*/ 0 w 1702676"/>
                      <a:gd name="connsiteY0" fmla="*/ 390716 h 492741"/>
                      <a:gd name="connsiteX1" fmla="*/ 94593 w 1702676"/>
                      <a:gd name="connsiteY1" fmla="*/ 422247 h 492741"/>
                      <a:gd name="connsiteX2" fmla="*/ 189186 w 1702676"/>
                      <a:gd name="connsiteY2" fmla="*/ 485309 h 492741"/>
                      <a:gd name="connsiteX3" fmla="*/ 252248 w 1702676"/>
                      <a:gd name="connsiteY3" fmla="*/ 390716 h 492741"/>
                      <a:gd name="connsiteX4" fmla="*/ 409903 w 1702676"/>
                      <a:gd name="connsiteY4" fmla="*/ 138468 h 492741"/>
                      <a:gd name="connsiteX5" fmla="*/ 536028 w 1702676"/>
                      <a:gd name="connsiteY5" fmla="*/ 169999 h 492741"/>
                      <a:gd name="connsiteX6" fmla="*/ 504497 w 1702676"/>
                      <a:gd name="connsiteY6" fmla="*/ 296123 h 492741"/>
                      <a:gd name="connsiteX7" fmla="*/ 472966 w 1702676"/>
                      <a:gd name="connsiteY7" fmla="*/ 201530 h 492741"/>
                      <a:gd name="connsiteX8" fmla="*/ 504497 w 1702676"/>
                      <a:gd name="connsiteY8" fmla="*/ 43875 h 492741"/>
                      <a:gd name="connsiteX9" fmla="*/ 599090 w 1702676"/>
                      <a:gd name="connsiteY9" fmla="*/ 12344 h 492741"/>
                      <a:gd name="connsiteX10" fmla="*/ 693683 w 1702676"/>
                      <a:gd name="connsiteY10" fmla="*/ 201530 h 492741"/>
                      <a:gd name="connsiteX11" fmla="*/ 977462 w 1702676"/>
                      <a:gd name="connsiteY11" fmla="*/ 201530 h 492741"/>
                      <a:gd name="connsiteX12" fmla="*/ 1008993 w 1702676"/>
                      <a:gd name="connsiteY12" fmla="*/ 296123 h 492741"/>
                      <a:gd name="connsiteX13" fmla="*/ 1229710 w 1702676"/>
                      <a:gd name="connsiteY13" fmla="*/ 264592 h 492741"/>
                      <a:gd name="connsiteX14" fmla="*/ 1292772 w 1702676"/>
                      <a:gd name="connsiteY14" fmla="*/ 169999 h 492741"/>
                      <a:gd name="connsiteX15" fmla="*/ 1387366 w 1702676"/>
                      <a:gd name="connsiteY15" fmla="*/ 138468 h 492741"/>
                      <a:gd name="connsiteX16" fmla="*/ 1450428 w 1702676"/>
                      <a:gd name="connsiteY16" fmla="*/ 233061 h 492741"/>
                      <a:gd name="connsiteX17" fmla="*/ 1450428 w 1702676"/>
                      <a:gd name="connsiteY17" fmla="*/ 327654 h 492741"/>
                      <a:gd name="connsiteX18" fmla="*/ 1576552 w 1702676"/>
                      <a:gd name="connsiteY18" fmla="*/ 106937 h 492741"/>
                      <a:gd name="connsiteX19" fmla="*/ 1671145 w 1702676"/>
                      <a:gd name="connsiteY19" fmla="*/ 169999 h 492741"/>
                      <a:gd name="connsiteX20" fmla="*/ 1702676 w 1702676"/>
                      <a:gd name="connsiteY20" fmla="*/ 296123 h 492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702676" h="492741">
                        <a:moveTo>
                          <a:pt x="0" y="390716"/>
                        </a:moveTo>
                        <a:cubicBezTo>
                          <a:pt x="31531" y="401226"/>
                          <a:pt x="64865" y="407383"/>
                          <a:pt x="94593" y="422247"/>
                        </a:cubicBezTo>
                        <a:cubicBezTo>
                          <a:pt x="128488" y="439194"/>
                          <a:pt x="152026" y="492741"/>
                          <a:pt x="189186" y="485309"/>
                        </a:cubicBezTo>
                        <a:cubicBezTo>
                          <a:pt x="226346" y="477877"/>
                          <a:pt x="236857" y="425345"/>
                          <a:pt x="252248" y="390716"/>
                        </a:cubicBezTo>
                        <a:cubicBezTo>
                          <a:pt x="362842" y="141881"/>
                          <a:pt x="239736" y="251913"/>
                          <a:pt x="409903" y="138468"/>
                        </a:cubicBezTo>
                        <a:cubicBezTo>
                          <a:pt x="451945" y="148978"/>
                          <a:pt x="513732" y="132839"/>
                          <a:pt x="536028" y="169999"/>
                        </a:cubicBezTo>
                        <a:cubicBezTo>
                          <a:pt x="558324" y="207159"/>
                          <a:pt x="543257" y="276743"/>
                          <a:pt x="504497" y="296123"/>
                        </a:cubicBezTo>
                        <a:cubicBezTo>
                          <a:pt x="474769" y="310987"/>
                          <a:pt x="483476" y="233061"/>
                          <a:pt x="472966" y="201530"/>
                        </a:cubicBezTo>
                        <a:cubicBezTo>
                          <a:pt x="483476" y="148978"/>
                          <a:pt x="474769" y="88467"/>
                          <a:pt x="504497" y="43875"/>
                        </a:cubicBezTo>
                        <a:cubicBezTo>
                          <a:pt x="522933" y="16220"/>
                          <a:pt x="568231" y="0"/>
                          <a:pt x="599090" y="12344"/>
                        </a:cubicBezTo>
                        <a:cubicBezTo>
                          <a:pt x="646108" y="31151"/>
                          <a:pt x="680409" y="161709"/>
                          <a:pt x="693683" y="201530"/>
                        </a:cubicBezTo>
                        <a:cubicBezTo>
                          <a:pt x="797302" y="166990"/>
                          <a:pt x="854794" y="131434"/>
                          <a:pt x="977462" y="201530"/>
                        </a:cubicBezTo>
                        <a:cubicBezTo>
                          <a:pt x="1006319" y="218020"/>
                          <a:pt x="998483" y="264592"/>
                          <a:pt x="1008993" y="296123"/>
                        </a:cubicBezTo>
                        <a:cubicBezTo>
                          <a:pt x="1082565" y="285613"/>
                          <a:pt x="1161796" y="294776"/>
                          <a:pt x="1229710" y="264592"/>
                        </a:cubicBezTo>
                        <a:cubicBezTo>
                          <a:pt x="1264339" y="249201"/>
                          <a:pt x="1263180" y="193672"/>
                          <a:pt x="1292772" y="169999"/>
                        </a:cubicBezTo>
                        <a:cubicBezTo>
                          <a:pt x="1318726" y="149236"/>
                          <a:pt x="1355835" y="148978"/>
                          <a:pt x="1387366" y="138468"/>
                        </a:cubicBezTo>
                        <a:cubicBezTo>
                          <a:pt x="1408387" y="169999"/>
                          <a:pt x="1423632" y="206265"/>
                          <a:pt x="1450428" y="233061"/>
                        </a:cubicBezTo>
                        <a:cubicBezTo>
                          <a:pt x="1542114" y="324747"/>
                          <a:pt x="1607776" y="275205"/>
                          <a:pt x="1450428" y="327654"/>
                        </a:cubicBezTo>
                        <a:cubicBezTo>
                          <a:pt x="1463211" y="250957"/>
                          <a:pt x="1433895" y="83161"/>
                          <a:pt x="1576552" y="106937"/>
                        </a:cubicBezTo>
                        <a:cubicBezTo>
                          <a:pt x="1613932" y="113167"/>
                          <a:pt x="1639614" y="148978"/>
                          <a:pt x="1671145" y="169999"/>
                        </a:cubicBezTo>
                        <a:lnTo>
                          <a:pt x="1702676" y="296123"/>
                        </a:lnTo>
                      </a:path>
                    </a:pathLst>
                  </a:cu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IN"/>
                  </a:p>
                </p:txBody>
              </p:sp>
              <p:sp>
                <p:nvSpPr>
                  <p:cNvPr id="20" name="Freeform 19"/>
                  <p:cNvSpPr/>
                  <p:nvPr/>
                </p:nvSpPr>
                <p:spPr>
                  <a:xfrm>
                    <a:off x="11189475" y="17017549"/>
                    <a:ext cx="1703557" cy="491659"/>
                  </a:xfrm>
                  <a:custGeom>
                    <a:avLst/>
                    <a:gdLst>
                      <a:gd name="connsiteX0" fmla="*/ 0 w 1702676"/>
                      <a:gd name="connsiteY0" fmla="*/ 390716 h 492741"/>
                      <a:gd name="connsiteX1" fmla="*/ 94593 w 1702676"/>
                      <a:gd name="connsiteY1" fmla="*/ 422247 h 492741"/>
                      <a:gd name="connsiteX2" fmla="*/ 189186 w 1702676"/>
                      <a:gd name="connsiteY2" fmla="*/ 485309 h 492741"/>
                      <a:gd name="connsiteX3" fmla="*/ 252248 w 1702676"/>
                      <a:gd name="connsiteY3" fmla="*/ 390716 h 492741"/>
                      <a:gd name="connsiteX4" fmla="*/ 409903 w 1702676"/>
                      <a:gd name="connsiteY4" fmla="*/ 138468 h 492741"/>
                      <a:gd name="connsiteX5" fmla="*/ 536028 w 1702676"/>
                      <a:gd name="connsiteY5" fmla="*/ 169999 h 492741"/>
                      <a:gd name="connsiteX6" fmla="*/ 504497 w 1702676"/>
                      <a:gd name="connsiteY6" fmla="*/ 296123 h 492741"/>
                      <a:gd name="connsiteX7" fmla="*/ 472966 w 1702676"/>
                      <a:gd name="connsiteY7" fmla="*/ 201530 h 492741"/>
                      <a:gd name="connsiteX8" fmla="*/ 504497 w 1702676"/>
                      <a:gd name="connsiteY8" fmla="*/ 43875 h 492741"/>
                      <a:gd name="connsiteX9" fmla="*/ 599090 w 1702676"/>
                      <a:gd name="connsiteY9" fmla="*/ 12344 h 492741"/>
                      <a:gd name="connsiteX10" fmla="*/ 693683 w 1702676"/>
                      <a:gd name="connsiteY10" fmla="*/ 201530 h 492741"/>
                      <a:gd name="connsiteX11" fmla="*/ 977462 w 1702676"/>
                      <a:gd name="connsiteY11" fmla="*/ 201530 h 492741"/>
                      <a:gd name="connsiteX12" fmla="*/ 1008993 w 1702676"/>
                      <a:gd name="connsiteY12" fmla="*/ 296123 h 492741"/>
                      <a:gd name="connsiteX13" fmla="*/ 1229710 w 1702676"/>
                      <a:gd name="connsiteY13" fmla="*/ 264592 h 492741"/>
                      <a:gd name="connsiteX14" fmla="*/ 1292772 w 1702676"/>
                      <a:gd name="connsiteY14" fmla="*/ 169999 h 492741"/>
                      <a:gd name="connsiteX15" fmla="*/ 1387366 w 1702676"/>
                      <a:gd name="connsiteY15" fmla="*/ 138468 h 492741"/>
                      <a:gd name="connsiteX16" fmla="*/ 1450428 w 1702676"/>
                      <a:gd name="connsiteY16" fmla="*/ 233061 h 492741"/>
                      <a:gd name="connsiteX17" fmla="*/ 1450428 w 1702676"/>
                      <a:gd name="connsiteY17" fmla="*/ 327654 h 492741"/>
                      <a:gd name="connsiteX18" fmla="*/ 1576552 w 1702676"/>
                      <a:gd name="connsiteY18" fmla="*/ 106937 h 492741"/>
                      <a:gd name="connsiteX19" fmla="*/ 1671145 w 1702676"/>
                      <a:gd name="connsiteY19" fmla="*/ 169999 h 492741"/>
                      <a:gd name="connsiteX20" fmla="*/ 1702676 w 1702676"/>
                      <a:gd name="connsiteY20" fmla="*/ 296123 h 492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702676" h="492741">
                        <a:moveTo>
                          <a:pt x="0" y="390716"/>
                        </a:moveTo>
                        <a:cubicBezTo>
                          <a:pt x="31531" y="401226"/>
                          <a:pt x="64865" y="407383"/>
                          <a:pt x="94593" y="422247"/>
                        </a:cubicBezTo>
                        <a:cubicBezTo>
                          <a:pt x="128488" y="439194"/>
                          <a:pt x="152026" y="492741"/>
                          <a:pt x="189186" y="485309"/>
                        </a:cubicBezTo>
                        <a:cubicBezTo>
                          <a:pt x="226346" y="477877"/>
                          <a:pt x="236857" y="425345"/>
                          <a:pt x="252248" y="390716"/>
                        </a:cubicBezTo>
                        <a:cubicBezTo>
                          <a:pt x="362842" y="141881"/>
                          <a:pt x="239736" y="251913"/>
                          <a:pt x="409903" y="138468"/>
                        </a:cubicBezTo>
                        <a:cubicBezTo>
                          <a:pt x="451945" y="148978"/>
                          <a:pt x="513732" y="132839"/>
                          <a:pt x="536028" y="169999"/>
                        </a:cubicBezTo>
                        <a:cubicBezTo>
                          <a:pt x="558324" y="207159"/>
                          <a:pt x="543257" y="276743"/>
                          <a:pt x="504497" y="296123"/>
                        </a:cubicBezTo>
                        <a:cubicBezTo>
                          <a:pt x="474769" y="310987"/>
                          <a:pt x="483476" y="233061"/>
                          <a:pt x="472966" y="201530"/>
                        </a:cubicBezTo>
                        <a:cubicBezTo>
                          <a:pt x="483476" y="148978"/>
                          <a:pt x="474769" y="88467"/>
                          <a:pt x="504497" y="43875"/>
                        </a:cubicBezTo>
                        <a:cubicBezTo>
                          <a:pt x="522933" y="16220"/>
                          <a:pt x="568231" y="0"/>
                          <a:pt x="599090" y="12344"/>
                        </a:cubicBezTo>
                        <a:cubicBezTo>
                          <a:pt x="646108" y="31151"/>
                          <a:pt x="680409" y="161709"/>
                          <a:pt x="693683" y="201530"/>
                        </a:cubicBezTo>
                        <a:cubicBezTo>
                          <a:pt x="797302" y="166990"/>
                          <a:pt x="854794" y="131434"/>
                          <a:pt x="977462" y="201530"/>
                        </a:cubicBezTo>
                        <a:cubicBezTo>
                          <a:pt x="1006319" y="218020"/>
                          <a:pt x="998483" y="264592"/>
                          <a:pt x="1008993" y="296123"/>
                        </a:cubicBezTo>
                        <a:cubicBezTo>
                          <a:pt x="1082565" y="285613"/>
                          <a:pt x="1161796" y="294776"/>
                          <a:pt x="1229710" y="264592"/>
                        </a:cubicBezTo>
                        <a:cubicBezTo>
                          <a:pt x="1264339" y="249201"/>
                          <a:pt x="1263180" y="193672"/>
                          <a:pt x="1292772" y="169999"/>
                        </a:cubicBezTo>
                        <a:cubicBezTo>
                          <a:pt x="1318726" y="149236"/>
                          <a:pt x="1355835" y="148978"/>
                          <a:pt x="1387366" y="138468"/>
                        </a:cubicBezTo>
                        <a:cubicBezTo>
                          <a:pt x="1408387" y="169999"/>
                          <a:pt x="1423632" y="206265"/>
                          <a:pt x="1450428" y="233061"/>
                        </a:cubicBezTo>
                        <a:cubicBezTo>
                          <a:pt x="1542114" y="324747"/>
                          <a:pt x="1607776" y="275205"/>
                          <a:pt x="1450428" y="327654"/>
                        </a:cubicBezTo>
                        <a:cubicBezTo>
                          <a:pt x="1463211" y="250957"/>
                          <a:pt x="1433895" y="83161"/>
                          <a:pt x="1576552" y="106937"/>
                        </a:cubicBezTo>
                        <a:cubicBezTo>
                          <a:pt x="1613932" y="113167"/>
                          <a:pt x="1639614" y="148978"/>
                          <a:pt x="1671145" y="169999"/>
                        </a:cubicBezTo>
                        <a:lnTo>
                          <a:pt x="1702676" y="296123"/>
                        </a:lnTo>
                      </a:path>
                    </a:pathLst>
                  </a:cu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IN"/>
                  </a:p>
                </p:txBody>
              </p:sp>
              <p:sp>
                <p:nvSpPr>
                  <p:cNvPr id="21" name="Freeform 20"/>
                  <p:cNvSpPr/>
                  <p:nvPr/>
                </p:nvSpPr>
                <p:spPr>
                  <a:xfrm>
                    <a:off x="12848495" y="16874810"/>
                    <a:ext cx="1699845" cy="491659"/>
                  </a:xfrm>
                  <a:custGeom>
                    <a:avLst/>
                    <a:gdLst>
                      <a:gd name="connsiteX0" fmla="*/ 0 w 1702676"/>
                      <a:gd name="connsiteY0" fmla="*/ 390716 h 492741"/>
                      <a:gd name="connsiteX1" fmla="*/ 94593 w 1702676"/>
                      <a:gd name="connsiteY1" fmla="*/ 422247 h 492741"/>
                      <a:gd name="connsiteX2" fmla="*/ 189186 w 1702676"/>
                      <a:gd name="connsiteY2" fmla="*/ 485309 h 492741"/>
                      <a:gd name="connsiteX3" fmla="*/ 252248 w 1702676"/>
                      <a:gd name="connsiteY3" fmla="*/ 390716 h 492741"/>
                      <a:gd name="connsiteX4" fmla="*/ 409903 w 1702676"/>
                      <a:gd name="connsiteY4" fmla="*/ 138468 h 492741"/>
                      <a:gd name="connsiteX5" fmla="*/ 536028 w 1702676"/>
                      <a:gd name="connsiteY5" fmla="*/ 169999 h 492741"/>
                      <a:gd name="connsiteX6" fmla="*/ 504497 w 1702676"/>
                      <a:gd name="connsiteY6" fmla="*/ 296123 h 492741"/>
                      <a:gd name="connsiteX7" fmla="*/ 472966 w 1702676"/>
                      <a:gd name="connsiteY7" fmla="*/ 201530 h 492741"/>
                      <a:gd name="connsiteX8" fmla="*/ 504497 w 1702676"/>
                      <a:gd name="connsiteY8" fmla="*/ 43875 h 492741"/>
                      <a:gd name="connsiteX9" fmla="*/ 599090 w 1702676"/>
                      <a:gd name="connsiteY9" fmla="*/ 12344 h 492741"/>
                      <a:gd name="connsiteX10" fmla="*/ 693683 w 1702676"/>
                      <a:gd name="connsiteY10" fmla="*/ 201530 h 492741"/>
                      <a:gd name="connsiteX11" fmla="*/ 977462 w 1702676"/>
                      <a:gd name="connsiteY11" fmla="*/ 201530 h 492741"/>
                      <a:gd name="connsiteX12" fmla="*/ 1008993 w 1702676"/>
                      <a:gd name="connsiteY12" fmla="*/ 296123 h 492741"/>
                      <a:gd name="connsiteX13" fmla="*/ 1229710 w 1702676"/>
                      <a:gd name="connsiteY13" fmla="*/ 264592 h 492741"/>
                      <a:gd name="connsiteX14" fmla="*/ 1292772 w 1702676"/>
                      <a:gd name="connsiteY14" fmla="*/ 169999 h 492741"/>
                      <a:gd name="connsiteX15" fmla="*/ 1387366 w 1702676"/>
                      <a:gd name="connsiteY15" fmla="*/ 138468 h 492741"/>
                      <a:gd name="connsiteX16" fmla="*/ 1450428 w 1702676"/>
                      <a:gd name="connsiteY16" fmla="*/ 233061 h 492741"/>
                      <a:gd name="connsiteX17" fmla="*/ 1450428 w 1702676"/>
                      <a:gd name="connsiteY17" fmla="*/ 327654 h 492741"/>
                      <a:gd name="connsiteX18" fmla="*/ 1576552 w 1702676"/>
                      <a:gd name="connsiteY18" fmla="*/ 106937 h 492741"/>
                      <a:gd name="connsiteX19" fmla="*/ 1671145 w 1702676"/>
                      <a:gd name="connsiteY19" fmla="*/ 169999 h 492741"/>
                      <a:gd name="connsiteX20" fmla="*/ 1702676 w 1702676"/>
                      <a:gd name="connsiteY20" fmla="*/ 296123 h 492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702676" h="492741">
                        <a:moveTo>
                          <a:pt x="0" y="390716"/>
                        </a:moveTo>
                        <a:cubicBezTo>
                          <a:pt x="31531" y="401226"/>
                          <a:pt x="64865" y="407383"/>
                          <a:pt x="94593" y="422247"/>
                        </a:cubicBezTo>
                        <a:cubicBezTo>
                          <a:pt x="128488" y="439194"/>
                          <a:pt x="152026" y="492741"/>
                          <a:pt x="189186" y="485309"/>
                        </a:cubicBezTo>
                        <a:cubicBezTo>
                          <a:pt x="226346" y="477877"/>
                          <a:pt x="236857" y="425345"/>
                          <a:pt x="252248" y="390716"/>
                        </a:cubicBezTo>
                        <a:cubicBezTo>
                          <a:pt x="362842" y="141881"/>
                          <a:pt x="239736" y="251913"/>
                          <a:pt x="409903" y="138468"/>
                        </a:cubicBezTo>
                        <a:cubicBezTo>
                          <a:pt x="451945" y="148978"/>
                          <a:pt x="513732" y="132839"/>
                          <a:pt x="536028" y="169999"/>
                        </a:cubicBezTo>
                        <a:cubicBezTo>
                          <a:pt x="558324" y="207159"/>
                          <a:pt x="543257" y="276743"/>
                          <a:pt x="504497" y="296123"/>
                        </a:cubicBezTo>
                        <a:cubicBezTo>
                          <a:pt x="474769" y="310987"/>
                          <a:pt x="483476" y="233061"/>
                          <a:pt x="472966" y="201530"/>
                        </a:cubicBezTo>
                        <a:cubicBezTo>
                          <a:pt x="483476" y="148978"/>
                          <a:pt x="474769" y="88467"/>
                          <a:pt x="504497" y="43875"/>
                        </a:cubicBezTo>
                        <a:cubicBezTo>
                          <a:pt x="522933" y="16220"/>
                          <a:pt x="568231" y="0"/>
                          <a:pt x="599090" y="12344"/>
                        </a:cubicBezTo>
                        <a:cubicBezTo>
                          <a:pt x="646108" y="31151"/>
                          <a:pt x="680409" y="161709"/>
                          <a:pt x="693683" y="201530"/>
                        </a:cubicBezTo>
                        <a:cubicBezTo>
                          <a:pt x="797302" y="166990"/>
                          <a:pt x="854794" y="131434"/>
                          <a:pt x="977462" y="201530"/>
                        </a:cubicBezTo>
                        <a:cubicBezTo>
                          <a:pt x="1006319" y="218020"/>
                          <a:pt x="998483" y="264592"/>
                          <a:pt x="1008993" y="296123"/>
                        </a:cubicBezTo>
                        <a:cubicBezTo>
                          <a:pt x="1082565" y="285613"/>
                          <a:pt x="1161796" y="294776"/>
                          <a:pt x="1229710" y="264592"/>
                        </a:cubicBezTo>
                        <a:cubicBezTo>
                          <a:pt x="1264339" y="249201"/>
                          <a:pt x="1263180" y="193672"/>
                          <a:pt x="1292772" y="169999"/>
                        </a:cubicBezTo>
                        <a:cubicBezTo>
                          <a:pt x="1318726" y="149236"/>
                          <a:pt x="1355835" y="148978"/>
                          <a:pt x="1387366" y="138468"/>
                        </a:cubicBezTo>
                        <a:cubicBezTo>
                          <a:pt x="1408387" y="169999"/>
                          <a:pt x="1423632" y="206265"/>
                          <a:pt x="1450428" y="233061"/>
                        </a:cubicBezTo>
                        <a:cubicBezTo>
                          <a:pt x="1542114" y="324747"/>
                          <a:pt x="1607776" y="275205"/>
                          <a:pt x="1450428" y="327654"/>
                        </a:cubicBezTo>
                        <a:cubicBezTo>
                          <a:pt x="1463211" y="250957"/>
                          <a:pt x="1433895" y="83161"/>
                          <a:pt x="1576552" y="106937"/>
                        </a:cubicBezTo>
                        <a:cubicBezTo>
                          <a:pt x="1613932" y="113167"/>
                          <a:pt x="1639614" y="148978"/>
                          <a:pt x="1671145" y="169999"/>
                        </a:cubicBezTo>
                        <a:lnTo>
                          <a:pt x="1702676" y="296123"/>
                        </a:lnTo>
                      </a:path>
                    </a:pathLst>
                  </a:cu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IN"/>
                  </a:p>
                </p:txBody>
              </p:sp>
              <p:sp>
                <p:nvSpPr>
                  <p:cNvPr id="22" name="Freeform 21"/>
                  <p:cNvSpPr/>
                  <p:nvPr/>
                </p:nvSpPr>
                <p:spPr>
                  <a:xfrm>
                    <a:off x="9534168" y="17091562"/>
                    <a:ext cx="1699845" cy="491659"/>
                  </a:xfrm>
                  <a:custGeom>
                    <a:avLst/>
                    <a:gdLst>
                      <a:gd name="connsiteX0" fmla="*/ 0 w 1702676"/>
                      <a:gd name="connsiteY0" fmla="*/ 390716 h 492741"/>
                      <a:gd name="connsiteX1" fmla="*/ 94593 w 1702676"/>
                      <a:gd name="connsiteY1" fmla="*/ 422247 h 492741"/>
                      <a:gd name="connsiteX2" fmla="*/ 189186 w 1702676"/>
                      <a:gd name="connsiteY2" fmla="*/ 485309 h 492741"/>
                      <a:gd name="connsiteX3" fmla="*/ 252248 w 1702676"/>
                      <a:gd name="connsiteY3" fmla="*/ 390716 h 492741"/>
                      <a:gd name="connsiteX4" fmla="*/ 409903 w 1702676"/>
                      <a:gd name="connsiteY4" fmla="*/ 138468 h 492741"/>
                      <a:gd name="connsiteX5" fmla="*/ 536028 w 1702676"/>
                      <a:gd name="connsiteY5" fmla="*/ 169999 h 492741"/>
                      <a:gd name="connsiteX6" fmla="*/ 504497 w 1702676"/>
                      <a:gd name="connsiteY6" fmla="*/ 296123 h 492741"/>
                      <a:gd name="connsiteX7" fmla="*/ 472966 w 1702676"/>
                      <a:gd name="connsiteY7" fmla="*/ 201530 h 492741"/>
                      <a:gd name="connsiteX8" fmla="*/ 504497 w 1702676"/>
                      <a:gd name="connsiteY8" fmla="*/ 43875 h 492741"/>
                      <a:gd name="connsiteX9" fmla="*/ 599090 w 1702676"/>
                      <a:gd name="connsiteY9" fmla="*/ 12344 h 492741"/>
                      <a:gd name="connsiteX10" fmla="*/ 693683 w 1702676"/>
                      <a:gd name="connsiteY10" fmla="*/ 201530 h 492741"/>
                      <a:gd name="connsiteX11" fmla="*/ 977462 w 1702676"/>
                      <a:gd name="connsiteY11" fmla="*/ 201530 h 492741"/>
                      <a:gd name="connsiteX12" fmla="*/ 1008993 w 1702676"/>
                      <a:gd name="connsiteY12" fmla="*/ 296123 h 492741"/>
                      <a:gd name="connsiteX13" fmla="*/ 1229710 w 1702676"/>
                      <a:gd name="connsiteY13" fmla="*/ 264592 h 492741"/>
                      <a:gd name="connsiteX14" fmla="*/ 1292772 w 1702676"/>
                      <a:gd name="connsiteY14" fmla="*/ 169999 h 492741"/>
                      <a:gd name="connsiteX15" fmla="*/ 1387366 w 1702676"/>
                      <a:gd name="connsiteY15" fmla="*/ 138468 h 492741"/>
                      <a:gd name="connsiteX16" fmla="*/ 1450428 w 1702676"/>
                      <a:gd name="connsiteY16" fmla="*/ 233061 h 492741"/>
                      <a:gd name="connsiteX17" fmla="*/ 1450428 w 1702676"/>
                      <a:gd name="connsiteY17" fmla="*/ 327654 h 492741"/>
                      <a:gd name="connsiteX18" fmla="*/ 1576552 w 1702676"/>
                      <a:gd name="connsiteY18" fmla="*/ 106937 h 492741"/>
                      <a:gd name="connsiteX19" fmla="*/ 1671145 w 1702676"/>
                      <a:gd name="connsiteY19" fmla="*/ 169999 h 492741"/>
                      <a:gd name="connsiteX20" fmla="*/ 1702676 w 1702676"/>
                      <a:gd name="connsiteY20" fmla="*/ 296123 h 492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702676" h="492741">
                        <a:moveTo>
                          <a:pt x="0" y="390716"/>
                        </a:moveTo>
                        <a:cubicBezTo>
                          <a:pt x="31531" y="401226"/>
                          <a:pt x="64865" y="407383"/>
                          <a:pt x="94593" y="422247"/>
                        </a:cubicBezTo>
                        <a:cubicBezTo>
                          <a:pt x="128488" y="439194"/>
                          <a:pt x="152026" y="492741"/>
                          <a:pt x="189186" y="485309"/>
                        </a:cubicBezTo>
                        <a:cubicBezTo>
                          <a:pt x="226346" y="477877"/>
                          <a:pt x="236857" y="425345"/>
                          <a:pt x="252248" y="390716"/>
                        </a:cubicBezTo>
                        <a:cubicBezTo>
                          <a:pt x="362842" y="141881"/>
                          <a:pt x="239736" y="251913"/>
                          <a:pt x="409903" y="138468"/>
                        </a:cubicBezTo>
                        <a:cubicBezTo>
                          <a:pt x="451945" y="148978"/>
                          <a:pt x="513732" y="132839"/>
                          <a:pt x="536028" y="169999"/>
                        </a:cubicBezTo>
                        <a:cubicBezTo>
                          <a:pt x="558324" y="207159"/>
                          <a:pt x="543257" y="276743"/>
                          <a:pt x="504497" y="296123"/>
                        </a:cubicBezTo>
                        <a:cubicBezTo>
                          <a:pt x="474769" y="310987"/>
                          <a:pt x="483476" y="233061"/>
                          <a:pt x="472966" y="201530"/>
                        </a:cubicBezTo>
                        <a:cubicBezTo>
                          <a:pt x="483476" y="148978"/>
                          <a:pt x="474769" y="88467"/>
                          <a:pt x="504497" y="43875"/>
                        </a:cubicBezTo>
                        <a:cubicBezTo>
                          <a:pt x="522933" y="16220"/>
                          <a:pt x="568231" y="0"/>
                          <a:pt x="599090" y="12344"/>
                        </a:cubicBezTo>
                        <a:cubicBezTo>
                          <a:pt x="646108" y="31151"/>
                          <a:pt x="680409" y="161709"/>
                          <a:pt x="693683" y="201530"/>
                        </a:cubicBezTo>
                        <a:cubicBezTo>
                          <a:pt x="797302" y="166990"/>
                          <a:pt x="854794" y="131434"/>
                          <a:pt x="977462" y="201530"/>
                        </a:cubicBezTo>
                        <a:cubicBezTo>
                          <a:pt x="1006319" y="218020"/>
                          <a:pt x="998483" y="264592"/>
                          <a:pt x="1008993" y="296123"/>
                        </a:cubicBezTo>
                        <a:cubicBezTo>
                          <a:pt x="1082565" y="285613"/>
                          <a:pt x="1161796" y="294776"/>
                          <a:pt x="1229710" y="264592"/>
                        </a:cubicBezTo>
                        <a:cubicBezTo>
                          <a:pt x="1264339" y="249201"/>
                          <a:pt x="1263180" y="193672"/>
                          <a:pt x="1292772" y="169999"/>
                        </a:cubicBezTo>
                        <a:cubicBezTo>
                          <a:pt x="1318726" y="149236"/>
                          <a:pt x="1355835" y="148978"/>
                          <a:pt x="1387366" y="138468"/>
                        </a:cubicBezTo>
                        <a:cubicBezTo>
                          <a:pt x="1408387" y="169999"/>
                          <a:pt x="1423632" y="206265"/>
                          <a:pt x="1450428" y="233061"/>
                        </a:cubicBezTo>
                        <a:cubicBezTo>
                          <a:pt x="1542114" y="324747"/>
                          <a:pt x="1607776" y="275205"/>
                          <a:pt x="1450428" y="327654"/>
                        </a:cubicBezTo>
                        <a:cubicBezTo>
                          <a:pt x="1463211" y="250957"/>
                          <a:pt x="1433895" y="83161"/>
                          <a:pt x="1576552" y="106937"/>
                        </a:cubicBezTo>
                        <a:cubicBezTo>
                          <a:pt x="1613932" y="113167"/>
                          <a:pt x="1639614" y="148978"/>
                          <a:pt x="1671145" y="169999"/>
                        </a:cubicBezTo>
                        <a:lnTo>
                          <a:pt x="1702676" y="296123"/>
                        </a:lnTo>
                      </a:path>
                    </a:pathLst>
                  </a:cu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IN"/>
                  </a:p>
                </p:txBody>
              </p:sp>
            </p:grpSp>
          </p:grpSp>
          <p:sp>
            <p:nvSpPr>
              <p:cNvPr id="10" name="TextBox 61"/>
              <p:cNvSpPr txBox="1">
                <a:spLocks noChangeArrowheads="1"/>
              </p:cNvSpPr>
              <p:nvPr/>
            </p:nvSpPr>
            <p:spPr bwMode="auto">
              <a:xfrm>
                <a:off x="7419651" y="14249705"/>
                <a:ext cx="936103" cy="651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b="1">
                    <a:solidFill>
                      <a:srgbClr val="FF0000"/>
                    </a:solidFill>
                    <a:latin typeface="Comic Sans MS" pitchFamily="66" charset="0"/>
                  </a:rPr>
                  <a:t>I</a:t>
                </a:r>
                <a:endParaRPr lang="en-IN" b="1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11" name="TextBox 62"/>
              <p:cNvSpPr txBox="1">
                <a:spLocks noChangeArrowheads="1"/>
              </p:cNvSpPr>
              <p:nvPr/>
            </p:nvSpPr>
            <p:spPr bwMode="auto">
              <a:xfrm>
                <a:off x="8787802" y="14753758"/>
                <a:ext cx="1008112" cy="651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b="1">
                    <a:solidFill>
                      <a:srgbClr val="FF0000"/>
                    </a:solidFill>
                    <a:latin typeface="Comic Sans MS" pitchFamily="66" charset="0"/>
                  </a:rPr>
                  <a:t>II</a:t>
                </a:r>
                <a:endParaRPr lang="en-IN" b="1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12" name="TextBox 63"/>
              <p:cNvSpPr txBox="1">
                <a:spLocks noChangeArrowheads="1"/>
              </p:cNvSpPr>
              <p:nvPr/>
            </p:nvSpPr>
            <p:spPr bwMode="auto">
              <a:xfrm>
                <a:off x="9867922" y="15401829"/>
                <a:ext cx="2160240" cy="651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b="1">
                    <a:solidFill>
                      <a:srgbClr val="FF0000"/>
                    </a:solidFill>
                    <a:latin typeface="Comic Sans MS" pitchFamily="66" charset="0"/>
                  </a:rPr>
                  <a:t>III</a:t>
                </a:r>
                <a:endParaRPr lang="en-IN" b="1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13" name="TextBox 64"/>
              <p:cNvSpPr txBox="1">
                <a:spLocks noChangeArrowheads="1"/>
              </p:cNvSpPr>
              <p:nvPr/>
            </p:nvSpPr>
            <p:spPr bwMode="auto">
              <a:xfrm>
                <a:off x="11452094" y="15833878"/>
                <a:ext cx="1345805" cy="651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b="1">
                    <a:solidFill>
                      <a:srgbClr val="FF0000"/>
                    </a:solidFill>
                    <a:latin typeface="Comic Sans MS" pitchFamily="66" charset="0"/>
                  </a:rPr>
                  <a:t>IV</a:t>
                </a:r>
                <a:endParaRPr lang="en-IN" b="1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p:grpSp>
        <p:sp>
          <p:nvSpPr>
            <p:cNvPr id="8" name="TextBox 66"/>
            <p:cNvSpPr txBox="1">
              <a:spLocks noChangeArrowheads="1"/>
            </p:cNvSpPr>
            <p:nvPr/>
          </p:nvSpPr>
          <p:spPr bwMode="auto">
            <a:xfrm>
              <a:off x="8857381" y="12890153"/>
              <a:ext cx="2016224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latin typeface="Comic Sans MS" pitchFamily="66" charset="0"/>
                </a:rPr>
                <a:t>PEG-PCL linear </a:t>
              </a:r>
            </a:p>
            <a:p>
              <a:r>
                <a:rPr lang="en-US" sz="1600" b="1" dirty="0" err="1">
                  <a:latin typeface="Comic Sans MS" pitchFamily="66" charset="0"/>
                </a:rPr>
                <a:t>diblock</a:t>
              </a:r>
              <a:r>
                <a:rPr lang="en-US" sz="1600" b="1" dirty="0">
                  <a:latin typeface="Comic Sans MS" pitchFamily="66" charset="0"/>
                </a:rPr>
                <a:t> copolymers</a:t>
              </a:r>
              <a:endParaRPr lang="en-IN" sz="1600" b="1" dirty="0">
                <a:latin typeface="Comic Sans MS" pitchFamily="66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540327" y="5140036"/>
            <a:ext cx="111390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Block copolymers employing four different ratios of  PEG: Monomer (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caprolactone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were synthesized by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ring opening bulk polymerization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reaction.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Completion of reaction was monitored by Thin Layer Chromatography (TLC).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https://upload.wikimedia.org/wikipedia/commons/5/5b/Caprolacton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780" y="1114569"/>
            <a:ext cx="595796" cy="87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4755762" y="3818065"/>
            <a:ext cx="1800547" cy="372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 smtClean="0">
                <a:latin typeface="Comic Sans MS" panose="030F0702030302020204" pitchFamily="66" charset="0"/>
              </a:rPr>
              <a:t>Stannous </a:t>
            </a:r>
            <a:r>
              <a:rPr lang="en-IN" sz="1600" dirty="0" err="1" smtClean="0">
                <a:latin typeface="Comic Sans MS" panose="030F0702030302020204" pitchFamily="66" charset="0"/>
              </a:rPr>
              <a:t>Octate</a:t>
            </a:r>
            <a:endParaRPr lang="en-IN" sz="16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003300" y="1655748"/>
            <a:ext cx="10299222" cy="4826795"/>
            <a:chOff x="1550017" y="14689304"/>
            <a:chExt cx="13195505" cy="4635335"/>
          </a:xfrm>
        </p:grpSpPr>
        <p:pic>
          <p:nvPicPr>
            <p:cNvPr id="3" name="Picture 23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4608686" y="14689304"/>
              <a:ext cx="5672623" cy="2696894"/>
            </a:xfrm>
            <a:prstGeom prst="rect">
              <a:avLst/>
            </a:prstGeom>
            <a:ln>
              <a:solidFill>
                <a:srgbClr val="FF0000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" name="TextBox 3"/>
            <p:cNvSpPr txBox="1"/>
            <p:nvPr/>
          </p:nvSpPr>
          <p:spPr>
            <a:xfrm>
              <a:off x="11343019" y="16611170"/>
              <a:ext cx="2687173" cy="1684739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514350" indent="-51435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atin typeface="Comic Sans MS" pitchFamily="66" charset="0"/>
                </a:rPr>
                <a:t>3. Critical</a:t>
              </a:r>
              <a:endParaRPr lang="en-US" b="1" dirty="0">
                <a:latin typeface="Comic Sans MS" pitchFamily="66" charset="0"/>
              </a:endParaRPr>
            </a:p>
            <a:p>
              <a:pPr marL="514350" indent="-51435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atin typeface="Comic Sans MS" pitchFamily="66" charset="0"/>
                </a:rPr>
                <a:t>Micelle</a:t>
              </a:r>
            </a:p>
            <a:p>
              <a:pPr marL="514350" indent="-51435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atin typeface="Comic Sans MS" pitchFamily="66" charset="0"/>
                </a:rPr>
                <a:t>Concentration</a:t>
              </a:r>
            </a:p>
            <a:p>
              <a:pPr marL="514350" indent="-51435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atin typeface="Comic Sans MS" pitchFamily="66" charset="0"/>
                </a:rPr>
                <a:t>(CMC): </a:t>
              </a:r>
              <a:r>
                <a:rPr lang="en-US" b="1" dirty="0" err="1">
                  <a:latin typeface="Comic Sans MS" pitchFamily="66" charset="0"/>
                </a:rPr>
                <a:t>Pyrene</a:t>
              </a:r>
              <a:endParaRPr lang="en-US" b="1" dirty="0">
                <a:latin typeface="Comic Sans MS" pitchFamily="66" charset="0"/>
              </a:endParaRPr>
            </a:p>
            <a:p>
              <a:pPr marL="514350" indent="-51435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atin typeface="Comic Sans MS" pitchFamily="66" charset="0"/>
                </a:rPr>
                <a:t>Fluorescent</a:t>
              </a:r>
              <a:endParaRPr lang="en-US" b="1" dirty="0">
                <a:latin typeface="Comic Sans MS" pitchFamily="66" charset="0"/>
              </a:endParaRPr>
            </a:p>
            <a:p>
              <a:pPr marL="514350" indent="-51435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atin typeface="Comic Sans MS" pitchFamily="66" charset="0"/>
                </a:rPr>
                <a:t>probe method</a:t>
              </a:r>
              <a:endParaRPr lang="en-IN" b="1" dirty="0">
                <a:latin typeface="Comic Sans MS" pitchFamily="66" charset="0"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10344360" y="15538464"/>
              <a:ext cx="72204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rot="5400000">
              <a:off x="6870836" y="17751323"/>
              <a:ext cx="568649" cy="0"/>
            </a:xfrm>
            <a:prstGeom prst="straightConnector1">
              <a:avLst/>
            </a:prstGeom>
            <a:ln w="762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550017" y="15187203"/>
              <a:ext cx="2257682" cy="1152717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atin typeface="Comic Sans MS" pitchFamily="66" charset="0"/>
                </a:rPr>
                <a:t>1</a:t>
              </a:r>
              <a:r>
                <a:rPr lang="en-US" b="1" dirty="0" smtClean="0">
                  <a:latin typeface="Comic Sans MS" pitchFamily="66" charset="0"/>
                </a:rPr>
                <a:t>. </a:t>
              </a:r>
              <a:r>
                <a:rPr lang="en-US" b="1" dirty="0">
                  <a:latin typeface="Comic Sans MS" pitchFamily="66" charset="0"/>
                </a:rPr>
                <a:t>IR spectroscopy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atin typeface="Comic Sans MS" pitchFamily="66" charset="0"/>
                </a:rPr>
                <a:t>for identification</a:t>
              </a:r>
              <a:endParaRPr lang="en-IN" b="1" dirty="0">
                <a:latin typeface="Comic Sans MS" pitchFamily="66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398732" y="18053696"/>
              <a:ext cx="4537075" cy="1270943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atin typeface="Comic Sans MS" pitchFamily="66" charset="0"/>
                </a:rPr>
                <a:t>2</a:t>
              </a:r>
              <a:r>
                <a:rPr lang="en-US" sz="2000" b="1" dirty="0" smtClean="0">
                  <a:latin typeface="Comic Sans MS" pitchFamily="66" charset="0"/>
                </a:rPr>
                <a:t>. </a:t>
              </a:r>
              <a:r>
                <a:rPr lang="en-US" sz="2000" b="1" dirty="0">
                  <a:latin typeface="Comic Sans MS" pitchFamily="66" charset="0"/>
                </a:rPr>
                <a:t>H1-NMR spectroscopy for number average molecular weight determination</a:t>
              </a:r>
              <a:endParaRPr lang="en-IN" sz="2000" b="1" dirty="0">
                <a:latin typeface="Comic Sans MS" pitchFamily="66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289534" y="15232207"/>
              <a:ext cx="3455988" cy="886705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atin typeface="Comic Sans MS" pitchFamily="66" charset="0"/>
                </a:rPr>
                <a:t>4. </a:t>
              </a:r>
              <a:r>
                <a:rPr lang="en-US" b="1" dirty="0" smtClean="0">
                  <a:latin typeface="Comic Sans MS" pitchFamily="66" charset="0"/>
                </a:rPr>
                <a:t>XRD for determination of crystallinity</a:t>
              </a:r>
              <a:endParaRPr lang="en-IN" b="1" dirty="0">
                <a:latin typeface="Comic Sans MS" pitchFamily="66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72836" y="180109"/>
            <a:ext cx="10889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Copperplate Gothic Light" pitchFamily="34" charset="0"/>
              </a:rPr>
              <a:t>CHARACTERISATION OF SYNTHESIZED BLOCK COPOLYMERS:</a:t>
            </a:r>
            <a:endParaRPr lang="en-IN" sz="2400" b="1" dirty="0">
              <a:solidFill>
                <a:srgbClr val="FF0000"/>
              </a:solidFill>
              <a:latin typeface="Copperplate Gothic Light" pitchFamily="34" charset="0"/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2971800" y="2462671"/>
            <a:ext cx="228600" cy="272415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ight Arrow 15"/>
          <p:cNvSpPr/>
          <p:nvPr/>
        </p:nvSpPr>
        <p:spPr>
          <a:xfrm>
            <a:off x="8013700" y="4152900"/>
            <a:ext cx="417235" cy="3111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6473" y="221673"/>
            <a:ext cx="1112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pperplate Gothic Light" pitchFamily="34" charset="0"/>
              </a:rPr>
              <a:t>CHARACTERISATION </a:t>
            </a:r>
            <a:r>
              <a:rPr lang="en-US" b="1" dirty="0">
                <a:solidFill>
                  <a:srgbClr val="FF0000"/>
                </a:solidFill>
                <a:latin typeface="Copperplate Gothic Light" pitchFamily="34" charset="0"/>
              </a:rPr>
              <a:t>OF SYNTHESIZED BLOCK COPOLYMERS:</a:t>
            </a:r>
            <a:endParaRPr lang="en-IN" b="1" dirty="0">
              <a:solidFill>
                <a:srgbClr val="FF0000"/>
              </a:solidFill>
              <a:latin typeface="Copperplate Gothic Light" pitchFamily="34" charset="0"/>
            </a:endParaRPr>
          </a:p>
          <a:p>
            <a:endParaRPr lang="en-US" dirty="0" smtClean="0">
              <a:latin typeface="Comic Sans MS" pitchFamily="66" charset="0"/>
            </a:endParaRPr>
          </a:p>
          <a:p>
            <a:r>
              <a:rPr lang="en-US" sz="2400" dirty="0" smtClean="0">
                <a:latin typeface="Comic Sans MS" pitchFamily="66" charset="0"/>
              </a:rPr>
              <a:t>1.Identification by Infrared Spectroscopy :</a:t>
            </a:r>
            <a:endParaRPr lang="en-IN" sz="2400" dirty="0">
              <a:latin typeface="Comic Sans MS" pitchFamily="66" charset="0"/>
            </a:endParaRPr>
          </a:p>
        </p:txBody>
      </p:sp>
      <p:grpSp>
        <p:nvGrpSpPr>
          <p:cNvPr id="3" name="Group 217"/>
          <p:cNvGrpSpPr>
            <a:grpSpLocks/>
          </p:cNvGrpSpPr>
          <p:nvPr/>
        </p:nvGrpSpPr>
        <p:grpSpPr bwMode="auto">
          <a:xfrm>
            <a:off x="1236062" y="1902908"/>
            <a:ext cx="9789968" cy="4447453"/>
            <a:chOff x="36385" y="19277042"/>
            <a:chExt cx="10440489" cy="5503777"/>
          </a:xfrm>
        </p:grpSpPr>
        <p:grpSp>
          <p:nvGrpSpPr>
            <p:cNvPr id="4" name="Group 198"/>
            <p:cNvGrpSpPr>
              <a:grpSpLocks/>
            </p:cNvGrpSpPr>
            <p:nvPr/>
          </p:nvGrpSpPr>
          <p:grpSpPr bwMode="auto">
            <a:xfrm>
              <a:off x="36385" y="19277042"/>
              <a:ext cx="10189001" cy="5503777"/>
              <a:chOff x="36385" y="19277042"/>
              <a:chExt cx="10189001" cy="5503777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36385" y="24029350"/>
                <a:ext cx="10189211" cy="7514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pic>
            <p:nvPicPr>
              <p:cNvPr id="17" name="Picture 11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24000" contrast="38000"/>
              </a:blip>
              <a:srcRect/>
              <a:stretch>
                <a:fillRect/>
              </a:stretch>
            </p:blipFill>
            <p:spPr bwMode="auto">
              <a:xfrm>
                <a:off x="36385" y="19277042"/>
                <a:ext cx="10189001" cy="470989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</p:grpSp>
        <p:sp>
          <p:nvSpPr>
            <p:cNvPr id="5" name="TextBox 4"/>
            <p:cNvSpPr txBox="1"/>
            <p:nvPr/>
          </p:nvSpPr>
          <p:spPr>
            <a:xfrm>
              <a:off x="4066418" y="20916420"/>
              <a:ext cx="2198199" cy="692695"/>
            </a:xfrm>
            <a:prstGeom prst="rect">
              <a:avLst/>
            </a:prstGeom>
            <a:solidFill>
              <a:schemeClr val="lt1">
                <a:alpha val="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1725-1732 cm</a:t>
              </a:r>
              <a:r>
                <a:rPr lang="en-US" sz="1400" b="1" baseline="30000" dirty="0">
                  <a:latin typeface="Times New Roman" pitchFamily="18" charset="0"/>
                  <a:cs typeface="Times New Roman" pitchFamily="18" charset="0"/>
                </a:rPr>
                <a:t>-1</a:t>
              </a:r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C=O stretch of ester</a:t>
              </a:r>
              <a:endParaRPr lang="en-IN" sz="1400" b="1" baseline="30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TextBox 220"/>
            <p:cNvSpPr txBox="1">
              <a:spLocks noChangeArrowheads="1"/>
            </p:cNvSpPr>
            <p:nvPr/>
          </p:nvSpPr>
          <p:spPr bwMode="auto">
            <a:xfrm>
              <a:off x="4039635" y="22801887"/>
              <a:ext cx="1865271" cy="6917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C-H stretch of PEG subunit</a:t>
              </a:r>
              <a:endParaRPr lang="en-IN" sz="14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TextBox 221"/>
            <p:cNvSpPr txBox="1">
              <a:spLocks noChangeArrowheads="1"/>
            </p:cNvSpPr>
            <p:nvPr/>
          </p:nvSpPr>
          <p:spPr bwMode="auto">
            <a:xfrm>
              <a:off x="792339" y="22020092"/>
              <a:ext cx="1982640" cy="976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C-H stretch of caprolactone subunit</a:t>
              </a:r>
              <a:endParaRPr lang="en-IN" sz="1400" b="1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122702" y="24283337"/>
              <a:ext cx="615725" cy="0"/>
            </a:xfrm>
            <a:prstGeom prst="line">
              <a:avLst/>
            </a:prstGeom>
            <a:ln w="762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693023" y="24283337"/>
              <a:ext cx="617644" cy="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255671" y="24283337"/>
              <a:ext cx="615725" cy="0"/>
            </a:xfrm>
            <a:prstGeom prst="line">
              <a:avLst/>
            </a:prstGeom>
            <a:ln w="762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40568" y="24323220"/>
              <a:ext cx="615725" cy="0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226"/>
            <p:cNvSpPr txBox="1">
              <a:spLocks noChangeArrowheads="1"/>
            </p:cNvSpPr>
            <p:nvPr/>
          </p:nvSpPr>
          <p:spPr bwMode="auto">
            <a:xfrm>
              <a:off x="738496" y="24072934"/>
              <a:ext cx="1502869" cy="523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chemeClr val="tx2"/>
                  </a:solidFill>
                  <a:latin typeface="Calibri" pitchFamily="34" charset="0"/>
                </a:rPr>
                <a:t>Synthesized polymer IV</a:t>
              </a:r>
            </a:p>
          </p:txBody>
        </p:sp>
        <p:sp>
          <p:nvSpPr>
            <p:cNvPr id="13" name="TextBox 227"/>
            <p:cNvSpPr txBox="1">
              <a:spLocks noChangeArrowheads="1"/>
            </p:cNvSpPr>
            <p:nvPr/>
          </p:nvSpPr>
          <p:spPr bwMode="auto">
            <a:xfrm>
              <a:off x="3321665" y="24029575"/>
              <a:ext cx="1502869" cy="6917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rgbClr val="00B050"/>
                  </a:solidFill>
                  <a:latin typeface="Calibri" pitchFamily="34" charset="0"/>
                </a:rPr>
                <a:t>Synthesized polymer II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882905" y="24035646"/>
              <a:ext cx="1810733" cy="6926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ln w="0">
                    <a:noFill/>
                    <a:prstDash val="sysDot"/>
                  </a:ln>
                  <a:solidFill>
                    <a:srgbClr val="92D05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lt"/>
                  <a:cs typeface="+mn-cs"/>
                </a:rPr>
                <a:t>Synthesized</a:t>
              </a:r>
              <a:r>
                <a:rPr lang="en-US" sz="1400" b="1" dirty="0">
                  <a:ln>
                    <a:noFill/>
                    <a:prstDash val="sysDot"/>
                  </a:ln>
                  <a:solidFill>
                    <a:srgbClr val="92D050"/>
                  </a:solidFill>
                  <a:latin typeface="+mn-lt"/>
                  <a:cs typeface="+mn-cs"/>
                </a:rPr>
                <a:t> polymer III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756293" y="24065033"/>
              <a:ext cx="1720581" cy="6905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ln w="0">
                    <a:noFill/>
                    <a:prstDash val="sysDot"/>
                  </a:ln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lt"/>
                  <a:cs typeface="+mn-cs"/>
                </a:rPr>
                <a:t>Synthesized</a:t>
              </a:r>
              <a:r>
                <a:rPr lang="en-US" sz="1400" b="1" dirty="0">
                  <a:ln>
                    <a:noFill/>
                    <a:prstDash val="sysDot"/>
                  </a:ln>
                  <a:solidFill>
                    <a:srgbClr val="C00000"/>
                  </a:solidFill>
                  <a:latin typeface="+mn-lt"/>
                  <a:cs typeface="+mn-cs"/>
                </a:rPr>
                <a:t> polymer I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61" y="96978"/>
            <a:ext cx="11388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2. Identification and Determination of Number Average Molecular Weight (</a:t>
            </a:r>
            <a:r>
              <a:rPr lang="en-US" dirty="0" err="1" smtClean="0">
                <a:latin typeface="Comic Sans MS" pitchFamily="66" charset="0"/>
              </a:rPr>
              <a:t>Mn</a:t>
            </a:r>
            <a:r>
              <a:rPr lang="en-US" dirty="0" smtClean="0">
                <a:latin typeface="Comic Sans MS" pitchFamily="66" charset="0"/>
              </a:rPr>
              <a:t>) and HLB by H1-NMR Spectroscopy: </a:t>
            </a:r>
            <a:r>
              <a:rPr lang="en-IN" dirty="0"/>
              <a:t>Mercury Plus 300 MHz NMR Spectrometer, VARIAN, USA </a:t>
            </a:r>
            <a:endParaRPr lang="en-IN" dirty="0">
              <a:latin typeface="Comic Sans MS" pitchFamily="66" charset="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6000" contrast="20000"/>
          </a:blip>
          <a:srcRect l="6666" r="1449" b="6136"/>
          <a:stretch>
            <a:fillRect/>
          </a:stretch>
        </p:blipFill>
        <p:spPr bwMode="auto">
          <a:xfrm>
            <a:off x="2349306" y="743309"/>
            <a:ext cx="6682152" cy="34676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098051"/>
              </p:ext>
            </p:extLst>
          </p:nvPr>
        </p:nvGraphicFramePr>
        <p:xfrm>
          <a:off x="2710763" y="4574244"/>
          <a:ext cx="8434365" cy="2190069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686873"/>
                <a:gridCol w="1686873"/>
                <a:gridCol w="1686873"/>
                <a:gridCol w="1686873"/>
                <a:gridCol w="1686873"/>
              </a:tblGrid>
              <a:tr h="498037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POLYMER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endParaRPr lang="en-IN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8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Mn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PEG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Mn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PCL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IN" baseline="-25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IN" baseline="-25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1430.50 	</a:t>
                      </a:r>
                    </a:p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432.69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1329.51 	</a:t>
                      </a:r>
                    </a:p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882.46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1556.70 	</a:t>
                      </a:r>
                    </a:p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2049.49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1557.36 	</a:t>
                      </a:r>
                    </a:p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2979.73</a:t>
                      </a:r>
                      <a:endParaRPr lang="en-IN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4536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Mn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copolymer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IN" baseline="-25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1863.2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2211.98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3606.19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4537.09</a:t>
                      </a:r>
                      <a:endParaRPr lang="en-IN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453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HLB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15.35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12.02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8.632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6.86</a:t>
                      </a:r>
                      <a:endParaRPr lang="en-IN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3855130" y="5740598"/>
            <a:ext cx="5798238" cy="1097873"/>
            <a:chOff x="3359830" y="5716366"/>
            <a:chExt cx="5798238" cy="1097873"/>
          </a:xfrm>
        </p:grpSpPr>
        <p:sp>
          <p:nvSpPr>
            <p:cNvPr id="10" name="Right Arrow 9"/>
            <p:cNvSpPr/>
            <p:nvPr/>
          </p:nvSpPr>
          <p:spPr>
            <a:xfrm>
              <a:off x="3362178" y="5716366"/>
              <a:ext cx="5795890" cy="168813"/>
            </a:xfrm>
            <a:prstGeom prst="rightArrow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Right Arrow 10"/>
            <p:cNvSpPr/>
            <p:nvPr/>
          </p:nvSpPr>
          <p:spPr>
            <a:xfrm flipH="1">
              <a:off x="3359830" y="6645426"/>
              <a:ext cx="5795890" cy="168813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456843" y="4679434"/>
            <a:ext cx="203132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/>
              <a:t>HLB</a:t>
            </a:r>
            <a:r>
              <a:rPr lang="en-IN" b="1" dirty="0" smtClean="0"/>
              <a:t>=</a:t>
            </a:r>
          </a:p>
          <a:p>
            <a:r>
              <a:rPr lang="en-IN" b="1" dirty="0" smtClean="0"/>
              <a:t>20X </a:t>
            </a:r>
            <a:r>
              <a:rPr lang="en-IN" b="1" dirty="0"/>
              <a:t>(</a:t>
            </a:r>
            <a:r>
              <a:rPr lang="en-IN" b="1" dirty="0" err="1"/>
              <a:t>MnPEG</a:t>
            </a:r>
            <a:r>
              <a:rPr lang="en-IN" b="1" dirty="0" smtClean="0"/>
              <a:t>/</a:t>
            </a:r>
          </a:p>
          <a:p>
            <a:r>
              <a:rPr lang="en-IN" b="1" dirty="0" err="1" smtClean="0"/>
              <a:t>MnCopolymer</a:t>
            </a:r>
            <a:r>
              <a:rPr lang="en-IN" b="1" dirty="0"/>
              <a:t>) </a:t>
            </a:r>
            <a:r>
              <a:rPr lang="en-IN" dirty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1154" y="152391"/>
            <a:ext cx="10571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pperplate Gothic Light" pitchFamily="34" charset="0"/>
              </a:rPr>
              <a:t>CHARACTERISATION OF SYNTHESIZED COPOLYMERS: </a:t>
            </a:r>
            <a:endParaRPr lang="en-IN" sz="2400" b="1" dirty="0">
              <a:solidFill>
                <a:srgbClr val="FF0000"/>
              </a:solidFill>
              <a:latin typeface="Copperplate Gothic Ligh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217" y="637309"/>
            <a:ext cx="10099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mic Sans MS" pitchFamily="66" charset="0"/>
              </a:rPr>
              <a:t>3. Determination of CMC : Pyrene fluorescent probe method</a:t>
            </a:r>
          </a:p>
          <a:p>
            <a:pPr marL="342900" indent="-342900"/>
            <a:endParaRPr lang="en-US" dirty="0" smtClean="0">
              <a:latin typeface="Comic Sans MS" pitchFamily="66" charset="0"/>
            </a:endParaRPr>
          </a:p>
          <a:p>
            <a:pPr marL="342900" indent="-342900"/>
            <a:endParaRPr lang="en-US" dirty="0" smtClean="0">
              <a:latin typeface="Comic Sans MS" pitchFamily="66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7000" contrast="49000"/>
          </a:blip>
          <a:srcRect/>
          <a:stretch>
            <a:fillRect/>
          </a:stretch>
        </p:blipFill>
        <p:spPr bwMode="auto">
          <a:xfrm>
            <a:off x="251380" y="1871176"/>
            <a:ext cx="4238047" cy="2660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232"/>
          <p:cNvGrpSpPr>
            <a:grpSpLocks/>
          </p:cNvGrpSpPr>
          <p:nvPr/>
        </p:nvGrpSpPr>
        <p:grpSpPr bwMode="auto">
          <a:xfrm>
            <a:off x="7786809" y="2182288"/>
            <a:ext cx="4161351" cy="2757055"/>
            <a:chOff x="11397112" y="26355178"/>
            <a:chExt cx="4429876" cy="3105636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27000" contrast="47000"/>
            </a:blip>
            <a:srcRect r="3925" b="24724"/>
            <a:stretch>
              <a:fillRect/>
            </a:stretch>
          </p:blipFill>
          <p:spPr bwMode="auto">
            <a:xfrm>
              <a:off x="11414304" y="26355178"/>
              <a:ext cx="4412684" cy="27363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2" name="TextBox 234"/>
            <p:cNvSpPr txBox="1">
              <a:spLocks noChangeArrowheads="1"/>
            </p:cNvSpPr>
            <p:nvPr/>
          </p:nvSpPr>
          <p:spPr bwMode="auto">
            <a:xfrm>
              <a:off x="11397112" y="29091482"/>
              <a:ext cx="4429876" cy="369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>
                  <a:latin typeface="Calibri" pitchFamily="34" charset="0"/>
                </a:rPr>
                <a:t>CMC = 10^(-2.33) = 0.00186 mg/ml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715867" y="1761064"/>
            <a:ext cx="4087092" cy="3034143"/>
            <a:chOff x="3602181" y="3754582"/>
            <a:chExt cx="4087092" cy="3034143"/>
          </a:xfrm>
        </p:grpSpPr>
        <p:sp>
          <p:nvSpPr>
            <p:cNvPr id="13" name="TextBox 119"/>
            <p:cNvSpPr txBox="1">
              <a:spLocks noChangeArrowheads="1"/>
            </p:cNvSpPr>
            <p:nvPr/>
          </p:nvSpPr>
          <p:spPr bwMode="auto">
            <a:xfrm>
              <a:off x="4391891" y="4128655"/>
              <a:ext cx="3186546" cy="2308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Comic Sans MS" pitchFamily="66" charset="0"/>
                  <a:cs typeface="Times New Roman" pitchFamily="18" charset="0"/>
                </a:rPr>
                <a:t>Excitation spectra of </a:t>
              </a:r>
              <a:r>
                <a:rPr lang="en-US" dirty="0" err="1">
                  <a:latin typeface="Comic Sans MS" pitchFamily="66" charset="0"/>
                  <a:cs typeface="Times New Roman" pitchFamily="18" charset="0"/>
                </a:rPr>
                <a:t>pyrene</a:t>
              </a:r>
              <a:r>
                <a:rPr lang="en-US" dirty="0">
                  <a:latin typeface="Comic Sans MS" pitchFamily="66" charset="0"/>
                  <a:cs typeface="Times New Roman" pitchFamily="18" charset="0"/>
                </a:rPr>
                <a:t> in Polymer IV at different concentrations </a:t>
              </a:r>
              <a:endParaRPr lang="en-US" dirty="0" smtClean="0">
                <a:latin typeface="Comic Sans MS" pitchFamily="66" charset="0"/>
                <a:cs typeface="Times New Roman" pitchFamily="18" charset="0"/>
              </a:endParaRPr>
            </a:p>
            <a:p>
              <a:pPr algn="ctr"/>
              <a:endParaRPr lang="en-US" dirty="0" smtClean="0">
                <a:latin typeface="Comic Sans MS" pitchFamily="66" charset="0"/>
                <a:cs typeface="Times New Roman" pitchFamily="18" charset="0"/>
              </a:endParaRPr>
            </a:p>
            <a:p>
              <a:pPr algn="ctr"/>
              <a:r>
                <a:rPr lang="en-US" dirty="0" smtClean="0">
                  <a:latin typeface="Comic Sans MS" pitchFamily="66" charset="0"/>
                  <a:cs typeface="Times New Roman" pitchFamily="18" charset="0"/>
                </a:rPr>
                <a:t>And</a:t>
              </a:r>
            </a:p>
            <a:p>
              <a:pPr algn="ctr"/>
              <a:endParaRPr lang="en-US" dirty="0" smtClean="0">
                <a:latin typeface="Comic Sans MS" pitchFamily="66" charset="0"/>
                <a:cs typeface="Times New Roman" pitchFamily="18" charset="0"/>
              </a:endParaRPr>
            </a:p>
            <a:p>
              <a:pPr algn="r"/>
              <a:r>
                <a:rPr lang="en-US" dirty="0" smtClean="0">
                  <a:latin typeface="Comic Sans MS" pitchFamily="66" charset="0"/>
                  <a:cs typeface="Times New Roman" pitchFamily="18" charset="0"/>
                </a:rPr>
                <a:t> Plot </a:t>
              </a:r>
              <a:r>
                <a:rPr lang="en-US" dirty="0">
                  <a:latin typeface="Comic Sans MS" pitchFamily="66" charset="0"/>
                  <a:cs typeface="Times New Roman" pitchFamily="18" charset="0"/>
                </a:rPr>
                <a:t>of </a:t>
              </a:r>
              <a:r>
                <a:rPr lang="en-US" dirty="0" smtClean="0">
                  <a:latin typeface="Comic Sans MS" pitchFamily="66" charset="0"/>
                  <a:cs typeface="Times New Roman" pitchFamily="18" charset="0"/>
                </a:rPr>
                <a:t>I</a:t>
              </a:r>
              <a:r>
                <a:rPr lang="en-US" baseline="-25000" dirty="0" smtClean="0">
                  <a:latin typeface="Comic Sans MS" pitchFamily="66" charset="0"/>
                  <a:cs typeface="Times New Roman" pitchFamily="18" charset="0"/>
                </a:rPr>
                <a:t>339</a:t>
              </a:r>
              <a:r>
                <a:rPr lang="en-US" dirty="0" smtClean="0">
                  <a:latin typeface="Comic Sans MS" pitchFamily="66" charset="0"/>
                  <a:cs typeface="Times New Roman" pitchFamily="18" charset="0"/>
                </a:rPr>
                <a:t>/I</a:t>
              </a:r>
              <a:r>
                <a:rPr lang="en-US" baseline="-25000" dirty="0" smtClean="0">
                  <a:latin typeface="Comic Sans MS" pitchFamily="66" charset="0"/>
                  <a:cs typeface="Times New Roman" pitchFamily="18" charset="0"/>
                </a:rPr>
                <a:t>336 </a:t>
              </a:r>
              <a:r>
                <a:rPr lang="en-US" dirty="0" smtClean="0">
                  <a:latin typeface="Comic Sans MS" pitchFamily="66" charset="0"/>
                  <a:cs typeface="Times New Roman" pitchFamily="18" charset="0"/>
                </a:rPr>
                <a:t> </a:t>
              </a:r>
              <a:r>
                <a:rPr lang="en-US" dirty="0">
                  <a:latin typeface="Comic Sans MS" pitchFamily="66" charset="0"/>
                  <a:cs typeface="Times New Roman" pitchFamily="18" charset="0"/>
                </a:rPr>
                <a:t>versus log concentration</a:t>
              </a:r>
              <a:endParaRPr lang="en-IN" baseline="-25000" dirty="0">
                <a:latin typeface="Comic Sans MS" pitchFamily="66" charset="0"/>
                <a:cs typeface="Times New Roman" pitchFamily="18" charset="0"/>
              </a:endParaRPr>
            </a:p>
          </p:txBody>
        </p:sp>
        <p:sp>
          <p:nvSpPr>
            <p:cNvPr id="14" name="Curved Down Arrow 13"/>
            <p:cNvSpPr/>
            <p:nvPr/>
          </p:nvSpPr>
          <p:spPr>
            <a:xfrm flipH="1">
              <a:off x="3602181" y="3754582"/>
              <a:ext cx="1066800" cy="374073"/>
            </a:xfrm>
            <a:prstGeom prst="curvedDownArrow">
              <a:avLst/>
            </a:prstGeom>
            <a:ln w="28575"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5" name="Curved Up Arrow 14"/>
            <p:cNvSpPr/>
            <p:nvPr/>
          </p:nvSpPr>
          <p:spPr>
            <a:xfrm>
              <a:off x="6594764" y="6400798"/>
              <a:ext cx="1094509" cy="387927"/>
            </a:xfrm>
            <a:prstGeom prst="curvedUpArrow">
              <a:avLst/>
            </a:prstGeom>
            <a:ln w="28575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483070"/>
              </p:ext>
            </p:extLst>
          </p:nvPr>
        </p:nvGraphicFramePr>
        <p:xfrm>
          <a:off x="2216173" y="5547360"/>
          <a:ext cx="7938654" cy="815171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1442011"/>
                <a:gridCol w="1435307"/>
                <a:gridCol w="1687112"/>
                <a:gridCol w="1687112"/>
                <a:gridCol w="1687112"/>
              </a:tblGrid>
              <a:tr h="44433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POLYMER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IN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IN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en-IN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endParaRPr lang="en-IN" sz="1600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CMC (mg/L)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22.38</a:t>
                      </a:r>
                      <a:endParaRPr lang="en-IN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12.5</a:t>
                      </a:r>
                      <a:endParaRPr lang="en-IN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2.81</a:t>
                      </a:r>
                      <a:endParaRPr lang="en-IN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1.86</a:t>
                      </a:r>
                      <a:endParaRPr lang="en-IN" sz="1600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015" y="196948"/>
            <a:ext cx="10142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4. X-Ray Diffraction analysis of synthesized copolymers:</a:t>
            </a:r>
          </a:p>
          <a:p>
            <a:r>
              <a:rPr lang="en-IN" dirty="0"/>
              <a:t>Philips P Analytical </a:t>
            </a:r>
            <a:r>
              <a:rPr lang="en-IN" dirty="0" err="1"/>
              <a:t>X’pert</a:t>
            </a:r>
            <a:r>
              <a:rPr lang="en-IN" dirty="0"/>
              <a:t> Pro X ray diffractometer </a:t>
            </a:r>
            <a:endParaRPr lang="en-IN" dirty="0">
              <a:latin typeface="Comic Sans MS" pitchFamily="66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2313669" y="858128"/>
            <a:ext cx="7463374" cy="3686664"/>
            <a:chOff x="2440281" y="858128"/>
            <a:chExt cx="7463374" cy="3686664"/>
          </a:xfrm>
        </p:grpSpPr>
        <p:grpSp>
          <p:nvGrpSpPr>
            <p:cNvPr id="23" name="Group 22"/>
            <p:cNvGrpSpPr/>
            <p:nvPr/>
          </p:nvGrpSpPr>
          <p:grpSpPr>
            <a:xfrm>
              <a:off x="2758907" y="858128"/>
              <a:ext cx="7144748" cy="3643533"/>
              <a:chOff x="2758907" y="858128"/>
              <a:chExt cx="7144748" cy="3643533"/>
            </a:xfrm>
          </p:grpSpPr>
          <p:grpSp>
            <p:nvGrpSpPr>
              <p:cNvPr id="3" name="Group 156"/>
              <p:cNvGrpSpPr>
                <a:grpSpLocks/>
              </p:cNvGrpSpPr>
              <p:nvPr/>
            </p:nvGrpSpPr>
            <p:grpSpPr bwMode="auto">
              <a:xfrm>
                <a:off x="2758907" y="858128"/>
                <a:ext cx="7144748" cy="3643533"/>
                <a:chOff x="-1" y="32763883"/>
                <a:chExt cx="8065148" cy="2880327"/>
              </a:xfrm>
            </p:grpSpPr>
            <p:grpSp>
              <p:nvGrpSpPr>
                <p:cNvPr id="4" name="Group 135"/>
                <p:cNvGrpSpPr>
                  <a:grpSpLocks/>
                </p:cNvGrpSpPr>
                <p:nvPr/>
              </p:nvGrpSpPr>
              <p:grpSpPr bwMode="auto">
                <a:xfrm>
                  <a:off x="-1" y="32763883"/>
                  <a:ext cx="8065147" cy="2880327"/>
                  <a:chOff x="16634100" y="20234497"/>
                  <a:chExt cx="6984994" cy="2592295"/>
                </a:xfrm>
              </p:grpSpPr>
              <p:pic>
                <p:nvPicPr>
                  <p:cNvPr id="17" name="Picture 13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lum bright="-26000" contrast="44000"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6634100" y="20234503"/>
                    <a:ext cx="6984776" cy="259228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18" name="Straight Connector 17"/>
                  <p:cNvCxnSpPr/>
                  <p:nvPr/>
                </p:nvCxnSpPr>
                <p:spPr>
                  <a:xfrm>
                    <a:off x="23619094" y="20234497"/>
                    <a:ext cx="0" cy="259229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" name="TextBox 142"/>
                <p:cNvSpPr txBox="1">
                  <a:spLocks noChangeArrowheads="1"/>
                </p:cNvSpPr>
                <p:nvPr/>
              </p:nvSpPr>
              <p:spPr bwMode="auto">
                <a:xfrm>
                  <a:off x="3312618" y="32907906"/>
                  <a:ext cx="360040" cy="584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3200" b="1">
                      <a:latin typeface="Times New Roman" pitchFamily="18" charset="0"/>
                      <a:cs typeface="Times New Roman" pitchFamily="18" charset="0"/>
                    </a:rPr>
                    <a:t>*</a:t>
                  </a:r>
                  <a:endParaRPr lang="en-IN" sz="3200" b="1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" name="TextBox 143"/>
                <p:cNvSpPr txBox="1">
                  <a:spLocks noChangeArrowheads="1"/>
                </p:cNvSpPr>
                <p:nvPr/>
              </p:nvSpPr>
              <p:spPr bwMode="auto">
                <a:xfrm>
                  <a:off x="3312618" y="33475259"/>
                  <a:ext cx="360040" cy="584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3200" b="1">
                      <a:latin typeface="Times New Roman" pitchFamily="18" charset="0"/>
                      <a:cs typeface="Times New Roman" pitchFamily="18" charset="0"/>
                    </a:rPr>
                    <a:t>*</a:t>
                  </a:r>
                  <a:endParaRPr lang="en-IN" sz="3200" b="1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" name="TextBox 144"/>
                <p:cNvSpPr txBox="1">
                  <a:spLocks noChangeArrowheads="1"/>
                </p:cNvSpPr>
                <p:nvPr/>
              </p:nvSpPr>
              <p:spPr bwMode="auto">
                <a:xfrm>
                  <a:off x="3384626" y="34204050"/>
                  <a:ext cx="360040" cy="584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3200" b="1" dirty="0">
                      <a:latin typeface="Times New Roman" pitchFamily="18" charset="0"/>
                      <a:cs typeface="Times New Roman" pitchFamily="18" charset="0"/>
                    </a:rPr>
                    <a:t>*</a:t>
                  </a:r>
                  <a:endParaRPr lang="en-IN" sz="3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" name="TextBox 145"/>
                <p:cNvSpPr txBox="1">
                  <a:spLocks noChangeArrowheads="1"/>
                </p:cNvSpPr>
                <p:nvPr/>
              </p:nvSpPr>
              <p:spPr bwMode="auto">
                <a:xfrm>
                  <a:off x="3888682" y="33411962"/>
                  <a:ext cx="360040" cy="584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3200" b="1">
                      <a:latin typeface="Times New Roman" pitchFamily="18" charset="0"/>
                      <a:cs typeface="Times New Roman" pitchFamily="18" charset="0"/>
                    </a:rPr>
                    <a:t>*</a:t>
                  </a:r>
                  <a:endParaRPr lang="en-IN" sz="3200" b="1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9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3960690" y="33835299"/>
                  <a:ext cx="360040" cy="584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3200" b="1">
                      <a:latin typeface="Times New Roman" pitchFamily="18" charset="0"/>
                      <a:cs typeface="Times New Roman" pitchFamily="18" charset="0"/>
                    </a:rPr>
                    <a:t>*</a:t>
                  </a:r>
                  <a:endParaRPr lang="en-IN" sz="3200" b="1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" name="TextBox 147"/>
                <p:cNvSpPr txBox="1">
                  <a:spLocks noChangeArrowheads="1"/>
                </p:cNvSpPr>
                <p:nvPr/>
              </p:nvSpPr>
              <p:spPr bwMode="auto">
                <a:xfrm>
                  <a:off x="3888682" y="34204050"/>
                  <a:ext cx="360040" cy="584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3200" b="1">
                      <a:latin typeface="Times New Roman" pitchFamily="18" charset="0"/>
                      <a:cs typeface="Times New Roman" pitchFamily="18" charset="0"/>
                    </a:rPr>
                    <a:t>*</a:t>
                  </a:r>
                  <a:endParaRPr lang="en-IN" sz="3200" b="1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" name="TextBox 148"/>
                <p:cNvSpPr txBox="1">
                  <a:spLocks noChangeArrowheads="1"/>
                </p:cNvSpPr>
                <p:nvPr/>
              </p:nvSpPr>
              <p:spPr bwMode="auto">
                <a:xfrm>
                  <a:off x="3126497" y="34616266"/>
                  <a:ext cx="905155" cy="4622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US" sz="3200" b="1" spc="-300" dirty="0" smtClean="0">
                      <a:solidFill>
                        <a:srgbClr val="C0008E"/>
                      </a:solidFill>
                      <a:latin typeface="Times New Roman" pitchFamily="18" charset="0"/>
                      <a:cs typeface="Times New Roman" pitchFamily="18" charset="0"/>
                    </a:rPr>
                    <a:t>**</a:t>
                  </a:r>
                  <a:endParaRPr lang="en-IN" sz="3200" b="1" spc="-300" dirty="0">
                    <a:solidFill>
                      <a:srgbClr val="C0008E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2100384" y="34635537"/>
                  <a:ext cx="1009168" cy="58465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3200" b="1" spc="-300" dirty="0">
                      <a:solidFill>
                        <a:srgbClr val="A8007C"/>
                      </a:solidFill>
                      <a:latin typeface="Times New Roman" pitchFamily="18" charset="0"/>
                      <a:cs typeface="Times New Roman" pitchFamily="18" charset="0"/>
                    </a:rPr>
                    <a:t>**</a:t>
                  </a:r>
                  <a:endParaRPr lang="en-IN" sz="3200" b="1" spc="-300" dirty="0">
                    <a:solidFill>
                      <a:srgbClr val="A8007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2138673" y="34204050"/>
                  <a:ext cx="886100" cy="584656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3200" b="1" spc="-300" dirty="0">
                      <a:solidFill>
                        <a:srgbClr val="A8007C"/>
                      </a:solidFill>
                      <a:latin typeface="Times New Roman" pitchFamily="18" charset="0"/>
                      <a:cs typeface="Times New Roman" pitchFamily="18" charset="0"/>
                    </a:rPr>
                    <a:t>**</a:t>
                  </a:r>
                  <a:endParaRPr lang="en-IN" sz="3200" b="1" spc="-300" dirty="0">
                    <a:solidFill>
                      <a:srgbClr val="A8007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2040217" y="33907051"/>
                  <a:ext cx="984555" cy="584657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3200" b="1" spc="-300" dirty="0">
                      <a:solidFill>
                        <a:srgbClr val="A8007C"/>
                      </a:solidFill>
                      <a:latin typeface="Times New Roman" pitchFamily="18" charset="0"/>
                      <a:cs typeface="Times New Roman" pitchFamily="18" charset="0"/>
                    </a:rPr>
                    <a:t>**</a:t>
                  </a:r>
                  <a:endParaRPr lang="en-IN" sz="3200" b="1" spc="-300" dirty="0">
                    <a:solidFill>
                      <a:srgbClr val="A8007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4955594" y="32763888"/>
                  <a:ext cx="3109553" cy="68739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3200" b="1" spc="-300" dirty="0">
                      <a:solidFill>
                        <a:srgbClr val="A8007C"/>
                      </a:solidFill>
                      <a:latin typeface="Times New Roman" pitchFamily="18" charset="0"/>
                      <a:cs typeface="Times New Roman" pitchFamily="18" charset="0"/>
                    </a:rPr>
                    <a:t>**</a:t>
                  </a:r>
                  <a:r>
                    <a:rPr lang="en-US" sz="2000" b="1" spc="-300" dirty="0">
                      <a:solidFill>
                        <a:srgbClr val="A8007C"/>
                      </a:solidFill>
                      <a:latin typeface="Comic Sans MS" pitchFamily="66" charset="0"/>
                      <a:cs typeface="Times New Roman" pitchFamily="18" charset="0"/>
                    </a:rPr>
                    <a:t> </a:t>
                  </a:r>
                  <a:r>
                    <a:rPr lang="en-US" b="1" spc="-300" dirty="0">
                      <a:solidFill>
                        <a:srgbClr val="A8007C"/>
                      </a:solidFill>
                      <a:latin typeface="Comic Sans MS" pitchFamily="66" charset="0"/>
                      <a:cs typeface="Times New Roman" pitchFamily="18" charset="0"/>
                    </a:rPr>
                    <a:t>   </a:t>
                  </a:r>
                  <a:r>
                    <a:rPr lang="en-US" b="1" spc="-150" dirty="0">
                      <a:solidFill>
                        <a:srgbClr val="A8007C"/>
                      </a:solidFill>
                      <a:latin typeface="Comic Sans MS" pitchFamily="66" charset="0"/>
                      <a:cs typeface="Times New Roman" pitchFamily="18" charset="0"/>
                    </a:rPr>
                    <a:t>PEG block</a:t>
                  </a:r>
                  <a:endParaRPr lang="en-IN" b="1" spc="-150" dirty="0">
                    <a:solidFill>
                      <a:srgbClr val="A8007C"/>
                    </a:solidFill>
                    <a:latin typeface="Comic Sans MS" pitchFamily="66" charset="0"/>
                    <a:cs typeface="Times New Roman" pitchFamily="18" charset="0"/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5054050" y="33051547"/>
                  <a:ext cx="2718466" cy="68739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3200" b="1" spc="-300" dirty="0">
                      <a:latin typeface="Times New Roman" pitchFamily="18" charset="0"/>
                      <a:cs typeface="Times New Roman" pitchFamily="18" charset="0"/>
                    </a:rPr>
                    <a:t>*   </a:t>
                  </a:r>
                  <a:r>
                    <a:rPr lang="en-US" sz="2000" b="1" spc="-150" dirty="0">
                      <a:latin typeface="Comic Sans MS" pitchFamily="66" charset="0"/>
                      <a:cs typeface="Times New Roman" pitchFamily="18" charset="0"/>
                    </a:rPr>
                    <a:t> </a:t>
                  </a:r>
                  <a:r>
                    <a:rPr lang="en-US" b="1" spc="-150" dirty="0">
                      <a:latin typeface="Comic Sans MS" pitchFamily="66" charset="0"/>
                      <a:cs typeface="Times New Roman" pitchFamily="18" charset="0"/>
                    </a:rPr>
                    <a:t>PCL block</a:t>
                  </a:r>
                  <a:r>
                    <a:rPr lang="en-US" sz="2800" b="1" spc="-150" dirty="0"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endParaRPr lang="en-IN" sz="2800" b="1" spc="-15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9" name="TextBox 18"/>
              <p:cNvSpPr txBox="1"/>
              <p:nvPr/>
            </p:nvSpPr>
            <p:spPr>
              <a:xfrm>
                <a:off x="8834514" y="3657599"/>
                <a:ext cx="5345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Comic Sans MS" pitchFamily="66" charset="0"/>
                  </a:rPr>
                  <a:t>I</a:t>
                </a:r>
                <a:endParaRPr lang="en-IN" b="1" dirty="0">
                  <a:latin typeface="Comic Sans MS" pitchFamily="66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8846234" y="3162871"/>
                <a:ext cx="5345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Comic Sans MS" pitchFamily="66" charset="0"/>
                  </a:rPr>
                  <a:t>II</a:t>
                </a:r>
                <a:endParaRPr lang="en-IN" b="1" dirty="0">
                  <a:latin typeface="Comic Sans MS" pitchFamily="66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8750112" y="2712695"/>
                <a:ext cx="9542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Comic Sans MS" pitchFamily="66" charset="0"/>
                  </a:rPr>
                  <a:t>III</a:t>
                </a:r>
                <a:endParaRPr lang="en-IN" b="1" dirty="0">
                  <a:latin typeface="Comic Sans MS" pitchFamily="66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846234" y="2290655"/>
                <a:ext cx="5345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Comic Sans MS" pitchFamily="66" charset="0"/>
                  </a:rPr>
                  <a:t>IV</a:t>
                </a:r>
                <a:endParaRPr lang="en-IN" b="1" dirty="0">
                  <a:latin typeface="Comic Sans MS" pitchFamily="66" charset="0"/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5683348" y="4206238"/>
              <a:ext cx="15052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Comic Sans MS" pitchFamily="66" charset="0"/>
                </a:rPr>
                <a:t>2</a:t>
              </a:r>
              <a:r>
                <a:rPr lang="el-GR" sz="1600" b="1" dirty="0" smtClean="0">
                  <a:latin typeface="Comic Sans MS" pitchFamily="66" charset="0"/>
                </a:rPr>
                <a:t>θ</a:t>
              </a:r>
              <a:endParaRPr lang="en-IN" b="1" dirty="0">
                <a:latin typeface="Comic Sans MS" pitchFamily="66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1800666" y="2420965"/>
              <a:ext cx="16177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Comic Sans MS" pitchFamily="66" charset="0"/>
                </a:rPr>
                <a:t>INTENSITY</a:t>
              </a:r>
              <a:endParaRPr lang="en-IN" sz="1600" b="1" dirty="0">
                <a:latin typeface="Comic Sans MS" pitchFamily="66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745588" y="4712675"/>
            <a:ext cx="111838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Peaks at 19˚ and 23˚: correspond to PEG block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Peaks at 22˚ and 24˚: correspond to PCL block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PCL block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crystallinity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increases and PEG block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crystallinity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decreases across polymers I through IV.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9313" y="331355"/>
            <a:ext cx="949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pperplate Gothic Light" pitchFamily="34" charset="0"/>
              </a:rPr>
              <a:t>FORMULATION OF MICELLAR SYSTEMS</a:t>
            </a:r>
            <a:endParaRPr lang="en-IN" sz="2400" b="1" dirty="0">
              <a:solidFill>
                <a:srgbClr val="FF0000"/>
              </a:solidFill>
              <a:latin typeface="Copperplate Gothic Light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960699" y="1064954"/>
            <a:ext cx="7827817" cy="3380510"/>
            <a:chOff x="409142" y="811214"/>
            <a:chExt cx="7474094" cy="3313112"/>
          </a:xfrm>
        </p:grpSpPr>
        <p:grpSp>
          <p:nvGrpSpPr>
            <p:cNvPr id="3" name="Group 105"/>
            <p:cNvGrpSpPr>
              <a:grpSpLocks/>
            </p:cNvGrpSpPr>
            <p:nvPr/>
          </p:nvGrpSpPr>
          <p:grpSpPr bwMode="auto">
            <a:xfrm>
              <a:off x="409142" y="811214"/>
              <a:ext cx="7474094" cy="3313112"/>
              <a:chOff x="22462955" y="10873475"/>
              <a:chExt cx="9580854" cy="3312351"/>
            </a:xfrm>
          </p:grpSpPr>
          <p:pic>
            <p:nvPicPr>
              <p:cNvPr id="4" name="Picture 2" descr="http://www.abcscientific.com/image/cache/data/scilogex/SCILOGEX%20MS7-H550-S%207x7%20Analog%20Hotplate%20Magnetic%20Stirrer-400x400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2826786" y="12025586"/>
                <a:ext cx="2448272" cy="2160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" name="TextBox 75"/>
              <p:cNvSpPr txBox="1">
                <a:spLocks noChangeArrowheads="1"/>
              </p:cNvSpPr>
              <p:nvPr/>
            </p:nvSpPr>
            <p:spPr bwMode="auto">
              <a:xfrm>
                <a:off x="25436712" y="12601865"/>
                <a:ext cx="2567065" cy="584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 dirty="0">
                    <a:latin typeface="Comic Sans MS" pitchFamily="66" charset="0"/>
                  </a:rPr>
                  <a:t>Water, heated to 40˚C</a:t>
                </a:r>
                <a:endParaRPr lang="en-IN" sz="1600" b="1" dirty="0">
                  <a:latin typeface="Comic Sans MS" pitchFamily="66" charset="0"/>
                </a:endParaRPr>
              </a:p>
            </p:txBody>
          </p:sp>
          <p:sp>
            <p:nvSpPr>
              <p:cNvPr id="6" name="Circular Arrow 5"/>
              <p:cNvSpPr/>
              <p:nvPr/>
            </p:nvSpPr>
            <p:spPr>
              <a:xfrm>
                <a:off x="24050808" y="11881305"/>
                <a:ext cx="718888" cy="720559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13293307"/>
                  <a:gd name="adj5" fmla="val 14115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TextBox 86"/>
              <p:cNvSpPr txBox="1">
                <a:spLocks noChangeArrowheads="1"/>
              </p:cNvSpPr>
              <p:nvPr/>
            </p:nvSpPr>
            <p:spPr bwMode="auto">
              <a:xfrm>
                <a:off x="23975721" y="11089523"/>
                <a:ext cx="5180786" cy="584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 dirty="0">
                    <a:latin typeface="Comic Sans MS" pitchFamily="66" charset="0"/>
                  </a:rPr>
                  <a:t>Dropwise addition of </a:t>
                </a:r>
                <a:r>
                  <a:rPr lang="en-US" sz="1600" b="1" dirty="0" smtClean="0">
                    <a:latin typeface="Comic Sans MS" pitchFamily="66" charset="0"/>
                  </a:rPr>
                  <a:t>a solution of polymer(s</a:t>
                </a:r>
                <a:r>
                  <a:rPr lang="en-US" sz="1600" b="1" dirty="0">
                    <a:latin typeface="Comic Sans MS" pitchFamily="66" charset="0"/>
                  </a:rPr>
                  <a:t>) and </a:t>
                </a:r>
                <a:r>
                  <a:rPr lang="en-US" sz="1600" b="1" dirty="0" smtClean="0">
                    <a:latin typeface="Comic Sans MS" pitchFamily="66" charset="0"/>
                  </a:rPr>
                  <a:t>drug in acetone</a:t>
                </a:r>
                <a:endParaRPr lang="en-IN" sz="1600" b="1" dirty="0">
                  <a:latin typeface="Comic Sans MS" pitchFamily="66" charset="0"/>
                </a:endParaRPr>
              </a:p>
            </p:txBody>
          </p:sp>
          <p:sp>
            <p:nvSpPr>
              <p:cNvPr id="8" name="Right Arrow 7"/>
              <p:cNvSpPr/>
              <p:nvPr/>
            </p:nvSpPr>
            <p:spPr>
              <a:xfrm>
                <a:off x="26787402" y="12386014"/>
                <a:ext cx="1799073" cy="288859"/>
              </a:xfrm>
              <a:prstGeom prst="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/>
              </a:p>
            </p:txBody>
          </p:sp>
          <p:pic>
            <p:nvPicPr>
              <p:cNvPr id="9" name="Picture 5" descr="C:\Users\arvind\Pictures\my project pics\Syringe1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2640000" flipH="1">
                <a:off x="22462955" y="11253854"/>
                <a:ext cx="1603897" cy="12590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9" descr="https://encrypted-tbn1.gstatic.com/images?q=tbn:ANd9GcSAbrRgkMQeEGokEKEApUenzaBtSZ21_9Z6HPMq44SoI8Ta8dB95A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24000" contrast="38000"/>
              </a:blip>
              <a:srcRect l="52338" b="8511"/>
              <a:stretch>
                <a:fillRect/>
              </a:stretch>
            </p:blipFill>
            <p:spPr bwMode="auto">
              <a:xfrm>
                <a:off x="29091482" y="11737554"/>
                <a:ext cx="1180356" cy="1368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" name="TextBox 93"/>
              <p:cNvSpPr txBox="1">
                <a:spLocks noChangeArrowheads="1"/>
              </p:cNvSpPr>
              <p:nvPr/>
            </p:nvSpPr>
            <p:spPr bwMode="auto">
              <a:xfrm>
                <a:off x="26427186" y="11953578"/>
                <a:ext cx="2736303" cy="3385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 dirty="0">
                    <a:latin typeface="Comic Sans MS" pitchFamily="66" charset="0"/>
                  </a:rPr>
                  <a:t>Bath </a:t>
                </a:r>
                <a:r>
                  <a:rPr lang="en-US" sz="1600" b="1" dirty="0" err="1">
                    <a:latin typeface="Comic Sans MS" pitchFamily="66" charset="0"/>
                  </a:rPr>
                  <a:t>sonication</a:t>
                </a:r>
                <a:endParaRPr lang="en-IN" sz="1600" b="1" dirty="0">
                  <a:latin typeface="Comic Sans MS" pitchFamily="66" charset="0"/>
                </a:endParaRPr>
              </a:p>
            </p:txBody>
          </p:sp>
          <p:sp>
            <p:nvSpPr>
              <p:cNvPr id="12" name="Flowchart: Merge 11"/>
              <p:cNvSpPr/>
              <p:nvPr/>
            </p:nvSpPr>
            <p:spPr>
              <a:xfrm rot="3543523">
                <a:off x="29989964" y="11892222"/>
                <a:ext cx="818962" cy="1054247"/>
              </a:xfrm>
              <a:prstGeom prst="flowChartMerg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/>
              </a:p>
            </p:txBody>
          </p:sp>
          <p:grpSp>
            <p:nvGrpSpPr>
              <p:cNvPr id="13" name="Group 103"/>
              <p:cNvGrpSpPr>
                <a:grpSpLocks/>
              </p:cNvGrpSpPr>
              <p:nvPr/>
            </p:nvGrpSpPr>
            <p:grpSpPr bwMode="auto">
              <a:xfrm>
                <a:off x="30891682" y="11233498"/>
                <a:ext cx="1152127" cy="1224136"/>
                <a:chOff x="31035698" y="11233498"/>
                <a:chExt cx="1556949" cy="1426840"/>
              </a:xfrm>
            </p:grpSpPr>
            <p:pic>
              <p:nvPicPr>
                <p:cNvPr id="15" name="Picture 10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31035698" y="11305506"/>
                  <a:ext cx="835584" cy="850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" name="Picture 10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31611762" y="11953578"/>
                  <a:ext cx="694139" cy="7067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" name="Picture 10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31827786" y="11233498"/>
                  <a:ext cx="764861" cy="7787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4" name="TextBox 104"/>
              <p:cNvSpPr txBox="1">
                <a:spLocks noChangeArrowheads="1"/>
              </p:cNvSpPr>
              <p:nvPr/>
            </p:nvSpPr>
            <p:spPr bwMode="auto">
              <a:xfrm>
                <a:off x="29774659" y="10873475"/>
                <a:ext cx="1728191" cy="584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Comic Sans MS" pitchFamily="66" charset="0"/>
                  </a:rPr>
                  <a:t>Polymeric micelles</a:t>
                </a:r>
                <a:endParaRPr lang="en-IN" sz="1600" b="1">
                  <a:latin typeface="Comic Sans MS" pitchFamily="66" charset="0"/>
                </a:endParaRPr>
              </a:p>
            </p:txBody>
          </p:sp>
        </p:grpSp>
        <p:cxnSp>
          <p:nvCxnSpPr>
            <p:cNvPr id="18" name="Straight Arrow Connector 17"/>
            <p:cNvCxnSpPr/>
            <p:nvPr/>
          </p:nvCxnSpPr>
          <p:spPr>
            <a:xfrm flipH="1" flipV="1">
              <a:off x="2096365" y="2736118"/>
              <a:ext cx="660336" cy="96371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340669" y="4351423"/>
            <a:ext cx="112783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Micellar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dispersions were subjected to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lyophilization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 presence of </a:t>
            </a:r>
            <a:r>
              <a:rPr lang="en-US" sz="2400" b="1" dirty="0" err="1">
                <a:solidFill>
                  <a:srgbClr val="0077D0"/>
                </a:solidFill>
                <a:latin typeface="Times New Roman" pitchFamily="18" charset="0"/>
                <a:cs typeface="Times New Roman" pitchFamily="18" charset="0"/>
              </a:rPr>
              <a:t>hydroxypropyl</a:t>
            </a:r>
            <a:r>
              <a:rPr lang="en-US" sz="2400" b="1" dirty="0">
                <a:solidFill>
                  <a:srgbClr val="0077D0"/>
                </a:solidFill>
                <a:latin typeface="Times New Roman" pitchFamily="18" charset="0"/>
                <a:cs typeface="Times New Roman" pitchFamily="18" charset="0"/>
              </a:rPr>
              <a:t> beta </a:t>
            </a:r>
            <a:r>
              <a:rPr lang="en-US" sz="2400" b="1" dirty="0" err="1">
                <a:solidFill>
                  <a:srgbClr val="0077D0"/>
                </a:solidFill>
                <a:latin typeface="Times New Roman" pitchFamily="18" charset="0"/>
                <a:cs typeface="Times New Roman" pitchFamily="18" charset="0"/>
              </a:rPr>
              <a:t>cyclodextrin</a:t>
            </a:r>
            <a:r>
              <a:rPr lang="en-US" sz="2400" b="1" dirty="0">
                <a:solidFill>
                  <a:srgbClr val="0077D0"/>
                </a:solidFill>
                <a:latin typeface="Times New Roman" pitchFamily="18" charset="0"/>
                <a:cs typeface="Times New Roman" pitchFamily="18" charset="0"/>
              </a:rPr>
              <a:t> (HPBCD)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cryoprotectant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5127" y="166248"/>
            <a:ext cx="1097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pperplate Gothic Light" pitchFamily="34" charset="0"/>
              </a:rPr>
              <a:t>CHARACTERISATION OF MICELLAR DISPERSIONS</a:t>
            </a:r>
            <a:endParaRPr lang="en-IN" sz="2400" b="1" dirty="0">
              <a:solidFill>
                <a:srgbClr val="FF0000"/>
              </a:solidFill>
              <a:latin typeface="Copperplate Gothic Light" pitchFamily="34" charset="0"/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1149024924"/>
              </p:ext>
            </p:extLst>
          </p:nvPr>
        </p:nvGraphicFramePr>
        <p:xfrm>
          <a:off x="1028248" y="716803"/>
          <a:ext cx="10156587" cy="4868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6" name="AutoShape 2" descr="data:image/jpeg;base64,/9j/4AAQSkZJRgABAQAAAQABAAD/2wCEAAkGBhQSEBQUExQVFBQVFRQVFBUXGBQVFBQVFBQXFBQUFRQXHCYeFxojGRQUHy8gJCcpLCwtFR8xNTAqNSYrLCkBCQoKDgwOGg8PGikdHBwsLCwsLCksLCwsLCwsLCwsKSksKSosKSwsLCksKSksLCwsLCwpLCwpLCwsKSksLCwsLP/AABEIAPAAoAMBIgACEQEDEQH/xAAcAAAABwEBAAAAAAAAAAAAAAAAAQIDBAYHBQj/xABFEAACAQIDAwkFBQUHAwUAAAABAgADEQQSIQUxQQYHEyJRYXGBkTKSobHBI0JSctEzYqKy8ENjc4KzwuEUk6MVJDRTVP/EABkBAQEBAQEBAAAAAAAAAAAAAAABAgMEBf/EACQRAQADAAECBQUAAAAAAAAAAAABAhExAyEEMkFR0RITYbHw/9oADAMBAAIRAxEAPwDUbRVpW25Wngg9RG25VVOCr8f0k1NWgCGFlSPKet+6PKNtyhr/AI7eAjTVzyQZJR22zWP9o3wjbbQqHe7esGr2fEeoiSw7R6iUJsS5++3qY21Q9p9T+sGr8a6/iHrG2xqD7w9ZQjElYTV6batIffX1EiY7atK1+kTQEnrAWGmpvuGkp9pH2iPsKv8Ag1v9J401bRihfffj67jeOdKJUNlY8koL/cQeiASyU23SqlZ4WeIBggKzwi8KFAGeFnhQQOGBDywwIoCRCQsO0VaC0BNoLRVoICbRJEXaERAbMTFmEYCCIxjx9jV/wqv+m0kGMY79lU/wqv8AptEjmbFqfaDwH8olxoGUjYB+0XwX+US6Ycyqmgw4hTFAwDMKHCgFaCHBA4oigJz223RH3ifBW+sbPKSnwVz5KPmZGXVtBOI/KgcKZ82A+QjL8p34Ig8Sx/SBYDClYflHVO4oPBf1JjTbbrH+0I8Ao+kKtkSVMpz4+qd9Sof8xHyjVmbeWPiWPzMC4PWUb2UeLKPmYy+0KY31E94H5SrDD24AeNh84lqqL7T018XUfWBZhtSkTYNcnQABj9I/tCky0zmBAdXUHQ6shG6/f8JWtk42i9ZUWrTZidFDXJtrp5S5bcH2Kfm/2mMVW9jYfK69wUeigX+EttEyvYFLMJ3aTSiarxwNGEMcEBeaFmhQQpWaAGFaALAzfLElZY8TyX6JM9etTpJcC5zNqdw0FuHbITLgl1bEs35KLW95zaailrcRrM2iOZce0K0tWztlUK2tKhi6q8HOSlTP+YgD0Jnbw/JRf/z0l/PUq1T6LlX4yz07V57f3szF4nj9M6y90NUvu+k1WjydpqNEpA9q0k/35pMpbOt95/VV+CKBM5DbKKOy6raim5AuSQrWsBc627BM2q7RqOSTVfW5tmYW7rCemdvKEwmJJOow+IIBJJv0L21PfaeW9Lr4D5ayKDNc63Pj+usN8t+qlh2E3PfrYRywEJh3Hdx/SAMJizTYVE0emysp4Aqbgnt3bpvmKxK1sLRqp7NQK692ZCSvkbjynn+mNT/XGa3ze441dlBDvoV2p/5XQ1F+JqekDq4RNZ1KRkCghkylCJqGPAyNTPfHlaRTl4AYnMIAZQ6HjiyPeLRoE1MOmIotSqC6upVh47iOwg2IPAiQdg8gcPhjmI6epfSpVVOr+VAMoPebnwitkYoB9DcGWdVmq3tEZE9pZmsTOzBrJFCnHQkVkmWjQpwmTQ2kjJDywKVthzVWvT7aNcAd/RP9Z5sOlvKertrbE6/TU/asQ6fiB0LAdtr3HG88tYvDZC6HejMvmpt9JBK2UxFVLEgkOoINiCyMFII1BuV1hY6s1TJUdizOlyxJLEh3BJJ3m8k7EakHDVLdUEqD7BqABlDm4IGh1F9bcNR0tovhSpXqDItTouhLsb51Khs3VseuTfUcNdJpFUpjreRnc2Fynq4I1RTYhKhp9IuhDWDEGx0Nrn1nHY2cdxt9J2dncnmxGLp0DdRUALNb2UVjnf3VNu+0krEbOL1yc28MWQqIxY78gJC/nB1Qd5NtN8vGA5O6XqPbTQJbT8zEEHwHrK3X29hsFRajhkWkqkBlHtNb7zMdXYjW58rSdyZ5SdJkN7glxf8AeWx+onlt1Znh7a+Hivm5dZ9kMt+sCOGhBPjwEYVp21rXjVfBI2/Q9o0ljqz6s26ET5eznAxamKGAbXKVIvxJB+Vo9hNmO7WNlHFrg6dw43netot2h5rUtWNmDGaLQzptsEf/AGHzUfQxltisNzqfUfrOv0WcfuV91Q2biypB7LTSNmV86A90zHCUDYay78k8V1Sp4fIzm6LIFigsUIdpQkLDyxUEBOWZXzsc13Th8ZhF+21Neko/bADWogH9oOIHtePtatBA8fYRTl0AOnyvHujb+gJsXOZyMXD58XRRehds2JQ58qOT+1CopOVjvGlib7jpmr7aQaLZv8KgTwvbNVfhu3So4mK2ewXpLXHteQ7ZquwsDnepWpjr9GKKA6AXc1WueFxkF/HfKbsbFh8RSWrQq1aLOFqozJSDU+Nsig6DW1+FuMtlPH/+n0TQGqGrUZHUEkpUI6M1TwqWGXfbqgG05dWNrjv4eYi8TIsRyFrVqhqValCmxFlBLVMveSq2PkZ29jcnKWHp26VqrlixawVQbAEItzlFgN5JNvKUqryuqFgFQsxOik5bDixNjp+smJy1NM5agNjpdLtr2Ku8zzTW2Y9s3rutApYrLHjtdSLcTwvaU5+WNFUuXt23DX89JXjy/pM+UMVFtHK9W5O7tGnG3CIrZmb1aeuOvxt59k6ODrXpk66k8eA03ePzmPVucNU+8Kn5b/UWmi8meUFKvhaNQEC666jRwxDKewjT1HbPX4auX2Xh8Z1ImmR7rJSx1tG3cD+sFfGDqgEHMfhIQxKfjA+MQ9dQ3gR1gND6cdZ9B8tScBUJUG8s/JvFZaw/eFvqJUdm1uounATuYGtlZT2EH4zwPoNQQ6RUYwlS6g90flUcEKHAEEEEBFWkGUqwDKwIZSAVYEWKkHQggkWmIct+SpwNayA9BUuaJ7LatSY/iW+nauvAzcpzuUGwqeMw70am5tVYe1TcezUXvB9QSOMDzpTxmSorb8pBt2xvlTtkdFlUuS1QHMSLAL17Aa2N2Go4CT9o8l69CqRWRVWnVyOTUS5sA2dKbEF0KsCLG9j2zg8pejc0xR1y5w+jKCeqA4Zj1g2Unh4CYi1bTOTuGTBvC7WRKWYkmofa77E2A7gPnGqW1kGu9zfU6AA9nYJzlwptvFu7X5Tr8n+ROKx1/wDpqRdVNmqEqlNTa4Bdja9uAud0v0w39yXK2htB3Nm0A4Dd4ntkOWHlTyKxeBCHEUrKdFqKQ9Mn8BddA3GxsZXppmZ0JO2ZtqrhyTScrfeN6nxU6X798gwoZmNX7YnOQbha4y8OkTd4sh3DvHpLrgtpK5zI4YNaxU3FxvGmmswy8fwmOekboxU924+I4zrHUn1crdGOY7NH5KbSL4dOtawykd66fQestWGqd8zHkTjLM9Pwcfyt/t9JouDfScXZp3J3EZqKeFvTSdaVfkbiLoy9h+estMoEEEEAQQQ7QCgh2gtAp3L3m/p4/JUDilWpgr0mTpA1M65HXMpsG1BB0u2hvM7x3M/jFsabYeuAQSoZqZNuGWooFju9rjN1tIFWllPdw/SBkmL2JjXVkfZFP2SKbUmUZST96orm62uAvDQbhLPyA2Hi6D1jXp08PQcJkoK/SP0qhUNYtc2LKvWubsbGwtc3RRFBZDUbF4FKtNqdRFem4s6MLqw7CP6I3jWYfzg8zz4bNXwYarQHWen7VWiOJHGpTHbvHHdmO9ZYLSjxuRARN85wuZ5MVmr4MLSxGpanotKseNuFNz7p423zCsfgXo1Gp1UZKiEq6sLMpHAgwI8EEKB0Nj4voq6NwvZvytofgZq+AqaTHqgml8lcd0lCm3G2VvFer8rHzgaRyOxFqpXtA+EvabpmPJzEZa6HtNvUTTcObiAu0O0VaC0BNoLReWHlgItBaLtBaAi0RVpXEdtCgQTSI3+vD/iOCnJJiMsBoU4eSLtCvATllA52uQK47DNWpr/7qipZCN9Wmou1I/iNrle/TjNAJiCYHjEwpcedXkz/ANFtKoFFqVX7al2BXJzKPyuHHgBKfAkVFln5BY6zvSPEZ18Row9LH/LK2yx3ZWM6GvTqcFbX8p0b4EwNk2fWsynsIPxms7OqXA7xMdwrcP68ZqfJrEZqKHuH6GB3rQWhwXgFBBATAEIwiYRMAGEYRaJLQDJiSYkvEl4CyYgtGzUiDUgOl42zxpqkaatAzzn02MKuBSuB1sPUFzx6Or1WHhmFM+vbMCInpvnAUVNmYtf7l280s4/lnmaBPZf6/wCJGqrJrLI1QQNE5JbR6TD0yT1l+zPim7+Gxmt8i8RejbsJH1nmnZm1jSR1F75qdSmfw1Kbbz3FSw9Jv3N9tIVFzL7Lqrr5jd5bvKBpAfSFmjCVdIDWgPZ4kvGDWjZqwJJqRBqyOasQasCSakbNWRmrxjE41UGZ2VF/ExVF95iBAmmrENVlP2jzm4ClcHELUI+7SDVT7yjL8ZVdpc9i/wBhhmY/irOEHuU7k+8IGqtXjNXE2BY6KN7GwUeLHQTB9oc6m0Kvs1EojspIoPvvmb4yr4/aFWsb1qtSqd96js/wY2Eqa3vafOLgaPtYmmx/DSvWP/jBHxlU2lz2UhcUMPUqdjVGWkvjlXM1vMTJSYkmBZuUvOVjMVSamzJSpvoyUltmG+zOxLEd15TDH6x0jBkV1DI9SSCI0whEJt81rmZ2vfNSO+nqPyOfo1/eEymqs6fJXlE2CxC1lUPYFXQkgOjbxe2h3EHWxG6WFeq0raQjWmX0ueuhkFsPXL29ktSC/wDcuT/DOTj+eLEt+xo0aQ7WzVm9eqv8MmJrYzXkPaG2aVAXrVadIf3jKnoCbnyEwbG8s8dXDZ8TWy6ZhTPRIAd1xTAsPEzhG1721PHeT5nUxhrcNo862Bp6LUeseykjEe8+VfjKztDnoc3FDDKOxqzlj7lMAfxTNS8SWlxNWXaHOPj6twcR0Y7KKrT/AIgC3xlbxVdqjZqjNUb8VRmdvVyTGy8QWlBkxJMItEM0gMxJMbbEKON/CMvi+wesGH2iWNu6RmrE8YlRC4efWNlY6FiWEiuiY04jpEQ0Ii1BGF3yXVEi1BCuhhH3SybE5ONXTpmqUKdFWKk1aopklchYW32Cvm03hSBqReqYZ5pmC5FUaWFw9epWo2rU+kZqlVaKIGS4XUl3ObQhRb2tJUzfwZarhkLBq71LEaUqfRo6rxV2Ps6hRqCuuhGs5e3KCVad8LgmpLTLO73qVKjIVP7Q2IULYHQ8dbWk7EbfwFC9qudjf/49MtY2IDipWy667+4EyDjedXLTrUsLh8grUjRepWqvWqGmQwNlGVFPXbcD7UkREcRhFKV4+PlVzUhM85zYpj3eEbJJ75dMT3xSjj6axl8b2D1/SRxSMWKEGCbEseNvCNnWSBQi8gkVGWkYsUY+RFW74DAoxXRxwxMIFoRWHCIlE4xJEVEmA06yPVpyZaIanIOeGI3GJJvJTUheGtGFRQhMUKMmCiOJirDgIRFFCLCR60O0oaFOKCxyCAgrBltFiJaAm0H6SUuAci5XKO1zkHlm3+USyU13uXPYgsPfb6CBFIjtPCsRext2nRfUxZxlvYRU7/ab1b6CJoYerXayLUqt2KGci/bbd8ICcije1+5Rf+I6RJxAHsqPE9Y/HQS2bL5rMXV1qZKK/vHO/uru8yJb9l812FpWNTNWb982XyRbfEmZ0ZdEG94u8K8oKFDiWgIZYaiAmGolBhYB/XGGI5Rwjv7Ks3eBp7x0+MBpltCEmHZ4X9pVRe5ftG9F0HrAa9FfZptUPbUNl/7afUwIiISbAEnsAJPoJKOy2GtQrSH77WPuC7fCE+1apFgejX8NMCmP4d8Xs7k/iMR+xo1Kn7wUhfOo1l+MgbLUV4vVPdamnxux+EQdpMNKarT/ACi7e+1zLpsrmgxD2NeqlIfhS9V/XRB6mXHZXNhgqNiaZrMONU5xf8gsnwjRjGE2fWxD2pU6lZu4F7eLbh5mWrZfNNiqljVZKC9h+0f3V6vq02amlOmgWyog0AAAUdyqBYeQiFrBtRu/Tuk7rim7L5qsJS1qBq7f3h6vuJYet5asPgUprlRFRRwUBR6DSSDEmQIaNNHisQyyq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2122" y="4"/>
            <a:ext cx="11065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pperplate Gothic Light" pitchFamily="34" charset="0"/>
              </a:rPr>
              <a:t>EVALUATION OF MICELLAR DISPERSIONS</a:t>
            </a:r>
            <a:endParaRPr lang="en-US" sz="2400" b="1" dirty="0">
              <a:solidFill>
                <a:srgbClr val="FF0000"/>
              </a:solidFill>
              <a:latin typeface="Copperplate Gothic Ligh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524" y="503585"/>
            <a:ext cx="11622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latin typeface="Comic Sans MS" pitchFamily="66" charset="0"/>
              </a:rPr>
              <a:t>Micelle Size and Zeta Potential:</a:t>
            </a:r>
          </a:p>
          <a:p>
            <a:r>
              <a:rPr lang="en-IN" dirty="0" err="1" smtClean="0"/>
              <a:t>Zetasizer</a:t>
            </a:r>
            <a:r>
              <a:rPr lang="en-IN" dirty="0" smtClean="0"/>
              <a:t> </a:t>
            </a:r>
            <a:r>
              <a:rPr lang="en-IN" dirty="0"/>
              <a:t>Nano ZS (Malvern) </a:t>
            </a:r>
            <a:r>
              <a:rPr lang="en-US" dirty="0" smtClean="0">
                <a:latin typeface="Comic Sans MS" pitchFamily="66" charset="0"/>
              </a:rPr>
              <a:t> 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620238"/>
              </p:ext>
            </p:extLst>
          </p:nvPr>
        </p:nvGraphicFramePr>
        <p:xfrm>
          <a:off x="317435" y="1402259"/>
          <a:ext cx="6826379" cy="387710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30502"/>
                <a:gridCol w="1330502"/>
                <a:gridCol w="867850"/>
                <a:gridCol w="1099175"/>
                <a:gridCol w="1099175"/>
                <a:gridCol w="1099175"/>
              </a:tblGrid>
              <a:tr h="393519">
                <a:tc gridSpan="2">
                  <a:txBody>
                    <a:bodyPr/>
                    <a:lstStyle/>
                    <a:p>
                      <a:r>
                        <a:rPr lang="en-US" sz="1400" dirty="0" smtClean="0"/>
                        <a:t>POLYMER/</a:t>
                      </a:r>
                    </a:p>
                    <a:p>
                      <a:r>
                        <a:rPr lang="en-US" sz="1400" dirty="0" smtClean="0"/>
                        <a:t>PARAMETER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II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III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22E00"/>
                          </a:solidFill>
                        </a:rPr>
                        <a:t>IV</a:t>
                      </a:r>
                      <a:endParaRPr lang="en-US" sz="1800" b="1" dirty="0">
                        <a:solidFill>
                          <a:srgbClr val="F22E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446496">
                <a:tc rowSpan="2">
                  <a:txBody>
                    <a:bodyPr/>
                    <a:lstStyle/>
                    <a:p>
                      <a:r>
                        <a:rPr lang="en-US" sz="1400" b="1" dirty="0" smtClean="0"/>
                        <a:t>Micelle</a:t>
                      </a:r>
                      <a:r>
                        <a:rPr lang="en-US" sz="1400" b="1" baseline="0" dirty="0" smtClean="0"/>
                        <a:t> Size </a:t>
                      </a:r>
                    </a:p>
                    <a:p>
                      <a:r>
                        <a:rPr lang="en-US" sz="1400" b="1" baseline="0" dirty="0" smtClean="0"/>
                        <a:t>(in nm)</a:t>
                      </a:r>
                      <a:endParaRPr lang="en-US" sz="1400" b="1" dirty="0">
                        <a:latin typeface="Comic Sans MS" pitchFamily="66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BLANK</a:t>
                      </a:r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19.98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25.8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40.95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22E00"/>
                          </a:solidFill>
                        </a:rPr>
                        <a:t>67.11</a:t>
                      </a:r>
                      <a:endParaRPr lang="en-US" sz="1800" b="1" dirty="0">
                        <a:solidFill>
                          <a:srgbClr val="F22E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74926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DRUG LOADED</a:t>
                      </a:r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49.49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32.05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42.52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22E00"/>
                          </a:solidFill>
                        </a:rPr>
                        <a:t>68.03</a:t>
                      </a:r>
                      <a:endParaRPr lang="en-US" sz="1800" b="1" dirty="0">
                        <a:solidFill>
                          <a:srgbClr val="F22E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635096">
                <a:tc rowSpan="2">
                  <a:txBody>
                    <a:bodyPr/>
                    <a:lstStyle/>
                    <a:p>
                      <a:r>
                        <a:rPr lang="en-US" sz="1400" b="1" dirty="0" smtClean="0"/>
                        <a:t>Polydispersity Index (PI)</a:t>
                      </a:r>
                      <a:endParaRPr lang="en-US" sz="1400" b="1" dirty="0">
                        <a:latin typeface="Comic Sans MS" pitchFamily="66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BLANK</a:t>
                      </a:r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0.409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0.404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0.413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22E00"/>
                          </a:solidFill>
                        </a:rPr>
                        <a:t>0.308</a:t>
                      </a:r>
                      <a:endParaRPr lang="en-US" sz="1800" b="1" dirty="0">
                        <a:solidFill>
                          <a:srgbClr val="F22E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635096">
                <a:tc vMerge="1">
                  <a:txBody>
                    <a:bodyPr/>
                    <a:lstStyle/>
                    <a:p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DRUG LOADED</a:t>
                      </a:r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0.499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0.479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0.389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22E00"/>
                          </a:solidFill>
                        </a:rPr>
                        <a:t>0.209</a:t>
                      </a:r>
                      <a:endParaRPr lang="en-US" sz="1800" b="1" dirty="0">
                        <a:solidFill>
                          <a:srgbClr val="F22E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446496">
                <a:tc rowSpan="2">
                  <a:txBody>
                    <a:bodyPr/>
                    <a:lstStyle/>
                    <a:p>
                      <a:r>
                        <a:rPr lang="en-US" sz="1400" b="1" dirty="0" smtClean="0"/>
                        <a:t>Zeta Potential (in mV)</a:t>
                      </a:r>
                      <a:endParaRPr lang="en-US" sz="1400" b="1" dirty="0">
                        <a:latin typeface="Comic Sans MS" pitchFamily="66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BLANK</a:t>
                      </a:r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-13.7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-18.2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-21.7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22E00"/>
                          </a:solidFill>
                        </a:rPr>
                        <a:t>-26</a:t>
                      </a:r>
                      <a:endParaRPr lang="en-US" sz="1800" b="1" dirty="0">
                        <a:solidFill>
                          <a:srgbClr val="F22E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44649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DRUG LOADED</a:t>
                      </a:r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-22.0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-22.1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-24.1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22E00"/>
                          </a:solidFill>
                        </a:rPr>
                        <a:t>-34.7</a:t>
                      </a:r>
                      <a:endParaRPr lang="en-US" sz="1800" b="1" dirty="0">
                        <a:solidFill>
                          <a:srgbClr val="F22E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8000" contrast="12000"/>
          </a:blip>
          <a:srcRect/>
          <a:stretch>
            <a:fillRect/>
          </a:stretch>
        </p:blipFill>
        <p:spPr bwMode="auto">
          <a:xfrm>
            <a:off x="7742249" y="1028700"/>
            <a:ext cx="4208451" cy="2547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1000" contrast="13000"/>
          </a:blip>
          <a:srcRect/>
          <a:stretch>
            <a:fillRect/>
          </a:stretch>
        </p:blipFill>
        <p:spPr bwMode="auto">
          <a:xfrm>
            <a:off x="7308914" y="4120152"/>
            <a:ext cx="4498774" cy="23184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579" y="142871"/>
            <a:ext cx="1143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2. Drug loading and entrapment efficiency of simple and mixed micelles: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319826"/>
              </p:ext>
            </p:extLst>
          </p:nvPr>
        </p:nvGraphicFramePr>
        <p:xfrm>
          <a:off x="5250656" y="864128"/>
          <a:ext cx="5268914" cy="204216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82738"/>
                <a:gridCol w="921544"/>
                <a:gridCol w="921544"/>
                <a:gridCol w="921544"/>
                <a:gridCol w="9215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POLYMER/</a:t>
                      </a:r>
                    </a:p>
                    <a:p>
                      <a:r>
                        <a:rPr lang="en-US" dirty="0" smtClean="0">
                          <a:latin typeface="Comic Sans MS" pitchFamily="66" charset="0"/>
                        </a:rPr>
                        <a:t>PARAMETER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I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II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III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IV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mic Sans MS" pitchFamily="66" charset="0"/>
                        </a:rPr>
                        <a:t>Drug loading (% w/w)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mic Sans MS" pitchFamily="66" charset="0"/>
                        </a:rPr>
                        <a:t>2.25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mic Sans MS" pitchFamily="66" charset="0"/>
                        </a:rPr>
                        <a:t>2.8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mic Sans MS" pitchFamily="66" charset="0"/>
                        </a:rPr>
                        <a:t>6.54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mic Sans MS" pitchFamily="66" charset="0"/>
                        </a:rPr>
                        <a:t>7.51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mic Sans MS" pitchFamily="66" charset="0"/>
                        </a:rPr>
                        <a:t>Entrapment Efficiency</a:t>
                      </a:r>
                    </a:p>
                    <a:p>
                      <a:r>
                        <a:rPr lang="en-US" sz="1600" dirty="0" smtClean="0">
                          <a:latin typeface="Comic Sans MS" pitchFamily="66" charset="0"/>
                        </a:rPr>
                        <a:t>(%w/w)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mic Sans MS" pitchFamily="66" charset="0"/>
                        </a:rPr>
                        <a:t>22.92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mic Sans MS" pitchFamily="66" charset="0"/>
                        </a:rPr>
                        <a:t>27.48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mic Sans MS" pitchFamily="66" charset="0"/>
                        </a:rPr>
                        <a:t>66.74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mic Sans MS" pitchFamily="66" charset="0"/>
                        </a:rPr>
                        <a:t>91.64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6000" contrast="16000"/>
          </a:blip>
          <a:srcRect r="2059"/>
          <a:stretch>
            <a:fillRect/>
          </a:stretch>
        </p:blipFill>
        <p:spPr bwMode="auto">
          <a:xfrm>
            <a:off x="600075" y="3285314"/>
            <a:ext cx="4454525" cy="28626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184400" y="6153149"/>
            <a:ext cx="62865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mic Sans MS" pitchFamily="66" charset="0"/>
              </a:rPr>
              <a:t>Drug loading and encapsulation efficiency of micelles formulated from synthesized polymers</a:t>
            </a:r>
            <a:endParaRPr lang="en-US" sz="1600" dirty="0"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0075" y="800437"/>
            <a:ext cx="26797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Micellar dispersion – Dilution and Analysis</a:t>
            </a:r>
          </a:p>
          <a:p>
            <a:endParaRPr lang="en-IN" dirty="0"/>
          </a:p>
          <a:p>
            <a:r>
              <a:rPr lang="en-IN" dirty="0" smtClean="0"/>
              <a:t>Centrifugation</a:t>
            </a:r>
          </a:p>
          <a:p>
            <a:endParaRPr lang="en-IN" dirty="0"/>
          </a:p>
          <a:p>
            <a:r>
              <a:rPr lang="en-IN" dirty="0" smtClean="0"/>
              <a:t>Dilution and Analysis of supernatant</a:t>
            </a:r>
            <a:endParaRPr lang="en-IN" dirty="0"/>
          </a:p>
        </p:txBody>
      </p:sp>
      <p:sp>
        <p:nvSpPr>
          <p:cNvPr id="3" name="Down Arrow 2"/>
          <p:cNvSpPr/>
          <p:nvPr/>
        </p:nvSpPr>
        <p:spPr>
          <a:xfrm>
            <a:off x="1346200" y="1435100"/>
            <a:ext cx="222250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Down Arrow 5"/>
          <p:cNvSpPr/>
          <p:nvPr/>
        </p:nvSpPr>
        <p:spPr>
          <a:xfrm>
            <a:off x="1939925" y="2019300"/>
            <a:ext cx="358775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435806"/>
              </p:ext>
            </p:extLst>
          </p:nvPr>
        </p:nvGraphicFramePr>
        <p:xfrm>
          <a:off x="5479257" y="3102434"/>
          <a:ext cx="5341145" cy="36576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068229"/>
                <a:gridCol w="1068229"/>
                <a:gridCol w="1068229"/>
                <a:gridCol w="1068229"/>
                <a:gridCol w="1068229"/>
              </a:tblGrid>
              <a:tr h="34954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HLB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15.35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12.02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8.632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6.86</a:t>
                      </a:r>
                      <a:endParaRPr lang="en-IN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35" y="128592"/>
            <a:ext cx="9586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3. Morphology Of Micelles: TEM</a:t>
            </a:r>
          </a:p>
          <a:p>
            <a:endParaRPr lang="en-US" dirty="0">
              <a:latin typeface="Comic Sans MS" pitchFamily="66" charset="0"/>
            </a:endParaRPr>
          </a:p>
          <a:p>
            <a:r>
              <a:rPr lang="en-IN" dirty="0"/>
              <a:t>Transmission Electron Microscope (Philips CM200) </a:t>
            </a:r>
            <a:endParaRPr lang="en-US" dirty="0">
              <a:latin typeface="Comic Sans MS" pitchFamily="66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171825" y="1247774"/>
            <a:ext cx="6629421" cy="4645026"/>
            <a:chOff x="5508625" y="3933825"/>
            <a:chExt cx="4118528" cy="2869195"/>
          </a:xfrm>
        </p:grpSpPr>
        <p:pic>
          <p:nvPicPr>
            <p:cNvPr id="4" name="Picture 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08625" y="3933825"/>
              <a:ext cx="3671888" cy="2241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5710828" y="6623365"/>
              <a:ext cx="3916325" cy="179655"/>
            </a:xfrm>
            <a:prstGeom prst="rect">
              <a:avLst/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/>
                <a:t>TEM IMAGE OF MICELLES </a:t>
              </a:r>
              <a:r>
                <a:rPr lang="en-US" sz="1200" b="1" dirty="0" smtClean="0"/>
                <a:t>PREPARED USING </a:t>
              </a:r>
              <a:r>
                <a:rPr lang="en-US" sz="1200" b="1" dirty="0"/>
                <a:t>POLYMER </a:t>
              </a:r>
              <a:r>
                <a:rPr lang="en-US" sz="1200" b="1" dirty="0" smtClean="0"/>
                <a:t>IV (Scale: 100nm)</a:t>
              </a:r>
              <a:endParaRPr lang="en-IN" sz="12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6100" y="42200"/>
            <a:ext cx="11197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FF0000"/>
                </a:solidFill>
                <a:latin typeface="Copperplate Gothic Light" pitchFamily="34" charset="0"/>
              </a:rPr>
              <a:t>IN VITRO  </a:t>
            </a:r>
            <a:r>
              <a:rPr lang="en-US" sz="2400" b="1" dirty="0" smtClean="0">
                <a:solidFill>
                  <a:srgbClr val="FF0000"/>
                </a:solidFill>
                <a:latin typeface="Copperplate Gothic Light" pitchFamily="34" charset="0"/>
              </a:rPr>
              <a:t>RELEASE STUDIES: SIMPLE AND MIXED MICELLES</a:t>
            </a:r>
            <a:endParaRPr lang="en-IN" sz="2400" b="1" dirty="0">
              <a:solidFill>
                <a:srgbClr val="FF0000"/>
              </a:solidFill>
              <a:latin typeface="Copperplate Gothic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" y="703385"/>
            <a:ext cx="112541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Comic Sans MS" panose="030F0702030302020204" pitchFamily="66" charset="0"/>
                <a:cs typeface="Times New Roman" pitchFamily="18" charset="0"/>
              </a:rPr>
              <a:t>Micellar Dispersion/ Drug solution in dialysis bag </a:t>
            </a:r>
            <a:r>
              <a:rPr lang="en-IN" sz="2400" dirty="0" smtClean="0">
                <a:latin typeface="Comic Sans MS" panose="030F0702030302020204" pitchFamily="66" charset="0"/>
              </a:rPr>
              <a:t>MWCO: </a:t>
            </a:r>
            <a:r>
              <a:rPr lang="en-IN" sz="2400" dirty="0">
                <a:latin typeface="Comic Sans MS" panose="030F0702030302020204" pitchFamily="66" charset="0"/>
              </a:rPr>
              <a:t>12000Da </a:t>
            </a:r>
            <a:endParaRPr lang="en-US" sz="2400" b="1" dirty="0" smtClean="0">
              <a:latin typeface="Comic Sans MS" panose="030F0702030302020204" pitchFamily="66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Comic Sans MS" panose="030F0702030302020204" pitchFamily="66" charset="0"/>
                <a:cs typeface="Times New Roman" pitchFamily="18" charset="0"/>
              </a:rPr>
              <a:t>Receptor medium: PEG 400 : PBS ; </a:t>
            </a:r>
            <a:r>
              <a:rPr lang="en-IN" sz="2400" b="1" dirty="0" smtClean="0">
                <a:latin typeface="Comic Sans MS" panose="030F0702030302020204" pitchFamily="66" charset="0"/>
                <a:cs typeface="Times New Roman" pitchFamily="18" charset="0"/>
              </a:rPr>
              <a:t>75 : 25 v/v</a:t>
            </a:r>
          </a:p>
          <a:p>
            <a:pPr>
              <a:buFont typeface="Wingdings" pitchFamily="2" charset="2"/>
              <a:buChar char="ü"/>
            </a:pPr>
            <a:r>
              <a:rPr lang="en-IN" sz="2400" b="1" dirty="0" smtClean="0">
                <a:latin typeface="Comic Sans MS" panose="030F0702030302020204" pitchFamily="66" charset="0"/>
                <a:cs typeface="Times New Roman" pitchFamily="18" charset="0"/>
              </a:rPr>
              <a:t>Gentle stirring at 37</a:t>
            </a:r>
            <a:r>
              <a:rPr lang="en-IN" sz="2400" b="1" baseline="30000" dirty="0" smtClean="0">
                <a:latin typeface="Comic Sans MS" panose="030F0702030302020204" pitchFamily="66" charset="0"/>
                <a:cs typeface="Times New Roman" pitchFamily="18" charset="0"/>
              </a:rPr>
              <a:t>o</a:t>
            </a:r>
            <a:r>
              <a:rPr lang="en-IN" sz="2400" b="1" dirty="0" smtClean="0">
                <a:latin typeface="Comic Sans MS" panose="030F0702030302020204" pitchFamily="66" charset="0"/>
                <a:cs typeface="Times New Roman" pitchFamily="18" charset="0"/>
              </a:rPr>
              <a:t>C on a stirring mantle</a:t>
            </a:r>
          </a:p>
          <a:p>
            <a:pPr>
              <a:buFont typeface="Wingdings" pitchFamily="2" charset="2"/>
              <a:buChar char="ü"/>
            </a:pPr>
            <a:r>
              <a:rPr lang="en-IN" sz="2400" b="1" dirty="0" err="1" smtClean="0">
                <a:latin typeface="Comic Sans MS" panose="030F0702030302020204" pitchFamily="66" charset="0"/>
                <a:cs typeface="Times New Roman" pitchFamily="18" charset="0"/>
              </a:rPr>
              <a:t>Aliquotes</a:t>
            </a:r>
            <a:r>
              <a:rPr lang="en-IN" sz="2400" b="1" dirty="0" smtClean="0">
                <a:latin typeface="Comic Sans MS" panose="030F0702030302020204" pitchFamily="66" charset="0"/>
                <a:cs typeface="Times New Roman" pitchFamily="18" charset="0"/>
              </a:rPr>
              <a:t> analysed by validated HPLC method</a:t>
            </a:r>
          </a:p>
          <a:p>
            <a:pPr>
              <a:buFont typeface="Wingdings" pitchFamily="2" charset="2"/>
              <a:buChar char="ü"/>
            </a:pPr>
            <a:endParaRPr lang="en-US" sz="2400" b="1" dirty="0">
              <a:latin typeface="Comic Sans MS" panose="030F0702030302020204" pitchFamily="66" charset="0"/>
              <a:cs typeface="Times New Roman" pitchFamily="18" charset="0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3395713"/>
              </p:ext>
            </p:extLst>
          </p:nvPr>
        </p:nvGraphicFramePr>
        <p:xfrm>
          <a:off x="3098658" y="2806700"/>
          <a:ext cx="5872766" cy="3505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791" y="42198"/>
            <a:ext cx="10733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FF0000"/>
                </a:solidFill>
                <a:latin typeface="Copperplate Gothic Light" pitchFamily="34" charset="0"/>
              </a:rPr>
              <a:t>IN VITRO  </a:t>
            </a:r>
            <a:r>
              <a:rPr lang="en-US" sz="2400" b="1" dirty="0" smtClean="0">
                <a:solidFill>
                  <a:srgbClr val="FF0000"/>
                </a:solidFill>
                <a:latin typeface="Copperplate Gothic Light" pitchFamily="34" charset="0"/>
              </a:rPr>
              <a:t>CYTOTOXICITY STUDIES</a:t>
            </a:r>
            <a:endParaRPr lang="en-IN" sz="2400" b="1" dirty="0">
              <a:solidFill>
                <a:srgbClr val="FF0000"/>
              </a:solidFill>
              <a:latin typeface="Copperplate Gothic Ligh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6437" y="647114"/>
            <a:ext cx="11338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/>
              <a:t>A 549 cell line </a:t>
            </a:r>
            <a:r>
              <a:rPr lang="en-IN" dirty="0" smtClean="0"/>
              <a:t>: </a:t>
            </a:r>
            <a:r>
              <a:rPr lang="en-IN" dirty="0" err="1" smtClean="0"/>
              <a:t>Adenocarcinomic</a:t>
            </a:r>
            <a:r>
              <a:rPr lang="en-IN" dirty="0" smtClean="0"/>
              <a:t> human alveolar basal epithelial cells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IN" dirty="0" smtClean="0"/>
              <a:t> </a:t>
            </a:r>
            <a:r>
              <a:rPr lang="en-IN" dirty="0" err="1" smtClean="0"/>
              <a:t>Sulforhodamine</a:t>
            </a:r>
            <a:r>
              <a:rPr lang="en-IN" dirty="0" smtClean="0"/>
              <a:t> </a:t>
            </a:r>
            <a:r>
              <a:rPr lang="en-IN" dirty="0"/>
              <a:t>B (SRB) assay </a:t>
            </a:r>
            <a:r>
              <a:rPr lang="en-IN" dirty="0" smtClean="0"/>
              <a:t>for viable cells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2219472"/>
              </p:ext>
            </p:extLst>
          </p:nvPr>
        </p:nvGraphicFramePr>
        <p:xfrm>
          <a:off x="2161683" y="2240567"/>
          <a:ext cx="6804517" cy="3715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6602" y="28131"/>
            <a:ext cx="10367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pperplate Gothic Light" pitchFamily="34" charset="0"/>
              </a:rPr>
              <a:t>SUMMARY</a:t>
            </a:r>
            <a:endParaRPr lang="en-IN" sz="2400" b="1" dirty="0">
              <a:solidFill>
                <a:srgbClr val="FF0000"/>
              </a:solidFill>
              <a:latin typeface="Copperplate Gothic Light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51692" y="914401"/>
            <a:ext cx="10494499" cy="478382"/>
            <a:chOff x="351692" y="914401"/>
            <a:chExt cx="10494499" cy="400110"/>
          </a:xfrm>
        </p:grpSpPr>
        <p:sp>
          <p:nvSpPr>
            <p:cNvPr id="3" name="TextBox 2"/>
            <p:cNvSpPr txBox="1"/>
            <p:nvPr/>
          </p:nvSpPr>
          <p:spPr>
            <a:xfrm>
              <a:off x="351692" y="914401"/>
              <a:ext cx="104944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"/>
              </a:pPr>
              <a:r>
                <a:rPr lang="en-US" sz="2400" dirty="0" smtClean="0">
                  <a:latin typeface="Comic Sans MS" pitchFamily="66" charset="0"/>
                </a:rPr>
                <a:t> Amphiphilic block copolymers         tailored to suit needs.</a:t>
              </a:r>
              <a:endParaRPr lang="en-IN" sz="2400" dirty="0">
                <a:latin typeface="Comic Sans MS" pitchFamily="66" charset="0"/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5047179" y="1125415"/>
              <a:ext cx="6189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2471226" y="1671284"/>
            <a:ext cx="9720774" cy="846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"/>
            </a:pPr>
            <a:r>
              <a:rPr lang="en-US" sz="2400" dirty="0" smtClean="0">
                <a:latin typeface="Comic Sans MS" pitchFamily="66" charset="0"/>
              </a:rPr>
              <a:t>Extremely low CMC values capable of withstanding dilution in bloodstream possible.</a:t>
            </a:r>
            <a:endParaRPr lang="en-IN" sz="24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56" y="2714108"/>
            <a:ext cx="11493305" cy="846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"/>
            </a:pPr>
            <a:r>
              <a:rPr lang="en-US" sz="2400" dirty="0" smtClean="0">
                <a:latin typeface="Comic Sans MS" pitchFamily="66" charset="0"/>
              </a:rPr>
              <a:t> Small size imparts passive targeting properties (Enhanced Permeation and Retention Effect).</a:t>
            </a:r>
            <a:endParaRPr lang="en-IN" sz="2400" dirty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72310" y="4068476"/>
            <a:ext cx="9575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"/>
            </a:pPr>
            <a:r>
              <a:rPr lang="en-US" sz="2400" dirty="0" smtClean="0">
                <a:latin typeface="Comic Sans MS" pitchFamily="66" charset="0"/>
              </a:rPr>
              <a:t> Polymeric micelles containing biodegradable ester linkage have the potential to avert side effects vis-à-vis </a:t>
            </a:r>
            <a:r>
              <a:rPr lang="en-US" sz="2400" dirty="0" err="1" smtClean="0">
                <a:latin typeface="Comic Sans MS" pitchFamily="66" charset="0"/>
              </a:rPr>
              <a:t>Taxotere</a:t>
            </a:r>
            <a:r>
              <a:rPr lang="en-US" sz="2400" dirty="0" smtClean="0">
                <a:latin typeface="Comic Sans MS" pitchFamily="66" charset="0"/>
                <a:sym typeface="Symbol"/>
              </a:rPr>
              <a:t> (marketed drug solution of docetaxel).</a:t>
            </a:r>
            <a:endParaRPr lang="en-IN" sz="2400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3226" y="5796477"/>
            <a:ext cx="1132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"/>
            </a:pPr>
            <a:r>
              <a:rPr lang="en-US" sz="2400" dirty="0" smtClean="0">
                <a:latin typeface="Comic Sans MS" pitchFamily="66" charset="0"/>
              </a:rPr>
              <a:t> Polymeric micelles hold good potential for delivery of cytotoxic agents.</a:t>
            </a:r>
            <a:endParaRPr lang="en-IN" sz="2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46567" y="96839"/>
            <a:ext cx="116183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pperplate Gothic Light" pitchFamily="34" charset="0"/>
              </a:rPr>
              <a:t>ACKNOWLEDGEMENTS </a:t>
            </a:r>
            <a:endParaRPr lang="en-IN" sz="2400" b="1" dirty="0">
              <a:solidFill>
                <a:srgbClr val="FF0000"/>
              </a:solidFill>
              <a:latin typeface="Copperplate Gothic Light" pitchFamily="34" charset="0"/>
            </a:endParaRPr>
          </a:p>
        </p:txBody>
      </p:sp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730512" y="844184"/>
            <a:ext cx="11044147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2400" dirty="0" smtClean="0">
              <a:latin typeface="Comic Sans MS" pitchFamily="66" charset="0"/>
            </a:endParaRPr>
          </a:p>
          <a:p>
            <a:pPr>
              <a:buFont typeface="Wingdings" pitchFamily="2" charset="2"/>
              <a:buChar char=""/>
            </a:pPr>
            <a:endParaRPr lang="en-US" sz="2400" dirty="0" smtClean="0">
              <a:latin typeface="Comic Sans MS" pitchFamily="66" charset="0"/>
            </a:endParaRPr>
          </a:p>
          <a:p>
            <a:r>
              <a:rPr lang="en-US" sz="2400" u="sng" dirty="0" smtClean="0">
                <a:latin typeface="Comic Sans MS" pitchFamily="66" charset="0"/>
              </a:rPr>
              <a:t>Acknowledgements</a:t>
            </a:r>
            <a:r>
              <a:rPr lang="en-US" sz="2400" dirty="0" smtClean="0">
                <a:latin typeface="Comic Sans MS" pitchFamily="66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omic Sans MS" pitchFamily="66" charset="0"/>
              </a:rPr>
              <a:t> We would like to thank Dr. </a:t>
            </a:r>
            <a:r>
              <a:rPr lang="en-US" sz="2400" dirty="0" err="1" smtClean="0">
                <a:latin typeface="Comic Sans MS" pitchFamily="66" charset="0"/>
              </a:rPr>
              <a:t>Juvekar</a:t>
            </a:r>
            <a:r>
              <a:rPr lang="en-US" sz="2400" dirty="0" smtClean="0">
                <a:latin typeface="Comic Sans MS" pitchFamily="66" charset="0"/>
              </a:rPr>
              <a:t> and Mr. </a:t>
            </a:r>
            <a:r>
              <a:rPr lang="en-US" sz="2400" dirty="0" err="1" smtClean="0">
                <a:latin typeface="Comic Sans MS" pitchFamily="66" charset="0"/>
              </a:rPr>
              <a:t>Subroto</a:t>
            </a:r>
            <a:r>
              <a:rPr lang="en-US" sz="2400" dirty="0" smtClean="0">
                <a:latin typeface="Comic Sans MS" pitchFamily="66" charset="0"/>
              </a:rPr>
              <a:t> at ACTREC for helping us with cell line work.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omic Sans MS" pitchFamily="66" charset="0"/>
              </a:rPr>
              <a:t>We would also like to express our gratitude towards Mrs. </a:t>
            </a:r>
            <a:r>
              <a:rPr lang="en-US" sz="2400" dirty="0" err="1" smtClean="0">
                <a:latin typeface="Comic Sans MS" pitchFamily="66" charset="0"/>
              </a:rPr>
              <a:t>Nutan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Agadi</a:t>
            </a:r>
            <a:r>
              <a:rPr lang="en-US" sz="2400" dirty="0" smtClean="0">
                <a:latin typeface="Comic Sans MS" pitchFamily="66" charset="0"/>
              </a:rPr>
              <a:t> at IIT for conducting NMR studies, </a:t>
            </a:r>
            <a:r>
              <a:rPr lang="en-US" sz="2400" dirty="0" err="1" smtClean="0">
                <a:latin typeface="Comic Sans MS" pitchFamily="66" charset="0"/>
              </a:rPr>
              <a:t>Glenmark</a:t>
            </a:r>
            <a:r>
              <a:rPr lang="en-US" sz="2400" dirty="0" smtClean="0">
                <a:latin typeface="Comic Sans MS" pitchFamily="66" charset="0"/>
              </a:rPr>
              <a:t> for DSC analysis, Mr. </a:t>
            </a:r>
            <a:r>
              <a:rPr lang="en-US" sz="2400" dirty="0" err="1" smtClean="0">
                <a:latin typeface="Comic Sans MS" pitchFamily="66" charset="0"/>
              </a:rPr>
              <a:t>Nilesh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Kulkarni</a:t>
            </a:r>
            <a:r>
              <a:rPr lang="en-US" sz="2400" dirty="0" smtClean="0">
                <a:latin typeface="Comic Sans MS" pitchFamily="66" charset="0"/>
              </a:rPr>
              <a:t> at TIFR for XRD studies.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Comic Sans MS" pitchFamily="66" charset="0"/>
              </a:rPr>
              <a:t>Special thanks to </a:t>
            </a:r>
            <a:r>
              <a:rPr lang="en-US" sz="2400" dirty="0" err="1" smtClean="0">
                <a:latin typeface="Comic Sans MS" pitchFamily="66" charset="0"/>
              </a:rPr>
              <a:t>Mr.Milind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Tikle</a:t>
            </a:r>
            <a:r>
              <a:rPr lang="en-US" sz="2400" dirty="0" smtClean="0">
                <a:latin typeface="Comic Sans MS" pitchFamily="66" charset="0"/>
              </a:rPr>
              <a:t> at Dept. of Chem., Mumbai University for helping with </a:t>
            </a:r>
            <a:r>
              <a:rPr lang="en-US" sz="2400" dirty="0" err="1" smtClean="0">
                <a:latin typeface="Comic Sans MS" pitchFamily="66" charset="0"/>
              </a:rPr>
              <a:t>spectrofluorimetric</a:t>
            </a:r>
            <a:r>
              <a:rPr lang="en-US" sz="2400" dirty="0" smtClean="0">
                <a:latin typeface="Comic Sans MS" pitchFamily="66" charset="0"/>
              </a:rPr>
              <a:t> analysis for determination of CMC.</a:t>
            </a:r>
            <a:endParaRPr lang="en-US" sz="2400" dirty="0">
              <a:latin typeface="Comic Sans MS" pitchFamily="66" charset="0"/>
            </a:endParaRPr>
          </a:p>
          <a:p>
            <a:endParaRPr lang="en-US" sz="2400" dirty="0">
              <a:latin typeface="Comic Sans MS" pitchFamily="66" charset="0"/>
            </a:endParaRPr>
          </a:p>
          <a:p>
            <a:endParaRPr lang="en-US" sz="2400" dirty="0">
              <a:latin typeface="Comic Sans MS" pitchFamily="66" charset="0"/>
            </a:endParaRPr>
          </a:p>
          <a:p>
            <a:endParaRPr lang="en-US" sz="2400" dirty="0">
              <a:latin typeface="Comic Sans MS" pitchFamily="66" charset="0"/>
            </a:endParaRPr>
          </a:p>
          <a:p>
            <a:endParaRPr lang="en-IN" sz="2400" dirty="0">
              <a:latin typeface="Comic Sans MS" pitchFamily="66" charset="0"/>
            </a:endParaRP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7F773C-93CA-44A8-880B-05DC16A79FB6}" type="slidenum">
              <a:rPr lang="en-I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IN" smtClean="0"/>
          </a:p>
        </p:txBody>
      </p:sp>
    </p:spTree>
  </p:cSld>
  <p:clrMapOvr>
    <a:masterClrMapping/>
  </p:clrMapOvr>
  <p:transition advTm="2636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Potential for vaccine delivery?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605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98524" y="542290"/>
            <a:ext cx="981557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dirty="0" smtClean="0">
                <a:latin typeface="Comic Sans MS" panose="030F0702030302020204" pitchFamily="66" charset="0"/>
              </a:rPr>
              <a:t>KEY FEATURES OF POLYMERIC MICELLAR SYSTEMS WHICH MAKE THEM</a:t>
            </a:r>
          </a:p>
          <a:p>
            <a:pPr algn="just"/>
            <a:r>
              <a:rPr lang="en-IN" dirty="0" smtClean="0">
                <a:latin typeface="Comic Sans MS" panose="030F0702030302020204" pitchFamily="66" charset="0"/>
              </a:rPr>
              <a:t> SUITABLE FOR VACCINE DELIVERY:</a:t>
            </a:r>
          </a:p>
          <a:p>
            <a:pPr algn="just"/>
            <a:endParaRPr lang="en-IN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>
                <a:latin typeface="Comic Sans MS" panose="030F0702030302020204" pitchFamily="66" charset="0"/>
              </a:rPr>
              <a:t>D</a:t>
            </a:r>
            <a:r>
              <a:rPr lang="en-IN" dirty="0" smtClean="0">
                <a:latin typeface="Comic Sans MS" panose="030F0702030302020204" pitchFamily="66" charset="0"/>
              </a:rPr>
              <a:t>ue </a:t>
            </a:r>
            <a:r>
              <a:rPr lang="en-IN" dirty="0">
                <a:latin typeface="Comic Sans MS" panose="030F0702030302020204" pitchFamily="66" charset="0"/>
              </a:rPr>
              <a:t>to their small size (generally &lt;100 nm) they particularly facilitate the antigen delivery to antigen presenting cells (APCs), such as dendritic cells (DCs) in the draining lymph nodes. </a:t>
            </a:r>
            <a:endParaRPr lang="en-IN" dirty="0" smtClean="0"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IN" dirty="0" smtClean="0"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 smtClean="0">
                <a:latin typeface="Comic Sans MS" panose="030F0702030302020204" pitchFamily="66" charset="0"/>
              </a:rPr>
              <a:t>Micelles are </a:t>
            </a:r>
            <a:r>
              <a:rPr lang="en-IN" dirty="0">
                <a:latin typeface="Comic Sans MS" panose="030F0702030302020204" pitchFamily="66" charset="0"/>
              </a:rPr>
              <a:t>capable of targeting DCs by traveling through lymphatics directly to lymph nodes, </a:t>
            </a:r>
            <a:r>
              <a:rPr lang="en-IN" dirty="0" smtClean="0">
                <a:latin typeface="Comic Sans MS" panose="030F0702030302020204" pitchFamily="66" charset="0"/>
              </a:rPr>
              <a:t>promoting </a:t>
            </a:r>
            <a:r>
              <a:rPr lang="en-IN" dirty="0">
                <a:latin typeface="Comic Sans MS" panose="030F0702030302020204" pitchFamily="66" charset="0"/>
              </a:rPr>
              <a:t>germinal </a:t>
            </a:r>
            <a:r>
              <a:rPr lang="en-IN" dirty="0" smtClean="0">
                <a:latin typeface="Comic Sans MS" panose="030F0702030302020204" pitchFamily="66" charset="0"/>
              </a:rPr>
              <a:t>centre </a:t>
            </a:r>
            <a:r>
              <a:rPr lang="en-IN" dirty="0">
                <a:latin typeface="Comic Sans MS" panose="030F0702030302020204" pitchFamily="66" charset="0"/>
              </a:rPr>
              <a:t>formation </a:t>
            </a:r>
            <a:endParaRPr lang="en-IN" dirty="0" smtClean="0"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IN" dirty="0" smtClean="0"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>
                <a:latin typeface="Comic Sans MS" panose="030F0702030302020204" pitchFamily="66" charset="0"/>
              </a:rPr>
              <a:t>T</a:t>
            </a:r>
            <a:r>
              <a:rPr lang="en-IN" dirty="0" smtClean="0">
                <a:latin typeface="Comic Sans MS" panose="030F0702030302020204" pitchFamily="66" charset="0"/>
              </a:rPr>
              <a:t>hey </a:t>
            </a:r>
            <a:r>
              <a:rPr lang="en-IN" dirty="0">
                <a:latin typeface="Comic Sans MS" panose="030F0702030302020204" pitchFamily="66" charset="0"/>
              </a:rPr>
              <a:t>can also easily display suitable surface properties (nature, surface charge) through the appropriate choice of biocompatible hydrophilic segments of the micelle </a:t>
            </a:r>
            <a:r>
              <a:rPr lang="en-IN" dirty="0" smtClean="0">
                <a:latin typeface="Comic Sans MS" panose="030F0702030302020204" pitchFamily="66" charset="0"/>
              </a:rPr>
              <a:t>corona. </a:t>
            </a:r>
          </a:p>
          <a:p>
            <a:pPr marL="400050" indent="-400050" algn="just">
              <a:buFont typeface="Wingdings" panose="05000000000000000000" pitchFamily="2" charset="2"/>
              <a:buChar char="Ø"/>
            </a:pPr>
            <a:endParaRPr lang="en-IN" dirty="0">
              <a:latin typeface="Comic Sans MS" panose="030F07020303020202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IN" dirty="0" smtClean="0">
                <a:latin typeface="Comic Sans MS" panose="030F0702030302020204" pitchFamily="66" charset="0"/>
              </a:rPr>
              <a:t>Through </a:t>
            </a:r>
            <a:r>
              <a:rPr lang="en-IN" dirty="0">
                <a:latin typeface="Comic Sans MS" panose="030F0702030302020204" pitchFamily="66" charset="0"/>
              </a:rPr>
              <a:t>appropriate chemical design of the hydrophobic and hydrophilic blocks (presence of reactive groups, cationic moieties,…), a variety of additional </a:t>
            </a:r>
            <a:r>
              <a:rPr lang="en-IN" dirty="0" err="1">
                <a:latin typeface="Comic Sans MS" panose="030F0702030302020204" pitchFamily="66" charset="0"/>
              </a:rPr>
              <a:t>immunostimulatory</a:t>
            </a:r>
            <a:r>
              <a:rPr lang="en-IN" dirty="0">
                <a:latin typeface="Comic Sans MS" panose="030F0702030302020204" pitchFamily="66" charset="0"/>
              </a:rPr>
              <a:t> molecules (such as Toll Like Receptor (TLR) ligands, mannose receptor ligands,…) can be easily incorporated in these systems in a controlled fashion, to induce an enhanced activation of the </a:t>
            </a:r>
            <a:r>
              <a:rPr lang="en-IN" dirty="0" smtClean="0">
                <a:latin typeface="Comic Sans MS" panose="030F0702030302020204" pitchFamily="66" charset="0"/>
              </a:rPr>
              <a:t>DCs</a:t>
            </a:r>
            <a:r>
              <a:rPr lang="en-IN" dirty="0">
                <a:latin typeface="Comic Sans MS" panose="030F0702030302020204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537" y="4353622"/>
            <a:ext cx="155257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46809889"/>
              </p:ext>
            </p:extLst>
          </p:nvPr>
        </p:nvGraphicFramePr>
        <p:xfrm>
          <a:off x="1179576" y="444838"/>
          <a:ext cx="972972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701" y="4264461"/>
            <a:ext cx="1795399" cy="2474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00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086234"/>
              </p:ext>
            </p:extLst>
          </p:nvPr>
        </p:nvGraphicFramePr>
        <p:xfrm>
          <a:off x="304800" y="502166"/>
          <a:ext cx="11328400" cy="6203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3000"/>
                <a:gridCol w="1626769"/>
                <a:gridCol w="6018631"/>
              </a:tblGrid>
              <a:tr h="624256">
                <a:tc>
                  <a:txBody>
                    <a:bodyPr/>
                    <a:lstStyle/>
                    <a:p>
                      <a:r>
                        <a:rPr lang="en-IN" dirty="0" smtClean="0"/>
                        <a:t>Polymeric micellar system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Antigen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Finding</a:t>
                      </a:r>
                      <a:endParaRPr lang="en-IN" dirty="0"/>
                    </a:p>
                  </a:txBody>
                  <a:tcPr/>
                </a:tc>
              </a:tr>
              <a:tr h="1156149">
                <a:tc>
                  <a:txBody>
                    <a:bodyPr/>
                    <a:lstStyle/>
                    <a:p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PEG-b-poly(propylene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sulfide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block copolymer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Ovalbumin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2.4-fold OVA-specific CD8+ T cells in the blood and higher (1.7-fold) interferon gamma levels from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splenocytes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upon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restimulation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than in mice immunized with free OVA  with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CpG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as adjuvant. </a:t>
                      </a:r>
                      <a:endParaRPr lang="en-IN" dirty="0"/>
                    </a:p>
                  </a:txBody>
                  <a:tcPr/>
                </a:tc>
              </a:tr>
              <a:tr h="2223363">
                <a:tc>
                  <a:txBody>
                    <a:bodyPr/>
                    <a:lstStyle/>
                    <a:p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Cationic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polyethyleneimine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(PEI) – stearic acid based micelles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Hydrophobic melanoma peptide antigen Trp2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Trp2-loaded micelles accumulated preferentially in the medulla and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paracortex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of the draining lymph nodes and were present at negligible levels in the systemic circulation. Mice immunized with Trp2-loaded micelles showed significantly higher Trp2-specific cytotoxic T lymphocyte activity than mice immunized with free Trp2 or a mixture of Trp2 and empty micelles. </a:t>
                      </a:r>
                      <a:endParaRPr lang="en-IN" dirty="0"/>
                    </a:p>
                  </a:txBody>
                  <a:tcPr/>
                </a:tc>
              </a:tr>
              <a:tr h="2104458">
                <a:tc>
                  <a:txBody>
                    <a:bodyPr/>
                    <a:lstStyle/>
                    <a:p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Micelles based on chitosan modified with hydrophobic phenyl alanine bearing mannose moieties – for triggering mannose-receptor mediated endocytosis in APCs.</a:t>
                      </a:r>
                    </a:p>
                    <a:p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Plasmid DNA encoding hepatitis B surface antigen (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pHBsAg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Enhanced cell uptake (RAW 264.7 and DC 2.4 cells) and high </a:t>
                      </a:r>
                      <a:r>
                        <a:rPr lang="en-IN" sz="18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vitro 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transfection efficiency </a:t>
                      </a:r>
                    </a:p>
                    <a:p>
                      <a:endParaRPr lang="en-IN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Intradermal immunization of BALB/c mice indicated that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polyplexes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with the plasmid DNA encoding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pHBsAg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induced significantly higher serum antibody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titer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 comparison to naked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pHBsAg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20700" y="132834"/>
            <a:ext cx="744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/>
              <a:t>A few Studies……POLYMERIC MICELLAR SYSTEMS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51019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383319"/>
              </p:ext>
            </p:extLst>
          </p:nvPr>
        </p:nvGraphicFramePr>
        <p:xfrm>
          <a:off x="1028700" y="1316566"/>
          <a:ext cx="89281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050"/>
                <a:gridCol w="4464050"/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Pepetide</a:t>
                      </a:r>
                      <a:r>
                        <a:rPr lang="en-IN" dirty="0" smtClean="0"/>
                        <a:t> based micellar system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Finding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Peptide epitopes selected from the HSV envelope glycoproteins B and D (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gB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gD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that had their N-terminus modified with hydrophobic moieties containing a double C18 alkyl chain 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cytokine production triggered by the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gB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gD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micelles in mouse (RAW 264.7) and human (U937) macrophages increased compared to the production triggered by the pure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gB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IN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gD</a:t>
                      </a:r>
                      <a:r>
                        <a:rPr lang="en-IN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peptides 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03400" y="558800"/>
            <a:ext cx="529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/>
              <a:t>PEPTIDE MICELLAR  SYSTEM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53389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99456" y="-84876"/>
            <a:ext cx="10273141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THANK  YOU</a:t>
            </a:r>
            <a:endParaRPr lang="en-US" sz="8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80559" y="1571309"/>
            <a:ext cx="193835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FOR</a:t>
            </a:r>
          </a:p>
        </p:txBody>
      </p:sp>
      <p:sp>
        <p:nvSpPr>
          <p:cNvPr id="6" name="Rectangle 5"/>
          <p:cNvSpPr/>
          <p:nvPr/>
        </p:nvSpPr>
        <p:spPr>
          <a:xfrm>
            <a:off x="3374128" y="3356993"/>
            <a:ext cx="358303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PATIENT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1927903" y="5171709"/>
            <a:ext cx="459773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LISTENING</a:t>
            </a:r>
          </a:p>
        </p:txBody>
      </p:sp>
      <p:sp>
        <p:nvSpPr>
          <p:cNvPr id="25608" name="Slide Number Placeholder 9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F13DED-5D90-48DA-B1A2-7D9B24EA0938}" type="slidenum">
              <a:rPr lang="en-I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IN" smtClean="0"/>
          </a:p>
        </p:txBody>
      </p:sp>
    </p:spTree>
    <p:custDataLst>
      <p:tags r:id="rId1"/>
    </p:custDataLst>
  </p:cSld>
  <p:clrMapOvr>
    <a:masterClrMapping/>
  </p:clrMapOvr>
  <p:transition advTm="45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38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heme/theme1.xml><?xml version="1.0" encoding="utf-8"?>
<a:theme xmlns:a="http://schemas.openxmlformats.org/drawingml/2006/main" name="TS10346053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lancholy abstract design template" id="{53D6E29E-BC16-4C15-929C-E5E8D3EE1C7C}" vid="{7719C5F9-D258-4D09-B252-90C1DAED72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CEFEFB8-71C6-4A9E-8EF9-0768355D7E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TS103460530</Template>
  <TotalTime>5100</TotalTime>
  <Words>1889</Words>
  <Application>Microsoft Office PowerPoint</Application>
  <PresentationFormat>Custom</PresentationFormat>
  <Paragraphs>419</Paragraphs>
  <Slides>35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TS103460530</vt:lpstr>
      <vt:lpstr>Polymeric micelle based formulation for delivery of docetaxel: Development and evaluation  </vt:lpstr>
      <vt:lpstr>The Burden of Cancer Worldwide : A few figures and facts </vt:lpstr>
      <vt:lpstr>Treatment options</vt:lpstr>
      <vt:lpstr>Side effects of Chemotherapy</vt:lpstr>
      <vt:lpstr>Docetaxel Trihydrate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Potential for vaccine delivery?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Megha</dc:creator>
  <cp:lastModifiedBy>Hema</cp:lastModifiedBy>
  <cp:revision>214</cp:revision>
  <dcterms:created xsi:type="dcterms:W3CDTF">2014-03-23T12:26:35Z</dcterms:created>
  <dcterms:modified xsi:type="dcterms:W3CDTF">2015-11-02T10:23:49Z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TC034605309991</vt:lpwstr>
  </property>
</Properties>
</file>