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notesSlides/notesSlide4.xml" ContentType="application/vnd.openxmlformats-officedocument.presentationml.notesSlide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tiff" ContentType="image/tiff"/>
  <Default Extension="vml" ContentType="application/vnd.openxmlformats-officedocument.vmlDrawing"/>
  <Override PartName="/ppt/diagrams/data5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60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7" r:id="rId20"/>
    <p:sldId id="294" r:id="rId21"/>
    <p:sldId id="295" r:id="rId22"/>
    <p:sldId id="278" r:id="rId23"/>
    <p:sldId id="279" r:id="rId24"/>
    <p:sldId id="280" r:id="rId25"/>
    <p:sldId id="281" r:id="rId26"/>
    <p:sldId id="282" r:id="rId27"/>
    <p:sldId id="285" r:id="rId28"/>
    <p:sldId id="286" r:id="rId29"/>
    <p:sldId id="288" r:id="rId30"/>
    <p:sldId id="298" r:id="rId31"/>
    <p:sldId id="289" r:id="rId32"/>
    <p:sldId id="297" r:id="rId33"/>
    <p:sldId id="291" r:id="rId34"/>
    <p:sldId id="293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989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82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684954-09D8-4B6E-805F-50283CD38A79}" type="doc">
      <dgm:prSet loTypeId="urn:microsoft.com/office/officeart/2005/8/layout/hProcess9" loCatId="process" qsTypeId="urn:microsoft.com/office/officeart/2005/8/quickstyle/simple1" qsCatId="simple" csTypeId="urn:microsoft.com/office/officeart/2005/8/colors/accent2_2" csCatId="accent2" phldr="1"/>
      <dgm:spPr/>
    </dgm:pt>
    <dgm:pt modelId="{FCB1AE10-8700-417C-8A65-EF8EADA0ECF3}">
      <dgm:prSet phldrT="[Text]"/>
      <dgm:spPr/>
      <dgm:t>
        <a:bodyPr/>
        <a:lstStyle/>
        <a:p>
          <a:r>
            <a:rPr lang="en-US" dirty="0" smtClean="0"/>
            <a:t>Read sequence(s)</a:t>
          </a:r>
          <a:endParaRPr lang="en-IN" dirty="0"/>
        </a:p>
      </dgm:t>
    </dgm:pt>
    <dgm:pt modelId="{599645D0-E469-4D16-B317-8A38195BF020}" type="parTrans" cxnId="{61580B0C-C33A-4A7A-AEDE-7F0B09956042}">
      <dgm:prSet/>
      <dgm:spPr/>
      <dgm:t>
        <a:bodyPr/>
        <a:lstStyle/>
        <a:p>
          <a:endParaRPr lang="en-IN"/>
        </a:p>
      </dgm:t>
    </dgm:pt>
    <dgm:pt modelId="{E08573C3-A533-4C44-B689-302FCC69C3C2}" type="sibTrans" cxnId="{61580B0C-C33A-4A7A-AEDE-7F0B09956042}">
      <dgm:prSet/>
      <dgm:spPr/>
      <dgm:t>
        <a:bodyPr/>
        <a:lstStyle/>
        <a:p>
          <a:endParaRPr lang="en-IN"/>
        </a:p>
      </dgm:t>
    </dgm:pt>
    <dgm:pt modelId="{FFADF0E2-F1A7-49BD-ACDD-B0DEA9F4648D}">
      <dgm:prSet phldrT="[Text]" custT="1"/>
      <dgm:spPr/>
      <dgm:t>
        <a:bodyPr/>
        <a:lstStyle/>
        <a:p>
          <a:r>
            <a:rPr lang="en-US" sz="1800" dirty="0" smtClean="0"/>
            <a:t>Derive RT &amp; RTD at given value of k</a:t>
          </a:r>
          <a:endParaRPr lang="en-IN" sz="1800" dirty="0"/>
        </a:p>
      </dgm:t>
    </dgm:pt>
    <dgm:pt modelId="{B67BF4D0-9BD2-455A-8D22-6673A1108B84}" type="parTrans" cxnId="{562EE6C2-518C-41B2-BF8D-664128DAA74C}">
      <dgm:prSet/>
      <dgm:spPr/>
      <dgm:t>
        <a:bodyPr/>
        <a:lstStyle/>
        <a:p>
          <a:endParaRPr lang="en-IN"/>
        </a:p>
      </dgm:t>
    </dgm:pt>
    <dgm:pt modelId="{514449D6-10D9-4336-B92F-8DE25C229D3A}" type="sibTrans" cxnId="{562EE6C2-518C-41B2-BF8D-664128DAA74C}">
      <dgm:prSet/>
      <dgm:spPr/>
      <dgm:t>
        <a:bodyPr/>
        <a:lstStyle/>
        <a:p>
          <a:endParaRPr lang="en-IN"/>
        </a:p>
      </dgm:t>
    </dgm:pt>
    <dgm:pt modelId="{4806EF72-7293-46F2-B297-5467CD16F18A}">
      <dgm:prSet phldrT="[Text]"/>
      <dgm:spPr/>
      <dgm:t>
        <a:bodyPr/>
        <a:lstStyle/>
        <a:p>
          <a:r>
            <a:rPr lang="en-US" dirty="0" smtClean="0"/>
            <a:t>Derive parameters of RTD:</a:t>
          </a:r>
        </a:p>
        <a:p>
          <a:r>
            <a:rPr lang="en-US" dirty="0" smtClean="0"/>
            <a:t> µ &amp; </a:t>
          </a:r>
          <a:r>
            <a:rPr lang="en-US" dirty="0" smtClean="0">
              <a:sym typeface="Symbol"/>
            </a:rPr>
            <a:t></a:t>
          </a:r>
          <a:endParaRPr lang="en-IN" dirty="0"/>
        </a:p>
      </dgm:t>
    </dgm:pt>
    <dgm:pt modelId="{175DF123-1E1D-4F01-B227-CC3BEAF45621}" type="parTrans" cxnId="{1E3ADB89-69CA-45D6-9494-628157840CCF}">
      <dgm:prSet/>
      <dgm:spPr/>
      <dgm:t>
        <a:bodyPr/>
        <a:lstStyle/>
        <a:p>
          <a:endParaRPr lang="en-IN"/>
        </a:p>
      </dgm:t>
    </dgm:pt>
    <dgm:pt modelId="{5543D373-EFFC-4B25-B992-D06B8631204D}" type="sibTrans" cxnId="{1E3ADB89-69CA-45D6-9494-628157840CCF}">
      <dgm:prSet/>
      <dgm:spPr/>
      <dgm:t>
        <a:bodyPr/>
        <a:lstStyle/>
        <a:p>
          <a:endParaRPr lang="en-IN"/>
        </a:p>
      </dgm:t>
    </dgm:pt>
    <dgm:pt modelId="{D4B28062-3B31-4E8A-A4E9-F8217EB74D6B}">
      <dgm:prSet phldrT="[Text]"/>
      <dgm:spPr/>
      <dgm:t>
        <a:bodyPr/>
        <a:lstStyle/>
        <a:p>
          <a:r>
            <a:rPr lang="en-US" dirty="0" smtClean="0"/>
            <a:t>Compute distance matrix</a:t>
          </a:r>
          <a:endParaRPr lang="en-IN" dirty="0"/>
        </a:p>
      </dgm:t>
    </dgm:pt>
    <dgm:pt modelId="{319F9A6C-B10E-4AAB-97E0-FB707D5D531B}" type="parTrans" cxnId="{C82EC548-1291-426D-B76D-9B727B3BB436}">
      <dgm:prSet/>
      <dgm:spPr/>
      <dgm:t>
        <a:bodyPr/>
        <a:lstStyle/>
        <a:p>
          <a:endParaRPr lang="en-IN"/>
        </a:p>
      </dgm:t>
    </dgm:pt>
    <dgm:pt modelId="{F021AAEB-2F89-4E79-A654-153BB10672F6}" type="sibTrans" cxnId="{C82EC548-1291-426D-B76D-9B727B3BB436}">
      <dgm:prSet/>
      <dgm:spPr/>
      <dgm:t>
        <a:bodyPr/>
        <a:lstStyle/>
        <a:p>
          <a:endParaRPr lang="en-IN"/>
        </a:p>
      </dgm:t>
    </dgm:pt>
    <dgm:pt modelId="{06998BF1-6C25-4A9A-8397-153927293EC3}">
      <dgm:prSet phldrT="[Text]"/>
      <dgm:spPr/>
      <dgm:t>
        <a:bodyPr/>
        <a:lstStyle/>
        <a:p>
          <a:r>
            <a:rPr lang="en-US" dirty="0" smtClean="0"/>
            <a:t>Derive NJ tree</a:t>
          </a:r>
          <a:endParaRPr lang="en-IN" dirty="0"/>
        </a:p>
      </dgm:t>
    </dgm:pt>
    <dgm:pt modelId="{10428D5B-7C35-4E0D-8676-BBD8EC6BDC5F}" type="parTrans" cxnId="{FE679C0D-0BB9-48CD-AC51-2E3CE4A52D0A}">
      <dgm:prSet/>
      <dgm:spPr/>
      <dgm:t>
        <a:bodyPr/>
        <a:lstStyle/>
        <a:p>
          <a:endParaRPr lang="en-IN"/>
        </a:p>
      </dgm:t>
    </dgm:pt>
    <dgm:pt modelId="{E220E63B-B122-44A5-A6CC-8E5868151E90}" type="sibTrans" cxnId="{FE679C0D-0BB9-48CD-AC51-2E3CE4A52D0A}">
      <dgm:prSet/>
      <dgm:spPr/>
      <dgm:t>
        <a:bodyPr/>
        <a:lstStyle/>
        <a:p>
          <a:endParaRPr lang="en-IN"/>
        </a:p>
      </dgm:t>
    </dgm:pt>
    <dgm:pt modelId="{D5A9299A-0621-48F2-B126-6E3FCA95EB53}">
      <dgm:prSet phldrT="[Text]"/>
      <dgm:spPr/>
      <dgm:t>
        <a:bodyPr/>
        <a:lstStyle/>
        <a:p>
          <a:r>
            <a:rPr lang="en-US" dirty="0" smtClean="0"/>
            <a:t>View tree &amp;  </a:t>
          </a:r>
          <a:r>
            <a:rPr lang="en-US" dirty="0" err="1" smtClean="0"/>
            <a:t>analyse</a:t>
          </a:r>
          <a:r>
            <a:rPr lang="en-US" dirty="0" smtClean="0"/>
            <a:t> tree topology</a:t>
          </a:r>
          <a:endParaRPr lang="en-IN" dirty="0"/>
        </a:p>
      </dgm:t>
    </dgm:pt>
    <dgm:pt modelId="{65F882D9-E859-490F-AE3A-2CBB53FDB9BA}" type="parTrans" cxnId="{04832294-320C-43AA-8B86-CE71A6C0DD48}">
      <dgm:prSet/>
      <dgm:spPr/>
      <dgm:t>
        <a:bodyPr/>
        <a:lstStyle/>
        <a:p>
          <a:endParaRPr lang="en-IN"/>
        </a:p>
      </dgm:t>
    </dgm:pt>
    <dgm:pt modelId="{354AE9EA-A20D-452E-BE49-577F0C98172A}" type="sibTrans" cxnId="{04832294-320C-43AA-8B86-CE71A6C0DD48}">
      <dgm:prSet/>
      <dgm:spPr/>
      <dgm:t>
        <a:bodyPr/>
        <a:lstStyle/>
        <a:p>
          <a:endParaRPr lang="en-IN"/>
        </a:p>
      </dgm:t>
    </dgm:pt>
    <dgm:pt modelId="{E078CA1A-BFFC-459F-87E7-3E1B8CAC7104}" type="pres">
      <dgm:prSet presAssocID="{EE684954-09D8-4B6E-805F-50283CD38A79}" presName="CompostProcess" presStyleCnt="0">
        <dgm:presLayoutVars>
          <dgm:dir/>
          <dgm:resizeHandles val="exact"/>
        </dgm:presLayoutVars>
      </dgm:prSet>
      <dgm:spPr/>
    </dgm:pt>
    <dgm:pt modelId="{E956AABC-0A4F-4902-AABF-5981F0F27233}" type="pres">
      <dgm:prSet presAssocID="{EE684954-09D8-4B6E-805F-50283CD38A79}" presName="arrow" presStyleLbl="bgShp" presStyleIdx="0" presStyleCnt="1" custLinFactNeighborX="5858" custLinFactNeighborY="-1852"/>
      <dgm:spPr/>
    </dgm:pt>
    <dgm:pt modelId="{697363C2-69B0-4D05-956C-E1C67809415C}" type="pres">
      <dgm:prSet presAssocID="{EE684954-09D8-4B6E-805F-50283CD38A79}" presName="linearProcess" presStyleCnt="0"/>
      <dgm:spPr/>
    </dgm:pt>
    <dgm:pt modelId="{C2A9E783-89FD-4991-B191-DFB783E51260}" type="pres">
      <dgm:prSet presAssocID="{FCB1AE10-8700-417C-8A65-EF8EADA0ECF3}" presName="text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377EB4E-181F-4F43-BD22-BA5E2849A6C5}" type="pres">
      <dgm:prSet presAssocID="{E08573C3-A533-4C44-B689-302FCC69C3C2}" presName="sibTrans" presStyleCnt="0"/>
      <dgm:spPr/>
    </dgm:pt>
    <dgm:pt modelId="{22A1C540-6D65-4D10-8135-C9DE53DBBB3E}" type="pres">
      <dgm:prSet presAssocID="{FFADF0E2-F1A7-49BD-ACDD-B0DEA9F4648D}" presName="text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94E91DF-DEAD-487D-B2E9-2632400CAC6C}" type="pres">
      <dgm:prSet presAssocID="{514449D6-10D9-4336-B92F-8DE25C229D3A}" presName="sibTrans" presStyleCnt="0"/>
      <dgm:spPr/>
    </dgm:pt>
    <dgm:pt modelId="{B9AF3A42-AF47-4B43-B797-780D5B4B9490}" type="pres">
      <dgm:prSet presAssocID="{4806EF72-7293-46F2-B297-5467CD16F18A}" presName="text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6857E40-D35C-46B3-AE6E-B54BFBC12147}" type="pres">
      <dgm:prSet presAssocID="{5543D373-EFFC-4B25-B992-D06B8631204D}" presName="sibTrans" presStyleCnt="0"/>
      <dgm:spPr/>
    </dgm:pt>
    <dgm:pt modelId="{FC9BEE20-A38E-487B-9017-96DACBC7075B}" type="pres">
      <dgm:prSet presAssocID="{D4B28062-3B31-4E8A-A4E9-F8217EB74D6B}" presName="textNode" presStyleLbl="node1" presStyleIdx="3" presStyleCnt="6" custLinFactNeighborY="-92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9496989-B6DF-411B-B4CB-9FBCF68EC7E1}" type="pres">
      <dgm:prSet presAssocID="{F021AAEB-2F89-4E79-A654-153BB10672F6}" presName="sibTrans" presStyleCnt="0"/>
      <dgm:spPr/>
    </dgm:pt>
    <dgm:pt modelId="{D6E16889-DDF6-4F22-9D84-EDA4FCD15CD1}" type="pres">
      <dgm:prSet presAssocID="{06998BF1-6C25-4A9A-8397-153927293EC3}" presName="text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2C80956-D1E4-4169-81D2-4B6B00641796}" type="pres">
      <dgm:prSet presAssocID="{E220E63B-B122-44A5-A6CC-8E5868151E90}" presName="sibTrans" presStyleCnt="0"/>
      <dgm:spPr/>
    </dgm:pt>
    <dgm:pt modelId="{1A39D7CE-65BE-4F33-A156-A2AB1FBBFD04}" type="pres">
      <dgm:prSet presAssocID="{D5A9299A-0621-48F2-B126-6E3FCA95EB53}" presName="text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BD7BF4EC-23CE-4F52-85F6-92939A83045C}" type="presOf" srcId="{D5A9299A-0621-48F2-B126-6E3FCA95EB53}" destId="{1A39D7CE-65BE-4F33-A156-A2AB1FBBFD04}" srcOrd="0" destOrd="0" presId="urn:microsoft.com/office/officeart/2005/8/layout/hProcess9"/>
    <dgm:cxn modelId="{BC1C529B-F5C3-445D-9E78-E58A7C1C5264}" type="presOf" srcId="{FCB1AE10-8700-417C-8A65-EF8EADA0ECF3}" destId="{C2A9E783-89FD-4991-B191-DFB783E51260}" srcOrd="0" destOrd="0" presId="urn:microsoft.com/office/officeart/2005/8/layout/hProcess9"/>
    <dgm:cxn modelId="{90D34D97-2E2F-4F64-8BC8-5DF894C36EE9}" type="presOf" srcId="{FFADF0E2-F1A7-49BD-ACDD-B0DEA9F4648D}" destId="{22A1C540-6D65-4D10-8135-C9DE53DBBB3E}" srcOrd="0" destOrd="0" presId="urn:microsoft.com/office/officeart/2005/8/layout/hProcess9"/>
    <dgm:cxn modelId="{61580B0C-C33A-4A7A-AEDE-7F0B09956042}" srcId="{EE684954-09D8-4B6E-805F-50283CD38A79}" destId="{FCB1AE10-8700-417C-8A65-EF8EADA0ECF3}" srcOrd="0" destOrd="0" parTransId="{599645D0-E469-4D16-B317-8A38195BF020}" sibTransId="{E08573C3-A533-4C44-B689-302FCC69C3C2}"/>
    <dgm:cxn modelId="{D1620194-D082-492F-AE4C-12FE0A95FBF6}" type="presOf" srcId="{06998BF1-6C25-4A9A-8397-153927293EC3}" destId="{D6E16889-DDF6-4F22-9D84-EDA4FCD15CD1}" srcOrd="0" destOrd="0" presId="urn:microsoft.com/office/officeart/2005/8/layout/hProcess9"/>
    <dgm:cxn modelId="{562EE6C2-518C-41B2-BF8D-664128DAA74C}" srcId="{EE684954-09D8-4B6E-805F-50283CD38A79}" destId="{FFADF0E2-F1A7-49BD-ACDD-B0DEA9F4648D}" srcOrd="1" destOrd="0" parTransId="{B67BF4D0-9BD2-455A-8D22-6673A1108B84}" sibTransId="{514449D6-10D9-4336-B92F-8DE25C229D3A}"/>
    <dgm:cxn modelId="{FE679C0D-0BB9-48CD-AC51-2E3CE4A52D0A}" srcId="{EE684954-09D8-4B6E-805F-50283CD38A79}" destId="{06998BF1-6C25-4A9A-8397-153927293EC3}" srcOrd="4" destOrd="0" parTransId="{10428D5B-7C35-4E0D-8676-BBD8EC6BDC5F}" sibTransId="{E220E63B-B122-44A5-A6CC-8E5868151E90}"/>
    <dgm:cxn modelId="{1E3ADB89-69CA-45D6-9494-628157840CCF}" srcId="{EE684954-09D8-4B6E-805F-50283CD38A79}" destId="{4806EF72-7293-46F2-B297-5467CD16F18A}" srcOrd="2" destOrd="0" parTransId="{175DF123-1E1D-4F01-B227-CC3BEAF45621}" sibTransId="{5543D373-EFFC-4B25-B992-D06B8631204D}"/>
    <dgm:cxn modelId="{C82EC548-1291-426D-B76D-9B727B3BB436}" srcId="{EE684954-09D8-4B6E-805F-50283CD38A79}" destId="{D4B28062-3B31-4E8A-A4E9-F8217EB74D6B}" srcOrd="3" destOrd="0" parTransId="{319F9A6C-B10E-4AAB-97E0-FB707D5D531B}" sibTransId="{F021AAEB-2F89-4E79-A654-153BB10672F6}"/>
    <dgm:cxn modelId="{3FC845C3-DBE8-433F-AC87-E3FE73F4812C}" type="presOf" srcId="{4806EF72-7293-46F2-B297-5467CD16F18A}" destId="{B9AF3A42-AF47-4B43-B797-780D5B4B9490}" srcOrd="0" destOrd="0" presId="urn:microsoft.com/office/officeart/2005/8/layout/hProcess9"/>
    <dgm:cxn modelId="{882599F6-7E95-4538-9436-1B965C43783C}" type="presOf" srcId="{EE684954-09D8-4B6E-805F-50283CD38A79}" destId="{E078CA1A-BFFC-459F-87E7-3E1B8CAC7104}" srcOrd="0" destOrd="0" presId="urn:microsoft.com/office/officeart/2005/8/layout/hProcess9"/>
    <dgm:cxn modelId="{04832294-320C-43AA-8B86-CE71A6C0DD48}" srcId="{EE684954-09D8-4B6E-805F-50283CD38A79}" destId="{D5A9299A-0621-48F2-B126-6E3FCA95EB53}" srcOrd="5" destOrd="0" parTransId="{65F882D9-E859-490F-AE3A-2CBB53FDB9BA}" sibTransId="{354AE9EA-A20D-452E-BE49-577F0C98172A}"/>
    <dgm:cxn modelId="{DAFDB33E-D2FB-49C6-9AED-550E7D65849C}" type="presOf" srcId="{D4B28062-3B31-4E8A-A4E9-F8217EB74D6B}" destId="{FC9BEE20-A38E-487B-9017-96DACBC7075B}" srcOrd="0" destOrd="0" presId="urn:microsoft.com/office/officeart/2005/8/layout/hProcess9"/>
    <dgm:cxn modelId="{E23DA695-848D-454B-8DC8-F51396263648}" type="presParOf" srcId="{E078CA1A-BFFC-459F-87E7-3E1B8CAC7104}" destId="{E956AABC-0A4F-4902-AABF-5981F0F27233}" srcOrd="0" destOrd="0" presId="urn:microsoft.com/office/officeart/2005/8/layout/hProcess9"/>
    <dgm:cxn modelId="{817FF4B5-3B3C-47FC-97E7-6F7DF4D1C28A}" type="presParOf" srcId="{E078CA1A-BFFC-459F-87E7-3E1B8CAC7104}" destId="{697363C2-69B0-4D05-956C-E1C67809415C}" srcOrd="1" destOrd="0" presId="urn:microsoft.com/office/officeart/2005/8/layout/hProcess9"/>
    <dgm:cxn modelId="{4BE554FF-6F4D-458C-91AB-EE0545D85D86}" type="presParOf" srcId="{697363C2-69B0-4D05-956C-E1C67809415C}" destId="{C2A9E783-89FD-4991-B191-DFB783E51260}" srcOrd="0" destOrd="0" presId="urn:microsoft.com/office/officeart/2005/8/layout/hProcess9"/>
    <dgm:cxn modelId="{A1E88370-D6BF-4727-B201-1240FC55748F}" type="presParOf" srcId="{697363C2-69B0-4D05-956C-E1C67809415C}" destId="{4377EB4E-181F-4F43-BD22-BA5E2849A6C5}" srcOrd="1" destOrd="0" presId="urn:microsoft.com/office/officeart/2005/8/layout/hProcess9"/>
    <dgm:cxn modelId="{27FA640D-7186-4FA5-AA8E-604DEB6FCDFA}" type="presParOf" srcId="{697363C2-69B0-4D05-956C-E1C67809415C}" destId="{22A1C540-6D65-4D10-8135-C9DE53DBBB3E}" srcOrd="2" destOrd="0" presId="urn:microsoft.com/office/officeart/2005/8/layout/hProcess9"/>
    <dgm:cxn modelId="{B3E02FC9-A634-412A-821A-17D7D4275BD4}" type="presParOf" srcId="{697363C2-69B0-4D05-956C-E1C67809415C}" destId="{C94E91DF-DEAD-487D-B2E9-2632400CAC6C}" srcOrd="3" destOrd="0" presId="urn:microsoft.com/office/officeart/2005/8/layout/hProcess9"/>
    <dgm:cxn modelId="{A1AFE09A-A631-4A4E-9263-FD574B310BD7}" type="presParOf" srcId="{697363C2-69B0-4D05-956C-E1C67809415C}" destId="{B9AF3A42-AF47-4B43-B797-780D5B4B9490}" srcOrd="4" destOrd="0" presId="urn:microsoft.com/office/officeart/2005/8/layout/hProcess9"/>
    <dgm:cxn modelId="{BD82EEAB-28F3-49D7-9E23-7DF32F89009C}" type="presParOf" srcId="{697363C2-69B0-4D05-956C-E1C67809415C}" destId="{96857E40-D35C-46B3-AE6E-B54BFBC12147}" srcOrd="5" destOrd="0" presId="urn:microsoft.com/office/officeart/2005/8/layout/hProcess9"/>
    <dgm:cxn modelId="{5AAA6E25-DFEC-4E47-B140-99BBDCF9FC33}" type="presParOf" srcId="{697363C2-69B0-4D05-956C-E1C67809415C}" destId="{FC9BEE20-A38E-487B-9017-96DACBC7075B}" srcOrd="6" destOrd="0" presId="urn:microsoft.com/office/officeart/2005/8/layout/hProcess9"/>
    <dgm:cxn modelId="{9F67A5BA-6EC8-426A-AE96-84518845C4E8}" type="presParOf" srcId="{697363C2-69B0-4D05-956C-E1C67809415C}" destId="{59496989-B6DF-411B-B4CB-9FBCF68EC7E1}" srcOrd="7" destOrd="0" presId="urn:microsoft.com/office/officeart/2005/8/layout/hProcess9"/>
    <dgm:cxn modelId="{56C2FBF3-D83C-4DB3-B4E6-1AFE77868CBF}" type="presParOf" srcId="{697363C2-69B0-4D05-956C-E1C67809415C}" destId="{D6E16889-DDF6-4F22-9D84-EDA4FCD15CD1}" srcOrd="8" destOrd="0" presId="urn:microsoft.com/office/officeart/2005/8/layout/hProcess9"/>
    <dgm:cxn modelId="{ADBB7731-01FE-4D11-90D5-46E9E54B37EB}" type="presParOf" srcId="{697363C2-69B0-4D05-956C-E1C67809415C}" destId="{92C80956-D1E4-4169-81D2-4B6B00641796}" srcOrd="9" destOrd="0" presId="urn:microsoft.com/office/officeart/2005/8/layout/hProcess9"/>
    <dgm:cxn modelId="{D2A36794-585C-4412-B7BB-2E6A88A986C4}" type="presParOf" srcId="{697363C2-69B0-4D05-956C-E1C67809415C}" destId="{1A39D7CE-65BE-4F33-A156-A2AB1FBBFD04}" srcOrd="10" destOrd="0" presId="urn:microsoft.com/office/officeart/2005/8/layout/hProcess9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E684954-09D8-4B6E-805F-50283CD38A79}" type="doc">
      <dgm:prSet loTypeId="urn:microsoft.com/office/officeart/2005/8/layout/hProcess9" loCatId="process" qsTypeId="urn:microsoft.com/office/officeart/2005/8/quickstyle/simple1" qsCatId="simple" csTypeId="urn:microsoft.com/office/officeart/2005/8/colors/accent2_2" csCatId="accent2" phldr="1"/>
      <dgm:spPr/>
    </dgm:pt>
    <dgm:pt modelId="{FCB1AE10-8700-417C-8A65-EF8EADA0ECF3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Read sequence(s)</a:t>
          </a:r>
          <a:endParaRPr lang="en-IN" dirty="0"/>
        </a:p>
      </dgm:t>
    </dgm:pt>
    <dgm:pt modelId="{599645D0-E469-4D16-B317-8A38195BF020}" type="parTrans" cxnId="{61580B0C-C33A-4A7A-AEDE-7F0B09956042}">
      <dgm:prSet/>
      <dgm:spPr/>
      <dgm:t>
        <a:bodyPr/>
        <a:lstStyle/>
        <a:p>
          <a:endParaRPr lang="en-IN"/>
        </a:p>
      </dgm:t>
    </dgm:pt>
    <dgm:pt modelId="{E08573C3-A533-4C44-B689-302FCC69C3C2}" type="sibTrans" cxnId="{61580B0C-C33A-4A7A-AEDE-7F0B09956042}">
      <dgm:prSet/>
      <dgm:spPr/>
      <dgm:t>
        <a:bodyPr/>
        <a:lstStyle/>
        <a:p>
          <a:endParaRPr lang="en-IN"/>
        </a:p>
      </dgm:t>
    </dgm:pt>
    <dgm:pt modelId="{FFADF0E2-F1A7-49BD-ACDD-B0DEA9F4648D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1800" dirty="0" smtClean="0"/>
            <a:t>Derive RTD at chosen value of k</a:t>
          </a:r>
          <a:endParaRPr lang="en-IN" sz="1800" dirty="0"/>
        </a:p>
      </dgm:t>
    </dgm:pt>
    <dgm:pt modelId="{B67BF4D0-9BD2-455A-8D22-6673A1108B84}" type="parTrans" cxnId="{562EE6C2-518C-41B2-BF8D-664128DAA74C}">
      <dgm:prSet/>
      <dgm:spPr/>
      <dgm:t>
        <a:bodyPr/>
        <a:lstStyle/>
        <a:p>
          <a:endParaRPr lang="en-IN"/>
        </a:p>
      </dgm:t>
    </dgm:pt>
    <dgm:pt modelId="{514449D6-10D9-4336-B92F-8DE25C229D3A}" type="sibTrans" cxnId="{562EE6C2-518C-41B2-BF8D-664128DAA74C}">
      <dgm:prSet/>
      <dgm:spPr/>
      <dgm:t>
        <a:bodyPr/>
        <a:lstStyle/>
        <a:p>
          <a:endParaRPr lang="en-IN"/>
        </a:p>
      </dgm:t>
    </dgm:pt>
    <dgm:pt modelId="{4806EF72-7293-46F2-B297-5467CD16F18A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Derive parameters of RTD:</a:t>
          </a:r>
        </a:p>
        <a:p>
          <a:r>
            <a:rPr lang="en-US" dirty="0" smtClean="0"/>
            <a:t> µ &amp; </a:t>
          </a:r>
          <a:r>
            <a:rPr lang="en-US" dirty="0" smtClean="0">
              <a:sym typeface="Symbol"/>
            </a:rPr>
            <a:t></a:t>
          </a:r>
          <a:endParaRPr lang="en-IN" dirty="0"/>
        </a:p>
      </dgm:t>
    </dgm:pt>
    <dgm:pt modelId="{175DF123-1E1D-4F01-B227-CC3BEAF45621}" type="parTrans" cxnId="{1E3ADB89-69CA-45D6-9494-628157840CCF}">
      <dgm:prSet/>
      <dgm:spPr/>
      <dgm:t>
        <a:bodyPr/>
        <a:lstStyle/>
        <a:p>
          <a:endParaRPr lang="en-IN"/>
        </a:p>
      </dgm:t>
    </dgm:pt>
    <dgm:pt modelId="{5543D373-EFFC-4B25-B992-D06B8631204D}" type="sibTrans" cxnId="{1E3ADB89-69CA-45D6-9494-628157840CCF}">
      <dgm:prSet/>
      <dgm:spPr/>
      <dgm:t>
        <a:bodyPr/>
        <a:lstStyle/>
        <a:p>
          <a:endParaRPr lang="en-IN"/>
        </a:p>
      </dgm:t>
    </dgm:pt>
    <dgm:pt modelId="{D4B28062-3B31-4E8A-A4E9-F8217EB74D6B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Compute distance matrix</a:t>
          </a:r>
          <a:endParaRPr lang="en-IN" dirty="0"/>
        </a:p>
      </dgm:t>
    </dgm:pt>
    <dgm:pt modelId="{319F9A6C-B10E-4AAB-97E0-FB707D5D531B}" type="parTrans" cxnId="{C82EC548-1291-426D-B76D-9B727B3BB436}">
      <dgm:prSet/>
      <dgm:spPr/>
      <dgm:t>
        <a:bodyPr/>
        <a:lstStyle/>
        <a:p>
          <a:endParaRPr lang="en-IN"/>
        </a:p>
      </dgm:t>
    </dgm:pt>
    <dgm:pt modelId="{F021AAEB-2F89-4E79-A654-153BB10672F6}" type="sibTrans" cxnId="{C82EC548-1291-426D-B76D-9B727B3BB436}">
      <dgm:prSet/>
      <dgm:spPr/>
      <dgm:t>
        <a:bodyPr/>
        <a:lstStyle/>
        <a:p>
          <a:endParaRPr lang="en-IN"/>
        </a:p>
      </dgm:t>
    </dgm:pt>
    <dgm:pt modelId="{06998BF1-6C25-4A9A-8397-153927293EC3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Derive NJ tree</a:t>
          </a:r>
          <a:endParaRPr lang="en-IN" dirty="0"/>
        </a:p>
      </dgm:t>
    </dgm:pt>
    <dgm:pt modelId="{10428D5B-7C35-4E0D-8676-BBD8EC6BDC5F}" type="parTrans" cxnId="{FE679C0D-0BB9-48CD-AC51-2E3CE4A52D0A}">
      <dgm:prSet/>
      <dgm:spPr/>
      <dgm:t>
        <a:bodyPr/>
        <a:lstStyle/>
        <a:p>
          <a:endParaRPr lang="en-IN"/>
        </a:p>
      </dgm:t>
    </dgm:pt>
    <dgm:pt modelId="{E220E63B-B122-44A5-A6CC-8E5868151E90}" type="sibTrans" cxnId="{FE679C0D-0BB9-48CD-AC51-2E3CE4A52D0A}">
      <dgm:prSet/>
      <dgm:spPr/>
      <dgm:t>
        <a:bodyPr/>
        <a:lstStyle/>
        <a:p>
          <a:endParaRPr lang="en-IN"/>
        </a:p>
      </dgm:t>
    </dgm:pt>
    <dgm:pt modelId="{D5A9299A-0621-48F2-B126-6E3FCA95EB53}">
      <dgm:prSet phldrT="[Text]"/>
      <dgm:spPr/>
      <dgm:t>
        <a:bodyPr/>
        <a:lstStyle/>
        <a:p>
          <a:r>
            <a:rPr lang="en-US" dirty="0" smtClean="0"/>
            <a:t>Compute min-max &amp; distance range using Reference data</a:t>
          </a:r>
          <a:endParaRPr lang="en-IN" dirty="0"/>
        </a:p>
      </dgm:t>
    </dgm:pt>
    <dgm:pt modelId="{65F882D9-E859-490F-AE3A-2CBB53FDB9BA}" type="parTrans" cxnId="{04832294-320C-43AA-8B86-CE71A6C0DD48}">
      <dgm:prSet/>
      <dgm:spPr/>
      <dgm:t>
        <a:bodyPr/>
        <a:lstStyle/>
        <a:p>
          <a:endParaRPr lang="en-IN"/>
        </a:p>
      </dgm:t>
    </dgm:pt>
    <dgm:pt modelId="{354AE9EA-A20D-452E-BE49-577F0C98172A}" type="sibTrans" cxnId="{04832294-320C-43AA-8B86-CE71A6C0DD48}">
      <dgm:prSet/>
      <dgm:spPr/>
      <dgm:t>
        <a:bodyPr/>
        <a:lstStyle/>
        <a:p>
          <a:endParaRPr lang="en-IN"/>
        </a:p>
      </dgm:t>
    </dgm:pt>
    <dgm:pt modelId="{D4CA6A7C-D00F-4B52-B458-18009B990A4C}">
      <dgm:prSet phldrT="[Text]"/>
      <dgm:spPr/>
      <dgm:t>
        <a:bodyPr/>
        <a:lstStyle/>
        <a:p>
          <a:r>
            <a:rPr lang="en-US" dirty="0" smtClean="0"/>
            <a:t>Predict genotype</a:t>
          </a:r>
          <a:endParaRPr lang="en-IN" dirty="0"/>
        </a:p>
      </dgm:t>
    </dgm:pt>
    <dgm:pt modelId="{B6D5AC12-EB22-43EC-996B-CE2B1CCD45EC}" type="parTrans" cxnId="{F3AF4666-92EF-4F17-B309-9C68A12C2B50}">
      <dgm:prSet/>
      <dgm:spPr/>
      <dgm:t>
        <a:bodyPr/>
        <a:lstStyle/>
        <a:p>
          <a:endParaRPr lang="en-IN"/>
        </a:p>
      </dgm:t>
    </dgm:pt>
    <dgm:pt modelId="{C08BBCB9-9FD6-476F-AE1E-06E194F2B1DE}" type="sibTrans" cxnId="{F3AF4666-92EF-4F17-B309-9C68A12C2B50}">
      <dgm:prSet/>
      <dgm:spPr/>
      <dgm:t>
        <a:bodyPr/>
        <a:lstStyle/>
        <a:p>
          <a:endParaRPr lang="en-IN"/>
        </a:p>
      </dgm:t>
    </dgm:pt>
    <dgm:pt modelId="{E078CA1A-BFFC-459F-87E7-3E1B8CAC7104}" type="pres">
      <dgm:prSet presAssocID="{EE684954-09D8-4B6E-805F-50283CD38A79}" presName="CompostProcess" presStyleCnt="0">
        <dgm:presLayoutVars>
          <dgm:dir/>
          <dgm:resizeHandles val="exact"/>
        </dgm:presLayoutVars>
      </dgm:prSet>
      <dgm:spPr/>
    </dgm:pt>
    <dgm:pt modelId="{E956AABC-0A4F-4902-AABF-5981F0F27233}" type="pres">
      <dgm:prSet presAssocID="{EE684954-09D8-4B6E-805F-50283CD38A79}" presName="arrow" presStyleLbl="bgShp" presStyleIdx="0" presStyleCnt="1" custLinFactNeighborX="5858" custLinFactNeighborY="-1852"/>
      <dgm:spPr/>
    </dgm:pt>
    <dgm:pt modelId="{697363C2-69B0-4D05-956C-E1C67809415C}" type="pres">
      <dgm:prSet presAssocID="{EE684954-09D8-4B6E-805F-50283CD38A79}" presName="linearProcess" presStyleCnt="0"/>
      <dgm:spPr/>
    </dgm:pt>
    <dgm:pt modelId="{C2A9E783-89FD-4991-B191-DFB783E51260}" type="pres">
      <dgm:prSet presAssocID="{FCB1AE10-8700-417C-8A65-EF8EADA0ECF3}" presName="text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377EB4E-181F-4F43-BD22-BA5E2849A6C5}" type="pres">
      <dgm:prSet presAssocID="{E08573C3-A533-4C44-B689-302FCC69C3C2}" presName="sibTrans" presStyleCnt="0"/>
      <dgm:spPr/>
    </dgm:pt>
    <dgm:pt modelId="{22A1C540-6D65-4D10-8135-C9DE53DBBB3E}" type="pres">
      <dgm:prSet presAssocID="{FFADF0E2-F1A7-49BD-ACDD-B0DEA9F4648D}" presName="text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94E91DF-DEAD-487D-B2E9-2632400CAC6C}" type="pres">
      <dgm:prSet presAssocID="{514449D6-10D9-4336-B92F-8DE25C229D3A}" presName="sibTrans" presStyleCnt="0"/>
      <dgm:spPr/>
    </dgm:pt>
    <dgm:pt modelId="{B9AF3A42-AF47-4B43-B797-780D5B4B9490}" type="pres">
      <dgm:prSet presAssocID="{4806EF72-7293-46F2-B297-5467CD16F18A}" presName="text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6857E40-D35C-46B3-AE6E-B54BFBC12147}" type="pres">
      <dgm:prSet presAssocID="{5543D373-EFFC-4B25-B992-D06B8631204D}" presName="sibTrans" presStyleCnt="0"/>
      <dgm:spPr/>
    </dgm:pt>
    <dgm:pt modelId="{FC9BEE20-A38E-487B-9017-96DACBC7075B}" type="pres">
      <dgm:prSet presAssocID="{D4B28062-3B31-4E8A-A4E9-F8217EB74D6B}" presName="textNode" presStyleLbl="node1" presStyleIdx="3" presStyleCnt="7" custLinFactNeighborY="-92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9496989-B6DF-411B-B4CB-9FBCF68EC7E1}" type="pres">
      <dgm:prSet presAssocID="{F021AAEB-2F89-4E79-A654-153BB10672F6}" presName="sibTrans" presStyleCnt="0"/>
      <dgm:spPr/>
    </dgm:pt>
    <dgm:pt modelId="{D6E16889-DDF6-4F22-9D84-EDA4FCD15CD1}" type="pres">
      <dgm:prSet presAssocID="{06998BF1-6C25-4A9A-8397-153927293EC3}" presName="text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2C80956-D1E4-4169-81D2-4B6B00641796}" type="pres">
      <dgm:prSet presAssocID="{E220E63B-B122-44A5-A6CC-8E5868151E90}" presName="sibTrans" presStyleCnt="0"/>
      <dgm:spPr/>
    </dgm:pt>
    <dgm:pt modelId="{1A39D7CE-65BE-4F33-A156-A2AB1FBBFD04}" type="pres">
      <dgm:prSet presAssocID="{D5A9299A-0621-48F2-B126-6E3FCA95EB53}" presName="text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175DD98-277B-47B8-9FE7-7AAA06647FE1}" type="pres">
      <dgm:prSet presAssocID="{354AE9EA-A20D-452E-BE49-577F0C98172A}" presName="sibTrans" presStyleCnt="0"/>
      <dgm:spPr/>
    </dgm:pt>
    <dgm:pt modelId="{2DE8EEC2-415D-4973-B6B9-74D57F7DD7B2}" type="pres">
      <dgm:prSet presAssocID="{D4CA6A7C-D00F-4B52-B458-18009B990A4C}" presName="text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8F59ADA1-D508-435C-99EF-B3F1C2941BAD}" type="presOf" srcId="{D4CA6A7C-D00F-4B52-B458-18009B990A4C}" destId="{2DE8EEC2-415D-4973-B6B9-74D57F7DD7B2}" srcOrd="0" destOrd="0" presId="urn:microsoft.com/office/officeart/2005/8/layout/hProcess9"/>
    <dgm:cxn modelId="{C82EC548-1291-426D-B76D-9B727B3BB436}" srcId="{EE684954-09D8-4B6E-805F-50283CD38A79}" destId="{D4B28062-3B31-4E8A-A4E9-F8217EB74D6B}" srcOrd="3" destOrd="0" parTransId="{319F9A6C-B10E-4AAB-97E0-FB707D5D531B}" sibTransId="{F021AAEB-2F89-4E79-A654-153BB10672F6}"/>
    <dgm:cxn modelId="{D7E5871C-957F-414C-A70F-59209FD5509D}" type="presOf" srcId="{D5A9299A-0621-48F2-B126-6E3FCA95EB53}" destId="{1A39D7CE-65BE-4F33-A156-A2AB1FBBFD04}" srcOrd="0" destOrd="0" presId="urn:microsoft.com/office/officeart/2005/8/layout/hProcess9"/>
    <dgm:cxn modelId="{F3AF4666-92EF-4F17-B309-9C68A12C2B50}" srcId="{EE684954-09D8-4B6E-805F-50283CD38A79}" destId="{D4CA6A7C-D00F-4B52-B458-18009B990A4C}" srcOrd="6" destOrd="0" parTransId="{B6D5AC12-EB22-43EC-996B-CE2B1CCD45EC}" sibTransId="{C08BBCB9-9FD6-476F-AE1E-06E194F2B1DE}"/>
    <dgm:cxn modelId="{CB431687-EB1D-485A-9FA8-375B71E5E254}" type="presOf" srcId="{FFADF0E2-F1A7-49BD-ACDD-B0DEA9F4648D}" destId="{22A1C540-6D65-4D10-8135-C9DE53DBBB3E}" srcOrd="0" destOrd="0" presId="urn:microsoft.com/office/officeart/2005/8/layout/hProcess9"/>
    <dgm:cxn modelId="{1973DDFD-009A-4480-9161-43B30C6FF78C}" type="presOf" srcId="{FCB1AE10-8700-417C-8A65-EF8EADA0ECF3}" destId="{C2A9E783-89FD-4991-B191-DFB783E51260}" srcOrd="0" destOrd="0" presId="urn:microsoft.com/office/officeart/2005/8/layout/hProcess9"/>
    <dgm:cxn modelId="{439CB8C9-BC5C-499D-8CD1-01B094016344}" type="presOf" srcId="{EE684954-09D8-4B6E-805F-50283CD38A79}" destId="{E078CA1A-BFFC-459F-87E7-3E1B8CAC7104}" srcOrd="0" destOrd="0" presId="urn:microsoft.com/office/officeart/2005/8/layout/hProcess9"/>
    <dgm:cxn modelId="{61580B0C-C33A-4A7A-AEDE-7F0B09956042}" srcId="{EE684954-09D8-4B6E-805F-50283CD38A79}" destId="{FCB1AE10-8700-417C-8A65-EF8EADA0ECF3}" srcOrd="0" destOrd="0" parTransId="{599645D0-E469-4D16-B317-8A38195BF020}" sibTransId="{E08573C3-A533-4C44-B689-302FCC69C3C2}"/>
    <dgm:cxn modelId="{E4697D78-94E8-4370-B559-F22EB01C1FB2}" type="presOf" srcId="{06998BF1-6C25-4A9A-8397-153927293EC3}" destId="{D6E16889-DDF6-4F22-9D84-EDA4FCD15CD1}" srcOrd="0" destOrd="0" presId="urn:microsoft.com/office/officeart/2005/8/layout/hProcess9"/>
    <dgm:cxn modelId="{562EE6C2-518C-41B2-BF8D-664128DAA74C}" srcId="{EE684954-09D8-4B6E-805F-50283CD38A79}" destId="{FFADF0E2-F1A7-49BD-ACDD-B0DEA9F4648D}" srcOrd="1" destOrd="0" parTransId="{B67BF4D0-9BD2-455A-8D22-6673A1108B84}" sibTransId="{514449D6-10D9-4336-B92F-8DE25C229D3A}"/>
    <dgm:cxn modelId="{CB554985-E2DF-45D4-BFCB-CD540CD7E5CE}" type="presOf" srcId="{4806EF72-7293-46F2-B297-5467CD16F18A}" destId="{B9AF3A42-AF47-4B43-B797-780D5B4B9490}" srcOrd="0" destOrd="0" presId="urn:microsoft.com/office/officeart/2005/8/layout/hProcess9"/>
    <dgm:cxn modelId="{FE679C0D-0BB9-48CD-AC51-2E3CE4A52D0A}" srcId="{EE684954-09D8-4B6E-805F-50283CD38A79}" destId="{06998BF1-6C25-4A9A-8397-153927293EC3}" srcOrd="4" destOrd="0" parTransId="{10428D5B-7C35-4E0D-8676-BBD8EC6BDC5F}" sibTransId="{E220E63B-B122-44A5-A6CC-8E5868151E90}"/>
    <dgm:cxn modelId="{1E3ADB89-69CA-45D6-9494-628157840CCF}" srcId="{EE684954-09D8-4B6E-805F-50283CD38A79}" destId="{4806EF72-7293-46F2-B297-5467CD16F18A}" srcOrd="2" destOrd="0" parTransId="{175DF123-1E1D-4F01-B227-CC3BEAF45621}" sibTransId="{5543D373-EFFC-4B25-B992-D06B8631204D}"/>
    <dgm:cxn modelId="{4E011CD8-A423-40FB-B0A8-4670E489AF44}" type="presOf" srcId="{D4B28062-3B31-4E8A-A4E9-F8217EB74D6B}" destId="{FC9BEE20-A38E-487B-9017-96DACBC7075B}" srcOrd="0" destOrd="0" presId="urn:microsoft.com/office/officeart/2005/8/layout/hProcess9"/>
    <dgm:cxn modelId="{04832294-320C-43AA-8B86-CE71A6C0DD48}" srcId="{EE684954-09D8-4B6E-805F-50283CD38A79}" destId="{D5A9299A-0621-48F2-B126-6E3FCA95EB53}" srcOrd="5" destOrd="0" parTransId="{65F882D9-E859-490F-AE3A-2CBB53FDB9BA}" sibTransId="{354AE9EA-A20D-452E-BE49-577F0C98172A}"/>
    <dgm:cxn modelId="{78E42A46-2E23-4E21-A7B1-A4E48BD18FC4}" type="presParOf" srcId="{E078CA1A-BFFC-459F-87E7-3E1B8CAC7104}" destId="{E956AABC-0A4F-4902-AABF-5981F0F27233}" srcOrd="0" destOrd="0" presId="urn:microsoft.com/office/officeart/2005/8/layout/hProcess9"/>
    <dgm:cxn modelId="{52F7B6EF-F10C-447D-B2FC-D8E0565469CB}" type="presParOf" srcId="{E078CA1A-BFFC-459F-87E7-3E1B8CAC7104}" destId="{697363C2-69B0-4D05-956C-E1C67809415C}" srcOrd="1" destOrd="0" presId="urn:microsoft.com/office/officeart/2005/8/layout/hProcess9"/>
    <dgm:cxn modelId="{0AF7AE32-21DA-46C9-B881-54E4CC6AA741}" type="presParOf" srcId="{697363C2-69B0-4D05-956C-E1C67809415C}" destId="{C2A9E783-89FD-4991-B191-DFB783E51260}" srcOrd="0" destOrd="0" presId="urn:microsoft.com/office/officeart/2005/8/layout/hProcess9"/>
    <dgm:cxn modelId="{4863554C-919F-469A-BCD0-EFB8D7E6222D}" type="presParOf" srcId="{697363C2-69B0-4D05-956C-E1C67809415C}" destId="{4377EB4E-181F-4F43-BD22-BA5E2849A6C5}" srcOrd="1" destOrd="0" presId="urn:microsoft.com/office/officeart/2005/8/layout/hProcess9"/>
    <dgm:cxn modelId="{9823D40D-621D-4FC7-8B74-23B07BBA6F03}" type="presParOf" srcId="{697363C2-69B0-4D05-956C-E1C67809415C}" destId="{22A1C540-6D65-4D10-8135-C9DE53DBBB3E}" srcOrd="2" destOrd="0" presId="urn:microsoft.com/office/officeart/2005/8/layout/hProcess9"/>
    <dgm:cxn modelId="{FBD20D6E-BCA1-47D9-8E0E-0E10931D4061}" type="presParOf" srcId="{697363C2-69B0-4D05-956C-E1C67809415C}" destId="{C94E91DF-DEAD-487D-B2E9-2632400CAC6C}" srcOrd="3" destOrd="0" presId="urn:microsoft.com/office/officeart/2005/8/layout/hProcess9"/>
    <dgm:cxn modelId="{3F699A93-86EF-4594-A981-350F5F0E2ED5}" type="presParOf" srcId="{697363C2-69B0-4D05-956C-E1C67809415C}" destId="{B9AF3A42-AF47-4B43-B797-780D5B4B9490}" srcOrd="4" destOrd="0" presId="urn:microsoft.com/office/officeart/2005/8/layout/hProcess9"/>
    <dgm:cxn modelId="{E1B17EBD-AE5B-4B72-926B-58CCE01D58D9}" type="presParOf" srcId="{697363C2-69B0-4D05-956C-E1C67809415C}" destId="{96857E40-D35C-46B3-AE6E-B54BFBC12147}" srcOrd="5" destOrd="0" presId="urn:microsoft.com/office/officeart/2005/8/layout/hProcess9"/>
    <dgm:cxn modelId="{80DDAAE3-0901-4F2C-AF99-FB45F31B517C}" type="presParOf" srcId="{697363C2-69B0-4D05-956C-E1C67809415C}" destId="{FC9BEE20-A38E-487B-9017-96DACBC7075B}" srcOrd="6" destOrd="0" presId="urn:microsoft.com/office/officeart/2005/8/layout/hProcess9"/>
    <dgm:cxn modelId="{3529D3DF-6769-4D0B-B8E0-6E4487BF4D94}" type="presParOf" srcId="{697363C2-69B0-4D05-956C-E1C67809415C}" destId="{59496989-B6DF-411B-B4CB-9FBCF68EC7E1}" srcOrd="7" destOrd="0" presId="urn:microsoft.com/office/officeart/2005/8/layout/hProcess9"/>
    <dgm:cxn modelId="{6EED2639-B083-4BB6-83A8-0D1FE4906FD3}" type="presParOf" srcId="{697363C2-69B0-4D05-956C-E1C67809415C}" destId="{D6E16889-DDF6-4F22-9D84-EDA4FCD15CD1}" srcOrd="8" destOrd="0" presId="urn:microsoft.com/office/officeart/2005/8/layout/hProcess9"/>
    <dgm:cxn modelId="{AC991EBE-A94E-4709-9730-CDBA16328DBA}" type="presParOf" srcId="{697363C2-69B0-4D05-956C-E1C67809415C}" destId="{92C80956-D1E4-4169-81D2-4B6B00641796}" srcOrd="9" destOrd="0" presId="urn:microsoft.com/office/officeart/2005/8/layout/hProcess9"/>
    <dgm:cxn modelId="{AEAFE05E-1410-4022-8434-F49A7E8160EF}" type="presParOf" srcId="{697363C2-69B0-4D05-956C-E1C67809415C}" destId="{1A39D7CE-65BE-4F33-A156-A2AB1FBBFD04}" srcOrd="10" destOrd="0" presId="urn:microsoft.com/office/officeart/2005/8/layout/hProcess9"/>
    <dgm:cxn modelId="{D48CA297-BD5C-4C00-9E0E-14C3E5825F2D}" type="presParOf" srcId="{697363C2-69B0-4D05-956C-E1C67809415C}" destId="{5175DD98-277B-47B8-9FE7-7AAA06647FE1}" srcOrd="11" destOrd="0" presId="urn:microsoft.com/office/officeart/2005/8/layout/hProcess9"/>
    <dgm:cxn modelId="{373B2463-AD95-47A6-AE7E-9AA615CF2E72}" type="presParOf" srcId="{697363C2-69B0-4D05-956C-E1C67809415C}" destId="{2DE8EEC2-415D-4973-B6B9-74D57F7DD7B2}" srcOrd="12" destOrd="0" presId="urn:microsoft.com/office/officeart/2005/8/layout/hProcess9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FC8DA3D-6326-43A4-BAC4-B71059D7455F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3AD6D911-2BA4-42D6-A5B3-B70170652AD3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 smtClean="0"/>
            <a:t>SH gene sequence</a:t>
          </a:r>
        </a:p>
      </dgm:t>
    </dgm:pt>
    <dgm:pt modelId="{E4A08BD2-B990-4E45-A7D7-56E01230125B}" type="parTrans" cxnId="{C7B9F29C-6288-4CF3-98C4-167AF1FB208D}">
      <dgm:prSet/>
      <dgm:spPr/>
      <dgm:t>
        <a:bodyPr/>
        <a:lstStyle/>
        <a:p>
          <a:endParaRPr lang="en-IN"/>
        </a:p>
      </dgm:t>
    </dgm:pt>
    <dgm:pt modelId="{C46F6663-E752-4688-8026-930D83DAC677}" type="sibTrans" cxnId="{C7B9F29C-6288-4CF3-98C4-167AF1FB208D}">
      <dgm:prSet/>
      <dgm:spPr/>
      <dgm:t>
        <a:bodyPr/>
        <a:lstStyle/>
        <a:p>
          <a:endParaRPr lang="en-IN"/>
        </a:p>
      </dgm:t>
    </dgm:pt>
    <dgm:pt modelId="{70073576-5EDB-43D5-8DC4-7B8809B45256}">
      <dgm:prSet phldrT="[Text]"/>
      <dgm:spPr/>
      <dgm:t>
        <a:bodyPr/>
        <a:lstStyle/>
        <a:p>
          <a:r>
            <a:rPr lang="en-US" dirty="0" smtClean="0"/>
            <a:t>Mumps Genotyping server</a:t>
          </a:r>
          <a:endParaRPr lang="en-IN" dirty="0"/>
        </a:p>
      </dgm:t>
    </dgm:pt>
    <dgm:pt modelId="{DC15FF85-4AE4-4FB7-9170-75A74794FA82}" type="parTrans" cxnId="{0AAE6D0D-5C57-4CC8-8373-18D00777791C}">
      <dgm:prSet/>
      <dgm:spPr/>
      <dgm:t>
        <a:bodyPr/>
        <a:lstStyle/>
        <a:p>
          <a:endParaRPr lang="en-IN"/>
        </a:p>
      </dgm:t>
    </dgm:pt>
    <dgm:pt modelId="{7C8540E3-9EB6-46D0-ACB1-F26278B2E01F}" type="sibTrans" cxnId="{0AAE6D0D-5C57-4CC8-8373-18D00777791C}">
      <dgm:prSet/>
      <dgm:spPr/>
      <dgm:t>
        <a:bodyPr/>
        <a:lstStyle/>
        <a:p>
          <a:endParaRPr lang="en-IN"/>
        </a:p>
      </dgm:t>
    </dgm:pt>
    <dgm:pt modelId="{C1F9020C-C326-4C51-BD87-157BD018E82D}">
      <dgm:prSet phldrT="[Text]" phldr="1"/>
      <dgm:spPr/>
      <dgm:t>
        <a:bodyPr/>
        <a:lstStyle/>
        <a:p>
          <a:endParaRPr lang="en-IN" dirty="0"/>
        </a:p>
      </dgm:t>
    </dgm:pt>
    <dgm:pt modelId="{D39AC8DF-0505-4A72-910E-A4417FE31F39}" type="parTrans" cxnId="{7CB31FD0-F34E-455D-98F4-C5C6E65FC858}">
      <dgm:prSet/>
      <dgm:spPr/>
      <dgm:t>
        <a:bodyPr/>
        <a:lstStyle/>
        <a:p>
          <a:endParaRPr lang="en-IN"/>
        </a:p>
      </dgm:t>
    </dgm:pt>
    <dgm:pt modelId="{D3AA9B16-B808-448A-BC46-CBAEC1523F39}" type="sibTrans" cxnId="{7CB31FD0-F34E-455D-98F4-C5C6E65FC858}">
      <dgm:prSet/>
      <dgm:spPr/>
      <dgm:t>
        <a:bodyPr/>
        <a:lstStyle/>
        <a:p>
          <a:endParaRPr lang="en-IN"/>
        </a:p>
      </dgm:t>
    </dgm:pt>
    <dgm:pt modelId="{278B6549-825B-4E46-A324-96F76B62DACB}">
      <dgm:prSet phldrT="[Text]"/>
      <dgm:spPr/>
      <dgm:t>
        <a:bodyPr/>
        <a:lstStyle/>
        <a:p>
          <a:r>
            <a:rPr lang="en-US" dirty="0" smtClean="0"/>
            <a:t>Whole genome</a:t>
          </a:r>
          <a:endParaRPr lang="en-IN" dirty="0"/>
        </a:p>
      </dgm:t>
    </dgm:pt>
    <dgm:pt modelId="{522E5E2A-F51B-45F2-97A6-6F9179111808}" type="parTrans" cxnId="{51DA8FFD-21C4-4AC3-8984-2E89A6A95F3B}">
      <dgm:prSet/>
      <dgm:spPr/>
      <dgm:t>
        <a:bodyPr/>
        <a:lstStyle/>
        <a:p>
          <a:endParaRPr lang="en-IN"/>
        </a:p>
      </dgm:t>
    </dgm:pt>
    <dgm:pt modelId="{1DD790E0-0DEB-461E-BC5D-BB827270E13C}" type="sibTrans" cxnId="{51DA8FFD-21C4-4AC3-8984-2E89A6A95F3B}">
      <dgm:prSet/>
      <dgm:spPr/>
      <dgm:t>
        <a:bodyPr/>
        <a:lstStyle/>
        <a:p>
          <a:endParaRPr lang="en-IN"/>
        </a:p>
      </dgm:t>
    </dgm:pt>
    <dgm:pt modelId="{BDFD3CEF-06BE-4588-8DDC-44FBD5B5A6D2}">
      <dgm:prSet phldrT="[Text]"/>
      <dgm:spPr/>
      <dgm:t>
        <a:bodyPr/>
        <a:lstStyle/>
        <a:p>
          <a:r>
            <a:rPr lang="en-US" dirty="0" smtClean="0"/>
            <a:t>Dengue </a:t>
          </a:r>
          <a:r>
            <a:rPr lang="en-US" dirty="0" err="1" smtClean="0"/>
            <a:t>Subtyper</a:t>
          </a:r>
          <a:endParaRPr lang="en-IN" dirty="0"/>
        </a:p>
      </dgm:t>
    </dgm:pt>
    <dgm:pt modelId="{ADCFE433-E30A-49E8-AA30-B322894BA1D3}" type="parTrans" cxnId="{458F8C36-0863-4C87-BB67-5C2CF8E3DD58}">
      <dgm:prSet/>
      <dgm:spPr/>
      <dgm:t>
        <a:bodyPr/>
        <a:lstStyle/>
        <a:p>
          <a:endParaRPr lang="en-IN"/>
        </a:p>
      </dgm:t>
    </dgm:pt>
    <dgm:pt modelId="{C5006802-0EEA-48A9-BCAF-BF491B1B3BA5}" type="sibTrans" cxnId="{458F8C36-0863-4C87-BB67-5C2CF8E3DD58}">
      <dgm:prSet/>
      <dgm:spPr/>
      <dgm:t>
        <a:bodyPr/>
        <a:lstStyle/>
        <a:p>
          <a:endParaRPr lang="en-IN"/>
        </a:p>
      </dgm:t>
    </dgm:pt>
    <dgm:pt modelId="{57F93572-3644-40CD-BD38-BB385893A902}">
      <dgm:prSet/>
      <dgm:spPr/>
      <dgm:t>
        <a:bodyPr/>
        <a:lstStyle/>
        <a:p>
          <a:r>
            <a:rPr lang="en-US" dirty="0" smtClean="0"/>
            <a:t>WNV Genotyping</a:t>
          </a:r>
          <a:endParaRPr lang="en-IN" dirty="0"/>
        </a:p>
      </dgm:t>
    </dgm:pt>
    <dgm:pt modelId="{21DB98DB-6C5A-4B8F-AFCF-1CBF85B284F5}" type="parTrans" cxnId="{2237246A-7967-4C45-A31B-DC3D97B30F56}">
      <dgm:prSet/>
      <dgm:spPr/>
      <dgm:t>
        <a:bodyPr/>
        <a:lstStyle/>
        <a:p>
          <a:endParaRPr lang="en-IN"/>
        </a:p>
      </dgm:t>
    </dgm:pt>
    <dgm:pt modelId="{9CE0CA2B-B8D1-4DE1-B1DA-45AC84D29A94}" type="sibTrans" cxnId="{2237246A-7967-4C45-A31B-DC3D97B30F56}">
      <dgm:prSet/>
      <dgm:spPr/>
      <dgm:t>
        <a:bodyPr/>
        <a:lstStyle/>
        <a:p>
          <a:endParaRPr lang="en-IN"/>
        </a:p>
      </dgm:t>
    </dgm:pt>
    <dgm:pt modelId="{79B7AD19-FBD4-4A51-AA5C-249A60FA8B39}" type="pres">
      <dgm:prSet presAssocID="{FFC8DA3D-6326-43A4-BAC4-B71059D7455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964A391E-160C-4BA3-B919-B49A1272E917}" type="pres">
      <dgm:prSet presAssocID="{FFC8DA3D-6326-43A4-BAC4-B71059D7455F}" presName="tSp" presStyleCnt="0"/>
      <dgm:spPr/>
    </dgm:pt>
    <dgm:pt modelId="{3237D6C6-375A-4CA0-8BF3-A6A53CCD3DDB}" type="pres">
      <dgm:prSet presAssocID="{FFC8DA3D-6326-43A4-BAC4-B71059D7455F}" presName="bSp" presStyleCnt="0"/>
      <dgm:spPr/>
    </dgm:pt>
    <dgm:pt modelId="{62A72DC6-D67E-4E31-9F59-869E8B2D40EF}" type="pres">
      <dgm:prSet presAssocID="{FFC8DA3D-6326-43A4-BAC4-B71059D7455F}" presName="process" presStyleCnt="0"/>
      <dgm:spPr/>
    </dgm:pt>
    <dgm:pt modelId="{1272C99E-1AF7-4218-9DAF-F9FA8E142631}" type="pres">
      <dgm:prSet presAssocID="{3AD6D911-2BA4-42D6-A5B3-B70170652AD3}" presName="composite1" presStyleCnt="0"/>
      <dgm:spPr/>
    </dgm:pt>
    <dgm:pt modelId="{B048C16A-80E3-43DA-AC7F-C3AC9B871EB1}" type="pres">
      <dgm:prSet presAssocID="{3AD6D911-2BA4-42D6-A5B3-B70170652AD3}" presName="dummyNode1" presStyleLbl="node1" presStyleIdx="0" presStyleCnt="2"/>
      <dgm:spPr/>
    </dgm:pt>
    <dgm:pt modelId="{C643D9FC-B206-4A30-A2FF-10A82F13156A}" type="pres">
      <dgm:prSet presAssocID="{3AD6D911-2BA4-42D6-A5B3-B70170652AD3}" presName="childNode1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3EA1156-80C8-4856-974E-0DD62BF97196}" type="pres">
      <dgm:prSet presAssocID="{3AD6D911-2BA4-42D6-A5B3-B70170652AD3}" presName="childNode1tx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88FC380-FB42-4ABD-817C-7819E0D94788}" type="pres">
      <dgm:prSet presAssocID="{3AD6D911-2BA4-42D6-A5B3-B70170652AD3}" presName="parentNode1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1DCD8EF-3460-4292-B6F7-3B003D79F88C}" type="pres">
      <dgm:prSet presAssocID="{3AD6D911-2BA4-42D6-A5B3-B70170652AD3}" presName="connSite1" presStyleCnt="0"/>
      <dgm:spPr/>
    </dgm:pt>
    <dgm:pt modelId="{02E3AAD2-6D20-4548-86D7-16C9DE8D8AF5}" type="pres">
      <dgm:prSet presAssocID="{C46F6663-E752-4688-8026-930D83DAC677}" presName="Name9" presStyleLbl="sibTrans2D1" presStyleIdx="0" presStyleCnt="1"/>
      <dgm:spPr/>
      <dgm:t>
        <a:bodyPr/>
        <a:lstStyle/>
        <a:p>
          <a:endParaRPr lang="en-IN"/>
        </a:p>
      </dgm:t>
    </dgm:pt>
    <dgm:pt modelId="{E832DF41-A5A4-4EAA-9099-F0C256ACDBE0}" type="pres">
      <dgm:prSet presAssocID="{278B6549-825B-4E46-A324-96F76B62DACB}" presName="composite2" presStyleCnt="0"/>
      <dgm:spPr/>
    </dgm:pt>
    <dgm:pt modelId="{D35AAC7D-6D01-46C2-9338-10D1A5B5FF52}" type="pres">
      <dgm:prSet presAssocID="{278B6549-825B-4E46-A324-96F76B62DACB}" presName="dummyNode2" presStyleLbl="node1" presStyleIdx="0" presStyleCnt="2"/>
      <dgm:spPr/>
    </dgm:pt>
    <dgm:pt modelId="{7A0050CC-4DD6-4870-8132-AE845671B951}" type="pres">
      <dgm:prSet presAssocID="{278B6549-825B-4E46-A324-96F76B62DACB}" presName="childNode2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D53E3C7-D16D-4273-BB3C-CE853AF9F11E}" type="pres">
      <dgm:prSet presAssocID="{278B6549-825B-4E46-A324-96F76B62DACB}" presName="childNode2tx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D0ADC18-783C-414B-9E08-27DAAA5B5233}" type="pres">
      <dgm:prSet presAssocID="{278B6549-825B-4E46-A324-96F76B62DACB}" presName="parentNode2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70B991C-9631-4C5E-B3CC-951AC8997C6E}" type="pres">
      <dgm:prSet presAssocID="{278B6549-825B-4E46-A324-96F76B62DACB}" presName="connSite2" presStyleCnt="0"/>
      <dgm:spPr/>
    </dgm:pt>
  </dgm:ptLst>
  <dgm:cxnLst>
    <dgm:cxn modelId="{151BFE01-6F03-4988-A056-CA6923FD942C}" type="presOf" srcId="{C1F9020C-C326-4C51-BD87-157BD018E82D}" destId="{63EA1156-80C8-4856-974E-0DD62BF97196}" srcOrd="1" destOrd="1" presId="urn:microsoft.com/office/officeart/2005/8/layout/hProcess4"/>
    <dgm:cxn modelId="{650AF7A9-EDB1-49EE-B27D-BA4A5E3A313D}" type="presOf" srcId="{278B6549-825B-4E46-A324-96F76B62DACB}" destId="{0D0ADC18-783C-414B-9E08-27DAAA5B5233}" srcOrd="0" destOrd="0" presId="urn:microsoft.com/office/officeart/2005/8/layout/hProcess4"/>
    <dgm:cxn modelId="{EBF41F49-FFEB-43B2-87D5-98DE25F37255}" type="presOf" srcId="{57F93572-3644-40CD-BD38-BB385893A902}" destId="{7A0050CC-4DD6-4870-8132-AE845671B951}" srcOrd="0" destOrd="1" presId="urn:microsoft.com/office/officeart/2005/8/layout/hProcess4"/>
    <dgm:cxn modelId="{458F8C36-0863-4C87-BB67-5C2CF8E3DD58}" srcId="{278B6549-825B-4E46-A324-96F76B62DACB}" destId="{BDFD3CEF-06BE-4588-8DDC-44FBD5B5A6D2}" srcOrd="0" destOrd="0" parTransId="{ADCFE433-E30A-49E8-AA30-B322894BA1D3}" sibTransId="{C5006802-0EEA-48A9-BCAF-BF491B1B3BA5}"/>
    <dgm:cxn modelId="{AA04FCE7-FD68-44D5-97C1-0E14C06D4689}" type="presOf" srcId="{70073576-5EDB-43D5-8DC4-7B8809B45256}" destId="{63EA1156-80C8-4856-974E-0DD62BF97196}" srcOrd="1" destOrd="0" presId="urn:microsoft.com/office/officeart/2005/8/layout/hProcess4"/>
    <dgm:cxn modelId="{0AAE6D0D-5C57-4CC8-8373-18D00777791C}" srcId="{3AD6D911-2BA4-42D6-A5B3-B70170652AD3}" destId="{70073576-5EDB-43D5-8DC4-7B8809B45256}" srcOrd="0" destOrd="0" parTransId="{DC15FF85-4AE4-4FB7-9170-75A74794FA82}" sibTransId="{7C8540E3-9EB6-46D0-ACB1-F26278B2E01F}"/>
    <dgm:cxn modelId="{9FE8C0B8-B30D-465B-B38B-167A1FDAE39E}" type="presOf" srcId="{C46F6663-E752-4688-8026-930D83DAC677}" destId="{02E3AAD2-6D20-4548-86D7-16C9DE8D8AF5}" srcOrd="0" destOrd="0" presId="urn:microsoft.com/office/officeart/2005/8/layout/hProcess4"/>
    <dgm:cxn modelId="{51DA8FFD-21C4-4AC3-8984-2E89A6A95F3B}" srcId="{FFC8DA3D-6326-43A4-BAC4-B71059D7455F}" destId="{278B6549-825B-4E46-A324-96F76B62DACB}" srcOrd="1" destOrd="0" parTransId="{522E5E2A-F51B-45F2-97A6-6F9179111808}" sibTransId="{1DD790E0-0DEB-461E-BC5D-BB827270E13C}"/>
    <dgm:cxn modelId="{DDEF933F-D7B5-43A6-A93C-F0646A46C16E}" type="presOf" srcId="{70073576-5EDB-43D5-8DC4-7B8809B45256}" destId="{C643D9FC-B206-4A30-A2FF-10A82F13156A}" srcOrd="0" destOrd="0" presId="urn:microsoft.com/office/officeart/2005/8/layout/hProcess4"/>
    <dgm:cxn modelId="{7CB31FD0-F34E-455D-98F4-C5C6E65FC858}" srcId="{3AD6D911-2BA4-42D6-A5B3-B70170652AD3}" destId="{C1F9020C-C326-4C51-BD87-157BD018E82D}" srcOrd="1" destOrd="0" parTransId="{D39AC8DF-0505-4A72-910E-A4417FE31F39}" sibTransId="{D3AA9B16-B808-448A-BC46-CBAEC1523F39}"/>
    <dgm:cxn modelId="{F6C92205-2C85-44CE-AEA0-2D0350478796}" type="presOf" srcId="{57F93572-3644-40CD-BD38-BB385893A902}" destId="{AD53E3C7-D16D-4273-BB3C-CE853AF9F11E}" srcOrd="1" destOrd="1" presId="urn:microsoft.com/office/officeart/2005/8/layout/hProcess4"/>
    <dgm:cxn modelId="{8DEBF6E0-EEF0-4E49-A597-F2DE57213ED6}" type="presOf" srcId="{BDFD3CEF-06BE-4588-8DDC-44FBD5B5A6D2}" destId="{7A0050CC-4DD6-4870-8132-AE845671B951}" srcOrd="0" destOrd="0" presId="urn:microsoft.com/office/officeart/2005/8/layout/hProcess4"/>
    <dgm:cxn modelId="{C7B9F29C-6288-4CF3-98C4-167AF1FB208D}" srcId="{FFC8DA3D-6326-43A4-BAC4-B71059D7455F}" destId="{3AD6D911-2BA4-42D6-A5B3-B70170652AD3}" srcOrd="0" destOrd="0" parTransId="{E4A08BD2-B990-4E45-A7D7-56E01230125B}" sibTransId="{C46F6663-E752-4688-8026-930D83DAC677}"/>
    <dgm:cxn modelId="{2237246A-7967-4C45-A31B-DC3D97B30F56}" srcId="{278B6549-825B-4E46-A324-96F76B62DACB}" destId="{57F93572-3644-40CD-BD38-BB385893A902}" srcOrd="1" destOrd="0" parTransId="{21DB98DB-6C5A-4B8F-AFCF-1CBF85B284F5}" sibTransId="{9CE0CA2B-B8D1-4DE1-B1DA-45AC84D29A94}"/>
    <dgm:cxn modelId="{188E20B1-C8B0-4D02-9E90-A4826235D244}" type="presOf" srcId="{BDFD3CEF-06BE-4588-8DDC-44FBD5B5A6D2}" destId="{AD53E3C7-D16D-4273-BB3C-CE853AF9F11E}" srcOrd="1" destOrd="0" presId="urn:microsoft.com/office/officeart/2005/8/layout/hProcess4"/>
    <dgm:cxn modelId="{35FE7C67-DC64-487E-AF34-D38873D7FD71}" type="presOf" srcId="{3AD6D911-2BA4-42D6-A5B3-B70170652AD3}" destId="{788FC380-FB42-4ABD-817C-7819E0D94788}" srcOrd="0" destOrd="0" presId="urn:microsoft.com/office/officeart/2005/8/layout/hProcess4"/>
    <dgm:cxn modelId="{5AD20FCC-87E1-42BC-82D3-21F4D954DBED}" type="presOf" srcId="{FFC8DA3D-6326-43A4-BAC4-B71059D7455F}" destId="{79B7AD19-FBD4-4A51-AA5C-249A60FA8B39}" srcOrd="0" destOrd="0" presId="urn:microsoft.com/office/officeart/2005/8/layout/hProcess4"/>
    <dgm:cxn modelId="{542096BB-459C-4D8F-B3DD-DD2C0E421019}" type="presOf" srcId="{C1F9020C-C326-4C51-BD87-157BD018E82D}" destId="{C643D9FC-B206-4A30-A2FF-10A82F13156A}" srcOrd="0" destOrd="1" presId="urn:microsoft.com/office/officeart/2005/8/layout/hProcess4"/>
    <dgm:cxn modelId="{90FDCCDB-1649-459F-A338-9868B9378B48}" type="presParOf" srcId="{79B7AD19-FBD4-4A51-AA5C-249A60FA8B39}" destId="{964A391E-160C-4BA3-B919-B49A1272E917}" srcOrd="0" destOrd="0" presId="urn:microsoft.com/office/officeart/2005/8/layout/hProcess4"/>
    <dgm:cxn modelId="{84CDF037-7CFB-498B-BB27-651DE9EA2457}" type="presParOf" srcId="{79B7AD19-FBD4-4A51-AA5C-249A60FA8B39}" destId="{3237D6C6-375A-4CA0-8BF3-A6A53CCD3DDB}" srcOrd="1" destOrd="0" presId="urn:microsoft.com/office/officeart/2005/8/layout/hProcess4"/>
    <dgm:cxn modelId="{4641C3B8-9745-40EC-A6F2-8740A8BB43E1}" type="presParOf" srcId="{79B7AD19-FBD4-4A51-AA5C-249A60FA8B39}" destId="{62A72DC6-D67E-4E31-9F59-869E8B2D40EF}" srcOrd="2" destOrd="0" presId="urn:microsoft.com/office/officeart/2005/8/layout/hProcess4"/>
    <dgm:cxn modelId="{473F3983-4614-4AC4-860F-064B4E05B343}" type="presParOf" srcId="{62A72DC6-D67E-4E31-9F59-869E8B2D40EF}" destId="{1272C99E-1AF7-4218-9DAF-F9FA8E142631}" srcOrd="0" destOrd="0" presId="urn:microsoft.com/office/officeart/2005/8/layout/hProcess4"/>
    <dgm:cxn modelId="{7E811B14-D54B-4E9F-95A7-5835F5D06529}" type="presParOf" srcId="{1272C99E-1AF7-4218-9DAF-F9FA8E142631}" destId="{B048C16A-80E3-43DA-AC7F-C3AC9B871EB1}" srcOrd="0" destOrd="0" presId="urn:microsoft.com/office/officeart/2005/8/layout/hProcess4"/>
    <dgm:cxn modelId="{5C6DF55E-CBB2-47FB-8A7E-B4BF4C814F4D}" type="presParOf" srcId="{1272C99E-1AF7-4218-9DAF-F9FA8E142631}" destId="{C643D9FC-B206-4A30-A2FF-10A82F13156A}" srcOrd="1" destOrd="0" presId="urn:microsoft.com/office/officeart/2005/8/layout/hProcess4"/>
    <dgm:cxn modelId="{E34ACD7A-2872-4386-9B27-D87DD9AEF0CC}" type="presParOf" srcId="{1272C99E-1AF7-4218-9DAF-F9FA8E142631}" destId="{63EA1156-80C8-4856-974E-0DD62BF97196}" srcOrd="2" destOrd="0" presId="urn:microsoft.com/office/officeart/2005/8/layout/hProcess4"/>
    <dgm:cxn modelId="{FC0148F2-6AFD-447F-94AE-2296BD743371}" type="presParOf" srcId="{1272C99E-1AF7-4218-9DAF-F9FA8E142631}" destId="{788FC380-FB42-4ABD-817C-7819E0D94788}" srcOrd="3" destOrd="0" presId="urn:microsoft.com/office/officeart/2005/8/layout/hProcess4"/>
    <dgm:cxn modelId="{DBDC8029-9575-4604-B940-B2D809347785}" type="presParOf" srcId="{1272C99E-1AF7-4218-9DAF-F9FA8E142631}" destId="{41DCD8EF-3460-4292-B6F7-3B003D79F88C}" srcOrd="4" destOrd="0" presId="urn:microsoft.com/office/officeart/2005/8/layout/hProcess4"/>
    <dgm:cxn modelId="{6499628F-1220-4F3C-87E8-7AA3CB70EB2D}" type="presParOf" srcId="{62A72DC6-D67E-4E31-9F59-869E8B2D40EF}" destId="{02E3AAD2-6D20-4548-86D7-16C9DE8D8AF5}" srcOrd="1" destOrd="0" presId="urn:microsoft.com/office/officeart/2005/8/layout/hProcess4"/>
    <dgm:cxn modelId="{44EB8960-3AA6-4FF3-9185-EDB1913ACE0C}" type="presParOf" srcId="{62A72DC6-D67E-4E31-9F59-869E8B2D40EF}" destId="{E832DF41-A5A4-4EAA-9099-F0C256ACDBE0}" srcOrd="2" destOrd="0" presId="urn:microsoft.com/office/officeart/2005/8/layout/hProcess4"/>
    <dgm:cxn modelId="{1B6F99D9-1F79-409B-9F26-490E2EAF1189}" type="presParOf" srcId="{E832DF41-A5A4-4EAA-9099-F0C256ACDBE0}" destId="{D35AAC7D-6D01-46C2-9338-10D1A5B5FF52}" srcOrd="0" destOrd="0" presId="urn:microsoft.com/office/officeart/2005/8/layout/hProcess4"/>
    <dgm:cxn modelId="{038084C5-8809-426D-A4B5-60E8C16BEC5D}" type="presParOf" srcId="{E832DF41-A5A4-4EAA-9099-F0C256ACDBE0}" destId="{7A0050CC-4DD6-4870-8132-AE845671B951}" srcOrd="1" destOrd="0" presId="urn:microsoft.com/office/officeart/2005/8/layout/hProcess4"/>
    <dgm:cxn modelId="{8A68FC26-601F-480F-B315-462A9D39C6B4}" type="presParOf" srcId="{E832DF41-A5A4-4EAA-9099-F0C256ACDBE0}" destId="{AD53E3C7-D16D-4273-BB3C-CE853AF9F11E}" srcOrd="2" destOrd="0" presId="urn:microsoft.com/office/officeart/2005/8/layout/hProcess4"/>
    <dgm:cxn modelId="{20012FE7-CB4B-48FC-8E89-52992ADBFB8D}" type="presParOf" srcId="{E832DF41-A5A4-4EAA-9099-F0C256ACDBE0}" destId="{0D0ADC18-783C-414B-9E08-27DAAA5B5233}" srcOrd="3" destOrd="0" presId="urn:microsoft.com/office/officeart/2005/8/layout/hProcess4"/>
    <dgm:cxn modelId="{24BC46B7-5EAC-442E-8155-27AA55CEF298}" type="presParOf" srcId="{E832DF41-A5A4-4EAA-9099-F0C256ACDBE0}" destId="{C70B991C-9631-4C5E-B3CC-951AC8997C6E}" srcOrd="4" destOrd="0" presId="urn:microsoft.com/office/officeart/2005/8/layout/hProcess4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FC8DA3D-6326-43A4-BAC4-B71059D7455F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3AD6D911-2BA4-42D6-A5B3-B70170652AD3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 smtClean="0"/>
            <a:t>SH gene sequence</a:t>
          </a:r>
        </a:p>
      </dgm:t>
    </dgm:pt>
    <dgm:pt modelId="{E4A08BD2-B990-4E45-A7D7-56E01230125B}" type="parTrans" cxnId="{C7B9F29C-6288-4CF3-98C4-167AF1FB208D}">
      <dgm:prSet/>
      <dgm:spPr/>
      <dgm:t>
        <a:bodyPr/>
        <a:lstStyle/>
        <a:p>
          <a:endParaRPr lang="en-IN"/>
        </a:p>
      </dgm:t>
    </dgm:pt>
    <dgm:pt modelId="{C46F6663-E752-4688-8026-930D83DAC677}" type="sibTrans" cxnId="{C7B9F29C-6288-4CF3-98C4-167AF1FB208D}">
      <dgm:prSet/>
      <dgm:spPr/>
      <dgm:t>
        <a:bodyPr/>
        <a:lstStyle/>
        <a:p>
          <a:endParaRPr lang="en-IN"/>
        </a:p>
      </dgm:t>
    </dgm:pt>
    <dgm:pt modelId="{70073576-5EDB-43D5-8DC4-7B8809B45256}">
      <dgm:prSet phldrT="[Text]"/>
      <dgm:spPr/>
      <dgm:t>
        <a:bodyPr/>
        <a:lstStyle/>
        <a:p>
          <a:r>
            <a:rPr lang="en-US" dirty="0" smtClean="0"/>
            <a:t>Mumps Genotyping server</a:t>
          </a:r>
          <a:endParaRPr lang="en-IN" dirty="0"/>
        </a:p>
      </dgm:t>
    </dgm:pt>
    <dgm:pt modelId="{DC15FF85-4AE4-4FB7-9170-75A74794FA82}" type="parTrans" cxnId="{0AAE6D0D-5C57-4CC8-8373-18D00777791C}">
      <dgm:prSet/>
      <dgm:spPr/>
      <dgm:t>
        <a:bodyPr/>
        <a:lstStyle/>
        <a:p>
          <a:endParaRPr lang="en-IN"/>
        </a:p>
      </dgm:t>
    </dgm:pt>
    <dgm:pt modelId="{7C8540E3-9EB6-46D0-ACB1-F26278B2E01F}" type="sibTrans" cxnId="{0AAE6D0D-5C57-4CC8-8373-18D00777791C}">
      <dgm:prSet/>
      <dgm:spPr/>
      <dgm:t>
        <a:bodyPr/>
        <a:lstStyle/>
        <a:p>
          <a:endParaRPr lang="en-IN"/>
        </a:p>
      </dgm:t>
    </dgm:pt>
    <dgm:pt modelId="{278B6549-825B-4E46-A324-96F76B62DACB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 smtClean="0"/>
            <a:t>Whole genome</a:t>
          </a:r>
          <a:endParaRPr lang="en-IN" dirty="0"/>
        </a:p>
      </dgm:t>
    </dgm:pt>
    <dgm:pt modelId="{522E5E2A-F51B-45F2-97A6-6F9179111808}" type="parTrans" cxnId="{51DA8FFD-21C4-4AC3-8984-2E89A6A95F3B}">
      <dgm:prSet/>
      <dgm:spPr/>
      <dgm:t>
        <a:bodyPr/>
        <a:lstStyle/>
        <a:p>
          <a:endParaRPr lang="en-IN"/>
        </a:p>
      </dgm:t>
    </dgm:pt>
    <dgm:pt modelId="{1DD790E0-0DEB-461E-BC5D-BB827270E13C}" type="sibTrans" cxnId="{51DA8FFD-21C4-4AC3-8984-2E89A6A95F3B}">
      <dgm:prSet/>
      <dgm:spPr/>
      <dgm:t>
        <a:bodyPr/>
        <a:lstStyle/>
        <a:p>
          <a:endParaRPr lang="en-IN"/>
        </a:p>
      </dgm:t>
    </dgm:pt>
    <dgm:pt modelId="{BDFD3CEF-06BE-4588-8DDC-44FBD5B5A6D2}">
      <dgm:prSet phldrT="[Text]"/>
      <dgm:spPr/>
      <dgm:t>
        <a:bodyPr/>
        <a:lstStyle/>
        <a:p>
          <a:r>
            <a:rPr lang="en-US" dirty="0" smtClean="0"/>
            <a:t>Dengue </a:t>
          </a:r>
          <a:r>
            <a:rPr lang="en-US" dirty="0" err="1" smtClean="0"/>
            <a:t>Subtyper</a:t>
          </a:r>
          <a:endParaRPr lang="en-IN" dirty="0"/>
        </a:p>
      </dgm:t>
    </dgm:pt>
    <dgm:pt modelId="{ADCFE433-E30A-49E8-AA30-B322894BA1D3}" type="parTrans" cxnId="{458F8C36-0863-4C87-BB67-5C2CF8E3DD58}">
      <dgm:prSet/>
      <dgm:spPr/>
      <dgm:t>
        <a:bodyPr/>
        <a:lstStyle/>
        <a:p>
          <a:endParaRPr lang="en-IN"/>
        </a:p>
      </dgm:t>
    </dgm:pt>
    <dgm:pt modelId="{C5006802-0EEA-48A9-BCAF-BF491B1B3BA5}" type="sibTrans" cxnId="{458F8C36-0863-4C87-BB67-5C2CF8E3DD58}">
      <dgm:prSet/>
      <dgm:spPr/>
      <dgm:t>
        <a:bodyPr/>
        <a:lstStyle/>
        <a:p>
          <a:endParaRPr lang="en-IN"/>
        </a:p>
      </dgm:t>
    </dgm:pt>
    <dgm:pt modelId="{57F93572-3644-40CD-BD38-BB385893A902}">
      <dgm:prSet/>
      <dgm:spPr/>
      <dgm:t>
        <a:bodyPr/>
        <a:lstStyle/>
        <a:p>
          <a:r>
            <a:rPr lang="en-US" dirty="0" smtClean="0"/>
            <a:t>WNV Genotyping</a:t>
          </a:r>
          <a:endParaRPr lang="en-IN" dirty="0"/>
        </a:p>
      </dgm:t>
    </dgm:pt>
    <dgm:pt modelId="{21DB98DB-6C5A-4B8F-AFCF-1CBF85B284F5}" type="parTrans" cxnId="{2237246A-7967-4C45-A31B-DC3D97B30F56}">
      <dgm:prSet/>
      <dgm:spPr/>
      <dgm:t>
        <a:bodyPr/>
        <a:lstStyle/>
        <a:p>
          <a:endParaRPr lang="en-IN"/>
        </a:p>
      </dgm:t>
    </dgm:pt>
    <dgm:pt modelId="{9CE0CA2B-B8D1-4DE1-B1DA-45AC84D29A94}" type="sibTrans" cxnId="{2237246A-7967-4C45-A31B-DC3D97B30F56}">
      <dgm:prSet/>
      <dgm:spPr/>
      <dgm:t>
        <a:bodyPr/>
        <a:lstStyle/>
        <a:p>
          <a:endParaRPr lang="en-IN"/>
        </a:p>
      </dgm:t>
    </dgm:pt>
    <dgm:pt modelId="{3F61E222-8E3F-4950-8340-CAD7E5272B0B}">
      <dgm:prSet/>
      <dgm:spPr/>
      <dgm:t>
        <a:bodyPr/>
        <a:lstStyle/>
        <a:p>
          <a:r>
            <a:rPr lang="en-US" dirty="0" smtClean="0"/>
            <a:t>Protein sequence</a:t>
          </a:r>
          <a:endParaRPr lang="en-IN" dirty="0"/>
        </a:p>
      </dgm:t>
    </dgm:pt>
    <dgm:pt modelId="{B2C48854-A270-4E93-83CA-CA9C48DEB6F2}" type="parTrans" cxnId="{5F041E63-05C2-4365-95CE-14C9CA22F80C}">
      <dgm:prSet/>
      <dgm:spPr/>
      <dgm:t>
        <a:bodyPr/>
        <a:lstStyle/>
        <a:p>
          <a:endParaRPr lang="en-IN"/>
        </a:p>
      </dgm:t>
    </dgm:pt>
    <dgm:pt modelId="{50A7251D-3331-4417-ABC0-8A14910ED382}" type="sibTrans" cxnId="{5F041E63-05C2-4365-95CE-14C9CA22F80C}">
      <dgm:prSet/>
      <dgm:spPr/>
      <dgm:t>
        <a:bodyPr/>
        <a:lstStyle/>
        <a:p>
          <a:endParaRPr lang="en-IN"/>
        </a:p>
      </dgm:t>
    </dgm:pt>
    <dgm:pt modelId="{A84E541B-0C9C-44BE-85E7-312E013FFCDB}">
      <dgm:prSet/>
      <dgm:spPr/>
      <dgm:t>
        <a:bodyPr/>
        <a:lstStyle/>
        <a:p>
          <a:r>
            <a:rPr lang="en-US" dirty="0" smtClean="0"/>
            <a:t>HRV </a:t>
          </a:r>
          <a:r>
            <a:rPr lang="en-US" dirty="0" err="1" smtClean="0"/>
            <a:t>typer</a:t>
          </a:r>
          <a:endParaRPr lang="en-IN" dirty="0"/>
        </a:p>
      </dgm:t>
    </dgm:pt>
    <dgm:pt modelId="{4024C303-C2A4-41FA-BA50-A9BC108B421C}" type="parTrans" cxnId="{19EF0344-4EE4-49DD-AAD6-25D9809EE6C4}">
      <dgm:prSet/>
      <dgm:spPr/>
      <dgm:t>
        <a:bodyPr/>
        <a:lstStyle/>
        <a:p>
          <a:endParaRPr lang="en-IN"/>
        </a:p>
      </dgm:t>
    </dgm:pt>
    <dgm:pt modelId="{4D0CD32D-1146-4942-8F12-D2FB941938BF}" type="sibTrans" cxnId="{19EF0344-4EE4-49DD-AAD6-25D9809EE6C4}">
      <dgm:prSet/>
      <dgm:spPr/>
      <dgm:t>
        <a:bodyPr/>
        <a:lstStyle/>
        <a:p>
          <a:endParaRPr lang="en-IN"/>
        </a:p>
      </dgm:t>
    </dgm:pt>
    <dgm:pt modelId="{1AB07338-13DE-4559-8FE5-066AAA8A5C89}">
      <dgm:prSet/>
      <dgm:spPr/>
      <dgm:t>
        <a:bodyPr/>
        <a:lstStyle/>
        <a:p>
          <a:endParaRPr lang="en-IN" dirty="0"/>
        </a:p>
      </dgm:t>
    </dgm:pt>
    <dgm:pt modelId="{3DD849E3-1BEC-4838-8634-7BAFE9C47585}" type="parTrans" cxnId="{C538F290-E2A3-4B05-BB28-72F08FEB04B0}">
      <dgm:prSet/>
      <dgm:spPr/>
      <dgm:t>
        <a:bodyPr/>
        <a:lstStyle/>
        <a:p>
          <a:endParaRPr lang="en-IN"/>
        </a:p>
      </dgm:t>
    </dgm:pt>
    <dgm:pt modelId="{20523651-EE59-40A0-ABF0-EE904C35CA6E}" type="sibTrans" cxnId="{C538F290-E2A3-4B05-BB28-72F08FEB04B0}">
      <dgm:prSet/>
      <dgm:spPr/>
      <dgm:t>
        <a:bodyPr/>
        <a:lstStyle/>
        <a:p>
          <a:endParaRPr lang="en-IN"/>
        </a:p>
      </dgm:t>
    </dgm:pt>
    <dgm:pt modelId="{C323DB92-2B73-4A8E-BDE5-AA79BC472ECE}">
      <dgm:prSet/>
      <dgm:spPr/>
      <dgm:t>
        <a:bodyPr/>
        <a:lstStyle/>
        <a:p>
          <a:r>
            <a:rPr lang="en-US" dirty="0" smtClean="0"/>
            <a:t>Dengue host-specificity </a:t>
          </a:r>
          <a:endParaRPr lang="en-IN" dirty="0"/>
        </a:p>
      </dgm:t>
    </dgm:pt>
    <dgm:pt modelId="{2FDE9E26-4B0E-4A0B-9866-37E1B9FF5035}" type="parTrans" cxnId="{92B58990-B5FD-42CB-9403-0A5287F0BE9F}">
      <dgm:prSet/>
      <dgm:spPr/>
      <dgm:t>
        <a:bodyPr/>
        <a:lstStyle/>
        <a:p>
          <a:endParaRPr lang="en-IN"/>
        </a:p>
      </dgm:t>
    </dgm:pt>
    <dgm:pt modelId="{ABE0621C-F59E-4B6B-8772-15D653CB8CCA}" type="sibTrans" cxnId="{92B58990-B5FD-42CB-9403-0A5287F0BE9F}">
      <dgm:prSet/>
      <dgm:spPr/>
      <dgm:t>
        <a:bodyPr/>
        <a:lstStyle/>
        <a:p>
          <a:endParaRPr lang="en-IN"/>
        </a:p>
      </dgm:t>
    </dgm:pt>
    <dgm:pt modelId="{E6296AD8-093F-4A0D-AB47-6C245C2A5906}">
      <dgm:prSet/>
      <dgm:spPr/>
      <dgm:t>
        <a:bodyPr/>
        <a:lstStyle/>
        <a:p>
          <a:r>
            <a:rPr lang="en-US" dirty="0" smtClean="0"/>
            <a:t>HRV drug resistance</a:t>
          </a:r>
          <a:endParaRPr lang="en-IN" dirty="0"/>
        </a:p>
      </dgm:t>
    </dgm:pt>
    <dgm:pt modelId="{0FE6A83B-FDBC-40B8-9A2F-9CA070080757}" type="parTrans" cxnId="{C07B8ECD-55CD-489E-A3B4-F0252EC89B8A}">
      <dgm:prSet/>
      <dgm:spPr/>
      <dgm:t>
        <a:bodyPr/>
        <a:lstStyle/>
        <a:p>
          <a:endParaRPr lang="en-IN"/>
        </a:p>
      </dgm:t>
    </dgm:pt>
    <dgm:pt modelId="{38BB2C8D-C7B0-4FAC-B7EF-D2A3CCBDCDA3}" type="sibTrans" cxnId="{C07B8ECD-55CD-489E-A3B4-F0252EC89B8A}">
      <dgm:prSet/>
      <dgm:spPr/>
      <dgm:t>
        <a:bodyPr/>
        <a:lstStyle/>
        <a:p>
          <a:endParaRPr lang="en-IN"/>
        </a:p>
      </dgm:t>
    </dgm:pt>
    <dgm:pt modelId="{79B7AD19-FBD4-4A51-AA5C-249A60FA8B39}" type="pres">
      <dgm:prSet presAssocID="{FFC8DA3D-6326-43A4-BAC4-B71059D7455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964A391E-160C-4BA3-B919-B49A1272E917}" type="pres">
      <dgm:prSet presAssocID="{FFC8DA3D-6326-43A4-BAC4-B71059D7455F}" presName="tSp" presStyleCnt="0"/>
      <dgm:spPr/>
    </dgm:pt>
    <dgm:pt modelId="{3237D6C6-375A-4CA0-8BF3-A6A53CCD3DDB}" type="pres">
      <dgm:prSet presAssocID="{FFC8DA3D-6326-43A4-BAC4-B71059D7455F}" presName="bSp" presStyleCnt="0"/>
      <dgm:spPr/>
    </dgm:pt>
    <dgm:pt modelId="{62A72DC6-D67E-4E31-9F59-869E8B2D40EF}" type="pres">
      <dgm:prSet presAssocID="{FFC8DA3D-6326-43A4-BAC4-B71059D7455F}" presName="process" presStyleCnt="0"/>
      <dgm:spPr/>
    </dgm:pt>
    <dgm:pt modelId="{1272C99E-1AF7-4218-9DAF-F9FA8E142631}" type="pres">
      <dgm:prSet presAssocID="{3AD6D911-2BA4-42D6-A5B3-B70170652AD3}" presName="composite1" presStyleCnt="0"/>
      <dgm:spPr/>
    </dgm:pt>
    <dgm:pt modelId="{B048C16A-80E3-43DA-AC7F-C3AC9B871EB1}" type="pres">
      <dgm:prSet presAssocID="{3AD6D911-2BA4-42D6-A5B3-B70170652AD3}" presName="dummyNode1" presStyleLbl="node1" presStyleIdx="0" presStyleCnt="3"/>
      <dgm:spPr/>
    </dgm:pt>
    <dgm:pt modelId="{C643D9FC-B206-4A30-A2FF-10A82F13156A}" type="pres">
      <dgm:prSet presAssocID="{3AD6D911-2BA4-42D6-A5B3-B70170652AD3}" presName="childNode1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3EA1156-80C8-4856-974E-0DD62BF97196}" type="pres">
      <dgm:prSet presAssocID="{3AD6D911-2BA4-42D6-A5B3-B70170652AD3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88FC380-FB42-4ABD-817C-7819E0D94788}" type="pres">
      <dgm:prSet presAssocID="{3AD6D911-2BA4-42D6-A5B3-B70170652AD3}" presName="parentNode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1DCD8EF-3460-4292-B6F7-3B003D79F88C}" type="pres">
      <dgm:prSet presAssocID="{3AD6D911-2BA4-42D6-A5B3-B70170652AD3}" presName="connSite1" presStyleCnt="0"/>
      <dgm:spPr/>
    </dgm:pt>
    <dgm:pt modelId="{02E3AAD2-6D20-4548-86D7-16C9DE8D8AF5}" type="pres">
      <dgm:prSet presAssocID="{C46F6663-E752-4688-8026-930D83DAC677}" presName="Name9" presStyleLbl="sibTrans2D1" presStyleIdx="0" presStyleCnt="2"/>
      <dgm:spPr/>
      <dgm:t>
        <a:bodyPr/>
        <a:lstStyle/>
        <a:p>
          <a:endParaRPr lang="en-IN"/>
        </a:p>
      </dgm:t>
    </dgm:pt>
    <dgm:pt modelId="{E832DF41-A5A4-4EAA-9099-F0C256ACDBE0}" type="pres">
      <dgm:prSet presAssocID="{278B6549-825B-4E46-A324-96F76B62DACB}" presName="composite2" presStyleCnt="0"/>
      <dgm:spPr/>
    </dgm:pt>
    <dgm:pt modelId="{D35AAC7D-6D01-46C2-9338-10D1A5B5FF52}" type="pres">
      <dgm:prSet presAssocID="{278B6549-825B-4E46-A324-96F76B62DACB}" presName="dummyNode2" presStyleLbl="node1" presStyleIdx="0" presStyleCnt="3"/>
      <dgm:spPr/>
    </dgm:pt>
    <dgm:pt modelId="{7A0050CC-4DD6-4870-8132-AE845671B951}" type="pres">
      <dgm:prSet presAssocID="{278B6549-825B-4E46-A324-96F76B62DACB}" presName="childNode2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D53E3C7-D16D-4273-BB3C-CE853AF9F11E}" type="pres">
      <dgm:prSet presAssocID="{278B6549-825B-4E46-A324-96F76B62DACB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D0ADC18-783C-414B-9E08-27DAAA5B5233}" type="pres">
      <dgm:prSet presAssocID="{278B6549-825B-4E46-A324-96F76B62DACB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70B991C-9631-4C5E-B3CC-951AC8997C6E}" type="pres">
      <dgm:prSet presAssocID="{278B6549-825B-4E46-A324-96F76B62DACB}" presName="connSite2" presStyleCnt="0"/>
      <dgm:spPr/>
    </dgm:pt>
    <dgm:pt modelId="{AF429101-6302-4AD5-82F5-C3662E0AA345}" type="pres">
      <dgm:prSet presAssocID="{1DD790E0-0DEB-461E-BC5D-BB827270E13C}" presName="Name18" presStyleLbl="sibTrans2D1" presStyleIdx="1" presStyleCnt="2"/>
      <dgm:spPr/>
      <dgm:t>
        <a:bodyPr/>
        <a:lstStyle/>
        <a:p>
          <a:endParaRPr lang="en-IN"/>
        </a:p>
      </dgm:t>
    </dgm:pt>
    <dgm:pt modelId="{D9292A73-8C6B-49E6-989F-43C74906DCFB}" type="pres">
      <dgm:prSet presAssocID="{3F61E222-8E3F-4950-8340-CAD7E5272B0B}" presName="composite1" presStyleCnt="0"/>
      <dgm:spPr/>
    </dgm:pt>
    <dgm:pt modelId="{8C9A5385-17C1-4FD9-8173-28E9C771FD29}" type="pres">
      <dgm:prSet presAssocID="{3F61E222-8E3F-4950-8340-CAD7E5272B0B}" presName="dummyNode1" presStyleLbl="node1" presStyleIdx="1" presStyleCnt="3"/>
      <dgm:spPr/>
    </dgm:pt>
    <dgm:pt modelId="{25D52B6A-AA05-4332-B1F4-393FDD9DC790}" type="pres">
      <dgm:prSet presAssocID="{3F61E222-8E3F-4950-8340-CAD7E5272B0B}" presName="childNode1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6ABD7AF-A10D-4BDB-BB7E-DC8027976DA7}" type="pres">
      <dgm:prSet presAssocID="{3F61E222-8E3F-4950-8340-CAD7E5272B0B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6FEA083-A077-458F-9753-B5859A918B32}" type="pres">
      <dgm:prSet presAssocID="{3F61E222-8E3F-4950-8340-CAD7E5272B0B}" presName="parentNode1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EAD5C79-5424-431B-934A-4A69AC444F22}" type="pres">
      <dgm:prSet presAssocID="{3F61E222-8E3F-4950-8340-CAD7E5272B0B}" presName="connSite1" presStyleCnt="0"/>
      <dgm:spPr/>
    </dgm:pt>
  </dgm:ptLst>
  <dgm:cxnLst>
    <dgm:cxn modelId="{C538F290-E2A3-4B05-BB28-72F08FEB04B0}" srcId="{3F61E222-8E3F-4950-8340-CAD7E5272B0B}" destId="{1AB07338-13DE-4559-8FE5-066AAA8A5C89}" srcOrd="0" destOrd="0" parTransId="{3DD849E3-1BEC-4838-8634-7BAFE9C47585}" sibTransId="{20523651-EE59-40A0-ABF0-EE904C35CA6E}"/>
    <dgm:cxn modelId="{2237246A-7967-4C45-A31B-DC3D97B30F56}" srcId="{278B6549-825B-4E46-A324-96F76B62DACB}" destId="{57F93572-3644-40CD-BD38-BB385893A902}" srcOrd="1" destOrd="0" parTransId="{21DB98DB-6C5A-4B8F-AFCF-1CBF85B284F5}" sibTransId="{9CE0CA2B-B8D1-4DE1-B1DA-45AC84D29A94}"/>
    <dgm:cxn modelId="{03FE4D7F-5534-42A1-A91D-559585CFA221}" type="presOf" srcId="{70073576-5EDB-43D5-8DC4-7B8809B45256}" destId="{C643D9FC-B206-4A30-A2FF-10A82F13156A}" srcOrd="0" destOrd="0" presId="urn:microsoft.com/office/officeart/2005/8/layout/hProcess4"/>
    <dgm:cxn modelId="{2BEA635E-72D3-4B8B-B596-6501D5B6B866}" type="presOf" srcId="{1AB07338-13DE-4559-8FE5-066AAA8A5C89}" destId="{36ABD7AF-A10D-4BDB-BB7E-DC8027976DA7}" srcOrd="1" destOrd="0" presId="urn:microsoft.com/office/officeart/2005/8/layout/hProcess4"/>
    <dgm:cxn modelId="{995F2021-FB8E-4A23-96E6-8DBF0D6308A8}" type="presOf" srcId="{A84E541B-0C9C-44BE-85E7-312E013FFCDB}" destId="{36ABD7AF-A10D-4BDB-BB7E-DC8027976DA7}" srcOrd="1" destOrd="1" presId="urn:microsoft.com/office/officeart/2005/8/layout/hProcess4"/>
    <dgm:cxn modelId="{B252FE9D-FC99-4762-8FED-3D0BE8348B8F}" type="presOf" srcId="{E6296AD8-093F-4A0D-AB47-6C245C2A5906}" destId="{36ABD7AF-A10D-4BDB-BB7E-DC8027976DA7}" srcOrd="1" destOrd="2" presId="urn:microsoft.com/office/officeart/2005/8/layout/hProcess4"/>
    <dgm:cxn modelId="{5F041E63-05C2-4365-95CE-14C9CA22F80C}" srcId="{FFC8DA3D-6326-43A4-BAC4-B71059D7455F}" destId="{3F61E222-8E3F-4950-8340-CAD7E5272B0B}" srcOrd="2" destOrd="0" parTransId="{B2C48854-A270-4E93-83CA-CA9C48DEB6F2}" sibTransId="{50A7251D-3331-4417-ABC0-8A14910ED382}"/>
    <dgm:cxn modelId="{19EF0344-4EE4-49DD-AAD6-25D9809EE6C4}" srcId="{3F61E222-8E3F-4950-8340-CAD7E5272B0B}" destId="{A84E541B-0C9C-44BE-85E7-312E013FFCDB}" srcOrd="1" destOrd="0" parTransId="{4024C303-C2A4-41FA-BA50-A9BC108B421C}" sibTransId="{4D0CD32D-1146-4942-8F12-D2FB941938BF}"/>
    <dgm:cxn modelId="{C07B8ECD-55CD-489E-A3B4-F0252EC89B8A}" srcId="{3F61E222-8E3F-4950-8340-CAD7E5272B0B}" destId="{E6296AD8-093F-4A0D-AB47-6C245C2A5906}" srcOrd="2" destOrd="0" parTransId="{0FE6A83B-FDBC-40B8-9A2F-9CA070080757}" sibTransId="{38BB2C8D-C7B0-4FAC-B7EF-D2A3CCBDCDA3}"/>
    <dgm:cxn modelId="{A096B15D-719C-41C7-BE5A-51AC335E34C3}" type="presOf" srcId="{1DD790E0-0DEB-461E-BC5D-BB827270E13C}" destId="{AF429101-6302-4AD5-82F5-C3662E0AA345}" srcOrd="0" destOrd="0" presId="urn:microsoft.com/office/officeart/2005/8/layout/hProcess4"/>
    <dgm:cxn modelId="{B791518E-28F5-4B68-A98E-656294200EB3}" type="presOf" srcId="{57F93572-3644-40CD-BD38-BB385893A902}" destId="{7A0050CC-4DD6-4870-8132-AE845671B951}" srcOrd="0" destOrd="1" presId="urn:microsoft.com/office/officeart/2005/8/layout/hProcess4"/>
    <dgm:cxn modelId="{D18E8FC5-D140-4E8E-8D1D-E3FA1CD50FBA}" type="presOf" srcId="{BDFD3CEF-06BE-4588-8DDC-44FBD5B5A6D2}" destId="{7A0050CC-4DD6-4870-8132-AE845671B951}" srcOrd="0" destOrd="0" presId="urn:microsoft.com/office/officeart/2005/8/layout/hProcess4"/>
    <dgm:cxn modelId="{8F866FD6-6AA8-4301-9816-5F3EA72EE9B3}" type="presOf" srcId="{FFC8DA3D-6326-43A4-BAC4-B71059D7455F}" destId="{79B7AD19-FBD4-4A51-AA5C-249A60FA8B39}" srcOrd="0" destOrd="0" presId="urn:microsoft.com/office/officeart/2005/8/layout/hProcess4"/>
    <dgm:cxn modelId="{E285AEE2-ABB6-425B-A7E5-E512198EC9AB}" type="presOf" srcId="{3AD6D911-2BA4-42D6-A5B3-B70170652AD3}" destId="{788FC380-FB42-4ABD-817C-7819E0D94788}" srcOrd="0" destOrd="0" presId="urn:microsoft.com/office/officeart/2005/8/layout/hProcess4"/>
    <dgm:cxn modelId="{92B58990-B5FD-42CB-9403-0A5287F0BE9F}" srcId="{3F61E222-8E3F-4950-8340-CAD7E5272B0B}" destId="{C323DB92-2B73-4A8E-BDE5-AA79BC472ECE}" srcOrd="3" destOrd="0" parTransId="{2FDE9E26-4B0E-4A0B-9866-37E1B9FF5035}" sibTransId="{ABE0621C-F59E-4B6B-8772-15D653CB8CCA}"/>
    <dgm:cxn modelId="{9C644C52-70B9-40AB-AFF4-1867B71E7B48}" type="presOf" srcId="{57F93572-3644-40CD-BD38-BB385893A902}" destId="{AD53E3C7-D16D-4273-BB3C-CE853AF9F11E}" srcOrd="1" destOrd="1" presId="urn:microsoft.com/office/officeart/2005/8/layout/hProcess4"/>
    <dgm:cxn modelId="{5C24601D-6DE2-4A38-9019-DCB385F7DD4F}" type="presOf" srcId="{C323DB92-2B73-4A8E-BDE5-AA79BC472ECE}" destId="{36ABD7AF-A10D-4BDB-BB7E-DC8027976DA7}" srcOrd="1" destOrd="3" presId="urn:microsoft.com/office/officeart/2005/8/layout/hProcess4"/>
    <dgm:cxn modelId="{12ACD4F3-88ED-4F90-B807-E0632FE7E7E6}" type="presOf" srcId="{1AB07338-13DE-4559-8FE5-066AAA8A5C89}" destId="{25D52B6A-AA05-4332-B1F4-393FDD9DC790}" srcOrd="0" destOrd="0" presId="urn:microsoft.com/office/officeart/2005/8/layout/hProcess4"/>
    <dgm:cxn modelId="{0AAE6D0D-5C57-4CC8-8373-18D00777791C}" srcId="{3AD6D911-2BA4-42D6-A5B3-B70170652AD3}" destId="{70073576-5EDB-43D5-8DC4-7B8809B45256}" srcOrd="0" destOrd="0" parTransId="{DC15FF85-4AE4-4FB7-9170-75A74794FA82}" sibTransId="{7C8540E3-9EB6-46D0-ACB1-F26278B2E01F}"/>
    <dgm:cxn modelId="{51DA8FFD-21C4-4AC3-8984-2E89A6A95F3B}" srcId="{FFC8DA3D-6326-43A4-BAC4-B71059D7455F}" destId="{278B6549-825B-4E46-A324-96F76B62DACB}" srcOrd="1" destOrd="0" parTransId="{522E5E2A-F51B-45F2-97A6-6F9179111808}" sibTransId="{1DD790E0-0DEB-461E-BC5D-BB827270E13C}"/>
    <dgm:cxn modelId="{458F8C36-0863-4C87-BB67-5C2CF8E3DD58}" srcId="{278B6549-825B-4E46-A324-96F76B62DACB}" destId="{BDFD3CEF-06BE-4588-8DDC-44FBD5B5A6D2}" srcOrd="0" destOrd="0" parTransId="{ADCFE433-E30A-49E8-AA30-B322894BA1D3}" sibTransId="{C5006802-0EEA-48A9-BCAF-BF491B1B3BA5}"/>
    <dgm:cxn modelId="{F520508D-5B11-430D-8EBE-3B17DF8DC0C7}" type="presOf" srcId="{A84E541B-0C9C-44BE-85E7-312E013FFCDB}" destId="{25D52B6A-AA05-4332-B1F4-393FDD9DC790}" srcOrd="0" destOrd="1" presId="urn:microsoft.com/office/officeart/2005/8/layout/hProcess4"/>
    <dgm:cxn modelId="{E4ED89C4-7E23-477A-A002-9142EFA149B9}" type="presOf" srcId="{C46F6663-E752-4688-8026-930D83DAC677}" destId="{02E3AAD2-6D20-4548-86D7-16C9DE8D8AF5}" srcOrd="0" destOrd="0" presId="urn:microsoft.com/office/officeart/2005/8/layout/hProcess4"/>
    <dgm:cxn modelId="{1FEE958E-6315-4DE4-99AB-0893A42A45EA}" type="presOf" srcId="{E6296AD8-093F-4A0D-AB47-6C245C2A5906}" destId="{25D52B6A-AA05-4332-B1F4-393FDD9DC790}" srcOrd="0" destOrd="2" presId="urn:microsoft.com/office/officeart/2005/8/layout/hProcess4"/>
    <dgm:cxn modelId="{74ABC7FF-3D4D-4B49-9D59-F767E66667F6}" type="presOf" srcId="{278B6549-825B-4E46-A324-96F76B62DACB}" destId="{0D0ADC18-783C-414B-9E08-27DAAA5B5233}" srcOrd="0" destOrd="0" presId="urn:microsoft.com/office/officeart/2005/8/layout/hProcess4"/>
    <dgm:cxn modelId="{62C97B18-71E7-43E3-A305-E73613ABB2DB}" type="presOf" srcId="{70073576-5EDB-43D5-8DC4-7B8809B45256}" destId="{63EA1156-80C8-4856-974E-0DD62BF97196}" srcOrd="1" destOrd="0" presId="urn:microsoft.com/office/officeart/2005/8/layout/hProcess4"/>
    <dgm:cxn modelId="{CC994D5B-0BF1-4055-9C8D-465D235DE68E}" type="presOf" srcId="{C323DB92-2B73-4A8E-BDE5-AA79BC472ECE}" destId="{25D52B6A-AA05-4332-B1F4-393FDD9DC790}" srcOrd="0" destOrd="3" presId="urn:microsoft.com/office/officeart/2005/8/layout/hProcess4"/>
    <dgm:cxn modelId="{57A670AE-A0A6-4C18-99A8-2CFAECCE535A}" type="presOf" srcId="{BDFD3CEF-06BE-4588-8DDC-44FBD5B5A6D2}" destId="{AD53E3C7-D16D-4273-BB3C-CE853AF9F11E}" srcOrd="1" destOrd="0" presId="urn:microsoft.com/office/officeart/2005/8/layout/hProcess4"/>
    <dgm:cxn modelId="{C7B9F29C-6288-4CF3-98C4-167AF1FB208D}" srcId="{FFC8DA3D-6326-43A4-BAC4-B71059D7455F}" destId="{3AD6D911-2BA4-42D6-A5B3-B70170652AD3}" srcOrd="0" destOrd="0" parTransId="{E4A08BD2-B990-4E45-A7D7-56E01230125B}" sibTransId="{C46F6663-E752-4688-8026-930D83DAC677}"/>
    <dgm:cxn modelId="{39279124-3D0F-48D0-BDB6-E2F04C6EC278}" type="presOf" srcId="{3F61E222-8E3F-4950-8340-CAD7E5272B0B}" destId="{16FEA083-A077-458F-9753-B5859A918B32}" srcOrd="0" destOrd="0" presId="urn:microsoft.com/office/officeart/2005/8/layout/hProcess4"/>
    <dgm:cxn modelId="{6D0DB626-0E24-43E5-A4AE-7BACFDFF3936}" type="presParOf" srcId="{79B7AD19-FBD4-4A51-AA5C-249A60FA8B39}" destId="{964A391E-160C-4BA3-B919-B49A1272E917}" srcOrd="0" destOrd="0" presId="urn:microsoft.com/office/officeart/2005/8/layout/hProcess4"/>
    <dgm:cxn modelId="{357358FC-F87C-45CE-B69E-558237945B3E}" type="presParOf" srcId="{79B7AD19-FBD4-4A51-AA5C-249A60FA8B39}" destId="{3237D6C6-375A-4CA0-8BF3-A6A53CCD3DDB}" srcOrd="1" destOrd="0" presId="urn:microsoft.com/office/officeart/2005/8/layout/hProcess4"/>
    <dgm:cxn modelId="{C9EE3AD0-DC45-4BA1-B32C-C3F1A80C8368}" type="presParOf" srcId="{79B7AD19-FBD4-4A51-AA5C-249A60FA8B39}" destId="{62A72DC6-D67E-4E31-9F59-869E8B2D40EF}" srcOrd="2" destOrd="0" presId="urn:microsoft.com/office/officeart/2005/8/layout/hProcess4"/>
    <dgm:cxn modelId="{E5DA0DB4-F2E7-4DCB-974C-B3660DA38344}" type="presParOf" srcId="{62A72DC6-D67E-4E31-9F59-869E8B2D40EF}" destId="{1272C99E-1AF7-4218-9DAF-F9FA8E142631}" srcOrd="0" destOrd="0" presId="urn:microsoft.com/office/officeart/2005/8/layout/hProcess4"/>
    <dgm:cxn modelId="{8EFBF209-D61C-4B88-8C5F-59ABE9A075B7}" type="presParOf" srcId="{1272C99E-1AF7-4218-9DAF-F9FA8E142631}" destId="{B048C16A-80E3-43DA-AC7F-C3AC9B871EB1}" srcOrd="0" destOrd="0" presId="urn:microsoft.com/office/officeart/2005/8/layout/hProcess4"/>
    <dgm:cxn modelId="{A6084E29-B321-4500-97FE-79CAC80D591F}" type="presParOf" srcId="{1272C99E-1AF7-4218-9DAF-F9FA8E142631}" destId="{C643D9FC-B206-4A30-A2FF-10A82F13156A}" srcOrd="1" destOrd="0" presId="urn:microsoft.com/office/officeart/2005/8/layout/hProcess4"/>
    <dgm:cxn modelId="{DF451A70-0D1E-41F7-A769-D2FE06FD595B}" type="presParOf" srcId="{1272C99E-1AF7-4218-9DAF-F9FA8E142631}" destId="{63EA1156-80C8-4856-974E-0DD62BF97196}" srcOrd="2" destOrd="0" presId="urn:microsoft.com/office/officeart/2005/8/layout/hProcess4"/>
    <dgm:cxn modelId="{EE36E251-2357-45F9-ACB1-22295209D0DB}" type="presParOf" srcId="{1272C99E-1AF7-4218-9DAF-F9FA8E142631}" destId="{788FC380-FB42-4ABD-817C-7819E0D94788}" srcOrd="3" destOrd="0" presId="urn:microsoft.com/office/officeart/2005/8/layout/hProcess4"/>
    <dgm:cxn modelId="{D63AC3A5-96A1-47F8-A976-754C91A0DCD6}" type="presParOf" srcId="{1272C99E-1AF7-4218-9DAF-F9FA8E142631}" destId="{41DCD8EF-3460-4292-B6F7-3B003D79F88C}" srcOrd="4" destOrd="0" presId="urn:microsoft.com/office/officeart/2005/8/layout/hProcess4"/>
    <dgm:cxn modelId="{7D5719D3-CF85-4D70-8F3C-98E05B8AC624}" type="presParOf" srcId="{62A72DC6-D67E-4E31-9F59-869E8B2D40EF}" destId="{02E3AAD2-6D20-4548-86D7-16C9DE8D8AF5}" srcOrd="1" destOrd="0" presId="urn:microsoft.com/office/officeart/2005/8/layout/hProcess4"/>
    <dgm:cxn modelId="{886BAFFA-5FA9-4829-8F02-55FBECF5772B}" type="presParOf" srcId="{62A72DC6-D67E-4E31-9F59-869E8B2D40EF}" destId="{E832DF41-A5A4-4EAA-9099-F0C256ACDBE0}" srcOrd="2" destOrd="0" presId="urn:microsoft.com/office/officeart/2005/8/layout/hProcess4"/>
    <dgm:cxn modelId="{CCB2892B-D9D5-46C1-A356-C2A790D14D15}" type="presParOf" srcId="{E832DF41-A5A4-4EAA-9099-F0C256ACDBE0}" destId="{D35AAC7D-6D01-46C2-9338-10D1A5B5FF52}" srcOrd="0" destOrd="0" presId="urn:microsoft.com/office/officeart/2005/8/layout/hProcess4"/>
    <dgm:cxn modelId="{755AE203-DE71-4FBD-97B4-80E35FE1618B}" type="presParOf" srcId="{E832DF41-A5A4-4EAA-9099-F0C256ACDBE0}" destId="{7A0050CC-4DD6-4870-8132-AE845671B951}" srcOrd="1" destOrd="0" presId="urn:microsoft.com/office/officeart/2005/8/layout/hProcess4"/>
    <dgm:cxn modelId="{42531B2D-39B9-425F-B868-88E1261F4B02}" type="presParOf" srcId="{E832DF41-A5A4-4EAA-9099-F0C256ACDBE0}" destId="{AD53E3C7-D16D-4273-BB3C-CE853AF9F11E}" srcOrd="2" destOrd="0" presId="urn:microsoft.com/office/officeart/2005/8/layout/hProcess4"/>
    <dgm:cxn modelId="{A5FE5EAF-186B-4733-8E1D-DDC36001CC05}" type="presParOf" srcId="{E832DF41-A5A4-4EAA-9099-F0C256ACDBE0}" destId="{0D0ADC18-783C-414B-9E08-27DAAA5B5233}" srcOrd="3" destOrd="0" presId="urn:microsoft.com/office/officeart/2005/8/layout/hProcess4"/>
    <dgm:cxn modelId="{00739649-DD36-4B98-96B1-FB88A7A0556A}" type="presParOf" srcId="{E832DF41-A5A4-4EAA-9099-F0C256ACDBE0}" destId="{C70B991C-9631-4C5E-B3CC-951AC8997C6E}" srcOrd="4" destOrd="0" presId="urn:microsoft.com/office/officeart/2005/8/layout/hProcess4"/>
    <dgm:cxn modelId="{D65D28D2-E10D-4E41-A5F6-93214BE3F290}" type="presParOf" srcId="{62A72DC6-D67E-4E31-9F59-869E8B2D40EF}" destId="{AF429101-6302-4AD5-82F5-C3662E0AA345}" srcOrd="3" destOrd="0" presId="urn:microsoft.com/office/officeart/2005/8/layout/hProcess4"/>
    <dgm:cxn modelId="{0A980E5C-A238-4283-AEBA-7299271F82F4}" type="presParOf" srcId="{62A72DC6-D67E-4E31-9F59-869E8B2D40EF}" destId="{D9292A73-8C6B-49E6-989F-43C74906DCFB}" srcOrd="4" destOrd="0" presId="urn:microsoft.com/office/officeart/2005/8/layout/hProcess4"/>
    <dgm:cxn modelId="{1DA07EC4-22C6-4D70-9A80-F7E4C9116A0D}" type="presParOf" srcId="{D9292A73-8C6B-49E6-989F-43C74906DCFB}" destId="{8C9A5385-17C1-4FD9-8173-28E9C771FD29}" srcOrd="0" destOrd="0" presId="urn:microsoft.com/office/officeart/2005/8/layout/hProcess4"/>
    <dgm:cxn modelId="{55B3D0F8-EA72-49D8-AEC8-9D94448F62D5}" type="presParOf" srcId="{D9292A73-8C6B-49E6-989F-43C74906DCFB}" destId="{25D52B6A-AA05-4332-B1F4-393FDD9DC790}" srcOrd="1" destOrd="0" presId="urn:microsoft.com/office/officeart/2005/8/layout/hProcess4"/>
    <dgm:cxn modelId="{35349C32-0913-4F17-8D4D-83B1F7965251}" type="presParOf" srcId="{D9292A73-8C6B-49E6-989F-43C74906DCFB}" destId="{36ABD7AF-A10D-4BDB-BB7E-DC8027976DA7}" srcOrd="2" destOrd="0" presId="urn:microsoft.com/office/officeart/2005/8/layout/hProcess4"/>
    <dgm:cxn modelId="{96622826-0905-40D0-A870-D49B0BC14C51}" type="presParOf" srcId="{D9292A73-8C6B-49E6-989F-43C74906DCFB}" destId="{16FEA083-A077-458F-9753-B5859A918B32}" srcOrd="3" destOrd="0" presId="urn:microsoft.com/office/officeart/2005/8/layout/hProcess4"/>
    <dgm:cxn modelId="{25C1EAE2-CD41-4ED5-93FC-C3B884B45646}" type="presParOf" srcId="{D9292A73-8C6B-49E6-989F-43C74906DCFB}" destId="{5EAD5C79-5424-431B-934A-4A69AC444F22}" srcOrd="4" destOrd="0" presId="urn:microsoft.com/office/officeart/2005/8/layout/hProcess4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50B4287-2716-45A2-843C-EE1FF44DF1FF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AED7E356-A01B-4062-83C6-58CB6CD4AC56}">
      <dgm:prSet phldrT="[Text]" custT="1"/>
      <dgm:spPr/>
      <dgm:t>
        <a:bodyPr/>
        <a:lstStyle/>
        <a:p>
          <a:pPr algn="ctr"/>
          <a:r>
            <a:rPr lang="en-US" sz="2000" dirty="0" smtClean="0"/>
            <a:t>Multiple sequence alignment</a:t>
          </a:r>
          <a:endParaRPr lang="en-US" sz="2000" dirty="0"/>
        </a:p>
      </dgm:t>
    </dgm:pt>
    <dgm:pt modelId="{1D5A55F2-B099-49B6-97AF-FDB7444C257E}" type="parTrans" cxnId="{C1F6A542-A2E0-452F-BB0F-0253BD3FFD0D}">
      <dgm:prSet/>
      <dgm:spPr/>
      <dgm:t>
        <a:bodyPr/>
        <a:lstStyle/>
        <a:p>
          <a:endParaRPr lang="en-US"/>
        </a:p>
      </dgm:t>
    </dgm:pt>
    <dgm:pt modelId="{079549B8-47CA-4DDB-935B-0053C82CDE30}" type="sibTrans" cxnId="{C1F6A542-A2E0-452F-BB0F-0253BD3FFD0D}">
      <dgm:prSet/>
      <dgm:spPr/>
      <dgm:t>
        <a:bodyPr/>
        <a:lstStyle/>
        <a:p>
          <a:endParaRPr lang="en-US"/>
        </a:p>
      </dgm:t>
    </dgm:pt>
    <dgm:pt modelId="{6791E70F-B317-4CD4-8DD3-CF362B8041B8}">
      <dgm:prSet phldrT="[Text]" custT="1"/>
      <dgm:spPr/>
      <dgm:t>
        <a:bodyPr/>
        <a:lstStyle/>
        <a:p>
          <a:r>
            <a:rPr lang="en-US" sz="2000" b="1" dirty="0" smtClean="0">
              <a:solidFill>
                <a:schemeClr val="accent4">
                  <a:lumMod val="75000"/>
                </a:schemeClr>
              </a:solidFill>
            </a:rPr>
            <a:t>MUSCLE program </a:t>
          </a:r>
          <a:r>
            <a:rPr lang="en-US" sz="2000" b="0" dirty="0" smtClean="0">
              <a:solidFill>
                <a:schemeClr val="accent4">
                  <a:lumMod val="75000"/>
                </a:schemeClr>
              </a:solidFill>
            </a:rPr>
            <a:t>in</a:t>
          </a:r>
          <a:r>
            <a:rPr lang="en-US" sz="2000" b="1" dirty="0" smtClean="0">
              <a:solidFill>
                <a:schemeClr val="accent4">
                  <a:lumMod val="75000"/>
                </a:schemeClr>
              </a:solidFill>
            </a:rPr>
            <a:t> MEGA 5.05 </a:t>
          </a:r>
          <a:endParaRPr lang="en-US" sz="2000" dirty="0">
            <a:solidFill>
              <a:schemeClr val="accent4">
                <a:lumMod val="75000"/>
              </a:schemeClr>
            </a:solidFill>
          </a:endParaRPr>
        </a:p>
      </dgm:t>
    </dgm:pt>
    <dgm:pt modelId="{122B55DE-4A1C-423E-9EE8-4E73C1679FC8}" type="parTrans" cxnId="{71E57DD7-374E-4D89-9C94-18194E2DC449}">
      <dgm:prSet/>
      <dgm:spPr/>
      <dgm:t>
        <a:bodyPr/>
        <a:lstStyle/>
        <a:p>
          <a:endParaRPr lang="en-US"/>
        </a:p>
      </dgm:t>
    </dgm:pt>
    <dgm:pt modelId="{90E142AB-99A2-4EF8-8A5C-9B89531B5A48}" type="sibTrans" cxnId="{71E57DD7-374E-4D89-9C94-18194E2DC449}">
      <dgm:prSet/>
      <dgm:spPr/>
      <dgm:t>
        <a:bodyPr/>
        <a:lstStyle/>
        <a:p>
          <a:endParaRPr lang="en-US"/>
        </a:p>
      </dgm:t>
    </dgm:pt>
    <dgm:pt modelId="{5E4B07E0-B31B-428B-905A-A43C62057C30}">
      <dgm:prSet phldrT="[Text]" custT="1"/>
      <dgm:spPr/>
      <dgm:t>
        <a:bodyPr/>
        <a:lstStyle/>
        <a:p>
          <a:r>
            <a:rPr lang="en-US" sz="2000" b="1" dirty="0" smtClean="0">
              <a:solidFill>
                <a:schemeClr val="accent4">
                  <a:lumMod val="75000"/>
                </a:schemeClr>
              </a:solidFill>
            </a:rPr>
            <a:t>GUIDANCE server: </a:t>
          </a:r>
          <a:r>
            <a:rPr lang="en-US" sz="2000" b="0" dirty="0" smtClean="0">
              <a:solidFill>
                <a:schemeClr val="accent4">
                  <a:lumMod val="75000"/>
                </a:schemeClr>
              </a:solidFill>
            </a:rPr>
            <a:t>confidence scores for alignments (Penn et al., 2010).</a:t>
          </a:r>
          <a:endParaRPr lang="en-US" sz="2000" b="0" dirty="0">
            <a:solidFill>
              <a:schemeClr val="accent4">
                <a:lumMod val="75000"/>
              </a:schemeClr>
            </a:solidFill>
          </a:endParaRPr>
        </a:p>
      </dgm:t>
    </dgm:pt>
    <dgm:pt modelId="{B393E1B2-EE48-40E6-9B4B-6651D37722F3}" type="parTrans" cxnId="{8020F2F1-895D-44C2-A746-8795DF92F697}">
      <dgm:prSet/>
      <dgm:spPr/>
      <dgm:t>
        <a:bodyPr/>
        <a:lstStyle/>
        <a:p>
          <a:endParaRPr lang="en-US"/>
        </a:p>
      </dgm:t>
    </dgm:pt>
    <dgm:pt modelId="{A20C66E5-44A2-4CA4-9C2B-166A642246C9}" type="sibTrans" cxnId="{8020F2F1-895D-44C2-A746-8795DF92F697}">
      <dgm:prSet/>
      <dgm:spPr/>
      <dgm:t>
        <a:bodyPr/>
        <a:lstStyle/>
        <a:p>
          <a:endParaRPr lang="en-US"/>
        </a:p>
      </dgm:t>
    </dgm:pt>
    <dgm:pt modelId="{BCCEBE43-5362-4EE4-AC14-9405588692D9}">
      <dgm:prSet phldrT="[Text]" custT="1"/>
      <dgm:spPr/>
      <dgm:t>
        <a:bodyPr/>
        <a:lstStyle/>
        <a:p>
          <a:r>
            <a:rPr lang="en-US" sz="2000" dirty="0" smtClean="0"/>
            <a:t>Inference of genetically distinct clusters</a:t>
          </a:r>
          <a:endParaRPr lang="en-US" sz="2000" dirty="0"/>
        </a:p>
      </dgm:t>
    </dgm:pt>
    <dgm:pt modelId="{58F25812-1130-4075-98F8-B6AAC72B4881}" type="parTrans" cxnId="{07C084BA-7CA8-4972-91A9-42FE4C4CCF79}">
      <dgm:prSet/>
      <dgm:spPr/>
      <dgm:t>
        <a:bodyPr/>
        <a:lstStyle/>
        <a:p>
          <a:endParaRPr lang="en-US"/>
        </a:p>
      </dgm:t>
    </dgm:pt>
    <dgm:pt modelId="{586F405F-1BD4-4A89-BFAC-8136BEAA1538}" type="sibTrans" cxnId="{07C084BA-7CA8-4972-91A9-42FE4C4CCF79}">
      <dgm:prSet/>
      <dgm:spPr/>
      <dgm:t>
        <a:bodyPr/>
        <a:lstStyle/>
        <a:p>
          <a:endParaRPr lang="en-US"/>
        </a:p>
      </dgm:t>
    </dgm:pt>
    <dgm:pt modelId="{EDFBD057-D52C-4DA4-9C04-3B70FDD4B6F6}">
      <dgm:prSet phldrT="[Text]" custT="1"/>
      <dgm:spPr/>
      <dgm:t>
        <a:bodyPr/>
        <a:lstStyle/>
        <a:p>
          <a:r>
            <a:rPr lang="en-US" sz="2000" b="1" dirty="0" smtClean="0">
              <a:solidFill>
                <a:srgbClr val="0070C0"/>
              </a:solidFill>
            </a:rPr>
            <a:t>STRUCTURE 2.3.3</a:t>
          </a:r>
          <a:endParaRPr lang="en-US" sz="2000" dirty="0">
            <a:solidFill>
              <a:srgbClr val="0070C0"/>
            </a:solidFill>
          </a:endParaRPr>
        </a:p>
      </dgm:t>
    </dgm:pt>
    <dgm:pt modelId="{F56973A1-54FE-4E54-9E65-F78BB8066A1C}" type="parTrans" cxnId="{B94F495E-532F-4757-8114-CB711C43F07D}">
      <dgm:prSet/>
      <dgm:spPr/>
      <dgm:t>
        <a:bodyPr/>
        <a:lstStyle/>
        <a:p>
          <a:endParaRPr lang="en-US"/>
        </a:p>
      </dgm:t>
    </dgm:pt>
    <dgm:pt modelId="{774936FF-0B63-49FD-8756-1F2999A13AD6}" type="sibTrans" cxnId="{B94F495E-532F-4757-8114-CB711C43F07D}">
      <dgm:prSet/>
      <dgm:spPr/>
      <dgm:t>
        <a:bodyPr/>
        <a:lstStyle/>
        <a:p>
          <a:endParaRPr lang="en-US"/>
        </a:p>
      </dgm:t>
    </dgm:pt>
    <dgm:pt modelId="{7BD00FF1-0C83-47A6-9642-344DAADFC237}">
      <dgm:prSet phldrT="[Text]" custT="1"/>
      <dgm:spPr/>
      <dgm:t>
        <a:bodyPr/>
        <a:lstStyle/>
        <a:p>
          <a:r>
            <a:rPr lang="en-US" sz="2000" dirty="0" smtClean="0"/>
            <a:t>Recombination &amp; selection pressure analysis</a:t>
          </a:r>
          <a:endParaRPr lang="en-US" sz="2000" dirty="0"/>
        </a:p>
      </dgm:t>
    </dgm:pt>
    <dgm:pt modelId="{70F64DBB-574A-4A51-8457-97C3B314CF39}" type="parTrans" cxnId="{2D05653C-3819-48DD-8F6C-345BC44E4C70}">
      <dgm:prSet/>
      <dgm:spPr/>
      <dgm:t>
        <a:bodyPr/>
        <a:lstStyle/>
        <a:p>
          <a:endParaRPr lang="en-US"/>
        </a:p>
      </dgm:t>
    </dgm:pt>
    <dgm:pt modelId="{A505ACA8-FEE4-46D1-A2C9-5CF4AEB6422A}" type="sibTrans" cxnId="{2D05653C-3819-48DD-8F6C-345BC44E4C70}">
      <dgm:prSet/>
      <dgm:spPr/>
      <dgm:t>
        <a:bodyPr/>
        <a:lstStyle/>
        <a:p>
          <a:endParaRPr lang="en-US"/>
        </a:p>
      </dgm:t>
    </dgm:pt>
    <dgm:pt modelId="{2DA62236-79E6-4541-92BA-E0A26B3A3FDA}">
      <dgm:prSet phldrT="[Text]" custT="1"/>
      <dgm:spPr/>
      <dgm:t>
        <a:bodyPr/>
        <a:lstStyle/>
        <a:p>
          <a:r>
            <a:rPr lang="en-US" sz="2000" b="1" dirty="0" smtClean="0">
              <a:solidFill>
                <a:schemeClr val="accent5">
                  <a:lumMod val="75000"/>
                </a:schemeClr>
              </a:solidFill>
            </a:rPr>
            <a:t>Recombination: RDP4 </a:t>
          </a:r>
          <a:endParaRPr lang="en-US" sz="2000" dirty="0">
            <a:solidFill>
              <a:schemeClr val="accent5">
                <a:lumMod val="75000"/>
              </a:schemeClr>
            </a:solidFill>
          </a:endParaRPr>
        </a:p>
      </dgm:t>
    </dgm:pt>
    <dgm:pt modelId="{02B85CF7-9DB5-4E79-ACD5-253265844DCF}" type="parTrans" cxnId="{9C9F5BC0-499B-42A4-B7CE-C0AC59CC29DF}">
      <dgm:prSet/>
      <dgm:spPr/>
      <dgm:t>
        <a:bodyPr/>
        <a:lstStyle/>
        <a:p>
          <a:endParaRPr lang="en-US"/>
        </a:p>
      </dgm:t>
    </dgm:pt>
    <dgm:pt modelId="{AF3B3A27-63FE-4C00-832B-97A0205CD99E}" type="sibTrans" cxnId="{9C9F5BC0-499B-42A4-B7CE-C0AC59CC29DF}">
      <dgm:prSet/>
      <dgm:spPr/>
      <dgm:t>
        <a:bodyPr/>
        <a:lstStyle/>
        <a:p>
          <a:endParaRPr lang="en-US"/>
        </a:p>
      </dgm:t>
    </dgm:pt>
    <dgm:pt modelId="{8CE9EAA2-FC45-4965-A9F6-336CD06F427B}">
      <dgm:prSet phldrT="[Text]" custT="1"/>
      <dgm:spPr/>
      <dgm:t>
        <a:bodyPr/>
        <a:lstStyle/>
        <a:p>
          <a:r>
            <a:rPr lang="en-US" sz="2000" b="1" dirty="0" smtClean="0">
              <a:solidFill>
                <a:schemeClr val="accent5">
                  <a:lumMod val="75000"/>
                </a:schemeClr>
              </a:solidFill>
            </a:rPr>
            <a:t>Selection pressure: Site methods: SLAC,FEL, IFEL; Branch-site methods: MEME, BSR</a:t>
          </a:r>
          <a:endParaRPr lang="en-US" sz="2000" dirty="0">
            <a:solidFill>
              <a:schemeClr val="accent5">
                <a:lumMod val="75000"/>
              </a:schemeClr>
            </a:solidFill>
          </a:endParaRPr>
        </a:p>
      </dgm:t>
    </dgm:pt>
    <dgm:pt modelId="{227B2FBB-D705-4075-8924-6342D05140A8}" type="parTrans" cxnId="{637D7948-C841-4BA3-A716-2C43B9238EE0}">
      <dgm:prSet/>
      <dgm:spPr/>
      <dgm:t>
        <a:bodyPr/>
        <a:lstStyle/>
        <a:p>
          <a:endParaRPr lang="en-US"/>
        </a:p>
      </dgm:t>
    </dgm:pt>
    <dgm:pt modelId="{B342FE9F-DE3A-41A2-91C9-190795188D16}" type="sibTrans" cxnId="{637D7948-C841-4BA3-A716-2C43B9238EE0}">
      <dgm:prSet/>
      <dgm:spPr/>
      <dgm:t>
        <a:bodyPr/>
        <a:lstStyle/>
        <a:p>
          <a:endParaRPr lang="en-US"/>
        </a:p>
      </dgm:t>
    </dgm:pt>
    <dgm:pt modelId="{E59EE8B8-B11D-4459-9BAE-45F2233E6ED1}">
      <dgm:prSet phldrT="[Text]" custT="1"/>
      <dgm:spPr/>
      <dgm:t>
        <a:bodyPr/>
        <a:lstStyle/>
        <a:p>
          <a:r>
            <a:rPr lang="en-US" sz="2000" b="1" dirty="0" smtClean="0">
              <a:solidFill>
                <a:srgbClr val="0070C0"/>
              </a:solidFill>
            </a:rPr>
            <a:t>LIAN 3.5</a:t>
          </a:r>
          <a:endParaRPr lang="en-US" sz="2000" dirty="0">
            <a:solidFill>
              <a:srgbClr val="0070C0"/>
            </a:solidFill>
          </a:endParaRPr>
        </a:p>
      </dgm:t>
    </dgm:pt>
    <dgm:pt modelId="{800E3F7E-C7FD-4FD1-84D2-1E8CF808ABE9}" type="parTrans" cxnId="{D62AA70F-24F9-4EFD-91FF-5410B311E56D}">
      <dgm:prSet/>
      <dgm:spPr/>
      <dgm:t>
        <a:bodyPr/>
        <a:lstStyle/>
        <a:p>
          <a:endParaRPr lang="en-US"/>
        </a:p>
      </dgm:t>
    </dgm:pt>
    <dgm:pt modelId="{4B050B73-204A-462B-BE0B-CF55EE2FC2C5}" type="sibTrans" cxnId="{D62AA70F-24F9-4EFD-91FF-5410B311E56D}">
      <dgm:prSet/>
      <dgm:spPr/>
      <dgm:t>
        <a:bodyPr/>
        <a:lstStyle/>
        <a:p>
          <a:endParaRPr lang="en-US"/>
        </a:p>
      </dgm:t>
    </dgm:pt>
    <dgm:pt modelId="{57275572-1518-4E30-A2E7-91A5EAAEA5DC}" type="pres">
      <dgm:prSet presAssocID="{250B4287-2716-45A2-843C-EE1FF44DF1F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CE3A86D-147A-46FB-A6B3-69A85E0C0392}" type="pres">
      <dgm:prSet presAssocID="{AED7E356-A01B-4062-83C6-58CB6CD4AC56}" presName="linNode" presStyleCnt="0"/>
      <dgm:spPr/>
    </dgm:pt>
    <dgm:pt modelId="{583277ED-D97C-48D3-8F00-29EFCEEE0E60}" type="pres">
      <dgm:prSet presAssocID="{AED7E356-A01B-4062-83C6-58CB6CD4AC56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6B5920-E7C9-4659-A8BD-A894965EFE12}" type="pres">
      <dgm:prSet presAssocID="{AED7E356-A01B-4062-83C6-58CB6CD4AC56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A1976D-033C-4EEF-83A3-93CFD485DD3C}" type="pres">
      <dgm:prSet presAssocID="{079549B8-47CA-4DDB-935B-0053C82CDE30}" presName="sp" presStyleCnt="0"/>
      <dgm:spPr/>
    </dgm:pt>
    <dgm:pt modelId="{205A87C1-65B9-4506-94FB-BE801AA8C1BC}" type="pres">
      <dgm:prSet presAssocID="{BCCEBE43-5362-4EE4-AC14-9405588692D9}" presName="linNode" presStyleCnt="0"/>
      <dgm:spPr/>
    </dgm:pt>
    <dgm:pt modelId="{C843EF56-E744-4B40-83D0-6F5F61A3C1AF}" type="pres">
      <dgm:prSet presAssocID="{BCCEBE43-5362-4EE4-AC14-9405588692D9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B8DAD9-A8C6-4AB9-9325-514B79C78A00}" type="pres">
      <dgm:prSet presAssocID="{BCCEBE43-5362-4EE4-AC14-9405588692D9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AC59DE-9F61-4517-A95E-4EC286941F9C}" type="pres">
      <dgm:prSet presAssocID="{586F405F-1BD4-4A89-BFAC-8136BEAA1538}" presName="sp" presStyleCnt="0"/>
      <dgm:spPr/>
    </dgm:pt>
    <dgm:pt modelId="{8B073960-D216-4B0F-9B81-CDF6AE5BB551}" type="pres">
      <dgm:prSet presAssocID="{7BD00FF1-0C83-47A6-9642-344DAADFC237}" presName="linNode" presStyleCnt="0"/>
      <dgm:spPr/>
    </dgm:pt>
    <dgm:pt modelId="{6A691490-5501-4D09-8CD0-F5606FA79698}" type="pres">
      <dgm:prSet presAssocID="{7BD00FF1-0C83-47A6-9642-344DAADFC237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F08818-F46F-44FC-9659-5010F03E9EB7}" type="pres">
      <dgm:prSet presAssocID="{7BD00FF1-0C83-47A6-9642-344DAADFC237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62AA70F-24F9-4EFD-91FF-5410B311E56D}" srcId="{BCCEBE43-5362-4EE4-AC14-9405588692D9}" destId="{E59EE8B8-B11D-4459-9BAE-45F2233E6ED1}" srcOrd="1" destOrd="0" parTransId="{800E3F7E-C7FD-4FD1-84D2-1E8CF808ABE9}" sibTransId="{4B050B73-204A-462B-BE0B-CF55EE2FC2C5}"/>
    <dgm:cxn modelId="{AD0F2C32-A423-4AAA-8C9D-8133F1B93ACB}" type="presOf" srcId="{8CE9EAA2-FC45-4965-A9F6-336CD06F427B}" destId="{9DF08818-F46F-44FC-9659-5010F03E9EB7}" srcOrd="0" destOrd="1" presId="urn:microsoft.com/office/officeart/2005/8/layout/vList5"/>
    <dgm:cxn modelId="{C1F6A542-A2E0-452F-BB0F-0253BD3FFD0D}" srcId="{250B4287-2716-45A2-843C-EE1FF44DF1FF}" destId="{AED7E356-A01B-4062-83C6-58CB6CD4AC56}" srcOrd="0" destOrd="0" parTransId="{1D5A55F2-B099-49B6-97AF-FDB7444C257E}" sibTransId="{079549B8-47CA-4DDB-935B-0053C82CDE30}"/>
    <dgm:cxn modelId="{71E57DD7-374E-4D89-9C94-18194E2DC449}" srcId="{AED7E356-A01B-4062-83C6-58CB6CD4AC56}" destId="{6791E70F-B317-4CD4-8DD3-CF362B8041B8}" srcOrd="0" destOrd="0" parTransId="{122B55DE-4A1C-423E-9EE8-4E73C1679FC8}" sibTransId="{90E142AB-99A2-4EF8-8A5C-9B89531B5A48}"/>
    <dgm:cxn modelId="{3A6EE0C9-7EE3-4E0C-823B-74B7DB275434}" type="presOf" srcId="{E59EE8B8-B11D-4459-9BAE-45F2233E6ED1}" destId="{50B8DAD9-A8C6-4AB9-9325-514B79C78A00}" srcOrd="0" destOrd="1" presId="urn:microsoft.com/office/officeart/2005/8/layout/vList5"/>
    <dgm:cxn modelId="{7A8764AD-22A6-4414-9662-356E8F09214A}" type="presOf" srcId="{250B4287-2716-45A2-843C-EE1FF44DF1FF}" destId="{57275572-1518-4E30-A2E7-91A5EAAEA5DC}" srcOrd="0" destOrd="0" presId="urn:microsoft.com/office/officeart/2005/8/layout/vList5"/>
    <dgm:cxn modelId="{610E6DA1-7B0D-4C93-A563-03F5421EC26F}" type="presOf" srcId="{BCCEBE43-5362-4EE4-AC14-9405588692D9}" destId="{C843EF56-E744-4B40-83D0-6F5F61A3C1AF}" srcOrd="0" destOrd="0" presId="urn:microsoft.com/office/officeart/2005/8/layout/vList5"/>
    <dgm:cxn modelId="{9C9F5BC0-499B-42A4-B7CE-C0AC59CC29DF}" srcId="{7BD00FF1-0C83-47A6-9642-344DAADFC237}" destId="{2DA62236-79E6-4541-92BA-E0A26B3A3FDA}" srcOrd="0" destOrd="0" parTransId="{02B85CF7-9DB5-4E79-ACD5-253265844DCF}" sibTransId="{AF3B3A27-63FE-4C00-832B-97A0205CD99E}"/>
    <dgm:cxn modelId="{6186686D-AA5A-468C-8902-1E105FA32EF7}" type="presOf" srcId="{7BD00FF1-0C83-47A6-9642-344DAADFC237}" destId="{6A691490-5501-4D09-8CD0-F5606FA79698}" srcOrd="0" destOrd="0" presId="urn:microsoft.com/office/officeart/2005/8/layout/vList5"/>
    <dgm:cxn modelId="{07C084BA-7CA8-4972-91A9-42FE4C4CCF79}" srcId="{250B4287-2716-45A2-843C-EE1FF44DF1FF}" destId="{BCCEBE43-5362-4EE4-AC14-9405588692D9}" srcOrd="1" destOrd="0" parTransId="{58F25812-1130-4075-98F8-B6AAC72B4881}" sibTransId="{586F405F-1BD4-4A89-BFAC-8136BEAA1538}"/>
    <dgm:cxn modelId="{637D7948-C841-4BA3-A716-2C43B9238EE0}" srcId="{7BD00FF1-0C83-47A6-9642-344DAADFC237}" destId="{8CE9EAA2-FC45-4965-A9F6-336CD06F427B}" srcOrd="1" destOrd="0" parTransId="{227B2FBB-D705-4075-8924-6342D05140A8}" sibTransId="{B342FE9F-DE3A-41A2-91C9-190795188D16}"/>
    <dgm:cxn modelId="{F6D6016B-C94C-426D-A44D-DF53D3F51201}" type="presOf" srcId="{5E4B07E0-B31B-428B-905A-A43C62057C30}" destId="{346B5920-E7C9-4659-A8BD-A894965EFE12}" srcOrd="0" destOrd="1" presId="urn:microsoft.com/office/officeart/2005/8/layout/vList5"/>
    <dgm:cxn modelId="{D26B9421-73D8-44F9-A407-800E7E326F8D}" type="presOf" srcId="{6791E70F-B317-4CD4-8DD3-CF362B8041B8}" destId="{346B5920-E7C9-4659-A8BD-A894965EFE12}" srcOrd="0" destOrd="0" presId="urn:microsoft.com/office/officeart/2005/8/layout/vList5"/>
    <dgm:cxn modelId="{2D05653C-3819-48DD-8F6C-345BC44E4C70}" srcId="{250B4287-2716-45A2-843C-EE1FF44DF1FF}" destId="{7BD00FF1-0C83-47A6-9642-344DAADFC237}" srcOrd="2" destOrd="0" parTransId="{70F64DBB-574A-4A51-8457-97C3B314CF39}" sibTransId="{A505ACA8-FEE4-46D1-A2C9-5CF4AEB6422A}"/>
    <dgm:cxn modelId="{1EEA5197-132E-4CBF-92A6-4124D4A04D2A}" type="presOf" srcId="{AED7E356-A01B-4062-83C6-58CB6CD4AC56}" destId="{583277ED-D97C-48D3-8F00-29EFCEEE0E60}" srcOrd="0" destOrd="0" presId="urn:microsoft.com/office/officeart/2005/8/layout/vList5"/>
    <dgm:cxn modelId="{1DEE7918-EB3B-4D82-8C0F-CAF2793949AF}" type="presOf" srcId="{EDFBD057-D52C-4DA4-9C04-3B70FDD4B6F6}" destId="{50B8DAD9-A8C6-4AB9-9325-514B79C78A00}" srcOrd="0" destOrd="0" presId="urn:microsoft.com/office/officeart/2005/8/layout/vList5"/>
    <dgm:cxn modelId="{8020F2F1-895D-44C2-A746-8795DF92F697}" srcId="{AED7E356-A01B-4062-83C6-58CB6CD4AC56}" destId="{5E4B07E0-B31B-428B-905A-A43C62057C30}" srcOrd="1" destOrd="0" parTransId="{B393E1B2-EE48-40E6-9B4B-6651D37722F3}" sibTransId="{A20C66E5-44A2-4CA4-9C2B-166A642246C9}"/>
    <dgm:cxn modelId="{FD4C4EEF-F73F-4DF5-AFCE-A22C9EA5B758}" type="presOf" srcId="{2DA62236-79E6-4541-92BA-E0A26B3A3FDA}" destId="{9DF08818-F46F-44FC-9659-5010F03E9EB7}" srcOrd="0" destOrd="0" presId="urn:microsoft.com/office/officeart/2005/8/layout/vList5"/>
    <dgm:cxn modelId="{B94F495E-532F-4757-8114-CB711C43F07D}" srcId="{BCCEBE43-5362-4EE4-AC14-9405588692D9}" destId="{EDFBD057-D52C-4DA4-9C04-3B70FDD4B6F6}" srcOrd="0" destOrd="0" parTransId="{F56973A1-54FE-4E54-9E65-F78BB8066A1C}" sibTransId="{774936FF-0B63-49FD-8756-1F2999A13AD6}"/>
    <dgm:cxn modelId="{3ACAB944-4DF9-4DD4-9081-BD06D2632CC0}" type="presParOf" srcId="{57275572-1518-4E30-A2E7-91A5EAAEA5DC}" destId="{FCE3A86D-147A-46FB-A6B3-69A85E0C0392}" srcOrd="0" destOrd="0" presId="urn:microsoft.com/office/officeart/2005/8/layout/vList5"/>
    <dgm:cxn modelId="{DB9EFF17-29E7-47F2-B9FF-A4AD78928731}" type="presParOf" srcId="{FCE3A86D-147A-46FB-A6B3-69A85E0C0392}" destId="{583277ED-D97C-48D3-8F00-29EFCEEE0E60}" srcOrd="0" destOrd="0" presId="urn:microsoft.com/office/officeart/2005/8/layout/vList5"/>
    <dgm:cxn modelId="{22E0169B-C4E6-41D6-B57F-7DABDE2D45E4}" type="presParOf" srcId="{FCE3A86D-147A-46FB-A6B3-69A85E0C0392}" destId="{346B5920-E7C9-4659-A8BD-A894965EFE12}" srcOrd="1" destOrd="0" presId="urn:microsoft.com/office/officeart/2005/8/layout/vList5"/>
    <dgm:cxn modelId="{3EF483CB-FA99-4762-85B7-F91BCB20017F}" type="presParOf" srcId="{57275572-1518-4E30-A2E7-91A5EAAEA5DC}" destId="{4AA1976D-033C-4EEF-83A3-93CFD485DD3C}" srcOrd="1" destOrd="0" presId="urn:microsoft.com/office/officeart/2005/8/layout/vList5"/>
    <dgm:cxn modelId="{599DD220-CDE1-41AB-8E8F-D04C4B85EDA7}" type="presParOf" srcId="{57275572-1518-4E30-A2E7-91A5EAAEA5DC}" destId="{205A87C1-65B9-4506-94FB-BE801AA8C1BC}" srcOrd="2" destOrd="0" presId="urn:microsoft.com/office/officeart/2005/8/layout/vList5"/>
    <dgm:cxn modelId="{C1DE9781-70F5-488F-AE0C-FCF2FEDD56B4}" type="presParOf" srcId="{205A87C1-65B9-4506-94FB-BE801AA8C1BC}" destId="{C843EF56-E744-4B40-83D0-6F5F61A3C1AF}" srcOrd="0" destOrd="0" presId="urn:microsoft.com/office/officeart/2005/8/layout/vList5"/>
    <dgm:cxn modelId="{ECD7D324-63D8-401B-BE36-8DAFAB7F7A84}" type="presParOf" srcId="{205A87C1-65B9-4506-94FB-BE801AA8C1BC}" destId="{50B8DAD9-A8C6-4AB9-9325-514B79C78A00}" srcOrd="1" destOrd="0" presId="urn:microsoft.com/office/officeart/2005/8/layout/vList5"/>
    <dgm:cxn modelId="{B020B78D-495C-4588-AB38-8048416EC421}" type="presParOf" srcId="{57275572-1518-4E30-A2E7-91A5EAAEA5DC}" destId="{43AC59DE-9F61-4517-A95E-4EC286941F9C}" srcOrd="3" destOrd="0" presId="urn:microsoft.com/office/officeart/2005/8/layout/vList5"/>
    <dgm:cxn modelId="{9789833A-F50A-48B9-87D4-485082D5DF27}" type="presParOf" srcId="{57275572-1518-4E30-A2E7-91A5EAAEA5DC}" destId="{8B073960-D216-4B0F-9B81-CDF6AE5BB551}" srcOrd="4" destOrd="0" presId="urn:microsoft.com/office/officeart/2005/8/layout/vList5"/>
    <dgm:cxn modelId="{5B19F6A9-1C0B-4A8B-8B7C-BDD5CF1C2C09}" type="presParOf" srcId="{8B073960-D216-4B0F-9B81-CDF6AE5BB551}" destId="{6A691490-5501-4D09-8CD0-F5606FA79698}" srcOrd="0" destOrd="0" presId="urn:microsoft.com/office/officeart/2005/8/layout/vList5"/>
    <dgm:cxn modelId="{DA6F38C5-AE14-42FE-AD24-F846652926ED}" type="presParOf" srcId="{8B073960-D216-4B0F-9B81-CDF6AE5BB551}" destId="{9DF08818-F46F-44FC-9659-5010F03E9EB7}" srcOrd="1" destOrd="0" presId="urn:microsoft.com/office/officeart/2005/8/layout/vList5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FBA6F28-345B-4523-8349-3B5BC2241A86}" type="doc">
      <dgm:prSet loTypeId="urn:microsoft.com/office/officeart/2005/8/layout/vList5" loCatId="list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0CAFB3E-0DEE-474C-9398-7441A6D173E7}">
      <dgm:prSet phldrT="[Text]" custT="1"/>
      <dgm:spPr/>
      <dgm:t>
        <a:bodyPr/>
        <a:lstStyle/>
        <a:p>
          <a:r>
            <a:rPr lang="en-US" sz="2000" b="1" dirty="0" smtClean="0"/>
            <a:t>Genetic diversity using STRUCTURE program</a:t>
          </a:r>
          <a:endParaRPr lang="en-US" sz="2000" b="1" dirty="0"/>
        </a:p>
      </dgm:t>
    </dgm:pt>
    <dgm:pt modelId="{80169CC6-733F-4179-A20E-9F285DCC29AD}" type="parTrans" cxnId="{D0450E3C-96F0-418E-BB6E-0EC1C8091EB0}">
      <dgm:prSet/>
      <dgm:spPr/>
      <dgm:t>
        <a:bodyPr/>
        <a:lstStyle/>
        <a:p>
          <a:endParaRPr lang="en-US"/>
        </a:p>
      </dgm:t>
    </dgm:pt>
    <dgm:pt modelId="{2A364C47-FB28-42D1-8B27-6F21D4916D71}" type="sibTrans" cxnId="{D0450E3C-96F0-418E-BB6E-0EC1C8091EB0}">
      <dgm:prSet/>
      <dgm:spPr/>
      <dgm:t>
        <a:bodyPr/>
        <a:lstStyle/>
        <a:p>
          <a:endParaRPr lang="en-US"/>
        </a:p>
      </dgm:t>
    </dgm:pt>
    <dgm:pt modelId="{945BBEE7-C9D5-4A85-A234-93B263BE1640}">
      <dgm:prSet phldrT="[Text]" custT="1"/>
      <dgm:spPr/>
      <dgm:t>
        <a:bodyPr/>
        <a:lstStyle/>
        <a:p>
          <a:pPr algn="just"/>
          <a:r>
            <a:rPr lang="en-US" sz="2000" b="1" i="1" dirty="0" smtClean="0"/>
            <a:t>Rhinovirus</a:t>
          </a:r>
          <a:r>
            <a:rPr lang="en-US" sz="2000" b="1" dirty="0" smtClean="0"/>
            <a:t> species is an ensemble of seven genetically distinct lineages </a:t>
          </a:r>
          <a:endParaRPr lang="en-US" sz="2000" b="1" dirty="0"/>
        </a:p>
      </dgm:t>
    </dgm:pt>
    <dgm:pt modelId="{7D5944A4-DF62-40C7-9D84-A474D6539F2E}" type="parTrans" cxnId="{63767129-35AE-4C7B-9218-AAC4128AAD9A}">
      <dgm:prSet/>
      <dgm:spPr/>
      <dgm:t>
        <a:bodyPr/>
        <a:lstStyle/>
        <a:p>
          <a:endParaRPr lang="en-US"/>
        </a:p>
      </dgm:t>
    </dgm:pt>
    <dgm:pt modelId="{3960202B-BEC3-49C3-B9D4-764BD1300737}" type="sibTrans" cxnId="{63767129-35AE-4C7B-9218-AAC4128AAD9A}">
      <dgm:prSet/>
      <dgm:spPr/>
      <dgm:t>
        <a:bodyPr/>
        <a:lstStyle/>
        <a:p>
          <a:endParaRPr lang="en-US"/>
        </a:p>
      </dgm:t>
    </dgm:pt>
    <dgm:pt modelId="{C67598BE-BFFB-4AE8-B054-0DA6DCFD5687}">
      <dgm:prSet phldrT="[Text]" custT="1"/>
      <dgm:spPr/>
      <dgm:t>
        <a:bodyPr/>
        <a:lstStyle/>
        <a:p>
          <a:pPr algn="just"/>
          <a:r>
            <a:rPr lang="en-US" sz="2000" b="1" dirty="0" smtClean="0"/>
            <a:t>HRV-A : four lineages, HRV-C: two lineages, HRV-B is homogeneous</a:t>
          </a:r>
          <a:endParaRPr lang="en-US" sz="2000" b="1" dirty="0"/>
        </a:p>
      </dgm:t>
    </dgm:pt>
    <dgm:pt modelId="{FC5A924B-751C-4B34-A795-10E9CC647AF9}" type="parTrans" cxnId="{F6DD6351-EAF0-406C-B7C4-29EF776D14A8}">
      <dgm:prSet/>
      <dgm:spPr/>
      <dgm:t>
        <a:bodyPr/>
        <a:lstStyle/>
        <a:p>
          <a:endParaRPr lang="en-US"/>
        </a:p>
      </dgm:t>
    </dgm:pt>
    <dgm:pt modelId="{8C5E7ECF-9C27-4E95-9E99-1E9652678632}" type="sibTrans" cxnId="{F6DD6351-EAF0-406C-B7C4-29EF776D14A8}">
      <dgm:prSet/>
      <dgm:spPr/>
      <dgm:t>
        <a:bodyPr/>
        <a:lstStyle/>
        <a:p>
          <a:endParaRPr lang="en-US"/>
        </a:p>
      </dgm:t>
    </dgm:pt>
    <dgm:pt modelId="{727BE591-CC2A-4210-9FCD-F1BF7A90EF8F}">
      <dgm:prSet phldrT="[Text]" custT="1"/>
      <dgm:spPr/>
      <dgm:t>
        <a:bodyPr/>
        <a:lstStyle/>
        <a:p>
          <a:r>
            <a:rPr lang="en-US" sz="2000" b="1" dirty="0" smtClean="0"/>
            <a:t>Evidence of recombination</a:t>
          </a:r>
          <a:endParaRPr lang="en-US" sz="2000" b="1" dirty="0"/>
        </a:p>
      </dgm:t>
    </dgm:pt>
    <dgm:pt modelId="{05A077F8-1073-485F-909B-A9BFE5E5586F}" type="parTrans" cxnId="{8B8754CB-9F47-49F9-B9DE-631881005F79}">
      <dgm:prSet/>
      <dgm:spPr/>
      <dgm:t>
        <a:bodyPr/>
        <a:lstStyle/>
        <a:p>
          <a:endParaRPr lang="en-US"/>
        </a:p>
      </dgm:t>
    </dgm:pt>
    <dgm:pt modelId="{AC2D575B-6973-4D9B-9958-E5EA9086B62B}" type="sibTrans" cxnId="{8B8754CB-9F47-49F9-B9DE-631881005F79}">
      <dgm:prSet/>
      <dgm:spPr/>
      <dgm:t>
        <a:bodyPr/>
        <a:lstStyle/>
        <a:p>
          <a:endParaRPr lang="en-US"/>
        </a:p>
      </dgm:t>
    </dgm:pt>
    <dgm:pt modelId="{B486B6EE-416E-4BB8-93A6-A3FDFA655E72}">
      <dgm:prSet phldrT="[Text]" custT="1"/>
      <dgm:spPr/>
      <dgm:t>
        <a:bodyPr/>
        <a:lstStyle/>
        <a:p>
          <a:pPr algn="just"/>
          <a:r>
            <a:rPr lang="en-US" sz="2000" b="1" dirty="0" smtClean="0"/>
            <a:t>Intra-species recombination is prominent in HRV-A and –C and lead to diversification.</a:t>
          </a:r>
          <a:endParaRPr lang="en-US" sz="2000" b="1" dirty="0"/>
        </a:p>
      </dgm:t>
    </dgm:pt>
    <dgm:pt modelId="{7ED4D24D-E922-4465-9E98-C037D7DD1EB1}" type="parTrans" cxnId="{30DDFAF9-E900-4692-85EB-BEBC0349C62E}">
      <dgm:prSet/>
      <dgm:spPr/>
      <dgm:t>
        <a:bodyPr/>
        <a:lstStyle/>
        <a:p>
          <a:endParaRPr lang="en-US"/>
        </a:p>
      </dgm:t>
    </dgm:pt>
    <dgm:pt modelId="{213C1F92-FB1A-4077-8455-135A874FECD6}" type="sibTrans" cxnId="{30DDFAF9-E900-4692-85EB-BEBC0349C62E}">
      <dgm:prSet/>
      <dgm:spPr/>
      <dgm:t>
        <a:bodyPr/>
        <a:lstStyle/>
        <a:p>
          <a:endParaRPr lang="en-US"/>
        </a:p>
      </dgm:t>
    </dgm:pt>
    <dgm:pt modelId="{F34CF609-BC82-46E8-88FD-3B2CCAF94507}">
      <dgm:prSet phldrT="[Text]" custT="1"/>
      <dgm:spPr/>
      <dgm:t>
        <a:bodyPr/>
        <a:lstStyle/>
        <a:p>
          <a:pPr algn="just"/>
          <a:r>
            <a:rPr lang="en-US" sz="2000" b="1" dirty="0" smtClean="0"/>
            <a:t>Inter-species recombination is limited to HRV-C members</a:t>
          </a:r>
          <a:endParaRPr lang="en-US" sz="2000" b="1" dirty="0"/>
        </a:p>
      </dgm:t>
    </dgm:pt>
    <dgm:pt modelId="{AC9B861D-BA1E-4433-A0B9-CF21E4D88A6D}" type="parTrans" cxnId="{7006300A-BD2B-4762-98E3-D39CF4EE5ED9}">
      <dgm:prSet/>
      <dgm:spPr/>
      <dgm:t>
        <a:bodyPr/>
        <a:lstStyle/>
        <a:p>
          <a:endParaRPr lang="en-US"/>
        </a:p>
      </dgm:t>
    </dgm:pt>
    <dgm:pt modelId="{61682C62-AF1E-4D02-8E6F-7B4951B45A4E}" type="sibTrans" cxnId="{7006300A-BD2B-4762-98E3-D39CF4EE5ED9}">
      <dgm:prSet/>
      <dgm:spPr/>
      <dgm:t>
        <a:bodyPr/>
        <a:lstStyle/>
        <a:p>
          <a:endParaRPr lang="en-US"/>
        </a:p>
      </dgm:t>
    </dgm:pt>
    <dgm:pt modelId="{1F6F235E-C8B1-4A49-97FA-D6F4CF820934}">
      <dgm:prSet phldrT="[Text]" custT="1"/>
      <dgm:spPr/>
      <dgm:t>
        <a:bodyPr/>
        <a:lstStyle/>
        <a:p>
          <a:r>
            <a:rPr lang="en-US" sz="2000" b="1" dirty="0" smtClean="0"/>
            <a:t>Evidence of episodic positive selection</a:t>
          </a:r>
          <a:endParaRPr lang="en-US" sz="2000" b="1" dirty="0"/>
        </a:p>
      </dgm:t>
    </dgm:pt>
    <dgm:pt modelId="{BC378E3E-72BE-4240-A32E-4F7B7510A899}" type="parTrans" cxnId="{D1E6C6B0-9991-4C50-A908-FF74836557B7}">
      <dgm:prSet/>
      <dgm:spPr/>
      <dgm:t>
        <a:bodyPr/>
        <a:lstStyle/>
        <a:p>
          <a:endParaRPr lang="en-US"/>
        </a:p>
      </dgm:t>
    </dgm:pt>
    <dgm:pt modelId="{29D10530-D519-423E-A46E-073C9FFA62C6}" type="sibTrans" cxnId="{D1E6C6B0-9991-4C50-A908-FF74836557B7}">
      <dgm:prSet/>
      <dgm:spPr/>
      <dgm:t>
        <a:bodyPr/>
        <a:lstStyle/>
        <a:p>
          <a:endParaRPr lang="en-US"/>
        </a:p>
      </dgm:t>
    </dgm:pt>
    <dgm:pt modelId="{52367B7C-1452-4313-8EB2-CC90CFB58124}">
      <dgm:prSet phldrT="[Text]" custT="1"/>
      <dgm:spPr/>
      <dgm:t>
        <a:bodyPr/>
        <a:lstStyle/>
        <a:p>
          <a:pPr algn="just"/>
          <a:r>
            <a:rPr lang="en-US" sz="2000" b="1" dirty="0" smtClean="0"/>
            <a:t>Episodic positive selection was detected and corroborates with the antigenicity.</a:t>
          </a:r>
          <a:endParaRPr lang="en-US" sz="2000" b="1" dirty="0"/>
        </a:p>
      </dgm:t>
    </dgm:pt>
    <dgm:pt modelId="{AF258FEE-4846-4E75-AA6B-D93E26DFBCE1}" type="parTrans" cxnId="{3F58542B-FC43-4511-8F1B-0AF10088D683}">
      <dgm:prSet/>
      <dgm:spPr/>
      <dgm:t>
        <a:bodyPr/>
        <a:lstStyle/>
        <a:p>
          <a:endParaRPr lang="en-US"/>
        </a:p>
      </dgm:t>
    </dgm:pt>
    <dgm:pt modelId="{CA2011BA-AE99-4E19-8F56-E861CA3B4093}" type="sibTrans" cxnId="{3F58542B-FC43-4511-8F1B-0AF10088D683}">
      <dgm:prSet/>
      <dgm:spPr/>
      <dgm:t>
        <a:bodyPr/>
        <a:lstStyle/>
        <a:p>
          <a:endParaRPr lang="en-US"/>
        </a:p>
      </dgm:t>
    </dgm:pt>
    <dgm:pt modelId="{8E9E4DE0-65FB-4176-8C6E-DA6FDCE30379}">
      <dgm:prSet phldrT="[Text]" custT="1"/>
      <dgm:spPr/>
      <dgm:t>
        <a:bodyPr/>
        <a:lstStyle/>
        <a:p>
          <a:pPr algn="just"/>
          <a:endParaRPr lang="en-US" sz="2000" b="1" dirty="0"/>
        </a:p>
      </dgm:t>
    </dgm:pt>
    <dgm:pt modelId="{5A6285A9-EA28-4E49-9C76-0ABF2F89D290}" type="parTrans" cxnId="{6BFF2C60-E7D2-4467-B1AE-B45F30BC3CDA}">
      <dgm:prSet/>
      <dgm:spPr/>
      <dgm:t>
        <a:bodyPr/>
        <a:lstStyle/>
        <a:p>
          <a:endParaRPr lang="en-US"/>
        </a:p>
      </dgm:t>
    </dgm:pt>
    <dgm:pt modelId="{18A12254-E77A-444B-8B53-8A4CD580AD14}" type="sibTrans" cxnId="{6BFF2C60-E7D2-4467-B1AE-B45F30BC3CDA}">
      <dgm:prSet/>
      <dgm:spPr/>
      <dgm:t>
        <a:bodyPr/>
        <a:lstStyle/>
        <a:p>
          <a:endParaRPr lang="en-US"/>
        </a:p>
      </dgm:t>
    </dgm:pt>
    <dgm:pt modelId="{7164FAB9-2130-45AF-8C93-91D463E0FBF8}">
      <dgm:prSet phldrT="[Text]" custT="1"/>
      <dgm:spPr/>
      <dgm:t>
        <a:bodyPr/>
        <a:lstStyle/>
        <a:p>
          <a:pPr algn="just"/>
          <a:r>
            <a:rPr lang="en-US" sz="2000" b="1" dirty="0" smtClean="0"/>
            <a:t>It was found responsible for emergence of new lineages in HRV-A </a:t>
          </a:r>
          <a:endParaRPr lang="en-US" sz="2000" b="1" dirty="0"/>
        </a:p>
      </dgm:t>
    </dgm:pt>
    <dgm:pt modelId="{E15EF3F3-CCC9-4219-8A28-543274768BDC}" type="parTrans" cxnId="{99A3AF84-0DDD-4B58-B5B2-979342F1E0F5}">
      <dgm:prSet/>
      <dgm:spPr/>
      <dgm:t>
        <a:bodyPr/>
        <a:lstStyle/>
        <a:p>
          <a:endParaRPr lang="en-US"/>
        </a:p>
      </dgm:t>
    </dgm:pt>
    <dgm:pt modelId="{AFA749CC-C143-4C58-90A1-2D67EFC0B6C0}" type="sibTrans" cxnId="{99A3AF84-0DDD-4B58-B5B2-979342F1E0F5}">
      <dgm:prSet/>
      <dgm:spPr/>
      <dgm:t>
        <a:bodyPr/>
        <a:lstStyle/>
        <a:p>
          <a:endParaRPr lang="en-US"/>
        </a:p>
      </dgm:t>
    </dgm:pt>
    <dgm:pt modelId="{CFB5DE93-7A04-457E-AF16-39438647F356}">
      <dgm:prSet phldrT="[Text]" custT="1"/>
      <dgm:spPr/>
      <dgm:t>
        <a:bodyPr/>
        <a:lstStyle/>
        <a:p>
          <a:pPr algn="just"/>
          <a:endParaRPr lang="en-US" sz="2000" b="1" dirty="0"/>
        </a:p>
      </dgm:t>
    </dgm:pt>
    <dgm:pt modelId="{381A4BDD-7703-4BC7-9FFB-6C56A85F876B}" type="parTrans" cxnId="{32DCB611-092D-464C-B878-639516A609D7}">
      <dgm:prSet/>
      <dgm:spPr/>
      <dgm:t>
        <a:bodyPr/>
        <a:lstStyle/>
        <a:p>
          <a:endParaRPr lang="en-US"/>
        </a:p>
      </dgm:t>
    </dgm:pt>
    <dgm:pt modelId="{70FB7B42-04B5-40A3-8032-8A5569A31707}" type="sibTrans" cxnId="{32DCB611-092D-464C-B878-639516A609D7}">
      <dgm:prSet/>
      <dgm:spPr/>
      <dgm:t>
        <a:bodyPr/>
        <a:lstStyle/>
        <a:p>
          <a:endParaRPr lang="en-US"/>
        </a:p>
      </dgm:t>
    </dgm:pt>
    <dgm:pt modelId="{1A3DE519-EB8C-41FF-82B9-F2E1919D9C2D}" type="pres">
      <dgm:prSet presAssocID="{EFBA6F28-345B-4523-8349-3B5BC2241A8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390CB71-F6AE-4F09-A193-8C4FA83CBB7B}" type="pres">
      <dgm:prSet presAssocID="{10CAFB3E-0DEE-474C-9398-7441A6D173E7}" presName="linNode" presStyleCnt="0"/>
      <dgm:spPr/>
    </dgm:pt>
    <dgm:pt modelId="{CD0677C7-0604-46B4-B962-60C34D1AFFB7}" type="pres">
      <dgm:prSet presAssocID="{10CAFB3E-0DEE-474C-9398-7441A6D173E7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1832FB-9D2F-4B04-AF86-A4585E923FEF}" type="pres">
      <dgm:prSet presAssocID="{10CAFB3E-0DEE-474C-9398-7441A6D173E7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46426D-BA29-4950-ABE0-D171DD1730F8}" type="pres">
      <dgm:prSet presAssocID="{2A364C47-FB28-42D1-8B27-6F21D4916D71}" presName="sp" presStyleCnt="0"/>
      <dgm:spPr/>
    </dgm:pt>
    <dgm:pt modelId="{772739A7-6BEA-4D86-912D-B4695B16C77C}" type="pres">
      <dgm:prSet presAssocID="{727BE591-CC2A-4210-9FCD-F1BF7A90EF8F}" presName="linNode" presStyleCnt="0"/>
      <dgm:spPr/>
    </dgm:pt>
    <dgm:pt modelId="{3D34D7E2-63DD-41CB-B455-90A9250868D7}" type="pres">
      <dgm:prSet presAssocID="{727BE591-CC2A-4210-9FCD-F1BF7A90EF8F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25C993-5C5B-4D26-B04C-6FE7C928EA1E}" type="pres">
      <dgm:prSet presAssocID="{727BE591-CC2A-4210-9FCD-F1BF7A90EF8F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2B7E32-5888-420D-B046-690B9A65D8B1}" type="pres">
      <dgm:prSet presAssocID="{AC2D575B-6973-4D9B-9958-E5EA9086B62B}" presName="sp" presStyleCnt="0"/>
      <dgm:spPr/>
    </dgm:pt>
    <dgm:pt modelId="{FF068EAD-4343-477F-97F2-14FBC757D1E5}" type="pres">
      <dgm:prSet presAssocID="{1F6F235E-C8B1-4A49-97FA-D6F4CF820934}" presName="linNode" presStyleCnt="0"/>
      <dgm:spPr/>
    </dgm:pt>
    <dgm:pt modelId="{F4D4BCE5-1DD2-4E1F-A922-4A7A02AC2419}" type="pres">
      <dgm:prSet presAssocID="{1F6F235E-C8B1-4A49-97FA-D6F4CF820934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BBC09B-387C-41A5-964E-0F4FD1FBA9F7}" type="pres">
      <dgm:prSet presAssocID="{1F6F235E-C8B1-4A49-97FA-D6F4CF820934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94B690B-0E5B-4630-B68A-FAF4A0862F98}" type="presOf" srcId="{52367B7C-1452-4313-8EB2-CC90CFB58124}" destId="{6BBBC09B-387C-41A5-964E-0F4FD1FBA9F7}" srcOrd="0" destOrd="1" presId="urn:microsoft.com/office/officeart/2005/8/layout/vList5"/>
    <dgm:cxn modelId="{63767129-35AE-4C7B-9218-AAC4128AAD9A}" srcId="{10CAFB3E-0DEE-474C-9398-7441A6D173E7}" destId="{945BBEE7-C9D5-4A85-A234-93B263BE1640}" srcOrd="0" destOrd="0" parTransId="{7D5944A4-DF62-40C7-9D84-A474D6539F2E}" sibTransId="{3960202B-BEC3-49C3-B9D4-764BD1300737}"/>
    <dgm:cxn modelId="{F5265F19-A138-4CBE-AE20-9192F28DE0C3}" type="presOf" srcId="{F34CF609-BC82-46E8-88FD-3B2CCAF94507}" destId="{5325C993-5C5B-4D26-B04C-6FE7C928EA1E}" srcOrd="0" destOrd="1" presId="urn:microsoft.com/office/officeart/2005/8/layout/vList5"/>
    <dgm:cxn modelId="{63165341-AE22-4E61-9835-0C7503B6867E}" type="presOf" srcId="{10CAFB3E-0DEE-474C-9398-7441A6D173E7}" destId="{CD0677C7-0604-46B4-B962-60C34D1AFFB7}" srcOrd="0" destOrd="0" presId="urn:microsoft.com/office/officeart/2005/8/layout/vList5"/>
    <dgm:cxn modelId="{D1E6C6B0-9991-4C50-A908-FF74836557B7}" srcId="{EFBA6F28-345B-4523-8349-3B5BC2241A86}" destId="{1F6F235E-C8B1-4A49-97FA-D6F4CF820934}" srcOrd="2" destOrd="0" parTransId="{BC378E3E-72BE-4240-A32E-4F7B7510A899}" sibTransId="{29D10530-D519-423E-A46E-073C9FFA62C6}"/>
    <dgm:cxn modelId="{F6DD6351-EAF0-406C-B7C4-29EF776D14A8}" srcId="{10CAFB3E-0DEE-474C-9398-7441A6D173E7}" destId="{C67598BE-BFFB-4AE8-B054-0DA6DCFD5687}" srcOrd="1" destOrd="0" parTransId="{FC5A924B-751C-4B34-A795-10E9CC647AF9}" sibTransId="{8C5E7ECF-9C27-4E95-9E99-1E9652678632}"/>
    <dgm:cxn modelId="{99A3AF84-0DDD-4B58-B5B2-979342F1E0F5}" srcId="{1F6F235E-C8B1-4A49-97FA-D6F4CF820934}" destId="{7164FAB9-2130-45AF-8C93-91D463E0FBF8}" srcOrd="2" destOrd="0" parTransId="{E15EF3F3-CCC9-4219-8A28-543274768BDC}" sibTransId="{AFA749CC-C143-4C58-90A1-2D67EFC0B6C0}"/>
    <dgm:cxn modelId="{D5B57E25-02D2-445B-9C18-F3FC392C7773}" type="presOf" srcId="{CFB5DE93-7A04-457E-AF16-39438647F356}" destId="{6BBBC09B-387C-41A5-964E-0F4FD1FBA9F7}" srcOrd="0" destOrd="0" presId="urn:microsoft.com/office/officeart/2005/8/layout/vList5"/>
    <dgm:cxn modelId="{5D6901E8-22A1-4CC8-804B-187701697584}" type="presOf" srcId="{727BE591-CC2A-4210-9FCD-F1BF7A90EF8F}" destId="{3D34D7E2-63DD-41CB-B455-90A9250868D7}" srcOrd="0" destOrd="0" presId="urn:microsoft.com/office/officeart/2005/8/layout/vList5"/>
    <dgm:cxn modelId="{7006300A-BD2B-4762-98E3-D39CF4EE5ED9}" srcId="{727BE591-CC2A-4210-9FCD-F1BF7A90EF8F}" destId="{F34CF609-BC82-46E8-88FD-3B2CCAF94507}" srcOrd="1" destOrd="0" parTransId="{AC9B861D-BA1E-4433-A0B9-CF21E4D88A6D}" sibTransId="{61682C62-AF1E-4D02-8E6F-7B4951B45A4E}"/>
    <dgm:cxn modelId="{5814DF4B-370A-4C3C-A65C-55B34C01D575}" type="presOf" srcId="{1F6F235E-C8B1-4A49-97FA-D6F4CF820934}" destId="{F4D4BCE5-1DD2-4E1F-A922-4A7A02AC2419}" srcOrd="0" destOrd="0" presId="urn:microsoft.com/office/officeart/2005/8/layout/vList5"/>
    <dgm:cxn modelId="{D0450E3C-96F0-418E-BB6E-0EC1C8091EB0}" srcId="{EFBA6F28-345B-4523-8349-3B5BC2241A86}" destId="{10CAFB3E-0DEE-474C-9398-7441A6D173E7}" srcOrd="0" destOrd="0" parTransId="{80169CC6-733F-4179-A20E-9F285DCC29AD}" sibTransId="{2A364C47-FB28-42D1-8B27-6F21D4916D71}"/>
    <dgm:cxn modelId="{FF175FF1-2102-4AD8-910D-4CED1E42D50D}" type="presOf" srcId="{945BBEE7-C9D5-4A85-A234-93B263BE1640}" destId="{ED1832FB-9D2F-4B04-AF86-A4585E923FEF}" srcOrd="0" destOrd="0" presId="urn:microsoft.com/office/officeart/2005/8/layout/vList5"/>
    <dgm:cxn modelId="{4E51D87A-EF79-4ADA-8559-2373036A77CC}" type="presOf" srcId="{EFBA6F28-345B-4523-8349-3B5BC2241A86}" destId="{1A3DE519-EB8C-41FF-82B9-F2E1919D9C2D}" srcOrd="0" destOrd="0" presId="urn:microsoft.com/office/officeart/2005/8/layout/vList5"/>
    <dgm:cxn modelId="{99015619-08D8-492E-97EB-A747F01468AB}" type="presOf" srcId="{C67598BE-BFFB-4AE8-B054-0DA6DCFD5687}" destId="{ED1832FB-9D2F-4B04-AF86-A4585E923FEF}" srcOrd="0" destOrd="1" presId="urn:microsoft.com/office/officeart/2005/8/layout/vList5"/>
    <dgm:cxn modelId="{3F58542B-FC43-4511-8F1B-0AF10088D683}" srcId="{1F6F235E-C8B1-4A49-97FA-D6F4CF820934}" destId="{52367B7C-1452-4313-8EB2-CC90CFB58124}" srcOrd="1" destOrd="0" parTransId="{AF258FEE-4846-4E75-AA6B-D93E26DFBCE1}" sibTransId="{CA2011BA-AE99-4E19-8F56-E861CA3B4093}"/>
    <dgm:cxn modelId="{6BFF2C60-E7D2-4467-B1AE-B45F30BC3CDA}" srcId="{1F6F235E-C8B1-4A49-97FA-D6F4CF820934}" destId="{8E9E4DE0-65FB-4176-8C6E-DA6FDCE30379}" srcOrd="3" destOrd="0" parTransId="{5A6285A9-EA28-4E49-9C76-0ABF2F89D290}" sibTransId="{18A12254-E77A-444B-8B53-8A4CD580AD14}"/>
    <dgm:cxn modelId="{30DDFAF9-E900-4692-85EB-BEBC0349C62E}" srcId="{727BE591-CC2A-4210-9FCD-F1BF7A90EF8F}" destId="{B486B6EE-416E-4BB8-93A6-A3FDFA655E72}" srcOrd="0" destOrd="0" parTransId="{7ED4D24D-E922-4465-9E98-C037D7DD1EB1}" sibTransId="{213C1F92-FB1A-4077-8455-135A874FECD6}"/>
    <dgm:cxn modelId="{3BB9D11B-AB6D-4268-9AD7-F3F00241DA34}" type="presOf" srcId="{7164FAB9-2130-45AF-8C93-91D463E0FBF8}" destId="{6BBBC09B-387C-41A5-964E-0F4FD1FBA9F7}" srcOrd="0" destOrd="2" presId="urn:microsoft.com/office/officeart/2005/8/layout/vList5"/>
    <dgm:cxn modelId="{62DE6353-82FC-478F-A49B-B5F04DF53143}" type="presOf" srcId="{B486B6EE-416E-4BB8-93A6-A3FDFA655E72}" destId="{5325C993-5C5B-4D26-B04C-6FE7C928EA1E}" srcOrd="0" destOrd="0" presId="urn:microsoft.com/office/officeart/2005/8/layout/vList5"/>
    <dgm:cxn modelId="{32DCB611-092D-464C-B878-639516A609D7}" srcId="{1F6F235E-C8B1-4A49-97FA-D6F4CF820934}" destId="{CFB5DE93-7A04-457E-AF16-39438647F356}" srcOrd="0" destOrd="0" parTransId="{381A4BDD-7703-4BC7-9FFB-6C56A85F876B}" sibTransId="{70FB7B42-04B5-40A3-8032-8A5569A31707}"/>
    <dgm:cxn modelId="{88DECB4E-214D-4036-A208-937EE0FFB0F9}" type="presOf" srcId="{8E9E4DE0-65FB-4176-8C6E-DA6FDCE30379}" destId="{6BBBC09B-387C-41A5-964E-0F4FD1FBA9F7}" srcOrd="0" destOrd="3" presId="urn:microsoft.com/office/officeart/2005/8/layout/vList5"/>
    <dgm:cxn modelId="{8B8754CB-9F47-49F9-B9DE-631881005F79}" srcId="{EFBA6F28-345B-4523-8349-3B5BC2241A86}" destId="{727BE591-CC2A-4210-9FCD-F1BF7A90EF8F}" srcOrd="1" destOrd="0" parTransId="{05A077F8-1073-485F-909B-A9BFE5E5586F}" sibTransId="{AC2D575B-6973-4D9B-9958-E5EA9086B62B}"/>
    <dgm:cxn modelId="{391DB903-BCA0-4271-9788-25496941C3AE}" type="presParOf" srcId="{1A3DE519-EB8C-41FF-82B9-F2E1919D9C2D}" destId="{5390CB71-F6AE-4F09-A193-8C4FA83CBB7B}" srcOrd="0" destOrd="0" presId="urn:microsoft.com/office/officeart/2005/8/layout/vList5"/>
    <dgm:cxn modelId="{EFDE91A8-5557-494A-A39E-711A31DCBDDB}" type="presParOf" srcId="{5390CB71-F6AE-4F09-A193-8C4FA83CBB7B}" destId="{CD0677C7-0604-46B4-B962-60C34D1AFFB7}" srcOrd="0" destOrd="0" presId="urn:microsoft.com/office/officeart/2005/8/layout/vList5"/>
    <dgm:cxn modelId="{4EC1D826-7B98-494B-B7E9-ACEE21B84379}" type="presParOf" srcId="{5390CB71-F6AE-4F09-A193-8C4FA83CBB7B}" destId="{ED1832FB-9D2F-4B04-AF86-A4585E923FEF}" srcOrd="1" destOrd="0" presId="urn:microsoft.com/office/officeart/2005/8/layout/vList5"/>
    <dgm:cxn modelId="{400141CF-4639-4678-813E-1DE198C7A326}" type="presParOf" srcId="{1A3DE519-EB8C-41FF-82B9-F2E1919D9C2D}" destId="{C646426D-BA29-4950-ABE0-D171DD1730F8}" srcOrd="1" destOrd="0" presId="urn:microsoft.com/office/officeart/2005/8/layout/vList5"/>
    <dgm:cxn modelId="{6E5C9C6C-E0DB-448C-9BDB-23724E0310E6}" type="presParOf" srcId="{1A3DE519-EB8C-41FF-82B9-F2E1919D9C2D}" destId="{772739A7-6BEA-4D86-912D-B4695B16C77C}" srcOrd="2" destOrd="0" presId="urn:microsoft.com/office/officeart/2005/8/layout/vList5"/>
    <dgm:cxn modelId="{A319779A-0D5E-440B-B436-E5D54AAFADD5}" type="presParOf" srcId="{772739A7-6BEA-4D86-912D-B4695B16C77C}" destId="{3D34D7E2-63DD-41CB-B455-90A9250868D7}" srcOrd="0" destOrd="0" presId="urn:microsoft.com/office/officeart/2005/8/layout/vList5"/>
    <dgm:cxn modelId="{745ED004-C28D-4EAA-B3C7-16F8F6EF31D8}" type="presParOf" srcId="{772739A7-6BEA-4D86-912D-B4695B16C77C}" destId="{5325C993-5C5B-4D26-B04C-6FE7C928EA1E}" srcOrd="1" destOrd="0" presId="urn:microsoft.com/office/officeart/2005/8/layout/vList5"/>
    <dgm:cxn modelId="{0137FBA8-8082-40C9-B10B-9D94D6FB8E9F}" type="presParOf" srcId="{1A3DE519-EB8C-41FF-82B9-F2E1919D9C2D}" destId="{1E2B7E32-5888-420D-B046-690B9A65D8B1}" srcOrd="3" destOrd="0" presId="urn:microsoft.com/office/officeart/2005/8/layout/vList5"/>
    <dgm:cxn modelId="{2C042EC5-A94E-413C-B28E-EEF58ACEC9E5}" type="presParOf" srcId="{1A3DE519-EB8C-41FF-82B9-F2E1919D9C2D}" destId="{FF068EAD-4343-477F-97F2-14FBC757D1E5}" srcOrd="4" destOrd="0" presId="urn:microsoft.com/office/officeart/2005/8/layout/vList5"/>
    <dgm:cxn modelId="{1F563D22-2D53-4C38-B695-6549A38FC94C}" type="presParOf" srcId="{FF068EAD-4343-477F-97F2-14FBC757D1E5}" destId="{F4D4BCE5-1DD2-4E1F-A922-4A7A02AC2419}" srcOrd="0" destOrd="0" presId="urn:microsoft.com/office/officeart/2005/8/layout/vList5"/>
    <dgm:cxn modelId="{F1BC8DBD-73E9-4488-A659-BAC52FB1DA5C}" type="presParOf" srcId="{FF068EAD-4343-477F-97F2-14FBC757D1E5}" destId="{6BBBC09B-387C-41A5-964E-0F4FD1FBA9F7}" srcOrd="1" destOrd="0" presId="urn:microsoft.com/office/officeart/2005/8/layout/vList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C20F90-394E-4ACB-968E-DE9EEE91D884}" type="datetimeFigureOut">
              <a:rPr lang="en-US" smtClean="0"/>
              <a:pPr/>
              <a:t>11/3/2015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2EF2A5-4D12-4D29-9943-B0B8461194EF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E24402-7818-407C-82DB-24006DA1079E}" type="slidenum">
              <a:rPr lang="en-IN" smtClean="0"/>
              <a:pPr>
                <a:defRPr/>
              </a:pPr>
              <a:t>13</a:t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E24402-7818-407C-82DB-24006DA1079E}" type="slidenum">
              <a:rPr lang="en-IN" smtClean="0"/>
              <a:pPr>
                <a:defRPr/>
              </a:pPr>
              <a:t>16</a:t>
            </a:fld>
            <a:endParaRPr lang="en-I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66A4B-E32D-49D5-8F7D-F1B95FFBD7A4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13306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66A4B-E32D-49D5-8F7D-F1B95FFBD7A4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7431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 3, 2015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© Urmila Kulkarni-Kale, Bioinformatics Centre, SPPU, Pune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751BD-EC3D-4CAF-AE3A-BA666323882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 3, 2015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© Urmila Kulkarni-Kale, Bioinformatics Centre, SPPU, Pune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751BD-EC3D-4CAF-AE3A-BA666323882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 3, 2015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© Urmila Kulkarni-Kale, Bioinformatics Centre, SPPU, Pune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751BD-EC3D-4CAF-AE3A-BA666323882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 3, 2015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© Urmila Kulkarni-Kale, Bioinformatics Centre, SPPU, Pune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751BD-EC3D-4CAF-AE3A-BA666323882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 3, 2015</a:t>
            </a:r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© Urmila Kulkarni-Kale, Bioinformatics Centre, SPPU, Pune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751BD-EC3D-4CAF-AE3A-BA666323882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 3, 2015</a:t>
            </a:r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© Urmila Kulkarni-Kale, Bioinformatics Centre, SPPU, Pune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751BD-EC3D-4CAF-AE3A-BA666323882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 3, 2015</a:t>
            </a:r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© Urmila Kulkarni-Kale, Bioinformatics Centre, SPPU, Pune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751BD-EC3D-4CAF-AE3A-BA666323882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 3, 2015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© Urmila Kulkarni-Kale, Bioinformatics Centre, SPPU, Pune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751BD-EC3D-4CAF-AE3A-BA666323882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 3, 2015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© Urmila Kulkarni-Kale, Bioinformatics Centre, SPPU, Pune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751BD-EC3D-4CAF-AE3A-BA666323882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 3, 2015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© Urmila Kulkarni-Kale, Bioinformatics Centre, SPPU, Pune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751BD-EC3D-4CAF-AE3A-BA666323882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 3, 2015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© Urmila Kulkarni-Kale, Bioinformatics Centre, SPPU, Pune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751BD-EC3D-4CAF-AE3A-BA666323882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Nov 3, 2015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© Urmila Kulkarni-Kale, Bioinformatics Centre, SPPU, Pune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8751BD-EC3D-4CAF-AE3A-BA666323882A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Urmila.kulkarni.kale@gmail.com" TargetMode="External"/><Relationship Id="rId2" Type="http://schemas.openxmlformats.org/officeDocument/2006/relationships/hyperlink" Target="mailto:urmila@bioinfo.net.in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tif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643051"/>
            <a:ext cx="9144000" cy="19574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Mapping population &amp; geno</a:t>
            </a:r>
            <a:r>
              <a:rPr lang="en-US" sz="3200" dirty="0" smtClean="0"/>
              <a:t>type</a:t>
            </a:r>
            <a:r>
              <a:rPr lang="en-US" sz="3200" dirty="0" smtClean="0"/>
              <a:t>/serotype diversity: </a:t>
            </a:r>
            <a:br>
              <a:rPr lang="en-US" sz="3200" dirty="0" smtClean="0"/>
            </a:br>
            <a:r>
              <a:rPr lang="en-US" sz="3200" dirty="0" smtClean="0"/>
              <a:t>game changers in designing viral vaccines</a:t>
            </a:r>
            <a:endParaRPr lang="en-IN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solidFill>
                  <a:schemeClr val="tx1"/>
                </a:solidFill>
              </a:rPr>
              <a:t>Dr. Urmila </a:t>
            </a:r>
            <a:r>
              <a:rPr lang="en-US" sz="2000" dirty="0" err="1" smtClean="0">
                <a:solidFill>
                  <a:schemeClr val="tx1"/>
                </a:solidFill>
              </a:rPr>
              <a:t>Kulkarni</a:t>
            </a:r>
            <a:r>
              <a:rPr lang="en-US" sz="2000" dirty="0" smtClean="0">
                <a:solidFill>
                  <a:schemeClr val="tx1"/>
                </a:solidFill>
              </a:rPr>
              <a:t>-Kale, </a:t>
            </a:r>
            <a:r>
              <a:rPr lang="en-US" sz="2000" dirty="0" err="1" smtClean="0">
                <a:solidFill>
                  <a:schemeClr val="tx1"/>
                </a:solidFill>
              </a:rPr>
              <a:t>FMASc</a:t>
            </a:r>
            <a:endParaRPr lang="en-US" sz="2000" dirty="0" smtClean="0">
              <a:solidFill>
                <a:schemeClr val="tx1"/>
              </a:solidFill>
            </a:endParaRPr>
          </a:p>
          <a:p>
            <a:r>
              <a:rPr lang="en-US" sz="2000" dirty="0" smtClean="0">
                <a:solidFill>
                  <a:schemeClr val="tx1"/>
                </a:solidFill>
              </a:rPr>
              <a:t>Bioinformatics Centre</a:t>
            </a:r>
          </a:p>
          <a:p>
            <a:r>
              <a:rPr lang="en-US" sz="2000" dirty="0" err="1" smtClean="0">
                <a:solidFill>
                  <a:schemeClr val="tx1"/>
                </a:solidFill>
              </a:rPr>
              <a:t>Savitribai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Phule</a:t>
            </a:r>
            <a:r>
              <a:rPr lang="en-US" sz="2000" dirty="0" smtClean="0">
                <a:solidFill>
                  <a:schemeClr val="tx1"/>
                </a:solidFill>
              </a:rPr>
              <a:t> Pune University 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Pune 411007. </a:t>
            </a:r>
            <a:r>
              <a:rPr lang="en-US" sz="2000" dirty="0" smtClean="0">
                <a:solidFill>
                  <a:schemeClr val="tx1"/>
                </a:solidFill>
              </a:rPr>
              <a:t>India</a:t>
            </a:r>
            <a:endParaRPr lang="en-US" sz="2000" dirty="0" smtClean="0">
              <a:solidFill>
                <a:schemeClr val="tx1"/>
              </a:solidFill>
            </a:endParaRPr>
          </a:p>
          <a:p>
            <a:r>
              <a:rPr lang="en-US" sz="1800" dirty="0" smtClean="0">
                <a:hlinkClick r:id="rId2"/>
              </a:rPr>
              <a:t>urmila@bioinfo.net.in</a:t>
            </a:r>
            <a:endParaRPr lang="en-US" sz="1800" dirty="0" smtClean="0"/>
          </a:p>
          <a:p>
            <a:r>
              <a:rPr lang="en-US" sz="1800" dirty="0" smtClean="0">
                <a:hlinkClick r:id="rId3"/>
              </a:rPr>
              <a:t>Urmila.kulkarni.kale@gmail.com</a:t>
            </a:r>
            <a:r>
              <a:rPr lang="en-US" sz="1800" dirty="0" smtClean="0"/>
              <a:t> </a:t>
            </a:r>
            <a:endParaRPr lang="en-IN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Reverse Vaccinology Approach</a:t>
            </a:r>
            <a:endParaRPr lang="en-IN" sz="3600" dirty="0"/>
          </a:p>
        </p:txBody>
      </p:sp>
      <p:pic>
        <p:nvPicPr>
          <p:cNvPr id="4" name="Picture 102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8725" y="1071546"/>
            <a:ext cx="7115175" cy="524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1028"/>
          <p:cNvSpPr txBox="1">
            <a:spLocks noChangeArrowheads="1"/>
          </p:cNvSpPr>
          <p:nvPr/>
        </p:nvSpPr>
        <p:spPr bwMode="auto">
          <a:xfrm rot="16200000">
            <a:off x="6139054" y="3505021"/>
            <a:ext cx="5500701" cy="3480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 wrap="square" lIns="100794" tIns="50397" rIns="100794" bIns="50397">
            <a:spAutoFit/>
          </a:bodyPr>
          <a:lstStyle/>
          <a:p>
            <a:pPr algn="ctr" defTabSz="1008063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sz="1600" dirty="0" err="1">
                <a:latin typeface="AdvPSTim-I" charset="0"/>
              </a:rPr>
              <a:t>Serruto</a:t>
            </a:r>
            <a:r>
              <a:rPr lang="en-US" sz="1600" dirty="0">
                <a:latin typeface="AdvPSTim-I" charset="0"/>
              </a:rPr>
              <a:t> &amp; </a:t>
            </a:r>
            <a:r>
              <a:rPr lang="en-US" sz="1600" dirty="0" err="1" smtClean="0">
                <a:latin typeface="AdvPSTim-I" charset="0"/>
              </a:rPr>
              <a:t>Rappuoli</a:t>
            </a:r>
            <a:r>
              <a:rPr lang="en-US" sz="1600" dirty="0" smtClean="0">
                <a:latin typeface="AdvPSTim-I" charset="0"/>
              </a:rPr>
              <a:t>, FE BS Letters, 580 </a:t>
            </a:r>
            <a:r>
              <a:rPr lang="en-US" sz="1600" dirty="0">
                <a:latin typeface="AdvPSTim-I" charset="0"/>
              </a:rPr>
              <a:t>(2006) 2985–2992</a:t>
            </a:r>
            <a:endParaRPr lang="en-US" sz="1600" dirty="0">
              <a:latin typeface="Times New Roman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Nov 3, 2015</a:t>
            </a:r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751BD-EC3D-4CAF-AE3A-BA666323882A}" type="slidenum">
              <a:rPr lang="en-IN" smtClean="0"/>
              <a:pPr/>
              <a:t>2</a:t>
            </a:fld>
            <a:endParaRPr lang="en-IN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sv-SE" dirty="0" smtClean="0"/>
              <a:t>© Dr. Urmila Kulkarni-Kale,  Vaccines 2015   Bioinformatics Centre, S.P. Pune University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Genome 2 Vaccinome: </a:t>
            </a:r>
            <a:br>
              <a:rPr lang="en-US" sz="3200" dirty="0" smtClean="0"/>
            </a:br>
            <a:r>
              <a:rPr lang="en-US" sz="3200" dirty="0" smtClean="0"/>
              <a:t>Opportunities &amp; Challenges</a:t>
            </a:r>
            <a:endParaRPr lang="en-IN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Nov 3, 2015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751BD-EC3D-4CAF-AE3A-BA666323882A}" type="slidenum">
              <a:rPr lang="en-IN" smtClean="0"/>
              <a:pPr/>
              <a:t>3</a:t>
            </a:fld>
            <a:endParaRPr lang="en-IN" dirty="0"/>
          </a:p>
        </p:txBody>
      </p:sp>
      <p:grpSp>
        <p:nvGrpSpPr>
          <p:cNvPr id="7" name="Group 18"/>
          <p:cNvGrpSpPr>
            <a:grpSpLocks/>
          </p:cNvGrpSpPr>
          <p:nvPr/>
        </p:nvGrpSpPr>
        <p:grpSpPr bwMode="auto">
          <a:xfrm>
            <a:off x="209636" y="1500174"/>
            <a:ext cx="8506191" cy="4572614"/>
            <a:chOff x="288" y="576"/>
            <a:chExt cx="6113" cy="3365"/>
          </a:xfrm>
        </p:grpSpPr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2088" y="2036"/>
              <a:ext cx="1951" cy="122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100794" tIns="50397" rIns="100794" bIns="50397" anchor="ctr"/>
            <a:lstStyle/>
            <a:p>
              <a:pPr algn="ctr" defTabSz="1008063" hangingPunct="1">
                <a:lnSpc>
                  <a:spcPct val="100000"/>
                </a:lnSpc>
                <a:buClrTx/>
                <a:buSzTx/>
                <a:buFontTx/>
                <a:buNone/>
              </a:pPr>
              <a:r>
                <a:rPr lang="en-US" sz="22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Study of variation/</a:t>
              </a:r>
            </a:p>
            <a:p>
              <a:pPr algn="ctr" defTabSz="1008063" hangingPunct="1">
                <a:lnSpc>
                  <a:spcPct val="100000"/>
                </a:lnSpc>
                <a:buClrTx/>
                <a:buSzTx/>
                <a:buFontTx/>
                <a:buNone/>
              </a:pPr>
              <a:r>
                <a:rPr lang="en-US" sz="22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conservation across </a:t>
              </a:r>
            </a:p>
            <a:p>
              <a:pPr algn="ctr" defTabSz="1008063" hangingPunct="1">
                <a:lnSpc>
                  <a:spcPct val="100000"/>
                </a:lnSpc>
                <a:buClrTx/>
                <a:buSzTx/>
                <a:buFontTx/>
                <a:buNone/>
              </a:pPr>
              <a:r>
                <a:rPr lang="en-US" sz="22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taxonomic hierarchy</a:t>
              </a:r>
            </a:p>
          </p:txBody>
        </p:sp>
        <p:sp>
          <p:nvSpPr>
            <p:cNvPr id="9" name="Oval 3"/>
            <p:cNvSpPr>
              <a:spLocks noChangeArrowheads="1"/>
            </p:cNvSpPr>
            <p:nvPr/>
          </p:nvSpPr>
          <p:spPr bwMode="auto">
            <a:xfrm>
              <a:off x="1994" y="576"/>
              <a:ext cx="2045" cy="1056"/>
            </a:xfrm>
            <a:prstGeom prst="ellipse">
              <a:avLst/>
            </a:prstGeom>
            <a:solidFill>
              <a:schemeClr val="accent3">
                <a:lumMod val="75000"/>
                <a:alpha val="50195"/>
              </a:schemeClr>
            </a:solidFill>
            <a:ln w="9525">
              <a:solidFill>
                <a:srgbClr val="606060"/>
              </a:solidFill>
              <a:round/>
              <a:headEnd/>
              <a:tailEnd/>
            </a:ln>
          </p:spPr>
          <p:txBody>
            <a:bodyPr wrap="none" lIns="100794" tIns="50397" rIns="100794" bIns="50397" anchor="ctr"/>
            <a:lstStyle/>
            <a:p>
              <a:pPr algn="ctr" defTabSz="1008063" hangingPunct="1">
                <a:lnSpc>
                  <a:spcPct val="100000"/>
                </a:lnSpc>
                <a:buClrTx/>
                <a:buSzTx/>
                <a:buFontTx/>
                <a:buNone/>
              </a:pPr>
              <a:r>
                <a:rPr lang="en-US" sz="2200" dirty="0">
                  <a:latin typeface="Times New Roman" pitchFamily="18" charset="0"/>
                  <a:cs typeface="Times New Roman" pitchFamily="18" charset="0"/>
                </a:rPr>
                <a:t>Genomics &amp; </a:t>
              </a:r>
            </a:p>
            <a:p>
              <a:pPr algn="ctr" defTabSz="1008063" hangingPunct="1">
                <a:lnSpc>
                  <a:spcPct val="100000"/>
                </a:lnSpc>
                <a:buClrTx/>
                <a:buSzTx/>
                <a:buFontTx/>
                <a:buNone/>
              </a:pPr>
              <a:r>
                <a:rPr lang="en-US" sz="2200" dirty="0">
                  <a:latin typeface="Times New Roman" pitchFamily="18" charset="0"/>
                  <a:cs typeface="Times New Roman" pitchFamily="18" charset="0"/>
                </a:rPr>
                <a:t>Comparative genomics </a:t>
              </a:r>
            </a:p>
          </p:txBody>
        </p:sp>
        <p:sp>
          <p:nvSpPr>
            <p:cNvPr id="10" name="Oval 4"/>
            <p:cNvSpPr>
              <a:spLocks noChangeArrowheads="1"/>
            </p:cNvSpPr>
            <p:nvPr/>
          </p:nvSpPr>
          <p:spPr bwMode="auto">
            <a:xfrm>
              <a:off x="4205" y="2941"/>
              <a:ext cx="1812" cy="947"/>
            </a:xfrm>
            <a:prstGeom prst="ellipse">
              <a:avLst/>
            </a:prstGeom>
            <a:solidFill>
              <a:schemeClr val="accent6">
                <a:lumMod val="75000"/>
                <a:alpha val="50195"/>
              </a:schemeClr>
            </a:solidFill>
            <a:ln w="9525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</p:spPr>
          <p:txBody>
            <a:bodyPr wrap="none" lIns="100794" tIns="50397" rIns="100794" bIns="50397" anchor="ctr"/>
            <a:lstStyle/>
            <a:p>
              <a:pPr algn="ctr" defTabSz="1008063" hangingPunct="1">
                <a:lnSpc>
                  <a:spcPct val="100000"/>
                </a:lnSpc>
                <a:buClrTx/>
                <a:buSzTx/>
                <a:buFontTx/>
                <a:buNone/>
              </a:pPr>
              <a:r>
                <a:rPr lang="en-US" sz="2200">
                  <a:latin typeface="Times New Roman" pitchFamily="18" charset="0"/>
                  <a:cs typeface="Times New Roman" pitchFamily="18" charset="0"/>
                </a:rPr>
                <a:t>Immunoinformatics</a:t>
              </a:r>
              <a:r>
                <a:rPr lang="en-US" sz="2400">
                  <a:latin typeface="Times New Roman" pitchFamily="18" charset="0"/>
                  <a:cs typeface="Times New Roman" pitchFamily="18" charset="0"/>
                </a:rPr>
                <a:t> </a:t>
              </a:r>
            </a:p>
          </p:txBody>
        </p:sp>
        <p:sp>
          <p:nvSpPr>
            <p:cNvPr id="11" name="Oval 6"/>
            <p:cNvSpPr>
              <a:spLocks noChangeArrowheads="1"/>
            </p:cNvSpPr>
            <p:nvPr/>
          </p:nvSpPr>
          <p:spPr bwMode="auto">
            <a:xfrm>
              <a:off x="288" y="2942"/>
              <a:ext cx="1852" cy="999"/>
            </a:xfrm>
            <a:prstGeom prst="ellipse">
              <a:avLst/>
            </a:prstGeom>
            <a:solidFill>
              <a:srgbClr val="CCFF33">
                <a:alpha val="50195"/>
              </a:srgbClr>
            </a:solidFill>
            <a:ln w="9525">
              <a:solidFill>
                <a:srgbClr val="606060"/>
              </a:solidFill>
              <a:round/>
              <a:headEnd/>
              <a:tailEnd/>
            </a:ln>
          </p:spPr>
          <p:txBody>
            <a:bodyPr wrap="none" lIns="100794" tIns="50397" rIns="100794" bIns="50397" anchor="ctr"/>
            <a:lstStyle/>
            <a:p>
              <a:pPr algn="ctr" defTabSz="1008063" hangingPunct="1">
                <a:lnSpc>
                  <a:spcPct val="100000"/>
                </a:lnSpc>
                <a:buClrTx/>
                <a:buSzTx/>
                <a:buFontTx/>
                <a:buNone/>
              </a:pPr>
              <a:r>
                <a:rPr lang="en-US" sz="2200" dirty="0">
                  <a:latin typeface="Times New Roman" pitchFamily="18" charset="0"/>
                  <a:cs typeface="Times New Roman" pitchFamily="18" charset="0"/>
                </a:rPr>
                <a:t>Bioinformatics &amp;</a:t>
              </a:r>
            </a:p>
            <a:p>
              <a:pPr algn="ctr" defTabSz="1008063" hangingPunct="1">
                <a:lnSpc>
                  <a:spcPct val="100000"/>
                </a:lnSpc>
                <a:buClrTx/>
                <a:buSzTx/>
                <a:buFontTx/>
                <a:buNone/>
              </a:pPr>
              <a:r>
                <a:rPr lang="en-US" sz="2200" dirty="0">
                  <a:latin typeface="Times New Roman" pitchFamily="18" charset="0"/>
                  <a:cs typeface="Times New Roman" pitchFamily="18" charset="0"/>
                </a:rPr>
                <a:t>Structural genomics</a:t>
              </a:r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 flipH="1">
              <a:off x="1590" y="1575"/>
              <a:ext cx="1067" cy="14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3405" y="1541"/>
              <a:ext cx="1174" cy="151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2070" y="3523"/>
              <a:ext cx="2135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H="1">
              <a:off x="1986" y="2994"/>
              <a:ext cx="257" cy="21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3885" y="2889"/>
              <a:ext cx="427" cy="35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7" name="AutoShape 24"/>
            <p:cNvSpPr>
              <a:spLocks noChangeArrowheads="1"/>
            </p:cNvSpPr>
            <p:nvPr/>
          </p:nvSpPr>
          <p:spPr bwMode="auto">
            <a:xfrm>
              <a:off x="3998" y="576"/>
              <a:ext cx="1941" cy="683"/>
            </a:xfrm>
            <a:prstGeom prst="leftArrowCallout">
              <a:avLst>
                <a:gd name="adj1" fmla="val 8676"/>
                <a:gd name="adj2" fmla="val 22083"/>
                <a:gd name="adj3" fmla="val 46968"/>
                <a:gd name="adj4" fmla="val 66667"/>
              </a:avLst>
            </a:prstGeom>
            <a:solidFill>
              <a:srgbClr val="DDDDDD"/>
            </a:solidFill>
            <a:ln w="9525">
              <a:solidFill>
                <a:srgbClr val="A6A6A6"/>
              </a:solidFill>
              <a:miter lim="800000"/>
              <a:headEnd/>
              <a:tailEnd/>
            </a:ln>
          </p:spPr>
          <p:txBody>
            <a:bodyPr wrap="none" lIns="100794" tIns="50397" rIns="100794" bIns="50397" anchor="ctr"/>
            <a:lstStyle/>
            <a:p>
              <a:pPr defTabSz="1008063" hangingPunct="1">
                <a:lnSpc>
                  <a:spcPct val="80000"/>
                </a:lnSpc>
                <a:buClrTx/>
                <a:buSzTx/>
                <a:buFontTx/>
                <a:buChar char="•"/>
              </a:pPr>
              <a:r>
                <a:rPr lang="en-US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dirty="0" err="1">
                  <a:latin typeface="Times New Roman" pitchFamily="18" charset="0"/>
                  <a:cs typeface="Times New Roman" pitchFamily="18" charset="0"/>
                </a:rPr>
                <a:t>Organisation</a:t>
              </a:r>
              <a:r>
                <a:rPr lang="en-US" dirty="0">
                  <a:latin typeface="Times New Roman" pitchFamily="18" charset="0"/>
                  <a:cs typeface="Times New Roman" pitchFamily="18" charset="0"/>
                </a:rPr>
                <a:t> </a:t>
              </a:r>
            </a:p>
            <a:p>
              <a:pPr defTabSz="1008063" hangingPunct="1">
                <a:lnSpc>
                  <a:spcPct val="80000"/>
                </a:lnSpc>
                <a:buClrTx/>
                <a:buSzTx/>
                <a:buFontTx/>
                <a:buChar char="•"/>
              </a:pPr>
              <a:r>
                <a:rPr lang="en-US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Annotation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  <a:p>
              <a:pPr defTabSz="1008063" hangingPunct="1">
                <a:lnSpc>
                  <a:spcPct val="80000"/>
                </a:lnSpc>
                <a:buClrTx/>
                <a:buSzTx/>
                <a:buFontTx/>
                <a:buChar char="•"/>
              </a:pPr>
              <a:r>
                <a:rPr lang="en-US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Comparisons</a:t>
              </a:r>
            </a:p>
            <a:p>
              <a:pPr defTabSz="1008063" hangingPunct="1">
                <a:lnSpc>
                  <a:spcPct val="80000"/>
                </a:lnSpc>
                <a:buClrTx/>
                <a:buSzTx/>
                <a:buFontTx/>
                <a:buChar char="•"/>
              </a:pP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Data mining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" name="AutoShape 26"/>
            <p:cNvSpPr>
              <a:spLocks noChangeArrowheads="1"/>
            </p:cNvSpPr>
            <p:nvPr/>
          </p:nvSpPr>
          <p:spPr bwMode="auto">
            <a:xfrm>
              <a:off x="4142" y="1539"/>
              <a:ext cx="2259" cy="1389"/>
            </a:xfrm>
            <a:prstGeom prst="downArrowCallout">
              <a:avLst>
                <a:gd name="adj1" fmla="val 8208"/>
                <a:gd name="adj2" fmla="val 40838"/>
                <a:gd name="adj3" fmla="val 18056"/>
                <a:gd name="adj4" fmla="val 66667"/>
              </a:avLst>
            </a:prstGeom>
            <a:solidFill>
              <a:srgbClr val="DDDDDD"/>
            </a:solidFill>
            <a:ln w="9525">
              <a:solidFill>
                <a:srgbClr val="A6A6A6"/>
              </a:solidFill>
              <a:miter lim="800000"/>
              <a:headEnd/>
              <a:tailEnd/>
            </a:ln>
          </p:spPr>
          <p:txBody>
            <a:bodyPr wrap="none" lIns="100794" tIns="50397" rIns="100794" bIns="50397" anchor="ctr"/>
            <a:lstStyle/>
            <a:p>
              <a:pPr defTabSz="1008063" hangingPunct="1">
                <a:lnSpc>
                  <a:spcPct val="100000"/>
                </a:lnSpc>
                <a:buClrTx/>
                <a:buSzTx/>
                <a:buFontTx/>
                <a:buChar char="•"/>
              </a:pPr>
              <a:r>
                <a:rPr lang="en-US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Epitope prediction 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algorithms</a:t>
              </a:r>
              <a:endParaRPr lang="en-US" dirty="0" smtClean="0">
                <a:latin typeface="Times New Roman" pitchFamily="18" charset="0"/>
                <a:cs typeface="Times New Roman" pitchFamily="18" charset="0"/>
              </a:endParaRPr>
            </a:p>
            <a:p>
              <a:pPr defTabSz="1008063" hangingPunct="1">
                <a:lnSpc>
                  <a:spcPct val="100000"/>
                </a:lnSpc>
                <a:buClrTx/>
                <a:buSzTx/>
                <a:buFontTx/>
                <a:buChar char="•"/>
              </a:pP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 Limited </a:t>
              </a:r>
              <a:r>
                <a:rPr lang="en-US" dirty="0">
                  <a:latin typeface="Times New Roman" pitchFamily="18" charset="0"/>
                  <a:cs typeface="Times New Roman" pitchFamily="18" charset="0"/>
                </a:rPr>
                <a:t>true positive datasets </a:t>
              </a:r>
            </a:p>
            <a:p>
              <a:pPr defTabSz="1008063" hangingPunct="1">
                <a:lnSpc>
                  <a:spcPct val="100000"/>
                </a:lnSpc>
                <a:buClrTx/>
                <a:buSzTx/>
                <a:buFontTx/>
                <a:buChar char="•"/>
              </a:pP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 Validation </a:t>
              </a:r>
              <a:r>
                <a:rPr lang="en-US" dirty="0">
                  <a:latin typeface="Times New Roman" pitchFamily="18" charset="0"/>
                  <a:cs typeface="Times New Roman" pitchFamily="18" charset="0"/>
                </a:rPr>
                <a:t>of predictions</a:t>
              </a:r>
            </a:p>
            <a:p>
              <a:pPr defTabSz="1008063" hangingPunct="1">
                <a:lnSpc>
                  <a:spcPct val="100000"/>
                </a:lnSpc>
                <a:buClrTx/>
                <a:buSzTx/>
                <a:buFontTx/>
                <a:buChar char="•"/>
              </a:pPr>
              <a:r>
                <a:rPr lang="en-US" dirty="0">
                  <a:latin typeface="Times New Roman" pitchFamily="18" charset="0"/>
                  <a:cs typeface="Times New Roman" pitchFamily="18" charset="0"/>
                </a:rPr>
                <a:t> Need for true negative data</a:t>
              </a:r>
            </a:p>
          </p:txBody>
        </p:sp>
        <p:sp>
          <p:nvSpPr>
            <p:cNvPr id="19" name="Line 27"/>
            <p:cNvSpPr>
              <a:spLocks noChangeShapeType="1"/>
            </p:cNvSpPr>
            <p:nvPr/>
          </p:nvSpPr>
          <p:spPr bwMode="auto">
            <a:xfrm flipV="1">
              <a:off x="2977" y="1651"/>
              <a:ext cx="1" cy="4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0" name="AutoShape 29"/>
            <p:cNvSpPr>
              <a:spLocks noChangeArrowheads="1"/>
            </p:cNvSpPr>
            <p:nvPr/>
          </p:nvSpPr>
          <p:spPr bwMode="auto">
            <a:xfrm>
              <a:off x="348" y="1392"/>
              <a:ext cx="1689" cy="1487"/>
            </a:xfrm>
            <a:prstGeom prst="downArrowCallout">
              <a:avLst>
                <a:gd name="adj1" fmla="val 7676"/>
                <a:gd name="adj2" fmla="val 38157"/>
                <a:gd name="adj3" fmla="val 19218"/>
                <a:gd name="adj4" fmla="val 66667"/>
              </a:avLst>
            </a:prstGeom>
            <a:solidFill>
              <a:srgbClr val="DDDDDD">
                <a:alpha val="50195"/>
              </a:srgbClr>
            </a:solidFill>
            <a:ln w="9525">
              <a:solidFill>
                <a:srgbClr val="A6A6A6"/>
              </a:solidFill>
              <a:miter lim="800000"/>
              <a:headEnd/>
              <a:tailEnd/>
            </a:ln>
          </p:spPr>
          <p:txBody>
            <a:bodyPr wrap="none" lIns="100794" tIns="50397" rIns="100794" bIns="50397" anchor="ctr"/>
            <a:lstStyle/>
            <a:p>
              <a:pPr defTabSz="1008063" hangingPunct="1">
                <a:lnSpc>
                  <a:spcPct val="100000"/>
                </a:lnSpc>
                <a:buClrTx/>
                <a:buSzTx/>
                <a:buFontTx/>
                <a:buChar char="•"/>
              </a:pPr>
              <a:r>
                <a:rPr lang="en-US" dirty="0">
                  <a:latin typeface="Times New Roman" pitchFamily="18" charset="0"/>
                  <a:cs typeface="Times New Roman" pitchFamily="18" charset="0"/>
                </a:rPr>
                <a:t> Sequence analysis</a:t>
              </a:r>
            </a:p>
            <a:p>
              <a:pPr defTabSz="1008063" hangingPunct="1">
                <a:lnSpc>
                  <a:spcPct val="100000"/>
                </a:lnSpc>
                <a:buClrTx/>
                <a:buSzTx/>
                <a:buFontTx/>
                <a:buChar char="•"/>
              </a:pPr>
              <a:r>
                <a:rPr lang="en-US" dirty="0">
                  <a:latin typeface="Times New Roman" pitchFamily="18" charset="0"/>
                  <a:cs typeface="Times New Roman" pitchFamily="18" charset="0"/>
                </a:rPr>
                <a:t> Molecular 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phylogeny</a:t>
              </a:r>
            </a:p>
            <a:p>
              <a:pPr defTabSz="1008063" hangingPunct="1">
                <a:lnSpc>
                  <a:spcPct val="100000"/>
                </a:lnSpc>
                <a:buClrTx/>
                <a:buSzTx/>
                <a:buFontTx/>
                <a:buChar char="•"/>
              </a:pP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dirty="0" err="1" smtClean="0">
                  <a:latin typeface="Times New Roman" pitchFamily="18" charset="0"/>
                  <a:cs typeface="Times New Roman" pitchFamily="18" charset="0"/>
                </a:rPr>
                <a:t>Geno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/</a:t>
              </a:r>
              <a:r>
                <a:rPr lang="en-US" dirty="0" err="1" smtClean="0">
                  <a:latin typeface="Times New Roman" pitchFamily="18" charset="0"/>
                  <a:cs typeface="Times New Roman" pitchFamily="18" charset="0"/>
                </a:rPr>
                <a:t>serotyping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  <a:p>
              <a:pPr defTabSz="1008063" hangingPunct="1">
                <a:lnSpc>
                  <a:spcPct val="100000"/>
                </a:lnSpc>
                <a:buClrTx/>
                <a:buSzTx/>
                <a:buFontTx/>
                <a:buChar char="•"/>
              </a:pPr>
              <a:r>
                <a:rPr lang="en-US" dirty="0">
                  <a:latin typeface="Times New Roman" pitchFamily="18" charset="0"/>
                  <a:cs typeface="Times New Roman" pitchFamily="18" charset="0"/>
                </a:rPr>
                <a:t> Structural 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coverage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1" name="Text Box 21"/>
          <p:cNvSpPr txBox="1">
            <a:spLocks noChangeArrowheads="1"/>
          </p:cNvSpPr>
          <p:nvPr/>
        </p:nvSpPr>
        <p:spPr bwMode="auto">
          <a:xfrm rot="16200000">
            <a:off x="6177018" y="3091912"/>
            <a:ext cx="542443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err="1"/>
              <a:t>Kulkarni</a:t>
            </a:r>
            <a:r>
              <a:rPr lang="en-US" dirty="0"/>
              <a:t>-Kale et al., CBIO, </a:t>
            </a:r>
            <a:r>
              <a:rPr lang="en-US" dirty="0" smtClean="0"/>
              <a:t>2012. </a:t>
            </a:r>
            <a:r>
              <a:rPr lang="en-US" dirty="0"/>
              <a:t>Volume </a:t>
            </a:r>
            <a:r>
              <a:rPr lang="en-US" dirty="0" smtClean="0"/>
              <a:t>7 (4), </a:t>
            </a:r>
            <a:r>
              <a:rPr lang="en-US" dirty="0"/>
              <a:t>454-466.</a:t>
            </a: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23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sv-SE" dirty="0" smtClean="0"/>
              <a:t>© Dr. Urmila Kulkarni-Kale,  Vaccines 2015   Bioinformatics Centre, S.P. Pune University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2918"/>
          </a:xfrm>
        </p:spPr>
        <p:txBody>
          <a:bodyPr>
            <a:normAutofit/>
          </a:bodyPr>
          <a:lstStyle/>
          <a:p>
            <a:pPr>
              <a:lnSpc>
                <a:spcPct val="60000"/>
              </a:lnSpc>
            </a:pPr>
            <a:r>
              <a:rPr lang="en-US" sz="3200" dirty="0" smtClean="0"/>
              <a:t>Mumps Virus: </a:t>
            </a:r>
            <a:r>
              <a:rPr lang="en-US" sz="3200" dirty="0" smtClean="0"/>
              <a:t>antigenic </a:t>
            </a:r>
            <a:r>
              <a:rPr lang="en-US" sz="3200" dirty="0" smtClean="0"/>
              <a:t>diversity </a:t>
            </a:r>
            <a:r>
              <a:rPr lang="en-US" sz="3200" dirty="0" smtClean="0"/>
              <a:t>&amp; </a:t>
            </a:r>
            <a:r>
              <a:rPr lang="en-US" sz="3200" dirty="0" smtClean="0"/>
              <a:t>strain</a:t>
            </a:r>
            <a:r>
              <a:rPr lang="en-US" sz="3200" dirty="0" smtClean="0"/>
              <a:t> </a:t>
            </a:r>
            <a:r>
              <a:rPr lang="en-US" sz="3200" dirty="0" smtClean="0"/>
              <a:t>specificity</a:t>
            </a:r>
            <a:endParaRPr lang="en-IN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 3, 2015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751BD-EC3D-4CAF-AE3A-BA666323882A}" type="slidenum">
              <a:rPr lang="en-IN" smtClean="0"/>
              <a:pPr/>
              <a:t>4</a:t>
            </a:fld>
            <a:endParaRPr lang="en-IN" dirty="0"/>
          </a:p>
        </p:txBody>
      </p:sp>
      <p:grpSp>
        <p:nvGrpSpPr>
          <p:cNvPr id="7" name="Group 4"/>
          <p:cNvGrpSpPr>
            <a:grpSpLocks/>
          </p:cNvGrpSpPr>
          <p:nvPr/>
        </p:nvGrpSpPr>
        <p:grpSpPr bwMode="auto">
          <a:xfrm>
            <a:off x="1285852" y="571480"/>
            <a:ext cx="6500858" cy="5643602"/>
            <a:chOff x="960" y="754"/>
            <a:chExt cx="3840" cy="3145"/>
          </a:xfrm>
        </p:grpSpPr>
        <p:pic>
          <p:nvPicPr>
            <p:cNvPr id="8" name="Picture 5"/>
            <p:cNvPicPr>
              <a:picLocks noChangeAspect="1" noChangeArrowheads="1"/>
            </p:cNvPicPr>
            <p:nvPr/>
          </p:nvPicPr>
          <p:blipFill>
            <a:blip r:embed="rId2"/>
            <a:srcRect l="12500" t="16988" r="21666" b="14787"/>
            <a:stretch>
              <a:fillRect/>
            </a:stretch>
          </p:blipFill>
          <p:spPr bwMode="auto">
            <a:xfrm>
              <a:off x="960" y="768"/>
              <a:ext cx="1872" cy="1584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9" name="Picture 6"/>
            <p:cNvPicPr>
              <a:picLocks noChangeAspect="1" noChangeArrowheads="1"/>
            </p:cNvPicPr>
            <p:nvPr/>
          </p:nvPicPr>
          <p:blipFill>
            <a:blip r:embed="rId3"/>
            <a:srcRect l="14166" t="19188" r="21667" b="13687"/>
            <a:stretch>
              <a:fillRect/>
            </a:stretch>
          </p:blipFill>
          <p:spPr bwMode="auto">
            <a:xfrm>
              <a:off x="2928" y="2416"/>
              <a:ext cx="1872" cy="1483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10" name="Picture 7"/>
            <p:cNvPicPr>
              <a:picLocks noChangeAspect="1" noChangeArrowheads="1"/>
            </p:cNvPicPr>
            <p:nvPr/>
          </p:nvPicPr>
          <p:blipFill>
            <a:blip r:embed="rId4"/>
            <a:srcRect l="20000" t="19188" r="14166" b="13687"/>
            <a:stretch>
              <a:fillRect/>
            </a:stretch>
          </p:blipFill>
          <p:spPr bwMode="auto">
            <a:xfrm>
              <a:off x="960" y="2405"/>
              <a:ext cx="1920" cy="1483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  <p:pic>
          <p:nvPicPr>
            <p:cNvPr id="11" name="Picture 8"/>
            <p:cNvPicPr>
              <a:picLocks noChangeAspect="1" noChangeArrowheads="1"/>
            </p:cNvPicPr>
            <p:nvPr/>
          </p:nvPicPr>
          <p:blipFill>
            <a:blip r:embed="rId5"/>
            <a:srcRect l="24167" t="16988" r="32500" b="22490"/>
            <a:stretch>
              <a:fillRect/>
            </a:stretch>
          </p:blipFill>
          <p:spPr bwMode="auto">
            <a:xfrm>
              <a:off x="2920" y="754"/>
              <a:ext cx="1880" cy="1598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</p:pic>
      </p:grpSp>
      <p:sp>
        <p:nvSpPr>
          <p:cNvPr id="12" name="Rectangle 11"/>
          <p:cNvSpPr/>
          <p:nvPr/>
        </p:nvSpPr>
        <p:spPr>
          <a:xfrm rot="16200000">
            <a:off x="5765681" y="3092575"/>
            <a:ext cx="56885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Funded by: </a:t>
            </a:r>
            <a:r>
              <a:rPr lang="en-US" dirty="0" smtClean="0"/>
              <a:t>Serum </a:t>
            </a:r>
            <a:r>
              <a:rPr lang="en-US" dirty="0" smtClean="0"/>
              <a:t>Institute of India, Pune</a:t>
            </a:r>
            <a:endParaRPr lang="en-US" dirty="0" smtClean="0"/>
          </a:p>
          <a:p>
            <a:r>
              <a:rPr lang="en-US" dirty="0" err="1" smtClean="0"/>
              <a:t>Kulkarni</a:t>
            </a:r>
            <a:r>
              <a:rPr lang="en-US" dirty="0" smtClean="0"/>
              <a:t>-Kale </a:t>
            </a:r>
            <a:r>
              <a:rPr lang="en-US" dirty="0" smtClean="0"/>
              <a:t>et al., </a:t>
            </a:r>
            <a:r>
              <a:rPr lang="en-US" dirty="0" smtClean="0"/>
              <a:t>2007, Virology,</a:t>
            </a:r>
            <a:r>
              <a:rPr lang="en-US" dirty="0" smtClean="0"/>
              <a:t> 359(2):436-46.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4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sv-SE" dirty="0" smtClean="0"/>
              <a:t>© Dr. Urmila Kulkarni-Kale,  Vaccines 2015   Bioinformatics Centre, S.P. Pune University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1414"/>
            <a:ext cx="8229600" cy="1143000"/>
          </a:xfrm>
        </p:spPr>
        <p:txBody>
          <a:bodyPr/>
          <a:lstStyle/>
          <a:p>
            <a:pPr eaLnBrk="1" hangingPunct="1">
              <a:lnSpc>
                <a:spcPct val="70000"/>
              </a:lnSpc>
            </a:pPr>
            <a:r>
              <a:rPr lang="en-US" sz="3200" dirty="0" smtClean="0"/>
              <a:t>Study of variations at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different </a:t>
            </a:r>
            <a:r>
              <a:rPr lang="en-US" sz="3200" dirty="0" smtClean="0"/>
              <a:t>levels of Biocomplexity</a:t>
            </a:r>
            <a:r>
              <a:rPr lang="en-US" dirty="0" smtClean="0"/>
              <a:t> </a:t>
            </a:r>
          </a:p>
        </p:txBody>
      </p:sp>
      <p:sp>
        <p:nvSpPr>
          <p:cNvPr id="8195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eaLnBrk="1" hangingPunct="1">
              <a:lnSpc>
                <a:spcPct val="70000"/>
              </a:lnSpc>
              <a:spcBef>
                <a:spcPct val="0"/>
              </a:spcBef>
            </a:pPr>
            <a:r>
              <a:rPr lang="en-US" sz="2400" dirty="0" smtClean="0"/>
              <a:t>Strains/isolates of a virus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None/>
            </a:pPr>
            <a:endParaRPr lang="en-US" sz="2400" dirty="0" smtClean="0"/>
          </a:p>
          <a:p>
            <a:pPr eaLnBrk="1" hangingPunct="1">
              <a:lnSpc>
                <a:spcPct val="70000"/>
              </a:lnSpc>
              <a:spcBef>
                <a:spcPct val="0"/>
              </a:spcBef>
            </a:pPr>
            <a:r>
              <a:rPr lang="en-US" sz="2400" dirty="0" smtClean="0"/>
              <a:t>Serotypes/genotypes of a virus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endParaRPr lang="en-US" sz="2400" dirty="0" smtClean="0"/>
          </a:p>
          <a:p>
            <a:pPr eaLnBrk="1" hangingPunct="1">
              <a:lnSpc>
                <a:spcPct val="70000"/>
              </a:lnSpc>
              <a:spcBef>
                <a:spcPct val="0"/>
              </a:spcBef>
            </a:pPr>
            <a:r>
              <a:rPr lang="en-US" sz="2400" dirty="0" smtClean="0"/>
              <a:t>Viruses that belong to same genus</a:t>
            </a: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endParaRPr lang="en-US" sz="2400" dirty="0" smtClean="0"/>
          </a:p>
          <a:p>
            <a:pPr eaLnBrk="1" hangingPunct="1">
              <a:lnSpc>
                <a:spcPct val="70000"/>
              </a:lnSpc>
              <a:spcBef>
                <a:spcPct val="0"/>
              </a:spcBef>
            </a:pPr>
            <a:r>
              <a:rPr lang="en-US" sz="2400" dirty="0" smtClean="0"/>
              <a:t>Viruses that belong to same family</a:t>
            </a:r>
          </a:p>
        </p:txBody>
      </p:sp>
      <p:sp>
        <p:nvSpPr>
          <p:cNvPr id="7172" name="Text Box 7"/>
          <p:cNvSpPr txBox="1">
            <a:spLocks noChangeArrowheads="1"/>
          </p:cNvSpPr>
          <p:nvPr/>
        </p:nvSpPr>
        <p:spPr bwMode="auto">
          <a:xfrm>
            <a:off x="285720" y="3857628"/>
            <a:ext cx="8610600" cy="2308324"/>
          </a:xfrm>
          <a:prstGeom prst="rect">
            <a:avLst/>
          </a:prstGeom>
          <a:solidFill>
            <a:srgbClr val="CCFF33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lvl="1" algn="ctr"/>
            <a:r>
              <a:rPr lang="en-US" sz="2400" dirty="0" smtClean="0"/>
              <a:t>Correlate: genotype with phenotype</a:t>
            </a:r>
          </a:p>
          <a:p>
            <a:pPr algn="ctr">
              <a:defRPr/>
            </a:pPr>
            <a:endParaRPr lang="en-US" sz="2400" dirty="0" smtClean="0"/>
          </a:p>
          <a:p>
            <a:pPr algn="ctr">
              <a:defRPr/>
            </a:pPr>
            <a:r>
              <a:rPr lang="en-US" sz="2400" dirty="0" smtClean="0"/>
              <a:t>Implications in:</a:t>
            </a:r>
            <a:endParaRPr lang="en-US" sz="2400" dirty="0"/>
          </a:p>
          <a:p>
            <a:pPr algn="ctr">
              <a:defRPr/>
            </a:pPr>
            <a:r>
              <a:rPr lang="en-US" sz="2400" dirty="0" smtClean="0"/>
              <a:t>Host-Virus interactions</a:t>
            </a:r>
          </a:p>
          <a:p>
            <a:pPr algn="ctr">
              <a:defRPr/>
            </a:pPr>
            <a:r>
              <a:rPr lang="en-US" sz="2400" dirty="0" smtClean="0"/>
              <a:t>Rational </a:t>
            </a:r>
            <a:r>
              <a:rPr lang="en-US" sz="2400" dirty="0"/>
              <a:t>design of vaccines &amp; drugs</a:t>
            </a:r>
          </a:p>
          <a:p>
            <a:pPr algn="ctr">
              <a:defRPr/>
            </a:pPr>
            <a:r>
              <a:rPr lang="en-US" sz="2400" dirty="0" smtClean="0"/>
              <a:t>Development </a:t>
            </a:r>
            <a:r>
              <a:rPr lang="en-US" sz="2400" dirty="0"/>
              <a:t>of diagnostics</a:t>
            </a:r>
          </a:p>
        </p:txBody>
      </p:sp>
      <p:sp>
        <p:nvSpPr>
          <p:cNvPr id="27653" name="AutoShape 8"/>
          <p:cNvSpPr>
            <a:spLocks noChangeArrowheads="1"/>
          </p:cNvSpPr>
          <p:nvPr/>
        </p:nvSpPr>
        <p:spPr bwMode="auto">
          <a:xfrm>
            <a:off x="5357818" y="1285860"/>
            <a:ext cx="3152772" cy="2071702"/>
          </a:xfrm>
          <a:prstGeom prst="cloudCallout">
            <a:avLst>
              <a:gd name="adj1" fmla="val -18633"/>
              <a:gd name="adj2" fmla="val 79133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</a:rPr>
              <a:t>How similar is similar?  </a:t>
            </a:r>
          </a:p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</a:rPr>
              <a:t>How different is different</a:t>
            </a:r>
            <a:r>
              <a:rPr lang="en-US" sz="2400" dirty="0" smtClean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19/12/2012</a:t>
            </a:r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E811F2-8939-4A71-9BEB-3802EBE9339E}" type="slidenum">
              <a:rPr lang="en-IN" smtClean="0"/>
              <a:pPr>
                <a:defRPr/>
              </a:pPr>
              <a:t>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v-SE" dirty="0" smtClean="0"/>
              <a:t>© Dr. Urmila Kulkarni-Kale,  Vaccines 2015   Bioinformatics Centre, University of Pune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2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smtClean="0"/>
              <a:t>Molecular Phylogeny Analysis (MPA):</a:t>
            </a:r>
            <a:br>
              <a:rPr lang="en-US" sz="3600" smtClean="0"/>
            </a:br>
            <a:r>
              <a:rPr lang="en-US" sz="2800" smtClean="0">
                <a:solidFill>
                  <a:srgbClr val="7030A0"/>
                </a:solidFill>
              </a:rPr>
              <a:t>permits study of similarities within the group and differences between the groups</a:t>
            </a:r>
          </a:p>
        </p:txBody>
      </p:sp>
      <p:sp>
        <p:nvSpPr>
          <p:cNvPr id="9219" name="Rectangle 1028"/>
          <p:cNvSpPr>
            <a:spLocks noGrp="1"/>
          </p:cNvSpPr>
          <p:nvPr>
            <p:ph type="body" idx="1"/>
          </p:nvPr>
        </p:nvSpPr>
        <p:spPr>
          <a:xfrm>
            <a:off x="304800" y="1722437"/>
            <a:ext cx="8686800" cy="3921141"/>
          </a:xfrm>
        </p:spPr>
        <p:txBody>
          <a:bodyPr/>
          <a:lstStyle/>
          <a:p>
            <a:r>
              <a:rPr lang="en-US" sz="2800" dirty="0" smtClean="0"/>
              <a:t>Integral part of sequence analysis in bioinformatics</a:t>
            </a:r>
          </a:p>
          <a:p>
            <a:r>
              <a:rPr lang="en-US" sz="2800" dirty="0" smtClean="0"/>
              <a:t>Applications:</a:t>
            </a:r>
          </a:p>
          <a:p>
            <a:pPr lvl="1"/>
            <a:r>
              <a:rPr lang="en-US" sz="2400" dirty="0" smtClean="0"/>
              <a:t>Evolution of gene(s) in a group of species</a:t>
            </a:r>
          </a:p>
          <a:p>
            <a:pPr lvl="1"/>
            <a:r>
              <a:rPr lang="en-US" sz="2400" dirty="0" smtClean="0"/>
              <a:t>Evolution of species </a:t>
            </a:r>
          </a:p>
          <a:p>
            <a:pPr lvl="1"/>
            <a:r>
              <a:rPr lang="en-US" sz="2400" dirty="0" smtClean="0"/>
              <a:t>Assignment </a:t>
            </a:r>
            <a:r>
              <a:rPr lang="en-US" sz="2400" dirty="0" smtClean="0"/>
              <a:t>of </a:t>
            </a:r>
            <a:r>
              <a:rPr lang="en-US" sz="2400" dirty="0" smtClean="0"/>
              <a:t>genotype/serotype, strains </a:t>
            </a:r>
          </a:p>
          <a:p>
            <a:pPr lvl="1"/>
            <a:r>
              <a:rPr lang="en-US" sz="2400" dirty="0" smtClean="0"/>
              <a:t>Map emergence of </a:t>
            </a:r>
            <a:r>
              <a:rPr lang="en-US" sz="2400" dirty="0" smtClean="0"/>
              <a:t>drug resistance</a:t>
            </a:r>
            <a:endParaRPr lang="en-US" sz="2400" dirty="0" smtClean="0"/>
          </a:p>
          <a:p>
            <a:pPr lvl="1"/>
            <a:r>
              <a:rPr lang="en-US" sz="2400" dirty="0" smtClean="0"/>
              <a:t>Prioritization of </a:t>
            </a:r>
            <a:r>
              <a:rPr lang="en-US" sz="2400" dirty="0" smtClean="0"/>
              <a:t>vaccine candidates</a:t>
            </a:r>
            <a:endParaRPr lang="en-US" sz="2400" dirty="0" smtClean="0"/>
          </a:p>
          <a:p>
            <a:pPr>
              <a:buNone/>
            </a:pPr>
            <a:endParaRPr lang="en-US" sz="28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19/12/2012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DAE22D-FC96-42BB-9860-17D035DDD41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sv-SE" dirty="0" smtClean="0"/>
              <a:t>© Dr. Urmila Kulkarni-Kale,  Vaccines 2015   Bioinformatics Centre, University of Pune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38156"/>
          </a:xfrm>
        </p:spPr>
        <p:txBody>
          <a:bodyPr>
            <a:noAutofit/>
          </a:bodyPr>
          <a:lstStyle/>
          <a:p>
            <a:r>
              <a:rPr lang="en-US" sz="3600" smtClean="0"/>
              <a:t>MPA: steps</a:t>
            </a:r>
            <a:endParaRPr lang="en-US" sz="3600" dirty="0" smtClean="0"/>
          </a:p>
        </p:txBody>
      </p:sp>
      <p:sp>
        <p:nvSpPr>
          <p:cNvPr id="10243" name="Rectangle 3"/>
          <p:cNvSpPr>
            <a:spLocks noGrp="1"/>
          </p:cNvSpPr>
          <p:nvPr>
            <p:ph type="body" idx="1"/>
          </p:nvPr>
        </p:nvSpPr>
        <p:spPr>
          <a:xfrm>
            <a:off x="381000" y="689012"/>
            <a:ext cx="8229600" cy="552607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dirty="0" smtClean="0"/>
              <a:t>Types of models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800" dirty="0" smtClean="0"/>
              <a:t>Distance based (UPGMA, NJ)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800" dirty="0" smtClean="0"/>
              <a:t>Character based (Maximum parsimony)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1800" dirty="0" smtClean="0"/>
              <a:t>Probabilistic (Likelihood)</a:t>
            </a:r>
            <a:endParaRPr lang="en-US" sz="1800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2400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dirty="0" smtClean="0"/>
              <a:t>Define </a:t>
            </a:r>
            <a:r>
              <a:rPr lang="en-US" sz="2400" dirty="0" smtClean="0"/>
              <a:t>a question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dirty="0" smtClean="0"/>
              <a:t>A set of sequences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dirty="0" smtClean="0"/>
              <a:t>Multiple sequence alignments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dirty="0" smtClean="0">
                <a:cs typeface="Times New Roman" charset="0"/>
              </a:rPr>
              <a:t>Selection of a model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dirty="0" smtClean="0">
                <a:cs typeface="Times New Roman" charset="0"/>
              </a:rPr>
              <a:t>Use </a:t>
            </a:r>
            <a:r>
              <a:rPr lang="en-US" sz="2400" dirty="0" smtClean="0">
                <a:cs typeface="Times New Roman" charset="0"/>
              </a:rPr>
              <a:t>of clustering method(s)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dirty="0" smtClean="0">
                <a:cs typeface="Times New Roman" charset="0"/>
              </a:rPr>
              <a:t>Generate consensus tree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dirty="0" smtClean="0">
                <a:cs typeface="Times New Roman" charset="0"/>
              </a:rPr>
              <a:t>Statistical models to assess tree topology(</a:t>
            </a:r>
            <a:r>
              <a:rPr lang="en-US" sz="2400" dirty="0" err="1" smtClean="0">
                <a:cs typeface="Times New Roman" charset="0"/>
              </a:rPr>
              <a:t>ies</a:t>
            </a:r>
            <a:r>
              <a:rPr lang="en-US" sz="2400" dirty="0" smtClean="0">
                <a:cs typeface="Times New Roman" charset="0"/>
              </a:rPr>
              <a:t>)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dirty="0" smtClean="0">
                <a:cs typeface="Times New Roman" charset="0"/>
              </a:rPr>
              <a:t>Analysis of inferred tree(s) </a:t>
            </a:r>
            <a:r>
              <a:rPr lang="en-US" sz="2400" dirty="0" smtClean="0">
                <a:cs typeface="Times New Roman" charset="0"/>
              </a:rPr>
              <a:t>                    Assign </a:t>
            </a:r>
            <a:r>
              <a:rPr lang="en-US" sz="2400" dirty="0" err="1" smtClean="0">
                <a:cs typeface="Times New Roman" charset="0"/>
              </a:rPr>
              <a:t>geno</a:t>
            </a:r>
            <a:r>
              <a:rPr lang="en-US" sz="2400" dirty="0" smtClean="0">
                <a:cs typeface="Times New Roman" charset="0"/>
              </a:rPr>
              <a:t>-/serotypes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19/12/2012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CCD624-9420-4069-81E7-0293B1C09E7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291018" y="5927742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sv-SE" dirty="0" smtClean="0"/>
              <a:t>© Dr. Urmila Kulkarni-Kale,  Vaccines 2015   Bioinformatics Centre, S.P. Pune University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142875" y="152400"/>
            <a:ext cx="8786813" cy="1143000"/>
          </a:xfrm>
        </p:spPr>
        <p:txBody>
          <a:bodyPr/>
          <a:lstStyle/>
          <a:p>
            <a:r>
              <a:rPr lang="en-US" sz="4000" dirty="0" smtClean="0"/>
              <a:t>Limitations of MPA methods</a:t>
            </a:r>
            <a:endParaRPr lang="en-IN" sz="4000" dirty="0" smtClean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401050" cy="3657600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endParaRPr lang="en-US" sz="2800" dirty="0" smtClean="0"/>
          </a:p>
          <a:p>
            <a:pPr>
              <a:defRPr/>
            </a:pPr>
            <a:r>
              <a:rPr lang="en-US" sz="2800" dirty="0" smtClean="0"/>
              <a:t>Positions </a:t>
            </a:r>
            <a:r>
              <a:rPr lang="en-US" sz="2800" dirty="0" smtClean="0"/>
              <a:t>of IN-DELs in MSA impact model of evolution</a:t>
            </a:r>
          </a:p>
          <a:p>
            <a:pPr lvl="1">
              <a:defRPr/>
            </a:pPr>
            <a:r>
              <a:rPr lang="en-US" sz="2000" dirty="0" smtClean="0"/>
              <a:t>Errors in alignment increases as sequence similarity decreases</a:t>
            </a:r>
            <a:endParaRPr lang="en-US" dirty="0" smtClean="0"/>
          </a:p>
          <a:p>
            <a:pPr marL="342900" lvl="1" indent="-342900">
              <a:buFont typeface="Arial" charset="0"/>
              <a:buChar char="•"/>
              <a:defRPr/>
            </a:pPr>
            <a:r>
              <a:rPr lang="en-US" sz="2600" dirty="0" smtClean="0"/>
              <a:t>Assumption of character-based MPA methods </a:t>
            </a:r>
            <a:endParaRPr lang="en-US" sz="2200" dirty="0" smtClean="0"/>
          </a:p>
          <a:p>
            <a:pPr marL="742950" lvl="2" indent="-342900">
              <a:buFont typeface="Calibri" pitchFamily="34" charset="0"/>
              <a:buChar char="―"/>
              <a:defRPr/>
            </a:pPr>
            <a:r>
              <a:rPr lang="en-US" sz="2000" dirty="0" smtClean="0"/>
              <a:t>Sites evolve independently</a:t>
            </a:r>
          </a:p>
          <a:p>
            <a:pPr>
              <a:defRPr/>
            </a:pPr>
            <a:r>
              <a:rPr lang="en-US" sz="2800" dirty="0" smtClean="0"/>
              <a:t>Different methods result into different trees</a:t>
            </a:r>
          </a:p>
          <a:p>
            <a:pPr lvl="1">
              <a:defRPr/>
            </a:pPr>
            <a:r>
              <a:rPr lang="en-US" sz="2200" dirty="0" smtClean="0"/>
              <a:t>Becomes a matter of </a:t>
            </a:r>
            <a:r>
              <a:rPr lang="en-US" sz="2200" dirty="0" smtClean="0"/>
              <a:t>interpretation</a:t>
            </a:r>
          </a:p>
          <a:p>
            <a:pPr>
              <a:defRPr/>
            </a:pPr>
            <a:r>
              <a:rPr lang="en-US" sz="2800" dirty="0" smtClean="0">
                <a:solidFill>
                  <a:srgbClr val="FF0000"/>
                </a:solidFill>
              </a:rPr>
              <a:t>Need to repeat analysis with </a:t>
            </a:r>
            <a:r>
              <a:rPr lang="en-US" sz="2800" dirty="0" smtClean="0">
                <a:solidFill>
                  <a:srgbClr val="FF0000"/>
                </a:solidFill>
              </a:rPr>
              <a:t>every New sequence</a:t>
            </a:r>
          </a:p>
          <a:p>
            <a:pPr lvl="1">
              <a:defRPr/>
            </a:pPr>
            <a:r>
              <a:rPr lang="en-US" sz="2400" dirty="0" smtClean="0"/>
              <a:t>Time consuming and tedious </a:t>
            </a:r>
            <a:endParaRPr lang="en-US" sz="24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19/12/2012</a:t>
            </a: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570795-4218-42BE-AF4F-A072D9A4E8B2}" type="slidenum">
              <a:rPr lang="en-IN" smtClean="0"/>
              <a:pPr>
                <a:defRPr/>
              </a:pPr>
              <a:t>8</a:t>
            </a:fld>
            <a:endParaRPr lang="en-IN" dirty="0"/>
          </a:p>
        </p:txBody>
      </p:sp>
      <p:sp>
        <p:nvSpPr>
          <p:cNvPr id="7" name="TextBox 6"/>
          <p:cNvSpPr txBox="1"/>
          <p:nvPr/>
        </p:nvSpPr>
        <p:spPr>
          <a:xfrm>
            <a:off x="400761" y="4800600"/>
            <a:ext cx="8514639" cy="110799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sz="2200" dirty="0" smtClean="0">
                <a:solidFill>
                  <a:schemeClr val="bg1"/>
                </a:solidFill>
              </a:rPr>
              <a:t>  Size of data in post-genomic era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200" dirty="0" smtClean="0">
                <a:solidFill>
                  <a:schemeClr val="bg1"/>
                </a:solidFill>
              </a:rPr>
              <a:t>  Computational complexity and memory requirements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200" dirty="0" smtClean="0">
                <a:solidFill>
                  <a:schemeClr val="bg1"/>
                </a:solidFill>
              </a:rPr>
              <a:t>  Time requirements (as length &amp; number of sequences increase)</a:t>
            </a:r>
            <a:endParaRPr lang="en-IN" sz="220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sv-SE" dirty="0" smtClean="0"/>
              <a:t>© Dr. Urmila Kulkarni-Kale,  Vaccines 2015   Bioinformatics Centre, S.P. Pune University</a:t>
            </a:r>
            <a:endParaRPr lang="en-IN" dirty="0"/>
          </a:p>
        </p:txBody>
      </p:sp>
      <p:sp>
        <p:nvSpPr>
          <p:cNvPr id="9" name="TextBox 8"/>
          <p:cNvSpPr txBox="1"/>
          <p:nvPr/>
        </p:nvSpPr>
        <p:spPr>
          <a:xfrm>
            <a:off x="428596" y="4786322"/>
            <a:ext cx="8514639" cy="110799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sz="2200" dirty="0" smtClean="0">
                <a:solidFill>
                  <a:schemeClr val="bg1"/>
                </a:solidFill>
              </a:rPr>
              <a:t>  Size of data in post-genomic era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200" dirty="0" smtClean="0">
                <a:solidFill>
                  <a:schemeClr val="bg1"/>
                </a:solidFill>
              </a:rPr>
              <a:t>  Computational complexity and memory requirements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200" dirty="0" smtClean="0">
                <a:solidFill>
                  <a:schemeClr val="bg1"/>
                </a:solidFill>
              </a:rPr>
              <a:t>  Time requirements (as length &amp; number of sequences increase)</a:t>
            </a:r>
            <a:endParaRPr lang="en-IN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sz="3200" smtClean="0"/>
              <a:t>Alternate Alignment-free Methods for MPA</a:t>
            </a:r>
            <a:endParaRPr lang="en-IN" sz="3200" smtClean="0"/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Composition vector based </a:t>
            </a:r>
            <a:r>
              <a:rPr lang="en-US" sz="2800" dirty="0" err="1" smtClean="0"/>
              <a:t>CVTree</a:t>
            </a:r>
            <a:r>
              <a:rPr lang="en-US" sz="2800" dirty="0" smtClean="0"/>
              <a:t> Method</a:t>
            </a:r>
          </a:p>
          <a:p>
            <a:pPr>
              <a:buFont typeface="Arial" charset="0"/>
              <a:buNone/>
            </a:pPr>
            <a:r>
              <a:rPr lang="en-US" sz="2800" dirty="0" smtClean="0"/>
              <a:t>	(</a:t>
            </a:r>
            <a:r>
              <a:rPr lang="en-US" sz="2800" dirty="0" err="1" smtClean="0"/>
              <a:t>Qi</a:t>
            </a:r>
            <a:r>
              <a:rPr lang="en-US" sz="2800" dirty="0" smtClean="0"/>
              <a:t> et al., 2004)</a:t>
            </a:r>
          </a:p>
          <a:p>
            <a:r>
              <a:rPr lang="en-US" sz="2800" dirty="0" smtClean="0"/>
              <a:t>Feature Frequency Profile (FFP)</a:t>
            </a:r>
          </a:p>
          <a:p>
            <a:pPr>
              <a:buFont typeface="Arial" charset="0"/>
              <a:buNone/>
            </a:pPr>
            <a:r>
              <a:rPr lang="en-US" sz="2800" dirty="0" smtClean="0"/>
              <a:t>	(Sims et al., 2008)</a:t>
            </a:r>
          </a:p>
          <a:p>
            <a:r>
              <a:rPr lang="en-IN" sz="2800" dirty="0" smtClean="0"/>
              <a:t>Advantages</a:t>
            </a:r>
          </a:p>
          <a:p>
            <a:pPr lvl="1"/>
            <a:r>
              <a:rPr lang="en-IN" dirty="0" smtClean="0"/>
              <a:t>Simple, faster</a:t>
            </a:r>
          </a:p>
          <a:p>
            <a:pPr lvl="1"/>
            <a:r>
              <a:rPr lang="en-IN" dirty="0" smtClean="0"/>
              <a:t>Applications demonstrated for clustering &amp; phylogeny</a:t>
            </a:r>
          </a:p>
          <a:p>
            <a:r>
              <a:rPr lang="en-IN" sz="2800" dirty="0" smtClean="0"/>
              <a:t>Disadvantages</a:t>
            </a:r>
          </a:p>
          <a:p>
            <a:pPr lvl="1"/>
            <a:r>
              <a:rPr lang="en-IN" dirty="0" smtClean="0"/>
              <a:t>Takes only frequency in account (not the context)</a:t>
            </a:r>
          </a:p>
          <a:p>
            <a:pPr lvl="1"/>
            <a:r>
              <a:rPr lang="en-IN" dirty="0" smtClean="0">
                <a:solidFill>
                  <a:srgbClr val="FF0000"/>
                </a:solidFill>
              </a:rPr>
              <a:t>Misclassification and alternate tree topology</a:t>
            </a:r>
          </a:p>
          <a:p>
            <a:pPr lvl="1">
              <a:buFont typeface="Arial" charset="0"/>
              <a:buNone/>
            </a:pPr>
            <a:endParaRPr lang="en-IN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19/12/2012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290F9-73AD-4CE6-869C-48A964ECBF5C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sv-SE" dirty="0" smtClean="0"/>
              <a:t>© Dr. Urmila Kulkarni-Kale,  Vaccines 2015   Bioinformatics Centre, S.P. Pune University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Proposed RTD-based approach</a:t>
            </a:r>
            <a:endParaRPr lang="en-IN" smtClean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Based on the concept of Return Time Distribution in stochastic modeling </a:t>
            </a:r>
          </a:p>
          <a:p>
            <a:r>
              <a:rPr lang="en-GB" dirty="0" smtClean="0"/>
              <a:t>Return Time (RT): Time required for the reappearance of particular state without its appearance in between</a:t>
            </a:r>
          </a:p>
          <a:p>
            <a:r>
              <a:rPr lang="en-GB" dirty="0" smtClean="0"/>
              <a:t>Alignment free</a:t>
            </a:r>
          </a:p>
          <a:p>
            <a:pPr>
              <a:buFont typeface="Arial" charset="0"/>
              <a:buNone/>
            </a:pPr>
            <a:endParaRPr lang="en-GB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IN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19/12/2012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E4CF8C-F66E-41ED-8EAA-0885D6B0E56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sv-SE" dirty="0" smtClean="0"/>
              <a:t>© Dr. Urmila Kulkarni-Kale,  Vaccines 2015   Bioinformatics Centre, S.P. Pune University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69" name="Group 49"/>
          <p:cNvGraphicFramePr>
            <a:graphicFrameLocks noGrp="1"/>
          </p:cNvGraphicFramePr>
          <p:nvPr/>
        </p:nvGraphicFramePr>
        <p:xfrm>
          <a:off x="1066800" y="3733800"/>
          <a:ext cx="3124200" cy="2042160"/>
        </p:xfrm>
        <a:graphic>
          <a:graphicData uri="http://schemas.openxmlformats.org/drawingml/2006/table">
            <a:tbl>
              <a:tblPr/>
              <a:tblGrid>
                <a:gridCol w="1562100"/>
                <a:gridCol w="156210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Return time for A (X)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Frequency (F)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361" name="AutoShape 25"/>
          <p:cNvSpPr>
            <a:spLocks noChangeArrowheads="1"/>
          </p:cNvSpPr>
          <p:nvPr/>
        </p:nvSpPr>
        <p:spPr bwMode="auto">
          <a:xfrm>
            <a:off x="304800" y="3048000"/>
            <a:ext cx="762000" cy="1143000"/>
          </a:xfrm>
          <a:prstGeom prst="curvedRightArrow">
            <a:avLst>
              <a:gd name="adj1" fmla="val 30000"/>
              <a:gd name="adj2" fmla="val 60000"/>
              <a:gd name="adj3" fmla="val 33333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N"/>
          </a:p>
        </p:txBody>
      </p:sp>
      <p:sp>
        <p:nvSpPr>
          <p:cNvPr id="14362" name="AutoShape 26"/>
          <p:cNvSpPr>
            <a:spLocks noChangeArrowheads="1"/>
          </p:cNvSpPr>
          <p:nvPr/>
        </p:nvSpPr>
        <p:spPr bwMode="auto">
          <a:xfrm>
            <a:off x="4495800" y="4648200"/>
            <a:ext cx="1752600" cy="533400"/>
          </a:xfrm>
          <a:prstGeom prst="curvedUpArrow">
            <a:avLst>
              <a:gd name="adj1" fmla="val 65714"/>
              <a:gd name="adj2" fmla="val 131429"/>
              <a:gd name="adj3" fmla="val 33333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IN"/>
          </a:p>
        </p:txBody>
      </p:sp>
      <p:sp>
        <p:nvSpPr>
          <p:cNvPr id="14363" name="Rectangle 27"/>
          <p:cNvSpPr>
            <a:spLocks noChangeArrowheads="1"/>
          </p:cNvSpPr>
          <p:nvPr/>
        </p:nvSpPr>
        <p:spPr bwMode="auto">
          <a:xfrm>
            <a:off x="5562600" y="4114800"/>
            <a:ext cx="29733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sym typeface="Symbol" pitchFamily="18" charset="2"/>
              </a:rPr>
              <a:t></a:t>
            </a:r>
            <a:r>
              <a:rPr lang="en-US" sz="2000">
                <a:latin typeface="Calibri" charset="0"/>
              </a:rPr>
              <a:t>(A) = 2.38 and </a:t>
            </a:r>
            <a:r>
              <a:rPr lang="en-US" sz="2000">
                <a:sym typeface="Symbol" pitchFamily="18" charset="2"/>
              </a:rPr>
              <a:t></a:t>
            </a:r>
            <a:r>
              <a:rPr lang="en-US" sz="2000">
                <a:latin typeface="Calibri" charset="0"/>
              </a:rPr>
              <a:t>(A) = 3.27</a:t>
            </a:r>
            <a:endParaRPr lang="en-GB" sz="2000">
              <a:latin typeface="Calibri" charset="0"/>
            </a:endParaRPr>
          </a:p>
        </p:txBody>
      </p:sp>
      <p:sp>
        <p:nvSpPr>
          <p:cNvPr id="14364" name="Rectangle 29"/>
          <p:cNvSpPr>
            <a:spLocks noChangeArrowheads="1"/>
          </p:cNvSpPr>
          <p:nvPr/>
        </p:nvSpPr>
        <p:spPr bwMode="auto">
          <a:xfrm>
            <a:off x="838200" y="5848290"/>
            <a:ext cx="7772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2000" dirty="0">
                <a:latin typeface="Arial" pitchFamily="34" charset="0"/>
                <a:cs typeface="Arial" pitchFamily="34" charset="0"/>
              </a:rPr>
              <a:t>Similarly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compute </a:t>
            </a:r>
            <a:r>
              <a:rPr lang="en-US" sz="2000" dirty="0">
                <a:latin typeface="Arial" pitchFamily="34" charset="0"/>
                <a:cs typeface="Arial" pitchFamily="34" charset="0"/>
                <a:sym typeface="Symbol" pitchFamily="18" charset="2"/>
              </a:rPr>
              <a:t>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and </a:t>
            </a:r>
            <a:r>
              <a:rPr lang="en-US" sz="2000" dirty="0">
                <a:latin typeface="Arial" pitchFamily="34" charset="0"/>
                <a:cs typeface="Arial" pitchFamily="34" charset="0"/>
                <a:sym typeface="Symbol" pitchFamily="18" charset="2"/>
              </a:rPr>
              <a:t>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of RTDs of T, G and C, for k=1</a:t>
            </a:r>
            <a:r>
              <a:rPr lang="en-US" sz="2000" dirty="0">
                <a:latin typeface="Calibri" charset="0"/>
              </a:rPr>
              <a:t>.</a:t>
            </a:r>
            <a:endParaRPr lang="en-GB" sz="2000" dirty="0">
              <a:latin typeface="Calibri" charset="0"/>
            </a:endParaRPr>
          </a:p>
        </p:txBody>
      </p:sp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762000" y="1295400"/>
            <a:ext cx="7048500" cy="2051050"/>
            <a:chOff x="624" y="1233"/>
            <a:chExt cx="4440" cy="1292"/>
          </a:xfrm>
        </p:grpSpPr>
        <p:sp>
          <p:nvSpPr>
            <p:cNvPr id="14374" name="Rectangle 31"/>
            <p:cNvSpPr>
              <a:spLocks noChangeArrowheads="1"/>
            </p:cNvSpPr>
            <p:nvPr/>
          </p:nvSpPr>
          <p:spPr bwMode="auto">
            <a:xfrm>
              <a:off x="624" y="1233"/>
              <a:ext cx="44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GB" sz="2000" b="1">
                  <a:latin typeface="Calibri" charset="0"/>
                </a:rPr>
                <a:t>CT</a:t>
              </a:r>
              <a:r>
                <a:rPr lang="en-GB" sz="2000" b="1">
                  <a:solidFill>
                    <a:srgbClr val="FF0000"/>
                  </a:solidFill>
                  <a:latin typeface="Calibri" charset="0"/>
                </a:rPr>
                <a:t>A</a:t>
              </a:r>
              <a:r>
                <a:rPr lang="en-GB" sz="2000" b="1" u="sng">
                  <a:solidFill>
                    <a:schemeClr val="tx2"/>
                  </a:solidFill>
                  <a:latin typeface="Calibri" charset="0"/>
                </a:rPr>
                <a:t>C</a:t>
              </a:r>
              <a:r>
                <a:rPr lang="en-GB" sz="2000" b="1">
                  <a:solidFill>
                    <a:srgbClr val="FF0000"/>
                  </a:solidFill>
                  <a:latin typeface="Calibri" charset="0"/>
                </a:rPr>
                <a:t>A</a:t>
              </a:r>
              <a:r>
                <a:rPr lang="en-GB" sz="2000" b="1" u="sng">
                  <a:solidFill>
                    <a:schemeClr val="tx2"/>
                  </a:solidFill>
                  <a:latin typeface="Calibri" charset="0"/>
                </a:rPr>
                <a:t>C</a:t>
              </a:r>
              <a:r>
                <a:rPr lang="en-GB" sz="2000" b="1">
                  <a:solidFill>
                    <a:srgbClr val="FF0000"/>
                  </a:solidFill>
                  <a:latin typeface="Calibri" charset="0"/>
                </a:rPr>
                <a:t>AA</a:t>
              </a:r>
              <a:r>
                <a:rPr lang="en-GB" sz="2000" b="1" u="sng">
                  <a:solidFill>
                    <a:schemeClr val="tx2"/>
                  </a:solidFill>
                  <a:latin typeface="Calibri" charset="0"/>
                </a:rPr>
                <a:t>CTTTGCGGGT</a:t>
              </a:r>
              <a:r>
                <a:rPr lang="en-GB" sz="2000" b="1">
                  <a:solidFill>
                    <a:srgbClr val="FF0000"/>
                  </a:solidFill>
                  <a:latin typeface="Calibri" charset="0"/>
                </a:rPr>
                <a:t>A</a:t>
              </a:r>
              <a:r>
                <a:rPr lang="en-GB" sz="2000" b="1" u="sng">
                  <a:solidFill>
                    <a:schemeClr val="tx2"/>
                  </a:solidFill>
                  <a:latin typeface="Calibri" charset="0"/>
                </a:rPr>
                <a:t>GCCGG</a:t>
              </a:r>
              <a:r>
                <a:rPr lang="en-GB" sz="2000" b="1">
                  <a:solidFill>
                    <a:srgbClr val="FF0000"/>
                  </a:solidFill>
                  <a:latin typeface="Calibri" charset="0"/>
                </a:rPr>
                <a:t>AAA</a:t>
              </a:r>
              <a:r>
                <a:rPr lang="en-GB" sz="2000" b="1" u="sng">
                  <a:solidFill>
                    <a:schemeClr val="tx2"/>
                  </a:solidFill>
                  <a:latin typeface="Calibri" charset="0"/>
                </a:rPr>
                <a:t>C</a:t>
              </a:r>
              <a:r>
                <a:rPr lang="en-GB" sz="2000" b="1">
                  <a:solidFill>
                    <a:srgbClr val="FF0000"/>
                  </a:solidFill>
                  <a:latin typeface="Calibri" charset="0"/>
                </a:rPr>
                <a:t>A</a:t>
              </a:r>
              <a:r>
                <a:rPr lang="en-GB" sz="2000" b="1" u="sng">
                  <a:solidFill>
                    <a:schemeClr val="tx2"/>
                  </a:solidFill>
                  <a:latin typeface="Calibri" charset="0"/>
                </a:rPr>
                <a:t>TTGTG</a:t>
              </a:r>
              <a:r>
                <a:rPr lang="en-GB" sz="2000" b="1">
                  <a:solidFill>
                    <a:srgbClr val="FF0000"/>
                  </a:solidFill>
                  <a:latin typeface="Calibri" charset="0"/>
                </a:rPr>
                <a:t>AA</a:t>
              </a:r>
              <a:r>
                <a:rPr lang="en-GB" sz="2000" b="1" u="sng">
                  <a:solidFill>
                    <a:schemeClr val="tx2"/>
                  </a:solidFill>
                  <a:latin typeface="Calibri" charset="0"/>
                </a:rPr>
                <a:t>TGCGGTG</a:t>
              </a:r>
              <a:r>
                <a:rPr lang="en-GB" sz="2000" b="1">
                  <a:solidFill>
                    <a:srgbClr val="FF0000"/>
                  </a:solidFill>
                  <a:latin typeface="Calibri" charset="0"/>
                </a:rPr>
                <a:t>AA</a:t>
              </a:r>
              <a:r>
                <a:rPr lang="en-GB" sz="2000" b="1" u="sng">
                  <a:solidFill>
                    <a:schemeClr val="tx2"/>
                  </a:solidFill>
                  <a:latin typeface="Calibri" charset="0"/>
                </a:rPr>
                <a:t>C</a:t>
              </a:r>
              <a:r>
                <a:rPr lang="en-GB" sz="2000" b="1">
                  <a:solidFill>
                    <a:srgbClr val="FF0000"/>
                  </a:solidFill>
                  <a:latin typeface="Calibri" charset="0"/>
                </a:rPr>
                <a:t>A</a:t>
              </a:r>
              <a:r>
                <a:rPr lang="en-US" sz="2000" b="1">
                  <a:solidFill>
                    <a:srgbClr val="FF0000"/>
                  </a:solidFill>
                  <a:latin typeface="Calibri" charset="0"/>
                </a:rPr>
                <a:t>        </a:t>
              </a:r>
              <a:endParaRPr lang="en-GB" sz="2000" b="1">
                <a:solidFill>
                  <a:srgbClr val="FF0000"/>
                </a:solidFill>
                <a:latin typeface="Calibri" charset="0"/>
              </a:endParaRPr>
            </a:p>
          </p:txBody>
        </p:sp>
        <p:sp>
          <p:nvSpPr>
            <p:cNvPr id="14375" name="Rectangle 32"/>
            <p:cNvSpPr>
              <a:spLocks noChangeArrowheads="1"/>
            </p:cNvSpPr>
            <p:nvPr/>
          </p:nvSpPr>
          <p:spPr bwMode="auto">
            <a:xfrm>
              <a:off x="1584" y="2160"/>
              <a:ext cx="287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200" b="1">
                  <a:solidFill>
                    <a:schemeClr val="tx2"/>
                  </a:solidFill>
                  <a:latin typeface="Calibri" charset="0"/>
                </a:rPr>
                <a:t>1</a:t>
              </a:r>
              <a:r>
                <a:rPr lang="en-US" sz="3200" b="1">
                  <a:solidFill>
                    <a:srgbClr val="FF0000"/>
                  </a:solidFill>
                  <a:latin typeface="Calibri" charset="0"/>
                </a:rPr>
                <a:t>-</a:t>
              </a:r>
              <a:r>
                <a:rPr lang="en-US" sz="3200" b="1">
                  <a:solidFill>
                    <a:schemeClr val="tx2"/>
                  </a:solidFill>
                  <a:latin typeface="Calibri" charset="0"/>
                </a:rPr>
                <a:t>1</a:t>
              </a:r>
              <a:r>
                <a:rPr lang="en-US" sz="3200" b="1">
                  <a:solidFill>
                    <a:srgbClr val="FF0000"/>
                  </a:solidFill>
                  <a:latin typeface="Calibri" charset="0"/>
                </a:rPr>
                <a:t>-</a:t>
              </a:r>
              <a:r>
                <a:rPr lang="en-US" sz="3200" b="1">
                  <a:solidFill>
                    <a:schemeClr val="tx2"/>
                  </a:solidFill>
                  <a:latin typeface="Calibri" charset="0"/>
                </a:rPr>
                <a:t>0</a:t>
              </a:r>
              <a:r>
                <a:rPr lang="en-US" sz="3200" b="1">
                  <a:solidFill>
                    <a:srgbClr val="FF0000"/>
                  </a:solidFill>
                  <a:latin typeface="Calibri" charset="0"/>
                </a:rPr>
                <a:t>-</a:t>
              </a:r>
              <a:r>
                <a:rPr lang="en-US" sz="3200" b="1">
                  <a:solidFill>
                    <a:schemeClr val="tx2"/>
                  </a:solidFill>
                  <a:latin typeface="Calibri" charset="0"/>
                </a:rPr>
                <a:t>10</a:t>
              </a:r>
              <a:r>
                <a:rPr lang="en-US" sz="3200" b="1">
                  <a:solidFill>
                    <a:srgbClr val="FF0000"/>
                  </a:solidFill>
                  <a:latin typeface="Calibri" charset="0"/>
                </a:rPr>
                <a:t>-</a:t>
              </a:r>
              <a:r>
                <a:rPr lang="en-US" sz="3200" b="1">
                  <a:solidFill>
                    <a:schemeClr val="tx2"/>
                  </a:solidFill>
                  <a:latin typeface="Calibri" charset="0"/>
                </a:rPr>
                <a:t>5</a:t>
              </a:r>
              <a:r>
                <a:rPr lang="en-US" sz="3200" b="1">
                  <a:solidFill>
                    <a:srgbClr val="FF0000"/>
                  </a:solidFill>
                  <a:latin typeface="Calibri" charset="0"/>
                </a:rPr>
                <a:t>-</a:t>
              </a:r>
              <a:r>
                <a:rPr lang="en-US" sz="3200" b="1">
                  <a:solidFill>
                    <a:schemeClr val="tx2"/>
                  </a:solidFill>
                  <a:latin typeface="Calibri" charset="0"/>
                </a:rPr>
                <a:t>0</a:t>
              </a:r>
              <a:r>
                <a:rPr lang="en-US" sz="3200" b="1">
                  <a:solidFill>
                    <a:srgbClr val="FF0000"/>
                  </a:solidFill>
                  <a:latin typeface="Calibri" charset="0"/>
                </a:rPr>
                <a:t>-</a:t>
              </a:r>
              <a:r>
                <a:rPr lang="en-US" sz="3200" b="1">
                  <a:solidFill>
                    <a:schemeClr val="tx2"/>
                  </a:solidFill>
                  <a:latin typeface="Calibri" charset="0"/>
                </a:rPr>
                <a:t>0</a:t>
              </a:r>
              <a:r>
                <a:rPr lang="en-US" sz="3200" b="1">
                  <a:solidFill>
                    <a:srgbClr val="FF0000"/>
                  </a:solidFill>
                  <a:latin typeface="Calibri" charset="0"/>
                </a:rPr>
                <a:t>-</a:t>
              </a:r>
              <a:r>
                <a:rPr lang="en-US" sz="3200" b="1">
                  <a:solidFill>
                    <a:schemeClr val="tx2"/>
                  </a:solidFill>
                  <a:latin typeface="Calibri" charset="0"/>
                </a:rPr>
                <a:t>1</a:t>
              </a:r>
              <a:r>
                <a:rPr lang="en-US" sz="3200" b="1">
                  <a:solidFill>
                    <a:srgbClr val="FF0000"/>
                  </a:solidFill>
                  <a:latin typeface="Calibri" charset="0"/>
                </a:rPr>
                <a:t>-</a:t>
              </a:r>
              <a:r>
                <a:rPr lang="en-US" sz="3200" b="1">
                  <a:solidFill>
                    <a:schemeClr val="tx2"/>
                  </a:solidFill>
                  <a:latin typeface="Calibri" charset="0"/>
                </a:rPr>
                <a:t>5</a:t>
              </a:r>
              <a:r>
                <a:rPr lang="en-US" sz="3200" b="1">
                  <a:solidFill>
                    <a:srgbClr val="FF0000"/>
                  </a:solidFill>
                  <a:latin typeface="Calibri" charset="0"/>
                </a:rPr>
                <a:t>-</a:t>
              </a:r>
              <a:r>
                <a:rPr lang="en-US" sz="3200" b="1">
                  <a:solidFill>
                    <a:schemeClr val="tx2"/>
                  </a:solidFill>
                  <a:latin typeface="Calibri" charset="0"/>
                </a:rPr>
                <a:t>0</a:t>
              </a:r>
              <a:r>
                <a:rPr lang="en-US" sz="3200" b="1">
                  <a:solidFill>
                    <a:srgbClr val="FF0000"/>
                  </a:solidFill>
                  <a:latin typeface="Calibri" charset="0"/>
                </a:rPr>
                <a:t>-</a:t>
              </a:r>
              <a:r>
                <a:rPr lang="en-US" sz="3200" b="1">
                  <a:solidFill>
                    <a:schemeClr val="tx2"/>
                  </a:solidFill>
                  <a:latin typeface="Calibri" charset="0"/>
                </a:rPr>
                <a:t>7</a:t>
              </a:r>
              <a:r>
                <a:rPr lang="en-US" sz="3200" b="1">
                  <a:solidFill>
                    <a:srgbClr val="FF0000"/>
                  </a:solidFill>
                  <a:latin typeface="Calibri" charset="0"/>
                </a:rPr>
                <a:t>-</a:t>
              </a:r>
              <a:r>
                <a:rPr lang="en-US" sz="3200" b="1">
                  <a:solidFill>
                    <a:schemeClr val="tx2"/>
                  </a:solidFill>
                  <a:latin typeface="Calibri" charset="0"/>
                </a:rPr>
                <a:t>0</a:t>
              </a:r>
              <a:r>
                <a:rPr lang="en-US" sz="3200" b="1">
                  <a:solidFill>
                    <a:srgbClr val="FF0000"/>
                  </a:solidFill>
                  <a:latin typeface="Calibri" charset="0"/>
                </a:rPr>
                <a:t>-</a:t>
              </a:r>
              <a:r>
                <a:rPr lang="en-US" sz="3200" b="1">
                  <a:solidFill>
                    <a:schemeClr val="tx2"/>
                  </a:solidFill>
                  <a:latin typeface="Calibri" charset="0"/>
                </a:rPr>
                <a:t>1</a:t>
              </a:r>
              <a:endParaRPr lang="en-GB" sz="3200" b="1">
                <a:solidFill>
                  <a:schemeClr val="tx2"/>
                </a:solidFill>
                <a:latin typeface="Calibri" charset="0"/>
              </a:endParaRPr>
            </a:p>
          </p:txBody>
        </p:sp>
        <p:sp>
          <p:nvSpPr>
            <p:cNvPr id="14376" name="Line 33"/>
            <p:cNvSpPr>
              <a:spLocks noChangeShapeType="1"/>
            </p:cNvSpPr>
            <p:nvPr/>
          </p:nvSpPr>
          <p:spPr bwMode="auto">
            <a:xfrm>
              <a:off x="1008" y="1440"/>
              <a:ext cx="672" cy="8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14377" name="Line 34"/>
            <p:cNvSpPr>
              <a:spLocks noChangeShapeType="1"/>
            </p:cNvSpPr>
            <p:nvPr/>
          </p:nvSpPr>
          <p:spPr bwMode="auto">
            <a:xfrm>
              <a:off x="1200" y="1488"/>
              <a:ext cx="72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14378" name="Line 35"/>
            <p:cNvSpPr>
              <a:spLocks noChangeShapeType="1"/>
            </p:cNvSpPr>
            <p:nvPr/>
          </p:nvSpPr>
          <p:spPr bwMode="auto">
            <a:xfrm>
              <a:off x="1344" y="1440"/>
              <a:ext cx="720" cy="8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14379" name="Line 36"/>
            <p:cNvSpPr>
              <a:spLocks noChangeShapeType="1"/>
            </p:cNvSpPr>
            <p:nvPr/>
          </p:nvSpPr>
          <p:spPr bwMode="auto">
            <a:xfrm>
              <a:off x="1776" y="1488"/>
              <a:ext cx="624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14380" name="Line 37"/>
            <p:cNvSpPr>
              <a:spLocks noChangeShapeType="1"/>
            </p:cNvSpPr>
            <p:nvPr/>
          </p:nvSpPr>
          <p:spPr bwMode="auto">
            <a:xfrm>
              <a:off x="2592" y="1488"/>
              <a:ext cx="48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14381" name="Line 38"/>
            <p:cNvSpPr>
              <a:spLocks noChangeShapeType="1"/>
            </p:cNvSpPr>
            <p:nvPr/>
          </p:nvSpPr>
          <p:spPr bwMode="auto">
            <a:xfrm flipH="1">
              <a:off x="2880" y="1440"/>
              <a:ext cx="96" cy="8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14382" name="Line 39"/>
            <p:cNvSpPr>
              <a:spLocks noChangeShapeType="1"/>
            </p:cNvSpPr>
            <p:nvPr/>
          </p:nvSpPr>
          <p:spPr bwMode="auto">
            <a:xfrm flipH="1">
              <a:off x="3072" y="1440"/>
              <a:ext cx="0" cy="8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14383" name="Line 40"/>
            <p:cNvSpPr>
              <a:spLocks noChangeShapeType="1"/>
            </p:cNvSpPr>
            <p:nvPr/>
          </p:nvSpPr>
          <p:spPr bwMode="auto">
            <a:xfrm>
              <a:off x="3216" y="1488"/>
              <a:ext cx="48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14384" name="Line 41"/>
            <p:cNvSpPr>
              <a:spLocks noChangeShapeType="1"/>
            </p:cNvSpPr>
            <p:nvPr/>
          </p:nvSpPr>
          <p:spPr bwMode="auto">
            <a:xfrm>
              <a:off x="3504" y="1488"/>
              <a:ext cx="0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14385" name="Line 42"/>
            <p:cNvSpPr>
              <a:spLocks noChangeShapeType="1"/>
            </p:cNvSpPr>
            <p:nvPr/>
          </p:nvSpPr>
          <p:spPr bwMode="auto">
            <a:xfrm flipH="1">
              <a:off x="3696" y="1440"/>
              <a:ext cx="192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14386" name="Line 43"/>
            <p:cNvSpPr>
              <a:spLocks noChangeShapeType="1"/>
            </p:cNvSpPr>
            <p:nvPr/>
          </p:nvSpPr>
          <p:spPr bwMode="auto">
            <a:xfrm flipH="1">
              <a:off x="3936" y="1440"/>
              <a:ext cx="288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14387" name="Line 44"/>
            <p:cNvSpPr>
              <a:spLocks noChangeShapeType="1"/>
            </p:cNvSpPr>
            <p:nvPr/>
          </p:nvSpPr>
          <p:spPr bwMode="auto">
            <a:xfrm flipH="1">
              <a:off x="4128" y="1440"/>
              <a:ext cx="576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14388" name="Line 45"/>
            <p:cNvSpPr>
              <a:spLocks noChangeShapeType="1"/>
            </p:cNvSpPr>
            <p:nvPr/>
          </p:nvSpPr>
          <p:spPr bwMode="auto">
            <a:xfrm flipH="1">
              <a:off x="4320" y="1488"/>
              <a:ext cx="528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en-IN"/>
            </a:p>
          </p:txBody>
        </p:sp>
      </p:grpSp>
      <p:sp>
        <p:nvSpPr>
          <p:cNvPr id="14366" name="Title 1"/>
          <p:cNvSpPr>
            <a:spLocks/>
          </p:cNvSpPr>
          <p:nvPr/>
        </p:nvSpPr>
        <p:spPr bwMode="auto">
          <a:xfrm>
            <a:off x="457200" y="0"/>
            <a:ext cx="8229600" cy="63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45720" anchor="ctr"/>
          <a:lstStyle/>
          <a:p>
            <a:pPr algn="ctr" eaLnBrk="0" hangingPunct="0"/>
            <a:r>
              <a:rPr lang="en-US" sz="4000">
                <a:latin typeface="Corbel" pitchFamily="34" charset="0"/>
              </a:rPr>
              <a:t>Computing RTD for ‘A’</a:t>
            </a:r>
            <a:endParaRPr lang="en-IN" sz="4000">
              <a:latin typeface="Corbel" pitchFamily="34" charset="0"/>
            </a:endParaRPr>
          </a:p>
        </p:txBody>
      </p:sp>
      <p:sp>
        <p:nvSpPr>
          <p:cNvPr id="14367" name="Rectangle 50"/>
          <p:cNvSpPr>
            <a:spLocks noChangeArrowheads="1"/>
          </p:cNvSpPr>
          <p:nvPr/>
        </p:nvSpPr>
        <p:spPr bwMode="auto">
          <a:xfrm>
            <a:off x="7162800" y="2895600"/>
            <a:ext cx="1981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b="1">
                <a:latin typeface="Calibri" charset="0"/>
              </a:rPr>
              <a:t>Return times for ‘A’</a:t>
            </a:r>
            <a:endParaRPr lang="en-GB" sz="1600" b="1">
              <a:latin typeface="Calibri" charset="0"/>
            </a:endParaRPr>
          </a:p>
        </p:txBody>
      </p:sp>
      <p:sp>
        <p:nvSpPr>
          <p:cNvPr id="14368" name="Rectangle 51"/>
          <p:cNvSpPr>
            <a:spLocks noChangeArrowheads="1"/>
          </p:cNvSpPr>
          <p:nvPr/>
        </p:nvSpPr>
        <p:spPr bwMode="auto">
          <a:xfrm>
            <a:off x="1143000" y="3352800"/>
            <a:ext cx="3581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b="1">
                <a:latin typeface="Calibri" charset="0"/>
              </a:rPr>
              <a:t>RTD for ‘A’ in above sample sequence</a:t>
            </a:r>
            <a:endParaRPr lang="en-GB" sz="1600" b="1">
              <a:latin typeface="Calibri" charset="0"/>
            </a:endParaRPr>
          </a:p>
        </p:txBody>
      </p:sp>
      <p:sp>
        <p:nvSpPr>
          <p:cNvPr id="14369" name="Rectangle 52"/>
          <p:cNvSpPr>
            <a:spLocks noChangeArrowheads="1"/>
          </p:cNvSpPr>
          <p:nvPr/>
        </p:nvSpPr>
        <p:spPr bwMode="auto">
          <a:xfrm>
            <a:off x="5562600" y="3733800"/>
            <a:ext cx="2743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600" b="1">
                <a:latin typeface="Calibri" charset="0"/>
              </a:rPr>
              <a:t>Parameters of RTD for ‘A’</a:t>
            </a:r>
            <a:endParaRPr lang="en-GB" sz="1600" b="1">
              <a:latin typeface="Calibri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71500" y="527050"/>
            <a:ext cx="8143875" cy="8302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GB" sz="2400" dirty="0"/>
              <a:t>Return Time (RT): Time required for the reappearance of particular state without its appearance in between. 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19/12/2012</a:t>
            </a:r>
            <a:endParaRPr lang="en-IN"/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CA5434-657F-4F2A-B9FA-AAE335922343}" type="slidenum">
              <a:rPr lang="en-IN" smtClean="0"/>
              <a:pPr>
                <a:defRPr/>
              </a:pPr>
              <a:t>11</a:t>
            </a:fld>
            <a:endParaRPr lang="en-IN" dirty="0"/>
          </a:p>
        </p:txBody>
      </p:sp>
      <p:sp>
        <p:nvSpPr>
          <p:cNvPr id="32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sv-SE" dirty="0" smtClean="0"/>
              <a:t>© Dr. Urmila Kulkarni-Kale,  Vaccines 2015   Bioinformatics Centre, S.P. Pune University</a:t>
            </a:r>
            <a:endParaRPr lang="en-IN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57158" y="1857364"/>
          <a:ext cx="8501122" cy="38576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363" name="Title 1"/>
          <p:cNvSpPr>
            <a:spLocks noGrp="1"/>
          </p:cNvSpPr>
          <p:nvPr>
            <p:ph type="title"/>
          </p:nvPr>
        </p:nvSpPr>
        <p:spPr>
          <a:xfrm>
            <a:off x="457200" y="71438"/>
            <a:ext cx="8229600" cy="725487"/>
          </a:xfrm>
        </p:spPr>
        <p:txBody>
          <a:bodyPr/>
          <a:lstStyle/>
          <a:p>
            <a:r>
              <a:rPr lang="en-GB" sz="4000" smtClean="0"/>
              <a:t>RT</a:t>
            </a:r>
            <a:r>
              <a:rPr lang="en-GB" sz="4000" smtClean="0">
                <a:sym typeface="Wingdings" pitchFamily="2" charset="2"/>
              </a:rPr>
              <a:t></a:t>
            </a:r>
            <a:r>
              <a:rPr lang="en-GB" sz="4000" smtClean="0"/>
              <a:t>RTD </a:t>
            </a:r>
            <a:r>
              <a:rPr lang="en-GB" sz="4000" smtClean="0">
                <a:sym typeface="Wingdings" pitchFamily="2" charset="2"/>
              </a:rPr>
              <a:t>Distance matrix</a:t>
            </a:r>
            <a:endParaRPr lang="en-IN" sz="4000" smtClean="0"/>
          </a:p>
        </p:txBody>
      </p:sp>
      <p:sp>
        <p:nvSpPr>
          <p:cNvPr id="6" name="Rectangle 5"/>
          <p:cNvSpPr/>
          <p:nvPr/>
        </p:nvSpPr>
        <p:spPr>
          <a:xfrm>
            <a:off x="1366837" y="4857750"/>
            <a:ext cx="4500563" cy="104616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endParaRPr lang="en-GB" sz="2400" dirty="0"/>
          </a:p>
          <a:p>
            <a:pPr>
              <a:defRPr/>
            </a:pPr>
            <a:r>
              <a:rPr lang="en-GB" sz="2000" dirty="0" err="1"/>
              <a:t>D</a:t>
            </a:r>
            <a:r>
              <a:rPr lang="en-GB" sz="2000" baseline="-25000" dirty="0" err="1"/>
              <a:t>ij</a:t>
            </a:r>
            <a:r>
              <a:rPr lang="en-GB" sz="2000" dirty="0"/>
              <a:t> = (</a:t>
            </a:r>
            <a:r>
              <a:rPr lang="en-GB" sz="2000" dirty="0">
                <a:sym typeface="Symbol"/>
              </a:rPr>
              <a:t></a:t>
            </a:r>
            <a:r>
              <a:rPr lang="en-GB" sz="2000" dirty="0"/>
              <a:t> [</a:t>
            </a:r>
            <a:r>
              <a:rPr lang="en-GB" sz="2000" dirty="0" err="1"/>
              <a:t>G</a:t>
            </a:r>
            <a:r>
              <a:rPr lang="en-GB" sz="2000" baseline="-25000" dirty="0" err="1"/>
              <a:t>ir</a:t>
            </a:r>
            <a:r>
              <a:rPr lang="en-GB" sz="2000" baseline="-25000" dirty="0">
                <a:sym typeface="Symbol"/>
              </a:rPr>
              <a:t></a:t>
            </a:r>
            <a:r>
              <a:rPr lang="en-GB" sz="2000" dirty="0"/>
              <a:t> - </a:t>
            </a:r>
            <a:r>
              <a:rPr lang="en-GB" sz="2000" dirty="0" err="1"/>
              <a:t>G</a:t>
            </a:r>
            <a:r>
              <a:rPr lang="en-GB" sz="2000" baseline="-25000" dirty="0" err="1"/>
              <a:t>jr</a:t>
            </a:r>
            <a:r>
              <a:rPr lang="en-GB" sz="2000" baseline="-25000" dirty="0">
                <a:sym typeface="Symbol"/>
              </a:rPr>
              <a:t></a:t>
            </a:r>
            <a:r>
              <a:rPr lang="en-GB" sz="2000" dirty="0"/>
              <a:t>]</a:t>
            </a:r>
            <a:r>
              <a:rPr lang="en-GB" sz="2000" baseline="30000" dirty="0"/>
              <a:t>2</a:t>
            </a:r>
            <a:r>
              <a:rPr lang="en-GB" sz="2000" dirty="0"/>
              <a:t> + </a:t>
            </a:r>
            <a:r>
              <a:rPr lang="en-GB" sz="2000" dirty="0">
                <a:sym typeface="Symbol"/>
              </a:rPr>
              <a:t></a:t>
            </a:r>
            <a:r>
              <a:rPr lang="en-GB" sz="2000" dirty="0"/>
              <a:t> [</a:t>
            </a:r>
            <a:r>
              <a:rPr lang="en-GB" sz="2000" dirty="0" err="1"/>
              <a:t>G</a:t>
            </a:r>
            <a:r>
              <a:rPr lang="en-GB" sz="2000" baseline="-25000" dirty="0" err="1"/>
              <a:t>ir</a:t>
            </a:r>
            <a:r>
              <a:rPr lang="en-GB" sz="2000" baseline="-25000" dirty="0">
                <a:sym typeface="Symbol"/>
              </a:rPr>
              <a:t></a:t>
            </a:r>
            <a:r>
              <a:rPr lang="en-GB" sz="2000" dirty="0"/>
              <a:t> - </a:t>
            </a:r>
            <a:r>
              <a:rPr lang="en-GB" sz="2000" dirty="0" err="1"/>
              <a:t>G</a:t>
            </a:r>
            <a:r>
              <a:rPr lang="en-GB" sz="2000" baseline="-25000" dirty="0" err="1"/>
              <a:t>jr</a:t>
            </a:r>
            <a:r>
              <a:rPr lang="en-GB" sz="2000" baseline="-25000" dirty="0">
                <a:sym typeface="Symbol"/>
              </a:rPr>
              <a:t></a:t>
            </a:r>
            <a:r>
              <a:rPr lang="en-GB" sz="2000" dirty="0"/>
              <a:t>]</a:t>
            </a:r>
            <a:r>
              <a:rPr lang="en-GB" sz="2000" baseline="30000" dirty="0"/>
              <a:t>2</a:t>
            </a:r>
            <a:r>
              <a:rPr lang="en-GB" sz="2000" dirty="0"/>
              <a:t>)</a:t>
            </a:r>
            <a:r>
              <a:rPr lang="en-GB" sz="2000" baseline="30000" dirty="0"/>
              <a:t>1/2</a:t>
            </a:r>
            <a:r>
              <a:rPr lang="en-GB" dirty="0"/>
              <a:t>	   	</a:t>
            </a:r>
            <a:endParaRPr lang="en-IN" dirty="0"/>
          </a:p>
        </p:txBody>
      </p:sp>
      <p:cxnSp>
        <p:nvCxnSpPr>
          <p:cNvPr id="8" name="Straight Arrow Connector 7"/>
          <p:cNvCxnSpPr/>
          <p:nvPr/>
        </p:nvCxnSpPr>
        <p:spPr>
          <a:xfrm rot="5400000">
            <a:off x="5078412" y="4679951"/>
            <a:ext cx="35877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33400" y="1928813"/>
            <a:ext cx="4968220" cy="70788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000" dirty="0"/>
              <a:t>Numeric vector of size 2*4</a:t>
            </a:r>
            <a:r>
              <a:rPr lang="en-GB" sz="2000" baseline="30000" dirty="0"/>
              <a:t>k</a:t>
            </a:r>
            <a:r>
              <a:rPr lang="en-GB" sz="2000" dirty="0"/>
              <a:t> </a:t>
            </a:r>
          </a:p>
          <a:p>
            <a:pPr>
              <a:defRPr/>
            </a:pPr>
            <a:r>
              <a:rPr lang="en-GB" sz="2000" dirty="0"/>
              <a:t>comprising </a:t>
            </a:r>
            <a:r>
              <a:rPr lang="en-GB" sz="2000" dirty="0" smtClean="0"/>
              <a:t>of </a:t>
            </a:r>
            <a:r>
              <a:rPr lang="en-GB" sz="2000" dirty="0" smtClean="0">
                <a:sym typeface="Symbol"/>
              </a:rPr>
              <a:t></a:t>
            </a:r>
            <a:r>
              <a:rPr lang="en-GB" sz="2000" dirty="0" smtClean="0"/>
              <a:t> </a:t>
            </a:r>
            <a:r>
              <a:rPr lang="en-GB" sz="2000" dirty="0"/>
              <a:t>and </a:t>
            </a:r>
            <a:r>
              <a:rPr lang="en-GB" sz="2000" dirty="0">
                <a:sym typeface="Symbol"/>
              </a:rPr>
              <a:t></a:t>
            </a:r>
            <a:r>
              <a:rPr lang="en-GB" sz="2000" dirty="0"/>
              <a:t> of 4</a:t>
            </a:r>
            <a:r>
              <a:rPr lang="en-GB" sz="2000" baseline="30000" dirty="0"/>
              <a:t>k</a:t>
            </a:r>
            <a:r>
              <a:rPr lang="en-GB" sz="2000" dirty="0"/>
              <a:t> possible RTDs</a:t>
            </a:r>
            <a:endParaRPr lang="en-IN" sz="2000" dirty="0"/>
          </a:p>
        </p:txBody>
      </p:sp>
      <p:cxnSp>
        <p:nvCxnSpPr>
          <p:cNvPr id="12" name="Straight Arrow Connector 11"/>
          <p:cNvCxnSpPr/>
          <p:nvPr/>
        </p:nvCxnSpPr>
        <p:spPr>
          <a:xfrm rot="5400000" flipH="1" flipV="1">
            <a:off x="3706811" y="2806700"/>
            <a:ext cx="357188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368" name="TextBox 16"/>
          <p:cNvSpPr txBox="1">
            <a:spLocks noChangeArrowheads="1"/>
          </p:cNvSpPr>
          <p:nvPr/>
        </p:nvSpPr>
        <p:spPr bwMode="auto">
          <a:xfrm>
            <a:off x="142875" y="1058863"/>
            <a:ext cx="89947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/>
              <a:t>The frequency distribution of all such observed RT is termed as RTD of that nucleotide</a:t>
            </a:r>
            <a:endParaRPr lang="en-IN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19/12/2012</a:t>
            </a:r>
            <a:endParaRPr lang="en-IN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A8AA04-0A72-4BD1-8812-0A6A240DD2D6}" type="slidenum">
              <a:rPr lang="en-IN" smtClean="0"/>
              <a:pPr>
                <a:defRPr/>
              </a:pPr>
              <a:t>12</a:t>
            </a:fld>
            <a:endParaRPr lang="en-IN" dirty="0"/>
          </a:p>
        </p:txBody>
      </p:sp>
      <p:sp>
        <p:nvSpPr>
          <p:cNvPr id="14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sv-SE" dirty="0" smtClean="0"/>
              <a:t>© Dr. Urmila Kulkarni-Kale,  Vaccines 2015   Bioinformatics Centre, S.P. Pune University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Clustering of Mumps Viruses using sequences of SH &amp; RTD at K=4</a:t>
            </a:r>
            <a:endParaRPr lang="en-IN" dirty="0"/>
          </a:p>
        </p:txBody>
      </p:sp>
      <p:pic>
        <p:nvPicPr>
          <p:cNvPr id="5" name="Picture 6" descr="Figure2.tif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1752600"/>
            <a:ext cx="4038600" cy="3672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914400" y="5562600"/>
            <a:ext cx="76410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Reference data: Mumps Virus: Known genotypes (A-L)</a:t>
            </a:r>
            <a:endParaRPr lang="en-IN" sz="2400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19/12/2012</a:t>
            </a:r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4674B4-E2B3-4E77-B86D-CBF48542E647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sv-SE" dirty="0" smtClean="0"/>
              <a:t>© Dr. Urmila Kulkarni-Kale,  Vaccines 2015   Bioinformatics Centre, S.P. Pune University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57158" y="1857364"/>
          <a:ext cx="8501122" cy="38576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363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38162"/>
          </a:xfrm>
        </p:spPr>
        <p:txBody>
          <a:bodyPr>
            <a:normAutofit fontScale="90000"/>
          </a:bodyPr>
          <a:lstStyle/>
          <a:p>
            <a:r>
              <a:rPr lang="en-GB" sz="3200" dirty="0" smtClean="0"/>
              <a:t>RTD </a:t>
            </a:r>
            <a:r>
              <a:rPr lang="en-GB" sz="3200" dirty="0" smtClean="0">
                <a:sym typeface="Wingdings" pitchFamily="2" charset="2"/>
              </a:rPr>
              <a:t> MPA  Genotyping</a:t>
            </a:r>
            <a:endParaRPr lang="en-IN" sz="3200" dirty="0" smtClean="0"/>
          </a:p>
        </p:txBody>
      </p:sp>
      <p:sp>
        <p:nvSpPr>
          <p:cNvPr id="6" name="Rectangle 5"/>
          <p:cNvSpPr/>
          <p:nvPr/>
        </p:nvSpPr>
        <p:spPr>
          <a:xfrm>
            <a:off x="428625" y="4857750"/>
            <a:ext cx="4500563" cy="104616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endParaRPr lang="en-GB" sz="2400" dirty="0"/>
          </a:p>
          <a:p>
            <a:pPr>
              <a:defRPr/>
            </a:pPr>
            <a:r>
              <a:rPr lang="en-GB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</a:t>
            </a:r>
            <a:r>
              <a:rPr lang="en-GB" sz="2000" baseline="-25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ij</a:t>
            </a:r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= (</a:t>
            </a:r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  <a:sym typeface="Symbol"/>
              </a:rPr>
              <a:t></a:t>
            </a:r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[</a:t>
            </a:r>
            <a:r>
              <a:rPr lang="en-GB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</a:t>
            </a:r>
            <a:r>
              <a:rPr lang="en-GB" sz="2000" baseline="-25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ir</a:t>
            </a:r>
            <a:r>
              <a:rPr lang="en-GB" sz="2000" baseline="-25000" dirty="0">
                <a:solidFill>
                  <a:schemeClr val="tx1">
                    <a:lumMod val="50000"/>
                    <a:lumOff val="50000"/>
                  </a:schemeClr>
                </a:solidFill>
                <a:sym typeface="Symbol"/>
              </a:rPr>
              <a:t></a:t>
            </a:r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</a:t>
            </a:r>
            <a:r>
              <a:rPr lang="en-GB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</a:t>
            </a:r>
            <a:r>
              <a:rPr lang="en-GB" sz="2000" baseline="-25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jr</a:t>
            </a:r>
            <a:r>
              <a:rPr lang="en-GB" sz="2000" baseline="-25000" dirty="0">
                <a:solidFill>
                  <a:schemeClr val="tx1">
                    <a:lumMod val="50000"/>
                    <a:lumOff val="50000"/>
                  </a:schemeClr>
                </a:solidFill>
                <a:sym typeface="Symbol"/>
              </a:rPr>
              <a:t></a:t>
            </a:r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]</a:t>
            </a:r>
            <a:r>
              <a:rPr lang="en-GB" sz="2000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+ </a:t>
            </a:r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  <a:sym typeface="Symbol"/>
              </a:rPr>
              <a:t></a:t>
            </a:r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[</a:t>
            </a:r>
            <a:r>
              <a:rPr lang="en-GB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</a:t>
            </a:r>
            <a:r>
              <a:rPr lang="en-GB" sz="2000" baseline="-25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ir</a:t>
            </a:r>
            <a:r>
              <a:rPr lang="en-GB" sz="2000" baseline="-25000" dirty="0">
                <a:solidFill>
                  <a:schemeClr val="tx1">
                    <a:lumMod val="50000"/>
                    <a:lumOff val="50000"/>
                  </a:schemeClr>
                </a:solidFill>
                <a:sym typeface="Symbol"/>
              </a:rPr>
              <a:t></a:t>
            </a:r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- </a:t>
            </a:r>
            <a:r>
              <a:rPr lang="en-GB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</a:t>
            </a:r>
            <a:r>
              <a:rPr lang="en-GB" sz="2000" baseline="-25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jr</a:t>
            </a:r>
            <a:r>
              <a:rPr lang="en-GB" sz="2000" baseline="-25000" dirty="0">
                <a:solidFill>
                  <a:schemeClr val="tx1">
                    <a:lumMod val="50000"/>
                    <a:lumOff val="50000"/>
                  </a:schemeClr>
                </a:solidFill>
                <a:sym typeface="Symbol"/>
              </a:rPr>
              <a:t></a:t>
            </a:r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]</a:t>
            </a:r>
            <a:r>
              <a:rPr lang="en-GB" sz="2000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  <a:r>
              <a:rPr lang="en-GB" sz="2000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1/2</a:t>
            </a:r>
            <a:r>
              <a:rPr lang="en-GB" dirty="0"/>
              <a:t>	   	</a:t>
            </a:r>
            <a:endParaRPr lang="en-IN" dirty="0"/>
          </a:p>
        </p:txBody>
      </p:sp>
      <p:cxnSp>
        <p:nvCxnSpPr>
          <p:cNvPr id="8" name="Straight Arrow Connector 7"/>
          <p:cNvCxnSpPr/>
          <p:nvPr/>
        </p:nvCxnSpPr>
        <p:spPr>
          <a:xfrm rot="5400000">
            <a:off x="4464050" y="4679951"/>
            <a:ext cx="35877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387475" y="1928813"/>
            <a:ext cx="4652963" cy="7112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Numeric vector of size 2*4</a:t>
            </a:r>
            <a:r>
              <a:rPr lang="en-GB" sz="2000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</a:t>
            </a:r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  <a:p>
            <a:pPr>
              <a:defRPr/>
            </a:pPr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comprising </a:t>
            </a:r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  <a:sym typeface="Symbol"/>
              </a:rPr>
              <a:t></a:t>
            </a:r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and </a:t>
            </a:r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  <a:sym typeface="Symbol"/>
              </a:rPr>
              <a:t></a:t>
            </a:r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of 4</a:t>
            </a:r>
            <a:r>
              <a:rPr lang="en-GB" sz="2000" baseline="30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</a:t>
            </a:r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possible RTDs</a:t>
            </a:r>
            <a:endParaRPr lang="en-IN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rot="5400000" flipH="1" flipV="1">
            <a:off x="1955800" y="2806700"/>
            <a:ext cx="357188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Date Placeholder 9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19/12/2012</a:t>
            </a:r>
            <a:endParaRPr lang="en-IN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A8AA04-0A72-4BD1-8812-0A6A240DD2D6}" type="slidenum">
              <a:rPr lang="en-IN" smtClean="0"/>
              <a:pPr>
                <a:defRPr/>
              </a:pPr>
              <a:t>14</a:t>
            </a:fld>
            <a:endParaRPr lang="en-IN" dirty="0"/>
          </a:p>
        </p:txBody>
      </p:sp>
      <p:sp>
        <p:nvSpPr>
          <p:cNvPr id="21" name="Rounded Rectangle 20"/>
          <p:cNvSpPr/>
          <p:nvPr/>
        </p:nvSpPr>
        <p:spPr>
          <a:xfrm>
            <a:off x="6400800" y="4876800"/>
            <a:ext cx="1524000" cy="9144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Compute -</a:t>
            </a:r>
          </a:p>
          <a:p>
            <a:r>
              <a:rPr lang="en-US" dirty="0" smtClean="0"/>
              <a:t>  sensitivity,</a:t>
            </a:r>
          </a:p>
          <a:p>
            <a:r>
              <a:rPr lang="en-US" dirty="0" smtClean="0"/>
              <a:t>   specificity</a:t>
            </a:r>
            <a:endParaRPr lang="en-IN" dirty="0"/>
          </a:p>
        </p:txBody>
      </p:sp>
      <p:sp>
        <p:nvSpPr>
          <p:cNvPr id="23" name="Rounded Rectangle 22"/>
          <p:cNvSpPr/>
          <p:nvPr/>
        </p:nvSpPr>
        <p:spPr>
          <a:xfrm>
            <a:off x="6400800" y="609600"/>
            <a:ext cx="1524000" cy="990600"/>
          </a:xfrm>
          <a:prstGeom prst="roundRect">
            <a:avLst/>
          </a:prstGeom>
          <a:solidFill>
            <a:srgbClr val="7030A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Datasets–</a:t>
            </a:r>
          </a:p>
          <a:p>
            <a:pPr algn="ctr"/>
            <a:r>
              <a:rPr lang="en-US" dirty="0" smtClean="0"/>
              <a:t>Reference </a:t>
            </a:r>
          </a:p>
          <a:p>
            <a:pPr algn="ctr"/>
            <a:r>
              <a:rPr lang="en-US" dirty="0" smtClean="0"/>
              <a:t>Test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00800" y="1828800"/>
            <a:ext cx="1524000" cy="99060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Optimise</a:t>
            </a:r>
            <a:r>
              <a:rPr lang="en-US" dirty="0" smtClean="0"/>
              <a:t> k</a:t>
            </a:r>
          </a:p>
          <a:p>
            <a:pPr algn="ctr"/>
            <a:r>
              <a:rPr lang="en-US" dirty="0"/>
              <a:t>u</a:t>
            </a:r>
            <a:r>
              <a:rPr lang="en-US" dirty="0" smtClean="0"/>
              <a:t>sing reference dataset</a:t>
            </a:r>
          </a:p>
        </p:txBody>
      </p:sp>
      <p:cxnSp>
        <p:nvCxnSpPr>
          <p:cNvPr id="26" name="Straight Arrow Connector 25"/>
          <p:cNvCxnSpPr>
            <a:stCxn id="23" idx="2"/>
            <a:endCxn id="24" idx="0"/>
          </p:cNvCxnSpPr>
          <p:nvPr/>
        </p:nvCxnSpPr>
        <p:spPr>
          <a:xfrm rot="5400000">
            <a:off x="7048500" y="1714500"/>
            <a:ext cx="2286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24" idx="2"/>
          </p:cNvCxnSpPr>
          <p:nvPr/>
        </p:nvCxnSpPr>
        <p:spPr>
          <a:xfrm rot="5400000">
            <a:off x="7048500" y="2933700"/>
            <a:ext cx="2286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 flipH="1" flipV="1">
            <a:off x="6972300" y="4685506"/>
            <a:ext cx="3810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sv-SE" dirty="0" smtClean="0"/>
              <a:t>© Dr. Urmila Kulkarni-Kale,  Vaccines 2015   Bioinformatics Centre, S.P. Pune University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en-US" dirty="0" smtClean="0"/>
              <a:t>Mumps: Datasets used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071546"/>
            <a:ext cx="4572032" cy="471490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 smtClean="0">
                <a:solidFill>
                  <a:srgbClr val="D3034D"/>
                </a:solidFill>
              </a:rPr>
              <a:t>Data source: </a:t>
            </a:r>
            <a:r>
              <a:rPr lang="en-US" sz="2800" dirty="0" err="1" smtClean="0"/>
              <a:t>GenBank</a:t>
            </a:r>
            <a:endParaRPr lang="en-US" sz="2800" dirty="0" smtClean="0"/>
          </a:p>
          <a:p>
            <a:pPr>
              <a:spcBef>
                <a:spcPts val="0"/>
              </a:spcBef>
              <a:buNone/>
            </a:pPr>
            <a:endParaRPr lang="en-US" sz="2800" dirty="0" smtClean="0"/>
          </a:p>
          <a:p>
            <a:pPr>
              <a:spcBef>
                <a:spcPts val="0"/>
              </a:spcBef>
            </a:pPr>
            <a:r>
              <a:rPr lang="en-US" sz="2800" dirty="0" smtClean="0">
                <a:solidFill>
                  <a:srgbClr val="D3034D"/>
                </a:solidFill>
              </a:rPr>
              <a:t>Reference dataset: </a:t>
            </a:r>
          </a:p>
          <a:p>
            <a:pPr>
              <a:spcBef>
                <a:spcPts val="0"/>
              </a:spcBef>
              <a:buNone/>
            </a:pPr>
            <a:r>
              <a:rPr lang="en-US" sz="2200" dirty="0" smtClean="0"/>
              <a:t>	28 sequences of known genotypes</a:t>
            </a:r>
          </a:p>
          <a:p>
            <a:pPr>
              <a:spcBef>
                <a:spcPts val="0"/>
              </a:spcBef>
            </a:pPr>
            <a:r>
              <a:rPr lang="en-US" sz="2800" dirty="0" smtClean="0">
                <a:solidFill>
                  <a:srgbClr val="D3034D"/>
                </a:solidFill>
              </a:rPr>
              <a:t>Test dataset 1:</a:t>
            </a:r>
            <a:endParaRPr lang="en-IN" sz="2800" dirty="0" smtClean="0">
              <a:solidFill>
                <a:srgbClr val="D3034D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en-US" sz="2200" dirty="0" smtClean="0"/>
              <a:t>	96 entries with known genotypes</a:t>
            </a:r>
          </a:p>
          <a:p>
            <a:pPr>
              <a:spcBef>
                <a:spcPts val="0"/>
              </a:spcBef>
            </a:pPr>
            <a:r>
              <a:rPr lang="en-US" sz="2800" dirty="0" smtClean="0">
                <a:solidFill>
                  <a:srgbClr val="D3034D"/>
                </a:solidFill>
              </a:rPr>
              <a:t>Test dataset 2: </a:t>
            </a:r>
            <a:endParaRPr lang="en-US" sz="2800" dirty="0" smtClean="0"/>
          </a:p>
          <a:p>
            <a:pPr>
              <a:spcBef>
                <a:spcPts val="0"/>
              </a:spcBef>
              <a:buNone/>
            </a:pPr>
            <a:r>
              <a:rPr lang="en-US" sz="2200" dirty="0" smtClean="0"/>
              <a:t>	380 entries </a:t>
            </a:r>
          </a:p>
          <a:p>
            <a:pPr>
              <a:spcBef>
                <a:spcPts val="0"/>
              </a:spcBef>
            </a:pPr>
            <a:r>
              <a:rPr lang="en-US" sz="2800" dirty="0" smtClean="0">
                <a:solidFill>
                  <a:srgbClr val="D3034D"/>
                </a:solidFill>
              </a:rPr>
              <a:t>True negative dataset:</a:t>
            </a:r>
          </a:p>
          <a:p>
            <a:pPr>
              <a:spcBef>
                <a:spcPts val="0"/>
              </a:spcBef>
              <a:buNone/>
            </a:pPr>
            <a:r>
              <a:rPr lang="en-US" sz="2200" dirty="0" smtClean="0">
                <a:solidFill>
                  <a:srgbClr val="D3034D"/>
                </a:solidFill>
              </a:rPr>
              <a:t>	</a:t>
            </a:r>
            <a:r>
              <a:rPr lang="en-US" sz="2200" dirty="0" smtClean="0"/>
              <a:t>Non-SH Mumps sequences</a:t>
            </a:r>
          </a:p>
          <a:p>
            <a:pPr>
              <a:spcBef>
                <a:spcPts val="0"/>
              </a:spcBef>
              <a:buNone/>
            </a:pPr>
            <a:r>
              <a:rPr lang="en-US" sz="2200" dirty="0" smtClean="0"/>
              <a:t>	Non-Mumps SH sequences</a:t>
            </a:r>
          </a:p>
          <a:p>
            <a:pPr>
              <a:spcBef>
                <a:spcPts val="0"/>
              </a:spcBef>
              <a:buNone/>
            </a:pPr>
            <a:r>
              <a:rPr lang="en-US" sz="2200" dirty="0" smtClean="0"/>
              <a:t>	Non-Mumps, Non-SH sequences</a:t>
            </a:r>
          </a:p>
          <a:p>
            <a:pPr>
              <a:spcBef>
                <a:spcPts val="0"/>
              </a:spcBef>
              <a:buNone/>
            </a:pPr>
            <a:endParaRPr lang="en-US" sz="2200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4984574" y="1142984"/>
          <a:ext cx="4016582" cy="4821036"/>
        </p:xfrm>
        <a:graphic>
          <a:graphicData uri="http://schemas.openxmlformats.org/drawingml/2006/table">
            <a:tbl>
              <a:tblPr/>
              <a:tblGrid>
                <a:gridCol w="665538"/>
                <a:gridCol w="1241171"/>
                <a:gridCol w="1075953"/>
                <a:gridCol w="1033920"/>
              </a:tblGrid>
              <a:tr h="610344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latin typeface="Times New Roman"/>
                          <a:ea typeface="Times New Roman"/>
                          <a:cs typeface="Times New Roman"/>
                        </a:rPr>
                        <a:t>Genotype </a:t>
                      </a:r>
                      <a:endParaRPr lang="en-IN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Reference dataset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Test dataset 1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Test dataset 2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17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IN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22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17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B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63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17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C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17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D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32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17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E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17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F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49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17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G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158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17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H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17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17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J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44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17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K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17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L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17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latin typeface="Times New Roman"/>
                          <a:ea typeface="Times New Roman"/>
                          <a:cs typeface="Times New Roman"/>
                        </a:rPr>
                        <a:t>Total</a:t>
                      </a:r>
                      <a:endParaRPr lang="en-IN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en-IN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96</a:t>
                      </a:r>
                      <a:endParaRPr lang="en-IN" sz="18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800" b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380</a:t>
                      </a:r>
                      <a:endParaRPr lang="en-IN" sz="1800" b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6575" marR="56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19/12/2012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65C95B-BEBB-4D71-9B4B-C028C1458F6F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sv-SE" dirty="0" smtClean="0"/>
              <a:t>© Dr. Urmila Kulkarni-Kale,  Vaccines 2015   Bioinformatics Centre, S.P. Pune University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Clustering of SH using RTD at K=4</a:t>
            </a:r>
            <a:endParaRPr lang="en-IN" dirty="0"/>
          </a:p>
        </p:txBody>
      </p:sp>
      <p:pic>
        <p:nvPicPr>
          <p:cNvPr id="5" name="Picture 6" descr="Figure2.tif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1962" y="2026983"/>
            <a:ext cx="4038600" cy="3672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7" descr="Figure3.tif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4643438" y="1932573"/>
            <a:ext cx="4038600" cy="3861217"/>
          </a:xfrm>
        </p:spPr>
      </p:pic>
      <p:sp>
        <p:nvSpPr>
          <p:cNvPr id="9" name="TextBox 8"/>
          <p:cNvSpPr txBox="1"/>
          <p:nvPr/>
        </p:nvSpPr>
        <p:spPr>
          <a:xfrm>
            <a:off x="1357290" y="1428736"/>
            <a:ext cx="2291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Reference data</a:t>
            </a:r>
            <a:endParaRPr lang="en-IN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5544028" y="1428736"/>
            <a:ext cx="2099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Test dataset 2</a:t>
            </a:r>
            <a:endParaRPr lang="en-IN" sz="2400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19/12/2012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4674B4-E2B3-4E77-B86D-CBF48542E647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14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sv-SE" dirty="0" smtClean="0"/>
              <a:t>© Dr. Urmila Kulkarni-Kale,  Vaccines 2015   Bioinformatics Centre, S.P. Pune University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8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smtClean="0"/>
              <a:t>Genotyping of </a:t>
            </a:r>
            <a:r>
              <a:rPr lang="en-US" i="1" smtClean="0"/>
              <a:t>Mumps viruses</a:t>
            </a:r>
            <a:endParaRPr lang="en-IN" i="1" smtClean="0"/>
          </a:p>
        </p:txBody>
      </p:sp>
      <p:pic>
        <p:nvPicPr>
          <p:cNvPr id="14" name="Content Placeholder 13" descr="MuV.jpg"/>
          <p:cNvPicPr>
            <a:picLocks noGrp="1" noChangeAspect="1"/>
          </p:cNvPicPr>
          <p:nvPr>
            <p:ph sz="quarter" idx="4294967295"/>
          </p:nvPr>
        </p:nvPicPr>
        <p:blipFill>
          <a:blip r:embed="rId2"/>
          <a:stretch>
            <a:fillRect/>
          </a:stretch>
        </p:blipFill>
        <p:spPr>
          <a:xfrm>
            <a:off x="381000" y="1219200"/>
            <a:ext cx="4343400" cy="4454525"/>
          </a:xfrm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7412" name="Content Placeholder 12"/>
          <p:cNvSpPr>
            <a:spLocks noGrp="1"/>
          </p:cNvSpPr>
          <p:nvPr>
            <p:ph sz="quarter" idx="4294967295"/>
          </p:nvPr>
        </p:nvSpPr>
        <p:spPr>
          <a:xfrm>
            <a:off x="4845050" y="1214422"/>
            <a:ext cx="4070350" cy="4424378"/>
          </a:xfrm>
        </p:spPr>
        <p:txBody>
          <a:bodyPr>
            <a:normAutofit lnSpcReduction="10000"/>
          </a:bodyPr>
          <a:lstStyle/>
          <a:p>
            <a:pPr marL="319088" indent="-319088"/>
            <a:r>
              <a:rPr lang="en-US" sz="2700" dirty="0" smtClean="0"/>
              <a:t>Known genotypes: 15</a:t>
            </a:r>
          </a:p>
          <a:p>
            <a:pPr marL="319088" indent="-319088"/>
            <a:r>
              <a:rPr lang="en-US" sz="2700" dirty="0" smtClean="0"/>
              <a:t>Input : </a:t>
            </a:r>
            <a:r>
              <a:rPr lang="en-US" sz="2700" dirty="0" smtClean="0">
                <a:solidFill>
                  <a:srgbClr val="FF0000"/>
                </a:solidFill>
              </a:rPr>
              <a:t>SH gene</a:t>
            </a:r>
          </a:p>
          <a:p>
            <a:pPr marL="319088" indent="-319088"/>
            <a:r>
              <a:rPr lang="en-US" sz="2700" dirty="0" smtClean="0"/>
              <a:t>Optimum k=4</a:t>
            </a:r>
          </a:p>
          <a:p>
            <a:pPr marL="319088" indent="-319088"/>
            <a:r>
              <a:rPr lang="en-US" sz="2700" dirty="0" smtClean="0"/>
              <a:t>Sensitivity : 98.95%</a:t>
            </a:r>
          </a:p>
          <a:p>
            <a:pPr marL="319088" indent="-319088"/>
            <a:r>
              <a:rPr lang="en-US" sz="2700" dirty="0" smtClean="0"/>
              <a:t>Specificity : 100%</a:t>
            </a:r>
          </a:p>
          <a:p>
            <a:pPr marL="319088" indent="-319088">
              <a:buFont typeface="Arial" charset="0"/>
              <a:buNone/>
            </a:pPr>
            <a:endParaRPr lang="en-US" sz="2700" dirty="0" smtClean="0"/>
          </a:p>
          <a:p>
            <a:pPr marL="319088" indent="-319088">
              <a:buFont typeface="Arial" charset="0"/>
              <a:buNone/>
            </a:pPr>
            <a:endParaRPr lang="en-US" sz="2700" dirty="0" smtClean="0"/>
          </a:p>
          <a:p>
            <a:pPr marL="319088" indent="-319088">
              <a:buFont typeface="Arial" charset="0"/>
              <a:buNone/>
            </a:pPr>
            <a:endParaRPr lang="en-US" sz="2700" dirty="0" smtClean="0"/>
          </a:p>
          <a:p>
            <a:pPr marL="319088" indent="-319088"/>
            <a:r>
              <a:rPr lang="en-US" sz="1900" dirty="0" err="1" smtClean="0"/>
              <a:t>Kolekar</a:t>
            </a:r>
            <a:r>
              <a:rPr lang="en-US" sz="1900" dirty="0" smtClean="0"/>
              <a:t> et al (2011) </a:t>
            </a:r>
            <a:r>
              <a:rPr lang="en-US" sz="1900" dirty="0" err="1" smtClean="0"/>
              <a:t>Immunome</a:t>
            </a:r>
            <a:r>
              <a:rPr lang="en-US" sz="1900" dirty="0" smtClean="0"/>
              <a:t> Res, 7(3):</a:t>
            </a:r>
            <a:r>
              <a:rPr lang="en-US" sz="1900" dirty="0" smtClean="0"/>
              <a:t>1-7</a:t>
            </a:r>
            <a:endParaRPr lang="en-US" sz="1900" dirty="0" smtClean="0"/>
          </a:p>
        </p:txBody>
      </p:sp>
      <p:sp>
        <p:nvSpPr>
          <p:cNvPr id="17413" name="TextBox 14"/>
          <p:cNvSpPr txBox="1">
            <a:spLocks noChangeArrowheads="1"/>
          </p:cNvSpPr>
          <p:nvPr/>
        </p:nvSpPr>
        <p:spPr bwMode="auto">
          <a:xfrm>
            <a:off x="1600200" y="5791200"/>
            <a:ext cx="5638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N"/>
              <a:t>Available at: </a:t>
            </a:r>
            <a:r>
              <a:rPr lang="en-IN">
                <a:solidFill>
                  <a:srgbClr val="0000FF"/>
                </a:solidFill>
              </a:rPr>
              <a:t>http://bioinfo.net.in/muv/homepage.html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19/12/2012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AB35B7-D92E-4E6F-AFF6-89108F0862C7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sv-SE" dirty="0" smtClean="0"/>
              <a:t>© Dr. Urmila Kulkarni-Kale,  Vaccines 2015   Bioinformatics Centre, S.P. Pune University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RTD for MPA, </a:t>
            </a:r>
            <a:r>
              <a:rPr lang="en-US" dirty="0" err="1" smtClean="0">
                <a:solidFill>
                  <a:srgbClr val="0070C0"/>
                </a:solidFill>
              </a:rPr>
              <a:t>Serotyping</a:t>
            </a:r>
            <a:r>
              <a:rPr lang="en-US" dirty="0" smtClean="0">
                <a:solidFill>
                  <a:srgbClr val="0070C0"/>
                </a:solidFill>
              </a:rPr>
              <a:t>, Genotyping,</a:t>
            </a:r>
            <a:r>
              <a:rPr lang="en-US" dirty="0" smtClean="0"/>
              <a:t> &amp; Clustering  </a:t>
            </a:r>
            <a:endParaRPr lang="en-IN" dirty="0" smtClean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19/12/2012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9E94A5-1C8A-460C-B090-4EDAF56C53E9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sv-SE" dirty="0" smtClean="0"/>
              <a:t>© Dr. Urmila Kulkarni-Kale,  Vaccines 2015   Bioinformatics Centre, S.P. Pune University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8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Subtyping of </a:t>
            </a:r>
            <a:r>
              <a:rPr lang="en-US" i="1" smtClean="0"/>
              <a:t>Dengue viruses</a:t>
            </a:r>
            <a:endParaRPr lang="en-IN" i="1" smtClean="0"/>
          </a:p>
        </p:txBody>
      </p:sp>
      <p:sp>
        <p:nvSpPr>
          <p:cNvPr id="18435" name="Content Placeholder 12"/>
          <p:cNvSpPr>
            <a:spLocks noGrp="1"/>
          </p:cNvSpPr>
          <p:nvPr>
            <p:ph sz="quarter" idx="4294967295"/>
          </p:nvPr>
        </p:nvSpPr>
        <p:spPr>
          <a:xfrm>
            <a:off x="4845050" y="1589088"/>
            <a:ext cx="3886200" cy="4572000"/>
          </a:xfrm>
        </p:spPr>
        <p:txBody>
          <a:bodyPr/>
          <a:lstStyle/>
          <a:p>
            <a:pPr marL="319088" indent="-319088"/>
            <a:r>
              <a:rPr lang="en-US" sz="2700" smtClean="0"/>
              <a:t>Input : </a:t>
            </a:r>
            <a:r>
              <a:rPr lang="en-US" sz="2700" smtClean="0">
                <a:solidFill>
                  <a:srgbClr val="FF0000"/>
                </a:solidFill>
              </a:rPr>
              <a:t>Whole genome</a:t>
            </a:r>
          </a:p>
          <a:p>
            <a:pPr marL="319088" indent="-319088"/>
            <a:r>
              <a:rPr lang="en-US" sz="2700" smtClean="0"/>
              <a:t>Optimum k=5</a:t>
            </a:r>
          </a:p>
          <a:p>
            <a:pPr marL="319088" indent="-319088"/>
            <a:r>
              <a:rPr lang="en-US" sz="2700" smtClean="0"/>
              <a:t>Sensitivity : 100%</a:t>
            </a:r>
          </a:p>
          <a:p>
            <a:pPr marL="319088" indent="-319088"/>
            <a:r>
              <a:rPr lang="en-US" sz="2700" smtClean="0"/>
              <a:t>Specificity : 100%</a:t>
            </a:r>
            <a:endParaRPr lang="en-IN" sz="2700" smtClean="0"/>
          </a:p>
          <a:p>
            <a:pPr marL="319088" indent="-319088"/>
            <a:endParaRPr lang="en-US" sz="2700" smtClean="0">
              <a:solidFill>
                <a:srgbClr val="FF0000"/>
              </a:solidFill>
            </a:endParaRPr>
          </a:p>
          <a:p>
            <a:pPr marL="319088" indent="-319088"/>
            <a:endParaRPr lang="en-IN" sz="2700" smtClean="0"/>
          </a:p>
        </p:txBody>
      </p:sp>
      <p:pic>
        <p:nvPicPr>
          <p:cNvPr id="6" name="Content Placeholder 5" descr="Dengue.jpg"/>
          <p:cNvPicPr>
            <a:picLocks noGrp="1" noChangeAspect="1"/>
          </p:cNvPicPr>
          <p:nvPr>
            <p:ph sz="quarter" idx="4294967295"/>
          </p:nvPr>
        </p:nvPicPr>
        <p:blipFill>
          <a:blip r:embed="rId2"/>
          <a:stretch>
            <a:fillRect/>
          </a:stretch>
        </p:blipFill>
        <p:spPr>
          <a:xfrm>
            <a:off x="457200" y="1600200"/>
            <a:ext cx="4287838" cy="4060825"/>
          </a:xfrm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8437" name="TextBox 6"/>
          <p:cNvSpPr txBox="1">
            <a:spLocks noChangeArrowheads="1"/>
          </p:cNvSpPr>
          <p:nvPr/>
        </p:nvSpPr>
        <p:spPr bwMode="auto">
          <a:xfrm>
            <a:off x="1295400" y="5867400"/>
            <a:ext cx="5943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N"/>
              <a:t>Available at: </a:t>
            </a:r>
            <a:r>
              <a:rPr lang="en-IN">
                <a:solidFill>
                  <a:srgbClr val="0000FF"/>
                </a:solidFill>
              </a:rPr>
              <a:t>http://bioinfo.net.in/dengue/homepage.html</a:t>
            </a:r>
          </a:p>
        </p:txBody>
      </p:sp>
      <p:sp>
        <p:nvSpPr>
          <p:cNvPr id="8" name="Rectangle 7"/>
          <p:cNvSpPr/>
          <p:nvPr/>
        </p:nvSpPr>
        <p:spPr>
          <a:xfrm>
            <a:off x="4876800" y="4800600"/>
            <a:ext cx="4267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 b="1" dirty="0">
                <a:latin typeface="+mn-lt"/>
                <a:cs typeface="+mn-cs"/>
              </a:rPr>
              <a:t>Kolekar et al (2012) </a:t>
            </a:r>
            <a:r>
              <a:rPr lang="en-US" sz="1400" b="1" i="1" dirty="0">
                <a:latin typeface="+mn-lt"/>
                <a:cs typeface="+mn-cs"/>
              </a:rPr>
              <a:t>Mol </a:t>
            </a:r>
            <a:r>
              <a:rPr lang="en-US" sz="1400" b="1" i="1" dirty="0" err="1">
                <a:latin typeface="+mn-lt"/>
                <a:cs typeface="+mn-cs"/>
              </a:rPr>
              <a:t>Phyl</a:t>
            </a:r>
            <a:r>
              <a:rPr lang="en-US" sz="1400" b="1" i="1" dirty="0">
                <a:latin typeface="+mn-lt"/>
                <a:cs typeface="+mn-cs"/>
              </a:rPr>
              <a:t> </a:t>
            </a:r>
            <a:r>
              <a:rPr lang="en-US" sz="1400" b="1" i="1" dirty="0" err="1">
                <a:latin typeface="+mn-lt"/>
                <a:cs typeface="+mn-cs"/>
              </a:rPr>
              <a:t>Evol</a:t>
            </a:r>
            <a:r>
              <a:rPr lang="en-US" sz="1400" b="1" i="1" dirty="0">
                <a:latin typeface="+mn-lt"/>
                <a:cs typeface="+mn-cs"/>
              </a:rPr>
              <a:t> </a:t>
            </a:r>
            <a:r>
              <a:rPr lang="en-US" sz="1400" b="1" i="1" dirty="0" smtClean="0">
                <a:latin typeface="+mn-lt"/>
                <a:cs typeface="+mn-cs"/>
              </a:rPr>
              <a:t>. </a:t>
            </a:r>
            <a:r>
              <a:rPr lang="en-US" sz="1400" dirty="0" smtClean="0">
                <a:solidFill>
                  <a:srgbClr val="0000FF"/>
                </a:solidFill>
                <a:latin typeface="Arial Unicode MS" pitchFamily="34" charset="-128"/>
              </a:rPr>
              <a:t>Molecular </a:t>
            </a:r>
            <a:r>
              <a:rPr lang="en-US" sz="1400" dirty="0" err="1" smtClean="0">
                <a:solidFill>
                  <a:srgbClr val="0000FF"/>
                </a:solidFill>
                <a:latin typeface="Arial Unicode MS" pitchFamily="34" charset="-128"/>
              </a:rPr>
              <a:t>Phylogenetice</a:t>
            </a:r>
            <a:r>
              <a:rPr lang="en-US" sz="1400" dirty="0" smtClean="0">
                <a:solidFill>
                  <a:srgbClr val="0000FF"/>
                </a:solidFill>
                <a:latin typeface="Arial Unicode MS" pitchFamily="34" charset="-128"/>
              </a:rPr>
              <a:t> &amp; Evolution</a:t>
            </a:r>
            <a:r>
              <a:rPr lang="en-US" sz="1400" dirty="0" smtClean="0">
                <a:latin typeface="Arial Unicode MS" pitchFamily="34" charset="-128"/>
              </a:rPr>
              <a:t>. 2012 Nov;65(2):510-22.</a:t>
            </a:r>
            <a:endParaRPr lang="en-US" sz="1400" dirty="0" smtClean="0"/>
          </a:p>
          <a:p>
            <a:pPr>
              <a:defRPr/>
            </a:pPr>
            <a:endParaRPr lang="en-IN" sz="1400" b="1" dirty="0">
              <a:latin typeface="+mn-lt"/>
              <a:cs typeface="+mn-cs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19/12/2012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773DAE-B76A-4EA8-98F9-A49F544A5B67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11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sv-SE" dirty="0" smtClean="0"/>
              <a:t>© Dr. Urmila Kulkarni-Kale,  Vaccines 2015   Bioinformatics Centre, S.P. Pune University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26"/>
          <p:cNvSpPr>
            <a:spLocks noGrp="1"/>
          </p:cNvSpPr>
          <p:nvPr>
            <p:ph type="title"/>
          </p:nvPr>
        </p:nvSpPr>
        <p:spPr>
          <a:xfrm>
            <a:off x="457200" y="49696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sz="2800" dirty="0" smtClean="0"/>
              <a:t>RTD-based clustering of urban and </a:t>
            </a:r>
            <a:r>
              <a:rPr lang="en-US" sz="2800" dirty="0" err="1" smtClean="0">
                <a:solidFill>
                  <a:srgbClr val="FF0000"/>
                </a:solidFill>
              </a:rPr>
              <a:t>sylvatic</a:t>
            </a:r>
            <a:r>
              <a:rPr lang="en-US" sz="2800" dirty="0" smtClean="0"/>
              <a:t> DENV-2</a:t>
            </a:r>
            <a:br>
              <a:rPr lang="en-US" sz="2800" dirty="0" smtClean="0"/>
            </a:br>
            <a:r>
              <a:rPr lang="en-US" sz="2800" dirty="0" smtClean="0"/>
              <a:t>using sequences of Envelope glycoprotein (</a:t>
            </a:r>
            <a:r>
              <a:rPr lang="en-US" sz="2800" dirty="0" err="1" smtClean="0"/>
              <a:t>egp</a:t>
            </a:r>
            <a:r>
              <a:rPr lang="en-US" sz="2800" dirty="0" smtClean="0"/>
              <a:t>) </a:t>
            </a:r>
          </a:p>
        </p:txBody>
      </p:sp>
      <p:sp>
        <p:nvSpPr>
          <p:cNvPr id="26627" name="Text Box 10"/>
          <p:cNvSpPr txBox="1">
            <a:spLocks noChangeArrowheads="1"/>
          </p:cNvSpPr>
          <p:nvPr/>
        </p:nvSpPr>
        <p:spPr bwMode="auto">
          <a:xfrm>
            <a:off x="5029200" y="838200"/>
            <a:ext cx="4114800" cy="53553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b="1" dirty="0"/>
              <a:t>Dengue-2 virus serotype is divided into 6 genotypes viz. </a:t>
            </a:r>
            <a:r>
              <a:rPr lang="en-US" b="1" dirty="0" smtClean="0"/>
              <a:t>American, American-Asian</a:t>
            </a:r>
            <a:r>
              <a:rPr lang="en-US" b="1" dirty="0"/>
              <a:t>, </a:t>
            </a:r>
            <a:r>
              <a:rPr lang="en-US" b="1" dirty="0" smtClean="0"/>
              <a:t>Asian-I, Asian-II</a:t>
            </a:r>
            <a:r>
              <a:rPr lang="en-US" b="1" dirty="0"/>
              <a:t>, Cosmopolitan and </a:t>
            </a:r>
            <a:r>
              <a:rPr lang="en-US" b="1" dirty="0" err="1"/>
              <a:t>sylvatic</a:t>
            </a:r>
            <a:r>
              <a:rPr lang="en-US" b="1" dirty="0"/>
              <a:t>.</a:t>
            </a:r>
          </a:p>
          <a:p>
            <a:pPr algn="just"/>
            <a:endParaRPr lang="en-US" b="1" dirty="0"/>
          </a:p>
          <a:p>
            <a:pPr algn="just"/>
            <a:r>
              <a:rPr lang="en-US" b="1" dirty="0" smtClean="0"/>
              <a:t>These genotypes </a:t>
            </a:r>
            <a:r>
              <a:rPr lang="en-US" b="1" dirty="0"/>
              <a:t>are categorized into urban (endemic/epidemic) and </a:t>
            </a:r>
            <a:r>
              <a:rPr lang="en-US" b="1" dirty="0" err="1">
                <a:solidFill>
                  <a:srgbClr val="FF3300"/>
                </a:solidFill>
              </a:rPr>
              <a:t>sylvatic</a:t>
            </a:r>
            <a:r>
              <a:rPr lang="en-US" b="1" dirty="0">
                <a:solidFill>
                  <a:srgbClr val="FF3300"/>
                </a:solidFill>
              </a:rPr>
              <a:t> types</a:t>
            </a:r>
            <a:r>
              <a:rPr lang="en-US" b="1" dirty="0"/>
              <a:t> based on their host transmission.</a:t>
            </a:r>
          </a:p>
          <a:p>
            <a:pPr algn="just"/>
            <a:endParaRPr lang="en-US" b="1" dirty="0"/>
          </a:p>
          <a:p>
            <a:pPr algn="just"/>
            <a:r>
              <a:rPr lang="en-US" b="1" dirty="0"/>
              <a:t>Urban viruses infects humans while </a:t>
            </a:r>
            <a:r>
              <a:rPr lang="en-US" b="1" dirty="0" err="1">
                <a:solidFill>
                  <a:srgbClr val="FF3300"/>
                </a:solidFill>
              </a:rPr>
              <a:t>sylvatic</a:t>
            </a:r>
            <a:r>
              <a:rPr lang="en-US" b="1" dirty="0">
                <a:solidFill>
                  <a:srgbClr val="FF3300"/>
                </a:solidFill>
              </a:rPr>
              <a:t> viruses</a:t>
            </a:r>
            <a:r>
              <a:rPr lang="en-US" b="1" dirty="0"/>
              <a:t> infects non-human hosts.</a:t>
            </a:r>
          </a:p>
          <a:p>
            <a:pPr algn="ctr"/>
            <a:endParaRPr lang="en-US" b="1" dirty="0"/>
          </a:p>
          <a:p>
            <a:pPr algn="just"/>
            <a:r>
              <a:rPr lang="en-US" b="1" dirty="0"/>
              <a:t>RTD-based informative residues viz. N, I and R obtained by WEKA helps in clustering of Dengue-2 </a:t>
            </a:r>
            <a:r>
              <a:rPr lang="en-US" b="1" dirty="0" err="1"/>
              <a:t>wrt</a:t>
            </a:r>
            <a:r>
              <a:rPr lang="en-US" b="1" dirty="0"/>
              <a:t> host specificity at K=1.</a:t>
            </a:r>
          </a:p>
        </p:txBody>
      </p:sp>
      <p:pic>
        <p:nvPicPr>
          <p:cNvPr id="26628" name="Picture 1028" descr="C:\Vaishali-14-March-bacup\V-research-2012\SJBC\Dengue-2-poster\SYLVATIC-TEE-NIV.gif"/>
          <p:cNvPicPr>
            <a:picLocks noChangeAspect="1" noChangeArrowheads="1"/>
          </p:cNvPicPr>
          <p:nvPr/>
        </p:nvPicPr>
        <p:blipFill>
          <a:blip r:embed="rId2"/>
          <a:srcRect l="16624" t="8524" r="15614" b="3094"/>
          <a:stretch>
            <a:fillRect/>
          </a:stretch>
        </p:blipFill>
        <p:spPr bwMode="auto">
          <a:xfrm>
            <a:off x="76200" y="1219200"/>
            <a:ext cx="4891396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19/12/2012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744FC5-8916-443E-B86F-C1D5B1BE9736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sv-SE" dirty="0" smtClean="0"/>
              <a:t>© Dr. Urmila Kulkarni-Kale,  Vaccines 2015   Bioinformatics Centre, S.P. Pune University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5486400" y="4267200"/>
            <a:ext cx="3505200" cy="825500"/>
          </a:xfrm>
          <a:prstGeom prst="rect">
            <a:avLst/>
          </a:prstGeom>
          <a:solidFill>
            <a:srgbClr val="25175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Calibri" charset="0"/>
                <a:cs typeface="Times New Roman" charset="0"/>
              </a:rPr>
              <a:t>Figure</a:t>
            </a:r>
            <a:r>
              <a:rPr lang="en-US" sz="1600">
                <a:solidFill>
                  <a:schemeClr val="bg1"/>
                </a:solidFill>
                <a:latin typeface="Calibri" charset="0"/>
                <a:cs typeface="Times New Roman" charset="0"/>
              </a:rPr>
              <a:t> shows mapping of </a:t>
            </a:r>
            <a:r>
              <a:rPr lang="en-US" sz="1600">
                <a:solidFill>
                  <a:srgbClr val="FF0000"/>
                </a:solidFill>
                <a:latin typeface="Calibri" charset="0"/>
                <a:cs typeface="Times New Roman" charset="0"/>
              </a:rPr>
              <a:t>R residues</a:t>
            </a:r>
            <a:r>
              <a:rPr lang="en-US" sz="1600">
                <a:solidFill>
                  <a:schemeClr val="bg1"/>
                </a:solidFill>
                <a:latin typeface="Calibri" charset="0"/>
                <a:cs typeface="Times New Roman" charset="0"/>
              </a:rPr>
              <a:t> </a:t>
            </a:r>
          </a:p>
          <a:p>
            <a:pPr algn="ctr"/>
            <a:r>
              <a:rPr lang="en-US" sz="1600">
                <a:solidFill>
                  <a:schemeClr val="bg1"/>
                </a:solidFill>
                <a:latin typeface="Calibri" charset="0"/>
                <a:cs typeface="Times New Roman" charset="0"/>
              </a:rPr>
              <a:t>on the E protein structure [1TG8] of </a:t>
            </a:r>
          </a:p>
          <a:p>
            <a:pPr algn="ctr"/>
            <a:r>
              <a:rPr lang="en-US" sz="1600">
                <a:solidFill>
                  <a:schemeClr val="bg1"/>
                </a:solidFill>
                <a:latin typeface="Calibri" charset="0"/>
                <a:cs typeface="Times New Roman" charset="0"/>
              </a:rPr>
              <a:t>American strain (Tonga/EKB194/1974)]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52400" y="762000"/>
            <a:ext cx="38433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/>
              <a:t>RTD of R residue in non-sylvatic genotypes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28600" y="1173163"/>
            <a:ext cx="8693150" cy="1036637"/>
            <a:chOff x="44" y="1152"/>
            <a:chExt cx="5476" cy="653"/>
          </a:xfrm>
        </p:grpSpPr>
        <p:sp>
          <p:nvSpPr>
            <p:cNvPr id="2121" name="Text Box 7"/>
            <p:cNvSpPr txBox="1">
              <a:spLocks noChangeArrowheads="1"/>
            </p:cNvSpPr>
            <p:nvPr/>
          </p:nvSpPr>
          <p:spPr bwMode="auto">
            <a:xfrm>
              <a:off x="44" y="1152"/>
              <a:ext cx="244" cy="17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chemeClr val="hlink"/>
                  </a:solidFill>
                </a:rPr>
                <a:t>R2</a:t>
              </a:r>
            </a:p>
          </p:txBody>
        </p:sp>
        <p:sp>
          <p:nvSpPr>
            <p:cNvPr id="2122" name="Line 8"/>
            <p:cNvSpPr>
              <a:spLocks noChangeShapeType="1"/>
            </p:cNvSpPr>
            <p:nvPr/>
          </p:nvSpPr>
          <p:spPr bwMode="auto">
            <a:xfrm>
              <a:off x="288" y="1248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23" name="Text Box 9"/>
            <p:cNvSpPr txBox="1">
              <a:spLocks noChangeArrowheads="1"/>
            </p:cNvSpPr>
            <p:nvPr/>
          </p:nvSpPr>
          <p:spPr bwMode="auto">
            <a:xfrm>
              <a:off x="524" y="1152"/>
              <a:ext cx="244" cy="17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chemeClr val="hlink"/>
                  </a:solidFill>
                </a:rPr>
                <a:t>R9</a:t>
              </a:r>
            </a:p>
          </p:txBody>
        </p:sp>
        <p:sp>
          <p:nvSpPr>
            <p:cNvPr id="2124" name="Text Box 10"/>
            <p:cNvSpPr txBox="1">
              <a:spLocks noChangeArrowheads="1"/>
            </p:cNvSpPr>
            <p:nvPr/>
          </p:nvSpPr>
          <p:spPr bwMode="auto">
            <a:xfrm>
              <a:off x="288" y="1248"/>
              <a:ext cx="28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solidFill>
                    <a:srgbClr val="FF33CC"/>
                  </a:solidFill>
                </a:rPr>
                <a:t>6</a:t>
              </a:r>
            </a:p>
          </p:txBody>
        </p:sp>
        <p:sp>
          <p:nvSpPr>
            <p:cNvPr id="2125" name="Line 11"/>
            <p:cNvSpPr>
              <a:spLocks noChangeShapeType="1"/>
            </p:cNvSpPr>
            <p:nvPr/>
          </p:nvSpPr>
          <p:spPr bwMode="auto">
            <a:xfrm>
              <a:off x="768" y="1248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26" name="Text Box 12"/>
            <p:cNvSpPr txBox="1">
              <a:spLocks noChangeArrowheads="1"/>
            </p:cNvSpPr>
            <p:nvPr/>
          </p:nvSpPr>
          <p:spPr bwMode="auto">
            <a:xfrm>
              <a:off x="1008" y="1152"/>
              <a:ext cx="297" cy="17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chemeClr val="hlink"/>
                  </a:solidFill>
                </a:rPr>
                <a:t>R57</a:t>
              </a:r>
            </a:p>
          </p:txBody>
        </p:sp>
        <p:sp>
          <p:nvSpPr>
            <p:cNvPr id="2127" name="Text Box 13"/>
            <p:cNvSpPr txBox="1">
              <a:spLocks noChangeArrowheads="1"/>
            </p:cNvSpPr>
            <p:nvPr/>
          </p:nvSpPr>
          <p:spPr bwMode="auto">
            <a:xfrm>
              <a:off x="768" y="1267"/>
              <a:ext cx="28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solidFill>
                    <a:srgbClr val="FF33CC"/>
                  </a:solidFill>
                </a:rPr>
                <a:t>47</a:t>
              </a:r>
            </a:p>
          </p:txBody>
        </p:sp>
        <p:sp>
          <p:nvSpPr>
            <p:cNvPr id="2128" name="Text Box 14"/>
            <p:cNvSpPr txBox="1">
              <a:spLocks noChangeArrowheads="1"/>
            </p:cNvSpPr>
            <p:nvPr/>
          </p:nvSpPr>
          <p:spPr bwMode="auto">
            <a:xfrm>
              <a:off x="1584" y="1152"/>
              <a:ext cx="297" cy="17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chemeClr val="hlink"/>
                  </a:solidFill>
                </a:rPr>
                <a:t>R73</a:t>
              </a:r>
            </a:p>
          </p:txBody>
        </p:sp>
        <p:sp>
          <p:nvSpPr>
            <p:cNvPr id="2129" name="Text Box 15"/>
            <p:cNvSpPr txBox="1">
              <a:spLocks noChangeArrowheads="1"/>
            </p:cNvSpPr>
            <p:nvPr/>
          </p:nvSpPr>
          <p:spPr bwMode="auto">
            <a:xfrm>
              <a:off x="1296" y="1267"/>
              <a:ext cx="28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solidFill>
                    <a:srgbClr val="FF33CC"/>
                  </a:solidFill>
                </a:rPr>
                <a:t>15</a:t>
              </a:r>
            </a:p>
          </p:txBody>
        </p:sp>
        <p:sp>
          <p:nvSpPr>
            <p:cNvPr id="2130" name="Text Box 16"/>
            <p:cNvSpPr txBox="1">
              <a:spLocks noChangeArrowheads="1"/>
            </p:cNvSpPr>
            <p:nvPr/>
          </p:nvSpPr>
          <p:spPr bwMode="auto">
            <a:xfrm>
              <a:off x="2064" y="1152"/>
              <a:ext cx="297" cy="17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chemeClr val="hlink"/>
                  </a:solidFill>
                </a:rPr>
                <a:t>R89</a:t>
              </a:r>
            </a:p>
          </p:txBody>
        </p:sp>
        <p:sp>
          <p:nvSpPr>
            <p:cNvPr id="2131" name="Text Box 17"/>
            <p:cNvSpPr txBox="1">
              <a:spLocks noChangeArrowheads="1"/>
            </p:cNvSpPr>
            <p:nvPr/>
          </p:nvSpPr>
          <p:spPr bwMode="auto">
            <a:xfrm>
              <a:off x="1824" y="1248"/>
              <a:ext cx="26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solidFill>
                    <a:srgbClr val="FF33CC"/>
                  </a:solidFill>
                </a:rPr>
                <a:t>15</a:t>
              </a:r>
            </a:p>
          </p:txBody>
        </p:sp>
        <p:sp>
          <p:nvSpPr>
            <p:cNvPr id="2132" name="Text Box 18"/>
            <p:cNvSpPr txBox="1">
              <a:spLocks noChangeArrowheads="1"/>
            </p:cNvSpPr>
            <p:nvPr/>
          </p:nvSpPr>
          <p:spPr bwMode="auto">
            <a:xfrm>
              <a:off x="2640" y="1152"/>
              <a:ext cx="297" cy="17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chemeClr val="hlink"/>
                  </a:solidFill>
                </a:rPr>
                <a:t>R99</a:t>
              </a:r>
            </a:p>
          </p:txBody>
        </p:sp>
        <p:sp>
          <p:nvSpPr>
            <p:cNvPr id="2133" name="Text Box 19"/>
            <p:cNvSpPr txBox="1">
              <a:spLocks noChangeArrowheads="1"/>
            </p:cNvSpPr>
            <p:nvPr/>
          </p:nvSpPr>
          <p:spPr bwMode="auto">
            <a:xfrm>
              <a:off x="2352" y="1234"/>
              <a:ext cx="24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solidFill>
                    <a:srgbClr val="FF33CC"/>
                  </a:solidFill>
                </a:rPr>
                <a:t>9</a:t>
              </a:r>
            </a:p>
          </p:txBody>
        </p:sp>
        <p:sp>
          <p:nvSpPr>
            <p:cNvPr id="2134" name="Line 20"/>
            <p:cNvSpPr>
              <a:spLocks noChangeShapeType="1"/>
            </p:cNvSpPr>
            <p:nvPr/>
          </p:nvSpPr>
          <p:spPr bwMode="auto">
            <a:xfrm>
              <a:off x="1296" y="1248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35" name="Line 21"/>
            <p:cNvSpPr>
              <a:spLocks noChangeShapeType="1"/>
            </p:cNvSpPr>
            <p:nvPr/>
          </p:nvSpPr>
          <p:spPr bwMode="auto">
            <a:xfrm>
              <a:off x="2352" y="1248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36" name="Text Box 22"/>
            <p:cNvSpPr txBox="1">
              <a:spLocks noChangeArrowheads="1"/>
            </p:cNvSpPr>
            <p:nvPr/>
          </p:nvSpPr>
          <p:spPr bwMode="auto">
            <a:xfrm>
              <a:off x="3552" y="1267"/>
              <a:ext cx="24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solidFill>
                    <a:srgbClr val="FF33CC"/>
                  </a:solidFill>
                </a:rPr>
                <a:t>21</a:t>
              </a:r>
            </a:p>
          </p:txBody>
        </p:sp>
        <p:sp>
          <p:nvSpPr>
            <p:cNvPr id="2137" name="Text Box 23"/>
            <p:cNvSpPr txBox="1">
              <a:spLocks noChangeArrowheads="1"/>
            </p:cNvSpPr>
            <p:nvPr/>
          </p:nvSpPr>
          <p:spPr bwMode="auto">
            <a:xfrm>
              <a:off x="4080" y="1267"/>
              <a:ext cx="24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solidFill>
                    <a:srgbClr val="FF33CC"/>
                  </a:solidFill>
                </a:rPr>
                <a:t>75</a:t>
              </a:r>
            </a:p>
          </p:txBody>
        </p:sp>
        <p:sp>
          <p:nvSpPr>
            <p:cNvPr id="2138" name="Line 24"/>
            <p:cNvSpPr>
              <a:spLocks noChangeShapeType="1"/>
            </p:cNvSpPr>
            <p:nvPr/>
          </p:nvSpPr>
          <p:spPr bwMode="auto">
            <a:xfrm>
              <a:off x="1872" y="1248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39" name="Line 25"/>
            <p:cNvSpPr>
              <a:spLocks noChangeShapeType="1"/>
            </p:cNvSpPr>
            <p:nvPr/>
          </p:nvSpPr>
          <p:spPr bwMode="auto">
            <a:xfrm>
              <a:off x="4656" y="1248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0" name="Line 26"/>
            <p:cNvSpPr>
              <a:spLocks noChangeShapeType="1"/>
            </p:cNvSpPr>
            <p:nvPr/>
          </p:nvSpPr>
          <p:spPr bwMode="auto">
            <a:xfrm>
              <a:off x="2976" y="1248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1" name="Text Box 27"/>
            <p:cNvSpPr txBox="1">
              <a:spLocks noChangeArrowheads="1"/>
            </p:cNvSpPr>
            <p:nvPr/>
          </p:nvSpPr>
          <p:spPr bwMode="auto">
            <a:xfrm>
              <a:off x="898" y="1501"/>
              <a:ext cx="350" cy="17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chemeClr val="hlink"/>
                  </a:solidFill>
                </a:rPr>
                <a:t>R345</a:t>
              </a:r>
            </a:p>
          </p:txBody>
        </p:sp>
        <p:sp>
          <p:nvSpPr>
            <p:cNvPr id="2142" name="Line 28"/>
            <p:cNvSpPr>
              <a:spLocks noChangeShapeType="1"/>
            </p:cNvSpPr>
            <p:nvPr/>
          </p:nvSpPr>
          <p:spPr bwMode="auto">
            <a:xfrm>
              <a:off x="1248" y="1584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3" name="Line 29"/>
            <p:cNvSpPr>
              <a:spLocks noChangeShapeType="1"/>
            </p:cNvSpPr>
            <p:nvPr/>
          </p:nvSpPr>
          <p:spPr bwMode="auto">
            <a:xfrm>
              <a:off x="1824" y="1584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4" name="Text Box 30"/>
            <p:cNvSpPr txBox="1">
              <a:spLocks noChangeArrowheads="1"/>
            </p:cNvSpPr>
            <p:nvPr/>
          </p:nvSpPr>
          <p:spPr bwMode="auto">
            <a:xfrm>
              <a:off x="1474" y="1501"/>
              <a:ext cx="350" cy="17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chemeClr val="hlink"/>
                  </a:solidFill>
                </a:rPr>
                <a:t>R350</a:t>
              </a:r>
            </a:p>
          </p:txBody>
        </p:sp>
        <p:sp>
          <p:nvSpPr>
            <p:cNvPr id="2145" name="Text Box 31"/>
            <p:cNvSpPr txBox="1">
              <a:spLocks noChangeArrowheads="1"/>
            </p:cNvSpPr>
            <p:nvPr/>
          </p:nvSpPr>
          <p:spPr bwMode="auto">
            <a:xfrm>
              <a:off x="2050" y="1488"/>
              <a:ext cx="350" cy="17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chemeClr val="hlink"/>
                  </a:solidFill>
                </a:rPr>
                <a:t>R407</a:t>
              </a:r>
            </a:p>
          </p:txBody>
        </p:sp>
        <p:sp>
          <p:nvSpPr>
            <p:cNvPr id="2146" name="Line 32"/>
            <p:cNvSpPr>
              <a:spLocks noChangeShapeType="1"/>
            </p:cNvSpPr>
            <p:nvPr/>
          </p:nvSpPr>
          <p:spPr bwMode="auto">
            <a:xfrm>
              <a:off x="3024" y="1584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47" name="Text Box 33"/>
            <p:cNvSpPr txBox="1">
              <a:spLocks noChangeArrowheads="1"/>
            </p:cNvSpPr>
            <p:nvPr/>
          </p:nvSpPr>
          <p:spPr bwMode="auto">
            <a:xfrm>
              <a:off x="2928" y="1254"/>
              <a:ext cx="24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solidFill>
                    <a:srgbClr val="FF33CC"/>
                  </a:solidFill>
                </a:rPr>
                <a:t>88</a:t>
              </a:r>
            </a:p>
          </p:txBody>
        </p:sp>
        <p:sp>
          <p:nvSpPr>
            <p:cNvPr id="2148" name="Text Box 34"/>
            <p:cNvSpPr txBox="1">
              <a:spLocks noChangeArrowheads="1"/>
            </p:cNvSpPr>
            <p:nvPr/>
          </p:nvSpPr>
          <p:spPr bwMode="auto">
            <a:xfrm>
              <a:off x="4896" y="1152"/>
              <a:ext cx="350" cy="17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chemeClr val="hlink"/>
                  </a:solidFill>
                </a:rPr>
                <a:t>R288</a:t>
              </a:r>
            </a:p>
          </p:txBody>
        </p:sp>
        <p:sp>
          <p:nvSpPr>
            <p:cNvPr id="2149" name="Text Box 35"/>
            <p:cNvSpPr txBox="1">
              <a:spLocks noChangeArrowheads="1"/>
            </p:cNvSpPr>
            <p:nvPr/>
          </p:nvSpPr>
          <p:spPr bwMode="auto">
            <a:xfrm>
              <a:off x="3744" y="1152"/>
              <a:ext cx="350" cy="17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chemeClr val="hlink"/>
                  </a:solidFill>
                </a:rPr>
                <a:t>R210</a:t>
              </a:r>
            </a:p>
          </p:txBody>
        </p:sp>
        <p:sp>
          <p:nvSpPr>
            <p:cNvPr id="2150" name="Text Box 36"/>
            <p:cNvSpPr txBox="1">
              <a:spLocks noChangeArrowheads="1"/>
            </p:cNvSpPr>
            <p:nvPr/>
          </p:nvSpPr>
          <p:spPr bwMode="auto">
            <a:xfrm>
              <a:off x="4306" y="1152"/>
              <a:ext cx="350" cy="17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chemeClr val="hlink"/>
                  </a:solidFill>
                </a:rPr>
                <a:t>R286</a:t>
              </a:r>
            </a:p>
          </p:txBody>
        </p:sp>
        <p:sp>
          <p:nvSpPr>
            <p:cNvPr id="2151" name="Line 37"/>
            <p:cNvSpPr>
              <a:spLocks noChangeShapeType="1"/>
            </p:cNvSpPr>
            <p:nvPr/>
          </p:nvSpPr>
          <p:spPr bwMode="auto">
            <a:xfrm>
              <a:off x="4080" y="1248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52" name="Line 38"/>
            <p:cNvSpPr>
              <a:spLocks noChangeShapeType="1"/>
            </p:cNvSpPr>
            <p:nvPr/>
          </p:nvSpPr>
          <p:spPr bwMode="auto">
            <a:xfrm>
              <a:off x="5280" y="1248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53" name="Text Box 39"/>
            <p:cNvSpPr txBox="1">
              <a:spLocks noChangeArrowheads="1"/>
            </p:cNvSpPr>
            <p:nvPr/>
          </p:nvSpPr>
          <p:spPr bwMode="auto">
            <a:xfrm>
              <a:off x="3216" y="1166"/>
              <a:ext cx="350" cy="17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chemeClr val="hlink"/>
                  </a:solidFill>
                </a:rPr>
                <a:t>R188</a:t>
              </a:r>
            </a:p>
          </p:txBody>
        </p:sp>
        <p:sp>
          <p:nvSpPr>
            <p:cNvPr id="2154" name="Line 40"/>
            <p:cNvSpPr>
              <a:spLocks noChangeShapeType="1"/>
            </p:cNvSpPr>
            <p:nvPr/>
          </p:nvSpPr>
          <p:spPr bwMode="auto">
            <a:xfrm>
              <a:off x="3552" y="1248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55" name="Text Box 41"/>
            <p:cNvSpPr txBox="1">
              <a:spLocks noChangeArrowheads="1"/>
            </p:cNvSpPr>
            <p:nvPr/>
          </p:nvSpPr>
          <p:spPr bwMode="auto">
            <a:xfrm>
              <a:off x="322" y="1488"/>
              <a:ext cx="350" cy="17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chemeClr val="hlink"/>
                  </a:solidFill>
                </a:rPr>
                <a:t>R323</a:t>
              </a:r>
            </a:p>
          </p:txBody>
        </p:sp>
        <p:sp>
          <p:nvSpPr>
            <p:cNvPr id="2156" name="Line 42"/>
            <p:cNvSpPr>
              <a:spLocks noChangeShapeType="1"/>
            </p:cNvSpPr>
            <p:nvPr/>
          </p:nvSpPr>
          <p:spPr bwMode="auto">
            <a:xfrm>
              <a:off x="672" y="1584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57" name="Text Box 43"/>
            <p:cNvSpPr txBox="1">
              <a:spLocks noChangeArrowheads="1"/>
            </p:cNvSpPr>
            <p:nvPr/>
          </p:nvSpPr>
          <p:spPr bwMode="auto">
            <a:xfrm>
              <a:off x="2640" y="1501"/>
              <a:ext cx="350" cy="17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chemeClr val="hlink"/>
                  </a:solidFill>
                </a:rPr>
                <a:t>R410</a:t>
              </a:r>
            </a:p>
          </p:txBody>
        </p:sp>
        <p:sp>
          <p:nvSpPr>
            <p:cNvPr id="2158" name="Text Box 44"/>
            <p:cNvSpPr txBox="1">
              <a:spLocks noChangeArrowheads="1"/>
            </p:cNvSpPr>
            <p:nvPr/>
          </p:nvSpPr>
          <p:spPr bwMode="auto">
            <a:xfrm>
              <a:off x="3216" y="1488"/>
              <a:ext cx="350" cy="17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chemeClr val="hlink"/>
                  </a:solidFill>
                </a:rPr>
                <a:t>R471</a:t>
              </a:r>
            </a:p>
          </p:txBody>
        </p:sp>
        <p:sp>
          <p:nvSpPr>
            <p:cNvPr id="2159" name="Line 45"/>
            <p:cNvSpPr>
              <a:spLocks noChangeShapeType="1"/>
            </p:cNvSpPr>
            <p:nvPr/>
          </p:nvSpPr>
          <p:spPr bwMode="auto">
            <a:xfrm>
              <a:off x="2400" y="1584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60" name="Text Box 46"/>
            <p:cNvSpPr txBox="1">
              <a:spLocks noChangeArrowheads="1"/>
            </p:cNvSpPr>
            <p:nvPr/>
          </p:nvSpPr>
          <p:spPr bwMode="auto">
            <a:xfrm>
              <a:off x="4656" y="1248"/>
              <a:ext cx="24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solidFill>
                    <a:srgbClr val="FF33CC"/>
                  </a:solidFill>
                </a:rPr>
                <a:t>1</a:t>
              </a:r>
            </a:p>
          </p:txBody>
        </p:sp>
        <p:sp>
          <p:nvSpPr>
            <p:cNvPr id="2161" name="Line 47"/>
            <p:cNvSpPr>
              <a:spLocks noChangeShapeType="1"/>
            </p:cNvSpPr>
            <p:nvPr/>
          </p:nvSpPr>
          <p:spPr bwMode="auto">
            <a:xfrm>
              <a:off x="48" y="1584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62" name="Text Box 48"/>
            <p:cNvSpPr txBox="1">
              <a:spLocks noChangeArrowheads="1"/>
            </p:cNvSpPr>
            <p:nvPr/>
          </p:nvSpPr>
          <p:spPr bwMode="auto">
            <a:xfrm>
              <a:off x="48" y="1584"/>
              <a:ext cx="24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solidFill>
                    <a:srgbClr val="FF33CC"/>
                  </a:solidFill>
                </a:rPr>
                <a:t>34</a:t>
              </a:r>
            </a:p>
          </p:txBody>
        </p:sp>
        <p:sp>
          <p:nvSpPr>
            <p:cNvPr id="2163" name="Text Box 49"/>
            <p:cNvSpPr txBox="1">
              <a:spLocks noChangeArrowheads="1"/>
            </p:cNvSpPr>
            <p:nvPr/>
          </p:nvSpPr>
          <p:spPr bwMode="auto">
            <a:xfrm>
              <a:off x="624" y="1584"/>
              <a:ext cx="24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solidFill>
                    <a:srgbClr val="FF33CC"/>
                  </a:solidFill>
                </a:rPr>
                <a:t>21</a:t>
              </a:r>
            </a:p>
          </p:txBody>
        </p:sp>
        <p:sp>
          <p:nvSpPr>
            <p:cNvPr id="2164" name="Text Box 50"/>
            <p:cNvSpPr txBox="1">
              <a:spLocks noChangeArrowheads="1"/>
            </p:cNvSpPr>
            <p:nvPr/>
          </p:nvSpPr>
          <p:spPr bwMode="auto">
            <a:xfrm>
              <a:off x="1248" y="1584"/>
              <a:ext cx="24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solidFill>
                    <a:srgbClr val="FF33CC"/>
                  </a:solidFill>
                </a:rPr>
                <a:t>4</a:t>
              </a:r>
            </a:p>
          </p:txBody>
        </p:sp>
        <p:sp>
          <p:nvSpPr>
            <p:cNvPr id="2165" name="Text Box 51"/>
            <p:cNvSpPr txBox="1">
              <a:spLocks noChangeArrowheads="1"/>
            </p:cNvSpPr>
            <p:nvPr/>
          </p:nvSpPr>
          <p:spPr bwMode="auto">
            <a:xfrm>
              <a:off x="1776" y="1584"/>
              <a:ext cx="24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solidFill>
                    <a:srgbClr val="FF33CC"/>
                  </a:solidFill>
                </a:rPr>
                <a:t>56</a:t>
              </a:r>
            </a:p>
          </p:txBody>
        </p:sp>
        <p:sp>
          <p:nvSpPr>
            <p:cNvPr id="2166" name="Text Box 52"/>
            <p:cNvSpPr txBox="1">
              <a:spLocks noChangeArrowheads="1"/>
            </p:cNvSpPr>
            <p:nvPr/>
          </p:nvSpPr>
          <p:spPr bwMode="auto">
            <a:xfrm>
              <a:off x="2400" y="1632"/>
              <a:ext cx="24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solidFill>
                    <a:srgbClr val="FF33CC"/>
                  </a:solidFill>
                </a:rPr>
                <a:t>2</a:t>
              </a:r>
            </a:p>
          </p:txBody>
        </p:sp>
        <p:sp>
          <p:nvSpPr>
            <p:cNvPr id="2167" name="Text Box 53"/>
            <p:cNvSpPr txBox="1">
              <a:spLocks noChangeArrowheads="1"/>
            </p:cNvSpPr>
            <p:nvPr/>
          </p:nvSpPr>
          <p:spPr bwMode="auto">
            <a:xfrm>
              <a:off x="2976" y="1632"/>
              <a:ext cx="24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solidFill>
                    <a:srgbClr val="FF33CC"/>
                  </a:solidFill>
                </a:rPr>
                <a:t>60</a:t>
              </a:r>
            </a:p>
          </p:txBody>
        </p:sp>
      </p:grpSp>
      <p:sp>
        <p:nvSpPr>
          <p:cNvPr id="2054" name="Text Box 54"/>
          <p:cNvSpPr txBox="1">
            <a:spLocks noChangeArrowheads="1"/>
          </p:cNvSpPr>
          <p:nvPr/>
        </p:nvSpPr>
        <p:spPr bwMode="auto">
          <a:xfrm>
            <a:off x="76200" y="2514600"/>
            <a:ext cx="33829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/>
              <a:t>RTD of R residue in Sylvatic genotype</a:t>
            </a:r>
          </a:p>
        </p:txBody>
      </p:sp>
      <p:sp>
        <p:nvSpPr>
          <p:cNvPr id="2055" name="Text Box 55"/>
          <p:cNvSpPr txBox="1">
            <a:spLocks noChangeArrowheads="1"/>
          </p:cNvSpPr>
          <p:nvPr/>
        </p:nvSpPr>
        <p:spPr bwMode="auto">
          <a:xfrm>
            <a:off x="5003800" y="58054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056" name="Text Box 63"/>
          <p:cNvSpPr txBox="1">
            <a:spLocks noChangeArrowheads="1"/>
          </p:cNvSpPr>
          <p:nvPr/>
        </p:nvSpPr>
        <p:spPr bwMode="auto">
          <a:xfrm>
            <a:off x="1400156" y="3357562"/>
            <a:ext cx="457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 dirty="0">
                <a:solidFill>
                  <a:srgbClr val="FF33CC"/>
                </a:solidFill>
              </a:rPr>
              <a:t>47</a:t>
            </a:r>
          </a:p>
        </p:txBody>
      </p:sp>
      <p:grpSp>
        <p:nvGrpSpPr>
          <p:cNvPr id="3" name="Group 121"/>
          <p:cNvGrpSpPr>
            <a:grpSpLocks/>
          </p:cNvGrpSpPr>
          <p:nvPr/>
        </p:nvGrpSpPr>
        <p:grpSpPr bwMode="auto">
          <a:xfrm>
            <a:off x="228600" y="2895600"/>
            <a:ext cx="8699500" cy="1317625"/>
            <a:chOff x="228600" y="3230563"/>
            <a:chExt cx="8699500" cy="1317625"/>
          </a:xfrm>
        </p:grpSpPr>
        <p:sp>
          <p:nvSpPr>
            <p:cNvPr id="2065" name="Text Box 56"/>
            <p:cNvSpPr txBox="1">
              <a:spLocks noChangeArrowheads="1"/>
            </p:cNvSpPr>
            <p:nvPr/>
          </p:nvSpPr>
          <p:spPr bwMode="auto">
            <a:xfrm>
              <a:off x="4775200" y="4181475"/>
              <a:ext cx="184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2066" name="Text Box 57"/>
            <p:cNvSpPr txBox="1">
              <a:spLocks noChangeArrowheads="1"/>
            </p:cNvSpPr>
            <p:nvPr/>
          </p:nvSpPr>
          <p:spPr bwMode="auto">
            <a:xfrm>
              <a:off x="228600" y="3592513"/>
              <a:ext cx="387350" cy="28416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chemeClr val="hlink"/>
                  </a:solidFill>
                </a:rPr>
                <a:t>R2</a:t>
              </a:r>
            </a:p>
          </p:txBody>
        </p:sp>
        <p:sp>
          <p:nvSpPr>
            <p:cNvPr id="2067" name="Line 58"/>
            <p:cNvSpPr>
              <a:spLocks noChangeShapeType="1"/>
            </p:cNvSpPr>
            <p:nvPr/>
          </p:nvSpPr>
          <p:spPr bwMode="auto">
            <a:xfrm>
              <a:off x="622300" y="37211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068" name="Text Box 59"/>
            <p:cNvSpPr txBox="1">
              <a:spLocks noChangeArrowheads="1"/>
            </p:cNvSpPr>
            <p:nvPr/>
          </p:nvSpPr>
          <p:spPr bwMode="auto">
            <a:xfrm>
              <a:off x="996950" y="3592513"/>
              <a:ext cx="387350" cy="28416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chemeClr val="hlink"/>
                  </a:solidFill>
                </a:rPr>
                <a:t>R9</a:t>
              </a:r>
            </a:p>
          </p:txBody>
        </p:sp>
        <p:sp>
          <p:nvSpPr>
            <p:cNvPr id="2069" name="Text Box 60"/>
            <p:cNvSpPr txBox="1">
              <a:spLocks noChangeArrowheads="1"/>
            </p:cNvSpPr>
            <p:nvPr/>
          </p:nvSpPr>
          <p:spPr bwMode="auto">
            <a:xfrm>
              <a:off x="615950" y="3721100"/>
              <a:ext cx="457200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solidFill>
                    <a:srgbClr val="FF33CC"/>
                  </a:solidFill>
                </a:rPr>
                <a:t>6</a:t>
              </a:r>
            </a:p>
          </p:txBody>
        </p:sp>
        <p:sp>
          <p:nvSpPr>
            <p:cNvPr id="2070" name="Line 61"/>
            <p:cNvSpPr>
              <a:spLocks noChangeShapeType="1"/>
            </p:cNvSpPr>
            <p:nvPr/>
          </p:nvSpPr>
          <p:spPr bwMode="auto">
            <a:xfrm>
              <a:off x="1384300" y="37211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071" name="Text Box 62"/>
            <p:cNvSpPr txBox="1">
              <a:spLocks noChangeArrowheads="1"/>
            </p:cNvSpPr>
            <p:nvPr/>
          </p:nvSpPr>
          <p:spPr bwMode="auto">
            <a:xfrm>
              <a:off x="1765300" y="3592513"/>
              <a:ext cx="471488" cy="28416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chemeClr val="hlink"/>
                  </a:solidFill>
                </a:rPr>
                <a:t>R57</a:t>
              </a:r>
            </a:p>
          </p:txBody>
        </p:sp>
        <p:sp>
          <p:nvSpPr>
            <p:cNvPr id="2072" name="Text Box 64"/>
            <p:cNvSpPr txBox="1">
              <a:spLocks noChangeArrowheads="1"/>
            </p:cNvSpPr>
            <p:nvPr/>
          </p:nvSpPr>
          <p:spPr bwMode="auto">
            <a:xfrm>
              <a:off x="2679700" y="3592513"/>
              <a:ext cx="471488" cy="28416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chemeClr val="hlink"/>
                  </a:solidFill>
                </a:rPr>
                <a:t>R73</a:t>
              </a:r>
            </a:p>
          </p:txBody>
        </p:sp>
        <p:sp>
          <p:nvSpPr>
            <p:cNvPr id="2073" name="Text Box 65"/>
            <p:cNvSpPr txBox="1">
              <a:spLocks noChangeArrowheads="1"/>
            </p:cNvSpPr>
            <p:nvPr/>
          </p:nvSpPr>
          <p:spPr bwMode="auto">
            <a:xfrm>
              <a:off x="2222500" y="3746500"/>
              <a:ext cx="457200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solidFill>
                    <a:srgbClr val="FF33CC"/>
                  </a:solidFill>
                </a:rPr>
                <a:t>15</a:t>
              </a:r>
            </a:p>
          </p:txBody>
        </p:sp>
        <p:sp>
          <p:nvSpPr>
            <p:cNvPr id="2074" name="Text Box 66"/>
            <p:cNvSpPr txBox="1">
              <a:spLocks noChangeArrowheads="1"/>
            </p:cNvSpPr>
            <p:nvPr/>
          </p:nvSpPr>
          <p:spPr bwMode="auto">
            <a:xfrm>
              <a:off x="3435350" y="3592513"/>
              <a:ext cx="471488" cy="28416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chemeClr val="hlink"/>
                  </a:solidFill>
                </a:rPr>
                <a:t>R89</a:t>
              </a:r>
            </a:p>
          </p:txBody>
        </p:sp>
        <p:sp>
          <p:nvSpPr>
            <p:cNvPr id="2075" name="Text Box 67"/>
            <p:cNvSpPr txBox="1">
              <a:spLocks noChangeArrowheads="1"/>
            </p:cNvSpPr>
            <p:nvPr/>
          </p:nvSpPr>
          <p:spPr bwMode="auto">
            <a:xfrm>
              <a:off x="3060700" y="3721100"/>
              <a:ext cx="415925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solidFill>
                    <a:srgbClr val="FF33CC"/>
                  </a:solidFill>
                </a:rPr>
                <a:t>15</a:t>
              </a:r>
            </a:p>
          </p:txBody>
        </p:sp>
        <p:sp>
          <p:nvSpPr>
            <p:cNvPr id="2076" name="Text Box 68"/>
            <p:cNvSpPr txBox="1">
              <a:spLocks noChangeArrowheads="1"/>
            </p:cNvSpPr>
            <p:nvPr/>
          </p:nvSpPr>
          <p:spPr bwMode="auto">
            <a:xfrm>
              <a:off x="4356100" y="3592513"/>
              <a:ext cx="471488" cy="28416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chemeClr val="hlink"/>
                  </a:solidFill>
                </a:rPr>
                <a:t>R99</a:t>
              </a:r>
            </a:p>
          </p:txBody>
        </p:sp>
        <p:sp>
          <p:nvSpPr>
            <p:cNvPr id="2077" name="Line 69"/>
            <p:cNvSpPr>
              <a:spLocks noChangeShapeType="1"/>
            </p:cNvSpPr>
            <p:nvPr/>
          </p:nvSpPr>
          <p:spPr bwMode="auto">
            <a:xfrm>
              <a:off x="2222500" y="37211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078" name="Line 70"/>
            <p:cNvSpPr>
              <a:spLocks noChangeShapeType="1"/>
            </p:cNvSpPr>
            <p:nvPr/>
          </p:nvSpPr>
          <p:spPr bwMode="auto">
            <a:xfrm flipV="1">
              <a:off x="3511550" y="3400425"/>
              <a:ext cx="381000" cy="19208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079" name="Text Box 71"/>
            <p:cNvSpPr txBox="1">
              <a:spLocks noChangeArrowheads="1"/>
            </p:cNvSpPr>
            <p:nvPr/>
          </p:nvSpPr>
          <p:spPr bwMode="auto">
            <a:xfrm>
              <a:off x="5803900" y="3746500"/>
              <a:ext cx="381000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solidFill>
                    <a:srgbClr val="FF33CC"/>
                  </a:solidFill>
                </a:rPr>
                <a:t>21</a:t>
              </a:r>
            </a:p>
          </p:txBody>
        </p:sp>
        <p:sp>
          <p:nvSpPr>
            <p:cNvPr id="2080" name="Text Box 72"/>
            <p:cNvSpPr txBox="1">
              <a:spLocks noChangeArrowheads="1"/>
            </p:cNvSpPr>
            <p:nvPr/>
          </p:nvSpPr>
          <p:spPr bwMode="auto">
            <a:xfrm>
              <a:off x="6642100" y="3746500"/>
              <a:ext cx="381000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solidFill>
                    <a:srgbClr val="FF33CC"/>
                  </a:solidFill>
                </a:rPr>
                <a:t>75</a:t>
              </a:r>
            </a:p>
          </p:txBody>
        </p:sp>
        <p:sp>
          <p:nvSpPr>
            <p:cNvPr id="2081" name="Line 73"/>
            <p:cNvSpPr>
              <a:spLocks noChangeShapeType="1"/>
            </p:cNvSpPr>
            <p:nvPr/>
          </p:nvSpPr>
          <p:spPr bwMode="auto">
            <a:xfrm>
              <a:off x="3130550" y="3721100"/>
              <a:ext cx="304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082" name="Line 74"/>
            <p:cNvSpPr>
              <a:spLocks noChangeShapeType="1"/>
            </p:cNvSpPr>
            <p:nvPr/>
          </p:nvSpPr>
          <p:spPr bwMode="auto">
            <a:xfrm>
              <a:off x="7556500" y="37211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083" name="Line 75"/>
            <p:cNvSpPr>
              <a:spLocks noChangeShapeType="1"/>
            </p:cNvSpPr>
            <p:nvPr/>
          </p:nvSpPr>
          <p:spPr bwMode="auto">
            <a:xfrm>
              <a:off x="4889500" y="37211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084" name="Text Box 76"/>
            <p:cNvSpPr txBox="1">
              <a:spLocks noChangeArrowheads="1"/>
            </p:cNvSpPr>
            <p:nvPr/>
          </p:nvSpPr>
          <p:spPr bwMode="auto">
            <a:xfrm>
              <a:off x="1590675" y="4059238"/>
              <a:ext cx="555625" cy="28416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chemeClr val="hlink"/>
                  </a:solidFill>
                </a:rPr>
                <a:t>R345</a:t>
              </a:r>
            </a:p>
          </p:txBody>
        </p:sp>
        <p:sp>
          <p:nvSpPr>
            <p:cNvPr id="2085" name="Line 77"/>
            <p:cNvSpPr>
              <a:spLocks noChangeShapeType="1"/>
            </p:cNvSpPr>
            <p:nvPr/>
          </p:nvSpPr>
          <p:spPr bwMode="auto">
            <a:xfrm>
              <a:off x="2146300" y="4170363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086" name="Line 78"/>
            <p:cNvSpPr>
              <a:spLocks noChangeShapeType="1"/>
            </p:cNvSpPr>
            <p:nvPr/>
          </p:nvSpPr>
          <p:spPr bwMode="auto">
            <a:xfrm>
              <a:off x="3060700" y="4170363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087" name="Text Box 79"/>
            <p:cNvSpPr txBox="1">
              <a:spLocks noChangeArrowheads="1"/>
            </p:cNvSpPr>
            <p:nvPr/>
          </p:nvSpPr>
          <p:spPr bwMode="auto">
            <a:xfrm>
              <a:off x="2505075" y="4059238"/>
              <a:ext cx="555625" cy="28416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chemeClr val="hlink"/>
                  </a:solidFill>
                </a:rPr>
                <a:t>R350</a:t>
              </a:r>
            </a:p>
          </p:txBody>
        </p:sp>
        <p:sp>
          <p:nvSpPr>
            <p:cNvPr id="2088" name="Text Box 80"/>
            <p:cNvSpPr txBox="1">
              <a:spLocks noChangeArrowheads="1"/>
            </p:cNvSpPr>
            <p:nvPr/>
          </p:nvSpPr>
          <p:spPr bwMode="auto">
            <a:xfrm>
              <a:off x="3419475" y="4041775"/>
              <a:ext cx="555625" cy="28416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chemeClr val="hlink"/>
                  </a:solidFill>
                </a:rPr>
                <a:t>R407</a:t>
              </a:r>
            </a:p>
          </p:txBody>
        </p:sp>
        <p:sp>
          <p:nvSpPr>
            <p:cNvPr id="2089" name="Line 81"/>
            <p:cNvSpPr>
              <a:spLocks noChangeShapeType="1"/>
            </p:cNvSpPr>
            <p:nvPr/>
          </p:nvSpPr>
          <p:spPr bwMode="auto">
            <a:xfrm>
              <a:off x="4965700" y="4170363"/>
              <a:ext cx="304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090" name="Text Box 82"/>
            <p:cNvSpPr txBox="1">
              <a:spLocks noChangeArrowheads="1"/>
            </p:cNvSpPr>
            <p:nvPr/>
          </p:nvSpPr>
          <p:spPr bwMode="auto">
            <a:xfrm>
              <a:off x="4813300" y="3729038"/>
              <a:ext cx="381000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solidFill>
                    <a:srgbClr val="FF33CC"/>
                  </a:solidFill>
                </a:rPr>
                <a:t>88</a:t>
              </a:r>
            </a:p>
          </p:txBody>
        </p:sp>
        <p:sp>
          <p:nvSpPr>
            <p:cNvPr id="2091" name="Text Box 83"/>
            <p:cNvSpPr txBox="1">
              <a:spLocks noChangeArrowheads="1"/>
            </p:cNvSpPr>
            <p:nvPr/>
          </p:nvSpPr>
          <p:spPr bwMode="auto">
            <a:xfrm>
              <a:off x="7937500" y="3592513"/>
              <a:ext cx="555625" cy="28416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chemeClr val="hlink"/>
                  </a:solidFill>
                </a:rPr>
                <a:t>R288</a:t>
              </a:r>
            </a:p>
          </p:txBody>
        </p:sp>
        <p:sp>
          <p:nvSpPr>
            <p:cNvPr id="2092" name="Text Box 84"/>
            <p:cNvSpPr txBox="1">
              <a:spLocks noChangeArrowheads="1"/>
            </p:cNvSpPr>
            <p:nvPr/>
          </p:nvSpPr>
          <p:spPr bwMode="auto">
            <a:xfrm>
              <a:off x="6108700" y="3592513"/>
              <a:ext cx="555625" cy="28416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chemeClr val="hlink"/>
                  </a:solidFill>
                </a:rPr>
                <a:t>R210</a:t>
              </a:r>
            </a:p>
          </p:txBody>
        </p:sp>
        <p:sp>
          <p:nvSpPr>
            <p:cNvPr id="2093" name="Text Box 85"/>
            <p:cNvSpPr txBox="1">
              <a:spLocks noChangeArrowheads="1"/>
            </p:cNvSpPr>
            <p:nvPr/>
          </p:nvSpPr>
          <p:spPr bwMode="auto">
            <a:xfrm>
              <a:off x="7000875" y="3592513"/>
              <a:ext cx="555625" cy="28416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chemeClr val="hlink"/>
                  </a:solidFill>
                </a:rPr>
                <a:t>R286</a:t>
              </a:r>
            </a:p>
          </p:txBody>
        </p:sp>
        <p:sp>
          <p:nvSpPr>
            <p:cNvPr id="2094" name="Line 86"/>
            <p:cNvSpPr>
              <a:spLocks noChangeShapeType="1"/>
            </p:cNvSpPr>
            <p:nvPr/>
          </p:nvSpPr>
          <p:spPr bwMode="auto">
            <a:xfrm>
              <a:off x="6642100" y="37211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095" name="Line 87"/>
            <p:cNvSpPr>
              <a:spLocks noChangeShapeType="1"/>
            </p:cNvSpPr>
            <p:nvPr/>
          </p:nvSpPr>
          <p:spPr bwMode="auto">
            <a:xfrm>
              <a:off x="8547100" y="3721100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096" name="Text Box 88"/>
            <p:cNvSpPr txBox="1">
              <a:spLocks noChangeArrowheads="1"/>
            </p:cNvSpPr>
            <p:nvPr/>
          </p:nvSpPr>
          <p:spPr bwMode="auto">
            <a:xfrm>
              <a:off x="5270500" y="3611563"/>
              <a:ext cx="555625" cy="28416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chemeClr val="hlink"/>
                  </a:solidFill>
                </a:rPr>
                <a:t>R188</a:t>
              </a:r>
            </a:p>
          </p:txBody>
        </p:sp>
        <p:sp>
          <p:nvSpPr>
            <p:cNvPr id="2097" name="Line 89"/>
            <p:cNvSpPr>
              <a:spLocks noChangeShapeType="1"/>
            </p:cNvSpPr>
            <p:nvPr/>
          </p:nvSpPr>
          <p:spPr bwMode="auto">
            <a:xfrm>
              <a:off x="5803900" y="3721100"/>
              <a:ext cx="304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098" name="Text Box 90"/>
            <p:cNvSpPr txBox="1">
              <a:spLocks noChangeArrowheads="1"/>
            </p:cNvSpPr>
            <p:nvPr/>
          </p:nvSpPr>
          <p:spPr bwMode="auto">
            <a:xfrm>
              <a:off x="676275" y="4041775"/>
              <a:ext cx="555625" cy="28416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chemeClr val="hlink"/>
                  </a:solidFill>
                </a:rPr>
                <a:t>R323</a:t>
              </a:r>
            </a:p>
          </p:txBody>
        </p:sp>
        <p:sp>
          <p:nvSpPr>
            <p:cNvPr id="2099" name="Line 91"/>
            <p:cNvSpPr>
              <a:spLocks noChangeShapeType="1"/>
            </p:cNvSpPr>
            <p:nvPr/>
          </p:nvSpPr>
          <p:spPr bwMode="auto">
            <a:xfrm>
              <a:off x="1231900" y="4170363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00" name="Text Box 92"/>
            <p:cNvSpPr txBox="1">
              <a:spLocks noChangeArrowheads="1"/>
            </p:cNvSpPr>
            <p:nvPr/>
          </p:nvSpPr>
          <p:spPr bwMode="auto">
            <a:xfrm>
              <a:off x="4356100" y="4059238"/>
              <a:ext cx="555625" cy="28416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chemeClr val="hlink"/>
                  </a:solidFill>
                </a:rPr>
                <a:t>R410</a:t>
              </a:r>
            </a:p>
          </p:txBody>
        </p:sp>
        <p:sp>
          <p:nvSpPr>
            <p:cNvPr id="2101" name="Text Box 93"/>
            <p:cNvSpPr txBox="1">
              <a:spLocks noChangeArrowheads="1"/>
            </p:cNvSpPr>
            <p:nvPr/>
          </p:nvSpPr>
          <p:spPr bwMode="auto">
            <a:xfrm>
              <a:off x="5270500" y="4041775"/>
              <a:ext cx="555625" cy="28416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chemeClr val="hlink"/>
                  </a:solidFill>
                </a:rPr>
                <a:t>R471</a:t>
              </a:r>
            </a:p>
          </p:txBody>
        </p:sp>
        <p:sp>
          <p:nvSpPr>
            <p:cNvPr id="2102" name="Line 94"/>
            <p:cNvSpPr>
              <a:spLocks noChangeShapeType="1"/>
            </p:cNvSpPr>
            <p:nvPr/>
          </p:nvSpPr>
          <p:spPr bwMode="auto">
            <a:xfrm>
              <a:off x="3975100" y="4170363"/>
              <a:ext cx="381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03" name="Text Box 95"/>
            <p:cNvSpPr txBox="1">
              <a:spLocks noChangeArrowheads="1"/>
            </p:cNvSpPr>
            <p:nvPr/>
          </p:nvSpPr>
          <p:spPr bwMode="auto">
            <a:xfrm>
              <a:off x="7556500" y="3721100"/>
              <a:ext cx="381000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solidFill>
                    <a:srgbClr val="FF33CC"/>
                  </a:solidFill>
                </a:rPr>
                <a:t>1</a:t>
              </a:r>
            </a:p>
          </p:txBody>
        </p:sp>
        <p:sp>
          <p:nvSpPr>
            <p:cNvPr id="2104" name="Line 96"/>
            <p:cNvSpPr>
              <a:spLocks noChangeShapeType="1"/>
            </p:cNvSpPr>
            <p:nvPr/>
          </p:nvSpPr>
          <p:spPr bwMode="auto">
            <a:xfrm>
              <a:off x="241300" y="4170363"/>
              <a:ext cx="457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05" name="Text Box 97"/>
            <p:cNvSpPr txBox="1">
              <a:spLocks noChangeArrowheads="1"/>
            </p:cNvSpPr>
            <p:nvPr/>
          </p:nvSpPr>
          <p:spPr bwMode="auto">
            <a:xfrm>
              <a:off x="241300" y="4170363"/>
              <a:ext cx="381000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solidFill>
                    <a:srgbClr val="FF33CC"/>
                  </a:solidFill>
                </a:rPr>
                <a:t>34</a:t>
              </a:r>
            </a:p>
          </p:txBody>
        </p:sp>
        <p:sp>
          <p:nvSpPr>
            <p:cNvPr id="2106" name="Text Box 98"/>
            <p:cNvSpPr txBox="1">
              <a:spLocks noChangeArrowheads="1"/>
            </p:cNvSpPr>
            <p:nvPr/>
          </p:nvSpPr>
          <p:spPr bwMode="auto">
            <a:xfrm>
              <a:off x="1155700" y="4170363"/>
              <a:ext cx="381000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solidFill>
                    <a:srgbClr val="FF33CC"/>
                  </a:solidFill>
                </a:rPr>
                <a:t>21</a:t>
              </a:r>
            </a:p>
          </p:txBody>
        </p:sp>
        <p:sp>
          <p:nvSpPr>
            <p:cNvPr id="2107" name="Text Box 99"/>
            <p:cNvSpPr txBox="1">
              <a:spLocks noChangeArrowheads="1"/>
            </p:cNvSpPr>
            <p:nvPr/>
          </p:nvSpPr>
          <p:spPr bwMode="auto">
            <a:xfrm>
              <a:off x="2146300" y="4170363"/>
              <a:ext cx="381000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solidFill>
                    <a:srgbClr val="FF33CC"/>
                  </a:solidFill>
                </a:rPr>
                <a:t>4</a:t>
              </a:r>
            </a:p>
          </p:txBody>
        </p:sp>
        <p:sp>
          <p:nvSpPr>
            <p:cNvPr id="2108" name="Text Box 100"/>
            <p:cNvSpPr txBox="1">
              <a:spLocks noChangeArrowheads="1"/>
            </p:cNvSpPr>
            <p:nvPr/>
          </p:nvSpPr>
          <p:spPr bwMode="auto">
            <a:xfrm>
              <a:off x="2984500" y="4170363"/>
              <a:ext cx="381000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solidFill>
                    <a:srgbClr val="FF33CC"/>
                  </a:solidFill>
                </a:rPr>
                <a:t>56</a:t>
              </a:r>
            </a:p>
          </p:txBody>
        </p:sp>
        <p:sp>
          <p:nvSpPr>
            <p:cNvPr id="2109" name="Text Box 101"/>
            <p:cNvSpPr txBox="1">
              <a:spLocks noChangeArrowheads="1"/>
            </p:cNvSpPr>
            <p:nvPr/>
          </p:nvSpPr>
          <p:spPr bwMode="auto">
            <a:xfrm>
              <a:off x="3968750" y="4233863"/>
              <a:ext cx="381000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solidFill>
                    <a:srgbClr val="FF33CC"/>
                  </a:solidFill>
                </a:rPr>
                <a:t>2</a:t>
              </a:r>
            </a:p>
          </p:txBody>
        </p:sp>
        <p:sp>
          <p:nvSpPr>
            <p:cNvPr id="2110" name="Text Box 102"/>
            <p:cNvSpPr txBox="1">
              <a:spLocks noChangeArrowheads="1"/>
            </p:cNvSpPr>
            <p:nvPr/>
          </p:nvSpPr>
          <p:spPr bwMode="auto">
            <a:xfrm>
              <a:off x="4889500" y="4233863"/>
              <a:ext cx="381000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solidFill>
                    <a:srgbClr val="FF33CC"/>
                  </a:solidFill>
                </a:rPr>
                <a:t>60</a:t>
              </a:r>
            </a:p>
          </p:txBody>
        </p:sp>
        <p:sp>
          <p:nvSpPr>
            <p:cNvPr id="2111" name="Text Box 103"/>
            <p:cNvSpPr txBox="1">
              <a:spLocks noChangeArrowheads="1"/>
            </p:cNvSpPr>
            <p:nvPr/>
          </p:nvSpPr>
          <p:spPr bwMode="auto">
            <a:xfrm>
              <a:off x="6391275" y="3944938"/>
              <a:ext cx="184150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2112" name="Text Box 104"/>
            <p:cNvSpPr txBox="1">
              <a:spLocks noChangeArrowheads="1"/>
            </p:cNvSpPr>
            <p:nvPr/>
          </p:nvSpPr>
          <p:spPr bwMode="auto">
            <a:xfrm>
              <a:off x="6553200" y="4059238"/>
              <a:ext cx="555625" cy="284162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rgbClr val="FF0000"/>
                  </a:solidFill>
                </a:rPr>
                <a:t>R247</a:t>
              </a:r>
            </a:p>
          </p:txBody>
        </p:sp>
        <p:sp>
          <p:nvSpPr>
            <p:cNvPr id="2113" name="Text Box 105"/>
            <p:cNvSpPr txBox="1">
              <a:spLocks noChangeArrowheads="1"/>
            </p:cNvSpPr>
            <p:nvPr/>
          </p:nvSpPr>
          <p:spPr bwMode="auto">
            <a:xfrm>
              <a:off x="3892550" y="3271838"/>
              <a:ext cx="471488" cy="284162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>
                  <a:solidFill>
                    <a:srgbClr val="FF0000"/>
                  </a:solidFill>
                </a:rPr>
                <a:t>R93</a:t>
              </a:r>
            </a:p>
          </p:txBody>
        </p:sp>
        <p:sp>
          <p:nvSpPr>
            <p:cNvPr id="2114" name="Line 106"/>
            <p:cNvSpPr>
              <a:spLocks noChangeShapeType="1"/>
            </p:cNvSpPr>
            <p:nvPr/>
          </p:nvSpPr>
          <p:spPr bwMode="auto">
            <a:xfrm>
              <a:off x="4349750" y="3400425"/>
              <a:ext cx="381000" cy="19208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15" name="Text Box 107"/>
            <p:cNvSpPr txBox="1">
              <a:spLocks noChangeArrowheads="1"/>
            </p:cNvSpPr>
            <p:nvPr/>
          </p:nvSpPr>
          <p:spPr bwMode="auto">
            <a:xfrm>
              <a:off x="3476625" y="3276600"/>
              <a:ext cx="415925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solidFill>
                    <a:srgbClr val="FF0000"/>
                  </a:solidFill>
                </a:rPr>
                <a:t>3</a:t>
              </a:r>
            </a:p>
          </p:txBody>
        </p:sp>
        <p:sp>
          <p:nvSpPr>
            <p:cNvPr id="2116" name="Text Box 108"/>
            <p:cNvSpPr txBox="1">
              <a:spLocks noChangeArrowheads="1"/>
            </p:cNvSpPr>
            <p:nvPr/>
          </p:nvSpPr>
          <p:spPr bwMode="auto">
            <a:xfrm>
              <a:off x="4460875" y="3230563"/>
              <a:ext cx="415925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solidFill>
                    <a:srgbClr val="FF0000"/>
                  </a:solidFill>
                </a:rPr>
                <a:t>5</a:t>
              </a:r>
            </a:p>
          </p:txBody>
        </p:sp>
        <p:sp>
          <p:nvSpPr>
            <p:cNvPr id="2117" name="Line 109"/>
            <p:cNvSpPr>
              <a:spLocks noChangeShapeType="1"/>
            </p:cNvSpPr>
            <p:nvPr/>
          </p:nvSpPr>
          <p:spPr bwMode="auto">
            <a:xfrm>
              <a:off x="6248400" y="3886200"/>
              <a:ext cx="304800" cy="25558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18" name="Line 110"/>
            <p:cNvSpPr>
              <a:spLocks noChangeShapeType="1"/>
            </p:cNvSpPr>
            <p:nvPr/>
          </p:nvSpPr>
          <p:spPr bwMode="auto">
            <a:xfrm flipV="1">
              <a:off x="7086600" y="3810000"/>
              <a:ext cx="228600" cy="30480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119" name="Text Box 111"/>
            <p:cNvSpPr txBox="1">
              <a:spLocks noChangeArrowheads="1"/>
            </p:cNvSpPr>
            <p:nvPr/>
          </p:nvSpPr>
          <p:spPr bwMode="auto">
            <a:xfrm>
              <a:off x="6067425" y="3913188"/>
              <a:ext cx="415925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solidFill>
                    <a:srgbClr val="FF0000"/>
                  </a:solidFill>
                </a:rPr>
                <a:t>36</a:t>
              </a:r>
            </a:p>
          </p:txBody>
        </p:sp>
        <p:sp>
          <p:nvSpPr>
            <p:cNvPr id="2120" name="Text Box 112"/>
            <p:cNvSpPr txBox="1">
              <a:spLocks noChangeArrowheads="1"/>
            </p:cNvSpPr>
            <p:nvPr/>
          </p:nvSpPr>
          <p:spPr bwMode="auto">
            <a:xfrm>
              <a:off x="7162800" y="3886200"/>
              <a:ext cx="415925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solidFill>
                    <a:srgbClr val="FF0000"/>
                  </a:solidFill>
                </a:rPr>
                <a:t>18</a:t>
              </a:r>
            </a:p>
          </p:txBody>
        </p:sp>
      </p:grpSp>
      <p:sp>
        <p:nvSpPr>
          <p:cNvPr id="2058" name="Text Box 113"/>
          <p:cNvSpPr txBox="1">
            <a:spLocks noChangeArrowheads="1"/>
          </p:cNvSpPr>
          <p:nvPr/>
        </p:nvSpPr>
        <p:spPr bwMode="auto">
          <a:xfrm>
            <a:off x="6096000" y="25908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059" name="Text Box 114"/>
          <p:cNvSpPr txBox="1">
            <a:spLocks noChangeArrowheads="1"/>
          </p:cNvSpPr>
          <p:nvPr/>
        </p:nvSpPr>
        <p:spPr bwMode="auto">
          <a:xfrm>
            <a:off x="6251575" y="1828800"/>
            <a:ext cx="2816225" cy="942975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1" dirty="0">
                <a:solidFill>
                  <a:schemeClr val="hlink"/>
                </a:solidFill>
              </a:rPr>
              <a:t>K247</a:t>
            </a:r>
            <a:r>
              <a:rPr lang="en-US" sz="1400" dirty="0">
                <a:solidFill>
                  <a:schemeClr val="hlink"/>
                </a:solidFill>
              </a:rPr>
              <a:t> in non-</a:t>
            </a:r>
            <a:r>
              <a:rPr lang="en-US" sz="1400" dirty="0" err="1">
                <a:solidFill>
                  <a:schemeClr val="hlink"/>
                </a:solidFill>
              </a:rPr>
              <a:t>sylvatic</a:t>
            </a:r>
            <a:r>
              <a:rPr lang="en-US" sz="1400" dirty="0">
                <a:solidFill>
                  <a:schemeClr val="hlink"/>
                </a:solidFill>
              </a:rPr>
              <a:t> DENV-2</a:t>
            </a:r>
          </a:p>
          <a:p>
            <a:pPr algn="ctr"/>
            <a:r>
              <a:rPr lang="en-US" sz="1400" dirty="0">
                <a:solidFill>
                  <a:schemeClr val="hlink"/>
                </a:solidFill>
              </a:rPr>
              <a:t>genotypes is critical for infectivity </a:t>
            </a:r>
          </a:p>
          <a:p>
            <a:pPr algn="ctr"/>
            <a:r>
              <a:rPr lang="en-US" sz="1400" dirty="0">
                <a:solidFill>
                  <a:schemeClr val="hlink"/>
                </a:solidFill>
              </a:rPr>
              <a:t>in humans; while </a:t>
            </a:r>
            <a:r>
              <a:rPr lang="en-US" sz="1400" dirty="0" err="1">
                <a:solidFill>
                  <a:schemeClr val="hlink"/>
                </a:solidFill>
              </a:rPr>
              <a:t>Sylvatic</a:t>
            </a:r>
            <a:r>
              <a:rPr lang="en-US" sz="1400" dirty="0">
                <a:solidFill>
                  <a:schemeClr val="hlink"/>
                </a:solidFill>
              </a:rPr>
              <a:t> strains shows </a:t>
            </a:r>
            <a:r>
              <a:rPr lang="en-US" sz="1400" b="1" dirty="0">
                <a:solidFill>
                  <a:srgbClr val="FF0000"/>
                </a:solidFill>
              </a:rPr>
              <a:t>K247R</a:t>
            </a:r>
            <a:r>
              <a:rPr lang="en-US" sz="1400" dirty="0">
                <a:solidFill>
                  <a:schemeClr val="hlink"/>
                </a:solidFill>
              </a:rPr>
              <a:t> mutation</a:t>
            </a:r>
          </a:p>
        </p:txBody>
      </p:sp>
      <p:sp>
        <p:nvSpPr>
          <p:cNvPr id="2060" name="Text Box 115"/>
          <p:cNvSpPr txBox="1">
            <a:spLocks noChangeArrowheads="1"/>
          </p:cNvSpPr>
          <p:nvPr/>
        </p:nvSpPr>
        <p:spPr bwMode="auto">
          <a:xfrm>
            <a:off x="2057400" y="22225"/>
            <a:ext cx="508635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/>
              <a:t>Application of RTD to predict host-specificity</a:t>
            </a:r>
          </a:p>
          <a:p>
            <a:pPr algn="ctr">
              <a:lnSpc>
                <a:spcPct val="90000"/>
              </a:lnSpc>
            </a:pPr>
            <a:r>
              <a:rPr lang="en-US" b="1"/>
              <a:t> RT of R mapped on 3D structure of E protein</a:t>
            </a:r>
          </a:p>
        </p:txBody>
      </p:sp>
      <p:graphicFrame>
        <p:nvGraphicFramePr>
          <p:cNvPr id="2050" name="Object 116"/>
          <p:cNvGraphicFramePr>
            <a:graphicFrameLocks noChangeAspect="1"/>
          </p:cNvGraphicFramePr>
          <p:nvPr/>
        </p:nvGraphicFramePr>
        <p:xfrm>
          <a:off x="228600" y="4267200"/>
          <a:ext cx="5229225" cy="2057400"/>
        </p:xfrm>
        <a:graphic>
          <a:graphicData uri="http://schemas.openxmlformats.org/presentationml/2006/ole">
            <p:oleObj spid="_x0000_s47106" name="Bitmap Image" r:id="rId3" imgW="7523810" imgH="2962689" progId="PBrush">
              <p:embed/>
            </p:oleObj>
          </a:graphicData>
        </a:graphic>
      </p:graphicFrame>
      <p:sp>
        <p:nvSpPr>
          <p:cNvPr id="2061" name="Text Box 117"/>
          <p:cNvSpPr txBox="1">
            <a:spLocks noChangeArrowheads="1"/>
          </p:cNvSpPr>
          <p:nvPr/>
        </p:nvSpPr>
        <p:spPr bwMode="auto">
          <a:xfrm>
            <a:off x="5486400" y="5254625"/>
            <a:ext cx="3505200" cy="1069975"/>
          </a:xfrm>
          <a:prstGeom prst="rect">
            <a:avLst/>
          </a:prstGeom>
          <a:solidFill>
            <a:srgbClr val="00004A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>
                <a:solidFill>
                  <a:srgbClr val="FF99CC"/>
                </a:solidFill>
                <a:latin typeface="Times New Roman" charset="0"/>
                <a:cs typeface="Times New Roman" charset="0"/>
              </a:rPr>
              <a:t>Known epitopes</a:t>
            </a:r>
            <a:r>
              <a:rPr lang="en-US" sz="1600">
                <a:solidFill>
                  <a:schemeClr val="bg1"/>
                </a:solidFill>
                <a:latin typeface="Times New Roman" charset="0"/>
                <a:cs typeface="Times New Roman" charset="0"/>
              </a:rPr>
              <a:t>, </a:t>
            </a:r>
            <a:r>
              <a:rPr lang="en-US" sz="1600">
                <a:solidFill>
                  <a:srgbClr val="669900"/>
                </a:solidFill>
                <a:latin typeface="Times New Roman" charset="0"/>
                <a:cs typeface="Times New Roman" charset="0"/>
              </a:rPr>
              <a:t>Ligand-binding residues</a:t>
            </a:r>
            <a:r>
              <a:rPr lang="en-US" sz="1600">
                <a:solidFill>
                  <a:schemeClr val="bg1"/>
                </a:solidFill>
                <a:latin typeface="Times New Roman" charset="0"/>
                <a:cs typeface="Times New Roman" charset="0"/>
              </a:rPr>
              <a:t> &amp; </a:t>
            </a:r>
            <a:r>
              <a:rPr lang="en-US" sz="1600">
                <a:solidFill>
                  <a:srgbClr val="CC0000"/>
                </a:solidFill>
                <a:latin typeface="Times New Roman" charset="0"/>
                <a:cs typeface="Times New Roman" charset="0"/>
              </a:rPr>
              <a:t>receptor-binding residues</a:t>
            </a:r>
            <a:r>
              <a:rPr lang="en-US" sz="1600">
                <a:solidFill>
                  <a:schemeClr val="bg1"/>
                </a:solidFill>
                <a:latin typeface="Times New Roman" charset="0"/>
                <a:cs typeface="Times New Roman" charset="0"/>
              </a:rPr>
              <a:t>, </a:t>
            </a:r>
            <a:r>
              <a:rPr lang="en-US" sz="1600">
                <a:solidFill>
                  <a:srgbClr val="66FFFF"/>
                </a:solidFill>
                <a:latin typeface="Times New Roman" charset="0"/>
                <a:cs typeface="Times New Roman" charset="0"/>
              </a:rPr>
              <a:t>Evolutionary trace</a:t>
            </a:r>
            <a:r>
              <a:rPr lang="en-US" sz="1600">
                <a:solidFill>
                  <a:schemeClr val="bg1"/>
                </a:solidFill>
                <a:latin typeface="Times New Roman" charset="0"/>
                <a:cs typeface="Times New Roman" charset="0"/>
              </a:rPr>
              <a:t> </a:t>
            </a:r>
            <a:r>
              <a:rPr lang="en-US" sz="1600">
                <a:solidFill>
                  <a:srgbClr val="66FFFF"/>
                </a:solidFill>
                <a:latin typeface="Times New Roman" charset="0"/>
                <a:cs typeface="Times New Roman" charset="0"/>
              </a:rPr>
              <a:t>residues reported to be binding site</a:t>
            </a:r>
            <a:r>
              <a:rPr lang="en-US" sz="1600">
                <a:solidFill>
                  <a:schemeClr val="bg1"/>
                </a:solidFill>
                <a:latin typeface="Times New Roman" charset="0"/>
                <a:cs typeface="Times New Roman" charset="0"/>
              </a:rPr>
              <a:t> and </a:t>
            </a:r>
            <a:r>
              <a:rPr lang="en-US" sz="1600">
                <a:solidFill>
                  <a:srgbClr val="00FF00"/>
                </a:solidFill>
                <a:latin typeface="Times New Roman" charset="0"/>
                <a:cs typeface="Times New Roman" charset="0"/>
              </a:rPr>
              <a:t>novel</a:t>
            </a:r>
            <a:r>
              <a:rPr lang="en-US" sz="1600">
                <a:solidFill>
                  <a:schemeClr val="bg1"/>
                </a:solidFill>
                <a:latin typeface="Times New Roman" charset="0"/>
                <a:cs typeface="Times New Roman" charset="0"/>
              </a:rPr>
              <a:t> are shown.</a:t>
            </a:r>
          </a:p>
        </p:txBody>
      </p:sp>
      <p:sp>
        <p:nvSpPr>
          <p:cNvPr id="118" name="Date Placeholder 117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19/12/2012</a:t>
            </a:r>
            <a:endParaRPr lang="en-US"/>
          </a:p>
        </p:txBody>
      </p:sp>
      <p:sp>
        <p:nvSpPr>
          <p:cNvPr id="119" name="Slide Number Placeholder 1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3D61B6-88D9-4F59-8BD6-078752BDBAAB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121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sv-SE" dirty="0" smtClean="0"/>
              <a:t>© Dr. Urmila Kulkarni-Kale,  Vaccines 2015   Bioinformatics Centre, S.P. Pune University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8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Genotyping of </a:t>
            </a:r>
            <a:r>
              <a:rPr lang="en-US" i="1" smtClean="0"/>
              <a:t>West nile viruses</a:t>
            </a:r>
            <a:endParaRPr lang="en-IN" i="1" smtClean="0"/>
          </a:p>
        </p:txBody>
      </p:sp>
      <p:sp>
        <p:nvSpPr>
          <p:cNvPr id="19459" name="Content Placeholder 12"/>
          <p:cNvSpPr>
            <a:spLocks noGrp="1"/>
          </p:cNvSpPr>
          <p:nvPr>
            <p:ph sz="quarter" idx="4294967295"/>
          </p:nvPr>
        </p:nvSpPr>
        <p:spPr>
          <a:xfrm>
            <a:off x="4845050" y="1589088"/>
            <a:ext cx="3886200" cy="4572000"/>
          </a:xfrm>
        </p:spPr>
        <p:txBody>
          <a:bodyPr/>
          <a:lstStyle/>
          <a:p>
            <a:pPr marL="319088" indent="-319088"/>
            <a:r>
              <a:rPr lang="en-US" sz="2700" dirty="0" smtClean="0"/>
              <a:t>Input : </a:t>
            </a:r>
            <a:r>
              <a:rPr lang="en-US" sz="2700" dirty="0" smtClean="0">
                <a:solidFill>
                  <a:srgbClr val="FF0000"/>
                </a:solidFill>
              </a:rPr>
              <a:t>Whole genome</a:t>
            </a:r>
          </a:p>
          <a:p>
            <a:pPr marL="319088" indent="-319088"/>
            <a:r>
              <a:rPr lang="en-US" sz="2700" dirty="0" smtClean="0"/>
              <a:t>Optimum k=7</a:t>
            </a:r>
          </a:p>
          <a:p>
            <a:pPr marL="319088" indent="-319088"/>
            <a:r>
              <a:rPr lang="en-US" sz="2700" dirty="0" smtClean="0"/>
              <a:t>Sensitivity : 100%</a:t>
            </a:r>
          </a:p>
          <a:p>
            <a:pPr marL="319088" indent="-319088"/>
            <a:r>
              <a:rPr lang="en-US" sz="2700" dirty="0" smtClean="0"/>
              <a:t>Specificity : 100%</a:t>
            </a:r>
            <a:endParaRPr lang="en-IN" sz="2700" dirty="0" smtClean="0"/>
          </a:p>
          <a:p>
            <a:pPr marL="319088" indent="-319088"/>
            <a:endParaRPr lang="en-US" sz="2700" dirty="0" smtClean="0">
              <a:solidFill>
                <a:srgbClr val="FF0000"/>
              </a:solidFill>
            </a:endParaRPr>
          </a:p>
          <a:p>
            <a:pPr marL="319088" indent="-319088">
              <a:buNone/>
            </a:pPr>
            <a:r>
              <a:rPr lang="en-US" sz="1500" b="1" dirty="0" smtClean="0"/>
              <a:t>	</a:t>
            </a:r>
            <a:r>
              <a:rPr lang="en-IN" sz="1600" dirty="0" err="1" smtClean="0"/>
              <a:t>Kolekar</a:t>
            </a:r>
            <a:r>
              <a:rPr lang="en-IN" sz="1600" dirty="0" smtClean="0"/>
              <a:t> </a:t>
            </a:r>
            <a:r>
              <a:rPr lang="en-IN" sz="1600" dirty="0" smtClean="0"/>
              <a:t>et. Al.,  </a:t>
            </a:r>
            <a:r>
              <a:rPr lang="en-IN" sz="1600" b="1" u="sng" dirty="0" smtClean="0"/>
              <a:t>Journal of </a:t>
            </a:r>
            <a:r>
              <a:rPr lang="en-IN" sz="1600" b="1" u="sng" dirty="0" err="1" smtClean="0"/>
              <a:t>Virological</a:t>
            </a:r>
            <a:r>
              <a:rPr lang="en-IN" sz="1600" b="1" u="sng" dirty="0" smtClean="0"/>
              <a:t> Methods</a:t>
            </a:r>
            <a:r>
              <a:rPr lang="en-IN" sz="1600" dirty="0" smtClean="0"/>
              <a:t> 2014. </a:t>
            </a:r>
            <a:r>
              <a:rPr lang="en-US" sz="1600" dirty="0" smtClean="0"/>
              <a:t>198:41-55.</a:t>
            </a:r>
            <a:r>
              <a:rPr lang="en-IN" sz="1600" dirty="0" smtClean="0"/>
              <a:t>  </a:t>
            </a:r>
          </a:p>
          <a:p>
            <a:pPr marL="319088" indent="-319088">
              <a:buFont typeface="Arial" charset="0"/>
              <a:buNone/>
            </a:pPr>
            <a:endParaRPr lang="en-IN" sz="1500" b="1" dirty="0" smtClean="0"/>
          </a:p>
        </p:txBody>
      </p:sp>
      <p:pic>
        <p:nvPicPr>
          <p:cNvPr id="7" name="Content Placeholder 6" descr="WNV.jpg"/>
          <p:cNvPicPr>
            <a:picLocks noGrp="1" noChangeAspect="1"/>
          </p:cNvPicPr>
          <p:nvPr>
            <p:ph sz="quarter" idx="4294967295"/>
          </p:nvPr>
        </p:nvPicPr>
        <p:blipFill>
          <a:blip r:embed="rId2"/>
          <a:stretch>
            <a:fillRect/>
          </a:stretch>
        </p:blipFill>
        <p:spPr>
          <a:xfrm>
            <a:off x="277813" y="1600200"/>
            <a:ext cx="4598987" cy="3978275"/>
          </a:xfrm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9461" name="TextBox 7"/>
          <p:cNvSpPr txBox="1">
            <a:spLocks noChangeArrowheads="1"/>
          </p:cNvSpPr>
          <p:nvPr/>
        </p:nvSpPr>
        <p:spPr bwMode="auto">
          <a:xfrm>
            <a:off x="1447800" y="5715000"/>
            <a:ext cx="5638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N"/>
              <a:t>Available at: </a:t>
            </a:r>
            <a:r>
              <a:rPr lang="en-IN">
                <a:solidFill>
                  <a:srgbClr val="0000FF"/>
                </a:solidFill>
              </a:rPr>
              <a:t>http://bioinfo.net.in/wnv/homepage.html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19/12/2012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589C27-4368-4284-BEF5-AB0C933FFF20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sv-SE" dirty="0" smtClean="0"/>
              <a:t>© Dr. Urmila Kulkarni-Kale,  Vaccines 2015   Bioinformatics Centre, S.P. Pune University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RTD for MPA, Genotyping, Serotyping, &amp; </a:t>
            </a:r>
            <a:r>
              <a:rPr lang="en-US" b="1" smtClean="0">
                <a:solidFill>
                  <a:srgbClr val="0070C0"/>
                </a:solidFill>
              </a:rPr>
              <a:t>Clustering</a:t>
            </a:r>
            <a:r>
              <a:rPr lang="en-US" smtClean="0"/>
              <a:t>  </a:t>
            </a:r>
            <a:endParaRPr lang="en-IN" smtClean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19/12/2012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9E94A5-1C8A-460C-B090-4EDAF56C53E9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sv-SE" dirty="0" smtClean="0"/>
              <a:t>© Dr. Urmila Kulkarni-Kale,  Vaccines 2015   Bioinformatics Centre, S.P. Pune University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8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Genotyping of </a:t>
            </a:r>
            <a:r>
              <a:rPr lang="en-US" i="1" smtClean="0"/>
              <a:t>Human rhinoviruses</a:t>
            </a:r>
            <a:endParaRPr lang="en-IN" i="1" smtClean="0"/>
          </a:p>
        </p:txBody>
      </p:sp>
      <p:sp>
        <p:nvSpPr>
          <p:cNvPr id="24579" name="Content Placeholder 12"/>
          <p:cNvSpPr>
            <a:spLocks noGrp="1"/>
          </p:cNvSpPr>
          <p:nvPr>
            <p:ph sz="quarter" idx="4294967295"/>
          </p:nvPr>
        </p:nvSpPr>
        <p:spPr>
          <a:xfrm>
            <a:off x="4845050" y="1589088"/>
            <a:ext cx="3886200" cy="3768738"/>
          </a:xfrm>
        </p:spPr>
        <p:txBody>
          <a:bodyPr>
            <a:normAutofit lnSpcReduction="10000"/>
          </a:bodyPr>
          <a:lstStyle/>
          <a:p>
            <a:pPr marL="319088" indent="-319088"/>
            <a:r>
              <a:rPr lang="en-US" sz="2700" dirty="0" smtClean="0"/>
              <a:t>Input : </a:t>
            </a:r>
            <a:r>
              <a:rPr lang="en-US" sz="2700" dirty="0" smtClean="0">
                <a:solidFill>
                  <a:srgbClr val="FF0000"/>
                </a:solidFill>
              </a:rPr>
              <a:t>VP1 protein</a:t>
            </a:r>
          </a:p>
          <a:p>
            <a:pPr marL="319088" indent="-319088"/>
            <a:r>
              <a:rPr lang="en-US" sz="2700" dirty="0" smtClean="0"/>
              <a:t>Optimum k=1</a:t>
            </a:r>
          </a:p>
          <a:p>
            <a:pPr marL="319088" indent="-319088"/>
            <a:r>
              <a:rPr lang="en-US" sz="2700" dirty="0" smtClean="0"/>
              <a:t>Sensitivity : 100%</a:t>
            </a:r>
          </a:p>
          <a:p>
            <a:pPr marL="319088" indent="-319088"/>
            <a:r>
              <a:rPr lang="en-US" sz="2700" dirty="0" smtClean="0"/>
              <a:t>Specificity : 100%</a:t>
            </a:r>
            <a:endParaRPr lang="en-IN" sz="2700" dirty="0" smtClean="0"/>
          </a:p>
          <a:p>
            <a:pPr marL="319088" indent="-319088"/>
            <a:endParaRPr lang="en-US" sz="2700" dirty="0" smtClean="0">
              <a:solidFill>
                <a:srgbClr val="FF0000"/>
              </a:solidFill>
            </a:endParaRPr>
          </a:p>
          <a:p>
            <a:pPr marL="319088" indent="-319088">
              <a:buFont typeface="Arial" charset="0"/>
              <a:buNone/>
            </a:pPr>
            <a:r>
              <a:rPr lang="en-US" sz="1500" b="1" dirty="0" smtClean="0"/>
              <a:t>	</a:t>
            </a:r>
            <a:endParaRPr lang="en-US" sz="1500" b="1" dirty="0" smtClean="0"/>
          </a:p>
          <a:p>
            <a:pPr marL="319088" indent="-319088">
              <a:buFont typeface="Arial" charset="0"/>
              <a:buNone/>
            </a:pPr>
            <a:endParaRPr lang="en-US" sz="1500" b="1" dirty="0" smtClean="0"/>
          </a:p>
          <a:p>
            <a:pPr marL="319088" indent="-319088">
              <a:buFont typeface="Arial" charset="0"/>
              <a:buNone/>
            </a:pPr>
            <a:endParaRPr lang="en-US" sz="1500" b="1" dirty="0" smtClean="0"/>
          </a:p>
          <a:p>
            <a:pPr marL="319088" indent="-319088">
              <a:buFont typeface="Arial" charset="0"/>
              <a:buNone/>
            </a:pPr>
            <a:endParaRPr lang="en-US" sz="1500" b="1" dirty="0" smtClean="0"/>
          </a:p>
          <a:p>
            <a:pPr marL="319088" indent="-319088">
              <a:buFont typeface="Arial" charset="0"/>
              <a:buNone/>
            </a:pPr>
            <a:r>
              <a:rPr lang="en-US" sz="1500" b="1" dirty="0" smtClean="0"/>
              <a:t>	Manuscript </a:t>
            </a:r>
            <a:r>
              <a:rPr lang="en-US" sz="1500" b="1" dirty="0" smtClean="0"/>
              <a:t>under </a:t>
            </a:r>
            <a:r>
              <a:rPr lang="en-US" sz="1500" b="1" dirty="0" smtClean="0"/>
              <a:t>revision</a:t>
            </a:r>
            <a:endParaRPr lang="en-IN" sz="1500" b="1" dirty="0" smtClean="0"/>
          </a:p>
          <a:p>
            <a:pPr marL="319088" indent="-319088"/>
            <a:endParaRPr lang="en-IN" sz="2700" dirty="0" smtClean="0"/>
          </a:p>
        </p:txBody>
      </p:sp>
      <p:pic>
        <p:nvPicPr>
          <p:cNvPr id="7" name="Content Placeholder 6" descr="HRV.jpg"/>
          <p:cNvPicPr>
            <a:picLocks noGrp="1" noChangeAspect="1"/>
          </p:cNvPicPr>
          <p:nvPr>
            <p:ph sz="quarter" idx="4294967295"/>
          </p:nvPr>
        </p:nvPicPr>
        <p:blipFill>
          <a:blip r:embed="rId2"/>
          <a:stretch>
            <a:fillRect/>
          </a:stretch>
        </p:blipFill>
        <p:spPr>
          <a:xfrm>
            <a:off x="379413" y="1524000"/>
            <a:ext cx="4421187" cy="3810000"/>
          </a:xfrm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4581" name="TextBox 7"/>
          <p:cNvSpPr txBox="1">
            <a:spLocks noChangeArrowheads="1"/>
          </p:cNvSpPr>
          <p:nvPr/>
        </p:nvSpPr>
        <p:spPr bwMode="auto">
          <a:xfrm>
            <a:off x="1524000" y="5638800"/>
            <a:ext cx="5638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N"/>
              <a:t>Available at: </a:t>
            </a:r>
            <a:r>
              <a:rPr lang="en-IN">
                <a:solidFill>
                  <a:srgbClr val="0000FF"/>
                </a:solidFill>
              </a:rPr>
              <a:t>http://bioinfo.net.in/hrv/homepage.html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19/12/2012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666F62-714E-4F32-8642-7B6BABBB2A5F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sv-SE" dirty="0" smtClean="0"/>
              <a:t>© Dr. Urmila Kulkarni-Kale,  Vaccines 2015   Bioinformatics Centre, S.P. Pune University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26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sz="2800" dirty="0" smtClean="0"/>
              <a:t>RTD-based clustering of HRV-B using VP1  (k=1)</a:t>
            </a:r>
            <a:r>
              <a:rPr lang="en-US" sz="2800" dirty="0" smtClean="0">
                <a:solidFill>
                  <a:schemeClr val="hlink"/>
                </a:solidFill>
              </a:rPr>
              <a:t/>
            </a:r>
            <a:br>
              <a:rPr lang="en-US" sz="2800" dirty="0" smtClean="0">
                <a:solidFill>
                  <a:schemeClr val="hlink"/>
                </a:solidFill>
              </a:rPr>
            </a:br>
            <a:r>
              <a:rPr lang="en-US" sz="2800" dirty="0" smtClean="0"/>
              <a:t>Clustering of drug-resistant &amp;</a:t>
            </a:r>
            <a:r>
              <a:rPr lang="en-US" sz="2800" dirty="0" smtClean="0">
                <a:solidFill>
                  <a:schemeClr val="hlink"/>
                </a:solidFill>
              </a:rPr>
              <a:t> sensitive serotypes</a:t>
            </a:r>
          </a:p>
        </p:txBody>
      </p:sp>
      <p:grpSp>
        <p:nvGrpSpPr>
          <p:cNvPr id="2" name="Group 1027"/>
          <p:cNvGrpSpPr>
            <a:grpSpLocks/>
          </p:cNvGrpSpPr>
          <p:nvPr/>
        </p:nvGrpSpPr>
        <p:grpSpPr bwMode="auto">
          <a:xfrm>
            <a:off x="381000" y="1136650"/>
            <a:ext cx="8482013" cy="4883150"/>
            <a:chOff x="321" y="716"/>
            <a:chExt cx="5343" cy="3076"/>
          </a:xfrm>
        </p:grpSpPr>
        <p:pic>
          <p:nvPicPr>
            <p:cNvPr id="25607" name="Picture 1028" descr="C:\Vaishali-14-March-bacup\V-research-2010-11\May_2k11research\PROJECT1_RTD\papers\RTD-trees\FPRESLI-B"/>
            <p:cNvPicPr>
              <a:picLocks noChangeAspect="1" noChangeArrowheads="1"/>
            </p:cNvPicPr>
            <p:nvPr/>
          </p:nvPicPr>
          <p:blipFill>
            <a:blip r:embed="rId2"/>
            <a:srcRect l="12579" r="10556"/>
            <a:stretch>
              <a:fillRect/>
            </a:stretch>
          </p:blipFill>
          <p:spPr bwMode="auto">
            <a:xfrm>
              <a:off x="321" y="716"/>
              <a:ext cx="3045" cy="307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25608" name="Text Box 10"/>
            <p:cNvSpPr txBox="1">
              <a:spLocks noChangeArrowheads="1"/>
            </p:cNvSpPr>
            <p:nvPr/>
          </p:nvSpPr>
          <p:spPr bwMode="auto">
            <a:xfrm>
              <a:off x="3360" y="912"/>
              <a:ext cx="2304" cy="269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/>
              <a:r>
                <a:rPr lang="en-US" b="1" dirty="0"/>
                <a:t>HRV-B serotypes are subdivided into </a:t>
              </a:r>
              <a:r>
                <a:rPr lang="en-US" b="1" dirty="0" err="1"/>
                <a:t>Pleconaril</a:t>
              </a:r>
              <a:r>
                <a:rPr lang="en-US" b="1" dirty="0"/>
                <a:t>–sensitive and </a:t>
              </a:r>
              <a:r>
                <a:rPr lang="en-US" b="1" dirty="0">
                  <a:solidFill>
                    <a:schemeClr val="hlink"/>
                  </a:solidFill>
                </a:rPr>
                <a:t>resistant</a:t>
              </a:r>
              <a:r>
                <a:rPr lang="en-US" b="1" dirty="0"/>
                <a:t> </a:t>
              </a:r>
              <a:r>
                <a:rPr lang="en-US" b="1" dirty="0">
                  <a:solidFill>
                    <a:schemeClr val="hlink"/>
                  </a:solidFill>
                </a:rPr>
                <a:t>serotypes</a:t>
              </a:r>
              <a:r>
                <a:rPr lang="en-US" b="1" dirty="0"/>
                <a:t> </a:t>
              </a:r>
              <a:r>
                <a:rPr lang="en-US" b="1" dirty="0">
                  <a:solidFill>
                    <a:schemeClr val="hlink"/>
                  </a:solidFill>
                </a:rPr>
                <a:t>(</a:t>
              </a:r>
              <a:r>
                <a:rPr lang="en-US" b="1" dirty="0">
                  <a:solidFill>
                    <a:schemeClr val="hlink"/>
                  </a:solidFill>
                  <a:cs typeface="Times New Roman" charset="0"/>
                </a:rPr>
                <a:t>B-4, -5, -42, -84,-93, -97 and –84</a:t>
              </a:r>
              <a:r>
                <a:rPr lang="en-US" b="1" dirty="0">
                  <a:solidFill>
                    <a:schemeClr val="hlink"/>
                  </a:solidFill>
                </a:rPr>
                <a:t>)</a:t>
              </a:r>
              <a:r>
                <a:rPr lang="en-US" b="1" dirty="0"/>
                <a:t> serotypes.</a:t>
              </a:r>
            </a:p>
            <a:p>
              <a:pPr algn="ctr"/>
              <a:endParaRPr lang="en-US" b="1" dirty="0"/>
            </a:p>
            <a:p>
              <a:pPr algn="ctr"/>
              <a:endParaRPr lang="en-US" b="1" dirty="0"/>
            </a:p>
            <a:p>
              <a:pPr algn="ctr"/>
              <a:endParaRPr lang="en-US" b="1" dirty="0"/>
            </a:p>
            <a:p>
              <a:pPr algn="ctr"/>
              <a:endParaRPr lang="en-US" b="1" dirty="0"/>
            </a:p>
            <a:p>
              <a:pPr algn="just"/>
              <a:r>
                <a:rPr lang="en-US" b="1" dirty="0"/>
                <a:t>RTD-based informative residues viz. F,P,R,E,S,L,I obtained by WEKA- improves discrimination of </a:t>
              </a:r>
              <a:r>
                <a:rPr lang="en-US" b="1" dirty="0" err="1"/>
                <a:t>pleconaril</a:t>
              </a:r>
              <a:r>
                <a:rPr lang="en-US" b="1" dirty="0"/>
                <a:t>-sensitive &amp; resistant serotypes.</a:t>
              </a:r>
            </a:p>
            <a:p>
              <a:pPr algn="just"/>
              <a:endParaRPr lang="en-US" sz="2000" dirty="0">
                <a:latin typeface="Calibri" charset="0"/>
                <a:cs typeface="Times New Roman" charset="0"/>
              </a:endParaRPr>
            </a:p>
          </p:txBody>
        </p:sp>
      </p:grp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19/12/2012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4A7CF9-7814-4B19-A02A-87AA238F385E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sv-SE" dirty="0" smtClean="0"/>
              <a:t>© Dr. Urmila Kulkarni-Kale,  Vaccines 2015   Bioinformatics Centre, S.P. Pune University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26"/>
          <p:cNvGrpSpPr>
            <a:grpSpLocks/>
          </p:cNvGrpSpPr>
          <p:nvPr/>
        </p:nvGrpSpPr>
        <p:grpSpPr bwMode="auto">
          <a:xfrm>
            <a:off x="34925" y="1828800"/>
            <a:ext cx="9109075" cy="457200"/>
            <a:chOff x="22" y="1344"/>
            <a:chExt cx="5738" cy="288"/>
          </a:xfrm>
        </p:grpSpPr>
        <p:sp>
          <p:nvSpPr>
            <p:cNvPr id="1078" name="Text Box 1027"/>
            <p:cNvSpPr txBox="1">
              <a:spLocks noChangeArrowheads="1"/>
            </p:cNvSpPr>
            <p:nvPr/>
          </p:nvSpPr>
          <p:spPr bwMode="auto">
            <a:xfrm>
              <a:off x="22" y="1344"/>
              <a:ext cx="314" cy="1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solidFill>
                    <a:schemeClr val="hlink"/>
                  </a:solidFill>
                </a:rPr>
                <a:t>F60</a:t>
              </a:r>
            </a:p>
          </p:txBody>
        </p:sp>
        <p:sp>
          <p:nvSpPr>
            <p:cNvPr id="1079" name="Line 1028"/>
            <p:cNvSpPr>
              <a:spLocks noChangeShapeType="1"/>
            </p:cNvSpPr>
            <p:nvPr/>
          </p:nvSpPr>
          <p:spPr bwMode="auto">
            <a:xfrm>
              <a:off x="336" y="1440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080" name="Text Box 1029"/>
            <p:cNvSpPr txBox="1">
              <a:spLocks noChangeArrowheads="1"/>
            </p:cNvSpPr>
            <p:nvPr/>
          </p:nvSpPr>
          <p:spPr bwMode="auto">
            <a:xfrm>
              <a:off x="550" y="1344"/>
              <a:ext cx="314" cy="1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solidFill>
                    <a:schemeClr val="hlink"/>
                  </a:solidFill>
                </a:rPr>
                <a:t>F70</a:t>
              </a:r>
            </a:p>
          </p:txBody>
        </p:sp>
        <p:sp>
          <p:nvSpPr>
            <p:cNvPr id="1081" name="Text Box 1030"/>
            <p:cNvSpPr txBox="1">
              <a:spLocks noChangeArrowheads="1"/>
            </p:cNvSpPr>
            <p:nvPr/>
          </p:nvSpPr>
          <p:spPr bwMode="auto">
            <a:xfrm>
              <a:off x="336" y="1440"/>
              <a:ext cx="19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b="1">
                  <a:solidFill>
                    <a:srgbClr val="FF33CC"/>
                  </a:solidFill>
                </a:rPr>
                <a:t>9</a:t>
              </a:r>
            </a:p>
          </p:txBody>
        </p:sp>
        <p:sp>
          <p:nvSpPr>
            <p:cNvPr id="1082" name="Line 1031"/>
            <p:cNvSpPr>
              <a:spLocks noChangeShapeType="1"/>
            </p:cNvSpPr>
            <p:nvPr/>
          </p:nvSpPr>
          <p:spPr bwMode="auto">
            <a:xfrm>
              <a:off x="864" y="1440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083" name="Text Box 1032"/>
            <p:cNvSpPr txBox="1">
              <a:spLocks noChangeArrowheads="1"/>
            </p:cNvSpPr>
            <p:nvPr/>
          </p:nvSpPr>
          <p:spPr bwMode="auto">
            <a:xfrm>
              <a:off x="1152" y="1344"/>
              <a:ext cx="314" cy="1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solidFill>
                    <a:schemeClr val="hlink"/>
                  </a:solidFill>
                </a:rPr>
                <a:t>F99</a:t>
              </a:r>
            </a:p>
          </p:txBody>
        </p:sp>
        <p:sp>
          <p:nvSpPr>
            <p:cNvPr id="1084" name="Text Box 1033"/>
            <p:cNvSpPr txBox="1">
              <a:spLocks noChangeArrowheads="1"/>
            </p:cNvSpPr>
            <p:nvPr/>
          </p:nvSpPr>
          <p:spPr bwMode="auto">
            <a:xfrm>
              <a:off x="864" y="1440"/>
              <a:ext cx="28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b="1">
                  <a:solidFill>
                    <a:srgbClr val="FF33CC"/>
                  </a:solidFill>
                </a:rPr>
                <a:t>28</a:t>
              </a:r>
            </a:p>
          </p:txBody>
        </p:sp>
        <p:sp>
          <p:nvSpPr>
            <p:cNvPr id="1085" name="Text Box 1034"/>
            <p:cNvSpPr txBox="1">
              <a:spLocks noChangeArrowheads="1"/>
            </p:cNvSpPr>
            <p:nvPr/>
          </p:nvSpPr>
          <p:spPr bwMode="auto">
            <a:xfrm>
              <a:off x="1680" y="1344"/>
              <a:ext cx="376" cy="1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solidFill>
                    <a:schemeClr val="hlink"/>
                  </a:solidFill>
                </a:rPr>
                <a:t>F119</a:t>
              </a:r>
            </a:p>
          </p:txBody>
        </p:sp>
        <p:sp>
          <p:nvSpPr>
            <p:cNvPr id="1086" name="Text Box 1035"/>
            <p:cNvSpPr txBox="1">
              <a:spLocks noChangeArrowheads="1"/>
            </p:cNvSpPr>
            <p:nvPr/>
          </p:nvSpPr>
          <p:spPr bwMode="auto">
            <a:xfrm>
              <a:off x="1440" y="1440"/>
              <a:ext cx="28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b="1">
                  <a:solidFill>
                    <a:srgbClr val="FF33CC"/>
                  </a:solidFill>
                </a:rPr>
                <a:t>19</a:t>
              </a:r>
            </a:p>
          </p:txBody>
        </p:sp>
        <p:sp>
          <p:nvSpPr>
            <p:cNvPr id="1087" name="Text Box 1036"/>
            <p:cNvSpPr txBox="1">
              <a:spLocks noChangeArrowheads="1"/>
            </p:cNvSpPr>
            <p:nvPr/>
          </p:nvSpPr>
          <p:spPr bwMode="auto">
            <a:xfrm>
              <a:off x="2304" y="1344"/>
              <a:ext cx="376" cy="1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solidFill>
                    <a:schemeClr val="hlink"/>
                  </a:solidFill>
                </a:rPr>
                <a:t>F124</a:t>
              </a:r>
            </a:p>
          </p:txBody>
        </p:sp>
        <p:sp>
          <p:nvSpPr>
            <p:cNvPr id="1088" name="Text Box 1037"/>
            <p:cNvSpPr txBox="1">
              <a:spLocks noChangeArrowheads="1"/>
            </p:cNvSpPr>
            <p:nvPr/>
          </p:nvSpPr>
          <p:spPr bwMode="auto">
            <a:xfrm>
              <a:off x="2064" y="1440"/>
              <a:ext cx="19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b="1">
                  <a:solidFill>
                    <a:srgbClr val="FF33CC"/>
                  </a:solidFill>
                </a:rPr>
                <a:t>4</a:t>
              </a:r>
            </a:p>
          </p:txBody>
        </p:sp>
        <p:sp>
          <p:nvSpPr>
            <p:cNvPr id="1089" name="Text Box 1038"/>
            <p:cNvSpPr txBox="1">
              <a:spLocks noChangeArrowheads="1"/>
            </p:cNvSpPr>
            <p:nvPr/>
          </p:nvSpPr>
          <p:spPr bwMode="auto">
            <a:xfrm>
              <a:off x="2928" y="1344"/>
              <a:ext cx="376" cy="1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solidFill>
                    <a:schemeClr val="hlink"/>
                  </a:solidFill>
                </a:rPr>
                <a:t>F177</a:t>
              </a:r>
            </a:p>
          </p:txBody>
        </p:sp>
        <p:sp>
          <p:nvSpPr>
            <p:cNvPr id="1090" name="Text Box 1039"/>
            <p:cNvSpPr txBox="1">
              <a:spLocks noChangeArrowheads="1"/>
            </p:cNvSpPr>
            <p:nvPr/>
          </p:nvSpPr>
          <p:spPr bwMode="auto">
            <a:xfrm>
              <a:off x="2640" y="1440"/>
              <a:ext cx="24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b="1">
                  <a:solidFill>
                    <a:srgbClr val="FF33CC"/>
                  </a:solidFill>
                </a:rPr>
                <a:t>52</a:t>
              </a:r>
            </a:p>
          </p:txBody>
        </p:sp>
        <p:sp>
          <p:nvSpPr>
            <p:cNvPr id="1091" name="Text Box 1040"/>
            <p:cNvSpPr txBox="1">
              <a:spLocks noChangeArrowheads="1"/>
            </p:cNvSpPr>
            <p:nvPr/>
          </p:nvSpPr>
          <p:spPr bwMode="auto">
            <a:xfrm>
              <a:off x="3552" y="1344"/>
              <a:ext cx="376" cy="1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solidFill>
                    <a:schemeClr val="hlink"/>
                  </a:solidFill>
                </a:rPr>
                <a:t>F178</a:t>
              </a:r>
            </a:p>
          </p:txBody>
        </p:sp>
        <p:sp>
          <p:nvSpPr>
            <p:cNvPr id="1092" name="Text Box 1041"/>
            <p:cNvSpPr txBox="1">
              <a:spLocks noChangeArrowheads="1"/>
            </p:cNvSpPr>
            <p:nvPr/>
          </p:nvSpPr>
          <p:spPr bwMode="auto">
            <a:xfrm>
              <a:off x="3264" y="1440"/>
              <a:ext cx="24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b="1">
                  <a:solidFill>
                    <a:srgbClr val="FF33CC"/>
                  </a:solidFill>
                </a:rPr>
                <a:t> 0</a:t>
              </a:r>
            </a:p>
          </p:txBody>
        </p:sp>
        <p:sp>
          <p:nvSpPr>
            <p:cNvPr id="1093" name="Line 1042"/>
            <p:cNvSpPr>
              <a:spLocks noChangeShapeType="1"/>
            </p:cNvSpPr>
            <p:nvPr/>
          </p:nvSpPr>
          <p:spPr bwMode="auto">
            <a:xfrm>
              <a:off x="1488" y="1440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094" name="Line 1043"/>
            <p:cNvSpPr>
              <a:spLocks noChangeShapeType="1"/>
            </p:cNvSpPr>
            <p:nvPr/>
          </p:nvSpPr>
          <p:spPr bwMode="auto">
            <a:xfrm>
              <a:off x="2688" y="1440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095" name="Text Box 1044"/>
            <p:cNvSpPr txBox="1">
              <a:spLocks noChangeArrowheads="1"/>
            </p:cNvSpPr>
            <p:nvPr/>
          </p:nvSpPr>
          <p:spPr bwMode="auto">
            <a:xfrm>
              <a:off x="4176" y="1344"/>
              <a:ext cx="376" cy="1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solidFill>
                    <a:schemeClr val="hlink"/>
                  </a:solidFill>
                </a:rPr>
                <a:t>F186</a:t>
              </a:r>
            </a:p>
          </p:txBody>
        </p:sp>
        <p:sp>
          <p:nvSpPr>
            <p:cNvPr id="1096" name="Line 1045"/>
            <p:cNvSpPr>
              <a:spLocks noChangeShapeType="1"/>
            </p:cNvSpPr>
            <p:nvPr/>
          </p:nvSpPr>
          <p:spPr bwMode="auto">
            <a:xfrm>
              <a:off x="4560" y="1440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097" name="Text Box 1046"/>
            <p:cNvSpPr txBox="1">
              <a:spLocks noChangeArrowheads="1"/>
            </p:cNvSpPr>
            <p:nvPr/>
          </p:nvSpPr>
          <p:spPr bwMode="auto">
            <a:xfrm>
              <a:off x="3936" y="1440"/>
              <a:ext cx="24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b="1">
                  <a:solidFill>
                    <a:srgbClr val="FF33CC"/>
                  </a:solidFill>
                </a:rPr>
                <a:t>7</a:t>
              </a:r>
            </a:p>
          </p:txBody>
        </p:sp>
        <p:sp>
          <p:nvSpPr>
            <p:cNvPr id="1098" name="Text Box 1047"/>
            <p:cNvSpPr txBox="1">
              <a:spLocks noChangeArrowheads="1"/>
            </p:cNvSpPr>
            <p:nvPr/>
          </p:nvSpPr>
          <p:spPr bwMode="auto">
            <a:xfrm>
              <a:off x="4800" y="1344"/>
              <a:ext cx="376" cy="1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solidFill>
                    <a:schemeClr val="hlink"/>
                  </a:solidFill>
                </a:rPr>
                <a:t>F200</a:t>
              </a:r>
            </a:p>
          </p:txBody>
        </p:sp>
        <p:sp>
          <p:nvSpPr>
            <p:cNvPr id="1099" name="Text Box 1048"/>
            <p:cNvSpPr txBox="1">
              <a:spLocks noChangeArrowheads="1"/>
            </p:cNvSpPr>
            <p:nvPr/>
          </p:nvSpPr>
          <p:spPr bwMode="auto">
            <a:xfrm>
              <a:off x="4512" y="1440"/>
              <a:ext cx="24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b="1">
                  <a:solidFill>
                    <a:srgbClr val="FF33CC"/>
                  </a:solidFill>
                </a:rPr>
                <a:t>13</a:t>
              </a:r>
            </a:p>
          </p:txBody>
        </p:sp>
        <p:sp>
          <p:nvSpPr>
            <p:cNvPr id="1100" name="Line 1049"/>
            <p:cNvSpPr>
              <a:spLocks noChangeShapeType="1"/>
            </p:cNvSpPr>
            <p:nvPr/>
          </p:nvSpPr>
          <p:spPr bwMode="auto">
            <a:xfrm>
              <a:off x="2064" y="1440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101" name="Line 1050"/>
            <p:cNvSpPr>
              <a:spLocks noChangeShapeType="1"/>
            </p:cNvSpPr>
            <p:nvPr/>
          </p:nvSpPr>
          <p:spPr bwMode="auto">
            <a:xfrm>
              <a:off x="3312" y="1440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102" name="Line 1051"/>
            <p:cNvSpPr>
              <a:spLocks noChangeShapeType="1"/>
            </p:cNvSpPr>
            <p:nvPr/>
          </p:nvSpPr>
          <p:spPr bwMode="auto">
            <a:xfrm>
              <a:off x="3936" y="1440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103" name="Line 1052"/>
            <p:cNvSpPr>
              <a:spLocks noChangeShapeType="1"/>
            </p:cNvSpPr>
            <p:nvPr/>
          </p:nvSpPr>
          <p:spPr bwMode="auto">
            <a:xfrm>
              <a:off x="5184" y="1440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104" name="Text Box 1053"/>
            <p:cNvSpPr txBox="1">
              <a:spLocks noChangeArrowheads="1"/>
            </p:cNvSpPr>
            <p:nvPr/>
          </p:nvSpPr>
          <p:spPr bwMode="auto">
            <a:xfrm>
              <a:off x="5384" y="1344"/>
              <a:ext cx="376" cy="1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>
                  <a:solidFill>
                    <a:schemeClr val="hlink"/>
                  </a:solidFill>
                </a:rPr>
                <a:t>F226</a:t>
              </a:r>
            </a:p>
          </p:txBody>
        </p:sp>
        <p:sp>
          <p:nvSpPr>
            <p:cNvPr id="1105" name="Text Box 1054"/>
            <p:cNvSpPr txBox="1">
              <a:spLocks noChangeArrowheads="1"/>
            </p:cNvSpPr>
            <p:nvPr/>
          </p:nvSpPr>
          <p:spPr bwMode="auto">
            <a:xfrm>
              <a:off x="5184" y="1440"/>
              <a:ext cx="14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b="1">
                  <a:solidFill>
                    <a:srgbClr val="FF33CC"/>
                  </a:solidFill>
                </a:rPr>
                <a:t>5</a:t>
              </a:r>
            </a:p>
          </p:txBody>
        </p:sp>
      </p:grpSp>
      <p:sp>
        <p:nvSpPr>
          <p:cNvPr id="1028" name="Text Box 1055"/>
          <p:cNvSpPr txBox="1">
            <a:spLocks noChangeArrowheads="1"/>
          </p:cNvSpPr>
          <p:nvPr/>
        </p:nvSpPr>
        <p:spPr bwMode="auto">
          <a:xfrm>
            <a:off x="4953000" y="4584700"/>
            <a:ext cx="3886200" cy="1754326"/>
          </a:xfrm>
          <a:prstGeom prst="rect">
            <a:avLst/>
          </a:prstGeom>
          <a:solidFill>
            <a:srgbClr val="24165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Figure</a:t>
            </a:r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shows mapping of F residues 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on the VP1 structure of HRVB-14 serotype [1NCQA]. </a:t>
            </a:r>
            <a:endParaRPr lang="en-US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b="1" dirty="0" err="1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Phe</a:t>
            </a:r>
            <a:r>
              <a:rPr lang="en-US" b="1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(F) </a:t>
            </a:r>
            <a:r>
              <a:rPr lang="en-US" b="1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residues</a:t>
            </a:r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are localized at and near </a:t>
            </a:r>
            <a:r>
              <a:rPr lang="en-US" dirty="0">
                <a:solidFill>
                  <a:srgbClr val="9999FF"/>
                </a:solidFill>
                <a:latin typeface="Arial" pitchFamily="34" charset="0"/>
                <a:cs typeface="Arial" pitchFamily="34" charset="0"/>
              </a:rPr>
              <a:t>drug </a:t>
            </a:r>
            <a:r>
              <a:rPr lang="en-US" dirty="0">
                <a:solidFill>
                  <a:srgbClr val="FF99FF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dirty="0" err="1">
                <a:solidFill>
                  <a:srgbClr val="FF99FF"/>
                </a:solidFill>
                <a:latin typeface="Arial" pitchFamily="34" charset="0"/>
                <a:cs typeface="Arial" pitchFamily="34" charset="0"/>
              </a:rPr>
              <a:t>pleconaril</a:t>
            </a:r>
            <a:r>
              <a:rPr lang="en-US" dirty="0">
                <a:solidFill>
                  <a:srgbClr val="FF99FF"/>
                </a:solidFill>
                <a:latin typeface="Arial" pitchFamily="34" charset="0"/>
                <a:cs typeface="Arial" pitchFamily="34" charset="0"/>
              </a:rPr>
              <a:t>)-</a:t>
            </a:r>
            <a:r>
              <a:rPr lang="en-US" dirty="0">
                <a:solidFill>
                  <a:srgbClr val="9999FF"/>
                </a:solidFill>
                <a:latin typeface="Arial" pitchFamily="34" charset="0"/>
                <a:cs typeface="Arial" pitchFamily="34" charset="0"/>
              </a:rPr>
              <a:t> binding site</a:t>
            </a:r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are shown.</a:t>
            </a:r>
          </a:p>
        </p:txBody>
      </p:sp>
      <p:pic>
        <p:nvPicPr>
          <p:cNvPr id="1029" name="Picture 1056" descr="C:\Vaishali-14-March-bacup\V-research-2010-11\May_2k11research\PROJECT1_RTD\papers\RTD-trees\F-UKK-presen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0200" y="3489325"/>
            <a:ext cx="3784600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AutoShape 1057"/>
          <p:cNvSpPr>
            <a:spLocks noChangeArrowheads="1"/>
          </p:cNvSpPr>
          <p:nvPr/>
        </p:nvSpPr>
        <p:spPr bwMode="auto">
          <a:xfrm>
            <a:off x="4343400" y="1295400"/>
            <a:ext cx="152400" cy="457200"/>
          </a:xfrm>
          <a:prstGeom prst="downArrow">
            <a:avLst>
              <a:gd name="adj1" fmla="val 50000"/>
              <a:gd name="adj2" fmla="val 7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IN"/>
          </a:p>
        </p:txBody>
      </p:sp>
      <p:sp>
        <p:nvSpPr>
          <p:cNvPr id="1031" name="Text Box 1058"/>
          <p:cNvSpPr txBox="1">
            <a:spLocks noChangeArrowheads="1"/>
          </p:cNvSpPr>
          <p:nvPr/>
        </p:nvSpPr>
        <p:spPr bwMode="auto">
          <a:xfrm>
            <a:off x="2286000" y="2895600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solidFill>
                  <a:srgbClr val="FF33CC"/>
                </a:solidFill>
              </a:rPr>
              <a:t>19</a:t>
            </a:r>
          </a:p>
        </p:txBody>
      </p:sp>
      <p:sp>
        <p:nvSpPr>
          <p:cNvPr id="1032" name="Text Box 1059"/>
          <p:cNvSpPr txBox="1">
            <a:spLocks noChangeArrowheads="1"/>
          </p:cNvSpPr>
          <p:nvPr/>
        </p:nvSpPr>
        <p:spPr bwMode="auto">
          <a:xfrm>
            <a:off x="3276600" y="2895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solidFill>
                  <a:srgbClr val="FF33CC"/>
                </a:solidFill>
              </a:rPr>
              <a:t>4</a:t>
            </a:r>
          </a:p>
        </p:txBody>
      </p:sp>
      <p:sp>
        <p:nvSpPr>
          <p:cNvPr id="1033" name="Text Box 1060"/>
          <p:cNvSpPr txBox="1">
            <a:spLocks noChangeArrowheads="1"/>
          </p:cNvSpPr>
          <p:nvPr/>
        </p:nvSpPr>
        <p:spPr bwMode="auto">
          <a:xfrm>
            <a:off x="5181600" y="2895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solidFill>
                  <a:srgbClr val="FF33CC"/>
                </a:solidFill>
              </a:rPr>
              <a:t> 0</a:t>
            </a:r>
          </a:p>
        </p:txBody>
      </p:sp>
      <p:sp>
        <p:nvSpPr>
          <p:cNvPr id="1034" name="Text Box 1061"/>
          <p:cNvSpPr txBox="1">
            <a:spLocks noChangeArrowheads="1"/>
          </p:cNvSpPr>
          <p:nvPr/>
        </p:nvSpPr>
        <p:spPr bwMode="auto">
          <a:xfrm>
            <a:off x="6248400" y="2895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solidFill>
                  <a:srgbClr val="FF33CC"/>
                </a:solidFill>
              </a:rPr>
              <a:t>7</a:t>
            </a:r>
          </a:p>
        </p:txBody>
      </p:sp>
      <p:sp>
        <p:nvSpPr>
          <p:cNvPr id="1035" name="Text Box 1062"/>
          <p:cNvSpPr txBox="1">
            <a:spLocks noChangeArrowheads="1"/>
          </p:cNvSpPr>
          <p:nvPr/>
        </p:nvSpPr>
        <p:spPr bwMode="auto">
          <a:xfrm>
            <a:off x="4997450" y="58277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036" name="Line 1063"/>
          <p:cNvSpPr>
            <a:spLocks noChangeShapeType="1"/>
          </p:cNvSpPr>
          <p:nvPr/>
        </p:nvSpPr>
        <p:spPr bwMode="auto">
          <a:xfrm flipV="1">
            <a:off x="4800600" y="3048000"/>
            <a:ext cx="152400" cy="304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IN"/>
          </a:p>
        </p:txBody>
      </p:sp>
      <p:sp>
        <p:nvSpPr>
          <p:cNvPr id="1037" name="Text Box 1064"/>
          <p:cNvSpPr txBox="1">
            <a:spLocks noChangeArrowheads="1"/>
          </p:cNvSpPr>
          <p:nvPr/>
        </p:nvSpPr>
        <p:spPr bwMode="auto">
          <a:xfrm>
            <a:off x="3717925" y="3135313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038" name="Line 1065"/>
          <p:cNvSpPr>
            <a:spLocks noChangeShapeType="1"/>
          </p:cNvSpPr>
          <p:nvPr/>
        </p:nvSpPr>
        <p:spPr bwMode="auto">
          <a:xfrm flipV="1">
            <a:off x="7772400" y="3048000"/>
            <a:ext cx="152400" cy="304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IN"/>
          </a:p>
        </p:txBody>
      </p:sp>
      <p:sp>
        <p:nvSpPr>
          <p:cNvPr id="1039" name="Text Box 1066"/>
          <p:cNvSpPr txBox="1">
            <a:spLocks noChangeArrowheads="1"/>
          </p:cNvSpPr>
          <p:nvPr/>
        </p:nvSpPr>
        <p:spPr bwMode="auto">
          <a:xfrm>
            <a:off x="6705600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>
                <a:solidFill>
                  <a:srgbClr val="FF0000"/>
                </a:solidFill>
              </a:rPr>
              <a:t>3</a:t>
            </a:r>
          </a:p>
        </p:txBody>
      </p:sp>
      <p:grpSp>
        <p:nvGrpSpPr>
          <p:cNvPr id="3" name="Group 1067"/>
          <p:cNvGrpSpPr>
            <a:grpSpLocks/>
          </p:cNvGrpSpPr>
          <p:nvPr/>
        </p:nvGrpSpPr>
        <p:grpSpPr bwMode="auto">
          <a:xfrm>
            <a:off x="0" y="2743200"/>
            <a:ext cx="9144000" cy="923925"/>
            <a:chOff x="0" y="1728"/>
            <a:chExt cx="5760" cy="582"/>
          </a:xfrm>
        </p:grpSpPr>
        <p:sp>
          <p:nvSpPr>
            <p:cNvPr id="1051" name="Line 1068"/>
            <p:cNvSpPr>
              <a:spLocks noChangeShapeType="1"/>
            </p:cNvSpPr>
            <p:nvPr/>
          </p:nvSpPr>
          <p:spPr bwMode="auto">
            <a:xfrm>
              <a:off x="288" y="1824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052" name="Line 1069"/>
            <p:cNvSpPr>
              <a:spLocks noChangeShapeType="1"/>
            </p:cNvSpPr>
            <p:nvPr/>
          </p:nvSpPr>
          <p:spPr bwMode="auto">
            <a:xfrm>
              <a:off x="864" y="1824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053" name="Line 1070"/>
            <p:cNvSpPr>
              <a:spLocks noChangeShapeType="1"/>
            </p:cNvSpPr>
            <p:nvPr/>
          </p:nvSpPr>
          <p:spPr bwMode="auto">
            <a:xfrm>
              <a:off x="5184" y="1824"/>
              <a:ext cx="1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IN"/>
            </a:p>
          </p:txBody>
        </p:sp>
        <p:grpSp>
          <p:nvGrpSpPr>
            <p:cNvPr id="4" name="Group 1071"/>
            <p:cNvGrpSpPr>
              <a:grpSpLocks/>
            </p:cNvGrpSpPr>
            <p:nvPr/>
          </p:nvGrpSpPr>
          <p:grpSpPr bwMode="auto">
            <a:xfrm>
              <a:off x="0" y="1728"/>
              <a:ext cx="5760" cy="582"/>
              <a:chOff x="0" y="1728"/>
              <a:chExt cx="5760" cy="582"/>
            </a:xfrm>
          </p:grpSpPr>
          <p:sp>
            <p:nvSpPr>
              <p:cNvPr id="1055" name="Text Box 1072"/>
              <p:cNvSpPr txBox="1">
                <a:spLocks noChangeArrowheads="1"/>
              </p:cNvSpPr>
              <p:nvPr/>
            </p:nvSpPr>
            <p:spPr bwMode="auto">
              <a:xfrm>
                <a:off x="0" y="1728"/>
                <a:ext cx="314" cy="19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b="1">
                    <a:solidFill>
                      <a:schemeClr val="hlink"/>
                    </a:solidFill>
                  </a:rPr>
                  <a:t>F60</a:t>
                </a:r>
              </a:p>
            </p:txBody>
          </p:sp>
          <p:sp>
            <p:nvSpPr>
              <p:cNvPr id="1056" name="Text Box 1073"/>
              <p:cNvSpPr txBox="1">
                <a:spLocks noChangeArrowheads="1"/>
              </p:cNvSpPr>
              <p:nvPr/>
            </p:nvSpPr>
            <p:spPr bwMode="auto">
              <a:xfrm>
                <a:off x="528" y="1728"/>
                <a:ext cx="314" cy="19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b="1">
                    <a:solidFill>
                      <a:schemeClr val="hlink"/>
                    </a:solidFill>
                  </a:rPr>
                  <a:t>F70</a:t>
                </a:r>
              </a:p>
            </p:txBody>
          </p:sp>
          <p:sp>
            <p:nvSpPr>
              <p:cNvPr id="1057" name="Text Box 1074"/>
              <p:cNvSpPr txBox="1">
                <a:spLocks noChangeArrowheads="1"/>
              </p:cNvSpPr>
              <p:nvPr/>
            </p:nvSpPr>
            <p:spPr bwMode="auto">
              <a:xfrm>
                <a:off x="314" y="1824"/>
                <a:ext cx="19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400" b="1">
                    <a:solidFill>
                      <a:srgbClr val="FF33CC"/>
                    </a:solidFill>
                  </a:rPr>
                  <a:t>9</a:t>
                </a:r>
              </a:p>
            </p:txBody>
          </p:sp>
          <p:sp>
            <p:nvSpPr>
              <p:cNvPr id="1058" name="Text Box 1075"/>
              <p:cNvSpPr txBox="1">
                <a:spLocks noChangeArrowheads="1"/>
              </p:cNvSpPr>
              <p:nvPr/>
            </p:nvSpPr>
            <p:spPr bwMode="auto">
              <a:xfrm>
                <a:off x="1130" y="1728"/>
                <a:ext cx="314" cy="19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b="1">
                    <a:solidFill>
                      <a:schemeClr val="hlink"/>
                    </a:solidFill>
                  </a:rPr>
                  <a:t>F99</a:t>
                </a:r>
              </a:p>
            </p:txBody>
          </p:sp>
          <p:sp>
            <p:nvSpPr>
              <p:cNvPr id="1059" name="Text Box 1076"/>
              <p:cNvSpPr txBox="1">
                <a:spLocks noChangeArrowheads="1"/>
              </p:cNvSpPr>
              <p:nvPr/>
            </p:nvSpPr>
            <p:spPr bwMode="auto">
              <a:xfrm>
                <a:off x="842" y="1824"/>
                <a:ext cx="288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400" b="1">
                    <a:solidFill>
                      <a:srgbClr val="FF33CC"/>
                    </a:solidFill>
                  </a:rPr>
                  <a:t>28</a:t>
                </a:r>
              </a:p>
            </p:txBody>
          </p:sp>
          <p:sp>
            <p:nvSpPr>
              <p:cNvPr id="1060" name="Text Box 1077"/>
              <p:cNvSpPr txBox="1">
                <a:spLocks noChangeArrowheads="1"/>
              </p:cNvSpPr>
              <p:nvPr/>
            </p:nvSpPr>
            <p:spPr bwMode="auto">
              <a:xfrm>
                <a:off x="1680" y="1728"/>
                <a:ext cx="376" cy="19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b="1">
                    <a:solidFill>
                      <a:schemeClr val="hlink"/>
                    </a:solidFill>
                  </a:rPr>
                  <a:t>F119</a:t>
                </a:r>
              </a:p>
            </p:txBody>
          </p:sp>
          <p:sp>
            <p:nvSpPr>
              <p:cNvPr id="1061" name="Text Box 1078"/>
              <p:cNvSpPr txBox="1">
                <a:spLocks noChangeArrowheads="1"/>
              </p:cNvSpPr>
              <p:nvPr/>
            </p:nvSpPr>
            <p:spPr bwMode="auto">
              <a:xfrm>
                <a:off x="2304" y="1728"/>
                <a:ext cx="376" cy="19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b="1">
                    <a:solidFill>
                      <a:schemeClr val="hlink"/>
                    </a:solidFill>
                  </a:rPr>
                  <a:t>F124</a:t>
                </a:r>
              </a:p>
            </p:txBody>
          </p:sp>
          <p:sp>
            <p:nvSpPr>
              <p:cNvPr id="1062" name="Text Box 1079"/>
              <p:cNvSpPr txBox="1">
                <a:spLocks noChangeArrowheads="1"/>
              </p:cNvSpPr>
              <p:nvPr/>
            </p:nvSpPr>
            <p:spPr bwMode="auto">
              <a:xfrm>
                <a:off x="2928" y="1728"/>
                <a:ext cx="376" cy="19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b="1">
                    <a:solidFill>
                      <a:schemeClr val="hlink"/>
                    </a:solidFill>
                  </a:rPr>
                  <a:t>F177</a:t>
                </a:r>
              </a:p>
            </p:txBody>
          </p:sp>
          <p:sp>
            <p:nvSpPr>
              <p:cNvPr id="1063" name="Text Box 1080"/>
              <p:cNvSpPr txBox="1">
                <a:spLocks noChangeArrowheads="1"/>
              </p:cNvSpPr>
              <p:nvPr/>
            </p:nvSpPr>
            <p:spPr bwMode="auto">
              <a:xfrm>
                <a:off x="3552" y="1728"/>
                <a:ext cx="376" cy="19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b="1">
                    <a:solidFill>
                      <a:schemeClr val="hlink"/>
                    </a:solidFill>
                  </a:rPr>
                  <a:t>F178</a:t>
                </a:r>
              </a:p>
            </p:txBody>
          </p:sp>
          <p:sp>
            <p:nvSpPr>
              <p:cNvPr id="1064" name="Line 1081"/>
              <p:cNvSpPr>
                <a:spLocks noChangeShapeType="1"/>
              </p:cNvSpPr>
              <p:nvPr/>
            </p:nvSpPr>
            <p:spPr bwMode="auto">
              <a:xfrm>
                <a:off x="1488" y="1824"/>
                <a:ext cx="19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065" name="Line 1082"/>
              <p:cNvSpPr>
                <a:spLocks noChangeShapeType="1"/>
              </p:cNvSpPr>
              <p:nvPr/>
            </p:nvSpPr>
            <p:spPr bwMode="auto">
              <a:xfrm>
                <a:off x="2448" y="1920"/>
                <a:ext cx="192" cy="192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066" name="Text Box 1083"/>
              <p:cNvSpPr txBox="1">
                <a:spLocks noChangeArrowheads="1"/>
              </p:cNvSpPr>
              <p:nvPr/>
            </p:nvSpPr>
            <p:spPr bwMode="auto">
              <a:xfrm>
                <a:off x="4176" y="1728"/>
                <a:ext cx="376" cy="19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b="1">
                    <a:solidFill>
                      <a:schemeClr val="hlink"/>
                    </a:solidFill>
                  </a:rPr>
                  <a:t>F186</a:t>
                </a:r>
              </a:p>
            </p:txBody>
          </p:sp>
          <p:sp>
            <p:nvSpPr>
              <p:cNvPr id="1067" name="Text Box 1084"/>
              <p:cNvSpPr txBox="1">
                <a:spLocks noChangeArrowheads="1"/>
              </p:cNvSpPr>
              <p:nvPr/>
            </p:nvSpPr>
            <p:spPr bwMode="auto">
              <a:xfrm>
                <a:off x="4800" y="1728"/>
                <a:ext cx="376" cy="19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b="1">
                    <a:solidFill>
                      <a:schemeClr val="hlink"/>
                    </a:solidFill>
                  </a:rPr>
                  <a:t>F200</a:t>
                </a:r>
              </a:p>
            </p:txBody>
          </p:sp>
          <p:sp>
            <p:nvSpPr>
              <p:cNvPr id="1068" name="Line 1085"/>
              <p:cNvSpPr>
                <a:spLocks noChangeShapeType="1"/>
              </p:cNvSpPr>
              <p:nvPr/>
            </p:nvSpPr>
            <p:spPr bwMode="auto">
              <a:xfrm>
                <a:off x="2064" y="1824"/>
                <a:ext cx="2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069" name="Line 1086"/>
              <p:cNvSpPr>
                <a:spLocks noChangeShapeType="1"/>
              </p:cNvSpPr>
              <p:nvPr/>
            </p:nvSpPr>
            <p:spPr bwMode="auto">
              <a:xfrm>
                <a:off x="3312" y="1824"/>
                <a:ext cx="2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070" name="Line 1087"/>
              <p:cNvSpPr>
                <a:spLocks noChangeShapeType="1"/>
              </p:cNvSpPr>
              <p:nvPr/>
            </p:nvSpPr>
            <p:spPr bwMode="auto">
              <a:xfrm>
                <a:off x="3936" y="1824"/>
                <a:ext cx="2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071" name="Text Box 1088"/>
              <p:cNvSpPr txBox="1">
                <a:spLocks noChangeArrowheads="1"/>
              </p:cNvSpPr>
              <p:nvPr/>
            </p:nvSpPr>
            <p:spPr bwMode="auto">
              <a:xfrm>
                <a:off x="5384" y="1728"/>
                <a:ext cx="376" cy="19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b="1">
                    <a:solidFill>
                      <a:schemeClr val="hlink"/>
                    </a:solidFill>
                  </a:rPr>
                  <a:t>F226</a:t>
                </a:r>
              </a:p>
            </p:txBody>
          </p:sp>
          <p:sp>
            <p:nvSpPr>
              <p:cNvPr id="1072" name="Text Box 1089"/>
              <p:cNvSpPr txBox="1">
                <a:spLocks noChangeArrowheads="1"/>
              </p:cNvSpPr>
              <p:nvPr/>
            </p:nvSpPr>
            <p:spPr bwMode="auto">
              <a:xfrm>
                <a:off x="5184" y="1824"/>
                <a:ext cx="144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400" b="1">
                    <a:solidFill>
                      <a:srgbClr val="FF33CC"/>
                    </a:solidFill>
                  </a:rPr>
                  <a:t>5</a:t>
                </a:r>
              </a:p>
            </p:txBody>
          </p:sp>
          <p:sp>
            <p:nvSpPr>
              <p:cNvPr id="1073" name="Text Box 1090"/>
              <p:cNvSpPr txBox="1">
                <a:spLocks noChangeArrowheads="1"/>
              </p:cNvSpPr>
              <p:nvPr/>
            </p:nvSpPr>
            <p:spPr bwMode="auto">
              <a:xfrm>
                <a:off x="2640" y="2112"/>
                <a:ext cx="376" cy="198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b="1">
                    <a:solidFill>
                      <a:srgbClr val="FF0000"/>
                    </a:solidFill>
                  </a:rPr>
                  <a:t>F152</a:t>
                </a:r>
              </a:p>
            </p:txBody>
          </p:sp>
          <p:sp>
            <p:nvSpPr>
              <p:cNvPr id="1074" name="Text Box 1091"/>
              <p:cNvSpPr txBox="1">
                <a:spLocks noChangeArrowheads="1"/>
              </p:cNvSpPr>
              <p:nvPr/>
            </p:nvSpPr>
            <p:spPr bwMode="auto">
              <a:xfrm>
                <a:off x="3024" y="2016"/>
                <a:ext cx="240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b="1">
                    <a:solidFill>
                      <a:srgbClr val="FF0000"/>
                    </a:solidFill>
                  </a:rPr>
                  <a:t>24</a:t>
                </a:r>
              </a:p>
            </p:txBody>
          </p:sp>
          <p:sp>
            <p:nvSpPr>
              <p:cNvPr id="1075" name="Line 1092"/>
              <p:cNvSpPr>
                <a:spLocks noChangeShapeType="1"/>
              </p:cNvSpPr>
              <p:nvPr/>
            </p:nvSpPr>
            <p:spPr bwMode="auto">
              <a:xfrm>
                <a:off x="4320" y="1920"/>
                <a:ext cx="192" cy="192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076" name="Text Box 1093"/>
              <p:cNvSpPr txBox="1">
                <a:spLocks noChangeArrowheads="1"/>
              </p:cNvSpPr>
              <p:nvPr/>
            </p:nvSpPr>
            <p:spPr bwMode="auto">
              <a:xfrm>
                <a:off x="4512" y="2112"/>
                <a:ext cx="376" cy="198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b="1">
                    <a:solidFill>
                      <a:srgbClr val="FF0000"/>
                    </a:solidFill>
                  </a:rPr>
                  <a:t>F190</a:t>
                </a:r>
              </a:p>
            </p:txBody>
          </p:sp>
          <p:sp>
            <p:nvSpPr>
              <p:cNvPr id="1077" name="Text Box 1094"/>
              <p:cNvSpPr txBox="1">
                <a:spLocks noChangeArrowheads="1"/>
              </p:cNvSpPr>
              <p:nvPr/>
            </p:nvSpPr>
            <p:spPr bwMode="auto">
              <a:xfrm>
                <a:off x="4958" y="1968"/>
                <a:ext cx="178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400" b="1">
                    <a:solidFill>
                      <a:srgbClr val="FF0000"/>
                    </a:solidFill>
                  </a:rPr>
                  <a:t>9</a:t>
                </a:r>
              </a:p>
            </p:txBody>
          </p:sp>
        </p:grpSp>
      </p:grpSp>
      <p:sp>
        <p:nvSpPr>
          <p:cNvPr id="1041" name="Text Box 1095"/>
          <p:cNvSpPr txBox="1">
            <a:spLocks noChangeArrowheads="1"/>
          </p:cNvSpPr>
          <p:nvPr/>
        </p:nvSpPr>
        <p:spPr bwMode="auto">
          <a:xfrm>
            <a:off x="685800" y="0"/>
            <a:ext cx="7867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Computation of RTD for F residue and mapping on 3D structure of VP1</a:t>
            </a:r>
          </a:p>
        </p:txBody>
      </p:sp>
      <p:sp>
        <p:nvSpPr>
          <p:cNvPr id="1042" name="Text Box 1096"/>
          <p:cNvSpPr txBox="1">
            <a:spLocks noChangeArrowheads="1"/>
          </p:cNvSpPr>
          <p:nvPr/>
        </p:nvSpPr>
        <p:spPr bwMode="auto">
          <a:xfrm>
            <a:off x="2651125" y="2209800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1400"/>
          </a:p>
        </p:txBody>
      </p:sp>
      <p:sp>
        <p:nvSpPr>
          <p:cNvPr id="1043" name="Text Box 1097"/>
          <p:cNvSpPr txBox="1">
            <a:spLocks noChangeArrowheads="1"/>
          </p:cNvSpPr>
          <p:nvPr/>
        </p:nvSpPr>
        <p:spPr bwMode="auto">
          <a:xfrm>
            <a:off x="46038" y="1447800"/>
            <a:ext cx="42973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/>
              <a:t>RTD of F residue in pleconaril-sensitive serotype</a:t>
            </a:r>
          </a:p>
        </p:txBody>
      </p:sp>
      <p:sp>
        <p:nvSpPr>
          <p:cNvPr id="1044" name="Text Box 1098"/>
          <p:cNvSpPr txBox="1">
            <a:spLocks noChangeArrowheads="1"/>
          </p:cNvSpPr>
          <p:nvPr/>
        </p:nvSpPr>
        <p:spPr bwMode="auto">
          <a:xfrm>
            <a:off x="0" y="2286000"/>
            <a:ext cx="42783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/>
              <a:t>RTD of F residue in pleconaril-resistant serotype</a:t>
            </a:r>
          </a:p>
        </p:txBody>
      </p:sp>
      <p:sp>
        <p:nvSpPr>
          <p:cNvPr id="1045" name="Text Box 1099"/>
          <p:cNvSpPr txBox="1">
            <a:spLocks noChangeArrowheads="1"/>
          </p:cNvSpPr>
          <p:nvPr/>
        </p:nvSpPr>
        <p:spPr bwMode="auto">
          <a:xfrm>
            <a:off x="4768850" y="39004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046" name="Text Box 1100"/>
          <p:cNvSpPr txBox="1">
            <a:spLocks noChangeArrowheads="1"/>
          </p:cNvSpPr>
          <p:nvPr/>
        </p:nvSpPr>
        <p:spPr bwMode="auto">
          <a:xfrm>
            <a:off x="4972050" y="3505200"/>
            <a:ext cx="1276350" cy="366713"/>
          </a:xfrm>
          <a:prstGeom prst="rect">
            <a:avLst/>
          </a:prstGeom>
          <a:solidFill>
            <a:srgbClr val="241656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rgbClr val="FF66CC"/>
                </a:solidFill>
              </a:rPr>
              <a:t>Pleconaril</a:t>
            </a:r>
            <a:endParaRPr lang="en-US" b="1" dirty="0">
              <a:solidFill>
                <a:srgbClr val="FF66CC"/>
              </a:solidFill>
            </a:endParaRPr>
          </a:p>
        </p:txBody>
      </p:sp>
      <p:sp>
        <p:nvSpPr>
          <p:cNvPr id="1047" name="Text Box 1101"/>
          <p:cNvSpPr txBox="1">
            <a:spLocks noChangeArrowheads="1"/>
          </p:cNvSpPr>
          <p:nvPr/>
        </p:nvSpPr>
        <p:spPr bwMode="auto">
          <a:xfrm>
            <a:off x="4953000" y="4038600"/>
            <a:ext cx="2133600" cy="366713"/>
          </a:xfrm>
          <a:prstGeom prst="rect">
            <a:avLst/>
          </a:prstGeom>
          <a:solidFill>
            <a:srgbClr val="24165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BA77ED"/>
                </a:solidFill>
              </a:rPr>
              <a:t>Drug-binding site</a:t>
            </a:r>
          </a:p>
        </p:txBody>
      </p:sp>
      <p:graphicFrame>
        <p:nvGraphicFramePr>
          <p:cNvPr id="1026" name="Object 1102"/>
          <p:cNvGraphicFramePr>
            <a:graphicFrameLocks noChangeAspect="1"/>
          </p:cNvGraphicFramePr>
          <p:nvPr/>
        </p:nvGraphicFramePr>
        <p:xfrm>
          <a:off x="228600" y="419100"/>
          <a:ext cx="8610600" cy="952500"/>
        </p:xfrm>
        <a:graphic>
          <a:graphicData uri="http://schemas.openxmlformats.org/presentationml/2006/ole">
            <p:oleObj spid="_x0000_s1026" name="Bitmap Image" r:id="rId4" imgW="6190476" imgH="685714" progId="PBrush">
              <p:embed/>
            </p:oleObj>
          </a:graphicData>
        </a:graphic>
      </p:graphicFrame>
      <p:sp>
        <p:nvSpPr>
          <p:cNvPr id="79" name="Date Placeholder 78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19/12/2012</a:t>
            </a:r>
            <a:endParaRPr lang="en-US" dirty="0"/>
          </a:p>
        </p:txBody>
      </p:sp>
      <p:sp>
        <p:nvSpPr>
          <p:cNvPr id="80" name="Slide Number Placeholder 7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E995E9-3C9E-44EE-947F-191C35AFB9E8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82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sv-SE" dirty="0" smtClean="0"/>
              <a:t>© Dr. Urmila Kulkarni-Kale,  Vaccines 2015   Bioinformatics Centre, S.P. Pune University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Population genomics: Rhinoviruses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52400"/>
            <a:ext cx="7162800" cy="4572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Calibri" pitchFamily="34" charset="0"/>
              </a:rPr>
              <a:t>Genome organization</a:t>
            </a:r>
            <a:endParaRPr lang="en-US" sz="2800" b="1" i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609600"/>
            <a:ext cx="8382000" cy="5943600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>
                <a:latin typeface="Calibri" pitchFamily="34" charset="0"/>
              </a:rPr>
              <a:t>Genome Characteristics:</a:t>
            </a:r>
          </a:p>
          <a:p>
            <a:pPr lvl="1" algn="just">
              <a:buFont typeface="Arial" pitchFamily="34" charset="0"/>
              <a:buChar char="•"/>
            </a:pPr>
            <a:r>
              <a:rPr lang="en-US" sz="2000" dirty="0" smtClean="0">
                <a:latin typeface="Calibri" pitchFamily="34" charset="0"/>
              </a:rPr>
              <a:t>The </a:t>
            </a:r>
            <a:r>
              <a:rPr lang="en-US" sz="2000" dirty="0">
                <a:latin typeface="Calibri" pitchFamily="34" charset="0"/>
              </a:rPr>
              <a:t>genome contains a </a:t>
            </a:r>
            <a:r>
              <a:rPr lang="en-US" sz="2000" dirty="0" smtClean="0">
                <a:latin typeface="Calibri" pitchFamily="34" charset="0"/>
              </a:rPr>
              <a:t>5’-UTR,  an </a:t>
            </a:r>
            <a:r>
              <a:rPr lang="en-US" sz="2000" dirty="0">
                <a:latin typeface="Calibri" pitchFamily="34" charset="0"/>
              </a:rPr>
              <a:t>open reading </a:t>
            </a:r>
            <a:r>
              <a:rPr lang="en-US" sz="2000" dirty="0" smtClean="0">
                <a:latin typeface="Calibri" pitchFamily="34" charset="0"/>
              </a:rPr>
              <a:t>frame and a 3’-UTR.</a:t>
            </a:r>
          </a:p>
          <a:p>
            <a:pPr lvl="1" algn="just">
              <a:buFont typeface="Arial" pitchFamily="34" charset="0"/>
              <a:buChar char="•"/>
            </a:pPr>
            <a:r>
              <a:rPr lang="en-US" sz="2000" dirty="0" smtClean="0">
                <a:latin typeface="Calibri" pitchFamily="34" charset="0"/>
              </a:rPr>
              <a:t>Genome encodes 4 structural and 7 non-structural proteins.</a:t>
            </a:r>
          </a:p>
          <a:p>
            <a:pPr lvl="1" algn="just">
              <a:buFont typeface="Arial" pitchFamily="34" charset="0"/>
              <a:buChar char="•"/>
            </a:pPr>
            <a:endParaRPr lang="en-US" sz="2000" dirty="0">
              <a:latin typeface="Calibri" pitchFamily="34" charset="0"/>
            </a:endParaRPr>
          </a:p>
        </p:txBody>
      </p:sp>
      <p:graphicFrame>
        <p:nvGraphicFramePr>
          <p:cNvPr id="717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16028456"/>
              </p:ext>
            </p:extLst>
          </p:nvPr>
        </p:nvGraphicFramePr>
        <p:xfrm>
          <a:off x="304800" y="1785926"/>
          <a:ext cx="8458200" cy="2984500"/>
        </p:xfrm>
        <a:graphic>
          <a:graphicData uri="http://schemas.openxmlformats.org/presentationml/2006/ole">
            <p:oleObj spid="_x0000_s3074" name="Bitmap Image" r:id="rId4" imgW="7535327" imgH="2657846" progId="PBrush">
              <p:embed/>
            </p:oleObj>
          </a:graphicData>
        </a:graphic>
      </p:graphicFrame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214282" y="4786322"/>
            <a:ext cx="8709025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>
                <a:latin typeface="Calibri" pitchFamily="34" charset="0"/>
              </a:rPr>
              <a:t>Structural proteins:</a:t>
            </a:r>
            <a:r>
              <a:rPr lang="en-US" sz="2000" b="1" dirty="0" smtClean="0">
                <a:latin typeface="Calibri" pitchFamily="34" charset="0"/>
              </a:rPr>
              <a:t>VP1-VP4</a:t>
            </a:r>
            <a:r>
              <a:rPr lang="en-US" sz="2000" dirty="0" smtClean="0">
                <a:latin typeface="Calibri" pitchFamily="34" charset="0"/>
              </a:rPr>
              <a:t> </a:t>
            </a:r>
          </a:p>
          <a:p>
            <a:pPr algn="just"/>
            <a:r>
              <a:rPr lang="en-US" sz="2000" dirty="0" smtClean="0">
                <a:latin typeface="Calibri" pitchFamily="34" charset="0"/>
              </a:rPr>
              <a:t>Non-structural </a:t>
            </a:r>
            <a:r>
              <a:rPr lang="en-US" sz="2000" dirty="0">
                <a:latin typeface="Calibri" pitchFamily="34" charset="0"/>
              </a:rPr>
              <a:t>proteins: </a:t>
            </a:r>
            <a:r>
              <a:rPr lang="en-US" sz="2000" b="1" dirty="0" smtClean="0">
                <a:latin typeface="Calibri" pitchFamily="34" charset="0"/>
              </a:rPr>
              <a:t>2A</a:t>
            </a:r>
            <a:r>
              <a:rPr lang="en-US" sz="2000" dirty="0" smtClean="0">
                <a:latin typeface="Calibri" pitchFamily="34" charset="0"/>
              </a:rPr>
              <a:t>(proteinase: cleaves P1/P2 junction, shutoff of cap-dependent translation), </a:t>
            </a:r>
            <a:r>
              <a:rPr lang="en-US" sz="2000" b="1" dirty="0" smtClean="0">
                <a:latin typeface="Calibri" pitchFamily="34" charset="0"/>
              </a:rPr>
              <a:t>2B, 2C &amp; 3A </a:t>
            </a:r>
            <a:r>
              <a:rPr lang="en-US" sz="2000" dirty="0" smtClean="0">
                <a:latin typeface="Calibri" pitchFamily="34" charset="0"/>
              </a:rPr>
              <a:t>(</a:t>
            </a:r>
            <a:r>
              <a:rPr lang="en-US" sz="2000" dirty="0">
                <a:latin typeface="Calibri" pitchFamily="34" charset="0"/>
              </a:rPr>
              <a:t>vesicle formation &amp; negative strand </a:t>
            </a:r>
            <a:r>
              <a:rPr lang="en-US" sz="2000" dirty="0" smtClean="0">
                <a:latin typeface="Calibri" pitchFamily="34" charset="0"/>
              </a:rPr>
              <a:t>synthesis),</a:t>
            </a:r>
            <a:r>
              <a:rPr lang="en-US" sz="2000" b="1" dirty="0" smtClean="0">
                <a:latin typeface="Calibri" pitchFamily="34" charset="0"/>
              </a:rPr>
              <a:t>3B </a:t>
            </a:r>
            <a:r>
              <a:rPr lang="en-US" sz="2000" dirty="0" err="1" smtClean="0">
                <a:latin typeface="Calibri" pitchFamily="34" charset="0"/>
              </a:rPr>
              <a:t>VPg</a:t>
            </a:r>
            <a:r>
              <a:rPr lang="en-US" sz="2000" b="1" dirty="0" smtClean="0">
                <a:latin typeface="Calibri" pitchFamily="34" charset="0"/>
              </a:rPr>
              <a:t> </a:t>
            </a:r>
            <a:r>
              <a:rPr lang="en-US" sz="2000" dirty="0" smtClean="0">
                <a:latin typeface="Calibri" pitchFamily="34" charset="0"/>
              </a:rPr>
              <a:t>(primer for 3D polymerase), </a:t>
            </a:r>
            <a:r>
              <a:rPr lang="en-US" sz="2000" b="1" dirty="0" smtClean="0">
                <a:latin typeface="Calibri" pitchFamily="34" charset="0"/>
              </a:rPr>
              <a:t>3C </a:t>
            </a:r>
            <a:r>
              <a:rPr lang="en-US" sz="2000" dirty="0" smtClean="0">
                <a:latin typeface="Calibri" pitchFamily="34" charset="0"/>
              </a:rPr>
              <a:t>(proteinase), </a:t>
            </a:r>
            <a:r>
              <a:rPr lang="en-US" sz="2000" b="1" dirty="0" smtClean="0">
                <a:latin typeface="Calibri" pitchFamily="34" charset="0"/>
              </a:rPr>
              <a:t>3D </a:t>
            </a:r>
            <a:r>
              <a:rPr lang="en-US" sz="2000" dirty="0" smtClean="0">
                <a:latin typeface="Calibri" pitchFamily="34" charset="0"/>
              </a:rPr>
              <a:t>(RNA-dependent </a:t>
            </a:r>
            <a:r>
              <a:rPr lang="en-US" sz="2000" dirty="0">
                <a:latin typeface="Calibri" pitchFamily="34" charset="0"/>
              </a:rPr>
              <a:t>RNA polymerase)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04/09/2015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65C95B-BEBB-4D71-9B4B-C028C1458F6F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76598" y="6421461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sv-SE" dirty="0" smtClean="0"/>
              <a:t>© Dr. Urmila Kulkarni-Kale,  Vaccines 2015   Bioinformatics Centre, S.P. Pune University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281606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Materials: </a:t>
            </a:r>
            <a:r>
              <a:rPr lang="en-US" sz="2800" dirty="0" smtClean="0"/>
              <a:t>Software(s</a:t>
            </a:r>
            <a:r>
              <a:rPr lang="en-US" sz="2800" dirty="0"/>
              <a:t>)/program(s)/server(s) </a:t>
            </a:r>
            <a:r>
              <a:rPr lang="en-US" sz="2800" dirty="0" smtClean="0"/>
              <a:t>used</a:t>
            </a:r>
            <a:endParaRPr lang="en-US" sz="28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395491830"/>
              </p:ext>
            </p:extLst>
          </p:nvPr>
        </p:nvGraphicFramePr>
        <p:xfrm>
          <a:off x="228600" y="914400"/>
          <a:ext cx="87630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04/09/2015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65C95B-BEBB-4D71-9B4B-C028C1458F6F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76598" y="6421461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sv-SE" dirty="0" smtClean="0"/>
              <a:t>© Dr. Urmila Kulkarni-Kale,  Vaccines 2015   Bioinformatics Centre, S.P. Pune University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400333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458200" cy="6858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Results: </a:t>
            </a:r>
            <a:r>
              <a:rPr lang="en-US" sz="2800" dirty="0" smtClean="0">
                <a:solidFill>
                  <a:srgbClr val="C00000"/>
                </a:solidFill>
              </a:rPr>
              <a:t>HRV clusters obtained at k=7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33400" y="609600"/>
            <a:ext cx="81534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+mj-lt"/>
              </a:rPr>
              <a:t>7 distinct </a:t>
            </a:r>
            <a:r>
              <a:rPr lang="en-US" sz="2000" b="1" dirty="0" smtClean="0">
                <a:latin typeface="+mj-lt"/>
              </a:rPr>
              <a:t>lineages </a:t>
            </a:r>
            <a:r>
              <a:rPr lang="en-US" sz="2000" b="1" dirty="0">
                <a:latin typeface="+mj-lt"/>
              </a:rPr>
              <a:t>includes:</a:t>
            </a:r>
          </a:p>
          <a:p>
            <a:pPr marL="342900" indent="-342900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000" dirty="0" smtClean="0">
                <a:latin typeface="+mj-lt"/>
              </a:rPr>
              <a:t>HRV-B(</a:t>
            </a:r>
            <a:r>
              <a:rPr lang="en-US" sz="2000" u="sng" dirty="0" smtClean="0">
                <a:solidFill>
                  <a:srgbClr val="FF00FF"/>
                </a:solidFill>
                <a:latin typeface="+mj-lt"/>
              </a:rPr>
              <a:t>Magenta</a:t>
            </a:r>
            <a:r>
              <a:rPr lang="en-US" sz="2000" dirty="0">
                <a:latin typeface="+mj-lt"/>
              </a:rPr>
              <a:t>)</a:t>
            </a:r>
          </a:p>
          <a:p>
            <a:pPr marL="342900" indent="-342900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000" dirty="0">
                <a:latin typeface="+mj-lt"/>
              </a:rPr>
              <a:t>4 sublevel subpopulations within HRV-A viz. </a:t>
            </a:r>
            <a:r>
              <a:rPr lang="en-US" sz="2000" dirty="0" smtClean="0">
                <a:latin typeface="+mj-lt"/>
              </a:rPr>
              <a:t>pure A (</a:t>
            </a:r>
            <a:r>
              <a:rPr lang="en-US" sz="2000" u="sng" dirty="0" smtClean="0">
                <a:solidFill>
                  <a:srgbClr val="3333FF"/>
                </a:solidFill>
                <a:latin typeface="+mj-lt"/>
              </a:rPr>
              <a:t>blue</a:t>
            </a:r>
            <a:r>
              <a:rPr lang="en-US" sz="2000" dirty="0" smtClean="0">
                <a:latin typeface="+mj-lt"/>
              </a:rPr>
              <a:t>), A1</a:t>
            </a:r>
            <a:r>
              <a:rPr lang="en-US" sz="2000" dirty="0">
                <a:latin typeface="+mj-lt"/>
              </a:rPr>
              <a:t>( </a:t>
            </a:r>
            <a:r>
              <a:rPr lang="en-US" sz="2000" u="sng" dirty="0">
                <a:solidFill>
                  <a:srgbClr val="FFFF00"/>
                </a:solidFill>
                <a:latin typeface="+mj-lt"/>
              </a:rPr>
              <a:t>yellow</a:t>
            </a:r>
            <a:r>
              <a:rPr lang="en-US" sz="2000" dirty="0">
                <a:latin typeface="+mj-lt"/>
              </a:rPr>
              <a:t> ),A2 (</a:t>
            </a:r>
            <a:r>
              <a:rPr lang="en-US" sz="2000" u="sng" dirty="0">
                <a:solidFill>
                  <a:srgbClr val="FF0000"/>
                </a:solidFill>
                <a:latin typeface="+mj-lt"/>
              </a:rPr>
              <a:t>red</a:t>
            </a:r>
            <a:r>
              <a:rPr lang="en-US" sz="2000" dirty="0">
                <a:latin typeface="+mj-lt"/>
              </a:rPr>
              <a:t>) ,A3 (</a:t>
            </a:r>
            <a:r>
              <a:rPr lang="en-US" sz="2000" u="sng" dirty="0">
                <a:solidFill>
                  <a:srgbClr val="1EEE54"/>
                </a:solidFill>
                <a:latin typeface="+mj-lt"/>
              </a:rPr>
              <a:t>green</a:t>
            </a:r>
            <a:r>
              <a:rPr lang="en-US" sz="2000" dirty="0">
                <a:latin typeface="+mj-lt"/>
              </a:rPr>
              <a:t>): </a:t>
            </a:r>
          </a:p>
          <a:p>
            <a:pPr marL="342900" indent="-342900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000" dirty="0">
                <a:solidFill>
                  <a:srgbClr val="FF0000"/>
                </a:solidFill>
                <a:latin typeface="+mj-lt"/>
              </a:rPr>
              <a:t>A3</a:t>
            </a:r>
            <a:r>
              <a:rPr lang="en-US" sz="2000" dirty="0">
                <a:latin typeface="+mj-lt"/>
              </a:rPr>
              <a:t> represents newly proposed HRV-D (subpopulation A3).</a:t>
            </a:r>
          </a:p>
          <a:p>
            <a:pPr marL="342900" indent="-342900">
              <a:buClr>
                <a:schemeClr val="tx1"/>
              </a:buClr>
              <a:buFont typeface="Wingdings" pitchFamily="2" charset="2"/>
              <a:buChar char="§"/>
            </a:pPr>
            <a:r>
              <a:rPr lang="en-US" sz="2000" dirty="0">
                <a:latin typeface="+mj-lt"/>
              </a:rPr>
              <a:t>2 sublevel subpopulations within HRV-C viz. HRV-C1 (</a:t>
            </a:r>
            <a:r>
              <a:rPr lang="en-US" sz="2000" u="sng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Orange</a:t>
            </a:r>
            <a:r>
              <a:rPr lang="en-US" sz="2000" dirty="0">
                <a:latin typeface="+mj-lt"/>
              </a:rPr>
              <a:t>) &amp; HRV-C2 (</a:t>
            </a:r>
            <a:r>
              <a:rPr lang="en-US" sz="2000" u="sng" dirty="0">
                <a:solidFill>
                  <a:srgbClr val="13F4F9"/>
                </a:solidFill>
                <a:latin typeface="+mj-lt"/>
              </a:rPr>
              <a:t>Cyan</a:t>
            </a:r>
            <a:r>
              <a:rPr lang="en-US" sz="2000" dirty="0">
                <a:latin typeface="+mj-lt"/>
              </a:rPr>
              <a:t>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1000" y="5124271"/>
            <a:ext cx="8686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/>
              <a:t>Figure 2 -  </a:t>
            </a:r>
            <a:r>
              <a:rPr lang="en-US" b="1" dirty="0" smtClean="0"/>
              <a:t>Seven clusters of </a:t>
            </a:r>
            <a:r>
              <a:rPr lang="en-US" b="1" i="1" dirty="0"/>
              <a:t>Rhinoviruses</a:t>
            </a:r>
            <a:r>
              <a:rPr lang="en-US" b="1" dirty="0"/>
              <a:t> obtained by Bayesian-based approach </a:t>
            </a:r>
            <a:r>
              <a:rPr lang="en-US" b="1" dirty="0" smtClean="0"/>
              <a:t>using </a:t>
            </a:r>
            <a:r>
              <a:rPr lang="en-US" b="1" dirty="0"/>
              <a:t>admixture model at </a:t>
            </a:r>
            <a:r>
              <a:rPr lang="en-US" b="1" dirty="0" smtClean="0"/>
              <a:t>K=7</a:t>
            </a:r>
            <a:r>
              <a:rPr lang="en-US" b="1" dirty="0"/>
              <a:t>.</a:t>
            </a:r>
            <a:r>
              <a:rPr lang="en-US" dirty="0"/>
              <a:t> The A1, A2, A3, C1 and C2 show the admixed individuals.  </a:t>
            </a:r>
            <a:r>
              <a:rPr lang="en-US" dirty="0" smtClean="0"/>
              <a:t>They </a:t>
            </a:r>
            <a:r>
              <a:rPr lang="en-US" dirty="0"/>
              <a:t>are color coded based on the proportion of membership scores with respective </a:t>
            </a:r>
            <a:r>
              <a:rPr lang="en-US" dirty="0" smtClean="0"/>
              <a:t>sub-populations</a:t>
            </a:r>
            <a:r>
              <a:rPr lang="en-US" dirty="0" smtClean="0"/>
              <a:t>.   </a:t>
            </a:r>
            <a:r>
              <a:rPr lang="en-US" dirty="0" err="1" smtClean="0"/>
              <a:t>Waman</a:t>
            </a:r>
            <a:r>
              <a:rPr lang="en-US" dirty="0" smtClean="0"/>
              <a:t> et al., 2014</a:t>
            </a:r>
            <a:endParaRPr lang="en-US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0600" y="2895600"/>
            <a:ext cx="7048500" cy="2247900"/>
          </a:xfr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04/09/2015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65C95B-BEBB-4D71-9B4B-C028C1458F6F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76598" y="6421461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sv-SE" dirty="0" smtClean="0"/>
              <a:t>© Dr. Urmila Kulkarni-Kale,  Vaccines 2015   Bioinformatics Centre, S.P. Pune University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317078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970042527"/>
              </p:ext>
            </p:extLst>
          </p:nvPr>
        </p:nvGraphicFramePr>
        <p:xfrm>
          <a:off x="304800" y="895368"/>
          <a:ext cx="85344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968388" y="304800"/>
            <a:ext cx="35005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C00000"/>
                </a:solidFill>
              </a:rPr>
              <a:t>Results: Key highlights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04/09/2015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65C95B-BEBB-4D71-9B4B-C028C1458F6F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76598" y="6421461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sv-SE" dirty="0" smtClean="0"/>
              <a:t>© Dr. Urmila Kulkarni-Kale,  Vaccines 2015   Bioinformatics Centre, S.P. Pune University</a:t>
            </a:r>
            <a:endParaRPr lang="en-IN" dirty="0"/>
          </a:p>
        </p:txBody>
      </p:sp>
      <p:sp>
        <p:nvSpPr>
          <p:cNvPr id="8" name="Rectangle 7"/>
          <p:cNvSpPr/>
          <p:nvPr/>
        </p:nvSpPr>
        <p:spPr>
          <a:xfrm>
            <a:off x="6923656" y="5917188"/>
            <a:ext cx="20060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Waman</a:t>
            </a:r>
            <a:r>
              <a:rPr lang="en-US" dirty="0" smtClean="0"/>
              <a:t> et al., 2014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229000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Post-genomic Rational Vaccine Design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Perform </a:t>
            </a:r>
            <a:r>
              <a:rPr lang="en-US" dirty="0" smtClean="0"/>
              <a:t>genome-based </a:t>
            </a:r>
            <a:r>
              <a:rPr lang="en-US" dirty="0" smtClean="0"/>
              <a:t>comparisons</a:t>
            </a:r>
          </a:p>
          <a:p>
            <a:r>
              <a:rPr lang="en-US" dirty="0" smtClean="0"/>
              <a:t>Genotype and/or Serotype populations </a:t>
            </a:r>
          </a:p>
          <a:p>
            <a:r>
              <a:rPr lang="en-US" dirty="0" smtClean="0"/>
              <a:t>Study viral population for emergence of new subtypes</a:t>
            </a:r>
          </a:p>
          <a:p>
            <a:r>
              <a:rPr lang="en-US" dirty="0" smtClean="0"/>
              <a:t>Map epitopes &amp; mutations on 3D structures</a:t>
            </a:r>
          </a:p>
          <a:p>
            <a:r>
              <a:rPr lang="en-US" dirty="0" smtClean="0"/>
              <a:t>Prioritize candidate vaccine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 3, 2015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751BD-EC3D-4CAF-AE3A-BA666323882A}" type="slidenum">
              <a:rPr lang="en-IN" smtClean="0"/>
              <a:pPr/>
              <a:t>32</a:t>
            </a:fld>
            <a:endParaRPr lang="en-IN"/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76598" y="6421461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sv-SE" dirty="0" smtClean="0"/>
              <a:t>© Dr. Urmila Kulkarni-Kale,  Vaccines 2015   Bioinformatics Centre, S.P. Pune University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026"/>
          <p:cNvSpPr>
            <a:spLocks noGrp="1"/>
          </p:cNvSpPr>
          <p:nvPr>
            <p:ph type="title"/>
          </p:nvPr>
        </p:nvSpPr>
        <p:spPr>
          <a:xfrm>
            <a:off x="457200" y="152401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Publications</a:t>
            </a:r>
          </a:p>
        </p:txBody>
      </p:sp>
      <p:sp>
        <p:nvSpPr>
          <p:cNvPr id="35843" name="Rectangle 1027"/>
          <p:cNvSpPr>
            <a:spLocks noGrp="1"/>
          </p:cNvSpPr>
          <p:nvPr>
            <p:ph type="body" idx="1"/>
          </p:nvPr>
        </p:nvSpPr>
        <p:spPr>
          <a:xfrm>
            <a:off x="228600" y="881082"/>
            <a:ext cx="8686800" cy="53340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GB" sz="1800" dirty="0" err="1" smtClean="0">
                <a:cs typeface="Times New Roman" charset="0"/>
              </a:rPr>
              <a:t>Waman</a:t>
            </a:r>
            <a:r>
              <a:rPr lang="en-GB" sz="1800" dirty="0" smtClean="0">
                <a:cs typeface="Times New Roman" charset="0"/>
              </a:rPr>
              <a:t> VP, </a:t>
            </a:r>
            <a:r>
              <a:rPr lang="en-GB" sz="1800" dirty="0" err="1" smtClean="0">
                <a:cs typeface="Times New Roman" charset="0"/>
              </a:rPr>
              <a:t>Kolekar</a:t>
            </a:r>
            <a:r>
              <a:rPr lang="en-GB" sz="1800" dirty="0" smtClean="0">
                <a:cs typeface="Times New Roman" charset="0"/>
              </a:rPr>
              <a:t> PS, Kale MM, </a:t>
            </a:r>
            <a:r>
              <a:rPr lang="en-GB" sz="1800" dirty="0" err="1" smtClean="0">
                <a:cs typeface="Times New Roman" charset="0"/>
              </a:rPr>
              <a:t>Kulkarni</a:t>
            </a:r>
            <a:r>
              <a:rPr lang="en-GB" sz="1800" dirty="0" smtClean="0">
                <a:cs typeface="Times New Roman" charset="0"/>
              </a:rPr>
              <a:t>-Kale U (2014) Population Structure and Evolution of Rhinoviruses. </a:t>
            </a:r>
            <a:r>
              <a:rPr lang="en-GB" sz="1800" dirty="0" err="1" smtClean="0">
                <a:solidFill>
                  <a:srgbClr val="0000FF"/>
                </a:solidFill>
                <a:cs typeface="Times New Roman" charset="0"/>
              </a:rPr>
              <a:t>PLoS</a:t>
            </a:r>
            <a:r>
              <a:rPr lang="en-GB" sz="1800" dirty="0" smtClean="0">
                <a:solidFill>
                  <a:srgbClr val="0000FF"/>
                </a:solidFill>
                <a:cs typeface="Times New Roman" charset="0"/>
              </a:rPr>
              <a:t> ONE</a:t>
            </a:r>
            <a:r>
              <a:rPr lang="en-GB" sz="1800" dirty="0" smtClean="0">
                <a:cs typeface="Times New Roman" charset="0"/>
              </a:rPr>
              <a:t> 9(2): e88981. </a:t>
            </a:r>
            <a:r>
              <a:rPr lang="en-GB" sz="1800" dirty="0" smtClean="0">
                <a:cs typeface="Times New Roman" charset="0"/>
              </a:rPr>
              <a:t>doi:10.1371/journal.pone.0088981</a:t>
            </a:r>
          </a:p>
          <a:p>
            <a:pPr>
              <a:lnSpc>
                <a:spcPct val="90000"/>
              </a:lnSpc>
            </a:pPr>
            <a:r>
              <a:rPr lang="en-IN" sz="1800" dirty="0" err="1" smtClean="0"/>
              <a:t>Kolekar</a:t>
            </a:r>
            <a:r>
              <a:rPr lang="en-IN" sz="1800" dirty="0" smtClean="0"/>
              <a:t> P, Hake N, Kale M, </a:t>
            </a:r>
            <a:r>
              <a:rPr lang="en-IN" sz="1800" dirty="0" err="1" smtClean="0"/>
              <a:t>Kulkarni</a:t>
            </a:r>
            <a:r>
              <a:rPr lang="en-IN" sz="1800" dirty="0" smtClean="0"/>
              <a:t>-Kale U, WNV </a:t>
            </a:r>
            <a:r>
              <a:rPr lang="en-IN" sz="1800" dirty="0" err="1" smtClean="0"/>
              <a:t>Typer</a:t>
            </a:r>
            <a:r>
              <a:rPr lang="en-IN" sz="1800" dirty="0" smtClean="0"/>
              <a:t>: A server for genotyping of West Nile viruses using an alignment-free method based on a return time distribution. </a:t>
            </a:r>
            <a:r>
              <a:rPr lang="en-IN" sz="1800" dirty="0" smtClean="0">
                <a:solidFill>
                  <a:schemeClr val="hlink"/>
                </a:solidFill>
                <a:latin typeface="Arial Unicode MS" pitchFamily="34" charset="-128"/>
              </a:rPr>
              <a:t>Journal of </a:t>
            </a:r>
            <a:r>
              <a:rPr lang="en-IN" sz="1800" dirty="0" err="1" smtClean="0">
                <a:solidFill>
                  <a:schemeClr val="hlink"/>
                </a:solidFill>
                <a:latin typeface="Arial Unicode MS" pitchFamily="34" charset="-128"/>
              </a:rPr>
              <a:t>Virological</a:t>
            </a:r>
            <a:r>
              <a:rPr lang="en-IN" sz="1800" dirty="0" smtClean="0">
                <a:solidFill>
                  <a:schemeClr val="hlink"/>
                </a:solidFill>
                <a:latin typeface="Arial Unicode MS" pitchFamily="34" charset="-128"/>
              </a:rPr>
              <a:t> Methods</a:t>
            </a:r>
            <a:r>
              <a:rPr lang="en-IN" sz="1800" dirty="0" smtClean="0"/>
              <a:t> 2014. </a:t>
            </a:r>
            <a:r>
              <a:rPr lang="en-US" sz="1800" dirty="0" smtClean="0"/>
              <a:t>198:41-55.</a:t>
            </a:r>
            <a:r>
              <a:rPr lang="en-IN" sz="1800" dirty="0" smtClean="0"/>
              <a:t>  </a:t>
            </a:r>
            <a:endParaRPr lang="en-US" sz="1800" dirty="0" smtClean="0">
              <a:solidFill>
                <a:srgbClr val="000000"/>
              </a:solidFill>
              <a:latin typeface="Arial Unicode MS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1800" dirty="0" err="1" smtClean="0">
                <a:solidFill>
                  <a:srgbClr val="000000"/>
                </a:solidFill>
                <a:latin typeface="Arial Unicode MS" pitchFamily="34" charset="-128"/>
              </a:rPr>
              <a:t>Kolekar</a:t>
            </a:r>
            <a:r>
              <a:rPr lang="en-US" sz="1800" dirty="0" smtClean="0">
                <a:solidFill>
                  <a:srgbClr val="000000"/>
                </a:solidFill>
                <a:latin typeface="Arial Unicode MS" pitchFamily="34" charset="-128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latin typeface="Arial Unicode MS" pitchFamily="34" charset="-128"/>
              </a:rPr>
              <a:t>P, Kale M, </a:t>
            </a:r>
            <a:r>
              <a:rPr lang="en-US" sz="1800" dirty="0" err="1" smtClean="0">
                <a:solidFill>
                  <a:srgbClr val="000000"/>
                </a:solidFill>
                <a:latin typeface="Arial Unicode MS" pitchFamily="34" charset="-128"/>
              </a:rPr>
              <a:t>Kulkarni</a:t>
            </a:r>
            <a:r>
              <a:rPr lang="en-US" sz="1800" dirty="0" smtClean="0">
                <a:solidFill>
                  <a:srgbClr val="000000"/>
                </a:solidFill>
                <a:latin typeface="Arial Unicode MS" pitchFamily="34" charset="-128"/>
              </a:rPr>
              <a:t>-Kale U. Alignment-free distance measure based on return time distribution for sequence analysis: applications to clustering, molecular phylogeny and </a:t>
            </a:r>
            <a:r>
              <a:rPr lang="en-US" sz="1800" dirty="0" err="1" smtClean="0">
                <a:solidFill>
                  <a:srgbClr val="000000"/>
                </a:solidFill>
                <a:latin typeface="Arial Unicode MS" pitchFamily="34" charset="-128"/>
              </a:rPr>
              <a:t>subtyping</a:t>
            </a:r>
            <a:r>
              <a:rPr lang="en-US" sz="1800" dirty="0" smtClean="0">
                <a:solidFill>
                  <a:srgbClr val="000000"/>
                </a:solidFill>
                <a:latin typeface="Arial Unicode MS" pitchFamily="34" charset="-128"/>
              </a:rPr>
              <a:t>. </a:t>
            </a:r>
            <a:r>
              <a:rPr lang="en-US" sz="1800" dirty="0" smtClean="0">
                <a:solidFill>
                  <a:schemeClr val="hlink"/>
                </a:solidFill>
                <a:latin typeface="Arial Unicode MS" pitchFamily="34" charset="-128"/>
              </a:rPr>
              <a:t>Molecular </a:t>
            </a:r>
            <a:r>
              <a:rPr lang="en-US" sz="1800" dirty="0" err="1" smtClean="0">
                <a:solidFill>
                  <a:schemeClr val="hlink"/>
                </a:solidFill>
                <a:latin typeface="Arial Unicode MS" pitchFamily="34" charset="-128"/>
              </a:rPr>
              <a:t>Phylogenetice</a:t>
            </a:r>
            <a:r>
              <a:rPr lang="en-US" sz="1800" dirty="0" smtClean="0">
                <a:solidFill>
                  <a:schemeClr val="hlink"/>
                </a:solidFill>
                <a:latin typeface="Arial Unicode MS" pitchFamily="34" charset="-128"/>
              </a:rPr>
              <a:t> &amp; Evolution.</a:t>
            </a:r>
            <a:r>
              <a:rPr lang="en-US" sz="1800" dirty="0" smtClean="0">
                <a:solidFill>
                  <a:srgbClr val="000000"/>
                </a:solidFill>
                <a:latin typeface="Arial Unicode MS" pitchFamily="34" charset="-128"/>
              </a:rPr>
              <a:t> 2012 Nov;65(2):510-22.</a:t>
            </a:r>
            <a:r>
              <a:rPr lang="en-US" sz="1800" dirty="0" smtClean="0"/>
              <a:t> </a:t>
            </a:r>
            <a:endParaRPr lang="en-US" sz="1800" dirty="0" smtClean="0"/>
          </a:p>
          <a:p>
            <a:pPr>
              <a:lnSpc>
                <a:spcPct val="90000"/>
              </a:lnSpc>
            </a:pPr>
            <a:r>
              <a:rPr lang="en-GB" sz="1800" dirty="0" err="1" smtClean="0">
                <a:cs typeface="Times New Roman" charset="0"/>
              </a:rPr>
              <a:t>Kulkarni</a:t>
            </a:r>
            <a:r>
              <a:rPr lang="en-GB" sz="1800" dirty="0" smtClean="0">
                <a:cs typeface="Times New Roman" charset="0"/>
              </a:rPr>
              <a:t>-Kale, U, </a:t>
            </a:r>
            <a:r>
              <a:rPr lang="en-GB" sz="1800" dirty="0" err="1" smtClean="0">
                <a:cs typeface="Times New Roman" charset="0"/>
              </a:rPr>
              <a:t>Waman</a:t>
            </a:r>
            <a:r>
              <a:rPr lang="en-GB" sz="1800" dirty="0" smtClean="0">
                <a:cs typeface="Times New Roman" charset="0"/>
              </a:rPr>
              <a:t>, V., </a:t>
            </a:r>
            <a:r>
              <a:rPr lang="en-GB" sz="1800" dirty="0" err="1" smtClean="0">
                <a:cs typeface="Times New Roman" charset="0"/>
              </a:rPr>
              <a:t>Raskar</a:t>
            </a:r>
            <a:r>
              <a:rPr lang="en-GB" sz="1800" dirty="0" smtClean="0">
                <a:cs typeface="Times New Roman" charset="0"/>
              </a:rPr>
              <a:t>, S, Mehta, S, &amp; </a:t>
            </a:r>
            <a:r>
              <a:rPr lang="en-GB" sz="1800" dirty="0" err="1" smtClean="0">
                <a:cs typeface="Times New Roman" charset="0"/>
              </a:rPr>
              <a:t>Saxena</a:t>
            </a:r>
            <a:r>
              <a:rPr lang="en-GB" sz="1800" dirty="0" smtClean="0">
                <a:cs typeface="Times New Roman" charset="0"/>
              </a:rPr>
              <a:t>, S (2012) Genome to </a:t>
            </a:r>
            <a:r>
              <a:rPr lang="en-GB" sz="1800" dirty="0" err="1" smtClean="0">
                <a:cs typeface="Times New Roman" charset="0"/>
              </a:rPr>
              <a:t>vaccinome</a:t>
            </a:r>
            <a:r>
              <a:rPr lang="en-GB" sz="1800" dirty="0" smtClean="0">
                <a:cs typeface="Times New Roman" charset="0"/>
              </a:rPr>
              <a:t>: role of bioinformatics, immunoinformatics &amp; comparative genomics. </a:t>
            </a:r>
            <a:r>
              <a:rPr lang="en-GB" sz="1800" dirty="0" smtClean="0">
                <a:solidFill>
                  <a:srgbClr val="0000FF"/>
                </a:solidFill>
                <a:cs typeface="Times New Roman" charset="0"/>
              </a:rPr>
              <a:t>Current Bioinformatics</a:t>
            </a:r>
            <a:r>
              <a:rPr lang="en-GB" sz="1800" dirty="0" smtClean="0">
                <a:cs typeface="Times New Roman" charset="0"/>
              </a:rPr>
              <a:t>, 7(4), 454-466</a:t>
            </a:r>
            <a:r>
              <a:rPr lang="en-GB" sz="1800" dirty="0" smtClean="0">
                <a:cs typeface="Times New Roman" charset="0"/>
              </a:rPr>
              <a:t>.</a:t>
            </a:r>
            <a:endParaRPr lang="en-US" sz="1800" dirty="0" smtClean="0">
              <a:solidFill>
                <a:schemeClr val="hlink"/>
              </a:solidFill>
              <a:latin typeface="Arial Unicode MS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1800" dirty="0" err="1" smtClean="0">
                <a:solidFill>
                  <a:srgbClr val="000000"/>
                </a:solidFill>
                <a:latin typeface="Arial Unicode MS" pitchFamily="34" charset="-128"/>
              </a:rPr>
              <a:t>Kolekar</a:t>
            </a:r>
            <a:r>
              <a:rPr lang="en-US" sz="1800" dirty="0" smtClean="0">
                <a:solidFill>
                  <a:srgbClr val="000000"/>
                </a:solidFill>
                <a:latin typeface="Arial Unicode MS" pitchFamily="34" charset="-128"/>
              </a:rPr>
              <a:t> PS, Kale M, </a:t>
            </a:r>
            <a:r>
              <a:rPr lang="en-US" sz="1800" dirty="0" err="1" smtClean="0">
                <a:solidFill>
                  <a:srgbClr val="000000"/>
                </a:solidFill>
                <a:latin typeface="Arial Unicode MS" pitchFamily="34" charset="-128"/>
              </a:rPr>
              <a:t>Kulkarni</a:t>
            </a:r>
            <a:r>
              <a:rPr lang="en-US" sz="1800" dirty="0" smtClean="0">
                <a:solidFill>
                  <a:srgbClr val="000000"/>
                </a:solidFill>
                <a:latin typeface="Arial Unicode MS" pitchFamily="34" charset="-128"/>
              </a:rPr>
              <a:t>-Kale U. Genotyping of Mumps viruses based on SH gene: Development of a server using alignment-free and alignment-based methods. </a:t>
            </a:r>
            <a:r>
              <a:rPr lang="en-US" sz="1800" dirty="0" err="1" smtClean="0">
                <a:solidFill>
                  <a:schemeClr val="hlink"/>
                </a:solidFill>
                <a:latin typeface="Arial Unicode MS" pitchFamily="34" charset="-128"/>
              </a:rPr>
              <a:t>Immunome</a:t>
            </a:r>
            <a:r>
              <a:rPr lang="en-US" sz="1800" dirty="0" smtClean="0">
                <a:solidFill>
                  <a:schemeClr val="hlink"/>
                </a:solidFill>
                <a:latin typeface="Arial Unicode MS" pitchFamily="34" charset="-128"/>
              </a:rPr>
              <a:t> Research</a:t>
            </a:r>
            <a:r>
              <a:rPr lang="en-US" sz="1800" dirty="0" smtClean="0">
                <a:solidFill>
                  <a:srgbClr val="000000"/>
                </a:solidFill>
                <a:latin typeface="Arial Unicode MS" pitchFamily="34" charset="-128"/>
              </a:rPr>
              <a:t>. 2011 Nov 30;7(3):1-7</a:t>
            </a:r>
            <a:r>
              <a:rPr lang="en-US" sz="1800" dirty="0" smtClean="0">
                <a:solidFill>
                  <a:srgbClr val="000000"/>
                </a:solidFill>
                <a:latin typeface="Arial Unicode MS" pitchFamily="34" charset="-128"/>
              </a:rPr>
              <a:t>.</a:t>
            </a:r>
            <a:endParaRPr lang="en-US" sz="1800" dirty="0" smtClean="0">
              <a:solidFill>
                <a:schemeClr val="hlink"/>
              </a:solidFill>
              <a:latin typeface="Arial Unicode MS" pitchFamily="34" charset="-128"/>
            </a:endParaRPr>
          </a:p>
          <a:p>
            <a:pPr>
              <a:lnSpc>
                <a:spcPct val="90000"/>
              </a:lnSpc>
            </a:pPr>
            <a:r>
              <a:rPr lang="en-GB" sz="1800" dirty="0" err="1" smtClean="0">
                <a:cs typeface="Times New Roman" charset="0"/>
              </a:rPr>
              <a:t>Kolekar</a:t>
            </a:r>
            <a:r>
              <a:rPr lang="en-GB" sz="1800" dirty="0" smtClean="0">
                <a:cs typeface="Times New Roman" charset="0"/>
              </a:rPr>
              <a:t>, P. S., Kale M. M. and </a:t>
            </a:r>
            <a:r>
              <a:rPr lang="en-GB" sz="1800" dirty="0" err="1" smtClean="0">
                <a:cs typeface="Times New Roman" charset="0"/>
              </a:rPr>
              <a:t>Kulkarni</a:t>
            </a:r>
            <a:r>
              <a:rPr lang="en-GB" sz="1800" dirty="0" smtClean="0">
                <a:cs typeface="Times New Roman" charset="0"/>
              </a:rPr>
              <a:t>-Kale, U., "‘Inter-Arrival Time’ Inspired Algorithm and its Application in Clustering and Molecular Phylogeny", AIP Conference Proceedings (2010). 1298(1):307-312. ISBN 978-0-7354-0854-8. </a:t>
            </a:r>
            <a:r>
              <a:rPr lang="en-GB" sz="1800" dirty="0" smtClean="0">
                <a:solidFill>
                  <a:schemeClr val="hlink"/>
                </a:solidFill>
                <a:cs typeface="Times New Roman" charset="0"/>
              </a:rPr>
              <a:t>[Conference proceedings]</a:t>
            </a:r>
            <a:endParaRPr lang="en-US" sz="1800" dirty="0" smtClean="0">
              <a:solidFill>
                <a:schemeClr val="hlink"/>
              </a:solidFill>
              <a:cs typeface="Times New Roman" charset="0"/>
            </a:endParaRPr>
          </a:p>
          <a:p>
            <a:pPr>
              <a:lnSpc>
                <a:spcPct val="90000"/>
              </a:lnSpc>
            </a:pPr>
            <a:r>
              <a:rPr lang="en-US" sz="1800" dirty="0" err="1" smtClean="0">
                <a:cs typeface="Times New Roman" charset="0"/>
              </a:rPr>
              <a:t>Kolekar</a:t>
            </a:r>
            <a:r>
              <a:rPr lang="en-US" sz="1800" dirty="0" smtClean="0">
                <a:cs typeface="Times New Roman" charset="0"/>
              </a:rPr>
              <a:t>, P. S., Kale M. M. and </a:t>
            </a:r>
            <a:r>
              <a:rPr lang="en-US" sz="1800" dirty="0" err="1" smtClean="0">
                <a:cs typeface="Times New Roman" charset="0"/>
              </a:rPr>
              <a:t>Kulkarni</a:t>
            </a:r>
            <a:r>
              <a:rPr lang="en-US" sz="1800" dirty="0" smtClean="0">
                <a:cs typeface="Times New Roman" charset="0"/>
              </a:rPr>
              <a:t>-Kale, U.,  (2011). Molecular Evolution &amp; Phylogeny: What, When, Why &amp; How?, Computational Biology and Applied Bioinformatics, </a:t>
            </a:r>
            <a:r>
              <a:rPr lang="en-US" sz="1800" dirty="0" err="1" smtClean="0">
                <a:cs typeface="Times New Roman" charset="0"/>
              </a:rPr>
              <a:t>Heitor</a:t>
            </a:r>
            <a:r>
              <a:rPr lang="en-US" sz="1800" dirty="0" smtClean="0">
                <a:cs typeface="Times New Roman" charset="0"/>
              </a:rPr>
              <a:t> </a:t>
            </a:r>
            <a:r>
              <a:rPr lang="en-US" sz="1800" dirty="0" err="1" smtClean="0">
                <a:cs typeface="Times New Roman" charset="0"/>
              </a:rPr>
              <a:t>Silverio</a:t>
            </a:r>
            <a:r>
              <a:rPr lang="en-US" sz="1800" dirty="0" smtClean="0">
                <a:cs typeface="Times New Roman" charset="0"/>
              </a:rPr>
              <a:t> Lopes and Leonardo </a:t>
            </a:r>
            <a:r>
              <a:rPr lang="en-US" sz="1800" dirty="0" err="1" smtClean="0">
                <a:cs typeface="Times New Roman" charset="0"/>
              </a:rPr>
              <a:t>Magalhães</a:t>
            </a:r>
            <a:r>
              <a:rPr lang="en-US" sz="1800" dirty="0" smtClean="0">
                <a:cs typeface="Times New Roman" charset="0"/>
              </a:rPr>
              <a:t> Cruz (Ed.), ISBN: 978-953-307-629-4, </a:t>
            </a:r>
            <a:r>
              <a:rPr lang="en-US" sz="1800" dirty="0" err="1" smtClean="0">
                <a:cs typeface="Times New Roman" charset="0"/>
              </a:rPr>
              <a:t>InTech</a:t>
            </a:r>
            <a:r>
              <a:rPr lang="en-US" sz="1800" dirty="0" smtClean="0">
                <a:cs typeface="Times New Roman" charset="0"/>
              </a:rPr>
              <a:t> Publishers. [</a:t>
            </a:r>
            <a:r>
              <a:rPr lang="en-US" sz="1800" dirty="0" smtClean="0">
                <a:solidFill>
                  <a:schemeClr val="hlink"/>
                </a:solidFill>
                <a:cs typeface="Times New Roman" charset="0"/>
              </a:rPr>
              <a:t>Book Chapter]</a:t>
            </a:r>
          </a:p>
          <a:p>
            <a:pPr>
              <a:lnSpc>
                <a:spcPct val="90000"/>
              </a:lnSpc>
            </a:pPr>
            <a:endParaRPr lang="en-IN" sz="1800" dirty="0" smtClean="0">
              <a:cs typeface="Times New Roman" charset="0"/>
            </a:endParaRPr>
          </a:p>
          <a:p>
            <a:pPr>
              <a:lnSpc>
                <a:spcPct val="90000"/>
              </a:lnSpc>
            </a:pPr>
            <a:endParaRPr lang="en-US" sz="1800" dirty="0" smtClean="0">
              <a:solidFill>
                <a:schemeClr val="hlink"/>
              </a:solidFill>
              <a:cs typeface="Times New Roman" charset="0"/>
            </a:endParaRPr>
          </a:p>
          <a:p>
            <a:pPr>
              <a:lnSpc>
                <a:spcPct val="90000"/>
              </a:lnSpc>
            </a:pPr>
            <a:endParaRPr lang="en-US" sz="1800" dirty="0" smtClean="0">
              <a:cs typeface="Times New Roman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04/09/2015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65C95B-BEBB-4D71-9B4B-C028C1458F6F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76598" y="6421461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sv-SE" dirty="0" smtClean="0"/>
              <a:t>© Dr. Urmila Kulkarni-Kale,  Vaccines 2015   Bioinformatics Centre, S.P. Pune University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026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Acknowledgements</a:t>
            </a:r>
          </a:p>
        </p:txBody>
      </p:sp>
      <p:sp>
        <p:nvSpPr>
          <p:cNvPr id="36867" name="Rectangle 1027"/>
          <p:cNvSpPr>
            <a:spLocks noGrp="1"/>
          </p:cNvSpPr>
          <p:nvPr>
            <p:ph type="body" idx="1"/>
          </p:nvPr>
        </p:nvSpPr>
        <p:spPr>
          <a:xfrm>
            <a:off x="428596" y="831863"/>
            <a:ext cx="8286808" cy="4525963"/>
          </a:xfrm>
        </p:spPr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buNone/>
            </a:pPr>
            <a:r>
              <a:rPr lang="en-US" sz="2800" dirty="0" smtClean="0"/>
              <a:t>PhD Students:</a:t>
            </a:r>
          </a:p>
          <a:p>
            <a:pPr lvl="1"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dirty="0" smtClean="0"/>
              <a:t>Mr. </a:t>
            </a:r>
            <a:r>
              <a:rPr lang="en-US" sz="2400" dirty="0" err="1" smtClean="0"/>
              <a:t>Pandurang</a:t>
            </a:r>
            <a:r>
              <a:rPr lang="en-US" sz="2400" dirty="0" smtClean="0"/>
              <a:t> </a:t>
            </a:r>
            <a:r>
              <a:rPr lang="en-US" sz="2400" dirty="0" err="1" smtClean="0"/>
              <a:t>Kolekar</a:t>
            </a:r>
            <a:r>
              <a:rPr lang="en-US" sz="2400" dirty="0" smtClean="0"/>
              <a:t> </a:t>
            </a:r>
          </a:p>
          <a:p>
            <a:pPr lvl="1"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dirty="0" smtClean="0"/>
              <a:t>Ms. </a:t>
            </a:r>
            <a:r>
              <a:rPr lang="en-US" sz="2400" dirty="0" err="1" smtClean="0"/>
              <a:t>Vaishali</a:t>
            </a:r>
            <a:r>
              <a:rPr lang="en-US" sz="2400" dirty="0" smtClean="0"/>
              <a:t> </a:t>
            </a:r>
            <a:r>
              <a:rPr lang="en-US" sz="2400" dirty="0" err="1" smtClean="0"/>
              <a:t>Waman</a:t>
            </a:r>
            <a:endParaRPr lang="en-US" sz="2400" dirty="0" smtClean="0"/>
          </a:p>
          <a:p>
            <a:pPr lvl="1"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dirty="0" smtClean="0"/>
              <a:t>Ms. </a:t>
            </a:r>
            <a:r>
              <a:rPr lang="en-US" sz="2400" dirty="0" err="1" smtClean="0"/>
              <a:t>Sunitha</a:t>
            </a:r>
            <a:r>
              <a:rPr lang="en-US" sz="2400" dirty="0" smtClean="0"/>
              <a:t> </a:t>
            </a:r>
            <a:r>
              <a:rPr lang="en-US" sz="2400" dirty="0" err="1" smtClean="0"/>
              <a:t>Manjari</a:t>
            </a:r>
            <a:r>
              <a:rPr lang="en-US" sz="2400" dirty="0" smtClean="0"/>
              <a:t> (CDAC)</a:t>
            </a:r>
            <a:endParaRPr lang="en-US" sz="2400" dirty="0" smtClean="0"/>
          </a:p>
          <a:p>
            <a:pPr lvl="1">
              <a:spcBef>
                <a:spcPts val="0"/>
              </a:spcBef>
              <a:buNone/>
            </a:pPr>
            <a:endParaRPr lang="en-US" sz="2400" dirty="0" smtClean="0"/>
          </a:p>
          <a:p>
            <a:pPr>
              <a:spcBef>
                <a:spcPts val="0"/>
              </a:spcBef>
              <a:buNone/>
            </a:pPr>
            <a:endParaRPr lang="en-US" sz="2800" dirty="0" smtClean="0"/>
          </a:p>
          <a:p>
            <a:pPr>
              <a:spcBef>
                <a:spcPts val="0"/>
              </a:spcBef>
              <a:buNone/>
            </a:pPr>
            <a:r>
              <a:rPr lang="en-US" sz="2800" dirty="0" smtClean="0"/>
              <a:t>Collaborators</a:t>
            </a:r>
            <a:r>
              <a:rPr lang="en-US" sz="2800" dirty="0" smtClean="0"/>
              <a:t>:</a:t>
            </a:r>
          </a:p>
          <a:p>
            <a:pPr lvl="1"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dirty="0" smtClean="0"/>
              <a:t>Dr. Mohan Kale, Statistics Dept., </a:t>
            </a:r>
            <a:r>
              <a:rPr lang="en-US" sz="2400" dirty="0" smtClean="0"/>
              <a:t>SPPU</a:t>
            </a:r>
            <a:endParaRPr lang="en-US" sz="2400" dirty="0" smtClean="0"/>
          </a:p>
          <a:p>
            <a:pPr lvl="1"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dirty="0" smtClean="0"/>
              <a:t>Dr</a:t>
            </a:r>
            <a:r>
              <a:rPr lang="en-US" sz="2400" dirty="0" smtClean="0"/>
              <a:t>. </a:t>
            </a:r>
            <a:r>
              <a:rPr lang="en-US" sz="2400" dirty="0" err="1" smtClean="0"/>
              <a:t>Elin</a:t>
            </a:r>
            <a:r>
              <a:rPr lang="en-US" sz="2400" dirty="0" smtClean="0"/>
              <a:t> Kure, Radium Hospital, Oslo, </a:t>
            </a:r>
            <a:r>
              <a:rPr lang="en-US" sz="2400" dirty="0" smtClean="0"/>
              <a:t>Norway</a:t>
            </a:r>
          </a:p>
          <a:p>
            <a:pPr lvl="1"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dirty="0" smtClean="0"/>
              <a:t>Dr. </a:t>
            </a:r>
            <a:r>
              <a:rPr lang="en-US" sz="2400" dirty="0" err="1" smtClean="0"/>
              <a:t>Sangeeta</a:t>
            </a:r>
            <a:r>
              <a:rPr lang="en-US" sz="2400" dirty="0" smtClean="0"/>
              <a:t> </a:t>
            </a:r>
            <a:r>
              <a:rPr lang="en-US" sz="2400" dirty="0" err="1" smtClean="0"/>
              <a:t>Sawant</a:t>
            </a:r>
            <a:r>
              <a:rPr lang="en-US" sz="2400" dirty="0" smtClean="0"/>
              <a:t>, Bioinformatics Centre, SPPU</a:t>
            </a:r>
            <a:endParaRPr lang="en-US" sz="2400" dirty="0" smtClean="0"/>
          </a:p>
          <a:p>
            <a:pPr>
              <a:spcBef>
                <a:spcPts val="0"/>
              </a:spcBef>
              <a:buNone/>
            </a:pPr>
            <a:endParaRPr lang="en-US" sz="2800" dirty="0" smtClean="0"/>
          </a:p>
          <a:p>
            <a:pPr>
              <a:spcBef>
                <a:spcPts val="0"/>
              </a:spcBef>
              <a:buNone/>
            </a:pPr>
            <a:r>
              <a:rPr lang="en-US" sz="2800" dirty="0" smtClean="0"/>
              <a:t>Funding</a:t>
            </a:r>
            <a:r>
              <a:rPr lang="en-US" sz="2800" dirty="0" smtClean="0"/>
              <a:t>:</a:t>
            </a:r>
          </a:p>
          <a:p>
            <a:pPr>
              <a:spcBef>
                <a:spcPts val="0"/>
              </a:spcBef>
            </a:pPr>
            <a:r>
              <a:rPr lang="en-US" sz="2400" dirty="0" err="1" smtClean="0"/>
              <a:t>CoE</a:t>
            </a:r>
            <a:r>
              <a:rPr lang="en-US" sz="2400" dirty="0" smtClean="0"/>
              <a:t>: </a:t>
            </a:r>
            <a:r>
              <a:rPr lang="en-US" sz="2400" dirty="0" smtClean="0"/>
              <a:t>Dept. </a:t>
            </a:r>
            <a:r>
              <a:rPr lang="en-US" sz="2400" dirty="0" smtClean="0"/>
              <a:t>of </a:t>
            </a:r>
            <a:r>
              <a:rPr lang="en-US" sz="2400" dirty="0" smtClean="0"/>
              <a:t>Biotechnology (DBT), </a:t>
            </a:r>
            <a:r>
              <a:rPr lang="en-US" sz="2400" dirty="0" smtClean="0"/>
              <a:t>Govt. of </a:t>
            </a:r>
            <a:r>
              <a:rPr lang="en-US" sz="2400" dirty="0" smtClean="0"/>
              <a:t>India (</a:t>
            </a:r>
            <a:r>
              <a:rPr lang="en-US" sz="2400" dirty="0" err="1" smtClean="0"/>
              <a:t>GoI</a:t>
            </a:r>
            <a:r>
              <a:rPr lang="en-US" sz="2400" dirty="0" smtClean="0"/>
              <a:t>)</a:t>
            </a:r>
            <a:endParaRPr lang="en-US" sz="2400" dirty="0" smtClean="0"/>
          </a:p>
          <a:p>
            <a:pPr>
              <a:spcBef>
                <a:spcPts val="0"/>
              </a:spcBef>
            </a:pPr>
            <a:r>
              <a:rPr lang="en-US" sz="2400" dirty="0" err="1" smtClean="0"/>
              <a:t>CoE</a:t>
            </a:r>
            <a:r>
              <a:rPr lang="en-US" sz="2400" dirty="0" smtClean="0"/>
              <a:t>: </a:t>
            </a:r>
            <a:r>
              <a:rPr lang="en-US" sz="2400" dirty="0" smtClean="0"/>
              <a:t>Dept. </a:t>
            </a:r>
            <a:r>
              <a:rPr lang="en-US" sz="2400" dirty="0" smtClean="0"/>
              <a:t>of Electronics &amp; Information Technology (</a:t>
            </a:r>
            <a:r>
              <a:rPr lang="en-US" sz="2400" dirty="0" err="1" smtClean="0"/>
              <a:t>DeitY</a:t>
            </a:r>
            <a:r>
              <a:rPr lang="en-US" sz="2400" dirty="0" smtClean="0"/>
              <a:t>), MCIT, </a:t>
            </a:r>
            <a:r>
              <a:rPr lang="en-US" sz="2400" dirty="0" err="1" smtClean="0"/>
              <a:t>GoI</a:t>
            </a:r>
            <a:endParaRPr lang="en-US" sz="2400" dirty="0" smtClean="0"/>
          </a:p>
          <a:p>
            <a:pPr>
              <a:spcBef>
                <a:spcPts val="0"/>
              </a:spcBef>
            </a:pPr>
            <a:r>
              <a:rPr lang="en-US" sz="2400" dirty="0" smtClean="0"/>
              <a:t>INCP: Indo Norwegian Collaboration Program</a:t>
            </a:r>
          </a:p>
          <a:p>
            <a:pPr>
              <a:spcBef>
                <a:spcPts val="0"/>
              </a:spcBef>
            </a:pPr>
            <a:r>
              <a:rPr lang="en-US" sz="2400" dirty="0" smtClean="0"/>
              <a:t>UGC UPE Phase II </a:t>
            </a:r>
            <a:endParaRPr lang="en-US" sz="2400" dirty="0" smtClean="0"/>
          </a:p>
          <a:p>
            <a:pPr>
              <a:spcBef>
                <a:spcPts val="0"/>
              </a:spcBef>
            </a:pPr>
            <a:r>
              <a:rPr lang="en-US" sz="2400" dirty="0" smtClean="0"/>
              <a:t>DST PURSE program </a:t>
            </a:r>
            <a:endParaRPr lang="en-US" sz="2400" dirty="0" smtClean="0"/>
          </a:p>
          <a:p>
            <a:pPr>
              <a:spcBef>
                <a:spcPts val="0"/>
              </a:spcBef>
            </a:pPr>
            <a:r>
              <a:rPr lang="en-US" sz="2400" dirty="0" smtClean="0"/>
              <a:t>DBT-BINC &amp; DBT-BET fellowship programs</a:t>
            </a:r>
          </a:p>
          <a:p>
            <a:pPr>
              <a:buFont typeface="Arial" charset="0"/>
              <a:buNone/>
            </a:pPr>
            <a:endParaRPr lang="en-US" sz="28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19/12/2012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47448E-C0D0-4FF2-BE36-C2FC1EDF4CCF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76598" y="6421461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sv-SE" dirty="0" smtClean="0"/>
              <a:t>© Dr. Urmila Kulkarni-Kale,  Vaccines 2015   Bioinformatics Centre, S.P. Pune University</a:t>
            </a:r>
            <a:endParaRPr lang="en-IN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990</TotalTime>
  <Words>2486</Words>
  <Application>Microsoft Office PowerPoint</Application>
  <PresentationFormat>On-screen Show (4:3)</PresentationFormat>
  <Paragraphs>600</Paragraphs>
  <Slides>34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Office Theme</vt:lpstr>
      <vt:lpstr>Bitmap Image</vt:lpstr>
      <vt:lpstr>Mapping population &amp; genotype/serotype diversity:  game changers in designing viral vaccines</vt:lpstr>
      <vt:lpstr>Reverse Vaccinology Approach</vt:lpstr>
      <vt:lpstr>Genome 2 Vaccinome:  Opportunities &amp; Challenges</vt:lpstr>
      <vt:lpstr>Mumps Virus: antigenic diversity &amp; strain specificity</vt:lpstr>
      <vt:lpstr>Study of variations at  different levels of Biocomplexity </vt:lpstr>
      <vt:lpstr>Molecular Phylogeny Analysis (MPA): permits study of similarities within the group and differences between the groups</vt:lpstr>
      <vt:lpstr>MPA: steps</vt:lpstr>
      <vt:lpstr>Limitations of MPA methods</vt:lpstr>
      <vt:lpstr>Alternate Alignment-free Methods for MPA</vt:lpstr>
      <vt:lpstr>Proposed RTD-based approach</vt:lpstr>
      <vt:lpstr>Slide 11</vt:lpstr>
      <vt:lpstr>RTRTD Distance matrix</vt:lpstr>
      <vt:lpstr>Clustering of Mumps Viruses using sequences of SH &amp; RTD at K=4</vt:lpstr>
      <vt:lpstr>RTD  MPA  Genotyping</vt:lpstr>
      <vt:lpstr>Mumps: Datasets used</vt:lpstr>
      <vt:lpstr>Clustering of SH using RTD at K=4</vt:lpstr>
      <vt:lpstr>Genotyping of Mumps viruses</vt:lpstr>
      <vt:lpstr>RTD for MPA, Serotyping, Genotyping, &amp; Clustering  </vt:lpstr>
      <vt:lpstr>Subtyping of Dengue viruses</vt:lpstr>
      <vt:lpstr>RTD-based clustering of urban and sylvatic DENV-2 using sequences of Envelope glycoprotein (egp) </vt:lpstr>
      <vt:lpstr>Slide 21</vt:lpstr>
      <vt:lpstr>Genotyping of West nile viruses</vt:lpstr>
      <vt:lpstr>RTD for MPA, Genotyping, Serotyping, &amp; Clustering  </vt:lpstr>
      <vt:lpstr>Genotyping of Human rhinoviruses</vt:lpstr>
      <vt:lpstr>RTD-based clustering of HRV-B using VP1  (k=1) Clustering of drug-resistant &amp; sensitive serotypes</vt:lpstr>
      <vt:lpstr>Slide 26</vt:lpstr>
      <vt:lpstr>Population genomics: Rhinoviruses</vt:lpstr>
      <vt:lpstr>Genome organization</vt:lpstr>
      <vt:lpstr>Materials: Software(s)/program(s)/server(s) used</vt:lpstr>
      <vt:lpstr>Results: HRV clusters obtained at k=7</vt:lpstr>
      <vt:lpstr>Slide 31</vt:lpstr>
      <vt:lpstr>Post-genomic Rational Vaccine Design</vt:lpstr>
      <vt:lpstr>Publications</vt:lpstr>
      <vt:lpstr>Acknowledgements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Urmila</dc:creator>
  <cp:lastModifiedBy>Urmila</cp:lastModifiedBy>
  <cp:revision>56</cp:revision>
  <dcterms:created xsi:type="dcterms:W3CDTF">2015-11-02T04:15:42Z</dcterms:created>
  <dcterms:modified xsi:type="dcterms:W3CDTF">2015-11-03T03:36:23Z</dcterms:modified>
</cp:coreProperties>
</file>