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2" r:id="rId4"/>
    <p:sldId id="283" r:id="rId5"/>
    <p:sldId id="277" r:id="rId6"/>
    <p:sldId id="262" r:id="rId7"/>
    <p:sldId id="263" r:id="rId8"/>
    <p:sldId id="280" r:id="rId9"/>
    <p:sldId id="264" r:id="rId10"/>
    <p:sldId id="281" r:id="rId11"/>
    <p:sldId id="265" r:id="rId12"/>
    <p:sldId id="266" r:id="rId13"/>
    <p:sldId id="284" r:id="rId14"/>
    <p:sldId id="267" r:id="rId15"/>
    <p:sldId id="269" r:id="rId16"/>
    <p:sldId id="270" r:id="rId17"/>
    <p:sldId id="285" r:id="rId18"/>
    <p:sldId id="286" r:id="rId19"/>
    <p:sldId id="287" r:id="rId20"/>
    <p:sldId id="28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66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5" autoAdjust="0"/>
    <p:restoredTop sz="94660"/>
  </p:normalViewPr>
  <p:slideViewPr>
    <p:cSldViewPr>
      <p:cViewPr varScale="1">
        <p:scale>
          <a:sx n="45" d="100"/>
          <a:sy n="45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190AA-EAC8-40D0-AC83-313FD4317923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7164-298E-4BC6-98FE-CC4970813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190AA-EAC8-40D0-AC83-313FD4317923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7164-298E-4BC6-98FE-CC4970813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190AA-EAC8-40D0-AC83-313FD4317923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7164-298E-4BC6-98FE-CC4970813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190AA-EAC8-40D0-AC83-313FD4317923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7164-298E-4BC6-98FE-CC4970813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190AA-EAC8-40D0-AC83-313FD4317923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7164-298E-4BC6-98FE-CC4970813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190AA-EAC8-40D0-AC83-313FD4317923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7164-298E-4BC6-98FE-CC4970813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190AA-EAC8-40D0-AC83-313FD4317923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7164-298E-4BC6-98FE-CC4970813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190AA-EAC8-40D0-AC83-313FD4317923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7164-298E-4BC6-98FE-CC4970813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190AA-EAC8-40D0-AC83-313FD4317923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F247164-298E-4BC6-98FE-CC4970813B20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190AA-EAC8-40D0-AC83-313FD4317923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7164-298E-4BC6-98FE-CC4970813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190AA-EAC8-40D0-AC83-313FD4317923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47164-298E-4BC6-98FE-CC4970813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B190AA-EAC8-40D0-AC83-313FD4317923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F247164-298E-4BC6-98FE-CC4970813B20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lathagangolly@rediff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64704"/>
            <a:ext cx="7851648" cy="18002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Biopolymer Production and its application in the field of </a:t>
            </a:r>
            <a:r>
              <a:rPr lang="en-US" sz="4400" cap="all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quaculture</a:t>
            </a:r>
            <a:endParaRPr lang="en-IN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564904"/>
            <a:ext cx="7854696" cy="4293096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Dr. D.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Latha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Associate Professor</a:t>
            </a:r>
          </a:p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School of Biological Science</a:t>
            </a:r>
          </a:p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CMS College of Science and Commerce</a:t>
            </a:r>
          </a:p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Coimbatore</a:t>
            </a:r>
          </a:p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lathagangolly@rediffmail.com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Phone: 09486240862</a:t>
            </a:r>
          </a:p>
          <a:p>
            <a:pPr algn="ctr"/>
            <a:endParaRPr lang="en-IN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45719"/>
            <a:ext cx="7920880" cy="45719"/>
          </a:xfrm>
        </p:spPr>
        <p:txBody>
          <a:bodyPr>
            <a:normAutofit fontScale="90000"/>
          </a:bodyPr>
          <a:lstStyle/>
          <a:p>
            <a:pPr algn="ctr"/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6093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POLYMERS</a:t>
            </a:r>
          </a:p>
          <a:p>
            <a:pPr algn="just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Types of polymers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Man-made or synthetic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Non-renewable sources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>
              <a:buNone/>
            </a:pPr>
            <a:r>
              <a:rPr lang="en-US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                          Nylon, Rubber, plastic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Natural  or Biopolymers-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Renewable sources.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None/>
            </a:pPr>
            <a:r>
              <a:rPr lang="en-US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                             Chitin, PLA, PHB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Plastics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High tensile strength 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mouldability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durability, economic oblige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Disposal problems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Land fills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dirty="0" smtClean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067944" y="2276872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067944" y="3645024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243408"/>
            <a:ext cx="8229600" cy="243408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Marine environment</a:t>
            </a:r>
          </a:p>
          <a:p>
            <a:pPr marL="514350" indent="-51435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Recycling</a:t>
            </a:r>
          </a:p>
          <a:p>
            <a:pPr marL="514350" indent="-514350" algn="just">
              <a:buClr>
                <a:schemeClr val="tx1"/>
              </a:buClr>
              <a:buNone/>
            </a:pPr>
            <a:endParaRPr lang="en-US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Microbial </a:t>
            </a:r>
            <a:r>
              <a:rPr lang="en-US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Biopolymenr</a:t>
            </a:r>
            <a:endParaRPr lang="en-US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v"/>
            </a:pPr>
            <a:endParaRPr lang="en-US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Bacillus </a:t>
            </a:r>
            <a:r>
              <a:rPr lang="en-US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megaterium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French Microbiologist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Lemoigne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 1926.</a:t>
            </a:r>
          </a:p>
          <a:p>
            <a:pPr algn="just">
              <a:buClr>
                <a:schemeClr val="tx1"/>
              </a:buCl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Idiophase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the growth</a:t>
            </a:r>
          </a:p>
          <a:p>
            <a:pPr>
              <a:buClr>
                <a:schemeClr val="tx1"/>
              </a:buCl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Acts as carbon and energy source.</a:t>
            </a:r>
          </a:p>
          <a:p>
            <a:pPr>
              <a:buClr>
                <a:schemeClr val="tx1"/>
              </a:buCl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Upstream process not cost effective.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332656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pic>
        <p:nvPicPr>
          <p:cNvPr id="1026" name="Picture 2" descr="C:\Users\HOME\Desktop\Pictures\Garbage-Birds-are-seen-on-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764704"/>
            <a:ext cx="3096344" cy="2664296"/>
          </a:xfrm>
          <a:prstGeom prst="rect">
            <a:avLst/>
          </a:prstGeom>
          <a:noFill/>
        </p:spPr>
      </p:pic>
      <p:pic>
        <p:nvPicPr>
          <p:cNvPr id="1028" name="Picture 4" descr="C:\Users\HOME\Desktop\Pictures\Midway-bird-corpse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764704"/>
            <a:ext cx="3096344" cy="2664296"/>
          </a:xfrm>
          <a:prstGeom prst="rect">
            <a:avLst/>
          </a:prstGeom>
          <a:noFill/>
        </p:spPr>
      </p:pic>
      <p:pic>
        <p:nvPicPr>
          <p:cNvPr id="1029" name="Picture 5" descr="C:\Users\HOME\Desktop\Pictures\plastic-bag-coral-reef-by-bag-monst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501008"/>
            <a:ext cx="3096344" cy="2924944"/>
          </a:xfrm>
          <a:prstGeom prst="rect">
            <a:avLst/>
          </a:prstGeom>
          <a:noFill/>
        </p:spPr>
      </p:pic>
      <p:pic>
        <p:nvPicPr>
          <p:cNvPr id="1030" name="Picture 6" descr="C:\Users\HOME\Downloads\article-new_ehow_images_a04_ok_n9_effects-plastic-bags-marine-life-800x8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501008"/>
            <a:ext cx="3096344" cy="292494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332656"/>
            <a:ext cx="8229600" cy="72008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Identification of PHB accumulating bacteria by phenotypic methods. </a:t>
            </a:r>
          </a:p>
          <a:p>
            <a:pPr lvl="0" algn="just">
              <a:buClr>
                <a:schemeClr val="tx1"/>
              </a:buClr>
              <a:buNone/>
            </a:pPr>
            <a:endParaRPr lang="en-IN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Optimization of time course, carbon source and nitrogen source for PHB accumulation.</a:t>
            </a:r>
            <a:endParaRPr lang="en-IN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Extraction and estimation of PHB by using less expensive substrates.</a:t>
            </a:r>
          </a:p>
          <a:p>
            <a:pPr algn="just">
              <a:buClr>
                <a:schemeClr val="tx1"/>
              </a:buClr>
              <a:buNone/>
            </a:pPr>
            <a:endParaRPr lang="en-US" sz="2800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In-vivo challenge test in Aquaculture.</a:t>
            </a:r>
            <a:endParaRPr lang="en-IN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6165304"/>
          </a:xfrm>
        </p:spPr>
        <p:txBody>
          <a:bodyPr>
            <a:normAutofit/>
          </a:bodyPr>
          <a:lstStyle/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Collection of bacterial culture from MTCC and its revival.</a:t>
            </a:r>
          </a:p>
          <a:p>
            <a:pPr algn="just">
              <a:buClr>
                <a:schemeClr val="tx1"/>
              </a:buClr>
              <a:buNone/>
            </a:pPr>
            <a:endParaRPr lang="en-US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v"/>
            </a:pPr>
            <a:endParaRPr lang="en-US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v"/>
            </a:pPr>
            <a:endParaRPr lang="en-US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v"/>
            </a:pPr>
            <a:endParaRPr lang="en-US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v"/>
            </a:pPr>
            <a:endParaRPr lang="en-US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v"/>
            </a:pPr>
            <a:endParaRPr lang="en-US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Isolation of the </a:t>
            </a:r>
            <a:r>
              <a:rPr lang="en-US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Bacillus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sp. from the soil.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Rapid screening of native bacterial isolates for PHB production (Juan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en-IN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1998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).</a:t>
            </a:r>
          </a:p>
          <a:p>
            <a:pPr>
              <a:buClr>
                <a:schemeClr val="tx1"/>
              </a:buClr>
            </a:pP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75656" y="1700808"/>
          <a:ext cx="5960336" cy="2976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112"/>
                <a:gridCol w="3528392"/>
                <a:gridCol w="1535832"/>
              </a:tblGrid>
              <a:tr h="5163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/>
                        <a:t>Sl.No</a:t>
                      </a:r>
                      <a:r>
                        <a:rPr lang="en-US" sz="2000" dirty="0"/>
                        <a:t>.</a:t>
                      </a:r>
                      <a:endParaRPr lang="en-IN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/>
                        <a:t>Bacterial cultures </a:t>
                      </a:r>
                      <a:endParaRPr lang="en-IN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/>
                        <a:t>MTCC No.</a:t>
                      </a:r>
                      <a:endParaRPr lang="en-IN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163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/>
                        <a:t>1</a:t>
                      </a:r>
                      <a:endParaRPr lang="en-IN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i="1" dirty="0"/>
                        <a:t>Bacillus  </a:t>
                      </a:r>
                      <a:r>
                        <a:rPr lang="en-US" sz="2000" i="1" dirty="0" err="1"/>
                        <a:t>circulans</a:t>
                      </a:r>
                      <a:r>
                        <a:rPr lang="en-US" sz="2000" i="1" dirty="0"/>
                        <a:t>  </a:t>
                      </a:r>
                      <a:endParaRPr lang="en-IN" sz="20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/>
                        <a:t>2301</a:t>
                      </a:r>
                      <a:endParaRPr lang="en-IN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163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/>
                        <a:t>2</a:t>
                      </a:r>
                      <a:endParaRPr lang="en-IN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i="1" dirty="0"/>
                        <a:t>Bacillus </a:t>
                      </a:r>
                      <a:r>
                        <a:rPr lang="en-US" sz="2000" i="1" dirty="0" err="1"/>
                        <a:t>licheniformis</a:t>
                      </a:r>
                      <a:r>
                        <a:rPr lang="en-US" sz="2000" i="1" dirty="0"/>
                        <a:t>  </a:t>
                      </a:r>
                      <a:endParaRPr lang="en-IN" sz="20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/>
                        <a:t>2617</a:t>
                      </a:r>
                      <a:endParaRPr lang="en-IN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950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/>
                        <a:t>3</a:t>
                      </a:r>
                      <a:endParaRPr lang="en-IN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i="1" dirty="0"/>
                        <a:t>Bacillus </a:t>
                      </a:r>
                      <a:r>
                        <a:rPr lang="en-US" sz="2000" i="1" dirty="0" err="1"/>
                        <a:t>pumilus</a:t>
                      </a:r>
                      <a:r>
                        <a:rPr lang="en-US" sz="2000" i="1" dirty="0"/>
                        <a:t>  </a:t>
                      </a:r>
                      <a:endParaRPr lang="en-IN" sz="20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/>
                        <a:t>1067</a:t>
                      </a:r>
                      <a:endParaRPr lang="en-IN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163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/>
                        <a:t>4</a:t>
                      </a:r>
                      <a:endParaRPr lang="en-IN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i="1" dirty="0"/>
                        <a:t>Bacillus </a:t>
                      </a:r>
                      <a:r>
                        <a:rPr lang="en-US" sz="2000" i="1" dirty="0" err="1"/>
                        <a:t>sphaericus</a:t>
                      </a:r>
                      <a:r>
                        <a:rPr lang="en-US" sz="2000" i="1" dirty="0"/>
                        <a:t>  </a:t>
                      </a:r>
                      <a:endParaRPr lang="en-IN" sz="20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/>
                        <a:t>4394</a:t>
                      </a:r>
                      <a:endParaRPr lang="en-IN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163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/>
                        <a:t>5</a:t>
                      </a:r>
                      <a:endParaRPr lang="en-IN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i="1" dirty="0"/>
                        <a:t>Bacillus </a:t>
                      </a:r>
                      <a:r>
                        <a:rPr lang="en-US" sz="2000" i="1" dirty="0" err="1"/>
                        <a:t>thuringiensis</a:t>
                      </a:r>
                      <a:r>
                        <a:rPr lang="en-US" sz="2000" i="1" dirty="0"/>
                        <a:t> </a:t>
                      </a:r>
                      <a:endParaRPr lang="en-IN" sz="20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/>
                        <a:t>1953</a:t>
                      </a:r>
                      <a:endParaRPr lang="en-IN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332656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>
            <a:noAutofit/>
          </a:bodyPr>
          <a:lstStyle/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Morphological, biochemical, physiological and molecular characterization.</a:t>
            </a:r>
          </a:p>
          <a:p>
            <a:pPr algn="just">
              <a:buClr>
                <a:schemeClr val="tx1"/>
              </a:buClr>
              <a:buNone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Microscopy (Burdon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., 1942)</a:t>
            </a:r>
          </a:p>
          <a:p>
            <a:pPr algn="just">
              <a:buClr>
                <a:schemeClr val="tx1"/>
              </a:buClr>
              <a:buNone/>
            </a:pPr>
            <a:endParaRPr lang="en-US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Optimization of time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course</a:t>
            </a: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Disruption of cells by chemical methods and PHB estimation (Law and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Slepecky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1969) </a:t>
            </a:r>
          </a:p>
          <a:p>
            <a:pPr algn="just">
              <a:buClr>
                <a:schemeClr val="tx1"/>
              </a:buCl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Chloroform – Sodium hypochlorite extraction</a:t>
            </a:r>
          </a:p>
          <a:p>
            <a:pPr algn="just">
              <a:buClr>
                <a:schemeClr val="tx1"/>
              </a:buClr>
              <a:buNone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/>
              </a:buClr>
              <a:buNone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None/>
            </a:pPr>
            <a:endParaRPr lang="en-US" sz="28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315416"/>
            <a:ext cx="8229600" cy="315416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Estimation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of PHB using less expensive substrates</a:t>
            </a:r>
            <a:endParaRPr lang="en-IN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Agro industrial wastes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Rice bran and Wheat bran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Forestry residue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Saw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dust</a:t>
            </a:r>
          </a:p>
          <a:p>
            <a:pPr>
              <a:buClr>
                <a:schemeClr val="tx1"/>
              </a:buCl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Application of PHB in the aquaculture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field</a:t>
            </a:r>
          </a:p>
          <a:p>
            <a:pPr>
              <a:buClr>
                <a:schemeClr val="tx1"/>
              </a:buClr>
              <a:buNone/>
            </a:pPr>
            <a:endParaRPr lang="en-IN" sz="28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In-vivo challenge test</a:t>
            </a:r>
            <a:endParaRPr lang="en-IN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  <a:endParaRPr lang="en-IN" sz="4400" b="1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IN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Isolation of </a:t>
            </a:r>
            <a:r>
              <a:rPr lang="en-IN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Bacillus</a:t>
            </a:r>
            <a:r>
              <a:rPr lang="en-IN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sp. from soil </a:t>
            </a:r>
            <a:r>
              <a:rPr lang="en-IN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sample.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Rapid </a:t>
            </a:r>
            <a:r>
              <a:rPr lang="en-US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screening </a:t>
            </a:r>
            <a:r>
              <a:rPr lang="en-US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test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Morphological </a:t>
            </a:r>
            <a:r>
              <a:rPr lang="en-US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characterization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en-I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dirty="0"/>
          </a:p>
        </p:txBody>
      </p:sp>
      <p:pic>
        <p:nvPicPr>
          <p:cNvPr id="7" name="Picture 6" descr="C:\Users\HOME\Pictures\2013-12-14 Mphil project\pseudomonas 016.JPG"/>
          <p:cNvPicPr/>
          <p:nvPr/>
        </p:nvPicPr>
        <p:blipFill>
          <a:blip r:embed="rId2" cstate="print"/>
          <a:srcRect l="21937" t="6430" r="14912" b="10200"/>
          <a:stretch>
            <a:fillRect/>
          </a:stretch>
        </p:blipFill>
        <p:spPr bwMode="auto">
          <a:xfrm>
            <a:off x="3275856" y="4797152"/>
            <a:ext cx="244827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D:\Photo gallery\2013-12-14 Mphil project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276872"/>
            <a:ext cx="2448272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747464"/>
            <a:ext cx="8229600" cy="747464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23528" y="476673"/>
          <a:ext cx="8352927" cy="6120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417"/>
                <a:gridCol w="1636123"/>
                <a:gridCol w="545374"/>
                <a:gridCol w="596454"/>
                <a:gridCol w="572206"/>
                <a:gridCol w="701196"/>
                <a:gridCol w="701196"/>
                <a:gridCol w="617690"/>
                <a:gridCol w="648072"/>
                <a:gridCol w="648072"/>
                <a:gridCol w="657216"/>
                <a:gridCol w="494911"/>
              </a:tblGrid>
              <a:tr h="6271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 err="1">
                          <a:latin typeface="Times New Roman"/>
                          <a:ea typeface="Times New Roman"/>
                          <a:cs typeface="Kartika"/>
                        </a:rPr>
                        <a:t>S.No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Biochemical test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 smtClean="0">
                          <a:latin typeface="Times New Roman"/>
                          <a:ea typeface="Times New Roman"/>
                          <a:cs typeface="Kartika"/>
                        </a:rPr>
                        <a:t>B1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 smtClean="0">
                          <a:latin typeface="Times New Roman"/>
                          <a:ea typeface="Times New Roman"/>
                          <a:cs typeface="Kartika"/>
                        </a:rPr>
                        <a:t>B2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 smtClean="0">
                          <a:latin typeface="Times New Roman"/>
                          <a:ea typeface="Times New Roman"/>
                          <a:cs typeface="Kartika"/>
                        </a:rPr>
                        <a:t>B3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 smtClean="0">
                          <a:latin typeface="Times New Roman"/>
                          <a:ea typeface="Times New Roman"/>
                          <a:cs typeface="Kartika"/>
                        </a:rPr>
                        <a:t>B4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 smtClean="0">
                          <a:latin typeface="Times New Roman"/>
                          <a:ea typeface="Times New Roman"/>
                          <a:cs typeface="Kartika"/>
                        </a:rPr>
                        <a:t>B5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 smtClean="0">
                          <a:latin typeface="Times New Roman"/>
                          <a:ea typeface="Times New Roman"/>
                          <a:cs typeface="Kartika"/>
                        </a:rPr>
                        <a:t>B6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 smtClean="0">
                          <a:latin typeface="Times New Roman"/>
                          <a:ea typeface="Times New Roman"/>
                          <a:cs typeface="Kartika"/>
                        </a:rPr>
                        <a:t>B7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 smtClean="0">
                          <a:latin typeface="Times New Roman"/>
                          <a:ea typeface="Times New Roman"/>
                          <a:cs typeface="Kartika"/>
                        </a:rPr>
                        <a:t>B8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 smtClean="0">
                          <a:latin typeface="Times New Roman"/>
                          <a:ea typeface="Times New Roman"/>
                          <a:cs typeface="Kartika"/>
                        </a:rPr>
                        <a:t>B9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 smtClean="0">
                          <a:latin typeface="Times New Roman"/>
                          <a:ea typeface="Times New Roman"/>
                          <a:cs typeface="Kartika"/>
                        </a:rPr>
                        <a:t>B10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</a:tr>
              <a:tr h="423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1.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Kartika"/>
                        </a:rPr>
                        <a:t>Indole test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</a:tr>
              <a:tr h="423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2.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Kartika"/>
                        </a:rPr>
                        <a:t>Methyl red test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</a:tr>
              <a:tr h="423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3.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Kartika"/>
                        </a:rPr>
                        <a:t>Voges Proskauer test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</a:tr>
              <a:tr h="423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4.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Kartika"/>
                        </a:rPr>
                        <a:t>Citrate utilization test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</a:tr>
              <a:tr h="423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5.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Kartika"/>
                        </a:rPr>
                        <a:t>Urease test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-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</a:tr>
              <a:tr h="423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6.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Kartika"/>
                        </a:rPr>
                        <a:t>Catalase test 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</a:tr>
              <a:tr h="423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7.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Kartika"/>
                        </a:rPr>
                        <a:t>Oxidase test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</a:tr>
              <a:tr h="423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Physiological test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</a:tr>
              <a:tr h="423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8.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Kartika"/>
                        </a:rPr>
                        <a:t>Starch hydrolysis test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</a:tr>
              <a:tr h="4239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9.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Kartika"/>
                        </a:rPr>
                        <a:t>Casein hydrolysis test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</a:tr>
              <a:tr h="627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10.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Kartika"/>
                        </a:rPr>
                        <a:t>Arginin hydrolysis test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</a:tr>
              <a:tr h="6271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11.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Kartika"/>
                        </a:rPr>
                        <a:t>Tween 20 hydrolysis test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543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Kartika"/>
                        </a:rPr>
                        <a:t>+</a:t>
                      </a:r>
                      <a:endParaRPr lang="en-IN" sz="1200" dirty="0">
                        <a:latin typeface="Times New Roman"/>
                        <a:ea typeface="Times New Roman"/>
                        <a:cs typeface="Kartika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315416"/>
            <a:ext cx="8229600" cy="315416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/>
          <a:lstStyle/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Molecular characterization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12776"/>
            <a:ext cx="6120680" cy="44644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608512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Microscopy </a:t>
            </a:r>
            <a:r>
              <a:rPr lang="en-IN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(Burdon, 1946</a:t>
            </a:r>
            <a:r>
              <a:rPr lang="en-IN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endParaRPr lang="en-US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Sudan Black Staining</a:t>
            </a:r>
            <a:endParaRPr lang="en-IN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IN" dirty="0" smtClean="0"/>
          </a:p>
          <a:p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C:\Users\HOME\Pictures\2013-12-19 bacillus\P10100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132856"/>
            <a:ext cx="302433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/>
          <a:lstStyle/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Optimization of time course for PHB production </a:t>
            </a:r>
            <a:endParaRPr lang="en-IN" sz="2800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  <p:pic>
        <p:nvPicPr>
          <p:cNvPr id="4" name="Chart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556792"/>
            <a:ext cx="669674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243408"/>
            <a:ext cx="8229600" cy="243408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32648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027" name="Chart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712879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315416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/>
          <a:lstStyle/>
          <a:p>
            <a:endParaRPr lang="en-US" b="1" dirty="0" smtClean="0"/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800000"/>
                </a:solidFill>
              </a:rPr>
              <a:t>Accumulation </a:t>
            </a:r>
            <a:r>
              <a:rPr lang="en-US" b="1" dirty="0" smtClean="0">
                <a:solidFill>
                  <a:srgbClr val="800000"/>
                </a:solidFill>
              </a:rPr>
              <a:t>of PHB in agro industrial wastes</a:t>
            </a:r>
            <a:endParaRPr lang="en-IN" dirty="0">
              <a:solidFill>
                <a:srgbClr val="80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88840"/>
            <a:ext cx="7128792" cy="4099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315416"/>
            <a:ext cx="8229600" cy="315416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91944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4098" name="Chart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748883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/>
          <a:lstStyle/>
          <a:p>
            <a:r>
              <a:rPr lang="en-US" b="1" dirty="0" smtClean="0"/>
              <a:t>Accumulation of PHB in forestry residue</a:t>
            </a:r>
            <a:endParaRPr lang="en-IN" dirty="0" smtClean="0"/>
          </a:p>
          <a:p>
            <a:endParaRPr lang="en-IN" dirty="0"/>
          </a:p>
        </p:txBody>
      </p:sp>
      <p:pic>
        <p:nvPicPr>
          <p:cNvPr id="4" name="Chart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84784"/>
            <a:ext cx="72008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45719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Clr>
                <a:schemeClr val="tx1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800000"/>
                </a:solidFill>
              </a:rPr>
              <a:t>In-vivo challenge test</a:t>
            </a:r>
          </a:p>
          <a:p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24744"/>
            <a:ext cx="727280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492896"/>
            <a:ext cx="7772400" cy="1362456"/>
          </a:xfrm>
        </p:spPr>
        <p:txBody>
          <a:bodyPr/>
          <a:lstStyle/>
          <a:p>
            <a:pPr algn="ctr"/>
            <a:r>
              <a:rPr lang="en-US" dirty="0" smtClean="0">
                <a:latin typeface="Lucida Handwriting" pitchFamily="66" charset="0"/>
                <a:cs typeface="Times New Roman" pitchFamily="18" charset="0"/>
              </a:rPr>
              <a:t>Conclusion</a:t>
            </a:r>
            <a:endParaRPr lang="en-IN" dirty="0">
              <a:latin typeface="Lucida Handwriting" pitchFamily="66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4149080"/>
            <a:ext cx="7772400" cy="65296"/>
          </a:xfrm>
        </p:spPr>
        <p:txBody>
          <a:bodyPr>
            <a:normAutofit fontScale="25000" lnSpcReduction="20000"/>
          </a:bodyPr>
          <a:lstStyle/>
          <a:p>
            <a:endParaRPr lang="en-IN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Image result for CMS COLLEGE OF SCIENCE AND COMMERCE COIMBATO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52" name="AutoShape 4" descr="Image result for CMS COLLEGE OF SCIENCE AND COMMERCE COIMBATO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053" name="Picture 5" descr="C:\Users\HOME\Desktop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3888432" cy="35283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91680" y="4797152"/>
            <a:ext cx="5256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C00000"/>
                </a:solidFill>
                <a:latin typeface="Lucida Handwriting" pitchFamily="66" charset="0"/>
              </a:rPr>
              <a:t>Thank you</a:t>
            </a:r>
            <a:endParaRPr lang="en-IN" sz="6000" dirty="0">
              <a:solidFill>
                <a:srgbClr val="C00000"/>
              </a:solidFill>
              <a:latin typeface="Lucida Handwriting" pitchFamily="66" charset="0"/>
            </a:endParaRPr>
          </a:p>
        </p:txBody>
      </p:sp>
      <p:pic>
        <p:nvPicPr>
          <p:cNvPr id="2055" name="Picture 7" descr="D:\Photo gallery\college life\Image01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836712"/>
            <a:ext cx="3657600" cy="36004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555</TotalTime>
  <Words>517</Words>
  <Application>Microsoft Office PowerPoint</Application>
  <PresentationFormat>On-screen Show (4:3)</PresentationFormat>
  <Paragraphs>301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Biopolymer Production and its application in the field of Aquaculture</vt:lpstr>
      <vt:lpstr>Slide 2</vt:lpstr>
      <vt:lpstr>Slide 3</vt:lpstr>
      <vt:lpstr>Slide 4</vt:lpstr>
      <vt:lpstr>Slide 5</vt:lpstr>
      <vt:lpstr>Slide 6</vt:lpstr>
      <vt:lpstr>Slide 7</vt:lpstr>
      <vt:lpstr>Slide 8</vt:lpstr>
      <vt:lpstr>RESULTS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Conclusion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HOME</cp:lastModifiedBy>
  <cp:revision>69</cp:revision>
  <dcterms:created xsi:type="dcterms:W3CDTF">2015-10-16T07:28:32Z</dcterms:created>
  <dcterms:modified xsi:type="dcterms:W3CDTF">2015-11-02T16:23:21Z</dcterms:modified>
</cp:coreProperties>
</file>