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35"/>
  </p:notesMasterIdLst>
  <p:sldIdLst>
    <p:sldId id="355" r:id="rId2"/>
    <p:sldId id="409" r:id="rId3"/>
    <p:sldId id="406" r:id="rId4"/>
    <p:sldId id="449" r:id="rId5"/>
    <p:sldId id="444" r:id="rId6"/>
    <p:sldId id="447" r:id="rId7"/>
    <p:sldId id="448" r:id="rId8"/>
    <p:sldId id="426" r:id="rId9"/>
    <p:sldId id="405" r:id="rId10"/>
    <p:sldId id="427" r:id="rId11"/>
    <p:sldId id="428" r:id="rId12"/>
    <p:sldId id="429" r:id="rId13"/>
    <p:sldId id="431" r:id="rId14"/>
    <p:sldId id="423" r:id="rId15"/>
    <p:sldId id="425" r:id="rId16"/>
    <p:sldId id="385" r:id="rId17"/>
    <p:sldId id="433" r:id="rId18"/>
    <p:sldId id="432" r:id="rId19"/>
    <p:sldId id="434" r:id="rId20"/>
    <p:sldId id="437" r:id="rId21"/>
    <p:sldId id="435" r:id="rId22"/>
    <p:sldId id="438" r:id="rId23"/>
    <p:sldId id="439" r:id="rId24"/>
    <p:sldId id="440" r:id="rId25"/>
    <p:sldId id="450" r:id="rId26"/>
    <p:sldId id="285" r:id="rId27"/>
    <p:sldId id="451" r:id="rId28"/>
    <p:sldId id="442" r:id="rId29"/>
    <p:sldId id="446" r:id="rId30"/>
    <p:sldId id="381" r:id="rId31"/>
    <p:sldId id="386" r:id="rId32"/>
    <p:sldId id="419" r:id="rId33"/>
    <p:sldId id="420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03B"/>
    <a:srgbClr val="F3700D"/>
    <a:srgbClr val="FED8FB"/>
    <a:srgbClr val="0A0278"/>
    <a:srgbClr val="0000CC"/>
    <a:srgbClr val="EA0000"/>
    <a:srgbClr val="000000"/>
    <a:srgbClr val="F5822B"/>
    <a:srgbClr val="FE0000"/>
    <a:srgbClr val="FDE1E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3698" autoAdjust="0"/>
  </p:normalViewPr>
  <p:slideViewPr>
    <p:cSldViewPr>
      <p:cViewPr>
        <p:scale>
          <a:sx n="75" d="100"/>
          <a:sy n="75" d="100"/>
        </p:scale>
        <p:origin x="-12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31450496966567759"/>
          <c:y val="6.4592380497892385E-2"/>
          <c:w val="0.63078880764905643"/>
          <c:h val="0.84350000000000014"/>
        </c:manualLayout>
      </c:layout>
      <c:bar3D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>
                <c:manualLayout>
                  <c:x val="2.4691358024691495E-2"/>
                  <c:y val="-4.3859649122806261E-3"/>
                </c:manualLayout>
              </c:layout>
              <c:showVal val="1"/>
            </c:dLbl>
            <c:dLbl>
              <c:idx val="1"/>
              <c:layout>
                <c:manualLayout>
                  <c:x val="4.9382716049382804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3.0864197530864224E-2"/>
                  <c:y val="-8.7719298245614048E-3"/>
                </c:manualLayout>
              </c:layout>
              <c:showVal val="1"/>
            </c:dLbl>
            <c:txPr>
              <a:bodyPr/>
              <a:lstStyle/>
              <a:p>
                <a:pPr>
                  <a:defRPr lang="en-IN">
                    <a:solidFill>
                      <a:schemeClr val="bg1"/>
                    </a:solidFill>
                    <a:latin typeface="+mj-lt"/>
                  </a:defRPr>
                </a:pPr>
                <a:endParaRPr lang="en-US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ApoB+HSP60</c:v>
                </c:pt>
                <c:pt idx="1">
                  <c:v>HSP60</c:v>
                </c:pt>
                <c:pt idx="2">
                  <c:v>ApoB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40.700000000000003</c:v>
                </c:pt>
                <c:pt idx="1">
                  <c:v>26.8</c:v>
                </c:pt>
                <c:pt idx="2">
                  <c:v>28.7</c:v>
                </c:pt>
              </c:numCache>
            </c:numRef>
          </c:val>
        </c:ser>
        <c:dLbls>
          <c:showVal val="1"/>
        </c:dLbls>
        <c:shape val="cylinder"/>
        <c:axId val="127259008"/>
        <c:axId val="127260544"/>
        <c:axId val="0"/>
      </c:bar3DChart>
      <c:catAx>
        <c:axId val="127259008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lang="en-IN">
                <a:solidFill>
                  <a:schemeClr val="bg1"/>
                </a:solidFill>
                <a:latin typeface="+mj-lt"/>
              </a:defRPr>
            </a:pPr>
            <a:endParaRPr lang="en-US"/>
          </a:p>
        </c:txPr>
        <c:crossAx val="127260544"/>
        <c:crosses val="autoZero"/>
        <c:auto val="1"/>
        <c:lblAlgn val="ctr"/>
        <c:lblOffset val="100"/>
      </c:catAx>
      <c:valAx>
        <c:axId val="127260544"/>
        <c:scaling>
          <c:orientation val="minMax"/>
        </c:scaling>
        <c:delete val="1"/>
        <c:axPos val="b"/>
        <c:numFmt formatCode="General" sourceLinked="1"/>
        <c:tickLblPos val="nextTo"/>
        <c:crossAx val="1272590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DAB3CC4-8A63-4434-B9F5-CC19FB983071}" type="datetimeFigureOut">
              <a:rPr lang="en-US"/>
              <a:pPr>
                <a:defRPr/>
              </a:pPr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7C6405B-A3D2-4779-B934-907101869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2178B8-AC50-4027-AAB5-B4EF1646E17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EC265E-F26A-4020-BC6B-49AF869BC5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60A5C-E75C-4C78-95F8-F409651AD8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80CC3E-23F5-4FFF-8756-40881E469F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E6E4A-670E-4B18-BC50-0535B311B6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E7FF38-898B-4A69-9AD1-0C70BF4C3F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F9BE3-06E9-4A7D-8EA7-2E712325AF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841D1-60FC-4E4A-B4A6-C9D5A1E1B0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7F222B-F288-421C-B54D-066CCE61BE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19FF5E-2A91-492C-8FC9-CD61EFF1A6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39FCC6-ED6C-4AD6-8FD7-F7502B86D5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DA0B12-9BDD-4A4F-ACE2-976075DB62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2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3EB2AE-E026-42BA-BAB5-87BE0F9E2D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8305800" cy="1267264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Immune modulation for Atherosclerosis  Potential Therapeutic option for cardiovascular diseases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+mj-lt"/>
              </a:rPr>
            </a:b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297B1-E549-4F1B-AB2C-D3CAE1A9B853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7" name="Picture 4" descr="Thrombosis Research Institute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685800"/>
            <a:ext cx="1981200" cy="1652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914400" y="5029200"/>
            <a:ext cx="68772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Lakshmi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Mundkur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Thrombosis </a:t>
            </a:r>
            <a:r>
              <a:rPr lang="en-US" sz="2400" dirty="0" smtClean="0">
                <a:solidFill>
                  <a:schemeClr val="bg1"/>
                </a:solidFill>
              </a:rPr>
              <a:t>Research Institute- Bangalore , India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81200"/>
            <a:ext cx="830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  <a:latin typeface="+mj-lt"/>
              </a:rPr>
              <a:t>17.5 million people  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die each year from CVDs, an estimated 31% of all deaths worldwide.</a:t>
            </a:r>
          </a:p>
          <a:p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FFC000"/>
                </a:solidFill>
                <a:latin typeface="+mj-lt"/>
              </a:rPr>
              <a:t>80%</a:t>
            </a:r>
            <a:r>
              <a:rPr lang="en-US" sz="2000" dirty="0" smtClean="0">
                <a:solidFill>
                  <a:srgbClr val="FFC000"/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of all CVD deaths are due to heart attacks and strokes.</a:t>
            </a:r>
          </a:p>
          <a:p>
            <a:endParaRPr lang="en-US" sz="2000" b="1" cap="all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FFC000"/>
                </a:solidFill>
              </a:rPr>
              <a:t>&gt;75% </a:t>
            </a:r>
            <a:r>
              <a:rPr lang="en-US" sz="2000" dirty="0" smtClean="0">
                <a:solidFill>
                  <a:schemeClr val="bg1"/>
                </a:solidFill>
              </a:rPr>
              <a:t>of CVD deaths occur in low-income and middle-income countries.</a:t>
            </a:r>
          </a:p>
          <a:p>
            <a:endParaRPr lang="en-US" sz="2000" b="1" cap="all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2000" b="1" cap="all" dirty="0" smtClean="0">
                <a:solidFill>
                  <a:srgbClr val="FFC000"/>
                </a:solidFill>
                <a:latin typeface="+mj-lt"/>
              </a:rPr>
              <a:t>The RISK of DYING EARLY FROM Coronary Artery disease IS TWICE As HIGH among South Asian compared to general population</a:t>
            </a:r>
          </a:p>
          <a:p>
            <a:r>
              <a:rPr lang="en-US" sz="2000" b="1" cap="all" dirty="0" smtClean="0">
                <a:solidFill>
                  <a:srgbClr val="C00000"/>
                </a:solidFill>
                <a:latin typeface="+mj-lt"/>
              </a:rPr>
              <a:t>					</a:t>
            </a:r>
          </a:p>
          <a:p>
            <a:r>
              <a:rPr lang="en-US" b="1" cap="all" dirty="0" smtClean="0">
                <a:solidFill>
                  <a:srgbClr val="C00000"/>
                </a:solidFill>
                <a:latin typeface="+mj-lt"/>
              </a:rPr>
              <a:t>					</a:t>
            </a:r>
          </a:p>
          <a:p>
            <a:r>
              <a:rPr lang="en-US" b="1" cap="all" dirty="0" smtClean="0">
                <a:solidFill>
                  <a:srgbClr val="C00000"/>
                </a:solidFill>
                <a:latin typeface="+mj-lt"/>
              </a:rPr>
              <a:t>					</a:t>
            </a:r>
            <a:r>
              <a:rPr lang="en-US" b="1" cap="all" dirty="0" smtClean="0">
                <a:solidFill>
                  <a:schemeClr val="bg1"/>
                </a:solidFill>
                <a:latin typeface="+mj-lt"/>
              </a:rPr>
              <a:t>WHO -2015 AND NHS –UK  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152400"/>
            <a:ext cx="8382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Cardiovascular Diseases</a:t>
            </a:r>
          </a:p>
          <a:p>
            <a:pPr algn="ctr"/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coronary heart disease, </a:t>
            </a:r>
            <a:r>
              <a:rPr lang="en-US" sz="28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cerebrovascular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j-lt"/>
              </a:rPr>
              <a:t> disease, peripheral arterial disease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Atherosclerosis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32" y="655022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914400"/>
            <a:ext cx="411480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lvl="1" indent="-354013" eaLnBrk="0" hangingPunct="0">
              <a:spcBef>
                <a:spcPct val="20000"/>
              </a:spcBef>
              <a:buSzPct val="168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slow progressive disease </a:t>
            </a:r>
          </a:p>
          <a:p>
            <a:pPr marL="354013" lvl="1" indent="-354013" eaLnBrk="0" hangingPunct="0">
              <a:spcBef>
                <a:spcPct val="20000"/>
              </a:spcBef>
              <a:buSzPct val="168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remains asymptomatic for decades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029200" y="6172200"/>
            <a:ext cx="441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J </a:t>
            </a:r>
            <a:r>
              <a:rPr lang="en-US" sz="12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Autoimmun</a:t>
            </a:r>
            <a:r>
              <a:rPr lang="en-US" sz="1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, 2012, Nat Med 2003, NEJM 1999, 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+mj-lt"/>
              </a:rPr>
              <a:t>NEJM 2012,  ATVB 2011</a:t>
            </a:r>
          </a:p>
        </p:txBody>
      </p:sp>
      <p:pic>
        <p:nvPicPr>
          <p:cNvPr id="12" name="Picture 3" descr="BHS0379X_1"/>
          <p:cNvPicPr>
            <a:picLocks noChangeAspect="1" noChangeArrowheads="1"/>
          </p:cNvPicPr>
          <p:nvPr/>
        </p:nvPicPr>
        <p:blipFill>
          <a:blip r:embed="rId2" cstate="print"/>
          <a:srcRect l="55014" t="20869" b="26086"/>
          <a:stretch>
            <a:fillRect/>
          </a:stretch>
        </p:blipFill>
        <p:spPr bwMode="auto">
          <a:xfrm>
            <a:off x="1676400" y="1219200"/>
            <a:ext cx="17526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BHS0379X_1"/>
          <p:cNvPicPr>
            <a:picLocks noChangeAspect="1" noChangeArrowheads="1"/>
          </p:cNvPicPr>
          <p:nvPr/>
        </p:nvPicPr>
        <p:blipFill>
          <a:blip r:embed="rId3" cstate="print"/>
          <a:srcRect l="3438" t="22174" r="55014" b="23479"/>
          <a:stretch>
            <a:fillRect/>
          </a:stretch>
        </p:blipFill>
        <p:spPr bwMode="auto">
          <a:xfrm>
            <a:off x="3810000" y="3810000"/>
            <a:ext cx="1828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562F8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10000"/>
            <a:ext cx="1819303" cy="178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Line 9"/>
          <p:cNvSpPr>
            <a:spLocks noChangeShapeType="1"/>
          </p:cNvSpPr>
          <p:nvPr/>
        </p:nvSpPr>
        <p:spPr bwMode="auto">
          <a:xfrm flipH="1">
            <a:off x="1219200" y="2895600"/>
            <a:ext cx="46991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>
              <a:latin typeface="+mj-lt"/>
            </a:endParaRPr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3352800" y="2971800"/>
            <a:ext cx="685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5200" y="5638800"/>
            <a:ext cx="259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80-90% occlusion 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5715000"/>
            <a:ext cx="24240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Plaque rupture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30-40% occlusion 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0" y="762000"/>
            <a:ext cx="19287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Normal Artery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3276600"/>
            <a:ext cx="245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Sudden Heart attack</a:t>
            </a:r>
            <a:endParaRPr lang="en-US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38600" y="3352800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Angina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4000" b="1" dirty="0" smtClean="0">
                <a:solidFill>
                  <a:srgbClr val="FFFF00"/>
                </a:solidFill>
                <a:latin typeface="+mn-lt"/>
              </a:rPr>
              <a:t>Atherosclerosis</a:t>
            </a:r>
            <a:br>
              <a:rPr lang="en-GB" altLang="en-US" sz="4000" b="1" dirty="0" smtClean="0">
                <a:solidFill>
                  <a:srgbClr val="FFFF00"/>
                </a:solidFill>
                <a:latin typeface="+mn-lt"/>
              </a:rPr>
            </a:br>
            <a:r>
              <a:rPr lang="en-GB" altLang="en-US" sz="4000" b="1" dirty="0" smtClean="0">
                <a:solidFill>
                  <a:srgbClr val="FFFF00"/>
                </a:solidFill>
                <a:latin typeface="+mn-lt"/>
              </a:rPr>
              <a:t>A Major Paradigm Shift</a:t>
            </a:r>
            <a:endParaRPr lang="en-US" altLang="en-US" sz="4000" b="1" dirty="0" smtClean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676400"/>
            <a:ext cx="8501122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  <a:buFont typeface="Arial" pitchFamily="34" charset="0"/>
              <a:buChar char="•"/>
            </a:pPr>
            <a:r>
              <a:rPr lang="en-GB" altLang="en-US" sz="2400" b="1" dirty="0" smtClean="0">
                <a:solidFill>
                  <a:schemeClr val="bg1"/>
                </a:solidFill>
                <a:cs typeface="Arial" charset="0"/>
              </a:rPr>
              <a:t>500 publications in major international journals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  <a:buFontTx/>
              <a:buNone/>
            </a:pPr>
            <a:endParaRPr lang="en-GB" altLang="en-US" sz="24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n-GB" altLang="en-US" sz="2400" b="1" dirty="0" smtClean="0">
                <a:solidFill>
                  <a:schemeClr val="bg1"/>
                </a:solidFill>
              </a:rPr>
              <a:t>Atheroma is a chronic inflammatory disease where lipids and chronic infection play a critical role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endParaRPr lang="en-GB" altLang="en-US" sz="24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n-GB" altLang="en-US" sz="2400" b="1" dirty="0" smtClean="0">
                <a:solidFill>
                  <a:schemeClr val="bg1"/>
                </a:solidFill>
              </a:rPr>
              <a:t>Both innate and adoptive immunity are involved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endParaRPr lang="en-GB" altLang="en-US" sz="24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n-GB" altLang="en-US" sz="2400" b="1" dirty="0" smtClean="0">
                <a:solidFill>
                  <a:schemeClr val="bg1"/>
                </a:solidFill>
              </a:rPr>
              <a:t>Immune modulation have the potential of protecting against atherosclerosis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endParaRPr lang="en-GB" altLang="en-US" sz="2400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SzPct val="160000"/>
            </a:pPr>
            <a:r>
              <a:rPr lang="en-GB" altLang="en-US" sz="2400" b="1" dirty="0" smtClean="0">
                <a:solidFill>
                  <a:schemeClr val="bg1"/>
                </a:solidFill>
              </a:rPr>
              <a:t>New possibilities for significant cost effective reduction of CVD burden</a:t>
            </a:r>
            <a:endParaRPr lang="en-US" altLang="en-US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135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2" name="Picture 6" descr="http://www.nature.com/nrcardio/journal/v8/n6/images/nrcardio.2011.62-f3.jpg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4953000" y="1371600"/>
            <a:ext cx="3581400" cy="34290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198438"/>
            <a:ext cx="8229600" cy="639762"/>
          </a:xfrm>
          <a:prstGeom prst="rect">
            <a:avLst/>
          </a:prstGeom>
        </p:spPr>
        <p:txBody>
          <a:bodyPr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Immune system in Atherosclerosis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6400" y="6096000"/>
            <a:ext cx="6553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Chyu</a:t>
            </a:r>
            <a:r>
              <a:rPr lang="en-US" dirty="0" smtClean="0"/>
              <a:t> et al. Discovery medicine 2011, Mundkur et.al CDT-2010</a:t>
            </a:r>
            <a:endParaRPr lang="en-US" dirty="0"/>
          </a:p>
        </p:txBody>
      </p:sp>
      <p:pic>
        <p:nvPicPr>
          <p:cNvPr id="11" name="Picture 10" descr="immune markr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143000"/>
            <a:ext cx="4343400" cy="44089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http://www.nature.com/nature/journal/v473/n7347/images_article/nature10146-f1.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168" y="914400"/>
            <a:ext cx="8323692" cy="52578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198438"/>
            <a:ext cx="8229600" cy="63976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rPr>
              <a:t>Atherosclerosis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7856" y="6248400"/>
            <a:ext cx="3476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Libby and Hansson Nature 2011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833712" y="0"/>
            <a:ext cx="83102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FED8FB"/>
                </a:solidFill>
                <a:latin typeface="+mj-lt"/>
              </a:rPr>
              <a:t>Autoimmune concept of Atherosclerosis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581400" y="838200"/>
            <a:ext cx="55626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8EEDC"/>
                </a:solidFill>
              </a:rPr>
              <a:t> </a:t>
            </a:r>
            <a:r>
              <a:rPr lang="en-US" sz="2000" dirty="0" smtClean="0">
                <a:latin typeface="+mj-lt"/>
              </a:rPr>
              <a:t>Atherogenesis begins as a qualitative change to intact endothelial cells- (oxidative ,hemodynamic, risk factors)</a:t>
            </a:r>
          </a:p>
          <a:p>
            <a:pPr algn="l"/>
            <a:endParaRPr lang="en-US" sz="2000" dirty="0" smtClean="0">
              <a:latin typeface="+mj-lt"/>
            </a:endParaRPr>
          </a:p>
          <a:p>
            <a:pPr marL="0" lvl="3" algn="l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Changes their permeability  to promote the entry and retention of </a:t>
            </a:r>
            <a:r>
              <a:rPr lang="en-US" sz="2000" dirty="0" err="1" smtClean="0">
                <a:latin typeface="+mj-lt"/>
              </a:rPr>
              <a:t>monocytes</a:t>
            </a:r>
            <a:r>
              <a:rPr lang="en-US" sz="2000" dirty="0" smtClean="0">
                <a:latin typeface="+mj-lt"/>
              </a:rPr>
              <a:t> and LDL</a:t>
            </a:r>
          </a:p>
          <a:p>
            <a:pPr algn="l">
              <a:buFont typeface="Wingdings" pitchFamily="2" charset="2"/>
              <a:buChar char="v"/>
            </a:pPr>
            <a:endParaRPr lang="en-US" sz="2000" dirty="0" smtClean="0">
              <a:latin typeface="+mj-lt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Oxidation of LDL  exposes neo epitopes in  ApoB100 and   LDL </a:t>
            </a:r>
          </a:p>
          <a:p>
            <a:pPr algn="l"/>
            <a:endParaRPr lang="en-US" sz="2000" dirty="0">
              <a:latin typeface="+mj-lt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 Classical </a:t>
            </a:r>
            <a:r>
              <a:rPr lang="en-US" sz="2000" dirty="0">
                <a:latin typeface="+mj-lt"/>
              </a:rPr>
              <a:t>risk </a:t>
            </a:r>
            <a:r>
              <a:rPr lang="en-US" sz="2000" dirty="0" smtClean="0">
                <a:latin typeface="+mj-lt"/>
              </a:rPr>
              <a:t>factors / Infection modify the expression </a:t>
            </a:r>
            <a:r>
              <a:rPr lang="en-US" sz="2000" dirty="0">
                <a:latin typeface="+mj-lt"/>
              </a:rPr>
              <a:t>of  </a:t>
            </a:r>
            <a:r>
              <a:rPr lang="en-US" sz="2000" dirty="0" smtClean="0">
                <a:latin typeface="+mj-lt"/>
              </a:rPr>
              <a:t>HSP60  </a:t>
            </a:r>
            <a:r>
              <a:rPr lang="en-US" sz="2000" dirty="0">
                <a:latin typeface="+mj-lt"/>
              </a:rPr>
              <a:t>on the surface of arterial </a:t>
            </a:r>
            <a:r>
              <a:rPr lang="en-US" sz="2000" dirty="0" smtClean="0">
                <a:latin typeface="+mj-lt"/>
              </a:rPr>
              <a:t>endothelial cells </a:t>
            </a:r>
            <a:r>
              <a:rPr lang="en-US" sz="2000" dirty="0">
                <a:latin typeface="+mj-lt"/>
              </a:rPr>
              <a:t>(ECs) </a:t>
            </a:r>
            <a:endParaRPr lang="en-US" sz="2000" dirty="0" smtClean="0">
              <a:latin typeface="+mj-lt"/>
            </a:endParaRPr>
          </a:p>
          <a:p>
            <a:pPr algn="l"/>
            <a:endParaRPr lang="en-US" sz="2000" dirty="0" smtClean="0">
              <a:latin typeface="+mj-lt"/>
            </a:endParaRP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T cells reactive to Oxidized lipoproteins and HSP are  seen the early plaques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3048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495800" y="6324600"/>
            <a:ext cx="4338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Nabel</a:t>
            </a:r>
            <a:r>
              <a:rPr lang="en-US" sz="1400" dirty="0" smtClean="0"/>
              <a:t> et. Al NEJM 2012,  </a:t>
            </a:r>
            <a:r>
              <a:rPr lang="en-US" sz="1400" dirty="0" err="1" smtClean="0"/>
              <a:t>Gruntman</a:t>
            </a:r>
            <a:r>
              <a:rPr lang="en-US" sz="1400" dirty="0" smtClean="0"/>
              <a:t> et al ATVB 2011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ChangeArrowheads="1"/>
          </p:cNvSpPr>
          <p:nvPr/>
        </p:nvSpPr>
        <p:spPr bwMode="auto">
          <a:xfrm>
            <a:off x="0" y="1031875"/>
            <a:ext cx="3563938" cy="6445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algn="ctr" eaLnBrk="0" hangingPunct="0"/>
            <a:r>
              <a:rPr lang="sv-SE" altLang="sv-SE" b="1" dirty="0">
                <a:latin typeface="Calibri" pitchFamily="34" charset="0"/>
              </a:rPr>
              <a:t>Innate </a:t>
            </a:r>
            <a:r>
              <a:rPr lang="sv-SE" altLang="sv-SE" b="1" dirty="0">
                <a:solidFill>
                  <a:schemeClr val="bg1"/>
                </a:solidFill>
                <a:latin typeface="Calibri" pitchFamily="34" charset="0"/>
              </a:rPr>
              <a:t>immunity </a:t>
            </a:r>
            <a:r>
              <a:rPr lang="sv-SE" altLang="sv-SE" b="1" dirty="0">
                <a:latin typeface="Calibri" pitchFamily="34" charset="0"/>
              </a:rPr>
              <a:t/>
            </a:r>
            <a:br>
              <a:rPr lang="sv-SE" altLang="sv-SE" b="1" dirty="0">
                <a:latin typeface="Calibri" pitchFamily="34" charset="0"/>
              </a:rPr>
            </a:br>
            <a:r>
              <a:rPr lang="sv-SE" altLang="sv-SE" b="1" dirty="0">
                <a:latin typeface="Calibri" pitchFamily="34" charset="0"/>
              </a:rPr>
              <a:t>Adaptive Th1 immunity</a:t>
            </a: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04800" y="228600"/>
            <a:ext cx="838200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Immune modulation for atherosclerosis</a:t>
            </a:r>
            <a:endParaRPr lang="en-US" sz="3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4036" name="AutoShape 11"/>
          <p:cNvSpPr>
            <a:spLocks noChangeArrowheads="1"/>
          </p:cNvSpPr>
          <p:nvPr/>
        </p:nvSpPr>
        <p:spPr bwMode="auto">
          <a:xfrm rot="438072">
            <a:off x="322263" y="2292350"/>
            <a:ext cx="977900" cy="339725"/>
          </a:xfrm>
          <a:prstGeom prst="roundRect">
            <a:avLst>
              <a:gd name="adj" fmla="val 50000"/>
            </a:avLst>
          </a:prstGeom>
          <a:solidFill>
            <a:srgbClr val="FF33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IFN-</a:t>
            </a:r>
            <a:r>
              <a:rPr lang="sv-SE" altLang="sv-SE" b="1">
                <a:latin typeface="Symbol" pitchFamily="18" charset="2"/>
              </a:rPr>
              <a:t> </a:t>
            </a:r>
            <a:endParaRPr lang="en-US">
              <a:latin typeface="Calibri" pitchFamily="34" charset="0"/>
            </a:endParaRPr>
          </a:p>
        </p:txBody>
      </p:sp>
      <p:sp>
        <p:nvSpPr>
          <p:cNvPr id="44037" name="AutoShape 12"/>
          <p:cNvSpPr>
            <a:spLocks noChangeArrowheads="1"/>
          </p:cNvSpPr>
          <p:nvPr/>
        </p:nvSpPr>
        <p:spPr bwMode="auto">
          <a:xfrm rot="756774">
            <a:off x="304800" y="2917825"/>
            <a:ext cx="977900" cy="325438"/>
          </a:xfrm>
          <a:prstGeom prst="roundRect">
            <a:avLst>
              <a:gd name="adj" fmla="val 50000"/>
            </a:avLst>
          </a:prstGeom>
          <a:solidFill>
            <a:srgbClr val="6699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IL-18</a:t>
            </a:r>
          </a:p>
        </p:txBody>
      </p:sp>
      <p:sp>
        <p:nvSpPr>
          <p:cNvPr id="44038" name="AutoShape 13"/>
          <p:cNvSpPr>
            <a:spLocks noChangeArrowheads="1"/>
          </p:cNvSpPr>
          <p:nvPr/>
        </p:nvSpPr>
        <p:spPr bwMode="auto">
          <a:xfrm rot="-1355001">
            <a:off x="7240588" y="1493838"/>
            <a:ext cx="1905000" cy="36988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sv-SE" altLang="sv-SE" b="1" dirty="0" smtClean="0">
                <a:latin typeface="Calibri" pitchFamily="34" charset="0"/>
              </a:rPr>
              <a:t>Anti-ox LDL Abs</a:t>
            </a:r>
            <a:endParaRPr lang="sv-SE" altLang="sv-SE" b="1" dirty="0">
              <a:latin typeface="Calibri" pitchFamily="34" charset="0"/>
            </a:endParaRP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609600" y="1066800"/>
            <a:ext cx="7775575" cy="4409507"/>
            <a:chOff x="381000" y="1066800"/>
            <a:chExt cx="8003485" cy="4542077"/>
          </a:xfrm>
        </p:grpSpPr>
        <p:sp>
          <p:nvSpPr>
            <p:cNvPr id="44041" name="Rectangle 14"/>
            <p:cNvSpPr>
              <a:spLocks noChangeArrowheads="1"/>
            </p:cNvSpPr>
            <p:nvPr/>
          </p:nvSpPr>
          <p:spPr bwMode="auto">
            <a:xfrm>
              <a:off x="381000" y="4343400"/>
              <a:ext cx="3016250" cy="126547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0487" tIns="44450" rIns="90487" bIns="44450">
              <a:spAutoFit/>
            </a:bodyPr>
            <a:lstStyle/>
            <a:p>
              <a:pPr algn="ctr" eaLnBrk="0" hangingPunct="0"/>
              <a:r>
                <a:rPr lang="sv-SE" altLang="sv-SE" b="1" dirty="0">
                  <a:latin typeface="+mj-lt"/>
                </a:rPr>
                <a:t>MØ </a:t>
              </a:r>
              <a:r>
                <a:rPr lang="sv-SE" altLang="sv-SE" sz="2000" b="1" dirty="0">
                  <a:latin typeface="+mj-lt"/>
                </a:rPr>
                <a:t>activation</a:t>
              </a:r>
            </a:p>
            <a:p>
              <a:pPr algn="ctr" eaLnBrk="0" hangingPunct="0"/>
              <a:r>
                <a:rPr lang="sv-SE" altLang="sv-SE" b="1" dirty="0">
                  <a:latin typeface="+mj-lt"/>
                </a:rPr>
                <a:t>Endothelial activation</a:t>
              </a:r>
            </a:p>
            <a:p>
              <a:pPr algn="ctr" eaLnBrk="0" hangingPunct="0"/>
              <a:r>
                <a:rPr lang="sv-SE" altLang="sv-SE" b="1" dirty="0">
                  <a:latin typeface="+mj-lt"/>
                </a:rPr>
                <a:t>Radicals, Proteinases</a:t>
              </a:r>
            </a:p>
            <a:p>
              <a:pPr algn="ctr" eaLnBrk="0" hangingPunct="0"/>
              <a:r>
                <a:rPr lang="sv-SE" altLang="sv-SE" b="1" dirty="0">
                  <a:latin typeface="+mj-lt"/>
                </a:rPr>
                <a:t>Prothrombotic state</a:t>
              </a:r>
            </a:p>
          </p:txBody>
        </p:sp>
        <p:grpSp>
          <p:nvGrpSpPr>
            <p:cNvPr id="3" name="Group 28"/>
            <p:cNvGrpSpPr>
              <a:grpSpLocks/>
            </p:cNvGrpSpPr>
            <p:nvPr/>
          </p:nvGrpSpPr>
          <p:grpSpPr bwMode="auto">
            <a:xfrm>
              <a:off x="913694" y="1066800"/>
              <a:ext cx="7470791" cy="4403639"/>
              <a:chOff x="869927" y="1447011"/>
              <a:chExt cx="7470791" cy="4994307"/>
            </a:xfrm>
          </p:grpSpPr>
          <p:sp>
            <p:nvSpPr>
              <p:cNvPr id="28674" name="AutoShape 2"/>
              <p:cNvSpPr>
                <a:spLocks noChangeArrowheads="1"/>
              </p:cNvSpPr>
              <p:nvPr/>
            </p:nvSpPr>
            <p:spPr bwMode="auto">
              <a:xfrm>
                <a:off x="3809550" y="4060092"/>
                <a:ext cx="1130750" cy="901318"/>
              </a:xfrm>
              <a:prstGeom prst="triangle">
                <a:avLst>
                  <a:gd name="adj" fmla="val 49995"/>
                </a:avLst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675" name="Rectangle 3"/>
              <p:cNvSpPr>
                <a:spLocks noChangeArrowheads="1"/>
              </p:cNvSpPr>
              <p:nvPr/>
            </p:nvSpPr>
            <p:spPr bwMode="auto">
              <a:xfrm rot="21194893">
                <a:off x="969603" y="3837544"/>
                <a:ext cx="6879272" cy="15207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045" name="Arc 7"/>
              <p:cNvSpPr>
                <a:spLocks/>
              </p:cNvSpPr>
              <p:nvPr/>
            </p:nvSpPr>
            <p:spPr bwMode="auto">
              <a:xfrm rot="-2280000">
                <a:off x="1277636" y="2139942"/>
                <a:ext cx="797528" cy="1020789"/>
              </a:xfrm>
              <a:custGeom>
                <a:avLst/>
                <a:gdLst>
                  <a:gd name="T0" fmla="*/ 0 w 21600"/>
                  <a:gd name="T1" fmla="*/ 2147483647 h 21599"/>
                  <a:gd name="T2" fmla="*/ 2147483647 w 21600"/>
                  <a:gd name="T3" fmla="*/ 0 h 21599"/>
                  <a:gd name="T4" fmla="*/ 2147483647 w 21600"/>
                  <a:gd name="T5" fmla="*/ 2147483647 h 2159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9"/>
                  <a:gd name="T11" fmla="*/ 21600 w 21600"/>
                  <a:gd name="T12" fmla="*/ 21599 h 215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9" fill="none" extrusionOk="0">
                    <a:moveTo>
                      <a:pt x="0" y="21599"/>
                    </a:moveTo>
                    <a:cubicBezTo>
                      <a:pt x="0" y="9689"/>
                      <a:pt x="9640" y="26"/>
                      <a:pt x="21549" y="-1"/>
                    </a:cubicBezTo>
                  </a:path>
                  <a:path w="21600" h="21599" stroke="0" extrusionOk="0">
                    <a:moveTo>
                      <a:pt x="0" y="21599"/>
                    </a:moveTo>
                    <a:cubicBezTo>
                      <a:pt x="0" y="9689"/>
                      <a:pt x="9640" y="26"/>
                      <a:pt x="21549" y="-1"/>
                    </a:cubicBezTo>
                    <a:lnTo>
                      <a:pt x="21600" y="21599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CC99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046" name="Rectangle 10"/>
              <p:cNvSpPr>
                <a:spLocks noChangeArrowheads="1"/>
              </p:cNvSpPr>
              <p:nvPr/>
            </p:nvSpPr>
            <p:spPr bwMode="auto">
              <a:xfrm>
                <a:off x="4602163" y="1447011"/>
                <a:ext cx="3497751" cy="752130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0487" tIns="44450" rIns="90487" bIns="44450">
                <a:spAutoFit/>
              </a:bodyPr>
              <a:lstStyle/>
              <a:p>
                <a:pPr algn="ctr" eaLnBrk="0" hangingPunct="0"/>
                <a:r>
                  <a:rPr lang="sv-SE" altLang="sv-SE" b="1">
                    <a:latin typeface="Calibri" pitchFamily="34" charset="0"/>
                  </a:rPr>
                  <a:t>Antiinflammatory immunity</a:t>
                </a:r>
              </a:p>
              <a:p>
                <a:pPr algn="ctr" eaLnBrk="0" hangingPunct="0"/>
                <a:r>
                  <a:rPr lang="sv-SE" altLang="sv-SE" b="1">
                    <a:latin typeface="Calibri" pitchFamily="34" charset="0"/>
                  </a:rPr>
                  <a:t>Humoral immunity</a:t>
                </a:r>
              </a:p>
            </p:txBody>
          </p:sp>
          <p:sp>
            <p:nvSpPr>
              <p:cNvPr id="44047" name="Arc 15"/>
              <p:cNvSpPr>
                <a:spLocks/>
              </p:cNvSpPr>
              <p:nvPr/>
            </p:nvSpPr>
            <p:spPr bwMode="auto">
              <a:xfrm rot="2280000">
                <a:off x="2013099" y="4184878"/>
                <a:ext cx="444844" cy="900466"/>
              </a:xfrm>
              <a:custGeom>
                <a:avLst/>
                <a:gdLst>
                  <a:gd name="T0" fmla="*/ 0 w 21677"/>
                  <a:gd name="T1" fmla="*/ 126860397 h 21600"/>
                  <a:gd name="T2" fmla="*/ 2147483647 w 21677"/>
                  <a:gd name="T3" fmla="*/ 2147483647 h 21600"/>
                  <a:gd name="T4" fmla="*/ 280215296 w 21677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77"/>
                  <a:gd name="T10" fmla="*/ 0 h 21600"/>
                  <a:gd name="T11" fmla="*/ 21677 w 2167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77" h="21600" fill="none" extrusionOk="0">
                    <a:moveTo>
                      <a:pt x="-1" y="0"/>
                    </a:moveTo>
                    <a:cubicBezTo>
                      <a:pt x="25" y="0"/>
                      <a:pt x="51" y="-1"/>
                      <a:pt x="77" y="0"/>
                    </a:cubicBezTo>
                    <a:cubicBezTo>
                      <a:pt x="12006" y="0"/>
                      <a:pt x="21677" y="9670"/>
                      <a:pt x="21677" y="21600"/>
                    </a:cubicBezTo>
                  </a:path>
                  <a:path w="21677" h="21600" stroke="0" extrusionOk="0">
                    <a:moveTo>
                      <a:pt x="-1" y="0"/>
                    </a:moveTo>
                    <a:cubicBezTo>
                      <a:pt x="25" y="0"/>
                      <a:pt x="51" y="-1"/>
                      <a:pt x="77" y="0"/>
                    </a:cubicBezTo>
                    <a:cubicBezTo>
                      <a:pt x="12006" y="0"/>
                      <a:pt x="21677" y="9670"/>
                      <a:pt x="21677" y="21600"/>
                    </a:cubicBezTo>
                    <a:lnTo>
                      <a:pt x="77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FFCC99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048" name="Arc 16"/>
              <p:cNvSpPr>
                <a:spLocks/>
              </p:cNvSpPr>
              <p:nvPr/>
            </p:nvSpPr>
            <p:spPr bwMode="auto">
              <a:xfrm rot="-1448569">
                <a:off x="6415085" y="3900784"/>
                <a:ext cx="538011" cy="930123"/>
              </a:xfrm>
              <a:custGeom>
                <a:avLst/>
                <a:gdLst>
                  <a:gd name="T0" fmla="*/ 0 w 21600"/>
                  <a:gd name="T1" fmla="*/ 2147483647 h 21599"/>
                  <a:gd name="T2" fmla="*/ 2147483647 w 21600"/>
                  <a:gd name="T3" fmla="*/ 0 h 21599"/>
                  <a:gd name="T4" fmla="*/ 2147483647 w 21600"/>
                  <a:gd name="T5" fmla="*/ 2147483647 h 2159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599"/>
                  <a:gd name="T11" fmla="*/ 21600 w 21600"/>
                  <a:gd name="T12" fmla="*/ 21599 h 215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599" fill="none" extrusionOk="0">
                    <a:moveTo>
                      <a:pt x="0" y="21599"/>
                    </a:moveTo>
                    <a:cubicBezTo>
                      <a:pt x="0" y="9715"/>
                      <a:pt x="9599" y="63"/>
                      <a:pt x="21482" y="-1"/>
                    </a:cubicBezTo>
                  </a:path>
                  <a:path w="21600" h="21599" stroke="0" extrusionOk="0">
                    <a:moveTo>
                      <a:pt x="0" y="21599"/>
                    </a:moveTo>
                    <a:cubicBezTo>
                      <a:pt x="0" y="9715"/>
                      <a:pt x="9599" y="63"/>
                      <a:pt x="21482" y="-1"/>
                    </a:cubicBezTo>
                    <a:lnTo>
                      <a:pt x="21600" y="21599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92D050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44049" name="Rectangle 17"/>
              <p:cNvSpPr>
                <a:spLocks noChangeArrowheads="1"/>
              </p:cNvSpPr>
              <p:nvPr/>
            </p:nvSpPr>
            <p:spPr bwMode="auto">
              <a:xfrm>
                <a:off x="5715000" y="4898235"/>
                <a:ext cx="2625718" cy="1543083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90487" tIns="44450" rIns="90487" bIns="44450">
                <a:spAutoFit/>
              </a:bodyPr>
              <a:lstStyle/>
              <a:p>
                <a:pPr algn="ctr" eaLnBrk="0" hangingPunct="0"/>
                <a:r>
                  <a:rPr lang="sv-SE" altLang="sv-SE" sz="2000" b="1" dirty="0">
                    <a:latin typeface="+mj-lt"/>
                  </a:rPr>
                  <a:t>Antiinflammation</a:t>
                </a:r>
              </a:p>
              <a:p>
                <a:pPr algn="ctr" eaLnBrk="0" hangingPunct="0"/>
                <a:r>
                  <a:rPr lang="sv-SE" altLang="sv-SE" sz="2000" b="1" dirty="0">
                    <a:latin typeface="+mj-lt"/>
                  </a:rPr>
                  <a:t>Fibrosis</a:t>
                </a:r>
              </a:p>
              <a:p>
                <a:pPr algn="ctr" eaLnBrk="0" hangingPunct="0"/>
                <a:r>
                  <a:rPr lang="sv-SE" altLang="sv-SE" sz="2000" b="1" dirty="0">
                    <a:latin typeface="+mj-lt"/>
                  </a:rPr>
                  <a:t>SMC proliferation</a:t>
                </a:r>
              </a:p>
              <a:p>
                <a:pPr algn="ctr" eaLnBrk="0" hangingPunct="0"/>
                <a:r>
                  <a:rPr lang="sv-SE" altLang="sv-SE" sz="2000" b="1" dirty="0">
                    <a:latin typeface="+mj-lt"/>
                  </a:rPr>
                  <a:t>Plaque </a:t>
                </a:r>
                <a:r>
                  <a:rPr lang="sv-SE" altLang="sv-SE" sz="2000" b="1" dirty="0" smtClean="0">
                    <a:latin typeface="+mj-lt"/>
                  </a:rPr>
                  <a:t>stability</a:t>
                </a:r>
                <a:endParaRPr lang="sv-SE" altLang="sv-SE" sz="2000" b="1" dirty="0">
                  <a:latin typeface="+mj-lt"/>
                </a:endParaRPr>
              </a:p>
            </p:txBody>
          </p:sp>
          <p:sp>
            <p:nvSpPr>
              <p:cNvPr id="44050" name="AutoShape 8"/>
              <p:cNvSpPr>
                <a:spLocks noChangeArrowheads="1"/>
              </p:cNvSpPr>
              <p:nvPr/>
            </p:nvSpPr>
            <p:spPr bwMode="auto">
              <a:xfrm rot="-693570">
                <a:off x="1600200" y="2688436"/>
                <a:ext cx="977900" cy="325438"/>
              </a:xfrm>
              <a:prstGeom prst="roundRect">
                <a:avLst>
                  <a:gd name="adj" fmla="val 50000"/>
                </a:avLst>
              </a:prstGeom>
              <a:solidFill>
                <a:srgbClr val="6699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Calibri" pitchFamily="34" charset="0"/>
                  </a:rPr>
                  <a:t>IL-1</a:t>
                </a:r>
              </a:p>
            </p:txBody>
          </p:sp>
          <p:sp>
            <p:nvSpPr>
              <p:cNvPr id="44051" name="AutoShape 13"/>
              <p:cNvSpPr>
                <a:spLocks noChangeArrowheads="1"/>
              </p:cNvSpPr>
              <p:nvPr/>
            </p:nvSpPr>
            <p:spPr bwMode="auto">
              <a:xfrm rot="591030">
                <a:off x="4953000" y="2383636"/>
                <a:ext cx="1954389" cy="293687"/>
              </a:xfrm>
              <a:prstGeom prst="roundRect">
                <a:avLst>
                  <a:gd name="adj" fmla="val 50000"/>
                </a:avLst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Calibri" pitchFamily="34" charset="0"/>
                  </a:rPr>
                  <a:t>IL-10 &amp; TGF-b</a:t>
                </a:r>
              </a:p>
            </p:txBody>
          </p:sp>
          <p:sp>
            <p:nvSpPr>
              <p:cNvPr id="44052" name="AutoShape 11"/>
              <p:cNvSpPr>
                <a:spLocks noChangeArrowheads="1"/>
              </p:cNvSpPr>
              <p:nvPr/>
            </p:nvSpPr>
            <p:spPr bwMode="auto">
              <a:xfrm rot="-600178">
                <a:off x="1622273" y="2161185"/>
                <a:ext cx="977900" cy="339725"/>
              </a:xfrm>
              <a:prstGeom prst="roundRect">
                <a:avLst>
                  <a:gd name="adj" fmla="val 50000"/>
                </a:avLst>
              </a:prstGeom>
              <a:solidFill>
                <a:srgbClr val="FF33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Calibri" pitchFamily="34" charset="0"/>
                  </a:rPr>
                  <a:t>TNF-</a:t>
                </a:r>
                <a:r>
                  <a:rPr lang="sv-SE" altLang="sv-SE" sz="2400">
                    <a:latin typeface="Calibri" pitchFamily="34" charset="0"/>
                    <a:sym typeface="Symbol" pitchFamily="18" charset="2"/>
                  </a:rPr>
                  <a:t></a:t>
                </a:r>
                <a:endParaRPr lang="en-US" sz="2400">
                  <a:latin typeface="Calibri" pitchFamily="34" charset="0"/>
                </a:endParaRPr>
              </a:p>
            </p:txBody>
          </p:sp>
          <p:sp>
            <p:nvSpPr>
              <p:cNvPr id="44053" name="Arc 11"/>
              <p:cNvSpPr>
                <a:spLocks/>
              </p:cNvSpPr>
              <p:nvPr/>
            </p:nvSpPr>
            <p:spPr bwMode="auto">
              <a:xfrm rot="2098505">
                <a:off x="6482427" y="2174174"/>
                <a:ext cx="767632" cy="536816"/>
              </a:xfrm>
              <a:custGeom>
                <a:avLst/>
                <a:gdLst>
                  <a:gd name="T0" fmla="*/ 0 w 21657"/>
                  <a:gd name="T1" fmla="*/ 9532212 h 21600"/>
                  <a:gd name="T2" fmla="*/ 2147483647 w 21657"/>
                  <a:gd name="T3" fmla="*/ 2147483647 h 21600"/>
                  <a:gd name="T4" fmla="*/ 2147483647 w 21657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57"/>
                  <a:gd name="T10" fmla="*/ 0 h 21600"/>
                  <a:gd name="T11" fmla="*/ 21657 w 2165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57" h="21600" fill="none" extrusionOk="0">
                    <a:moveTo>
                      <a:pt x="-1" y="0"/>
                    </a:moveTo>
                    <a:cubicBezTo>
                      <a:pt x="18" y="0"/>
                      <a:pt x="37" y="-1"/>
                      <a:pt x="57" y="0"/>
                    </a:cubicBezTo>
                    <a:cubicBezTo>
                      <a:pt x="11986" y="0"/>
                      <a:pt x="21657" y="9670"/>
                      <a:pt x="21657" y="21600"/>
                    </a:cubicBezTo>
                  </a:path>
                  <a:path w="21657" h="21600" stroke="0" extrusionOk="0">
                    <a:moveTo>
                      <a:pt x="-1" y="0"/>
                    </a:moveTo>
                    <a:cubicBezTo>
                      <a:pt x="18" y="0"/>
                      <a:pt x="37" y="-1"/>
                      <a:pt x="57" y="0"/>
                    </a:cubicBezTo>
                    <a:cubicBezTo>
                      <a:pt x="11986" y="0"/>
                      <a:pt x="21657" y="9670"/>
                      <a:pt x="21657" y="21600"/>
                    </a:cubicBezTo>
                    <a:lnTo>
                      <a:pt x="57" y="21600"/>
                    </a:lnTo>
                    <a:close/>
                  </a:path>
                </a:pathLst>
              </a:custGeom>
              <a:noFill/>
              <a:ln w="38100" cap="rnd">
                <a:solidFill>
                  <a:srgbClr val="92D05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 rot="21146963">
                <a:off x="6172359" y="2917681"/>
                <a:ext cx="1602984" cy="610151"/>
              </a:xfrm>
              <a:prstGeom prst="roundRect">
                <a:avLst/>
              </a:prstGeom>
              <a:solidFill>
                <a:srgbClr val="00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altLang="sv-SE" b="1" dirty="0" smtClean="0">
                    <a:solidFill>
                      <a:schemeClr val="tx1"/>
                    </a:solidFill>
                    <a:cs typeface="Arial" pitchFamily="34" charset="0"/>
                  </a:rPr>
                  <a:t>Regulation</a:t>
                </a:r>
                <a:endParaRPr lang="sv-SE" altLang="sv-SE" b="1" dirty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 rot="21146963">
                <a:off x="869927" y="3542668"/>
                <a:ext cx="1758218" cy="608297"/>
              </a:xfrm>
              <a:prstGeom prst="roundRect">
                <a:avLst/>
              </a:prstGeom>
              <a:solidFill>
                <a:srgbClr val="9900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altLang="sv-SE" b="1" dirty="0">
                    <a:solidFill>
                      <a:schemeClr val="tx1"/>
                    </a:solidFill>
                    <a:cs typeface="Arial" pitchFamily="34" charset="0"/>
                  </a:rPr>
                  <a:t>Inflammation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4040" name="Text Box 28"/>
          <p:cNvSpPr txBox="1">
            <a:spLocks noChangeArrowheads="1"/>
          </p:cNvSpPr>
          <p:nvPr/>
        </p:nvSpPr>
        <p:spPr bwMode="auto">
          <a:xfrm>
            <a:off x="0" y="5715000"/>
            <a:ext cx="937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Restoring  tolerance </a:t>
            </a:r>
            <a:r>
              <a:rPr lang="en-US" sz="2800" b="1" dirty="0" smtClean="0">
                <a:solidFill>
                  <a:schemeClr val="bg1"/>
                </a:solidFill>
              </a:rPr>
              <a:t>to </a:t>
            </a:r>
            <a:r>
              <a:rPr lang="en-US" sz="2800" b="1" dirty="0">
                <a:solidFill>
                  <a:schemeClr val="bg1"/>
                </a:solidFill>
              </a:rPr>
              <a:t>auto antigens and reduce inflammation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457200" y="990600"/>
            <a:ext cx="84582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v"/>
              <a:defRPr/>
            </a:pPr>
            <a:r>
              <a:rPr lang="en-US" dirty="0" smtClean="0">
                <a:solidFill>
                  <a:schemeClr val="tx1"/>
                </a:solidFill>
                <a:sym typeface="Symbol" pitchFamily="18" charset="2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Current treatments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and prevention include </a:t>
            </a:r>
          </a:p>
          <a:p>
            <a:pPr lvl="1" algn="l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 Lifestyle changes</a:t>
            </a:r>
          </a:p>
          <a:p>
            <a:pPr lvl="1" algn="l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Reduction in risk factors</a:t>
            </a:r>
          </a:p>
          <a:p>
            <a:pPr lvl="1" algn="l"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bg1"/>
              </a:solidFill>
              <a:latin typeface="+mj-lt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More than 90% of sudden heart attacks are due to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Rupture of atherosclerotic plaque</a:t>
            </a:r>
          </a:p>
          <a:p>
            <a:pPr>
              <a:buFont typeface="Wingdings" pitchFamily="2" charset="2"/>
              <a:buChar char="v"/>
              <a:defRPr/>
            </a:pPr>
            <a:endParaRPr lang="en-US" sz="2400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No treatments available for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preventing plaque rupture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stabilizing a vulnerable plaque</a:t>
            </a:r>
          </a:p>
          <a:p>
            <a:pPr lvl="1">
              <a:buClr>
                <a:schemeClr val="accent6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bg1"/>
              </a:solidFill>
              <a:latin typeface="+mj-lt"/>
            </a:endParaRPr>
          </a:p>
          <a:p>
            <a:pPr>
              <a:buClr>
                <a:schemeClr val="accent6">
                  <a:lumMod val="60000"/>
                  <a:lumOff val="40000"/>
                </a:schemeClr>
              </a:buClr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   Target the cause of the disease rather than risk factors to get additional effects </a:t>
            </a:r>
          </a:p>
          <a:p>
            <a:pPr algn="l">
              <a:buClr>
                <a:schemeClr val="accent6">
                  <a:lumMod val="60000"/>
                  <a:lumOff val="40000"/>
                </a:schemeClr>
              </a:buClr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67200" y="6304002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 smtClean="0">
                <a:solidFill>
                  <a:srgbClr val="FED8FB"/>
                </a:solidFill>
              </a:rPr>
              <a:t>The Global Economic Burden of </a:t>
            </a:r>
            <a:r>
              <a:rPr lang="en-US" sz="1200" i="1" dirty="0" err="1" smtClean="0">
                <a:solidFill>
                  <a:srgbClr val="FED8FB"/>
                </a:solidFill>
              </a:rPr>
              <a:t>Noncommunicable</a:t>
            </a:r>
            <a:r>
              <a:rPr lang="en-US" sz="1200" i="1" dirty="0" smtClean="0">
                <a:solidFill>
                  <a:srgbClr val="FED8FB"/>
                </a:solidFill>
              </a:rPr>
              <a:t> Diseases</a:t>
            </a:r>
            <a:r>
              <a:rPr lang="en-US" sz="1200" dirty="0" smtClean="0">
                <a:solidFill>
                  <a:srgbClr val="FED8FB"/>
                </a:solidFill>
              </a:rPr>
              <a:t> (World Economic Forum, Geneva, 2011</a:t>
            </a:r>
            <a:r>
              <a:rPr lang="en-US" dirty="0" smtClean="0">
                <a:solidFill>
                  <a:srgbClr val="FED8FB"/>
                </a:solidFill>
              </a:rPr>
              <a:t>. </a:t>
            </a:r>
            <a:endParaRPr lang="en-US" dirty="0">
              <a:solidFill>
                <a:srgbClr val="FED8F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Why an  Immune based therapy ?</a:t>
            </a:r>
            <a:endParaRPr lang="en-IN" sz="3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8CB0D7-B8BB-45AB-A954-0DFDDB96631D}" type="slidenum">
              <a:rPr lang="en-US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TRI- Approach</a:t>
            </a:r>
            <a:endParaRPr lang="en-US" sz="3200" b="1" kern="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53" name="Rectangle 3"/>
          <p:cNvSpPr>
            <a:spLocks noChangeArrowheads="1"/>
          </p:cNvSpPr>
          <p:nvPr/>
        </p:nvSpPr>
        <p:spPr bwMode="auto">
          <a:xfrm>
            <a:off x="381000" y="685800"/>
            <a:ext cx="830580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Hypothesis</a:t>
            </a:r>
          </a:p>
          <a:p>
            <a:endParaRPr lang="en-US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Calibri" pitchFamily="34" charset="0"/>
              </a:rPr>
              <a:t>  </a:t>
            </a:r>
            <a:r>
              <a:rPr lang="en-US" sz="2000" dirty="0">
                <a:latin typeface="+mj-lt"/>
              </a:rPr>
              <a:t>Multiple antigens would confer better protection compared to </a:t>
            </a:r>
            <a:r>
              <a:rPr lang="en-US" sz="2000" dirty="0" smtClean="0">
                <a:latin typeface="+mj-lt"/>
              </a:rPr>
              <a:t>   </a:t>
            </a:r>
          </a:p>
          <a:p>
            <a:r>
              <a:rPr lang="en-US" sz="2000" dirty="0" smtClean="0">
                <a:latin typeface="+mj-lt"/>
              </a:rPr>
              <a:t>    single </a:t>
            </a:r>
            <a:r>
              <a:rPr lang="en-US" sz="2000" dirty="0">
                <a:latin typeface="+mj-lt"/>
              </a:rPr>
              <a:t>antigens.</a:t>
            </a:r>
          </a:p>
          <a:p>
            <a:endParaRPr lang="en-US" sz="2000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+mj-lt"/>
              </a:rPr>
              <a:t>  Infection </a:t>
            </a:r>
            <a:r>
              <a:rPr lang="en-US" sz="2000" dirty="0">
                <a:latin typeface="+mj-lt"/>
              </a:rPr>
              <a:t>and molecular mimicry plays a very important role in </a:t>
            </a:r>
            <a:r>
              <a:rPr lang="en-US" sz="2000" dirty="0" smtClean="0">
                <a:latin typeface="+mj-lt"/>
              </a:rPr>
              <a:t> </a:t>
            </a:r>
          </a:p>
          <a:p>
            <a:r>
              <a:rPr lang="en-US" sz="2000" dirty="0" smtClean="0">
                <a:latin typeface="+mj-lt"/>
              </a:rPr>
              <a:t>     the </a:t>
            </a:r>
            <a:r>
              <a:rPr lang="en-US" sz="2000" dirty="0">
                <a:latin typeface="+mj-lt"/>
              </a:rPr>
              <a:t>development of  </a:t>
            </a:r>
            <a:r>
              <a:rPr lang="en-US" sz="2000" dirty="0" smtClean="0">
                <a:latin typeface="+mj-lt"/>
              </a:rPr>
              <a:t>atherosclerosis</a:t>
            </a:r>
          </a:p>
        </p:txBody>
      </p:sp>
      <p:sp>
        <p:nvSpPr>
          <p:cNvPr id="2054" name="TextBox 6"/>
          <p:cNvSpPr txBox="1">
            <a:spLocks noChangeArrowheads="1"/>
          </p:cNvSpPr>
          <p:nvPr/>
        </p:nvSpPr>
        <p:spPr bwMode="auto">
          <a:xfrm>
            <a:off x="533400" y="3776008"/>
            <a:ext cx="20152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Approach</a:t>
            </a:r>
            <a:r>
              <a:rPr lang="en-US" sz="2400" dirty="0">
                <a:solidFill>
                  <a:srgbClr val="0000FF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4385608"/>
            <a:ext cx="853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GB" dirty="0">
                <a:latin typeface="+mj-lt"/>
                <a:cs typeface="+mn-cs"/>
              </a:rPr>
              <a:t>  </a:t>
            </a:r>
            <a:r>
              <a:rPr lang="en-GB" sz="2000" dirty="0">
                <a:latin typeface="+mj-lt"/>
                <a:cs typeface="+mn-cs"/>
              </a:rPr>
              <a:t>Use peptides  as antigen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+mj-lt"/>
                <a:cs typeface="+mn-cs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GB" sz="2000" dirty="0">
                <a:latin typeface="+mj-lt"/>
                <a:cs typeface="+mn-cs"/>
              </a:rPr>
              <a:t>  Express multiple peptides in a  </a:t>
            </a:r>
            <a:r>
              <a:rPr lang="en-GB" sz="2000" dirty="0" smtClean="0">
                <a:latin typeface="+mj-lt"/>
                <a:cs typeface="+mn-cs"/>
              </a:rPr>
              <a:t>single </a:t>
            </a:r>
            <a:r>
              <a:rPr lang="en-GB" sz="2000" dirty="0">
                <a:latin typeface="+mj-lt"/>
                <a:cs typeface="+mn-cs"/>
              </a:rPr>
              <a:t>protein </a:t>
            </a:r>
            <a:r>
              <a:rPr lang="en-GB" sz="2000" dirty="0" smtClean="0">
                <a:latin typeface="+mj-lt"/>
                <a:cs typeface="+mn-cs"/>
              </a:rPr>
              <a:t>scaffold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lang="en-GB" sz="2000" dirty="0" smtClean="0"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GB" sz="2000" dirty="0" smtClean="0">
                <a:latin typeface="+mj-lt"/>
                <a:cs typeface="+mn-cs"/>
              </a:rPr>
              <a:t>  Oral dosing to induce tolerance </a:t>
            </a:r>
            <a:endParaRPr lang="en-GB" sz="2000" dirty="0">
              <a:latin typeface="+mj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+mj-lt"/>
              <a:cs typeface="+mn-cs"/>
            </a:endParaRPr>
          </a:p>
        </p:txBody>
      </p:sp>
      <p:sp>
        <p:nvSpPr>
          <p:cNvPr id="2056" name="Rectangle 5"/>
          <p:cNvSpPr>
            <a:spLocks noChangeArrowheads="1"/>
          </p:cNvSpPr>
          <p:nvPr/>
        </p:nvSpPr>
        <p:spPr bwMode="auto">
          <a:xfrm>
            <a:off x="2819400" y="6396038"/>
            <a:ext cx="6172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>
                <a:latin typeface="Calibri" pitchFamily="34" charset="0"/>
              </a:rPr>
              <a:t> Sutcliffe MJ, .Nat Struct Biol. 1994,Lu X,. J Biol Chem. 1996.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cs typeface="Calibri" pitchFamily="34" charset="0"/>
              </a:rPr>
              <a:t> </a:t>
            </a:r>
            <a:br>
              <a:rPr lang="en-US" sz="3600" b="1" dirty="0" smtClean="0">
                <a:cs typeface="Calibri" pitchFamily="34" charset="0"/>
              </a:rPr>
            </a:br>
            <a:r>
              <a:rPr lang="en-US" sz="3600" b="1" dirty="0" smtClean="0">
                <a:solidFill>
                  <a:schemeClr val="bg1"/>
                </a:solidFill>
                <a:cs typeface="Calibri" pitchFamily="34" charset="0"/>
              </a:rPr>
              <a:t>Selection Of </a:t>
            </a:r>
            <a:r>
              <a:rPr lang="en-US" sz="3600" b="1" dirty="0" err="1" smtClean="0">
                <a:solidFill>
                  <a:schemeClr val="bg1"/>
                </a:solidFill>
                <a:cs typeface="Calibri" pitchFamily="34" charset="0"/>
              </a:rPr>
              <a:t>Epitopes</a:t>
            </a:r>
            <a:r>
              <a:rPr lang="en-US" sz="4000" b="1" dirty="0" smtClean="0">
                <a:solidFill>
                  <a:srgbClr val="002060"/>
                </a:solidFill>
                <a:cs typeface="Calibri" pitchFamily="34" charset="0"/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cs typeface="Calibri" pitchFamily="34" charset="0"/>
              </a:rPr>
            </a:br>
            <a:r>
              <a:rPr lang="en-US" sz="4000" b="1" dirty="0" smtClean="0">
                <a:solidFill>
                  <a:srgbClr val="002060"/>
                </a:solidFill>
                <a:cs typeface="Arial" pitchFamily="34" charset="0"/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cs typeface="Arial" pitchFamily="34" charset="0"/>
              </a:rPr>
            </a:br>
            <a:endParaRPr lang="en-IN" sz="4000" dirty="0">
              <a:solidFill>
                <a:srgbClr val="002060"/>
              </a:solidFill>
            </a:endParaRP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381000" y="838200"/>
            <a:ext cx="8382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4013" indent="-354013">
              <a:buClr>
                <a:schemeClr val="bg1"/>
              </a:buClr>
              <a:buSzPct val="168000"/>
            </a:pPr>
            <a:r>
              <a:rPr lang="en-IN" sz="2200" b="1" dirty="0" smtClean="0">
                <a:solidFill>
                  <a:srgbClr val="FFFF00"/>
                </a:solidFill>
              </a:rPr>
              <a:t>Self-antigens</a:t>
            </a:r>
            <a:r>
              <a:rPr lang="en-IN" sz="2400" b="1" dirty="0" smtClean="0">
                <a:solidFill>
                  <a:srgbClr val="FFFF00"/>
                </a:solidFill>
              </a:rPr>
              <a:t> </a:t>
            </a:r>
            <a:endParaRPr lang="en-IN" sz="2400" b="1" dirty="0">
              <a:solidFill>
                <a:srgbClr val="FFFF00"/>
              </a:solidFill>
            </a:endParaRPr>
          </a:p>
          <a:p>
            <a:pPr marL="811213" lvl="1" indent="-354013">
              <a:lnSpc>
                <a:spcPct val="150000"/>
              </a:lnSpc>
              <a:buClr>
                <a:schemeClr val="bg1"/>
              </a:buClr>
              <a:buSzPct val="168000"/>
            </a:pPr>
            <a:r>
              <a:rPr lang="en-IN" sz="2000" dirty="0" err="1"/>
              <a:t>ApoB</a:t>
            </a:r>
            <a:r>
              <a:rPr lang="en-IN" sz="2000" dirty="0"/>
              <a:t> 100</a:t>
            </a:r>
            <a:r>
              <a:rPr lang="en-IN" sz="2000" dirty="0" smtClean="0"/>
              <a:t>* (</a:t>
            </a:r>
            <a:r>
              <a:rPr lang="en-US" sz="2000" dirty="0" smtClean="0"/>
              <a:t>AA 688-707 )</a:t>
            </a:r>
            <a:endParaRPr lang="en-IN" sz="2000" dirty="0"/>
          </a:p>
          <a:p>
            <a:pPr marL="811213" lvl="1" indent="-354013">
              <a:lnSpc>
                <a:spcPct val="150000"/>
              </a:lnSpc>
              <a:buClr>
                <a:schemeClr val="bg1"/>
              </a:buClr>
              <a:buSzPct val="168000"/>
            </a:pPr>
            <a:r>
              <a:rPr lang="en-IN" sz="2000" dirty="0"/>
              <a:t>Human HSP60,- </a:t>
            </a:r>
            <a:r>
              <a:rPr lang="en-IN" sz="2000" dirty="0" smtClean="0"/>
              <a:t>(</a:t>
            </a:r>
            <a:r>
              <a:rPr lang="en-US" sz="2000" dirty="0" smtClean="0"/>
              <a:t>AA 153-163) </a:t>
            </a:r>
            <a:r>
              <a:rPr lang="en-IN" sz="2000" dirty="0" smtClean="0"/>
              <a:t>molecular </a:t>
            </a:r>
            <a:r>
              <a:rPr lang="en-IN" sz="2000" dirty="0"/>
              <a:t>mimicry with CMV early proteins </a:t>
            </a:r>
            <a:r>
              <a:rPr lang="en-IN" sz="2000" b="1" dirty="0"/>
              <a:t> </a:t>
            </a:r>
          </a:p>
          <a:p>
            <a:pPr marL="354013" indent="-354013">
              <a:buClr>
                <a:schemeClr val="bg1"/>
              </a:buClr>
              <a:buSzPct val="168000"/>
            </a:pPr>
            <a:r>
              <a:rPr lang="en-IN" sz="2200" b="1" dirty="0">
                <a:solidFill>
                  <a:srgbClr val="FFFF00"/>
                </a:solidFill>
              </a:rPr>
              <a:t>Proteins from pathogens </a:t>
            </a:r>
            <a:endParaRPr lang="en-IN" sz="2000" b="1" dirty="0">
              <a:solidFill>
                <a:srgbClr val="FFFF00"/>
              </a:solidFill>
            </a:endParaRPr>
          </a:p>
          <a:p>
            <a:pPr marL="811213" lvl="1" indent="-354013">
              <a:lnSpc>
                <a:spcPct val="150000"/>
              </a:lnSpc>
              <a:buClr>
                <a:schemeClr val="bg1"/>
              </a:buClr>
              <a:buSzPct val="168000"/>
            </a:pPr>
            <a:r>
              <a:rPr lang="en-IN" sz="2000" dirty="0"/>
              <a:t>Chlamydia pneumonia </a:t>
            </a:r>
            <a:r>
              <a:rPr lang="en-IN" sz="2000" dirty="0" smtClean="0"/>
              <a:t>,CMV</a:t>
            </a:r>
            <a:r>
              <a:rPr lang="en-IN" sz="2000" dirty="0"/>
              <a:t>, </a:t>
            </a:r>
            <a:r>
              <a:rPr lang="en-IN" sz="2000" dirty="0" smtClean="0"/>
              <a:t> P </a:t>
            </a:r>
            <a:r>
              <a:rPr lang="en-IN" sz="2000" dirty="0" err="1"/>
              <a:t>gingivalis</a:t>
            </a:r>
            <a:r>
              <a:rPr lang="en-IN" sz="2000" dirty="0"/>
              <a:t> (molecular mimicry with HSP60 and </a:t>
            </a:r>
            <a:r>
              <a:rPr lang="en-IN" sz="2000" dirty="0" err="1"/>
              <a:t>ApoB</a:t>
            </a:r>
            <a:r>
              <a:rPr lang="en-IN" sz="2000" dirty="0" smtClean="0"/>
              <a:t>)</a:t>
            </a:r>
            <a:endParaRPr lang="en-IN" sz="2000" dirty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81000" y="4011067"/>
            <a:ext cx="8763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 smtClean="0">
                <a:solidFill>
                  <a:srgbClr val="FFC000"/>
                </a:solidFill>
                <a:latin typeface="Arial" charset="0"/>
              </a:rPr>
              <a:t> 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Protein scaffold Dendroaspin </a:t>
            </a:r>
            <a:endParaRPr lang="en-US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US" sz="2000" dirty="0" smtClean="0">
                <a:latin typeface="+mj-lt"/>
              </a:rPr>
              <a:t>Short-chain neurotoxin homolog from </a:t>
            </a:r>
            <a:r>
              <a:rPr lang="en-US" sz="2000" dirty="0" err="1" smtClean="0">
                <a:latin typeface="+mj-lt"/>
              </a:rPr>
              <a:t>Elapidae</a:t>
            </a:r>
            <a:r>
              <a:rPr lang="en-US" sz="2000" dirty="0" smtClean="0">
                <a:latin typeface="+mj-lt"/>
              </a:rPr>
              <a:t>  snakes, with no neurotoxicity</a:t>
            </a:r>
          </a:p>
          <a:p>
            <a:pPr>
              <a:defRPr/>
            </a:pPr>
            <a:endParaRPr lang="en-US" sz="20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 smtClean="0">
                <a:latin typeface="+mj-lt"/>
              </a:rPr>
              <a:t>Novel arrangement of loops- </a:t>
            </a:r>
          </a:p>
          <a:p>
            <a:pPr marL="800100" lvl="1" indent="-342900">
              <a:defRPr/>
            </a:pPr>
            <a:r>
              <a:rPr lang="en-US" sz="2000" dirty="0" smtClean="0">
                <a:latin typeface="+mj-lt"/>
              </a:rPr>
              <a:t>Can be modified to incorporate further </a:t>
            </a:r>
          </a:p>
          <a:p>
            <a:pPr marL="800100" lvl="1" indent="-342900">
              <a:defRPr/>
            </a:pPr>
            <a:r>
              <a:rPr lang="en-US" sz="2000" dirty="0" smtClean="0">
                <a:latin typeface="+mj-lt"/>
              </a:rPr>
              <a:t>functional  amino acid sequences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2600" y="457200"/>
            <a:ext cx="5715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T cell </a:t>
            </a:r>
            <a:r>
              <a:rPr lang="en-IN" sz="2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epitopes</a:t>
            </a:r>
            <a:r>
              <a:rPr lang="en-IN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 promiscuous MHC binding</a:t>
            </a:r>
            <a:endParaRPr lang="en-US" sz="2000" dirty="0">
              <a:latin typeface="+mj-lt"/>
            </a:endParaRPr>
          </a:p>
        </p:txBody>
      </p:sp>
      <p:graphicFrame>
        <p:nvGraphicFramePr>
          <p:cNvPr id="121857" name="Object 2"/>
          <p:cNvGraphicFramePr>
            <a:graphicFrameLocks noChangeAspect="1"/>
          </p:cNvGraphicFramePr>
          <p:nvPr/>
        </p:nvGraphicFramePr>
        <p:xfrm>
          <a:off x="6705600" y="4800600"/>
          <a:ext cx="2049463" cy="1730375"/>
        </p:xfrm>
        <a:graphic>
          <a:graphicData uri="http://schemas.openxmlformats.org/presentationml/2006/ole">
            <p:oleObj spid="_x0000_s121857" name="Picture" r:id="rId3" imgW="3778180" imgH="3627455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0"/>
            <a:ext cx="69310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Focus of Immune Therapy</a:t>
            </a:r>
          </a:p>
        </p:txBody>
      </p:sp>
      <p:pic>
        <p:nvPicPr>
          <p:cNvPr id="49155" name="Picture 3" descr="plaqu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3200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12"/>
          <p:cNvSpPr>
            <a:spLocks noChangeArrowheads="1"/>
          </p:cNvSpPr>
          <p:nvPr/>
        </p:nvSpPr>
        <p:spPr bwMode="auto">
          <a:xfrm>
            <a:off x="5029200" y="3886200"/>
            <a:ext cx="17459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sz="2000" b="1" dirty="0"/>
              <a:t>Progression</a:t>
            </a:r>
            <a:endParaRPr lang="en-US" sz="2000" b="1" dirty="0">
              <a:latin typeface="Calibri" pitchFamily="34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435350" y="990600"/>
            <a:ext cx="5708650" cy="3143250"/>
            <a:chOff x="3435578" y="2819400"/>
            <a:chExt cx="5708422" cy="3143306"/>
          </a:xfrm>
        </p:grpSpPr>
        <p:sp>
          <p:nvSpPr>
            <p:cNvPr id="6" name="Oval 5"/>
            <p:cNvSpPr/>
            <p:nvPr/>
          </p:nvSpPr>
          <p:spPr>
            <a:xfrm>
              <a:off x="4654729" y="2819400"/>
              <a:ext cx="2603396" cy="1384325"/>
            </a:xfrm>
            <a:prstGeom prst="ellipse">
              <a:avLst/>
            </a:prstGeom>
            <a:solidFill>
              <a:srgbClr val="92D050"/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Focus of Vaccine Development </a:t>
              </a:r>
            </a:p>
          </p:txBody>
        </p: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3435578" y="5410195"/>
              <a:ext cx="5708422" cy="552511"/>
              <a:chOff x="4636387" y="4565431"/>
              <a:chExt cx="4309101" cy="541451"/>
            </a:xfrm>
          </p:grpSpPr>
          <p:sp>
            <p:nvSpPr>
              <p:cNvPr id="49165" name="Rectangle 9"/>
              <p:cNvSpPr>
                <a:spLocks noChangeArrowheads="1"/>
              </p:cNvSpPr>
              <p:nvPr/>
            </p:nvSpPr>
            <p:spPr bwMode="auto">
              <a:xfrm>
                <a:off x="7373852" y="4714782"/>
                <a:ext cx="1571636" cy="3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000" b="1" dirty="0" smtClean="0"/>
                  <a:t>Stabilization</a:t>
                </a:r>
                <a:endParaRPr lang="en-US" sz="2000" b="1" dirty="0">
                  <a:latin typeface="Calibri" pitchFamily="34" charset="0"/>
                </a:endParaRPr>
              </a:p>
            </p:txBody>
          </p:sp>
          <p:sp>
            <p:nvSpPr>
              <p:cNvPr id="49166" name="Rectangle 11"/>
              <p:cNvSpPr>
                <a:spLocks noChangeArrowheads="1"/>
              </p:cNvSpPr>
              <p:nvPr/>
            </p:nvSpPr>
            <p:spPr bwMode="auto">
              <a:xfrm>
                <a:off x="4636387" y="4565431"/>
                <a:ext cx="1380446" cy="392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Development</a:t>
                </a:r>
                <a:endParaRPr lang="en-US" sz="2000" b="1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4906667" y="4568934"/>
              <a:ext cx="2099086" cy="801871"/>
              <a:chOff x="5643570" y="3741010"/>
              <a:chExt cx="1785950" cy="785819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 rot="16200000" flipH="1">
                <a:off x="6751010" y="3848102"/>
                <a:ext cx="785653" cy="571316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rot="5400000">
                <a:off x="5536796" y="3848103"/>
                <a:ext cx="785653" cy="571315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Arrow Connector 13"/>
            <p:cNvCxnSpPr/>
            <p:nvPr/>
          </p:nvCxnSpPr>
          <p:spPr>
            <a:xfrm rot="5400000">
              <a:off x="5333328" y="5104647"/>
              <a:ext cx="1066819" cy="1587"/>
            </a:xfrm>
            <a:prstGeom prst="straightConnector1">
              <a:avLst/>
            </a:prstGeom>
            <a:ln>
              <a:solidFill>
                <a:srgbClr val="FFC0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267200" y="4648200"/>
            <a:ext cx="3937616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Plaque Rupture</a:t>
            </a:r>
          </a:p>
          <a:p>
            <a:pPr marL="354013" indent="-354013" fontAlgn="auto">
              <a:lnSpc>
                <a:spcPct val="150000"/>
              </a:lnSpc>
              <a:spcAft>
                <a:spcPts val="0"/>
              </a:spcAft>
              <a:buSzPct val="100000"/>
              <a:buFont typeface="Wingdings" pitchFamily="2" charset="2"/>
              <a:buChar char="Ø"/>
              <a:defRPr/>
            </a:pP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Unmet Clinical need</a:t>
            </a:r>
          </a:p>
          <a:p>
            <a:pPr marL="354013" indent="-3540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Ø"/>
              <a:defRPr/>
            </a:pPr>
            <a:r>
              <a:rPr lang="en-US" sz="22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Major cause of ACS, Stroke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0"/>
            <a:ext cx="72453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b="1" kern="0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Experimental Design</a:t>
            </a:r>
            <a:endParaRPr lang="en-US" sz="3200" b="1" kern="0" dirty="0">
              <a:solidFill>
                <a:schemeClr val="bg1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4800" y="533400"/>
            <a:ext cx="8458200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Animal models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Mice-Gene 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knock out </a:t>
            </a: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 C57/BL6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  <a:p>
            <a:pPr marL="1257300" lvl="2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ApoE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-/-,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LDL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r-/-,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ApoB48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LDLr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-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/-)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Rabbits </a:t>
            </a:r>
          </a:p>
          <a:p>
            <a:pPr marL="1257300" lvl="2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 New Zealand  White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rabbits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43000" y="2895600"/>
            <a:ext cx="5754899" cy="1644650"/>
            <a:chOff x="1219200" y="685800"/>
            <a:chExt cx="4045304" cy="1644650"/>
          </a:xfrm>
        </p:grpSpPr>
        <p:sp>
          <p:nvSpPr>
            <p:cNvPr id="5" name="Rectangle 4"/>
            <p:cNvSpPr/>
            <p:nvPr/>
          </p:nvSpPr>
          <p:spPr>
            <a:xfrm>
              <a:off x="1270000" y="1524000"/>
              <a:ext cx="29972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2667000" y="1295400"/>
              <a:ext cx="87462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+mj-lt"/>
                </a:rPr>
                <a:t>10 weeks HFD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295400" y="1524000"/>
              <a:ext cx="533400" cy="195263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8" name="Group 35"/>
            <p:cNvGrpSpPr>
              <a:grpSpLocks/>
            </p:cNvGrpSpPr>
            <p:nvPr/>
          </p:nvGrpSpPr>
          <p:grpSpPr bwMode="auto">
            <a:xfrm>
              <a:off x="1371388" y="2057400"/>
              <a:ext cx="357137" cy="273050"/>
              <a:chOff x="1486002" y="2030106"/>
              <a:chExt cx="357587" cy="272746"/>
            </a:xfrm>
          </p:grpSpPr>
          <p:cxnSp>
            <p:nvCxnSpPr>
              <p:cNvPr id="12" name="Straight Arrow Connector 7"/>
              <p:cNvCxnSpPr/>
              <p:nvPr/>
            </p:nvCxnSpPr>
            <p:spPr>
              <a:xfrm rot="5400000" flipH="1" flipV="1">
                <a:off x="1443382" y="2171232"/>
                <a:ext cx="260060" cy="31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5400000" flipH="1" flipV="1">
                <a:off x="1356767" y="2159341"/>
                <a:ext cx="260060" cy="159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5400000" flipH="1" flipV="1">
                <a:off x="1534765" y="2159341"/>
                <a:ext cx="260060" cy="159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rot="5400000" flipH="1" flipV="1">
                <a:off x="1623765" y="2159341"/>
                <a:ext cx="260060" cy="159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rot="5400000" flipH="1" flipV="1">
                <a:off x="1712764" y="2159341"/>
                <a:ext cx="260060" cy="159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22"/>
            <p:cNvSpPr txBox="1">
              <a:spLocks noChangeArrowheads="1"/>
            </p:cNvSpPr>
            <p:nvPr/>
          </p:nvSpPr>
          <p:spPr bwMode="auto">
            <a:xfrm>
              <a:off x="1219200" y="1828800"/>
              <a:ext cx="5591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+mj-lt"/>
                </a:rPr>
                <a:t>Tolerance</a:t>
              </a:r>
            </a:p>
          </p:txBody>
        </p:sp>
        <p:sp>
          <p:nvSpPr>
            <p:cNvPr id="10" name="TextBox 27"/>
            <p:cNvSpPr txBox="1">
              <a:spLocks noChangeArrowheads="1"/>
            </p:cNvSpPr>
            <p:nvPr/>
          </p:nvSpPr>
          <p:spPr bwMode="auto">
            <a:xfrm>
              <a:off x="3886200" y="1828800"/>
              <a:ext cx="137830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+mj-lt"/>
                </a:rPr>
                <a:t>Sacrifice -10 weeks HFD</a:t>
              </a:r>
            </a:p>
            <a:p>
              <a:r>
                <a:rPr lang="en-US" sz="1200">
                  <a:solidFill>
                    <a:schemeClr val="bg1"/>
                  </a:solidFill>
                  <a:latin typeface="+mj-lt"/>
                </a:rPr>
                <a:t>Age-18 weeks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219200" y="685800"/>
              <a:ext cx="240031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Disease  Development</a:t>
              </a:r>
              <a:endParaRPr lang="en-US" sz="2200" dirty="0">
                <a:solidFill>
                  <a:schemeClr val="bg1"/>
                </a:solidFill>
                <a:latin typeface="+mj-lt"/>
                <a:cs typeface="+mn-cs"/>
              </a:endParaRPr>
            </a:p>
          </p:txBody>
        </p:sp>
      </p:grpSp>
      <p:grpSp>
        <p:nvGrpSpPr>
          <p:cNvPr id="17" name="Group 49"/>
          <p:cNvGrpSpPr/>
          <p:nvPr/>
        </p:nvGrpSpPr>
        <p:grpSpPr>
          <a:xfrm>
            <a:off x="838200" y="5029200"/>
            <a:ext cx="7487419" cy="1513259"/>
            <a:chOff x="1066800" y="2819400"/>
            <a:chExt cx="7487419" cy="1513259"/>
          </a:xfrm>
        </p:grpSpPr>
        <p:sp>
          <p:nvSpPr>
            <p:cNvPr id="18" name="Rectangle 17"/>
            <p:cNvSpPr/>
            <p:nvPr/>
          </p:nvSpPr>
          <p:spPr>
            <a:xfrm>
              <a:off x="1143000" y="2819400"/>
              <a:ext cx="323357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Disease  Progression</a:t>
              </a:r>
              <a:endParaRPr lang="en-US" sz="2200" dirty="0">
                <a:solidFill>
                  <a:schemeClr val="bg1"/>
                </a:solidFill>
                <a:latin typeface="+mj-lt"/>
                <a:cs typeface="+mn-cs"/>
              </a:endParaRPr>
            </a:p>
          </p:txBody>
        </p: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1066800" y="3352799"/>
              <a:ext cx="7487419" cy="979860"/>
              <a:chOff x="925741" y="1017889"/>
              <a:chExt cx="7487417" cy="113568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1205141" y="1317803"/>
                <a:ext cx="2490787" cy="22631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1" name="TextBox 9"/>
              <p:cNvSpPr txBox="1">
                <a:spLocks noChangeArrowheads="1"/>
              </p:cNvSpPr>
              <p:nvPr/>
            </p:nvSpPr>
            <p:spPr bwMode="auto">
              <a:xfrm>
                <a:off x="925741" y="1547798"/>
                <a:ext cx="1371600" cy="32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+mj-lt"/>
                  </a:rPr>
                  <a:t>Age 5-6 weeks</a:t>
                </a:r>
              </a:p>
            </p:txBody>
          </p:sp>
          <p:sp>
            <p:nvSpPr>
              <p:cNvPr id="22" name="TextBox 12"/>
              <p:cNvSpPr txBox="1">
                <a:spLocks noChangeArrowheads="1"/>
              </p:cNvSpPr>
              <p:nvPr/>
            </p:nvSpPr>
            <p:spPr bwMode="auto">
              <a:xfrm>
                <a:off x="1738878" y="1017889"/>
                <a:ext cx="1244251" cy="32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+mj-lt"/>
                  </a:rPr>
                  <a:t>10 weeks HFD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695928" y="1317803"/>
                <a:ext cx="533400" cy="226314"/>
              </a:xfrm>
              <a:prstGeom prst="rect">
                <a:avLst/>
              </a:prstGeom>
              <a:blipFill>
                <a:blip r:embed="rId2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j-lt"/>
                </a:endParaRP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 rot="5400000" flipH="1" flipV="1">
                <a:off x="3634746" y="1926034"/>
                <a:ext cx="301753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rot="5400000" flipH="1" flipV="1">
                <a:off x="3723646" y="1926034"/>
                <a:ext cx="301753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rot="5400000" flipH="1" flipV="1">
                <a:off x="3812546" y="1926034"/>
                <a:ext cx="301753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rot="5400000" flipH="1" flipV="1">
                <a:off x="3901446" y="1926034"/>
                <a:ext cx="301753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rot="5400000" flipH="1" flipV="1">
                <a:off x="3990346" y="1926034"/>
                <a:ext cx="301753" cy="15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2"/>
              <p:cNvSpPr txBox="1">
                <a:spLocks noChangeArrowheads="1"/>
              </p:cNvSpPr>
              <p:nvPr/>
            </p:nvSpPr>
            <p:spPr bwMode="auto">
              <a:xfrm>
                <a:off x="3517553" y="1543416"/>
                <a:ext cx="914033" cy="32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+mj-lt"/>
                  </a:rPr>
                  <a:t>Tolerance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229328" y="1317803"/>
                <a:ext cx="2935286" cy="22631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TextBox 25"/>
              <p:cNvSpPr txBox="1">
                <a:spLocks noChangeArrowheads="1"/>
              </p:cNvSpPr>
              <p:nvPr/>
            </p:nvSpPr>
            <p:spPr bwMode="auto">
              <a:xfrm>
                <a:off x="4851559" y="1017889"/>
                <a:ext cx="1244251" cy="32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+mj-lt"/>
                  </a:rPr>
                  <a:t>10 weeks HFD</a:t>
                </a:r>
              </a:p>
            </p:txBody>
          </p:sp>
          <p:sp>
            <p:nvSpPr>
              <p:cNvPr id="32" name="TextBox 26"/>
              <p:cNvSpPr txBox="1">
                <a:spLocks noChangeArrowheads="1"/>
              </p:cNvSpPr>
              <p:nvPr/>
            </p:nvSpPr>
            <p:spPr bwMode="auto">
              <a:xfrm>
                <a:off x="3517552" y="1017889"/>
                <a:ext cx="1218187" cy="32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+mj-lt"/>
                  </a:rPr>
                  <a:t>2 </a:t>
                </a:r>
                <a:r>
                  <a:rPr lang="en-US" sz="1200" dirty="0" smtClean="0">
                    <a:solidFill>
                      <a:schemeClr val="bg1"/>
                    </a:solidFill>
                    <a:latin typeface="+mj-lt"/>
                  </a:rPr>
                  <a:t>weeks</a:t>
                </a:r>
                <a:endParaRPr 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TextBox 27"/>
              <p:cNvSpPr txBox="1">
                <a:spLocks noChangeArrowheads="1"/>
              </p:cNvSpPr>
              <p:nvPr/>
            </p:nvSpPr>
            <p:spPr bwMode="auto">
              <a:xfrm>
                <a:off x="6452366" y="1618492"/>
                <a:ext cx="1960792" cy="5350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+mj-lt"/>
                  </a:rPr>
                  <a:t>Sacrifice -22 weeks HFD</a:t>
                </a:r>
              </a:p>
              <a:p>
                <a:r>
                  <a:rPr lang="en-US" sz="1200">
                    <a:solidFill>
                      <a:schemeClr val="bg1"/>
                    </a:solidFill>
                    <a:latin typeface="+mj-lt"/>
                  </a:rPr>
                  <a:t>Age-28 weeks</a:t>
                </a:r>
              </a:p>
            </p:txBody>
          </p:sp>
        </p:grpSp>
      </p:grpSp>
      <p:sp>
        <p:nvSpPr>
          <p:cNvPr id="34" name="TextBox 9"/>
          <p:cNvSpPr txBox="1">
            <a:spLocks noChangeArrowheads="1"/>
          </p:cNvSpPr>
          <p:nvPr/>
        </p:nvSpPr>
        <p:spPr bwMode="auto">
          <a:xfrm>
            <a:off x="685800" y="3352800"/>
            <a:ext cx="1371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Age 5-6 weeks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304800" y="4038600"/>
          <a:ext cx="4419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590800" y="6324600"/>
            <a:ext cx="636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Xinjie et al. Atherosclerosis 2010,</a:t>
            </a:r>
            <a:r>
              <a:rPr lang="en-IN" sz="1200" i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Mundkur et al. J .vaccine 2013,</a:t>
            </a:r>
            <a:r>
              <a:rPr lang="en-IN" sz="1200" i="1" dirty="0" smtClean="0">
                <a:solidFill>
                  <a:schemeClr val="bg1"/>
                </a:solidFill>
                <a:latin typeface="+mj-lt"/>
              </a:rPr>
              <a:t> , PLOS one 2013</a:t>
            </a:r>
            <a:endParaRPr lang="en-US" sz="1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Picture 5" descr="Figure 1.tif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l="4589" t="19865" r="55941" b="40405"/>
          <a:stretch>
            <a:fillRect/>
          </a:stretch>
        </p:blipFill>
        <p:spPr>
          <a:xfrm>
            <a:off x="381000" y="762000"/>
            <a:ext cx="3886200" cy="326731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572000" y="1066800"/>
            <a:ext cx="4572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schemeClr val="bg1"/>
                </a:solidFill>
                <a:latin typeface="Arial" charset="0"/>
              </a:rPr>
              <a:t> 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ApoB :  ↓ lipid 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and macrophage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 HSP60 : reduction in CD4 and SMC</a:t>
            </a:r>
            <a:endParaRPr lang="en-IN" sz="2000" dirty="0">
              <a:solidFill>
                <a:schemeClr val="bg1"/>
              </a:solidFill>
              <a:latin typeface="+mj-lt"/>
            </a:endParaRPr>
          </a:p>
          <a:p>
            <a:pPr marL="342900" indent="-342900" algn="ctr">
              <a:defRPr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 </a:t>
            </a:r>
            <a:endParaRPr lang="en-IN" sz="2000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IN" sz="2000" dirty="0">
                <a:solidFill>
                  <a:schemeClr val="bg1"/>
                </a:solidFill>
                <a:latin typeface="+mj-lt"/>
              </a:rPr>
              <a:t>    </a:t>
            </a:r>
            <a:endParaRPr lang="en-IN" sz="2000" dirty="0" smtClean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IN" sz="2000" b="1" dirty="0" err="1" smtClean="0">
                <a:solidFill>
                  <a:schemeClr val="bg1"/>
                </a:solidFill>
                <a:latin typeface="+mj-lt"/>
              </a:rPr>
              <a:t>ApoB</a:t>
            </a:r>
            <a:r>
              <a:rPr lang="en-IN" sz="20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IN" sz="2000" b="1" dirty="0">
                <a:solidFill>
                  <a:schemeClr val="bg1"/>
                </a:solidFill>
                <a:latin typeface="+mj-lt"/>
              </a:rPr>
              <a:t>+ </a:t>
            </a:r>
            <a:r>
              <a:rPr lang="en-IN" sz="2000" b="1" dirty="0" smtClean="0">
                <a:solidFill>
                  <a:schemeClr val="bg1"/>
                </a:solidFill>
                <a:latin typeface="+mj-lt"/>
              </a:rPr>
              <a:t>HSP60 </a:t>
            </a:r>
            <a:endParaRPr lang="en-IN" sz="2000" dirty="0" smtClean="0">
              <a:solidFill>
                <a:schemeClr val="bg1"/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IN" sz="2000" dirty="0" smtClean="0">
                <a:solidFill>
                  <a:schemeClr val="bg1"/>
                </a:solidFill>
                <a:latin typeface="+mj-lt"/>
              </a:rPr>
              <a:t>Macrophage </a:t>
            </a:r>
            <a:r>
              <a:rPr lang="en-IN" sz="2000" dirty="0">
                <a:solidFill>
                  <a:schemeClr val="bg1"/>
                </a:solidFill>
                <a:latin typeface="+mj-lt"/>
              </a:rPr>
              <a:t>infiltration (77%) and TNF-α (64%)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dirty="0">
                <a:solidFill>
                  <a:schemeClr val="bg1"/>
                </a:solidFill>
                <a:latin typeface="+mj-lt"/>
              </a:rPr>
              <a:t>↑ Treg cells in  and TGF-β  in plaque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IN" sz="2000" dirty="0">
                <a:solidFill>
                  <a:schemeClr val="bg1"/>
                </a:solidFill>
                <a:latin typeface="+mj-lt"/>
              </a:rPr>
              <a:t>No difference in lipids  levels </a:t>
            </a:r>
          </a:p>
          <a:p>
            <a:pPr algn="ctr">
              <a:defRPr/>
            </a:pPr>
            <a:r>
              <a:rPr lang="en-IN" sz="1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87639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ED8FB"/>
                </a:solidFill>
                <a:latin typeface="Lucida Sans" pitchFamily="34" charset="0"/>
              </a:rPr>
              <a:t>Combination of peptides -enhanced protection</a:t>
            </a:r>
            <a:endParaRPr lang="en-US" sz="2800" b="1" dirty="0">
              <a:solidFill>
                <a:srgbClr val="FED8FB"/>
              </a:solidFill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+mj-lt"/>
              </a:rPr>
              <a:t>Improve efficacy by introducing the peptides into Dendroaspin</a:t>
            </a:r>
            <a:endParaRPr lang="en-GB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43000"/>
            <a:ext cx="2895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38800" y="4114800"/>
            <a:ext cx="2819400" cy="21698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AHHC - 42.81 %</a:t>
            </a:r>
          </a:p>
          <a:p>
            <a:pPr algn="l">
              <a:lnSpc>
                <a:spcPct val="150000"/>
              </a:lnSpc>
              <a:buClr>
                <a:srgbClr val="FF0000"/>
              </a:buClr>
            </a:pPr>
            <a:r>
              <a:rPr lang="en-US" b="1" dirty="0" smtClean="0">
                <a:solidFill>
                  <a:schemeClr val="bg1"/>
                </a:solidFill>
                <a:latin typeface="+mj-lt"/>
              </a:rPr>
              <a:t>AHC -   51.82 %</a:t>
            </a:r>
          </a:p>
          <a:p>
            <a:pPr algn="l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AH - 40.3 %</a:t>
            </a:r>
          </a:p>
          <a:p>
            <a:pPr algn="l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A - 22.8 %</a:t>
            </a:r>
          </a:p>
          <a:p>
            <a:pPr algn="l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H - 20.8 %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77000" y="6596390"/>
            <a:ext cx="228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Lu et al Atherosclerosis 2012,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57200" y="3505200"/>
            <a:ext cx="4876800" cy="2971800"/>
            <a:chOff x="457200" y="3505200"/>
            <a:chExt cx="4724400" cy="2971800"/>
          </a:xfrm>
        </p:grpSpPr>
        <p:pic>
          <p:nvPicPr>
            <p:cNvPr id="5" name="Picture 4"/>
            <p:cNvPicPr/>
            <p:nvPr/>
          </p:nvPicPr>
          <p:blipFill>
            <a:blip r:embed="rId3">
              <a:duotone>
                <a:prstClr val="black"/>
                <a:schemeClr val="accent4">
                  <a:lumMod val="20000"/>
                  <a:lumOff val="80000"/>
                  <a:tint val="45000"/>
                  <a:satMod val="400000"/>
                </a:schemeClr>
              </a:duotone>
            </a:blip>
            <a:srcRect t="5556"/>
            <a:stretch>
              <a:fillRect/>
            </a:stretch>
          </p:blipFill>
          <p:spPr bwMode="auto">
            <a:xfrm>
              <a:off x="457200" y="3581400"/>
              <a:ext cx="4724400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685800" y="35052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76800" y="35052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+mj-lt"/>
                </a:rPr>
                <a:t>N</a:t>
              </a:r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10000" y="1524000"/>
            <a:ext cx="50690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Peptides linked to the N –terminal, loop2,3 </a:t>
            </a:r>
          </a:p>
          <a:p>
            <a:r>
              <a:rPr lang="en-US" dirty="0" smtClean="0">
                <a:latin typeface="+mj-lt"/>
              </a:rPr>
              <a:t>and C terminal end of dendroaspin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Recombinant construct was expressed </a:t>
            </a:r>
          </a:p>
          <a:p>
            <a:r>
              <a:rPr lang="en-US" dirty="0" smtClean="0">
                <a:latin typeface="+mj-lt"/>
              </a:rPr>
              <a:t>in Escherichia coli and purified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11"/>
          <p:cNvSpPr>
            <a:spLocks noChangeArrowheads="1"/>
          </p:cNvSpPr>
          <p:nvPr/>
        </p:nvSpPr>
        <p:spPr bwMode="auto">
          <a:xfrm>
            <a:off x="914400" y="2286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Oral tolerance to 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AHC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7" name="Group 31"/>
          <p:cNvGrpSpPr/>
          <p:nvPr/>
        </p:nvGrpSpPr>
        <p:grpSpPr>
          <a:xfrm>
            <a:off x="381000" y="990600"/>
            <a:ext cx="5486400" cy="2362200"/>
            <a:chOff x="152400" y="3657600"/>
            <a:chExt cx="6172200" cy="2246640"/>
          </a:xfrm>
        </p:grpSpPr>
        <p:sp>
          <p:nvSpPr>
            <p:cNvPr id="18" name="Rectangle 17"/>
            <p:cNvSpPr/>
            <p:nvPr/>
          </p:nvSpPr>
          <p:spPr>
            <a:xfrm>
              <a:off x="152400" y="3708087"/>
              <a:ext cx="6172200" cy="219615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DSP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85122" y="3707061"/>
              <a:ext cx="687448" cy="403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+mj-lt"/>
                </a:rPr>
                <a:t>DSP</a:t>
              </a:r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1811" y="3657600"/>
              <a:ext cx="755976" cy="403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+mj-lt"/>
                </a:rPr>
                <a:t>AHC</a:t>
              </a:r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8200" y="3657600"/>
              <a:ext cx="1145505" cy="403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  <a:latin typeface="+mj-lt"/>
                </a:rPr>
                <a:t>Control</a:t>
              </a:r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3" name="Picture 4" descr="C:\Users\Immunohistochemistry\Desktop\GST F5 - 29.tif Snapshot.tif"/>
            <p:cNvPicPr>
              <a:picLocks noChangeAspect="1" noChangeArrowheads="1"/>
            </p:cNvPicPr>
            <p:nvPr/>
          </p:nvPicPr>
          <p:blipFill>
            <a:blip r:embed="rId2" cstate="print">
              <a:lum bright="-20000" contrast="20000"/>
            </a:blip>
            <a:srcRect l="17308" r="1923" b="17143"/>
            <a:stretch>
              <a:fillRect/>
            </a:stretch>
          </p:blipFill>
          <p:spPr bwMode="auto">
            <a:xfrm>
              <a:off x="417324" y="4036247"/>
              <a:ext cx="1752600" cy="1666047"/>
            </a:xfrm>
            <a:prstGeom prst="rect">
              <a:avLst/>
            </a:prstGeom>
            <a:noFill/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>
              <a:lum contrast="20000"/>
            </a:blip>
            <a:srcRect/>
            <a:stretch>
              <a:fillRect/>
            </a:stretch>
          </p:blipFill>
          <p:spPr bwMode="auto">
            <a:xfrm>
              <a:off x="4455924" y="4036247"/>
              <a:ext cx="1676400" cy="1590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98524" y="4036247"/>
              <a:ext cx="1905000" cy="1590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5" name="Group 34"/>
          <p:cNvGrpSpPr/>
          <p:nvPr/>
        </p:nvGrpSpPr>
        <p:grpSpPr>
          <a:xfrm>
            <a:off x="1066800" y="4495800"/>
            <a:ext cx="7166554" cy="2209800"/>
            <a:chOff x="273050" y="4267200"/>
            <a:chExt cx="5441950" cy="2209800"/>
          </a:xfrm>
        </p:grpSpPr>
        <p:pic>
          <p:nvPicPr>
            <p:cNvPr id="23559" name="Picture 15"/>
            <p:cNvPicPr>
              <a:picLocks noChangeAspect="1" noChangeArrowheads="1"/>
            </p:cNvPicPr>
            <p:nvPr/>
          </p:nvPicPr>
          <p:blipFill>
            <a:blip r:embed="rId5"/>
            <a:srcRect b="11412"/>
            <a:stretch>
              <a:fillRect/>
            </a:stretch>
          </p:blipFill>
          <p:spPr bwMode="auto">
            <a:xfrm>
              <a:off x="2111374" y="4267200"/>
              <a:ext cx="1774825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Picture 1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73050" y="4267200"/>
              <a:ext cx="170815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1" name="Picture 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962400" y="4267200"/>
              <a:ext cx="17526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Rectangle 28"/>
            <p:cNvSpPr/>
            <p:nvPr/>
          </p:nvSpPr>
          <p:spPr>
            <a:xfrm>
              <a:off x="4267200" y="5943600"/>
              <a:ext cx="12954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62200" y="6096000"/>
              <a:ext cx="13716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09600" y="6172200"/>
              <a:ext cx="11430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49855" y="6096000"/>
              <a:ext cx="15044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Control         DSP      AHC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56109" y="6096000"/>
              <a:ext cx="1676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Control        DSP        AHC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1000" y="6172200"/>
              <a:ext cx="1570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   Control       DSP      AHC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447482" y="4050268"/>
            <a:ext cx="190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TNF-α – 83.6%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657600" y="4038600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MMP9  -  91.7%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019800" y="4114800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MRP8/14  - 61.2 %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295400" y="34290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Reduction in inflammatory ma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r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kers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438900" y="1066800"/>
            <a:ext cx="2705100" cy="2198687"/>
            <a:chOff x="9372600" y="990600"/>
            <a:chExt cx="2705100" cy="2198687"/>
          </a:xfrm>
        </p:grpSpPr>
        <p:grpSp>
          <p:nvGrpSpPr>
            <p:cNvPr id="40" name="Group 39"/>
            <p:cNvGrpSpPr/>
            <p:nvPr/>
          </p:nvGrpSpPr>
          <p:grpSpPr>
            <a:xfrm>
              <a:off x="9372600" y="990600"/>
              <a:ext cx="2438400" cy="2198687"/>
              <a:chOff x="6248400" y="1066800"/>
              <a:chExt cx="2438400" cy="2198687"/>
            </a:xfrm>
          </p:grpSpPr>
          <p:pic>
            <p:nvPicPr>
              <p:cNvPr id="23556" name="Picture 2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6248400" y="1066800"/>
                <a:ext cx="2438400" cy="21986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Rectangle 25"/>
              <p:cNvSpPr/>
              <p:nvPr/>
            </p:nvSpPr>
            <p:spPr>
              <a:xfrm flipV="1">
                <a:off x="6858000" y="2971800"/>
                <a:ext cx="1600200" cy="22859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705600" y="2895600"/>
                <a:ext cx="1981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tx1"/>
                    </a:solidFill>
                  </a:rPr>
                  <a:t>Control      DSP        AHC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1125200" y="1828800"/>
              <a:ext cx="9525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51.2</a:t>
              </a:r>
              <a:r>
                <a:rPr lang="en-US" dirty="0" smtClean="0">
                  <a:solidFill>
                    <a:schemeClr val="tx1"/>
                  </a:solidFill>
                  <a:latin typeface="+mj-lt"/>
                </a:rPr>
                <a:t>%</a:t>
              </a:r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0"/>
            <a:ext cx="868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Increase in Expression of regulatory markers  in aorta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1261646"/>
            <a:ext cx="1069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Control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1261646"/>
            <a:ext cx="685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DSP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1261646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AHC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8600" y="1295400"/>
            <a:ext cx="8305800" cy="5138131"/>
            <a:chOff x="0" y="1295400"/>
            <a:chExt cx="8534400" cy="5138131"/>
          </a:xfrm>
        </p:grpSpPr>
        <p:pic>
          <p:nvPicPr>
            <p:cNvPr id="10" name="Picture 9" descr="fig.tif"/>
            <p:cNvPicPr>
              <a:picLocks noChangeAspect="1"/>
            </p:cNvPicPr>
            <p:nvPr/>
          </p:nvPicPr>
          <p:blipFill>
            <a:blip r:embed="rId2" cstate="print">
              <a:lum contrast="20000"/>
            </a:blip>
            <a:stretch>
              <a:fillRect/>
            </a:stretch>
          </p:blipFill>
          <p:spPr>
            <a:xfrm>
              <a:off x="533400" y="1295400"/>
              <a:ext cx="8001000" cy="5138131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0" y="1320800"/>
              <a:ext cx="533400" cy="508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52400" y="5029200"/>
            <a:ext cx="1193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Collagen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505200"/>
            <a:ext cx="86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TGF-</a:t>
            </a:r>
            <a:r>
              <a:rPr lang="el-GR" sz="1600" dirty="0" smtClean="0">
                <a:solidFill>
                  <a:schemeClr val="tx1"/>
                </a:solidFill>
                <a:latin typeface="+mj-lt"/>
              </a:rPr>
              <a:t>β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622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</a:rPr>
              <a:t>IL10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A3D1AD-BEC3-4FD1-9BEF-8DC4070CE645}" type="slidenum">
              <a:rPr lang="en-US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2533" name="Rectangle 9"/>
          <p:cNvSpPr>
            <a:spLocks noChangeArrowheads="1"/>
          </p:cNvSpPr>
          <p:nvPr/>
        </p:nvSpPr>
        <p:spPr bwMode="auto">
          <a:xfrm>
            <a:off x="381000" y="152400"/>
            <a:ext cx="8305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  <a:cs typeface="+mn-cs"/>
              </a:rPr>
              <a:t>Mechanism of Protection </a:t>
            </a:r>
          </a:p>
        </p:txBody>
      </p:sp>
      <p:sp>
        <p:nvSpPr>
          <p:cNvPr id="55303" name="TextBox 11"/>
          <p:cNvSpPr txBox="1">
            <a:spLocks noChangeArrowheads="1"/>
          </p:cNvSpPr>
          <p:nvPr/>
        </p:nvSpPr>
        <p:spPr bwMode="auto">
          <a:xfrm>
            <a:off x="381000" y="762000"/>
            <a:ext cx="8229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Antigen specific Tolerance  to the peptides</a:t>
            </a:r>
            <a:endParaRPr lang="en-US" sz="2400" dirty="0" smtClean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Increase in  Foxp3 +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</a:rPr>
              <a:t>ve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and CTLA4+ve cells in Lymphoid organs 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Increase in CD11c </a:t>
            </a:r>
            <a:r>
              <a:rPr lang="en-US" sz="2000" baseline="30000" dirty="0" smtClean="0">
                <a:solidFill>
                  <a:schemeClr val="bg1"/>
                </a:solidFill>
                <a:latin typeface="+mj-lt"/>
              </a:rPr>
              <a:t>+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11b</a:t>
            </a:r>
            <a:r>
              <a:rPr lang="en-US" sz="2000" baseline="30000" dirty="0" smtClean="0">
                <a:solidFill>
                  <a:schemeClr val="bg1"/>
                </a:solidFill>
                <a:latin typeface="+mj-lt"/>
              </a:rPr>
              <a:t> +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103</a:t>
            </a:r>
            <a:r>
              <a:rPr lang="en-US" sz="2000" baseline="30000" dirty="0" smtClean="0">
                <a:solidFill>
                  <a:schemeClr val="bg1"/>
                </a:solidFill>
                <a:latin typeface="+mj-lt"/>
              </a:rPr>
              <a:t>+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 tolerogenic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</a:rPr>
              <a:t>Dendritic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cells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Antigen specific regulatory cell function 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Reduction in proliferation of peptide specific T cells  by </a:t>
            </a: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   31.02% for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ApoB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, 27.6% for HSp60 and 25%  for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Cpn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peptides</a:t>
            </a:r>
          </a:p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Increase in  regulatory cells in aorta</a:t>
            </a:r>
          </a:p>
          <a:p>
            <a:pPr>
              <a:spcAft>
                <a:spcPts val="120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Reduction in Th17 and Th1 cells in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aorta,spleen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and peripheral circulation</a:t>
            </a:r>
          </a:p>
          <a:p>
            <a:endParaRPr lang="en-US" sz="2000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2200" dirty="0">
              <a:solidFill>
                <a:srgbClr val="4B05FB"/>
              </a:solidFill>
              <a:latin typeface="Calibri" pitchFamily="34" charset="0"/>
            </a:endParaRPr>
          </a:p>
        </p:txBody>
      </p:sp>
      <p:sp>
        <p:nvSpPr>
          <p:cNvPr id="55304" name="TextBox 12"/>
          <p:cNvSpPr txBox="1">
            <a:spLocks noChangeArrowheads="1"/>
          </p:cNvSpPr>
          <p:nvPr/>
        </p:nvSpPr>
        <p:spPr bwMode="auto">
          <a:xfrm>
            <a:off x="4495800" y="6519446"/>
            <a:ext cx="3962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rgbClr val="002060"/>
                </a:solidFill>
                <a:latin typeface="Calibri" pitchFamily="34" charset="0"/>
              </a:rPr>
              <a:t>Mundkur</a:t>
            </a: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 et al  </a:t>
            </a:r>
            <a:r>
              <a:rPr lang="en-US" sz="1600" dirty="0" err="1">
                <a:solidFill>
                  <a:srgbClr val="002060"/>
                </a:solidFill>
                <a:latin typeface="Calibri" pitchFamily="34" charset="0"/>
              </a:rPr>
              <a:t>Int</a:t>
            </a:r>
            <a:r>
              <a:rPr lang="en-US" sz="1600" dirty="0">
                <a:solidFill>
                  <a:srgbClr val="002060"/>
                </a:solidFill>
                <a:latin typeface="Calibri" pitchFamily="34" charset="0"/>
              </a:rPr>
              <a:t> journal of cardiology 2014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86200" y="6019800"/>
            <a:ext cx="4608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Mundkur et al </a:t>
            </a:r>
            <a:r>
              <a:rPr lang="en-US" dirty="0" err="1" smtClean="0">
                <a:solidFill>
                  <a:srgbClr val="FFC000"/>
                </a:solidFill>
              </a:rPr>
              <a:t>Int</a:t>
            </a:r>
            <a:r>
              <a:rPr lang="en-US" dirty="0" smtClean="0">
                <a:solidFill>
                  <a:srgbClr val="FFC000"/>
                </a:solidFill>
              </a:rPr>
              <a:t> journal of cardiology 2014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8E7D93-BBE7-4BC4-AB91-DBE9F445935F}" type="slidenum">
              <a:rPr lang="en-US" smtClean="0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7656" name="Rectangle 14"/>
          <p:cNvSpPr>
            <a:spLocks noChangeArrowheads="1"/>
          </p:cNvSpPr>
          <p:nvPr/>
        </p:nvSpPr>
        <p:spPr bwMode="auto">
          <a:xfrm>
            <a:off x="457200" y="0"/>
            <a:ext cx="762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  <a:cs typeface="+mn-cs"/>
              </a:rPr>
              <a:t>Rabbit model of Atherosclerosis</a:t>
            </a:r>
          </a:p>
        </p:txBody>
      </p:sp>
      <p:grpSp>
        <p:nvGrpSpPr>
          <p:cNvPr id="2" name="Group 23"/>
          <p:cNvGrpSpPr/>
          <p:nvPr/>
        </p:nvGrpSpPr>
        <p:grpSpPr>
          <a:xfrm>
            <a:off x="228600" y="990600"/>
            <a:ext cx="5029200" cy="4191000"/>
            <a:chOff x="69850" y="1028700"/>
            <a:chExt cx="5926138" cy="4646613"/>
          </a:xfrm>
        </p:grpSpPr>
        <p:sp>
          <p:nvSpPr>
            <p:cNvPr id="22" name="Rectangle 21"/>
            <p:cNvSpPr/>
            <p:nvPr/>
          </p:nvSpPr>
          <p:spPr bwMode="auto">
            <a:xfrm>
              <a:off x="153988" y="1090613"/>
              <a:ext cx="5842000" cy="45847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58371" name="Picture 3" descr="C:\Users\Immunohistochemistry\Desktop\2 snp.t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27249" y="2835275"/>
              <a:ext cx="1622465" cy="1246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72" name="TextBox 29"/>
            <p:cNvSpPr txBox="1">
              <a:spLocks noChangeArrowheads="1"/>
            </p:cNvSpPr>
            <p:nvPr/>
          </p:nvSpPr>
          <p:spPr bwMode="auto">
            <a:xfrm>
              <a:off x="2538413" y="1055688"/>
              <a:ext cx="146685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>
                  <a:solidFill>
                    <a:srgbClr val="000000"/>
                  </a:solidFill>
                  <a:latin typeface="Calibri" pitchFamily="34" charset="0"/>
                </a:rPr>
                <a:t>Macrophage</a:t>
              </a:r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69850" y="1028700"/>
              <a:ext cx="5797550" cy="4446588"/>
              <a:chOff x="69850" y="1028700"/>
              <a:chExt cx="5840883" cy="4447284"/>
            </a:xfrm>
          </p:grpSpPr>
          <p:pic>
            <p:nvPicPr>
              <p:cNvPr id="58378" name="Picture 5" descr="C:\Users\Immunohistochemistry\Desktop\mmp9 rb final\gst mmp9 final\040 gst final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575" y="1389725"/>
                <a:ext cx="1581473" cy="13454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8379" name="TextBox 23"/>
              <p:cNvSpPr txBox="1">
                <a:spLocks noChangeArrowheads="1"/>
              </p:cNvSpPr>
              <p:nvPr/>
            </p:nvSpPr>
            <p:spPr bwMode="auto">
              <a:xfrm>
                <a:off x="1090928" y="1075628"/>
                <a:ext cx="81464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Calibri" pitchFamily="34" charset="0"/>
                  </a:rPr>
                  <a:t>MMP9</a:t>
                </a:r>
              </a:p>
            </p:txBody>
          </p:sp>
          <p:pic>
            <p:nvPicPr>
              <p:cNvPr id="58380" name="Picture 8" descr="C:\Users\Immunohistochemistry\Desktop\mmp9 rb final\dsp final\129 dsp final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575" y="2785033"/>
                <a:ext cx="1581473" cy="129564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58381" name="Picture 7" descr="C:\Users\Immunohistochemistry\Desktop\mmp9 rb final\rac mmp final\055 rac final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93575" y="4180341"/>
                <a:ext cx="1581473" cy="129564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58382" name="Picture 4" descr="C:\Users\Immunohistochemistry\Desktop\3 napshot.tif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473558" y="1431252"/>
                <a:ext cx="1522900" cy="13454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58383" name="Picture 2" descr="C:\Users\Immunohistochemistry\Desktop\untitled001 Snapshot.tif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444271" y="4180340"/>
                <a:ext cx="1581473" cy="129564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58384" name="Picture 3" descr="C:\Users\Immunohistochemistry\Desktop\Study data\rabbit efficacy study\rabbit polarising\GST-M2\10X_5_1_1ovl040219_001.JPG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4073670" y="1394255"/>
                <a:ext cx="1778491" cy="1345476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58385" name="Picture 31" descr="C:\Users\Immunohistochemistry\Desktop\10X_4_1_1ovl040312_001.JPG Snapshot.tif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094967" y="2834865"/>
                <a:ext cx="1757192" cy="1245811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58386" name="Picture 3" descr="C:\Users\Immunohistochemistry\Desktop\Study data\rabbit efficacy study\rabbit polarising\rac f2\8_1_1ovl040219_001.JPG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4094967" y="4180340"/>
                <a:ext cx="1815766" cy="129564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8387" name="TextBox 33"/>
              <p:cNvSpPr txBox="1">
                <a:spLocks noChangeArrowheads="1"/>
              </p:cNvSpPr>
              <p:nvPr/>
            </p:nvSpPr>
            <p:spPr bwMode="auto">
              <a:xfrm>
                <a:off x="4415328" y="1028700"/>
                <a:ext cx="99065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Calibri" pitchFamily="34" charset="0"/>
                  </a:rPr>
                  <a:t>Collagen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361741" y="1066806"/>
                <a:ext cx="1455423" cy="3699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+mj-lt"/>
                    <a:cs typeface="+mn-cs"/>
                  </a:rPr>
                  <a:t>Macrophages</a:t>
                </a:r>
              </a:p>
            </p:txBody>
          </p:sp>
          <p:sp>
            <p:nvSpPr>
              <p:cNvPr id="58389" name="TextBox 48"/>
              <p:cNvSpPr txBox="1">
                <a:spLocks noChangeArrowheads="1"/>
              </p:cNvSpPr>
              <p:nvPr/>
            </p:nvSpPr>
            <p:spPr bwMode="auto">
              <a:xfrm>
                <a:off x="69850" y="1755775"/>
                <a:ext cx="769938" cy="3693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Calibri" pitchFamily="34" charset="0"/>
                  </a:rPr>
                  <a:t>CON</a:t>
                </a:r>
                <a:endParaRPr lang="en-US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58390" name="TextBox 49"/>
              <p:cNvSpPr txBox="1">
                <a:spLocks noChangeArrowheads="1"/>
              </p:cNvSpPr>
              <p:nvPr/>
            </p:nvSpPr>
            <p:spPr bwMode="auto">
              <a:xfrm>
                <a:off x="144463" y="3128963"/>
                <a:ext cx="55175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Calibri" pitchFamily="34" charset="0"/>
                  </a:rPr>
                  <a:t>DSP</a:t>
                </a:r>
              </a:p>
            </p:txBody>
          </p:sp>
          <p:sp>
            <p:nvSpPr>
              <p:cNvPr id="58391" name="TextBox 50"/>
              <p:cNvSpPr txBox="1">
                <a:spLocks noChangeArrowheads="1"/>
              </p:cNvSpPr>
              <p:nvPr/>
            </p:nvSpPr>
            <p:spPr bwMode="auto">
              <a:xfrm>
                <a:off x="69850" y="4524375"/>
                <a:ext cx="58541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Calibri" pitchFamily="34" charset="0"/>
                  </a:rPr>
                  <a:t>AHC</a:t>
                </a:r>
              </a:p>
            </p:txBody>
          </p:sp>
        </p:grpSp>
      </p:grpSp>
      <p:sp>
        <p:nvSpPr>
          <p:cNvPr id="58376" name="TextBox 56"/>
          <p:cNvSpPr txBox="1">
            <a:spLocks noChangeArrowheads="1"/>
          </p:cNvSpPr>
          <p:nvPr/>
        </p:nvSpPr>
        <p:spPr bwMode="auto">
          <a:xfrm>
            <a:off x="685800" y="5486400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Reduction in plaque inflammation and </a:t>
            </a:r>
            <a:endParaRPr lang="en-US" sz="24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increase 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in regulatory response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10200" y="1066800"/>
            <a:ext cx="37338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48.6% reduction in lesion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>
                <a:solidFill>
                  <a:schemeClr val="bg1"/>
                </a:solidFill>
                <a:latin typeface="+mj-lt"/>
                <a:cs typeface="+mn-cs"/>
              </a:rPr>
              <a:t>Reduction </a:t>
            </a:r>
            <a:r>
              <a:rPr lang="en-US" sz="2200" dirty="0">
                <a:solidFill>
                  <a:schemeClr val="bg1"/>
                </a:solidFill>
                <a:latin typeface="+mj-lt"/>
                <a:cs typeface="+mn-cs"/>
              </a:rPr>
              <a:t>in </a:t>
            </a:r>
            <a:endParaRPr lang="en-US" sz="2200" dirty="0" smtClean="0">
              <a:solidFill>
                <a:schemeClr val="bg1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 smtClean="0">
              <a:solidFill>
                <a:schemeClr val="bg1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bg1"/>
                </a:solidFill>
                <a:latin typeface="+mj-lt"/>
                <a:cs typeface="+mn-cs"/>
              </a:rPr>
              <a:t>Macrophage </a:t>
            </a:r>
            <a:r>
              <a:rPr lang="en-US" sz="2200" dirty="0" smtClean="0">
                <a:solidFill>
                  <a:schemeClr val="bg1"/>
                </a:solidFill>
              </a:rPr>
              <a:t>infiltration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Plaque MMP9</a:t>
            </a:r>
            <a:r>
              <a:rPr lang="en-US" sz="2200" dirty="0" smtClean="0">
                <a:solidFill>
                  <a:schemeClr val="bg1"/>
                </a:solidFill>
                <a:latin typeface="+mj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48.6% in lesion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>
              <a:solidFill>
                <a:schemeClr val="bg1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>
                <a:solidFill>
                  <a:schemeClr val="bg1"/>
                </a:solidFill>
                <a:latin typeface="+mj-lt"/>
                <a:cs typeface="+mn-cs"/>
              </a:rPr>
              <a:t>Increase in collagen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lang="en-US" sz="2200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solidFill>
                  <a:schemeClr val="bg1"/>
                </a:solidFill>
                <a:latin typeface="+mj-lt"/>
                <a:cs typeface="+mn-cs"/>
              </a:rPr>
              <a:t>Increased Treg activity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lang="en-US" sz="22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48000" y="6324600"/>
            <a:ext cx="6147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Sheena and Mundkur Canadian journal of cardiology 2015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2057400"/>
            <a:ext cx="7212013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Effect of immune modulation in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Disease  Progression</a:t>
            </a:r>
            <a:endParaRPr lang="en-US" sz="3600" dirty="0">
              <a:latin typeface="+mn-lt"/>
              <a:cs typeface="+mn-cs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066800" y="3810000"/>
            <a:ext cx="7326313" cy="1238250"/>
            <a:chOff x="849313" y="947738"/>
            <a:chExt cx="7239000" cy="1128712"/>
          </a:xfrm>
        </p:grpSpPr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3635141" y="1925894"/>
              <a:ext cx="299542" cy="1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3724550" y="1925894"/>
              <a:ext cx="299542" cy="156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 flipH="1" flipV="1">
              <a:off x="3813959" y="1925894"/>
              <a:ext cx="299542" cy="1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3901800" y="1925894"/>
              <a:ext cx="299542" cy="15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 flipH="1" flipV="1">
              <a:off x="3991208" y="1925894"/>
              <a:ext cx="299542" cy="156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849313" y="947738"/>
              <a:ext cx="7239000" cy="1038225"/>
              <a:chOff x="849313" y="947738"/>
              <a:chExt cx="7239000" cy="1038225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205381" y="1316740"/>
                <a:ext cx="2490906" cy="22574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451" name="TextBox 9"/>
              <p:cNvSpPr txBox="1">
                <a:spLocks noChangeArrowheads="1"/>
              </p:cNvSpPr>
              <p:nvPr/>
            </p:nvSpPr>
            <p:spPr bwMode="auto">
              <a:xfrm>
                <a:off x="849313" y="1543050"/>
                <a:ext cx="1184275" cy="258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100">
                    <a:latin typeface="Lucida Sans Unicode" pitchFamily="34" charset="0"/>
                  </a:rPr>
                  <a:t>Age 5-6 weeks</a:t>
                </a:r>
              </a:p>
            </p:txBody>
          </p:sp>
          <p:sp>
            <p:nvSpPr>
              <p:cNvPr id="61452" name="TextBox 12"/>
              <p:cNvSpPr txBox="1">
                <a:spLocks noChangeArrowheads="1"/>
              </p:cNvSpPr>
              <p:nvPr/>
            </p:nvSpPr>
            <p:spPr bwMode="auto">
              <a:xfrm>
                <a:off x="1738313" y="1017588"/>
                <a:ext cx="1073150" cy="242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latin typeface="Lucida Sans Unicode" pitchFamily="34" charset="0"/>
                  </a:rPr>
                  <a:t>10 weeks HFD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696287" y="1316740"/>
                <a:ext cx="533317" cy="225742"/>
              </a:xfrm>
              <a:prstGeom prst="rect">
                <a:avLst/>
              </a:prstGeom>
              <a:blipFill>
                <a:blip r:embed="rId2" cstate="print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454" name="TextBox 22"/>
              <p:cNvSpPr txBox="1">
                <a:spLocks noChangeArrowheads="1"/>
              </p:cNvSpPr>
              <p:nvPr/>
            </p:nvSpPr>
            <p:spPr bwMode="auto">
              <a:xfrm>
                <a:off x="3517900" y="1543050"/>
                <a:ext cx="815975" cy="242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latin typeface="Lucida Sans Unicode" pitchFamily="34" charset="0"/>
                  </a:rPr>
                  <a:t>Tolerance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229605" y="1316740"/>
                <a:ext cx="2934814" cy="22574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456" name="TextBox 25"/>
              <p:cNvSpPr txBox="1">
                <a:spLocks noChangeArrowheads="1"/>
              </p:cNvSpPr>
              <p:nvPr/>
            </p:nvSpPr>
            <p:spPr bwMode="auto">
              <a:xfrm>
                <a:off x="4851400" y="1017588"/>
                <a:ext cx="1073150" cy="242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latin typeface="Lucida Sans Unicode" pitchFamily="34" charset="0"/>
                  </a:rPr>
                  <a:t>10 weeks HFD</a:t>
                </a:r>
              </a:p>
            </p:txBody>
          </p:sp>
          <p:sp>
            <p:nvSpPr>
              <p:cNvPr id="61457" name="TextBox 26"/>
              <p:cNvSpPr txBox="1">
                <a:spLocks noChangeArrowheads="1"/>
              </p:cNvSpPr>
              <p:nvPr/>
            </p:nvSpPr>
            <p:spPr bwMode="auto">
              <a:xfrm>
                <a:off x="3517900" y="1017588"/>
                <a:ext cx="1066800" cy="242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>
                    <a:latin typeface="Lucida Sans Unicode" pitchFamily="34" charset="0"/>
                  </a:rPr>
                  <a:t>2 weeks HFD</a:t>
                </a:r>
              </a:p>
            </p:txBody>
          </p:sp>
          <p:sp>
            <p:nvSpPr>
              <p:cNvPr id="61458" name="TextBox 27"/>
              <p:cNvSpPr txBox="1">
                <a:spLocks noChangeArrowheads="1"/>
              </p:cNvSpPr>
              <p:nvPr/>
            </p:nvSpPr>
            <p:spPr bwMode="auto">
              <a:xfrm>
                <a:off x="6451600" y="1619250"/>
                <a:ext cx="1636713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latin typeface="Lucida Sans Unicode" pitchFamily="34" charset="0"/>
                  </a:rPr>
                  <a:t>Sacrifice -22 weeks HFD</a:t>
                </a:r>
              </a:p>
              <a:p>
                <a:r>
                  <a:rPr lang="en-US" sz="1000">
                    <a:latin typeface="Lucida Sans Unicode" pitchFamily="34" charset="0"/>
                  </a:rPr>
                  <a:t>Age-28 weeks</a:t>
                </a:r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 rot="5400000">
                <a:off x="6940134" y="1087319"/>
                <a:ext cx="280731" cy="156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356350"/>
            <a:ext cx="4572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6C34E6-2C9B-4B89-BEAD-3A47A2BA5ADE}" type="slidenum">
              <a:rPr lang="en-US" smtClean="0">
                <a:solidFill>
                  <a:srgbClr val="00206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>
              <a:solidFill>
                <a:srgbClr val="002060"/>
              </a:solidFill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2057400" y="0"/>
            <a:ext cx="48750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600" b="1" dirty="0" smtClean="0">
                <a:latin typeface="+mj-lt"/>
                <a:cs typeface="+mn-cs"/>
              </a:rPr>
              <a:t>Plaque stabilization</a:t>
            </a:r>
            <a:endParaRPr lang="en-US" sz="3600" b="1" dirty="0">
              <a:latin typeface="+mj-lt"/>
              <a:cs typeface="+mn-cs"/>
            </a:endParaRPr>
          </a:p>
        </p:txBody>
      </p:sp>
      <p:sp>
        <p:nvSpPr>
          <p:cNvPr id="64522" name="TextBox 33"/>
          <p:cNvSpPr txBox="1">
            <a:spLocks noChangeArrowheads="1"/>
          </p:cNvSpPr>
          <p:nvPr/>
        </p:nvSpPr>
        <p:spPr bwMode="auto">
          <a:xfrm>
            <a:off x="381000" y="6019800"/>
            <a:ext cx="85651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FED8FB"/>
                </a:solidFill>
                <a:latin typeface="+mj-lt"/>
              </a:rPr>
              <a:t>AHC treatment  showed markers of stabilization in mice</a:t>
            </a:r>
          </a:p>
        </p:txBody>
      </p:sp>
      <p:pic>
        <p:nvPicPr>
          <p:cNvPr id="64524" name="Picture 2" descr="C:\Users\Immunohistochemistry\Desktop\ova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12954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5" name="Picture 35" descr="C:\Users\Immunohistochemistry\Desktop\ahc 2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066800"/>
            <a:ext cx="129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6" name="Picture 36" descr="C:\Users\Immunohistochemistry\Desktop\dsp 2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1066800"/>
            <a:ext cx="12954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7" name="TextBox 37"/>
          <p:cNvSpPr txBox="1">
            <a:spLocks noChangeArrowheads="1"/>
          </p:cNvSpPr>
          <p:nvPr/>
        </p:nvSpPr>
        <p:spPr bwMode="auto">
          <a:xfrm>
            <a:off x="914400" y="4191000"/>
            <a:ext cx="814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MMP9</a:t>
            </a:r>
          </a:p>
        </p:txBody>
      </p:sp>
      <p:sp>
        <p:nvSpPr>
          <p:cNvPr id="64528" name="TextBox 38"/>
          <p:cNvSpPr txBox="1">
            <a:spLocks noChangeArrowheads="1"/>
          </p:cNvSpPr>
          <p:nvPr/>
        </p:nvSpPr>
        <p:spPr bwMode="auto">
          <a:xfrm>
            <a:off x="2971800" y="4191000"/>
            <a:ext cx="1111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Apoptosis</a:t>
            </a:r>
          </a:p>
        </p:txBody>
      </p:sp>
      <p:sp>
        <p:nvSpPr>
          <p:cNvPr id="64529" name="Rectangle 1"/>
          <p:cNvSpPr>
            <a:spLocks noChangeArrowheads="1"/>
          </p:cNvSpPr>
          <p:nvPr/>
        </p:nvSpPr>
        <p:spPr bwMode="auto">
          <a:xfrm>
            <a:off x="4800600" y="1143000"/>
            <a:ext cx="4038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>
                <a:solidFill>
                  <a:srgbClr val="FED8FB"/>
                </a:solidFill>
                <a:latin typeface="+mj-lt"/>
              </a:rPr>
              <a:t>Reduction in necrotic core in the lesion ( p=0.001)</a:t>
            </a:r>
          </a:p>
          <a:p>
            <a:pPr>
              <a:buFont typeface="Wingdings" pitchFamily="2" charset="2"/>
              <a:buChar char="v"/>
            </a:pPr>
            <a:endParaRPr lang="en-US" sz="2000" dirty="0">
              <a:solidFill>
                <a:srgbClr val="FED8FB"/>
              </a:solidFill>
              <a:latin typeface="+mj-lt"/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en-US" sz="2000" dirty="0">
                <a:solidFill>
                  <a:srgbClr val="FED8FB"/>
                </a:solidFill>
                <a:latin typeface="+mj-lt"/>
              </a:rPr>
              <a:t>Reduction  in MMP9 (p=0.006)</a:t>
            </a:r>
          </a:p>
          <a:p>
            <a:pPr eaLnBrk="0" hangingPunct="0">
              <a:buFont typeface="Wingdings" pitchFamily="2" charset="2"/>
              <a:buChar char="v"/>
            </a:pPr>
            <a:endParaRPr lang="en-US" sz="2000" dirty="0">
              <a:solidFill>
                <a:srgbClr val="FED8FB"/>
              </a:solidFill>
              <a:latin typeface="+mj-lt"/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en-US" sz="2000" dirty="0">
                <a:solidFill>
                  <a:srgbClr val="FED8FB"/>
                </a:solidFill>
                <a:latin typeface="+mj-lt"/>
              </a:rPr>
              <a:t>reduction in Apoptosis as observed by TUNEL, (P=0.037) </a:t>
            </a:r>
          </a:p>
          <a:p>
            <a:pPr eaLnBrk="0" hangingPunct="0">
              <a:buFont typeface="Wingdings" pitchFamily="2" charset="2"/>
              <a:buChar char="v"/>
            </a:pPr>
            <a:endParaRPr lang="en-US" sz="2000" dirty="0">
              <a:solidFill>
                <a:srgbClr val="FED8FB"/>
              </a:solidFill>
              <a:latin typeface="+mj-lt"/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en-US" sz="2000" dirty="0">
                <a:solidFill>
                  <a:srgbClr val="FED8FB"/>
                </a:solidFill>
                <a:latin typeface="+mj-lt"/>
              </a:rPr>
              <a:t>Reduction in Tissue factor </a:t>
            </a:r>
            <a:r>
              <a:rPr lang="en-US" sz="2000" dirty="0" smtClean="0">
                <a:solidFill>
                  <a:srgbClr val="FED8FB"/>
                </a:solidFill>
                <a:latin typeface="+mj-lt"/>
              </a:rPr>
              <a:t>expression ( P&lt;0.001)</a:t>
            </a:r>
            <a:endParaRPr lang="en-US" sz="2000" dirty="0">
              <a:solidFill>
                <a:srgbClr val="FED8FB"/>
              </a:solidFill>
              <a:latin typeface="+mj-lt"/>
            </a:endParaRPr>
          </a:p>
          <a:p>
            <a:pPr eaLnBrk="0" hangingPunct="0">
              <a:buFont typeface="Wingdings" pitchFamily="2" charset="2"/>
              <a:buChar char="v"/>
            </a:pPr>
            <a:endParaRPr lang="en-US" sz="2000" dirty="0">
              <a:solidFill>
                <a:srgbClr val="FED8FB"/>
              </a:solidFill>
              <a:latin typeface="+mj-lt"/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en-US" sz="2000" dirty="0">
                <a:solidFill>
                  <a:srgbClr val="FED8FB"/>
                </a:solidFill>
                <a:latin typeface="+mj-lt"/>
              </a:rPr>
              <a:t>increase in collagen content</a:t>
            </a:r>
          </a:p>
        </p:txBody>
      </p:sp>
      <p:sp>
        <p:nvSpPr>
          <p:cNvPr id="64530" name="TextBox 18"/>
          <p:cNvSpPr txBox="1">
            <a:spLocks noChangeArrowheads="1"/>
          </p:cNvSpPr>
          <p:nvPr/>
        </p:nvSpPr>
        <p:spPr bwMode="auto">
          <a:xfrm>
            <a:off x="381000" y="773112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Control</a:t>
            </a:r>
          </a:p>
        </p:txBody>
      </p:sp>
      <p:sp>
        <p:nvSpPr>
          <p:cNvPr id="64531" name="TextBox 19"/>
          <p:cNvSpPr txBox="1">
            <a:spLocks noChangeArrowheads="1"/>
          </p:cNvSpPr>
          <p:nvPr/>
        </p:nvSpPr>
        <p:spPr bwMode="auto">
          <a:xfrm>
            <a:off x="2057400" y="773112"/>
            <a:ext cx="552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DSP</a:t>
            </a:r>
          </a:p>
        </p:txBody>
      </p:sp>
      <p:sp>
        <p:nvSpPr>
          <p:cNvPr id="64532" name="TextBox 20"/>
          <p:cNvSpPr txBox="1">
            <a:spLocks noChangeArrowheads="1"/>
          </p:cNvSpPr>
          <p:nvPr/>
        </p:nvSpPr>
        <p:spPr bwMode="auto">
          <a:xfrm>
            <a:off x="3657600" y="773112"/>
            <a:ext cx="585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AHC</a:t>
            </a:r>
          </a:p>
        </p:txBody>
      </p:sp>
      <p:pic>
        <p:nvPicPr>
          <p:cNvPr id="24" name="Picture 19" descr="rabbit established.tif"/>
          <p:cNvPicPr>
            <a:picLocks noChangeAspect="1"/>
          </p:cNvPicPr>
          <p:nvPr/>
        </p:nvPicPr>
        <p:blipFill>
          <a:blip r:embed="rId5"/>
          <a:srcRect b="32787"/>
          <a:stretch>
            <a:fillRect/>
          </a:stretch>
        </p:blipFill>
        <p:spPr bwMode="auto">
          <a:xfrm>
            <a:off x="228600" y="2895600"/>
            <a:ext cx="4038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1600200" y="23622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Rabbits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524000" y="4572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BED21-322B-4511-8C5A-A699332ECDF2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381000" y="228600"/>
            <a:ext cx="8305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ED8FB"/>
                </a:solidFill>
                <a:latin typeface="+mj-lt"/>
                <a:cs typeface="+mn-cs"/>
              </a:rPr>
              <a:t>Immune Therapy for  Atherosclerosis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066800"/>
            <a:ext cx="7924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D03B"/>
                </a:solidFill>
                <a:latin typeface="+mj-lt"/>
                <a:cs typeface="+mn-cs"/>
              </a:rPr>
              <a:t>Summary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n-lt"/>
                <a:cs typeface="+mn-cs"/>
              </a:rPr>
              <a:t>Reduces development  of  Atherosclerosis </a:t>
            </a: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n-lt"/>
                <a:cs typeface="+mn-cs"/>
              </a:rPr>
              <a:t>Mice  Apob48 /</a:t>
            </a:r>
            <a:r>
              <a:rPr lang="en-US" sz="2400" dirty="0" err="1">
                <a:latin typeface="+mn-lt"/>
                <a:cs typeface="+mn-cs"/>
              </a:rPr>
              <a:t>LDLr</a:t>
            </a:r>
            <a:r>
              <a:rPr lang="en-US" sz="2400" dirty="0">
                <a:latin typeface="+mn-lt"/>
                <a:cs typeface="+mn-cs"/>
              </a:rPr>
              <a:t>-/- ( 51</a:t>
            </a:r>
            <a:r>
              <a:rPr lang="en-US" sz="2400" dirty="0" smtClean="0">
                <a:latin typeface="+mn-lt"/>
                <a:cs typeface="+mn-cs"/>
              </a:rPr>
              <a:t>%)</a:t>
            </a:r>
            <a:endParaRPr lang="en-US" sz="2400" dirty="0">
              <a:latin typeface="+mn-lt"/>
              <a:cs typeface="+mn-cs"/>
            </a:endParaRPr>
          </a:p>
          <a:p>
            <a:pPr marL="800100" lvl="1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n-lt"/>
                <a:cs typeface="+mn-cs"/>
              </a:rPr>
              <a:t>Rabbits ( 48.6%)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j-lt"/>
                <a:cs typeface="+mn-cs"/>
              </a:rPr>
              <a:t>Controls plaque </a:t>
            </a:r>
            <a:r>
              <a:rPr lang="en-US" sz="2400" dirty="0" smtClean="0">
                <a:latin typeface="+mj-lt"/>
                <a:cs typeface="+mn-cs"/>
              </a:rPr>
              <a:t>progression</a:t>
            </a:r>
            <a:endParaRPr lang="en-US" sz="2400" dirty="0">
              <a:latin typeface="+mj-lt"/>
              <a:cs typeface="+mn-cs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j-lt"/>
                <a:cs typeface="+mn-cs"/>
              </a:rPr>
              <a:t>Induces markers of plaque stabilization in mice and Rabbits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j-lt"/>
                <a:cs typeface="+mn-cs"/>
              </a:rPr>
              <a:t>Reduction in </a:t>
            </a:r>
            <a:r>
              <a:rPr lang="en-US" sz="2400" dirty="0" smtClean="0">
                <a:latin typeface="+mj-lt"/>
                <a:cs typeface="+mn-cs"/>
              </a:rPr>
              <a:t>inflammation </a:t>
            </a:r>
            <a:endParaRPr lang="en-US" sz="2400" dirty="0">
              <a:latin typeface="+mj-lt"/>
              <a:cs typeface="+mn-cs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latin typeface="+mj-lt"/>
                <a:cs typeface="+mn-cs"/>
              </a:rPr>
              <a:t>Increase in immune regulatory cells and cytokines in </a:t>
            </a:r>
            <a:r>
              <a:rPr lang="en-US" sz="2400" dirty="0" smtClean="0">
                <a:latin typeface="+mj-lt"/>
                <a:cs typeface="+mn-cs"/>
              </a:rPr>
              <a:t>plaque</a:t>
            </a:r>
            <a:endParaRPr lang="en-US" sz="2400" dirty="0"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484A0-7A97-4EB4-8A0E-472CA3FDEFB0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1447800" y="228600"/>
            <a:ext cx="60837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  <a:cs typeface="+mn-cs"/>
              </a:rPr>
              <a:t>Preliminary Toxicity studies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066800"/>
            <a:ext cx="8001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b="1" dirty="0">
                <a:latin typeface="+mj-lt"/>
                <a:cs typeface="+mn-cs"/>
              </a:rPr>
              <a:t>Acute toxicity test</a:t>
            </a:r>
            <a:r>
              <a:rPr lang="en-IN" sz="2000" dirty="0">
                <a:latin typeface="+mj-lt"/>
                <a:cs typeface="+mn-cs"/>
              </a:rPr>
              <a:t>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IN" sz="2000" dirty="0" smtClean="0">
                <a:latin typeface="+mj-lt"/>
                <a:cs typeface="+mn-cs"/>
              </a:rPr>
              <a:t>20</a:t>
            </a:r>
            <a:r>
              <a:rPr lang="en-IN" sz="2000" dirty="0">
                <a:latin typeface="+mj-lt"/>
                <a:cs typeface="+mn-cs"/>
              </a:rPr>
              <a:t>×, 100X and 200x administered as a single dose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IN" sz="2000" dirty="0">
                <a:latin typeface="+mj-lt"/>
                <a:cs typeface="+mn-cs"/>
              </a:rPr>
              <a:t>Clinical signs of toxicity and mortality were not observed during 15 days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000" b="1" dirty="0"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b="1" dirty="0">
                <a:latin typeface="+mj-lt"/>
                <a:cs typeface="+mn-cs"/>
              </a:rPr>
              <a:t>Sub chronic toxicity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IN" sz="2000" dirty="0" smtClean="0">
                <a:latin typeface="+mj-lt"/>
                <a:cs typeface="+mn-cs"/>
              </a:rPr>
              <a:t>1X </a:t>
            </a:r>
            <a:r>
              <a:rPr lang="en-IN" sz="2000" dirty="0">
                <a:latin typeface="+mj-lt"/>
                <a:cs typeface="+mn-cs"/>
              </a:rPr>
              <a:t>5 X and 10 X  </a:t>
            </a:r>
            <a:r>
              <a:rPr lang="en-IN" sz="2000" dirty="0" smtClean="0">
                <a:latin typeface="+mj-lt"/>
                <a:cs typeface="+mn-cs"/>
              </a:rPr>
              <a:t> -  5 doses</a:t>
            </a:r>
            <a:endParaRPr lang="en-IN" sz="2000" dirty="0">
              <a:latin typeface="+mj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IN" sz="2000" dirty="0" smtClean="0">
                <a:latin typeface="+mj-lt"/>
                <a:cs typeface="+mn-cs"/>
              </a:rPr>
              <a:t>No </a:t>
            </a:r>
            <a:r>
              <a:rPr lang="en-IN" sz="2000" dirty="0">
                <a:latin typeface="+mj-lt"/>
                <a:cs typeface="+mn-cs"/>
              </a:rPr>
              <a:t>clinical signs of toxicity </a:t>
            </a:r>
            <a:r>
              <a:rPr lang="en-IN" sz="2000" dirty="0" smtClean="0">
                <a:latin typeface="+mj-lt"/>
                <a:cs typeface="+mn-cs"/>
              </a:rPr>
              <a:t>observed 15 and 30 days</a:t>
            </a:r>
            <a:endParaRPr lang="en-IN" sz="2000" dirty="0"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000" dirty="0"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000" b="1" dirty="0">
                <a:latin typeface="+mj-lt"/>
                <a:cs typeface="+mn-cs"/>
              </a:rPr>
              <a:t>Chronic toxicity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IN" sz="2000" dirty="0" smtClean="0"/>
              <a:t>1X 5 X </a:t>
            </a:r>
            <a:r>
              <a:rPr lang="en-IN" sz="2000" dirty="0" smtClean="0"/>
              <a:t> for </a:t>
            </a:r>
            <a:r>
              <a:rPr lang="en-IN" sz="2000" dirty="0" smtClean="0">
                <a:latin typeface="+mj-lt"/>
                <a:cs typeface="+mn-cs"/>
              </a:rPr>
              <a:t>28 </a:t>
            </a:r>
            <a:r>
              <a:rPr lang="en-IN" sz="2000" dirty="0">
                <a:latin typeface="+mj-lt"/>
                <a:cs typeface="+mn-cs"/>
              </a:rPr>
              <a:t>day daily dosing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IN" sz="2000" dirty="0" smtClean="0">
                <a:latin typeface="+mn-lt"/>
                <a:cs typeface="+mn-cs"/>
              </a:rPr>
              <a:t>No </a:t>
            </a:r>
            <a:r>
              <a:rPr lang="en-IN" sz="2000" dirty="0">
                <a:latin typeface="+mn-lt"/>
                <a:cs typeface="+mn-cs"/>
              </a:rPr>
              <a:t>clinical signs of toxicity observed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000" dirty="0"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6BDFB-706C-42F2-8B38-B55733B0DB53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381000" y="228600"/>
            <a:ext cx="8305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latin typeface="+mj-lt"/>
                <a:cs typeface="+mn-cs"/>
              </a:rPr>
              <a:t>Immune Therapy for  Atherosclerosis</a:t>
            </a:r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774700" y="1066800"/>
            <a:ext cx="79883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Challenges ahead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Long </a:t>
            </a:r>
            <a:r>
              <a:rPr lang="en-US" sz="2400" dirty="0">
                <a:latin typeface="Calibri" pitchFamily="34" charset="0"/>
              </a:rPr>
              <a:t>term effect of immune therapy</a:t>
            </a:r>
            <a:r>
              <a:rPr lang="en-US" sz="2400" dirty="0" smtClean="0">
                <a:latin typeface="Calibri" pitchFamily="34" charset="0"/>
              </a:rPr>
              <a:t>?</a:t>
            </a:r>
            <a:endParaRPr lang="en-US" sz="2400" dirty="0">
              <a:latin typeface="Calibri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dirty="0">
                <a:latin typeface="Calibri" pitchFamily="34" charset="0"/>
              </a:rPr>
              <a:t>Potentiating of immune tolerance?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Translation in human?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Delivery methods</a:t>
            </a:r>
            <a:endParaRPr lang="en-US" sz="2400" dirty="0">
              <a:latin typeface="Calibri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2400" dirty="0" smtClean="0">
                <a:latin typeface="Calibri" pitchFamily="34" charset="0"/>
              </a:rPr>
              <a:t> Clinical Development </a:t>
            </a:r>
            <a:r>
              <a:rPr lang="en-US" sz="2400" dirty="0">
                <a:latin typeface="Calibri" pitchFamily="34" charset="0"/>
              </a:rPr>
              <a:t>of the molecule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+mj-lt"/>
              </a:rPr>
              <a:t>Acknowledgements</a:t>
            </a:r>
            <a:endParaRPr lang="en-US" sz="36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60020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+mj-lt"/>
              </a:rPr>
              <a:t>Prof V </a:t>
            </a:r>
            <a:r>
              <a:rPr lang="en-US" sz="2200" b="1" dirty="0" err="1" smtClean="0">
                <a:latin typeface="+mj-lt"/>
              </a:rPr>
              <a:t>V</a:t>
            </a:r>
            <a:r>
              <a:rPr lang="en-US" sz="2200" b="1" dirty="0" smtClean="0">
                <a:latin typeface="+mj-lt"/>
              </a:rPr>
              <a:t> </a:t>
            </a:r>
            <a:r>
              <a:rPr lang="en-US" sz="2200" b="1" dirty="0" err="1" smtClean="0">
                <a:latin typeface="+mj-lt"/>
              </a:rPr>
              <a:t>Kakkar</a:t>
            </a:r>
            <a:r>
              <a:rPr lang="en-US" sz="2200" b="1" dirty="0" smtClean="0">
                <a:latin typeface="+mj-lt"/>
              </a:rPr>
              <a:t> – Scientific Chairman Thrombosis Research </a:t>
            </a:r>
            <a:r>
              <a:rPr lang="en-US" sz="2200" b="1" dirty="0" err="1" smtClean="0">
                <a:latin typeface="+mj-lt"/>
              </a:rPr>
              <a:t>Intitute</a:t>
            </a:r>
            <a:endParaRPr lang="en-US" sz="2200" b="1" dirty="0" smtClean="0">
              <a:latin typeface="+mj-lt"/>
            </a:endParaRPr>
          </a:p>
          <a:p>
            <a:endParaRPr lang="en-US" sz="2200" b="1" dirty="0" smtClean="0">
              <a:latin typeface="+mj-lt"/>
            </a:endParaRPr>
          </a:p>
          <a:p>
            <a:r>
              <a:rPr lang="en-US" sz="2200" b="1" dirty="0" smtClean="0">
                <a:latin typeface="+mj-lt"/>
              </a:rPr>
              <a:t>Prof </a:t>
            </a:r>
            <a:r>
              <a:rPr lang="en-US" sz="2200" b="1" dirty="0" err="1" smtClean="0">
                <a:latin typeface="+mj-lt"/>
              </a:rPr>
              <a:t>Xinjie</a:t>
            </a:r>
            <a:r>
              <a:rPr lang="en-US" sz="2200" b="1" dirty="0" smtClean="0">
                <a:latin typeface="+mj-lt"/>
              </a:rPr>
              <a:t> Lu-  Collaborator, TRI- London</a:t>
            </a:r>
          </a:p>
          <a:p>
            <a:endParaRPr lang="en-US" sz="2200" b="1" dirty="0" smtClean="0">
              <a:latin typeface="+mj-lt"/>
            </a:endParaRPr>
          </a:p>
          <a:p>
            <a:r>
              <a:rPr lang="en-US" sz="2200" b="1" dirty="0" smtClean="0">
                <a:latin typeface="+mj-lt"/>
              </a:rPr>
              <a:t>Scientific Staff- TRI- Bangalore</a:t>
            </a:r>
          </a:p>
          <a:p>
            <a:endParaRPr lang="en-US" sz="2200" b="1" dirty="0" smtClean="0">
              <a:latin typeface="+mj-lt"/>
            </a:endParaRPr>
          </a:p>
          <a:p>
            <a:r>
              <a:rPr lang="en-US" sz="2200" b="1" dirty="0" smtClean="0">
                <a:latin typeface="+mj-lt"/>
              </a:rPr>
              <a:t>Department of Biotechnology- </a:t>
            </a:r>
            <a:r>
              <a:rPr lang="en-US" sz="2200" b="1" dirty="0" err="1" smtClean="0">
                <a:latin typeface="+mj-lt"/>
              </a:rPr>
              <a:t>Govt</a:t>
            </a:r>
            <a:r>
              <a:rPr lang="en-US" sz="2200" b="1" dirty="0" smtClean="0">
                <a:latin typeface="+mj-lt"/>
              </a:rPr>
              <a:t> .of India-  Program Grant</a:t>
            </a:r>
          </a:p>
          <a:p>
            <a:endParaRPr lang="en-US" sz="2200" b="1" dirty="0" smtClean="0">
              <a:latin typeface="+mj-lt"/>
            </a:endParaRPr>
          </a:p>
          <a:p>
            <a:r>
              <a:rPr lang="en-US" sz="2200" b="1" dirty="0" smtClean="0">
                <a:latin typeface="+mj-lt"/>
              </a:rPr>
              <a:t>Tata social welfare trust</a:t>
            </a:r>
          </a:p>
          <a:p>
            <a:r>
              <a:rPr lang="en-US" sz="2200" b="1" dirty="0" smtClean="0">
                <a:latin typeface="+mj-lt"/>
              </a:rPr>
              <a:t>  </a:t>
            </a:r>
            <a:endParaRPr lang="en-US" sz="2200" b="1" dirty="0"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685800" y="1676400"/>
            <a:ext cx="7305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685800" y="1676400"/>
            <a:ext cx="8121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THANK YOU</a:t>
            </a:r>
          </a:p>
        </p:txBody>
      </p:sp>
      <p:pic>
        <p:nvPicPr>
          <p:cNvPr id="46084" name="Picture 4" descr="j02819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971800"/>
            <a:ext cx="18256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447800" y="228600"/>
            <a:ext cx="60837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+mj-lt"/>
                <a:cs typeface="+mn-cs"/>
              </a:rPr>
              <a:t>Clinical studies</a:t>
            </a:r>
            <a:endParaRPr lang="en-US" sz="3200" b="1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914400"/>
            <a:ext cx="7924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D03B"/>
                </a:solidFill>
                <a:latin typeface="+mj-lt"/>
                <a:cs typeface="+mn-cs"/>
              </a:rPr>
              <a:t>Summary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Patients  with  coronary artery disease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Higher Th17 cells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Higher IL17 and IL6 levels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Lower Treg cells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Imbalance in Th17/Treg  ratio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/>
              <a:t>Th17/Treg ratio</a:t>
            </a:r>
            <a:r>
              <a:rPr lang="en-GB" sz="2400" dirty="0" smtClean="0"/>
              <a:t> showed an association with MI with an odds ratio of 2.92 (95% CI: 1.73-4.92), P&lt;0.001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GB" sz="2400" dirty="0" smtClean="0"/>
              <a:t>PBMC showed reactivity to Ox-LDL and HSP60 with an expansion of Th17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5029200" y="4038600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http://www.harlan.com/image.axd/7b6a0852ffeb4184922720449b0e40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1166012" cy="914400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1905000" y="1981200"/>
            <a:ext cx="1143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304800" y="4038600"/>
            <a:ext cx="1676400" cy="15240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Adaptive immune response to self antigens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6553200" y="2895600"/>
            <a:ext cx="533400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47700" y="3009900"/>
            <a:ext cx="1447800" cy="1588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048000" y="1524000"/>
            <a:ext cx="1752600" cy="914400"/>
          </a:xfrm>
          <a:prstGeom prst="ellipse">
            <a:avLst/>
          </a:prstGeom>
          <a:solidFill>
            <a:srgbClr val="C19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Immune Tolerance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>
            <a:stCxn id="11" idx="6"/>
          </p:cNvCxnSpPr>
          <p:nvPr/>
        </p:nvCxnSpPr>
        <p:spPr>
          <a:xfrm>
            <a:off x="4800600" y="1981200"/>
            <a:ext cx="609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096000" y="1371600"/>
            <a:ext cx="1447800" cy="1295400"/>
          </a:xfrm>
          <a:prstGeom prst="roundRect">
            <a:avLst/>
          </a:prstGeom>
          <a:solidFill>
            <a:srgbClr val="C19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Regulatory Immune response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Treg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934200" y="3048000"/>
            <a:ext cx="1981200" cy="1371600"/>
          </a:xfrm>
          <a:prstGeom prst="roundRect">
            <a:avLst/>
          </a:prstGeom>
          <a:solidFill>
            <a:srgbClr val="C19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Reduced inflammation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and Atherosclerosis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286000" y="4876800"/>
            <a:ext cx="1828800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 Autoimmunity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9600" y="3352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fat diet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819400" y="2286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Mechanism </a:t>
            </a:r>
            <a:r>
              <a:rPr lang="en-US" sz="3600" b="1" dirty="0" smtClean="0">
                <a:solidFill>
                  <a:srgbClr val="002060"/>
                </a:solidFill>
              </a:rPr>
              <a:t>?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pSp>
        <p:nvGrpSpPr>
          <p:cNvPr id="2" name="Group 50"/>
          <p:cNvGrpSpPr/>
          <p:nvPr/>
        </p:nvGrpSpPr>
        <p:grpSpPr>
          <a:xfrm>
            <a:off x="4495166" y="4038599"/>
            <a:ext cx="4175099" cy="2438400"/>
            <a:chOff x="3847627" y="4753143"/>
            <a:chExt cx="4715702" cy="3512975"/>
          </a:xfrm>
        </p:grpSpPr>
        <p:sp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819359" y="7494592"/>
              <a:ext cx="753599" cy="771526"/>
            </a:xfrm>
            <a:prstGeom prst="triangle">
              <a:avLst>
                <a:gd name="adj" fmla="val 49995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Rectangle 3"/>
            <p:cNvSpPr>
              <a:spLocks noChangeArrowheads="1"/>
            </p:cNvSpPr>
            <p:nvPr/>
          </p:nvSpPr>
          <p:spPr bwMode="auto">
            <a:xfrm>
              <a:off x="3924879" y="7310852"/>
              <a:ext cx="4496662" cy="8514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Arc 7"/>
            <p:cNvSpPr>
              <a:spLocks/>
            </p:cNvSpPr>
            <p:nvPr/>
          </p:nvSpPr>
          <p:spPr bwMode="auto">
            <a:xfrm rot="19320000">
              <a:off x="4131940" y="5850948"/>
              <a:ext cx="531520" cy="873793"/>
            </a:xfrm>
            <a:custGeom>
              <a:avLst/>
              <a:gdLst>
                <a:gd name="T0" fmla="*/ 0 w 21600"/>
                <a:gd name="T1" fmla="*/ 2147483647 h 21599"/>
                <a:gd name="T2" fmla="*/ 2147483647 w 21600"/>
                <a:gd name="T3" fmla="*/ 0 h 21599"/>
                <a:gd name="T4" fmla="*/ 2147483647 w 21600"/>
                <a:gd name="T5" fmla="*/ 2147483647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689"/>
                    <a:pt x="9640" y="26"/>
                    <a:pt x="21549" y="-1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689"/>
                    <a:pt x="9640" y="26"/>
                    <a:pt x="21549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38100" cap="rnd">
              <a:solidFill>
                <a:schemeClr val="bg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" name="Rectangle 10"/>
            <p:cNvSpPr>
              <a:spLocks noChangeArrowheads="1"/>
            </p:cNvSpPr>
            <p:nvPr/>
          </p:nvSpPr>
          <p:spPr bwMode="auto">
            <a:xfrm>
              <a:off x="4364743" y="4753143"/>
              <a:ext cx="2331110" cy="1016148"/>
            </a:xfrm>
            <a:prstGeom prst="rect">
              <a:avLst/>
            </a:prstGeom>
            <a:solidFill>
              <a:srgbClr val="FFFF00"/>
            </a:solidFill>
            <a:ln w="38100">
              <a:noFill/>
              <a:miter lim="800000"/>
              <a:headEnd/>
              <a:tailEnd/>
            </a:ln>
          </p:spPr>
          <p:txBody>
            <a:bodyPr wrap="square" lIns="90487" tIns="44450" rIns="90487" bIns="44450">
              <a:spAutoFit/>
            </a:bodyPr>
            <a:lstStyle/>
            <a:p>
              <a:pPr algn="ctr" eaLnBrk="0" hangingPunct="0"/>
              <a:r>
                <a:rPr lang="sv-SE" altLang="sv-SE" sz="2000" b="1" dirty="0" smtClean="0">
                  <a:solidFill>
                    <a:srgbClr val="C00000"/>
                  </a:solidFill>
                  <a:latin typeface="Calibri" pitchFamily="34" charset="0"/>
                </a:rPr>
                <a:t>Restoring tolerance</a:t>
              </a:r>
              <a:endParaRPr lang="sv-SE" altLang="sv-SE" sz="20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48" name="Arc 11"/>
            <p:cNvSpPr>
              <a:spLocks/>
            </p:cNvSpPr>
            <p:nvPr/>
          </p:nvSpPr>
          <p:spPr bwMode="auto">
            <a:xfrm rot="2098505">
              <a:off x="7457717" y="5657308"/>
              <a:ext cx="511596" cy="459513"/>
            </a:xfrm>
            <a:custGeom>
              <a:avLst/>
              <a:gdLst>
                <a:gd name="T0" fmla="*/ 0 w 21657"/>
                <a:gd name="T1" fmla="*/ 9532212 h 21600"/>
                <a:gd name="T2" fmla="*/ 2147483647 w 21657"/>
                <a:gd name="T3" fmla="*/ 2147483647 h 21600"/>
                <a:gd name="T4" fmla="*/ 2147483647 w 21657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57"/>
                <a:gd name="T10" fmla="*/ 0 h 21600"/>
                <a:gd name="T11" fmla="*/ 21657 w 2165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57" h="21600" fill="none" extrusionOk="0">
                  <a:moveTo>
                    <a:pt x="-1" y="0"/>
                  </a:moveTo>
                  <a:cubicBezTo>
                    <a:pt x="18" y="0"/>
                    <a:pt x="37" y="-1"/>
                    <a:pt x="57" y="0"/>
                  </a:cubicBezTo>
                  <a:cubicBezTo>
                    <a:pt x="11986" y="0"/>
                    <a:pt x="21657" y="9670"/>
                    <a:pt x="21657" y="21600"/>
                  </a:cubicBezTo>
                </a:path>
                <a:path w="21657" h="21600" stroke="0" extrusionOk="0">
                  <a:moveTo>
                    <a:pt x="-1" y="0"/>
                  </a:moveTo>
                  <a:cubicBezTo>
                    <a:pt x="18" y="0"/>
                    <a:pt x="37" y="-1"/>
                    <a:pt x="57" y="0"/>
                  </a:cubicBezTo>
                  <a:cubicBezTo>
                    <a:pt x="11986" y="0"/>
                    <a:pt x="21657" y="9670"/>
                    <a:pt x="21657" y="21600"/>
                  </a:cubicBezTo>
                  <a:lnTo>
                    <a:pt x="57" y="21600"/>
                  </a:lnTo>
                  <a:close/>
                </a:path>
              </a:pathLst>
            </a:custGeom>
            <a:noFill/>
            <a:ln w="38100" cap="rnd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6516407" y="6619412"/>
              <a:ext cx="2046922" cy="707215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altLang="sv-SE" b="1" dirty="0" smtClean="0">
                  <a:solidFill>
                    <a:schemeClr val="tx1"/>
                  </a:solidFill>
                  <a:cs typeface="Arial" pitchFamily="34" charset="0"/>
                </a:rPr>
                <a:t>Autoimmune  response</a:t>
              </a:r>
              <a:endParaRPr lang="sv-SE" altLang="sv-SE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 bwMode="auto">
            <a:xfrm rot="60000">
              <a:off x="3847627" y="6815309"/>
              <a:ext cx="1726554" cy="7184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sv-SE" altLang="sv-SE" b="1" dirty="0" smtClean="0">
                  <a:solidFill>
                    <a:schemeClr val="tx1"/>
                  </a:solidFill>
                  <a:cs typeface="Arial" pitchFamily="34" charset="0"/>
                </a:rPr>
                <a:t>Regulation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81922" name="Picture 2" descr="http://t3.gstatic.com/images?q=tbn:ANd9GcQYs5MJ-DBLusQN24NjVJSoGOCS3uZKxVDZP4baROcdyE8EqFr20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057400"/>
            <a:ext cx="1143000" cy="91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http://d1vzuwdl7rxiz0.cloudfront.net/content/ehj/35/19/1238/F1.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828800"/>
            <a:ext cx="4345225" cy="3465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609600" y="5181600"/>
            <a:ext cx="61722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b="1">
              <a:solidFill>
                <a:srgbClr val="FFFF99"/>
              </a:solidFill>
            </a:endParaRPr>
          </a:p>
          <a:p>
            <a:r>
              <a:rPr lang="en-US" sz="2000">
                <a:solidFill>
                  <a:srgbClr val="FFFF99"/>
                </a:solidFill>
              </a:rPr>
              <a:t>Increase in collagen content</a:t>
            </a:r>
          </a:p>
          <a:p>
            <a:endParaRPr lang="en-US" sz="2000">
              <a:solidFill>
                <a:srgbClr val="FFFF99"/>
              </a:solidFill>
            </a:endParaRPr>
          </a:p>
          <a:p>
            <a:r>
              <a:rPr lang="en-US" sz="2000">
                <a:solidFill>
                  <a:srgbClr val="FFFF99"/>
                </a:solidFill>
              </a:rPr>
              <a:t>Decrease in SMC apoptosis in  treated animals</a:t>
            </a:r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6581775" y="6550025"/>
            <a:ext cx="2562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FFC000"/>
                </a:solidFill>
              </a:rPr>
              <a:t>Mundkur et al  Plos-One 2013</a:t>
            </a:r>
          </a:p>
        </p:txBody>
      </p:sp>
      <p:sp>
        <p:nvSpPr>
          <p:cNvPr id="20484" name="TextBox 8"/>
          <p:cNvSpPr txBox="1">
            <a:spLocks noChangeArrowheads="1"/>
          </p:cNvSpPr>
          <p:nvPr/>
        </p:nvSpPr>
        <p:spPr bwMode="auto">
          <a:xfrm>
            <a:off x="4495800" y="57150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*</a:t>
            </a:r>
          </a:p>
        </p:txBody>
      </p:sp>
      <p:sp>
        <p:nvSpPr>
          <p:cNvPr id="20485" name="Rectangle 9"/>
          <p:cNvSpPr>
            <a:spLocks noChangeArrowheads="1"/>
          </p:cNvSpPr>
          <p:nvPr/>
        </p:nvSpPr>
        <p:spPr bwMode="auto">
          <a:xfrm>
            <a:off x="685800" y="0"/>
            <a:ext cx="8150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chemeClr val="tx2"/>
                </a:solidFill>
                <a:latin typeface="Monotype Corsiva" pitchFamily="66" charset="0"/>
              </a:rPr>
              <a:t>Tolerance to ApoB and HSP60 peptides – Plaque Stabilization</a:t>
            </a:r>
          </a:p>
        </p:txBody>
      </p:sp>
      <p:pic>
        <p:nvPicPr>
          <p:cNvPr id="20486" name="Picture 10" descr="Figure6.jpg"/>
          <p:cNvPicPr>
            <a:picLocks noChangeAspect="1"/>
          </p:cNvPicPr>
          <p:nvPr/>
        </p:nvPicPr>
        <p:blipFill>
          <a:blip r:embed="rId2"/>
          <a:srcRect t="82222" r="47209"/>
          <a:stretch>
            <a:fillRect/>
          </a:stretch>
        </p:blipFill>
        <p:spPr bwMode="auto">
          <a:xfrm>
            <a:off x="381000" y="685800"/>
            <a:ext cx="2882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 descr="Figure6.jpg"/>
          <p:cNvPicPr>
            <a:picLocks noChangeAspect="1"/>
          </p:cNvPicPr>
          <p:nvPr/>
        </p:nvPicPr>
        <p:blipFill>
          <a:blip r:embed="rId3"/>
          <a:srcRect l="61163" t="68889"/>
          <a:stretch>
            <a:fillRect/>
          </a:stretch>
        </p:blipFill>
        <p:spPr bwMode="auto">
          <a:xfrm>
            <a:off x="3352800" y="685800"/>
            <a:ext cx="21209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2" descr="Figure5.jpg"/>
          <p:cNvPicPr>
            <a:picLocks noChangeAspect="1"/>
          </p:cNvPicPr>
          <p:nvPr/>
        </p:nvPicPr>
        <p:blipFill>
          <a:blip r:embed="rId4"/>
          <a:srcRect t="27779" r="41602" b="38889"/>
          <a:stretch>
            <a:fillRect/>
          </a:stretch>
        </p:blipFill>
        <p:spPr bwMode="auto">
          <a:xfrm>
            <a:off x="457200" y="2743200"/>
            <a:ext cx="4648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3" descr="Figure5.jpg"/>
          <p:cNvPicPr>
            <a:picLocks noChangeAspect="1"/>
          </p:cNvPicPr>
          <p:nvPr/>
        </p:nvPicPr>
        <p:blipFill>
          <a:blip r:embed="rId4"/>
          <a:srcRect l="57442" t="27779" b="38889"/>
          <a:stretch>
            <a:fillRect/>
          </a:stretch>
        </p:blipFill>
        <p:spPr bwMode="auto">
          <a:xfrm>
            <a:off x="5562600" y="2743200"/>
            <a:ext cx="33877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B2FF04-A3E2-44A5-A84B-DC55E9823D6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24579" name="Picture 2" descr="Fig 6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879475"/>
            <a:ext cx="5105400" cy="574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457200" y="101600"/>
            <a:ext cx="822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FED8FB"/>
                </a:solidFill>
                <a:latin typeface="Monotype Corsiva" pitchFamily="66" charset="0"/>
              </a:rPr>
              <a:t>Oral tolerance to recombinant multi antigenic construct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76875" y="1447800"/>
            <a:ext cx="3352800" cy="369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Increase in CD11c</a:t>
            </a:r>
            <a:r>
              <a:rPr lang="en-US" baseline="30000" dirty="0">
                <a:solidFill>
                  <a:schemeClr val="tx1"/>
                </a:solidFill>
                <a:latin typeface="+mj-lt"/>
              </a:rPr>
              <a:t>+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CD11b</a:t>
            </a:r>
            <a:r>
              <a:rPr lang="en-US" baseline="30000" dirty="0">
                <a:solidFill>
                  <a:schemeClr val="tx1"/>
                </a:solidFill>
                <a:latin typeface="+mj-lt"/>
              </a:rPr>
              <a:t>+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cells in plaque</a:t>
            </a:r>
          </a:p>
          <a:p>
            <a:pPr>
              <a:defRPr/>
            </a:pPr>
            <a:endParaRPr lang="en-US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Increase in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Treg markers in 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plaque</a:t>
            </a:r>
          </a:p>
          <a:p>
            <a:pPr>
              <a:defRPr/>
            </a:pPr>
            <a:endParaRPr lang="en-US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Adoptive transfer of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CD11c+ve cells from 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AHC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tolerized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mice</a:t>
            </a:r>
          </a:p>
          <a:p>
            <a:pPr>
              <a:defRPr/>
            </a:pPr>
            <a:endParaRPr lang="en-US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endParaRPr lang="en-US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18.7 %  reduction in 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lesion in sinus</a:t>
            </a:r>
          </a:p>
        </p:txBody>
      </p: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5489575" y="6138863"/>
            <a:ext cx="3654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FFC000"/>
                </a:solidFill>
              </a:rPr>
              <a:t>Mundkur et al Int journal of cardiology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27000" y="685800"/>
            <a:ext cx="50292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latin typeface="+mj-lt"/>
                <a:cs typeface="Arial" pitchFamily="34" charset="0"/>
              </a:rPr>
              <a:t>Several groups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>
                <a:latin typeface="+mj-lt"/>
                <a:cs typeface="Arial" pitchFamily="34" charset="0"/>
              </a:rPr>
              <a:t>Lund University, Sweden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>
                <a:latin typeface="+mj-lt"/>
              </a:rPr>
              <a:t>Cedars-Sinai Heart Institute, USA</a:t>
            </a:r>
            <a:endParaRPr lang="en-US" sz="200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>
                <a:latin typeface="+mj-lt"/>
                <a:cs typeface="Arial" pitchFamily="34" charset="0"/>
              </a:rPr>
              <a:t>Leiden, University, Netherlands.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>
                <a:latin typeface="+mj-lt"/>
                <a:cs typeface="Arial" pitchFamily="34" charset="0"/>
              </a:rPr>
              <a:t>Karolinska Hospital Sweden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>
                <a:latin typeface="+mj-lt"/>
              </a:rPr>
              <a:t>Medical University of Vienna, </a:t>
            </a:r>
            <a:r>
              <a:rPr lang="en-US" sz="2000">
                <a:latin typeface="+mj-lt"/>
                <a:cs typeface="Arial" pitchFamily="34" charset="0"/>
              </a:rPr>
              <a:t>Austria </a:t>
            </a:r>
          </a:p>
        </p:txBody>
      </p:sp>
      <p:sp>
        <p:nvSpPr>
          <p:cNvPr id="5" name="Rectangle 4"/>
          <p:cNvSpPr/>
          <p:nvPr/>
        </p:nvSpPr>
        <p:spPr>
          <a:xfrm>
            <a:off x="4953000" y="914400"/>
            <a:ext cx="3962400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4013" indent="-354013">
              <a:lnSpc>
                <a:spcPct val="150000"/>
              </a:lnSpc>
              <a:buClr>
                <a:schemeClr val="bg1"/>
              </a:buClr>
              <a:buSzPct val="168000"/>
              <a:buFont typeface="Wingdings" pitchFamily="2" charset="2"/>
              <a:buChar char="§"/>
              <a:defRPr/>
            </a:pPr>
            <a:r>
              <a:rPr lang="fr-CH" sz="2000" b="1" dirty="0" err="1">
                <a:latin typeface="+mj-lt"/>
                <a:cs typeface="Arial" pitchFamily="34" charset="0"/>
              </a:rPr>
              <a:t>Therapeutic</a:t>
            </a:r>
            <a:r>
              <a:rPr lang="fr-CH" sz="2000" b="1" dirty="0">
                <a:latin typeface="+mj-lt"/>
                <a:cs typeface="Arial" pitchFamily="34" charset="0"/>
              </a:rPr>
              <a:t> </a:t>
            </a:r>
            <a:r>
              <a:rPr lang="fr-CH" sz="2000" b="1" dirty="0" err="1">
                <a:latin typeface="+mj-lt"/>
                <a:cs typeface="Arial" pitchFamily="34" charset="0"/>
              </a:rPr>
              <a:t>approach</a:t>
            </a:r>
            <a:endParaRPr lang="fr-CH" sz="2000" b="1" dirty="0">
              <a:latin typeface="+mj-lt"/>
              <a:cs typeface="Arial" pitchFamily="34" charset="0"/>
            </a:endParaRPr>
          </a:p>
          <a:p>
            <a:pPr marL="754063" lvl="2" indent="-354013">
              <a:lnSpc>
                <a:spcPct val="150000"/>
              </a:lnSpc>
              <a:buSzPct val="55000"/>
              <a:buFont typeface="Wingdings" pitchFamily="2" charset="2"/>
              <a:buChar char="Ø"/>
              <a:defRPr/>
            </a:pPr>
            <a:r>
              <a:rPr lang="fr-CH" sz="2000" dirty="0" err="1">
                <a:latin typeface="+mj-lt"/>
                <a:cs typeface="Arial" pitchFamily="34" charset="0"/>
              </a:rPr>
              <a:t>Protein</a:t>
            </a:r>
            <a:r>
              <a:rPr lang="fr-CH" sz="2000" dirty="0">
                <a:latin typeface="+mj-lt"/>
                <a:cs typeface="Arial" pitchFamily="34" charset="0"/>
              </a:rPr>
              <a:t>- peptide</a:t>
            </a:r>
          </a:p>
          <a:p>
            <a:pPr marL="754063" lvl="2" indent="-354013">
              <a:lnSpc>
                <a:spcPct val="150000"/>
              </a:lnSpc>
              <a:buSzPct val="55000"/>
              <a:buFont typeface="Wingdings" pitchFamily="2" charset="2"/>
              <a:buChar char="Ø"/>
              <a:defRPr/>
            </a:pPr>
            <a:r>
              <a:rPr lang="fr-CH" sz="2000" dirty="0">
                <a:latin typeface="+mj-lt"/>
                <a:cs typeface="Arial" pitchFamily="34" charset="0"/>
              </a:rPr>
              <a:t>DNA vaccination.  </a:t>
            </a:r>
          </a:p>
          <a:p>
            <a:pPr marL="754063" lvl="2" indent="-354013">
              <a:lnSpc>
                <a:spcPct val="150000"/>
              </a:lnSpc>
              <a:buSzPct val="55000"/>
              <a:buFont typeface="Wingdings" pitchFamily="2" charset="2"/>
              <a:buChar char="Ø"/>
              <a:defRPr/>
            </a:pPr>
            <a:r>
              <a:rPr lang="fr-CH" sz="2000" dirty="0">
                <a:latin typeface="+mj-lt"/>
                <a:cs typeface="Arial" pitchFamily="34" charset="0"/>
              </a:rPr>
              <a:t>Passive </a:t>
            </a:r>
            <a:r>
              <a:rPr lang="fr-CH" dirty="0" err="1">
                <a:latin typeface="+mj-lt"/>
              </a:rPr>
              <a:t>Immunization</a:t>
            </a:r>
            <a:r>
              <a:rPr lang="fr-CH" dirty="0">
                <a:latin typeface="+mj-lt"/>
              </a:rPr>
              <a:t>.</a:t>
            </a: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2057400" y="190500"/>
            <a:ext cx="73645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>
                <a:latin typeface="+mj-lt"/>
              </a:rPr>
              <a:t>Immunotherapy for Atherosclerosis 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0200" y="3810000"/>
            <a:ext cx="67818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4013" indent="-354013" algn="ctr">
              <a:lnSpc>
                <a:spcPct val="150000"/>
              </a:lnSpc>
              <a:buClr>
                <a:schemeClr val="bg1"/>
              </a:buClr>
              <a:buSzPct val="168000"/>
              <a:defRPr/>
            </a:pPr>
            <a:r>
              <a:rPr lang="fr-CH" sz="2000" b="1" dirty="0" err="1">
                <a:latin typeface="+mj-lt"/>
              </a:rPr>
              <a:t>Selection</a:t>
            </a:r>
            <a:r>
              <a:rPr lang="fr-CH" sz="2000" b="1" dirty="0">
                <a:latin typeface="+mj-lt"/>
              </a:rPr>
              <a:t> of </a:t>
            </a:r>
            <a:r>
              <a:rPr lang="fr-CH" sz="2000" b="1" dirty="0" err="1">
                <a:latin typeface="+mj-lt"/>
              </a:rPr>
              <a:t>antigens</a:t>
            </a:r>
            <a:r>
              <a:rPr lang="fr-CH" sz="2000" b="1" dirty="0">
                <a:latin typeface="+mj-lt"/>
              </a:rPr>
              <a:t>.</a:t>
            </a:r>
          </a:p>
          <a:p>
            <a:pPr lvl="1">
              <a:lnSpc>
                <a:spcPct val="150000"/>
              </a:lnSpc>
              <a:buClr>
                <a:schemeClr val="accent6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dirty="0">
                <a:latin typeface="+mj-lt"/>
              </a:rPr>
              <a:t>Oxidized phospholipids</a:t>
            </a:r>
          </a:p>
          <a:p>
            <a:pPr lvl="1">
              <a:lnSpc>
                <a:spcPct val="150000"/>
              </a:lnSpc>
              <a:buClr>
                <a:schemeClr val="accent6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dirty="0">
                <a:latin typeface="+mj-lt"/>
              </a:rPr>
              <a:t>bacterial and viral proteins</a:t>
            </a:r>
          </a:p>
          <a:p>
            <a:pPr lvl="1">
              <a:lnSpc>
                <a:spcPct val="150000"/>
              </a:lnSpc>
              <a:buClr>
                <a:schemeClr val="accent6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dirty="0">
                <a:latin typeface="+mj-lt"/>
              </a:rPr>
              <a:t> Heat shock proteins</a:t>
            </a:r>
          </a:p>
          <a:p>
            <a:pPr lvl="1">
              <a:lnSpc>
                <a:spcPct val="150000"/>
              </a:lnSpc>
              <a:buClr>
                <a:schemeClr val="accent6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dirty="0">
                <a:latin typeface="+mj-lt"/>
              </a:rPr>
              <a:t> Beta 2-glycoprotein – 1</a:t>
            </a:r>
          </a:p>
          <a:p>
            <a:pPr lvl="1">
              <a:lnSpc>
                <a:spcPct val="150000"/>
              </a:lnSpc>
              <a:buClr>
                <a:schemeClr val="accent6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dirty="0">
                <a:latin typeface="+mj-lt"/>
              </a:rPr>
              <a:t>Cholesterol ester transfer protein (CETP)</a:t>
            </a:r>
            <a:endParaRPr lang="fr-CH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0113" y="520700"/>
            <a:ext cx="72453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kern="0" dirty="0">
                <a:latin typeface="+mj-lt"/>
                <a:cs typeface="Calibri" pitchFamily="34" charset="0"/>
              </a:rPr>
              <a:t>Animal Models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143000"/>
            <a:ext cx="8458200" cy="66274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Plasma cholesterol of mice is primarily packaged in the HDL fraction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endParaRPr lang="en-US" sz="20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 Low ApoB levels</a:t>
            </a:r>
          </a:p>
          <a:p>
            <a:pPr>
              <a:defRPr/>
            </a:pPr>
            <a:r>
              <a:rPr lang="en-US" sz="2000" dirty="0"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Elimination of </a:t>
            </a:r>
            <a:r>
              <a:rPr lang="en-US" sz="2000" dirty="0" err="1">
                <a:latin typeface="+mj-lt"/>
              </a:rPr>
              <a:t>ligand</a:t>
            </a:r>
            <a:r>
              <a:rPr lang="en-US" sz="2000" dirty="0">
                <a:latin typeface="+mj-lt"/>
              </a:rPr>
              <a:t> (</a:t>
            </a:r>
            <a:r>
              <a:rPr lang="en-US" sz="2000" i="1" dirty="0" err="1">
                <a:latin typeface="+mj-lt"/>
              </a:rPr>
              <a:t>Apoe</a:t>
            </a:r>
            <a:r>
              <a:rPr lang="en-US" sz="2000" dirty="0">
                <a:latin typeface="+mj-lt"/>
              </a:rPr>
              <a:t>-/-) or a receptor (</a:t>
            </a:r>
            <a:r>
              <a:rPr lang="en-US" sz="2000" i="1" dirty="0" err="1">
                <a:latin typeface="+mj-lt"/>
              </a:rPr>
              <a:t>Ldlr</a:t>
            </a:r>
            <a:r>
              <a:rPr lang="en-US" sz="2000" dirty="0">
                <a:latin typeface="+mj-lt"/>
              </a:rPr>
              <a:t>-/-)  increase  ApoB levels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endParaRPr lang="en-US" sz="20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High cholesterol diet increases plasma </a:t>
            </a:r>
            <a:r>
              <a:rPr lang="en-US" sz="2000" dirty="0" err="1">
                <a:latin typeface="+mj-lt"/>
              </a:rPr>
              <a:t>apoB</a:t>
            </a:r>
            <a:r>
              <a:rPr lang="en-US" sz="2000" dirty="0">
                <a:latin typeface="+mj-lt"/>
              </a:rPr>
              <a:t>-lipoprotein levels to an even greater degree, -accelerated plaque formation in the major arteries. 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endParaRPr lang="en-US" sz="20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Mice have apoB-48 which can clear lipoproteins other receptors in addition to the LDLR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endParaRPr lang="en-US" sz="20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ApoB </a:t>
            </a:r>
            <a:r>
              <a:rPr lang="en-US" sz="2000" baseline="30000" dirty="0">
                <a:latin typeface="+mj-lt"/>
              </a:rPr>
              <a:t>tm2Sgy</a:t>
            </a:r>
            <a:r>
              <a:rPr lang="en-US" sz="2000" dirty="0">
                <a:latin typeface="+mj-lt"/>
              </a:rPr>
              <a:t>/</a:t>
            </a:r>
            <a:r>
              <a:rPr lang="en-US" sz="2000" dirty="0" err="1">
                <a:latin typeface="+mj-lt"/>
              </a:rPr>
              <a:t>Ldlr</a:t>
            </a:r>
            <a:r>
              <a:rPr lang="en-US" sz="2000" dirty="0">
                <a:latin typeface="+mj-lt"/>
              </a:rPr>
              <a:t> </a:t>
            </a:r>
            <a:r>
              <a:rPr lang="en-US" sz="2000" baseline="30000" dirty="0">
                <a:latin typeface="+mj-lt"/>
              </a:rPr>
              <a:t>tm1Her/J</a:t>
            </a:r>
            <a:r>
              <a:rPr lang="en-US" sz="2000" dirty="0">
                <a:latin typeface="+mj-lt"/>
              </a:rPr>
              <a:t>  which express only ApoB 100 and are </a:t>
            </a:r>
            <a:r>
              <a:rPr lang="en-US" sz="2000" i="1" dirty="0" err="1">
                <a:latin typeface="+mj-lt"/>
              </a:rPr>
              <a:t>Ldlr</a:t>
            </a:r>
            <a:r>
              <a:rPr lang="en-US" sz="2000" dirty="0">
                <a:latin typeface="+mj-lt"/>
              </a:rPr>
              <a:t>-/-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endParaRPr lang="en-US" sz="2000" baseline="30000" dirty="0">
              <a:latin typeface="+mj-lt"/>
            </a:endParaRPr>
          </a:p>
          <a:p>
            <a:pPr>
              <a:defRPr/>
            </a:pPr>
            <a:r>
              <a:rPr lang="en-US" sz="2000" baseline="30000" dirty="0">
                <a:latin typeface="+mj-lt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+mj-lt"/>
              </a:rPr>
              <a:t>HFD increases plasma lipid levels to a very high level (5X normal)</a:t>
            </a:r>
          </a:p>
          <a:p>
            <a:pPr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6099</TotalTime>
  <Words>1563</Words>
  <Application>Microsoft Office PowerPoint</Application>
  <PresentationFormat>On-screen Show (4:3)</PresentationFormat>
  <Paragraphs>377</Paragraphs>
  <Slides>33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Picture</vt:lpstr>
      <vt:lpstr>Slide 1</vt:lpstr>
      <vt:lpstr>Slide 2</vt:lpstr>
      <vt:lpstr>Atherosclerosis</vt:lpstr>
      <vt:lpstr>Atherosclerosis A Major Paradigm Shift</vt:lpstr>
      <vt:lpstr>Slide 5</vt:lpstr>
      <vt:lpstr>Slide 6</vt:lpstr>
      <vt:lpstr>Slide 7</vt:lpstr>
      <vt:lpstr>Slide 8</vt:lpstr>
      <vt:lpstr>Slide 9</vt:lpstr>
      <vt:lpstr>Slide 10</vt:lpstr>
      <vt:lpstr>   Selection Of Epitopes 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Thrombosis Research Institute - India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 Molecular Immunology</dc:title>
  <dc:creator>lakshmi</dc:creator>
  <cp:lastModifiedBy>author</cp:lastModifiedBy>
  <cp:revision>360</cp:revision>
  <dcterms:created xsi:type="dcterms:W3CDTF">2009-01-19T11:29:04Z</dcterms:created>
  <dcterms:modified xsi:type="dcterms:W3CDTF">2015-11-03T03:21:00Z</dcterms:modified>
</cp:coreProperties>
</file>