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ata5.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88" r:id="rId3"/>
    <p:sldId id="260" r:id="rId4"/>
    <p:sldId id="261" r:id="rId5"/>
    <p:sldId id="264" r:id="rId6"/>
    <p:sldId id="263" r:id="rId7"/>
    <p:sldId id="262" r:id="rId8"/>
    <p:sldId id="265" r:id="rId9"/>
    <p:sldId id="267" r:id="rId10"/>
    <p:sldId id="268" r:id="rId11"/>
    <p:sldId id="269" r:id="rId12"/>
    <p:sldId id="270" r:id="rId13"/>
    <p:sldId id="271" r:id="rId14"/>
    <p:sldId id="272" r:id="rId15"/>
    <p:sldId id="273" r:id="rId16"/>
    <p:sldId id="274" r:id="rId17"/>
    <p:sldId id="275" r:id="rId18"/>
    <p:sldId id="279" r:id="rId19"/>
    <p:sldId id="277" r:id="rId20"/>
    <p:sldId id="280" r:id="rId21"/>
    <p:sldId id="283" r:id="rId22"/>
    <p:sldId id="284" r:id="rId23"/>
    <p:sldId id="285" r:id="rId24"/>
    <p:sldId id="286" r:id="rId25"/>
    <p:sldId id="287" r:id="rId26"/>
    <p:sldId id="281" r:id="rId27"/>
    <p:sldId id="289" r:id="rId28"/>
    <p:sldId id="29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158" y="-6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713E0C-268B-4FA4-A44E-73EEB87382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EDC56CC-0B88-4FA0-BD07-CE590EC9FA02}">
      <dgm:prSet/>
      <dgm:spPr/>
      <dgm:t>
        <a:bodyPr/>
        <a:lstStyle/>
        <a:p>
          <a:pPr rtl="0"/>
          <a:r>
            <a:rPr lang="en-US" dirty="0" smtClean="0"/>
            <a:t> Liver</a:t>
          </a:r>
          <a:endParaRPr lang="en-US" dirty="0"/>
        </a:p>
      </dgm:t>
    </dgm:pt>
    <dgm:pt modelId="{60DA57A0-196F-4983-AEC4-6F506DF8EB3C}" type="parTrans" cxnId="{81B49C71-31E2-4565-BF80-FE766A4E3138}">
      <dgm:prSet/>
      <dgm:spPr/>
      <dgm:t>
        <a:bodyPr/>
        <a:lstStyle/>
        <a:p>
          <a:endParaRPr lang="en-US"/>
        </a:p>
      </dgm:t>
    </dgm:pt>
    <dgm:pt modelId="{FFEA78FE-8337-4425-A2B6-73E63D10216C}" type="sibTrans" cxnId="{81B49C71-31E2-4565-BF80-FE766A4E3138}">
      <dgm:prSet/>
      <dgm:spPr/>
      <dgm:t>
        <a:bodyPr/>
        <a:lstStyle/>
        <a:p>
          <a:endParaRPr lang="en-US"/>
        </a:p>
      </dgm:t>
    </dgm:pt>
    <dgm:pt modelId="{F8C8ADE2-B2E4-44E0-A5FE-1C706CCB5EE9}" type="pres">
      <dgm:prSet presAssocID="{C9713E0C-268B-4FA4-A44E-73EEB8738246}" presName="linear" presStyleCnt="0">
        <dgm:presLayoutVars>
          <dgm:animLvl val="lvl"/>
          <dgm:resizeHandles val="exact"/>
        </dgm:presLayoutVars>
      </dgm:prSet>
      <dgm:spPr/>
      <dgm:t>
        <a:bodyPr/>
        <a:lstStyle/>
        <a:p>
          <a:endParaRPr lang="en-US"/>
        </a:p>
      </dgm:t>
    </dgm:pt>
    <dgm:pt modelId="{119C3539-71B0-42E5-B5C3-F718A5244B9B}" type="pres">
      <dgm:prSet presAssocID="{BEDC56CC-0B88-4FA0-BD07-CE590EC9FA02}" presName="parentText" presStyleLbl="node1" presStyleIdx="0" presStyleCnt="1">
        <dgm:presLayoutVars>
          <dgm:chMax val="0"/>
          <dgm:bulletEnabled val="1"/>
        </dgm:presLayoutVars>
      </dgm:prSet>
      <dgm:spPr/>
      <dgm:t>
        <a:bodyPr/>
        <a:lstStyle/>
        <a:p>
          <a:endParaRPr lang="en-US"/>
        </a:p>
      </dgm:t>
    </dgm:pt>
  </dgm:ptLst>
  <dgm:cxnLst>
    <dgm:cxn modelId="{81B49C71-31E2-4565-BF80-FE766A4E3138}" srcId="{C9713E0C-268B-4FA4-A44E-73EEB8738246}" destId="{BEDC56CC-0B88-4FA0-BD07-CE590EC9FA02}" srcOrd="0" destOrd="0" parTransId="{60DA57A0-196F-4983-AEC4-6F506DF8EB3C}" sibTransId="{FFEA78FE-8337-4425-A2B6-73E63D10216C}"/>
    <dgm:cxn modelId="{6090AC32-C180-42BE-9971-81FE48E2E44E}" type="presOf" srcId="{BEDC56CC-0B88-4FA0-BD07-CE590EC9FA02}" destId="{119C3539-71B0-42E5-B5C3-F718A5244B9B}" srcOrd="0" destOrd="0" presId="urn:microsoft.com/office/officeart/2005/8/layout/vList2"/>
    <dgm:cxn modelId="{82DD892C-BF0B-48E2-B3A5-106B5371BC09}" type="presOf" srcId="{C9713E0C-268B-4FA4-A44E-73EEB8738246}" destId="{F8C8ADE2-B2E4-44E0-A5FE-1C706CCB5EE9}" srcOrd="0" destOrd="0" presId="urn:microsoft.com/office/officeart/2005/8/layout/vList2"/>
    <dgm:cxn modelId="{D6FB36FB-2EFE-4E65-A7A5-5DDB7EFE3236}" type="presParOf" srcId="{F8C8ADE2-B2E4-44E0-A5FE-1C706CCB5EE9}" destId="{119C3539-71B0-42E5-B5C3-F718A5244B9B}"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C9713E0C-268B-4FA4-A44E-73EEB87382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EDC56CC-0B88-4FA0-BD07-CE590EC9FA02}">
      <dgm:prSet/>
      <dgm:spPr/>
      <dgm:t>
        <a:bodyPr/>
        <a:lstStyle/>
        <a:p>
          <a:pPr rtl="0"/>
          <a:r>
            <a:rPr lang="en-US" dirty="0" smtClean="0">
              <a:solidFill>
                <a:schemeClr val="bg1"/>
              </a:solidFill>
            </a:rPr>
            <a:t> Spleen</a:t>
          </a:r>
          <a:endParaRPr lang="en-US" dirty="0">
            <a:solidFill>
              <a:schemeClr val="bg1"/>
            </a:solidFill>
          </a:endParaRPr>
        </a:p>
      </dgm:t>
    </dgm:pt>
    <dgm:pt modelId="{60DA57A0-196F-4983-AEC4-6F506DF8EB3C}" type="parTrans" cxnId="{81B49C71-31E2-4565-BF80-FE766A4E3138}">
      <dgm:prSet/>
      <dgm:spPr/>
      <dgm:t>
        <a:bodyPr/>
        <a:lstStyle/>
        <a:p>
          <a:endParaRPr lang="en-US"/>
        </a:p>
      </dgm:t>
    </dgm:pt>
    <dgm:pt modelId="{FFEA78FE-8337-4425-A2B6-73E63D10216C}" type="sibTrans" cxnId="{81B49C71-31E2-4565-BF80-FE766A4E3138}">
      <dgm:prSet/>
      <dgm:spPr/>
      <dgm:t>
        <a:bodyPr/>
        <a:lstStyle/>
        <a:p>
          <a:endParaRPr lang="en-US"/>
        </a:p>
      </dgm:t>
    </dgm:pt>
    <dgm:pt modelId="{F8C8ADE2-B2E4-44E0-A5FE-1C706CCB5EE9}" type="pres">
      <dgm:prSet presAssocID="{C9713E0C-268B-4FA4-A44E-73EEB8738246}" presName="linear" presStyleCnt="0">
        <dgm:presLayoutVars>
          <dgm:animLvl val="lvl"/>
          <dgm:resizeHandles val="exact"/>
        </dgm:presLayoutVars>
      </dgm:prSet>
      <dgm:spPr/>
      <dgm:t>
        <a:bodyPr/>
        <a:lstStyle/>
        <a:p>
          <a:endParaRPr lang="en-US"/>
        </a:p>
      </dgm:t>
    </dgm:pt>
    <dgm:pt modelId="{119C3539-71B0-42E5-B5C3-F718A5244B9B}" type="pres">
      <dgm:prSet presAssocID="{BEDC56CC-0B88-4FA0-BD07-CE590EC9FA02}" presName="parentText" presStyleLbl="node1" presStyleIdx="0" presStyleCnt="1">
        <dgm:presLayoutVars>
          <dgm:chMax val="0"/>
          <dgm:bulletEnabled val="1"/>
        </dgm:presLayoutVars>
      </dgm:prSet>
      <dgm:spPr/>
      <dgm:t>
        <a:bodyPr/>
        <a:lstStyle/>
        <a:p>
          <a:endParaRPr lang="en-US"/>
        </a:p>
      </dgm:t>
    </dgm:pt>
  </dgm:ptLst>
  <dgm:cxnLst>
    <dgm:cxn modelId="{6FFB6E27-9928-4390-88C6-8E93B59753AE}" type="presOf" srcId="{BEDC56CC-0B88-4FA0-BD07-CE590EC9FA02}" destId="{119C3539-71B0-42E5-B5C3-F718A5244B9B}" srcOrd="0" destOrd="0" presId="urn:microsoft.com/office/officeart/2005/8/layout/vList2"/>
    <dgm:cxn modelId="{73E65D28-921C-4F2B-8BFB-888F891D5736}" type="presOf" srcId="{C9713E0C-268B-4FA4-A44E-73EEB8738246}" destId="{F8C8ADE2-B2E4-44E0-A5FE-1C706CCB5EE9}" srcOrd="0" destOrd="0" presId="urn:microsoft.com/office/officeart/2005/8/layout/vList2"/>
    <dgm:cxn modelId="{81B49C71-31E2-4565-BF80-FE766A4E3138}" srcId="{C9713E0C-268B-4FA4-A44E-73EEB8738246}" destId="{BEDC56CC-0B88-4FA0-BD07-CE590EC9FA02}" srcOrd="0" destOrd="0" parTransId="{60DA57A0-196F-4983-AEC4-6F506DF8EB3C}" sibTransId="{FFEA78FE-8337-4425-A2B6-73E63D10216C}"/>
    <dgm:cxn modelId="{9FA2D09F-B8D1-4EF2-9D67-14706DB4F9A4}" type="presParOf" srcId="{F8C8ADE2-B2E4-44E0-A5FE-1C706CCB5EE9}" destId="{119C3539-71B0-42E5-B5C3-F718A5244B9B}" srcOrd="0"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50765587-BC5D-4A0F-89B0-7A243C56E54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86728DE6-14B6-402F-84BF-120142CC57FE}">
      <dgm:prSet custT="1"/>
      <dgm:spPr/>
      <dgm:t>
        <a:bodyPr/>
        <a:lstStyle/>
        <a:p>
          <a:pPr algn="just" rtl="0"/>
          <a:r>
            <a:rPr lang="en-US" sz="1600" b="1" dirty="0" smtClean="0">
              <a:latin typeface="+mj-lt"/>
            </a:rPr>
            <a:t>Fig. Clinical outcomes following </a:t>
          </a:r>
          <a:r>
            <a:rPr lang="en-US" sz="1600" b="1" i="1" dirty="0" smtClean="0">
              <a:latin typeface="+mj-lt"/>
            </a:rPr>
            <a:t>L. donovani </a:t>
          </a:r>
          <a:r>
            <a:rPr lang="en-US" sz="1600" b="1" dirty="0" smtClean="0">
              <a:latin typeface="+mj-lt"/>
            </a:rPr>
            <a:t>challenge in BALB/c mice immunized via two different routes.</a:t>
          </a:r>
          <a:r>
            <a:rPr lang="en-US" sz="1600" b="0" dirty="0" smtClean="0">
              <a:latin typeface="+mj-lt"/>
            </a:rPr>
            <a:t> Mice were immunized three times with 20µg of </a:t>
          </a:r>
          <a:r>
            <a:rPr lang="en-US" sz="1600" b="0" dirty="0" err="1" smtClean="0">
              <a:latin typeface="+mj-lt"/>
            </a:rPr>
            <a:t>LAg</a:t>
          </a:r>
          <a:r>
            <a:rPr lang="en-US" sz="1600" b="0" dirty="0" smtClean="0">
              <a:latin typeface="+mj-lt"/>
            </a:rPr>
            <a:t>, alone or entrapped in </a:t>
          </a:r>
          <a:r>
            <a:rPr lang="en-US" sz="1600" b="0" dirty="0" err="1" smtClean="0">
              <a:latin typeface="+mj-lt"/>
            </a:rPr>
            <a:t>liposomes</a:t>
          </a:r>
          <a:r>
            <a:rPr lang="en-US" sz="1600" b="0" dirty="0" smtClean="0">
              <a:latin typeface="+mj-lt"/>
            </a:rPr>
            <a:t>, at 2-week intervals through the </a:t>
          </a:r>
          <a:r>
            <a:rPr lang="en-US" sz="1600" b="0" dirty="0" err="1" smtClean="0">
              <a:latin typeface="+mj-lt"/>
            </a:rPr>
            <a:t>i.p</a:t>
          </a:r>
          <a:r>
            <a:rPr lang="en-US" sz="1600" b="0" dirty="0" smtClean="0">
              <a:latin typeface="+mj-lt"/>
            </a:rPr>
            <a:t>. and </a:t>
          </a:r>
          <a:r>
            <a:rPr lang="en-US" sz="1600" b="0" dirty="0" err="1" smtClean="0">
              <a:latin typeface="+mj-lt"/>
            </a:rPr>
            <a:t>s.c</a:t>
          </a:r>
          <a:r>
            <a:rPr lang="en-US" sz="1600" b="0" dirty="0" smtClean="0">
              <a:latin typeface="+mj-lt"/>
            </a:rPr>
            <a:t> routes.</a:t>
          </a:r>
          <a:endParaRPr lang="en-US" sz="1600" b="0" dirty="0">
            <a:latin typeface="+mj-lt"/>
          </a:endParaRPr>
        </a:p>
      </dgm:t>
    </dgm:pt>
    <dgm:pt modelId="{DFEEA929-4D89-47DB-8483-39218D540ABC}" type="parTrans" cxnId="{372BFBEE-6A1C-4ECA-91F5-B53051A54ABB}">
      <dgm:prSet/>
      <dgm:spPr/>
      <dgm:t>
        <a:bodyPr/>
        <a:lstStyle/>
        <a:p>
          <a:pPr algn="just"/>
          <a:endParaRPr lang="en-US" sz="1200" b="0">
            <a:latin typeface="+mj-lt"/>
          </a:endParaRPr>
        </a:p>
      </dgm:t>
    </dgm:pt>
    <dgm:pt modelId="{EBF88A6B-24E9-4BD9-9565-5E95904A5F40}" type="sibTrans" cxnId="{372BFBEE-6A1C-4ECA-91F5-B53051A54ABB}">
      <dgm:prSet/>
      <dgm:spPr/>
      <dgm:t>
        <a:bodyPr/>
        <a:lstStyle/>
        <a:p>
          <a:pPr algn="just"/>
          <a:endParaRPr lang="en-US" sz="1200" b="0">
            <a:latin typeface="+mj-lt"/>
          </a:endParaRPr>
        </a:p>
      </dgm:t>
    </dgm:pt>
    <dgm:pt modelId="{8F28FCE1-74C8-4C6D-A4A4-0FB4F8B95C50}" type="pres">
      <dgm:prSet presAssocID="{50765587-BC5D-4A0F-89B0-7A243C56E54D}" presName="Name0" presStyleCnt="0">
        <dgm:presLayoutVars>
          <dgm:dir/>
          <dgm:resizeHandles val="exact"/>
        </dgm:presLayoutVars>
      </dgm:prSet>
      <dgm:spPr/>
      <dgm:t>
        <a:bodyPr/>
        <a:lstStyle/>
        <a:p>
          <a:endParaRPr lang="en-US"/>
        </a:p>
      </dgm:t>
    </dgm:pt>
    <dgm:pt modelId="{A5ACEEF7-A97E-4490-B6CF-414D0A4C04AF}" type="pres">
      <dgm:prSet presAssocID="{86728DE6-14B6-402F-84BF-120142CC57FE}" presName="node" presStyleLbl="node1" presStyleIdx="0" presStyleCnt="1" custLinFactNeighborX="1399">
        <dgm:presLayoutVars>
          <dgm:bulletEnabled val="1"/>
        </dgm:presLayoutVars>
      </dgm:prSet>
      <dgm:spPr/>
      <dgm:t>
        <a:bodyPr/>
        <a:lstStyle/>
        <a:p>
          <a:endParaRPr lang="en-US"/>
        </a:p>
      </dgm:t>
    </dgm:pt>
  </dgm:ptLst>
  <dgm:cxnLst>
    <dgm:cxn modelId="{667C82D0-6182-4F20-94AB-ACDA2E4DB537}" type="presOf" srcId="{50765587-BC5D-4A0F-89B0-7A243C56E54D}" destId="{8F28FCE1-74C8-4C6D-A4A4-0FB4F8B95C50}" srcOrd="0" destOrd="0" presId="urn:microsoft.com/office/officeart/2005/8/layout/process1"/>
    <dgm:cxn modelId="{372BFBEE-6A1C-4ECA-91F5-B53051A54ABB}" srcId="{50765587-BC5D-4A0F-89B0-7A243C56E54D}" destId="{86728DE6-14B6-402F-84BF-120142CC57FE}" srcOrd="0" destOrd="0" parTransId="{DFEEA929-4D89-47DB-8483-39218D540ABC}" sibTransId="{EBF88A6B-24E9-4BD9-9565-5E95904A5F40}"/>
    <dgm:cxn modelId="{50CF571F-244E-44F5-B023-4C3486249FA8}" type="presOf" srcId="{86728DE6-14B6-402F-84BF-120142CC57FE}" destId="{A5ACEEF7-A97E-4490-B6CF-414D0A4C04AF}" srcOrd="0" destOrd="0" presId="urn:microsoft.com/office/officeart/2005/8/layout/process1"/>
    <dgm:cxn modelId="{D992EEB0-D880-4622-8584-36C2E72FC35F}" type="presParOf" srcId="{8F28FCE1-74C8-4C6D-A4A4-0FB4F8B95C50}" destId="{A5ACEEF7-A97E-4490-B6CF-414D0A4C04AF}" srcOrd="0" destOrd="0" presId="urn:microsoft.com/office/officeart/2005/8/layout/process1"/>
  </dgm:cxnLst>
  <dgm:bg/>
  <dgm:whole/>
</dgm:dataModel>
</file>

<file path=ppt/diagrams/data4.xml><?xml version="1.0" encoding="utf-8"?>
<dgm:dataModel xmlns:dgm="http://schemas.openxmlformats.org/drawingml/2006/diagram" xmlns:a="http://schemas.openxmlformats.org/drawingml/2006/main">
  <dgm:ptLst>
    <dgm:pt modelId="{50765587-BC5D-4A0F-89B0-7A243C56E54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86728DE6-14B6-402F-84BF-120142CC57FE}">
      <dgm:prSet custT="1"/>
      <dgm:spPr/>
      <dgm:t>
        <a:bodyPr/>
        <a:lstStyle/>
        <a:p>
          <a:pPr algn="l" rtl="0"/>
          <a:r>
            <a:rPr lang="en-US" sz="1600" b="1" dirty="0" smtClean="0">
              <a:solidFill>
                <a:schemeClr val="bg1"/>
              </a:solidFill>
              <a:latin typeface="+mj-lt"/>
            </a:rPr>
            <a:t>Table 2 shows that following liposomal </a:t>
          </a:r>
          <a:r>
            <a:rPr lang="en-US" sz="1600" b="1" dirty="0" err="1" smtClean="0">
              <a:solidFill>
                <a:schemeClr val="bg1"/>
              </a:solidFill>
              <a:latin typeface="+mj-lt"/>
            </a:rPr>
            <a:t>LAg</a:t>
          </a:r>
          <a:r>
            <a:rPr lang="en-US" sz="1600" b="1" dirty="0" smtClean="0">
              <a:solidFill>
                <a:schemeClr val="bg1"/>
              </a:solidFill>
              <a:latin typeface="+mj-lt"/>
            </a:rPr>
            <a:t> vaccination, </a:t>
          </a:r>
          <a:r>
            <a:rPr lang="en-US" sz="1600" b="1" dirty="0" err="1" smtClean="0">
              <a:solidFill>
                <a:schemeClr val="bg1"/>
              </a:solidFill>
              <a:latin typeface="+mj-lt"/>
            </a:rPr>
            <a:t>splenocytes</a:t>
          </a:r>
          <a:r>
            <a:rPr lang="en-US" sz="1600" b="1" dirty="0" smtClean="0">
              <a:solidFill>
                <a:schemeClr val="bg1"/>
              </a:solidFill>
              <a:latin typeface="+mj-lt"/>
            </a:rPr>
            <a:t> from </a:t>
          </a:r>
          <a:r>
            <a:rPr lang="en-US" sz="1600" b="1" dirty="0" err="1" smtClean="0">
              <a:solidFill>
                <a:schemeClr val="bg1"/>
              </a:solidFill>
              <a:latin typeface="+mj-lt"/>
            </a:rPr>
            <a:t>i.p</a:t>
          </a:r>
          <a:r>
            <a:rPr lang="en-US" sz="1600" b="1" dirty="0" smtClean="0">
              <a:solidFill>
                <a:schemeClr val="bg1"/>
              </a:solidFill>
              <a:latin typeface="+mj-lt"/>
            </a:rPr>
            <a:t>. immunized mice produced significant amounts of IFN-</a:t>
          </a:r>
          <a:r>
            <a:rPr lang="en-US" sz="1600" b="1" dirty="0" smtClean="0">
              <a:solidFill>
                <a:schemeClr val="bg1"/>
              </a:solidFill>
              <a:latin typeface="+mj-lt"/>
              <a:sym typeface="Symbol"/>
            </a:rPr>
            <a:t></a:t>
          </a:r>
          <a:r>
            <a:rPr lang="en-US" sz="1600" b="1" dirty="0" smtClean="0">
              <a:solidFill>
                <a:schemeClr val="bg1"/>
              </a:solidFill>
              <a:latin typeface="+mj-lt"/>
            </a:rPr>
            <a:t>, IL-12, and IL-4 in comparison to controls as well as </a:t>
          </a:r>
          <a:r>
            <a:rPr lang="en-US" sz="1600" b="1" dirty="0" err="1" smtClean="0">
              <a:solidFill>
                <a:schemeClr val="bg1"/>
              </a:solidFill>
              <a:latin typeface="+mj-lt"/>
            </a:rPr>
            <a:t>s.c</a:t>
          </a:r>
          <a:r>
            <a:rPr lang="en-US" sz="1600" b="1" dirty="0" smtClean="0">
              <a:solidFill>
                <a:schemeClr val="bg1"/>
              </a:solidFill>
              <a:latin typeface="+mj-lt"/>
            </a:rPr>
            <a:t>. immunized mice. In contrast, the level of TGF-</a:t>
          </a:r>
          <a:r>
            <a:rPr lang="el-GR" sz="1600" b="1" dirty="0" smtClean="0">
              <a:solidFill>
                <a:schemeClr val="bg1"/>
              </a:solidFill>
              <a:latin typeface="+mj-lt"/>
            </a:rPr>
            <a:t>β</a:t>
          </a:r>
          <a:r>
            <a:rPr lang="en-US" sz="1600" b="1" dirty="0" smtClean="0">
              <a:solidFill>
                <a:schemeClr val="bg1"/>
              </a:solidFill>
              <a:latin typeface="+mj-lt"/>
            </a:rPr>
            <a:t>was elevated eight fold in </a:t>
          </a:r>
          <a:r>
            <a:rPr lang="en-US" sz="1600" b="1" dirty="0" err="1" smtClean="0">
              <a:solidFill>
                <a:schemeClr val="bg1"/>
              </a:solidFill>
              <a:latin typeface="+mj-lt"/>
            </a:rPr>
            <a:t>s.c</a:t>
          </a:r>
          <a:r>
            <a:rPr lang="en-US" sz="1600" b="1" dirty="0" smtClean="0">
              <a:solidFill>
                <a:schemeClr val="bg1"/>
              </a:solidFill>
              <a:latin typeface="+mj-lt"/>
            </a:rPr>
            <a:t>. immunized mice compared to controls and </a:t>
          </a:r>
          <a:r>
            <a:rPr lang="en-US" sz="1600" b="1" dirty="0" err="1" smtClean="0">
              <a:solidFill>
                <a:schemeClr val="bg1"/>
              </a:solidFill>
              <a:latin typeface="+mj-lt"/>
            </a:rPr>
            <a:t>i.p</a:t>
          </a:r>
          <a:r>
            <a:rPr lang="en-US" sz="1600" b="1" dirty="0" smtClean="0">
              <a:solidFill>
                <a:schemeClr val="bg1"/>
              </a:solidFill>
              <a:latin typeface="+mj-lt"/>
            </a:rPr>
            <a:t>. immunized mice , indicating a preferential increase in antigen specific TGF-</a:t>
          </a:r>
          <a:r>
            <a:rPr lang="el-GR" sz="1600" b="1" dirty="0" smtClean="0">
              <a:solidFill>
                <a:schemeClr val="bg1"/>
              </a:solidFill>
              <a:latin typeface="+mj-lt"/>
            </a:rPr>
            <a:t>β</a:t>
          </a:r>
          <a:r>
            <a:rPr lang="en-US" sz="1600" b="1" dirty="0" smtClean="0">
              <a:solidFill>
                <a:schemeClr val="bg1"/>
              </a:solidFill>
              <a:latin typeface="+mj-lt"/>
            </a:rPr>
            <a:t>production in response to the non protective </a:t>
          </a:r>
          <a:r>
            <a:rPr lang="en-US" sz="1600" b="1" dirty="0" err="1" smtClean="0">
              <a:solidFill>
                <a:schemeClr val="bg1"/>
              </a:solidFill>
              <a:latin typeface="+mj-lt"/>
            </a:rPr>
            <a:t>s.c</a:t>
          </a:r>
          <a:r>
            <a:rPr lang="en-US" sz="1600" b="1" dirty="0" smtClean="0">
              <a:solidFill>
                <a:schemeClr val="bg1"/>
              </a:solidFill>
              <a:latin typeface="+mj-lt"/>
            </a:rPr>
            <a:t>. route. </a:t>
          </a:r>
          <a:endParaRPr lang="en-US" sz="1600" b="0" dirty="0">
            <a:solidFill>
              <a:schemeClr val="bg1"/>
            </a:solidFill>
            <a:latin typeface="+mj-lt"/>
          </a:endParaRPr>
        </a:p>
      </dgm:t>
    </dgm:pt>
    <dgm:pt modelId="{DFEEA929-4D89-47DB-8483-39218D540ABC}" type="parTrans" cxnId="{372BFBEE-6A1C-4ECA-91F5-B53051A54ABB}">
      <dgm:prSet/>
      <dgm:spPr/>
      <dgm:t>
        <a:bodyPr/>
        <a:lstStyle/>
        <a:p>
          <a:pPr algn="l"/>
          <a:endParaRPr lang="en-US" sz="1200" b="0">
            <a:latin typeface="+mj-lt"/>
          </a:endParaRPr>
        </a:p>
      </dgm:t>
    </dgm:pt>
    <dgm:pt modelId="{EBF88A6B-24E9-4BD9-9565-5E95904A5F40}" type="sibTrans" cxnId="{372BFBEE-6A1C-4ECA-91F5-B53051A54ABB}">
      <dgm:prSet/>
      <dgm:spPr/>
      <dgm:t>
        <a:bodyPr/>
        <a:lstStyle/>
        <a:p>
          <a:pPr algn="l"/>
          <a:endParaRPr lang="en-US" sz="1200" b="0">
            <a:latin typeface="+mj-lt"/>
          </a:endParaRPr>
        </a:p>
      </dgm:t>
    </dgm:pt>
    <dgm:pt modelId="{8F28FCE1-74C8-4C6D-A4A4-0FB4F8B95C50}" type="pres">
      <dgm:prSet presAssocID="{50765587-BC5D-4A0F-89B0-7A243C56E54D}" presName="Name0" presStyleCnt="0">
        <dgm:presLayoutVars>
          <dgm:dir/>
          <dgm:resizeHandles val="exact"/>
        </dgm:presLayoutVars>
      </dgm:prSet>
      <dgm:spPr/>
      <dgm:t>
        <a:bodyPr/>
        <a:lstStyle/>
        <a:p>
          <a:endParaRPr lang="en-US"/>
        </a:p>
      </dgm:t>
    </dgm:pt>
    <dgm:pt modelId="{A5ACEEF7-A97E-4490-B6CF-414D0A4C04AF}" type="pres">
      <dgm:prSet presAssocID="{86728DE6-14B6-402F-84BF-120142CC57FE}" presName="node" presStyleLbl="node1" presStyleIdx="0" presStyleCnt="1" custLinFactNeighborX="-5610" custLinFactNeighborY="6474">
        <dgm:presLayoutVars>
          <dgm:bulletEnabled val="1"/>
        </dgm:presLayoutVars>
      </dgm:prSet>
      <dgm:spPr/>
      <dgm:t>
        <a:bodyPr/>
        <a:lstStyle/>
        <a:p>
          <a:endParaRPr lang="en-US"/>
        </a:p>
      </dgm:t>
    </dgm:pt>
  </dgm:ptLst>
  <dgm:cxnLst>
    <dgm:cxn modelId="{72684F94-11C4-45CB-8C12-426AB9C0CFDD}" type="presOf" srcId="{86728DE6-14B6-402F-84BF-120142CC57FE}" destId="{A5ACEEF7-A97E-4490-B6CF-414D0A4C04AF}" srcOrd="0" destOrd="0" presId="urn:microsoft.com/office/officeart/2005/8/layout/process1"/>
    <dgm:cxn modelId="{372BFBEE-6A1C-4ECA-91F5-B53051A54ABB}" srcId="{50765587-BC5D-4A0F-89B0-7A243C56E54D}" destId="{86728DE6-14B6-402F-84BF-120142CC57FE}" srcOrd="0" destOrd="0" parTransId="{DFEEA929-4D89-47DB-8483-39218D540ABC}" sibTransId="{EBF88A6B-24E9-4BD9-9565-5E95904A5F40}"/>
    <dgm:cxn modelId="{61DB68ED-724C-486E-ABC7-8C9890C95D85}" type="presOf" srcId="{50765587-BC5D-4A0F-89B0-7A243C56E54D}" destId="{8F28FCE1-74C8-4C6D-A4A4-0FB4F8B95C50}" srcOrd="0" destOrd="0" presId="urn:microsoft.com/office/officeart/2005/8/layout/process1"/>
    <dgm:cxn modelId="{56ABAB6F-6AA5-4384-9611-4B0ED06CF6F1}" type="presParOf" srcId="{8F28FCE1-74C8-4C6D-A4A4-0FB4F8B95C50}" destId="{A5ACEEF7-A97E-4490-B6CF-414D0A4C04AF}" srcOrd="0" destOrd="0" presId="urn:microsoft.com/office/officeart/2005/8/layout/process1"/>
  </dgm:cxnLst>
  <dgm:bg/>
  <dgm:whole/>
</dgm:dataModel>
</file>

<file path=ppt/diagrams/data5.xml><?xml version="1.0" encoding="utf-8"?>
<dgm:dataModel xmlns:dgm="http://schemas.openxmlformats.org/drawingml/2006/diagram" xmlns:a="http://schemas.openxmlformats.org/drawingml/2006/main">
  <dgm:ptLst>
    <dgm:pt modelId="{50765587-BC5D-4A0F-89B0-7A243C56E54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86728DE6-14B6-402F-84BF-120142CC57FE}">
      <dgm:prSet custT="1"/>
      <dgm:spPr/>
      <dgm:t>
        <a:bodyPr/>
        <a:lstStyle/>
        <a:p>
          <a:pPr algn="l" rtl="0"/>
          <a:r>
            <a:rPr lang="en-US" sz="1600" b="0" dirty="0" smtClean="0">
              <a:latin typeface="+mj-lt"/>
            </a:rPr>
            <a:t>Fig 2. </a:t>
          </a:r>
          <a:r>
            <a:rPr lang="en-US" sz="1600" b="1" dirty="0" smtClean="0">
              <a:latin typeface="+mj-lt"/>
            </a:rPr>
            <a:t>DTH responses in BALB/c mice post-immunization and post-infection in short-term (A) and long-term (B) studies.</a:t>
          </a:r>
          <a:r>
            <a:rPr lang="en-US" sz="1600" b="0" dirty="0" smtClean="0">
              <a:latin typeface="+mj-lt"/>
            </a:rPr>
            <a:t> Groups of four mice were immunized </a:t>
          </a:r>
          <a:r>
            <a:rPr lang="en-US" sz="1600" b="0" dirty="0" err="1" smtClean="0">
              <a:latin typeface="+mj-lt"/>
            </a:rPr>
            <a:t>intraperitoneally</a:t>
          </a:r>
          <a:r>
            <a:rPr lang="en-US" sz="1600" b="0" dirty="0" smtClean="0">
              <a:latin typeface="+mj-lt"/>
            </a:rPr>
            <a:t>  or subcutaneously with free SLA or SLA entrapped in cationic </a:t>
          </a:r>
          <a:r>
            <a:rPr lang="en-US" sz="1600" b="0" dirty="0" err="1" smtClean="0">
              <a:latin typeface="+mj-lt"/>
            </a:rPr>
            <a:t>liposomes</a:t>
          </a:r>
          <a:r>
            <a:rPr lang="en-US" sz="1600" b="0" dirty="0" smtClean="0">
              <a:latin typeface="+mj-lt"/>
            </a:rPr>
            <a:t>, MPL-TDM mixed with SLA alone, or SLA entrapped in cationic </a:t>
          </a:r>
          <a:r>
            <a:rPr lang="en-US" sz="1600" b="0" dirty="0" err="1" smtClean="0">
              <a:latin typeface="+mj-lt"/>
            </a:rPr>
            <a:t>liposomes</a:t>
          </a:r>
          <a:r>
            <a:rPr lang="en-US" sz="1600" b="0" dirty="0" smtClean="0">
              <a:latin typeface="+mj-lt"/>
            </a:rPr>
            <a:t> through a subcutaneous route; control mice received only PBS. Ten days, short-term protection (A), or 12 weeks, long-term protection (B), after the last immunization, and 4 months post-infection SLA-specific DTH responses were measured.</a:t>
          </a:r>
          <a:endParaRPr lang="en-US" sz="1600" b="0" dirty="0">
            <a:latin typeface="+mj-lt"/>
          </a:endParaRPr>
        </a:p>
      </dgm:t>
    </dgm:pt>
    <dgm:pt modelId="{DFEEA929-4D89-47DB-8483-39218D540ABC}" type="parTrans" cxnId="{372BFBEE-6A1C-4ECA-91F5-B53051A54ABB}">
      <dgm:prSet/>
      <dgm:spPr/>
      <dgm:t>
        <a:bodyPr/>
        <a:lstStyle/>
        <a:p>
          <a:pPr algn="l"/>
          <a:endParaRPr lang="en-US" sz="1200" b="0">
            <a:latin typeface="+mj-lt"/>
          </a:endParaRPr>
        </a:p>
      </dgm:t>
    </dgm:pt>
    <dgm:pt modelId="{EBF88A6B-24E9-4BD9-9565-5E95904A5F40}" type="sibTrans" cxnId="{372BFBEE-6A1C-4ECA-91F5-B53051A54ABB}">
      <dgm:prSet/>
      <dgm:spPr/>
      <dgm:t>
        <a:bodyPr/>
        <a:lstStyle/>
        <a:p>
          <a:pPr algn="l"/>
          <a:endParaRPr lang="en-US" sz="1200" b="0">
            <a:latin typeface="+mj-lt"/>
          </a:endParaRPr>
        </a:p>
      </dgm:t>
    </dgm:pt>
    <dgm:pt modelId="{8F28FCE1-74C8-4C6D-A4A4-0FB4F8B95C50}" type="pres">
      <dgm:prSet presAssocID="{50765587-BC5D-4A0F-89B0-7A243C56E54D}" presName="Name0" presStyleCnt="0">
        <dgm:presLayoutVars>
          <dgm:dir/>
          <dgm:resizeHandles val="exact"/>
        </dgm:presLayoutVars>
      </dgm:prSet>
      <dgm:spPr/>
      <dgm:t>
        <a:bodyPr/>
        <a:lstStyle/>
        <a:p>
          <a:endParaRPr lang="en-US"/>
        </a:p>
      </dgm:t>
    </dgm:pt>
    <dgm:pt modelId="{A5ACEEF7-A97E-4490-B6CF-414D0A4C04AF}" type="pres">
      <dgm:prSet presAssocID="{86728DE6-14B6-402F-84BF-120142CC57FE}" presName="node" presStyleLbl="node1" presStyleIdx="0" presStyleCnt="1" custLinFactNeighborX="-49" custLinFactNeighborY="6474">
        <dgm:presLayoutVars>
          <dgm:bulletEnabled val="1"/>
        </dgm:presLayoutVars>
      </dgm:prSet>
      <dgm:spPr/>
      <dgm:t>
        <a:bodyPr/>
        <a:lstStyle/>
        <a:p>
          <a:endParaRPr lang="en-US"/>
        </a:p>
      </dgm:t>
    </dgm:pt>
  </dgm:ptLst>
  <dgm:cxnLst>
    <dgm:cxn modelId="{C143A6B4-43FB-4D51-B291-F5797967DB6F}" type="presOf" srcId="{86728DE6-14B6-402F-84BF-120142CC57FE}" destId="{A5ACEEF7-A97E-4490-B6CF-414D0A4C04AF}" srcOrd="0" destOrd="0" presId="urn:microsoft.com/office/officeart/2005/8/layout/process1"/>
    <dgm:cxn modelId="{451C3B37-4C5B-4AC2-8506-A12260BBAC28}" type="presOf" srcId="{50765587-BC5D-4A0F-89B0-7A243C56E54D}" destId="{8F28FCE1-74C8-4C6D-A4A4-0FB4F8B95C50}" srcOrd="0" destOrd="0" presId="urn:microsoft.com/office/officeart/2005/8/layout/process1"/>
    <dgm:cxn modelId="{372BFBEE-6A1C-4ECA-91F5-B53051A54ABB}" srcId="{50765587-BC5D-4A0F-89B0-7A243C56E54D}" destId="{86728DE6-14B6-402F-84BF-120142CC57FE}" srcOrd="0" destOrd="0" parTransId="{DFEEA929-4D89-47DB-8483-39218D540ABC}" sibTransId="{EBF88A6B-24E9-4BD9-9565-5E95904A5F40}"/>
    <dgm:cxn modelId="{1FF2F8DF-D004-4E8F-8BAC-8F5C494A9688}" type="presParOf" srcId="{8F28FCE1-74C8-4C6D-A4A4-0FB4F8B95C50}" destId="{A5ACEEF7-A97E-4490-B6CF-414D0A4C04AF}" srcOrd="0" destOrd="0" presId="urn:microsoft.com/office/officeart/2005/8/layout/process1"/>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F7EE03-17A5-4927-AF10-0E6C67B3B185}" type="datetimeFigureOut">
              <a:rPr lang="en-US" smtClean="0"/>
              <a:pPr/>
              <a:t>10/30/2015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D2A5CF-A145-4ABC-93C5-314FB13491D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0270AA9-2DD1-4D34-9785-E6AA3037AE64}" type="slidenum">
              <a:rPr lang="en-US" smtClean="0"/>
              <a:pPr/>
              <a:t>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ncbi.nlm.nih.gov/pubmed?term=Gregory%20AE%5bAuthor%5d&amp;cauthor=true&amp;cauthor_uid=2353293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hyperlink" Target="http://www.ncbi.nlm.nih.gov/pubmed/2353293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Data" Target="../diagrams/data3.xml"/><Relationship Id="rId3" Type="http://schemas.openxmlformats.org/officeDocument/2006/relationships/image" Target="../media/image17.png"/><Relationship Id="rId7" Type="http://schemas.openxmlformats.org/officeDocument/2006/relationships/diagramQuickStyle" Target="../diagrams/quickStyle1.xml"/><Relationship Id="rId12" Type="http://schemas.openxmlformats.org/officeDocument/2006/relationships/diagramColors" Target="../diagrams/colors2.xml"/><Relationship Id="rId2" Type="http://schemas.openxmlformats.org/officeDocument/2006/relationships/image" Target="../media/image16.png"/><Relationship Id="rId16" Type="http://schemas.openxmlformats.org/officeDocument/2006/relationships/diagramColors" Target="../diagrams/colors3.xml"/><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QuickStyle" Target="../diagrams/quickStyle2.xml"/><Relationship Id="rId5" Type="http://schemas.openxmlformats.org/officeDocument/2006/relationships/diagramData" Target="../diagrams/data1.xml"/><Relationship Id="rId15" Type="http://schemas.openxmlformats.org/officeDocument/2006/relationships/diagramQuickStyle" Target="../diagrams/quickStyle3.xml"/><Relationship Id="rId10" Type="http://schemas.openxmlformats.org/officeDocument/2006/relationships/diagramLayout" Target="../diagrams/layout2.xml"/><Relationship Id="rId4" Type="http://schemas.openxmlformats.org/officeDocument/2006/relationships/image" Target="../media/image18.png"/><Relationship Id="rId9" Type="http://schemas.openxmlformats.org/officeDocument/2006/relationships/diagramData" Target="../diagrams/data2.xml"/><Relationship Id="rId1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diagramColors" Target="../diagrams/colors5.xm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2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csir_main_logo1"/>
          <p:cNvPicPr>
            <a:picLocks noChangeAspect="1" noChangeArrowheads="1"/>
          </p:cNvPicPr>
          <p:nvPr/>
        </p:nvPicPr>
        <p:blipFill>
          <a:blip r:embed="rId3"/>
          <a:srcRect/>
          <a:stretch>
            <a:fillRect/>
          </a:stretch>
        </p:blipFill>
        <p:spPr bwMode="auto">
          <a:xfrm>
            <a:off x="304800" y="304800"/>
            <a:ext cx="1219200" cy="1219200"/>
          </a:xfrm>
          <a:prstGeom prst="rect">
            <a:avLst/>
          </a:prstGeom>
          <a:noFill/>
          <a:ln w="9525">
            <a:noFill/>
            <a:miter lim="800000"/>
            <a:headEnd/>
            <a:tailEnd/>
          </a:ln>
        </p:spPr>
      </p:pic>
      <p:graphicFrame>
        <p:nvGraphicFramePr>
          <p:cNvPr id="1026" name="Object 4"/>
          <p:cNvGraphicFramePr>
            <a:graphicFrameLocks noChangeAspect="1"/>
          </p:cNvGraphicFramePr>
          <p:nvPr/>
        </p:nvGraphicFramePr>
        <p:xfrm>
          <a:off x="7543800" y="381000"/>
          <a:ext cx="1333500" cy="1204912"/>
        </p:xfrm>
        <a:graphic>
          <a:graphicData uri="http://schemas.openxmlformats.org/presentationml/2006/ole">
            <p:oleObj spid="_x0000_s1026" name="Bitmap Image" r:id="rId4" imgW="790476" imgH="714286" progId="PBrush">
              <p:embed/>
            </p:oleObj>
          </a:graphicData>
        </a:graphic>
      </p:graphicFrame>
      <p:sp>
        <p:nvSpPr>
          <p:cNvPr id="4" name="Rounded Rectangle 3"/>
          <p:cNvSpPr/>
          <p:nvPr/>
        </p:nvSpPr>
        <p:spPr>
          <a:xfrm>
            <a:off x="457200" y="1828800"/>
            <a:ext cx="8229600"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bg1"/>
                </a:solidFill>
              </a:rPr>
              <a:t>Designing vaccines against visceral leishmaniasis: Importance of </a:t>
            </a:r>
            <a:r>
              <a:rPr lang="en-US" sz="3200" dirty="0" err="1" smtClean="0">
                <a:solidFill>
                  <a:schemeClr val="bg1"/>
                </a:solidFill>
              </a:rPr>
              <a:t>liposomes</a:t>
            </a:r>
            <a:r>
              <a:rPr lang="en-US" sz="3200" dirty="0" smtClean="0">
                <a:solidFill>
                  <a:schemeClr val="bg1"/>
                </a:solidFill>
              </a:rPr>
              <a:t> </a:t>
            </a:r>
            <a:endParaRPr lang="en-US" sz="3200" dirty="0">
              <a:solidFill>
                <a:schemeClr val="bg1"/>
              </a:solidFill>
            </a:endParaRPr>
          </a:p>
        </p:txBody>
      </p:sp>
      <p:sp>
        <p:nvSpPr>
          <p:cNvPr id="5" name="Text Box 5"/>
          <p:cNvSpPr txBox="1">
            <a:spLocks noChangeArrowheads="1"/>
          </p:cNvSpPr>
          <p:nvPr/>
        </p:nvSpPr>
        <p:spPr bwMode="auto">
          <a:xfrm>
            <a:off x="3429000" y="4983540"/>
            <a:ext cx="5410200" cy="1569660"/>
          </a:xfrm>
          <a:prstGeom prst="rect">
            <a:avLst/>
          </a:prstGeom>
          <a:noFill/>
          <a:ln w="9525">
            <a:noFill/>
            <a:miter lim="800000"/>
            <a:headEnd/>
            <a:tailEnd/>
          </a:ln>
        </p:spPr>
        <p:txBody>
          <a:bodyPr wrap="square">
            <a:spAutoFit/>
          </a:bodyPr>
          <a:lstStyle/>
          <a:p>
            <a:pPr algn="ctr">
              <a:spcBef>
                <a:spcPct val="50000"/>
              </a:spcBef>
            </a:pPr>
            <a:r>
              <a:rPr lang="en-US" sz="2400" b="1" dirty="0">
                <a:latin typeface="Calibri" pitchFamily="34" charset="0"/>
              </a:rPr>
              <a:t>Prof. </a:t>
            </a:r>
            <a:r>
              <a:rPr lang="en-US" sz="2400" b="1" dirty="0" err="1">
                <a:latin typeface="Calibri" pitchFamily="34" charset="0"/>
              </a:rPr>
              <a:t>Nahid</a:t>
            </a:r>
            <a:r>
              <a:rPr lang="en-US" sz="2400" b="1" dirty="0">
                <a:latin typeface="Calibri" pitchFamily="34" charset="0"/>
              </a:rPr>
              <a:t> Ali</a:t>
            </a:r>
          </a:p>
          <a:p>
            <a:pPr algn="ctr"/>
            <a:r>
              <a:rPr lang="en-US" sz="2400" b="1" dirty="0">
                <a:latin typeface="Calibri" pitchFamily="34" charset="0"/>
              </a:rPr>
              <a:t>CSIR-Indian Institute of Chemical Biology</a:t>
            </a:r>
          </a:p>
          <a:p>
            <a:pPr algn="ctr"/>
            <a:r>
              <a:rPr lang="en-US" sz="2400" b="1" dirty="0">
                <a:latin typeface="Calibri" pitchFamily="34" charset="0"/>
              </a:rPr>
              <a:t>4, Raja S.C. </a:t>
            </a:r>
            <a:r>
              <a:rPr lang="en-US" sz="2400" b="1" dirty="0" err="1">
                <a:latin typeface="Calibri" pitchFamily="34" charset="0"/>
              </a:rPr>
              <a:t>Mullick</a:t>
            </a:r>
            <a:r>
              <a:rPr lang="en-US" sz="2400" b="1" dirty="0">
                <a:latin typeface="Calibri" pitchFamily="34" charset="0"/>
              </a:rPr>
              <a:t> Road</a:t>
            </a:r>
          </a:p>
          <a:p>
            <a:pPr algn="ctr"/>
            <a:r>
              <a:rPr lang="en-US" sz="2400" b="1" dirty="0">
                <a:latin typeface="Calibri" pitchFamily="34" charset="0"/>
              </a:rPr>
              <a:t>Kolkata 700032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novo\Desktop\JCI0833945.f3.jpg"/>
          <p:cNvPicPr>
            <a:picLocks noChangeAspect="1" noChangeArrowheads="1"/>
          </p:cNvPicPr>
          <p:nvPr/>
        </p:nvPicPr>
        <p:blipFill>
          <a:blip r:embed="rId2"/>
          <a:srcRect/>
          <a:stretch>
            <a:fillRect/>
          </a:stretch>
        </p:blipFill>
        <p:spPr bwMode="auto">
          <a:xfrm>
            <a:off x="228600" y="1143000"/>
            <a:ext cx="4648200" cy="4705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181600" y="1143000"/>
            <a:ext cx="3657600" cy="450892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177800" indent="-177800">
              <a:spcBef>
                <a:spcPts val="600"/>
              </a:spcBef>
              <a:spcAft>
                <a:spcPts val="600"/>
              </a:spcAft>
              <a:buFont typeface="Wingdings" pitchFamily="2" charset="2"/>
              <a:buChar char="q"/>
              <a:defRPr/>
            </a:pPr>
            <a:r>
              <a:rPr lang="en-IN" dirty="0" smtClean="0"/>
              <a:t>Caused by </a:t>
            </a:r>
            <a:r>
              <a:rPr lang="en-IN" i="1" dirty="0" smtClean="0"/>
              <a:t>Leishmania donovani </a:t>
            </a:r>
            <a:r>
              <a:rPr lang="en-IN" dirty="0" smtClean="0"/>
              <a:t>and </a:t>
            </a:r>
            <a:r>
              <a:rPr lang="en-IN" i="1" dirty="0" smtClean="0"/>
              <a:t>L. infantum</a:t>
            </a:r>
          </a:p>
          <a:p>
            <a:pPr marL="177800" indent="-177800">
              <a:spcBef>
                <a:spcPts val="600"/>
              </a:spcBef>
              <a:spcAft>
                <a:spcPts val="600"/>
              </a:spcAft>
              <a:buFont typeface="Wingdings" pitchFamily="2" charset="2"/>
              <a:buChar char="q"/>
              <a:defRPr/>
            </a:pPr>
            <a:r>
              <a:rPr lang="en-IN" dirty="0" smtClean="0"/>
              <a:t>Approximately 300 000 new visceral cases occur annually (90% in Bangladesh, Brazil, Ethiopia, India, Nepal, South Sudan and Sudan)</a:t>
            </a:r>
          </a:p>
          <a:p>
            <a:pPr marL="177800" indent="-177800">
              <a:spcBef>
                <a:spcPts val="600"/>
              </a:spcBef>
              <a:spcAft>
                <a:spcPts val="600"/>
              </a:spcAft>
              <a:buFont typeface="Wingdings" pitchFamily="2" charset="2"/>
              <a:buChar char="q"/>
              <a:defRPr/>
            </a:pPr>
            <a:r>
              <a:rPr lang="en-IN" dirty="0" smtClean="0"/>
              <a:t>Fatal without treatment</a:t>
            </a:r>
          </a:p>
          <a:p>
            <a:pPr marL="273050" indent="-273050">
              <a:spcBef>
                <a:spcPts val="600"/>
              </a:spcBef>
              <a:spcAft>
                <a:spcPts val="600"/>
              </a:spcAft>
              <a:buFont typeface="Wingdings" pitchFamily="2" charset="2"/>
              <a:buChar char="q"/>
              <a:defRPr/>
            </a:pPr>
            <a:r>
              <a:rPr lang="en-IN" dirty="0" smtClean="0"/>
              <a:t>The estimated number of deaths from visceral leishmaniasis ranges from 20 000 to 50 000 annually…….3</a:t>
            </a:r>
            <a:r>
              <a:rPr lang="en-IN" baseline="30000" dirty="0" smtClean="0"/>
              <a:t>rd</a:t>
            </a:r>
            <a:r>
              <a:rPr lang="en-IN" dirty="0" smtClean="0"/>
              <a:t> WHO Report on neglected tropical Disease, 2015</a:t>
            </a:r>
            <a:endParaRPr lang="en-US" b="1" dirty="0" smtClean="0">
              <a:solidFill>
                <a:schemeClr val="tx2"/>
              </a:solidFill>
              <a:ea typeface="Verdana" pitchFamily="34" charset="0"/>
              <a:cs typeface="Verdana" pitchFamily="34" charset="0"/>
              <a:sym typeface="Wingdings"/>
            </a:endParaRPr>
          </a:p>
          <a:p>
            <a:endParaRPr lang="en-US" dirty="0"/>
          </a:p>
        </p:txBody>
      </p:sp>
      <p:sp>
        <p:nvSpPr>
          <p:cNvPr id="6" name="Rectangle 5"/>
          <p:cNvSpPr/>
          <p:nvPr/>
        </p:nvSpPr>
        <p:spPr>
          <a:xfrm>
            <a:off x="1143000" y="152400"/>
            <a:ext cx="6705600" cy="762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fontAlgn="auto">
              <a:spcBef>
                <a:spcPts val="0"/>
              </a:spcBef>
              <a:spcAft>
                <a:spcPts val="0"/>
              </a:spcAft>
              <a:defRPr/>
            </a:pPr>
            <a:r>
              <a:rPr lang="en-US" sz="2400" b="1" dirty="0" smtClean="0">
                <a:solidFill>
                  <a:schemeClr val="bg1"/>
                </a:solidFill>
                <a:effectLst>
                  <a:outerShdw blurRad="38100" dist="38100" dir="2700000" algn="tl">
                    <a:srgbClr val="000000">
                      <a:alpha val="43137"/>
                    </a:srgbClr>
                  </a:outerShdw>
                </a:effectLst>
                <a:ea typeface="Verdana" pitchFamily="34" charset="0"/>
                <a:cs typeface="Verdana" pitchFamily="34" charset="0"/>
              </a:rPr>
              <a:t>Visceral </a:t>
            </a:r>
            <a:r>
              <a:rPr lang="en-US" sz="2400" b="1" dirty="0" err="1" smtClean="0">
                <a:solidFill>
                  <a:schemeClr val="bg1"/>
                </a:solidFill>
                <a:effectLst>
                  <a:outerShdw blurRad="38100" dist="38100" dir="2700000" algn="tl">
                    <a:srgbClr val="000000">
                      <a:alpha val="43137"/>
                    </a:srgbClr>
                  </a:outerShdw>
                </a:effectLst>
                <a:ea typeface="Verdana" pitchFamily="34" charset="0"/>
                <a:cs typeface="Verdana" pitchFamily="34" charset="0"/>
              </a:rPr>
              <a:t>Leishmaniasis</a:t>
            </a:r>
            <a:r>
              <a:rPr lang="en-US" sz="2400" b="1" dirty="0" smtClean="0">
                <a:solidFill>
                  <a:schemeClr val="bg1"/>
                </a:solidFill>
                <a:effectLst>
                  <a:outerShdw blurRad="38100" dist="38100" dir="2700000" algn="tl">
                    <a:srgbClr val="000000">
                      <a:alpha val="43137"/>
                    </a:srgbClr>
                  </a:outerShdw>
                </a:effectLst>
                <a:ea typeface="Verdana" pitchFamily="34" charset="0"/>
                <a:cs typeface="Verdana" pitchFamily="34" charset="0"/>
              </a:rPr>
              <a:t> (VL)</a:t>
            </a:r>
          </a:p>
          <a:p>
            <a:pPr algn="ctr" fontAlgn="auto">
              <a:spcBef>
                <a:spcPts val="0"/>
              </a:spcBef>
              <a:spcAft>
                <a:spcPts val="0"/>
              </a:spcAft>
              <a:defRPr/>
            </a:pPr>
            <a:r>
              <a:rPr lang="en-US" sz="2400" b="1" i="1" dirty="0" smtClean="0">
                <a:solidFill>
                  <a:schemeClr val="bg1"/>
                </a:solidFill>
                <a:effectLst>
                  <a:outerShdw blurRad="38100" dist="38100" dir="2700000" algn="tl">
                    <a:srgbClr val="000000">
                      <a:alpha val="43137"/>
                    </a:srgbClr>
                  </a:outerShdw>
                </a:effectLst>
                <a:ea typeface="Verdana" pitchFamily="34" charset="0"/>
                <a:cs typeface="Verdana" pitchFamily="34" charset="0"/>
              </a:rPr>
              <a:t>(Kala-</a:t>
            </a:r>
            <a:r>
              <a:rPr lang="en-US" sz="2400" b="1" i="1" dirty="0" err="1" smtClean="0">
                <a:solidFill>
                  <a:schemeClr val="bg1"/>
                </a:solidFill>
                <a:effectLst>
                  <a:outerShdw blurRad="38100" dist="38100" dir="2700000" algn="tl">
                    <a:srgbClr val="000000">
                      <a:alpha val="43137"/>
                    </a:srgbClr>
                  </a:outerShdw>
                </a:effectLst>
                <a:ea typeface="Verdana" pitchFamily="34" charset="0"/>
                <a:cs typeface="Verdana" pitchFamily="34" charset="0"/>
              </a:rPr>
              <a:t>azar</a:t>
            </a:r>
            <a:r>
              <a:rPr lang="en-US" sz="2400" b="1" i="1" dirty="0" smtClean="0">
                <a:solidFill>
                  <a:schemeClr val="bg1"/>
                </a:solidFill>
                <a:effectLst>
                  <a:outerShdw blurRad="38100" dist="38100" dir="2700000" algn="tl">
                    <a:srgbClr val="000000">
                      <a:alpha val="43137"/>
                    </a:srgbClr>
                  </a:outerShdw>
                </a:effectLst>
                <a:ea typeface="Verdana" pitchFamily="34" charset="0"/>
                <a:cs typeface="Verdana" pitchFamily="34" charset="0"/>
              </a:rPr>
              <a:t>)</a:t>
            </a:r>
            <a:endParaRPr lang="en-IN" sz="2400" b="1" i="1" dirty="0">
              <a:solidFill>
                <a:schemeClr val="bg1"/>
              </a:solidFill>
              <a:effectLst>
                <a:outerShdw blurRad="38100" dist="38100" dir="2700000" algn="tl">
                  <a:srgbClr val="000000">
                    <a:alpha val="43137"/>
                  </a:srgbClr>
                </a:outerShdw>
              </a:effectLst>
              <a:ea typeface="Verdana" pitchFamily="34" charset="0"/>
              <a:cs typeface="Verdana" pitchFamily="34" charset="0"/>
            </a:endParaRPr>
          </a:p>
        </p:txBody>
      </p:sp>
      <p:sp>
        <p:nvSpPr>
          <p:cNvPr id="7" name="Rounded Rectangle 6"/>
          <p:cNvSpPr/>
          <p:nvPr/>
        </p:nvSpPr>
        <p:spPr>
          <a:xfrm>
            <a:off x="381000" y="6019800"/>
            <a:ext cx="4419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The Parasite-Life Cycle</a:t>
            </a:r>
            <a:endParaRPr lang="en-US" sz="2400" b="1"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304800"/>
            <a:ext cx="83820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sz="2800" b="1" dirty="0" smtClean="0">
                <a:solidFill>
                  <a:schemeClr val="bg1"/>
                </a:solidFill>
                <a:ea typeface="Verdana" pitchFamily="34" charset="0"/>
                <a:cs typeface="Verdana" pitchFamily="34" charset="0"/>
              </a:rPr>
              <a:t>Why We Need a Vaccine against Kala-</a:t>
            </a:r>
            <a:r>
              <a:rPr lang="en-US" sz="2800" b="1" dirty="0" err="1" smtClean="0">
                <a:solidFill>
                  <a:schemeClr val="bg1"/>
                </a:solidFill>
                <a:ea typeface="Verdana" pitchFamily="34" charset="0"/>
                <a:cs typeface="Verdana" pitchFamily="34" charset="0"/>
              </a:rPr>
              <a:t>azar</a:t>
            </a:r>
            <a:r>
              <a:rPr lang="en-US" sz="2800" b="1" dirty="0" smtClean="0">
                <a:solidFill>
                  <a:schemeClr val="bg1"/>
                </a:solidFill>
                <a:ea typeface="Verdana" pitchFamily="34" charset="0"/>
                <a:cs typeface="Verdana" pitchFamily="34" charset="0"/>
              </a:rPr>
              <a:t>????</a:t>
            </a:r>
            <a:endParaRPr lang="en-US" sz="2800" b="1" dirty="0">
              <a:solidFill>
                <a:schemeClr val="bg1"/>
              </a:solidFill>
              <a:ea typeface="Verdana" pitchFamily="34" charset="0"/>
              <a:cs typeface="Verdana" pitchFamily="34" charset="0"/>
            </a:endParaRPr>
          </a:p>
        </p:txBody>
      </p:sp>
      <p:sp>
        <p:nvSpPr>
          <p:cNvPr id="4" name="Rectangle 3"/>
          <p:cNvSpPr/>
          <p:nvPr/>
        </p:nvSpPr>
        <p:spPr>
          <a:xfrm>
            <a:off x="304800" y="2133600"/>
            <a:ext cx="8382000" cy="533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marL="228600" indent="-228600" fontAlgn="auto">
              <a:lnSpc>
                <a:spcPct val="115000"/>
              </a:lnSpc>
              <a:spcBef>
                <a:spcPts val="0"/>
              </a:spcBef>
              <a:spcAft>
                <a:spcPts val="0"/>
              </a:spcAft>
              <a:buFont typeface="Wingdings" pitchFamily="2" charset="2"/>
              <a:buChar char="q"/>
              <a:defRPr/>
            </a:pPr>
            <a:r>
              <a:rPr lang="en-US" b="1" dirty="0" smtClean="0">
                <a:solidFill>
                  <a:schemeClr val="bg1"/>
                </a:solidFill>
                <a:ea typeface="Verdana" pitchFamily="34" charset="0"/>
                <a:cs typeface="Verdana" pitchFamily="34" charset="0"/>
                <a:sym typeface="Symbol" pitchFamily="18" charset="2"/>
              </a:rPr>
              <a:t>Vector control: </a:t>
            </a:r>
            <a:r>
              <a:rPr lang="en-US" dirty="0" smtClean="0">
                <a:solidFill>
                  <a:schemeClr val="bg1"/>
                </a:solidFill>
                <a:ea typeface="Verdana" pitchFamily="34" charset="0"/>
                <a:cs typeface="Verdana" pitchFamily="34" charset="0"/>
                <a:sym typeface="Symbol" pitchFamily="18" charset="2"/>
              </a:rPr>
              <a:t>Inefficient, non practical, increases environmental and health hazard </a:t>
            </a:r>
            <a:endParaRPr lang="en-US" dirty="0">
              <a:solidFill>
                <a:schemeClr val="bg1"/>
              </a:solidFill>
              <a:ea typeface="Verdana" pitchFamily="34" charset="0"/>
              <a:cs typeface="Verdana" pitchFamily="34" charset="0"/>
              <a:sym typeface="Symbol" pitchFamily="18" charset="2"/>
            </a:endParaRPr>
          </a:p>
        </p:txBody>
      </p:sp>
      <p:sp>
        <p:nvSpPr>
          <p:cNvPr id="5" name="TextBox 4"/>
          <p:cNvSpPr txBox="1"/>
          <p:nvPr/>
        </p:nvSpPr>
        <p:spPr>
          <a:xfrm>
            <a:off x="381000" y="1371600"/>
            <a:ext cx="4018985" cy="369332"/>
          </a:xfrm>
          <a:prstGeom prst="rect">
            <a:avLst/>
          </a:prstGeom>
          <a:noFill/>
        </p:spPr>
        <p:txBody>
          <a:bodyPr wrap="none" rtlCol="0">
            <a:spAutoFit/>
          </a:bodyPr>
          <a:lstStyle/>
          <a:p>
            <a:r>
              <a:rPr lang="en-US" b="1" dirty="0" smtClean="0">
                <a:ea typeface="Verdana" pitchFamily="34" charset="0"/>
                <a:cs typeface="Verdana" pitchFamily="34" charset="0"/>
                <a:sym typeface="Symbol" pitchFamily="18" charset="2"/>
              </a:rPr>
              <a:t>Limitations of current control measures-</a:t>
            </a:r>
          </a:p>
        </p:txBody>
      </p:sp>
      <p:sp>
        <p:nvSpPr>
          <p:cNvPr id="6" name="Rectangle 5"/>
          <p:cNvSpPr/>
          <p:nvPr/>
        </p:nvSpPr>
        <p:spPr>
          <a:xfrm>
            <a:off x="304800" y="3048000"/>
            <a:ext cx="8382000" cy="9906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marL="228600" indent="-228600">
              <a:lnSpc>
                <a:spcPct val="115000"/>
              </a:lnSpc>
              <a:buFont typeface="Wingdings" pitchFamily="2" charset="2"/>
              <a:buChar char="q"/>
              <a:defRPr/>
            </a:pPr>
            <a:r>
              <a:rPr lang="en-US" b="1" dirty="0" smtClean="0">
                <a:solidFill>
                  <a:schemeClr val="bg1"/>
                </a:solidFill>
                <a:ea typeface="Verdana" pitchFamily="34" charset="0"/>
                <a:cs typeface="Verdana" pitchFamily="34" charset="0"/>
                <a:sym typeface="Symbol" pitchFamily="18" charset="2"/>
              </a:rPr>
              <a:t>Diagnosis: </a:t>
            </a:r>
            <a:r>
              <a:rPr lang="en-US" dirty="0" smtClean="0">
                <a:solidFill>
                  <a:schemeClr val="bg1"/>
                </a:solidFill>
                <a:ea typeface="Verdana" pitchFamily="34" charset="0"/>
                <a:cs typeface="Verdana" pitchFamily="34" charset="0"/>
                <a:sym typeface="Symbol" pitchFamily="18" charset="2"/>
              </a:rPr>
              <a:t>mass field adaptable accurate diagnostic method is lacking, invasive methods of diagnosis, no diagnostic tool to detect PKDL</a:t>
            </a:r>
          </a:p>
        </p:txBody>
      </p:sp>
      <p:sp>
        <p:nvSpPr>
          <p:cNvPr id="8" name="Rectangle 7"/>
          <p:cNvSpPr/>
          <p:nvPr/>
        </p:nvSpPr>
        <p:spPr>
          <a:xfrm>
            <a:off x="304800" y="4419600"/>
            <a:ext cx="8382000" cy="6096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marL="228600" indent="-228600">
              <a:lnSpc>
                <a:spcPct val="115000"/>
              </a:lnSpc>
              <a:buFont typeface="Wingdings" pitchFamily="2" charset="2"/>
              <a:buChar char="q"/>
              <a:defRPr/>
            </a:pPr>
            <a:r>
              <a:rPr lang="en-US" b="1" dirty="0" smtClean="0">
                <a:solidFill>
                  <a:schemeClr val="bg1"/>
                </a:solidFill>
                <a:ea typeface="Verdana" pitchFamily="34" charset="0"/>
                <a:cs typeface="Verdana" pitchFamily="34" charset="0"/>
                <a:sym typeface="Symbol" pitchFamily="18" charset="2"/>
              </a:rPr>
              <a:t>Treatment: </a:t>
            </a:r>
            <a:r>
              <a:rPr lang="en-US" dirty="0" smtClean="0">
                <a:solidFill>
                  <a:schemeClr val="bg1"/>
                </a:solidFill>
                <a:ea typeface="Verdana" pitchFamily="34" charset="0"/>
                <a:cs typeface="Verdana" pitchFamily="34" charset="0"/>
                <a:sym typeface="Symbol" pitchFamily="18" charset="2"/>
              </a:rPr>
              <a:t>Limited options, wide spread drug resistance, toxic and some are very costly </a:t>
            </a:r>
          </a:p>
        </p:txBody>
      </p:sp>
      <p:sp>
        <p:nvSpPr>
          <p:cNvPr id="9" name="Rounded Rectangle 8"/>
          <p:cNvSpPr/>
          <p:nvPr/>
        </p:nvSpPr>
        <p:spPr>
          <a:xfrm>
            <a:off x="1981200" y="5562600"/>
            <a:ext cx="5181600" cy="6096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228600" indent="-228600" algn="ctr" fontAlgn="auto">
              <a:lnSpc>
                <a:spcPct val="115000"/>
              </a:lnSpc>
              <a:spcBef>
                <a:spcPts val="0"/>
              </a:spcBef>
              <a:spcAft>
                <a:spcPts val="0"/>
              </a:spcAft>
              <a:defRPr/>
            </a:pPr>
            <a:r>
              <a:rPr lang="en-US" sz="2000" dirty="0" smtClean="0">
                <a:solidFill>
                  <a:schemeClr val="tx1"/>
                </a:solidFill>
                <a:ea typeface="Verdana" pitchFamily="34" charset="0"/>
                <a:cs typeface="Verdana" pitchFamily="34" charset="0"/>
                <a:sym typeface="Symbol" pitchFamily="18" charset="2"/>
              </a:rPr>
              <a:t> </a:t>
            </a:r>
            <a:r>
              <a:rPr lang="en-US" sz="2000" b="1" dirty="0" smtClean="0">
                <a:solidFill>
                  <a:schemeClr val="tx1"/>
                </a:solidFill>
                <a:ea typeface="Verdana" pitchFamily="34" charset="0"/>
                <a:cs typeface="Verdana" pitchFamily="34" charset="0"/>
                <a:sym typeface="Symbol" pitchFamily="18" charset="2"/>
              </a:rPr>
              <a:t>No vaccine against Human VL is available</a:t>
            </a:r>
            <a:endParaRPr lang="en-US" sz="2000" b="1" dirty="0">
              <a:solidFill>
                <a:schemeClr val="tx1"/>
              </a:solidFill>
              <a:ea typeface="Verdana" pitchFamily="34" charset="0"/>
              <a:cs typeface="Verdana" pitchFamily="34" charset="0"/>
              <a:sym typeface="Symbol" pitchFamily="18" charset="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457200"/>
            <a:ext cx="86106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What are the challenges in vaccine development strategies??? </a:t>
            </a:r>
            <a:endParaRPr lang="en-US" sz="2400" dirty="0">
              <a:solidFill>
                <a:schemeClr val="bg1"/>
              </a:solidFill>
            </a:endParaRPr>
          </a:p>
        </p:txBody>
      </p:sp>
      <p:sp>
        <p:nvSpPr>
          <p:cNvPr id="8" name="Rectangle 7"/>
          <p:cNvSpPr/>
          <p:nvPr/>
        </p:nvSpPr>
        <p:spPr>
          <a:xfrm>
            <a:off x="381000" y="1447800"/>
            <a:ext cx="8534400" cy="46482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r>
              <a:rPr lang="en-US" sz="2000" b="1" u="sng" dirty="0" smtClean="0">
                <a:solidFill>
                  <a:srgbClr val="FFFF00"/>
                </a:solidFill>
              </a:rPr>
              <a:t>Problems:-</a:t>
            </a:r>
          </a:p>
          <a:p>
            <a:endParaRPr lang="en-US" sz="2000" b="1" u="sng" dirty="0" smtClean="0">
              <a:solidFill>
                <a:srgbClr val="FFFF00"/>
              </a:solidFill>
            </a:endParaRPr>
          </a:p>
          <a:p>
            <a:pPr>
              <a:buFont typeface="Wingdings" pitchFamily="2" charset="2"/>
              <a:buChar char="q"/>
            </a:pPr>
            <a:r>
              <a:rPr lang="en-US" sz="2000" dirty="0" smtClean="0"/>
              <a:t> Protein must not only be protected from extracellular degradation but needs to be targeted to the relevant immune cells.</a:t>
            </a:r>
          </a:p>
          <a:p>
            <a:endParaRPr lang="en-US" sz="2000" dirty="0" smtClean="0"/>
          </a:p>
          <a:p>
            <a:pPr>
              <a:buFont typeface="Wingdings" pitchFamily="2" charset="2"/>
              <a:buChar char="q"/>
            </a:pPr>
            <a:r>
              <a:rPr lang="en-US" sz="2000" dirty="0" smtClean="0"/>
              <a:t> Antigens alone are generally weak </a:t>
            </a:r>
            <a:r>
              <a:rPr lang="en-US" sz="2000" dirty="0" err="1" smtClean="0"/>
              <a:t>immunogens</a:t>
            </a:r>
            <a:r>
              <a:rPr lang="en-US" sz="2000" dirty="0" smtClean="0"/>
              <a:t> and require an adjuvant to induce protective immunity.</a:t>
            </a:r>
          </a:p>
          <a:p>
            <a:endParaRPr lang="en-US" sz="2000" dirty="0" smtClean="0"/>
          </a:p>
          <a:p>
            <a:pPr>
              <a:buFont typeface="Wingdings" pitchFamily="2" charset="2"/>
              <a:buChar char="q"/>
            </a:pPr>
            <a:r>
              <a:rPr lang="en-US" sz="2000" dirty="0" smtClean="0"/>
              <a:t>For diseases such as leishmaniasis, the cellular immune response comprising primarily Th1 and CD8 </a:t>
            </a:r>
            <a:r>
              <a:rPr lang="en-US" sz="2000" dirty="0" err="1" smtClean="0"/>
              <a:t>effector</a:t>
            </a:r>
            <a:r>
              <a:rPr lang="en-US" sz="2000" dirty="0" smtClean="0"/>
              <a:t> T cells has been shown to be critical for mediating protection against infection.</a:t>
            </a:r>
          </a:p>
          <a:p>
            <a:endParaRPr lang="en-US" sz="2000" dirty="0" smtClean="0"/>
          </a:p>
          <a:p>
            <a:pPr>
              <a:buFont typeface="Wingdings" pitchFamily="2" charset="2"/>
              <a:buChar char="q"/>
            </a:pPr>
            <a:r>
              <a:rPr lang="en-US" sz="2000" dirty="0" smtClean="0"/>
              <a:t>Currently licensed </a:t>
            </a:r>
            <a:r>
              <a:rPr lang="en-US" sz="2000" dirty="0" err="1" smtClean="0"/>
              <a:t>adjuvants</a:t>
            </a:r>
            <a:r>
              <a:rPr lang="en-US" sz="2000" dirty="0" smtClean="0"/>
              <a:t> (for example </a:t>
            </a:r>
            <a:r>
              <a:rPr lang="en-US" sz="2000" dirty="0" err="1" smtClean="0"/>
              <a:t>aluminium</a:t>
            </a:r>
            <a:r>
              <a:rPr lang="en-US" sz="2000" dirty="0" smtClean="0"/>
              <a:t> hydroxide and the oil-in-water emulsion MF59), primarily elicit </a:t>
            </a:r>
            <a:r>
              <a:rPr lang="en-US" sz="2000" dirty="0" err="1" smtClean="0"/>
              <a:t>humoral</a:t>
            </a:r>
            <a:r>
              <a:rPr lang="en-US" sz="2000" dirty="0" smtClean="0"/>
              <a:t> responses without stimulating cellular immunity.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57200" y="2286000"/>
            <a:ext cx="8458200" cy="1600200"/>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r>
              <a:rPr lang="en-US" sz="2400" dirty="0" smtClean="0">
                <a:solidFill>
                  <a:schemeClr val="tx1"/>
                </a:solidFill>
              </a:rPr>
              <a:t>Aim:-</a:t>
            </a:r>
          </a:p>
          <a:p>
            <a:r>
              <a:rPr lang="en-US" sz="2000" dirty="0" smtClean="0">
                <a:solidFill>
                  <a:srgbClr val="FFFF00"/>
                </a:solidFill>
              </a:rPr>
              <a:t>To design an appropriate antigen delivery along with </a:t>
            </a:r>
            <a:r>
              <a:rPr lang="en-US" sz="2000" dirty="0" err="1" smtClean="0">
                <a:solidFill>
                  <a:srgbClr val="FFFF00"/>
                </a:solidFill>
              </a:rPr>
              <a:t>immunopotentiating</a:t>
            </a:r>
            <a:r>
              <a:rPr lang="en-US" sz="2000" dirty="0" smtClean="0">
                <a:solidFill>
                  <a:srgbClr val="FFFF00"/>
                </a:solidFill>
              </a:rPr>
              <a:t> </a:t>
            </a:r>
            <a:r>
              <a:rPr lang="en-US" sz="2000" dirty="0" err="1" smtClean="0">
                <a:solidFill>
                  <a:srgbClr val="FFFF00"/>
                </a:solidFill>
              </a:rPr>
              <a:t>adjuvants</a:t>
            </a:r>
            <a:r>
              <a:rPr lang="en-US" sz="2000" dirty="0" smtClean="0">
                <a:solidFill>
                  <a:srgbClr val="FFFF00"/>
                </a:solidFill>
              </a:rPr>
              <a:t> to stimulate broad </a:t>
            </a:r>
            <a:r>
              <a:rPr lang="en-US" sz="2000" dirty="0" err="1" smtClean="0">
                <a:solidFill>
                  <a:srgbClr val="FFFF00"/>
                </a:solidFill>
              </a:rPr>
              <a:t>humoral</a:t>
            </a:r>
            <a:r>
              <a:rPr lang="en-US" sz="2000" dirty="0" smtClean="0">
                <a:solidFill>
                  <a:srgbClr val="FFFF00"/>
                </a:solidFill>
              </a:rPr>
              <a:t> and T cell-mediated immunity to improve vaccine strategies against intracellular pathogens like </a:t>
            </a:r>
            <a:r>
              <a:rPr lang="en-US" sz="2000" i="1" dirty="0" smtClean="0">
                <a:solidFill>
                  <a:srgbClr val="FFFF00"/>
                </a:solidFill>
              </a:rPr>
              <a:t>Leishmania </a:t>
            </a:r>
            <a:r>
              <a:rPr lang="en-US" sz="2000" i="1" dirty="0" smtClean="0"/>
              <a:t>.</a:t>
            </a:r>
            <a:endParaRPr lang="en-US" sz="2000"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Box 5"/>
          <p:cNvSpPr txBox="1">
            <a:spLocks noChangeArrowheads="1"/>
          </p:cNvSpPr>
          <p:nvPr/>
        </p:nvSpPr>
        <p:spPr bwMode="auto">
          <a:xfrm>
            <a:off x="609600" y="1684109"/>
            <a:ext cx="7848600" cy="2354491"/>
          </a:xfrm>
          <a:prstGeom prst="rect">
            <a:avLst/>
          </a:prstGeom>
          <a:noFill/>
          <a:ln w="9525">
            <a:noFill/>
            <a:miter lim="800000"/>
            <a:headEnd/>
            <a:tailEnd/>
          </a:ln>
        </p:spPr>
        <p:txBody>
          <a:bodyPr wrap="square">
            <a:spAutoFit/>
          </a:bodyPr>
          <a:lstStyle/>
          <a:p>
            <a:pPr algn="just">
              <a:lnSpc>
                <a:spcPct val="150000"/>
              </a:lnSpc>
            </a:pPr>
            <a:r>
              <a:rPr lang="en-US" sz="1400" b="1" dirty="0" smtClean="0">
                <a:latin typeface="Verdana" pitchFamily="34" charset="0"/>
              </a:rPr>
              <a:t>Attractive </a:t>
            </a:r>
            <a:r>
              <a:rPr lang="en-US" sz="1400" b="1" dirty="0">
                <a:latin typeface="Verdana" pitchFamily="34" charset="0"/>
              </a:rPr>
              <a:t>biological properties of </a:t>
            </a:r>
            <a:r>
              <a:rPr lang="en-US" sz="1400" b="1" dirty="0" err="1">
                <a:latin typeface="Verdana" pitchFamily="34" charset="0"/>
              </a:rPr>
              <a:t>liposomes</a:t>
            </a:r>
            <a:r>
              <a:rPr lang="en-US" sz="1400" b="1" dirty="0">
                <a:latin typeface="Verdana" pitchFamily="34" charset="0"/>
              </a:rPr>
              <a:t>:</a:t>
            </a:r>
            <a:endParaRPr lang="en-US" sz="1400" dirty="0">
              <a:latin typeface="Verdana" pitchFamily="34" charset="0"/>
            </a:endParaRPr>
          </a:p>
          <a:p>
            <a:pPr algn="just">
              <a:lnSpc>
                <a:spcPct val="150000"/>
              </a:lnSpc>
            </a:pPr>
            <a:r>
              <a:rPr lang="en-US" sz="1400" dirty="0">
                <a:solidFill>
                  <a:srgbClr val="C00000"/>
                </a:solidFill>
                <a:sym typeface="Wingdings 2" pitchFamily="18" charset="2"/>
              </a:rPr>
              <a:t> </a:t>
            </a:r>
            <a:r>
              <a:rPr lang="en-US" sz="1400" dirty="0">
                <a:sym typeface="Wingdings 2" pitchFamily="18" charset="2"/>
              </a:rPr>
              <a:t>Safe, b</a:t>
            </a:r>
            <a:r>
              <a:rPr lang="en-US" sz="1400" dirty="0"/>
              <a:t>iocompatible, completely biodegradable, non-toxic and flexible.</a:t>
            </a:r>
          </a:p>
          <a:p>
            <a:pPr algn="just">
              <a:lnSpc>
                <a:spcPct val="150000"/>
              </a:lnSpc>
            </a:pPr>
            <a:r>
              <a:rPr lang="en-US" sz="1400" dirty="0">
                <a:solidFill>
                  <a:srgbClr val="C00000"/>
                </a:solidFill>
                <a:sym typeface="Wingdings 2" pitchFamily="18" charset="2"/>
              </a:rPr>
              <a:t> </a:t>
            </a:r>
            <a:r>
              <a:rPr lang="en-US" sz="1400" dirty="0"/>
              <a:t>Can entrap water-soluble (hydrophilic) agents in their internal water compartment and water-insoluble (hydrophobic) agents into the membrane for their efficient delivery to APCs </a:t>
            </a:r>
            <a:r>
              <a:rPr lang="en-US" sz="1400" i="1" dirty="0"/>
              <a:t>in vivo</a:t>
            </a:r>
            <a:r>
              <a:rPr lang="en-US" sz="1400" dirty="0"/>
              <a:t>.</a:t>
            </a:r>
          </a:p>
          <a:p>
            <a:pPr algn="just">
              <a:lnSpc>
                <a:spcPct val="150000"/>
              </a:lnSpc>
            </a:pPr>
            <a:r>
              <a:rPr lang="en-US" sz="1400" dirty="0">
                <a:solidFill>
                  <a:srgbClr val="C00000"/>
                </a:solidFill>
                <a:sym typeface="Wingdings 2" pitchFamily="18" charset="2"/>
              </a:rPr>
              <a:t></a:t>
            </a:r>
            <a:r>
              <a:rPr lang="en-US" sz="1400" dirty="0">
                <a:sym typeface="Wingdings 2" pitchFamily="18" charset="2"/>
              </a:rPr>
              <a:t> </a:t>
            </a:r>
            <a:r>
              <a:rPr lang="en-US" sz="1400" dirty="0"/>
              <a:t>Protects from the inactivating effect of external conditions/  degradation.</a:t>
            </a:r>
          </a:p>
          <a:p>
            <a:pPr algn="just">
              <a:lnSpc>
                <a:spcPct val="150000"/>
              </a:lnSpc>
            </a:pPr>
            <a:r>
              <a:rPr lang="en-US" sz="1400" dirty="0">
                <a:solidFill>
                  <a:srgbClr val="C00000"/>
                </a:solidFill>
                <a:sym typeface="Wingdings 2" pitchFamily="18" charset="2"/>
              </a:rPr>
              <a:t> </a:t>
            </a:r>
            <a:r>
              <a:rPr lang="en-US" sz="1400" dirty="0"/>
              <a:t>Modulate the immune response towards entrapped proteins/ peptides or to other antigens.</a:t>
            </a:r>
          </a:p>
          <a:p>
            <a:pPr algn="just">
              <a:lnSpc>
                <a:spcPct val="150000"/>
              </a:lnSpc>
            </a:pPr>
            <a:r>
              <a:rPr lang="en-US" sz="1400" dirty="0">
                <a:solidFill>
                  <a:srgbClr val="C00000"/>
                </a:solidFill>
                <a:sym typeface="Wingdings 2" pitchFamily="18" charset="2"/>
              </a:rPr>
              <a:t> </a:t>
            </a:r>
            <a:r>
              <a:rPr lang="en-US" sz="1400" dirty="0">
                <a:sym typeface="Wingdings 2" pitchFamily="18" charset="2"/>
              </a:rPr>
              <a:t>Sustained release</a:t>
            </a:r>
            <a:r>
              <a:rPr lang="en-US" sz="1400" dirty="0">
                <a:solidFill>
                  <a:srgbClr val="C00000"/>
                </a:solidFill>
                <a:sym typeface="Wingdings 2" pitchFamily="18" charset="2"/>
              </a:rPr>
              <a:t>.</a:t>
            </a:r>
            <a:endParaRPr lang="en-US" sz="1400" dirty="0">
              <a:solidFill>
                <a:srgbClr val="C00000"/>
              </a:solidFill>
            </a:endParaRPr>
          </a:p>
        </p:txBody>
      </p:sp>
      <p:sp>
        <p:nvSpPr>
          <p:cNvPr id="7172" name="TextBox 9"/>
          <p:cNvSpPr txBox="1">
            <a:spLocks noChangeArrowheads="1"/>
          </p:cNvSpPr>
          <p:nvPr/>
        </p:nvSpPr>
        <p:spPr bwMode="auto">
          <a:xfrm>
            <a:off x="2895600" y="6199187"/>
            <a:ext cx="3101975" cy="430213"/>
          </a:xfrm>
          <a:prstGeom prst="rect">
            <a:avLst/>
          </a:prstGeom>
          <a:noFill/>
          <a:ln w="9525">
            <a:noFill/>
            <a:miter lim="800000"/>
            <a:headEnd/>
            <a:tailEnd/>
          </a:ln>
        </p:spPr>
        <p:txBody>
          <a:bodyPr>
            <a:spAutoFit/>
          </a:bodyPr>
          <a:lstStyle/>
          <a:p>
            <a:r>
              <a:rPr lang="en-US" sz="1100" i="1" dirty="0"/>
              <a:t>.</a:t>
            </a:r>
          </a:p>
          <a:p>
            <a:r>
              <a:rPr lang="en-US" sz="1100" i="1" dirty="0">
                <a:hlinkClick r:id="rId3"/>
              </a:rPr>
              <a:t>Gregory</a:t>
            </a:r>
            <a:r>
              <a:rPr lang="en-US" sz="1100" i="1" dirty="0"/>
              <a:t> </a:t>
            </a:r>
            <a:r>
              <a:rPr lang="en-US" sz="1100" i="1" dirty="0">
                <a:solidFill>
                  <a:srgbClr val="FF0000"/>
                </a:solidFill>
              </a:rPr>
              <a:t>et al.</a:t>
            </a:r>
            <a:r>
              <a:rPr lang="en-US" sz="1100" i="1" u="sng" dirty="0">
                <a:solidFill>
                  <a:srgbClr val="FF0000"/>
                </a:solidFill>
                <a:hlinkClick r:id="rId4" tooltip="Frontiers in cellular and infection microbiology."/>
              </a:rPr>
              <a:t> </a:t>
            </a:r>
            <a:r>
              <a:rPr lang="en-US" sz="1100" i="1" u="sng" dirty="0">
                <a:hlinkClick r:id="rId4" tooltip="Frontiers in cellular and infection microbiology."/>
              </a:rPr>
              <a:t>Front Cell Infect </a:t>
            </a:r>
            <a:r>
              <a:rPr lang="en-US" sz="1100" i="1" u="sng" dirty="0" err="1">
                <a:hlinkClick r:id="rId4" tooltip="Frontiers in cellular and infection microbiology."/>
              </a:rPr>
              <a:t>Microbiol</a:t>
            </a:r>
            <a:r>
              <a:rPr lang="en-US" sz="1100" i="1" u="sng" dirty="0">
                <a:hlinkClick r:id="rId4" tooltip="Frontiers in cellular and infection microbiology."/>
              </a:rPr>
              <a:t>.</a:t>
            </a:r>
            <a:r>
              <a:rPr lang="en-US" sz="1100" i="1" dirty="0"/>
              <a:t> </a:t>
            </a:r>
            <a:r>
              <a:rPr lang="en-US" sz="1100" i="1" dirty="0">
                <a:solidFill>
                  <a:srgbClr val="FF0000"/>
                </a:solidFill>
              </a:rPr>
              <a:t>2013 </a:t>
            </a:r>
          </a:p>
        </p:txBody>
      </p:sp>
      <p:pic>
        <p:nvPicPr>
          <p:cNvPr id="7173" name="Picture 10" descr="C:\Users\nali\Desktop\fcimb-03-00013-g001.jpg"/>
          <p:cNvPicPr>
            <a:picLocks noChangeAspect="1" noChangeArrowheads="1"/>
          </p:cNvPicPr>
          <p:nvPr/>
        </p:nvPicPr>
        <p:blipFill>
          <a:blip r:embed="rId5"/>
          <a:srcRect/>
          <a:stretch>
            <a:fillRect/>
          </a:stretch>
        </p:blipFill>
        <p:spPr bwMode="auto">
          <a:xfrm>
            <a:off x="2676525" y="4170362"/>
            <a:ext cx="3571875" cy="21542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ounded Rectangle 7"/>
          <p:cNvSpPr/>
          <p:nvPr/>
        </p:nvSpPr>
        <p:spPr>
          <a:xfrm>
            <a:off x="1752600" y="152400"/>
            <a:ext cx="53340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b="1" dirty="0" err="1" smtClean="0">
                <a:solidFill>
                  <a:schemeClr val="bg1"/>
                </a:solidFill>
                <a:latin typeface="Verdana" pitchFamily="34" charset="0"/>
                <a:ea typeface="Verdana" pitchFamily="34" charset="0"/>
                <a:cs typeface="Verdana" pitchFamily="34" charset="0"/>
              </a:rPr>
              <a:t>Liposomes</a:t>
            </a:r>
            <a:r>
              <a:rPr lang="en-US" b="1" dirty="0" smtClean="0">
                <a:solidFill>
                  <a:schemeClr val="bg1"/>
                </a:solidFill>
                <a:latin typeface="Verdana" pitchFamily="34" charset="0"/>
                <a:ea typeface="Verdana" pitchFamily="34" charset="0"/>
                <a:cs typeface="Verdana" pitchFamily="34" charset="0"/>
              </a:rPr>
              <a:t> as antigen delivery system</a:t>
            </a:r>
            <a:endParaRPr lang="en-US" b="1" dirty="0">
              <a:solidFill>
                <a:schemeClr val="bg1"/>
              </a:solidFill>
              <a:latin typeface="Verdana" pitchFamily="34" charset="0"/>
              <a:ea typeface="Verdana" pitchFamily="34" charset="0"/>
              <a:cs typeface="Verdana" pitchFamily="34" charset="0"/>
            </a:endParaRPr>
          </a:p>
        </p:txBody>
      </p:sp>
      <p:sp>
        <p:nvSpPr>
          <p:cNvPr id="9" name="Rectangle 8"/>
          <p:cNvSpPr/>
          <p:nvPr/>
        </p:nvSpPr>
        <p:spPr>
          <a:xfrm>
            <a:off x="228600" y="762000"/>
            <a:ext cx="8686800" cy="762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just"/>
            <a:r>
              <a:rPr lang="en-US" b="1" dirty="0" err="1" smtClean="0">
                <a:solidFill>
                  <a:srgbClr val="FFFF00"/>
                </a:solidFill>
              </a:rPr>
              <a:t>Liposomes</a:t>
            </a:r>
            <a:r>
              <a:rPr lang="en-US" dirty="0" smtClean="0">
                <a:solidFill>
                  <a:srgbClr val="C00000"/>
                </a:solidFill>
              </a:rPr>
              <a:t> </a:t>
            </a:r>
            <a:r>
              <a:rPr lang="en-US" dirty="0" smtClean="0"/>
              <a:t>— spherical, self-closed microscopic structures formed by one or several concentric lipid </a:t>
            </a:r>
            <a:r>
              <a:rPr lang="en-US" dirty="0" err="1" smtClean="0"/>
              <a:t>bilayers</a:t>
            </a:r>
            <a:r>
              <a:rPr lang="en-US" dirty="0" smtClean="0"/>
              <a:t> with an aqueous phase inside and between the lipid </a:t>
            </a:r>
            <a:r>
              <a:rPr lang="en-US" dirty="0" err="1" smtClean="0"/>
              <a:t>bilayers</a:t>
            </a:r>
            <a:r>
              <a:rPr lang="en-US" dirty="0" smtClean="0"/>
              <a:t>. </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381000" y="152400"/>
            <a:ext cx="8458200" cy="2133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Capture.PNG"/>
          <p:cNvPicPr>
            <a:picLocks noChangeAspect="1"/>
          </p:cNvPicPr>
          <p:nvPr/>
        </p:nvPicPr>
        <p:blipFill>
          <a:blip r:embed="rId3"/>
          <a:stretch>
            <a:fillRect/>
          </a:stretch>
        </p:blipFill>
        <p:spPr>
          <a:xfrm>
            <a:off x="228600" y="2514600"/>
            <a:ext cx="3124200" cy="24094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2" name="Picture 2"/>
          <p:cNvPicPr>
            <a:picLocks noChangeAspect="1" noChangeArrowheads="1"/>
          </p:cNvPicPr>
          <p:nvPr/>
        </p:nvPicPr>
        <p:blipFill>
          <a:blip r:embed="rId4"/>
          <a:srcRect b="33564"/>
          <a:stretch>
            <a:fillRect/>
          </a:stretch>
        </p:blipFill>
        <p:spPr bwMode="auto">
          <a:xfrm>
            <a:off x="5257800" y="2590800"/>
            <a:ext cx="35433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ounded Rectangle 6"/>
          <p:cNvSpPr/>
          <p:nvPr/>
        </p:nvSpPr>
        <p:spPr>
          <a:xfrm>
            <a:off x="152400" y="5867400"/>
            <a:ext cx="38100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200" dirty="0" smtClean="0"/>
              <a:t>Fig :-Serum samples were collected immediately after last booster and 2 and 4 months after infection and assayed for SLA specific IgG antibodies by ELISA  with a serum dilution of 1:1000. </a:t>
            </a:r>
            <a:endParaRPr lang="en-IN" sz="1200" dirty="0"/>
          </a:p>
        </p:txBody>
      </p:sp>
      <p:sp>
        <p:nvSpPr>
          <p:cNvPr id="8" name="Rounded Rectangle 7"/>
          <p:cNvSpPr/>
          <p:nvPr/>
        </p:nvSpPr>
        <p:spPr>
          <a:xfrm>
            <a:off x="4419600" y="5791200"/>
            <a:ext cx="44958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200" dirty="0" smtClean="0"/>
              <a:t>Table :-Serum samples were collected after immunization, 2 and 4 months after infection. IgG2a:IgG1 levels represent the ratio of the </a:t>
            </a:r>
            <a:r>
              <a:rPr lang="en-IN" sz="1200" dirty="0" err="1" smtClean="0"/>
              <a:t>absorbances</a:t>
            </a:r>
            <a:r>
              <a:rPr lang="en-IN" sz="1200" dirty="0" smtClean="0"/>
              <a:t> at 450 nm of specific  antibodies from each group with 1:1000 diluted serums by ELISA. *** </a:t>
            </a:r>
            <a:r>
              <a:rPr lang="en-IN" sz="1200" i="1" dirty="0" smtClean="0"/>
              <a:t>p &lt; 0.001, vs. the control groups.</a:t>
            </a:r>
            <a:endParaRPr lang="en-IN" sz="1200" dirty="0"/>
          </a:p>
        </p:txBody>
      </p:sp>
      <p:sp>
        <p:nvSpPr>
          <p:cNvPr id="10" name="TextBox 9"/>
          <p:cNvSpPr txBox="1"/>
          <p:nvPr/>
        </p:nvSpPr>
        <p:spPr>
          <a:xfrm>
            <a:off x="228600" y="5029200"/>
            <a:ext cx="3276600" cy="769441"/>
          </a:xfrm>
          <a:prstGeom prst="rect">
            <a:avLst/>
          </a:prstGeom>
          <a:noFill/>
        </p:spPr>
        <p:txBody>
          <a:bodyPr wrap="square" rtlCol="0">
            <a:spAutoFit/>
          </a:bodyPr>
          <a:lstStyle/>
          <a:p>
            <a:r>
              <a:rPr lang="en-US" sz="1100" dirty="0" smtClean="0">
                <a:solidFill>
                  <a:srgbClr val="FF0000"/>
                </a:solidFill>
                <a:sym typeface="Wingdings 2"/>
              </a:rPr>
              <a:t>  </a:t>
            </a:r>
            <a:r>
              <a:rPr lang="en-IN" sz="1100" dirty="0" smtClean="0"/>
              <a:t>Immunization with SLA in positive </a:t>
            </a:r>
            <a:r>
              <a:rPr lang="en-IN" sz="1100" dirty="0" err="1" smtClean="0"/>
              <a:t>liposomes</a:t>
            </a:r>
            <a:r>
              <a:rPr lang="en-IN" sz="1100" dirty="0" smtClean="0"/>
              <a:t> stimulated the maximum level of IgG, significantly higher than the other vaccinated groups</a:t>
            </a:r>
          </a:p>
          <a:p>
            <a:r>
              <a:rPr lang="en-IN" sz="1100" dirty="0" smtClean="0"/>
              <a:t>(</a:t>
            </a:r>
            <a:r>
              <a:rPr lang="en-IN" sz="1100" i="1" dirty="0" smtClean="0"/>
              <a:t>p &lt; 0.001).</a:t>
            </a:r>
            <a:endParaRPr lang="en-IN" sz="1100" dirty="0"/>
          </a:p>
        </p:txBody>
      </p:sp>
      <p:sp>
        <p:nvSpPr>
          <p:cNvPr id="11" name="TextBox 10"/>
          <p:cNvSpPr txBox="1"/>
          <p:nvPr/>
        </p:nvSpPr>
        <p:spPr>
          <a:xfrm>
            <a:off x="3657600" y="2514600"/>
            <a:ext cx="1524000" cy="2954655"/>
          </a:xfrm>
          <a:prstGeom prst="rect">
            <a:avLst/>
          </a:prstGeom>
          <a:noFill/>
        </p:spPr>
        <p:txBody>
          <a:bodyPr wrap="square" rtlCol="0">
            <a:spAutoFit/>
          </a:bodyPr>
          <a:lstStyle/>
          <a:p>
            <a:r>
              <a:rPr lang="en-US" sz="1200" dirty="0" smtClean="0">
                <a:solidFill>
                  <a:srgbClr val="FF0000"/>
                </a:solidFill>
                <a:sym typeface="Wingdings 2"/>
              </a:rPr>
              <a:t> </a:t>
            </a:r>
            <a:r>
              <a:rPr lang="en-IN" sz="1200" dirty="0" smtClean="0"/>
              <a:t>IgG2a levels are dependent on IFN-γ, whereas IgG1 levels correlate</a:t>
            </a:r>
          </a:p>
          <a:p>
            <a:r>
              <a:rPr lang="en-IN" sz="1200" dirty="0" smtClean="0"/>
              <a:t>with IL-4.We, therefore, analyzed the </a:t>
            </a:r>
            <a:r>
              <a:rPr lang="en-IN" sz="1200" dirty="0" err="1" smtClean="0"/>
              <a:t>isotype</a:t>
            </a:r>
            <a:r>
              <a:rPr lang="en-IN" sz="1200" dirty="0" smtClean="0"/>
              <a:t> responses to SLA following immunization and challenge infection and determined the ratio of IgG2a:IgG1 as a measure of Th1:Th2 balance.</a:t>
            </a:r>
            <a:endParaRPr lang="en-IN" sz="1200" dirty="0"/>
          </a:p>
        </p:txBody>
      </p:sp>
      <p:sp>
        <p:nvSpPr>
          <p:cNvPr id="12" name="TextBox 11"/>
          <p:cNvSpPr txBox="1"/>
          <p:nvPr/>
        </p:nvSpPr>
        <p:spPr>
          <a:xfrm>
            <a:off x="5257800" y="4572000"/>
            <a:ext cx="3581400" cy="1015663"/>
          </a:xfrm>
          <a:prstGeom prst="rect">
            <a:avLst/>
          </a:prstGeom>
          <a:noFill/>
        </p:spPr>
        <p:txBody>
          <a:bodyPr wrap="square" rtlCol="0">
            <a:spAutoFit/>
          </a:bodyPr>
          <a:lstStyle/>
          <a:p>
            <a:r>
              <a:rPr lang="en-US" sz="1200" dirty="0" smtClean="0">
                <a:solidFill>
                  <a:srgbClr val="FF0000"/>
                </a:solidFill>
                <a:sym typeface="Wingdings 2"/>
              </a:rPr>
              <a:t> </a:t>
            </a:r>
            <a:r>
              <a:rPr lang="en-IN" sz="1200" dirty="0" smtClean="0"/>
              <a:t>As shown in Table , SLA in positive </a:t>
            </a:r>
            <a:r>
              <a:rPr lang="en-IN" sz="1200" dirty="0" err="1" smtClean="0"/>
              <a:t>liposomes</a:t>
            </a:r>
            <a:endParaRPr lang="en-IN" sz="1200" dirty="0" smtClean="0"/>
          </a:p>
          <a:p>
            <a:r>
              <a:rPr lang="en-IN" sz="1200" dirty="0" smtClean="0"/>
              <a:t>group had the highest ratio (1.11) after immunization and after infection (1.51 and 1.91 at 2 and 4 months, respectively) demonstrating a skewing towards Th1 response.</a:t>
            </a:r>
            <a:endParaRPr lang="en-IN"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458200" cy="6858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IN" sz="2400" dirty="0" smtClean="0"/>
              <a:t>Induction of IFN-γ, IL-4 in SLA-</a:t>
            </a:r>
            <a:r>
              <a:rPr lang="en-IN" sz="2400" dirty="0" err="1" smtClean="0"/>
              <a:t>liposomes</a:t>
            </a:r>
            <a:r>
              <a:rPr lang="en-IN" sz="2400" dirty="0" smtClean="0"/>
              <a:t> vaccinated mice</a:t>
            </a:r>
            <a:endParaRPr lang="en-IN" sz="2400" dirty="0"/>
          </a:p>
        </p:txBody>
      </p:sp>
      <p:pic>
        <p:nvPicPr>
          <p:cNvPr id="16386" name="Picture 2"/>
          <p:cNvPicPr>
            <a:picLocks noChangeAspect="1" noChangeArrowheads="1"/>
          </p:cNvPicPr>
          <p:nvPr/>
        </p:nvPicPr>
        <p:blipFill>
          <a:blip r:embed="rId2"/>
          <a:srcRect b="51261"/>
          <a:stretch>
            <a:fillRect/>
          </a:stretch>
        </p:blipFill>
        <p:spPr bwMode="auto">
          <a:xfrm>
            <a:off x="609600" y="1524000"/>
            <a:ext cx="3362325"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ounded Rectangle 3"/>
          <p:cNvSpPr/>
          <p:nvPr/>
        </p:nvSpPr>
        <p:spPr>
          <a:xfrm>
            <a:off x="304800" y="5410200"/>
            <a:ext cx="85344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dirty="0" smtClean="0"/>
              <a:t>Fig:- Cytokine levels in immunized mice before and after </a:t>
            </a:r>
            <a:r>
              <a:rPr lang="en-IN" i="1" dirty="0" smtClean="0"/>
              <a:t>L. </a:t>
            </a:r>
            <a:r>
              <a:rPr lang="en-IN" i="1" dirty="0" err="1" smtClean="0"/>
              <a:t>donovani</a:t>
            </a:r>
            <a:r>
              <a:rPr lang="en-IN" i="1" dirty="0" smtClean="0"/>
              <a:t> </a:t>
            </a:r>
            <a:r>
              <a:rPr lang="en-IN" dirty="0" smtClean="0"/>
              <a:t>infection. </a:t>
            </a:r>
            <a:r>
              <a:rPr lang="en-IN" dirty="0" err="1" smtClean="0"/>
              <a:t>Splenocytes</a:t>
            </a:r>
            <a:r>
              <a:rPr lang="en-IN" dirty="0" smtClean="0"/>
              <a:t> were cultured, stimulated with SLA and 72 h later concentrations of released IFN-γ(A) and IL-4 (B) in the culture supernatants were determined after immunization and challenge infection.</a:t>
            </a:r>
            <a:endParaRPr lang="en-IN" dirty="0"/>
          </a:p>
        </p:txBody>
      </p:sp>
      <p:pic>
        <p:nvPicPr>
          <p:cNvPr id="16387" name="Picture 3"/>
          <p:cNvPicPr>
            <a:picLocks noChangeAspect="1" noChangeArrowheads="1"/>
          </p:cNvPicPr>
          <p:nvPr/>
        </p:nvPicPr>
        <p:blipFill>
          <a:blip r:embed="rId3"/>
          <a:srcRect/>
          <a:stretch>
            <a:fillRect/>
          </a:stretch>
        </p:blipFill>
        <p:spPr bwMode="auto">
          <a:xfrm>
            <a:off x="4876800" y="1524000"/>
            <a:ext cx="3352800" cy="2190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457200" y="4038600"/>
            <a:ext cx="8382000" cy="1200329"/>
          </a:xfrm>
          <a:prstGeom prst="rect">
            <a:avLst/>
          </a:prstGeom>
          <a:noFill/>
        </p:spPr>
        <p:txBody>
          <a:bodyPr wrap="square" rtlCol="0">
            <a:spAutoFit/>
          </a:bodyPr>
          <a:lstStyle/>
          <a:p>
            <a:r>
              <a:rPr lang="en-US" dirty="0" smtClean="0">
                <a:solidFill>
                  <a:srgbClr val="FF0000"/>
                </a:solidFill>
                <a:sym typeface="Wingdings 2"/>
              </a:rPr>
              <a:t> </a:t>
            </a:r>
            <a:r>
              <a:rPr lang="en-IN" dirty="0" smtClean="0"/>
              <a:t>As a measure of Th1:Th2 bias, the IFN-γ:IL-4 ratio was highest in SLA in positive </a:t>
            </a:r>
            <a:r>
              <a:rPr lang="en-IN" dirty="0" err="1" smtClean="0"/>
              <a:t>liposomes</a:t>
            </a:r>
            <a:r>
              <a:rPr lang="en-IN" dirty="0" smtClean="0"/>
              <a:t> immunized mice (4.12±0.35 after immunization, 3.65±0.78 at 2 and 3.55±0.29 at 4 months). Lower but similar ratios were observed in mice immunized</a:t>
            </a:r>
          </a:p>
          <a:p>
            <a:r>
              <a:rPr lang="en-IN" dirty="0" smtClean="0"/>
              <a:t>with free SLA and SLA in neutral and negative </a:t>
            </a:r>
            <a:r>
              <a:rPr lang="en-IN" dirty="0" err="1" smtClean="0"/>
              <a:t>liposomes</a:t>
            </a:r>
            <a:r>
              <a:rPr lang="en-IN" dirty="0" smtClean="0"/>
              <a:t>, reflecting the IgG2a:IgG1</a:t>
            </a:r>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p:cNvPicPr>
            <a:picLocks noChangeAspect="1" noChangeArrowheads="1"/>
          </p:cNvPicPr>
          <p:nvPr/>
        </p:nvPicPr>
        <p:blipFill>
          <a:blip r:embed="rId2"/>
          <a:srcRect/>
          <a:stretch>
            <a:fillRect/>
          </a:stretch>
        </p:blipFill>
        <p:spPr bwMode="auto">
          <a:xfrm>
            <a:off x="4067175" y="2990850"/>
            <a:ext cx="4543425" cy="16859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4067175" y="2676525"/>
            <a:ext cx="4524375" cy="276225"/>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algn="ctr">
              <a:defRPr/>
            </a:pPr>
            <a:r>
              <a:rPr lang="en-US" sz="1200" b="1" dirty="0" err="1"/>
              <a:t>Physico</a:t>
            </a:r>
            <a:r>
              <a:rPr lang="en-US" sz="1200" b="1" dirty="0"/>
              <a:t>-chemical characteristics of the delivery systems </a:t>
            </a:r>
          </a:p>
        </p:txBody>
      </p:sp>
      <p:pic>
        <p:nvPicPr>
          <p:cNvPr id="8196" name="Picture 12"/>
          <p:cNvPicPr>
            <a:picLocks noChangeAspect="1" noChangeArrowheads="1"/>
          </p:cNvPicPr>
          <p:nvPr/>
        </p:nvPicPr>
        <p:blipFill>
          <a:blip r:embed="rId3"/>
          <a:srcRect/>
          <a:stretch>
            <a:fillRect/>
          </a:stretch>
        </p:blipFill>
        <p:spPr bwMode="auto">
          <a:xfrm>
            <a:off x="571500" y="152400"/>
            <a:ext cx="79248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197" name="Picture 8"/>
          <p:cNvPicPr>
            <a:picLocks noChangeAspect="1" noChangeArrowheads="1"/>
          </p:cNvPicPr>
          <p:nvPr/>
        </p:nvPicPr>
        <p:blipFill>
          <a:blip r:embed="rId4"/>
          <a:srcRect/>
          <a:stretch>
            <a:fillRect/>
          </a:stretch>
        </p:blipFill>
        <p:spPr bwMode="auto">
          <a:xfrm>
            <a:off x="1323975" y="2676525"/>
            <a:ext cx="1981200" cy="1920875"/>
          </a:xfrm>
          <a:prstGeom prst="rect">
            <a:avLst/>
          </a:prstGeom>
          <a:noFill/>
          <a:ln w="25400">
            <a:solidFill>
              <a:schemeClr val="tx1"/>
            </a:solidFill>
            <a:miter lim="800000"/>
            <a:headEnd/>
            <a:tailEnd/>
          </a:ln>
        </p:spPr>
      </p:pic>
      <p:grpSp>
        <p:nvGrpSpPr>
          <p:cNvPr id="2" name="Group 9"/>
          <p:cNvGrpSpPr>
            <a:grpSpLocks/>
          </p:cNvGrpSpPr>
          <p:nvPr/>
        </p:nvGrpSpPr>
        <p:grpSpPr bwMode="auto">
          <a:xfrm>
            <a:off x="762000" y="4800600"/>
            <a:ext cx="3143250" cy="1295400"/>
            <a:chOff x="0" y="72389"/>
            <a:chExt cx="2933699" cy="1760220"/>
          </a:xfrm>
        </p:grpSpPr>
        <p:sp>
          <p:nvSpPr>
            <p:cNvPr id="11" name="Rounded Rectangle 10"/>
            <p:cNvSpPr/>
            <p:nvPr/>
          </p:nvSpPr>
          <p:spPr>
            <a:xfrm>
              <a:off x="0" y="72389"/>
              <a:ext cx="2933699" cy="176022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Rounded Rectangle 4"/>
            <p:cNvSpPr/>
            <p:nvPr/>
          </p:nvSpPr>
          <p:spPr>
            <a:xfrm>
              <a:off x="51859" y="123165"/>
              <a:ext cx="2829982" cy="1658669"/>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just" defTabSz="533400">
                <a:lnSpc>
                  <a:spcPct val="90000"/>
                </a:lnSpc>
                <a:spcAft>
                  <a:spcPct val="35000"/>
                </a:spcAft>
                <a:defRPr/>
              </a:pPr>
              <a:r>
                <a:rPr lang="en-US" sz="1400" b="1" dirty="0">
                  <a:latin typeface="+mj-lt"/>
                </a:rPr>
                <a:t>Fig. 1.SDS-PAGE of </a:t>
              </a:r>
              <a:r>
                <a:rPr lang="en-US" sz="1400" b="1" dirty="0" err="1">
                  <a:latin typeface="+mj-lt"/>
                </a:rPr>
                <a:t>LAg</a:t>
              </a:r>
              <a:r>
                <a:rPr lang="en-US" sz="1400" b="1" dirty="0">
                  <a:latin typeface="+mj-lt"/>
                </a:rPr>
                <a:t>, free and incorporated in three different liposome preparations; </a:t>
              </a:r>
              <a:r>
                <a:rPr lang="en-US" sz="1400" dirty="0">
                  <a:latin typeface="+mj-lt"/>
                </a:rPr>
                <a:t>lane 1, Marker (molecular weights are given in left), lane 2, </a:t>
              </a:r>
              <a:r>
                <a:rPr lang="en-US" sz="1400" dirty="0" err="1">
                  <a:latin typeface="+mj-lt"/>
                </a:rPr>
                <a:t>LAg</a:t>
              </a:r>
              <a:r>
                <a:rPr lang="en-US" sz="1400" dirty="0">
                  <a:latin typeface="+mj-lt"/>
                </a:rPr>
                <a:t>; lane 3, </a:t>
              </a:r>
              <a:r>
                <a:rPr lang="en-US" sz="1400" dirty="0" err="1">
                  <a:latin typeface="+mj-lt"/>
                </a:rPr>
                <a:t>LAg</a:t>
              </a:r>
              <a:r>
                <a:rPr lang="en-US" sz="1400" dirty="0">
                  <a:latin typeface="+mj-lt"/>
                </a:rPr>
                <a:t> in MLV; lane 4, </a:t>
              </a:r>
              <a:r>
                <a:rPr lang="en-US" sz="1400" dirty="0" err="1">
                  <a:latin typeface="+mj-lt"/>
                </a:rPr>
                <a:t>LAg</a:t>
              </a:r>
              <a:r>
                <a:rPr lang="en-US" sz="1400" dirty="0">
                  <a:latin typeface="+mj-lt"/>
                </a:rPr>
                <a:t> in REV; lane 5, </a:t>
              </a:r>
              <a:r>
                <a:rPr lang="en-US" sz="1400" dirty="0" err="1">
                  <a:latin typeface="+mj-lt"/>
                </a:rPr>
                <a:t>LAg</a:t>
              </a:r>
              <a:r>
                <a:rPr lang="en-US" sz="1400" dirty="0">
                  <a:latin typeface="+mj-lt"/>
                </a:rPr>
                <a:t> in DRV</a:t>
              </a:r>
            </a:p>
          </p:txBody>
        </p:sp>
      </p:grpSp>
      <p:sp>
        <p:nvSpPr>
          <p:cNvPr id="13" name="TextBox 12"/>
          <p:cNvSpPr txBox="1"/>
          <p:nvPr/>
        </p:nvSpPr>
        <p:spPr>
          <a:xfrm>
            <a:off x="4038600" y="4743450"/>
            <a:ext cx="4572000" cy="1816100"/>
          </a:xfrm>
          <a:prstGeom prst="rect">
            <a:avLst/>
          </a:prstGeom>
          <a:noFill/>
        </p:spPr>
        <p:txBody>
          <a:bodyPr>
            <a:spAutoFit/>
          </a:bodyPr>
          <a:lstStyle/>
          <a:p>
            <a:pPr algn="just">
              <a:defRPr/>
            </a:pPr>
            <a:r>
              <a:rPr lang="en-US" sz="1400" dirty="0">
                <a:solidFill>
                  <a:srgbClr val="FF0000"/>
                </a:solidFill>
                <a:latin typeface="+mj-lt"/>
                <a:sym typeface="Wingdings 2"/>
              </a:rPr>
              <a:t></a:t>
            </a:r>
            <a:r>
              <a:rPr lang="en-US" sz="1400" dirty="0">
                <a:latin typeface="+mj-lt"/>
                <a:sym typeface="Wingdings 2"/>
              </a:rPr>
              <a:t> </a:t>
            </a:r>
            <a:r>
              <a:rPr lang="en-US" sz="1400" dirty="0">
                <a:latin typeface="+mj-lt"/>
              </a:rPr>
              <a:t>In this study we compared the vaccine potentiality of three </a:t>
            </a:r>
            <a:r>
              <a:rPr lang="en-US" sz="1400" dirty="0" smtClean="0">
                <a:latin typeface="+mj-lt"/>
              </a:rPr>
              <a:t>cationic liposomal </a:t>
            </a:r>
            <a:r>
              <a:rPr lang="en-US" sz="1400" dirty="0">
                <a:latin typeface="+mj-lt"/>
              </a:rPr>
              <a:t>formulations with </a:t>
            </a:r>
            <a:r>
              <a:rPr lang="en-US" sz="1400" dirty="0" err="1">
                <a:latin typeface="+mj-lt"/>
              </a:rPr>
              <a:t>LAg</a:t>
            </a:r>
            <a:r>
              <a:rPr lang="en-US" sz="1400" dirty="0">
                <a:latin typeface="+mj-lt"/>
              </a:rPr>
              <a:t> and the best vesicle was evaluated for long-term protection against VL.</a:t>
            </a:r>
          </a:p>
          <a:p>
            <a:pPr algn="just">
              <a:defRPr/>
            </a:pPr>
            <a:endParaRPr lang="en-US" sz="1400" dirty="0">
              <a:latin typeface="+mj-lt"/>
            </a:endParaRPr>
          </a:p>
          <a:p>
            <a:pPr algn="just">
              <a:defRPr/>
            </a:pPr>
            <a:r>
              <a:rPr lang="en-US" sz="1400" dirty="0">
                <a:solidFill>
                  <a:srgbClr val="FF0000"/>
                </a:solidFill>
                <a:latin typeface="+mj-lt"/>
                <a:sym typeface="Wingdings 2"/>
              </a:rPr>
              <a:t> </a:t>
            </a:r>
            <a:r>
              <a:rPr lang="en-US" sz="1400" dirty="0">
                <a:latin typeface="+mj-lt"/>
              </a:rPr>
              <a:t>Mice were immunized with </a:t>
            </a:r>
            <a:r>
              <a:rPr lang="en-US" sz="1400" dirty="0" err="1" smtClean="0">
                <a:latin typeface="+mj-lt"/>
              </a:rPr>
              <a:t>LAg</a:t>
            </a:r>
            <a:r>
              <a:rPr lang="en-US" sz="1400" dirty="0" smtClean="0">
                <a:latin typeface="+mj-lt"/>
              </a:rPr>
              <a:t> </a:t>
            </a:r>
            <a:r>
              <a:rPr lang="en-US" sz="1400" dirty="0">
                <a:latin typeface="+mj-lt"/>
              </a:rPr>
              <a:t>encapsulated in </a:t>
            </a:r>
            <a:r>
              <a:rPr lang="en-US" sz="1400" dirty="0" err="1">
                <a:latin typeface="+mj-lt"/>
              </a:rPr>
              <a:t>multilamellar</a:t>
            </a:r>
            <a:r>
              <a:rPr lang="en-US" sz="1400" dirty="0">
                <a:latin typeface="+mj-lt"/>
              </a:rPr>
              <a:t> vesicles (MLV), dehydration–rehydration vesicles (DRV) and reverse-phase evaporation vesicles (REV) and were challenged ten days </a:t>
            </a:r>
            <a:r>
              <a:rPr lang="en-US" sz="1400" dirty="0" smtClean="0">
                <a:latin typeface="+mj-lt"/>
              </a:rPr>
              <a:t> after </a:t>
            </a:r>
            <a:r>
              <a:rPr lang="en-US" sz="1400" dirty="0">
                <a:latin typeface="+mj-lt"/>
              </a:rPr>
              <a:t>vaccination.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457200" y="1066800"/>
            <a:ext cx="5276850" cy="2143125"/>
          </a:xfrm>
          <a:prstGeom prst="rect">
            <a:avLst/>
          </a:prstGeom>
          <a:noFill/>
          <a:ln w="25400">
            <a:solidFill>
              <a:schemeClr val="tx1"/>
            </a:solidFill>
            <a:miter lim="800000"/>
            <a:headEnd/>
            <a:tailEnd/>
          </a:ln>
        </p:spPr>
      </p:pic>
      <p:pic>
        <p:nvPicPr>
          <p:cNvPr id="9219" name="Picture 3"/>
          <p:cNvPicPr>
            <a:picLocks noChangeAspect="1" noChangeArrowheads="1"/>
          </p:cNvPicPr>
          <p:nvPr/>
        </p:nvPicPr>
        <p:blipFill>
          <a:blip r:embed="rId3"/>
          <a:srcRect/>
          <a:stretch>
            <a:fillRect/>
          </a:stretch>
        </p:blipFill>
        <p:spPr bwMode="auto">
          <a:xfrm>
            <a:off x="5867400" y="1066800"/>
            <a:ext cx="3038475" cy="5172075"/>
          </a:xfrm>
          <a:prstGeom prst="rect">
            <a:avLst/>
          </a:prstGeom>
          <a:noFill/>
          <a:ln w="25400">
            <a:solidFill>
              <a:schemeClr val="tx1"/>
            </a:solidFill>
            <a:miter lim="800000"/>
            <a:headEnd/>
            <a:tailEnd/>
          </a:ln>
        </p:spPr>
      </p:pic>
      <p:sp>
        <p:nvSpPr>
          <p:cNvPr id="9220" name="TextBox 3"/>
          <p:cNvSpPr txBox="1">
            <a:spLocks noChangeArrowheads="1"/>
          </p:cNvSpPr>
          <p:nvPr/>
        </p:nvSpPr>
        <p:spPr bwMode="auto">
          <a:xfrm>
            <a:off x="381000" y="990600"/>
            <a:ext cx="466725" cy="369888"/>
          </a:xfrm>
          <a:prstGeom prst="rect">
            <a:avLst/>
          </a:prstGeom>
          <a:noFill/>
          <a:ln w="9525">
            <a:noFill/>
            <a:miter lim="800000"/>
            <a:headEnd/>
            <a:tailEnd/>
          </a:ln>
        </p:spPr>
        <p:txBody>
          <a:bodyPr wrap="none">
            <a:spAutoFit/>
          </a:bodyPr>
          <a:lstStyle/>
          <a:p>
            <a:r>
              <a:rPr lang="en-US"/>
              <a:t>A. </a:t>
            </a:r>
          </a:p>
        </p:txBody>
      </p:sp>
      <p:sp>
        <p:nvSpPr>
          <p:cNvPr id="9221" name="TextBox 4"/>
          <p:cNvSpPr txBox="1">
            <a:spLocks noChangeArrowheads="1"/>
          </p:cNvSpPr>
          <p:nvPr/>
        </p:nvSpPr>
        <p:spPr bwMode="auto">
          <a:xfrm>
            <a:off x="3505200" y="1143000"/>
            <a:ext cx="403225" cy="369888"/>
          </a:xfrm>
          <a:prstGeom prst="rect">
            <a:avLst/>
          </a:prstGeom>
          <a:noFill/>
          <a:ln w="9525">
            <a:noFill/>
            <a:miter lim="800000"/>
            <a:headEnd/>
            <a:tailEnd/>
          </a:ln>
        </p:spPr>
        <p:txBody>
          <a:bodyPr wrap="none">
            <a:spAutoFit/>
          </a:bodyPr>
          <a:lstStyle/>
          <a:p>
            <a:r>
              <a:rPr lang="en-US"/>
              <a:t>B.</a:t>
            </a:r>
          </a:p>
        </p:txBody>
      </p:sp>
      <p:grpSp>
        <p:nvGrpSpPr>
          <p:cNvPr id="2" name="Group 5"/>
          <p:cNvGrpSpPr>
            <a:grpSpLocks/>
          </p:cNvGrpSpPr>
          <p:nvPr/>
        </p:nvGrpSpPr>
        <p:grpSpPr bwMode="auto">
          <a:xfrm>
            <a:off x="457200" y="3505200"/>
            <a:ext cx="5029200" cy="3124200"/>
            <a:chOff x="0" y="0"/>
            <a:chExt cx="7536433" cy="990598"/>
          </a:xfrm>
        </p:grpSpPr>
        <p:sp>
          <p:nvSpPr>
            <p:cNvPr id="7" name="Rounded Rectangle 6"/>
            <p:cNvSpPr/>
            <p:nvPr/>
          </p:nvSpPr>
          <p:spPr>
            <a:xfrm>
              <a:off x="0" y="0"/>
              <a:ext cx="7536433" cy="99059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Rounded Rectangle 4"/>
            <p:cNvSpPr/>
            <p:nvPr/>
          </p:nvSpPr>
          <p:spPr>
            <a:xfrm>
              <a:off x="228377" y="58270"/>
              <a:ext cx="7079679" cy="900764"/>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algn="just" defTabSz="533400">
                <a:lnSpc>
                  <a:spcPct val="90000"/>
                </a:lnSpc>
                <a:spcAft>
                  <a:spcPct val="35000"/>
                </a:spcAft>
                <a:defRPr/>
              </a:pPr>
              <a:r>
                <a:rPr lang="en-US" sz="1400" b="1" dirty="0">
                  <a:solidFill>
                    <a:schemeClr val="bg1"/>
                  </a:solidFill>
                </a:rPr>
                <a:t>Fig A:Comparison of protective immunity of </a:t>
              </a:r>
              <a:r>
                <a:rPr lang="en-US" sz="1400" b="1" dirty="0" err="1">
                  <a:solidFill>
                    <a:schemeClr val="bg1"/>
                  </a:solidFill>
                </a:rPr>
                <a:t>LAg</a:t>
              </a:r>
              <a:r>
                <a:rPr lang="en-US" sz="1400" b="1" dirty="0">
                  <a:solidFill>
                    <a:schemeClr val="bg1"/>
                  </a:solidFill>
                </a:rPr>
                <a:t> in MLV, DRV and REV in susceptible BALB/c mice. </a:t>
              </a:r>
              <a:r>
                <a:rPr lang="en-US" sz="1400" dirty="0" smtClean="0">
                  <a:solidFill>
                    <a:schemeClr val="bg1"/>
                  </a:solidFill>
                </a:rPr>
                <a:t>Mice </a:t>
              </a:r>
              <a:r>
                <a:rPr lang="en-US" sz="1400" dirty="0">
                  <a:solidFill>
                    <a:schemeClr val="bg1"/>
                  </a:solidFill>
                </a:rPr>
                <a:t>were immunized and boosted twice in two week intervals with PBS, empty REV, DRV or MLV </a:t>
              </a:r>
              <a:r>
                <a:rPr lang="en-US" sz="1400" dirty="0" err="1">
                  <a:solidFill>
                    <a:schemeClr val="bg1"/>
                  </a:solidFill>
                </a:rPr>
                <a:t>liposomes</a:t>
              </a:r>
              <a:r>
                <a:rPr lang="en-US" sz="1400" dirty="0">
                  <a:solidFill>
                    <a:schemeClr val="bg1"/>
                  </a:solidFill>
                </a:rPr>
                <a:t>, </a:t>
              </a:r>
              <a:r>
                <a:rPr lang="en-US" sz="1400" dirty="0" err="1">
                  <a:solidFill>
                    <a:schemeClr val="bg1"/>
                  </a:solidFill>
                </a:rPr>
                <a:t>LAg</a:t>
              </a:r>
              <a:r>
                <a:rPr lang="en-US" sz="1400" dirty="0">
                  <a:solidFill>
                    <a:schemeClr val="bg1"/>
                  </a:solidFill>
                </a:rPr>
                <a:t> alone or encapsulated in REV, DRV or MLV </a:t>
              </a:r>
              <a:r>
                <a:rPr lang="en-US" sz="1400" dirty="0" err="1">
                  <a:solidFill>
                    <a:schemeClr val="bg1"/>
                  </a:solidFill>
                </a:rPr>
                <a:t>liposomes</a:t>
              </a:r>
              <a:r>
                <a:rPr lang="en-US" sz="1400" dirty="0">
                  <a:solidFill>
                    <a:schemeClr val="bg1"/>
                  </a:solidFill>
                </a:rPr>
                <a:t>. The parasite burden in the liver and spleen were determined 2 and 4 months </a:t>
              </a:r>
              <a:r>
                <a:rPr lang="en-US" sz="1400" dirty="0" err="1">
                  <a:solidFill>
                    <a:schemeClr val="bg1"/>
                  </a:solidFill>
                </a:rPr>
                <a:t>postinfection</a:t>
              </a:r>
              <a:r>
                <a:rPr lang="en-US" sz="1400" dirty="0" smtClean="0">
                  <a:solidFill>
                    <a:schemeClr val="bg1"/>
                  </a:solidFill>
                </a:rPr>
                <a:t>.</a:t>
              </a:r>
            </a:p>
            <a:p>
              <a:pPr algn="just" defTabSz="533400">
                <a:lnSpc>
                  <a:spcPct val="90000"/>
                </a:lnSpc>
                <a:spcAft>
                  <a:spcPct val="35000"/>
                </a:spcAft>
                <a:defRPr/>
              </a:pPr>
              <a:endParaRPr lang="en-US" sz="1400" dirty="0">
                <a:solidFill>
                  <a:schemeClr val="bg1"/>
                </a:solidFill>
              </a:endParaRPr>
            </a:p>
            <a:p>
              <a:pPr algn="just" defTabSz="533400">
                <a:lnSpc>
                  <a:spcPct val="90000"/>
                </a:lnSpc>
                <a:spcAft>
                  <a:spcPct val="35000"/>
                </a:spcAft>
                <a:defRPr/>
              </a:pPr>
              <a:r>
                <a:rPr lang="en-US" sz="1400" b="1" dirty="0">
                  <a:solidFill>
                    <a:schemeClr val="bg1"/>
                  </a:solidFill>
                </a:rPr>
                <a:t>B. Comparison of </a:t>
              </a:r>
              <a:r>
                <a:rPr lang="en-US" sz="1400" b="1" dirty="0" err="1">
                  <a:solidFill>
                    <a:schemeClr val="bg1"/>
                  </a:solidFill>
                </a:rPr>
                <a:t>LAg</a:t>
              </a:r>
              <a:r>
                <a:rPr lang="en-US" sz="1400" b="1" dirty="0">
                  <a:solidFill>
                    <a:schemeClr val="bg1"/>
                  </a:solidFill>
                </a:rPr>
                <a:t> in MLV, DRV and REV to influence the production of Ag-specific cytokines and NO in spleen culture supernatants. </a:t>
              </a:r>
              <a:r>
                <a:rPr lang="en-US" sz="1400" dirty="0">
                  <a:solidFill>
                    <a:schemeClr val="bg1"/>
                  </a:solidFill>
                </a:rPr>
                <a:t>Groups of mice were vaccinated and spleens were isolated before or after infection. </a:t>
              </a:r>
              <a:r>
                <a:rPr lang="en-US" sz="1400" dirty="0" err="1">
                  <a:solidFill>
                    <a:schemeClr val="bg1"/>
                  </a:solidFill>
                </a:rPr>
                <a:t>Splenocytes</a:t>
              </a:r>
              <a:r>
                <a:rPr lang="en-US" sz="1400" dirty="0">
                  <a:solidFill>
                    <a:schemeClr val="bg1"/>
                  </a:solidFill>
                </a:rPr>
                <a:t> were pulsed with </a:t>
              </a:r>
              <a:r>
                <a:rPr lang="en-US" sz="1400" dirty="0" err="1">
                  <a:solidFill>
                    <a:schemeClr val="bg1"/>
                  </a:solidFill>
                </a:rPr>
                <a:t>LAg</a:t>
              </a:r>
              <a:r>
                <a:rPr lang="en-US" sz="1400" dirty="0">
                  <a:solidFill>
                    <a:schemeClr val="bg1"/>
                  </a:solidFill>
                </a:rPr>
                <a:t> (10μg/ml). Seventy two hours later, supernatants were harvested and stored at−70 °C for estimation of IFN-γ, IL-4 and NO. </a:t>
              </a:r>
            </a:p>
            <a:p>
              <a:pPr algn="just" defTabSz="533400">
                <a:lnSpc>
                  <a:spcPct val="90000"/>
                </a:lnSpc>
                <a:spcAft>
                  <a:spcPct val="35000"/>
                </a:spcAft>
                <a:defRPr/>
              </a:pPr>
              <a:endParaRPr lang="en-US" sz="1400" dirty="0">
                <a:solidFill>
                  <a:schemeClr val="bg1"/>
                </a:solidFill>
                <a:latin typeface="+mj-lt"/>
              </a:endParaRPr>
            </a:p>
          </p:txBody>
        </p:sp>
      </p:grpSp>
      <p:sp>
        <p:nvSpPr>
          <p:cNvPr id="9224" name="TextBox 9"/>
          <p:cNvSpPr txBox="1">
            <a:spLocks noChangeArrowheads="1"/>
          </p:cNvSpPr>
          <p:nvPr/>
        </p:nvSpPr>
        <p:spPr bwMode="auto">
          <a:xfrm>
            <a:off x="5791200" y="990600"/>
            <a:ext cx="403225" cy="369888"/>
          </a:xfrm>
          <a:prstGeom prst="rect">
            <a:avLst/>
          </a:prstGeom>
          <a:noFill/>
          <a:ln w="9525">
            <a:noFill/>
            <a:miter lim="800000"/>
            <a:headEnd/>
            <a:tailEnd/>
          </a:ln>
        </p:spPr>
        <p:txBody>
          <a:bodyPr wrap="none">
            <a:spAutoFit/>
          </a:bodyPr>
          <a:lstStyle/>
          <a:p>
            <a:r>
              <a:rPr lang="en-US"/>
              <a:t>B.</a:t>
            </a:r>
          </a:p>
        </p:txBody>
      </p:sp>
      <p:sp>
        <p:nvSpPr>
          <p:cNvPr id="12" name="Rectangle 11"/>
          <p:cNvSpPr/>
          <p:nvPr/>
        </p:nvSpPr>
        <p:spPr>
          <a:xfrm>
            <a:off x="152400" y="152400"/>
            <a:ext cx="8839200" cy="762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solidFill>
                  <a:schemeClr val="bg1"/>
                </a:solidFill>
                <a:latin typeface="Verdana" pitchFamily="34" charset="0"/>
              </a:rPr>
              <a:t>Evaluation of cytokine response &amp; protective efficacy of </a:t>
            </a:r>
            <a:r>
              <a:rPr lang="en-US" b="1" dirty="0" err="1" smtClean="0">
                <a:solidFill>
                  <a:schemeClr val="bg1"/>
                </a:solidFill>
                <a:latin typeface="Verdana" pitchFamily="34" charset="0"/>
              </a:rPr>
              <a:t>LAg</a:t>
            </a:r>
            <a:r>
              <a:rPr lang="en-US" b="1" dirty="0" smtClean="0">
                <a:solidFill>
                  <a:schemeClr val="bg1"/>
                </a:solidFill>
                <a:latin typeface="Verdana" pitchFamily="34" charset="0"/>
              </a:rPr>
              <a:t> in association with MLV, REV or DRV </a:t>
            </a:r>
            <a:r>
              <a:rPr lang="en-US" b="1" dirty="0" err="1" smtClean="0">
                <a:solidFill>
                  <a:schemeClr val="bg1"/>
                </a:solidFill>
                <a:latin typeface="Verdana" pitchFamily="34" charset="0"/>
              </a:rPr>
              <a:t>liposomes</a:t>
            </a:r>
            <a:endParaRPr lang="en-US" b="1" dirty="0">
              <a:solidFill>
                <a:schemeClr val="bg1"/>
              </a:solidFill>
              <a:latin typeface="Verdana"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3"/>
          <p:cNvPicPr>
            <a:picLocks noChangeAspect="1" noChangeArrowheads="1"/>
          </p:cNvPicPr>
          <p:nvPr/>
        </p:nvPicPr>
        <p:blipFill>
          <a:blip r:embed="rId2"/>
          <a:srcRect/>
          <a:stretch>
            <a:fillRect/>
          </a:stretch>
        </p:blipFill>
        <p:spPr bwMode="auto">
          <a:xfrm>
            <a:off x="457200" y="1295400"/>
            <a:ext cx="4787900" cy="4495800"/>
          </a:xfrm>
          <a:prstGeom prst="rect">
            <a:avLst/>
          </a:prstGeom>
          <a:noFill/>
          <a:ln w="25400">
            <a:solidFill>
              <a:schemeClr val="tx1"/>
            </a:solidFill>
            <a:miter lim="800000"/>
            <a:headEnd/>
            <a:tailEnd/>
          </a:ln>
        </p:spPr>
      </p:pic>
      <p:sp>
        <p:nvSpPr>
          <p:cNvPr id="3" name="TextBox 2"/>
          <p:cNvSpPr txBox="1"/>
          <p:nvPr/>
        </p:nvSpPr>
        <p:spPr>
          <a:xfrm>
            <a:off x="5486400" y="1857375"/>
            <a:ext cx="3429000" cy="3108543"/>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algn="just">
              <a:defRPr/>
            </a:pPr>
            <a:r>
              <a:rPr lang="en-US" sz="1400" b="1" dirty="0"/>
              <a:t>Fig.</a:t>
            </a:r>
            <a:r>
              <a:rPr lang="en-US" sz="1400" dirty="0"/>
              <a:t> </a:t>
            </a:r>
            <a:r>
              <a:rPr lang="en-US" sz="1400" b="1" dirty="0" err="1"/>
              <a:t>LAg</a:t>
            </a:r>
            <a:r>
              <a:rPr lang="en-US" sz="1400" b="1" dirty="0"/>
              <a:t> in MLV </a:t>
            </a:r>
            <a:r>
              <a:rPr lang="en-US" sz="1400" b="1" dirty="0" err="1"/>
              <a:t>liposomes</a:t>
            </a:r>
            <a:r>
              <a:rPr lang="en-US" sz="1400" b="1" dirty="0"/>
              <a:t> demonstrates durable protection against </a:t>
            </a:r>
            <a:r>
              <a:rPr lang="en-US" sz="1400" b="1" i="1" dirty="0"/>
              <a:t>L. donovani </a:t>
            </a:r>
            <a:r>
              <a:rPr lang="en-US" sz="1400" b="1" dirty="0"/>
              <a:t>in BALB/c </a:t>
            </a:r>
            <a:r>
              <a:rPr lang="en-US" sz="1400" b="1" dirty="0" smtClean="0"/>
              <a:t>mice</a:t>
            </a:r>
            <a:r>
              <a:rPr lang="en-US" sz="1400" dirty="0" smtClean="0"/>
              <a:t>. Animals </a:t>
            </a:r>
            <a:r>
              <a:rPr lang="en-US" sz="1400" dirty="0"/>
              <a:t>were immunized </a:t>
            </a:r>
            <a:r>
              <a:rPr lang="en-US" sz="1400" dirty="0" err="1"/>
              <a:t>i.p</a:t>
            </a:r>
            <a:r>
              <a:rPr lang="en-US" sz="1400" dirty="0"/>
              <a:t>. and boosted twice at  two- week intervals with PBS, empty </a:t>
            </a:r>
            <a:r>
              <a:rPr lang="en-US" sz="1400" dirty="0" err="1"/>
              <a:t>liposomes</a:t>
            </a:r>
            <a:r>
              <a:rPr lang="en-US" sz="1400" dirty="0"/>
              <a:t>, </a:t>
            </a:r>
            <a:r>
              <a:rPr lang="en-US" sz="1400" dirty="0" err="1"/>
              <a:t>LAg</a:t>
            </a:r>
            <a:r>
              <a:rPr lang="en-US" sz="1400" dirty="0"/>
              <a:t> free or entrapped in </a:t>
            </a:r>
            <a:r>
              <a:rPr lang="en-US" sz="1400" dirty="0" err="1"/>
              <a:t>liposomes</a:t>
            </a:r>
            <a:r>
              <a:rPr lang="en-US" sz="1400" dirty="0"/>
              <a:t> and challenged 10 weeks after vaccination. (A) Parasite burden in the liver and spleen were determined at 3 months </a:t>
            </a:r>
            <a:r>
              <a:rPr lang="en-US" sz="1400" dirty="0" err="1"/>
              <a:t>postchallenge</a:t>
            </a:r>
            <a:r>
              <a:rPr lang="en-US" sz="1400" dirty="0"/>
              <a:t>. Data represent LDU ± SEM. (B) Footpad swelling was determined before and after infectious challenge. (C) Serum </a:t>
            </a:r>
            <a:r>
              <a:rPr lang="en-US" sz="1400" dirty="0" err="1"/>
              <a:t>IgG</a:t>
            </a:r>
            <a:r>
              <a:rPr lang="en-US" sz="1400" dirty="0"/>
              <a:t>, IgG1 and IgG2a were analyzed through ELISA in vaccinated animals with and without </a:t>
            </a:r>
            <a:r>
              <a:rPr lang="en-US" sz="1400" i="1" dirty="0"/>
              <a:t>L. </a:t>
            </a:r>
            <a:r>
              <a:rPr lang="en-US" sz="1400" i="1" dirty="0" err="1"/>
              <a:t>donovani</a:t>
            </a:r>
            <a:r>
              <a:rPr lang="en-US" sz="1400" i="1" dirty="0"/>
              <a:t> </a:t>
            </a:r>
            <a:r>
              <a:rPr lang="en-US" sz="1400" dirty="0"/>
              <a:t>infection. </a:t>
            </a:r>
          </a:p>
        </p:txBody>
      </p:sp>
      <p:sp>
        <p:nvSpPr>
          <p:cNvPr id="8" name="Rectangle 7"/>
          <p:cNvSpPr/>
          <p:nvPr/>
        </p:nvSpPr>
        <p:spPr>
          <a:xfrm>
            <a:off x="228600" y="152400"/>
            <a:ext cx="8686800" cy="762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err="1" smtClean="0">
                <a:solidFill>
                  <a:schemeClr val="bg1"/>
                </a:solidFill>
                <a:latin typeface="Verdana" pitchFamily="34" charset="0"/>
              </a:rPr>
              <a:t>LAg</a:t>
            </a:r>
            <a:r>
              <a:rPr lang="en-US" b="1" dirty="0" smtClean="0">
                <a:solidFill>
                  <a:schemeClr val="bg1"/>
                </a:solidFill>
                <a:latin typeface="Verdana" pitchFamily="34" charset="0"/>
              </a:rPr>
              <a:t> in MLV </a:t>
            </a:r>
            <a:r>
              <a:rPr lang="en-US" b="1" dirty="0" err="1" smtClean="0">
                <a:solidFill>
                  <a:schemeClr val="bg1"/>
                </a:solidFill>
                <a:latin typeface="Verdana" pitchFamily="34" charset="0"/>
              </a:rPr>
              <a:t>liposomes</a:t>
            </a:r>
            <a:r>
              <a:rPr lang="en-US" b="1" dirty="0" smtClean="0">
                <a:solidFill>
                  <a:schemeClr val="bg1"/>
                </a:solidFill>
                <a:latin typeface="Verdana" pitchFamily="34" charset="0"/>
              </a:rPr>
              <a:t> demonstrates durable </a:t>
            </a:r>
          </a:p>
          <a:p>
            <a:pPr algn="ctr"/>
            <a:r>
              <a:rPr lang="en-US" b="1" dirty="0" smtClean="0">
                <a:solidFill>
                  <a:schemeClr val="bg1"/>
                </a:solidFill>
                <a:latin typeface="Verdana" pitchFamily="34" charset="0"/>
              </a:rPr>
              <a:t>protective immunity</a:t>
            </a:r>
            <a:endParaRPr lang="en-US" b="1" dirty="0">
              <a:solidFill>
                <a:schemeClr val="bg1"/>
              </a:solidFill>
              <a:latin typeface="Verdana"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914400" y="152400"/>
            <a:ext cx="7315200" cy="1981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7" name="Picture 3"/>
          <p:cNvPicPr>
            <a:picLocks noChangeAspect="1" noChangeArrowheads="1"/>
          </p:cNvPicPr>
          <p:nvPr/>
        </p:nvPicPr>
        <p:blipFill>
          <a:blip r:embed="rId3"/>
          <a:srcRect/>
          <a:stretch>
            <a:fillRect/>
          </a:stretch>
        </p:blipFill>
        <p:spPr bwMode="auto">
          <a:xfrm>
            <a:off x="533400" y="2828925"/>
            <a:ext cx="4419600" cy="1590675"/>
          </a:xfrm>
          <a:prstGeom prst="rect">
            <a:avLst/>
          </a:prstGeom>
          <a:noFill/>
          <a:ln w="25400">
            <a:solidFill>
              <a:schemeClr val="tx1"/>
            </a:solidFill>
            <a:miter lim="800000"/>
            <a:headEnd/>
            <a:tailEnd/>
          </a:ln>
        </p:spPr>
      </p:pic>
      <p:pic>
        <p:nvPicPr>
          <p:cNvPr id="11268" name="Picture 4"/>
          <p:cNvPicPr>
            <a:picLocks noChangeAspect="1" noChangeArrowheads="1"/>
          </p:cNvPicPr>
          <p:nvPr/>
        </p:nvPicPr>
        <p:blipFill>
          <a:blip r:embed="rId4"/>
          <a:srcRect/>
          <a:stretch>
            <a:fillRect/>
          </a:stretch>
        </p:blipFill>
        <p:spPr bwMode="auto">
          <a:xfrm>
            <a:off x="533400" y="4429125"/>
            <a:ext cx="4419600" cy="1590675"/>
          </a:xfrm>
          <a:prstGeom prst="rect">
            <a:avLst/>
          </a:prstGeom>
          <a:noFill/>
          <a:ln w="25400">
            <a:solidFill>
              <a:schemeClr val="tx1"/>
            </a:solidFill>
            <a:miter lim="800000"/>
            <a:headEnd/>
            <a:tailEnd/>
          </a:ln>
        </p:spPr>
      </p:pic>
      <p:graphicFrame>
        <p:nvGraphicFramePr>
          <p:cNvPr id="7" name="Diagram 6"/>
          <p:cNvGraphicFramePr/>
          <p:nvPr/>
        </p:nvGraphicFramePr>
        <p:xfrm>
          <a:off x="1428750" y="2286000"/>
          <a:ext cx="684803" cy="36933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 7"/>
          <p:cNvGraphicFramePr/>
          <p:nvPr/>
        </p:nvGraphicFramePr>
        <p:xfrm>
          <a:off x="3562350" y="2286000"/>
          <a:ext cx="684803" cy="36933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1" name="Diagram 10"/>
          <p:cNvGraphicFramePr/>
          <p:nvPr/>
        </p:nvGraphicFramePr>
        <p:xfrm>
          <a:off x="5105400" y="4800600"/>
          <a:ext cx="3962400" cy="15240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3320" name="TextBox 11"/>
          <p:cNvSpPr txBox="1">
            <a:spLocks noChangeArrowheads="1"/>
          </p:cNvSpPr>
          <p:nvPr/>
        </p:nvSpPr>
        <p:spPr bwMode="auto">
          <a:xfrm>
            <a:off x="5105400" y="3021449"/>
            <a:ext cx="3810000" cy="1169551"/>
          </a:xfrm>
          <a:prstGeom prst="rect">
            <a:avLst/>
          </a:prstGeom>
          <a:noFill/>
          <a:ln w="9525">
            <a:noFill/>
            <a:miter lim="800000"/>
            <a:headEnd/>
            <a:tailEnd/>
          </a:ln>
        </p:spPr>
        <p:txBody>
          <a:bodyPr anchor="ctr">
            <a:spAutoFit/>
          </a:bodyPr>
          <a:lstStyle/>
          <a:p>
            <a:pPr algn="just">
              <a:defRPr/>
            </a:pPr>
            <a:r>
              <a:rPr lang="en-US" sz="1400" dirty="0">
                <a:solidFill>
                  <a:srgbClr val="C00000"/>
                </a:solidFill>
                <a:latin typeface="+mn-lt"/>
                <a:sym typeface="Wingdings 2" pitchFamily="18" charset="2"/>
              </a:rPr>
              <a:t> </a:t>
            </a:r>
            <a:r>
              <a:rPr lang="en-US" sz="1400" dirty="0">
                <a:latin typeface="+mn-lt"/>
                <a:sym typeface="Wingdings 2" pitchFamily="18" charset="2"/>
              </a:rPr>
              <a:t>BALB/c mice immunized </a:t>
            </a:r>
            <a:r>
              <a:rPr lang="en-US" sz="1400" dirty="0" err="1">
                <a:latin typeface="+mn-lt"/>
                <a:sym typeface="Wingdings 2" pitchFamily="18" charset="2"/>
              </a:rPr>
              <a:t>intraperitoneally</a:t>
            </a:r>
            <a:r>
              <a:rPr lang="en-US" sz="1400" dirty="0">
                <a:latin typeface="+mn-lt"/>
                <a:sym typeface="Wingdings 2" pitchFamily="18" charset="2"/>
              </a:rPr>
              <a:t> (</a:t>
            </a:r>
            <a:r>
              <a:rPr lang="en-US" sz="1400" dirty="0" err="1">
                <a:latin typeface="+mn-lt"/>
                <a:sym typeface="Wingdings 2" pitchFamily="18" charset="2"/>
              </a:rPr>
              <a:t>i.p</a:t>
            </a:r>
            <a:r>
              <a:rPr lang="en-US" sz="1400" dirty="0">
                <a:latin typeface="+mn-lt"/>
                <a:sym typeface="Wingdings 2" pitchFamily="18" charset="2"/>
              </a:rPr>
              <a:t>.) with </a:t>
            </a:r>
            <a:r>
              <a:rPr lang="en-US" sz="1400" dirty="0" err="1">
                <a:latin typeface="+mn-lt"/>
                <a:sym typeface="Wingdings 2" pitchFamily="18" charset="2"/>
              </a:rPr>
              <a:t>LAg</a:t>
            </a:r>
            <a:r>
              <a:rPr lang="en-US" sz="1400" dirty="0">
                <a:latin typeface="+mn-lt"/>
                <a:sym typeface="Wingdings 2" pitchFamily="18" charset="2"/>
              </a:rPr>
              <a:t>, either free or encapsulated in liposomes, were protected against challenge infection, whereas mice immunized by the subcutaneous (</a:t>
            </a:r>
            <a:r>
              <a:rPr lang="en-US" sz="1400" dirty="0" err="1">
                <a:latin typeface="+mn-lt"/>
                <a:sym typeface="Wingdings 2" pitchFamily="18" charset="2"/>
              </a:rPr>
              <a:t>s.c</a:t>
            </a:r>
            <a:r>
              <a:rPr lang="en-US" sz="1400" dirty="0">
                <a:latin typeface="+mn-lt"/>
                <a:sym typeface="Wingdings 2" pitchFamily="18" charset="2"/>
              </a:rPr>
              <a:t>.) </a:t>
            </a:r>
            <a:r>
              <a:rPr lang="en-US" sz="1400" dirty="0" smtClean="0">
                <a:sym typeface="Wingdings 2" pitchFamily="18" charset="2"/>
              </a:rPr>
              <a:t>is</a:t>
            </a:r>
            <a:r>
              <a:rPr lang="en-US" sz="1400" dirty="0" smtClean="0">
                <a:latin typeface="+mn-lt"/>
                <a:sym typeface="Wingdings 2" pitchFamily="18" charset="2"/>
              </a:rPr>
              <a:t> </a:t>
            </a:r>
            <a:r>
              <a:rPr lang="en-US" sz="1400" dirty="0">
                <a:latin typeface="+mn-lt"/>
                <a:sym typeface="Wingdings 2" pitchFamily="18" charset="2"/>
              </a:rPr>
              <a:t>not protected</a:t>
            </a:r>
            <a:r>
              <a:rPr lang="en-US" sz="1400" dirty="0" smtClean="0">
                <a:latin typeface="+mn-lt"/>
                <a:sym typeface="Wingdings 2" pitchFamily="18" charset="2"/>
              </a:rPr>
              <a:t>.</a:t>
            </a:r>
            <a:endParaRPr lang="en-US" sz="1400" dirty="0">
              <a:latin typeface="+mn-lt"/>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304800" y="4419600"/>
          <a:ext cx="8534400" cy="137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2" name="Picture 5" descr="C:\Users\nali\Desktop\Untitled-2.jpg"/>
          <p:cNvPicPr>
            <a:picLocks noChangeAspect="1" noChangeArrowheads="1"/>
          </p:cNvPicPr>
          <p:nvPr/>
        </p:nvPicPr>
        <p:blipFill>
          <a:blip r:embed="rId6"/>
          <a:srcRect/>
          <a:stretch>
            <a:fillRect/>
          </a:stretch>
        </p:blipFill>
        <p:spPr bwMode="auto">
          <a:xfrm>
            <a:off x="381000" y="1295400"/>
            <a:ext cx="8388350" cy="2936875"/>
          </a:xfrm>
          <a:prstGeom prst="rect">
            <a:avLst/>
          </a:prstGeom>
          <a:noFill/>
          <a:ln w="25400">
            <a:solidFill>
              <a:schemeClr val="tx1"/>
            </a:solidFill>
            <a:miter lim="800000"/>
            <a:headEnd/>
            <a:tailEnd/>
          </a:ln>
        </p:spPr>
      </p:pic>
      <p:sp>
        <p:nvSpPr>
          <p:cNvPr id="6" name="Rectangle 5"/>
          <p:cNvSpPr/>
          <p:nvPr/>
        </p:nvSpPr>
        <p:spPr>
          <a:xfrm>
            <a:off x="304800" y="304800"/>
            <a:ext cx="8610600" cy="762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solidFill>
                  <a:schemeClr val="bg1"/>
                </a:solidFill>
                <a:latin typeface="Verdana" pitchFamily="34" charset="0"/>
              </a:rPr>
              <a:t>Production of antigen-specific TGF-</a:t>
            </a:r>
            <a:r>
              <a:rPr lang="el-GR" b="1" dirty="0" smtClean="0">
                <a:solidFill>
                  <a:schemeClr val="bg1"/>
                </a:solidFill>
                <a:latin typeface="Verdana" pitchFamily="34" charset="0"/>
              </a:rPr>
              <a:t>β</a:t>
            </a:r>
            <a:r>
              <a:rPr lang="en-US" b="1" dirty="0" smtClean="0">
                <a:solidFill>
                  <a:schemeClr val="bg1"/>
                </a:solidFill>
                <a:latin typeface="Verdana" pitchFamily="34" charset="0"/>
              </a:rPr>
              <a:t>following vaccination</a:t>
            </a:r>
          </a:p>
          <a:p>
            <a:pPr algn="ctr"/>
            <a:r>
              <a:rPr lang="en-US" b="1" dirty="0" smtClean="0">
                <a:solidFill>
                  <a:schemeClr val="bg1"/>
                </a:solidFill>
                <a:latin typeface="Verdana" pitchFamily="34" charset="0"/>
              </a:rPr>
              <a:t>by the </a:t>
            </a:r>
            <a:r>
              <a:rPr lang="en-US" b="1" dirty="0" err="1" smtClean="0">
                <a:solidFill>
                  <a:schemeClr val="bg1"/>
                </a:solidFill>
                <a:latin typeface="Verdana" pitchFamily="34" charset="0"/>
              </a:rPr>
              <a:t>nonprotective</a:t>
            </a:r>
            <a:r>
              <a:rPr lang="en-US" b="1" dirty="0" smtClean="0">
                <a:solidFill>
                  <a:schemeClr val="bg1"/>
                </a:solidFill>
                <a:latin typeface="Verdana" pitchFamily="34" charset="0"/>
              </a:rPr>
              <a:t> </a:t>
            </a:r>
            <a:r>
              <a:rPr lang="en-US" b="1" dirty="0" err="1" smtClean="0">
                <a:solidFill>
                  <a:schemeClr val="bg1"/>
                </a:solidFill>
                <a:latin typeface="Verdana" pitchFamily="34" charset="0"/>
              </a:rPr>
              <a:t>s.c</a:t>
            </a:r>
            <a:r>
              <a:rPr lang="en-US" b="1" dirty="0" smtClean="0">
                <a:solidFill>
                  <a:schemeClr val="bg1"/>
                </a:solidFill>
                <a:latin typeface="Verdana" pitchFamily="34" charset="0"/>
              </a:rPr>
              <a:t>. route</a:t>
            </a:r>
            <a:endParaRPr lang="en-US" b="1" dirty="0">
              <a:solidFill>
                <a:schemeClr val="bg1"/>
              </a:solidFill>
              <a:latin typeface="Verdana" pitchFamily="34" charset="0"/>
            </a:endParaRPr>
          </a:p>
        </p:txBody>
      </p:sp>
      <p:sp>
        <p:nvSpPr>
          <p:cNvPr id="5" name="TextBox 4"/>
          <p:cNvSpPr txBox="1"/>
          <p:nvPr/>
        </p:nvSpPr>
        <p:spPr>
          <a:xfrm>
            <a:off x="381001" y="6019800"/>
            <a:ext cx="8534400" cy="646331"/>
          </a:xfrm>
          <a:prstGeom prst="rect">
            <a:avLst/>
          </a:prstGeom>
          <a:noFill/>
        </p:spPr>
        <p:txBody>
          <a:bodyPr wrap="square" rtlCol="0">
            <a:spAutoFit/>
          </a:bodyPr>
          <a:lstStyle/>
          <a:p>
            <a:r>
              <a:rPr lang="en-US" dirty="0" smtClean="0">
                <a:solidFill>
                  <a:srgbClr val="C00000"/>
                </a:solidFill>
                <a:sym typeface="Wingdings 2" pitchFamily="18" charset="2"/>
              </a:rPr>
              <a:t> </a:t>
            </a:r>
            <a:r>
              <a:rPr lang="en-US" dirty="0" smtClean="0"/>
              <a:t>Production of antigen-specific TGF-</a:t>
            </a:r>
            <a:r>
              <a:rPr lang="el-GR" dirty="0" smtClean="0"/>
              <a:t>β</a:t>
            </a:r>
            <a:r>
              <a:rPr lang="en-US" dirty="0" smtClean="0"/>
              <a:t> following liposomal vaccination results in vaccine failure in </a:t>
            </a:r>
            <a:r>
              <a:rPr lang="en-US" dirty="0" err="1" smtClean="0"/>
              <a:t>s.c</a:t>
            </a:r>
            <a:r>
              <a:rPr lang="en-US" dirty="0" smtClean="0"/>
              <a:t>. route</a:t>
            </a:r>
            <a:endParaRPr lang="en-US" dirty="0"/>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a:srcRect/>
          <a:stretch>
            <a:fillRect/>
          </a:stretch>
        </p:blipFill>
        <p:spPr bwMode="auto">
          <a:xfrm>
            <a:off x="304800" y="1752600"/>
            <a:ext cx="5349875" cy="4343400"/>
          </a:xfrm>
          <a:prstGeom prst="rect">
            <a:avLst/>
          </a:prstGeom>
          <a:noFill/>
          <a:ln w="25400">
            <a:solidFill>
              <a:schemeClr val="tx1"/>
            </a:solidFill>
            <a:miter lim="800000"/>
            <a:headEnd/>
            <a:tailEnd/>
          </a:ln>
        </p:spPr>
      </p:pic>
      <p:sp>
        <p:nvSpPr>
          <p:cNvPr id="6" name="Rectangle 5"/>
          <p:cNvSpPr/>
          <p:nvPr/>
        </p:nvSpPr>
        <p:spPr>
          <a:xfrm>
            <a:off x="228600" y="304800"/>
            <a:ext cx="8763000" cy="8382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solidFill>
                  <a:schemeClr val="bg1"/>
                </a:solidFill>
                <a:latin typeface="Verdana" pitchFamily="34" charset="0"/>
              </a:rPr>
              <a:t>Neutralization of TGF-</a:t>
            </a:r>
            <a:r>
              <a:rPr lang="el-GR" b="1" dirty="0" smtClean="0">
                <a:solidFill>
                  <a:schemeClr val="bg1"/>
                </a:solidFill>
                <a:latin typeface="Verdana" pitchFamily="34" charset="0"/>
              </a:rPr>
              <a:t>β</a:t>
            </a:r>
            <a:r>
              <a:rPr lang="en-US" b="1" dirty="0" smtClean="0">
                <a:solidFill>
                  <a:schemeClr val="bg1"/>
                </a:solidFill>
                <a:latin typeface="Verdana" pitchFamily="34" charset="0"/>
              </a:rPr>
              <a:t> during vaccination induces protection whereas the addition of TGF-</a:t>
            </a:r>
            <a:r>
              <a:rPr lang="el-GR" b="1" dirty="0" smtClean="0">
                <a:solidFill>
                  <a:schemeClr val="bg1"/>
                </a:solidFill>
                <a:latin typeface="Verdana" pitchFamily="34" charset="0"/>
              </a:rPr>
              <a:t>β</a:t>
            </a:r>
            <a:r>
              <a:rPr lang="en-US" b="1" dirty="0" smtClean="0">
                <a:solidFill>
                  <a:schemeClr val="bg1"/>
                </a:solidFill>
                <a:latin typeface="Verdana" pitchFamily="34" charset="0"/>
              </a:rPr>
              <a:t> causes vaccine failure</a:t>
            </a:r>
            <a:endParaRPr lang="en-US" b="1" dirty="0">
              <a:solidFill>
                <a:schemeClr val="bg1"/>
              </a:solidFill>
              <a:latin typeface="Verdana" pitchFamily="34" charset="0"/>
            </a:endParaRPr>
          </a:p>
        </p:txBody>
      </p:sp>
      <p:sp>
        <p:nvSpPr>
          <p:cNvPr id="5" name="Rounded Rectangle 4"/>
          <p:cNvSpPr/>
          <p:nvPr/>
        </p:nvSpPr>
        <p:spPr>
          <a:xfrm>
            <a:off x="5943600" y="1447800"/>
            <a:ext cx="2895600" cy="50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t>Fig:-In vivo effects of anti-TGF-</a:t>
            </a:r>
            <a:r>
              <a:rPr lang="el-GR" sz="1400" dirty="0" smtClean="0">
                <a:solidFill>
                  <a:schemeClr val="bg1"/>
                </a:solidFill>
                <a:latin typeface="Verdana" pitchFamily="34" charset="0"/>
              </a:rPr>
              <a:t>β</a:t>
            </a:r>
            <a:r>
              <a:rPr lang="en-US" sz="1400" dirty="0" smtClean="0"/>
              <a:t> antibody (</a:t>
            </a:r>
            <a:r>
              <a:rPr lang="en-US" sz="1400" dirty="0" err="1" smtClean="0"/>
              <a:t>Ab</a:t>
            </a:r>
            <a:r>
              <a:rPr lang="en-US" sz="1400" dirty="0" smtClean="0"/>
              <a:t>) and TGF-</a:t>
            </a:r>
            <a:r>
              <a:rPr lang="el-GR" sz="1400" dirty="0" smtClean="0">
                <a:solidFill>
                  <a:schemeClr val="bg1"/>
                </a:solidFill>
                <a:latin typeface="Verdana" pitchFamily="34" charset="0"/>
              </a:rPr>
              <a:t>β</a:t>
            </a:r>
            <a:r>
              <a:rPr lang="en-US" sz="1400" dirty="0" smtClean="0">
                <a:solidFill>
                  <a:schemeClr val="bg1"/>
                </a:solidFill>
                <a:latin typeface="Verdana" pitchFamily="34" charset="0"/>
              </a:rPr>
              <a:t> </a:t>
            </a:r>
            <a:r>
              <a:rPr lang="en-US" sz="1400" dirty="0" smtClean="0"/>
              <a:t>during vaccination </a:t>
            </a:r>
            <a:r>
              <a:rPr lang="en-US" sz="1400" smtClean="0"/>
              <a:t>via non-protective </a:t>
            </a:r>
            <a:r>
              <a:rPr lang="en-US" sz="1400" dirty="0" err="1" smtClean="0"/>
              <a:t>s.c</a:t>
            </a:r>
            <a:r>
              <a:rPr lang="en-US" sz="1400" dirty="0" smtClean="0"/>
              <a:t>. and protective </a:t>
            </a:r>
            <a:r>
              <a:rPr lang="en-US" sz="1400" dirty="0" err="1" smtClean="0"/>
              <a:t>i.p</a:t>
            </a:r>
            <a:r>
              <a:rPr lang="en-US" sz="1400" dirty="0" smtClean="0"/>
              <a:t>. routes. Mice were vaccinated three times with liposomal </a:t>
            </a:r>
            <a:r>
              <a:rPr lang="en-US" sz="1400" dirty="0" err="1" smtClean="0"/>
              <a:t>LAg</a:t>
            </a:r>
            <a:r>
              <a:rPr lang="en-US" sz="1400" dirty="0" smtClean="0"/>
              <a:t> with 100 </a:t>
            </a:r>
            <a:r>
              <a:rPr lang="en-US" sz="1400" dirty="0" err="1" smtClean="0"/>
              <a:t>ug</a:t>
            </a:r>
            <a:r>
              <a:rPr lang="en-US" sz="1400" dirty="0" smtClean="0"/>
              <a:t> of anti-TGF-</a:t>
            </a:r>
            <a:r>
              <a:rPr lang="el-GR" sz="1400" dirty="0" smtClean="0">
                <a:solidFill>
                  <a:schemeClr val="bg1"/>
                </a:solidFill>
                <a:latin typeface="Verdana" pitchFamily="34" charset="0"/>
              </a:rPr>
              <a:t>β</a:t>
            </a:r>
            <a:r>
              <a:rPr lang="en-US" sz="1400" dirty="0" smtClean="0"/>
              <a:t> or control antibody at 2-week intervals through the </a:t>
            </a:r>
            <a:r>
              <a:rPr lang="en-US" sz="1400" dirty="0" err="1" smtClean="0"/>
              <a:t>s.c</a:t>
            </a:r>
            <a:r>
              <a:rPr lang="en-US" sz="1400" dirty="0" smtClean="0"/>
              <a:t>. route (A,B)and with liposomal </a:t>
            </a:r>
            <a:r>
              <a:rPr lang="en-US" sz="1400" dirty="0" err="1" smtClean="0"/>
              <a:t>LAg</a:t>
            </a:r>
            <a:r>
              <a:rPr lang="en-US" sz="1400" dirty="0" smtClean="0"/>
              <a:t>, alone or in combination with 5 </a:t>
            </a:r>
            <a:r>
              <a:rPr lang="en-US" sz="1400" dirty="0" err="1" smtClean="0"/>
              <a:t>ug</a:t>
            </a:r>
            <a:r>
              <a:rPr lang="en-US" sz="1400" dirty="0" smtClean="0"/>
              <a:t> TGF-</a:t>
            </a:r>
            <a:r>
              <a:rPr lang="el-GR" sz="1400" dirty="0" smtClean="0">
                <a:solidFill>
                  <a:schemeClr val="bg1"/>
                </a:solidFill>
                <a:latin typeface="Verdana" pitchFamily="34" charset="0"/>
              </a:rPr>
              <a:t>β</a:t>
            </a:r>
            <a:r>
              <a:rPr lang="en-US" sz="1400" dirty="0" smtClean="0"/>
              <a:t>, at 2-week intervals through the </a:t>
            </a:r>
            <a:r>
              <a:rPr lang="en-US" sz="1400" dirty="0" err="1" smtClean="0"/>
              <a:t>i.p</a:t>
            </a:r>
            <a:r>
              <a:rPr lang="en-US" sz="1400" dirty="0" smtClean="0"/>
              <a:t>. route (C,D).Control groups received nothing or anti-TGF-</a:t>
            </a:r>
            <a:r>
              <a:rPr lang="el-GR" sz="1400" dirty="0" smtClean="0">
                <a:solidFill>
                  <a:schemeClr val="bg1"/>
                </a:solidFill>
                <a:latin typeface="Verdana" pitchFamily="34" charset="0"/>
              </a:rPr>
              <a:t>β</a:t>
            </a:r>
            <a:r>
              <a:rPr lang="en-US" sz="1400" dirty="0" smtClean="0"/>
              <a:t> antibody. Ten days after the last immunization, the mice were challenged intravenously with </a:t>
            </a:r>
            <a:r>
              <a:rPr lang="en-US" sz="1400" i="1" dirty="0" smtClean="0"/>
              <a:t>L. donovani</a:t>
            </a:r>
            <a:r>
              <a:rPr lang="en-US" sz="1400" dirty="0" smtClean="0"/>
              <a:t>. After 4 months, parasite loads in the liver and spleen were measured and expressed in </a:t>
            </a:r>
            <a:r>
              <a:rPr lang="en-US" sz="1400" dirty="0" err="1" smtClean="0"/>
              <a:t>Leishman</a:t>
            </a:r>
            <a:r>
              <a:rPr lang="en-US" sz="1400" dirty="0" smtClean="0"/>
              <a:t> Donovan</a:t>
            </a:r>
          </a:p>
          <a:p>
            <a:r>
              <a:rPr lang="en-US" sz="1400" dirty="0" smtClean="0"/>
              <a:t>units. </a:t>
            </a:r>
            <a:endParaRPr lang="en-US" sz="14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381000" y="1524000"/>
            <a:ext cx="8153400" cy="4267200"/>
          </a:xfrm>
          <a:prstGeom prst="rect">
            <a:avLst/>
          </a:prstGeom>
          <a:noFill/>
          <a:ln w="9525">
            <a:noFill/>
            <a:miter lim="800000"/>
            <a:headEnd/>
            <a:tailEnd/>
          </a:ln>
        </p:spPr>
        <p:txBody>
          <a:bodyPr/>
          <a:lstStyle/>
          <a:p>
            <a:pPr marL="342900" indent="-342900" algn="just">
              <a:spcBef>
                <a:spcPct val="20000"/>
              </a:spcBef>
              <a:defRPr/>
            </a:pPr>
            <a:r>
              <a:rPr lang="en-US" sz="2000" b="1" dirty="0">
                <a:solidFill>
                  <a:srgbClr val="C00000"/>
                </a:solidFill>
                <a:sym typeface="Wingdings 2"/>
              </a:rPr>
              <a:t> 	</a:t>
            </a:r>
            <a:r>
              <a:rPr lang="en-US" sz="2000" b="1" dirty="0">
                <a:latin typeface="+mn-lt"/>
                <a:cs typeface="+mn-cs"/>
              </a:rPr>
              <a:t>The success of liposomal Ag delivery was largely through </a:t>
            </a:r>
            <a:r>
              <a:rPr lang="en-US" sz="2000" b="1" dirty="0" err="1">
                <a:solidFill>
                  <a:srgbClr val="C00000"/>
                </a:solidFill>
                <a:latin typeface="+mn-lt"/>
                <a:cs typeface="+mn-cs"/>
              </a:rPr>
              <a:t>i.p</a:t>
            </a:r>
            <a:r>
              <a:rPr lang="en-US" sz="2000" b="1" dirty="0">
                <a:solidFill>
                  <a:srgbClr val="C00000"/>
                </a:solidFill>
                <a:latin typeface="+mn-lt"/>
                <a:cs typeface="+mn-cs"/>
              </a:rPr>
              <a:t>. immunization</a:t>
            </a:r>
            <a:r>
              <a:rPr lang="en-US" sz="2000" b="1" dirty="0">
                <a:latin typeface="+mn-lt"/>
                <a:cs typeface="+mn-cs"/>
              </a:rPr>
              <a:t>, a route not favored for clinical use.</a:t>
            </a:r>
          </a:p>
          <a:p>
            <a:pPr marL="342900" indent="-342900" algn="just">
              <a:spcBef>
                <a:spcPct val="20000"/>
              </a:spcBef>
              <a:defRPr/>
            </a:pPr>
            <a:endParaRPr lang="en-US" sz="2000" b="1" dirty="0">
              <a:latin typeface="+mn-lt"/>
              <a:cs typeface="+mn-cs"/>
            </a:endParaRPr>
          </a:p>
          <a:p>
            <a:pPr marL="342900" indent="-342900">
              <a:spcBef>
                <a:spcPct val="20000"/>
              </a:spcBef>
              <a:defRPr/>
            </a:pPr>
            <a:r>
              <a:rPr lang="en-US" sz="2000" b="1" dirty="0">
                <a:solidFill>
                  <a:srgbClr val="C00000"/>
                </a:solidFill>
                <a:sym typeface="Wingdings 2"/>
              </a:rPr>
              <a:t> 	</a:t>
            </a:r>
            <a:r>
              <a:rPr lang="en-US" sz="2000" b="1" dirty="0">
                <a:latin typeface="+mn-lt"/>
                <a:cs typeface="+mn-cs"/>
              </a:rPr>
              <a:t>To overcome this limitation and optimize the route of immunization, we chose an </a:t>
            </a:r>
            <a:r>
              <a:rPr lang="en-US" sz="2000" b="1" dirty="0" err="1">
                <a:latin typeface="+mn-lt"/>
                <a:cs typeface="+mn-cs"/>
              </a:rPr>
              <a:t>immunopotentiator</a:t>
            </a:r>
            <a:r>
              <a:rPr lang="en-US" sz="2000" b="1" dirty="0">
                <a:latin typeface="+mn-lt"/>
                <a:cs typeface="+mn-cs"/>
              </a:rPr>
              <a:t> </a:t>
            </a:r>
            <a:r>
              <a:rPr lang="en-US" sz="2000" b="1" dirty="0" err="1">
                <a:solidFill>
                  <a:srgbClr val="C00000"/>
                </a:solidFill>
                <a:latin typeface="+mn-lt"/>
                <a:cs typeface="+mn-cs"/>
              </a:rPr>
              <a:t>Monophosphoryl</a:t>
            </a:r>
            <a:r>
              <a:rPr lang="en-US" sz="2000" b="1" dirty="0">
                <a:solidFill>
                  <a:srgbClr val="C00000"/>
                </a:solidFill>
                <a:latin typeface="+mn-lt"/>
                <a:cs typeface="+mn-cs"/>
              </a:rPr>
              <a:t> lipid A-</a:t>
            </a:r>
            <a:r>
              <a:rPr lang="en-US" sz="2000" b="1" dirty="0" err="1">
                <a:solidFill>
                  <a:srgbClr val="C00000"/>
                </a:solidFill>
                <a:latin typeface="+mn-lt"/>
                <a:cs typeface="+mn-cs"/>
              </a:rPr>
              <a:t>trehalose</a:t>
            </a:r>
            <a:r>
              <a:rPr lang="en-US" sz="2000" b="1" dirty="0">
                <a:solidFill>
                  <a:srgbClr val="C00000"/>
                </a:solidFill>
                <a:latin typeface="+mn-lt"/>
                <a:cs typeface="+mn-cs"/>
              </a:rPr>
              <a:t> </a:t>
            </a:r>
            <a:r>
              <a:rPr lang="en-US" sz="2000" b="1" dirty="0" err="1">
                <a:solidFill>
                  <a:srgbClr val="C00000"/>
                </a:solidFill>
                <a:latin typeface="+mn-lt"/>
                <a:cs typeface="+mn-cs"/>
              </a:rPr>
              <a:t>dicorynomycolate</a:t>
            </a:r>
            <a:r>
              <a:rPr lang="en-US" sz="2000" b="1" dirty="0">
                <a:solidFill>
                  <a:srgbClr val="C00000"/>
                </a:solidFill>
                <a:latin typeface="+mn-lt"/>
                <a:cs typeface="+mn-cs"/>
              </a:rPr>
              <a:t> (MPL-TDM) </a:t>
            </a:r>
            <a:r>
              <a:rPr lang="en-US" sz="2000" b="1" dirty="0">
                <a:latin typeface="+mn-lt"/>
                <a:cs typeface="+mn-cs"/>
              </a:rPr>
              <a:t>-</a:t>
            </a:r>
            <a:r>
              <a:rPr lang="en-US" sz="2000" b="1" dirty="0">
                <a:solidFill>
                  <a:srgbClr val="C00000"/>
                </a:solidFill>
                <a:latin typeface="+mn-lt"/>
                <a:cs typeface="+mn-cs"/>
              </a:rPr>
              <a:t> </a:t>
            </a:r>
            <a:r>
              <a:rPr lang="en-US" sz="2000" b="1" dirty="0">
                <a:latin typeface="+mn-lt"/>
                <a:cs typeface="+mn-cs"/>
              </a:rPr>
              <a:t>a</a:t>
            </a:r>
            <a:r>
              <a:rPr lang="en-US" sz="2000" b="1" dirty="0">
                <a:solidFill>
                  <a:srgbClr val="C00000"/>
                </a:solidFill>
                <a:latin typeface="+mn-lt"/>
                <a:cs typeface="+mn-cs"/>
              </a:rPr>
              <a:t> </a:t>
            </a:r>
            <a:r>
              <a:rPr lang="en-US" sz="2000" b="1" dirty="0">
                <a:latin typeface="+mn-lt"/>
                <a:cs typeface="+mn-cs"/>
              </a:rPr>
              <a:t>FDA-approved</a:t>
            </a:r>
            <a:r>
              <a:rPr lang="en-US" sz="2000" b="1" dirty="0">
                <a:solidFill>
                  <a:srgbClr val="C00000"/>
                </a:solidFill>
                <a:latin typeface="+mn-lt"/>
                <a:cs typeface="+mn-cs"/>
              </a:rPr>
              <a:t> TLR4 agonist </a:t>
            </a:r>
            <a:r>
              <a:rPr lang="en-US" sz="2000" b="1" dirty="0">
                <a:latin typeface="+mn-lt"/>
                <a:cs typeface="+mn-cs"/>
              </a:rPr>
              <a:t>to promote liposomal Ag vaccination through </a:t>
            </a:r>
            <a:r>
              <a:rPr lang="en-US" sz="2000" b="1" dirty="0" err="1">
                <a:latin typeface="+mn-lt"/>
                <a:cs typeface="+mn-cs"/>
              </a:rPr>
              <a:t>s.c</a:t>
            </a:r>
            <a:r>
              <a:rPr lang="en-US" sz="2000" b="1" dirty="0">
                <a:latin typeface="+mn-lt"/>
                <a:cs typeface="+mn-cs"/>
              </a:rPr>
              <a:t>. route.</a:t>
            </a:r>
          </a:p>
          <a:p>
            <a:pPr marL="342900" indent="-342900">
              <a:spcBef>
                <a:spcPct val="20000"/>
              </a:spcBef>
              <a:defRPr/>
            </a:pPr>
            <a:endParaRPr lang="en-US" sz="2000" b="1" dirty="0">
              <a:latin typeface="+mn-lt"/>
              <a:cs typeface="+mn-cs"/>
            </a:endParaRPr>
          </a:p>
          <a:p>
            <a:pPr marL="342900" indent="-342900" algn="just">
              <a:spcBef>
                <a:spcPct val="20000"/>
              </a:spcBef>
              <a:defRPr/>
            </a:pPr>
            <a:r>
              <a:rPr lang="en-US" sz="2000" b="1" dirty="0">
                <a:solidFill>
                  <a:srgbClr val="C00000"/>
                </a:solidFill>
                <a:sym typeface="Wingdings 2"/>
              </a:rPr>
              <a:t> 	 </a:t>
            </a:r>
            <a:r>
              <a:rPr lang="en-US" sz="2000" b="1" dirty="0">
                <a:latin typeface="+mn-lt"/>
                <a:sym typeface="Wingdings 2"/>
              </a:rPr>
              <a:t>MPL signals via TLR-4 and promotes IFN-γ production by Ag specific CD4+ T-cells to enhance the immune response toward a Th1 profile.</a:t>
            </a:r>
            <a:endParaRPr lang="en-IN" sz="2000" b="1" dirty="0">
              <a:latin typeface="+mn-lt"/>
              <a:cs typeface="+mn-cs"/>
            </a:endParaRPr>
          </a:p>
        </p:txBody>
      </p:sp>
      <p:sp>
        <p:nvSpPr>
          <p:cNvPr id="5" name="Rectangle 4"/>
          <p:cNvSpPr/>
          <p:nvPr/>
        </p:nvSpPr>
        <p:spPr>
          <a:xfrm>
            <a:off x="304800" y="228600"/>
            <a:ext cx="8686800" cy="914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b="1" dirty="0" smtClean="0">
                <a:solidFill>
                  <a:schemeClr val="bg1"/>
                </a:solidFill>
                <a:latin typeface="Verdana" pitchFamily="34" charset="0"/>
              </a:rPr>
              <a:t>COMBINING VACCINE DELIVERY SYSTEM WITH IMMUNOMODULATOR </a:t>
            </a:r>
            <a:endParaRPr lang="en-IN" b="1" dirty="0">
              <a:solidFill>
                <a:schemeClr val="bg1"/>
              </a:solidFill>
              <a:latin typeface="Verdana"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srcRect/>
          <a:stretch>
            <a:fillRect/>
          </a:stretch>
        </p:blipFill>
        <p:spPr bwMode="auto">
          <a:xfrm>
            <a:off x="685800" y="114300"/>
            <a:ext cx="7800975" cy="20193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3" name="Picture 4"/>
          <p:cNvPicPr>
            <a:picLocks noChangeAspect="1" noChangeArrowheads="1"/>
          </p:cNvPicPr>
          <p:nvPr/>
        </p:nvPicPr>
        <p:blipFill>
          <a:blip r:embed="rId3"/>
          <a:srcRect/>
          <a:stretch>
            <a:fillRect/>
          </a:stretch>
        </p:blipFill>
        <p:spPr bwMode="auto">
          <a:xfrm>
            <a:off x="1600200" y="2667000"/>
            <a:ext cx="5959475" cy="2514600"/>
          </a:xfrm>
          <a:prstGeom prst="rect">
            <a:avLst/>
          </a:prstGeom>
          <a:noFill/>
          <a:ln w="25400">
            <a:solidFill>
              <a:schemeClr val="tx1"/>
            </a:solidFill>
            <a:miter lim="800000"/>
            <a:headEnd/>
            <a:tailEnd/>
          </a:ln>
        </p:spPr>
      </p:pic>
      <p:sp>
        <p:nvSpPr>
          <p:cNvPr id="15364" name="Rectangle 4"/>
          <p:cNvSpPr>
            <a:spLocks noChangeArrowheads="1"/>
          </p:cNvSpPr>
          <p:nvPr/>
        </p:nvSpPr>
        <p:spPr bwMode="auto">
          <a:xfrm>
            <a:off x="685800" y="2133600"/>
            <a:ext cx="7543800" cy="523875"/>
          </a:xfrm>
          <a:prstGeom prst="rect">
            <a:avLst/>
          </a:prstGeom>
          <a:noFill/>
          <a:ln w="9525">
            <a:noFill/>
            <a:miter lim="800000"/>
            <a:headEnd/>
            <a:tailEnd/>
          </a:ln>
        </p:spPr>
        <p:txBody>
          <a:bodyPr>
            <a:spAutoFit/>
          </a:bodyPr>
          <a:lstStyle/>
          <a:p>
            <a:pPr marL="342900" indent="-342900">
              <a:spcBef>
                <a:spcPct val="50000"/>
              </a:spcBef>
            </a:pPr>
            <a:r>
              <a:rPr lang="en-US" sz="1400" dirty="0"/>
              <a:t>Liposomal SLA + MPL-TDM represent a good vaccine formulation for the induction of robust DTH response in both short and long-term studies.</a:t>
            </a:r>
          </a:p>
        </p:txBody>
      </p:sp>
      <p:graphicFrame>
        <p:nvGraphicFramePr>
          <p:cNvPr id="6" name="Diagram 5"/>
          <p:cNvGraphicFramePr/>
          <p:nvPr/>
        </p:nvGraphicFramePr>
        <p:xfrm>
          <a:off x="304800" y="5334001"/>
          <a:ext cx="8686800" cy="144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p:cNvGrpSpPr>
          <p:nvPr/>
        </p:nvGrpSpPr>
        <p:grpSpPr bwMode="auto">
          <a:xfrm>
            <a:off x="304800" y="5257800"/>
            <a:ext cx="8610600" cy="1447800"/>
            <a:chOff x="0" y="0"/>
            <a:chExt cx="6851302" cy="1288197"/>
          </a:xfrm>
        </p:grpSpPr>
        <p:sp>
          <p:nvSpPr>
            <p:cNvPr id="6" name="Rounded Rectangle 5"/>
            <p:cNvSpPr/>
            <p:nvPr/>
          </p:nvSpPr>
          <p:spPr>
            <a:xfrm>
              <a:off x="0" y="0"/>
              <a:ext cx="6851302" cy="128819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Rounded Rectangle 4"/>
            <p:cNvSpPr/>
            <p:nvPr/>
          </p:nvSpPr>
          <p:spPr>
            <a:xfrm>
              <a:off x="37562" y="76275"/>
              <a:ext cx="6776178" cy="1173785"/>
            </a:xfrm>
            <a:prstGeom prst="rect">
              <a:avLst/>
            </a:prstGeom>
          </p:spPr>
          <p:style>
            <a:lnRef idx="0">
              <a:scrgbClr r="0" g="0" b="0"/>
            </a:lnRef>
            <a:fillRef idx="0">
              <a:scrgbClr r="0" g="0" b="0"/>
            </a:fillRef>
            <a:effectRef idx="0">
              <a:scrgbClr r="0" g="0" b="0"/>
            </a:effectRef>
            <a:fontRef idx="minor">
              <a:schemeClr val="lt1"/>
            </a:fontRef>
          </p:style>
          <p:txBody>
            <a:bodyPr lIns="45720" rIns="45720" spcCol="1270" anchor="ctr"/>
            <a:lstStyle/>
            <a:p>
              <a:pPr defTabSz="533400">
                <a:lnSpc>
                  <a:spcPct val="90000"/>
                </a:lnSpc>
                <a:spcAft>
                  <a:spcPct val="35000"/>
                </a:spcAft>
                <a:defRPr/>
              </a:pPr>
              <a:r>
                <a:rPr lang="en-US" sz="1400" b="1" dirty="0">
                  <a:solidFill>
                    <a:schemeClr val="bg1"/>
                  </a:solidFill>
                  <a:latin typeface="+mj-lt"/>
                </a:rPr>
                <a:t>Fig. Durable antigen specific protective cytokine responses against visceral </a:t>
              </a:r>
              <a:r>
                <a:rPr lang="en-US" sz="1400" b="1" dirty="0" err="1">
                  <a:solidFill>
                    <a:schemeClr val="bg1"/>
                  </a:solidFill>
                  <a:latin typeface="+mj-lt"/>
                </a:rPr>
                <a:t>leishmaniasis</a:t>
              </a:r>
              <a:r>
                <a:rPr lang="en-US" sz="1400" b="1" dirty="0">
                  <a:solidFill>
                    <a:schemeClr val="bg1"/>
                  </a:solidFill>
                  <a:latin typeface="+mj-lt"/>
                </a:rPr>
                <a:t>. </a:t>
              </a:r>
              <a:r>
                <a:rPr lang="en-US" sz="1400" dirty="0">
                  <a:solidFill>
                    <a:schemeClr val="bg1"/>
                  </a:solidFill>
                  <a:latin typeface="+mj-lt"/>
                </a:rPr>
                <a:t>Spleen cells of mice vaccinated at 12 weeks with free SLA or SLA entrapped in cationic </a:t>
              </a:r>
              <a:r>
                <a:rPr lang="en-US" sz="1400" dirty="0" err="1">
                  <a:solidFill>
                    <a:schemeClr val="bg1"/>
                  </a:solidFill>
                  <a:latin typeface="+mj-lt"/>
                </a:rPr>
                <a:t>liposomes</a:t>
              </a:r>
              <a:r>
                <a:rPr lang="en-US" sz="1400" dirty="0">
                  <a:solidFill>
                    <a:schemeClr val="bg1"/>
                  </a:solidFill>
                  <a:latin typeface="+mj-lt"/>
                </a:rPr>
                <a:t> through </a:t>
              </a:r>
              <a:r>
                <a:rPr lang="en-US" sz="1400" dirty="0" err="1">
                  <a:solidFill>
                    <a:schemeClr val="bg1"/>
                  </a:solidFill>
                  <a:latin typeface="+mj-lt"/>
                </a:rPr>
                <a:t>intraperitoneal</a:t>
              </a:r>
              <a:r>
                <a:rPr lang="en-US" sz="1400" dirty="0">
                  <a:solidFill>
                    <a:schemeClr val="bg1"/>
                  </a:solidFill>
                  <a:latin typeface="+mj-lt"/>
                </a:rPr>
                <a:t> or subcutaneous routes, MPL-TDM mixed with SLA alone or SLA entrapped in cationic </a:t>
              </a:r>
              <a:r>
                <a:rPr lang="en-US" sz="1400" dirty="0" err="1">
                  <a:solidFill>
                    <a:schemeClr val="bg1"/>
                  </a:solidFill>
                  <a:latin typeface="+mj-lt"/>
                </a:rPr>
                <a:t>liposomes</a:t>
              </a:r>
              <a:r>
                <a:rPr lang="en-US" sz="1400" dirty="0">
                  <a:solidFill>
                    <a:schemeClr val="bg1"/>
                  </a:solidFill>
                  <a:latin typeface="+mj-lt"/>
                </a:rPr>
                <a:t> through subcutaneous routes, or PBS control were harvested before and after infection with </a:t>
              </a:r>
              <a:r>
                <a:rPr lang="en-US" sz="1400" i="1" dirty="0">
                  <a:solidFill>
                    <a:schemeClr val="bg1"/>
                  </a:solidFill>
                  <a:latin typeface="+mj-lt"/>
                </a:rPr>
                <a:t>L. </a:t>
              </a:r>
              <a:r>
                <a:rPr lang="en-US" sz="1400" i="1" dirty="0" err="1">
                  <a:solidFill>
                    <a:schemeClr val="bg1"/>
                  </a:solidFill>
                  <a:latin typeface="+mj-lt"/>
                </a:rPr>
                <a:t>donovani</a:t>
              </a:r>
              <a:r>
                <a:rPr lang="en-US" sz="1400" dirty="0">
                  <a:solidFill>
                    <a:schemeClr val="bg1"/>
                  </a:solidFill>
                  <a:latin typeface="+mj-lt"/>
                </a:rPr>
                <a:t>, treated with anti-CD4</a:t>
              </a:r>
              <a:r>
                <a:rPr lang="en-US" sz="1400" baseline="30000" dirty="0">
                  <a:solidFill>
                    <a:schemeClr val="bg1"/>
                  </a:solidFill>
                  <a:latin typeface="+mj-lt"/>
                </a:rPr>
                <a:t>+</a:t>
              </a:r>
              <a:r>
                <a:rPr lang="en-US" sz="1400" dirty="0">
                  <a:solidFill>
                    <a:schemeClr val="bg1"/>
                  </a:solidFill>
                  <a:latin typeface="+mj-lt"/>
                </a:rPr>
                <a:t>or anti-CD8</a:t>
              </a:r>
              <a:r>
                <a:rPr lang="en-US" sz="1400" baseline="30000" dirty="0">
                  <a:solidFill>
                    <a:schemeClr val="bg1"/>
                  </a:solidFill>
                  <a:latin typeface="+mj-lt"/>
                </a:rPr>
                <a:t>+</a:t>
              </a:r>
              <a:r>
                <a:rPr lang="en-US" sz="1400" dirty="0">
                  <a:solidFill>
                    <a:schemeClr val="bg1"/>
                  </a:solidFill>
                  <a:latin typeface="+mj-lt"/>
                </a:rPr>
                <a:t>monoclonal antibodies, and stimulated with SLA (10μg/</a:t>
              </a:r>
              <a:r>
                <a:rPr lang="en-US" sz="1400" dirty="0" err="1">
                  <a:solidFill>
                    <a:schemeClr val="bg1"/>
                  </a:solidFill>
                  <a:latin typeface="+mj-lt"/>
                </a:rPr>
                <a:t>mL</a:t>
              </a:r>
              <a:r>
                <a:rPr lang="en-US" sz="1400" dirty="0">
                  <a:solidFill>
                    <a:schemeClr val="bg1"/>
                  </a:solidFill>
                  <a:latin typeface="+mj-lt"/>
                </a:rPr>
                <a:t>) for 72 h. Figures represent total, CD4</a:t>
              </a:r>
              <a:r>
                <a:rPr lang="en-US" sz="1400" baseline="30000" dirty="0">
                  <a:solidFill>
                    <a:schemeClr val="bg1"/>
                  </a:solidFill>
                  <a:latin typeface="+mj-lt"/>
                </a:rPr>
                <a:t>+</a:t>
              </a:r>
              <a:r>
                <a:rPr lang="en-US" sz="1400" dirty="0">
                  <a:solidFill>
                    <a:schemeClr val="bg1"/>
                  </a:solidFill>
                  <a:latin typeface="+mj-lt"/>
                </a:rPr>
                <a:t>and CD8</a:t>
              </a:r>
              <a:r>
                <a:rPr lang="en-US" sz="1400" baseline="30000" dirty="0">
                  <a:solidFill>
                    <a:schemeClr val="bg1"/>
                  </a:solidFill>
                  <a:latin typeface="+mj-lt"/>
                </a:rPr>
                <a:t>+</a:t>
              </a:r>
              <a:r>
                <a:rPr lang="en-US" sz="1400" dirty="0">
                  <a:solidFill>
                    <a:schemeClr val="bg1"/>
                  </a:solidFill>
                  <a:latin typeface="+mj-lt"/>
                </a:rPr>
                <a:t>T cell production of IFN-γ and IL-4 before (A) and after (B) infection. </a:t>
              </a:r>
            </a:p>
          </p:txBody>
        </p:sp>
      </p:grpSp>
      <p:sp>
        <p:nvSpPr>
          <p:cNvPr id="8" name="Rectangle 7"/>
          <p:cNvSpPr/>
          <p:nvPr/>
        </p:nvSpPr>
        <p:spPr>
          <a:xfrm>
            <a:off x="838200" y="152400"/>
            <a:ext cx="7467600" cy="3810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defRPr/>
            </a:pPr>
            <a:r>
              <a:rPr lang="en-US" b="1" dirty="0" smtClean="0">
                <a:solidFill>
                  <a:schemeClr val="bg1"/>
                </a:solidFill>
                <a:latin typeface="Verdana" pitchFamily="34" charset="0"/>
                <a:ea typeface="Verdana" pitchFamily="34" charset="0"/>
                <a:cs typeface="Verdana" pitchFamily="34" charset="0"/>
              </a:rPr>
              <a:t>CD4</a:t>
            </a:r>
            <a:r>
              <a:rPr lang="en-US" b="1" baseline="30000" dirty="0" smtClean="0">
                <a:solidFill>
                  <a:schemeClr val="bg1"/>
                </a:solidFill>
                <a:latin typeface="Verdana" pitchFamily="34" charset="0"/>
                <a:ea typeface="Verdana" pitchFamily="34" charset="0"/>
                <a:cs typeface="Verdana" pitchFamily="34" charset="0"/>
              </a:rPr>
              <a:t>+</a:t>
            </a:r>
            <a:r>
              <a:rPr lang="en-US" b="1" dirty="0" smtClean="0">
                <a:solidFill>
                  <a:schemeClr val="bg1"/>
                </a:solidFill>
                <a:latin typeface="Verdana" pitchFamily="34" charset="0"/>
                <a:ea typeface="Verdana" pitchFamily="34" charset="0"/>
                <a:cs typeface="Verdana" pitchFamily="34" charset="0"/>
              </a:rPr>
              <a:t>and CD8</a:t>
            </a:r>
            <a:r>
              <a:rPr lang="en-US" b="1" baseline="30000" dirty="0" smtClean="0">
                <a:solidFill>
                  <a:schemeClr val="bg1"/>
                </a:solidFill>
                <a:latin typeface="Verdana" pitchFamily="34" charset="0"/>
                <a:ea typeface="Verdana" pitchFamily="34" charset="0"/>
                <a:cs typeface="Verdana" pitchFamily="34" charset="0"/>
              </a:rPr>
              <a:t>+</a:t>
            </a:r>
            <a:r>
              <a:rPr lang="en-US" b="1" dirty="0" smtClean="0">
                <a:solidFill>
                  <a:schemeClr val="bg1"/>
                </a:solidFill>
                <a:latin typeface="Verdana" pitchFamily="34" charset="0"/>
                <a:ea typeface="Verdana" pitchFamily="34" charset="0"/>
                <a:cs typeface="Verdana" pitchFamily="34" charset="0"/>
              </a:rPr>
              <a:t>T Cell Responses in Immunized Animals</a:t>
            </a:r>
            <a:endParaRPr lang="en-US" b="1" dirty="0">
              <a:solidFill>
                <a:schemeClr val="bg1"/>
              </a:solidFill>
              <a:latin typeface="Verdana" pitchFamily="34" charset="0"/>
              <a:ea typeface="Verdana" pitchFamily="34" charset="0"/>
              <a:cs typeface="Verdana" pitchFamily="34" charset="0"/>
            </a:endParaRPr>
          </a:p>
        </p:txBody>
      </p:sp>
      <p:pic>
        <p:nvPicPr>
          <p:cNvPr id="15363" name="Picture 3"/>
          <p:cNvPicPr>
            <a:picLocks noChangeAspect="1" noChangeArrowheads="1"/>
          </p:cNvPicPr>
          <p:nvPr/>
        </p:nvPicPr>
        <p:blipFill>
          <a:blip r:embed="rId2"/>
          <a:srcRect/>
          <a:stretch>
            <a:fillRect/>
          </a:stretch>
        </p:blipFill>
        <p:spPr bwMode="auto">
          <a:xfrm>
            <a:off x="1524000" y="609600"/>
            <a:ext cx="61722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4" name="Picture 4"/>
          <p:cNvPicPr>
            <a:picLocks noChangeAspect="1" noChangeArrowheads="1"/>
          </p:cNvPicPr>
          <p:nvPr/>
        </p:nvPicPr>
        <p:blipFill>
          <a:blip r:embed="rId3"/>
          <a:srcRect/>
          <a:stretch>
            <a:fillRect/>
          </a:stretch>
        </p:blipFill>
        <p:spPr bwMode="auto">
          <a:xfrm>
            <a:off x="1524000" y="2743200"/>
            <a:ext cx="6172200" cy="2381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457200" y="152400"/>
            <a:ext cx="8435975" cy="792163"/>
          </a:xfrm>
          <a:prstGeom prst="rect">
            <a:avLst/>
          </a:prstGeom>
        </p:spPr>
        <p:txBody>
          <a:bodyPr anchor="ctr"/>
          <a:lstStyle/>
          <a:p>
            <a:pPr algn="ctr">
              <a:defRPr/>
            </a:pPr>
            <a:endParaRPr lang="en-IN" sz="2000" dirty="0">
              <a:solidFill>
                <a:schemeClr val="tx2">
                  <a:lumMod val="75000"/>
                </a:schemeClr>
              </a:solidFill>
              <a:latin typeface="Verdana" pitchFamily="34" charset="0"/>
              <a:ea typeface="Verdana" pitchFamily="34" charset="0"/>
              <a:cs typeface="Verdana" pitchFamily="34" charset="0"/>
            </a:endParaRPr>
          </a:p>
        </p:txBody>
      </p:sp>
      <p:pic>
        <p:nvPicPr>
          <p:cNvPr id="22531" name="Picture 5"/>
          <p:cNvPicPr>
            <a:picLocks noChangeAspect="1" noChangeArrowheads="1"/>
          </p:cNvPicPr>
          <p:nvPr/>
        </p:nvPicPr>
        <p:blipFill>
          <a:blip r:embed="rId2"/>
          <a:srcRect/>
          <a:stretch>
            <a:fillRect/>
          </a:stretch>
        </p:blipFill>
        <p:spPr bwMode="auto">
          <a:xfrm>
            <a:off x="762000" y="2286000"/>
            <a:ext cx="7335838" cy="2590800"/>
          </a:xfrm>
          <a:prstGeom prst="rect">
            <a:avLst/>
          </a:prstGeom>
          <a:noFill/>
          <a:ln w="25400">
            <a:solidFill>
              <a:schemeClr val="tx1"/>
            </a:solidFill>
            <a:miter lim="800000"/>
            <a:headEnd/>
            <a:tailEnd/>
          </a:ln>
        </p:spPr>
      </p:pic>
      <p:sp>
        <p:nvSpPr>
          <p:cNvPr id="22532" name="TextBox 5"/>
          <p:cNvSpPr txBox="1">
            <a:spLocks noChangeArrowheads="1"/>
          </p:cNvSpPr>
          <p:nvPr/>
        </p:nvSpPr>
        <p:spPr bwMode="auto">
          <a:xfrm>
            <a:off x="2667000" y="2362200"/>
            <a:ext cx="612775" cy="307975"/>
          </a:xfrm>
          <a:prstGeom prst="rect">
            <a:avLst/>
          </a:prstGeom>
          <a:noFill/>
          <a:ln w="9525">
            <a:noFill/>
            <a:miter lim="800000"/>
            <a:headEnd/>
            <a:tailEnd/>
          </a:ln>
        </p:spPr>
        <p:txBody>
          <a:bodyPr wrap="none">
            <a:spAutoFit/>
          </a:bodyPr>
          <a:lstStyle/>
          <a:p>
            <a:r>
              <a:rPr lang="en-US" sz="1400" b="1" dirty="0">
                <a:solidFill>
                  <a:srgbClr val="0000FF"/>
                </a:solidFill>
              </a:rPr>
              <a:t>Liver</a:t>
            </a:r>
          </a:p>
        </p:txBody>
      </p:sp>
      <p:sp>
        <p:nvSpPr>
          <p:cNvPr id="22533" name="TextBox 6"/>
          <p:cNvSpPr txBox="1">
            <a:spLocks noChangeArrowheads="1"/>
          </p:cNvSpPr>
          <p:nvPr/>
        </p:nvSpPr>
        <p:spPr bwMode="auto">
          <a:xfrm>
            <a:off x="6477000" y="2438400"/>
            <a:ext cx="771525" cy="307975"/>
          </a:xfrm>
          <a:prstGeom prst="rect">
            <a:avLst/>
          </a:prstGeom>
          <a:noFill/>
          <a:ln w="9525">
            <a:noFill/>
            <a:miter lim="800000"/>
            <a:headEnd/>
            <a:tailEnd/>
          </a:ln>
        </p:spPr>
        <p:txBody>
          <a:bodyPr wrap="none">
            <a:spAutoFit/>
          </a:bodyPr>
          <a:lstStyle/>
          <a:p>
            <a:r>
              <a:rPr lang="en-US" sz="1400" b="1" dirty="0">
                <a:solidFill>
                  <a:srgbClr val="0000FF"/>
                </a:solidFill>
              </a:rPr>
              <a:t>Spleen</a:t>
            </a:r>
          </a:p>
        </p:txBody>
      </p:sp>
      <p:grpSp>
        <p:nvGrpSpPr>
          <p:cNvPr id="3" name="Group 3"/>
          <p:cNvGrpSpPr>
            <a:grpSpLocks/>
          </p:cNvGrpSpPr>
          <p:nvPr/>
        </p:nvGrpSpPr>
        <p:grpSpPr bwMode="auto">
          <a:xfrm>
            <a:off x="228600" y="4962525"/>
            <a:ext cx="8686800" cy="904875"/>
            <a:chOff x="0" y="0"/>
            <a:chExt cx="4110750" cy="1600200"/>
          </a:xfrm>
        </p:grpSpPr>
        <p:sp>
          <p:nvSpPr>
            <p:cNvPr id="9" name="Rounded Rectangle 8"/>
            <p:cNvSpPr/>
            <p:nvPr/>
          </p:nvSpPr>
          <p:spPr>
            <a:xfrm>
              <a:off x="0" y="0"/>
              <a:ext cx="4110750" cy="16002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p:nvPr/>
          </p:nvSpPr>
          <p:spPr>
            <a:xfrm>
              <a:off x="84758" y="161524"/>
              <a:ext cx="3955361" cy="1288423"/>
            </a:xfrm>
            <a:prstGeom prst="rect">
              <a:avLst/>
            </a:prstGeom>
          </p:spPr>
          <p:style>
            <a:lnRef idx="0">
              <a:scrgbClr r="0" g="0" b="0"/>
            </a:lnRef>
            <a:fillRef idx="0">
              <a:scrgbClr r="0" g="0" b="0"/>
            </a:fillRef>
            <a:effectRef idx="0">
              <a:scrgbClr r="0" g="0" b="0"/>
            </a:effectRef>
            <a:fontRef idx="minor">
              <a:schemeClr val="lt1"/>
            </a:fontRef>
          </p:style>
          <p:txBody>
            <a:bodyPr lIns="53340" tIns="53340" rIns="53340" bIns="53340" anchor="ctr"/>
            <a:lstStyle/>
            <a:p>
              <a:pPr algn="just">
                <a:defRPr/>
              </a:pPr>
              <a:r>
                <a:rPr lang="en-US" sz="1400" b="1" dirty="0">
                  <a:solidFill>
                    <a:srgbClr val="FFFFFF"/>
                  </a:solidFill>
                  <a:cs typeface="Arial" charset="0"/>
                </a:rPr>
                <a:t>Fig. Evaluation of protection </a:t>
              </a:r>
              <a:r>
                <a:rPr lang="en-US" sz="1400" b="1" dirty="0" smtClean="0">
                  <a:solidFill>
                    <a:srgbClr val="FFFFFF"/>
                  </a:solidFill>
                  <a:cs typeface="Arial" charset="0"/>
                </a:rPr>
                <a:t>against L.donovani challenge </a:t>
              </a:r>
              <a:r>
                <a:rPr lang="en-US" sz="1400" b="1" dirty="0">
                  <a:solidFill>
                    <a:srgbClr val="FFFFFF"/>
                  </a:solidFill>
                  <a:cs typeface="Arial" charset="0"/>
                </a:rPr>
                <a:t>in mice vaccinated with different vaccine regimens. Quantification of single viable cell was determined by limiting dilution assay performed 3 months after infection on the cells isolated from liver (A) and spleen (B).</a:t>
              </a:r>
              <a:endParaRPr lang="en-IN" sz="1200" b="1" dirty="0">
                <a:solidFill>
                  <a:srgbClr val="FFFFFF"/>
                </a:solidFill>
                <a:cs typeface="Arial" charset="0"/>
              </a:endParaRPr>
            </a:p>
          </p:txBody>
        </p:sp>
      </p:grpSp>
      <p:sp>
        <p:nvSpPr>
          <p:cNvPr id="11" name="Content Placeholder 3"/>
          <p:cNvSpPr txBox="1">
            <a:spLocks/>
          </p:cNvSpPr>
          <p:nvPr/>
        </p:nvSpPr>
        <p:spPr>
          <a:xfrm>
            <a:off x="152400" y="5867400"/>
            <a:ext cx="8686800" cy="838200"/>
          </a:xfrm>
          <a:prstGeom prst="rect">
            <a:avLst/>
          </a:prstGeom>
        </p:spPr>
        <p:txBody>
          <a:bodyPr/>
          <a:lstStyle/>
          <a:p>
            <a:pPr marL="342900" indent="-342900" algn="just" eaLnBrk="0" hangingPunct="0">
              <a:spcBef>
                <a:spcPct val="20000"/>
              </a:spcBef>
              <a:defRPr/>
            </a:pPr>
            <a:r>
              <a:rPr lang="en-US" sz="1400" b="1" i="1" dirty="0" smtClean="0">
                <a:solidFill>
                  <a:srgbClr val="C00000"/>
                </a:solidFill>
                <a:sym typeface="Wingdings 2"/>
              </a:rPr>
              <a:t>   </a:t>
            </a:r>
            <a:r>
              <a:rPr lang="en-US" sz="1400" b="1" dirty="0">
                <a:latin typeface="+mn-lt"/>
              </a:rPr>
              <a:t>Mice boosted with rGP63 adjuvanted with both cationic DSPC </a:t>
            </a:r>
            <a:r>
              <a:rPr lang="en-US" sz="1400" b="1" dirty="0" err="1">
                <a:latin typeface="+mn-lt"/>
              </a:rPr>
              <a:t>liposomes</a:t>
            </a:r>
            <a:r>
              <a:rPr lang="en-US" sz="1400" b="1" dirty="0">
                <a:latin typeface="+mn-lt"/>
              </a:rPr>
              <a:t> and MPL-TDM had, </a:t>
            </a:r>
            <a:r>
              <a:rPr lang="en-US" sz="1400" b="1" dirty="0">
                <a:solidFill>
                  <a:srgbClr val="C00000"/>
                </a:solidFill>
                <a:latin typeface="+mn-lt"/>
              </a:rPr>
              <a:t>2</a:t>
            </a:r>
            <a:r>
              <a:rPr lang="en-US" sz="1400" b="1" dirty="0">
                <a:latin typeface="+mn-lt"/>
              </a:rPr>
              <a:t> and , </a:t>
            </a:r>
            <a:r>
              <a:rPr lang="en-US" sz="1400" b="1" dirty="0">
                <a:solidFill>
                  <a:srgbClr val="C00000"/>
                </a:solidFill>
                <a:latin typeface="+mn-lt"/>
              </a:rPr>
              <a:t>1.5-log-fold </a:t>
            </a:r>
            <a:r>
              <a:rPr lang="en-US" sz="1400" b="1" dirty="0">
                <a:latin typeface="+mn-lt"/>
              </a:rPr>
              <a:t>reduced parasite burden in liver and spleen respectively (3 months post-infection) compared to mice boosted with liposomal rGP63 alone</a:t>
            </a:r>
            <a:r>
              <a:rPr lang="en-US" sz="1400" b="1" dirty="0" smtClean="0">
                <a:latin typeface="+mn-lt"/>
              </a:rPr>
              <a:t>.</a:t>
            </a:r>
            <a:endParaRPr lang="en-US" sz="1400" b="1" dirty="0">
              <a:latin typeface="+mn-lt"/>
            </a:endParaRPr>
          </a:p>
        </p:txBody>
      </p:sp>
      <p:sp>
        <p:nvSpPr>
          <p:cNvPr id="12" name="Rectangle 11"/>
          <p:cNvSpPr/>
          <p:nvPr/>
        </p:nvSpPr>
        <p:spPr>
          <a:xfrm>
            <a:off x="304800" y="1752600"/>
            <a:ext cx="8458200" cy="4572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defRPr/>
            </a:pPr>
            <a:r>
              <a:rPr lang="en-IN" sz="1200" b="1" dirty="0" smtClean="0">
                <a:solidFill>
                  <a:schemeClr val="bg1"/>
                </a:solidFill>
                <a:latin typeface="Verdana" pitchFamily="34" charset="0"/>
                <a:ea typeface="Verdana" pitchFamily="34" charset="0"/>
                <a:cs typeface="Verdana" pitchFamily="34" charset="0"/>
              </a:rPr>
              <a:t>Evaluation of protection against </a:t>
            </a:r>
            <a:r>
              <a:rPr lang="en-IN" sz="1200" b="1" i="1" dirty="0" smtClean="0">
                <a:solidFill>
                  <a:schemeClr val="bg1"/>
                </a:solidFill>
                <a:latin typeface="Verdana" pitchFamily="34" charset="0"/>
                <a:ea typeface="Verdana" pitchFamily="34" charset="0"/>
                <a:cs typeface="Verdana" pitchFamily="34" charset="0"/>
              </a:rPr>
              <a:t>L. </a:t>
            </a:r>
            <a:r>
              <a:rPr lang="en-IN" sz="1200" b="1" i="1" dirty="0" err="1" smtClean="0">
                <a:solidFill>
                  <a:schemeClr val="bg1"/>
                </a:solidFill>
                <a:latin typeface="Verdana" pitchFamily="34" charset="0"/>
                <a:ea typeface="Verdana" pitchFamily="34" charset="0"/>
                <a:cs typeface="Verdana" pitchFamily="34" charset="0"/>
              </a:rPr>
              <a:t>donovani</a:t>
            </a:r>
            <a:r>
              <a:rPr lang="en-IN" sz="1200" b="1" dirty="0" smtClean="0">
                <a:solidFill>
                  <a:schemeClr val="bg1"/>
                </a:solidFill>
                <a:latin typeface="Verdana" pitchFamily="34" charset="0"/>
                <a:ea typeface="Verdana" pitchFamily="34" charset="0"/>
                <a:cs typeface="Verdana" pitchFamily="34" charset="0"/>
              </a:rPr>
              <a:t> challenge in mice vaccinated with different vaccine regimens.</a:t>
            </a:r>
            <a:r>
              <a:rPr lang="en-IN" sz="1200" dirty="0" smtClean="0">
                <a:solidFill>
                  <a:schemeClr val="bg1"/>
                </a:solidFill>
                <a:latin typeface="Verdana" pitchFamily="34" charset="0"/>
                <a:ea typeface="Verdana" pitchFamily="34" charset="0"/>
                <a:cs typeface="Verdana" pitchFamily="34" charset="0"/>
              </a:rPr>
              <a:t> </a:t>
            </a:r>
            <a:endParaRPr lang="en-IN" sz="1200" dirty="0">
              <a:solidFill>
                <a:schemeClr val="bg1"/>
              </a:solidFill>
              <a:latin typeface="Verdana" pitchFamily="34" charset="0"/>
              <a:ea typeface="Verdana" pitchFamily="34" charset="0"/>
              <a:cs typeface="Verdana" pitchFamily="34" charset="0"/>
            </a:endParaRPr>
          </a:p>
        </p:txBody>
      </p:sp>
      <p:pic>
        <p:nvPicPr>
          <p:cNvPr id="13" name="Picture 2"/>
          <p:cNvPicPr>
            <a:picLocks noChangeAspect="1" noChangeArrowheads="1"/>
          </p:cNvPicPr>
          <p:nvPr/>
        </p:nvPicPr>
        <p:blipFill>
          <a:blip r:embed="rId3"/>
          <a:srcRect/>
          <a:stretch>
            <a:fillRect/>
          </a:stretch>
        </p:blipFill>
        <p:spPr bwMode="auto">
          <a:xfrm>
            <a:off x="381000" y="152400"/>
            <a:ext cx="82296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152400"/>
            <a:ext cx="8763000" cy="6858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defRPr/>
            </a:pPr>
            <a:r>
              <a:rPr lang="en-US" b="1" dirty="0" smtClean="0">
                <a:solidFill>
                  <a:schemeClr val="bg1"/>
                </a:solidFill>
                <a:latin typeface="Verdana" pitchFamily="34" charset="0"/>
                <a:ea typeface="Verdana" pitchFamily="34" charset="0"/>
                <a:cs typeface="Verdana" pitchFamily="34" charset="0"/>
              </a:rPr>
              <a:t>Activation of Bone Marrow Derived </a:t>
            </a:r>
            <a:r>
              <a:rPr lang="en-US" b="1" dirty="0" err="1" smtClean="0">
                <a:solidFill>
                  <a:schemeClr val="bg1"/>
                </a:solidFill>
                <a:latin typeface="Verdana" pitchFamily="34" charset="0"/>
                <a:ea typeface="Verdana" pitchFamily="34" charset="0"/>
                <a:cs typeface="Verdana" pitchFamily="34" charset="0"/>
              </a:rPr>
              <a:t>Dendritic</a:t>
            </a:r>
            <a:r>
              <a:rPr lang="en-US" b="1" dirty="0" smtClean="0">
                <a:solidFill>
                  <a:schemeClr val="bg1"/>
                </a:solidFill>
                <a:latin typeface="Verdana" pitchFamily="34" charset="0"/>
                <a:ea typeface="Verdana" pitchFamily="34" charset="0"/>
                <a:cs typeface="Verdana" pitchFamily="34" charset="0"/>
              </a:rPr>
              <a:t> Cells (BMDCs) and Ag presenting capacity of LN CD11c</a:t>
            </a:r>
            <a:r>
              <a:rPr lang="en-US" b="1" baseline="30000" dirty="0" smtClean="0">
                <a:solidFill>
                  <a:schemeClr val="bg1"/>
                </a:solidFill>
                <a:latin typeface="Verdana" pitchFamily="34" charset="0"/>
                <a:ea typeface="Verdana" pitchFamily="34" charset="0"/>
                <a:cs typeface="Verdana" pitchFamily="34" charset="0"/>
              </a:rPr>
              <a:t>+</a:t>
            </a:r>
            <a:r>
              <a:rPr lang="en-US" b="1" dirty="0" smtClean="0">
                <a:solidFill>
                  <a:schemeClr val="bg1"/>
                </a:solidFill>
                <a:latin typeface="Verdana" pitchFamily="34" charset="0"/>
                <a:ea typeface="Verdana" pitchFamily="34" charset="0"/>
                <a:cs typeface="Verdana" pitchFamily="34" charset="0"/>
              </a:rPr>
              <a:t> cells</a:t>
            </a:r>
            <a:endParaRPr lang="en-IN" b="1" dirty="0">
              <a:solidFill>
                <a:schemeClr val="bg1"/>
              </a:solidFill>
              <a:latin typeface="Verdana" pitchFamily="34" charset="0"/>
              <a:ea typeface="Verdana" pitchFamily="34" charset="0"/>
              <a:cs typeface="Verdana" pitchFamily="34" charset="0"/>
            </a:endParaRPr>
          </a:p>
        </p:txBody>
      </p:sp>
      <p:pic>
        <p:nvPicPr>
          <p:cNvPr id="16387" name="Picture 3"/>
          <p:cNvPicPr>
            <a:picLocks noChangeAspect="1" noChangeArrowheads="1"/>
          </p:cNvPicPr>
          <p:nvPr/>
        </p:nvPicPr>
        <p:blipFill>
          <a:blip r:embed="rId2"/>
          <a:srcRect/>
          <a:stretch>
            <a:fillRect/>
          </a:stretch>
        </p:blipFill>
        <p:spPr bwMode="auto">
          <a:xfrm>
            <a:off x="228600" y="1390650"/>
            <a:ext cx="6419850" cy="5010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9144000" y="1828800"/>
            <a:ext cx="3352800" cy="276999"/>
          </a:xfrm>
          <a:prstGeom prst="rect">
            <a:avLst/>
          </a:prstGeom>
          <a:noFill/>
        </p:spPr>
        <p:txBody>
          <a:bodyPr>
            <a:spAutoFit/>
          </a:bodyPr>
          <a:lstStyle/>
          <a:p>
            <a:pPr>
              <a:defRPr/>
            </a:pPr>
            <a:r>
              <a:rPr lang="en-US" sz="1200" dirty="0" smtClean="0">
                <a:solidFill>
                  <a:schemeClr val="bg1">
                    <a:lumMod val="95000"/>
                  </a:schemeClr>
                </a:solidFill>
              </a:rPr>
              <a:t>.</a:t>
            </a:r>
            <a:endParaRPr lang="en-US" sz="1200" dirty="0">
              <a:solidFill>
                <a:schemeClr val="bg1">
                  <a:lumMod val="95000"/>
                </a:schemeClr>
              </a:solidFill>
            </a:endParaRPr>
          </a:p>
        </p:txBody>
      </p:sp>
      <p:sp>
        <p:nvSpPr>
          <p:cNvPr id="9" name="Rounded Rectangle 8"/>
          <p:cNvSpPr/>
          <p:nvPr/>
        </p:nvSpPr>
        <p:spPr>
          <a:xfrm>
            <a:off x="6858000" y="1219200"/>
            <a:ext cx="2133600" cy="518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lumMod val="95000"/>
                  </a:schemeClr>
                </a:solidFill>
              </a:rPr>
              <a:t>Fig:-A. Bone-marrow derived DCs were isolated and stimulated with LPS (1mg/ml), liposomes (50mM), MPL-TDM (100 </a:t>
            </a:r>
            <a:r>
              <a:rPr lang="en-US" sz="1400" dirty="0" err="1" smtClean="0">
                <a:solidFill>
                  <a:schemeClr val="bg1">
                    <a:lumMod val="95000"/>
                  </a:schemeClr>
                </a:solidFill>
              </a:rPr>
              <a:t>ng</a:t>
            </a:r>
            <a:r>
              <a:rPr lang="en-US" sz="1400" dirty="0" smtClean="0">
                <a:solidFill>
                  <a:schemeClr val="bg1">
                    <a:lumMod val="95000"/>
                  </a:schemeClr>
                </a:solidFill>
              </a:rPr>
              <a:t> /ml) and combination of liposomes (50mM) and MPL-TDM (100 </a:t>
            </a:r>
            <a:r>
              <a:rPr lang="en-US" sz="1400" dirty="0" err="1" smtClean="0">
                <a:solidFill>
                  <a:schemeClr val="bg1">
                    <a:lumMod val="95000"/>
                  </a:schemeClr>
                </a:solidFill>
              </a:rPr>
              <a:t>ng</a:t>
            </a:r>
            <a:r>
              <a:rPr lang="en-US" sz="1400" dirty="0" smtClean="0">
                <a:solidFill>
                  <a:schemeClr val="bg1">
                    <a:lumMod val="95000"/>
                  </a:schemeClr>
                </a:solidFill>
              </a:rPr>
              <a:t>/ml). On activation of BMDCs the release of (A) IL-12 (p40) and (B) NO were measured subsequently. (C) Ag-presenting capacity of CD11c+ and CD11c –cells isolated from mice immunized with PBS, MPL-TDM plus </a:t>
            </a:r>
            <a:r>
              <a:rPr lang="en-US" sz="1400" dirty="0" err="1" smtClean="0">
                <a:solidFill>
                  <a:schemeClr val="bg1">
                    <a:lumMod val="95000"/>
                  </a:schemeClr>
                </a:solidFill>
              </a:rPr>
              <a:t>liposomes</a:t>
            </a:r>
            <a:r>
              <a:rPr lang="en-US" sz="1400" dirty="0" smtClean="0">
                <a:solidFill>
                  <a:schemeClr val="bg1">
                    <a:lumMod val="95000"/>
                  </a:schemeClr>
                </a:solidFill>
              </a:rPr>
              <a:t>, and liposomal rGP63 plus MPL-TDM in terms of IL-2 production</a:t>
            </a:r>
            <a:endParaRPr lang="en-IN" sz="14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Box 5"/>
          <p:cNvSpPr txBox="1">
            <a:spLocks noChangeArrowheads="1"/>
          </p:cNvSpPr>
          <p:nvPr/>
        </p:nvSpPr>
        <p:spPr bwMode="auto">
          <a:xfrm>
            <a:off x="6400800" y="4495800"/>
            <a:ext cx="184150" cy="369888"/>
          </a:xfrm>
          <a:prstGeom prst="rect">
            <a:avLst/>
          </a:prstGeom>
          <a:noFill/>
          <a:ln w="9525">
            <a:noFill/>
            <a:miter lim="800000"/>
            <a:headEnd/>
            <a:tailEnd/>
          </a:ln>
        </p:spPr>
        <p:txBody>
          <a:bodyPr wrap="none">
            <a:spAutoFit/>
          </a:bodyPr>
          <a:lstStyle/>
          <a:p>
            <a:endParaRPr lang="en-US"/>
          </a:p>
        </p:txBody>
      </p:sp>
      <p:grpSp>
        <p:nvGrpSpPr>
          <p:cNvPr id="2" name="Group 3"/>
          <p:cNvGrpSpPr>
            <a:grpSpLocks/>
          </p:cNvGrpSpPr>
          <p:nvPr/>
        </p:nvGrpSpPr>
        <p:grpSpPr bwMode="auto">
          <a:xfrm>
            <a:off x="152400" y="4953000"/>
            <a:ext cx="8686800" cy="1752600"/>
            <a:chOff x="0" y="-103012"/>
            <a:chExt cx="4110750" cy="1600200"/>
          </a:xfrm>
        </p:grpSpPr>
        <p:sp>
          <p:nvSpPr>
            <p:cNvPr id="9" name="Rounded Rectangle 8"/>
            <p:cNvSpPr/>
            <p:nvPr/>
          </p:nvSpPr>
          <p:spPr>
            <a:xfrm>
              <a:off x="0" y="-103012"/>
              <a:ext cx="4110750" cy="160020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p:nvPr/>
          </p:nvSpPr>
          <p:spPr>
            <a:xfrm>
              <a:off x="84758" y="25004"/>
              <a:ext cx="3955361" cy="1280160"/>
            </a:xfrm>
            <a:prstGeom prst="rect">
              <a:avLst/>
            </a:prstGeom>
          </p:spPr>
          <p:style>
            <a:lnRef idx="0">
              <a:scrgbClr r="0" g="0" b="0"/>
            </a:lnRef>
            <a:fillRef idx="0">
              <a:scrgbClr r="0" g="0" b="0"/>
            </a:fillRef>
            <a:effectRef idx="0">
              <a:scrgbClr r="0" g="0" b="0"/>
            </a:effectRef>
            <a:fontRef idx="minor">
              <a:schemeClr val="lt1"/>
            </a:fontRef>
          </p:style>
          <p:txBody>
            <a:bodyPr lIns="53340" tIns="53340" rIns="53340" bIns="53340" anchor="ctr"/>
            <a:lstStyle/>
            <a:p>
              <a:pPr algn="just">
                <a:defRPr/>
              </a:pPr>
              <a:r>
                <a:rPr lang="en-US" sz="1600" b="1" dirty="0">
                  <a:solidFill>
                    <a:srgbClr val="FFFFFF"/>
                  </a:solidFill>
                  <a:cs typeface="Arial" charset="0"/>
                </a:rPr>
                <a:t>Flow </a:t>
              </a:r>
              <a:r>
                <a:rPr lang="en-US" sz="1600" b="1" dirty="0" err="1">
                  <a:solidFill>
                    <a:srgbClr val="FFFFFF"/>
                  </a:solidFill>
                  <a:cs typeface="Arial" charset="0"/>
                </a:rPr>
                <a:t>cytometric</a:t>
              </a:r>
              <a:r>
                <a:rPr lang="en-US" sz="1600" b="1" dirty="0">
                  <a:solidFill>
                    <a:srgbClr val="FFFFFF"/>
                  </a:solidFill>
                  <a:cs typeface="Arial" charset="0"/>
                </a:rPr>
                <a:t> analysis of rGP63-specific </a:t>
              </a:r>
              <a:r>
                <a:rPr lang="en-US" sz="1600" b="1" dirty="0" smtClean="0">
                  <a:solidFill>
                    <a:srgbClr val="FFFFFF"/>
                  </a:solidFill>
                  <a:cs typeface="Arial" charset="0"/>
                </a:rPr>
                <a:t>IFN-</a:t>
              </a:r>
              <a:r>
                <a:rPr lang="en-IN" sz="1600" dirty="0" smtClean="0"/>
                <a:t>γ </a:t>
              </a:r>
              <a:r>
                <a:rPr lang="en-US" sz="1600" b="1" dirty="0" smtClean="0">
                  <a:solidFill>
                    <a:srgbClr val="FFFFFF"/>
                  </a:solidFill>
                  <a:cs typeface="Arial" charset="0"/>
                </a:rPr>
                <a:t>producing </a:t>
              </a:r>
              <a:r>
                <a:rPr lang="en-US" sz="1600" b="1" dirty="0">
                  <a:solidFill>
                    <a:srgbClr val="FFFFFF"/>
                  </a:solidFill>
                  <a:cs typeface="Arial" charset="0"/>
                </a:rPr>
                <a:t>CD4+and CD8+ T cells. BALB/c mice were primed with liposomal rGP63 plus MPL-TDM, followed by boosting with either rGP63 alone, in association with MPL-TDM, or </a:t>
              </a:r>
              <a:r>
                <a:rPr lang="en-US" sz="1600" b="1" dirty="0" err="1">
                  <a:solidFill>
                    <a:srgbClr val="FFFFFF"/>
                  </a:solidFill>
                  <a:cs typeface="Arial" charset="0"/>
                </a:rPr>
                <a:t>liposomes</a:t>
              </a:r>
              <a:r>
                <a:rPr lang="en-US" sz="1600" b="1" dirty="0">
                  <a:solidFill>
                    <a:srgbClr val="FFFFFF"/>
                  </a:solidFill>
                  <a:cs typeface="Arial" charset="0"/>
                </a:rPr>
                <a:t>, or both before challenge </a:t>
              </a:r>
              <a:r>
                <a:rPr lang="en-US" sz="1600" b="1" dirty="0" smtClean="0">
                  <a:solidFill>
                    <a:srgbClr val="FFFFFF"/>
                  </a:solidFill>
                  <a:cs typeface="Arial" charset="0"/>
                </a:rPr>
                <a:t>infection. </a:t>
              </a:r>
              <a:r>
                <a:rPr lang="en-US" sz="1600" b="1" dirty="0" err="1" smtClean="0">
                  <a:solidFill>
                    <a:srgbClr val="FFFFFF"/>
                  </a:solidFill>
                  <a:cs typeface="Arial" charset="0"/>
                </a:rPr>
                <a:t>Splenocytes</a:t>
              </a:r>
              <a:r>
                <a:rPr lang="en-US" sz="1600" b="1" dirty="0" smtClean="0">
                  <a:solidFill>
                    <a:srgbClr val="FFFFFF"/>
                  </a:solidFill>
                  <a:cs typeface="Arial" charset="0"/>
                </a:rPr>
                <a:t> </a:t>
              </a:r>
              <a:r>
                <a:rPr lang="en-US" sz="1600" b="1" dirty="0">
                  <a:solidFill>
                    <a:srgbClr val="FFFFFF"/>
                  </a:solidFill>
                  <a:cs typeface="Arial" charset="0"/>
                </a:rPr>
                <a:t>were isolated from vaccinated mice and the expression of IFN-</a:t>
              </a:r>
              <a:r>
                <a:rPr lang="en-US" sz="1600" b="1" dirty="0">
                  <a:solidFill>
                    <a:srgbClr val="FFFFFF"/>
                  </a:solidFill>
                  <a:cs typeface="Arial" charset="0"/>
                  <a:sym typeface="Symbol"/>
                </a:rPr>
                <a:t> </a:t>
              </a:r>
              <a:r>
                <a:rPr lang="en-US" sz="1600" b="1" dirty="0">
                  <a:solidFill>
                    <a:srgbClr val="FFFFFF"/>
                  </a:solidFill>
                  <a:cs typeface="Arial" charset="0"/>
                </a:rPr>
                <a:t>producing CD4+ (A) and CD8+ T (B) was studied in the presence of rGP63</a:t>
              </a:r>
              <a:endParaRPr lang="en-IN" sz="1600" b="1" dirty="0">
                <a:solidFill>
                  <a:srgbClr val="FFFFFF"/>
                </a:solidFill>
                <a:cs typeface="Arial" charset="0"/>
              </a:endParaRPr>
            </a:p>
          </p:txBody>
        </p:sp>
      </p:grpSp>
      <p:sp>
        <p:nvSpPr>
          <p:cNvPr id="8" name="Rectangle 7"/>
          <p:cNvSpPr/>
          <p:nvPr/>
        </p:nvSpPr>
        <p:spPr>
          <a:xfrm>
            <a:off x="228600" y="304800"/>
            <a:ext cx="8610600" cy="9906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defRPr/>
            </a:pPr>
            <a:r>
              <a:rPr lang="en-US" b="1" dirty="0" smtClean="0">
                <a:solidFill>
                  <a:schemeClr val="bg1"/>
                </a:solidFill>
                <a:latin typeface="Verdana" pitchFamily="34" charset="0"/>
                <a:ea typeface="Verdana" pitchFamily="34" charset="0"/>
                <a:cs typeface="Verdana" pitchFamily="34" charset="0"/>
              </a:rPr>
              <a:t>Flow </a:t>
            </a:r>
            <a:r>
              <a:rPr lang="en-US" b="1" dirty="0" err="1" smtClean="0">
                <a:solidFill>
                  <a:schemeClr val="bg1"/>
                </a:solidFill>
                <a:latin typeface="Verdana" pitchFamily="34" charset="0"/>
                <a:ea typeface="Verdana" pitchFamily="34" charset="0"/>
                <a:cs typeface="Verdana" pitchFamily="34" charset="0"/>
              </a:rPr>
              <a:t>cytometric</a:t>
            </a:r>
            <a:r>
              <a:rPr lang="en-US" b="1" dirty="0" smtClean="0">
                <a:solidFill>
                  <a:schemeClr val="bg1"/>
                </a:solidFill>
                <a:latin typeface="Verdana" pitchFamily="34" charset="0"/>
                <a:ea typeface="Verdana" pitchFamily="34" charset="0"/>
                <a:cs typeface="Verdana" pitchFamily="34" charset="0"/>
              </a:rPr>
              <a:t> analysis of rgp63-specific IFN-</a:t>
            </a:r>
            <a:r>
              <a:rPr lang="en-US" b="1" dirty="0" smtClean="0">
                <a:solidFill>
                  <a:schemeClr val="bg1"/>
                </a:solidFill>
                <a:latin typeface="Verdana" pitchFamily="34" charset="0"/>
                <a:ea typeface="Verdana" pitchFamily="34" charset="0"/>
                <a:cs typeface="Verdana" pitchFamily="34" charset="0"/>
                <a:sym typeface="Symbol"/>
              </a:rPr>
              <a:t></a:t>
            </a:r>
            <a:r>
              <a:rPr lang="en-US" b="1" dirty="0" smtClean="0">
                <a:solidFill>
                  <a:schemeClr val="bg1"/>
                </a:solidFill>
                <a:latin typeface="Verdana" pitchFamily="34" charset="0"/>
                <a:ea typeface="Verdana" pitchFamily="34" charset="0"/>
                <a:cs typeface="Verdana" pitchFamily="34" charset="0"/>
              </a:rPr>
              <a:t> producing CD4 </a:t>
            </a:r>
            <a:r>
              <a:rPr lang="en-US" b="1" baseline="30000" dirty="0" smtClean="0">
                <a:solidFill>
                  <a:schemeClr val="bg1"/>
                </a:solidFill>
                <a:latin typeface="Verdana" pitchFamily="34" charset="0"/>
                <a:ea typeface="Verdana" pitchFamily="34" charset="0"/>
                <a:cs typeface="Verdana" pitchFamily="34" charset="0"/>
              </a:rPr>
              <a:t>+</a:t>
            </a:r>
            <a:r>
              <a:rPr lang="en-US" b="1" dirty="0" smtClean="0">
                <a:solidFill>
                  <a:schemeClr val="bg1"/>
                </a:solidFill>
                <a:latin typeface="Verdana" pitchFamily="34" charset="0"/>
                <a:ea typeface="Verdana" pitchFamily="34" charset="0"/>
                <a:cs typeface="Verdana" pitchFamily="34" charset="0"/>
              </a:rPr>
              <a:t> and CD8 </a:t>
            </a:r>
            <a:r>
              <a:rPr lang="en-US" b="1" baseline="30000" dirty="0" smtClean="0">
                <a:solidFill>
                  <a:schemeClr val="bg1"/>
                </a:solidFill>
                <a:latin typeface="Verdana" pitchFamily="34" charset="0"/>
                <a:ea typeface="Verdana" pitchFamily="34" charset="0"/>
                <a:cs typeface="Verdana" pitchFamily="34" charset="0"/>
              </a:rPr>
              <a:t>+</a:t>
            </a:r>
            <a:r>
              <a:rPr lang="en-US" b="1" dirty="0" smtClean="0">
                <a:solidFill>
                  <a:schemeClr val="bg1"/>
                </a:solidFill>
                <a:latin typeface="Verdana" pitchFamily="34" charset="0"/>
                <a:ea typeface="Verdana" pitchFamily="34" charset="0"/>
                <a:cs typeface="Verdana" pitchFamily="34" charset="0"/>
              </a:rPr>
              <a:t> T cells after challenge infection</a:t>
            </a:r>
            <a:endParaRPr lang="en-IN" b="1" dirty="0">
              <a:solidFill>
                <a:schemeClr val="bg1"/>
              </a:solidFill>
              <a:latin typeface="Verdana" pitchFamily="34" charset="0"/>
              <a:ea typeface="Verdana" pitchFamily="34" charset="0"/>
              <a:cs typeface="Verdana" pitchFamily="34" charset="0"/>
            </a:endParaRPr>
          </a:p>
        </p:txBody>
      </p:sp>
      <p:pic>
        <p:nvPicPr>
          <p:cNvPr id="17411" name="Picture 3"/>
          <p:cNvPicPr>
            <a:picLocks noChangeAspect="1" noChangeArrowheads="1"/>
          </p:cNvPicPr>
          <p:nvPr/>
        </p:nvPicPr>
        <p:blipFill>
          <a:blip r:embed="rId2"/>
          <a:srcRect/>
          <a:stretch>
            <a:fillRect/>
          </a:stretch>
        </p:blipFill>
        <p:spPr bwMode="auto">
          <a:xfrm>
            <a:off x="838200" y="1524000"/>
            <a:ext cx="7429500"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228600" y="2209800"/>
            <a:ext cx="5334000" cy="381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Rectangular Callout 16"/>
          <p:cNvSpPr/>
          <p:nvPr/>
        </p:nvSpPr>
        <p:spPr>
          <a:xfrm>
            <a:off x="6019800" y="3429000"/>
            <a:ext cx="2590800" cy="1295400"/>
          </a:xfrm>
          <a:prstGeom prst="wedgeRectCallou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US" sz="1400" dirty="0">
                <a:solidFill>
                  <a:schemeClr val="tx1"/>
                </a:solidFill>
                <a:cs typeface="Times New Roman" pitchFamily="18" charset="0"/>
              </a:rPr>
              <a:t>Plays crucial role in parasitic survival, replication, </a:t>
            </a:r>
            <a:r>
              <a:rPr lang="en-US" sz="1400" dirty="0" err="1">
                <a:solidFill>
                  <a:schemeClr val="tx1"/>
                </a:solidFill>
                <a:cs typeface="Times New Roman" pitchFamily="18" charset="0"/>
              </a:rPr>
              <a:t>autophagy</a:t>
            </a:r>
            <a:r>
              <a:rPr lang="en-US" sz="1400" dirty="0">
                <a:solidFill>
                  <a:schemeClr val="tx1"/>
                </a:solidFill>
                <a:cs typeface="Times New Roman" pitchFamily="18" charset="0"/>
              </a:rPr>
              <a:t>, </a:t>
            </a:r>
            <a:r>
              <a:rPr lang="en-US" sz="1400" dirty="0" err="1">
                <a:solidFill>
                  <a:schemeClr val="tx1"/>
                </a:solidFill>
                <a:cs typeface="Times New Roman" pitchFamily="18" charset="0"/>
              </a:rPr>
              <a:t>metacyclogenesis</a:t>
            </a:r>
            <a:r>
              <a:rPr lang="en-US" sz="1400" dirty="0">
                <a:solidFill>
                  <a:schemeClr val="tx1"/>
                </a:solidFill>
                <a:cs typeface="Times New Roman" pitchFamily="18" charset="0"/>
              </a:rPr>
              <a:t> and host-parasite </a:t>
            </a:r>
            <a:r>
              <a:rPr lang="en-US" sz="1600" dirty="0">
                <a:solidFill>
                  <a:schemeClr val="tx1"/>
                </a:solidFill>
                <a:cs typeface="Times New Roman" pitchFamily="18" charset="0"/>
              </a:rPr>
              <a:t>interaction</a:t>
            </a:r>
            <a:endParaRPr lang="en-IN" sz="2400" dirty="0">
              <a:solidFill>
                <a:schemeClr val="tx1"/>
              </a:solidFill>
              <a:cs typeface="Times New Roman" pitchFamily="18" charset="0"/>
            </a:endParaRPr>
          </a:p>
        </p:txBody>
      </p:sp>
      <p:sp>
        <p:nvSpPr>
          <p:cNvPr id="21" name="Rectangular Callout 20"/>
          <p:cNvSpPr/>
          <p:nvPr/>
        </p:nvSpPr>
        <p:spPr>
          <a:xfrm>
            <a:off x="6019800" y="5105400"/>
            <a:ext cx="2667000" cy="1371600"/>
          </a:xfrm>
          <a:prstGeom prst="wedgeRectCallou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IN" sz="1400" dirty="0">
                <a:solidFill>
                  <a:schemeClr val="tx1"/>
                </a:solidFill>
                <a:cs typeface="Times New Roman" pitchFamily="18" charset="0"/>
              </a:rPr>
              <a:t>Have been identified as putative vaccine candidates against </a:t>
            </a:r>
            <a:r>
              <a:rPr lang="en-IN" sz="1400" dirty="0" err="1">
                <a:solidFill>
                  <a:schemeClr val="tx1"/>
                </a:solidFill>
                <a:cs typeface="Times New Roman" pitchFamily="18" charset="0"/>
              </a:rPr>
              <a:t>leishmaniasis</a:t>
            </a:r>
            <a:r>
              <a:rPr lang="en-IN" sz="1400" dirty="0">
                <a:solidFill>
                  <a:schemeClr val="tx1"/>
                </a:solidFill>
                <a:cs typeface="Times New Roman" pitchFamily="18" charset="0"/>
              </a:rPr>
              <a:t> that needs further investigation</a:t>
            </a:r>
          </a:p>
        </p:txBody>
      </p:sp>
      <p:pic>
        <p:nvPicPr>
          <p:cNvPr id="11271" name="Picture 13"/>
          <p:cNvPicPr>
            <a:picLocks noChangeAspect="1" noChangeArrowheads="1"/>
          </p:cNvPicPr>
          <p:nvPr/>
        </p:nvPicPr>
        <p:blipFill>
          <a:blip r:embed="rId3"/>
          <a:srcRect/>
          <a:stretch>
            <a:fillRect/>
          </a:stretch>
        </p:blipFill>
        <p:spPr bwMode="auto">
          <a:xfrm>
            <a:off x="228600" y="152400"/>
            <a:ext cx="82296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Rectangle 12"/>
          <p:cNvSpPr/>
          <p:nvPr/>
        </p:nvSpPr>
        <p:spPr>
          <a:xfrm>
            <a:off x="152400" y="6290846"/>
            <a:ext cx="5562600" cy="3385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fontAlgn="auto">
              <a:spcBef>
                <a:spcPts val="0"/>
              </a:spcBef>
              <a:spcAft>
                <a:spcPts val="0"/>
              </a:spcAft>
              <a:defRPr/>
            </a:pPr>
            <a:r>
              <a:rPr lang="en-US" sz="1600" b="1" dirty="0"/>
              <a:t>Cloning and expression and purification of CPA, CPB and CPC.</a:t>
            </a:r>
          </a:p>
        </p:txBody>
      </p:sp>
      <p:sp>
        <p:nvSpPr>
          <p:cNvPr id="16" name="Rounded Rectangle 4"/>
          <p:cNvSpPr/>
          <p:nvPr/>
        </p:nvSpPr>
        <p:spPr bwMode="auto">
          <a:xfrm>
            <a:off x="5911850" y="2305050"/>
            <a:ext cx="2774950" cy="8191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53340" tIns="53340" rIns="53340" bIns="53340" spcCol="1270" anchor="ctr"/>
          <a:lstStyle/>
          <a:p>
            <a:pPr algn="ctr" defTabSz="622300" fontAlgn="auto">
              <a:lnSpc>
                <a:spcPct val="90000"/>
              </a:lnSpc>
              <a:spcBef>
                <a:spcPts val="0"/>
              </a:spcBef>
              <a:spcAft>
                <a:spcPct val="35000"/>
              </a:spcAft>
              <a:defRPr/>
            </a:pPr>
            <a:r>
              <a:rPr lang="en-US" sz="1400" dirty="0">
                <a:solidFill>
                  <a:schemeClr val="accent6">
                    <a:lumMod val="50000"/>
                  </a:schemeClr>
                </a:solidFill>
                <a:latin typeface="Times New Roman" pitchFamily="18" charset="0"/>
                <a:cs typeface="Times New Roman" pitchFamily="18" charset="0"/>
              </a:rPr>
              <a:t>Clan CA</a:t>
            </a:r>
          </a:p>
          <a:p>
            <a:pPr algn="ctr" defTabSz="622300" fontAlgn="auto">
              <a:lnSpc>
                <a:spcPct val="90000"/>
              </a:lnSpc>
              <a:spcBef>
                <a:spcPts val="0"/>
              </a:spcBef>
              <a:spcAft>
                <a:spcPct val="35000"/>
              </a:spcAft>
              <a:defRPr/>
            </a:pPr>
            <a:r>
              <a:rPr lang="en-US" sz="1400" dirty="0">
                <a:solidFill>
                  <a:schemeClr val="accent6">
                    <a:lumMod val="50000"/>
                  </a:schemeClr>
                </a:solidFill>
                <a:latin typeface="Times New Roman" pitchFamily="18" charset="0"/>
                <a:cs typeface="Times New Roman" pitchFamily="18" charset="0"/>
              </a:rPr>
              <a:t>(</a:t>
            </a:r>
            <a:r>
              <a:rPr lang="en-US" sz="1400" dirty="0" err="1">
                <a:solidFill>
                  <a:schemeClr val="accent6">
                    <a:lumMod val="50000"/>
                  </a:schemeClr>
                </a:solidFill>
                <a:latin typeface="Times New Roman" pitchFamily="18" charset="0"/>
                <a:cs typeface="Times New Roman" pitchFamily="18" charset="0"/>
              </a:rPr>
              <a:t>Papain</a:t>
            </a:r>
            <a:r>
              <a:rPr lang="en-US" sz="1400" dirty="0">
                <a:solidFill>
                  <a:schemeClr val="accent6">
                    <a:lumMod val="50000"/>
                  </a:schemeClr>
                </a:solidFill>
                <a:latin typeface="Times New Roman" pitchFamily="18" charset="0"/>
                <a:cs typeface="Times New Roman" pitchFamily="18" charset="0"/>
              </a:rPr>
              <a:t> family)</a:t>
            </a:r>
          </a:p>
          <a:p>
            <a:pPr algn="ctr" defTabSz="622300" fontAlgn="auto">
              <a:lnSpc>
                <a:spcPct val="90000"/>
              </a:lnSpc>
              <a:spcBef>
                <a:spcPts val="0"/>
              </a:spcBef>
              <a:spcAft>
                <a:spcPct val="35000"/>
              </a:spcAft>
              <a:defRPr/>
            </a:pPr>
            <a:r>
              <a:rPr lang="en-US" sz="1400" dirty="0">
                <a:solidFill>
                  <a:schemeClr val="accent6">
                    <a:lumMod val="50000"/>
                  </a:schemeClr>
                </a:solidFill>
                <a:latin typeface="Times New Roman" pitchFamily="18" charset="0"/>
                <a:cs typeface="Times New Roman" pitchFamily="18" charset="0"/>
              </a:rPr>
              <a:t>CPA, CPB, CPC</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457200"/>
          </a:xfrm>
        </p:spPr>
        <p:style>
          <a:lnRef idx="3">
            <a:schemeClr val="lt1"/>
          </a:lnRef>
          <a:fillRef idx="1">
            <a:schemeClr val="accent2"/>
          </a:fillRef>
          <a:effectRef idx="1">
            <a:schemeClr val="accent2"/>
          </a:effectRef>
          <a:fontRef idx="minor">
            <a:schemeClr val="lt1"/>
          </a:fontRef>
        </p:style>
        <p:txBody>
          <a:bodyPr rtlCol="0">
            <a:normAutofit fontScale="90000"/>
          </a:bodyPr>
          <a:lstStyle/>
          <a:p>
            <a:pPr eaLnBrk="1" fontAlgn="auto" hangingPunct="1">
              <a:spcAft>
                <a:spcPts val="0"/>
              </a:spcAft>
              <a:defRPr/>
            </a:pPr>
            <a:r>
              <a:rPr lang="en-US" sz="2000" b="1" dirty="0" smtClean="0">
                <a:solidFill>
                  <a:schemeClr val="bg1"/>
                </a:solidFill>
              </a:rPr>
              <a:t>Proliferative response in hamsters vaccinated with liposomal CPs with MPL-TDM</a:t>
            </a:r>
            <a:endParaRPr lang="en-US" sz="2000" b="1" dirty="0">
              <a:solidFill>
                <a:schemeClr val="bg1"/>
              </a:solidFill>
            </a:endParaRPr>
          </a:p>
        </p:txBody>
      </p:sp>
      <p:pic>
        <p:nvPicPr>
          <p:cNvPr id="12291" name="Picture 2"/>
          <p:cNvPicPr>
            <a:picLocks noGrp="1" noChangeAspect="1" noChangeArrowheads="1"/>
          </p:cNvPicPr>
          <p:nvPr>
            <p:ph idx="1"/>
          </p:nvPr>
        </p:nvPicPr>
        <p:blipFill>
          <a:blip r:embed="rId2"/>
          <a:srcRect/>
          <a:stretch>
            <a:fillRect/>
          </a:stretch>
        </p:blipFill>
        <p:spPr>
          <a:xfrm>
            <a:off x="762000" y="762000"/>
            <a:ext cx="5181600" cy="4495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6248400" y="2111276"/>
            <a:ext cx="2590800" cy="2308324"/>
          </a:xfrm>
          <a:prstGeom prst="rect">
            <a:avLst/>
          </a:prstGeom>
          <a:noFill/>
        </p:spPr>
        <p:txBody>
          <a:bodyPr wrap="square" rtlCol="0">
            <a:spAutoFit/>
          </a:bodyPr>
          <a:lstStyle/>
          <a:p>
            <a:r>
              <a:rPr lang="en-US" b="1" i="1" dirty="0" smtClean="0">
                <a:solidFill>
                  <a:srgbClr val="C00000"/>
                </a:solidFill>
                <a:sym typeface="Wingdings 2"/>
              </a:rPr>
              <a:t> </a:t>
            </a:r>
            <a:r>
              <a:rPr lang="en-US" dirty="0" smtClean="0"/>
              <a:t>Antigen-specific  </a:t>
            </a:r>
            <a:r>
              <a:rPr lang="en-US" dirty="0" err="1" smtClean="0"/>
              <a:t>lymphoproliferation</a:t>
            </a:r>
            <a:r>
              <a:rPr lang="en-US" dirty="0" smtClean="0"/>
              <a:t> was highest with triple antigen cocktail CPs while proliferation of CPC was best in </a:t>
            </a:r>
            <a:r>
              <a:rPr lang="en-US" dirty="0" err="1" smtClean="0"/>
              <a:t>comparision</a:t>
            </a:r>
            <a:r>
              <a:rPr lang="en-US" dirty="0" smtClean="0"/>
              <a:t> to individual CP group.</a:t>
            </a:r>
          </a:p>
          <a:p>
            <a:endParaRPr lang="en-IN" dirty="0"/>
          </a:p>
        </p:txBody>
      </p:sp>
      <p:sp>
        <p:nvSpPr>
          <p:cNvPr id="7" name="Rounded Rectangle 6"/>
          <p:cNvSpPr/>
          <p:nvPr/>
        </p:nvSpPr>
        <p:spPr>
          <a:xfrm>
            <a:off x="152400" y="5410200"/>
            <a:ext cx="8763000"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400" dirty="0" smtClean="0"/>
              <a:t>Fig:- </a:t>
            </a:r>
            <a:r>
              <a:rPr lang="en-IN" sz="1400" dirty="0" err="1" smtClean="0"/>
              <a:t>Splenocytes</a:t>
            </a:r>
            <a:r>
              <a:rPr lang="en-IN" sz="1400" dirty="0" smtClean="0"/>
              <a:t> from immunized animals were </a:t>
            </a:r>
            <a:r>
              <a:rPr lang="en-IN" sz="1400" dirty="0" err="1" smtClean="0"/>
              <a:t>labeled</a:t>
            </a:r>
            <a:r>
              <a:rPr lang="en-IN" sz="1400" dirty="0" smtClean="0"/>
              <a:t> with CFSE (2 </a:t>
            </a:r>
            <a:r>
              <a:rPr lang="en-IN" sz="1400" dirty="0" err="1" smtClean="0"/>
              <a:t>mM</a:t>
            </a:r>
            <a:r>
              <a:rPr lang="en-IN" sz="1400" dirty="0" smtClean="0"/>
              <a:t>) and </a:t>
            </a:r>
            <a:r>
              <a:rPr lang="en-IN" sz="1400" dirty="0" err="1" smtClean="0"/>
              <a:t>restimulated</a:t>
            </a:r>
            <a:r>
              <a:rPr lang="en-IN" sz="1400" dirty="0" smtClean="0"/>
              <a:t> in vitro for 5 days with 5 mg/ml of specific antigen or 2.5 mg/ml </a:t>
            </a:r>
            <a:r>
              <a:rPr lang="en-IN" sz="1400" dirty="0" err="1" smtClean="0"/>
              <a:t>ConA</a:t>
            </a:r>
            <a:r>
              <a:rPr lang="en-IN" sz="1400" dirty="0" smtClean="0"/>
              <a:t>. Antigen-specific </a:t>
            </a:r>
            <a:r>
              <a:rPr lang="en-IN" sz="1400" dirty="0" err="1" smtClean="0"/>
              <a:t>splenocyte</a:t>
            </a:r>
            <a:r>
              <a:rPr lang="en-IN" sz="1400" dirty="0" smtClean="0"/>
              <a:t> proliferation of individual animals was analyzed by flow </a:t>
            </a:r>
            <a:r>
              <a:rPr lang="en-IN" sz="1400" dirty="0" err="1" smtClean="0"/>
              <a:t>cytometry</a:t>
            </a:r>
            <a:r>
              <a:rPr lang="en-IN" sz="1400" dirty="0" smtClean="0"/>
              <a:t> and CFSE dilution on gated cells. A, Gating strategy for hamster lymphocytes and CFSE high and CFSE low populations. B, Representative histogram showing percent proliferation, calculated in the indicated region (bar). C, the bar graphs show mean percent proliferation of the </a:t>
            </a:r>
            <a:r>
              <a:rPr lang="en-IN" sz="1400" dirty="0" err="1" smtClean="0"/>
              <a:t>lymophocytes</a:t>
            </a:r>
            <a:r>
              <a:rPr lang="en-IN" sz="1400" dirty="0" smtClean="0"/>
              <a:t>, which is inversely proportional to cell divisions.</a:t>
            </a:r>
            <a:endParaRPr lang="en-IN" sz="1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a:srcRect/>
          <a:stretch>
            <a:fillRect/>
          </a:stretch>
        </p:blipFill>
        <p:spPr bwMode="auto">
          <a:xfrm>
            <a:off x="304800" y="990600"/>
            <a:ext cx="5726113" cy="571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p:cNvSpPr/>
          <p:nvPr/>
        </p:nvSpPr>
        <p:spPr>
          <a:xfrm>
            <a:off x="228600" y="152400"/>
            <a:ext cx="8534400" cy="646113"/>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lgn="ctr" fontAlgn="auto">
              <a:spcBef>
                <a:spcPts val="0"/>
              </a:spcBef>
              <a:spcAft>
                <a:spcPts val="0"/>
              </a:spcAft>
              <a:defRPr/>
            </a:pPr>
            <a:r>
              <a:rPr lang="en-US" b="1" dirty="0">
                <a:latin typeface="+mj-lt"/>
              </a:rPr>
              <a:t>Th1/Th2 cytokine profiles of immunized hamsters at different time intervals pre- and post-infection by quantitative </a:t>
            </a:r>
            <a:r>
              <a:rPr lang="en-US" b="1" dirty="0" err="1">
                <a:latin typeface="+mj-lt"/>
              </a:rPr>
              <a:t>realtime</a:t>
            </a:r>
            <a:r>
              <a:rPr lang="en-US" b="1" dirty="0">
                <a:latin typeface="+mj-lt"/>
              </a:rPr>
              <a:t> PCR</a:t>
            </a:r>
          </a:p>
        </p:txBody>
      </p:sp>
      <p:sp>
        <p:nvSpPr>
          <p:cNvPr id="6" name="TextBox 5"/>
          <p:cNvSpPr txBox="1"/>
          <p:nvPr/>
        </p:nvSpPr>
        <p:spPr>
          <a:xfrm>
            <a:off x="6400800" y="1219200"/>
            <a:ext cx="2362200" cy="1754326"/>
          </a:xfrm>
          <a:prstGeom prst="rect">
            <a:avLst/>
          </a:prstGeom>
          <a:noFill/>
        </p:spPr>
        <p:txBody>
          <a:bodyPr wrap="square" rtlCol="0">
            <a:spAutoFit/>
          </a:bodyPr>
          <a:lstStyle/>
          <a:p>
            <a:pPr fontAlgn="auto">
              <a:spcBef>
                <a:spcPts val="0"/>
              </a:spcBef>
              <a:spcAft>
                <a:spcPts val="0"/>
              </a:spcAft>
              <a:defRPr/>
            </a:pPr>
            <a:r>
              <a:rPr lang="en-US" i="1" dirty="0" smtClean="0">
                <a:solidFill>
                  <a:srgbClr val="C00000"/>
                </a:solidFill>
                <a:sym typeface="Wingdings 2"/>
              </a:rPr>
              <a:t> </a:t>
            </a:r>
            <a:r>
              <a:rPr lang="en-US" dirty="0" smtClean="0"/>
              <a:t>Liposomal CPs + MPL-TDM induces</a:t>
            </a:r>
          </a:p>
          <a:p>
            <a:pPr fontAlgn="auto">
              <a:spcBef>
                <a:spcPts val="0"/>
              </a:spcBef>
              <a:spcAft>
                <a:spcPts val="0"/>
              </a:spcAft>
              <a:defRPr/>
            </a:pPr>
            <a:r>
              <a:rPr lang="en-US" dirty="0" smtClean="0"/>
              <a:t>A Th1 cytokine response while Th2 response is suppressed </a:t>
            </a:r>
          </a:p>
          <a:p>
            <a:endParaRPr lang="en-IN" dirty="0"/>
          </a:p>
        </p:txBody>
      </p:sp>
      <p:sp>
        <p:nvSpPr>
          <p:cNvPr id="7" name="Rounded Rectangle 6"/>
          <p:cNvSpPr/>
          <p:nvPr/>
        </p:nvSpPr>
        <p:spPr>
          <a:xfrm>
            <a:off x="6400800" y="3200400"/>
            <a:ext cx="2590800" cy="3352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600" dirty="0" smtClean="0"/>
              <a:t>Fig:-Fold change in mRNA expression profiles of A, IFN-c; B, IL-12; C, TNF-a; D, IL-4; E, TGF-b; F, IL-2; G, IL-10. Each gene was normalized to the housekeeping gene (Hypoxanthine-guanine </a:t>
            </a:r>
            <a:r>
              <a:rPr lang="en-IN" sz="1600" dirty="0" err="1" smtClean="0"/>
              <a:t>phosphoribosyltransferase</a:t>
            </a:r>
            <a:r>
              <a:rPr lang="en-IN" sz="1600" dirty="0" smtClean="0"/>
              <a:t>, HGPRT) to avoid variations between different samples.</a:t>
            </a:r>
            <a:endParaRPr lang="en-IN" sz="1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p:cNvPicPr>
            <a:picLocks noChangeAspect="1" noChangeArrowheads="1"/>
          </p:cNvPicPr>
          <p:nvPr/>
        </p:nvPicPr>
        <p:blipFill>
          <a:blip r:embed="rId2"/>
          <a:srcRect/>
          <a:stretch>
            <a:fillRect/>
          </a:stretch>
        </p:blipFill>
        <p:spPr bwMode="auto">
          <a:xfrm>
            <a:off x="457200" y="1219200"/>
            <a:ext cx="5105400" cy="381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339" name="Picture 5"/>
          <p:cNvPicPr>
            <a:picLocks noChangeAspect="1" noChangeArrowheads="1"/>
          </p:cNvPicPr>
          <p:nvPr/>
        </p:nvPicPr>
        <p:blipFill>
          <a:blip r:embed="rId3"/>
          <a:srcRect/>
          <a:stretch>
            <a:fillRect/>
          </a:stretch>
        </p:blipFill>
        <p:spPr bwMode="auto">
          <a:xfrm>
            <a:off x="1905000" y="5029200"/>
            <a:ext cx="2743200"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533400" y="0"/>
            <a:ext cx="8229600" cy="83026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fontAlgn="auto">
              <a:spcBef>
                <a:spcPts val="0"/>
              </a:spcBef>
              <a:spcAft>
                <a:spcPts val="0"/>
              </a:spcAft>
              <a:defRPr/>
            </a:pPr>
            <a:r>
              <a:rPr lang="en-US" sz="2400" b="1" dirty="0">
                <a:solidFill>
                  <a:schemeClr val="bg1"/>
                </a:solidFill>
              </a:rPr>
              <a:t>Protection and survival against </a:t>
            </a:r>
            <a:r>
              <a:rPr lang="en-US" sz="2400" b="1" i="1" dirty="0">
                <a:solidFill>
                  <a:schemeClr val="bg1"/>
                </a:solidFill>
              </a:rPr>
              <a:t>L.</a:t>
            </a:r>
            <a:r>
              <a:rPr lang="en-US" sz="2400" b="1" dirty="0">
                <a:solidFill>
                  <a:schemeClr val="bg1"/>
                </a:solidFill>
              </a:rPr>
              <a:t> </a:t>
            </a:r>
            <a:r>
              <a:rPr lang="en-US" sz="2400" b="1" i="1" dirty="0" err="1">
                <a:solidFill>
                  <a:schemeClr val="bg1"/>
                </a:solidFill>
              </a:rPr>
              <a:t>donovani</a:t>
            </a:r>
            <a:r>
              <a:rPr lang="en-US" sz="2400" b="1" dirty="0">
                <a:solidFill>
                  <a:schemeClr val="bg1"/>
                </a:solidFill>
              </a:rPr>
              <a:t> infection in immunized hamsters</a:t>
            </a:r>
          </a:p>
        </p:txBody>
      </p:sp>
      <p:sp>
        <p:nvSpPr>
          <p:cNvPr id="14341" name="TextBox 5"/>
          <p:cNvSpPr txBox="1">
            <a:spLocks noChangeArrowheads="1"/>
          </p:cNvSpPr>
          <p:nvPr/>
        </p:nvSpPr>
        <p:spPr bwMode="auto">
          <a:xfrm>
            <a:off x="1524000" y="1292225"/>
            <a:ext cx="612775" cy="307975"/>
          </a:xfrm>
          <a:prstGeom prst="rect">
            <a:avLst/>
          </a:prstGeom>
          <a:noFill/>
          <a:ln w="9525">
            <a:noFill/>
            <a:miter lim="800000"/>
            <a:headEnd/>
            <a:tailEnd/>
          </a:ln>
        </p:spPr>
        <p:txBody>
          <a:bodyPr wrap="none">
            <a:spAutoFit/>
          </a:bodyPr>
          <a:lstStyle/>
          <a:p>
            <a:r>
              <a:rPr lang="en-US" sz="1400" b="1" dirty="0">
                <a:solidFill>
                  <a:srgbClr val="0000FF"/>
                </a:solidFill>
                <a:latin typeface="Calibri" pitchFamily="34" charset="0"/>
              </a:rPr>
              <a:t>Liver</a:t>
            </a:r>
          </a:p>
        </p:txBody>
      </p:sp>
      <p:sp>
        <p:nvSpPr>
          <p:cNvPr id="14342" name="TextBox 6"/>
          <p:cNvSpPr txBox="1">
            <a:spLocks noChangeArrowheads="1"/>
          </p:cNvSpPr>
          <p:nvPr/>
        </p:nvSpPr>
        <p:spPr bwMode="auto">
          <a:xfrm>
            <a:off x="4191000" y="1292225"/>
            <a:ext cx="771525" cy="307975"/>
          </a:xfrm>
          <a:prstGeom prst="rect">
            <a:avLst/>
          </a:prstGeom>
          <a:noFill/>
          <a:ln w="9525">
            <a:noFill/>
            <a:miter lim="800000"/>
            <a:headEnd/>
            <a:tailEnd/>
          </a:ln>
        </p:spPr>
        <p:txBody>
          <a:bodyPr wrap="none">
            <a:spAutoFit/>
          </a:bodyPr>
          <a:lstStyle/>
          <a:p>
            <a:r>
              <a:rPr lang="en-US" sz="1400" b="1" dirty="0">
                <a:solidFill>
                  <a:srgbClr val="0000FF"/>
                </a:solidFill>
                <a:latin typeface="Calibri" pitchFamily="34" charset="0"/>
              </a:rPr>
              <a:t>Spleen</a:t>
            </a:r>
          </a:p>
        </p:txBody>
      </p:sp>
      <p:sp>
        <p:nvSpPr>
          <p:cNvPr id="8" name="TextBox 7"/>
          <p:cNvSpPr txBox="1"/>
          <p:nvPr/>
        </p:nvSpPr>
        <p:spPr>
          <a:xfrm>
            <a:off x="5715000" y="1536918"/>
            <a:ext cx="3200400" cy="1815882"/>
          </a:xfrm>
          <a:prstGeom prst="rect">
            <a:avLst/>
          </a:prstGeom>
          <a:noFill/>
        </p:spPr>
        <p:txBody>
          <a:bodyPr wrap="square" rtlCol="0">
            <a:spAutoFit/>
          </a:bodyPr>
          <a:lstStyle/>
          <a:p>
            <a:r>
              <a:rPr lang="en-US" sz="1400" i="1" dirty="0" smtClean="0">
                <a:solidFill>
                  <a:srgbClr val="C00000"/>
                </a:solidFill>
                <a:sym typeface="Wingdings 2"/>
              </a:rPr>
              <a:t> </a:t>
            </a:r>
            <a:r>
              <a:rPr lang="en-US" sz="1400" dirty="0" smtClean="0"/>
              <a:t>Liposomal CPs impart protective immunity against VL . Cocktail antigens in the </a:t>
            </a:r>
            <a:r>
              <a:rPr lang="en-US" sz="1400" dirty="0" err="1" smtClean="0"/>
              <a:t>lipo</a:t>
            </a:r>
            <a:r>
              <a:rPr lang="en-US" sz="1400" dirty="0" smtClean="0"/>
              <a:t>-adjuvant formulation imparts the  best protection and survivability in hamsters from challenge </a:t>
            </a:r>
            <a:r>
              <a:rPr lang="en-US" sz="1400" i="1" dirty="0" smtClean="0"/>
              <a:t>L. </a:t>
            </a:r>
            <a:r>
              <a:rPr lang="en-US" sz="1400" i="1" dirty="0" err="1" smtClean="0"/>
              <a:t>donovani</a:t>
            </a:r>
            <a:r>
              <a:rPr lang="en-US" sz="1400" i="1" dirty="0" smtClean="0"/>
              <a:t> </a:t>
            </a:r>
            <a:r>
              <a:rPr lang="en-US" sz="1400" dirty="0" smtClean="0"/>
              <a:t>infection.  CPC imparts the best protection and survivability among the individual groups of CPs.</a:t>
            </a:r>
          </a:p>
        </p:txBody>
      </p:sp>
      <p:sp>
        <p:nvSpPr>
          <p:cNvPr id="9" name="Rounded Rectangle 8"/>
          <p:cNvSpPr/>
          <p:nvPr/>
        </p:nvSpPr>
        <p:spPr>
          <a:xfrm>
            <a:off x="5715000" y="4419600"/>
            <a:ext cx="3200400" cy="2133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400" dirty="0" smtClean="0"/>
              <a:t>Fig:-A–D, kinetics of liver (A) and spleen (B) parasite burden by LDU, liver LDA (C) and spleen LDA (D) of hamsters 2 and 3 months after </a:t>
            </a:r>
            <a:r>
              <a:rPr lang="en-IN" sz="1400" dirty="0" err="1" smtClean="0"/>
              <a:t>intracardiac</a:t>
            </a:r>
            <a:r>
              <a:rPr lang="en-IN" sz="1400" dirty="0" smtClean="0"/>
              <a:t> challenge of 26107 virulent L. </a:t>
            </a:r>
            <a:r>
              <a:rPr lang="en-IN" sz="1400" dirty="0" err="1" smtClean="0"/>
              <a:t>donovani</a:t>
            </a:r>
            <a:r>
              <a:rPr lang="en-IN" sz="1400" dirty="0" smtClean="0"/>
              <a:t> </a:t>
            </a:r>
            <a:r>
              <a:rPr lang="en-IN" sz="1400" dirty="0" err="1" smtClean="0"/>
              <a:t>promastigotes</a:t>
            </a:r>
            <a:r>
              <a:rPr lang="en-IN" sz="1400" dirty="0" smtClean="0"/>
              <a:t>. E, Kaplan-Meier survival curves comparing </a:t>
            </a:r>
            <a:r>
              <a:rPr lang="en-IN" sz="1400" dirty="0" err="1" smtClean="0"/>
              <a:t>survivality</a:t>
            </a:r>
            <a:r>
              <a:rPr lang="en-IN" sz="1400" dirty="0" smtClean="0"/>
              <a:t> in different groups of vaccinated hamsters. </a:t>
            </a:r>
            <a:endParaRPr lang="en-IN" sz="1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9" descr="LIPOSME-PVAX1CPC"/>
          <p:cNvPicPr>
            <a:picLocks noChangeAspect="1" noChangeArrowheads="1"/>
          </p:cNvPicPr>
          <p:nvPr/>
        </p:nvPicPr>
        <p:blipFill>
          <a:blip r:embed="rId2"/>
          <a:srcRect/>
          <a:stretch>
            <a:fillRect/>
          </a:stretch>
        </p:blipFill>
        <p:spPr bwMode="auto">
          <a:xfrm>
            <a:off x="0" y="1371600"/>
            <a:ext cx="1828800" cy="1828800"/>
          </a:xfrm>
          <a:prstGeom prst="rect">
            <a:avLst/>
          </a:prstGeom>
          <a:noFill/>
          <a:ln w="9525">
            <a:noFill/>
            <a:miter lim="800000"/>
            <a:headEnd/>
            <a:tailEnd/>
          </a:ln>
        </p:spPr>
      </p:pic>
      <p:pic>
        <p:nvPicPr>
          <p:cNvPr id="15363" name="Picture 2" descr="AFM"/>
          <p:cNvPicPr>
            <a:picLocks noChangeAspect="1" noChangeArrowheads="1"/>
          </p:cNvPicPr>
          <p:nvPr/>
        </p:nvPicPr>
        <p:blipFill>
          <a:blip r:embed="rId3"/>
          <a:srcRect/>
          <a:stretch>
            <a:fillRect/>
          </a:stretch>
        </p:blipFill>
        <p:spPr bwMode="auto">
          <a:xfrm>
            <a:off x="228600" y="3276600"/>
            <a:ext cx="2133600" cy="1447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4" name="Picture 1" descr="C:\Users\admin1\Desktop\Untitled-2.jpg"/>
          <p:cNvPicPr>
            <a:picLocks noChangeAspect="1" noChangeArrowheads="1"/>
          </p:cNvPicPr>
          <p:nvPr/>
        </p:nvPicPr>
        <p:blipFill>
          <a:blip r:embed="rId4"/>
          <a:srcRect/>
          <a:stretch>
            <a:fillRect/>
          </a:stretch>
        </p:blipFill>
        <p:spPr bwMode="auto">
          <a:xfrm>
            <a:off x="0" y="4953000"/>
            <a:ext cx="3597275" cy="914400"/>
          </a:xfrm>
          <a:prstGeom prst="rect">
            <a:avLst/>
          </a:prstGeom>
          <a:noFill/>
          <a:ln w="9525">
            <a:noFill/>
            <a:miter lim="800000"/>
            <a:headEnd/>
            <a:tailEnd/>
          </a:ln>
        </p:spPr>
      </p:pic>
      <p:sp>
        <p:nvSpPr>
          <p:cNvPr id="19" name="Rectangle 18"/>
          <p:cNvSpPr/>
          <p:nvPr/>
        </p:nvSpPr>
        <p:spPr>
          <a:xfrm>
            <a:off x="5105400" y="6248400"/>
            <a:ext cx="4038600" cy="60007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fontAlgn="auto">
              <a:spcBef>
                <a:spcPts val="0"/>
              </a:spcBef>
              <a:spcAft>
                <a:spcPts val="0"/>
              </a:spcAft>
              <a:defRPr/>
            </a:pPr>
            <a:r>
              <a:rPr lang="en-US" sz="1100" b="1" dirty="0"/>
              <a:t>Patent applied</a:t>
            </a:r>
            <a:r>
              <a:rPr lang="en-US" sz="1100" dirty="0"/>
              <a:t>: </a:t>
            </a:r>
          </a:p>
          <a:p>
            <a:pPr fontAlgn="auto">
              <a:spcBef>
                <a:spcPts val="0"/>
              </a:spcBef>
              <a:spcAft>
                <a:spcPts val="0"/>
              </a:spcAft>
              <a:defRPr/>
            </a:pPr>
            <a:r>
              <a:rPr lang="en-US" sz="1100" b="1" dirty="0"/>
              <a:t>Application No: 3864/DEL/2014; Filing Date 23/12/2014</a:t>
            </a:r>
          </a:p>
          <a:p>
            <a:pPr fontAlgn="auto">
              <a:spcBef>
                <a:spcPts val="0"/>
              </a:spcBef>
              <a:spcAft>
                <a:spcPts val="0"/>
              </a:spcAft>
              <a:defRPr/>
            </a:pPr>
            <a:r>
              <a:rPr lang="en-US" sz="1100" b="1" dirty="0"/>
              <a:t>Application No: PCT/IN2015/000186; 28/04/2015</a:t>
            </a:r>
            <a:endParaRPr lang="en-US" sz="1100" dirty="0"/>
          </a:p>
        </p:txBody>
      </p:sp>
      <p:sp>
        <p:nvSpPr>
          <p:cNvPr id="24" name="Rectangle 23"/>
          <p:cNvSpPr/>
          <p:nvPr/>
        </p:nvSpPr>
        <p:spPr>
          <a:xfrm>
            <a:off x="685800" y="0"/>
            <a:ext cx="7620000" cy="830263"/>
          </a:xfrm>
          <a:prstGeom prst="rect">
            <a:avLst/>
          </a:prstGeom>
        </p:spPr>
        <p:style>
          <a:lnRef idx="3">
            <a:schemeClr val="lt1"/>
          </a:lnRef>
          <a:fillRef idx="1">
            <a:schemeClr val="accent2"/>
          </a:fillRef>
          <a:effectRef idx="1">
            <a:schemeClr val="accent2"/>
          </a:effectRef>
          <a:fontRef idx="minor">
            <a:schemeClr val="lt1"/>
          </a:fontRef>
        </p:style>
        <p:txBody>
          <a:bodyPr>
            <a:spAutoFit/>
          </a:bodyPr>
          <a:lstStyle/>
          <a:p>
            <a:pPr algn="ctr" fontAlgn="auto">
              <a:spcBef>
                <a:spcPts val="0"/>
              </a:spcBef>
              <a:spcAft>
                <a:spcPts val="0"/>
              </a:spcAft>
              <a:defRPr/>
            </a:pPr>
            <a:r>
              <a:rPr lang="en-US" sz="2400" b="1" dirty="0">
                <a:solidFill>
                  <a:schemeClr val="bg1"/>
                </a:solidFill>
                <a:cs typeface="Arial" charset="0"/>
              </a:rPr>
              <a:t>MPLA incorporated cationic liposome- A new tool of vaccination</a:t>
            </a:r>
            <a:endParaRPr lang="en-US" sz="2400" dirty="0">
              <a:solidFill>
                <a:schemeClr val="bg1"/>
              </a:solidFill>
            </a:endParaRPr>
          </a:p>
        </p:txBody>
      </p:sp>
      <p:pic>
        <p:nvPicPr>
          <p:cNvPr id="15367" name="Picture 7" descr="pvax-cpc construct"/>
          <p:cNvPicPr>
            <a:picLocks noChangeAspect="1" noChangeArrowheads="1"/>
          </p:cNvPicPr>
          <p:nvPr/>
        </p:nvPicPr>
        <p:blipFill>
          <a:blip r:embed="rId5"/>
          <a:srcRect/>
          <a:stretch>
            <a:fillRect/>
          </a:stretch>
        </p:blipFill>
        <p:spPr bwMode="auto">
          <a:xfrm>
            <a:off x="304800" y="990600"/>
            <a:ext cx="2782888" cy="381000"/>
          </a:xfrm>
          <a:prstGeom prst="rect">
            <a:avLst/>
          </a:prstGeom>
          <a:noFill/>
          <a:ln w="9525">
            <a:noFill/>
            <a:miter lim="800000"/>
            <a:headEnd/>
            <a:tailEnd/>
          </a:ln>
        </p:spPr>
      </p:pic>
      <p:pic>
        <p:nvPicPr>
          <p:cNvPr id="15368" name="Picture 2" descr="dth -mice"/>
          <p:cNvPicPr>
            <a:picLocks noChangeAspect="1" noChangeArrowheads="1"/>
          </p:cNvPicPr>
          <p:nvPr/>
        </p:nvPicPr>
        <p:blipFill>
          <a:blip r:embed="rId6"/>
          <a:srcRect/>
          <a:stretch>
            <a:fillRect/>
          </a:stretch>
        </p:blipFill>
        <p:spPr bwMode="auto">
          <a:xfrm>
            <a:off x="2438400" y="1676400"/>
            <a:ext cx="25146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69" name="Picture 10" descr="Ab after immun"/>
          <p:cNvPicPr>
            <a:picLocks noChangeAspect="1" noChangeArrowheads="1"/>
          </p:cNvPicPr>
          <p:nvPr/>
        </p:nvPicPr>
        <p:blipFill>
          <a:blip r:embed="rId7">
            <a:lum bright="-22000" contrast="54000"/>
          </a:blip>
          <a:srcRect/>
          <a:stretch>
            <a:fillRect/>
          </a:stretch>
        </p:blipFill>
        <p:spPr bwMode="auto">
          <a:xfrm>
            <a:off x="4953000" y="1295400"/>
            <a:ext cx="4038600" cy="2362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70" name="Picture 4" descr="LDU-liver &amp; spleen"/>
          <p:cNvPicPr>
            <a:picLocks noChangeAspect="1" noChangeArrowheads="1"/>
          </p:cNvPicPr>
          <p:nvPr/>
        </p:nvPicPr>
        <p:blipFill>
          <a:blip r:embed="rId8"/>
          <a:srcRect/>
          <a:stretch>
            <a:fillRect/>
          </a:stretch>
        </p:blipFill>
        <p:spPr bwMode="auto">
          <a:xfrm>
            <a:off x="6400800" y="4114800"/>
            <a:ext cx="25146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371" name="Picture 3" descr="cytokines mice"/>
          <p:cNvPicPr>
            <a:picLocks noChangeAspect="1" noChangeArrowheads="1"/>
          </p:cNvPicPr>
          <p:nvPr/>
        </p:nvPicPr>
        <p:blipFill>
          <a:blip r:embed="rId9"/>
          <a:srcRect/>
          <a:stretch>
            <a:fillRect/>
          </a:stretch>
        </p:blipFill>
        <p:spPr bwMode="auto">
          <a:xfrm>
            <a:off x="3657600" y="3886200"/>
            <a:ext cx="26670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9" name="TextBox 28"/>
          <p:cNvSpPr txBox="1"/>
          <p:nvPr/>
        </p:nvSpPr>
        <p:spPr>
          <a:xfrm>
            <a:off x="0" y="5943600"/>
            <a:ext cx="4953000" cy="923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fontAlgn="auto">
              <a:spcBef>
                <a:spcPts val="0"/>
              </a:spcBef>
              <a:spcAft>
                <a:spcPts val="0"/>
              </a:spcAft>
              <a:defRPr/>
            </a:pPr>
            <a:r>
              <a:rPr lang="en-US" b="1" dirty="0"/>
              <a:t>Both </a:t>
            </a:r>
            <a:r>
              <a:rPr lang="en-US" b="1" dirty="0" err="1"/>
              <a:t>humoral</a:t>
            </a:r>
            <a:r>
              <a:rPr lang="en-US" b="1" dirty="0"/>
              <a:t> as well as cell mediated immunity is induced and liposomal CPC DNA vaccine imparted excellent protection against VL</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00400" y="152400"/>
            <a:ext cx="2438400" cy="400050"/>
          </a:xfrm>
          <a:prstGeom prst="rect">
            <a:avLst/>
          </a:prstGeom>
          <a:solidFill>
            <a:schemeClr val="tx2"/>
          </a:solidFill>
        </p:spPr>
        <p:style>
          <a:lnRef idx="3">
            <a:schemeClr val="lt1"/>
          </a:lnRef>
          <a:fillRef idx="1">
            <a:schemeClr val="accent1"/>
          </a:fillRef>
          <a:effectRef idx="1">
            <a:schemeClr val="accent1"/>
          </a:effectRef>
          <a:fontRef idx="minor">
            <a:schemeClr val="lt1"/>
          </a:fontRef>
        </p:style>
        <p:txBody>
          <a:bodyPr>
            <a:spAutoFit/>
          </a:bodyPr>
          <a:lstStyle/>
          <a:p>
            <a:pPr algn="ctr">
              <a:defRPr/>
            </a:pPr>
            <a:r>
              <a:rPr lang="en-US" sz="2000" b="1" dirty="0">
                <a:solidFill>
                  <a:schemeClr val="bg1"/>
                </a:solidFill>
                <a:latin typeface="Verdana" pitchFamily="34" charset="0"/>
                <a:ea typeface="Verdana" pitchFamily="34" charset="0"/>
                <a:cs typeface="Verdana" pitchFamily="34" charset="0"/>
              </a:rPr>
              <a:t>CONCLUSION</a:t>
            </a:r>
          </a:p>
        </p:txBody>
      </p:sp>
      <p:sp>
        <p:nvSpPr>
          <p:cNvPr id="25606" name="TextBox 4"/>
          <p:cNvSpPr txBox="1">
            <a:spLocks noChangeArrowheads="1"/>
          </p:cNvSpPr>
          <p:nvPr/>
        </p:nvSpPr>
        <p:spPr bwMode="auto">
          <a:xfrm>
            <a:off x="457200" y="762000"/>
            <a:ext cx="8153400" cy="5847755"/>
          </a:xfrm>
          <a:prstGeom prst="rect">
            <a:avLst/>
          </a:prstGeom>
          <a:noFill/>
          <a:ln w="9525">
            <a:noFill/>
            <a:miter lim="800000"/>
            <a:headEnd/>
            <a:tailEnd/>
          </a:ln>
        </p:spPr>
        <p:txBody>
          <a:bodyPr wrap="square">
            <a:spAutoFit/>
          </a:bodyPr>
          <a:lstStyle/>
          <a:p>
            <a:pPr marL="171450" indent="-171450" algn="just">
              <a:spcAft>
                <a:spcPts val="1200"/>
              </a:spcAft>
              <a:buFont typeface="Arial" charset="0"/>
              <a:buChar char="•"/>
            </a:pPr>
            <a:r>
              <a:rPr lang="en-US" dirty="0">
                <a:latin typeface="Comic Sans MS" pitchFamily="66" charset="0"/>
              </a:rPr>
              <a:t>Cationic </a:t>
            </a:r>
            <a:r>
              <a:rPr lang="en-US" dirty="0" err="1">
                <a:latin typeface="Comic Sans MS" pitchFamily="66" charset="0"/>
              </a:rPr>
              <a:t>multilamellar</a:t>
            </a:r>
            <a:r>
              <a:rPr lang="en-US" dirty="0">
                <a:latin typeface="Comic Sans MS" pitchFamily="66" charset="0"/>
              </a:rPr>
              <a:t> vesicles (MLV) when used as vaccine carrier for protein antigens induced sustained immunity against virulent challenge with Leishmania </a:t>
            </a:r>
            <a:r>
              <a:rPr lang="en-US" dirty="0" err="1">
                <a:latin typeface="Comic Sans MS" pitchFamily="66" charset="0"/>
              </a:rPr>
              <a:t>donovani</a:t>
            </a:r>
            <a:r>
              <a:rPr lang="en-US" dirty="0">
                <a:latin typeface="Comic Sans MS" pitchFamily="66" charset="0"/>
              </a:rPr>
              <a:t>.</a:t>
            </a:r>
          </a:p>
          <a:p>
            <a:pPr marL="171450" indent="-171450" algn="just">
              <a:spcAft>
                <a:spcPts val="1200"/>
              </a:spcAft>
              <a:buFont typeface="Arial" charset="0"/>
              <a:buChar char="•"/>
            </a:pPr>
            <a:r>
              <a:rPr lang="en-US" dirty="0">
                <a:latin typeface="Comic Sans MS" pitchFamily="66" charset="0"/>
              </a:rPr>
              <a:t>Immunization with this liposomal vaccine demonstrated success when administered </a:t>
            </a:r>
            <a:r>
              <a:rPr lang="en-US" dirty="0" err="1">
                <a:latin typeface="Comic Sans MS" pitchFamily="66" charset="0"/>
              </a:rPr>
              <a:t>intraperitoneally</a:t>
            </a:r>
            <a:r>
              <a:rPr lang="en-US" dirty="0">
                <a:latin typeface="Comic Sans MS" pitchFamily="66" charset="0"/>
              </a:rPr>
              <a:t> but failed when delivered through subcutaneous route.</a:t>
            </a:r>
          </a:p>
          <a:p>
            <a:pPr marL="171450" indent="-171450" algn="just">
              <a:spcAft>
                <a:spcPts val="1200"/>
              </a:spcAft>
              <a:buFont typeface="Arial" charset="0"/>
              <a:buChar char="•"/>
            </a:pPr>
            <a:r>
              <a:rPr lang="en-US" dirty="0">
                <a:latin typeface="Comic Sans MS" pitchFamily="66" charset="0"/>
              </a:rPr>
              <a:t>In vitro and in vivo studies confirmed the role of TGF-</a:t>
            </a:r>
            <a:r>
              <a:rPr lang="el-GR" dirty="0">
                <a:latin typeface="Comic Sans MS" pitchFamily="66" charset="0"/>
              </a:rPr>
              <a:t>β</a:t>
            </a:r>
            <a:r>
              <a:rPr lang="en-US" dirty="0">
                <a:latin typeface="Comic Sans MS" pitchFamily="66" charset="0"/>
              </a:rPr>
              <a:t> in vaccine failure.</a:t>
            </a:r>
          </a:p>
          <a:p>
            <a:pPr marL="171450" indent="-171450" algn="just">
              <a:spcAft>
                <a:spcPts val="1200"/>
              </a:spcAft>
              <a:buFont typeface="Arial" charset="0"/>
              <a:buChar char="•"/>
            </a:pPr>
            <a:r>
              <a:rPr lang="en-US" dirty="0">
                <a:latin typeface="Comic Sans MS" pitchFamily="66" charset="0"/>
              </a:rPr>
              <a:t>Immunization within  liposomal </a:t>
            </a:r>
            <a:r>
              <a:rPr lang="en-US" dirty="0" err="1">
                <a:latin typeface="Comic Sans MS" pitchFamily="66" charset="0"/>
              </a:rPr>
              <a:t>leishmanial</a:t>
            </a:r>
            <a:r>
              <a:rPr lang="en-US" dirty="0">
                <a:latin typeface="Comic Sans MS" pitchFamily="66" charset="0"/>
              </a:rPr>
              <a:t> antigens </a:t>
            </a:r>
            <a:r>
              <a:rPr lang="en-US" dirty="0" err="1">
                <a:latin typeface="Comic Sans MS" pitchFamily="66" charset="0"/>
              </a:rPr>
              <a:t>adjuvanted</a:t>
            </a:r>
            <a:r>
              <a:rPr lang="en-US" dirty="0">
                <a:latin typeface="Comic Sans MS" pitchFamily="66" charset="0"/>
              </a:rPr>
              <a:t> with </a:t>
            </a:r>
            <a:r>
              <a:rPr lang="en-US" dirty="0" err="1">
                <a:latin typeface="Comic Sans MS" pitchFamily="66" charset="0"/>
              </a:rPr>
              <a:t>Monophosphoryl</a:t>
            </a:r>
            <a:r>
              <a:rPr lang="en-US" dirty="0">
                <a:latin typeface="Comic Sans MS" pitchFamily="66" charset="0"/>
              </a:rPr>
              <a:t> lipid-</a:t>
            </a:r>
            <a:r>
              <a:rPr lang="en-US" dirty="0" err="1">
                <a:latin typeface="Comic Sans MS" pitchFamily="66" charset="0"/>
              </a:rPr>
              <a:t>trihalose</a:t>
            </a:r>
            <a:r>
              <a:rPr lang="en-US" dirty="0">
                <a:latin typeface="Comic Sans MS" pitchFamily="66" charset="0"/>
              </a:rPr>
              <a:t> </a:t>
            </a:r>
            <a:r>
              <a:rPr lang="en-US" dirty="0" err="1">
                <a:latin typeface="Comic Sans MS" pitchFamily="66" charset="0"/>
              </a:rPr>
              <a:t>dicorynomycolate</a:t>
            </a:r>
            <a:r>
              <a:rPr lang="en-US" dirty="0">
                <a:latin typeface="Comic Sans MS" pitchFamily="66" charset="0"/>
              </a:rPr>
              <a:t> (MPL-TDM) induced high levels of short and long-term protective immunity through subcutaneous route.</a:t>
            </a:r>
          </a:p>
          <a:p>
            <a:pPr marL="171450" indent="-171450" algn="just">
              <a:spcAft>
                <a:spcPts val="1200"/>
              </a:spcAft>
              <a:buFont typeface="Arial" charset="0"/>
              <a:buChar char="•"/>
            </a:pPr>
            <a:r>
              <a:rPr lang="en-US" dirty="0">
                <a:latin typeface="Comic Sans MS" pitchFamily="66" charset="0"/>
              </a:rPr>
              <a:t>This cationic liposome + MPL-TDM represents a good vaccine formulation for recombinant </a:t>
            </a:r>
            <a:r>
              <a:rPr lang="en-US" dirty="0" smtClean="0">
                <a:latin typeface="Comic Sans MS" pitchFamily="66" charset="0"/>
              </a:rPr>
              <a:t>antigens, gp63 and </a:t>
            </a:r>
            <a:r>
              <a:rPr lang="en-US" dirty="0" err="1" smtClean="0">
                <a:latin typeface="Comic Sans MS" pitchFamily="66" charset="0"/>
              </a:rPr>
              <a:t>cysteine</a:t>
            </a:r>
            <a:r>
              <a:rPr lang="en-US" dirty="0" smtClean="0">
                <a:latin typeface="Comic Sans MS" pitchFamily="66" charset="0"/>
              </a:rPr>
              <a:t> proteases, for </a:t>
            </a:r>
            <a:r>
              <a:rPr lang="en-US" dirty="0">
                <a:latin typeface="Comic Sans MS" pitchFamily="66" charset="0"/>
              </a:rPr>
              <a:t>induction of innate and adaptive immunity for durable protection</a:t>
            </a:r>
            <a:r>
              <a:rPr lang="en-US" dirty="0" smtClean="0">
                <a:latin typeface="Comic Sans MS" pitchFamily="66" charset="0"/>
              </a:rPr>
              <a:t>.</a:t>
            </a:r>
          </a:p>
          <a:p>
            <a:pPr marL="171450" indent="-171450" algn="just">
              <a:spcAft>
                <a:spcPts val="1200"/>
              </a:spcAft>
              <a:buFont typeface="Arial" charset="0"/>
              <a:buChar char="•"/>
            </a:pPr>
            <a:r>
              <a:rPr lang="en-US" dirty="0" smtClean="0">
                <a:latin typeface="Comic Sans MS" pitchFamily="66" charset="0"/>
                <a:cs typeface="Arial" charset="0"/>
              </a:rPr>
              <a:t>MPLA incorporated cationic liposomal </a:t>
            </a:r>
            <a:r>
              <a:rPr lang="en-US" dirty="0" smtClean="0">
                <a:latin typeface="Comic Sans MS" pitchFamily="66" charset="0"/>
              </a:rPr>
              <a:t>CPC DNA vaccine induced both </a:t>
            </a:r>
            <a:r>
              <a:rPr lang="en-US" dirty="0" err="1" smtClean="0">
                <a:latin typeface="Comic Sans MS" pitchFamily="66" charset="0"/>
              </a:rPr>
              <a:t>humoral</a:t>
            </a:r>
            <a:r>
              <a:rPr lang="en-US" dirty="0" smtClean="0">
                <a:latin typeface="Comic Sans MS" pitchFamily="66" charset="0"/>
              </a:rPr>
              <a:t> as well as cell mediated immunity and imparted excellent protection against VL.</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04800" y="228600"/>
            <a:ext cx="8610600"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 Acknowledge and Thank </a:t>
            </a:r>
            <a:endParaRPr lang="en-US" sz="2800" b="1" dirty="0"/>
          </a:p>
        </p:txBody>
      </p:sp>
      <p:sp>
        <p:nvSpPr>
          <p:cNvPr id="3" name="Rectangle 2"/>
          <p:cNvSpPr/>
          <p:nvPr/>
        </p:nvSpPr>
        <p:spPr>
          <a:xfrm>
            <a:off x="762000" y="838200"/>
            <a:ext cx="2057400" cy="4572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dirty="0" smtClean="0"/>
              <a:t>My students</a:t>
            </a:r>
            <a:endParaRPr lang="en-US" sz="2800" dirty="0"/>
          </a:p>
        </p:txBody>
      </p:sp>
      <p:pic>
        <p:nvPicPr>
          <p:cNvPr id="10" name="Picture 9" descr="amrita di.jpg"/>
          <p:cNvPicPr>
            <a:picLocks noChangeAspect="1"/>
          </p:cNvPicPr>
          <p:nvPr/>
        </p:nvPicPr>
        <p:blipFill>
          <a:blip r:embed="rId2" cstate="print"/>
          <a:srcRect l="23810" b="12568"/>
          <a:stretch>
            <a:fillRect/>
          </a:stretch>
        </p:blipFill>
        <p:spPr>
          <a:xfrm>
            <a:off x="838200" y="5562600"/>
            <a:ext cx="1219200"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mithun da.jpg"/>
          <p:cNvPicPr>
            <a:picLocks noChangeAspect="1"/>
          </p:cNvPicPr>
          <p:nvPr/>
        </p:nvPicPr>
        <p:blipFill>
          <a:blip r:embed="rId3"/>
          <a:srcRect l="25000" t="41111" r="41667" b="13282"/>
          <a:stretch>
            <a:fillRect/>
          </a:stretch>
        </p:blipFill>
        <p:spPr>
          <a:xfrm>
            <a:off x="2362200" y="5245538"/>
            <a:ext cx="1371600" cy="10790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rajesh da.jpg"/>
          <p:cNvPicPr>
            <a:picLocks noChangeAspect="1"/>
          </p:cNvPicPr>
          <p:nvPr/>
        </p:nvPicPr>
        <p:blipFill>
          <a:blip r:embed="rId4"/>
          <a:srcRect t="14634"/>
          <a:stretch>
            <a:fillRect/>
          </a:stretch>
        </p:blipFill>
        <p:spPr>
          <a:xfrm>
            <a:off x="2209800" y="1447800"/>
            <a:ext cx="1392500" cy="1188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saumya da.jpg"/>
          <p:cNvPicPr>
            <a:picLocks noChangeAspect="1"/>
          </p:cNvPicPr>
          <p:nvPr/>
        </p:nvPicPr>
        <p:blipFill>
          <a:blip r:embed="rId5"/>
          <a:srcRect l="25566" t="7836" r="25492" b="35263"/>
          <a:stretch>
            <a:fillRect/>
          </a:stretch>
        </p:blipFill>
        <p:spPr>
          <a:xfrm>
            <a:off x="2362200" y="3276600"/>
            <a:ext cx="1188720" cy="1288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descr="sudipta di.jpg"/>
          <p:cNvPicPr>
            <a:picLocks noChangeAspect="1"/>
          </p:cNvPicPr>
          <p:nvPr/>
        </p:nvPicPr>
        <p:blipFill>
          <a:blip r:embed="rId6"/>
          <a:srcRect l="20370" r="29629" b="62963"/>
          <a:stretch>
            <a:fillRect/>
          </a:stretch>
        </p:blipFill>
        <p:spPr>
          <a:xfrm>
            <a:off x="228600" y="3962400"/>
            <a:ext cx="1234440" cy="1219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descr="swati di.jpg"/>
          <p:cNvPicPr>
            <a:picLocks noChangeAspect="1"/>
          </p:cNvPicPr>
          <p:nvPr/>
        </p:nvPicPr>
        <p:blipFill>
          <a:blip r:embed="rId7"/>
          <a:srcRect l="41667" t="42222" r="38333" b="34445"/>
          <a:stretch>
            <a:fillRect/>
          </a:stretch>
        </p:blipFill>
        <p:spPr>
          <a:xfrm>
            <a:off x="907866" y="2712720"/>
            <a:ext cx="1149534" cy="1097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Rectangle 15"/>
          <p:cNvSpPr/>
          <p:nvPr/>
        </p:nvSpPr>
        <p:spPr>
          <a:xfrm>
            <a:off x="5257800" y="838200"/>
            <a:ext cx="3048000" cy="4572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dirty="0" smtClean="0"/>
              <a:t>Funding Agencies</a:t>
            </a:r>
            <a:endParaRPr lang="en-US" sz="2800" dirty="0"/>
          </a:p>
        </p:txBody>
      </p:sp>
      <p:pic>
        <p:nvPicPr>
          <p:cNvPr id="20" name="Picture 19" descr="csir.jpg"/>
          <p:cNvPicPr>
            <a:picLocks noChangeAspect="1"/>
          </p:cNvPicPr>
          <p:nvPr/>
        </p:nvPicPr>
        <p:blipFill>
          <a:blip r:embed="rId8"/>
          <a:stretch>
            <a:fillRect/>
          </a:stretch>
        </p:blipFill>
        <p:spPr>
          <a:xfrm>
            <a:off x="3810000" y="1524000"/>
            <a:ext cx="2286000" cy="2244438"/>
          </a:xfrm>
          <a:prstGeom prst="rect">
            <a:avLst/>
          </a:prstGeom>
          <a:ln w="88900" cap="sq" cmpd="thickThin">
            <a:solidFill>
              <a:srgbClr val="000000"/>
            </a:solidFill>
            <a:prstDash val="solid"/>
            <a:miter lim="800000"/>
          </a:ln>
          <a:effectLst>
            <a:innerShdw blurRad="76200">
              <a:srgbClr val="000000"/>
            </a:innerShdw>
          </a:effectLst>
        </p:spPr>
      </p:pic>
      <p:sp>
        <p:nvSpPr>
          <p:cNvPr id="22" name="Rectangle 21"/>
          <p:cNvSpPr/>
          <p:nvPr/>
        </p:nvSpPr>
        <p:spPr>
          <a:xfrm>
            <a:off x="5562600" y="3962400"/>
            <a:ext cx="2286000" cy="4572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2800" dirty="0" smtClean="0"/>
              <a:t>Our Institute</a:t>
            </a:r>
            <a:endParaRPr lang="en-US" sz="2800" dirty="0"/>
          </a:p>
        </p:txBody>
      </p:sp>
      <p:pic>
        <p:nvPicPr>
          <p:cNvPr id="23" name="Picture 22" descr="image004.jpg"/>
          <p:cNvPicPr>
            <a:picLocks noChangeAspect="1"/>
          </p:cNvPicPr>
          <p:nvPr/>
        </p:nvPicPr>
        <p:blipFill>
          <a:blip r:embed="rId9"/>
          <a:srcRect l="4009" r="13691"/>
          <a:stretch>
            <a:fillRect/>
          </a:stretch>
        </p:blipFill>
        <p:spPr>
          <a:xfrm>
            <a:off x="4724400" y="4495800"/>
            <a:ext cx="3566160" cy="22222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descr="dst (1).jpg"/>
          <p:cNvPicPr>
            <a:picLocks noChangeAspect="1"/>
          </p:cNvPicPr>
          <p:nvPr/>
        </p:nvPicPr>
        <p:blipFill>
          <a:blip r:embed="rId10"/>
          <a:stretch>
            <a:fillRect/>
          </a:stretch>
        </p:blipFill>
        <p:spPr>
          <a:xfrm>
            <a:off x="6477000" y="1524000"/>
            <a:ext cx="2476500" cy="2209800"/>
          </a:xfrm>
          <a:prstGeom prst="rect">
            <a:avLst/>
          </a:prstGeom>
          <a:ln w="88900" cap="sq" cmpd="thickThin">
            <a:solidFill>
              <a:srgbClr val="000000"/>
            </a:solidFill>
            <a:prstDash val="solid"/>
            <a:miter lim="800000"/>
          </a:ln>
          <a:effectLst>
            <a:innerShdw blurRad="76200">
              <a:srgbClr val="000000"/>
            </a:innerShdw>
          </a:effectLst>
        </p:spPr>
      </p:pic>
      <p:sp>
        <p:nvSpPr>
          <p:cNvPr id="17" name="TextBox 16"/>
          <p:cNvSpPr txBox="1"/>
          <p:nvPr/>
        </p:nvSpPr>
        <p:spPr>
          <a:xfrm>
            <a:off x="2819400" y="2678668"/>
            <a:ext cx="801823" cy="369332"/>
          </a:xfrm>
          <a:prstGeom prst="rect">
            <a:avLst/>
          </a:prstGeom>
          <a:noFill/>
        </p:spPr>
        <p:txBody>
          <a:bodyPr wrap="none" rtlCol="0">
            <a:spAutoFit/>
          </a:bodyPr>
          <a:lstStyle/>
          <a:p>
            <a:r>
              <a:rPr lang="en-US" dirty="0" smtClean="0"/>
              <a:t>Rajesh</a:t>
            </a:r>
            <a:endParaRPr lang="en-US" dirty="0"/>
          </a:p>
        </p:txBody>
      </p:sp>
      <p:sp>
        <p:nvSpPr>
          <p:cNvPr id="19" name="TextBox 18"/>
          <p:cNvSpPr txBox="1"/>
          <p:nvPr/>
        </p:nvSpPr>
        <p:spPr>
          <a:xfrm>
            <a:off x="1295400" y="5193268"/>
            <a:ext cx="892552" cy="369332"/>
          </a:xfrm>
          <a:prstGeom prst="rect">
            <a:avLst/>
          </a:prstGeom>
          <a:noFill/>
        </p:spPr>
        <p:txBody>
          <a:bodyPr wrap="none" rtlCol="0">
            <a:spAutoFit/>
          </a:bodyPr>
          <a:lstStyle/>
          <a:p>
            <a:r>
              <a:rPr lang="en-US" dirty="0" err="1" smtClean="0"/>
              <a:t>Sudipta</a:t>
            </a:r>
            <a:endParaRPr lang="en-US" dirty="0"/>
          </a:p>
        </p:txBody>
      </p:sp>
      <p:sp>
        <p:nvSpPr>
          <p:cNvPr id="21" name="TextBox 20"/>
          <p:cNvSpPr txBox="1"/>
          <p:nvPr/>
        </p:nvSpPr>
        <p:spPr>
          <a:xfrm>
            <a:off x="2362200" y="4572000"/>
            <a:ext cx="1404744" cy="369332"/>
          </a:xfrm>
          <a:prstGeom prst="rect">
            <a:avLst/>
          </a:prstGeom>
          <a:noFill/>
        </p:spPr>
        <p:txBody>
          <a:bodyPr wrap="none" rtlCol="0">
            <a:spAutoFit/>
          </a:bodyPr>
          <a:lstStyle/>
          <a:p>
            <a:r>
              <a:rPr lang="en-US" dirty="0" err="1" smtClean="0"/>
              <a:t>Saumyabrata</a:t>
            </a:r>
            <a:endParaRPr lang="en-US" dirty="0"/>
          </a:p>
        </p:txBody>
      </p:sp>
      <p:sp>
        <p:nvSpPr>
          <p:cNvPr id="24" name="TextBox 23"/>
          <p:cNvSpPr txBox="1"/>
          <p:nvPr/>
        </p:nvSpPr>
        <p:spPr>
          <a:xfrm>
            <a:off x="228600" y="3429000"/>
            <a:ext cx="689420" cy="369332"/>
          </a:xfrm>
          <a:prstGeom prst="rect">
            <a:avLst/>
          </a:prstGeom>
          <a:noFill/>
        </p:spPr>
        <p:txBody>
          <a:bodyPr wrap="none" rtlCol="0">
            <a:spAutoFit/>
          </a:bodyPr>
          <a:lstStyle/>
          <a:p>
            <a:r>
              <a:rPr lang="en-US" dirty="0" err="1" smtClean="0"/>
              <a:t>Swati</a:t>
            </a:r>
            <a:endParaRPr lang="en-US" dirty="0"/>
          </a:p>
        </p:txBody>
      </p:sp>
      <p:sp>
        <p:nvSpPr>
          <p:cNvPr id="25" name="TextBox 24"/>
          <p:cNvSpPr txBox="1"/>
          <p:nvPr/>
        </p:nvSpPr>
        <p:spPr>
          <a:xfrm>
            <a:off x="0" y="6400800"/>
            <a:ext cx="819840" cy="369332"/>
          </a:xfrm>
          <a:prstGeom prst="rect">
            <a:avLst/>
          </a:prstGeom>
          <a:noFill/>
        </p:spPr>
        <p:txBody>
          <a:bodyPr wrap="none" rtlCol="0">
            <a:spAutoFit/>
          </a:bodyPr>
          <a:lstStyle/>
          <a:p>
            <a:r>
              <a:rPr lang="en-US" dirty="0" smtClean="0"/>
              <a:t>Amrita</a:t>
            </a:r>
            <a:endParaRPr lang="en-US" dirty="0"/>
          </a:p>
        </p:txBody>
      </p:sp>
      <p:sp>
        <p:nvSpPr>
          <p:cNvPr id="26" name="TextBox 25"/>
          <p:cNvSpPr txBox="1"/>
          <p:nvPr/>
        </p:nvSpPr>
        <p:spPr>
          <a:xfrm>
            <a:off x="2895600" y="6336268"/>
            <a:ext cx="877163" cy="369332"/>
          </a:xfrm>
          <a:prstGeom prst="rect">
            <a:avLst/>
          </a:prstGeom>
          <a:noFill/>
        </p:spPr>
        <p:txBody>
          <a:bodyPr wrap="none" rtlCol="0">
            <a:spAutoFit/>
          </a:bodyPr>
          <a:lstStyle/>
          <a:p>
            <a:r>
              <a:rPr lang="en-US" dirty="0" err="1" smtClean="0"/>
              <a:t>Mithun</a:t>
            </a:r>
            <a:endParaRPr lang="en-US" dirty="0"/>
          </a:p>
        </p:txBody>
      </p:sp>
      <p:pic>
        <p:nvPicPr>
          <p:cNvPr id="15362" name="Picture 2"/>
          <p:cNvPicPr>
            <a:picLocks noChangeAspect="1" noChangeArrowheads="1"/>
          </p:cNvPicPr>
          <p:nvPr/>
        </p:nvPicPr>
        <p:blipFill>
          <a:blip r:embed="rId11" cstate="print"/>
          <a:srcRect t="9462"/>
          <a:stretch>
            <a:fillRect/>
          </a:stretch>
        </p:blipFill>
        <p:spPr bwMode="auto">
          <a:xfrm>
            <a:off x="152400" y="1371600"/>
            <a:ext cx="1188720" cy="11504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7" name="TextBox 26"/>
          <p:cNvSpPr txBox="1"/>
          <p:nvPr/>
        </p:nvSpPr>
        <p:spPr>
          <a:xfrm>
            <a:off x="1295400" y="2133600"/>
            <a:ext cx="811569" cy="369332"/>
          </a:xfrm>
          <a:prstGeom prst="rect">
            <a:avLst/>
          </a:prstGeom>
          <a:noFill/>
        </p:spPr>
        <p:txBody>
          <a:bodyPr wrap="none" rtlCol="0">
            <a:spAutoFit/>
          </a:bodyPr>
          <a:lstStyle/>
          <a:p>
            <a:r>
              <a:rPr lang="en-US" dirty="0" err="1" smtClean="0"/>
              <a:t>Tuhina</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ojourner-truth-pp-6-638.jpg"/>
          <p:cNvPicPr>
            <a:picLocks noChangeAspect="1"/>
          </p:cNvPicPr>
          <p:nvPr/>
        </p:nvPicPr>
        <p:blipFill>
          <a:blip r:embed="rId2"/>
          <a:stretch>
            <a:fillRect/>
          </a:stretch>
        </p:blipFill>
        <p:spPr>
          <a:xfrm>
            <a:off x="4769" y="0"/>
            <a:ext cx="9134462"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TotalTime>
  <Words>2624</Words>
  <Application>Microsoft Office PowerPoint</Application>
  <PresentationFormat>On-screen Show (4:3)</PresentationFormat>
  <Paragraphs>140</Paragraphs>
  <Slides>28</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Bitmap Image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Proliferative response in hamsters vaccinated with liposomal CPs with MPL-TDM</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Dr. N. Ali</cp:lastModifiedBy>
  <cp:revision>83</cp:revision>
  <dcterms:created xsi:type="dcterms:W3CDTF">2006-08-16T00:00:00Z</dcterms:created>
  <dcterms:modified xsi:type="dcterms:W3CDTF">2015-10-30T11:08:15Z</dcterms:modified>
</cp:coreProperties>
</file>