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Default Extension="wdp" ContentType="image/vnd.ms-photo"/>
  <Override PartName="/ppt/slideLayouts/slideLayout10.xml" ContentType="application/vnd.openxmlformats-officedocument.presentationml.slideLayout+xml"/>
  <Default Extension="vml" ContentType="application/vnd.openxmlformats-officedocument.vmlDrawing"/>
  <Default Extension="tiff" ContentType="image/tiff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4" r:id="rId1"/>
  </p:sldMasterIdLst>
  <p:notesMasterIdLst>
    <p:notesMasterId r:id="rId46"/>
  </p:notesMasterIdLst>
  <p:sldIdLst>
    <p:sldId id="504" r:id="rId2"/>
    <p:sldId id="584" r:id="rId3"/>
    <p:sldId id="585" r:id="rId4"/>
    <p:sldId id="499" r:id="rId5"/>
    <p:sldId id="586" r:id="rId6"/>
    <p:sldId id="352" r:id="rId7"/>
    <p:sldId id="399" r:id="rId8"/>
    <p:sldId id="263" r:id="rId9"/>
    <p:sldId id="562" r:id="rId10"/>
    <p:sldId id="454" r:id="rId11"/>
    <p:sldId id="587" r:id="rId12"/>
    <p:sldId id="414" r:id="rId13"/>
    <p:sldId id="565" r:id="rId14"/>
    <p:sldId id="525" r:id="rId15"/>
    <p:sldId id="526" r:id="rId16"/>
    <p:sldId id="527" r:id="rId17"/>
    <p:sldId id="528" r:id="rId18"/>
    <p:sldId id="529" r:id="rId19"/>
    <p:sldId id="530" r:id="rId20"/>
    <p:sldId id="531" r:id="rId21"/>
    <p:sldId id="532" r:id="rId22"/>
    <p:sldId id="533" r:id="rId23"/>
    <p:sldId id="534" r:id="rId24"/>
    <p:sldId id="535" r:id="rId25"/>
    <p:sldId id="536" r:id="rId26"/>
    <p:sldId id="537" r:id="rId27"/>
    <p:sldId id="538" r:id="rId28"/>
    <p:sldId id="539" r:id="rId29"/>
    <p:sldId id="540" r:id="rId30"/>
    <p:sldId id="541" r:id="rId31"/>
    <p:sldId id="542" r:id="rId32"/>
    <p:sldId id="543" r:id="rId33"/>
    <p:sldId id="547" r:id="rId34"/>
    <p:sldId id="548" r:id="rId35"/>
    <p:sldId id="549" r:id="rId36"/>
    <p:sldId id="550" r:id="rId37"/>
    <p:sldId id="551" r:id="rId38"/>
    <p:sldId id="552" r:id="rId39"/>
    <p:sldId id="557" r:id="rId40"/>
    <p:sldId id="590" r:id="rId41"/>
    <p:sldId id="591" r:id="rId42"/>
    <p:sldId id="588" r:id="rId43"/>
    <p:sldId id="589" r:id="rId44"/>
    <p:sldId id="593" r:id="rId45"/>
  </p:sldIdLst>
  <p:sldSz cx="1080135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4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660" y="-90"/>
      </p:cViewPr>
      <p:guideLst>
        <p:guide orient="horz" pos="2160"/>
        <p:guide pos="340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4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1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8EDD1F-2D0B-4C4B-9AA9-567A923D3A52}" type="doc">
      <dgm:prSet loTypeId="urn:microsoft.com/office/officeart/2005/8/layout/hierarchy1" loCatId="hierarchy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FFB339D8-F226-424E-B088-DE20137DCA51}">
      <dgm:prSet phldrT="[Text]" custT="1"/>
      <dgm:spPr/>
      <dgm:t>
        <a:bodyPr/>
        <a:lstStyle/>
        <a:p>
          <a:r>
            <a:rPr lang="en-US" sz="2000" b="1" dirty="0" smtClean="0"/>
            <a:t>NICED repository (</a:t>
          </a:r>
          <a:r>
            <a:rPr lang="en-US" sz="2000" b="1" i="1" dirty="0" smtClean="0"/>
            <a:t>Shigella</a:t>
          </a:r>
          <a:r>
            <a:rPr lang="en-US" sz="2000" b="1" dirty="0" smtClean="0"/>
            <a:t> strains)</a:t>
          </a:r>
        </a:p>
        <a:p>
          <a:r>
            <a:rPr lang="en-US" sz="2000" b="1" dirty="0" smtClean="0"/>
            <a:t>(200 strains)</a:t>
          </a:r>
          <a:endParaRPr lang="en-US" sz="2000" b="1" dirty="0"/>
        </a:p>
      </dgm:t>
    </dgm:pt>
    <dgm:pt modelId="{59D1ACC6-8739-4718-AE86-B60CE0D43A50}" type="parTrans" cxnId="{AEFAF23B-192B-4568-B0E1-F14E5802B73A}">
      <dgm:prSet/>
      <dgm:spPr/>
      <dgm:t>
        <a:bodyPr/>
        <a:lstStyle/>
        <a:p>
          <a:endParaRPr lang="en-US" sz="2000" b="1"/>
        </a:p>
      </dgm:t>
    </dgm:pt>
    <dgm:pt modelId="{FE06E20A-251C-4EB5-95A2-6899E8B519E4}" type="sibTrans" cxnId="{AEFAF23B-192B-4568-B0E1-F14E5802B73A}">
      <dgm:prSet/>
      <dgm:spPr/>
      <dgm:t>
        <a:bodyPr/>
        <a:lstStyle/>
        <a:p>
          <a:endParaRPr lang="en-US" sz="2000" b="1"/>
        </a:p>
      </dgm:t>
    </dgm:pt>
    <dgm:pt modelId="{E277D55F-84FF-4DA0-AA3B-B713D3C0C25D}">
      <dgm:prSet phldrT="[Text]" custT="1"/>
      <dgm:spPr/>
      <dgm:t>
        <a:bodyPr/>
        <a:lstStyle/>
        <a:p>
          <a:r>
            <a:rPr lang="en-US" sz="2000" b="1" dirty="0" smtClean="0"/>
            <a:t>Invasion assay in </a:t>
          </a:r>
          <a:r>
            <a:rPr lang="en-US" sz="2000" b="1" dirty="0" err="1" smtClean="0"/>
            <a:t>Caco</a:t>
          </a:r>
          <a:r>
            <a:rPr lang="en-US" sz="2000" b="1" dirty="0" smtClean="0"/>
            <a:t> 2 cell line</a:t>
          </a:r>
          <a:endParaRPr lang="en-US" sz="2000" b="1" dirty="0"/>
        </a:p>
      </dgm:t>
    </dgm:pt>
    <dgm:pt modelId="{5D4D662F-0ACD-4D80-AA8D-28AE3196E230}" type="parTrans" cxnId="{112D9187-AAD2-4D6D-A181-11932A7B0D8B}">
      <dgm:prSet/>
      <dgm:spPr/>
      <dgm:t>
        <a:bodyPr/>
        <a:lstStyle/>
        <a:p>
          <a:endParaRPr lang="en-US" sz="2000" b="1"/>
        </a:p>
      </dgm:t>
    </dgm:pt>
    <dgm:pt modelId="{7EC059F7-65DD-4293-8B50-92A5F54D3D12}" type="sibTrans" cxnId="{112D9187-AAD2-4D6D-A181-11932A7B0D8B}">
      <dgm:prSet/>
      <dgm:spPr/>
      <dgm:t>
        <a:bodyPr/>
        <a:lstStyle/>
        <a:p>
          <a:endParaRPr lang="en-US" sz="2000" b="1"/>
        </a:p>
      </dgm:t>
    </dgm:pt>
    <dgm:pt modelId="{39E098FA-6714-44DB-8185-779BD06A1FD7}">
      <dgm:prSet phldrT="[Text]" custT="1"/>
      <dgm:spPr/>
      <dgm:t>
        <a:bodyPr/>
        <a:lstStyle/>
        <a:p>
          <a:r>
            <a:rPr lang="en-US" sz="2000" b="1" dirty="0" err="1" smtClean="0"/>
            <a:t>Sereny</a:t>
          </a:r>
          <a:r>
            <a:rPr lang="en-US" sz="2000" b="1" dirty="0" smtClean="0"/>
            <a:t> test in Guinea pig eyes</a:t>
          </a:r>
          <a:endParaRPr lang="en-US" sz="2000" b="1" dirty="0"/>
        </a:p>
      </dgm:t>
    </dgm:pt>
    <dgm:pt modelId="{84E08237-EAFC-493E-94BC-2D1E29D0BF9E}" type="parTrans" cxnId="{142EE828-57FE-4EA6-9104-532601F476F4}">
      <dgm:prSet/>
      <dgm:spPr/>
      <dgm:t>
        <a:bodyPr/>
        <a:lstStyle/>
        <a:p>
          <a:endParaRPr lang="en-US" sz="2000" b="1"/>
        </a:p>
      </dgm:t>
    </dgm:pt>
    <dgm:pt modelId="{DA82B114-DC9B-4AFF-AB03-EA4A42FA1E2B}" type="sibTrans" cxnId="{142EE828-57FE-4EA6-9104-532601F476F4}">
      <dgm:prSet/>
      <dgm:spPr/>
      <dgm:t>
        <a:bodyPr/>
        <a:lstStyle/>
        <a:p>
          <a:endParaRPr lang="en-US" sz="2000" b="1"/>
        </a:p>
      </dgm:t>
    </dgm:pt>
    <dgm:pt modelId="{488120A6-025C-45DE-BB92-504B068BB2DF}">
      <dgm:prSet custT="1"/>
      <dgm:spPr/>
      <dgm:t>
        <a:bodyPr/>
        <a:lstStyle/>
        <a:p>
          <a:r>
            <a:rPr lang="en-US" sz="2000" b="1" dirty="0" smtClean="0"/>
            <a:t>12 virulent strains finally selected </a:t>
          </a:r>
          <a:endParaRPr lang="en-US" sz="2000" b="1" dirty="0"/>
        </a:p>
      </dgm:t>
    </dgm:pt>
    <dgm:pt modelId="{2850541C-DAF0-457D-88CE-98A933B2DBD7}" type="parTrans" cxnId="{DFE9EE3A-189D-4B83-951D-69A9545545C4}">
      <dgm:prSet/>
      <dgm:spPr/>
      <dgm:t>
        <a:bodyPr/>
        <a:lstStyle/>
        <a:p>
          <a:endParaRPr lang="en-US" sz="2000" b="1"/>
        </a:p>
      </dgm:t>
    </dgm:pt>
    <dgm:pt modelId="{ACBB8FCF-839F-4136-9442-74EB16E1EEBD}" type="sibTrans" cxnId="{DFE9EE3A-189D-4B83-951D-69A9545545C4}">
      <dgm:prSet/>
      <dgm:spPr/>
      <dgm:t>
        <a:bodyPr/>
        <a:lstStyle/>
        <a:p>
          <a:endParaRPr lang="en-US" sz="2000" b="1"/>
        </a:p>
      </dgm:t>
    </dgm:pt>
    <dgm:pt modelId="{428DC5B5-ED43-40A5-A46A-00B5B5D4BEFD}">
      <dgm:prSet custT="1"/>
      <dgm:spPr/>
      <dgm:t>
        <a:bodyPr/>
        <a:lstStyle/>
        <a:p>
          <a:r>
            <a:rPr lang="en-US" sz="2000" b="1" dirty="0" smtClean="0"/>
            <a:t>Secretion of OMVs</a:t>
          </a:r>
          <a:endParaRPr lang="en-US" sz="2000" b="1" dirty="0"/>
        </a:p>
      </dgm:t>
    </dgm:pt>
    <dgm:pt modelId="{41752555-9D7D-44DE-BB52-82E38D33F1EC}" type="parTrans" cxnId="{C8140131-6147-4C54-9CE8-8DCA4DCA7025}">
      <dgm:prSet/>
      <dgm:spPr/>
      <dgm:t>
        <a:bodyPr/>
        <a:lstStyle/>
        <a:p>
          <a:endParaRPr lang="en-US" sz="2000" b="1"/>
        </a:p>
      </dgm:t>
    </dgm:pt>
    <dgm:pt modelId="{7D6BB721-BEBF-4A2B-B456-19786659FC66}" type="sibTrans" cxnId="{C8140131-6147-4C54-9CE8-8DCA4DCA7025}">
      <dgm:prSet/>
      <dgm:spPr/>
      <dgm:t>
        <a:bodyPr/>
        <a:lstStyle/>
        <a:p>
          <a:endParaRPr lang="en-US" sz="2000" b="1"/>
        </a:p>
      </dgm:t>
    </dgm:pt>
    <dgm:pt modelId="{E8CCB7FA-5F03-40A8-A656-D1B3495A547C}">
      <dgm:prSet custT="1"/>
      <dgm:spPr/>
      <dgm:t>
        <a:bodyPr/>
        <a:lstStyle/>
        <a:p>
          <a:r>
            <a:rPr lang="en-US" sz="2000" b="1" dirty="0" smtClean="0"/>
            <a:t>Presence of virulent plasmid</a:t>
          </a:r>
          <a:endParaRPr lang="en-US" sz="2000" b="1" dirty="0"/>
        </a:p>
      </dgm:t>
    </dgm:pt>
    <dgm:pt modelId="{D5CCB597-F613-4BB0-B783-99AB5F5FDFAC}" type="parTrans" cxnId="{DDCFB8BE-DEFB-4236-83A5-1CE0B5DCBB9E}">
      <dgm:prSet/>
      <dgm:spPr/>
      <dgm:t>
        <a:bodyPr/>
        <a:lstStyle/>
        <a:p>
          <a:endParaRPr lang="en-IN" sz="2000"/>
        </a:p>
      </dgm:t>
    </dgm:pt>
    <dgm:pt modelId="{74FD0E11-0C95-4BC4-9092-F3B84A646594}" type="sibTrans" cxnId="{DDCFB8BE-DEFB-4236-83A5-1CE0B5DCBB9E}">
      <dgm:prSet/>
      <dgm:spPr/>
      <dgm:t>
        <a:bodyPr/>
        <a:lstStyle/>
        <a:p>
          <a:endParaRPr lang="en-IN" sz="2000"/>
        </a:p>
      </dgm:t>
    </dgm:pt>
    <dgm:pt modelId="{E37A9497-1EA2-4828-AA81-D9021C3DBF30}">
      <dgm:prSet custT="1"/>
      <dgm:spPr/>
      <dgm:t>
        <a:bodyPr/>
        <a:lstStyle/>
        <a:p>
          <a:r>
            <a:rPr lang="en-US" sz="2000" b="1" dirty="0" smtClean="0"/>
            <a:t>PCR of virulence associated genes</a:t>
          </a:r>
          <a:endParaRPr lang="en-US" sz="2000" b="1" dirty="0"/>
        </a:p>
      </dgm:t>
    </dgm:pt>
    <dgm:pt modelId="{E0F59648-DFF5-4780-AEC7-BCC959DC4FB3}" type="parTrans" cxnId="{7BF2EAA8-96A4-4B85-80F1-115182D52FAE}">
      <dgm:prSet/>
      <dgm:spPr/>
      <dgm:t>
        <a:bodyPr/>
        <a:lstStyle/>
        <a:p>
          <a:endParaRPr lang="en-IN" sz="2000"/>
        </a:p>
      </dgm:t>
    </dgm:pt>
    <dgm:pt modelId="{9520E79F-46EB-4A40-BA99-49331F56FEBD}" type="sibTrans" cxnId="{7BF2EAA8-96A4-4B85-80F1-115182D52FAE}">
      <dgm:prSet/>
      <dgm:spPr/>
      <dgm:t>
        <a:bodyPr/>
        <a:lstStyle/>
        <a:p>
          <a:endParaRPr lang="en-IN" sz="2000"/>
        </a:p>
      </dgm:t>
    </dgm:pt>
    <dgm:pt modelId="{2B854C1A-A8AB-479E-B8DF-3337B532CAA4}" type="pres">
      <dgm:prSet presAssocID="{2A8EDD1F-2D0B-4C4B-9AA9-567A923D3A5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C92DA59-A748-4E17-B352-2DE136B7630F}" type="pres">
      <dgm:prSet presAssocID="{FFB339D8-F226-424E-B088-DE20137DCA51}" presName="hierRoot1" presStyleCnt="0"/>
      <dgm:spPr/>
      <dgm:t>
        <a:bodyPr/>
        <a:lstStyle/>
        <a:p>
          <a:endParaRPr lang="en-US"/>
        </a:p>
      </dgm:t>
    </dgm:pt>
    <dgm:pt modelId="{46B4B3B9-01B4-4D73-9B9D-43F634A01D98}" type="pres">
      <dgm:prSet presAssocID="{FFB339D8-F226-424E-B088-DE20137DCA51}" presName="composite" presStyleCnt="0"/>
      <dgm:spPr/>
      <dgm:t>
        <a:bodyPr/>
        <a:lstStyle/>
        <a:p>
          <a:endParaRPr lang="en-US"/>
        </a:p>
      </dgm:t>
    </dgm:pt>
    <dgm:pt modelId="{FAC2339A-4F01-473B-9360-457377FA9BDD}" type="pres">
      <dgm:prSet presAssocID="{FFB339D8-F226-424E-B088-DE20137DCA51}" presName="background" presStyleLbl="node0" presStyleIdx="0" presStyleCnt="1"/>
      <dgm:spPr/>
      <dgm:t>
        <a:bodyPr/>
        <a:lstStyle/>
        <a:p>
          <a:endParaRPr lang="en-US"/>
        </a:p>
      </dgm:t>
    </dgm:pt>
    <dgm:pt modelId="{99177D17-E402-48C5-BC07-93602CA4F304}" type="pres">
      <dgm:prSet presAssocID="{FFB339D8-F226-424E-B088-DE20137DCA51}" presName="text" presStyleLbl="fgAcc0" presStyleIdx="0" presStyleCnt="1" custScaleX="263289" custScaleY="94877" custLinFactNeighborX="-15628" custLinFactNeighborY="-5187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077DD54-9152-40C4-A2D9-50A6C3EE5FFA}" type="pres">
      <dgm:prSet presAssocID="{FFB339D8-F226-424E-B088-DE20137DCA51}" presName="hierChild2" presStyleCnt="0"/>
      <dgm:spPr/>
      <dgm:t>
        <a:bodyPr/>
        <a:lstStyle/>
        <a:p>
          <a:endParaRPr lang="en-US"/>
        </a:p>
      </dgm:t>
    </dgm:pt>
    <dgm:pt modelId="{253A9C55-5C88-4682-91E9-C8E4EAC619E8}" type="pres">
      <dgm:prSet presAssocID="{D5CCB597-F613-4BB0-B783-99AB5F5FDFAC}" presName="Name10" presStyleLbl="parChTrans1D2" presStyleIdx="0" presStyleCnt="4"/>
      <dgm:spPr/>
      <dgm:t>
        <a:bodyPr/>
        <a:lstStyle/>
        <a:p>
          <a:endParaRPr lang="en-IN"/>
        </a:p>
      </dgm:t>
    </dgm:pt>
    <dgm:pt modelId="{3E5BBB5A-2630-427F-AA79-B19F0CA401DA}" type="pres">
      <dgm:prSet presAssocID="{E8CCB7FA-5F03-40A8-A656-D1B3495A547C}" presName="hierRoot2" presStyleCnt="0"/>
      <dgm:spPr/>
    </dgm:pt>
    <dgm:pt modelId="{3AF1B4F8-7C8A-403C-9C35-3CEE196FD237}" type="pres">
      <dgm:prSet presAssocID="{E8CCB7FA-5F03-40A8-A656-D1B3495A547C}" presName="composite2" presStyleCnt="0"/>
      <dgm:spPr/>
    </dgm:pt>
    <dgm:pt modelId="{226474E5-82B7-4365-927C-BA29FE3C81AB}" type="pres">
      <dgm:prSet presAssocID="{E8CCB7FA-5F03-40A8-A656-D1B3495A547C}" presName="background2" presStyleLbl="node2" presStyleIdx="0" presStyleCnt="4"/>
      <dgm:spPr/>
    </dgm:pt>
    <dgm:pt modelId="{08F13C11-69E5-42A5-A4CC-9B7D88A41D17}" type="pres">
      <dgm:prSet presAssocID="{E8CCB7FA-5F03-40A8-A656-D1B3495A547C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0BB70F07-9848-401D-99E4-6259CDAE88EB}" type="pres">
      <dgm:prSet presAssocID="{E8CCB7FA-5F03-40A8-A656-D1B3495A547C}" presName="hierChild3" presStyleCnt="0"/>
      <dgm:spPr/>
    </dgm:pt>
    <dgm:pt modelId="{30706D73-4617-4FB0-B551-A29A3428EA90}" type="pres">
      <dgm:prSet presAssocID="{5D4D662F-0ACD-4D80-AA8D-28AE3196E230}" presName="Name10" presStyleLbl="parChTrans1D2" presStyleIdx="1" presStyleCnt="4"/>
      <dgm:spPr/>
      <dgm:t>
        <a:bodyPr/>
        <a:lstStyle/>
        <a:p>
          <a:endParaRPr lang="en-US"/>
        </a:p>
      </dgm:t>
    </dgm:pt>
    <dgm:pt modelId="{02F2D70D-FBC4-4ACA-B1C8-50E1CDA57FC8}" type="pres">
      <dgm:prSet presAssocID="{E277D55F-84FF-4DA0-AA3B-B713D3C0C25D}" presName="hierRoot2" presStyleCnt="0"/>
      <dgm:spPr/>
      <dgm:t>
        <a:bodyPr/>
        <a:lstStyle/>
        <a:p>
          <a:endParaRPr lang="en-US"/>
        </a:p>
      </dgm:t>
    </dgm:pt>
    <dgm:pt modelId="{37126873-3C67-42EA-B14A-F9CAC2185FCD}" type="pres">
      <dgm:prSet presAssocID="{E277D55F-84FF-4DA0-AA3B-B713D3C0C25D}" presName="composite2" presStyleCnt="0"/>
      <dgm:spPr/>
      <dgm:t>
        <a:bodyPr/>
        <a:lstStyle/>
        <a:p>
          <a:endParaRPr lang="en-US"/>
        </a:p>
      </dgm:t>
    </dgm:pt>
    <dgm:pt modelId="{60CD4A15-F97B-459D-A2CD-F709A0861B2C}" type="pres">
      <dgm:prSet presAssocID="{E277D55F-84FF-4DA0-AA3B-B713D3C0C25D}" presName="background2" presStyleLbl="node2" presStyleIdx="1" presStyleCnt="4"/>
      <dgm:spPr/>
      <dgm:t>
        <a:bodyPr/>
        <a:lstStyle/>
        <a:p>
          <a:endParaRPr lang="en-US"/>
        </a:p>
      </dgm:t>
    </dgm:pt>
    <dgm:pt modelId="{D5AD17C4-16E2-4B43-BD39-BA06093FD83E}" type="pres">
      <dgm:prSet presAssocID="{E277D55F-84FF-4DA0-AA3B-B713D3C0C25D}" presName="text2" presStyleLbl="fgAcc2" presStyleIdx="1" presStyleCnt="4" custScaleX="146426" custScaleY="131946" custLinFactX="41245" custLinFactNeighborX="100000" custLinFactNeighborY="495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BBC74B6-3B21-4413-9F53-5C9157D2D264}" type="pres">
      <dgm:prSet presAssocID="{E277D55F-84FF-4DA0-AA3B-B713D3C0C25D}" presName="hierChild3" presStyleCnt="0"/>
      <dgm:spPr/>
      <dgm:t>
        <a:bodyPr/>
        <a:lstStyle/>
        <a:p>
          <a:endParaRPr lang="en-US"/>
        </a:p>
      </dgm:t>
    </dgm:pt>
    <dgm:pt modelId="{A1324476-A700-4DA5-8E5E-99790EC4F345}" type="pres">
      <dgm:prSet presAssocID="{2850541C-DAF0-457D-88CE-98A933B2DBD7}" presName="Name17" presStyleLbl="parChTrans1D3" presStyleIdx="0" presStyleCnt="1"/>
      <dgm:spPr/>
      <dgm:t>
        <a:bodyPr/>
        <a:lstStyle/>
        <a:p>
          <a:endParaRPr lang="en-US"/>
        </a:p>
      </dgm:t>
    </dgm:pt>
    <dgm:pt modelId="{15DF057E-C119-4141-921D-8ABAB7497694}" type="pres">
      <dgm:prSet presAssocID="{488120A6-025C-45DE-BB92-504B068BB2DF}" presName="hierRoot3" presStyleCnt="0"/>
      <dgm:spPr/>
      <dgm:t>
        <a:bodyPr/>
        <a:lstStyle/>
        <a:p>
          <a:endParaRPr lang="en-US"/>
        </a:p>
      </dgm:t>
    </dgm:pt>
    <dgm:pt modelId="{8455FAB8-F7F7-4090-9372-0C11E9409A35}" type="pres">
      <dgm:prSet presAssocID="{488120A6-025C-45DE-BB92-504B068BB2DF}" presName="composite3" presStyleCnt="0"/>
      <dgm:spPr/>
      <dgm:t>
        <a:bodyPr/>
        <a:lstStyle/>
        <a:p>
          <a:endParaRPr lang="en-US"/>
        </a:p>
      </dgm:t>
    </dgm:pt>
    <dgm:pt modelId="{ED081D03-360D-4A5F-9697-179200B437EE}" type="pres">
      <dgm:prSet presAssocID="{488120A6-025C-45DE-BB92-504B068BB2DF}" presName="background3" presStyleLbl="node3" presStyleIdx="0" presStyleCnt="1"/>
      <dgm:spPr/>
      <dgm:t>
        <a:bodyPr/>
        <a:lstStyle/>
        <a:p>
          <a:endParaRPr lang="en-US"/>
        </a:p>
      </dgm:t>
    </dgm:pt>
    <dgm:pt modelId="{8480A09D-5AB0-4A79-BEC8-C84E149BC833}" type="pres">
      <dgm:prSet presAssocID="{488120A6-025C-45DE-BB92-504B068BB2DF}" presName="text3" presStyleLbl="fgAcc3" presStyleIdx="0" presStyleCnt="1" custScaleX="266605" custScaleY="80325" custLinFactNeighborX="67897" custLinFactNeighborY="2294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150DE95-7594-434C-879F-C6FA22C20F00}" type="pres">
      <dgm:prSet presAssocID="{488120A6-025C-45DE-BB92-504B068BB2DF}" presName="hierChild4" presStyleCnt="0"/>
      <dgm:spPr/>
      <dgm:t>
        <a:bodyPr/>
        <a:lstStyle/>
        <a:p>
          <a:endParaRPr lang="en-US"/>
        </a:p>
      </dgm:t>
    </dgm:pt>
    <dgm:pt modelId="{4A3B3834-D88C-4C4D-8A0A-7C513B176CD0}" type="pres">
      <dgm:prSet presAssocID="{41752555-9D7D-44DE-BB52-82E38D33F1EC}" presName="Name23" presStyleLbl="parChTrans1D4" presStyleIdx="0" presStyleCnt="1"/>
      <dgm:spPr/>
      <dgm:t>
        <a:bodyPr/>
        <a:lstStyle/>
        <a:p>
          <a:endParaRPr lang="en-US"/>
        </a:p>
      </dgm:t>
    </dgm:pt>
    <dgm:pt modelId="{92A8A66C-3E4C-4CDC-8B5E-0E2CA75B552A}" type="pres">
      <dgm:prSet presAssocID="{428DC5B5-ED43-40A5-A46A-00B5B5D4BEFD}" presName="hierRoot4" presStyleCnt="0"/>
      <dgm:spPr/>
      <dgm:t>
        <a:bodyPr/>
        <a:lstStyle/>
        <a:p>
          <a:endParaRPr lang="en-US"/>
        </a:p>
      </dgm:t>
    </dgm:pt>
    <dgm:pt modelId="{57BFFA3B-8D65-444E-819B-51B56191385D}" type="pres">
      <dgm:prSet presAssocID="{428DC5B5-ED43-40A5-A46A-00B5B5D4BEFD}" presName="composite4" presStyleCnt="0"/>
      <dgm:spPr/>
      <dgm:t>
        <a:bodyPr/>
        <a:lstStyle/>
        <a:p>
          <a:endParaRPr lang="en-US"/>
        </a:p>
      </dgm:t>
    </dgm:pt>
    <dgm:pt modelId="{B3AF8855-618F-4830-8108-4EE2659F59D7}" type="pres">
      <dgm:prSet presAssocID="{428DC5B5-ED43-40A5-A46A-00B5B5D4BEFD}" presName="background4" presStyleLbl="node4" presStyleIdx="0" presStyleCnt="1"/>
      <dgm:spPr/>
      <dgm:t>
        <a:bodyPr/>
        <a:lstStyle/>
        <a:p>
          <a:endParaRPr lang="en-US"/>
        </a:p>
      </dgm:t>
    </dgm:pt>
    <dgm:pt modelId="{88505626-265F-4E65-8C17-2F17FE8E90DF}" type="pres">
      <dgm:prSet presAssocID="{428DC5B5-ED43-40A5-A46A-00B5B5D4BEFD}" presName="text4" presStyleLbl="fgAcc4" presStyleIdx="0" presStyleCnt="1" custScaleX="146770" custScaleY="71057" custLinFactNeighborX="67871" custLinFactNeighborY="2641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64282CD-7EEC-4BA6-8D2A-428F39A9C25A}" type="pres">
      <dgm:prSet presAssocID="{428DC5B5-ED43-40A5-A46A-00B5B5D4BEFD}" presName="hierChild5" presStyleCnt="0"/>
      <dgm:spPr/>
      <dgm:t>
        <a:bodyPr/>
        <a:lstStyle/>
        <a:p>
          <a:endParaRPr lang="en-US"/>
        </a:p>
      </dgm:t>
    </dgm:pt>
    <dgm:pt modelId="{5A42D620-BE46-44E5-BB5B-B85E5D878989}" type="pres">
      <dgm:prSet presAssocID="{E0F59648-DFF5-4780-AEC7-BCC959DC4FB3}" presName="Name10" presStyleLbl="parChTrans1D2" presStyleIdx="2" presStyleCnt="4"/>
      <dgm:spPr/>
      <dgm:t>
        <a:bodyPr/>
        <a:lstStyle/>
        <a:p>
          <a:endParaRPr lang="en-IN"/>
        </a:p>
      </dgm:t>
    </dgm:pt>
    <dgm:pt modelId="{94189E84-3C5A-4E19-A630-93ECDFEEE917}" type="pres">
      <dgm:prSet presAssocID="{E37A9497-1EA2-4828-AA81-D9021C3DBF30}" presName="hierRoot2" presStyleCnt="0"/>
      <dgm:spPr/>
    </dgm:pt>
    <dgm:pt modelId="{71FB4C2F-9611-4424-BE6C-B5D460C9E8DD}" type="pres">
      <dgm:prSet presAssocID="{E37A9497-1EA2-4828-AA81-D9021C3DBF30}" presName="composite2" presStyleCnt="0"/>
      <dgm:spPr/>
    </dgm:pt>
    <dgm:pt modelId="{B98FA8FB-2642-4AE6-9FA8-98343BBC59B5}" type="pres">
      <dgm:prSet presAssocID="{E37A9497-1EA2-4828-AA81-D9021C3DBF30}" presName="background2" presStyleLbl="node2" presStyleIdx="2" presStyleCnt="4"/>
      <dgm:spPr/>
    </dgm:pt>
    <dgm:pt modelId="{BEE07CC1-B483-45B9-AB64-9A83616C13A4}" type="pres">
      <dgm:prSet presAssocID="{E37A9497-1EA2-4828-AA81-D9021C3DBF30}" presName="text2" presStyleLbl="fgAcc2" presStyleIdx="2" presStyleCnt="4" custScaleX="116997" custScaleY="137344" custLinFactX="-67272" custLinFactNeighborX="-100000">
        <dgm:presLayoutVars>
          <dgm:chPref val="3"/>
        </dgm:presLayoutVars>
      </dgm:prSet>
      <dgm:spPr/>
      <dgm:t>
        <a:bodyPr/>
        <a:lstStyle/>
        <a:p>
          <a:endParaRPr lang="en-IN"/>
        </a:p>
      </dgm:t>
    </dgm:pt>
    <dgm:pt modelId="{89DB996A-7F9F-41C0-B9B5-A78BD96A86FD}" type="pres">
      <dgm:prSet presAssocID="{E37A9497-1EA2-4828-AA81-D9021C3DBF30}" presName="hierChild3" presStyleCnt="0"/>
      <dgm:spPr/>
    </dgm:pt>
    <dgm:pt modelId="{D053877E-E598-4017-A0A6-40D35667CB6C}" type="pres">
      <dgm:prSet presAssocID="{84E08237-EAFC-493E-94BC-2D1E29D0BF9E}" presName="Name10" presStyleLbl="parChTrans1D2" presStyleIdx="3" presStyleCnt="4"/>
      <dgm:spPr/>
      <dgm:t>
        <a:bodyPr/>
        <a:lstStyle/>
        <a:p>
          <a:endParaRPr lang="en-US"/>
        </a:p>
      </dgm:t>
    </dgm:pt>
    <dgm:pt modelId="{1A76580C-3E64-4F21-A880-95E17BBC8C07}" type="pres">
      <dgm:prSet presAssocID="{39E098FA-6714-44DB-8185-779BD06A1FD7}" presName="hierRoot2" presStyleCnt="0"/>
      <dgm:spPr/>
      <dgm:t>
        <a:bodyPr/>
        <a:lstStyle/>
        <a:p>
          <a:endParaRPr lang="en-US"/>
        </a:p>
      </dgm:t>
    </dgm:pt>
    <dgm:pt modelId="{2DACFD68-B9D5-41DD-A562-525DB23B44DC}" type="pres">
      <dgm:prSet presAssocID="{39E098FA-6714-44DB-8185-779BD06A1FD7}" presName="composite2" presStyleCnt="0"/>
      <dgm:spPr/>
      <dgm:t>
        <a:bodyPr/>
        <a:lstStyle/>
        <a:p>
          <a:endParaRPr lang="en-US"/>
        </a:p>
      </dgm:t>
    </dgm:pt>
    <dgm:pt modelId="{A2EE1CEB-903C-4040-9879-6A2F77C8D29A}" type="pres">
      <dgm:prSet presAssocID="{39E098FA-6714-44DB-8185-779BD06A1FD7}" presName="background2" presStyleLbl="node2" presStyleIdx="3" presStyleCnt="4"/>
      <dgm:spPr/>
      <dgm:t>
        <a:bodyPr/>
        <a:lstStyle/>
        <a:p>
          <a:endParaRPr lang="en-US"/>
        </a:p>
      </dgm:t>
    </dgm:pt>
    <dgm:pt modelId="{8C2A53F8-6E1A-4F6E-9A25-7F31780B4966}" type="pres">
      <dgm:prSet presAssocID="{39E098FA-6714-44DB-8185-779BD06A1FD7}" presName="text2" presStyleLbl="fgAcc2" presStyleIdx="3" presStyleCnt="4" custScaleX="154019" custScaleY="132368" custLinFactNeighborX="368" custLinFactNeighborY="253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359C5E4-1465-4462-8636-870455FAC673}" type="pres">
      <dgm:prSet presAssocID="{39E098FA-6714-44DB-8185-779BD06A1FD7}" presName="hierChild3" presStyleCnt="0"/>
      <dgm:spPr/>
      <dgm:t>
        <a:bodyPr/>
        <a:lstStyle/>
        <a:p>
          <a:endParaRPr lang="en-US"/>
        </a:p>
      </dgm:t>
    </dgm:pt>
  </dgm:ptLst>
  <dgm:cxnLst>
    <dgm:cxn modelId="{142EE828-57FE-4EA6-9104-532601F476F4}" srcId="{FFB339D8-F226-424E-B088-DE20137DCA51}" destId="{39E098FA-6714-44DB-8185-779BD06A1FD7}" srcOrd="3" destOrd="0" parTransId="{84E08237-EAFC-493E-94BC-2D1E29D0BF9E}" sibTransId="{DA82B114-DC9B-4AFF-AB03-EA4A42FA1E2B}"/>
    <dgm:cxn modelId="{06E6C005-B09E-41B3-A550-C2604DE62B9C}" type="presOf" srcId="{39E098FA-6714-44DB-8185-779BD06A1FD7}" destId="{8C2A53F8-6E1A-4F6E-9A25-7F31780B4966}" srcOrd="0" destOrd="0" presId="urn:microsoft.com/office/officeart/2005/8/layout/hierarchy1"/>
    <dgm:cxn modelId="{DDCFB8BE-DEFB-4236-83A5-1CE0B5DCBB9E}" srcId="{FFB339D8-F226-424E-B088-DE20137DCA51}" destId="{E8CCB7FA-5F03-40A8-A656-D1B3495A547C}" srcOrd="0" destOrd="0" parTransId="{D5CCB597-F613-4BB0-B783-99AB5F5FDFAC}" sibTransId="{74FD0E11-0C95-4BC4-9092-F3B84A646594}"/>
    <dgm:cxn modelId="{EA73890E-2512-41F9-B3B2-7C515C1CB35E}" type="presOf" srcId="{5D4D662F-0ACD-4D80-AA8D-28AE3196E230}" destId="{30706D73-4617-4FB0-B551-A29A3428EA90}" srcOrd="0" destOrd="0" presId="urn:microsoft.com/office/officeart/2005/8/layout/hierarchy1"/>
    <dgm:cxn modelId="{AEFAF23B-192B-4568-B0E1-F14E5802B73A}" srcId="{2A8EDD1F-2D0B-4C4B-9AA9-567A923D3A52}" destId="{FFB339D8-F226-424E-B088-DE20137DCA51}" srcOrd="0" destOrd="0" parTransId="{59D1ACC6-8739-4718-AE86-B60CE0D43A50}" sibTransId="{FE06E20A-251C-4EB5-95A2-6899E8B519E4}"/>
    <dgm:cxn modelId="{7ACAABC5-FC45-48BF-B260-14B41818AA7F}" type="presOf" srcId="{2850541C-DAF0-457D-88CE-98A933B2DBD7}" destId="{A1324476-A700-4DA5-8E5E-99790EC4F345}" srcOrd="0" destOrd="0" presId="urn:microsoft.com/office/officeart/2005/8/layout/hierarchy1"/>
    <dgm:cxn modelId="{050515BD-12D7-4C70-B6BE-2EB26A866878}" type="presOf" srcId="{84E08237-EAFC-493E-94BC-2D1E29D0BF9E}" destId="{D053877E-E598-4017-A0A6-40D35667CB6C}" srcOrd="0" destOrd="0" presId="urn:microsoft.com/office/officeart/2005/8/layout/hierarchy1"/>
    <dgm:cxn modelId="{8A005F43-2E7F-4E96-8F4F-ABAEE8BCC4F6}" type="presOf" srcId="{428DC5B5-ED43-40A5-A46A-00B5B5D4BEFD}" destId="{88505626-265F-4E65-8C17-2F17FE8E90DF}" srcOrd="0" destOrd="0" presId="urn:microsoft.com/office/officeart/2005/8/layout/hierarchy1"/>
    <dgm:cxn modelId="{43B0F8FA-97F2-457C-804D-624C039D9E62}" type="presOf" srcId="{E277D55F-84FF-4DA0-AA3B-B713D3C0C25D}" destId="{D5AD17C4-16E2-4B43-BD39-BA06093FD83E}" srcOrd="0" destOrd="0" presId="urn:microsoft.com/office/officeart/2005/8/layout/hierarchy1"/>
    <dgm:cxn modelId="{C8140131-6147-4C54-9CE8-8DCA4DCA7025}" srcId="{488120A6-025C-45DE-BB92-504B068BB2DF}" destId="{428DC5B5-ED43-40A5-A46A-00B5B5D4BEFD}" srcOrd="0" destOrd="0" parTransId="{41752555-9D7D-44DE-BB52-82E38D33F1EC}" sibTransId="{7D6BB721-BEBF-4A2B-B456-19786659FC66}"/>
    <dgm:cxn modelId="{450CA671-EBD7-4B0A-8932-D534FB55211E}" type="presOf" srcId="{2A8EDD1F-2D0B-4C4B-9AA9-567A923D3A52}" destId="{2B854C1A-A8AB-479E-B8DF-3337B532CAA4}" srcOrd="0" destOrd="0" presId="urn:microsoft.com/office/officeart/2005/8/layout/hierarchy1"/>
    <dgm:cxn modelId="{B435C38D-E9E9-4938-BC00-506F6B103BB0}" type="presOf" srcId="{41752555-9D7D-44DE-BB52-82E38D33F1EC}" destId="{4A3B3834-D88C-4C4D-8A0A-7C513B176CD0}" srcOrd="0" destOrd="0" presId="urn:microsoft.com/office/officeart/2005/8/layout/hierarchy1"/>
    <dgm:cxn modelId="{112D9187-AAD2-4D6D-A181-11932A7B0D8B}" srcId="{FFB339D8-F226-424E-B088-DE20137DCA51}" destId="{E277D55F-84FF-4DA0-AA3B-B713D3C0C25D}" srcOrd="1" destOrd="0" parTransId="{5D4D662F-0ACD-4D80-AA8D-28AE3196E230}" sibTransId="{7EC059F7-65DD-4293-8B50-92A5F54D3D12}"/>
    <dgm:cxn modelId="{DFE9EE3A-189D-4B83-951D-69A9545545C4}" srcId="{E277D55F-84FF-4DA0-AA3B-B713D3C0C25D}" destId="{488120A6-025C-45DE-BB92-504B068BB2DF}" srcOrd="0" destOrd="0" parTransId="{2850541C-DAF0-457D-88CE-98A933B2DBD7}" sibTransId="{ACBB8FCF-839F-4136-9442-74EB16E1EEBD}"/>
    <dgm:cxn modelId="{0618235D-4579-47ED-A60D-91B6562B1AEF}" type="presOf" srcId="{D5CCB597-F613-4BB0-B783-99AB5F5FDFAC}" destId="{253A9C55-5C88-4682-91E9-C8E4EAC619E8}" srcOrd="0" destOrd="0" presId="urn:microsoft.com/office/officeart/2005/8/layout/hierarchy1"/>
    <dgm:cxn modelId="{DF07B563-CA02-4995-B6C8-8BDF60E8FC33}" type="presOf" srcId="{488120A6-025C-45DE-BB92-504B068BB2DF}" destId="{8480A09D-5AB0-4A79-BEC8-C84E149BC833}" srcOrd="0" destOrd="0" presId="urn:microsoft.com/office/officeart/2005/8/layout/hierarchy1"/>
    <dgm:cxn modelId="{7BF2EAA8-96A4-4B85-80F1-115182D52FAE}" srcId="{FFB339D8-F226-424E-B088-DE20137DCA51}" destId="{E37A9497-1EA2-4828-AA81-D9021C3DBF30}" srcOrd="2" destOrd="0" parTransId="{E0F59648-DFF5-4780-AEC7-BCC959DC4FB3}" sibTransId="{9520E79F-46EB-4A40-BA99-49331F56FEBD}"/>
    <dgm:cxn modelId="{7A92AAB1-1946-4623-8D18-16B6DC831258}" type="presOf" srcId="{E0F59648-DFF5-4780-AEC7-BCC959DC4FB3}" destId="{5A42D620-BE46-44E5-BB5B-B85E5D878989}" srcOrd="0" destOrd="0" presId="urn:microsoft.com/office/officeart/2005/8/layout/hierarchy1"/>
    <dgm:cxn modelId="{4A9F7076-9653-4A1F-ACF4-C790B1A860FD}" type="presOf" srcId="{E8CCB7FA-5F03-40A8-A656-D1B3495A547C}" destId="{08F13C11-69E5-42A5-A4CC-9B7D88A41D17}" srcOrd="0" destOrd="0" presId="urn:microsoft.com/office/officeart/2005/8/layout/hierarchy1"/>
    <dgm:cxn modelId="{A162C8BC-A693-41D7-A7AC-F154B4B2AA59}" type="presOf" srcId="{E37A9497-1EA2-4828-AA81-D9021C3DBF30}" destId="{BEE07CC1-B483-45B9-AB64-9A83616C13A4}" srcOrd="0" destOrd="0" presId="urn:microsoft.com/office/officeart/2005/8/layout/hierarchy1"/>
    <dgm:cxn modelId="{AA3B1A4C-E504-4625-88D7-9535EEC29F8B}" type="presOf" srcId="{FFB339D8-F226-424E-B088-DE20137DCA51}" destId="{99177D17-E402-48C5-BC07-93602CA4F304}" srcOrd="0" destOrd="0" presId="urn:microsoft.com/office/officeart/2005/8/layout/hierarchy1"/>
    <dgm:cxn modelId="{6AD9772C-7FD8-43FB-9F57-A56FF2538D47}" type="presParOf" srcId="{2B854C1A-A8AB-479E-B8DF-3337B532CAA4}" destId="{FC92DA59-A748-4E17-B352-2DE136B7630F}" srcOrd="0" destOrd="0" presId="urn:microsoft.com/office/officeart/2005/8/layout/hierarchy1"/>
    <dgm:cxn modelId="{AA074CBD-0CE9-48D6-99B1-108A9678EF41}" type="presParOf" srcId="{FC92DA59-A748-4E17-B352-2DE136B7630F}" destId="{46B4B3B9-01B4-4D73-9B9D-43F634A01D98}" srcOrd="0" destOrd="0" presId="urn:microsoft.com/office/officeart/2005/8/layout/hierarchy1"/>
    <dgm:cxn modelId="{12FCF384-1F6B-4EB5-8673-B5CAAEAA14F7}" type="presParOf" srcId="{46B4B3B9-01B4-4D73-9B9D-43F634A01D98}" destId="{FAC2339A-4F01-473B-9360-457377FA9BDD}" srcOrd="0" destOrd="0" presId="urn:microsoft.com/office/officeart/2005/8/layout/hierarchy1"/>
    <dgm:cxn modelId="{5A6046D6-0B75-4473-8C66-BCF2B372E604}" type="presParOf" srcId="{46B4B3B9-01B4-4D73-9B9D-43F634A01D98}" destId="{99177D17-E402-48C5-BC07-93602CA4F304}" srcOrd="1" destOrd="0" presId="urn:microsoft.com/office/officeart/2005/8/layout/hierarchy1"/>
    <dgm:cxn modelId="{9A4975A8-403C-4C3C-9420-5C133552A1FC}" type="presParOf" srcId="{FC92DA59-A748-4E17-B352-2DE136B7630F}" destId="{0077DD54-9152-40C4-A2D9-50A6C3EE5FFA}" srcOrd="1" destOrd="0" presId="urn:microsoft.com/office/officeart/2005/8/layout/hierarchy1"/>
    <dgm:cxn modelId="{83665674-ECD4-4550-B9F9-0E7CB60EDCB4}" type="presParOf" srcId="{0077DD54-9152-40C4-A2D9-50A6C3EE5FFA}" destId="{253A9C55-5C88-4682-91E9-C8E4EAC619E8}" srcOrd="0" destOrd="0" presId="urn:microsoft.com/office/officeart/2005/8/layout/hierarchy1"/>
    <dgm:cxn modelId="{1D0904C4-D23A-4F97-A13C-6050E18445A0}" type="presParOf" srcId="{0077DD54-9152-40C4-A2D9-50A6C3EE5FFA}" destId="{3E5BBB5A-2630-427F-AA79-B19F0CA401DA}" srcOrd="1" destOrd="0" presId="urn:microsoft.com/office/officeart/2005/8/layout/hierarchy1"/>
    <dgm:cxn modelId="{534C0E2F-6852-47EB-9BA7-972E96717D06}" type="presParOf" srcId="{3E5BBB5A-2630-427F-AA79-B19F0CA401DA}" destId="{3AF1B4F8-7C8A-403C-9C35-3CEE196FD237}" srcOrd="0" destOrd="0" presId="urn:microsoft.com/office/officeart/2005/8/layout/hierarchy1"/>
    <dgm:cxn modelId="{D35129C9-2B29-45D7-90A8-BC45D060B94D}" type="presParOf" srcId="{3AF1B4F8-7C8A-403C-9C35-3CEE196FD237}" destId="{226474E5-82B7-4365-927C-BA29FE3C81AB}" srcOrd="0" destOrd="0" presId="urn:microsoft.com/office/officeart/2005/8/layout/hierarchy1"/>
    <dgm:cxn modelId="{67D14EC2-5687-41C1-92A7-037497BD92BF}" type="presParOf" srcId="{3AF1B4F8-7C8A-403C-9C35-3CEE196FD237}" destId="{08F13C11-69E5-42A5-A4CC-9B7D88A41D17}" srcOrd="1" destOrd="0" presId="urn:microsoft.com/office/officeart/2005/8/layout/hierarchy1"/>
    <dgm:cxn modelId="{1926D1A0-C2B8-4F7A-9782-761CA6E97C6A}" type="presParOf" srcId="{3E5BBB5A-2630-427F-AA79-B19F0CA401DA}" destId="{0BB70F07-9848-401D-99E4-6259CDAE88EB}" srcOrd="1" destOrd="0" presId="urn:microsoft.com/office/officeart/2005/8/layout/hierarchy1"/>
    <dgm:cxn modelId="{31FB7214-E173-464A-AF10-C74B418DE5FC}" type="presParOf" srcId="{0077DD54-9152-40C4-A2D9-50A6C3EE5FFA}" destId="{30706D73-4617-4FB0-B551-A29A3428EA90}" srcOrd="2" destOrd="0" presId="urn:microsoft.com/office/officeart/2005/8/layout/hierarchy1"/>
    <dgm:cxn modelId="{BDCA0A93-77F4-498F-843C-3C6B6697ABAD}" type="presParOf" srcId="{0077DD54-9152-40C4-A2D9-50A6C3EE5FFA}" destId="{02F2D70D-FBC4-4ACA-B1C8-50E1CDA57FC8}" srcOrd="3" destOrd="0" presId="urn:microsoft.com/office/officeart/2005/8/layout/hierarchy1"/>
    <dgm:cxn modelId="{3886AD5D-DBAA-465C-80CA-207FBB62F0DD}" type="presParOf" srcId="{02F2D70D-FBC4-4ACA-B1C8-50E1CDA57FC8}" destId="{37126873-3C67-42EA-B14A-F9CAC2185FCD}" srcOrd="0" destOrd="0" presId="urn:microsoft.com/office/officeart/2005/8/layout/hierarchy1"/>
    <dgm:cxn modelId="{7167FAE6-E6C0-41AE-862D-9D1ED8D7EE80}" type="presParOf" srcId="{37126873-3C67-42EA-B14A-F9CAC2185FCD}" destId="{60CD4A15-F97B-459D-A2CD-F709A0861B2C}" srcOrd="0" destOrd="0" presId="urn:microsoft.com/office/officeart/2005/8/layout/hierarchy1"/>
    <dgm:cxn modelId="{B491F8D0-9B5C-48DB-9A8D-9671C9D0BFB0}" type="presParOf" srcId="{37126873-3C67-42EA-B14A-F9CAC2185FCD}" destId="{D5AD17C4-16E2-4B43-BD39-BA06093FD83E}" srcOrd="1" destOrd="0" presId="urn:microsoft.com/office/officeart/2005/8/layout/hierarchy1"/>
    <dgm:cxn modelId="{5B24ADA6-10E0-46E1-928A-009090C67538}" type="presParOf" srcId="{02F2D70D-FBC4-4ACA-B1C8-50E1CDA57FC8}" destId="{9BBC74B6-3B21-4413-9F53-5C9157D2D264}" srcOrd="1" destOrd="0" presId="urn:microsoft.com/office/officeart/2005/8/layout/hierarchy1"/>
    <dgm:cxn modelId="{EDB7EFBE-D173-484C-8A02-4EE50DD06DF6}" type="presParOf" srcId="{9BBC74B6-3B21-4413-9F53-5C9157D2D264}" destId="{A1324476-A700-4DA5-8E5E-99790EC4F345}" srcOrd="0" destOrd="0" presId="urn:microsoft.com/office/officeart/2005/8/layout/hierarchy1"/>
    <dgm:cxn modelId="{1A9B5FD8-27AA-4DDD-9236-6947DC0C5E3B}" type="presParOf" srcId="{9BBC74B6-3B21-4413-9F53-5C9157D2D264}" destId="{15DF057E-C119-4141-921D-8ABAB7497694}" srcOrd="1" destOrd="0" presId="urn:microsoft.com/office/officeart/2005/8/layout/hierarchy1"/>
    <dgm:cxn modelId="{D059BD47-D433-483E-9B86-3BF4045BF631}" type="presParOf" srcId="{15DF057E-C119-4141-921D-8ABAB7497694}" destId="{8455FAB8-F7F7-4090-9372-0C11E9409A35}" srcOrd="0" destOrd="0" presId="urn:microsoft.com/office/officeart/2005/8/layout/hierarchy1"/>
    <dgm:cxn modelId="{94480344-AC90-42AB-8706-5C9E13BBEBEB}" type="presParOf" srcId="{8455FAB8-F7F7-4090-9372-0C11E9409A35}" destId="{ED081D03-360D-4A5F-9697-179200B437EE}" srcOrd="0" destOrd="0" presId="urn:microsoft.com/office/officeart/2005/8/layout/hierarchy1"/>
    <dgm:cxn modelId="{8491F205-1E61-4D5D-8719-A7467816CA53}" type="presParOf" srcId="{8455FAB8-F7F7-4090-9372-0C11E9409A35}" destId="{8480A09D-5AB0-4A79-BEC8-C84E149BC833}" srcOrd="1" destOrd="0" presId="urn:microsoft.com/office/officeart/2005/8/layout/hierarchy1"/>
    <dgm:cxn modelId="{952F8FC8-952C-4E7A-B625-E43CFE1BAB7F}" type="presParOf" srcId="{15DF057E-C119-4141-921D-8ABAB7497694}" destId="{8150DE95-7594-434C-879F-C6FA22C20F00}" srcOrd="1" destOrd="0" presId="urn:microsoft.com/office/officeart/2005/8/layout/hierarchy1"/>
    <dgm:cxn modelId="{6BB94CBD-34B8-410C-90D7-F8F8339DEBBC}" type="presParOf" srcId="{8150DE95-7594-434C-879F-C6FA22C20F00}" destId="{4A3B3834-D88C-4C4D-8A0A-7C513B176CD0}" srcOrd="0" destOrd="0" presId="urn:microsoft.com/office/officeart/2005/8/layout/hierarchy1"/>
    <dgm:cxn modelId="{C7674B09-9967-4E78-A53A-736A4F7976C8}" type="presParOf" srcId="{8150DE95-7594-434C-879F-C6FA22C20F00}" destId="{92A8A66C-3E4C-4CDC-8B5E-0E2CA75B552A}" srcOrd="1" destOrd="0" presId="urn:microsoft.com/office/officeart/2005/8/layout/hierarchy1"/>
    <dgm:cxn modelId="{6D6AA59D-0434-4042-A063-5BB5A225C514}" type="presParOf" srcId="{92A8A66C-3E4C-4CDC-8B5E-0E2CA75B552A}" destId="{57BFFA3B-8D65-444E-819B-51B56191385D}" srcOrd="0" destOrd="0" presId="urn:microsoft.com/office/officeart/2005/8/layout/hierarchy1"/>
    <dgm:cxn modelId="{C86698DE-BF36-4D60-9FB6-EB8064894D39}" type="presParOf" srcId="{57BFFA3B-8D65-444E-819B-51B56191385D}" destId="{B3AF8855-618F-4830-8108-4EE2659F59D7}" srcOrd="0" destOrd="0" presId="urn:microsoft.com/office/officeart/2005/8/layout/hierarchy1"/>
    <dgm:cxn modelId="{295AB0AD-5EE0-46E0-AF73-5FFD79FEC34F}" type="presParOf" srcId="{57BFFA3B-8D65-444E-819B-51B56191385D}" destId="{88505626-265F-4E65-8C17-2F17FE8E90DF}" srcOrd="1" destOrd="0" presId="urn:microsoft.com/office/officeart/2005/8/layout/hierarchy1"/>
    <dgm:cxn modelId="{0773D4E6-7D88-41EB-9295-B696CC9BC506}" type="presParOf" srcId="{92A8A66C-3E4C-4CDC-8B5E-0E2CA75B552A}" destId="{864282CD-7EEC-4BA6-8D2A-428F39A9C25A}" srcOrd="1" destOrd="0" presId="urn:microsoft.com/office/officeart/2005/8/layout/hierarchy1"/>
    <dgm:cxn modelId="{B55ED083-2681-4753-9471-34DCAA888E2F}" type="presParOf" srcId="{0077DD54-9152-40C4-A2D9-50A6C3EE5FFA}" destId="{5A42D620-BE46-44E5-BB5B-B85E5D878989}" srcOrd="4" destOrd="0" presId="urn:microsoft.com/office/officeart/2005/8/layout/hierarchy1"/>
    <dgm:cxn modelId="{F1E11C54-C264-4EB0-B97C-15ED0DACA464}" type="presParOf" srcId="{0077DD54-9152-40C4-A2D9-50A6C3EE5FFA}" destId="{94189E84-3C5A-4E19-A630-93ECDFEEE917}" srcOrd="5" destOrd="0" presId="urn:microsoft.com/office/officeart/2005/8/layout/hierarchy1"/>
    <dgm:cxn modelId="{AE7744B2-FB44-478E-BFFF-A947F7BA6496}" type="presParOf" srcId="{94189E84-3C5A-4E19-A630-93ECDFEEE917}" destId="{71FB4C2F-9611-4424-BE6C-B5D460C9E8DD}" srcOrd="0" destOrd="0" presId="urn:microsoft.com/office/officeart/2005/8/layout/hierarchy1"/>
    <dgm:cxn modelId="{6122F072-5872-4FEF-B518-E557DD4E6BE5}" type="presParOf" srcId="{71FB4C2F-9611-4424-BE6C-B5D460C9E8DD}" destId="{B98FA8FB-2642-4AE6-9FA8-98343BBC59B5}" srcOrd="0" destOrd="0" presId="urn:microsoft.com/office/officeart/2005/8/layout/hierarchy1"/>
    <dgm:cxn modelId="{48496E7A-5B2B-4DB1-A0F0-A45C8F0C3148}" type="presParOf" srcId="{71FB4C2F-9611-4424-BE6C-B5D460C9E8DD}" destId="{BEE07CC1-B483-45B9-AB64-9A83616C13A4}" srcOrd="1" destOrd="0" presId="urn:microsoft.com/office/officeart/2005/8/layout/hierarchy1"/>
    <dgm:cxn modelId="{96997866-1BBD-447C-BC17-4661AF05A953}" type="presParOf" srcId="{94189E84-3C5A-4E19-A630-93ECDFEEE917}" destId="{89DB996A-7F9F-41C0-B9B5-A78BD96A86FD}" srcOrd="1" destOrd="0" presId="urn:microsoft.com/office/officeart/2005/8/layout/hierarchy1"/>
    <dgm:cxn modelId="{DADE85D9-66A3-4724-835F-0E006794993E}" type="presParOf" srcId="{0077DD54-9152-40C4-A2D9-50A6C3EE5FFA}" destId="{D053877E-E598-4017-A0A6-40D35667CB6C}" srcOrd="6" destOrd="0" presId="urn:microsoft.com/office/officeart/2005/8/layout/hierarchy1"/>
    <dgm:cxn modelId="{3976F4F2-E70B-4B37-8CCA-2E4D2BA0A864}" type="presParOf" srcId="{0077DD54-9152-40C4-A2D9-50A6C3EE5FFA}" destId="{1A76580C-3E64-4F21-A880-95E17BBC8C07}" srcOrd="7" destOrd="0" presId="urn:microsoft.com/office/officeart/2005/8/layout/hierarchy1"/>
    <dgm:cxn modelId="{1F922AAC-1D8B-455F-AFEE-3FB1E61D86AD}" type="presParOf" srcId="{1A76580C-3E64-4F21-A880-95E17BBC8C07}" destId="{2DACFD68-B9D5-41DD-A562-525DB23B44DC}" srcOrd="0" destOrd="0" presId="urn:microsoft.com/office/officeart/2005/8/layout/hierarchy1"/>
    <dgm:cxn modelId="{8886B97A-87A1-4844-A701-4F7715984306}" type="presParOf" srcId="{2DACFD68-B9D5-41DD-A562-525DB23B44DC}" destId="{A2EE1CEB-903C-4040-9879-6A2F77C8D29A}" srcOrd="0" destOrd="0" presId="urn:microsoft.com/office/officeart/2005/8/layout/hierarchy1"/>
    <dgm:cxn modelId="{314CEC36-69F1-4426-B9CB-EA6371287782}" type="presParOf" srcId="{2DACFD68-B9D5-41DD-A562-525DB23B44DC}" destId="{8C2A53F8-6E1A-4F6E-9A25-7F31780B4966}" srcOrd="1" destOrd="0" presId="urn:microsoft.com/office/officeart/2005/8/layout/hierarchy1"/>
    <dgm:cxn modelId="{AFDE637F-AE1B-493C-AC8D-B3E3869F4ED1}" type="presParOf" srcId="{1A76580C-3E64-4F21-A880-95E17BBC8C07}" destId="{7359C5E4-1465-4462-8636-870455FAC67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17E5B0B-B79B-4158-AD23-F64EFDA2CC36}" type="doc">
      <dgm:prSet loTypeId="urn:microsoft.com/office/officeart/2005/8/layout/vList6" loCatId="list" qsTypeId="urn:microsoft.com/office/officeart/2005/8/quickstyle/simple3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C432999D-B621-40FE-8038-1347862EFB4B}">
      <dgm:prSet phldrT="[Text]" custT="1"/>
      <dgm:spPr/>
      <dgm:t>
        <a:bodyPr/>
        <a:lstStyle/>
        <a:p>
          <a:pPr algn="ctr"/>
          <a:r>
            <a:rPr lang="en-US" sz="2000" b="1" dirty="0" smtClean="0"/>
            <a:t>Adult male mice</a:t>
          </a:r>
          <a:endParaRPr lang="en-US" sz="2000" b="1" dirty="0"/>
        </a:p>
      </dgm:t>
    </dgm:pt>
    <dgm:pt modelId="{1DA5D56C-702B-4DAD-90C2-B302142DBDF3}" type="parTrans" cxnId="{62178A4E-F77C-4FD0-81A5-C13F6B0F3CDF}">
      <dgm:prSet/>
      <dgm:spPr/>
      <dgm:t>
        <a:bodyPr/>
        <a:lstStyle/>
        <a:p>
          <a:pPr algn="ctr"/>
          <a:endParaRPr lang="en-US" sz="2000" b="1">
            <a:solidFill>
              <a:schemeClr val="tx1"/>
            </a:solidFill>
          </a:endParaRPr>
        </a:p>
      </dgm:t>
    </dgm:pt>
    <dgm:pt modelId="{6674D4C4-1969-499F-9706-FBF6ED38F500}" type="sibTrans" cxnId="{62178A4E-F77C-4FD0-81A5-C13F6B0F3CDF}">
      <dgm:prSet/>
      <dgm:spPr/>
      <dgm:t>
        <a:bodyPr/>
        <a:lstStyle/>
        <a:p>
          <a:pPr algn="ctr"/>
          <a:endParaRPr lang="en-US" sz="2000" b="1">
            <a:solidFill>
              <a:schemeClr val="tx1"/>
            </a:solidFill>
          </a:endParaRPr>
        </a:p>
      </dgm:t>
    </dgm:pt>
    <dgm:pt modelId="{3F604E74-1AEB-4152-AFB7-63F7374BBDC0}">
      <dgm:prSet phldrT="[Text]" custT="1"/>
      <dgm:spPr/>
      <dgm:t>
        <a:bodyPr/>
        <a:lstStyle/>
        <a:p>
          <a:pPr algn="ctr"/>
          <a:r>
            <a:rPr lang="en-US" sz="2000" b="1" dirty="0" smtClean="0"/>
            <a:t>Immunized female mice were mated with age matched males</a:t>
          </a:r>
          <a:endParaRPr lang="en-US" sz="2000" b="1" dirty="0"/>
        </a:p>
      </dgm:t>
    </dgm:pt>
    <dgm:pt modelId="{86294084-A7C2-4C29-AABD-F8E387768BE5}" type="parTrans" cxnId="{9549205C-E85D-4DA9-962D-4C98B2F132CC}">
      <dgm:prSet/>
      <dgm:spPr/>
      <dgm:t>
        <a:bodyPr/>
        <a:lstStyle/>
        <a:p>
          <a:pPr algn="ctr"/>
          <a:endParaRPr lang="en-US" sz="2000" b="1">
            <a:solidFill>
              <a:schemeClr val="tx1"/>
            </a:solidFill>
          </a:endParaRPr>
        </a:p>
      </dgm:t>
    </dgm:pt>
    <dgm:pt modelId="{78DDAFD4-91E6-420C-BE1C-EDA15641CDD6}" type="sibTrans" cxnId="{9549205C-E85D-4DA9-962D-4C98B2F132CC}">
      <dgm:prSet/>
      <dgm:spPr/>
      <dgm:t>
        <a:bodyPr/>
        <a:lstStyle/>
        <a:p>
          <a:pPr algn="ctr"/>
          <a:endParaRPr lang="en-US" sz="2000" b="1">
            <a:solidFill>
              <a:schemeClr val="tx1"/>
            </a:solidFill>
          </a:endParaRPr>
        </a:p>
      </dgm:t>
    </dgm:pt>
    <dgm:pt modelId="{9564C752-7D84-4A5A-BF3A-2BAC19BF7441}">
      <dgm:prSet phldrT="[Text]" custT="1"/>
      <dgm:spPr/>
      <dgm:t>
        <a:bodyPr/>
        <a:lstStyle/>
        <a:p>
          <a:pPr algn="ctr"/>
          <a:r>
            <a:rPr lang="en-US" sz="2000" b="1" dirty="0" smtClean="0"/>
            <a:t>Suckling mice</a:t>
          </a:r>
          <a:endParaRPr lang="en-US" sz="2000" b="1" dirty="0"/>
        </a:p>
      </dgm:t>
    </dgm:pt>
    <dgm:pt modelId="{7B300615-E22F-406C-86C4-0D298A71C64B}" type="parTrans" cxnId="{1DAAEE9D-E0CA-46C3-AEE4-95A8AA5E3F01}">
      <dgm:prSet/>
      <dgm:spPr/>
      <dgm:t>
        <a:bodyPr/>
        <a:lstStyle/>
        <a:p>
          <a:pPr algn="ctr"/>
          <a:endParaRPr lang="en-US" sz="2000" b="1">
            <a:solidFill>
              <a:schemeClr val="tx1"/>
            </a:solidFill>
          </a:endParaRPr>
        </a:p>
      </dgm:t>
    </dgm:pt>
    <dgm:pt modelId="{70A69A0E-AF46-4E11-ABEF-D389E8C1C45E}" type="sibTrans" cxnId="{1DAAEE9D-E0CA-46C3-AEE4-95A8AA5E3F01}">
      <dgm:prSet/>
      <dgm:spPr/>
      <dgm:t>
        <a:bodyPr/>
        <a:lstStyle/>
        <a:p>
          <a:pPr algn="ctr"/>
          <a:endParaRPr lang="en-US" sz="2000" b="1">
            <a:solidFill>
              <a:schemeClr val="tx1"/>
            </a:solidFill>
          </a:endParaRPr>
        </a:p>
      </dgm:t>
    </dgm:pt>
    <dgm:pt modelId="{CF0B9495-06E2-41F2-9CB1-F7894BC66AF3}">
      <dgm:prSet phldrT="[Text]" custT="1"/>
      <dgm:spPr/>
      <dgm:t>
        <a:bodyPr/>
        <a:lstStyle/>
        <a:p>
          <a:pPr algn="ctr"/>
          <a:r>
            <a:rPr lang="en-US" sz="2000" b="1" dirty="0" smtClean="0"/>
            <a:t>7 week old adult female mice </a:t>
          </a:r>
          <a:endParaRPr lang="en-US" sz="2000" b="1" dirty="0"/>
        </a:p>
      </dgm:t>
    </dgm:pt>
    <dgm:pt modelId="{C4A6E20C-8CF7-4503-AFB3-55BC83FEE495}" type="sibTrans" cxnId="{6B5AC33B-F11C-41AD-9C19-CEBD1092E424}">
      <dgm:prSet/>
      <dgm:spPr/>
      <dgm:t>
        <a:bodyPr/>
        <a:lstStyle/>
        <a:p>
          <a:pPr algn="ctr"/>
          <a:endParaRPr lang="en-US" sz="2000" b="1">
            <a:solidFill>
              <a:schemeClr val="tx1"/>
            </a:solidFill>
          </a:endParaRPr>
        </a:p>
      </dgm:t>
    </dgm:pt>
    <dgm:pt modelId="{FB81138A-430E-40F9-A566-307CD24DB388}" type="parTrans" cxnId="{6B5AC33B-F11C-41AD-9C19-CEBD1092E424}">
      <dgm:prSet/>
      <dgm:spPr/>
      <dgm:t>
        <a:bodyPr/>
        <a:lstStyle/>
        <a:p>
          <a:pPr algn="ctr"/>
          <a:endParaRPr lang="en-US" sz="2000" b="1">
            <a:solidFill>
              <a:schemeClr val="tx1"/>
            </a:solidFill>
          </a:endParaRPr>
        </a:p>
      </dgm:t>
    </dgm:pt>
    <dgm:pt modelId="{A6276616-8C06-4A46-A494-9B736856D127}">
      <dgm:prSet phldrT="[Text]" custT="1"/>
      <dgm:spPr/>
      <dgm:t>
        <a:bodyPr/>
        <a:lstStyle/>
        <a:p>
          <a:pPr algn="ctr"/>
          <a:r>
            <a:rPr lang="en-US" sz="2000" b="1" dirty="0" smtClean="0"/>
            <a:t>Immunized with the SOMVs</a:t>
          </a:r>
          <a:endParaRPr lang="en-US" sz="2000" b="1" dirty="0"/>
        </a:p>
      </dgm:t>
    </dgm:pt>
    <dgm:pt modelId="{014B401D-93EA-4228-A7CC-B78F068F8A69}" type="sibTrans" cxnId="{24DAE714-1BA4-4F19-BB02-3BE365D94B7A}">
      <dgm:prSet/>
      <dgm:spPr/>
      <dgm:t>
        <a:bodyPr/>
        <a:lstStyle/>
        <a:p>
          <a:pPr algn="ctr"/>
          <a:endParaRPr lang="en-US" sz="2000" b="1">
            <a:solidFill>
              <a:schemeClr val="tx1"/>
            </a:solidFill>
          </a:endParaRPr>
        </a:p>
      </dgm:t>
    </dgm:pt>
    <dgm:pt modelId="{196232B7-4928-483B-B1D7-D806EF6D3667}" type="parTrans" cxnId="{24DAE714-1BA4-4F19-BB02-3BE365D94B7A}">
      <dgm:prSet/>
      <dgm:spPr/>
      <dgm:t>
        <a:bodyPr/>
        <a:lstStyle/>
        <a:p>
          <a:pPr algn="ctr"/>
          <a:endParaRPr lang="en-US" sz="2000" b="1">
            <a:solidFill>
              <a:schemeClr val="tx1"/>
            </a:solidFill>
          </a:endParaRPr>
        </a:p>
      </dgm:t>
    </dgm:pt>
    <dgm:pt modelId="{B17BC0B6-30AC-4D35-B274-B5706F356836}">
      <dgm:prSet phldrT="[Text]" custT="1"/>
      <dgm:spPr/>
      <dgm:t>
        <a:bodyPr/>
        <a:lstStyle/>
        <a:p>
          <a:pPr algn="ctr"/>
          <a:endParaRPr lang="en-US" sz="2000" b="1" dirty="0"/>
        </a:p>
      </dgm:t>
    </dgm:pt>
    <dgm:pt modelId="{92EEA566-8299-4F60-B492-D1EA7555E1E8}" type="parTrans" cxnId="{50AF0307-84BA-477C-91EF-16B791B6CABC}">
      <dgm:prSet/>
      <dgm:spPr/>
      <dgm:t>
        <a:bodyPr/>
        <a:lstStyle/>
        <a:p>
          <a:pPr algn="ctr"/>
          <a:endParaRPr lang="en-US" sz="2000"/>
        </a:p>
      </dgm:t>
    </dgm:pt>
    <dgm:pt modelId="{7CF00EF0-B2E3-42A6-A4AB-D0641E236908}" type="sibTrans" cxnId="{50AF0307-84BA-477C-91EF-16B791B6CABC}">
      <dgm:prSet/>
      <dgm:spPr/>
      <dgm:t>
        <a:bodyPr/>
        <a:lstStyle/>
        <a:p>
          <a:pPr algn="ctr"/>
          <a:endParaRPr lang="en-US" sz="2000"/>
        </a:p>
      </dgm:t>
    </dgm:pt>
    <dgm:pt modelId="{25D72E97-89E9-43B8-8C29-10F5AF7466B3}">
      <dgm:prSet phldrT="[Text]" custT="1"/>
      <dgm:spPr/>
      <dgm:t>
        <a:bodyPr/>
        <a:lstStyle/>
        <a:p>
          <a:pPr algn="ctr"/>
          <a:endParaRPr lang="en-US" sz="2000" b="1" dirty="0"/>
        </a:p>
      </dgm:t>
    </dgm:pt>
    <dgm:pt modelId="{4A0EF18D-ABF2-4006-9D97-FB07B6EA5CBD}" type="parTrans" cxnId="{CA231151-DD32-4DC6-94CE-3F5903DF32A7}">
      <dgm:prSet/>
      <dgm:spPr/>
      <dgm:t>
        <a:bodyPr/>
        <a:lstStyle/>
        <a:p>
          <a:pPr algn="ctr"/>
          <a:endParaRPr lang="en-US" sz="2000"/>
        </a:p>
      </dgm:t>
    </dgm:pt>
    <dgm:pt modelId="{A581F725-50F6-40C1-BB2A-B251A11899FF}" type="sibTrans" cxnId="{CA231151-DD32-4DC6-94CE-3F5903DF32A7}">
      <dgm:prSet/>
      <dgm:spPr/>
      <dgm:t>
        <a:bodyPr/>
        <a:lstStyle/>
        <a:p>
          <a:pPr algn="ctr"/>
          <a:endParaRPr lang="en-US" sz="2000"/>
        </a:p>
      </dgm:t>
    </dgm:pt>
    <dgm:pt modelId="{094BF164-C937-41E9-BD85-F029C2E524CE}">
      <dgm:prSet phldrT="[Text]" custT="1"/>
      <dgm:spPr/>
      <dgm:t>
        <a:bodyPr/>
        <a:lstStyle/>
        <a:p>
          <a:pPr algn="ctr"/>
          <a:r>
            <a:rPr lang="en-US" sz="2000" b="1" dirty="0" smtClean="0"/>
            <a:t>Challenged with wild type virulent </a:t>
          </a:r>
          <a:r>
            <a:rPr lang="en-US" sz="2000" b="1" i="1" dirty="0" smtClean="0"/>
            <a:t>Shigella</a:t>
          </a:r>
          <a:r>
            <a:rPr lang="en-US" sz="2000" b="1" dirty="0" smtClean="0"/>
            <a:t> strains to study the protective efficacy of the SOMVs vaccine formulation</a:t>
          </a:r>
          <a:endParaRPr lang="en-US" sz="2000" b="1" dirty="0"/>
        </a:p>
      </dgm:t>
    </dgm:pt>
    <dgm:pt modelId="{8727CF16-36BB-4E5E-A271-58DE20486E20}" type="parTrans" cxnId="{CA3AA8CD-2EF5-47CC-AA1A-F9ADAC7C3854}">
      <dgm:prSet/>
      <dgm:spPr/>
      <dgm:t>
        <a:bodyPr/>
        <a:lstStyle/>
        <a:p>
          <a:endParaRPr lang="en-US" sz="2000"/>
        </a:p>
      </dgm:t>
    </dgm:pt>
    <dgm:pt modelId="{4E850055-0172-4EBA-8F07-A028B39090DA}" type="sibTrans" cxnId="{CA3AA8CD-2EF5-47CC-AA1A-F9ADAC7C3854}">
      <dgm:prSet/>
      <dgm:spPr/>
      <dgm:t>
        <a:bodyPr/>
        <a:lstStyle/>
        <a:p>
          <a:endParaRPr lang="en-US" sz="2000"/>
        </a:p>
      </dgm:t>
    </dgm:pt>
    <dgm:pt modelId="{0DA636AC-CF6E-4096-B7C7-DDCA138BF6DA}" type="pres">
      <dgm:prSet presAssocID="{E17E5B0B-B79B-4158-AD23-F64EFDA2CC36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IN"/>
        </a:p>
      </dgm:t>
    </dgm:pt>
    <dgm:pt modelId="{1AB07863-90B8-4260-A7C8-28CB85ED2B66}" type="pres">
      <dgm:prSet presAssocID="{CF0B9495-06E2-41F2-9CB1-F7894BC66AF3}" presName="linNode" presStyleCnt="0"/>
      <dgm:spPr/>
      <dgm:t>
        <a:bodyPr/>
        <a:lstStyle/>
        <a:p>
          <a:endParaRPr lang="en-US"/>
        </a:p>
      </dgm:t>
    </dgm:pt>
    <dgm:pt modelId="{CCACB3EE-0993-44EF-9C55-63F687C23E68}" type="pres">
      <dgm:prSet presAssocID="{CF0B9495-06E2-41F2-9CB1-F7894BC66AF3}" presName="parentShp" presStyleLbl="node1" presStyleIdx="0" presStyleCnt="3" custScaleX="61913" custScaleY="29984" custLinFactNeighborX="-6783" custLinFactNeighborY="17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312CAF-706D-4C04-A314-C39ABDC36F25}" type="pres">
      <dgm:prSet presAssocID="{CF0B9495-06E2-41F2-9CB1-F7894BC66AF3}" presName="childShp" presStyleLbl="bgAccFollowNode1" presStyleIdx="0" presStyleCnt="3" custScaleX="111826" custScaleY="22655" custLinFactNeighborX="-9826" custLinFactNeighborY="256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7F7969D-8400-4F0B-ACCE-D3CB36EF4277}" type="pres">
      <dgm:prSet presAssocID="{C4A6E20C-8CF7-4503-AFB3-55BC83FEE495}" presName="spacing" presStyleCnt="0"/>
      <dgm:spPr/>
      <dgm:t>
        <a:bodyPr/>
        <a:lstStyle/>
        <a:p>
          <a:endParaRPr lang="en-US"/>
        </a:p>
      </dgm:t>
    </dgm:pt>
    <dgm:pt modelId="{468C9381-3737-4F0C-BC1C-34574BA91288}" type="pres">
      <dgm:prSet presAssocID="{C432999D-B621-40FE-8038-1347862EFB4B}" presName="linNode" presStyleCnt="0"/>
      <dgm:spPr/>
      <dgm:t>
        <a:bodyPr/>
        <a:lstStyle/>
        <a:p>
          <a:endParaRPr lang="en-US"/>
        </a:p>
      </dgm:t>
    </dgm:pt>
    <dgm:pt modelId="{A116CB1F-22F7-413B-BBF5-EF7501496F8C}" type="pres">
      <dgm:prSet presAssocID="{C432999D-B621-40FE-8038-1347862EFB4B}" presName="parentShp" presStyleLbl="node1" presStyleIdx="1" presStyleCnt="3" custScaleX="60580" custScaleY="30811" custLinFactNeighborX="-3865" custLinFactNeighborY="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47B16F-B1DB-4306-9F8A-6CBBF61503CF}" type="pres">
      <dgm:prSet presAssocID="{C432999D-B621-40FE-8038-1347862EFB4B}" presName="childShp" presStyleLbl="bgAccFollowNode1" presStyleIdx="1" presStyleCnt="3" custScaleX="118550" custScaleY="29048" custLinFactNeighborX="-6276" custLinFactNeighborY="-41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A6505D0-2A60-44D2-89E7-E56BF4D73345}" type="pres">
      <dgm:prSet presAssocID="{6674D4C4-1969-499F-9706-FBF6ED38F500}" presName="spacing" presStyleCnt="0"/>
      <dgm:spPr/>
      <dgm:t>
        <a:bodyPr/>
        <a:lstStyle/>
        <a:p>
          <a:endParaRPr lang="en-US"/>
        </a:p>
      </dgm:t>
    </dgm:pt>
    <dgm:pt modelId="{CB953A85-B970-4872-88AE-3B3D1476257F}" type="pres">
      <dgm:prSet presAssocID="{9564C752-7D84-4A5A-BF3A-2BAC19BF7441}" presName="linNode" presStyleCnt="0"/>
      <dgm:spPr/>
      <dgm:t>
        <a:bodyPr/>
        <a:lstStyle/>
        <a:p>
          <a:endParaRPr lang="en-US"/>
        </a:p>
      </dgm:t>
    </dgm:pt>
    <dgm:pt modelId="{4EF8D496-A8D3-4401-B520-1442E1966513}" type="pres">
      <dgm:prSet presAssocID="{9564C752-7D84-4A5A-BF3A-2BAC19BF7441}" presName="parentShp" presStyleLbl="node1" presStyleIdx="2" presStyleCnt="3" custScaleX="59905" custScaleY="31916" custLinFactNeighborX="-1981" custLinFactNeighborY="-430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634037-31D4-41BA-AB9A-927E8DE7DD12}" type="pres">
      <dgm:prSet presAssocID="{9564C752-7D84-4A5A-BF3A-2BAC19BF7441}" presName="childShp" presStyleLbl="bgAccFollowNode1" presStyleIdx="2" presStyleCnt="3" custScaleX="122768" custScaleY="27461" custLinFactNeighborX="-2877" custLinFactNeighborY="-35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71C8018-D227-4DFE-A855-C7534ADCF94C}" type="presOf" srcId="{C432999D-B621-40FE-8038-1347862EFB4B}" destId="{A116CB1F-22F7-413B-BBF5-EF7501496F8C}" srcOrd="0" destOrd="0" presId="urn:microsoft.com/office/officeart/2005/8/layout/vList6"/>
    <dgm:cxn modelId="{9A3099E6-958F-49F8-A709-6C4F3A5A5488}" type="presOf" srcId="{E17E5B0B-B79B-4158-AD23-F64EFDA2CC36}" destId="{0DA636AC-CF6E-4096-B7C7-DDCA138BF6DA}" srcOrd="0" destOrd="0" presId="urn:microsoft.com/office/officeart/2005/8/layout/vList6"/>
    <dgm:cxn modelId="{AA67F8D4-F9D5-4816-96B4-70E1ACD348EB}" type="presOf" srcId="{3F604E74-1AEB-4152-AFB7-63F7374BBDC0}" destId="{3E47B16F-B1DB-4306-9F8A-6CBBF61503CF}" srcOrd="0" destOrd="1" presId="urn:microsoft.com/office/officeart/2005/8/layout/vList6"/>
    <dgm:cxn modelId="{1F8AD4F0-1E55-48E5-B38B-E089A21289E9}" type="presOf" srcId="{094BF164-C937-41E9-BD85-F029C2E524CE}" destId="{8C634037-31D4-41BA-AB9A-927E8DE7DD12}" srcOrd="0" destOrd="0" presId="urn:microsoft.com/office/officeart/2005/8/layout/vList6"/>
    <dgm:cxn modelId="{9549205C-E85D-4DA9-962D-4C98B2F132CC}" srcId="{C432999D-B621-40FE-8038-1347862EFB4B}" destId="{3F604E74-1AEB-4152-AFB7-63F7374BBDC0}" srcOrd="1" destOrd="0" parTransId="{86294084-A7C2-4C29-AABD-F8E387768BE5}" sibTransId="{78DDAFD4-91E6-420C-BE1C-EDA15641CDD6}"/>
    <dgm:cxn modelId="{CA3AA8CD-2EF5-47CC-AA1A-F9ADAC7C3854}" srcId="{9564C752-7D84-4A5A-BF3A-2BAC19BF7441}" destId="{094BF164-C937-41E9-BD85-F029C2E524CE}" srcOrd="0" destOrd="0" parTransId="{8727CF16-36BB-4E5E-A271-58DE20486E20}" sibTransId="{4E850055-0172-4EBA-8F07-A028B39090DA}"/>
    <dgm:cxn modelId="{6B5AC33B-F11C-41AD-9C19-CEBD1092E424}" srcId="{E17E5B0B-B79B-4158-AD23-F64EFDA2CC36}" destId="{CF0B9495-06E2-41F2-9CB1-F7894BC66AF3}" srcOrd="0" destOrd="0" parTransId="{FB81138A-430E-40F9-A566-307CD24DB388}" sibTransId="{C4A6E20C-8CF7-4503-AFB3-55BC83FEE495}"/>
    <dgm:cxn modelId="{0D08AFCE-6B60-4142-A1F7-91D32C565EA6}" type="presOf" srcId="{25D72E97-89E9-43B8-8C29-10F5AF7466B3}" destId="{07312CAF-706D-4C04-A314-C39ABDC36F25}" srcOrd="0" destOrd="0" presId="urn:microsoft.com/office/officeart/2005/8/layout/vList6"/>
    <dgm:cxn modelId="{CA231151-DD32-4DC6-94CE-3F5903DF32A7}" srcId="{CF0B9495-06E2-41F2-9CB1-F7894BC66AF3}" destId="{25D72E97-89E9-43B8-8C29-10F5AF7466B3}" srcOrd="0" destOrd="0" parTransId="{4A0EF18D-ABF2-4006-9D97-FB07B6EA5CBD}" sibTransId="{A581F725-50F6-40C1-BB2A-B251A11899FF}"/>
    <dgm:cxn modelId="{24DAE714-1BA4-4F19-BB02-3BE365D94B7A}" srcId="{CF0B9495-06E2-41F2-9CB1-F7894BC66AF3}" destId="{A6276616-8C06-4A46-A494-9B736856D127}" srcOrd="1" destOrd="0" parTransId="{196232B7-4928-483B-B1D7-D806EF6D3667}" sibTransId="{014B401D-93EA-4228-A7CC-B78F068F8A69}"/>
    <dgm:cxn modelId="{B9161945-24F4-4FD1-BDAB-E7A7D662FC0D}" type="presOf" srcId="{CF0B9495-06E2-41F2-9CB1-F7894BC66AF3}" destId="{CCACB3EE-0993-44EF-9C55-63F687C23E68}" srcOrd="0" destOrd="0" presId="urn:microsoft.com/office/officeart/2005/8/layout/vList6"/>
    <dgm:cxn modelId="{7A15AF5A-4C4C-4BAF-90CF-09F502C287B6}" type="presOf" srcId="{9564C752-7D84-4A5A-BF3A-2BAC19BF7441}" destId="{4EF8D496-A8D3-4401-B520-1442E1966513}" srcOrd="0" destOrd="0" presId="urn:microsoft.com/office/officeart/2005/8/layout/vList6"/>
    <dgm:cxn modelId="{0E7C6399-A95E-496F-9CC5-95FFEF321B6F}" type="presOf" srcId="{B17BC0B6-30AC-4D35-B274-B5706F356836}" destId="{3E47B16F-B1DB-4306-9F8A-6CBBF61503CF}" srcOrd="0" destOrd="0" presId="urn:microsoft.com/office/officeart/2005/8/layout/vList6"/>
    <dgm:cxn modelId="{C80DFE2C-12A0-4F6E-989E-F3587D341F1E}" type="presOf" srcId="{A6276616-8C06-4A46-A494-9B736856D127}" destId="{07312CAF-706D-4C04-A314-C39ABDC36F25}" srcOrd="0" destOrd="1" presId="urn:microsoft.com/office/officeart/2005/8/layout/vList6"/>
    <dgm:cxn modelId="{1DAAEE9D-E0CA-46C3-AEE4-95A8AA5E3F01}" srcId="{E17E5B0B-B79B-4158-AD23-F64EFDA2CC36}" destId="{9564C752-7D84-4A5A-BF3A-2BAC19BF7441}" srcOrd="2" destOrd="0" parTransId="{7B300615-E22F-406C-86C4-0D298A71C64B}" sibTransId="{70A69A0E-AF46-4E11-ABEF-D389E8C1C45E}"/>
    <dgm:cxn modelId="{62178A4E-F77C-4FD0-81A5-C13F6B0F3CDF}" srcId="{E17E5B0B-B79B-4158-AD23-F64EFDA2CC36}" destId="{C432999D-B621-40FE-8038-1347862EFB4B}" srcOrd="1" destOrd="0" parTransId="{1DA5D56C-702B-4DAD-90C2-B302142DBDF3}" sibTransId="{6674D4C4-1969-499F-9706-FBF6ED38F500}"/>
    <dgm:cxn modelId="{50AF0307-84BA-477C-91EF-16B791B6CABC}" srcId="{C432999D-B621-40FE-8038-1347862EFB4B}" destId="{B17BC0B6-30AC-4D35-B274-B5706F356836}" srcOrd="0" destOrd="0" parTransId="{92EEA566-8299-4F60-B492-D1EA7555E1E8}" sibTransId="{7CF00EF0-B2E3-42A6-A4AB-D0641E236908}"/>
    <dgm:cxn modelId="{20F3241B-8CE0-4D12-B355-F150DA0778CC}" type="presParOf" srcId="{0DA636AC-CF6E-4096-B7C7-DDCA138BF6DA}" destId="{1AB07863-90B8-4260-A7C8-28CB85ED2B66}" srcOrd="0" destOrd="0" presId="urn:microsoft.com/office/officeart/2005/8/layout/vList6"/>
    <dgm:cxn modelId="{39941F88-8781-42CB-9972-3A6F336DEFD2}" type="presParOf" srcId="{1AB07863-90B8-4260-A7C8-28CB85ED2B66}" destId="{CCACB3EE-0993-44EF-9C55-63F687C23E68}" srcOrd="0" destOrd="0" presId="urn:microsoft.com/office/officeart/2005/8/layout/vList6"/>
    <dgm:cxn modelId="{589AAFCA-56DA-4F1D-912A-AACD522EB801}" type="presParOf" srcId="{1AB07863-90B8-4260-A7C8-28CB85ED2B66}" destId="{07312CAF-706D-4C04-A314-C39ABDC36F25}" srcOrd="1" destOrd="0" presId="urn:microsoft.com/office/officeart/2005/8/layout/vList6"/>
    <dgm:cxn modelId="{EC2A6F5D-9BBE-4BB6-B213-25099973DB13}" type="presParOf" srcId="{0DA636AC-CF6E-4096-B7C7-DDCA138BF6DA}" destId="{E7F7969D-8400-4F0B-ACCE-D3CB36EF4277}" srcOrd="1" destOrd="0" presId="urn:microsoft.com/office/officeart/2005/8/layout/vList6"/>
    <dgm:cxn modelId="{3346917C-C558-4B94-AFB2-847DF207E680}" type="presParOf" srcId="{0DA636AC-CF6E-4096-B7C7-DDCA138BF6DA}" destId="{468C9381-3737-4F0C-BC1C-34574BA91288}" srcOrd="2" destOrd="0" presId="urn:microsoft.com/office/officeart/2005/8/layout/vList6"/>
    <dgm:cxn modelId="{98DB7632-5BFC-4F73-A920-A28273E9714D}" type="presParOf" srcId="{468C9381-3737-4F0C-BC1C-34574BA91288}" destId="{A116CB1F-22F7-413B-BBF5-EF7501496F8C}" srcOrd="0" destOrd="0" presId="urn:microsoft.com/office/officeart/2005/8/layout/vList6"/>
    <dgm:cxn modelId="{4E25D146-1505-4CF7-8D07-DDC898D5C27E}" type="presParOf" srcId="{468C9381-3737-4F0C-BC1C-34574BA91288}" destId="{3E47B16F-B1DB-4306-9F8A-6CBBF61503CF}" srcOrd="1" destOrd="0" presId="urn:microsoft.com/office/officeart/2005/8/layout/vList6"/>
    <dgm:cxn modelId="{458851D6-C6DB-4AA2-9170-2919382BE040}" type="presParOf" srcId="{0DA636AC-CF6E-4096-B7C7-DDCA138BF6DA}" destId="{5A6505D0-2A60-44D2-89E7-E56BF4D73345}" srcOrd="3" destOrd="0" presId="urn:microsoft.com/office/officeart/2005/8/layout/vList6"/>
    <dgm:cxn modelId="{C59071BA-8CEE-442A-873B-F31C5A93B9AD}" type="presParOf" srcId="{0DA636AC-CF6E-4096-B7C7-DDCA138BF6DA}" destId="{CB953A85-B970-4872-88AE-3B3D1476257F}" srcOrd="4" destOrd="0" presId="urn:microsoft.com/office/officeart/2005/8/layout/vList6"/>
    <dgm:cxn modelId="{59D95B23-66F4-4CAE-8B32-B8B5A288121A}" type="presParOf" srcId="{CB953A85-B970-4872-88AE-3B3D1476257F}" destId="{4EF8D496-A8D3-4401-B520-1442E1966513}" srcOrd="0" destOrd="0" presId="urn:microsoft.com/office/officeart/2005/8/layout/vList6"/>
    <dgm:cxn modelId="{6B74ED51-E1E8-451B-A789-BB45A59AB777}" type="presParOf" srcId="{CB953A85-B970-4872-88AE-3B3D1476257F}" destId="{8C634037-31D4-41BA-AB9A-927E8DE7DD12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FDC0389-3255-49BF-8EF3-B477D027E4B3}" type="doc">
      <dgm:prSet loTypeId="urn:microsoft.com/office/officeart/2005/8/layout/orgChart1" loCatId="hierarchy" qsTypeId="urn:microsoft.com/office/officeart/2005/8/quickstyle/simple1" qsCatId="simple" csTypeId="urn:microsoft.com/office/officeart/2005/8/colors/accent2_3" csCatId="accent2" phldr="1"/>
      <dgm:spPr/>
    </dgm:pt>
    <dgm:pt modelId="{01C18C08-E65B-485A-B3A8-1131AD87AB1E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ja-JP" sz="2400" b="1" i="1" u="none" strike="noStrike" cap="none" normalizeH="0" baseline="0" dirty="0" smtClean="0">
              <a:ln/>
              <a:effectLst/>
              <a:ea typeface="ＭＳ Ｐゴシック" charset="-128"/>
            </a:rPr>
            <a:t>Shigella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ja-JP" sz="2400" b="1" i="0" u="none" strike="noStrike" cap="none" normalizeH="0" baseline="0" dirty="0" smtClean="0">
              <a:ln/>
              <a:effectLst/>
              <a:ea typeface="ＭＳ Ｐゴシック" charset="-128"/>
            </a:rPr>
            <a:t>(50 serotypes)</a:t>
          </a:r>
        </a:p>
      </dgm:t>
    </dgm:pt>
    <dgm:pt modelId="{CD8A1A6F-BC9B-4691-B556-0A0AB110D91F}" type="parTrans" cxnId="{0C67C6C9-2276-4A1A-99AA-78DAA90D995C}">
      <dgm:prSet/>
      <dgm:spPr/>
      <dgm:t>
        <a:bodyPr/>
        <a:lstStyle/>
        <a:p>
          <a:endParaRPr lang="en-US" sz="2400" b="1"/>
        </a:p>
      </dgm:t>
    </dgm:pt>
    <dgm:pt modelId="{A3CA866C-9564-4D54-B38D-5F8397CFC299}" type="sibTrans" cxnId="{0C67C6C9-2276-4A1A-99AA-78DAA90D995C}">
      <dgm:prSet/>
      <dgm:spPr/>
      <dgm:t>
        <a:bodyPr/>
        <a:lstStyle/>
        <a:p>
          <a:endParaRPr lang="en-US" sz="2400" b="1"/>
        </a:p>
      </dgm:t>
    </dgm:pt>
    <dgm:pt modelId="{0ABBFB82-96C8-4FF8-A36E-5E4521A0E64E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ja-JP" sz="2400" b="1" i="0" u="none" strike="noStrike" cap="none" normalizeH="0" baseline="0" dirty="0" err="1" smtClean="0">
              <a:ln/>
              <a:effectLst/>
              <a:ea typeface="ＭＳ Ｐゴシック" charset="-128"/>
            </a:rPr>
            <a:t>Sero</a:t>
          </a:r>
          <a:r>
            <a:rPr kumimoji="0" lang="en-US" altLang="ja-JP" sz="2400" b="1" i="0" u="none" strike="noStrike" cap="none" normalizeH="0" baseline="0" dirty="0" smtClean="0">
              <a:ln/>
              <a:effectLst/>
              <a:ea typeface="ＭＳ Ｐゴシック" charset="-128"/>
            </a:rPr>
            <a:t> group A</a:t>
          </a:r>
          <a:endParaRPr kumimoji="0" lang="ja-JP" altLang="en-US" sz="2400" b="1" i="0" u="none" strike="noStrike" cap="none" normalizeH="0" baseline="0" smtClean="0">
            <a:ln/>
            <a:effectLst/>
            <a:ea typeface="ＭＳ Ｐゴシック" charset="-128"/>
          </a:endParaRPr>
        </a:p>
      </dgm:t>
    </dgm:pt>
    <dgm:pt modelId="{CC69F243-316C-4259-82C5-526FB996A5B7}" type="parTrans" cxnId="{32CFAAC2-B7E8-4665-A058-69D7332ED680}">
      <dgm:prSet/>
      <dgm:spPr/>
      <dgm:t>
        <a:bodyPr/>
        <a:lstStyle/>
        <a:p>
          <a:endParaRPr lang="en-US" sz="2400" b="1"/>
        </a:p>
      </dgm:t>
    </dgm:pt>
    <dgm:pt modelId="{62419F51-46F2-460E-95C0-C6C240D83262}" type="sibTrans" cxnId="{32CFAAC2-B7E8-4665-A058-69D7332ED680}">
      <dgm:prSet/>
      <dgm:spPr/>
      <dgm:t>
        <a:bodyPr/>
        <a:lstStyle/>
        <a:p>
          <a:endParaRPr lang="en-US" sz="2400" b="1"/>
        </a:p>
      </dgm:t>
    </dgm:pt>
    <dgm:pt modelId="{2F9501BB-8BA6-46AB-8C62-29507408CD93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ja-JP" sz="2400" b="1" i="1" u="none" strike="noStrike" cap="none" normalizeH="0" baseline="0" dirty="0" smtClean="0">
              <a:ln/>
              <a:effectLst/>
              <a:ea typeface="ＭＳ Ｐゴシック" charset="-128"/>
            </a:rPr>
            <a:t>Shigella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ja-JP" sz="2400" b="1" i="1" u="none" strike="noStrike" cap="none" normalizeH="0" baseline="0" dirty="0" smtClean="0">
              <a:ln/>
              <a:effectLst/>
              <a:ea typeface="ＭＳ Ｐゴシック" charset="-128"/>
            </a:rPr>
            <a:t>dysenteriae</a:t>
          </a:r>
          <a:r>
            <a:rPr kumimoji="0" lang="en-US" altLang="ja-JP" sz="2400" b="1" i="0" u="none" strike="noStrike" cap="none" normalizeH="0" baseline="0" dirty="0" smtClean="0">
              <a:ln/>
              <a:effectLst/>
              <a:ea typeface="ＭＳ Ｐゴシック" charset="-128"/>
            </a:rPr>
            <a:t>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ja-JP" sz="2400" b="1" i="0" u="none" strike="noStrike" cap="none" normalizeH="0" baseline="0" dirty="0" smtClean="0">
              <a:ln/>
              <a:effectLst/>
              <a:ea typeface="ＭＳ Ｐゴシック" charset="-128"/>
            </a:rPr>
            <a:t>[15 serotypes]</a:t>
          </a:r>
        </a:p>
      </dgm:t>
    </dgm:pt>
    <dgm:pt modelId="{0B058744-2FB3-46CE-A33F-1662137266C1}" type="parTrans" cxnId="{7C63E909-6A67-4ED3-B33C-2A797522C4F1}">
      <dgm:prSet/>
      <dgm:spPr/>
      <dgm:t>
        <a:bodyPr/>
        <a:lstStyle/>
        <a:p>
          <a:endParaRPr lang="en-US" sz="2400" b="1"/>
        </a:p>
      </dgm:t>
    </dgm:pt>
    <dgm:pt modelId="{234D4541-6DB5-48D4-8894-B827F770568F}" type="sibTrans" cxnId="{7C63E909-6A67-4ED3-B33C-2A797522C4F1}">
      <dgm:prSet/>
      <dgm:spPr/>
      <dgm:t>
        <a:bodyPr/>
        <a:lstStyle/>
        <a:p>
          <a:endParaRPr lang="en-US" sz="2400" b="1"/>
        </a:p>
      </dgm:t>
    </dgm:pt>
    <dgm:pt modelId="{46CF62C3-33F3-499D-B367-5B174EC6841B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ja-JP" sz="2400" b="1" i="0" u="none" strike="noStrike" cap="none" normalizeH="0" baseline="0" dirty="0" err="1" smtClean="0">
              <a:ln/>
              <a:effectLst/>
              <a:ea typeface="ＭＳ Ｐゴシック" charset="-128"/>
            </a:rPr>
            <a:t>Sero</a:t>
          </a:r>
          <a:r>
            <a:rPr kumimoji="0" lang="en-US" altLang="ja-JP" sz="2400" b="1" i="0" u="none" strike="noStrike" cap="none" normalizeH="0" baseline="0" dirty="0" smtClean="0">
              <a:ln/>
              <a:effectLst/>
              <a:ea typeface="ＭＳ Ｐゴシック" charset="-128"/>
            </a:rPr>
            <a:t> group B</a:t>
          </a:r>
        </a:p>
      </dgm:t>
    </dgm:pt>
    <dgm:pt modelId="{DCE1C722-830D-468D-B6E2-A3A76D80F76A}" type="parTrans" cxnId="{F29F7AF0-901F-4FD6-BC28-2B22CBAF513A}">
      <dgm:prSet/>
      <dgm:spPr/>
      <dgm:t>
        <a:bodyPr/>
        <a:lstStyle/>
        <a:p>
          <a:endParaRPr lang="en-US" sz="2400" b="1"/>
        </a:p>
      </dgm:t>
    </dgm:pt>
    <dgm:pt modelId="{5E8393CB-4FF2-4620-9709-901BB3AA56CC}" type="sibTrans" cxnId="{F29F7AF0-901F-4FD6-BC28-2B22CBAF513A}">
      <dgm:prSet/>
      <dgm:spPr/>
      <dgm:t>
        <a:bodyPr/>
        <a:lstStyle/>
        <a:p>
          <a:endParaRPr lang="en-US" sz="2400" b="1"/>
        </a:p>
      </dgm:t>
    </dgm:pt>
    <dgm:pt modelId="{EC51ADFF-ADB8-452F-B634-A50267C5C168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ja-JP" sz="2400" b="1" i="1" u="none" strike="noStrike" cap="none" normalizeH="0" baseline="0" dirty="0" smtClean="0">
              <a:ln/>
              <a:effectLst/>
              <a:ea typeface="ＭＳ Ｐゴシック" charset="-128"/>
            </a:rPr>
            <a:t>Shigella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ja-JP" sz="2400" b="1" i="1" u="none" strike="noStrike" cap="none" normalizeH="0" baseline="0" dirty="0" smtClean="0">
              <a:ln/>
              <a:effectLst/>
              <a:ea typeface="ＭＳ Ｐゴシック" charset="-128"/>
            </a:rPr>
            <a:t>flexneri</a:t>
          </a:r>
          <a:r>
            <a:rPr kumimoji="0" lang="en-US" altLang="ja-JP" sz="2400" b="1" i="0" u="none" strike="noStrike" cap="none" normalizeH="0" baseline="0" dirty="0" smtClean="0">
              <a:ln/>
              <a:effectLst/>
              <a:ea typeface="ＭＳ Ｐゴシック" charset="-128"/>
            </a:rPr>
            <a:t>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ja-JP" sz="2400" b="1" i="0" u="none" strike="noStrike" cap="none" normalizeH="0" baseline="0" dirty="0" smtClean="0">
              <a:ln/>
              <a:effectLst/>
              <a:ea typeface="ＭＳ Ｐゴシック" charset="-128"/>
            </a:rPr>
            <a:t>[14 serotypes]</a:t>
          </a:r>
        </a:p>
      </dgm:t>
    </dgm:pt>
    <dgm:pt modelId="{C7D6180D-60D7-4D93-B97F-D467FE5F2C5B}" type="parTrans" cxnId="{820F524F-C57E-46E5-8648-A08C396BA525}">
      <dgm:prSet/>
      <dgm:spPr/>
      <dgm:t>
        <a:bodyPr/>
        <a:lstStyle/>
        <a:p>
          <a:endParaRPr lang="en-US" sz="2400" b="1"/>
        </a:p>
      </dgm:t>
    </dgm:pt>
    <dgm:pt modelId="{FFEF575B-EEA2-442C-805D-F0EA58BEDFF2}" type="sibTrans" cxnId="{820F524F-C57E-46E5-8648-A08C396BA525}">
      <dgm:prSet/>
      <dgm:spPr/>
      <dgm:t>
        <a:bodyPr/>
        <a:lstStyle/>
        <a:p>
          <a:endParaRPr lang="en-US" sz="2400" b="1"/>
        </a:p>
      </dgm:t>
    </dgm:pt>
    <dgm:pt modelId="{4E30711D-76CE-4623-B421-9DF4E0CB3D86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ja-JP" sz="2400" b="1" i="0" u="none" strike="noStrike" cap="none" normalizeH="0" baseline="0" dirty="0" smtClean="0">
            <a:ln/>
            <a:effectLst/>
            <a:ea typeface="ＭＳ Ｐゴシック" charset="-128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ja-JP" sz="2400" b="1" i="0" u="none" strike="noStrike" cap="none" normalizeH="0" baseline="0" dirty="0" err="1" smtClean="0">
              <a:ln/>
              <a:effectLst/>
              <a:ea typeface="ＭＳ Ｐゴシック" charset="-128"/>
            </a:rPr>
            <a:t>Sero</a:t>
          </a:r>
          <a:r>
            <a:rPr kumimoji="0" lang="en-US" altLang="ja-JP" sz="2400" b="1" i="0" u="none" strike="noStrike" cap="none" normalizeH="0" baseline="0" dirty="0" smtClean="0">
              <a:ln/>
              <a:effectLst/>
              <a:ea typeface="ＭＳ Ｐゴシック" charset="-128"/>
            </a:rPr>
            <a:t> group C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ja-JP" altLang="en-US" sz="2400" b="1" i="0" u="none" strike="noStrike" cap="none" normalizeH="0" baseline="0" smtClean="0">
            <a:ln/>
            <a:effectLst/>
            <a:ea typeface="ＭＳ Ｐゴシック" charset="-128"/>
          </a:endParaRPr>
        </a:p>
      </dgm:t>
    </dgm:pt>
    <dgm:pt modelId="{CBACA863-EA37-441F-BED9-5467CA818E90}" type="parTrans" cxnId="{3B4C0A4E-83BF-4BCC-940D-C00192463ACD}">
      <dgm:prSet/>
      <dgm:spPr/>
      <dgm:t>
        <a:bodyPr/>
        <a:lstStyle/>
        <a:p>
          <a:endParaRPr lang="en-US" sz="2400" b="1"/>
        </a:p>
      </dgm:t>
    </dgm:pt>
    <dgm:pt modelId="{9573771D-CE7D-4AB5-9EBD-9CF5EAD68AE1}" type="sibTrans" cxnId="{3B4C0A4E-83BF-4BCC-940D-C00192463ACD}">
      <dgm:prSet/>
      <dgm:spPr/>
      <dgm:t>
        <a:bodyPr/>
        <a:lstStyle/>
        <a:p>
          <a:endParaRPr lang="en-US" sz="2400" b="1"/>
        </a:p>
      </dgm:t>
    </dgm:pt>
    <dgm:pt modelId="{A7D606CE-B154-4BF5-9AB2-ED4682CDCA1C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ja-JP" sz="2400" b="1" i="1" u="none" strike="noStrike" cap="none" normalizeH="0" baseline="0" dirty="0" smtClean="0">
              <a:ln/>
              <a:effectLst/>
              <a:ea typeface="ＭＳ Ｐゴシック" charset="-128"/>
            </a:rPr>
            <a:t>Shigella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ja-JP" sz="2400" b="1" i="1" u="none" strike="noStrike" cap="none" normalizeH="0" baseline="0" dirty="0" smtClean="0">
              <a:ln/>
              <a:effectLst/>
              <a:ea typeface="ＭＳ Ｐゴシック" charset="-128"/>
            </a:rPr>
            <a:t>boydii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ja-JP" sz="2400" b="1" i="0" u="none" strike="noStrike" cap="none" normalizeH="0" baseline="0" dirty="0" smtClean="0">
              <a:ln/>
              <a:effectLst/>
              <a:ea typeface="ＭＳ Ｐゴシック" charset="-128"/>
            </a:rPr>
            <a:t>[20 serotypes]</a:t>
          </a:r>
        </a:p>
      </dgm:t>
    </dgm:pt>
    <dgm:pt modelId="{AF3A6991-F691-4DEA-9071-66AB9BB4CD38}" type="parTrans" cxnId="{9E60F119-F9D4-45BD-8AA4-122E9B988522}">
      <dgm:prSet/>
      <dgm:spPr/>
      <dgm:t>
        <a:bodyPr/>
        <a:lstStyle/>
        <a:p>
          <a:endParaRPr lang="en-US" sz="2400" b="1"/>
        </a:p>
      </dgm:t>
    </dgm:pt>
    <dgm:pt modelId="{7B721D7F-8189-403C-A670-D4E6EAD805A8}" type="sibTrans" cxnId="{9E60F119-F9D4-45BD-8AA4-122E9B988522}">
      <dgm:prSet/>
      <dgm:spPr/>
      <dgm:t>
        <a:bodyPr/>
        <a:lstStyle/>
        <a:p>
          <a:endParaRPr lang="en-US" sz="2400" b="1"/>
        </a:p>
      </dgm:t>
    </dgm:pt>
    <dgm:pt modelId="{19075E18-ECB1-492B-96FA-8D2F67FA3252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ja-JP" sz="2400" b="1" i="0" u="none" strike="noStrike" cap="none" normalizeH="0" baseline="0" dirty="0" err="1" smtClean="0">
              <a:ln/>
              <a:effectLst/>
              <a:ea typeface="ＭＳ Ｐゴシック" charset="-128"/>
            </a:rPr>
            <a:t>Sero</a:t>
          </a:r>
          <a:r>
            <a:rPr kumimoji="0" lang="en-US" altLang="ja-JP" sz="2400" b="1" i="0" u="none" strike="noStrike" cap="none" normalizeH="0" baseline="0" dirty="0" smtClean="0">
              <a:ln/>
              <a:effectLst/>
              <a:ea typeface="ＭＳ Ｐゴシック" charset="-128"/>
            </a:rPr>
            <a:t> group D</a:t>
          </a:r>
          <a:endParaRPr kumimoji="0" lang="ja-JP" altLang="en-US" sz="2400" b="1" i="0" u="none" strike="noStrike" cap="none" normalizeH="0" baseline="0" smtClean="0">
            <a:ln/>
            <a:effectLst/>
            <a:ea typeface="ＭＳ Ｐゴシック" charset="-128"/>
          </a:endParaRPr>
        </a:p>
      </dgm:t>
    </dgm:pt>
    <dgm:pt modelId="{444FFB30-0C75-4F50-9C71-12645FFCD135}" type="parTrans" cxnId="{B262646A-E7DB-4533-A0EE-96A51C6F1B2E}">
      <dgm:prSet/>
      <dgm:spPr/>
      <dgm:t>
        <a:bodyPr/>
        <a:lstStyle/>
        <a:p>
          <a:endParaRPr lang="en-US" sz="2400" b="1"/>
        </a:p>
      </dgm:t>
    </dgm:pt>
    <dgm:pt modelId="{D2462335-FF01-4A48-9054-B0E1A32BF29D}" type="sibTrans" cxnId="{B262646A-E7DB-4533-A0EE-96A51C6F1B2E}">
      <dgm:prSet/>
      <dgm:spPr/>
      <dgm:t>
        <a:bodyPr/>
        <a:lstStyle/>
        <a:p>
          <a:endParaRPr lang="en-US" sz="2400" b="1"/>
        </a:p>
      </dgm:t>
    </dgm:pt>
    <dgm:pt modelId="{26FE2B40-9907-41FC-9267-DF9341D21EF1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ja-JP" sz="2400" b="1" i="1" u="none" strike="noStrike" cap="none" normalizeH="0" baseline="0" dirty="0" smtClean="0">
              <a:ln/>
              <a:effectLst/>
              <a:ea typeface="ＭＳ Ｐゴシック" charset="-128"/>
            </a:rPr>
            <a:t>Shigella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ja-JP" sz="2400" b="1" i="1" u="none" strike="noStrike" cap="none" normalizeH="0" baseline="0" dirty="0" err="1" smtClean="0">
              <a:ln/>
              <a:effectLst/>
              <a:ea typeface="ＭＳ Ｐゴシック" charset="-128"/>
            </a:rPr>
            <a:t>sonnei</a:t>
          </a:r>
          <a:endParaRPr kumimoji="0" lang="en-US" altLang="ja-JP" sz="2400" b="1" i="1" u="none" strike="noStrike" cap="none" normalizeH="0" baseline="0" dirty="0" smtClean="0">
            <a:ln/>
            <a:effectLst/>
            <a:ea typeface="ＭＳ Ｐゴシック" charset="-128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ja-JP" sz="2400" b="1" i="0" u="none" strike="noStrike" cap="none" normalizeH="0" baseline="0" dirty="0" smtClean="0">
              <a:ln/>
              <a:effectLst/>
              <a:ea typeface="ＭＳ Ｐゴシック" charset="-128"/>
            </a:rPr>
            <a:t>[1 serotype]</a:t>
          </a:r>
        </a:p>
      </dgm:t>
    </dgm:pt>
    <dgm:pt modelId="{E5FF4B40-AFD8-48DC-9A2C-B87DD1F0A026}" type="parTrans" cxnId="{4752BDD0-F4CC-4B0F-9554-6D83A804F8EB}">
      <dgm:prSet/>
      <dgm:spPr/>
      <dgm:t>
        <a:bodyPr/>
        <a:lstStyle/>
        <a:p>
          <a:endParaRPr lang="en-US" sz="2400" b="1"/>
        </a:p>
      </dgm:t>
    </dgm:pt>
    <dgm:pt modelId="{9229D59B-D6D4-410A-8C42-0153F2D9179C}" type="sibTrans" cxnId="{4752BDD0-F4CC-4B0F-9554-6D83A804F8EB}">
      <dgm:prSet/>
      <dgm:spPr/>
      <dgm:t>
        <a:bodyPr/>
        <a:lstStyle/>
        <a:p>
          <a:endParaRPr lang="en-US" sz="2400" b="1"/>
        </a:p>
      </dgm:t>
    </dgm:pt>
    <dgm:pt modelId="{4C2A23BF-4CC1-49FB-8AD7-218935C5EB6E}" type="pres">
      <dgm:prSet presAssocID="{8FDC0389-3255-49BF-8EF3-B477D027E4B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7FFC17E-9348-4389-B981-D500DC7E2434}" type="pres">
      <dgm:prSet presAssocID="{01C18C08-E65B-485A-B3A8-1131AD87AB1E}" presName="hierRoot1" presStyleCnt="0">
        <dgm:presLayoutVars>
          <dgm:hierBranch/>
        </dgm:presLayoutVars>
      </dgm:prSet>
      <dgm:spPr/>
    </dgm:pt>
    <dgm:pt modelId="{1611B478-4D85-4DFC-860E-8ADBAA3CA6D6}" type="pres">
      <dgm:prSet presAssocID="{01C18C08-E65B-485A-B3A8-1131AD87AB1E}" presName="rootComposite1" presStyleCnt="0"/>
      <dgm:spPr/>
    </dgm:pt>
    <dgm:pt modelId="{8C33CFC8-7B15-4EF8-847C-6667D13378FE}" type="pres">
      <dgm:prSet presAssocID="{01C18C08-E65B-485A-B3A8-1131AD87AB1E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DBA0510-C141-4094-B361-5A943BC5402E}" type="pres">
      <dgm:prSet presAssocID="{01C18C08-E65B-485A-B3A8-1131AD87AB1E}" presName="rootConnector1" presStyleLbl="node1" presStyleIdx="0" presStyleCnt="0"/>
      <dgm:spPr/>
      <dgm:t>
        <a:bodyPr/>
        <a:lstStyle/>
        <a:p>
          <a:endParaRPr lang="en-US"/>
        </a:p>
      </dgm:t>
    </dgm:pt>
    <dgm:pt modelId="{ED4170B2-BA86-4FD0-835C-F2CF3334B8A6}" type="pres">
      <dgm:prSet presAssocID="{01C18C08-E65B-485A-B3A8-1131AD87AB1E}" presName="hierChild2" presStyleCnt="0"/>
      <dgm:spPr/>
    </dgm:pt>
    <dgm:pt modelId="{DF52D909-796F-4936-B565-4513387659CE}" type="pres">
      <dgm:prSet presAssocID="{CC69F243-316C-4259-82C5-526FB996A5B7}" presName="Name35" presStyleLbl="parChTrans1D2" presStyleIdx="0" presStyleCnt="4"/>
      <dgm:spPr/>
      <dgm:t>
        <a:bodyPr/>
        <a:lstStyle/>
        <a:p>
          <a:endParaRPr lang="en-US"/>
        </a:p>
      </dgm:t>
    </dgm:pt>
    <dgm:pt modelId="{365BE96C-4068-4925-B3D7-204A78838E2E}" type="pres">
      <dgm:prSet presAssocID="{0ABBFB82-96C8-4FF8-A36E-5E4521A0E64E}" presName="hierRoot2" presStyleCnt="0">
        <dgm:presLayoutVars>
          <dgm:hierBranch/>
        </dgm:presLayoutVars>
      </dgm:prSet>
      <dgm:spPr/>
    </dgm:pt>
    <dgm:pt modelId="{2DCA0D55-D59F-46C6-B74B-52C010E973A5}" type="pres">
      <dgm:prSet presAssocID="{0ABBFB82-96C8-4FF8-A36E-5E4521A0E64E}" presName="rootComposite" presStyleCnt="0"/>
      <dgm:spPr/>
    </dgm:pt>
    <dgm:pt modelId="{A47D16BC-0B7C-4F2C-8A0B-26AD7CB6CB62}" type="pres">
      <dgm:prSet presAssocID="{0ABBFB82-96C8-4FF8-A36E-5E4521A0E64E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B9308D1-617F-4ADD-8FB0-AC8ECC73A8DE}" type="pres">
      <dgm:prSet presAssocID="{0ABBFB82-96C8-4FF8-A36E-5E4521A0E64E}" presName="rootConnector" presStyleLbl="node2" presStyleIdx="0" presStyleCnt="4"/>
      <dgm:spPr/>
      <dgm:t>
        <a:bodyPr/>
        <a:lstStyle/>
        <a:p>
          <a:endParaRPr lang="en-US"/>
        </a:p>
      </dgm:t>
    </dgm:pt>
    <dgm:pt modelId="{FD8C41D8-1BD6-4780-B089-9093A98C2F59}" type="pres">
      <dgm:prSet presAssocID="{0ABBFB82-96C8-4FF8-A36E-5E4521A0E64E}" presName="hierChild4" presStyleCnt="0"/>
      <dgm:spPr/>
    </dgm:pt>
    <dgm:pt modelId="{5A14C06C-3D23-4DD7-AA81-DBFAC3C6C452}" type="pres">
      <dgm:prSet presAssocID="{0B058744-2FB3-46CE-A33F-1662137266C1}" presName="Name35" presStyleLbl="parChTrans1D3" presStyleIdx="0" presStyleCnt="4"/>
      <dgm:spPr/>
      <dgm:t>
        <a:bodyPr/>
        <a:lstStyle/>
        <a:p>
          <a:endParaRPr lang="en-US"/>
        </a:p>
      </dgm:t>
    </dgm:pt>
    <dgm:pt modelId="{44D195E8-6B8F-44B7-8CCE-2305CEC20F15}" type="pres">
      <dgm:prSet presAssocID="{2F9501BB-8BA6-46AB-8C62-29507408CD93}" presName="hierRoot2" presStyleCnt="0">
        <dgm:presLayoutVars>
          <dgm:hierBranch val="r"/>
        </dgm:presLayoutVars>
      </dgm:prSet>
      <dgm:spPr/>
    </dgm:pt>
    <dgm:pt modelId="{84315B10-F358-46AB-AF74-00425A38E180}" type="pres">
      <dgm:prSet presAssocID="{2F9501BB-8BA6-46AB-8C62-29507408CD93}" presName="rootComposite" presStyleCnt="0"/>
      <dgm:spPr/>
    </dgm:pt>
    <dgm:pt modelId="{F57650C9-03DF-44F2-9086-15384580BF87}" type="pres">
      <dgm:prSet presAssocID="{2F9501BB-8BA6-46AB-8C62-29507408CD93}" presName="rootText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2E99856-B428-4C1E-B106-0F0C542F3789}" type="pres">
      <dgm:prSet presAssocID="{2F9501BB-8BA6-46AB-8C62-29507408CD93}" presName="rootConnector" presStyleLbl="node3" presStyleIdx="0" presStyleCnt="4"/>
      <dgm:spPr/>
      <dgm:t>
        <a:bodyPr/>
        <a:lstStyle/>
        <a:p>
          <a:endParaRPr lang="en-US"/>
        </a:p>
      </dgm:t>
    </dgm:pt>
    <dgm:pt modelId="{E06C9EF7-4BAC-4565-B02E-169DA85983C6}" type="pres">
      <dgm:prSet presAssocID="{2F9501BB-8BA6-46AB-8C62-29507408CD93}" presName="hierChild4" presStyleCnt="0"/>
      <dgm:spPr/>
    </dgm:pt>
    <dgm:pt modelId="{FB2A3F80-FCE2-44A1-B127-5FEB5CE1F3EE}" type="pres">
      <dgm:prSet presAssocID="{2F9501BB-8BA6-46AB-8C62-29507408CD93}" presName="hierChild5" presStyleCnt="0"/>
      <dgm:spPr/>
    </dgm:pt>
    <dgm:pt modelId="{788DF460-1ED6-41C8-B9E7-0ACBDED42D29}" type="pres">
      <dgm:prSet presAssocID="{0ABBFB82-96C8-4FF8-A36E-5E4521A0E64E}" presName="hierChild5" presStyleCnt="0"/>
      <dgm:spPr/>
    </dgm:pt>
    <dgm:pt modelId="{35853FFC-E5C4-4E71-85CE-6F6EF1097282}" type="pres">
      <dgm:prSet presAssocID="{DCE1C722-830D-468D-B6E2-A3A76D80F76A}" presName="Name35" presStyleLbl="parChTrans1D2" presStyleIdx="1" presStyleCnt="4"/>
      <dgm:spPr/>
      <dgm:t>
        <a:bodyPr/>
        <a:lstStyle/>
        <a:p>
          <a:endParaRPr lang="en-US"/>
        </a:p>
      </dgm:t>
    </dgm:pt>
    <dgm:pt modelId="{C339B62B-04FD-4C9C-B14F-700822A6CF87}" type="pres">
      <dgm:prSet presAssocID="{46CF62C3-33F3-499D-B367-5B174EC6841B}" presName="hierRoot2" presStyleCnt="0">
        <dgm:presLayoutVars>
          <dgm:hierBranch/>
        </dgm:presLayoutVars>
      </dgm:prSet>
      <dgm:spPr/>
    </dgm:pt>
    <dgm:pt modelId="{C75FB69F-2255-4A55-8E8C-7328842A58C8}" type="pres">
      <dgm:prSet presAssocID="{46CF62C3-33F3-499D-B367-5B174EC6841B}" presName="rootComposite" presStyleCnt="0"/>
      <dgm:spPr/>
    </dgm:pt>
    <dgm:pt modelId="{D09D9A1A-09B6-4890-9480-C870889AEAB5}" type="pres">
      <dgm:prSet presAssocID="{46CF62C3-33F3-499D-B367-5B174EC6841B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E1D6981-75FF-4754-B261-B4420C164EB4}" type="pres">
      <dgm:prSet presAssocID="{46CF62C3-33F3-499D-B367-5B174EC6841B}" presName="rootConnector" presStyleLbl="node2" presStyleIdx="1" presStyleCnt="4"/>
      <dgm:spPr/>
      <dgm:t>
        <a:bodyPr/>
        <a:lstStyle/>
        <a:p>
          <a:endParaRPr lang="en-US"/>
        </a:p>
      </dgm:t>
    </dgm:pt>
    <dgm:pt modelId="{1FD54C14-6E61-4F66-93E8-60875CDA8730}" type="pres">
      <dgm:prSet presAssocID="{46CF62C3-33F3-499D-B367-5B174EC6841B}" presName="hierChild4" presStyleCnt="0"/>
      <dgm:spPr/>
    </dgm:pt>
    <dgm:pt modelId="{EC7068A6-B171-49CA-BF70-29170FC2B3D6}" type="pres">
      <dgm:prSet presAssocID="{C7D6180D-60D7-4D93-B97F-D467FE5F2C5B}" presName="Name35" presStyleLbl="parChTrans1D3" presStyleIdx="1" presStyleCnt="4"/>
      <dgm:spPr/>
      <dgm:t>
        <a:bodyPr/>
        <a:lstStyle/>
        <a:p>
          <a:endParaRPr lang="en-US"/>
        </a:p>
      </dgm:t>
    </dgm:pt>
    <dgm:pt modelId="{E839F32F-20BD-44A2-B905-9DBB2403BBC6}" type="pres">
      <dgm:prSet presAssocID="{EC51ADFF-ADB8-452F-B634-A50267C5C168}" presName="hierRoot2" presStyleCnt="0">
        <dgm:presLayoutVars>
          <dgm:hierBranch val="r"/>
        </dgm:presLayoutVars>
      </dgm:prSet>
      <dgm:spPr/>
    </dgm:pt>
    <dgm:pt modelId="{88F64212-A8C9-4B1E-A7EB-54827849E594}" type="pres">
      <dgm:prSet presAssocID="{EC51ADFF-ADB8-452F-B634-A50267C5C168}" presName="rootComposite" presStyleCnt="0"/>
      <dgm:spPr/>
    </dgm:pt>
    <dgm:pt modelId="{1A30346F-CF98-40CC-A169-5314D7DB54D0}" type="pres">
      <dgm:prSet presAssocID="{EC51ADFF-ADB8-452F-B634-A50267C5C168}" presName="rootText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421BAFC-D2FC-4C1D-9A1A-E5B0346B1212}" type="pres">
      <dgm:prSet presAssocID="{EC51ADFF-ADB8-452F-B634-A50267C5C168}" presName="rootConnector" presStyleLbl="node3" presStyleIdx="1" presStyleCnt="4"/>
      <dgm:spPr/>
      <dgm:t>
        <a:bodyPr/>
        <a:lstStyle/>
        <a:p>
          <a:endParaRPr lang="en-US"/>
        </a:p>
      </dgm:t>
    </dgm:pt>
    <dgm:pt modelId="{202DEF42-9631-4492-87C5-3A7FCF6D5FD7}" type="pres">
      <dgm:prSet presAssocID="{EC51ADFF-ADB8-452F-B634-A50267C5C168}" presName="hierChild4" presStyleCnt="0"/>
      <dgm:spPr/>
    </dgm:pt>
    <dgm:pt modelId="{35A4D057-8525-4495-B653-FAD3DAD81F87}" type="pres">
      <dgm:prSet presAssocID="{EC51ADFF-ADB8-452F-B634-A50267C5C168}" presName="hierChild5" presStyleCnt="0"/>
      <dgm:spPr/>
    </dgm:pt>
    <dgm:pt modelId="{AAE70D6A-4E68-42B0-82A1-C9DA30A02B3E}" type="pres">
      <dgm:prSet presAssocID="{46CF62C3-33F3-499D-B367-5B174EC6841B}" presName="hierChild5" presStyleCnt="0"/>
      <dgm:spPr/>
    </dgm:pt>
    <dgm:pt modelId="{A34FA139-0DA7-4EDF-8215-EDFA1DF7F5E0}" type="pres">
      <dgm:prSet presAssocID="{CBACA863-EA37-441F-BED9-5467CA818E90}" presName="Name35" presStyleLbl="parChTrans1D2" presStyleIdx="2" presStyleCnt="4"/>
      <dgm:spPr/>
      <dgm:t>
        <a:bodyPr/>
        <a:lstStyle/>
        <a:p>
          <a:endParaRPr lang="en-US"/>
        </a:p>
      </dgm:t>
    </dgm:pt>
    <dgm:pt modelId="{79669E8D-EC4A-4452-88B5-8337AB87EC4F}" type="pres">
      <dgm:prSet presAssocID="{4E30711D-76CE-4623-B421-9DF4E0CB3D86}" presName="hierRoot2" presStyleCnt="0">
        <dgm:presLayoutVars>
          <dgm:hierBranch/>
        </dgm:presLayoutVars>
      </dgm:prSet>
      <dgm:spPr/>
    </dgm:pt>
    <dgm:pt modelId="{11EDED59-53A1-46AA-B686-6017E60DAC3E}" type="pres">
      <dgm:prSet presAssocID="{4E30711D-76CE-4623-B421-9DF4E0CB3D86}" presName="rootComposite" presStyleCnt="0"/>
      <dgm:spPr/>
    </dgm:pt>
    <dgm:pt modelId="{A5C9A322-F02A-4889-9F26-7AD75F30EA83}" type="pres">
      <dgm:prSet presAssocID="{4E30711D-76CE-4623-B421-9DF4E0CB3D86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C9FEA0F-90E1-4D12-B4F9-ECAAB6861681}" type="pres">
      <dgm:prSet presAssocID="{4E30711D-76CE-4623-B421-9DF4E0CB3D86}" presName="rootConnector" presStyleLbl="node2" presStyleIdx="2" presStyleCnt="4"/>
      <dgm:spPr/>
      <dgm:t>
        <a:bodyPr/>
        <a:lstStyle/>
        <a:p>
          <a:endParaRPr lang="en-US"/>
        </a:p>
      </dgm:t>
    </dgm:pt>
    <dgm:pt modelId="{C618F4C7-B49B-4FE9-A3B0-3043B547A788}" type="pres">
      <dgm:prSet presAssocID="{4E30711D-76CE-4623-B421-9DF4E0CB3D86}" presName="hierChild4" presStyleCnt="0"/>
      <dgm:spPr/>
    </dgm:pt>
    <dgm:pt modelId="{07E0E7E2-778C-4E4D-AE94-6432440BE64D}" type="pres">
      <dgm:prSet presAssocID="{AF3A6991-F691-4DEA-9071-66AB9BB4CD38}" presName="Name35" presStyleLbl="parChTrans1D3" presStyleIdx="2" presStyleCnt="4"/>
      <dgm:spPr/>
      <dgm:t>
        <a:bodyPr/>
        <a:lstStyle/>
        <a:p>
          <a:endParaRPr lang="en-US"/>
        </a:p>
      </dgm:t>
    </dgm:pt>
    <dgm:pt modelId="{185DBAA2-806B-4401-AD4A-60178B643F6F}" type="pres">
      <dgm:prSet presAssocID="{A7D606CE-B154-4BF5-9AB2-ED4682CDCA1C}" presName="hierRoot2" presStyleCnt="0">
        <dgm:presLayoutVars>
          <dgm:hierBranch val="r"/>
        </dgm:presLayoutVars>
      </dgm:prSet>
      <dgm:spPr/>
    </dgm:pt>
    <dgm:pt modelId="{F3037B90-E579-4A03-A520-EC601A88AB67}" type="pres">
      <dgm:prSet presAssocID="{A7D606CE-B154-4BF5-9AB2-ED4682CDCA1C}" presName="rootComposite" presStyleCnt="0"/>
      <dgm:spPr/>
    </dgm:pt>
    <dgm:pt modelId="{6EA772F4-4980-4CF4-A06C-071860A64039}" type="pres">
      <dgm:prSet presAssocID="{A7D606CE-B154-4BF5-9AB2-ED4682CDCA1C}" presName="rootText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BBE5073-4162-4010-A3E2-FD1F3839060B}" type="pres">
      <dgm:prSet presAssocID="{A7D606CE-B154-4BF5-9AB2-ED4682CDCA1C}" presName="rootConnector" presStyleLbl="node3" presStyleIdx="2" presStyleCnt="4"/>
      <dgm:spPr/>
      <dgm:t>
        <a:bodyPr/>
        <a:lstStyle/>
        <a:p>
          <a:endParaRPr lang="en-US"/>
        </a:p>
      </dgm:t>
    </dgm:pt>
    <dgm:pt modelId="{0B709B6E-631F-43E6-A965-84DFBCE1A1B7}" type="pres">
      <dgm:prSet presAssocID="{A7D606CE-B154-4BF5-9AB2-ED4682CDCA1C}" presName="hierChild4" presStyleCnt="0"/>
      <dgm:spPr/>
    </dgm:pt>
    <dgm:pt modelId="{375C797C-EFAB-4CFF-97CE-D02BF6FEEA5F}" type="pres">
      <dgm:prSet presAssocID="{A7D606CE-B154-4BF5-9AB2-ED4682CDCA1C}" presName="hierChild5" presStyleCnt="0"/>
      <dgm:spPr/>
    </dgm:pt>
    <dgm:pt modelId="{BBC068B7-2715-4E64-AAE4-4A948C557950}" type="pres">
      <dgm:prSet presAssocID="{4E30711D-76CE-4623-B421-9DF4E0CB3D86}" presName="hierChild5" presStyleCnt="0"/>
      <dgm:spPr/>
    </dgm:pt>
    <dgm:pt modelId="{CE8BADB7-32B8-4BCC-A000-2D3B2BA9F828}" type="pres">
      <dgm:prSet presAssocID="{444FFB30-0C75-4F50-9C71-12645FFCD135}" presName="Name35" presStyleLbl="parChTrans1D2" presStyleIdx="3" presStyleCnt="4"/>
      <dgm:spPr/>
      <dgm:t>
        <a:bodyPr/>
        <a:lstStyle/>
        <a:p>
          <a:endParaRPr lang="en-US"/>
        </a:p>
      </dgm:t>
    </dgm:pt>
    <dgm:pt modelId="{0F40BB77-9B2A-46BF-B86D-AC5C8DD3ED78}" type="pres">
      <dgm:prSet presAssocID="{19075E18-ECB1-492B-96FA-8D2F67FA3252}" presName="hierRoot2" presStyleCnt="0">
        <dgm:presLayoutVars>
          <dgm:hierBranch/>
        </dgm:presLayoutVars>
      </dgm:prSet>
      <dgm:spPr/>
    </dgm:pt>
    <dgm:pt modelId="{526343C4-1D29-43E5-B88C-74F3EB0B638B}" type="pres">
      <dgm:prSet presAssocID="{19075E18-ECB1-492B-96FA-8D2F67FA3252}" presName="rootComposite" presStyleCnt="0"/>
      <dgm:spPr/>
    </dgm:pt>
    <dgm:pt modelId="{B6C23B6C-E20E-437D-AD2E-294FF34E3106}" type="pres">
      <dgm:prSet presAssocID="{19075E18-ECB1-492B-96FA-8D2F67FA3252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4C632B2-31C1-4935-B886-ECA6D8C02A25}" type="pres">
      <dgm:prSet presAssocID="{19075E18-ECB1-492B-96FA-8D2F67FA3252}" presName="rootConnector" presStyleLbl="node2" presStyleIdx="3" presStyleCnt="4"/>
      <dgm:spPr/>
      <dgm:t>
        <a:bodyPr/>
        <a:lstStyle/>
        <a:p>
          <a:endParaRPr lang="en-US"/>
        </a:p>
      </dgm:t>
    </dgm:pt>
    <dgm:pt modelId="{A9D3D23C-79E2-4A2E-8C80-44F2B56057F7}" type="pres">
      <dgm:prSet presAssocID="{19075E18-ECB1-492B-96FA-8D2F67FA3252}" presName="hierChild4" presStyleCnt="0"/>
      <dgm:spPr/>
    </dgm:pt>
    <dgm:pt modelId="{444AFE10-4995-44F7-8EF0-09351D6951AF}" type="pres">
      <dgm:prSet presAssocID="{E5FF4B40-AFD8-48DC-9A2C-B87DD1F0A026}" presName="Name35" presStyleLbl="parChTrans1D3" presStyleIdx="3" presStyleCnt="4"/>
      <dgm:spPr/>
      <dgm:t>
        <a:bodyPr/>
        <a:lstStyle/>
        <a:p>
          <a:endParaRPr lang="en-US"/>
        </a:p>
      </dgm:t>
    </dgm:pt>
    <dgm:pt modelId="{A2CDBEA8-73D4-483A-8E96-285990DAF4CA}" type="pres">
      <dgm:prSet presAssocID="{26FE2B40-9907-41FC-9267-DF9341D21EF1}" presName="hierRoot2" presStyleCnt="0">
        <dgm:presLayoutVars>
          <dgm:hierBranch val="r"/>
        </dgm:presLayoutVars>
      </dgm:prSet>
      <dgm:spPr/>
    </dgm:pt>
    <dgm:pt modelId="{C9E87304-14BF-4714-A038-97303FAE16B6}" type="pres">
      <dgm:prSet presAssocID="{26FE2B40-9907-41FC-9267-DF9341D21EF1}" presName="rootComposite" presStyleCnt="0"/>
      <dgm:spPr/>
    </dgm:pt>
    <dgm:pt modelId="{29E1E1CD-AD60-4C5D-8265-76970D8E2C89}" type="pres">
      <dgm:prSet presAssocID="{26FE2B40-9907-41FC-9267-DF9341D21EF1}" presName="rootText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5C05129-6939-4419-965D-3F56AD60DDB5}" type="pres">
      <dgm:prSet presAssocID="{26FE2B40-9907-41FC-9267-DF9341D21EF1}" presName="rootConnector" presStyleLbl="node3" presStyleIdx="3" presStyleCnt="4"/>
      <dgm:spPr/>
      <dgm:t>
        <a:bodyPr/>
        <a:lstStyle/>
        <a:p>
          <a:endParaRPr lang="en-US"/>
        </a:p>
      </dgm:t>
    </dgm:pt>
    <dgm:pt modelId="{B6D6DCF0-C282-4FAE-A8DF-8BFFF19B5838}" type="pres">
      <dgm:prSet presAssocID="{26FE2B40-9907-41FC-9267-DF9341D21EF1}" presName="hierChild4" presStyleCnt="0"/>
      <dgm:spPr/>
    </dgm:pt>
    <dgm:pt modelId="{D1395E57-7CD3-4E6B-95D3-471336F6F863}" type="pres">
      <dgm:prSet presAssocID="{26FE2B40-9907-41FC-9267-DF9341D21EF1}" presName="hierChild5" presStyleCnt="0"/>
      <dgm:spPr/>
    </dgm:pt>
    <dgm:pt modelId="{ECB282EE-F1F9-4826-8124-B78CD16F4CB0}" type="pres">
      <dgm:prSet presAssocID="{19075E18-ECB1-492B-96FA-8D2F67FA3252}" presName="hierChild5" presStyleCnt="0"/>
      <dgm:spPr/>
    </dgm:pt>
    <dgm:pt modelId="{8A030B69-409F-4B42-A479-8FF6E5888CF3}" type="pres">
      <dgm:prSet presAssocID="{01C18C08-E65B-485A-B3A8-1131AD87AB1E}" presName="hierChild3" presStyleCnt="0"/>
      <dgm:spPr/>
    </dgm:pt>
  </dgm:ptLst>
  <dgm:cxnLst>
    <dgm:cxn modelId="{7C63E909-6A67-4ED3-B33C-2A797522C4F1}" srcId="{0ABBFB82-96C8-4FF8-A36E-5E4521A0E64E}" destId="{2F9501BB-8BA6-46AB-8C62-29507408CD93}" srcOrd="0" destOrd="0" parTransId="{0B058744-2FB3-46CE-A33F-1662137266C1}" sibTransId="{234D4541-6DB5-48D4-8894-B827F770568F}"/>
    <dgm:cxn modelId="{604C8D68-E90F-486B-9CCF-7A983AF37A93}" type="presOf" srcId="{2F9501BB-8BA6-46AB-8C62-29507408CD93}" destId="{A2E99856-B428-4C1E-B106-0F0C542F3789}" srcOrd="1" destOrd="0" presId="urn:microsoft.com/office/officeart/2005/8/layout/orgChart1"/>
    <dgm:cxn modelId="{9E60F119-F9D4-45BD-8AA4-122E9B988522}" srcId="{4E30711D-76CE-4623-B421-9DF4E0CB3D86}" destId="{A7D606CE-B154-4BF5-9AB2-ED4682CDCA1C}" srcOrd="0" destOrd="0" parTransId="{AF3A6991-F691-4DEA-9071-66AB9BB4CD38}" sibTransId="{7B721D7F-8189-403C-A670-D4E6EAD805A8}"/>
    <dgm:cxn modelId="{AC158786-24CF-491F-8512-189E42E9EF04}" type="presOf" srcId="{01C18C08-E65B-485A-B3A8-1131AD87AB1E}" destId="{6DBA0510-C141-4094-B361-5A943BC5402E}" srcOrd="1" destOrd="0" presId="urn:microsoft.com/office/officeart/2005/8/layout/orgChart1"/>
    <dgm:cxn modelId="{C2062970-5B4E-4F84-BB1E-C1F98115AED6}" type="presOf" srcId="{CC69F243-316C-4259-82C5-526FB996A5B7}" destId="{DF52D909-796F-4936-B565-4513387659CE}" srcOrd="0" destOrd="0" presId="urn:microsoft.com/office/officeart/2005/8/layout/orgChart1"/>
    <dgm:cxn modelId="{089E0CDF-90D8-4BF1-86AE-DD68F1A79661}" type="presOf" srcId="{8FDC0389-3255-49BF-8EF3-B477D027E4B3}" destId="{4C2A23BF-4CC1-49FB-8AD7-218935C5EB6E}" srcOrd="0" destOrd="0" presId="urn:microsoft.com/office/officeart/2005/8/layout/orgChart1"/>
    <dgm:cxn modelId="{347D216C-71E7-4F66-9426-C6EF649F0516}" type="presOf" srcId="{E5FF4B40-AFD8-48DC-9A2C-B87DD1F0A026}" destId="{444AFE10-4995-44F7-8EF0-09351D6951AF}" srcOrd="0" destOrd="0" presId="urn:microsoft.com/office/officeart/2005/8/layout/orgChart1"/>
    <dgm:cxn modelId="{0C67C6C9-2276-4A1A-99AA-78DAA90D995C}" srcId="{8FDC0389-3255-49BF-8EF3-B477D027E4B3}" destId="{01C18C08-E65B-485A-B3A8-1131AD87AB1E}" srcOrd="0" destOrd="0" parTransId="{CD8A1A6F-BC9B-4691-B556-0A0AB110D91F}" sibTransId="{A3CA866C-9564-4D54-B38D-5F8397CFC299}"/>
    <dgm:cxn modelId="{D236DFBF-DF68-4B21-953D-7FD511A4C39E}" type="presOf" srcId="{0ABBFB82-96C8-4FF8-A36E-5E4521A0E64E}" destId="{8B9308D1-617F-4ADD-8FB0-AC8ECC73A8DE}" srcOrd="1" destOrd="0" presId="urn:microsoft.com/office/officeart/2005/8/layout/orgChart1"/>
    <dgm:cxn modelId="{C6D2C5E6-941E-4EE2-8213-C59E71A9FC36}" type="presOf" srcId="{26FE2B40-9907-41FC-9267-DF9341D21EF1}" destId="{29E1E1CD-AD60-4C5D-8265-76970D8E2C89}" srcOrd="0" destOrd="0" presId="urn:microsoft.com/office/officeart/2005/8/layout/orgChart1"/>
    <dgm:cxn modelId="{820F524F-C57E-46E5-8648-A08C396BA525}" srcId="{46CF62C3-33F3-499D-B367-5B174EC6841B}" destId="{EC51ADFF-ADB8-452F-B634-A50267C5C168}" srcOrd="0" destOrd="0" parTransId="{C7D6180D-60D7-4D93-B97F-D467FE5F2C5B}" sibTransId="{FFEF575B-EEA2-442C-805D-F0EA58BEDFF2}"/>
    <dgm:cxn modelId="{32CFAAC2-B7E8-4665-A058-69D7332ED680}" srcId="{01C18C08-E65B-485A-B3A8-1131AD87AB1E}" destId="{0ABBFB82-96C8-4FF8-A36E-5E4521A0E64E}" srcOrd="0" destOrd="0" parTransId="{CC69F243-316C-4259-82C5-526FB996A5B7}" sibTransId="{62419F51-46F2-460E-95C0-C6C240D83262}"/>
    <dgm:cxn modelId="{6212147C-D658-41DB-BD96-CA4235FE355C}" type="presOf" srcId="{0ABBFB82-96C8-4FF8-A36E-5E4521A0E64E}" destId="{A47D16BC-0B7C-4F2C-8A0B-26AD7CB6CB62}" srcOrd="0" destOrd="0" presId="urn:microsoft.com/office/officeart/2005/8/layout/orgChart1"/>
    <dgm:cxn modelId="{C11657BA-850D-41DF-A929-5BAD5737A051}" type="presOf" srcId="{19075E18-ECB1-492B-96FA-8D2F67FA3252}" destId="{B4C632B2-31C1-4935-B886-ECA6D8C02A25}" srcOrd="1" destOrd="0" presId="urn:microsoft.com/office/officeart/2005/8/layout/orgChart1"/>
    <dgm:cxn modelId="{DFED4109-77F9-4E16-95AA-612EB9B4BB74}" type="presOf" srcId="{46CF62C3-33F3-499D-B367-5B174EC6841B}" destId="{D09D9A1A-09B6-4890-9480-C870889AEAB5}" srcOrd="0" destOrd="0" presId="urn:microsoft.com/office/officeart/2005/8/layout/orgChart1"/>
    <dgm:cxn modelId="{3B4C0A4E-83BF-4BCC-940D-C00192463ACD}" srcId="{01C18C08-E65B-485A-B3A8-1131AD87AB1E}" destId="{4E30711D-76CE-4623-B421-9DF4E0CB3D86}" srcOrd="2" destOrd="0" parTransId="{CBACA863-EA37-441F-BED9-5467CA818E90}" sibTransId="{9573771D-CE7D-4AB5-9EBD-9CF5EAD68AE1}"/>
    <dgm:cxn modelId="{DE38A80A-29CB-413C-BAA3-3E7A9072ADF0}" type="presOf" srcId="{DCE1C722-830D-468D-B6E2-A3A76D80F76A}" destId="{35853FFC-E5C4-4E71-85CE-6F6EF1097282}" srcOrd="0" destOrd="0" presId="urn:microsoft.com/office/officeart/2005/8/layout/orgChart1"/>
    <dgm:cxn modelId="{2BF1E867-C3F6-4060-87DA-B78869FC034D}" type="presOf" srcId="{2F9501BB-8BA6-46AB-8C62-29507408CD93}" destId="{F57650C9-03DF-44F2-9086-15384580BF87}" srcOrd="0" destOrd="0" presId="urn:microsoft.com/office/officeart/2005/8/layout/orgChart1"/>
    <dgm:cxn modelId="{3823F58C-3E8D-4006-805C-A32DC3DD3EE7}" type="presOf" srcId="{CBACA863-EA37-441F-BED9-5467CA818E90}" destId="{A34FA139-0DA7-4EDF-8215-EDFA1DF7F5E0}" srcOrd="0" destOrd="0" presId="urn:microsoft.com/office/officeart/2005/8/layout/orgChart1"/>
    <dgm:cxn modelId="{F2331E49-E7DD-45B8-AC91-26BBE23D2893}" type="presOf" srcId="{26FE2B40-9907-41FC-9267-DF9341D21EF1}" destId="{15C05129-6939-4419-965D-3F56AD60DDB5}" srcOrd="1" destOrd="0" presId="urn:microsoft.com/office/officeart/2005/8/layout/orgChart1"/>
    <dgm:cxn modelId="{42D0D942-4D3E-4546-AC08-CF6EE28FF5C1}" type="presOf" srcId="{AF3A6991-F691-4DEA-9071-66AB9BB4CD38}" destId="{07E0E7E2-778C-4E4D-AE94-6432440BE64D}" srcOrd="0" destOrd="0" presId="urn:microsoft.com/office/officeart/2005/8/layout/orgChart1"/>
    <dgm:cxn modelId="{8EDA9A2F-A85D-4B6B-BE51-25177DDA360D}" type="presOf" srcId="{A7D606CE-B154-4BF5-9AB2-ED4682CDCA1C}" destId="{7BBE5073-4162-4010-A3E2-FD1F3839060B}" srcOrd="1" destOrd="0" presId="urn:microsoft.com/office/officeart/2005/8/layout/orgChart1"/>
    <dgm:cxn modelId="{1835AF3C-C475-4B83-A6AD-51134A35DBAD}" type="presOf" srcId="{C7D6180D-60D7-4D93-B97F-D467FE5F2C5B}" destId="{EC7068A6-B171-49CA-BF70-29170FC2B3D6}" srcOrd="0" destOrd="0" presId="urn:microsoft.com/office/officeart/2005/8/layout/orgChart1"/>
    <dgm:cxn modelId="{44AF857B-B077-4320-80F2-7EF7958C5D1E}" type="presOf" srcId="{19075E18-ECB1-492B-96FA-8D2F67FA3252}" destId="{B6C23B6C-E20E-437D-AD2E-294FF34E3106}" srcOrd="0" destOrd="0" presId="urn:microsoft.com/office/officeart/2005/8/layout/orgChart1"/>
    <dgm:cxn modelId="{CA8AE597-4533-4B11-AF61-B628BAE6F965}" type="presOf" srcId="{4E30711D-76CE-4623-B421-9DF4E0CB3D86}" destId="{2C9FEA0F-90E1-4D12-B4F9-ECAAB6861681}" srcOrd="1" destOrd="0" presId="urn:microsoft.com/office/officeart/2005/8/layout/orgChart1"/>
    <dgm:cxn modelId="{7BD2DD9F-5C89-4DE4-934A-9E046FF51FB6}" type="presOf" srcId="{0B058744-2FB3-46CE-A33F-1662137266C1}" destId="{5A14C06C-3D23-4DD7-AA81-DBFAC3C6C452}" srcOrd="0" destOrd="0" presId="urn:microsoft.com/office/officeart/2005/8/layout/orgChart1"/>
    <dgm:cxn modelId="{B9D793ED-166C-4B69-9C7A-CD85F4719F28}" type="presOf" srcId="{EC51ADFF-ADB8-452F-B634-A50267C5C168}" destId="{1A30346F-CF98-40CC-A169-5314D7DB54D0}" srcOrd="0" destOrd="0" presId="urn:microsoft.com/office/officeart/2005/8/layout/orgChart1"/>
    <dgm:cxn modelId="{9E37EBF7-15B9-401E-BA19-FC8C6830AA4D}" type="presOf" srcId="{EC51ADFF-ADB8-452F-B634-A50267C5C168}" destId="{5421BAFC-D2FC-4C1D-9A1A-E5B0346B1212}" srcOrd="1" destOrd="0" presId="urn:microsoft.com/office/officeart/2005/8/layout/orgChart1"/>
    <dgm:cxn modelId="{C54AD384-AF9A-4230-B86F-D12A663A7A14}" type="presOf" srcId="{444FFB30-0C75-4F50-9C71-12645FFCD135}" destId="{CE8BADB7-32B8-4BCC-A000-2D3B2BA9F828}" srcOrd="0" destOrd="0" presId="urn:microsoft.com/office/officeart/2005/8/layout/orgChart1"/>
    <dgm:cxn modelId="{C5B3A11D-76CA-4EA3-B01C-289101216902}" type="presOf" srcId="{01C18C08-E65B-485A-B3A8-1131AD87AB1E}" destId="{8C33CFC8-7B15-4EF8-847C-6667D13378FE}" srcOrd="0" destOrd="0" presId="urn:microsoft.com/office/officeart/2005/8/layout/orgChart1"/>
    <dgm:cxn modelId="{4752BDD0-F4CC-4B0F-9554-6D83A804F8EB}" srcId="{19075E18-ECB1-492B-96FA-8D2F67FA3252}" destId="{26FE2B40-9907-41FC-9267-DF9341D21EF1}" srcOrd="0" destOrd="0" parTransId="{E5FF4B40-AFD8-48DC-9A2C-B87DD1F0A026}" sibTransId="{9229D59B-D6D4-410A-8C42-0153F2D9179C}"/>
    <dgm:cxn modelId="{FFE3C9D6-46C9-454B-9AAC-D727572D68A6}" type="presOf" srcId="{A7D606CE-B154-4BF5-9AB2-ED4682CDCA1C}" destId="{6EA772F4-4980-4CF4-A06C-071860A64039}" srcOrd="0" destOrd="0" presId="urn:microsoft.com/office/officeart/2005/8/layout/orgChart1"/>
    <dgm:cxn modelId="{B262646A-E7DB-4533-A0EE-96A51C6F1B2E}" srcId="{01C18C08-E65B-485A-B3A8-1131AD87AB1E}" destId="{19075E18-ECB1-492B-96FA-8D2F67FA3252}" srcOrd="3" destOrd="0" parTransId="{444FFB30-0C75-4F50-9C71-12645FFCD135}" sibTransId="{D2462335-FF01-4A48-9054-B0E1A32BF29D}"/>
    <dgm:cxn modelId="{D7FF8A97-E16B-4839-9853-4EA2614CB7B3}" type="presOf" srcId="{4E30711D-76CE-4623-B421-9DF4E0CB3D86}" destId="{A5C9A322-F02A-4889-9F26-7AD75F30EA83}" srcOrd="0" destOrd="0" presId="urn:microsoft.com/office/officeart/2005/8/layout/orgChart1"/>
    <dgm:cxn modelId="{F29F7AF0-901F-4FD6-BC28-2B22CBAF513A}" srcId="{01C18C08-E65B-485A-B3A8-1131AD87AB1E}" destId="{46CF62C3-33F3-499D-B367-5B174EC6841B}" srcOrd="1" destOrd="0" parTransId="{DCE1C722-830D-468D-B6E2-A3A76D80F76A}" sibTransId="{5E8393CB-4FF2-4620-9709-901BB3AA56CC}"/>
    <dgm:cxn modelId="{46C3ADF3-F5C4-44DC-BE63-B1174D45F0D5}" type="presOf" srcId="{46CF62C3-33F3-499D-B367-5B174EC6841B}" destId="{1E1D6981-75FF-4754-B261-B4420C164EB4}" srcOrd="1" destOrd="0" presId="urn:microsoft.com/office/officeart/2005/8/layout/orgChart1"/>
    <dgm:cxn modelId="{5CDC3C57-C219-4F24-B4D3-C6A70CB9473E}" type="presParOf" srcId="{4C2A23BF-4CC1-49FB-8AD7-218935C5EB6E}" destId="{87FFC17E-9348-4389-B981-D500DC7E2434}" srcOrd="0" destOrd="0" presId="urn:microsoft.com/office/officeart/2005/8/layout/orgChart1"/>
    <dgm:cxn modelId="{C3C4EE4B-08F1-4AC2-AA27-AD001DAAF2D2}" type="presParOf" srcId="{87FFC17E-9348-4389-B981-D500DC7E2434}" destId="{1611B478-4D85-4DFC-860E-8ADBAA3CA6D6}" srcOrd="0" destOrd="0" presId="urn:microsoft.com/office/officeart/2005/8/layout/orgChart1"/>
    <dgm:cxn modelId="{2BCC8BF2-F9D2-41E1-B30D-99FDD4DA06C3}" type="presParOf" srcId="{1611B478-4D85-4DFC-860E-8ADBAA3CA6D6}" destId="{8C33CFC8-7B15-4EF8-847C-6667D13378FE}" srcOrd="0" destOrd="0" presId="urn:microsoft.com/office/officeart/2005/8/layout/orgChart1"/>
    <dgm:cxn modelId="{6DF391F1-7C09-4589-A086-6113DD6DF4AF}" type="presParOf" srcId="{1611B478-4D85-4DFC-860E-8ADBAA3CA6D6}" destId="{6DBA0510-C141-4094-B361-5A943BC5402E}" srcOrd="1" destOrd="0" presId="urn:microsoft.com/office/officeart/2005/8/layout/orgChart1"/>
    <dgm:cxn modelId="{16739B96-1B22-4839-8B2C-9622ECFF244D}" type="presParOf" srcId="{87FFC17E-9348-4389-B981-D500DC7E2434}" destId="{ED4170B2-BA86-4FD0-835C-F2CF3334B8A6}" srcOrd="1" destOrd="0" presId="urn:microsoft.com/office/officeart/2005/8/layout/orgChart1"/>
    <dgm:cxn modelId="{7EB4D73E-E1DF-40A9-8FDF-293C5A4A9560}" type="presParOf" srcId="{ED4170B2-BA86-4FD0-835C-F2CF3334B8A6}" destId="{DF52D909-796F-4936-B565-4513387659CE}" srcOrd="0" destOrd="0" presId="urn:microsoft.com/office/officeart/2005/8/layout/orgChart1"/>
    <dgm:cxn modelId="{D6EE0EF8-4051-431D-BE00-497EE28AF665}" type="presParOf" srcId="{ED4170B2-BA86-4FD0-835C-F2CF3334B8A6}" destId="{365BE96C-4068-4925-B3D7-204A78838E2E}" srcOrd="1" destOrd="0" presId="urn:microsoft.com/office/officeart/2005/8/layout/orgChart1"/>
    <dgm:cxn modelId="{2A225EC4-E4B4-478A-BA39-34A9741F669C}" type="presParOf" srcId="{365BE96C-4068-4925-B3D7-204A78838E2E}" destId="{2DCA0D55-D59F-46C6-B74B-52C010E973A5}" srcOrd="0" destOrd="0" presId="urn:microsoft.com/office/officeart/2005/8/layout/orgChart1"/>
    <dgm:cxn modelId="{FCC7EBD1-D917-4AF6-B666-CCC0ABE1E877}" type="presParOf" srcId="{2DCA0D55-D59F-46C6-B74B-52C010E973A5}" destId="{A47D16BC-0B7C-4F2C-8A0B-26AD7CB6CB62}" srcOrd="0" destOrd="0" presId="urn:microsoft.com/office/officeart/2005/8/layout/orgChart1"/>
    <dgm:cxn modelId="{D2B5D1CB-2B5D-4623-8798-A7F67D9F0FAB}" type="presParOf" srcId="{2DCA0D55-D59F-46C6-B74B-52C010E973A5}" destId="{8B9308D1-617F-4ADD-8FB0-AC8ECC73A8DE}" srcOrd="1" destOrd="0" presId="urn:microsoft.com/office/officeart/2005/8/layout/orgChart1"/>
    <dgm:cxn modelId="{80D3EECA-4FA3-443E-B677-8AB3AB786E99}" type="presParOf" srcId="{365BE96C-4068-4925-B3D7-204A78838E2E}" destId="{FD8C41D8-1BD6-4780-B089-9093A98C2F59}" srcOrd="1" destOrd="0" presId="urn:microsoft.com/office/officeart/2005/8/layout/orgChart1"/>
    <dgm:cxn modelId="{1CF4784A-EB7D-45D6-8AA8-32BD54F20CF5}" type="presParOf" srcId="{FD8C41D8-1BD6-4780-B089-9093A98C2F59}" destId="{5A14C06C-3D23-4DD7-AA81-DBFAC3C6C452}" srcOrd="0" destOrd="0" presId="urn:microsoft.com/office/officeart/2005/8/layout/orgChart1"/>
    <dgm:cxn modelId="{00B677B3-5CF0-4207-A10E-72C9E5472E3F}" type="presParOf" srcId="{FD8C41D8-1BD6-4780-B089-9093A98C2F59}" destId="{44D195E8-6B8F-44B7-8CCE-2305CEC20F15}" srcOrd="1" destOrd="0" presId="urn:microsoft.com/office/officeart/2005/8/layout/orgChart1"/>
    <dgm:cxn modelId="{031E0339-6CB2-457B-BAA6-63753B19D70A}" type="presParOf" srcId="{44D195E8-6B8F-44B7-8CCE-2305CEC20F15}" destId="{84315B10-F358-46AB-AF74-00425A38E180}" srcOrd="0" destOrd="0" presId="urn:microsoft.com/office/officeart/2005/8/layout/orgChart1"/>
    <dgm:cxn modelId="{927DD9F9-1336-4947-99C7-32660EEFD3E8}" type="presParOf" srcId="{84315B10-F358-46AB-AF74-00425A38E180}" destId="{F57650C9-03DF-44F2-9086-15384580BF87}" srcOrd="0" destOrd="0" presId="urn:microsoft.com/office/officeart/2005/8/layout/orgChart1"/>
    <dgm:cxn modelId="{1AF87533-36BC-4476-ACFB-38EF163DE49A}" type="presParOf" srcId="{84315B10-F358-46AB-AF74-00425A38E180}" destId="{A2E99856-B428-4C1E-B106-0F0C542F3789}" srcOrd="1" destOrd="0" presId="urn:microsoft.com/office/officeart/2005/8/layout/orgChart1"/>
    <dgm:cxn modelId="{35FBAAFC-FCF8-4675-A3B2-651EAE4CC474}" type="presParOf" srcId="{44D195E8-6B8F-44B7-8CCE-2305CEC20F15}" destId="{E06C9EF7-4BAC-4565-B02E-169DA85983C6}" srcOrd="1" destOrd="0" presId="urn:microsoft.com/office/officeart/2005/8/layout/orgChart1"/>
    <dgm:cxn modelId="{29BB1036-41EE-408F-B50F-03F0EA7757C9}" type="presParOf" srcId="{44D195E8-6B8F-44B7-8CCE-2305CEC20F15}" destId="{FB2A3F80-FCE2-44A1-B127-5FEB5CE1F3EE}" srcOrd="2" destOrd="0" presId="urn:microsoft.com/office/officeart/2005/8/layout/orgChart1"/>
    <dgm:cxn modelId="{6BA8259B-3405-4413-A2B2-0DD2C39F095A}" type="presParOf" srcId="{365BE96C-4068-4925-B3D7-204A78838E2E}" destId="{788DF460-1ED6-41C8-B9E7-0ACBDED42D29}" srcOrd="2" destOrd="0" presId="urn:microsoft.com/office/officeart/2005/8/layout/orgChart1"/>
    <dgm:cxn modelId="{6B134309-4A86-45DB-A367-6CD6CF6C9FEF}" type="presParOf" srcId="{ED4170B2-BA86-4FD0-835C-F2CF3334B8A6}" destId="{35853FFC-E5C4-4E71-85CE-6F6EF1097282}" srcOrd="2" destOrd="0" presId="urn:microsoft.com/office/officeart/2005/8/layout/orgChart1"/>
    <dgm:cxn modelId="{0DDDC9E1-9DC0-4702-8451-FECF1C878F37}" type="presParOf" srcId="{ED4170B2-BA86-4FD0-835C-F2CF3334B8A6}" destId="{C339B62B-04FD-4C9C-B14F-700822A6CF87}" srcOrd="3" destOrd="0" presId="urn:microsoft.com/office/officeart/2005/8/layout/orgChart1"/>
    <dgm:cxn modelId="{468E674C-A35B-42D4-8DDB-658946157DB8}" type="presParOf" srcId="{C339B62B-04FD-4C9C-B14F-700822A6CF87}" destId="{C75FB69F-2255-4A55-8E8C-7328842A58C8}" srcOrd="0" destOrd="0" presId="urn:microsoft.com/office/officeart/2005/8/layout/orgChart1"/>
    <dgm:cxn modelId="{D672198E-1F5B-4C73-BD33-9FDE85258692}" type="presParOf" srcId="{C75FB69F-2255-4A55-8E8C-7328842A58C8}" destId="{D09D9A1A-09B6-4890-9480-C870889AEAB5}" srcOrd="0" destOrd="0" presId="urn:microsoft.com/office/officeart/2005/8/layout/orgChart1"/>
    <dgm:cxn modelId="{F4E44423-C1D6-4945-AD1F-B08EA259C9C6}" type="presParOf" srcId="{C75FB69F-2255-4A55-8E8C-7328842A58C8}" destId="{1E1D6981-75FF-4754-B261-B4420C164EB4}" srcOrd="1" destOrd="0" presId="urn:microsoft.com/office/officeart/2005/8/layout/orgChart1"/>
    <dgm:cxn modelId="{A09858C8-986D-4063-A552-454BAB6F1B91}" type="presParOf" srcId="{C339B62B-04FD-4C9C-B14F-700822A6CF87}" destId="{1FD54C14-6E61-4F66-93E8-60875CDA8730}" srcOrd="1" destOrd="0" presId="urn:microsoft.com/office/officeart/2005/8/layout/orgChart1"/>
    <dgm:cxn modelId="{87CA06C6-4544-4F2A-83BF-1EA5F8E6E87E}" type="presParOf" srcId="{1FD54C14-6E61-4F66-93E8-60875CDA8730}" destId="{EC7068A6-B171-49CA-BF70-29170FC2B3D6}" srcOrd="0" destOrd="0" presId="urn:microsoft.com/office/officeart/2005/8/layout/orgChart1"/>
    <dgm:cxn modelId="{A3B1AD7B-3419-4B31-AD55-A8FCFD930510}" type="presParOf" srcId="{1FD54C14-6E61-4F66-93E8-60875CDA8730}" destId="{E839F32F-20BD-44A2-B905-9DBB2403BBC6}" srcOrd="1" destOrd="0" presId="urn:microsoft.com/office/officeart/2005/8/layout/orgChart1"/>
    <dgm:cxn modelId="{7D329C6B-EA5E-405C-A65C-D5F0B0031010}" type="presParOf" srcId="{E839F32F-20BD-44A2-B905-9DBB2403BBC6}" destId="{88F64212-A8C9-4B1E-A7EB-54827849E594}" srcOrd="0" destOrd="0" presId="urn:microsoft.com/office/officeart/2005/8/layout/orgChart1"/>
    <dgm:cxn modelId="{45220858-5B37-46BC-A72B-EA733A35252B}" type="presParOf" srcId="{88F64212-A8C9-4B1E-A7EB-54827849E594}" destId="{1A30346F-CF98-40CC-A169-5314D7DB54D0}" srcOrd="0" destOrd="0" presId="urn:microsoft.com/office/officeart/2005/8/layout/orgChart1"/>
    <dgm:cxn modelId="{7461932F-FADC-406B-96D4-D7B115C46DEA}" type="presParOf" srcId="{88F64212-A8C9-4B1E-A7EB-54827849E594}" destId="{5421BAFC-D2FC-4C1D-9A1A-E5B0346B1212}" srcOrd="1" destOrd="0" presId="urn:microsoft.com/office/officeart/2005/8/layout/orgChart1"/>
    <dgm:cxn modelId="{3CA8C8DD-A8DB-430F-B422-2BA42404B624}" type="presParOf" srcId="{E839F32F-20BD-44A2-B905-9DBB2403BBC6}" destId="{202DEF42-9631-4492-87C5-3A7FCF6D5FD7}" srcOrd="1" destOrd="0" presId="urn:microsoft.com/office/officeart/2005/8/layout/orgChart1"/>
    <dgm:cxn modelId="{F14C0E09-5DE7-4BC8-BE3B-C6D74F2E6AAB}" type="presParOf" srcId="{E839F32F-20BD-44A2-B905-9DBB2403BBC6}" destId="{35A4D057-8525-4495-B653-FAD3DAD81F87}" srcOrd="2" destOrd="0" presId="urn:microsoft.com/office/officeart/2005/8/layout/orgChart1"/>
    <dgm:cxn modelId="{72277AB5-F9E5-498C-90F9-E671FBC6B433}" type="presParOf" srcId="{C339B62B-04FD-4C9C-B14F-700822A6CF87}" destId="{AAE70D6A-4E68-42B0-82A1-C9DA30A02B3E}" srcOrd="2" destOrd="0" presId="urn:microsoft.com/office/officeart/2005/8/layout/orgChart1"/>
    <dgm:cxn modelId="{BFD039BC-0F1A-4E8A-A9F2-B98894CC3DE7}" type="presParOf" srcId="{ED4170B2-BA86-4FD0-835C-F2CF3334B8A6}" destId="{A34FA139-0DA7-4EDF-8215-EDFA1DF7F5E0}" srcOrd="4" destOrd="0" presId="urn:microsoft.com/office/officeart/2005/8/layout/orgChart1"/>
    <dgm:cxn modelId="{BF4C45DA-038D-4CE5-B832-9EA30D84107F}" type="presParOf" srcId="{ED4170B2-BA86-4FD0-835C-F2CF3334B8A6}" destId="{79669E8D-EC4A-4452-88B5-8337AB87EC4F}" srcOrd="5" destOrd="0" presId="urn:microsoft.com/office/officeart/2005/8/layout/orgChart1"/>
    <dgm:cxn modelId="{FE11729A-D940-45F9-9516-95318F76F447}" type="presParOf" srcId="{79669E8D-EC4A-4452-88B5-8337AB87EC4F}" destId="{11EDED59-53A1-46AA-B686-6017E60DAC3E}" srcOrd="0" destOrd="0" presId="urn:microsoft.com/office/officeart/2005/8/layout/orgChart1"/>
    <dgm:cxn modelId="{F8E8462E-278C-4F2A-97B5-B7682DF225F2}" type="presParOf" srcId="{11EDED59-53A1-46AA-B686-6017E60DAC3E}" destId="{A5C9A322-F02A-4889-9F26-7AD75F30EA83}" srcOrd="0" destOrd="0" presId="urn:microsoft.com/office/officeart/2005/8/layout/orgChart1"/>
    <dgm:cxn modelId="{3DB1F041-3947-49F8-9797-005065A4F1FE}" type="presParOf" srcId="{11EDED59-53A1-46AA-B686-6017E60DAC3E}" destId="{2C9FEA0F-90E1-4D12-B4F9-ECAAB6861681}" srcOrd="1" destOrd="0" presId="urn:microsoft.com/office/officeart/2005/8/layout/orgChart1"/>
    <dgm:cxn modelId="{1E3F9F0C-71E5-4CC4-AD33-AEA396C8FDC4}" type="presParOf" srcId="{79669E8D-EC4A-4452-88B5-8337AB87EC4F}" destId="{C618F4C7-B49B-4FE9-A3B0-3043B547A788}" srcOrd="1" destOrd="0" presId="urn:microsoft.com/office/officeart/2005/8/layout/orgChart1"/>
    <dgm:cxn modelId="{B1700D7E-FA4A-428B-8503-72A4659B6CC4}" type="presParOf" srcId="{C618F4C7-B49B-4FE9-A3B0-3043B547A788}" destId="{07E0E7E2-778C-4E4D-AE94-6432440BE64D}" srcOrd="0" destOrd="0" presId="urn:microsoft.com/office/officeart/2005/8/layout/orgChart1"/>
    <dgm:cxn modelId="{374E6B8F-6DBB-4640-B1D1-95C41F8B6FF8}" type="presParOf" srcId="{C618F4C7-B49B-4FE9-A3B0-3043B547A788}" destId="{185DBAA2-806B-4401-AD4A-60178B643F6F}" srcOrd="1" destOrd="0" presId="urn:microsoft.com/office/officeart/2005/8/layout/orgChart1"/>
    <dgm:cxn modelId="{A97533AE-C728-4AD3-8BB5-84BE95ED99DC}" type="presParOf" srcId="{185DBAA2-806B-4401-AD4A-60178B643F6F}" destId="{F3037B90-E579-4A03-A520-EC601A88AB67}" srcOrd="0" destOrd="0" presId="urn:microsoft.com/office/officeart/2005/8/layout/orgChart1"/>
    <dgm:cxn modelId="{3B3D5E8E-EFDB-461F-9BE9-444696648576}" type="presParOf" srcId="{F3037B90-E579-4A03-A520-EC601A88AB67}" destId="{6EA772F4-4980-4CF4-A06C-071860A64039}" srcOrd="0" destOrd="0" presId="urn:microsoft.com/office/officeart/2005/8/layout/orgChart1"/>
    <dgm:cxn modelId="{46EBD0BA-C200-4F0F-8C69-483F34200451}" type="presParOf" srcId="{F3037B90-E579-4A03-A520-EC601A88AB67}" destId="{7BBE5073-4162-4010-A3E2-FD1F3839060B}" srcOrd="1" destOrd="0" presId="urn:microsoft.com/office/officeart/2005/8/layout/orgChart1"/>
    <dgm:cxn modelId="{34F5E090-134D-4349-AF11-C054266E0E69}" type="presParOf" srcId="{185DBAA2-806B-4401-AD4A-60178B643F6F}" destId="{0B709B6E-631F-43E6-A965-84DFBCE1A1B7}" srcOrd="1" destOrd="0" presId="urn:microsoft.com/office/officeart/2005/8/layout/orgChart1"/>
    <dgm:cxn modelId="{5AFEA029-B854-404C-86B3-A711438B9C68}" type="presParOf" srcId="{185DBAA2-806B-4401-AD4A-60178B643F6F}" destId="{375C797C-EFAB-4CFF-97CE-D02BF6FEEA5F}" srcOrd="2" destOrd="0" presId="urn:microsoft.com/office/officeart/2005/8/layout/orgChart1"/>
    <dgm:cxn modelId="{7B3771A2-9BC2-4319-993D-D7EDCF33C4D9}" type="presParOf" srcId="{79669E8D-EC4A-4452-88B5-8337AB87EC4F}" destId="{BBC068B7-2715-4E64-AAE4-4A948C557950}" srcOrd="2" destOrd="0" presId="urn:microsoft.com/office/officeart/2005/8/layout/orgChart1"/>
    <dgm:cxn modelId="{76BC9025-31FA-46CE-BEC9-F43046B84A9D}" type="presParOf" srcId="{ED4170B2-BA86-4FD0-835C-F2CF3334B8A6}" destId="{CE8BADB7-32B8-4BCC-A000-2D3B2BA9F828}" srcOrd="6" destOrd="0" presId="urn:microsoft.com/office/officeart/2005/8/layout/orgChart1"/>
    <dgm:cxn modelId="{B526C197-4C50-42FF-AFB4-5A551DADE209}" type="presParOf" srcId="{ED4170B2-BA86-4FD0-835C-F2CF3334B8A6}" destId="{0F40BB77-9B2A-46BF-B86D-AC5C8DD3ED78}" srcOrd="7" destOrd="0" presId="urn:microsoft.com/office/officeart/2005/8/layout/orgChart1"/>
    <dgm:cxn modelId="{3C53B9C6-DE9F-4110-8804-255F097166DE}" type="presParOf" srcId="{0F40BB77-9B2A-46BF-B86D-AC5C8DD3ED78}" destId="{526343C4-1D29-43E5-B88C-74F3EB0B638B}" srcOrd="0" destOrd="0" presId="urn:microsoft.com/office/officeart/2005/8/layout/orgChart1"/>
    <dgm:cxn modelId="{54A45464-186B-4F8B-953B-547246D32BC8}" type="presParOf" srcId="{526343C4-1D29-43E5-B88C-74F3EB0B638B}" destId="{B6C23B6C-E20E-437D-AD2E-294FF34E3106}" srcOrd="0" destOrd="0" presId="urn:microsoft.com/office/officeart/2005/8/layout/orgChart1"/>
    <dgm:cxn modelId="{32B8A468-D2E3-4B2C-97F0-EB1612041ABA}" type="presParOf" srcId="{526343C4-1D29-43E5-B88C-74F3EB0B638B}" destId="{B4C632B2-31C1-4935-B886-ECA6D8C02A25}" srcOrd="1" destOrd="0" presId="urn:microsoft.com/office/officeart/2005/8/layout/orgChart1"/>
    <dgm:cxn modelId="{80D28587-5569-499F-BE09-90DD60401F2E}" type="presParOf" srcId="{0F40BB77-9B2A-46BF-B86D-AC5C8DD3ED78}" destId="{A9D3D23C-79E2-4A2E-8C80-44F2B56057F7}" srcOrd="1" destOrd="0" presId="urn:microsoft.com/office/officeart/2005/8/layout/orgChart1"/>
    <dgm:cxn modelId="{29B3481E-48BA-4ADA-8ACF-514832A4C0BA}" type="presParOf" srcId="{A9D3D23C-79E2-4A2E-8C80-44F2B56057F7}" destId="{444AFE10-4995-44F7-8EF0-09351D6951AF}" srcOrd="0" destOrd="0" presId="urn:microsoft.com/office/officeart/2005/8/layout/orgChart1"/>
    <dgm:cxn modelId="{1EE6B6E8-9E91-4EBA-973B-AF719585C91D}" type="presParOf" srcId="{A9D3D23C-79E2-4A2E-8C80-44F2B56057F7}" destId="{A2CDBEA8-73D4-483A-8E96-285990DAF4CA}" srcOrd="1" destOrd="0" presId="urn:microsoft.com/office/officeart/2005/8/layout/orgChart1"/>
    <dgm:cxn modelId="{196903D4-DCBC-4717-8ED8-EF5E7999C77B}" type="presParOf" srcId="{A2CDBEA8-73D4-483A-8E96-285990DAF4CA}" destId="{C9E87304-14BF-4714-A038-97303FAE16B6}" srcOrd="0" destOrd="0" presId="urn:microsoft.com/office/officeart/2005/8/layout/orgChart1"/>
    <dgm:cxn modelId="{2604F7B2-6B8D-4385-B049-A7B0B2E3B46B}" type="presParOf" srcId="{C9E87304-14BF-4714-A038-97303FAE16B6}" destId="{29E1E1CD-AD60-4C5D-8265-76970D8E2C89}" srcOrd="0" destOrd="0" presId="urn:microsoft.com/office/officeart/2005/8/layout/orgChart1"/>
    <dgm:cxn modelId="{B21D0E60-E2EF-4647-857B-7F98FA5C2E11}" type="presParOf" srcId="{C9E87304-14BF-4714-A038-97303FAE16B6}" destId="{15C05129-6939-4419-965D-3F56AD60DDB5}" srcOrd="1" destOrd="0" presId="urn:microsoft.com/office/officeart/2005/8/layout/orgChart1"/>
    <dgm:cxn modelId="{7312439C-5F5D-4DA1-9C38-AAADF6DB229F}" type="presParOf" srcId="{A2CDBEA8-73D4-483A-8E96-285990DAF4CA}" destId="{B6D6DCF0-C282-4FAE-A8DF-8BFFF19B5838}" srcOrd="1" destOrd="0" presId="urn:microsoft.com/office/officeart/2005/8/layout/orgChart1"/>
    <dgm:cxn modelId="{F6F0485B-07C8-478F-BB22-7A27EEB7A0F9}" type="presParOf" srcId="{A2CDBEA8-73D4-483A-8E96-285990DAF4CA}" destId="{D1395E57-7CD3-4E6B-95D3-471336F6F863}" srcOrd="2" destOrd="0" presId="urn:microsoft.com/office/officeart/2005/8/layout/orgChart1"/>
    <dgm:cxn modelId="{617C02D8-FE64-4024-9677-75572B31AEAB}" type="presParOf" srcId="{0F40BB77-9B2A-46BF-B86D-AC5C8DD3ED78}" destId="{ECB282EE-F1F9-4826-8124-B78CD16F4CB0}" srcOrd="2" destOrd="0" presId="urn:microsoft.com/office/officeart/2005/8/layout/orgChart1"/>
    <dgm:cxn modelId="{759694A3-73CE-4752-957C-DBEFF8B42BD8}" type="presParOf" srcId="{87FFC17E-9348-4389-B981-D500DC7E2434}" destId="{8A030B69-409F-4B42-A479-8FF6E5888CF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BC82C8D-05DE-4A19-80F5-1EFD2DA1DF4F}" type="doc">
      <dgm:prSet loTypeId="urn:microsoft.com/office/officeart/2005/8/layout/process2" loCatId="process" qsTypeId="urn:microsoft.com/office/officeart/2005/8/quickstyle/simple3" qsCatId="simple" csTypeId="urn:microsoft.com/office/officeart/2005/8/colors/accent1_2" csCatId="accent1" phldr="1"/>
      <dgm:spPr/>
    </dgm:pt>
    <dgm:pt modelId="{95B3ED7F-DBA5-4629-9A4E-D44EA49390A6}">
      <dgm:prSet phldrT="[Text]" custT="1"/>
      <dgm:spPr/>
      <dgm:t>
        <a:bodyPr/>
        <a:lstStyle/>
        <a:p>
          <a:r>
            <a:rPr lang="en-US" sz="2800" b="1" dirty="0" smtClean="0"/>
            <a:t>OMVs from multiple </a:t>
          </a:r>
          <a:r>
            <a:rPr lang="en-US" sz="2800" b="1" dirty="0" err="1" smtClean="0"/>
            <a:t>Shigella</a:t>
          </a:r>
          <a:r>
            <a:rPr lang="en-US" sz="2800" b="1" dirty="0" smtClean="0"/>
            <a:t> strains</a:t>
          </a:r>
          <a:endParaRPr lang="en-IN" sz="2800" b="1" dirty="0"/>
        </a:p>
      </dgm:t>
    </dgm:pt>
    <dgm:pt modelId="{DD99499F-7427-4C76-A510-77C5B11B2837}" type="parTrans" cxnId="{07408F33-25EC-462F-8F13-A6DFF17A6575}">
      <dgm:prSet/>
      <dgm:spPr/>
      <dgm:t>
        <a:bodyPr/>
        <a:lstStyle/>
        <a:p>
          <a:endParaRPr lang="en-IN" sz="2800" b="1"/>
        </a:p>
      </dgm:t>
    </dgm:pt>
    <dgm:pt modelId="{D9C7D74A-4163-496E-9C80-2BADF464B364}" type="sibTrans" cxnId="{07408F33-25EC-462F-8F13-A6DFF17A6575}">
      <dgm:prSet custT="1"/>
      <dgm:spPr/>
      <dgm:t>
        <a:bodyPr/>
        <a:lstStyle/>
        <a:p>
          <a:endParaRPr lang="en-IN" sz="2800" b="1"/>
        </a:p>
      </dgm:t>
    </dgm:pt>
    <dgm:pt modelId="{F3D203D4-29DE-437A-9EC9-3086E9277E71}">
      <dgm:prSet phldrT="[Text]" custT="1"/>
      <dgm:spPr/>
      <dgm:t>
        <a:bodyPr/>
        <a:lstStyle/>
        <a:p>
          <a:r>
            <a:rPr lang="en-US" sz="2800" b="1" dirty="0" smtClean="0"/>
            <a:t>Cocktail</a:t>
          </a:r>
          <a:endParaRPr lang="en-IN" sz="2800" b="1" dirty="0"/>
        </a:p>
      </dgm:t>
    </dgm:pt>
    <dgm:pt modelId="{D94D9826-FEE6-4136-A078-B57330451676}" type="parTrans" cxnId="{32240BAD-0AC5-45D3-A1B2-AE176F6005E4}">
      <dgm:prSet/>
      <dgm:spPr/>
      <dgm:t>
        <a:bodyPr/>
        <a:lstStyle/>
        <a:p>
          <a:endParaRPr lang="en-IN" sz="2800" b="1"/>
        </a:p>
      </dgm:t>
    </dgm:pt>
    <dgm:pt modelId="{2F1865EC-E564-4405-AB4D-B2B989DFECCE}" type="sibTrans" cxnId="{32240BAD-0AC5-45D3-A1B2-AE176F6005E4}">
      <dgm:prSet custT="1"/>
      <dgm:spPr/>
      <dgm:t>
        <a:bodyPr/>
        <a:lstStyle/>
        <a:p>
          <a:endParaRPr lang="en-IN" sz="2800" b="1"/>
        </a:p>
      </dgm:t>
    </dgm:pt>
    <dgm:pt modelId="{47F53DA2-6E36-4429-B5C8-45B92A53E8E3}">
      <dgm:prSet phldrT="[Text]" custT="1"/>
      <dgm:spPr/>
      <dgm:t>
        <a:bodyPr/>
        <a:lstStyle/>
        <a:p>
          <a:r>
            <a:rPr lang="en-US" sz="2800" b="1" dirty="0" smtClean="0"/>
            <a:t>Multi-serotype Outer Membrane Vesicles</a:t>
          </a:r>
        </a:p>
        <a:p>
          <a:r>
            <a:rPr lang="en-US" sz="2800" b="1" dirty="0" smtClean="0"/>
            <a:t>Or</a:t>
          </a:r>
        </a:p>
        <a:p>
          <a:r>
            <a:rPr lang="en-US" sz="2800" b="1" dirty="0" smtClean="0"/>
            <a:t>MOMVs</a:t>
          </a:r>
          <a:endParaRPr lang="en-IN" sz="2800" b="1" dirty="0"/>
        </a:p>
      </dgm:t>
    </dgm:pt>
    <dgm:pt modelId="{32715A69-EB27-47FA-ACD6-6EBF531FFD93}" type="parTrans" cxnId="{2EA56C46-5C5B-4A3A-9B9F-3DBDD7A0CC3E}">
      <dgm:prSet/>
      <dgm:spPr/>
      <dgm:t>
        <a:bodyPr/>
        <a:lstStyle/>
        <a:p>
          <a:endParaRPr lang="en-IN" sz="2800" b="1"/>
        </a:p>
      </dgm:t>
    </dgm:pt>
    <dgm:pt modelId="{A0AFF4F9-C635-48FC-B608-E95CC9E88FFD}" type="sibTrans" cxnId="{2EA56C46-5C5B-4A3A-9B9F-3DBDD7A0CC3E}">
      <dgm:prSet/>
      <dgm:spPr/>
      <dgm:t>
        <a:bodyPr/>
        <a:lstStyle/>
        <a:p>
          <a:endParaRPr lang="en-IN" sz="2800" b="1"/>
        </a:p>
      </dgm:t>
    </dgm:pt>
    <dgm:pt modelId="{B08E3A72-F7D8-4A96-A302-A3E09AD59D07}" type="pres">
      <dgm:prSet presAssocID="{7BC82C8D-05DE-4A19-80F5-1EFD2DA1DF4F}" presName="linearFlow" presStyleCnt="0">
        <dgm:presLayoutVars>
          <dgm:resizeHandles val="exact"/>
        </dgm:presLayoutVars>
      </dgm:prSet>
      <dgm:spPr/>
    </dgm:pt>
    <dgm:pt modelId="{36B8C244-D5AE-4718-942B-92349CE7F34E}" type="pres">
      <dgm:prSet presAssocID="{95B3ED7F-DBA5-4629-9A4E-D44EA49390A6}" presName="node" presStyleLbl="node1" presStyleIdx="0" presStyleCnt="3" custScaleY="4518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68F3850-A049-43B6-9445-1707BB49A347}" type="pres">
      <dgm:prSet presAssocID="{D9C7D74A-4163-496E-9C80-2BADF464B364}" presName="sibTrans" presStyleLbl="sibTrans2D1" presStyleIdx="0" presStyleCnt="2"/>
      <dgm:spPr/>
      <dgm:t>
        <a:bodyPr/>
        <a:lstStyle/>
        <a:p>
          <a:endParaRPr lang="en-IN"/>
        </a:p>
      </dgm:t>
    </dgm:pt>
    <dgm:pt modelId="{19A5EA04-A72A-4B51-BFD3-DD9710060F60}" type="pres">
      <dgm:prSet presAssocID="{D9C7D74A-4163-496E-9C80-2BADF464B364}" presName="connectorText" presStyleLbl="sibTrans2D1" presStyleIdx="0" presStyleCnt="2"/>
      <dgm:spPr/>
      <dgm:t>
        <a:bodyPr/>
        <a:lstStyle/>
        <a:p>
          <a:endParaRPr lang="en-IN"/>
        </a:p>
      </dgm:t>
    </dgm:pt>
    <dgm:pt modelId="{C00B8D13-99D5-4A01-A6DE-49A15F140C07}" type="pres">
      <dgm:prSet presAssocID="{F3D203D4-29DE-437A-9EC9-3086E9277E71}" presName="node" presStyleLbl="node1" presStyleIdx="1" presStyleCnt="3" custScaleY="44910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E8E73EC-768D-4017-BFD1-09231EF2B5AE}" type="pres">
      <dgm:prSet presAssocID="{2F1865EC-E564-4405-AB4D-B2B989DFECCE}" presName="sibTrans" presStyleLbl="sibTrans2D1" presStyleIdx="1" presStyleCnt="2"/>
      <dgm:spPr/>
      <dgm:t>
        <a:bodyPr/>
        <a:lstStyle/>
        <a:p>
          <a:endParaRPr lang="en-IN"/>
        </a:p>
      </dgm:t>
    </dgm:pt>
    <dgm:pt modelId="{18D27AE6-B8B5-45BB-86DD-084470A535B9}" type="pres">
      <dgm:prSet presAssocID="{2F1865EC-E564-4405-AB4D-B2B989DFECCE}" presName="connectorText" presStyleLbl="sibTrans2D1" presStyleIdx="1" presStyleCnt="2"/>
      <dgm:spPr/>
      <dgm:t>
        <a:bodyPr/>
        <a:lstStyle/>
        <a:p>
          <a:endParaRPr lang="en-IN"/>
        </a:p>
      </dgm:t>
    </dgm:pt>
    <dgm:pt modelId="{BF22DE10-993E-4FE5-8DFB-0E3D497E7149}" type="pres">
      <dgm:prSet presAssocID="{47F53DA2-6E36-4429-B5C8-45B92A53E8E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07408F33-25EC-462F-8F13-A6DFF17A6575}" srcId="{7BC82C8D-05DE-4A19-80F5-1EFD2DA1DF4F}" destId="{95B3ED7F-DBA5-4629-9A4E-D44EA49390A6}" srcOrd="0" destOrd="0" parTransId="{DD99499F-7427-4C76-A510-77C5B11B2837}" sibTransId="{D9C7D74A-4163-496E-9C80-2BADF464B364}"/>
    <dgm:cxn modelId="{2E71BD35-5F4C-4567-A367-B4E1A7931F37}" type="presOf" srcId="{D9C7D74A-4163-496E-9C80-2BADF464B364}" destId="{19A5EA04-A72A-4B51-BFD3-DD9710060F60}" srcOrd="1" destOrd="0" presId="urn:microsoft.com/office/officeart/2005/8/layout/process2"/>
    <dgm:cxn modelId="{E6C64F51-958A-4830-90EF-C8F7950BC45C}" type="presOf" srcId="{2F1865EC-E564-4405-AB4D-B2B989DFECCE}" destId="{18D27AE6-B8B5-45BB-86DD-084470A535B9}" srcOrd="1" destOrd="0" presId="urn:microsoft.com/office/officeart/2005/8/layout/process2"/>
    <dgm:cxn modelId="{7B1079CC-8839-44DF-8E81-3E6160A0F386}" type="presOf" srcId="{D9C7D74A-4163-496E-9C80-2BADF464B364}" destId="{A68F3850-A049-43B6-9445-1707BB49A347}" srcOrd="0" destOrd="0" presId="urn:microsoft.com/office/officeart/2005/8/layout/process2"/>
    <dgm:cxn modelId="{61712341-C511-4629-8FD8-2531EA58F70D}" type="presOf" srcId="{47F53DA2-6E36-4429-B5C8-45B92A53E8E3}" destId="{BF22DE10-993E-4FE5-8DFB-0E3D497E7149}" srcOrd="0" destOrd="0" presId="urn:microsoft.com/office/officeart/2005/8/layout/process2"/>
    <dgm:cxn modelId="{F0D19300-A378-4805-A846-7B6D6A11C348}" type="presOf" srcId="{95B3ED7F-DBA5-4629-9A4E-D44EA49390A6}" destId="{36B8C244-D5AE-4718-942B-92349CE7F34E}" srcOrd="0" destOrd="0" presId="urn:microsoft.com/office/officeart/2005/8/layout/process2"/>
    <dgm:cxn modelId="{2EA56C46-5C5B-4A3A-9B9F-3DBDD7A0CC3E}" srcId="{7BC82C8D-05DE-4A19-80F5-1EFD2DA1DF4F}" destId="{47F53DA2-6E36-4429-B5C8-45B92A53E8E3}" srcOrd="2" destOrd="0" parTransId="{32715A69-EB27-47FA-ACD6-6EBF531FFD93}" sibTransId="{A0AFF4F9-C635-48FC-B608-E95CC9E88FFD}"/>
    <dgm:cxn modelId="{32240BAD-0AC5-45D3-A1B2-AE176F6005E4}" srcId="{7BC82C8D-05DE-4A19-80F5-1EFD2DA1DF4F}" destId="{F3D203D4-29DE-437A-9EC9-3086E9277E71}" srcOrd="1" destOrd="0" parTransId="{D94D9826-FEE6-4136-A078-B57330451676}" sibTransId="{2F1865EC-E564-4405-AB4D-B2B989DFECCE}"/>
    <dgm:cxn modelId="{14183E87-C325-4906-8926-00CD0EE70D37}" type="presOf" srcId="{F3D203D4-29DE-437A-9EC9-3086E9277E71}" destId="{C00B8D13-99D5-4A01-A6DE-49A15F140C07}" srcOrd="0" destOrd="0" presId="urn:microsoft.com/office/officeart/2005/8/layout/process2"/>
    <dgm:cxn modelId="{1ECE9524-6464-47AE-B994-F479EFF6F494}" type="presOf" srcId="{2F1865EC-E564-4405-AB4D-B2B989DFECCE}" destId="{4E8E73EC-768D-4017-BFD1-09231EF2B5AE}" srcOrd="0" destOrd="0" presId="urn:microsoft.com/office/officeart/2005/8/layout/process2"/>
    <dgm:cxn modelId="{32663E77-9DD9-4984-A725-667A0EA777E1}" type="presOf" srcId="{7BC82C8D-05DE-4A19-80F5-1EFD2DA1DF4F}" destId="{B08E3A72-F7D8-4A96-A302-A3E09AD59D07}" srcOrd="0" destOrd="0" presId="urn:microsoft.com/office/officeart/2005/8/layout/process2"/>
    <dgm:cxn modelId="{7C97CEF4-0C07-4E2E-9DBC-5485FAD4847B}" type="presParOf" srcId="{B08E3A72-F7D8-4A96-A302-A3E09AD59D07}" destId="{36B8C244-D5AE-4718-942B-92349CE7F34E}" srcOrd="0" destOrd="0" presId="urn:microsoft.com/office/officeart/2005/8/layout/process2"/>
    <dgm:cxn modelId="{695F33F3-B0B1-4B74-BE37-DA69EBF7435B}" type="presParOf" srcId="{B08E3A72-F7D8-4A96-A302-A3E09AD59D07}" destId="{A68F3850-A049-43B6-9445-1707BB49A347}" srcOrd="1" destOrd="0" presId="urn:microsoft.com/office/officeart/2005/8/layout/process2"/>
    <dgm:cxn modelId="{B8B9B430-9010-4853-AF90-26B13665ED36}" type="presParOf" srcId="{A68F3850-A049-43B6-9445-1707BB49A347}" destId="{19A5EA04-A72A-4B51-BFD3-DD9710060F60}" srcOrd="0" destOrd="0" presId="urn:microsoft.com/office/officeart/2005/8/layout/process2"/>
    <dgm:cxn modelId="{39AE09C6-1D55-49AA-81D2-FB062B1EF972}" type="presParOf" srcId="{B08E3A72-F7D8-4A96-A302-A3E09AD59D07}" destId="{C00B8D13-99D5-4A01-A6DE-49A15F140C07}" srcOrd="2" destOrd="0" presId="urn:microsoft.com/office/officeart/2005/8/layout/process2"/>
    <dgm:cxn modelId="{8D1C6BEC-280E-440B-BDA4-2021D46C2D78}" type="presParOf" srcId="{B08E3A72-F7D8-4A96-A302-A3E09AD59D07}" destId="{4E8E73EC-768D-4017-BFD1-09231EF2B5AE}" srcOrd="3" destOrd="0" presId="urn:microsoft.com/office/officeart/2005/8/layout/process2"/>
    <dgm:cxn modelId="{C5543D9E-F75D-4512-AFE2-C5080B87C966}" type="presParOf" srcId="{4E8E73EC-768D-4017-BFD1-09231EF2B5AE}" destId="{18D27AE6-B8B5-45BB-86DD-084470A535B9}" srcOrd="0" destOrd="0" presId="urn:microsoft.com/office/officeart/2005/8/layout/process2"/>
    <dgm:cxn modelId="{2949F98E-2C9F-4042-8597-4B4400CEF648}" type="presParOf" srcId="{B08E3A72-F7D8-4A96-A302-A3E09AD59D07}" destId="{BF22DE10-993E-4FE5-8DFB-0E3D497E7149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53877E-E598-4017-A0A6-40D35667CB6C}">
      <dsp:nvSpPr>
        <dsp:cNvPr id="0" name=""/>
        <dsp:cNvSpPr/>
      </dsp:nvSpPr>
      <dsp:spPr>
        <a:xfrm>
          <a:off x="4682064" y="840940"/>
          <a:ext cx="3907765" cy="7546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7832"/>
              </a:lnTo>
              <a:lnTo>
                <a:pt x="3907765" y="597832"/>
              </a:lnTo>
              <a:lnTo>
                <a:pt x="3907765" y="754608"/>
              </a:lnTo>
            </a:path>
          </a:pathLst>
        </a:custGeom>
        <a:noFill/>
        <a:ln w="127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42D620-BE46-44E5-BB5B-B85E5D878989}">
      <dsp:nvSpPr>
        <dsp:cNvPr id="0" name=""/>
        <dsp:cNvSpPr/>
      </dsp:nvSpPr>
      <dsp:spPr>
        <a:xfrm>
          <a:off x="3085701" y="840940"/>
          <a:ext cx="1596363" cy="727398"/>
        </a:xfrm>
        <a:custGeom>
          <a:avLst/>
          <a:gdLst/>
          <a:ahLst/>
          <a:cxnLst/>
          <a:rect l="0" t="0" r="0" b="0"/>
          <a:pathLst>
            <a:path>
              <a:moveTo>
                <a:pt x="1596363" y="0"/>
              </a:moveTo>
              <a:lnTo>
                <a:pt x="1596363" y="570623"/>
              </a:lnTo>
              <a:lnTo>
                <a:pt x="0" y="570623"/>
              </a:lnTo>
              <a:lnTo>
                <a:pt x="0" y="727398"/>
              </a:lnTo>
            </a:path>
          </a:pathLst>
        </a:custGeom>
        <a:noFill/>
        <a:ln w="127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3B3834-D88C-4C4D-8A0A-7C513B176CD0}">
      <dsp:nvSpPr>
        <dsp:cNvPr id="0" name=""/>
        <dsp:cNvSpPr/>
      </dsp:nvSpPr>
      <dsp:spPr>
        <a:xfrm>
          <a:off x="4414309" y="4588234"/>
          <a:ext cx="91440" cy="302179"/>
        </a:xfrm>
        <a:custGeom>
          <a:avLst/>
          <a:gdLst/>
          <a:ahLst/>
          <a:cxnLst/>
          <a:rect l="0" t="0" r="0" b="0"/>
          <a:pathLst>
            <a:path>
              <a:moveTo>
                <a:pt x="46160" y="0"/>
              </a:moveTo>
              <a:lnTo>
                <a:pt x="46160" y="145404"/>
              </a:lnTo>
              <a:lnTo>
                <a:pt x="45720" y="145404"/>
              </a:lnTo>
              <a:lnTo>
                <a:pt x="45720" y="302179"/>
              </a:lnTo>
            </a:path>
          </a:pathLst>
        </a:custGeom>
        <a:noFill/>
        <a:ln w="1270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324476-A700-4DA5-8E5E-99790EC4F345}">
      <dsp:nvSpPr>
        <dsp:cNvPr id="0" name=""/>
        <dsp:cNvSpPr/>
      </dsp:nvSpPr>
      <dsp:spPr>
        <a:xfrm>
          <a:off x="4460469" y="3039495"/>
          <a:ext cx="1241289" cy="685543"/>
        </a:xfrm>
        <a:custGeom>
          <a:avLst/>
          <a:gdLst/>
          <a:ahLst/>
          <a:cxnLst/>
          <a:rect l="0" t="0" r="0" b="0"/>
          <a:pathLst>
            <a:path>
              <a:moveTo>
                <a:pt x="1241289" y="0"/>
              </a:moveTo>
              <a:lnTo>
                <a:pt x="1241289" y="528768"/>
              </a:lnTo>
              <a:lnTo>
                <a:pt x="0" y="528768"/>
              </a:lnTo>
              <a:lnTo>
                <a:pt x="0" y="685543"/>
              </a:lnTo>
            </a:path>
          </a:pathLst>
        </a:custGeom>
        <a:noFill/>
        <a:ln w="1270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706D73-4617-4FB0-B551-A29A3428EA90}">
      <dsp:nvSpPr>
        <dsp:cNvPr id="0" name=""/>
        <dsp:cNvSpPr/>
      </dsp:nvSpPr>
      <dsp:spPr>
        <a:xfrm>
          <a:off x="4682064" y="840940"/>
          <a:ext cx="1019693" cy="7806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3849"/>
              </a:lnTo>
              <a:lnTo>
                <a:pt x="1019693" y="623849"/>
              </a:lnTo>
              <a:lnTo>
                <a:pt x="1019693" y="780625"/>
              </a:lnTo>
            </a:path>
          </a:pathLst>
        </a:custGeom>
        <a:noFill/>
        <a:ln w="127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3A9C55-5C88-4682-91E9-C8E4EAC619E8}">
      <dsp:nvSpPr>
        <dsp:cNvPr id="0" name=""/>
        <dsp:cNvSpPr/>
      </dsp:nvSpPr>
      <dsp:spPr>
        <a:xfrm>
          <a:off x="850186" y="840940"/>
          <a:ext cx="3831877" cy="727398"/>
        </a:xfrm>
        <a:custGeom>
          <a:avLst/>
          <a:gdLst/>
          <a:ahLst/>
          <a:cxnLst/>
          <a:rect l="0" t="0" r="0" b="0"/>
          <a:pathLst>
            <a:path>
              <a:moveTo>
                <a:pt x="3831877" y="0"/>
              </a:moveTo>
              <a:lnTo>
                <a:pt x="3831877" y="570623"/>
              </a:lnTo>
              <a:lnTo>
                <a:pt x="0" y="570623"/>
              </a:lnTo>
              <a:lnTo>
                <a:pt x="0" y="727398"/>
              </a:lnTo>
            </a:path>
          </a:pathLst>
        </a:custGeom>
        <a:noFill/>
        <a:ln w="127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C2339A-4F01-473B-9360-457377FA9BDD}">
      <dsp:nvSpPr>
        <dsp:cNvPr id="0" name=""/>
        <dsp:cNvSpPr/>
      </dsp:nvSpPr>
      <dsp:spPr>
        <a:xfrm>
          <a:off x="2454207" y="-178634"/>
          <a:ext cx="4455715" cy="1019575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177D17-E402-48C5-BC07-93602CA4F304}">
      <dsp:nvSpPr>
        <dsp:cNvPr id="0" name=""/>
        <dsp:cNvSpPr/>
      </dsp:nvSpPr>
      <dsp:spPr>
        <a:xfrm>
          <a:off x="2642243" y="0"/>
          <a:ext cx="4455715" cy="10195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NICED repository (</a:t>
          </a:r>
          <a:r>
            <a:rPr lang="en-US" sz="2000" b="1" i="1" kern="1200" dirty="0" smtClean="0"/>
            <a:t>Shigella</a:t>
          </a:r>
          <a:r>
            <a:rPr lang="en-US" sz="2000" b="1" kern="1200" dirty="0" smtClean="0"/>
            <a:t> strains)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(20 strains)</a:t>
          </a:r>
          <a:endParaRPr lang="en-US" sz="2000" b="1" kern="1200" dirty="0"/>
        </a:p>
      </dsp:txBody>
      <dsp:txXfrm>
        <a:off x="2672105" y="29862"/>
        <a:ext cx="4395991" cy="959851"/>
      </dsp:txXfrm>
    </dsp:sp>
    <dsp:sp modelId="{226474E5-82B7-4365-927C-BA29FE3C81AB}">
      <dsp:nvSpPr>
        <dsp:cNvPr id="0" name=""/>
        <dsp:cNvSpPr/>
      </dsp:nvSpPr>
      <dsp:spPr>
        <a:xfrm>
          <a:off x="4022" y="1568339"/>
          <a:ext cx="1692328" cy="1074628"/>
        </a:xfrm>
        <a:prstGeom prst="roundRect">
          <a:avLst>
            <a:gd name="adj" fmla="val 10000"/>
          </a:avLst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F13C11-69E5-42A5-A4CC-9B7D88A41D17}">
      <dsp:nvSpPr>
        <dsp:cNvPr id="0" name=""/>
        <dsp:cNvSpPr/>
      </dsp:nvSpPr>
      <dsp:spPr>
        <a:xfrm>
          <a:off x="192059" y="1746974"/>
          <a:ext cx="1692328" cy="10746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Presence of virulent plasmid</a:t>
          </a:r>
          <a:endParaRPr lang="en-US" sz="2000" b="1" kern="1200" dirty="0"/>
        </a:p>
      </dsp:txBody>
      <dsp:txXfrm>
        <a:off x="223534" y="1778449"/>
        <a:ext cx="1629378" cy="1011678"/>
      </dsp:txXfrm>
    </dsp:sp>
    <dsp:sp modelId="{60CD4A15-F97B-459D-A2CD-F709A0861B2C}">
      <dsp:nvSpPr>
        <dsp:cNvPr id="0" name=""/>
        <dsp:cNvSpPr/>
      </dsp:nvSpPr>
      <dsp:spPr>
        <a:xfrm>
          <a:off x="4462753" y="1621565"/>
          <a:ext cx="2478009" cy="1417929"/>
        </a:xfrm>
        <a:prstGeom prst="roundRect">
          <a:avLst>
            <a:gd name="adj" fmla="val 10000"/>
          </a:avLst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AD17C4-16E2-4B43-BD39-BA06093FD83E}">
      <dsp:nvSpPr>
        <dsp:cNvPr id="0" name=""/>
        <dsp:cNvSpPr/>
      </dsp:nvSpPr>
      <dsp:spPr>
        <a:xfrm>
          <a:off x="4650790" y="1800200"/>
          <a:ext cx="2478009" cy="14179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Invasion assay in </a:t>
          </a:r>
          <a:r>
            <a:rPr lang="en-US" sz="2000" b="1" kern="1200" dirty="0" err="1" smtClean="0"/>
            <a:t>Caco</a:t>
          </a:r>
          <a:r>
            <a:rPr lang="en-US" sz="2000" b="1" kern="1200" dirty="0" smtClean="0"/>
            <a:t> 2 cell line</a:t>
          </a:r>
          <a:endParaRPr lang="en-US" sz="2000" b="1" kern="1200" dirty="0"/>
        </a:p>
      </dsp:txBody>
      <dsp:txXfrm>
        <a:off x="4692320" y="1841730"/>
        <a:ext cx="2394949" cy="1334869"/>
      </dsp:txXfrm>
    </dsp:sp>
    <dsp:sp modelId="{ED081D03-360D-4A5F-9697-179200B437EE}">
      <dsp:nvSpPr>
        <dsp:cNvPr id="0" name=""/>
        <dsp:cNvSpPr/>
      </dsp:nvSpPr>
      <dsp:spPr>
        <a:xfrm>
          <a:off x="2204552" y="3725039"/>
          <a:ext cx="4511832" cy="863195"/>
        </a:xfrm>
        <a:prstGeom prst="roundRect">
          <a:avLst>
            <a:gd name="adj" fmla="val 10000"/>
          </a:avLst>
        </a:prstGeom>
        <a:solidFill>
          <a:schemeClr val="accent2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80A09D-5AB0-4A79-BEC8-C84E149BC833}">
      <dsp:nvSpPr>
        <dsp:cNvPr id="0" name=""/>
        <dsp:cNvSpPr/>
      </dsp:nvSpPr>
      <dsp:spPr>
        <a:xfrm>
          <a:off x="2392589" y="3903673"/>
          <a:ext cx="4511832" cy="8631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12 virulent strains finally selected </a:t>
          </a:r>
          <a:endParaRPr lang="en-US" sz="2000" b="1" kern="1200" dirty="0"/>
        </a:p>
      </dsp:txBody>
      <dsp:txXfrm>
        <a:off x="2417871" y="3928955"/>
        <a:ext cx="4461268" cy="812631"/>
      </dsp:txXfrm>
    </dsp:sp>
    <dsp:sp modelId="{B3AF8855-618F-4830-8108-4EE2659F59D7}">
      <dsp:nvSpPr>
        <dsp:cNvPr id="0" name=""/>
        <dsp:cNvSpPr/>
      </dsp:nvSpPr>
      <dsp:spPr>
        <a:xfrm>
          <a:off x="3218113" y="4890414"/>
          <a:ext cx="2483830" cy="763598"/>
        </a:xfrm>
        <a:prstGeom prst="roundRect">
          <a:avLst>
            <a:gd name="adj" fmla="val 10000"/>
          </a:avLst>
        </a:prstGeom>
        <a:solidFill>
          <a:schemeClr val="accent2">
            <a:tint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505626-265F-4E65-8C17-2F17FE8E90DF}">
      <dsp:nvSpPr>
        <dsp:cNvPr id="0" name=""/>
        <dsp:cNvSpPr/>
      </dsp:nvSpPr>
      <dsp:spPr>
        <a:xfrm>
          <a:off x="3406150" y="5069049"/>
          <a:ext cx="2483830" cy="7635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Secretion of OMVs</a:t>
          </a:r>
          <a:endParaRPr lang="en-US" sz="2000" b="1" kern="1200" dirty="0"/>
        </a:p>
      </dsp:txBody>
      <dsp:txXfrm>
        <a:off x="3428515" y="5091414"/>
        <a:ext cx="2439100" cy="718868"/>
      </dsp:txXfrm>
    </dsp:sp>
    <dsp:sp modelId="{B98FA8FB-2642-4AE6-9FA8-98343BBC59B5}">
      <dsp:nvSpPr>
        <dsp:cNvPr id="0" name=""/>
        <dsp:cNvSpPr/>
      </dsp:nvSpPr>
      <dsp:spPr>
        <a:xfrm>
          <a:off x="2095714" y="1568339"/>
          <a:ext cx="1979973" cy="1475938"/>
        </a:xfrm>
        <a:prstGeom prst="roundRect">
          <a:avLst>
            <a:gd name="adj" fmla="val 10000"/>
          </a:avLst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E07CC1-B483-45B9-AB64-9A83616C13A4}">
      <dsp:nvSpPr>
        <dsp:cNvPr id="0" name=""/>
        <dsp:cNvSpPr/>
      </dsp:nvSpPr>
      <dsp:spPr>
        <a:xfrm>
          <a:off x="2283751" y="1746974"/>
          <a:ext cx="1979973" cy="14759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PCR of virulence associated genes</a:t>
          </a:r>
          <a:endParaRPr lang="en-US" sz="2000" b="1" kern="1200" dirty="0"/>
        </a:p>
      </dsp:txBody>
      <dsp:txXfrm>
        <a:off x="2326980" y="1790203"/>
        <a:ext cx="1893515" cy="1389480"/>
      </dsp:txXfrm>
    </dsp:sp>
    <dsp:sp modelId="{A2EE1CEB-903C-4040-9879-6A2F77C8D29A}">
      <dsp:nvSpPr>
        <dsp:cNvPr id="0" name=""/>
        <dsp:cNvSpPr/>
      </dsp:nvSpPr>
      <dsp:spPr>
        <a:xfrm>
          <a:off x="7286575" y="1595549"/>
          <a:ext cx="2606507" cy="1422464"/>
        </a:xfrm>
        <a:prstGeom prst="roundRect">
          <a:avLst>
            <a:gd name="adj" fmla="val 10000"/>
          </a:avLst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2A53F8-6E1A-4F6E-9A25-7F31780B4966}">
      <dsp:nvSpPr>
        <dsp:cNvPr id="0" name=""/>
        <dsp:cNvSpPr/>
      </dsp:nvSpPr>
      <dsp:spPr>
        <a:xfrm>
          <a:off x="7474612" y="1774183"/>
          <a:ext cx="2606507" cy="142246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/>
            <a:t>Sereny</a:t>
          </a:r>
          <a:r>
            <a:rPr lang="en-US" sz="2000" b="1" kern="1200" dirty="0" smtClean="0"/>
            <a:t> test in Guinea pig eyes</a:t>
          </a:r>
          <a:endParaRPr lang="en-US" sz="2000" b="1" kern="1200" dirty="0"/>
        </a:p>
      </dsp:txBody>
      <dsp:txXfrm>
        <a:off x="7516275" y="1815846"/>
        <a:ext cx="2523181" cy="13391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312CAF-706D-4C04-A314-C39ABDC36F25}">
      <dsp:nvSpPr>
        <dsp:cNvPr id="0" name=""/>
        <dsp:cNvSpPr/>
      </dsp:nvSpPr>
      <dsp:spPr>
        <a:xfrm>
          <a:off x="1470519" y="297454"/>
          <a:ext cx="3961764" cy="1076204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000" b="1" kern="1200" dirty="0"/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dirty="0" smtClean="0"/>
            <a:t>Immunized with the SOMVs</a:t>
          </a:r>
          <a:endParaRPr lang="en-US" sz="2000" b="1" kern="1200" dirty="0"/>
        </a:p>
      </dsp:txBody>
      <dsp:txXfrm>
        <a:off x="1470519" y="431980"/>
        <a:ext cx="3558188" cy="807153"/>
      </dsp:txXfrm>
    </dsp:sp>
    <dsp:sp modelId="{CCACB3EE-0993-44EF-9C55-63F687C23E68}">
      <dsp:nvSpPr>
        <dsp:cNvPr id="0" name=""/>
        <dsp:cNvSpPr/>
      </dsp:nvSpPr>
      <dsp:spPr>
        <a:xfrm>
          <a:off x="0" y="86655"/>
          <a:ext cx="1462299" cy="1424361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tint val="30000"/>
                <a:satMod val="300000"/>
              </a:schemeClr>
              <a:schemeClr val="accent2">
                <a:hueOff val="0"/>
                <a:satOff val="0"/>
                <a:lumOff val="0"/>
                <a:alphaOff val="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7 week old adult female mice </a:t>
          </a:r>
          <a:endParaRPr lang="en-US" sz="2000" b="1" kern="1200" dirty="0"/>
        </a:p>
      </dsp:txBody>
      <dsp:txXfrm>
        <a:off x="69532" y="156187"/>
        <a:ext cx="1323235" cy="1285297"/>
      </dsp:txXfrm>
    </dsp:sp>
    <dsp:sp modelId="{3E47B16F-B1DB-4306-9F8A-6CBBF61503CF}">
      <dsp:nvSpPr>
        <dsp:cNvPr id="0" name=""/>
        <dsp:cNvSpPr/>
      </dsp:nvSpPr>
      <dsp:spPr>
        <a:xfrm>
          <a:off x="1419514" y="1923138"/>
          <a:ext cx="4199981" cy="1379897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000" b="1" kern="1200" dirty="0"/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dirty="0" smtClean="0"/>
            <a:t>Immunized female mice were mated with age matched males</a:t>
          </a:r>
          <a:endParaRPr lang="en-US" sz="2000" b="1" kern="1200" dirty="0"/>
        </a:p>
      </dsp:txBody>
      <dsp:txXfrm>
        <a:off x="1419514" y="2095625"/>
        <a:ext cx="3682520" cy="1034923"/>
      </dsp:txXfrm>
    </dsp:sp>
    <dsp:sp modelId="{A116CB1F-22F7-413B-BBF5-EF7501496F8C}">
      <dsp:nvSpPr>
        <dsp:cNvPr id="0" name=""/>
        <dsp:cNvSpPr/>
      </dsp:nvSpPr>
      <dsp:spPr>
        <a:xfrm>
          <a:off x="0" y="1901832"/>
          <a:ext cx="1430816" cy="1463647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tint val="30000"/>
                <a:satMod val="300000"/>
              </a:schemeClr>
              <a:schemeClr val="accent3">
                <a:hueOff val="0"/>
                <a:satOff val="0"/>
                <a:lumOff val="0"/>
                <a:alphaOff val="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Adult male mice</a:t>
          </a:r>
          <a:endParaRPr lang="en-US" sz="2000" b="1" kern="1200" dirty="0"/>
        </a:p>
      </dsp:txBody>
      <dsp:txXfrm>
        <a:off x="69847" y="1971679"/>
        <a:ext cx="1291122" cy="1323953"/>
      </dsp:txXfrm>
    </dsp:sp>
    <dsp:sp modelId="{8C634037-31D4-41BA-AB9A-927E8DE7DD12}">
      <dsp:nvSpPr>
        <dsp:cNvPr id="0" name=""/>
        <dsp:cNvSpPr/>
      </dsp:nvSpPr>
      <dsp:spPr>
        <a:xfrm>
          <a:off x="1417105" y="3778028"/>
          <a:ext cx="4349416" cy="1304508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dirty="0" smtClean="0"/>
            <a:t>Challenged with wild type virulent </a:t>
          </a:r>
          <a:r>
            <a:rPr lang="en-US" sz="2000" b="1" i="1" kern="1200" dirty="0" smtClean="0"/>
            <a:t>Shigella</a:t>
          </a:r>
          <a:r>
            <a:rPr lang="en-US" sz="2000" b="1" kern="1200" dirty="0" smtClean="0"/>
            <a:t> strains to study the protective efficacy of the SOMVs vaccine formulation</a:t>
          </a:r>
          <a:endParaRPr lang="en-US" sz="2000" b="1" kern="1200" dirty="0"/>
        </a:p>
      </dsp:txBody>
      <dsp:txXfrm>
        <a:off x="1417105" y="3941092"/>
        <a:ext cx="3860226" cy="978381"/>
      </dsp:txXfrm>
    </dsp:sp>
    <dsp:sp modelId="{4EF8D496-A8D3-4401-B520-1442E1966513}">
      <dsp:nvSpPr>
        <dsp:cNvPr id="0" name=""/>
        <dsp:cNvSpPr/>
      </dsp:nvSpPr>
      <dsp:spPr>
        <a:xfrm>
          <a:off x="0" y="3635112"/>
          <a:ext cx="1414873" cy="1516139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4">
                <a:hueOff val="0"/>
                <a:satOff val="0"/>
                <a:lumOff val="0"/>
                <a:alphaOff val="0"/>
                <a:tint val="30000"/>
                <a:satMod val="300000"/>
              </a:schemeClr>
              <a:schemeClr val="accent4">
                <a:hueOff val="0"/>
                <a:satOff val="0"/>
                <a:lumOff val="0"/>
                <a:alphaOff val="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Suckling mice</a:t>
          </a:r>
          <a:endParaRPr lang="en-US" sz="2000" b="1" kern="1200" dirty="0"/>
        </a:p>
      </dsp:txBody>
      <dsp:txXfrm>
        <a:off x="69068" y="3704180"/>
        <a:ext cx="1276737" cy="137800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4AFE10-4995-44F7-8EF0-09351D6951AF}">
      <dsp:nvSpPr>
        <dsp:cNvPr id="0" name=""/>
        <dsp:cNvSpPr/>
      </dsp:nvSpPr>
      <dsp:spPr>
        <a:xfrm>
          <a:off x="8902635" y="2845609"/>
          <a:ext cx="91440" cy="45473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54737"/>
              </a:lnTo>
            </a:path>
          </a:pathLst>
        </a:custGeom>
        <a:noFill/>
        <a:ln w="1270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8BADB7-32B8-4BCC-A000-2D3B2BA9F828}">
      <dsp:nvSpPr>
        <dsp:cNvPr id="0" name=""/>
        <dsp:cNvSpPr/>
      </dsp:nvSpPr>
      <dsp:spPr>
        <a:xfrm>
          <a:off x="5018127" y="1308165"/>
          <a:ext cx="3930228" cy="4547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368"/>
              </a:lnTo>
              <a:lnTo>
                <a:pt x="3930228" y="227368"/>
              </a:lnTo>
              <a:lnTo>
                <a:pt x="3930228" y="454737"/>
              </a:lnTo>
            </a:path>
          </a:pathLst>
        </a:custGeom>
        <a:noFill/>
        <a:ln w="127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E0E7E2-778C-4E4D-AE94-6432440BE64D}">
      <dsp:nvSpPr>
        <dsp:cNvPr id="0" name=""/>
        <dsp:cNvSpPr/>
      </dsp:nvSpPr>
      <dsp:spPr>
        <a:xfrm>
          <a:off x="6282483" y="2845609"/>
          <a:ext cx="91440" cy="45473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54737"/>
              </a:lnTo>
            </a:path>
          </a:pathLst>
        </a:custGeom>
        <a:noFill/>
        <a:ln w="1270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4FA139-0DA7-4EDF-8215-EDFA1DF7F5E0}">
      <dsp:nvSpPr>
        <dsp:cNvPr id="0" name=""/>
        <dsp:cNvSpPr/>
      </dsp:nvSpPr>
      <dsp:spPr>
        <a:xfrm>
          <a:off x="5018127" y="1308165"/>
          <a:ext cx="1310076" cy="4547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368"/>
              </a:lnTo>
              <a:lnTo>
                <a:pt x="1310076" y="227368"/>
              </a:lnTo>
              <a:lnTo>
                <a:pt x="1310076" y="454737"/>
              </a:lnTo>
            </a:path>
          </a:pathLst>
        </a:custGeom>
        <a:noFill/>
        <a:ln w="127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7068A6-B171-49CA-BF70-29170FC2B3D6}">
      <dsp:nvSpPr>
        <dsp:cNvPr id="0" name=""/>
        <dsp:cNvSpPr/>
      </dsp:nvSpPr>
      <dsp:spPr>
        <a:xfrm>
          <a:off x="3662330" y="2845609"/>
          <a:ext cx="91440" cy="45473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54737"/>
              </a:lnTo>
            </a:path>
          </a:pathLst>
        </a:custGeom>
        <a:noFill/>
        <a:ln w="1270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853FFC-E5C4-4E71-85CE-6F6EF1097282}">
      <dsp:nvSpPr>
        <dsp:cNvPr id="0" name=""/>
        <dsp:cNvSpPr/>
      </dsp:nvSpPr>
      <dsp:spPr>
        <a:xfrm>
          <a:off x="3708050" y="1308165"/>
          <a:ext cx="1310076" cy="454737"/>
        </a:xfrm>
        <a:custGeom>
          <a:avLst/>
          <a:gdLst/>
          <a:ahLst/>
          <a:cxnLst/>
          <a:rect l="0" t="0" r="0" b="0"/>
          <a:pathLst>
            <a:path>
              <a:moveTo>
                <a:pt x="1310076" y="0"/>
              </a:moveTo>
              <a:lnTo>
                <a:pt x="1310076" y="227368"/>
              </a:lnTo>
              <a:lnTo>
                <a:pt x="0" y="227368"/>
              </a:lnTo>
              <a:lnTo>
                <a:pt x="0" y="454737"/>
              </a:lnTo>
            </a:path>
          </a:pathLst>
        </a:custGeom>
        <a:noFill/>
        <a:ln w="127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14C06C-3D23-4DD7-AA81-DBFAC3C6C452}">
      <dsp:nvSpPr>
        <dsp:cNvPr id="0" name=""/>
        <dsp:cNvSpPr/>
      </dsp:nvSpPr>
      <dsp:spPr>
        <a:xfrm>
          <a:off x="1042178" y="2845609"/>
          <a:ext cx="91440" cy="45473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54737"/>
              </a:lnTo>
            </a:path>
          </a:pathLst>
        </a:custGeom>
        <a:noFill/>
        <a:ln w="1270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52D909-796F-4936-B565-4513387659CE}">
      <dsp:nvSpPr>
        <dsp:cNvPr id="0" name=""/>
        <dsp:cNvSpPr/>
      </dsp:nvSpPr>
      <dsp:spPr>
        <a:xfrm>
          <a:off x="1087898" y="1308165"/>
          <a:ext cx="3930228" cy="454737"/>
        </a:xfrm>
        <a:custGeom>
          <a:avLst/>
          <a:gdLst/>
          <a:ahLst/>
          <a:cxnLst/>
          <a:rect l="0" t="0" r="0" b="0"/>
          <a:pathLst>
            <a:path>
              <a:moveTo>
                <a:pt x="3930228" y="0"/>
              </a:moveTo>
              <a:lnTo>
                <a:pt x="3930228" y="227368"/>
              </a:lnTo>
              <a:lnTo>
                <a:pt x="0" y="227368"/>
              </a:lnTo>
              <a:lnTo>
                <a:pt x="0" y="454737"/>
              </a:lnTo>
            </a:path>
          </a:pathLst>
        </a:custGeom>
        <a:noFill/>
        <a:ln w="1270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33CFC8-7B15-4EF8-847C-6667D13378FE}">
      <dsp:nvSpPr>
        <dsp:cNvPr id="0" name=""/>
        <dsp:cNvSpPr/>
      </dsp:nvSpPr>
      <dsp:spPr>
        <a:xfrm>
          <a:off x="3935419" y="225457"/>
          <a:ext cx="2165414" cy="1082707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ja-JP" sz="2400" b="1" i="1" u="none" strike="noStrike" kern="1200" cap="none" normalizeH="0" baseline="0" dirty="0" smtClean="0">
              <a:ln/>
              <a:effectLst/>
              <a:ea typeface="ＭＳ Ｐゴシック" charset="-128"/>
            </a:rPr>
            <a:t>Shigella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ja-JP" sz="2400" b="1" i="0" u="none" strike="noStrike" kern="1200" cap="none" normalizeH="0" baseline="0" dirty="0" smtClean="0">
              <a:ln/>
              <a:effectLst/>
              <a:ea typeface="ＭＳ Ｐゴシック" charset="-128"/>
            </a:rPr>
            <a:t>(50 serotypes)</a:t>
          </a:r>
        </a:p>
      </dsp:txBody>
      <dsp:txXfrm>
        <a:off x="3935419" y="225457"/>
        <a:ext cx="2165414" cy="1082707"/>
      </dsp:txXfrm>
    </dsp:sp>
    <dsp:sp modelId="{A47D16BC-0B7C-4F2C-8A0B-26AD7CB6CB62}">
      <dsp:nvSpPr>
        <dsp:cNvPr id="0" name=""/>
        <dsp:cNvSpPr/>
      </dsp:nvSpPr>
      <dsp:spPr>
        <a:xfrm>
          <a:off x="5191" y="1762902"/>
          <a:ext cx="2165414" cy="1082707"/>
        </a:xfrm>
        <a:prstGeom prst="rect">
          <a:avLst/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ja-JP" sz="2400" b="1" i="0" u="none" strike="noStrike" kern="1200" cap="none" normalizeH="0" baseline="0" dirty="0" err="1" smtClean="0">
              <a:ln/>
              <a:effectLst/>
              <a:ea typeface="ＭＳ Ｐゴシック" charset="-128"/>
            </a:rPr>
            <a:t>Sero</a:t>
          </a:r>
          <a:r>
            <a:rPr kumimoji="0" lang="en-US" altLang="ja-JP" sz="2400" b="1" i="0" u="none" strike="noStrike" kern="1200" cap="none" normalizeH="0" baseline="0" dirty="0" smtClean="0">
              <a:ln/>
              <a:effectLst/>
              <a:ea typeface="ＭＳ Ｐゴシック" charset="-128"/>
            </a:rPr>
            <a:t> group A</a:t>
          </a:r>
          <a:endParaRPr kumimoji="0" lang="ja-JP" altLang="en-US" sz="2400" b="1" i="0" u="none" strike="noStrike" kern="1200" cap="none" normalizeH="0" baseline="0" smtClean="0">
            <a:ln/>
            <a:effectLst/>
            <a:ea typeface="ＭＳ Ｐゴシック" charset="-128"/>
          </a:endParaRPr>
        </a:p>
      </dsp:txBody>
      <dsp:txXfrm>
        <a:off x="5191" y="1762902"/>
        <a:ext cx="2165414" cy="1082707"/>
      </dsp:txXfrm>
    </dsp:sp>
    <dsp:sp modelId="{F57650C9-03DF-44F2-9086-15384580BF87}">
      <dsp:nvSpPr>
        <dsp:cNvPr id="0" name=""/>
        <dsp:cNvSpPr/>
      </dsp:nvSpPr>
      <dsp:spPr>
        <a:xfrm>
          <a:off x="5191" y="3300346"/>
          <a:ext cx="2165414" cy="1082707"/>
        </a:xfrm>
        <a:prstGeom prst="rect">
          <a:avLst/>
        </a:prstGeom>
        <a:solidFill>
          <a:schemeClr val="accent2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ja-JP" sz="2400" b="1" i="1" u="none" strike="noStrike" kern="1200" cap="none" normalizeH="0" baseline="0" dirty="0" smtClean="0">
              <a:ln/>
              <a:effectLst/>
              <a:ea typeface="ＭＳ Ｐゴシック" charset="-128"/>
            </a:rPr>
            <a:t>Shigella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ja-JP" sz="2400" b="1" i="1" u="none" strike="noStrike" kern="1200" cap="none" normalizeH="0" baseline="0" dirty="0" smtClean="0">
              <a:ln/>
              <a:effectLst/>
              <a:ea typeface="ＭＳ Ｐゴシック" charset="-128"/>
            </a:rPr>
            <a:t>dysenteriae</a:t>
          </a:r>
          <a:r>
            <a:rPr kumimoji="0" lang="en-US" altLang="ja-JP" sz="2400" b="1" i="0" u="none" strike="noStrike" kern="1200" cap="none" normalizeH="0" baseline="0" dirty="0" smtClean="0">
              <a:ln/>
              <a:effectLst/>
              <a:ea typeface="ＭＳ Ｐゴシック" charset="-128"/>
            </a:rPr>
            <a:t>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ja-JP" sz="2400" b="1" i="0" u="none" strike="noStrike" kern="1200" cap="none" normalizeH="0" baseline="0" dirty="0" smtClean="0">
              <a:ln/>
              <a:effectLst/>
              <a:ea typeface="ＭＳ Ｐゴシック" charset="-128"/>
            </a:rPr>
            <a:t>[15 serotypes]</a:t>
          </a:r>
        </a:p>
      </dsp:txBody>
      <dsp:txXfrm>
        <a:off x="5191" y="3300346"/>
        <a:ext cx="2165414" cy="1082707"/>
      </dsp:txXfrm>
    </dsp:sp>
    <dsp:sp modelId="{D09D9A1A-09B6-4890-9480-C870889AEAB5}">
      <dsp:nvSpPr>
        <dsp:cNvPr id="0" name=""/>
        <dsp:cNvSpPr/>
      </dsp:nvSpPr>
      <dsp:spPr>
        <a:xfrm>
          <a:off x="2625343" y="1762902"/>
          <a:ext cx="2165414" cy="1082707"/>
        </a:xfrm>
        <a:prstGeom prst="rect">
          <a:avLst/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ja-JP" sz="2400" b="1" i="0" u="none" strike="noStrike" kern="1200" cap="none" normalizeH="0" baseline="0" dirty="0" err="1" smtClean="0">
              <a:ln/>
              <a:effectLst/>
              <a:ea typeface="ＭＳ Ｐゴシック" charset="-128"/>
            </a:rPr>
            <a:t>Sero</a:t>
          </a:r>
          <a:r>
            <a:rPr kumimoji="0" lang="en-US" altLang="ja-JP" sz="2400" b="1" i="0" u="none" strike="noStrike" kern="1200" cap="none" normalizeH="0" baseline="0" dirty="0" smtClean="0">
              <a:ln/>
              <a:effectLst/>
              <a:ea typeface="ＭＳ Ｐゴシック" charset="-128"/>
            </a:rPr>
            <a:t> group B</a:t>
          </a:r>
        </a:p>
      </dsp:txBody>
      <dsp:txXfrm>
        <a:off x="2625343" y="1762902"/>
        <a:ext cx="2165414" cy="1082707"/>
      </dsp:txXfrm>
    </dsp:sp>
    <dsp:sp modelId="{1A30346F-CF98-40CC-A169-5314D7DB54D0}">
      <dsp:nvSpPr>
        <dsp:cNvPr id="0" name=""/>
        <dsp:cNvSpPr/>
      </dsp:nvSpPr>
      <dsp:spPr>
        <a:xfrm>
          <a:off x="2625343" y="3300346"/>
          <a:ext cx="2165414" cy="1082707"/>
        </a:xfrm>
        <a:prstGeom prst="rect">
          <a:avLst/>
        </a:prstGeom>
        <a:solidFill>
          <a:schemeClr val="accent2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ja-JP" sz="2400" b="1" i="1" u="none" strike="noStrike" kern="1200" cap="none" normalizeH="0" baseline="0" dirty="0" smtClean="0">
              <a:ln/>
              <a:effectLst/>
              <a:ea typeface="ＭＳ Ｐゴシック" charset="-128"/>
            </a:rPr>
            <a:t>Shigella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ja-JP" sz="2400" b="1" i="1" u="none" strike="noStrike" kern="1200" cap="none" normalizeH="0" baseline="0" dirty="0" smtClean="0">
              <a:ln/>
              <a:effectLst/>
              <a:ea typeface="ＭＳ Ｐゴシック" charset="-128"/>
            </a:rPr>
            <a:t>flexneri</a:t>
          </a:r>
          <a:r>
            <a:rPr kumimoji="0" lang="en-US" altLang="ja-JP" sz="2400" b="1" i="0" u="none" strike="noStrike" kern="1200" cap="none" normalizeH="0" baseline="0" dirty="0" smtClean="0">
              <a:ln/>
              <a:effectLst/>
              <a:ea typeface="ＭＳ Ｐゴシック" charset="-128"/>
            </a:rPr>
            <a:t>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ja-JP" sz="2400" b="1" i="0" u="none" strike="noStrike" kern="1200" cap="none" normalizeH="0" baseline="0" dirty="0" smtClean="0">
              <a:ln/>
              <a:effectLst/>
              <a:ea typeface="ＭＳ Ｐゴシック" charset="-128"/>
            </a:rPr>
            <a:t>[14 serotypes]</a:t>
          </a:r>
        </a:p>
      </dsp:txBody>
      <dsp:txXfrm>
        <a:off x="2625343" y="3300346"/>
        <a:ext cx="2165414" cy="1082707"/>
      </dsp:txXfrm>
    </dsp:sp>
    <dsp:sp modelId="{A5C9A322-F02A-4889-9F26-7AD75F30EA83}">
      <dsp:nvSpPr>
        <dsp:cNvPr id="0" name=""/>
        <dsp:cNvSpPr/>
      </dsp:nvSpPr>
      <dsp:spPr>
        <a:xfrm>
          <a:off x="5245495" y="1762902"/>
          <a:ext cx="2165414" cy="1082707"/>
        </a:xfrm>
        <a:prstGeom prst="rect">
          <a:avLst/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n-US" altLang="ja-JP" sz="2400" b="1" i="0" u="none" strike="noStrike" kern="1200" cap="none" normalizeH="0" baseline="0" dirty="0" smtClean="0">
            <a:ln/>
            <a:effectLst/>
            <a:ea typeface="ＭＳ Ｐゴシック" charset="-128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ja-JP" sz="2400" b="1" i="0" u="none" strike="noStrike" kern="1200" cap="none" normalizeH="0" baseline="0" dirty="0" err="1" smtClean="0">
              <a:ln/>
              <a:effectLst/>
              <a:ea typeface="ＭＳ Ｐゴシック" charset="-128"/>
            </a:rPr>
            <a:t>Sero</a:t>
          </a:r>
          <a:r>
            <a:rPr kumimoji="0" lang="en-US" altLang="ja-JP" sz="2400" b="1" i="0" u="none" strike="noStrike" kern="1200" cap="none" normalizeH="0" baseline="0" dirty="0" smtClean="0">
              <a:ln/>
              <a:effectLst/>
              <a:ea typeface="ＭＳ Ｐゴシック" charset="-128"/>
            </a:rPr>
            <a:t> group C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ja-JP" altLang="en-US" sz="2400" b="1" i="0" u="none" strike="noStrike" kern="1200" cap="none" normalizeH="0" baseline="0" smtClean="0">
            <a:ln/>
            <a:effectLst/>
            <a:ea typeface="ＭＳ Ｐゴシック" charset="-128"/>
          </a:endParaRPr>
        </a:p>
      </dsp:txBody>
      <dsp:txXfrm>
        <a:off x="5245495" y="1762902"/>
        <a:ext cx="2165414" cy="1082707"/>
      </dsp:txXfrm>
    </dsp:sp>
    <dsp:sp modelId="{6EA772F4-4980-4CF4-A06C-071860A64039}">
      <dsp:nvSpPr>
        <dsp:cNvPr id="0" name=""/>
        <dsp:cNvSpPr/>
      </dsp:nvSpPr>
      <dsp:spPr>
        <a:xfrm>
          <a:off x="5245495" y="3300346"/>
          <a:ext cx="2165414" cy="1082707"/>
        </a:xfrm>
        <a:prstGeom prst="rect">
          <a:avLst/>
        </a:prstGeom>
        <a:solidFill>
          <a:schemeClr val="accent2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ja-JP" sz="2400" b="1" i="1" u="none" strike="noStrike" kern="1200" cap="none" normalizeH="0" baseline="0" dirty="0" smtClean="0">
              <a:ln/>
              <a:effectLst/>
              <a:ea typeface="ＭＳ Ｐゴシック" charset="-128"/>
            </a:rPr>
            <a:t>Shigella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ja-JP" sz="2400" b="1" i="1" u="none" strike="noStrike" kern="1200" cap="none" normalizeH="0" baseline="0" dirty="0" smtClean="0">
              <a:ln/>
              <a:effectLst/>
              <a:ea typeface="ＭＳ Ｐゴシック" charset="-128"/>
            </a:rPr>
            <a:t>boydii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ja-JP" sz="2400" b="1" i="0" u="none" strike="noStrike" kern="1200" cap="none" normalizeH="0" baseline="0" dirty="0" smtClean="0">
              <a:ln/>
              <a:effectLst/>
              <a:ea typeface="ＭＳ Ｐゴシック" charset="-128"/>
            </a:rPr>
            <a:t>[20 serotypes]</a:t>
          </a:r>
        </a:p>
      </dsp:txBody>
      <dsp:txXfrm>
        <a:off x="5245495" y="3300346"/>
        <a:ext cx="2165414" cy="1082707"/>
      </dsp:txXfrm>
    </dsp:sp>
    <dsp:sp modelId="{B6C23B6C-E20E-437D-AD2E-294FF34E3106}">
      <dsp:nvSpPr>
        <dsp:cNvPr id="0" name=""/>
        <dsp:cNvSpPr/>
      </dsp:nvSpPr>
      <dsp:spPr>
        <a:xfrm>
          <a:off x="7865647" y="1762902"/>
          <a:ext cx="2165414" cy="1082707"/>
        </a:xfrm>
        <a:prstGeom prst="rect">
          <a:avLst/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ja-JP" sz="2400" b="1" i="0" u="none" strike="noStrike" kern="1200" cap="none" normalizeH="0" baseline="0" dirty="0" err="1" smtClean="0">
              <a:ln/>
              <a:effectLst/>
              <a:ea typeface="ＭＳ Ｐゴシック" charset="-128"/>
            </a:rPr>
            <a:t>Sero</a:t>
          </a:r>
          <a:r>
            <a:rPr kumimoji="0" lang="en-US" altLang="ja-JP" sz="2400" b="1" i="0" u="none" strike="noStrike" kern="1200" cap="none" normalizeH="0" baseline="0" dirty="0" smtClean="0">
              <a:ln/>
              <a:effectLst/>
              <a:ea typeface="ＭＳ Ｐゴシック" charset="-128"/>
            </a:rPr>
            <a:t> group D</a:t>
          </a:r>
          <a:endParaRPr kumimoji="0" lang="ja-JP" altLang="en-US" sz="2400" b="1" i="0" u="none" strike="noStrike" kern="1200" cap="none" normalizeH="0" baseline="0" smtClean="0">
            <a:ln/>
            <a:effectLst/>
            <a:ea typeface="ＭＳ Ｐゴシック" charset="-128"/>
          </a:endParaRPr>
        </a:p>
      </dsp:txBody>
      <dsp:txXfrm>
        <a:off x="7865647" y="1762902"/>
        <a:ext cx="2165414" cy="1082707"/>
      </dsp:txXfrm>
    </dsp:sp>
    <dsp:sp modelId="{29E1E1CD-AD60-4C5D-8265-76970D8E2C89}">
      <dsp:nvSpPr>
        <dsp:cNvPr id="0" name=""/>
        <dsp:cNvSpPr/>
      </dsp:nvSpPr>
      <dsp:spPr>
        <a:xfrm>
          <a:off x="7865647" y="3300346"/>
          <a:ext cx="2165414" cy="1082707"/>
        </a:xfrm>
        <a:prstGeom prst="rect">
          <a:avLst/>
        </a:prstGeom>
        <a:solidFill>
          <a:schemeClr val="accent2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ja-JP" sz="2400" b="1" i="1" u="none" strike="noStrike" kern="1200" cap="none" normalizeH="0" baseline="0" dirty="0" smtClean="0">
              <a:ln/>
              <a:effectLst/>
              <a:ea typeface="ＭＳ Ｐゴシック" charset="-128"/>
            </a:rPr>
            <a:t>Shigella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ja-JP" sz="2400" b="1" i="1" u="none" strike="noStrike" kern="1200" cap="none" normalizeH="0" baseline="0" dirty="0" err="1" smtClean="0">
              <a:ln/>
              <a:effectLst/>
              <a:ea typeface="ＭＳ Ｐゴシック" charset="-128"/>
            </a:rPr>
            <a:t>sonnei</a:t>
          </a:r>
          <a:endParaRPr kumimoji="0" lang="en-US" altLang="ja-JP" sz="2400" b="1" i="1" u="none" strike="noStrike" kern="1200" cap="none" normalizeH="0" baseline="0" dirty="0" smtClean="0">
            <a:ln/>
            <a:effectLst/>
            <a:ea typeface="ＭＳ Ｐゴシック" charset="-128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ja-JP" sz="2400" b="1" i="0" u="none" strike="noStrike" kern="1200" cap="none" normalizeH="0" baseline="0" dirty="0" smtClean="0">
              <a:ln/>
              <a:effectLst/>
              <a:ea typeface="ＭＳ Ｐゴシック" charset="-128"/>
            </a:rPr>
            <a:t>[1 serotype]</a:t>
          </a:r>
        </a:p>
      </dsp:txBody>
      <dsp:txXfrm>
        <a:off x="7865647" y="3300346"/>
        <a:ext cx="2165414" cy="108270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B8C244-D5AE-4718-942B-92349CE7F34E}">
      <dsp:nvSpPr>
        <dsp:cNvPr id="0" name=""/>
        <dsp:cNvSpPr/>
      </dsp:nvSpPr>
      <dsp:spPr>
        <a:xfrm>
          <a:off x="0" y="5942"/>
          <a:ext cx="6336703" cy="78351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30000"/>
                <a:satMod val="300000"/>
              </a:schemeClr>
              <a:schemeClr val="accent1">
                <a:hueOff val="0"/>
                <a:satOff val="0"/>
                <a:lumOff val="0"/>
                <a:alphaOff val="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OMVs from multiple </a:t>
          </a:r>
          <a:r>
            <a:rPr lang="en-US" sz="2800" b="1" kern="1200" dirty="0" err="1" smtClean="0"/>
            <a:t>Shigella</a:t>
          </a:r>
          <a:r>
            <a:rPr lang="en-US" sz="2800" b="1" kern="1200" dirty="0" smtClean="0"/>
            <a:t> strains</a:t>
          </a:r>
          <a:endParaRPr lang="en-IN" sz="2800" b="1" kern="1200" dirty="0"/>
        </a:p>
      </dsp:txBody>
      <dsp:txXfrm>
        <a:off x="22948" y="28890"/>
        <a:ext cx="6290807" cy="737614"/>
      </dsp:txXfrm>
    </dsp:sp>
    <dsp:sp modelId="{A68F3850-A049-43B6-9445-1707BB49A347}">
      <dsp:nvSpPr>
        <dsp:cNvPr id="0" name=""/>
        <dsp:cNvSpPr/>
      </dsp:nvSpPr>
      <dsp:spPr>
        <a:xfrm rot="5400000">
          <a:off x="2843225" y="832803"/>
          <a:ext cx="650252" cy="780302"/>
        </a:xfrm>
        <a:prstGeom prst="rightArrow">
          <a:avLst>
            <a:gd name="adj1" fmla="val 60000"/>
            <a:gd name="adj2" fmla="val 5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tint val="60000"/>
                <a:hueOff val="0"/>
                <a:satOff val="0"/>
                <a:lumOff val="0"/>
                <a:alphaOff val="0"/>
                <a:tint val="30000"/>
                <a:satMod val="300000"/>
              </a:schemeClr>
              <a:schemeClr val="accent1">
                <a:tint val="60000"/>
                <a:hueOff val="0"/>
                <a:satOff val="0"/>
                <a:lumOff val="0"/>
                <a:alphaOff val="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2800" b="1" kern="1200"/>
        </a:p>
      </dsp:txBody>
      <dsp:txXfrm rot="-5400000">
        <a:off x="2934260" y="897828"/>
        <a:ext cx="468182" cy="455176"/>
      </dsp:txXfrm>
    </dsp:sp>
    <dsp:sp modelId="{C00B8D13-99D5-4A01-A6DE-49A15F140C07}">
      <dsp:nvSpPr>
        <dsp:cNvPr id="0" name=""/>
        <dsp:cNvSpPr/>
      </dsp:nvSpPr>
      <dsp:spPr>
        <a:xfrm>
          <a:off x="0" y="1656455"/>
          <a:ext cx="6336703" cy="77874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30000"/>
                <a:satMod val="300000"/>
              </a:schemeClr>
              <a:schemeClr val="accent1">
                <a:hueOff val="0"/>
                <a:satOff val="0"/>
                <a:lumOff val="0"/>
                <a:alphaOff val="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Cocktail</a:t>
          </a:r>
          <a:endParaRPr lang="en-IN" sz="2800" b="1" kern="1200" dirty="0"/>
        </a:p>
      </dsp:txBody>
      <dsp:txXfrm>
        <a:off x="22809" y="1679264"/>
        <a:ext cx="6291085" cy="733123"/>
      </dsp:txXfrm>
    </dsp:sp>
    <dsp:sp modelId="{4E8E73EC-768D-4017-BFD1-09231EF2B5AE}">
      <dsp:nvSpPr>
        <dsp:cNvPr id="0" name=""/>
        <dsp:cNvSpPr/>
      </dsp:nvSpPr>
      <dsp:spPr>
        <a:xfrm rot="5400000">
          <a:off x="2843225" y="2478547"/>
          <a:ext cx="650252" cy="780302"/>
        </a:xfrm>
        <a:prstGeom prst="rightArrow">
          <a:avLst>
            <a:gd name="adj1" fmla="val 60000"/>
            <a:gd name="adj2" fmla="val 5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tint val="60000"/>
                <a:hueOff val="0"/>
                <a:satOff val="0"/>
                <a:lumOff val="0"/>
                <a:alphaOff val="0"/>
                <a:tint val="30000"/>
                <a:satMod val="300000"/>
              </a:schemeClr>
              <a:schemeClr val="accent1">
                <a:tint val="60000"/>
                <a:hueOff val="0"/>
                <a:satOff val="0"/>
                <a:lumOff val="0"/>
                <a:alphaOff val="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IN" sz="2800" b="1" kern="1200"/>
        </a:p>
      </dsp:txBody>
      <dsp:txXfrm rot="-5400000">
        <a:off x="2934260" y="2543572"/>
        <a:ext cx="468182" cy="455176"/>
      </dsp:txXfrm>
    </dsp:sp>
    <dsp:sp modelId="{BF22DE10-993E-4FE5-8DFB-0E3D497E7149}">
      <dsp:nvSpPr>
        <dsp:cNvPr id="0" name=""/>
        <dsp:cNvSpPr/>
      </dsp:nvSpPr>
      <dsp:spPr>
        <a:xfrm>
          <a:off x="0" y="3302200"/>
          <a:ext cx="6336703" cy="173400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tint val="30000"/>
                <a:satMod val="300000"/>
              </a:schemeClr>
              <a:schemeClr val="accent1">
                <a:hueOff val="0"/>
                <a:satOff val="0"/>
                <a:lumOff val="0"/>
                <a:alphaOff val="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Multi-serotype Outer Membrane Vesicles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Or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MOMVs</a:t>
          </a:r>
          <a:endParaRPr lang="en-IN" sz="2800" b="1" kern="1200" dirty="0"/>
        </a:p>
      </dsp:txBody>
      <dsp:txXfrm>
        <a:off x="50787" y="3352987"/>
        <a:ext cx="6235129" cy="16324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CC084-8C4C-4BC3-BEE4-76755CE41105}" type="datetimeFigureOut">
              <a:rPr lang="en-US" smtClean="0"/>
              <a:pPr/>
              <a:t>11/3/2015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685800"/>
            <a:ext cx="54006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F5981-AA23-4D97-B7C0-B5AF8E56D2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1826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73153A-6873-4AF0-8553-C349659864AC}" type="slidenum">
              <a:rPr lang="en-US" smtClean="0">
                <a:latin typeface="Calibri" pitchFamily="34" charset="0"/>
                <a:cs typeface="Arial" charset="0"/>
              </a:rPr>
              <a:pPr/>
              <a:t>4</a:t>
            </a:fld>
            <a:endParaRPr lang="en-US" smtClean="0">
              <a:latin typeface="Calibri" pitchFamily="34" charset="0"/>
              <a:cs typeface="Arial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8663" y="685800"/>
            <a:ext cx="5400675" cy="3429000"/>
          </a:xfrm>
          <a:solidFill>
            <a:srgbClr val="FFFFFF"/>
          </a:solidFill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81" y="4345605"/>
            <a:ext cx="5487041" cy="411186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53954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4F5981-AA23-4D97-B7C0-B5AF8E56D27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83636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4F5981-AA23-4D97-B7C0-B5AF8E56D27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28663" y="685800"/>
            <a:ext cx="5400675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N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E122303-584E-4C56-93F2-E807AB340273}" type="slidenum">
              <a:rPr lang="en-IN" smtClean="0">
                <a:latin typeface="Calibri" pitchFamily="34" charset="0"/>
              </a:rPr>
              <a:pPr/>
              <a:t>19</a:t>
            </a:fld>
            <a:endParaRPr lang="en-IN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8943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12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vantGarde" pitchFamily="34" charset="0"/>
              </a:rPr>
              <a:t>Shigella</a:t>
            </a: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vantGarde" pitchFamily="34" charset="0"/>
              </a:rPr>
              <a:t> </a:t>
            </a:r>
            <a:r>
              <a:rPr kumimoji="0" lang="en-US" sz="12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vantGarde" pitchFamily="34" charset="0"/>
              </a:rPr>
              <a:t>boydii</a:t>
            </a: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vantGarde" pitchFamily="34" charset="0"/>
              </a:rPr>
              <a:t> 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vantGarde" pitchFamily="34" charset="0"/>
              </a:rPr>
              <a:t>type 4 BCH612 secretes vesicles during growth which are highly immunogenic in adult mice.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IN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vantGarde" pitchFamily="34" charset="0"/>
              </a:rPr>
              <a:t>High reciprocal increase of serum antibody response was noticed in immunized sera  during the course of immunization. </a:t>
            </a:r>
            <a:r>
              <a:rPr kumimoji="0" lang="en-IN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vantGarde" pitchFamily="34" charset="0"/>
              </a:rPr>
              <a:t>Titers</a:t>
            </a:r>
            <a:r>
              <a:rPr kumimoji="0" lang="en-IN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vantGarde" pitchFamily="34" charset="0"/>
              </a:rPr>
              <a:t> were above the detection level over a 3-month period indicating a long-lasting immune response</a:t>
            </a:r>
            <a:r>
              <a:rPr lang="en-IN" sz="1200" b="1" dirty="0" smtClean="0">
                <a:latin typeface="AvantGarde" pitchFamily="34" charset="0"/>
              </a:rPr>
              <a:t>.</a:t>
            </a:r>
            <a:endParaRPr kumimoji="0" lang="en-IN" sz="1200" b="1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vantGarde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en-IN" sz="1200" b="1" dirty="0" err="1" smtClean="0">
                <a:latin typeface="AvantGarde" pitchFamily="34" charset="0"/>
              </a:rPr>
              <a:t>IpaB</a:t>
            </a:r>
            <a:r>
              <a:rPr lang="en-IN" sz="1200" b="1" dirty="0" smtClean="0">
                <a:latin typeface="AvantGarde" pitchFamily="34" charset="0"/>
              </a:rPr>
              <a:t>, </a:t>
            </a:r>
            <a:r>
              <a:rPr lang="en-IN" sz="1200" b="1" dirty="0" err="1" smtClean="0">
                <a:latin typeface="AvantGarde" pitchFamily="34" charset="0"/>
              </a:rPr>
              <a:t>IpaC</a:t>
            </a:r>
            <a:r>
              <a:rPr lang="en-IN" sz="1200" b="1" dirty="0" smtClean="0">
                <a:latin typeface="AvantGarde" pitchFamily="34" charset="0"/>
              </a:rPr>
              <a:t> and </a:t>
            </a:r>
            <a:r>
              <a:rPr lang="en-IN" sz="1200" b="1" dirty="0" err="1" smtClean="0">
                <a:latin typeface="AvantGarde" pitchFamily="34" charset="0"/>
              </a:rPr>
              <a:t>IpaD</a:t>
            </a:r>
            <a:r>
              <a:rPr lang="en-IN" sz="1200" b="1" dirty="0" smtClean="0">
                <a:latin typeface="AvantGarde" pitchFamily="34" charset="0"/>
              </a:rPr>
              <a:t> are probably the most immunogenic factors of OMVs.</a:t>
            </a:r>
            <a:endParaRPr kumimoji="0" lang="en-US" sz="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vantGarde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vantGarde" pitchFamily="34" charset="0"/>
              </a:rPr>
              <a:t>These OMVs  has given 100% homologous but 75% </a:t>
            </a:r>
            <a:r>
              <a:rPr kumimoji="0" lang="en-US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vantGarde" pitchFamily="34" charset="0"/>
              </a:rPr>
              <a:t>heterologous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vantGarde" pitchFamily="34" charset="0"/>
              </a:rPr>
              <a:t> protection in average to the </a:t>
            </a:r>
            <a:r>
              <a:rPr kumimoji="0" lang="en-US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vantGarde" pitchFamily="34" charset="0"/>
              </a:rPr>
              <a:t>offsprings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vantGarde" pitchFamily="34" charset="0"/>
              </a:rPr>
              <a:t> of immunized females.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4F5981-AA23-4D97-B7C0-B5AF8E56D277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28663" y="685800"/>
            <a:ext cx="54006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4F5981-AA23-4D97-B7C0-B5AF8E56D277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31838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4F5981-AA23-4D97-B7C0-B5AF8E56D277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21597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Hemanta Koley MSc, PhD,  Scientist D, Bacteriology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4F5981-AA23-4D97-B7C0-B5AF8E56D277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79457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080135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77151" y="69756"/>
            <a:ext cx="10647046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530191" y="3200400"/>
            <a:ext cx="7560945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F5C03-ED41-40E4-92B8-973027CAC43E}" type="datetime1">
              <a:rPr lang="en-US" smtClean="0"/>
              <a:pPr/>
              <a:t>11/3/2015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Thesis summary by SOMA MITRA</a:t>
            </a: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0B5AEC6-CB2F-424F-AB4F-07D77F4909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4338" y="1449304"/>
            <a:ext cx="10656691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74338" y="1396720"/>
            <a:ext cx="10656691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74338" y="2976649"/>
            <a:ext cx="10656691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068" y="1505931"/>
            <a:ext cx="9721215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ECEA4-866E-4B23-B172-9175148385FC}" type="datetime1">
              <a:rPr lang="en-US" smtClean="0"/>
              <a:pPr/>
              <a:t>11/3/2015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Thesis summary by SOMA MITRA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5AEC6-CB2F-424F-AB4F-07D77F4909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1080135" y="1447800"/>
            <a:ext cx="9181148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080135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77151" y="69756"/>
            <a:ext cx="10647046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232" y="952501"/>
            <a:ext cx="9181148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232" y="2547938"/>
            <a:ext cx="9181148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1B9C7-E66C-44C7-B2FC-1A6EF84292AB}" type="datetime1">
              <a:rPr lang="en-US" smtClean="0"/>
              <a:pPr/>
              <a:t>11/3/2015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45118" y="6172200"/>
            <a:ext cx="4725591" cy="457200"/>
          </a:xfrm>
        </p:spPr>
        <p:txBody>
          <a:bodyPr/>
          <a:lstStyle/>
          <a:p>
            <a:r>
              <a:rPr lang="en-US" smtClean="0"/>
              <a:t>Thesis summary by SOMA MITRA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81993" y="2376830"/>
            <a:ext cx="106472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81679" y="2341476"/>
            <a:ext cx="1064752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80687" y="2468880"/>
            <a:ext cx="106485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821" y="6208776"/>
            <a:ext cx="540068" cy="457200"/>
          </a:xfrm>
        </p:spPr>
        <p:txBody>
          <a:bodyPr/>
          <a:lstStyle/>
          <a:p>
            <a:fld id="{70B5AEC6-CB2F-424F-AB4F-07D77F490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78DE1-5052-4B57-8328-17B50036278C}" type="datetime1">
              <a:rPr lang="en-US" smtClean="0"/>
              <a:pPr/>
              <a:t>11/3/2015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Thesis summary by SOMA MITRA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5AEC6-CB2F-424F-AB4F-07D77F4909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080135" y="1447800"/>
            <a:ext cx="4428554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5828228" y="1447800"/>
            <a:ext cx="4428554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135" y="273050"/>
            <a:ext cx="9181148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0135" y="1447800"/>
            <a:ext cx="4410551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850731" y="1447800"/>
            <a:ext cx="4410551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C8E27-A2AD-48AE-A67C-3D8135A52C1B}" type="datetime1">
              <a:rPr lang="en-US" smtClean="0"/>
              <a:pPr/>
              <a:t>11/3/2015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Thesis summary by SOMA MITRA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5AEC6-CB2F-424F-AB4F-07D77F4909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1080135" y="2247900"/>
            <a:ext cx="4410551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5850731" y="2247900"/>
            <a:ext cx="4410551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C4216-A1A8-4587-BB83-21DA380B7AF1}" type="datetime1">
              <a:rPr lang="en-US" smtClean="0"/>
              <a:pPr/>
              <a:t>11/3/2015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Thesis summary by SOMA MITRA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5AEC6-CB2F-424F-AB4F-07D77F490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4A7BD-86B4-407E-8308-19BE9D4275DA}" type="datetime1">
              <a:rPr lang="en-US" smtClean="0"/>
              <a:pPr/>
              <a:t>11/3/2015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Thesis summary by SOMA MITRA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5AEC6-CB2F-424F-AB4F-07D77F490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080135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75609" y="69755"/>
            <a:ext cx="10647046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135" y="273050"/>
            <a:ext cx="9181148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080135" y="1600200"/>
            <a:ext cx="2250281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F37DE-9412-4A94-B8BF-CFA422FA5318}" type="datetime1">
              <a:rPr lang="en-US" smtClean="0"/>
              <a:pPr/>
              <a:t>11/3/2015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Thesis summary by SOMA MITRA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5AEC6-CB2F-424F-AB4F-07D77F4909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3510439" y="1600200"/>
            <a:ext cx="6750844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135" y="4900550"/>
            <a:ext cx="864108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0135" y="5445825"/>
            <a:ext cx="864108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DF979-F1CE-45A3-A163-7DF063C36D81}" type="datetime1">
              <a:rPr lang="en-US" smtClean="0"/>
              <a:pPr/>
              <a:t>11/3/2015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80135" y="6172200"/>
            <a:ext cx="4590574" cy="457200"/>
          </a:xfrm>
        </p:spPr>
        <p:txBody>
          <a:bodyPr/>
          <a:lstStyle/>
          <a:p>
            <a:r>
              <a:rPr lang="en-US" smtClean="0"/>
              <a:t>Thesis summary by SOMA MITRA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72821" y="6208776"/>
            <a:ext cx="540068" cy="457200"/>
          </a:xfrm>
        </p:spPr>
        <p:txBody>
          <a:bodyPr/>
          <a:lstStyle/>
          <a:p>
            <a:fld id="{70B5AEC6-CB2F-424F-AB4F-07D77F4909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80688" y="4683555"/>
            <a:ext cx="1063933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80926" y="4650475"/>
            <a:ext cx="10639092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80928" y="4773225"/>
            <a:ext cx="10639090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0690" y="66676"/>
            <a:ext cx="10633462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A038C-3AD3-45DF-9AFB-C7F9FF563316}" type="datetime1">
              <a:rPr lang="en-US" smtClean="0"/>
              <a:pPr/>
              <a:t>11/3/2015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Thesis summary by SOMA MITRA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5AEC6-CB2F-424F-AB4F-07D77F490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30979" y="274642"/>
            <a:ext cx="2376297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0135" y="274641"/>
            <a:ext cx="6570821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A8C77-D80E-4CD3-8D27-E37E31F05E08}" type="datetime1">
              <a:rPr lang="en-US" smtClean="0"/>
              <a:pPr/>
              <a:t>11/3/2015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Thesis summary by SOMA MITRA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5AEC6-CB2F-424F-AB4F-07D77F490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101" y="609600"/>
            <a:ext cx="9181148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101" y="1981200"/>
            <a:ext cx="4500563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90688" y="1981200"/>
            <a:ext cx="4500563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 noChangeArrowheads="1"/>
          </p:cNvSpPr>
          <p:nvPr>
            <p:ph type="dt" sz="half" idx="10"/>
          </p:nvPr>
        </p:nvSpPr>
        <p:spPr>
          <a:xfrm>
            <a:off x="540067" y="6356352"/>
            <a:ext cx="2520315" cy="365125"/>
          </a:xfrm>
        </p:spPr>
        <p:txBody>
          <a:bodyPr/>
          <a:lstStyle>
            <a:lvl1pPr>
              <a:defRPr i="0">
                <a:latin typeface="Arial" charset="0"/>
              </a:defRPr>
            </a:lvl1pPr>
          </a:lstStyle>
          <a:p>
            <a:pPr>
              <a:defRPr/>
            </a:pPr>
            <a:fld id="{A50852AD-F541-4BD9-908D-18812B0D8C3F}" type="datetime1">
              <a:rPr lang="en-US" smtClean="0"/>
              <a:pPr>
                <a:defRPr/>
              </a:pPr>
              <a:t>11/3/2015</a:t>
            </a:fld>
            <a:endParaRPr lang="en-US"/>
          </a:p>
        </p:txBody>
      </p:sp>
      <p:sp>
        <p:nvSpPr>
          <p:cNvPr id="8" name="Footer Placeholder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690461" y="6356352"/>
            <a:ext cx="3420428" cy="365125"/>
          </a:xfrm>
        </p:spPr>
        <p:txBody>
          <a:bodyPr/>
          <a:lstStyle>
            <a:lvl1pPr>
              <a:defRPr i="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Thesis summary by SOMA MITRA</a:t>
            </a:r>
            <a:endParaRPr lang="en-US"/>
          </a:p>
        </p:txBody>
      </p:sp>
      <p:sp>
        <p:nvSpPr>
          <p:cNvPr id="9" name="Slide Number Placeholder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740970" y="6356352"/>
            <a:ext cx="2520315" cy="365125"/>
          </a:xfrm>
        </p:spPr>
        <p:txBody>
          <a:bodyPr/>
          <a:lstStyle>
            <a:lvl1pPr>
              <a:defRPr i="0">
                <a:latin typeface="Arial" charset="0"/>
              </a:defRPr>
            </a:lvl1pPr>
          </a:lstStyle>
          <a:p>
            <a:pPr>
              <a:defRPr/>
            </a:pPr>
            <a:fld id="{5634D74F-AC27-4E7A-AD3E-25CA019154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837" y="304802"/>
            <a:ext cx="9451181" cy="1216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69459" y="1752600"/>
            <a:ext cx="4635579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5063" y="1752600"/>
            <a:ext cx="4635579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96A8C-0675-4BA5-A999-414D2DC212DC}" type="datetime1">
              <a:rPr lang="en-US" altLang="ja-JP" smtClean="0"/>
              <a:pPr>
                <a:defRPr/>
              </a:pPr>
              <a:t>11/3/2015</a:t>
            </a:fld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smtClean="0"/>
              <a:t>Thesis summary by SOMA MITRA</a:t>
            </a: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C96EB-B60C-42E7-8C53-EE9EAC466D3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101" y="609600"/>
            <a:ext cx="9181148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810101" y="1981200"/>
            <a:ext cx="9181148" cy="4114800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810103" y="6248400"/>
            <a:ext cx="2250281" cy="45720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8048F79-0907-4B3D-B634-0E14B25755DD}" type="datetime1">
              <a:rPr lang="en-US" smtClean="0"/>
              <a:pPr>
                <a:defRPr/>
              </a:pPr>
              <a:t>11/3/2015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90461" y="6248400"/>
            <a:ext cx="3420428" cy="45720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Thesis summary by SOMA MITRA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0970" y="6248400"/>
            <a:ext cx="2250281" cy="45720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89EBD90-BA47-4F14-9B58-81CC362638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69460" y="304800"/>
            <a:ext cx="9460556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20090" y="6245225"/>
            <a:ext cx="2340293" cy="476250"/>
          </a:xfrm>
        </p:spPr>
        <p:txBody>
          <a:bodyPr/>
          <a:lstStyle>
            <a:lvl1pPr>
              <a:defRPr/>
            </a:lvl1pPr>
          </a:lstStyle>
          <a:p>
            <a:fld id="{9219E5D6-0123-4207-8130-9B4D2B0BAADA}" type="datetime1">
              <a:rPr lang="en-US" smtClean="0"/>
              <a:pPr/>
              <a:t>11/3/2015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690461" y="6245225"/>
            <a:ext cx="3420428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Thesis summary by SOMA MITRA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740969" y="6245225"/>
            <a:ext cx="2340293" cy="476250"/>
          </a:xfrm>
        </p:spPr>
        <p:txBody>
          <a:bodyPr/>
          <a:lstStyle>
            <a:lvl1pPr>
              <a:defRPr/>
            </a:lvl1pPr>
          </a:lstStyle>
          <a:p>
            <a:fld id="{A03DE87A-228C-4A5B-BBC3-1F532265055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838" y="304806"/>
            <a:ext cx="9451181" cy="1216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9459" y="1752600"/>
            <a:ext cx="4635579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485063" y="1752600"/>
            <a:ext cx="4635579" cy="205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485063" y="3962400"/>
            <a:ext cx="4635579" cy="205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720090" y="6245225"/>
            <a:ext cx="2340293" cy="476250"/>
          </a:xfrm>
        </p:spPr>
        <p:txBody>
          <a:bodyPr/>
          <a:lstStyle>
            <a:lvl1pPr>
              <a:defRPr/>
            </a:lvl1pPr>
          </a:lstStyle>
          <a:p>
            <a:fld id="{4CE5DD6E-57AF-4379-A811-86609469441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690461" y="6245225"/>
            <a:ext cx="3420428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Thesis summary by SOMA MITRA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7740970" y="6245225"/>
            <a:ext cx="2340293" cy="476250"/>
          </a:xfrm>
        </p:spPr>
        <p:txBody>
          <a:bodyPr/>
          <a:lstStyle>
            <a:lvl1pPr>
              <a:defRPr/>
            </a:lvl1pPr>
          </a:lstStyle>
          <a:p>
            <a:fld id="{303D865F-6642-40C2-90EB-C8DD1F8B107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080135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75609" y="69755"/>
            <a:ext cx="10647046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080135" y="274638"/>
            <a:ext cx="9181148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080135" y="1447800"/>
            <a:ext cx="9181148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290911" y="6191250"/>
            <a:ext cx="2925366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3FEDD62-C8C4-4B7E-AFD8-BE5F0467C18C}" type="datetime1">
              <a:rPr lang="en-US" smtClean="0"/>
              <a:pPr/>
              <a:t>11/3/2015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080135" y="6172200"/>
            <a:ext cx="4680585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Thesis summary by SOMA MITRA</a:t>
            </a: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72821" y="6210300"/>
            <a:ext cx="540068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0B5AEC6-CB2F-424F-AB4F-07D77F490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7" r:id="rId12"/>
    <p:sldLayoutId id="2147483741" r:id="rId13"/>
    <p:sldLayoutId id="2147483742" r:id="rId14"/>
    <p:sldLayoutId id="2147483743" r:id="rId15"/>
    <p:sldLayoutId id="2147483744" r:id="rId16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google.com/url?sa=i&amp;rct=j&amp;q=&amp;esrc=s&amp;frm=1&amp;source=images&amp;cd=&amp;cad=rja&amp;docid=leqH4i461LfphM&amp;tbnid=LuO1kZSdZN9qMM:&amp;ved=0CAUQjRw&amp;url=http://crazyhealthyfit.com/2013/06/03/will-you-accept-my-challenge-video/&amp;ei=ZOI1UtL6MszyrQeNoYHABg&amp;bvm=bv.52164340,d.bmk&amp;psig=AFQjCNEXgzfiPhSh-54WckG7xABL-TYHqA&amp;ust=1379349457392620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microsoft.com/office/2007/relationships/diagramDrawing" Target="../diagrams/drawing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emf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emf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22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diagramColors" Target="../diagrams/colors2.xml"/><Relationship Id="rId10" Type="http://schemas.microsoft.com/office/2007/relationships/diagramDrawing" Target="../diagrams/drawing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2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image" Target="../media/image21.png"/><Relationship Id="rId7" Type="http://schemas.microsoft.com/office/2007/relationships/hdphoto" Target="../media/hdphoto2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microsoft.com/office/2007/relationships/hdphoto" Target="../media/hdphoto1.wdp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emf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diagramLayout" Target="../diagrams/layout3.xml"/><Relationship Id="rId7" Type="http://schemas.openxmlformats.org/officeDocument/2006/relationships/image" Target="../media/image2.emf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://www.ncbi.nlm.nih.gov/pubmed/17558427?ordinalpos=3&amp;itool=EntrezSystem2.PEntrez.Pubmed.Pubmed_ResultsPanel.Pubmed_RVDocSum" TargetMode="Externa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diagramData" Target="../diagrams/data4.xml"/><Relationship Id="rId7" Type="http://schemas.openxmlformats.org/officeDocument/2006/relationships/image" Target="../media/image2.em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emf"/><Relationship Id="rId4" Type="http://schemas.openxmlformats.org/officeDocument/2006/relationships/image" Target="../media/image31.tif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10" Type="http://schemas.openxmlformats.org/officeDocument/2006/relationships/image" Target="../media/image68.jpeg"/><Relationship Id="rId4" Type="http://schemas.openxmlformats.org/officeDocument/2006/relationships/image" Target="../media/image62.png"/><Relationship Id="rId9" Type="http://schemas.openxmlformats.org/officeDocument/2006/relationships/image" Target="../media/image6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dc.gov/ncidod/dbmd/diseaseinfo/shigellosisg.htm" TargetMode="Externa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jpe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10439400" cy="1284312"/>
          </a:xfrm>
        </p:spPr>
        <p:txBody>
          <a:bodyPr>
            <a:normAutofit/>
          </a:bodyPr>
          <a:lstStyle/>
          <a:p>
            <a:pPr algn="ctr"/>
            <a:r>
              <a:rPr lang="en-IN" sz="3600" b="1" dirty="0">
                <a:solidFill>
                  <a:srgbClr val="0070C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Outer Membrane Vesicles: A Novel Particles for  Next Generation Vaccine </a:t>
            </a:r>
            <a:endParaRPr lang="en-IN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3952875" y="3048000"/>
            <a:ext cx="6560368" cy="1981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N" sz="1600" b="1" dirty="0">
                <a:solidFill>
                  <a:srgbClr val="7030A0"/>
                </a:solidFill>
                <a:latin typeface="Arial Black" panose="020B0A04020102020204" pitchFamily="34" charset="0"/>
              </a:rPr>
              <a:t>Hemanta Koley, MSc PhD</a:t>
            </a:r>
          </a:p>
          <a:p>
            <a:pPr marL="0" indent="0">
              <a:buNone/>
            </a:pPr>
            <a:r>
              <a:rPr lang="en-IN" sz="1600" b="1" dirty="0">
                <a:solidFill>
                  <a:srgbClr val="7030A0"/>
                </a:solidFill>
                <a:latin typeface="Arial Black" panose="020B0A04020102020204" pitchFamily="34" charset="0"/>
              </a:rPr>
              <a:t>Scientist </a:t>
            </a:r>
          </a:p>
          <a:p>
            <a:pPr marL="0" indent="0">
              <a:buNone/>
            </a:pPr>
            <a:r>
              <a:rPr lang="en-IN" sz="1600" b="1" dirty="0">
                <a:solidFill>
                  <a:srgbClr val="7030A0"/>
                </a:solidFill>
                <a:latin typeface="Arial Black" panose="020B0A04020102020204" pitchFamily="34" charset="0"/>
              </a:rPr>
              <a:t>Division of </a:t>
            </a:r>
            <a:r>
              <a:rPr lang="en-IN" sz="1600" b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Bacteriology,  </a:t>
            </a:r>
            <a:endParaRPr lang="en-IN" sz="1600" b="1" dirty="0">
              <a:solidFill>
                <a:srgbClr val="7030A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IN" sz="1600" b="1" dirty="0">
                <a:solidFill>
                  <a:srgbClr val="7030A0"/>
                </a:solidFill>
                <a:latin typeface="Arial Black" panose="020B0A04020102020204" pitchFamily="34" charset="0"/>
              </a:rPr>
              <a:t>National Institute of Cholera and Enteric Diseases </a:t>
            </a:r>
          </a:p>
          <a:p>
            <a:pPr marL="0" indent="0">
              <a:buNone/>
            </a:pPr>
            <a:r>
              <a:rPr lang="en-IN" sz="1600" b="1" dirty="0">
                <a:solidFill>
                  <a:srgbClr val="7030A0"/>
                </a:solidFill>
                <a:latin typeface="Arial Black" panose="020B0A04020102020204" pitchFamily="34" charset="0"/>
              </a:rPr>
              <a:t>P-33 CIT Road, Scheme-XM, </a:t>
            </a:r>
            <a:r>
              <a:rPr lang="en-IN" sz="1600" b="1" dirty="0" err="1">
                <a:solidFill>
                  <a:srgbClr val="7030A0"/>
                </a:solidFill>
                <a:latin typeface="Arial Black" panose="020B0A04020102020204" pitchFamily="34" charset="0"/>
              </a:rPr>
              <a:t>Beliaghata</a:t>
            </a:r>
            <a:r>
              <a:rPr lang="en-IN" sz="1600" b="1" dirty="0">
                <a:solidFill>
                  <a:srgbClr val="7030A0"/>
                </a:solidFill>
                <a:latin typeface="Arial Black" panose="020B0A04020102020204" pitchFamily="34" charset="0"/>
              </a:rPr>
              <a:t>, </a:t>
            </a:r>
          </a:p>
          <a:p>
            <a:pPr marL="0" indent="0">
              <a:buNone/>
            </a:pPr>
            <a:r>
              <a:rPr lang="en-IN" sz="1600" b="1" dirty="0">
                <a:solidFill>
                  <a:srgbClr val="7030A0"/>
                </a:solidFill>
                <a:latin typeface="Arial Black" panose="020B0A04020102020204" pitchFamily="34" charset="0"/>
              </a:rPr>
              <a:t>Kolkata, India</a:t>
            </a:r>
          </a:p>
          <a:p>
            <a:pPr marL="0" indent="0">
              <a:buNone/>
            </a:pPr>
            <a:endParaRPr lang="en-IN" sz="1600" dirty="0"/>
          </a:p>
        </p:txBody>
      </p:sp>
      <p:pic>
        <p:nvPicPr>
          <p:cNvPr id="7" name="Picture 4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75" y="5791200"/>
            <a:ext cx="9865096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72821" y="6210300"/>
            <a:ext cx="540068" cy="457200"/>
          </a:xfrm>
        </p:spPr>
        <p:txBody>
          <a:bodyPr/>
          <a:lstStyle/>
          <a:p>
            <a:fld id="{70B5AEC6-CB2F-424F-AB4F-07D77F49091F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1" name="Footer Placeholder 1"/>
          <p:cNvSpPr txBox="1">
            <a:spLocks/>
          </p:cNvSpPr>
          <p:nvPr/>
        </p:nvSpPr>
        <p:spPr>
          <a:xfrm>
            <a:off x="676275" y="6248400"/>
            <a:ext cx="4680585" cy="457200"/>
          </a:xfrm>
          <a:prstGeom prst="rect">
            <a:avLst/>
          </a:prstGeom>
        </p:spPr>
        <p:txBody>
          <a:bodyPr anchor="ctr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Hemanta</a:t>
            </a:r>
            <a:r>
              <a:rPr kumimoji="0" 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05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Koley</a:t>
            </a:r>
            <a:r>
              <a:rPr kumimoji="0" 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05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MSc</a:t>
            </a:r>
            <a:r>
              <a:rPr kumimoji="0" 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PhD,  Scientist, Bacteriology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3273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7675" y="990600"/>
            <a:ext cx="10134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sz="2400" b="1" dirty="0"/>
              <a:t>Shigellosis, diarrhoea with blood  also known as bacillary dysentery or Marlow Syndrome, is a food borne illness caused by infection of bacteria, </a:t>
            </a:r>
            <a:r>
              <a:rPr lang="en-IN" sz="2400" b="1" dirty="0" err="1"/>
              <a:t>Shigella</a:t>
            </a:r>
            <a:r>
              <a:rPr lang="en-IN" sz="2400" b="1" dirty="0"/>
              <a:t>. </a:t>
            </a:r>
          </a:p>
          <a:p>
            <a:pPr algn="just"/>
            <a:endParaRPr lang="en-IN" sz="2400" b="1" dirty="0"/>
          </a:p>
          <a:p>
            <a:pPr algn="just"/>
            <a:r>
              <a:rPr lang="en-IN" sz="2400" b="1" dirty="0"/>
              <a:t>Shigellosis rarely occurs in animals other than humans, But </a:t>
            </a:r>
            <a:r>
              <a:rPr lang="en-IN" sz="2400" b="1" dirty="0" smtClean="0"/>
              <a:t>physiological or surgical manipulation, it </a:t>
            </a:r>
            <a:r>
              <a:rPr lang="en-IN" sz="2400" b="1" dirty="0"/>
              <a:t>is possible to make shigellosis to the animal beings.</a:t>
            </a:r>
          </a:p>
          <a:p>
            <a:pPr algn="just"/>
            <a:endParaRPr lang="en-IN" sz="2400" b="1" dirty="0"/>
          </a:p>
          <a:p>
            <a:pPr algn="just"/>
            <a:r>
              <a:rPr lang="en-IN" sz="2400" b="1" dirty="0" err="1"/>
              <a:t>Shigella</a:t>
            </a:r>
            <a:r>
              <a:rPr lang="en-IN" sz="2400" b="1" dirty="0"/>
              <a:t> was discovered over 100 years ago by the Japanese microbiologist, Kiyoshi Shiga.</a:t>
            </a:r>
            <a:endParaRPr lang="en-IN" sz="2800" dirty="0"/>
          </a:p>
        </p:txBody>
      </p:sp>
      <p:sp>
        <p:nvSpPr>
          <p:cNvPr id="3" name="Rectangle 2"/>
          <p:cNvSpPr/>
          <p:nvPr/>
        </p:nvSpPr>
        <p:spPr>
          <a:xfrm>
            <a:off x="600075" y="228600"/>
            <a:ext cx="35533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3200" b="1" dirty="0"/>
              <a:t>What is Shigellosis?</a:t>
            </a: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68227" y="4797152"/>
            <a:ext cx="24384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20161" y="4797153"/>
            <a:ext cx="2652514" cy="196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02297" y="4797153"/>
            <a:ext cx="2619375" cy="1959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5408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5AEC6-CB2F-424F-AB4F-07D77F49091F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363522" name="Picture 2" descr="http://upload.wikimedia.org/wikipedia/commons/5/57/Kiyoshi_Shiga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5" y="609600"/>
            <a:ext cx="2507052" cy="38100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904875" y="0"/>
            <a:ext cx="9448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Dr. Kiyoshi Shiga: Discoverer of the Dysentery Bacillus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71875" y="990600"/>
            <a:ext cx="677227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sz="2800" dirty="0" smtClean="0"/>
              <a:t>Dr </a:t>
            </a:r>
            <a:r>
              <a:rPr lang="en-IN" sz="2800" dirty="0"/>
              <a:t>Kiyoshi </a:t>
            </a:r>
            <a:r>
              <a:rPr lang="en-IN" sz="2800" dirty="0" smtClean="0"/>
              <a:t>Shiga </a:t>
            </a:r>
            <a:r>
              <a:rPr lang="en-IN" sz="2800" dirty="0"/>
              <a:t>was a Japanese physician and bacteriologist</a:t>
            </a:r>
            <a:r>
              <a:rPr lang="en-IN" sz="2800" dirty="0" smtClean="0"/>
              <a:t>. He became famous for the discovery of </a:t>
            </a:r>
            <a:r>
              <a:rPr lang="en-IN" sz="2800" i="1" dirty="0" smtClean="0"/>
              <a:t>Shigella dysenteriae, </a:t>
            </a:r>
            <a:r>
              <a:rPr lang="en-IN" sz="2800" dirty="0" smtClean="0"/>
              <a:t>the bacillus causing dysentery, in 1897, during a severe epidemic in which more than 90,000 cases were reported, with a mortality rate approaching 30%. The bacterium Shigella was thus named after him, as well as the </a:t>
            </a:r>
            <a:r>
              <a:rPr lang="en-IN" sz="2800" dirty="0" err="1" smtClean="0"/>
              <a:t>shiga</a:t>
            </a:r>
            <a:r>
              <a:rPr lang="en-IN" sz="2800" dirty="0" smtClean="0"/>
              <a:t> toxin, which is produced by the </a:t>
            </a:r>
            <a:r>
              <a:rPr lang="en-IN" sz="2800" i="1" dirty="0" smtClean="0"/>
              <a:t>Shigella dysenteriae </a:t>
            </a:r>
            <a:r>
              <a:rPr lang="en-IN" sz="2800" i="1" dirty="0"/>
              <a:t>.</a:t>
            </a:r>
          </a:p>
        </p:txBody>
      </p:sp>
      <p:pic>
        <p:nvPicPr>
          <p:cNvPr id="9" name="Picture 4" descr="Pictur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95475" y="5562600"/>
            <a:ext cx="8798296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>
          <a:xfrm>
            <a:off x="447675" y="4724400"/>
            <a:ext cx="3886200" cy="60007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spcAft>
                <a:spcPts val="0"/>
              </a:spcAft>
            </a:pPr>
            <a:r>
              <a:rPr lang="en-IN" sz="1200" b="1" strike="noStrik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Born</a:t>
            </a:r>
            <a:r>
              <a:rPr lang="en-IN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February 7, 1871, </a:t>
            </a:r>
            <a:r>
              <a:rPr lang="en-IN" sz="1200" b="1" strike="noStrik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Sendai, Miyagi Prefecture, Japan</a:t>
            </a:r>
            <a:endParaRPr lang="en-IN" sz="1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IN" sz="1200" b="1" strike="noStrik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Died</a:t>
            </a:r>
            <a:r>
              <a:rPr lang="en-IN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January 25, 1957, </a:t>
            </a:r>
            <a:r>
              <a:rPr lang="en-IN" sz="1200" b="1" strike="noStrik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Tokyo, Japan</a:t>
            </a:r>
            <a:endParaRPr lang="en-IN" sz="1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IN" sz="1200" b="1" strike="noStrik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Education</a:t>
            </a:r>
            <a:r>
              <a:rPr lang="en-IN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IN" sz="1200" b="1" strike="noStrik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University of Tokyo</a:t>
            </a:r>
            <a:endParaRPr lang="en-IN" sz="1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752475" y="6172200"/>
            <a:ext cx="4680585" cy="457200"/>
          </a:xfrm>
        </p:spPr>
        <p:txBody>
          <a:bodyPr/>
          <a:lstStyle/>
          <a:p>
            <a:r>
              <a:rPr lang="en-US" sz="1050" dirty="0" smtClean="0"/>
              <a:t>Hemanta Koley MSc, PhD,  Scientist, Bacteriology</a:t>
            </a:r>
            <a:endParaRPr lang="en-US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/>
          <p:cNvGrpSpPr/>
          <p:nvPr/>
        </p:nvGrpSpPr>
        <p:grpSpPr>
          <a:xfrm>
            <a:off x="382167" y="1052737"/>
            <a:ext cx="9588404" cy="5038643"/>
            <a:chOff x="611560" y="1680989"/>
            <a:chExt cx="7128792" cy="4135607"/>
          </a:xfrm>
        </p:grpSpPr>
        <p:sp>
          <p:nvSpPr>
            <p:cNvPr id="23556" name="Rectangle 4"/>
            <p:cNvSpPr>
              <a:spLocks noChangeArrowheads="1"/>
            </p:cNvSpPr>
            <p:nvPr/>
          </p:nvSpPr>
          <p:spPr bwMode="auto">
            <a:xfrm>
              <a:off x="2586013" y="1680989"/>
              <a:ext cx="2618388" cy="4299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sz="2800" u="sng" dirty="0">
                  <a:latin typeface="Times New Roman" pitchFamily="18" charset="0"/>
                </a:rPr>
                <a:t>2.9 Million deaths/year</a:t>
              </a:r>
            </a:p>
          </p:txBody>
        </p:sp>
        <p:sp>
          <p:nvSpPr>
            <p:cNvPr id="15365" name="Rectangle 6"/>
            <p:cNvSpPr>
              <a:spLocks noChangeArrowheads="1"/>
            </p:cNvSpPr>
            <p:nvPr/>
          </p:nvSpPr>
          <p:spPr bwMode="auto">
            <a:xfrm>
              <a:off x="1974850" y="2349979"/>
              <a:ext cx="1291913" cy="5310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b="1" dirty="0">
                  <a:latin typeface="Times New Roman" pitchFamily="18" charset="0"/>
                </a:rPr>
                <a:t>Cholera</a:t>
              </a:r>
            </a:p>
            <a:p>
              <a:pPr eaLnBrk="0" hangingPunct="0"/>
              <a:r>
                <a:rPr lang="en-US" dirty="0">
                  <a:latin typeface="Times New Roman" pitchFamily="18" charset="0"/>
                </a:rPr>
                <a:t>(</a:t>
              </a:r>
              <a:r>
                <a:rPr lang="en-US" b="1" dirty="0">
                  <a:latin typeface="Times New Roman" pitchFamily="18" charset="0"/>
                </a:rPr>
                <a:t>150,000</a:t>
              </a:r>
              <a:r>
                <a:rPr lang="en-US" dirty="0">
                  <a:latin typeface="Times New Roman" pitchFamily="18" charset="0"/>
                </a:rPr>
                <a:t> deaths)</a:t>
              </a:r>
            </a:p>
          </p:txBody>
        </p:sp>
        <p:sp>
          <p:nvSpPr>
            <p:cNvPr id="8199" name="Rectangle 7"/>
            <p:cNvSpPr>
              <a:spLocks noChangeArrowheads="1"/>
            </p:cNvSpPr>
            <p:nvPr/>
          </p:nvSpPr>
          <p:spPr bwMode="auto">
            <a:xfrm>
              <a:off x="611560" y="3297116"/>
              <a:ext cx="1790042" cy="75837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92075" tIns="46038" rIns="92075" bIns="46038">
              <a:spAutoFit/>
            </a:bodyPr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accent3">
                      <a:lumMod val="50000"/>
                    </a:schemeClr>
                  </a:solidFill>
                  <a:latin typeface="+mn-lt"/>
                  <a:cs typeface="Arial" pitchFamily="34" charset="0"/>
                </a:rPr>
                <a:t>Typhoid fever</a:t>
              </a:r>
            </a:p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accent3">
                      <a:lumMod val="50000"/>
                    </a:schemeClr>
                  </a:solidFill>
                  <a:latin typeface="+mn-lt"/>
                  <a:cs typeface="Arial" pitchFamily="34" charset="0"/>
                </a:rPr>
                <a:t>(600,000 deaths)</a:t>
              </a:r>
            </a:p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accent3">
                    <a:lumMod val="50000"/>
                  </a:schemeClr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15367" name="Rectangle 8"/>
            <p:cNvSpPr>
              <a:spLocks noChangeArrowheads="1"/>
            </p:cNvSpPr>
            <p:nvPr/>
          </p:nvSpPr>
          <p:spPr bwMode="auto">
            <a:xfrm>
              <a:off x="3327251" y="2349979"/>
              <a:ext cx="2828925" cy="5310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algn="ctr" eaLnBrk="0" hangingPunct="0"/>
              <a:r>
                <a:rPr lang="en-US" b="1" dirty="0">
                  <a:solidFill>
                    <a:srgbClr val="FF0000"/>
                  </a:solidFill>
                  <a:latin typeface="Times New Roman" pitchFamily="18" charset="0"/>
                </a:rPr>
                <a:t>ETEC diarrhea  </a:t>
              </a:r>
            </a:p>
            <a:p>
              <a:pPr algn="ctr" eaLnBrk="0" hangingPunct="0"/>
              <a:r>
                <a:rPr lang="en-US" dirty="0">
                  <a:solidFill>
                    <a:srgbClr val="FF0000"/>
                  </a:solidFill>
                  <a:latin typeface="Times New Roman" pitchFamily="18" charset="0"/>
                </a:rPr>
                <a:t>(500,000 deaths)</a:t>
              </a:r>
              <a:r>
                <a:rPr lang="en-US" b="1" dirty="0">
                  <a:solidFill>
                    <a:srgbClr val="FF0000"/>
                  </a:solidFill>
                  <a:latin typeface="Times New Roman" pitchFamily="18" charset="0"/>
                </a:rPr>
                <a:t>      </a:t>
              </a:r>
              <a:endParaRPr lang="en-US" dirty="0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  <p:sp>
          <p:nvSpPr>
            <p:cNvPr id="15368" name="Rectangle 9"/>
            <p:cNvSpPr>
              <a:spLocks noChangeArrowheads="1"/>
            </p:cNvSpPr>
            <p:nvPr/>
          </p:nvSpPr>
          <p:spPr bwMode="auto">
            <a:xfrm>
              <a:off x="3193015" y="4582227"/>
              <a:ext cx="1544575" cy="5310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algn="ctr" eaLnBrk="0" hangingPunct="0"/>
              <a:r>
                <a:rPr lang="en-US" b="1" dirty="0">
                  <a:solidFill>
                    <a:srgbClr val="993366"/>
                  </a:solidFill>
                  <a:latin typeface="Times New Roman" pitchFamily="18" charset="0"/>
                </a:rPr>
                <a:t>Rotavirus diarrhea</a:t>
              </a:r>
            </a:p>
            <a:p>
              <a:pPr algn="ctr" eaLnBrk="0" hangingPunct="0"/>
              <a:r>
                <a:rPr lang="sv-SE" dirty="0">
                  <a:solidFill>
                    <a:srgbClr val="993366"/>
                  </a:solidFill>
                  <a:latin typeface="Times New Roman" pitchFamily="18" charset="0"/>
                </a:rPr>
                <a:t>(</a:t>
              </a:r>
              <a:r>
                <a:rPr lang="sv-SE" b="1" dirty="0">
                  <a:solidFill>
                    <a:srgbClr val="993366"/>
                  </a:solidFill>
                  <a:latin typeface="Times New Roman" pitchFamily="18" charset="0"/>
                </a:rPr>
                <a:t>800,000</a:t>
              </a:r>
              <a:r>
                <a:rPr lang="sv-SE" dirty="0">
                  <a:solidFill>
                    <a:srgbClr val="993366"/>
                  </a:solidFill>
                  <a:latin typeface="Times New Roman" pitchFamily="18" charset="0"/>
                </a:rPr>
                <a:t> deaths)</a:t>
              </a:r>
              <a:endParaRPr lang="en-US" dirty="0">
                <a:solidFill>
                  <a:srgbClr val="993366"/>
                </a:solidFill>
                <a:latin typeface="Times New Roman" pitchFamily="18" charset="0"/>
              </a:endParaRPr>
            </a:p>
          </p:txBody>
        </p:sp>
        <p:sp>
          <p:nvSpPr>
            <p:cNvPr id="14345" name="Rectangle 10"/>
            <p:cNvSpPr>
              <a:spLocks noChangeArrowheads="1"/>
            </p:cNvSpPr>
            <p:nvPr/>
          </p:nvSpPr>
          <p:spPr bwMode="auto">
            <a:xfrm>
              <a:off x="5364088" y="4562482"/>
              <a:ext cx="1967664" cy="783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>
                <a:defRPr/>
              </a:pPr>
              <a:r>
                <a:rPr lang="en-US" sz="2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Arial" pitchFamily="34" charset="0"/>
                </a:rPr>
                <a:t>  </a:t>
              </a:r>
              <a:r>
                <a:rPr lang="en-US" sz="2800" b="1" dirty="0">
                  <a:solidFill>
                    <a:srgbClr val="260BC5"/>
                  </a:solidFill>
                  <a:latin typeface="Times New Roman" pitchFamily="18" charset="0"/>
                  <a:cs typeface="Arial" pitchFamily="34" charset="0"/>
                </a:rPr>
                <a:t>Shigellosis</a:t>
              </a:r>
            </a:p>
            <a:p>
              <a:pPr eaLnBrk="0" hangingPunct="0">
                <a:defRPr/>
              </a:pPr>
              <a:r>
                <a:rPr lang="sv-SE" sz="2800" b="1" dirty="0">
                  <a:solidFill>
                    <a:srgbClr val="260BC5"/>
                  </a:solidFill>
                  <a:latin typeface="Times New Roman" pitchFamily="18" charset="0"/>
                  <a:cs typeface="Arial" pitchFamily="34" charset="0"/>
                </a:rPr>
                <a:t>(800,000 deaths</a:t>
              </a:r>
              <a:r>
                <a:rPr lang="sv-SE" sz="2000" b="1" dirty="0">
                  <a:solidFill>
                    <a:srgbClr val="260BC5"/>
                  </a:solidFill>
                  <a:latin typeface="Times New Roman" pitchFamily="18" charset="0"/>
                  <a:cs typeface="Arial" pitchFamily="34" charset="0"/>
                </a:rPr>
                <a:t>)</a:t>
              </a:r>
              <a:endParaRPr lang="en-US" sz="2000" b="1" dirty="0">
                <a:solidFill>
                  <a:srgbClr val="260BC5"/>
                </a:solidFill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1907704" y="5538718"/>
              <a:ext cx="5832648" cy="2778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IN" sz="1600" dirty="0"/>
                <a:t>WHO Global burden of diseases/ update </a:t>
              </a:r>
              <a:r>
                <a:rPr lang="en-IN" sz="1600" dirty="0" smtClean="0"/>
                <a:t>2008,WHO/UNICEF </a:t>
              </a:r>
              <a:endParaRPr lang="en-IN" sz="1600" dirty="0"/>
            </a:p>
          </p:txBody>
        </p:sp>
        <p:pic>
          <p:nvPicPr>
            <p:cNvPr id="107521" name="Picture 1" descr="C:\Users\soma\Desktop\Picture1.jpg"/>
            <p:cNvPicPr>
              <a:picLocks noChangeAspect="1" noChangeArrowheads="1"/>
            </p:cNvPicPr>
            <p:nvPr/>
          </p:nvPicPr>
          <p:blipFill>
            <a:blip r:embed="rId3" cstate="print"/>
            <a:srcRect l="16449" t="36071" r="16725" b="36876"/>
            <a:stretch>
              <a:fillRect/>
            </a:stretch>
          </p:blipFill>
          <p:spPr bwMode="auto">
            <a:xfrm>
              <a:off x="2411760" y="2996952"/>
              <a:ext cx="4680520" cy="1656184"/>
            </a:xfrm>
            <a:prstGeom prst="rect">
              <a:avLst/>
            </a:prstGeom>
            <a:noFill/>
          </p:spPr>
        </p:pic>
      </p:grpSp>
      <p:sp>
        <p:nvSpPr>
          <p:cNvPr id="16" name="Title 2"/>
          <p:cNvSpPr txBox="1">
            <a:spLocks/>
          </p:cNvSpPr>
          <p:nvPr/>
        </p:nvSpPr>
        <p:spPr>
          <a:xfrm>
            <a:off x="39380" y="131246"/>
            <a:ext cx="10733842" cy="11430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Enteric Pathogens of Global Importance</a:t>
            </a:r>
            <a:endParaRPr kumimoji="0" lang="en-IN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>
          <a:xfrm>
            <a:off x="144091" y="6212160"/>
            <a:ext cx="608384" cy="457200"/>
          </a:xfrm>
        </p:spPr>
        <p:txBody>
          <a:bodyPr/>
          <a:lstStyle/>
          <a:p>
            <a:pPr>
              <a:defRPr/>
            </a:pPr>
            <a:fld id="{089EBD90-BA47-4F14-9B58-81CC3626384A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18" name="Picture 4" descr="Picture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95475" y="5562600"/>
            <a:ext cx="8798296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752475" y="6172200"/>
            <a:ext cx="4680585" cy="457200"/>
          </a:xfrm>
        </p:spPr>
        <p:txBody>
          <a:bodyPr/>
          <a:lstStyle/>
          <a:p>
            <a:r>
              <a:rPr lang="en-US" sz="1050" dirty="0" smtClean="0"/>
              <a:t>Hemanta Koley MSc, PhD,  Scientist, Bacteriology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xmlns="" val="78816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6"/>
          <p:cNvSpPr txBox="1">
            <a:spLocks noChangeArrowheads="1"/>
          </p:cNvSpPr>
          <p:nvPr/>
        </p:nvSpPr>
        <p:spPr bwMode="auto">
          <a:xfrm>
            <a:off x="371475" y="177802"/>
            <a:ext cx="10134600" cy="1431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100" b="1" dirty="0"/>
              <a:t> </a:t>
            </a:r>
            <a:r>
              <a:rPr lang="en-US" sz="2400" b="1" dirty="0"/>
              <a:t>Isolation of enteric pathogens  from ID </a:t>
            </a:r>
            <a:r>
              <a:rPr lang="en-US" sz="2400" b="1" dirty="0" smtClean="0"/>
              <a:t>Hospital, Kolkata</a:t>
            </a:r>
            <a:endParaRPr lang="en-US" sz="2400" b="1" dirty="0"/>
          </a:p>
          <a:p>
            <a:pPr algn="ctr">
              <a:spcBef>
                <a:spcPct val="50000"/>
              </a:spcBef>
              <a:defRPr/>
            </a:pPr>
            <a:r>
              <a:rPr lang="en-US" sz="2400" b="1" dirty="0"/>
              <a:t>(Nov 2007 to Oct </a:t>
            </a:r>
            <a:r>
              <a:rPr lang="en-US" sz="2400" b="1" dirty="0" smtClean="0"/>
              <a:t>2015)</a:t>
            </a:r>
            <a:endParaRPr lang="en-US" sz="2400" b="1" dirty="0"/>
          </a:p>
          <a:p>
            <a:pPr algn="ctr">
              <a:spcBef>
                <a:spcPct val="50000"/>
              </a:spcBef>
              <a:defRPr/>
            </a:pPr>
            <a:r>
              <a:rPr lang="en-US" b="1" dirty="0"/>
              <a:t> </a:t>
            </a:r>
          </a:p>
        </p:txBody>
      </p:sp>
      <p:graphicFrame>
        <p:nvGraphicFramePr>
          <p:cNvPr id="4098" name="Object 35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87168883"/>
              </p:ext>
            </p:extLst>
          </p:nvPr>
        </p:nvGraphicFramePr>
        <p:xfrm>
          <a:off x="292100" y="1143000"/>
          <a:ext cx="10134600" cy="5092700"/>
        </p:xfrm>
        <a:graphic>
          <a:graphicData uri="http://schemas.openxmlformats.org/presentationml/2006/ole">
            <p:oleObj spid="_x0000_s174082" name="Worksheet" r:id="rId3" imgW="8096385" imgH="5591265" progId="Excel.Shee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20488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5AEC6-CB2F-424F-AB4F-07D77F49091F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6" name="Picture 4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75" y="5686046"/>
            <a:ext cx="9865096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9506" name="Picture 2" descr="http://peteharveywriter.files.wordpress.com/2014/06/toilet.jpg?w=58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15075" y="171450"/>
            <a:ext cx="3886200" cy="2571750"/>
          </a:xfrm>
          <a:prstGeom prst="rect">
            <a:avLst/>
          </a:prstGeom>
          <a:noFill/>
        </p:spPr>
      </p:pic>
      <p:sp>
        <p:nvSpPr>
          <p:cNvPr id="15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752475" y="6324600"/>
            <a:ext cx="4680585" cy="457200"/>
          </a:xfrm>
        </p:spPr>
        <p:txBody>
          <a:bodyPr/>
          <a:lstStyle/>
          <a:p>
            <a:r>
              <a:rPr lang="en-US" sz="1050" dirty="0" smtClean="0"/>
              <a:t>Hemanta Koley MSc, PhD,  Scientist, Bacteriology</a:t>
            </a:r>
            <a:endParaRPr lang="en-US" sz="1050" dirty="0"/>
          </a:p>
        </p:txBody>
      </p:sp>
      <p:sp>
        <p:nvSpPr>
          <p:cNvPr id="17" name="Rectangle 106"/>
          <p:cNvSpPr>
            <a:spLocks noChangeArrowheads="1"/>
          </p:cNvSpPr>
          <p:nvPr/>
        </p:nvSpPr>
        <p:spPr bwMode="auto">
          <a:xfrm>
            <a:off x="3657600" y="4114800"/>
            <a:ext cx="50292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dirty="0">
                <a:latin typeface="Calibri" pitchFamily="34" charset="0"/>
              </a:rPr>
              <a:t>Global emergence of drug resistance, the choice of antimicrobial agents for treating shigellosis  is limited.</a:t>
            </a:r>
          </a:p>
        </p:txBody>
      </p:sp>
      <p:sp>
        <p:nvSpPr>
          <p:cNvPr id="18" name="Rectangle 107"/>
          <p:cNvSpPr>
            <a:spLocks noChangeArrowheads="1"/>
          </p:cNvSpPr>
          <p:nvPr/>
        </p:nvSpPr>
        <p:spPr bwMode="auto">
          <a:xfrm>
            <a:off x="3657600" y="1981200"/>
            <a:ext cx="25527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dirty="0">
                <a:latin typeface="Calibri" pitchFamily="34" charset="0"/>
              </a:rPr>
              <a:t>Developing country like India, the sanitation problem is acute</a:t>
            </a:r>
          </a:p>
        </p:txBody>
      </p:sp>
      <p:sp>
        <p:nvSpPr>
          <p:cNvPr id="19" name="Rectangle 108"/>
          <p:cNvSpPr>
            <a:spLocks noChangeArrowheads="1"/>
          </p:cNvSpPr>
          <p:nvPr/>
        </p:nvSpPr>
        <p:spPr bwMode="auto">
          <a:xfrm>
            <a:off x="3657599" y="5257800"/>
            <a:ext cx="54006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dirty="0">
                <a:latin typeface="Calibri" pitchFamily="34" charset="0"/>
              </a:rPr>
              <a:t>For more than 50 years, scientists have been trying to come up with suitable candidate vaccines against </a:t>
            </a:r>
            <a:r>
              <a:rPr lang="en-US" sz="1600" b="1" dirty="0" smtClean="0">
                <a:latin typeface="Calibri" pitchFamily="34" charset="0"/>
              </a:rPr>
              <a:t>enteric diseases.</a:t>
            </a:r>
            <a:endParaRPr lang="en-US" sz="1600" b="1" dirty="0">
              <a:latin typeface="Calibri" pitchFamily="34" charset="0"/>
            </a:endParaRPr>
          </a:p>
        </p:txBody>
      </p:sp>
      <p:sp>
        <p:nvSpPr>
          <p:cNvPr id="20" name="Rectangle 109"/>
          <p:cNvSpPr>
            <a:spLocks noChangeArrowheads="1"/>
          </p:cNvSpPr>
          <p:nvPr/>
        </p:nvSpPr>
        <p:spPr bwMode="auto">
          <a:xfrm>
            <a:off x="3733800" y="3073400"/>
            <a:ext cx="4572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dirty="0">
                <a:latin typeface="Calibri" pitchFamily="34" charset="0"/>
              </a:rPr>
              <a:t>Rehydration therapy is not applicable to the invasive diarrhea</a:t>
            </a:r>
            <a:r>
              <a:rPr lang="en-US" sz="1600" dirty="0">
                <a:latin typeface="Calibri" pitchFamily="34" charset="0"/>
              </a:rPr>
              <a:t>.  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2819400" y="2057400"/>
            <a:ext cx="857250" cy="373063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1" dirty="0"/>
          </a:p>
        </p:txBody>
      </p:sp>
      <p:sp>
        <p:nvSpPr>
          <p:cNvPr id="22" name="Right Arrow 21"/>
          <p:cNvSpPr/>
          <p:nvPr/>
        </p:nvSpPr>
        <p:spPr>
          <a:xfrm>
            <a:off x="2819400" y="3149600"/>
            <a:ext cx="857250" cy="373063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23" name="Right Arrow 22"/>
          <p:cNvSpPr/>
          <p:nvPr/>
        </p:nvSpPr>
        <p:spPr>
          <a:xfrm>
            <a:off x="2743200" y="4191000"/>
            <a:ext cx="857250" cy="373063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24" name="Right Arrow 23"/>
          <p:cNvSpPr/>
          <p:nvPr/>
        </p:nvSpPr>
        <p:spPr>
          <a:xfrm>
            <a:off x="2743200" y="5410200"/>
            <a:ext cx="857250" cy="373063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grpSp>
        <p:nvGrpSpPr>
          <p:cNvPr id="25" name="Organization Chart 2"/>
          <p:cNvGrpSpPr>
            <a:grpSpLocks noChangeAspect="1"/>
          </p:cNvGrpSpPr>
          <p:nvPr/>
        </p:nvGrpSpPr>
        <p:grpSpPr bwMode="auto">
          <a:xfrm>
            <a:off x="304800" y="381000"/>
            <a:ext cx="4648200" cy="5683250"/>
            <a:chOff x="-908" y="1025"/>
            <a:chExt cx="2533" cy="1846"/>
          </a:xfrm>
        </p:grpSpPr>
        <p:cxnSp>
          <p:nvCxnSpPr>
            <p:cNvPr id="26" name="_s56327"/>
            <p:cNvCxnSpPr>
              <a:cxnSpLocks noChangeShapeType="1"/>
              <a:stCxn id="33" idx="2"/>
              <a:endCxn id="33" idx="2"/>
            </p:cNvCxnSpPr>
            <p:nvPr/>
          </p:nvCxnSpPr>
          <p:spPr bwMode="auto">
            <a:xfrm rot="5400000">
              <a:off x="-281" y="2113"/>
              <a:ext cx="1" cy="1"/>
            </a:xfrm>
            <a:prstGeom prst="bentConnector3">
              <a:avLst>
                <a:gd name="adj1" fmla="val 7795912"/>
              </a:avLst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27" name="_s56329"/>
            <p:cNvCxnSpPr>
              <a:cxnSpLocks noChangeShapeType="1"/>
              <a:stCxn id="31" idx="0"/>
            </p:cNvCxnSpPr>
            <p:nvPr/>
          </p:nvCxnSpPr>
          <p:spPr bwMode="auto">
            <a:xfrm rot="16200000" flipV="1">
              <a:off x="-358" y="1443"/>
              <a:ext cx="149" cy="5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" name="_s56330"/>
            <p:cNvCxnSpPr>
              <a:cxnSpLocks noChangeShapeType="1"/>
              <a:stCxn id="33" idx="0"/>
              <a:endCxn id="31" idx="2"/>
            </p:cNvCxnSpPr>
            <p:nvPr/>
          </p:nvCxnSpPr>
          <p:spPr bwMode="auto">
            <a:xfrm rot="5400000" flipH="1" flipV="1">
              <a:off x="-305" y="1816"/>
              <a:ext cx="49" cy="1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9" name="_s56333"/>
            <p:cNvCxnSpPr>
              <a:cxnSpLocks noChangeShapeType="1"/>
              <a:stCxn id="32" idx="0"/>
              <a:endCxn id="34" idx="2"/>
            </p:cNvCxnSpPr>
            <p:nvPr/>
          </p:nvCxnSpPr>
          <p:spPr bwMode="auto">
            <a:xfrm rot="16200000" flipV="1">
              <a:off x="-361" y="2522"/>
              <a:ext cx="123" cy="1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30" name="_s56338"/>
            <p:cNvSpPr>
              <a:spLocks noChangeArrowheads="1"/>
            </p:cNvSpPr>
            <p:nvPr/>
          </p:nvSpPr>
          <p:spPr bwMode="auto">
            <a:xfrm>
              <a:off x="-908" y="1025"/>
              <a:ext cx="2533" cy="362"/>
            </a:xfrm>
            <a:prstGeom prst="roundRect">
              <a:avLst>
                <a:gd name="adj" fmla="val 16667"/>
              </a:avLst>
            </a:prstGeom>
            <a:solidFill>
              <a:srgbClr val="92D050">
                <a:alpha val="50195"/>
              </a:srgbClr>
            </a:solidFill>
            <a:ln w="28575">
              <a:solidFill>
                <a:srgbClr val="7030A0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en-US" altLang="ja-JP" sz="1600" b="1" i="1" dirty="0">
                  <a:solidFill>
                    <a:srgbClr val="000000"/>
                  </a:solidFill>
                  <a:latin typeface="Tahoma" pitchFamily="34" charset="0"/>
                  <a:ea typeface="ＭＳ Ｐゴシック" pitchFamily="34" charset="-128"/>
                </a:rPr>
                <a:t> </a:t>
              </a:r>
              <a:r>
                <a:rPr lang="en-US" altLang="ja-JP" sz="3200" b="1" dirty="0">
                  <a:solidFill>
                    <a:schemeClr val="tx2"/>
                  </a:solidFill>
                  <a:latin typeface="Calibri" pitchFamily="34" charset="0"/>
                  <a:ea typeface="ＭＳ Ｐゴシック" pitchFamily="34" charset="-128"/>
                </a:rPr>
                <a:t>Prevention</a:t>
              </a:r>
              <a:endParaRPr lang="en-US" altLang="ja-JP" sz="1600" b="1" dirty="0">
                <a:solidFill>
                  <a:schemeClr val="tx2"/>
                </a:solidFill>
                <a:latin typeface="Calibri" pitchFamily="34" charset="0"/>
                <a:ea typeface="ＭＳ Ｐゴシック" pitchFamily="34" charset="-128"/>
              </a:endParaRPr>
            </a:p>
            <a:p>
              <a:pPr algn="ctr"/>
              <a:endParaRPr lang="en-US" altLang="ja-JP" sz="1600" b="1" i="1" dirty="0">
                <a:solidFill>
                  <a:srgbClr val="000000"/>
                </a:solidFill>
                <a:latin typeface="Tahoma" pitchFamily="34" charset="0"/>
                <a:ea typeface="ＭＳ Ｐゴシック" pitchFamily="34" charset="-128"/>
              </a:endParaRPr>
            </a:p>
          </p:txBody>
        </p:sp>
        <p:sp>
          <p:nvSpPr>
            <p:cNvPr id="31" name="_s56339"/>
            <p:cNvSpPr>
              <a:spLocks noChangeArrowheads="1"/>
            </p:cNvSpPr>
            <p:nvPr/>
          </p:nvSpPr>
          <p:spPr bwMode="auto">
            <a:xfrm>
              <a:off x="-899" y="1520"/>
              <a:ext cx="1236" cy="272"/>
            </a:xfrm>
            <a:prstGeom prst="roundRect">
              <a:avLst>
                <a:gd name="adj" fmla="val 5639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/>
              <a:endParaRPr lang="en-US" altLang="ja-JP" sz="800" dirty="0">
                <a:latin typeface="Tahoma" pitchFamily="34" charset="0"/>
                <a:ea typeface="ＭＳ Ｐゴシック" pitchFamily="34" charset="-128"/>
              </a:endParaRPr>
            </a:p>
            <a:p>
              <a:pPr algn="ctr"/>
              <a:r>
                <a:rPr lang="en-US" altLang="ja-JP" sz="2400" b="1" dirty="0">
                  <a:latin typeface="Calibri" pitchFamily="34" charset="0"/>
                  <a:ea typeface="ＭＳ Ｐゴシック" pitchFamily="34" charset="-128"/>
                </a:rPr>
                <a:t>Sanitation</a:t>
              </a:r>
              <a:endParaRPr lang="en-US" sz="2400" b="1" dirty="0">
                <a:latin typeface="Calibri" pitchFamily="34" charset="0"/>
              </a:endParaRPr>
            </a:p>
            <a:p>
              <a:pPr algn="ctr"/>
              <a:endParaRPr lang="ja-JP" altLang="en-US" sz="800" dirty="0">
                <a:latin typeface="Tahoma" pitchFamily="34" charset="0"/>
                <a:ea typeface="ＭＳ Ｐゴシック" pitchFamily="34" charset="-128"/>
              </a:endParaRPr>
            </a:p>
          </p:txBody>
        </p:sp>
        <p:sp>
          <p:nvSpPr>
            <p:cNvPr id="32" name="_s56343"/>
            <p:cNvSpPr>
              <a:spLocks noChangeArrowheads="1"/>
            </p:cNvSpPr>
            <p:nvPr/>
          </p:nvSpPr>
          <p:spPr bwMode="auto">
            <a:xfrm>
              <a:off x="-899" y="2584"/>
              <a:ext cx="1199" cy="287"/>
            </a:xfrm>
            <a:prstGeom prst="roundRect">
              <a:avLst>
                <a:gd name="adj" fmla="val 16667"/>
              </a:avLst>
            </a:prstGeom>
            <a:solidFill>
              <a:srgbClr val="01BD0A">
                <a:alpha val="50195"/>
              </a:srgbClr>
            </a:solidFill>
            <a:ln w="28575">
              <a:solidFill>
                <a:srgbClr val="01BD0A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en-US" altLang="ja-JP" sz="2000" b="1">
                  <a:latin typeface="Calibri" pitchFamily="34" charset="0"/>
                  <a:ea typeface="ＭＳ Ｐゴシック" pitchFamily="34" charset="-128"/>
                </a:rPr>
                <a:t>Vaccine</a:t>
              </a:r>
              <a:endParaRPr lang="en-US" sz="2000" b="1">
                <a:latin typeface="Tahoma" pitchFamily="34" charset="0"/>
              </a:endParaRPr>
            </a:p>
            <a:p>
              <a:pPr algn="ctr"/>
              <a:endParaRPr lang="en-US" altLang="ja-JP" sz="2000" b="1">
                <a:solidFill>
                  <a:srgbClr val="0066FF"/>
                </a:solidFill>
                <a:latin typeface="Tahoma" pitchFamily="34" charset="0"/>
                <a:ea typeface="ＭＳ Ｐゴシック" pitchFamily="34" charset="-128"/>
                <a:cs typeface="Times New Roman" pitchFamily="18" charset="0"/>
              </a:endParaRPr>
            </a:p>
          </p:txBody>
        </p:sp>
        <p:sp>
          <p:nvSpPr>
            <p:cNvPr id="33" name="_s56346"/>
            <p:cNvSpPr>
              <a:spLocks noChangeArrowheads="1"/>
            </p:cNvSpPr>
            <p:nvPr/>
          </p:nvSpPr>
          <p:spPr bwMode="auto">
            <a:xfrm>
              <a:off x="-899" y="1841"/>
              <a:ext cx="1236" cy="272"/>
            </a:xfrm>
            <a:prstGeom prst="roundRect">
              <a:avLst>
                <a:gd name="adj" fmla="val 18847"/>
              </a:avLst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lIns="0" tIns="0" rIns="0" bIns="0" anchor="ctr"/>
            <a:lstStyle/>
            <a:p>
              <a:pPr algn="ctr"/>
              <a:endParaRPr lang="en-US" altLang="ja-JP" sz="1400" dirty="0">
                <a:latin typeface="Calibri" pitchFamily="34" charset="0"/>
                <a:ea typeface="ＭＳ Ｐゴシック" pitchFamily="34" charset="-128"/>
              </a:endParaRPr>
            </a:p>
            <a:p>
              <a:pPr algn="ctr"/>
              <a:r>
                <a:rPr lang="en-US" altLang="ja-JP" sz="1600" b="1" dirty="0">
                  <a:latin typeface="Calibri" pitchFamily="34" charset="0"/>
                  <a:ea typeface="ＭＳ Ｐゴシック" pitchFamily="34" charset="-128"/>
                </a:rPr>
                <a:t>Rehydration Therapy</a:t>
              </a:r>
              <a:endParaRPr lang="en-US" sz="1600" b="1" dirty="0">
                <a:latin typeface="Calibri" pitchFamily="34" charset="0"/>
              </a:endParaRPr>
            </a:p>
            <a:p>
              <a:pPr algn="ctr"/>
              <a:endParaRPr lang="en-US" altLang="ja-JP" sz="1400" b="1" dirty="0">
                <a:solidFill>
                  <a:srgbClr val="0066FF"/>
                </a:solidFill>
                <a:latin typeface="Tahoma" pitchFamily="34" charset="0"/>
                <a:ea typeface="ＭＳ Ｐゴシック" pitchFamily="34" charset="-128"/>
              </a:endParaRPr>
            </a:p>
          </p:txBody>
        </p:sp>
        <p:sp>
          <p:nvSpPr>
            <p:cNvPr id="34" name="_s56349"/>
            <p:cNvSpPr>
              <a:spLocks noChangeArrowheads="1"/>
            </p:cNvSpPr>
            <p:nvPr/>
          </p:nvSpPr>
          <p:spPr bwMode="auto">
            <a:xfrm>
              <a:off x="-899" y="2188"/>
              <a:ext cx="1198" cy="273"/>
            </a:xfrm>
            <a:prstGeom prst="roundRect">
              <a:avLst>
                <a:gd name="adj" fmla="val 16667"/>
              </a:avLst>
            </a:prstGeom>
            <a:solidFill>
              <a:srgbClr val="0399FF">
                <a:alpha val="50195"/>
              </a:srgbClr>
            </a:solidFill>
            <a:ln w="28575">
              <a:solidFill>
                <a:srgbClr val="0399FF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endParaRPr lang="en-US" altLang="ja-JP" sz="1400">
                <a:latin typeface="Calibri" pitchFamily="34" charset="0"/>
                <a:ea typeface="ＭＳ Ｐゴシック" pitchFamily="34" charset="-128"/>
              </a:endParaRPr>
            </a:p>
            <a:p>
              <a:pPr algn="ctr"/>
              <a:r>
                <a:rPr lang="en-US" altLang="ja-JP" sz="2000">
                  <a:latin typeface="Calibri" pitchFamily="34" charset="0"/>
                  <a:ea typeface="ＭＳ Ｐゴシック" pitchFamily="34" charset="-128"/>
                </a:rPr>
                <a:t>Antibiotics</a:t>
              </a:r>
              <a:endParaRPr lang="en-US" sz="2000">
                <a:latin typeface="Calibri" pitchFamily="34" charset="0"/>
              </a:endParaRPr>
            </a:p>
            <a:p>
              <a:pPr algn="ctr"/>
              <a:endParaRPr lang="en-US" sz="1400" b="1">
                <a:latin typeface="Tahoma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3"/>
          <p:cNvSpPr txBox="1">
            <a:spLocks noChangeArrowheads="1"/>
          </p:cNvSpPr>
          <p:nvPr/>
        </p:nvSpPr>
        <p:spPr bwMode="auto">
          <a:xfrm>
            <a:off x="0" y="11448"/>
            <a:ext cx="10801350" cy="52759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5776" tIns="47888" rIns="95776" bIns="47888">
            <a:spAutoFit/>
          </a:bodyPr>
          <a:lstStyle/>
          <a:p>
            <a:pPr algn="ctr" defTabSz="957202"/>
            <a:r>
              <a:rPr lang="en-US" sz="2800" b="1" dirty="0">
                <a:latin typeface="Times New Roman" pitchFamily="18" charset="0"/>
              </a:rPr>
              <a:t>Antimicrobial resistance of Shigella during </a:t>
            </a:r>
            <a:r>
              <a:rPr lang="en-US" sz="2800" b="1" dirty="0" smtClean="0">
                <a:latin typeface="Times New Roman" pitchFamily="18" charset="0"/>
              </a:rPr>
              <a:t>2010-15</a:t>
            </a:r>
            <a:endParaRPr lang="en-US" sz="2800" b="1" dirty="0">
              <a:latin typeface="Times New Roman" pitchFamily="18" charset="0"/>
            </a:endParaRPr>
          </a:p>
        </p:txBody>
      </p:sp>
      <p:pic>
        <p:nvPicPr>
          <p:cNvPr id="67585" name="Picture 1" descr="C:\Documents and Settings\Dr. R. K. SARKAR\Desktop\Picture1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2168" y="806090"/>
            <a:ext cx="10037015" cy="5479903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6099" y="6237312"/>
            <a:ext cx="576064" cy="437133"/>
          </a:xfrm>
        </p:spPr>
        <p:txBody>
          <a:bodyPr/>
          <a:lstStyle/>
          <a:p>
            <a:pPr>
              <a:defRPr/>
            </a:pPr>
            <a:fld id="{5634D74F-AC27-4E7A-AD3E-25CA0191543C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8" name="Picture 4" descr="Picture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95475" y="5562600"/>
            <a:ext cx="8798296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752475" y="6172200"/>
            <a:ext cx="4680585" cy="457200"/>
          </a:xfrm>
        </p:spPr>
        <p:txBody>
          <a:bodyPr/>
          <a:lstStyle/>
          <a:p>
            <a:r>
              <a:rPr lang="en-US" sz="1050" dirty="0" smtClean="0"/>
              <a:t>Hemanta Koley MSc, PhD,  Scientist, Bacteriology</a:t>
            </a:r>
            <a:endParaRPr lang="en-US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163" y="5661025"/>
            <a:ext cx="9865096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232762" y="4010288"/>
            <a:ext cx="833582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 smtClean="0"/>
              <a:t>Vaccination will be the ultimate solution  </a:t>
            </a:r>
            <a:endParaRPr lang="en-IN" sz="6000" dirty="0"/>
          </a:p>
        </p:txBody>
      </p:sp>
      <p:pic>
        <p:nvPicPr>
          <p:cNvPr id="137217" name="Picture 1" descr="C:\Documents and Settings\Dr. R. K. SARKAR\Desktop\oral vaccin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32323" y="476672"/>
            <a:ext cx="6019780" cy="3423174"/>
          </a:xfrm>
          <a:prstGeom prst="rect">
            <a:avLst/>
          </a:prstGeom>
          <a:noFill/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5AEC6-CB2F-424F-AB4F-07D77F49091F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752475" y="6248400"/>
            <a:ext cx="4680585" cy="457200"/>
          </a:xfrm>
        </p:spPr>
        <p:txBody>
          <a:bodyPr/>
          <a:lstStyle/>
          <a:p>
            <a:r>
              <a:rPr lang="en-US" sz="1050" dirty="0" smtClean="0"/>
              <a:t>Hemanta Koley MSc, PhD,  Scientist, Bacteriology</a:t>
            </a:r>
            <a:endParaRPr lang="en-US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163" y="5661025"/>
            <a:ext cx="9865096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5AEC6-CB2F-424F-AB4F-07D77F49091F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20155" y="6304235"/>
            <a:ext cx="3420428" cy="365125"/>
          </a:xfrm>
        </p:spPr>
        <p:txBody>
          <a:bodyPr/>
          <a:lstStyle/>
          <a:p>
            <a:r>
              <a:rPr lang="en-IN" sz="1050" dirty="0" smtClean="0"/>
              <a:t>Hemanta Koley MSc, PhD,  Scientist, Bacteriology</a:t>
            </a:r>
            <a:endParaRPr lang="en-US" sz="1050" dirty="0"/>
          </a:p>
        </p:txBody>
      </p:sp>
      <p:pic>
        <p:nvPicPr>
          <p:cNvPr id="227330" name="Picture 2" descr="http://www.nature.com/nri/journal/v12/n8/images/nri3251-f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6275" y="914400"/>
            <a:ext cx="4953000" cy="4953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581275" y="228600"/>
            <a:ext cx="5648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Routes for human vaccine administration </a:t>
            </a:r>
            <a:endParaRPr lang="en-US" sz="2400" b="1" dirty="0"/>
          </a:p>
        </p:txBody>
      </p:sp>
      <p:grpSp>
        <p:nvGrpSpPr>
          <p:cNvPr id="15" name="Group 14"/>
          <p:cNvGrpSpPr/>
          <p:nvPr/>
        </p:nvGrpSpPr>
        <p:grpSpPr>
          <a:xfrm>
            <a:off x="5781675" y="1981200"/>
            <a:ext cx="4267200" cy="2743200"/>
            <a:chOff x="5705475" y="914400"/>
            <a:chExt cx="4267200" cy="2743200"/>
          </a:xfrm>
        </p:grpSpPr>
        <p:sp>
          <p:nvSpPr>
            <p:cNvPr id="13" name="Freeform 12"/>
            <p:cNvSpPr/>
            <p:nvPr/>
          </p:nvSpPr>
          <p:spPr>
            <a:xfrm>
              <a:off x="5705475" y="914400"/>
              <a:ext cx="4267200" cy="2743200"/>
            </a:xfrm>
            <a:custGeom>
              <a:avLst/>
              <a:gdLst>
                <a:gd name="connsiteX0" fmla="*/ 2030818 w 2711302"/>
                <a:gd name="connsiteY0" fmla="*/ 0 h 1212112"/>
                <a:gd name="connsiteX1" fmla="*/ 0 w 2711302"/>
                <a:gd name="connsiteY1" fmla="*/ 467833 h 1212112"/>
                <a:gd name="connsiteX2" fmla="*/ 871869 w 2711302"/>
                <a:gd name="connsiteY2" fmla="*/ 1212112 h 1212112"/>
                <a:gd name="connsiteX3" fmla="*/ 2711302 w 2711302"/>
                <a:gd name="connsiteY3" fmla="*/ 1201480 h 1212112"/>
                <a:gd name="connsiteX4" fmla="*/ 2030818 w 2711302"/>
                <a:gd name="connsiteY4" fmla="*/ 0 h 1212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1302" h="1212112">
                  <a:moveTo>
                    <a:pt x="2030818" y="0"/>
                  </a:moveTo>
                  <a:lnTo>
                    <a:pt x="0" y="467833"/>
                  </a:lnTo>
                  <a:lnTo>
                    <a:pt x="871869" y="1212112"/>
                  </a:lnTo>
                  <a:lnTo>
                    <a:pt x="2711302" y="1201480"/>
                  </a:lnTo>
                  <a:lnTo>
                    <a:pt x="2030818" y="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924675" y="1752600"/>
              <a:ext cx="251460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  <a:latin typeface="Bodoni MT" pitchFamily="18" charset="0"/>
                  <a:cs typeface="Times New Roman" pitchFamily="18" charset="0"/>
                </a:rPr>
                <a:t>Oral route of vaccination is the best for the gastrointestinal diseases.</a:t>
              </a:r>
            </a:p>
            <a:p>
              <a:endPara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5AEC6-CB2F-424F-AB4F-07D77F49091F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472683" y="1186874"/>
            <a:ext cx="504056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buSzPct val="161000"/>
              <a:buFont typeface="Wingdings" pitchFamily="2" charset="2"/>
              <a:buChar char="ü"/>
            </a:pPr>
            <a:r>
              <a:rPr lang="en-US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To prepare a unique vaccine formulation different from the candidate vaccines like </a:t>
            </a:r>
            <a:r>
              <a:rPr lang="en-US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conjugate</a:t>
            </a:r>
            <a:r>
              <a:rPr lang="en-US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live attenuated, whole cell or ribosomal preparation </a:t>
            </a:r>
          </a:p>
        </p:txBody>
      </p:sp>
      <p:pic>
        <p:nvPicPr>
          <p:cNvPr id="57347" name="Picture 3" descr="http://crazyhealthyfit.com/wp-content/uploads/2013/06/challenge-road-sign-against-sky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t="14503" r="13380"/>
          <a:stretch>
            <a:fillRect/>
          </a:stretch>
        </p:blipFill>
        <p:spPr bwMode="auto">
          <a:xfrm>
            <a:off x="360116" y="1084154"/>
            <a:ext cx="4896543" cy="4217054"/>
          </a:xfrm>
          <a:prstGeom prst="rect">
            <a:avLst/>
          </a:prstGeom>
          <a:noFill/>
        </p:spPr>
      </p:pic>
      <p:pic>
        <p:nvPicPr>
          <p:cNvPr id="8" name="Picture 4" descr="Picture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95475" y="5562600"/>
            <a:ext cx="8798296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752475" y="6172200"/>
            <a:ext cx="4680585" cy="457200"/>
          </a:xfrm>
        </p:spPr>
        <p:txBody>
          <a:bodyPr/>
          <a:lstStyle/>
          <a:p>
            <a:r>
              <a:rPr lang="en-US" sz="1050" dirty="0" smtClean="0"/>
              <a:t>Hemanta Koley MSc, PhD,  Scientist, Bacteriology</a:t>
            </a:r>
            <a:endParaRPr lang="en-US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Pictur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6254" y="5661025"/>
            <a:ext cx="9865096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7"/>
          <p:cNvSpPr>
            <a:spLocks noChangeArrowheads="1"/>
          </p:cNvSpPr>
          <p:nvPr/>
        </p:nvSpPr>
        <p:spPr bwMode="auto">
          <a:xfrm>
            <a:off x="142875" y="1600200"/>
            <a:ext cx="4876800" cy="4862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sz="1100" b="1" dirty="0">
                <a:latin typeface="Bell MT" pitchFamily="18" charset="0"/>
                <a:cs typeface="Times New Roman" pitchFamily="18" charset="0"/>
              </a:rPr>
              <a:t>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Most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of gram-negative bacteria secrete outer membrane vesicles (OMVs) into the extracellular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environment during growth.</a:t>
            </a:r>
          </a:p>
          <a:p>
            <a:pPr algn="just">
              <a:buFont typeface="Wingdings" pitchFamily="2" charset="2"/>
              <a:buChar char="q"/>
            </a:pPr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IN" sz="1600" b="1" dirty="0" smtClean="0">
                <a:latin typeface="Times New Roman" pitchFamily="18" charset="0"/>
                <a:cs typeface="Times New Roman" pitchFamily="18" charset="0"/>
              </a:rPr>
              <a:t> Spheroid particles of a heterogeneous</a:t>
            </a:r>
            <a:r>
              <a:rPr lang="en-IN" sz="1600" b="1" baseline="3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600" b="1" dirty="0" smtClean="0">
                <a:latin typeface="Times New Roman" pitchFamily="18" charset="0"/>
                <a:cs typeface="Times New Roman" pitchFamily="18" charset="0"/>
              </a:rPr>
              <a:t>size (10 to 300 nm in diameter)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Font typeface="Wingdings" pitchFamily="2" charset="2"/>
              <a:buChar char="q"/>
            </a:pPr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As because of OMVs originate directly from the plasma membrane of the cell, it reflects </a:t>
            </a:r>
            <a:r>
              <a:rPr lang="en-IN" sz="1600" b="1" dirty="0" smtClean="0">
                <a:latin typeface="Times New Roman" pitchFamily="18" charset="0"/>
                <a:cs typeface="Times New Roman" pitchFamily="18" charset="0"/>
              </a:rPr>
              <a:t>the outer membrane (OM) composition, containing</a:t>
            </a:r>
            <a:r>
              <a:rPr lang="en-IN" sz="1600" b="1" baseline="3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600" b="1" dirty="0" smtClean="0">
                <a:latin typeface="Times New Roman" pitchFamily="18" charset="0"/>
                <a:cs typeface="Times New Roman" pitchFamily="18" charset="0"/>
              </a:rPr>
              <a:t>LPS, </a:t>
            </a:r>
            <a:r>
              <a:rPr lang="en-IN" sz="1600" b="1" dirty="0" err="1" smtClean="0">
                <a:latin typeface="Times New Roman" pitchFamily="18" charset="0"/>
                <a:cs typeface="Times New Roman" pitchFamily="18" charset="0"/>
              </a:rPr>
              <a:t>glycerophospholipids</a:t>
            </a:r>
            <a:r>
              <a:rPr lang="en-IN" sz="1600" b="1" dirty="0" smtClean="0">
                <a:latin typeface="Times New Roman" pitchFamily="18" charset="0"/>
                <a:cs typeface="Times New Roman" pitchFamily="18" charset="0"/>
              </a:rPr>
              <a:t>, and OM proteins as well as enclosed</a:t>
            </a:r>
            <a:r>
              <a:rPr lang="en-IN" sz="1600" b="1" baseline="3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1600" b="1" dirty="0" err="1" smtClean="0">
                <a:latin typeface="Times New Roman" pitchFamily="18" charset="0"/>
                <a:cs typeface="Times New Roman" pitchFamily="18" charset="0"/>
              </a:rPr>
              <a:t>periplasmic</a:t>
            </a:r>
            <a:r>
              <a:rPr lang="en-IN" sz="1600" b="1" dirty="0" smtClean="0">
                <a:latin typeface="Times New Roman" pitchFamily="18" charset="0"/>
                <a:cs typeface="Times New Roman" pitchFamily="18" charset="0"/>
              </a:rPr>
              <a:t> components .</a:t>
            </a:r>
          </a:p>
          <a:p>
            <a:pPr algn="just"/>
            <a:endParaRPr lang="en-IN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1600" b="1" dirty="0" smtClean="0">
                <a:latin typeface="Times New Roman" pitchFamily="18" charset="0"/>
                <a:cs typeface="Times New Roman" pitchFamily="18" charset="0"/>
              </a:rPr>
              <a:t>Play role in </a:t>
            </a:r>
            <a:r>
              <a:rPr lang="en-IN" sz="1600" b="1" dirty="0" err="1" smtClean="0">
                <a:latin typeface="Times New Roman" pitchFamily="18" charset="0"/>
                <a:cs typeface="Times New Roman" pitchFamily="18" charset="0"/>
              </a:rPr>
              <a:t>interbacterial</a:t>
            </a:r>
            <a:r>
              <a:rPr lang="en-IN" sz="1600" b="1" dirty="0" smtClean="0">
                <a:latin typeface="Times New Roman" pitchFamily="18" charset="0"/>
                <a:cs typeface="Times New Roman" pitchFamily="18" charset="0"/>
              </a:rPr>
              <a:t> Interactions. </a:t>
            </a:r>
            <a:r>
              <a:rPr lang="en-IN" sz="1600" b="1" dirty="0" err="1" smtClean="0">
                <a:latin typeface="Times New Roman" pitchFamily="18" charset="0"/>
                <a:cs typeface="Times New Roman" pitchFamily="18" charset="0"/>
              </a:rPr>
              <a:t>Immunomodulatory</a:t>
            </a:r>
            <a:r>
              <a:rPr lang="en-IN" sz="1600" b="1" dirty="0" smtClean="0">
                <a:latin typeface="Times New Roman" pitchFamily="18" charset="0"/>
                <a:cs typeface="Times New Roman" pitchFamily="18" charset="0"/>
              </a:rPr>
              <a:t> activities. </a:t>
            </a:r>
          </a:p>
          <a:p>
            <a:pPr marL="285750" indent="-285750"/>
            <a:endParaRPr lang="en-IN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1600" b="1" dirty="0" smtClean="0">
                <a:latin typeface="Times New Roman" pitchFamily="18" charset="0"/>
                <a:cs typeface="Times New Roman" pitchFamily="18" charset="0"/>
              </a:rPr>
              <a:t> Non living ; do not have the possibility of reversion like attenuated vaccines.</a:t>
            </a:r>
          </a:p>
          <a:p>
            <a:pPr algn="just">
              <a:buFont typeface="Wingdings" pitchFamily="2" charset="2"/>
              <a:buChar char="q"/>
            </a:pPr>
            <a:endParaRPr lang="en-IN" sz="1100" b="1" dirty="0" smtClean="0">
              <a:latin typeface="Bell MT" pitchFamily="18" charset="0"/>
              <a:cs typeface="Times New Roman" pitchFamily="18" charset="0"/>
            </a:endParaRPr>
          </a:p>
          <a:p>
            <a:pPr algn="just"/>
            <a:endParaRPr lang="en-US" sz="1100" b="1" dirty="0">
              <a:latin typeface="Bell MT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5275" y="762000"/>
            <a:ext cx="3845092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b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</a:t>
            </a:r>
            <a:r>
              <a:rPr lang="en-US" sz="3200" b="1" spc="3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OMVs?</a:t>
            </a:r>
            <a:endParaRPr lang="en-IN" sz="3200" b="1" spc="3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FC96EB-B60C-42E7-8C53-EE9EAC466D3B}" type="slidenum">
              <a:rPr lang="ja-JP" altLang="en-US" smtClean="0"/>
              <a:pPr>
                <a:defRPr/>
              </a:pPr>
              <a:t>11</a:t>
            </a:fld>
            <a:endParaRPr lang="en-US" altLang="ja-JP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20155" y="6304235"/>
            <a:ext cx="3420428" cy="365125"/>
          </a:xfrm>
        </p:spPr>
        <p:txBody>
          <a:bodyPr/>
          <a:lstStyle/>
          <a:p>
            <a:r>
              <a:rPr lang="en-US" sz="1050" dirty="0" err="1" smtClean="0"/>
              <a:t>Hemanta</a:t>
            </a:r>
            <a:r>
              <a:rPr lang="en-US" sz="1050" dirty="0" smtClean="0"/>
              <a:t> </a:t>
            </a:r>
            <a:r>
              <a:rPr lang="en-US" sz="1050" dirty="0" err="1" smtClean="0"/>
              <a:t>Koley</a:t>
            </a:r>
            <a:r>
              <a:rPr lang="en-US" sz="1050" dirty="0" smtClean="0"/>
              <a:t> </a:t>
            </a:r>
            <a:r>
              <a:rPr lang="en-US" sz="1050" dirty="0" err="1" smtClean="0"/>
              <a:t>MSc</a:t>
            </a:r>
            <a:r>
              <a:rPr lang="en-US" sz="1050" dirty="0" smtClean="0"/>
              <a:t>, PhD,  Scientist D, Bacteriology</a:t>
            </a:r>
            <a:endParaRPr lang="en-US" sz="1050" dirty="0"/>
          </a:p>
        </p:txBody>
      </p:sp>
      <p:pic>
        <p:nvPicPr>
          <p:cNvPr id="144386" name="Picture 2" descr="http://genesdev.cshlp.org/content/19/22/2645/F1.larg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24475" y="609600"/>
            <a:ext cx="4876800" cy="2541495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5476875" y="3733800"/>
            <a:ext cx="55976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endParaRPr lang="en-IN" sz="2400" dirty="0"/>
          </a:p>
        </p:txBody>
      </p:sp>
      <p:sp>
        <p:nvSpPr>
          <p:cNvPr id="3" name="Rectangle 2"/>
          <p:cNvSpPr/>
          <p:nvPr/>
        </p:nvSpPr>
        <p:spPr>
          <a:xfrm>
            <a:off x="371475" y="152400"/>
            <a:ext cx="10287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 dirty="0"/>
              <a:t>Outer Membrane </a:t>
            </a:r>
            <a:r>
              <a:rPr lang="en-IN" sz="2400" b="1" dirty="0" smtClean="0"/>
              <a:t>Vesicle: A Novel Particle </a:t>
            </a:r>
            <a:r>
              <a:rPr lang="en-IN" sz="2400" b="1" dirty="0"/>
              <a:t>of Next Generation Vaccine </a:t>
            </a:r>
          </a:p>
        </p:txBody>
      </p:sp>
      <p:pic>
        <p:nvPicPr>
          <p:cNvPr id="10" name="Picture 9" descr="E:\FEMS Immunology and Medical Microbiology\final figures\Figure 1.t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624" t="12727" r="16759" b="17268"/>
          <a:stretch>
            <a:fillRect/>
          </a:stretch>
        </p:blipFill>
        <p:spPr bwMode="auto">
          <a:xfrm>
            <a:off x="5476876" y="3352800"/>
            <a:ext cx="4876799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5AEC6-CB2F-424F-AB4F-07D77F49091F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76275" y="457200"/>
            <a:ext cx="4800600" cy="2554539"/>
          </a:xfrm>
          <a:prstGeom prst="rect">
            <a:avLst/>
          </a:prstGeom>
          <a:noFill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91434" tIns="45717" rIns="91434" bIns="45717" rtlCol="0">
            <a:spAutoFit/>
          </a:bodyPr>
          <a:lstStyle/>
          <a:p>
            <a:r>
              <a:rPr lang="en-US" sz="3200" b="1" dirty="0" smtClean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OUTER MEMBRANE VESICLES (OMVs) as a VACCINE CANDIDATE: </a:t>
            </a:r>
          </a:p>
          <a:p>
            <a:r>
              <a:rPr lang="en-US" sz="3200" b="1" dirty="0" smtClean="0">
                <a:ln w="18000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 new hope for vaccine study</a:t>
            </a:r>
            <a:endParaRPr lang="en-IN" sz="3200" b="1" dirty="0">
              <a:ln w="18000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chemeClr val="tx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36779" y="404664"/>
            <a:ext cx="3760788" cy="5394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6409679" y="5823992"/>
            <a:ext cx="4319588" cy="3413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GB" sz="1200" b="1" dirty="0">
                <a:solidFill>
                  <a:srgbClr val="000000"/>
                </a:solidFill>
                <a:latin typeface="Arial" pitchFamily="34" charset="0"/>
                <a:ea typeface="msgothic" charset="0"/>
                <a:cs typeface="msgothic" charset="0"/>
              </a:rPr>
              <a:t>Ellis T N , and Kuehn M J </a:t>
            </a:r>
            <a:r>
              <a:rPr lang="en-GB" sz="1200" b="1" dirty="0" err="1">
                <a:solidFill>
                  <a:srgbClr val="000000"/>
                </a:solidFill>
                <a:latin typeface="Arial" pitchFamily="34" charset="0"/>
                <a:ea typeface="msgothic" charset="0"/>
                <a:cs typeface="msgothic" charset="0"/>
              </a:rPr>
              <a:t>Microbiol</a:t>
            </a:r>
            <a:r>
              <a:rPr lang="en-GB" sz="1200" b="1" dirty="0">
                <a:solidFill>
                  <a:srgbClr val="000000"/>
                </a:solidFill>
                <a:latin typeface="Arial" pitchFamily="34" charset="0"/>
                <a:ea typeface="msgothic" charset="0"/>
                <a:cs typeface="msgothic" charset="0"/>
              </a:rPr>
              <a:t>. Mol. Biol. Rev. 2010;74:81-94</a:t>
            </a:r>
          </a:p>
        </p:txBody>
      </p:sp>
      <p:pic>
        <p:nvPicPr>
          <p:cNvPr id="142338" name="Picture 2" descr="http://www.intravacc.nl/media/21103/thesis-frontpage-vd-waterbeemd_220x304.jpg"/>
          <p:cNvPicPr>
            <a:picLocks noChangeAspect="1" noChangeArrowheads="1"/>
          </p:cNvPicPr>
          <p:nvPr/>
        </p:nvPicPr>
        <p:blipFill rotWithShape="1">
          <a:blip r:embed="rId3"/>
          <a:srcRect b="20335"/>
          <a:stretch/>
        </p:blipFill>
        <p:spPr bwMode="auto">
          <a:xfrm>
            <a:off x="1362075" y="3124200"/>
            <a:ext cx="3657600" cy="2895599"/>
          </a:xfrm>
          <a:prstGeom prst="rect">
            <a:avLst/>
          </a:prstGeom>
          <a:noFill/>
        </p:spPr>
      </p:pic>
      <p:pic>
        <p:nvPicPr>
          <p:cNvPr id="10" name="Picture 4" descr="Picture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95475" y="5562600"/>
            <a:ext cx="8798296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752475" y="6172200"/>
            <a:ext cx="4680585" cy="457200"/>
          </a:xfrm>
        </p:spPr>
        <p:txBody>
          <a:bodyPr/>
          <a:lstStyle/>
          <a:p>
            <a:r>
              <a:rPr lang="en-US" sz="1050" dirty="0" smtClean="0"/>
              <a:t>Hemanta Koley MSc, PhD,  Scientist, Bacteriology</a:t>
            </a:r>
            <a:endParaRPr lang="en-US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5AEC6-CB2F-424F-AB4F-07D77F49091F}" type="slidenum">
              <a:rPr lang="en-US" smtClean="0"/>
              <a:pPr/>
              <a:t>13</a:t>
            </a:fld>
            <a:endParaRPr lang="en-US"/>
          </a:p>
        </p:txBody>
      </p:sp>
      <p:grpSp>
        <p:nvGrpSpPr>
          <p:cNvPr id="20" name="Group 19"/>
          <p:cNvGrpSpPr/>
          <p:nvPr/>
        </p:nvGrpSpPr>
        <p:grpSpPr>
          <a:xfrm>
            <a:off x="752475" y="1173657"/>
            <a:ext cx="5881687" cy="4769943"/>
            <a:chOff x="752475" y="914400"/>
            <a:chExt cx="5881687" cy="4769943"/>
          </a:xfrm>
        </p:grpSpPr>
        <p:pic>
          <p:nvPicPr>
            <p:cNvPr id="230402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52475" y="914400"/>
              <a:ext cx="5881687" cy="47699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" name="Rectangle 8"/>
            <p:cNvSpPr/>
            <p:nvPr/>
          </p:nvSpPr>
          <p:spPr>
            <a:xfrm>
              <a:off x="3038475" y="990600"/>
              <a:ext cx="1281084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chemeClr val="bg1"/>
                  </a:solidFill>
                </a:rPr>
                <a:t>Innate immunity cells  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638675" y="3680936"/>
              <a:ext cx="132696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chemeClr val="bg1"/>
                  </a:solidFill>
                </a:rPr>
                <a:t>Adaptive </a:t>
              </a:r>
              <a:r>
                <a:rPr lang="en-US" sz="1400" b="1" dirty="0" err="1" smtClean="0">
                  <a:solidFill>
                    <a:schemeClr val="bg1"/>
                  </a:solidFill>
                </a:rPr>
                <a:t>effector</a:t>
              </a:r>
              <a:r>
                <a:rPr lang="en-US" sz="1400" b="1" dirty="0" smtClean="0">
                  <a:solidFill>
                    <a:schemeClr val="bg1"/>
                  </a:solidFill>
                </a:rPr>
                <a:t>/me-</a:t>
              </a:r>
              <a:r>
                <a:rPr lang="en-US" sz="1400" b="1" dirty="0" err="1" smtClean="0">
                  <a:solidFill>
                    <a:schemeClr val="bg1"/>
                  </a:solidFill>
                </a:rPr>
                <a:t>mory</a:t>
              </a:r>
              <a:r>
                <a:rPr lang="en-US" sz="1400" b="1" dirty="0" smtClean="0">
                  <a:solidFill>
                    <a:schemeClr val="bg1"/>
                  </a:solidFill>
                </a:rPr>
                <a:t> cells 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438275" y="3657600"/>
              <a:ext cx="1281084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chemeClr val="bg1"/>
                  </a:solidFill>
                </a:rPr>
                <a:t>Antigen presenting cells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128991" y="2662535"/>
              <a:ext cx="12810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</a:rPr>
                <a:t>OMVs</a:t>
              </a:r>
            </a:p>
          </p:txBody>
        </p:sp>
        <p:sp>
          <p:nvSpPr>
            <p:cNvPr id="14" name="Rectangle 13"/>
            <p:cNvSpPr/>
            <p:nvPr/>
          </p:nvSpPr>
          <p:spPr>
            <a:xfrm rot="17892299">
              <a:off x="825685" y="1929683"/>
              <a:ext cx="17526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 smtClean="0"/>
                <a:t>Recruitment and stimulation</a:t>
              </a:r>
            </a:p>
          </p:txBody>
        </p:sp>
        <p:sp>
          <p:nvSpPr>
            <p:cNvPr id="15" name="Rectangle 14"/>
            <p:cNvSpPr/>
            <p:nvPr/>
          </p:nvSpPr>
          <p:spPr>
            <a:xfrm rot="4308148">
              <a:off x="4741762" y="2024161"/>
              <a:ext cx="17526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 smtClean="0"/>
                <a:t>Activation and modulation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886075" y="4886980"/>
              <a:ext cx="17526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 smtClean="0"/>
                <a:t>Education and maturation</a:t>
              </a: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2047875" y="228600"/>
            <a:ext cx="75728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Effecter arms of new generation OMVs vaccines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6924675" y="1600200"/>
            <a:ext cx="3352800" cy="3581400"/>
            <a:chOff x="6924675" y="1600200"/>
            <a:chExt cx="3352800" cy="3581400"/>
          </a:xfrm>
        </p:grpSpPr>
        <p:sp>
          <p:nvSpPr>
            <p:cNvPr id="18" name="6-Point Star 17"/>
            <p:cNvSpPr/>
            <p:nvPr/>
          </p:nvSpPr>
          <p:spPr>
            <a:xfrm>
              <a:off x="6924675" y="1600200"/>
              <a:ext cx="3352800" cy="3581400"/>
            </a:xfrm>
            <a:prstGeom prst="star6">
              <a:avLst/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458075" y="2667000"/>
              <a:ext cx="24384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002060"/>
                  </a:solidFill>
                  <a:latin typeface="Franklin Gothic Medium Cond" pitchFamily="34" charset="0"/>
                </a:rPr>
                <a:t>OMVs can induce </a:t>
              </a:r>
              <a:r>
                <a:rPr lang="en-US" b="1" dirty="0" err="1" smtClean="0">
                  <a:solidFill>
                    <a:srgbClr val="002060"/>
                  </a:solidFill>
                  <a:latin typeface="Franklin Gothic Medium Cond" pitchFamily="34" charset="0"/>
                </a:rPr>
                <a:t>humoral</a:t>
              </a:r>
              <a:r>
                <a:rPr lang="en-US" b="1" dirty="0" smtClean="0">
                  <a:solidFill>
                    <a:srgbClr val="002060"/>
                  </a:solidFill>
                  <a:latin typeface="Franklin Gothic Medium Cond" pitchFamily="34" charset="0"/>
                </a:rPr>
                <a:t> and adaptive immunity and thus serve long term protection.</a:t>
              </a:r>
              <a:endParaRPr lang="en-US" b="1" dirty="0">
                <a:solidFill>
                  <a:srgbClr val="002060"/>
                </a:solidFill>
                <a:latin typeface="Franklin Gothic Medium Cond" pitchFamily="34" charset="0"/>
              </a:endParaRPr>
            </a:p>
          </p:txBody>
        </p:sp>
      </p:grpSp>
      <p:pic>
        <p:nvPicPr>
          <p:cNvPr id="22" name="Picture 4" descr="Pictur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95475" y="5562600"/>
            <a:ext cx="8798296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752475" y="6172200"/>
            <a:ext cx="4680585" cy="457200"/>
          </a:xfrm>
        </p:spPr>
        <p:txBody>
          <a:bodyPr/>
          <a:lstStyle/>
          <a:p>
            <a:r>
              <a:rPr lang="en-US" sz="1050" dirty="0" smtClean="0"/>
              <a:t>Hemanta Koley MSc, PhD,  Scientist, Bacteriology</a:t>
            </a:r>
            <a:endParaRPr lang="en-US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32323" y="416858"/>
            <a:ext cx="62182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Objectives of my study</a:t>
            </a:r>
            <a:endParaRPr lang="en-US" sz="4000" b="1" u="sng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467228" y="1773391"/>
            <a:ext cx="9974007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r>
              <a:rPr kumimoji="0" lang="en-US" sz="32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  <a:cs typeface="Times New Roman" pitchFamily="18" charset="0"/>
              </a:rPr>
              <a:t>Preparation of OMVs </a:t>
            </a:r>
            <a:r>
              <a:rPr kumimoji="0" lang="en-US" sz="3200" b="1" i="0" u="none" strike="noStrike" spc="50" normalizeH="0" baseline="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  <a:cs typeface="Times New Roman" pitchFamily="18" charset="0"/>
              </a:rPr>
              <a:t>immunogen</a:t>
            </a:r>
            <a:r>
              <a:rPr kumimoji="0" lang="en-US" sz="32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  <a:cs typeface="Times New Roman" pitchFamily="18" charset="0"/>
              </a:rPr>
              <a:t> from different serotypes of </a:t>
            </a:r>
            <a:r>
              <a:rPr kumimoji="0" lang="en-US" sz="3200" b="1" i="1" u="none" strike="noStrike" spc="50" normalizeH="0" baseline="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  <a:cs typeface="Times New Roman" pitchFamily="18" charset="0"/>
              </a:rPr>
              <a:t>Shigella</a:t>
            </a:r>
            <a:r>
              <a:rPr kumimoji="0" lang="en-US" sz="32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200" b="1" i="1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Calibri" pitchFamily="34" charset="0"/>
                <a:cs typeface="Times New Roman" pitchFamily="18" charset="0"/>
              </a:rPr>
              <a:t>sp.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endParaRPr lang="en-US" sz="3200" b="1" i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Calibri" pitchFamily="34" charset="0"/>
              <a:cs typeface="Times New Roman" pitchFamily="18" charset="0"/>
            </a:endParaRP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3200" b="1" i="1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ea typeface="Calibri" pitchFamily="34" charset="0"/>
              <a:cs typeface="Times New Roman" pitchFamily="18" charset="0"/>
            </a:endParaRPr>
          </a:p>
          <a:p>
            <a:pPr marL="457200" marR="0" lvl="0" indent="-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Times New Roman" pitchFamily="18" charset="0"/>
              </a:rPr>
              <a:t>2.  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To understand safety, immunogenicity and protective efficacy of OMVs against  50 </a:t>
            </a:r>
            <a:r>
              <a:rPr lang="en-US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heterologous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Shigella sp.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in animal model.</a:t>
            </a:r>
          </a:p>
          <a:p>
            <a:pPr marL="457200" marR="0" lvl="0" indent="-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en-US" sz="32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5AEC6-CB2F-424F-AB4F-07D77F49091F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9" name="Picture 4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95475" y="5562600"/>
            <a:ext cx="8798296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752475" y="6172200"/>
            <a:ext cx="4680585" cy="457200"/>
          </a:xfrm>
        </p:spPr>
        <p:txBody>
          <a:bodyPr/>
          <a:lstStyle/>
          <a:p>
            <a:r>
              <a:rPr lang="en-US" sz="1050" dirty="0" smtClean="0"/>
              <a:t>Hemanta Koley MSc, PhD,  Scientist, Bacteriology</a:t>
            </a:r>
            <a:endParaRPr lang="en-US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360115" y="332656"/>
          <a:ext cx="1008112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72821" y="6210300"/>
            <a:ext cx="540068" cy="457200"/>
          </a:xfrm>
        </p:spPr>
        <p:txBody>
          <a:bodyPr/>
          <a:lstStyle/>
          <a:p>
            <a:fld id="{70B5AEC6-CB2F-424F-AB4F-07D77F49091F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9" name="Picture 4" descr="Picture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95475" y="5562600"/>
            <a:ext cx="8798296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752475" y="6172200"/>
            <a:ext cx="4680585" cy="457200"/>
          </a:xfrm>
        </p:spPr>
        <p:txBody>
          <a:bodyPr/>
          <a:lstStyle/>
          <a:p>
            <a:r>
              <a:rPr lang="en-US" sz="1050" dirty="0" smtClean="0"/>
              <a:t>Hemanta Koley MSc, PhD,  Scientist, Bacteriology</a:t>
            </a:r>
            <a:endParaRPr lang="en-US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6"/>
          <p:cNvSpPr>
            <a:spLocks noChangeArrowheads="1"/>
          </p:cNvSpPr>
          <p:nvPr/>
        </p:nvSpPr>
        <p:spPr bwMode="auto">
          <a:xfrm>
            <a:off x="1270671" y="139279"/>
            <a:ext cx="8378476" cy="1077218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altLang="ja-JP" sz="3200" b="1" dirty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ngsana New"/>
              </a:rPr>
              <a:t>Preparation of outer membrane vesicles (OMVs)</a:t>
            </a:r>
          </a:p>
        </p:txBody>
      </p:sp>
      <p:sp>
        <p:nvSpPr>
          <p:cNvPr id="13" name="Right Arrow 12"/>
          <p:cNvSpPr/>
          <p:nvPr/>
        </p:nvSpPr>
        <p:spPr>
          <a:xfrm rot="5400000">
            <a:off x="2434883" y="3298449"/>
            <a:ext cx="619125" cy="448180"/>
          </a:xfrm>
          <a:prstGeom prst="rightArrow">
            <a:avLst>
              <a:gd name="adj1" fmla="val 0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 dirty="0">
              <a:solidFill>
                <a:srgbClr val="0000FF"/>
              </a:solidFill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780882" y="836712"/>
          <a:ext cx="1819593" cy="1521033"/>
        </p:xfrm>
        <a:graphic>
          <a:graphicData uri="http://schemas.openxmlformats.org/presentationml/2006/ole">
            <p:oleObj spid="_x0000_s138258" name="Image" r:id="rId3" imgW="1561905" imgH="1561905" progId="">
              <p:embed/>
            </p:oleObj>
          </a:graphicData>
        </a:graphic>
      </p:graphicFrame>
      <p:sp>
        <p:nvSpPr>
          <p:cNvPr id="19" name="Right Arrow 18"/>
          <p:cNvSpPr/>
          <p:nvPr/>
        </p:nvSpPr>
        <p:spPr>
          <a:xfrm rot="5400000">
            <a:off x="2354269" y="4675207"/>
            <a:ext cx="720725" cy="532568"/>
          </a:xfrm>
          <a:prstGeom prst="rightArrow">
            <a:avLst>
              <a:gd name="adj1" fmla="val 1"/>
              <a:gd name="adj2" fmla="val 50000"/>
            </a:avLst>
          </a:prstGeom>
          <a:solidFill>
            <a:schemeClr val="tx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21" name="Right Arrow 20"/>
          <p:cNvSpPr/>
          <p:nvPr/>
        </p:nvSpPr>
        <p:spPr>
          <a:xfrm>
            <a:off x="5014889" y="5620221"/>
            <a:ext cx="1105040" cy="473075"/>
          </a:xfrm>
          <a:prstGeom prst="rightArrow">
            <a:avLst>
              <a:gd name="adj1" fmla="val 0"/>
              <a:gd name="adj2" fmla="val 50000"/>
            </a:avLst>
          </a:prstGeom>
          <a:solidFill>
            <a:schemeClr val="tx2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23" name="Right Arrow 22"/>
          <p:cNvSpPr/>
          <p:nvPr/>
        </p:nvSpPr>
        <p:spPr>
          <a:xfrm rot="16200000">
            <a:off x="7661244" y="4408791"/>
            <a:ext cx="864096" cy="632705"/>
          </a:xfrm>
          <a:prstGeom prst="rightArrow">
            <a:avLst>
              <a:gd name="adj1" fmla="val 0"/>
              <a:gd name="adj2" fmla="val 50000"/>
            </a:avLst>
          </a:prstGeom>
          <a:solidFill>
            <a:schemeClr val="bg2">
              <a:lumMod val="25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1032" name="Rectangle 24"/>
          <p:cNvSpPr>
            <a:spLocks noChangeArrowheads="1"/>
          </p:cNvSpPr>
          <p:nvPr/>
        </p:nvSpPr>
        <p:spPr bwMode="auto">
          <a:xfrm>
            <a:off x="576139" y="3861048"/>
            <a:ext cx="4464496" cy="6463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dirty="0"/>
              <a:t>S</a:t>
            </a:r>
            <a:r>
              <a:rPr lang="en-US" b="1" dirty="0" smtClean="0"/>
              <a:t>upernatant </a:t>
            </a:r>
            <a:r>
              <a:rPr lang="en-US" b="1" dirty="0"/>
              <a:t>was passed through </a:t>
            </a:r>
            <a:r>
              <a:rPr lang="en-US" b="1" dirty="0" smtClean="0"/>
              <a:t>0.45 and 0.22µm </a:t>
            </a:r>
            <a:r>
              <a:rPr lang="en-US" b="1" dirty="0"/>
              <a:t>Millipore filter twice.</a:t>
            </a:r>
            <a:endParaRPr lang="en-IN" b="1" dirty="0"/>
          </a:p>
        </p:txBody>
      </p:sp>
      <p:sp>
        <p:nvSpPr>
          <p:cNvPr id="1033" name="TextBox 27"/>
          <p:cNvSpPr txBox="1">
            <a:spLocks noChangeArrowheads="1"/>
          </p:cNvSpPr>
          <p:nvPr/>
        </p:nvSpPr>
        <p:spPr bwMode="auto">
          <a:xfrm>
            <a:off x="576139" y="5301208"/>
            <a:ext cx="4392487" cy="92333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dirty="0"/>
              <a:t>Resultant culture supernatant was subjected for ultra centrifugation </a:t>
            </a:r>
            <a:r>
              <a:rPr lang="en-US" b="1" dirty="0" smtClean="0"/>
              <a:t>(38,000 </a:t>
            </a:r>
            <a:r>
              <a:rPr lang="en-US" b="1" dirty="0"/>
              <a:t>rpm for 3 hrs at 4° C)</a:t>
            </a:r>
            <a:endParaRPr lang="en-IN" b="1" dirty="0"/>
          </a:p>
        </p:txBody>
      </p:sp>
      <p:sp>
        <p:nvSpPr>
          <p:cNvPr id="1034" name="TextBox 28"/>
          <p:cNvSpPr txBox="1">
            <a:spLocks noChangeArrowheads="1"/>
          </p:cNvSpPr>
          <p:nvPr/>
        </p:nvSpPr>
        <p:spPr bwMode="auto">
          <a:xfrm>
            <a:off x="6192763" y="5180999"/>
            <a:ext cx="3998001" cy="1200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US" b="1" dirty="0"/>
              <a:t>Pellet was  collected and </a:t>
            </a:r>
            <a:r>
              <a:rPr lang="en-US" b="1" dirty="0" err="1"/>
              <a:t>resuspended</a:t>
            </a:r>
            <a:r>
              <a:rPr lang="en-US" b="1" dirty="0"/>
              <a:t> in sterile PBS and the protein concentration was estimated by Bradford assay</a:t>
            </a:r>
            <a:endParaRPr lang="en-IN" b="1" dirty="0"/>
          </a:p>
        </p:txBody>
      </p:sp>
      <p:pic>
        <p:nvPicPr>
          <p:cNvPr id="103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12121" y="764704"/>
            <a:ext cx="2448994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6" name="TextBox 13"/>
          <p:cNvSpPr txBox="1">
            <a:spLocks noChangeArrowheads="1"/>
          </p:cNvSpPr>
          <p:nvPr/>
        </p:nvSpPr>
        <p:spPr bwMode="auto">
          <a:xfrm>
            <a:off x="576139" y="2492896"/>
            <a:ext cx="4380548" cy="6463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US" b="1" dirty="0" smtClean="0"/>
              <a:t>8 to 10hr </a:t>
            </a:r>
            <a:r>
              <a:rPr lang="en-US" b="1" dirty="0"/>
              <a:t>grown bacterial culture was centrifuged at 5000g for 30min. </a:t>
            </a:r>
            <a:endParaRPr lang="en-IN" b="1" dirty="0"/>
          </a:p>
        </p:txBody>
      </p:sp>
      <p:sp>
        <p:nvSpPr>
          <p:cNvPr id="1037" name="TextBox 14"/>
          <p:cNvSpPr txBox="1">
            <a:spLocks noChangeArrowheads="1"/>
          </p:cNvSpPr>
          <p:nvPr/>
        </p:nvSpPr>
        <p:spPr bwMode="auto">
          <a:xfrm>
            <a:off x="6192763" y="2743760"/>
            <a:ext cx="4096275" cy="147732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b="1" dirty="0"/>
              <a:t>5 µl of OMV suspension was observed under </a:t>
            </a:r>
            <a:r>
              <a:rPr lang="en-US" b="1" dirty="0" err="1"/>
              <a:t>Tecnai</a:t>
            </a:r>
            <a:r>
              <a:rPr lang="en-US" b="1" dirty="0"/>
              <a:t> 12 (Bio Twin Transmission electron Microscope, FEI, Netherland) operating at 80 KV by negative staining method</a:t>
            </a:r>
            <a:r>
              <a:rPr lang="en-US" b="1" dirty="0" smtClean="0"/>
              <a:t>.</a:t>
            </a:r>
            <a:endParaRPr lang="en-IN" b="1" dirty="0"/>
          </a:p>
        </p:txBody>
      </p:sp>
      <p:pic>
        <p:nvPicPr>
          <p:cNvPr id="16" name="Picture 4" descr="Picture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2163" y="6019800"/>
            <a:ext cx="9865096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752475" y="6324600"/>
            <a:ext cx="4680585" cy="457200"/>
          </a:xfrm>
        </p:spPr>
        <p:txBody>
          <a:bodyPr/>
          <a:lstStyle/>
          <a:p>
            <a:r>
              <a:rPr lang="en-IN" sz="1050" dirty="0" smtClean="0"/>
              <a:t>Hemanta Koley MSc, PhD,  Scientist, Bacteriology</a:t>
            </a:r>
            <a:endParaRPr lang="en-US" sz="1050" dirty="0"/>
          </a:p>
        </p:txBody>
      </p:sp>
      <p:sp>
        <p:nvSpPr>
          <p:cNvPr id="20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72821" y="6210300"/>
            <a:ext cx="540068" cy="457200"/>
          </a:xfrm>
        </p:spPr>
        <p:txBody>
          <a:bodyPr/>
          <a:lstStyle/>
          <a:p>
            <a:fld id="{70B5AEC6-CB2F-424F-AB4F-07D77F49091F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92763" y="2150854"/>
            <a:ext cx="43924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smtClean="0"/>
              <a:t>S. boydii</a:t>
            </a:r>
            <a:r>
              <a:rPr lang="en-US" sz="3600" b="1" dirty="0" smtClean="0"/>
              <a:t> 4 (BCH612) was selected for OMVs isolation and single serotype vaccine formulation.</a:t>
            </a:r>
            <a:endParaRPr lang="en-US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92163" y="332656"/>
            <a:ext cx="94660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latin typeface="Berlin Sans FB Demi" pitchFamily="34" charset="0"/>
              </a:rPr>
              <a:t>Selection of strain for SOMVs formulation</a:t>
            </a:r>
            <a:endParaRPr lang="en-US" sz="4000" b="1" dirty="0">
              <a:latin typeface="Berlin Sans FB Demi" pitchFamily="34" charset="0"/>
            </a:endParaRPr>
          </a:p>
        </p:txBody>
      </p:sp>
      <p:pic>
        <p:nvPicPr>
          <p:cNvPr id="8" name="Picture 7" descr="E:\FEMS Immunology and Medical Microbiology\final figures\Figure 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624" t="12727" r="16759" b="17268"/>
          <a:stretch>
            <a:fillRect/>
          </a:stretch>
        </p:blipFill>
        <p:spPr bwMode="auto">
          <a:xfrm>
            <a:off x="504131" y="1556792"/>
            <a:ext cx="5550798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5AEC6-CB2F-424F-AB4F-07D77F49091F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20155" y="6304235"/>
            <a:ext cx="3420428" cy="365125"/>
          </a:xfrm>
        </p:spPr>
        <p:txBody>
          <a:bodyPr/>
          <a:lstStyle/>
          <a:p>
            <a:r>
              <a:rPr lang="en-IN" sz="1100" dirty="0" smtClean="0"/>
              <a:t>Hemanta Koley MSc, PhD,  Scientist, Bacteriology</a:t>
            </a:r>
            <a:endParaRPr lang="en-US" sz="1100" dirty="0"/>
          </a:p>
        </p:txBody>
      </p:sp>
      <p:pic>
        <p:nvPicPr>
          <p:cNvPr id="7" name="Picture 4" descr="Pictur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2075" y="5661025"/>
            <a:ext cx="9295184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2123" y="188640"/>
            <a:ext cx="9793088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ja-JP" sz="2400" b="1" kern="0" dirty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Protective Efficacy </a:t>
            </a:r>
            <a:r>
              <a:rPr lang="en-US" altLang="ja-JP" sz="2400" b="1" kern="0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study- passive protection model </a:t>
            </a:r>
            <a:endParaRPr lang="en-US" sz="2400" b="1" dirty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2" name="Group 18"/>
          <p:cNvGrpSpPr/>
          <p:nvPr/>
        </p:nvGrpSpPr>
        <p:grpSpPr>
          <a:xfrm>
            <a:off x="648147" y="685800"/>
            <a:ext cx="9505055" cy="5555703"/>
            <a:chOff x="288107" y="618686"/>
            <a:chExt cx="8568953" cy="5986574"/>
          </a:xfrm>
        </p:grpSpPr>
        <p:graphicFrame>
          <p:nvGraphicFramePr>
            <p:cNvPr id="16" name="Diagram 15"/>
            <p:cNvGraphicFramePr/>
            <p:nvPr/>
          </p:nvGraphicFramePr>
          <p:xfrm>
            <a:off x="288107" y="692697"/>
            <a:ext cx="5323138" cy="577276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pic>
          <p:nvPicPr>
            <p:cNvPr id="17" name="Picture 16" descr="C:\workshop\mice\e16.tif"/>
            <p:cNvPicPr>
              <a:picLocks noChangeAspect="1" noChangeArrowheads="1"/>
            </p:cNvPicPr>
            <p:nvPr/>
          </p:nvPicPr>
          <p:blipFill>
            <a:blip r:embed="rId6" cstate="print"/>
            <a:srcRect l="5769" r="5769"/>
            <a:stretch>
              <a:fillRect/>
            </a:stretch>
          </p:blipFill>
          <p:spPr bwMode="auto">
            <a:xfrm>
              <a:off x="5760715" y="618686"/>
              <a:ext cx="3096344" cy="188180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237570" name="Picture 2" descr="https://encrypted-tbn0.gstatic.com/images?q=tbn:ANd9GcTRd6MCz0nn3TgBaVPXwda1eC5vOASatfuSdxmp-HhxnH8qLGZs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760716" y="2542943"/>
              <a:ext cx="3096344" cy="2009661"/>
            </a:xfrm>
            <a:prstGeom prst="roundRect">
              <a:avLst/>
            </a:prstGeom>
            <a:noFill/>
          </p:spPr>
        </p:pic>
        <p:pic>
          <p:nvPicPr>
            <p:cNvPr id="237572" name="Picture 4" descr="https://encrypted-tbn3.gstatic.com/images?q=tbn:ANd9GcQnrotxgbRS_zYgBHjBIZ5zEMT-LEtANJTO0uTODIULw9hF7x26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760715" y="4615219"/>
              <a:ext cx="3087267" cy="1990041"/>
            </a:xfrm>
            <a:prstGeom prst="roundRect">
              <a:avLst/>
            </a:prstGeom>
            <a:noFill/>
          </p:spPr>
        </p:pic>
      </p:grpSp>
      <p:pic>
        <p:nvPicPr>
          <p:cNvPr id="10" name="Picture 4" descr="Picture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92163" y="6172200"/>
            <a:ext cx="9865096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752475" y="6324600"/>
            <a:ext cx="4680585" cy="457200"/>
          </a:xfrm>
        </p:spPr>
        <p:txBody>
          <a:bodyPr/>
          <a:lstStyle/>
          <a:p>
            <a:r>
              <a:rPr lang="en-IN" sz="1050" dirty="0" smtClean="0"/>
              <a:t>Hemanta Koley MSc, PhD,  Scientist, Bacteriology</a:t>
            </a:r>
            <a:endParaRPr lang="en-US" sz="1050" dirty="0"/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72821" y="6210300"/>
            <a:ext cx="540068" cy="457200"/>
          </a:xfrm>
        </p:spPr>
        <p:txBody>
          <a:bodyPr/>
          <a:lstStyle/>
          <a:p>
            <a:fld id="{70B5AEC6-CB2F-424F-AB4F-07D77F49091F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>
          <a:xfrm>
            <a:off x="0" y="260350"/>
            <a:ext cx="11398250" cy="5978525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IN" sz="2000" b="1" dirty="0" smtClean="0"/>
              <a:t/>
            </a:r>
            <a:br>
              <a:rPr lang="en-IN" sz="2000" b="1" dirty="0" smtClean="0"/>
            </a:br>
            <a:endParaRPr lang="en-IN" sz="2000" b="1" dirty="0" smtClean="0"/>
          </a:p>
        </p:txBody>
      </p:sp>
      <p:pic>
        <p:nvPicPr>
          <p:cNvPr id="158" name="Picture 157" descr="C:\workshop\mice\e16.tif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807467" y="1124744"/>
            <a:ext cx="2916667" cy="16561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253" name="Rectangle 158"/>
          <p:cNvSpPr>
            <a:spLocks noChangeArrowheads="1"/>
          </p:cNvSpPr>
          <p:nvPr/>
        </p:nvSpPr>
        <p:spPr bwMode="auto">
          <a:xfrm>
            <a:off x="360115" y="-24482"/>
            <a:ext cx="1008112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b="1" dirty="0">
                <a:ln>
                  <a:solidFill>
                    <a:schemeClr val="accent3"/>
                  </a:solidFill>
                </a:ln>
                <a:latin typeface="Calibri" pitchFamily="34" charset="0"/>
              </a:rPr>
              <a:t>Scheme for oral immunization with </a:t>
            </a:r>
            <a:r>
              <a:rPr lang="en-US" sz="3200" b="1" dirty="0" smtClean="0">
                <a:ln>
                  <a:solidFill>
                    <a:schemeClr val="accent3"/>
                  </a:solidFill>
                </a:ln>
                <a:latin typeface="Calibri" pitchFamily="34" charset="0"/>
              </a:rPr>
              <a:t>SOMVs and </a:t>
            </a:r>
            <a:r>
              <a:rPr lang="en-US" sz="3200" b="1" dirty="0">
                <a:ln>
                  <a:solidFill>
                    <a:schemeClr val="accent3"/>
                  </a:solidFill>
                </a:ln>
                <a:latin typeface="Calibri" pitchFamily="34" charset="0"/>
              </a:rPr>
              <a:t>subsequent challenge study</a:t>
            </a:r>
            <a:endParaRPr lang="en-IN" sz="3200" b="1" dirty="0">
              <a:ln>
                <a:solidFill>
                  <a:schemeClr val="accent3"/>
                </a:solidFill>
              </a:ln>
              <a:latin typeface="Calibri" pitchFamily="34" charset="0"/>
            </a:endParaRPr>
          </a:p>
        </p:txBody>
      </p:sp>
      <p:grpSp>
        <p:nvGrpSpPr>
          <p:cNvPr id="2" name="Group 46"/>
          <p:cNvGrpSpPr/>
          <p:nvPr/>
        </p:nvGrpSpPr>
        <p:grpSpPr>
          <a:xfrm>
            <a:off x="212049" y="2772219"/>
            <a:ext cx="10301362" cy="3537101"/>
            <a:chOff x="212049" y="2636914"/>
            <a:chExt cx="10301362" cy="3537101"/>
          </a:xfrm>
        </p:grpSpPr>
        <p:cxnSp>
          <p:nvCxnSpPr>
            <p:cNvPr id="36" name="Straight Arrow Connector 35"/>
            <p:cNvCxnSpPr/>
            <p:nvPr/>
          </p:nvCxnSpPr>
          <p:spPr>
            <a:xfrm>
              <a:off x="467227" y="4395677"/>
              <a:ext cx="9908827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2224617" y="3987219"/>
              <a:ext cx="0" cy="47048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>
              <a:off x="1348581" y="3987219"/>
              <a:ext cx="1929" cy="47048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>
              <a:off x="474233" y="3987219"/>
              <a:ext cx="0" cy="47048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3100653" y="3987219"/>
              <a:ext cx="0" cy="47048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474233" y="4449211"/>
              <a:ext cx="0" cy="37706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1348581" y="4371080"/>
              <a:ext cx="0" cy="93927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2224617" y="4371080"/>
              <a:ext cx="0" cy="37536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3100653" y="4449211"/>
              <a:ext cx="0" cy="93927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99" name="TextBox 51"/>
            <p:cNvSpPr txBox="1">
              <a:spLocks noChangeArrowheads="1"/>
            </p:cNvSpPr>
            <p:nvPr/>
          </p:nvSpPr>
          <p:spPr bwMode="auto">
            <a:xfrm>
              <a:off x="212049" y="4834772"/>
              <a:ext cx="713951" cy="58477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b="1">
                  <a:latin typeface="Calibri" pitchFamily="34" charset="0"/>
                </a:rPr>
                <a:t>Day 0</a:t>
              </a:r>
            </a:p>
            <a:p>
              <a:r>
                <a:rPr lang="en-US" sz="1600" b="1">
                  <a:latin typeface="Calibri" pitchFamily="34" charset="0"/>
                </a:rPr>
                <a:t>blood</a:t>
              </a:r>
              <a:endParaRPr lang="en-IN" sz="1600" b="1">
                <a:latin typeface="Calibri" pitchFamily="34" charset="0"/>
              </a:endParaRPr>
            </a:p>
          </p:txBody>
        </p:sp>
        <p:sp>
          <p:nvSpPr>
            <p:cNvPr id="12300" name="TextBox 52"/>
            <p:cNvSpPr txBox="1">
              <a:spLocks noChangeArrowheads="1"/>
            </p:cNvSpPr>
            <p:nvPr/>
          </p:nvSpPr>
          <p:spPr bwMode="auto">
            <a:xfrm>
              <a:off x="999324" y="5296764"/>
              <a:ext cx="712021" cy="584775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b="1">
                  <a:latin typeface="Calibri" pitchFamily="34" charset="0"/>
                </a:rPr>
                <a:t>Day 7</a:t>
              </a:r>
            </a:p>
            <a:p>
              <a:r>
                <a:rPr lang="en-US" sz="1600" b="1">
                  <a:latin typeface="Calibri" pitchFamily="34" charset="0"/>
                </a:rPr>
                <a:t>blood</a:t>
              </a:r>
              <a:endParaRPr lang="en-IN" sz="1600" b="1">
                <a:latin typeface="Calibri" pitchFamily="34" charset="0"/>
              </a:endParaRPr>
            </a:p>
          </p:txBody>
        </p:sp>
        <p:sp>
          <p:nvSpPr>
            <p:cNvPr id="12301" name="TextBox 53"/>
            <p:cNvSpPr txBox="1">
              <a:spLocks noChangeArrowheads="1"/>
            </p:cNvSpPr>
            <p:nvPr/>
          </p:nvSpPr>
          <p:spPr bwMode="auto">
            <a:xfrm>
              <a:off x="1786598" y="4756641"/>
              <a:ext cx="833585" cy="584775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b="1" dirty="0">
                  <a:latin typeface="Calibri" pitchFamily="34" charset="0"/>
                </a:rPr>
                <a:t>Day 14</a:t>
              </a:r>
            </a:p>
            <a:p>
              <a:r>
                <a:rPr lang="en-US" sz="1600" b="1" dirty="0">
                  <a:latin typeface="Calibri" pitchFamily="34" charset="0"/>
                </a:rPr>
                <a:t>blood</a:t>
              </a:r>
              <a:endParaRPr lang="en-IN" sz="1600" b="1" dirty="0">
                <a:latin typeface="Calibri" pitchFamily="34" charset="0"/>
              </a:endParaRPr>
            </a:p>
          </p:txBody>
        </p:sp>
        <p:sp>
          <p:nvSpPr>
            <p:cNvPr id="12302" name="TextBox 54"/>
            <p:cNvSpPr txBox="1">
              <a:spLocks noChangeArrowheads="1"/>
            </p:cNvSpPr>
            <p:nvPr/>
          </p:nvSpPr>
          <p:spPr bwMode="auto">
            <a:xfrm>
              <a:off x="2662634" y="5373196"/>
              <a:ext cx="793064" cy="584775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b="1">
                  <a:latin typeface="Calibri" pitchFamily="34" charset="0"/>
                </a:rPr>
                <a:t>Day 21</a:t>
              </a:r>
            </a:p>
            <a:p>
              <a:r>
                <a:rPr lang="en-US" sz="1600" b="1">
                  <a:latin typeface="Calibri" pitchFamily="34" charset="0"/>
                </a:rPr>
                <a:t>blood</a:t>
              </a:r>
              <a:endParaRPr lang="en-IN" sz="1600" b="1">
                <a:latin typeface="Calibri" pitchFamily="34" charset="0"/>
              </a:endParaRPr>
            </a:p>
          </p:txBody>
        </p:sp>
        <p:sp>
          <p:nvSpPr>
            <p:cNvPr id="12303" name="TextBox 55"/>
            <p:cNvSpPr txBox="1">
              <a:spLocks noChangeArrowheads="1"/>
            </p:cNvSpPr>
            <p:nvPr/>
          </p:nvSpPr>
          <p:spPr bwMode="auto">
            <a:xfrm>
              <a:off x="3312443" y="4725144"/>
              <a:ext cx="787275" cy="584775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b="1" dirty="0">
                  <a:latin typeface="Calibri" pitchFamily="34" charset="0"/>
                </a:rPr>
                <a:t>Day 28</a:t>
              </a:r>
            </a:p>
            <a:p>
              <a:r>
                <a:rPr lang="en-US" sz="1600" b="1" dirty="0">
                  <a:latin typeface="Calibri" pitchFamily="34" charset="0"/>
                </a:rPr>
                <a:t>blood</a:t>
              </a:r>
              <a:endParaRPr lang="en-IN" sz="1600" b="1" dirty="0">
                <a:latin typeface="Calibri" pitchFamily="34" charset="0"/>
              </a:endParaRPr>
            </a:p>
          </p:txBody>
        </p:sp>
        <p:sp>
          <p:nvSpPr>
            <p:cNvPr id="12304" name="TextBox 56"/>
            <p:cNvSpPr txBox="1">
              <a:spLocks noChangeArrowheads="1"/>
            </p:cNvSpPr>
            <p:nvPr/>
          </p:nvSpPr>
          <p:spPr bwMode="auto">
            <a:xfrm>
              <a:off x="4209844" y="5158148"/>
              <a:ext cx="835515" cy="584775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b="1" dirty="0">
                  <a:latin typeface="Calibri" pitchFamily="34" charset="0"/>
                </a:rPr>
                <a:t>Day 35</a:t>
              </a:r>
            </a:p>
            <a:p>
              <a:r>
                <a:rPr lang="en-US" sz="1600" b="1" dirty="0">
                  <a:latin typeface="Calibri" pitchFamily="34" charset="0"/>
                </a:rPr>
                <a:t>blood</a:t>
              </a:r>
              <a:endParaRPr lang="en-IN" sz="1600" b="1" dirty="0">
                <a:latin typeface="Calibri" pitchFamily="34" charset="0"/>
              </a:endParaRPr>
            </a:p>
          </p:txBody>
        </p:sp>
        <p:sp>
          <p:nvSpPr>
            <p:cNvPr id="12305" name="TextBox 57"/>
            <p:cNvSpPr txBox="1">
              <a:spLocks noChangeArrowheads="1"/>
            </p:cNvSpPr>
            <p:nvPr/>
          </p:nvSpPr>
          <p:spPr bwMode="auto">
            <a:xfrm>
              <a:off x="5060437" y="4755717"/>
              <a:ext cx="945501" cy="584775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b="1" dirty="0">
                  <a:latin typeface="Calibri" pitchFamily="34" charset="0"/>
                </a:rPr>
                <a:t>Day 56</a:t>
              </a:r>
            </a:p>
            <a:p>
              <a:pPr algn="ctr"/>
              <a:r>
                <a:rPr lang="en-US" sz="1600" b="1" dirty="0">
                  <a:latin typeface="Calibri" pitchFamily="34" charset="0"/>
                </a:rPr>
                <a:t>blood</a:t>
              </a:r>
              <a:endParaRPr lang="en-IN" sz="1600" b="1" dirty="0">
                <a:latin typeface="Calibri" pitchFamily="34" charset="0"/>
              </a:endParaRPr>
            </a:p>
          </p:txBody>
        </p:sp>
        <p:cxnSp>
          <p:nvCxnSpPr>
            <p:cNvPr id="60" name="Straight Connector 59"/>
            <p:cNvCxnSpPr/>
            <p:nvPr/>
          </p:nvCxnSpPr>
          <p:spPr>
            <a:xfrm>
              <a:off x="3712334" y="4395677"/>
              <a:ext cx="0" cy="37706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4675202" y="4395677"/>
              <a:ext cx="0" cy="77111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5485734" y="4395677"/>
              <a:ext cx="0" cy="37706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Isosceles Triangle 70"/>
            <p:cNvSpPr/>
            <p:nvPr/>
          </p:nvSpPr>
          <p:spPr>
            <a:xfrm>
              <a:off x="6336779" y="4254659"/>
              <a:ext cx="416792" cy="470485"/>
            </a:xfrm>
            <a:prstGeom prst="triangl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 sz="1600" b="1"/>
            </a:p>
          </p:txBody>
        </p:sp>
        <p:cxnSp>
          <p:nvCxnSpPr>
            <p:cNvPr id="74" name="Straight Connector 73"/>
            <p:cNvCxnSpPr/>
            <p:nvPr/>
          </p:nvCxnSpPr>
          <p:spPr>
            <a:xfrm>
              <a:off x="6120755" y="4395677"/>
              <a:ext cx="0" cy="146381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12" name="TextBox 79"/>
            <p:cNvSpPr txBox="1">
              <a:spLocks noChangeArrowheads="1"/>
            </p:cNvSpPr>
            <p:nvPr/>
          </p:nvSpPr>
          <p:spPr bwMode="auto">
            <a:xfrm>
              <a:off x="5688707" y="5589240"/>
              <a:ext cx="866389" cy="584775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b="1" dirty="0">
                  <a:latin typeface="Calibri" pitchFamily="34" charset="0"/>
                </a:rPr>
                <a:t>Day  78</a:t>
              </a:r>
            </a:p>
            <a:p>
              <a:pPr algn="ctr"/>
              <a:r>
                <a:rPr lang="en-US" sz="1600" b="1" dirty="0">
                  <a:latin typeface="Calibri" pitchFamily="34" charset="0"/>
                </a:rPr>
                <a:t> Blood </a:t>
              </a:r>
              <a:endParaRPr lang="en-IN" sz="1600" b="1" dirty="0">
                <a:latin typeface="Calibri" pitchFamily="34" charset="0"/>
              </a:endParaRPr>
            </a:p>
          </p:txBody>
        </p:sp>
        <p:sp>
          <p:nvSpPr>
            <p:cNvPr id="12314" name="TextBox 93"/>
            <p:cNvSpPr txBox="1">
              <a:spLocks noChangeArrowheads="1"/>
            </p:cNvSpPr>
            <p:nvPr/>
          </p:nvSpPr>
          <p:spPr bwMode="auto">
            <a:xfrm>
              <a:off x="5904731" y="3573016"/>
              <a:ext cx="1304406" cy="584775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b="1" dirty="0" smtClean="0">
                  <a:latin typeface="Calibri" pitchFamily="34" charset="0"/>
                </a:rPr>
                <a:t>   Day  84-90</a:t>
              </a:r>
            </a:p>
            <a:p>
              <a:pPr algn="ctr"/>
              <a:r>
                <a:rPr lang="en-US" sz="1600" b="1" dirty="0" smtClean="0">
                  <a:latin typeface="Calibri" pitchFamily="34" charset="0"/>
                </a:rPr>
                <a:t> Mating </a:t>
              </a:r>
              <a:endParaRPr lang="en-IN" sz="1600" b="1" dirty="0">
                <a:latin typeface="Calibri" pitchFamily="34" charset="0"/>
              </a:endParaRPr>
            </a:p>
          </p:txBody>
        </p:sp>
        <p:sp>
          <p:nvSpPr>
            <p:cNvPr id="98" name="Flowchart: Merge 97"/>
            <p:cNvSpPr/>
            <p:nvPr/>
          </p:nvSpPr>
          <p:spPr>
            <a:xfrm>
              <a:off x="8569027" y="4179653"/>
              <a:ext cx="416792" cy="470485"/>
            </a:xfrm>
            <a:prstGeom prst="flowChartMerg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 sz="1600" b="1"/>
            </a:p>
          </p:txBody>
        </p:sp>
        <p:sp>
          <p:nvSpPr>
            <p:cNvPr id="12316" name="TextBox 98"/>
            <p:cNvSpPr txBox="1">
              <a:spLocks noChangeArrowheads="1"/>
            </p:cNvSpPr>
            <p:nvPr/>
          </p:nvSpPr>
          <p:spPr bwMode="auto">
            <a:xfrm>
              <a:off x="7848947" y="4683710"/>
              <a:ext cx="1618840" cy="584775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>
                  <a:latin typeface="Calibri" pitchFamily="34" charset="0"/>
                </a:rPr>
                <a:t>Challenge </a:t>
              </a:r>
            </a:p>
            <a:p>
              <a:r>
                <a:rPr lang="en-US" sz="1600" b="1" dirty="0" smtClean="0">
                  <a:latin typeface="Calibri" pitchFamily="34" charset="0"/>
                </a:rPr>
                <a:t>     Day  115-  121</a:t>
              </a:r>
              <a:endParaRPr lang="en-IN" sz="1600" b="1" dirty="0">
                <a:latin typeface="Calibri" pitchFamily="34" charset="0"/>
              </a:endParaRPr>
            </a:p>
          </p:txBody>
        </p:sp>
        <p:cxnSp>
          <p:nvCxnSpPr>
            <p:cNvPr id="101" name="Straight Connector 100"/>
            <p:cNvCxnSpPr/>
            <p:nvPr/>
          </p:nvCxnSpPr>
          <p:spPr>
            <a:xfrm>
              <a:off x="10120875" y="4395677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18" name="TextBox 101"/>
            <p:cNvSpPr txBox="1">
              <a:spLocks noChangeArrowheads="1"/>
            </p:cNvSpPr>
            <p:nvPr/>
          </p:nvSpPr>
          <p:spPr bwMode="auto">
            <a:xfrm>
              <a:off x="9525458" y="5331782"/>
              <a:ext cx="987953" cy="584775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b="1" dirty="0">
                  <a:latin typeface="Calibri" pitchFamily="34" charset="0"/>
                </a:rPr>
                <a:t>Day 120</a:t>
              </a:r>
            </a:p>
            <a:p>
              <a:pPr algn="ctr"/>
              <a:r>
                <a:rPr lang="en-US" sz="1600" b="1" dirty="0">
                  <a:latin typeface="Calibri" pitchFamily="34" charset="0"/>
                </a:rPr>
                <a:t>Blood </a:t>
              </a:r>
              <a:endParaRPr lang="en-IN" sz="1600" b="1" dirty="0">
                <a:latin typeface="Calibri" pitchFamily="34" charset="0"/>
              </a:endParaRPr>
            </a:p>
          </p:txBody>
        </p:sp>
        <p:sp>
          <p:nvSpPr>
            <p:cNvPr id="12321" name="TextBox 66"/>
            <p:cNvSpPr txBox="1">
              <a:spLocks noChangeArrowheads="1"/>
            </p:cNvSpPr>
            <p:nvPr/>
          </p:nvSpPr>
          <p:spPr bwMode="auto">
            <a:xfrm rot="17796832">
              <a:off x="22354" y="3082527"/>
              <a:ext cx="1411455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b="1" dirty="0">
                  <a:latin typeface="Calibri" pitchFamily="34" charset="0"/>
                </a:rPr>
                <a:t>1</a:t>
              </a:r>
              <a:r>
                <a:rPr lang="en-US" sz="1600" b="1" baseline="30000" dirty="0">
                  <a:latin typeface="Calibri" pitchFamily="34" charset="0"/>
                </a:rPr>
                <a:t>st</a:t>
              </a:r>
              <a:r>
                <a:rPr lang="en-US" sz="1600" b="1" dirty="0">
                  <a:latin typeface="Calibri" pitchFamily="34" charset="0"/>
                </a:rPr>
                <a:t> Immunization </a:t>
              </a:r>
              <a:endParaRPr lang="en-IN" sz="1600" b="1" dirty="0">
                <a:latin typeface="Calibri" pitchFamily="34" charset="0"/>
              </a:endParaRPr>
            </a:p>
          </p:txBody>
        </p:sp>
        <p:sp>
          <p:nvSpPr>
            <p:cNvPr id="12322" name="TextBox 66"/>
            <p:cNvSpPr txBox="1">
              <a:spLocks noChangeArrowheads="1"/>
            </p:cNvSpPr>
            <p:nvPr/>
          </p:nvSpPr>
          <p:spPr bwMode="auto">
            <a:xfrm rot="17796832">
              <a:off x="886450" y="3082527"/>
              <a:ext cx="1411455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b="1" dirty="0">
                  <a:latin typeface="Calibri" pitchFamily="34" charset="0"/>
                </a:rPr>
                <a:t>2</a:t>
              </a:r>
              <a:r>
                <a:rPr lang="en-US" sz="1600" b="1" baseline="30000" dirty="0">
                  <a:latin typeface="Calibri" pitchFamily="34" charset="0"/>
                </a:rPr>
                <a:t>nd</a:t>
              </a:r>
              <a:r>
                <a:rPr lang="en-US" sz="1600" b="1" dirty="0">
                  <a:latin typeface="Calibri" pitchFamily="34" charset="0"/>
                </a:rPr>
                <a:t>  Immunization </a:t>
              </a:r>
              <a:endParaRPr lang="en-IN" sz="1600" b="1" dirty="0">
                <a:latin typeface="Calibri" pitchFamily="34" charset="0"/>
              </a:endParaRPr>
            </a:p>
          </p:txBody>
        </p:sp>
        <p:sp>
          <p:nvSpPr>
            <p:cNvPr id="12323" name="TextBox 66"/>
            <p:cNvSpPr txBox="1">
              <a:spLocks noChangeArrowheads="1"/>
            </p:cNvSpPr>
            <p:nvPr/>
          </p:nvSpPr>
          <p:spPr bwMode="auto">
            <a:xfrm rot="17796832">
              <a:off x="2686650" y="3050253"/>
              <a:ext cx="1411454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b="1" dirty="0">
                  <a:latin typeface="Calibri" pitchFamily="34" charset="0"/>
                </a:rPr>
                <a:t>4</a:t>
              </a:r>
              <a:r>
                <a:rPr lang="en-US" sz="1600" b="1" baseline="30000" dirty="0">
                  <a:latin typeface="Calibri" pitchFamily="34" charset="0"/>
                </a:rPr>
                <a:t>th</a:t>
              </a:r>
              <a:r>
                <a:rPr lang="en-US" sz="1600" b="1" dirty="0">
                  <a:latin typeface="Calibri" pitchFamily="34" charset="0"/>
                </a:rPr>
                <a:t>  Immunization </a:t>
              </a:r>
              <a:endParaRPr lang="en-IN" sz="1600" b="1" dirty="0">
                <a:latin typeface="Calibri" pitchFamily="34" charset="0"/>
              </a:endParaRPr>
            </a:p>
          </p:txBody>
        </p:sp>
        <p:sp>
          <p:nvSpPr>
            <p:cNvPr id="12324" name="TextBox 66"/>
            <p:cNvSpPr txBox="1">
              <a:spLocks noChangeArrowheads="1"/>
            </p:cNvSpPr>
            <p:nvPr/>
          </p:nvSpPr>
          <p:spPr bwMode="auto">
            <a:xfrm rot="17796832">
              <a:off x="1750546" y="3080825"/>
              <a:ext cx="1411454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b="1" dirty="0">
                  <a:latin typeface="Calibri" pitchFamily="34" charset="0"/>
                </a:rPr>
                <a:t>3</a:t>
              </a:r>
              <a:r>
                <a:rPr lang="en-US" sz="1600" b="1" baseline="30000" dirty="0">
                  <a:latin typeface="Calibri" pitchFamily="34" charset="0"/>
                </a:rPr>
                <a:t>rd</a:t>
              </a:r>
              <a:r>
                <a:rPr lang="en-US" sz="1600" b="1" dirty="0">
                  <a:latin typeface="Calibri" pitchFamily="34" charset="0"/>
                </a:rPr>
                <a:t> Immunization </a:t>
              </a:r>
              <a:endParaRPr lang="en-IN" sz="1600" b="1" dirty="0">
                <a:latin typeface="Calibri" pitchFamily="34" charset="0"/>
              </a:endParaRPr>
            </a:p>
          </p:txBody>
        </p:sp>
      </p:grpSp>
      <p:pic>
        <p:nvPicPr>
          <p:cNvPr id="43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00675" y="2204864"/>
            <a:ext cx="2232248" cy="1317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rightnessContrast brigh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32923" y="3158486"/>
            <a:ext cx="2413011" cy="990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4" descr="Picture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92163" y="6019800"/>
            <a:ext cx="9865096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752475" y="6394937"/>
            <a:ext cx="4680585" cy="386862"/>
          </a:xfrm>
        </p:spPr>
        <p:txBody>
          <a:bodyPr/>
          <a:lstStyle/>
          <a:p>
            <a:r>
              <a:rPr lang="en-IN" sz="1050" dirty="0" smtClean="0"/>
              <a:t>Hemanta Koley MSc, PhD,  Scientist, Bacteriology</a:t>
            </a:r>
            <a:endParaRPr lang="en-US" sz="1050" dirty="0"/>
          </a:p>
        </p:txBody>
      </p:sp>
      <p:sp>
        <p:nvSpPr>
          <p:cNvPr id="49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72821" y="6280637"/>
            <a:ext cx="540068" cy="386862"/>
          </a:xfrm>
        </p:spPr>
        <p:txBody>
          <a:bodyPr/>
          <a:lstStyle/>
          <a:p>
            <a:fld id="{70B5AEC6-CB2F-424F-AB4F-07D77F49091F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38707" y="-27384"/>
            <a:ext cx="33181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Colonization assay</a:t>
            </a:r>
            <a:endParaRPr lang="en-US" sz="3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pSp>
        <p:nvGrpSpPr>
          <p:cNvPr id="2" name="Group 20"/>
          <p:cNvGrpSpPr/>
          <p:nvPr/>
        </p:nvGrpSpPr>
        <p:grpSpPr>
          <a:xfrm>
            <a:off x="142875" y="609600"/>
            <a:ext cx="10392954" cy="5334000"/>
            <a:chOff x="144016" y="692696"/>
            <a:chExt cx="10392954" cy="5708648"/>
          </a:xfrm>
        </p:grpSpPr>
        <p:sp>
          <p:nvSpPr>
            <p:cNvPr id="8" name="Freeform 7"/>
            <p:cNvSpPr/>
            <p:nvPr/>
          </p:nvSpPr>
          <p:spPr>
            <a:xfrm>
              <a:off x="144016" y="1095462"/>
              <a:ext cx="2834984" cy="1541451"/>
            </a:xfrm>
            <a:custGeom>
              <a:avLst/>
              <a:gdLst>
                <a:gd name="connsiteX0" fmla="*/ 0 w 2834984"/>
                <a:gd name="connsiteY0" fmla="*/ 154145 h 1541451"/>
                <a:gd name="connsiteX1" fmla="*/ 45148 w 2834984"/>
                <a:gd name="connsiteY1" fmla="*/ 45148 h 1541451"/>
                <a:gd name="connsiteX2" fmla="*/ 154145 w 2834984"/>
                <a:gd name="connsiteY2" fmla="*/ 0 h 1541451"/>
                <a:gd name="connsiteX3" fmla="*/ 2680839 w 2834984"/>
                <a:gd name="connsiteY3" fmla="*/ 0 h 1541451"/>
                <a:gd name="connsiteX4" fmla="*/ 2789836 w 2834984"/>
                <a:gd name="connsiteY4" fmla="*/ 45148 h 1541451"/>
                <a:gd name="connsiteX5" fmla="*/ 2834984 w 2834984"/>
                <a:gd name="connsiteY5" fmla="*/ 154145 h 1541451"/>
                <a:gd name="connsiteX6" fmla="*/ 2834984 w 2834984"/>
                <a:gd name="connsiteY6" fmla="*/ 1387306 h 1541451"/>
                <a:gd name="connsiteX7" fmla="*/ 2789836 w 2834984"/>
                <a:gd name="connsiteY7" fmla="*/ 1496303 h 1541451"/>
                <a:gd name="connsiteX8" fmla="*/ 2680839 w 2834984"/>
                <a:gd name="connsiteY8" fmla="*/ 1541451 h 1541451"/>
                <a:gd name="connsiteX9" fmla="*/ 154145 w 2834984"/>
                <a:gd name="connsiteY9" fmla="*/ 1541451 h 1541451"/>
                <a:gd name="connsiteX10" fmla="*/ 45148 w 2834984"/>
                <a:gd name="connsiteY10" fmla="*/ 1496303 h 1541451"/>
                <a:gd name="connsiteX11" fmla="*/ 0 w 2834984"/>
                <a:gd name="connsiteY11" fmla="*/ 1387306 h 1541451"/>
                <a:gd name="connsiteX12" fmla="*/ 0 w 2834984"/>
                <a:gd name="connsiteY12" fmla="*/ 154145 h 1541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34984" h="1541451">
                  <a:moveTo>
                    <a:pt x="0" y="154145"/>
                  </a:moveTo>
                  <a:cubicBezTo>
                    <a:pt x="0" y="113263"/>
                    <a:pt x="16240" y="74056"/>
                    <a:pt x="45148" y="45148"/>
                  </a:cubicBezTo>
                  <a:cubicBezTo>
                    <a:pt x="74056" y="16240"/>
                    <a:pt x="113263" y="0"/>
                    <a:pt x="154145" y="0"/>
                  </a:cubicBezTo>
                  <a:lnTo>
                    <a:pt x="2680839" y="0"/>
                  </a:lnTo>
                  <a:cubicBezTo>
                    <a:pt x="2721721" y="0"/>
                    <a:pt x="2760928" y="16240"/>
                    <a:pt x="2789836" y="45148"/>
                  </a:cubicBezTo>
                  <a:cubicBezTo>
                    <a:pt x="2818744" y="74056"/>
                    <a:pt x="2834984" y="113263"/>
                    <a:pt x="2834984" y="154145"/>
                  </a:cubicBezTo>
                  <a:lnTo>
                    <a:pt x="2834984" y="1387306"/>
                  </a:lnTo>
                  <a:cubicBezTo>
                    <a:pt x="2834984" y="1428188"/>
                    <a:pt x="2818744" y="1467395"/>
                    <a:pt x="2789836" y="1496303"/>
                  </a:cubicBezTo>
                  <a:cubicBezTo>
                    <a:pt x="2760928" y="1525211"/>
                    <a:pt x="2721721" y="1541451"/>
                    <a:pt x="2680839" y="1541451"/>
                  </a:cubicBezTo>
                  <a:lnTo>
                    <a:pt x="154145" y="1541451"/>
                  </a:lnTo>
                  <a:cubicBezTo>
                    <a:pt x="113263" y="1541451"/>
                    <a:pt x="74056" y="1525211"/>
                    <a:pt x="45148" y="1496303"/>
                  </a:cubicBezTo>
                  <a:cubicBezTo>
                    <a:pt x="16240" y="1467395"/>
                    <a:pt x="0" y="1428188"/>
                    <a:pt x="0" y="1387306"/>
                  </a:cubicBezTo>
                  <a:lnTo>
                    <a:pt x="0" y="154145"/>
                  </a:lnTo>
                  <a:close/>
                </a:path>
              </a:pathLst>
            </a:custGeom>
            <a:blipFill rotWithShape="0">
              <a:blip r:embed="rId2" cstate="print"/>
              <a:stretch>
                <a:fillRect/>
              </a:stretch>
            </a:blip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21348" tIns="121348" rIns="121348" bIns="121348" numCol="1" spcCol="1270" anchor="ctr" anchorCtr="0">
              <a:noAutofit/>
            </a:bodyPr>
            <a:lstStyle/>
            <a:p>
              <a:pPr lvl="0" algn="ctr" defTabSz="8890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000" b="1" kern="1200" dirty="0"/>
            </a:p>
          </p:txBody>
        </p:sp>
        <p:sp>
          <p:nvSpPr>
            <p:cNvPr id="9" name="Freeform 8"/>
            <p:cNvSpPr/>
            <p:nvPr/>
          </p:nvSpPr>
          <p:spPr>
            <a:xfrm rot="22095">
              <a:off x="3023500" y="1750146"/>
              <a:ext cx="467475" cy="428394"/>
            </a:xfrm>
            <a:custGeom>
              <a:avLst/>
              <a:gdLst>
                <a:gd name="connsiteX0" fmla="*/ 0 w 467475"/>
                <a:gd name="connsiteY0" fmla="*/ 85679 h 428394"/>
                <a:gd name="connsiteX1" fmla="*/ 253278 w 467475"/>
                <a:gd name="connsiteY1" fmla="*/ 85679 h 428394"/>
                <a:gd name="connsiteX2" fmla="*/ 253278 w 467475"/>
                <a:gd name="connsiteY2" fmla="*/ 0 h 428394"/>
                <a:gd name="connsiteX3" fmla="*/ 467475 w 467475"/>
                <a:gd name="connsiteY3" fmla="*/ 214197 h 428394"/>
                <a:gd name="connsiteX4" fmla="*/ 253278 w 467475"/>
                <a:gd name="connsiteY4" fmla="*/ 428394 h 428394"/>
                <a:gd name="connsiteX5" fmla="*/ 253278 w 467475"/>
                <a:gd name="connsiteY5" fmla="*/ 342715 h 428394"/>
                <a:gd name="connsiteX6" fmla="*/ 0 w 467475"/>
                <a:gd name="connsiteY6" fmla="*/ 342715 h 428394"/>
                <a:gd name="connsiteX7" fmla="*/ 0 w 467475"/>
                <a:gd name="connsiteY7" fmla="*/ 85679 h 428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7475" h="428394">
                  <a:moveTo>
                    <a:pt x="0" y="85679"/>
                  </a:moveTo>
                  <a:lnTo>
                    <a:pt x="253278" y="85679"/>
                  </a:lnTo>
                  <a:lnTo>
                    <a:pt x="253278" y="0"/>
                  </a:lnTo>
                  <a:lnTo>
                    <a:pt x="467475" y="214197"/>
                  </a:lnTo>
                  <a:lnTo>
                    <a:pt x="253278" y="428394"/>
                  </a:lnTo>
                  <a:lnTo>
                    <a:pt x="253278" y="342715"/>
                  </a:lnTo>
                  <a:lnTo>
                    <a:pt x="0" y="342715"/>
                  </a:lnTo>
                  <a:lnTo>
                    <a:pt x="0" y="85679"/>
                  </a:lnTo>
                  <a:close/>
                </a:path>
              </a:pathLst>
            </a:custGeom>
            <a:solidFill>
              <a:schemeClr val="tx1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-1" tIns="85678" rIns="128518" bIns="85679" numCol="1" spcCol="1270" anchor="ctr" anchorCtr="0">
              <a:noAutofit/>
            </a:bodyPr>
            <a:lstStyle/>
            <a:p>
              <a:pPr lvl="0" algn="ctr" defTabSz="8001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800" b="1" kern="1200">
                <a:solidFill>
                  <a:schemeClr val="tx1"/>
                </a:solidFill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3528563" y="692696"/>
              <a:ext cx="3600307" cy="2816974"/>
            </a:xfrm>
            <a:custGeom>
              <a:avLst/>
              <a:gdLst>
                <a:gd name="connsiteX0" fmla="*/ 0 w 3600307"/>
                <a:gd name="connsiteY0" fmla="*/ 281697 h 2816974"/>
                <a:gd name="connsiteX1" fmla="*/ 82507 w 3600307"/>
                <a:gd name="connsiteY1" fmla="*/ 82507 h 2816974"/>
                <a:gd name="connsiteX2" fmla="*/ 281697 w 3600307"/>
                <a:gd name="connsiteY2" fmla="*/ 0 h 2816974"/>
                <a:gd name="connsiteX3" fmla="*/ 3318610 w 3600307"/>
                <a:gd name="connsiteY3" fmla="*/ 0 h 2816974"/>
                <a:gd name="connsiteX4" fmla="*/ 3517800 w 3600307"/>
                <a:gd name="connsiteY4" fmla="*/ 82507 h 2816974"/>
                <a:gd name="connsiteX5" fmla="*/ 3600307 w 3600307"/>
                <a:gd name="connsiteY5" fmla="*/ 281697 h 2816974"/>
                <a:gd name="connsiteX6" fmla="*/ 3600307 w 3600307"/>
                <a:gd name="connsiteY6" fmla="*/ 2535277 h 2816974"/>
                <a:gd name="connsiteX7" fmla="*/ 3517800 w 3600307"/>
                <a:gd name="connsiteY7" fmla="*/ 2734467 h 2816974"/>
                <a:gd name="connsiteX8" fmla="*/ 3318610 w 3600307"/>
                <a:gd name="connsiteY8" fmla="*/ 2816974 h 2816974"/>
                <a:gd name="connsiteX9" fmla="*/ 281697 w 3600307"/>
                <a:gd name="connsiteY9" fmla="*/ 2816974 h 2816974"/>
                <a:gd name="connsiteX10" fmla="*/ 82507 w 3600307"/>
                <a:gd name="connsiteY10" fmla="*/ 2734467 h 2816974"/>
                <a:gd name="connsiteX11" fmla="*/ 0 w 3600307"/>
                <a:gd name="connsiteY11" fmla="*/ 2535277 h 2816974"/>
                <a:gd name="connsiteX12" fmla="*/ 0 w 3600307"/>
                <a:gd name="connsiteY12" fmla="*/ 281697 h 2816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00307" h="2816974">
                  <a:moveTo>
                    <a:pt x="0" y="281697"/>
                  </a:moveTo>
                  <a:cubicBezTo>
                    <a:pt x="0" y="206986"/>
                    <a:pt x="29679" y="135336"/>
                    <a:pt x="82507" y="82507"/>
                  </a:cubicBezTo>
                  <a:cubicBezTo>
                    <a:pt x="135336" y="29679"/>
                    <a:pt x="206986" y="0"/>
                    <a:pt x="281697" y="0"/>
                  </a:cubicBezTo>
                  <a:lnTo>
                    <a:pt x="3318610" y="0"/>
                  </a:lnTo>
                  <a:cubicBezTo>
                    <a:pt x="3393321" y="0"/>
                    <a:pt x="3464971" y="29679"/>
                    <a:pt x="3517800" y="82507"/>
                  </a:cubicBezTo>
                  <a:cubicBezTo>
                    <a:pt x="3570628" y="135336"/>
                    <a:pt x="3600307" y="206986"/>
                    <a:pt x="3600307" y="281697"/>
                  </a:cubicBezTo>
                  <a:lnTo>
                    <a:pt x="3600307" y="2535277"/>
                  </a:lnTo>
                  <a:cubicBezTo>
                    <a:pt x="3600307" y="2609988"/>
                    <a:pt x="3570628" y="2681638"/>
                    <a:pt x="3517800" y="2734467"/>
                  </a:cubicBezTo>
                  <a:cubicBezTo>
                    <a:pt x="3464972" y="2787295"/>
                    <a:pt x="3393321" y="2816974"/>
                    <a:pt x="3318610" y="2816974"/>
                  </a:cubicBezTo>
                  <a:lnTo>
                    <a:pt x="281697" y="2816974"/>
                  </a:lnTo>
                  <a:cubicBezTo>
                    <a:pt x="206986" y="2816974"/>
                    <a:pt x="135336" y="2787295"/>
                    <a:pt x="82507" y="2734467"/>
                  </a:cubicBezTo>
                  <a:cubicBezTo>
                    <a:pt x="29679" y="2681638"/>
                    <a:pt x="0" y="2609988"/>
                    <a:pt x="0" y="2535277"/>
                  </a:cubicBezTo>
                  <a:lnTo>
                    <a:pt x="0" y="281697"/>
                  </a:lnTo>
                  <a:close/>
                </a:path>
              </a:pathLst>
            </a:custGeom>
            <a:blipFill rotWithShape="0">
              <a:blip r:embed="rId3" cstate="print"/>
              <a:stretch>
                <a:fillRect/>
              </a:stretch>
            </a:blip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1">
              <a:schemeClr val="accent2">
                <a:hueOff val="780253"/>
                <a:satOff val="-973"/>
                <a:lumOff val="229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330156" tIns="330156" rIns="330156" bIns="330156" numCol="1" spcCol="1270" anchor="ctr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6500" kern="1200"/>
            </a:p>
          </p:txBody>
        </p:sp>
        <p:sp>
          <p:nvSpPr>
            <p:cNvPr id="11" name="Freeform 10"/>
            <p:cNvSpPr/>
            <p:nvPr/>
          </p:nvSpPr>
          <p:spPr>
            <a:xfrm rot="21592233">
              <a:off x="7318971" y="1881971"/>
              <a:ext cx="457971" cy="428394"/>
            </a:xfrm>
            <a:custGeom>
              <a:avLst/>
              <a:gdLst>
                <a:gd name="connsiteX0" fmla="*/ 0 w 457971"/>
                <a:gd name="connsiteY0" fmla="*/ 85679 h 428394"/>
                <a:gd name="connsiteX1" fmla="*/ 243774 w 457971"/>
                <a:gd name="connsiteY1" fmla="*/ 85679 h 428394"/>
                <a:gd name="connsiteX2" fmla="*/ 243774 w 457971"/>
                <a:gd name="connsiteY2" fmla="*/ 0 h 428394"/>
                <a:gd name="connsiteX3" fmla="*/ 457971 w 457971"/>
                <a:gd name="connsiteY3" fmla="*/ 214197 h 428394"/>
                <a:gd name="connsiteX4" fmla="*/ 243774 w 457971"/>
                <a:gd name="connsiteY4" fmla="*/ 428394 h 428394"/>
                <a:gd name="connsiteX5" fmla="*/ 243774 w 457971"/>
                <a:gd name="connsiteY5" fmla="*/ 342715 h 428394"/>
                <a:gd name="connsiteX6" fmla="*/ 0 w 457971"/>
                <a:gd name="connsiteY6" fmla="*/ 342715 h 428394"/>
                <a:gd name="connsiteX7" fmla="*/ 0 w 457971"/>
                <a:gd name="connsiteY7" fmla="*/ 85679 h 428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7971" h="428394">
                  <a:moveTo>
                    <a:pt x="0" y="85679"/>
                  </a:moveTo>
                  <a:lnTo>
                    <a:pt x="243774" y="85679"/>
                  </a:lnTo>
                  <a:lnTo>
                    <a:pt x="243774" y="0"/>
                  </a:lnTo>
                  <a:lnTo>
                    <a:pt x="457971" y="214197"/>
                  </a:lnTo>
                  <a:lnTo>
                    <a:pt x="243774" y="428394"/>
                  </a:lnTo>
                  <a:lnTo>
                    <a:pt x="243774" y="342715"/>
                  </a:lnTo>
                  <a:lnTo>
                    <a:pt x="0" y="342715"/>
                  </a:lnTo>
                  <a:lnTo>
                    <a:pt x="0" y="85679"/>
                  </a:lnTo>
                  <a:close/>
                </a:path>
              </a:pathLst>
            </a:custGeom>
            <a:solidFill>
              <a:schemeClr val="tx1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1">
              <a:schemeClr val="accent2">
                <a:hueOff val="936304"/>
                <a:satOff val="-1168"/>
                <a:lumOff val="275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-1" tIns="85678" rIns="128518" bIns="85679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800" kern="1200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7992966" y="980723"/>
              <a:ext cx="2536991" cy="2223147"/>
            </a:xfrm>
            <a:custGeom>
              <a:avLst/>
              <a:gdLst>
                <a:gd name="connsiteX0" fmla="*/ 0 w 2536991"/>
                <a:gd name="connsiteY0" fmla="*/ 222315 h 2223147"/>
                <a:gd name="connsiteX1" fmla="*/ 65115 w 2536991"/>
                <a:gd name="connsiteY1" fmla="*/ 65115 h 2223147"/>
                <a:gd name="connsiteX2" fmla="*/ 222316 w 2536991"/>
                <a:gd name="connsiteY2" fmla="*/ 1 h 2223147"/>
                <a:gd name="connsiteX3" fmla="*/ 2314676 w 2536991"/>
                <a:gd name="connsiteY3" fmla="*/ 0 h 2223147"/>
                <a:gd name="connsiteX4" fmla="*/ 2471876 w 2536991"/>
                <a:gd name="connsiteY4" fmla="*/ 65115 h 2223147"/>
                <a:gd name="connsiteX5" fmla="*/ 2536990 w 2536991"/>
                <a:gd name="connsiteY5" fmla="*/ 222316 h 2223147"/>
                <a:gd name="connsiteX6" fmla="*/ 2536991 w 2536991"/>
                <a:gd name="connsiteY6" fmla="*/ 2000832 h 2223147"/>
                <a:gd name="connsiteX7" fmla="*/ 2471876 w 2536991"/>
                <a:gd name="connsiteY7" fmla="*/ 2158032 h 2223147"/>
                <a:gd name="connsiteX8" fmla="*/ 2314675 w 2536991"/>
                <a:gd name="connsiteY8" fmla="*/ 2223147 h 2223147"/>
                <a:gd name="connsiteX9" fmla="*/ 222315 w 2536991"/>
                <a:gd name="connsiteY9" fmla="*/ 2223147 h 2223147"/>
                <a:gd name="connsiteX10" fmla="*/ 65115 w 2536991"/>
                <a:gd name="connsiteY10" fmla="*/ 2158032 h 2223147"/>
                <a:gd name="connsiteX11" fmla="*/ 1 w 2536991"/>
                <a:gd name="connsiteY11" fmla="*/ 2000831 h 2223147"/>
                <a:gd name="connsiteX12" fmla="*/ 0 w 2536991"/>
                <a:gd name="connsiteY12" fmla="*/ 222315 h 2223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36991" h="2223147">
                  <a:moveTo>
                    <a:pt x="0" y="222315"/>
                  </a:moveTo>
                  <a:cubicBezTo>
                    <a:pt x="0" y="163353"/>
                    <a:pt x="23423" y="106807"/>
                    <a:pt x="65115" y="65115"/>
                  </a:cubicBezTo>
                  <a:cubicBezTo>
                    <a:pt x="106807" y="23423"/>
                    <a:pt x="163354" y="1"/>
                    <a:pt x="222316" y="1"/>
                  </a:cubicBezTo>
                  <a:lnTo>
                    <a:pt x="2314676" y="0"/>
                  </a:lnTo>
                  <a:cubicBezTo>
                    <a:pt x="2373638" y="0"/>
                    <a:pt x="2430184" y="23423"/>
                    <a:pt x="2471876" y="65115"/>
                  </a:cubicBezTo>
                  <a:cubicBezTo>
                    <a:pt x="2513568" y="106807"/>
                    <a:pt x="2536990" y="163354"/>
                    <a:pt x="2536990" y="222316"/>
                  </a:cubicBezTo>
                  <a:cubicBezTo>
                    <a:pt x="2536990" y="815155"/>
                    <a:pt x="2536991" y="1407993"/>
                    <a:pt x="2536991" y="2000832"/>
                  </a:cubicBezTo>
                  <a:cubicBezTo>
                    <a:pt x="2536991" y="2059794"/>
                    <a:pt x="2513569" y="2116340"/>
                    <a:pt x="2471876" y="2158032"/>
                  </a:cubicBezTo>
                  <a:cubicBezTo>
                    <a:pt x="2430184" y="2199724"/>
                    <a:pt x="2373637" y="2223147"/>
                    <a:pt x="2314675" y="2223147"/>
                  </a:cubicBezTo>
                  <a:lnTo>
                    <a:pt x="222315" y="2223147"/>
                  </a:lnTo>
                  <a:cubicBezTo>
                    <a:pt x="163353" y="2223147"/>
                    <a:pt x="106807" y="2199725"/>
                    <a:pt x="65115" y="2158032"/>
                  </a:cubicBezTo>
                  <a:cubicBezTo>
                    <a:pt x="23423" y="2116340"/>
                    <a:pt x="1" y="2059793"/>
                    <a:pt x="1" y="2000831"/>
                  </a:cubicBezTo>
                  <a:cubicBezTo>
                    <a:pt x="1" y="1407992"/>
                    <a:pt x="0" y="815154"/>
                    <a:pt x="0" y="222315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hueOff val="1560506"/>
                <a:satOff val="-1946"/>
                <a:lumOff val="458"/>
                <a:alphaOff val="0"/>
              </a:schemeClr>
            </a:fillRef>
            <a:effectRef idx="1">
              <a:schemeClr val="accent2">
                <a:hueOff val="1560506"/>
                <a:satOff val="-1946"/>
                <a:lumOff val="458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3694" tIns="133694" rIns="133694" bIns="133694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b="1" kern="1200" dirty="0" smtClean="0"/>
                <a:t>After six hour incubation, neonates were sacrificed and their gut were taken out and homogenized</a:t>
              </a:r>
              <a:endParaRPr lang="en-US" sz="1800" b="1" kern="1200" dirty="0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9266698" y="3440928"/>
              <a:ext cx="428394" cy="582434"/>
            </a:xfrm>
            <a:custGeom>
              <a:avLst/>
              <a:gdLst>
                <a:gd name="connsiteX0" fmla="*/ 0 w 582434"/>
                <a:gd name="connsiteY0" fmla="*/ 85679 h 428394"/>
                <a:gd name="connsiteX1" fmla="*/ 368237 w 582434"/>
                <a:gd name="connsiteY1" fmla="*/ 85679 h 428394"/>
                <a:gd name="connsiteX2" fmla="*/ 368237 w 582434"/>
                <a:gd name="connsiteY2" fmla="*/ 0 h 428394"/>
                <a:gd name="connsiteX3" fmla="*/ 582434 w 582434"/>
                <a:gd name="connsiteY3" fmla="*/ 214197 h 428394"/>
                <a:gd name="connsiteX4" fmla="*/ 368237 w 582434"/>
                <a:gd name="connsiteY4" fmla="*/ 428394 h 428394"/>
                <a:gd name="connsiteX5" fmla="*/ 368237 w 582434"/>
                <a:gd name="connsiteY5" fmla="*/ 342715 h 428394"/>
                <a:gd name="connsiteX6" fmla="*/ 0 w 582434"/>
                <a:gd name="connsiteY6" fmla="*/ 342715 h 428394"/>
                <a:gd name="connsiteX7" fmla="*/ 0 w 582434"/>
                <a:gd name="connsiteY7" fmla="*/ 85679 h 428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2434" h="428394">
                  <a:moveTo>
                    <a:pt x="465947" y="0"/>
                  </a:moveTo>
                  <a:lnTo>
                    <a:pt x="465947" y="270847"/>
                  </a:lnTo>
                  <a:lnTo>
                    <a:pt x="582433" y="270847"/>
                  </a:lnTo>
                  <a:lnTo>
                    <a:pt x="291217" y="428394"/>
                  </a:lnTo>
                  <a:lnTo>
                    <a:pt x="1" y="270847"/>
                  </a:lnTo>
                  <a:lnTo>
                    <a:pt x="116487" y="270847"/>
                  </a:lnTo>
                  <a:lnTo>
                    <a:pt x="116487" y="0"/>
                  </a:lnTo>
                  <a:lnTo>
                    <a:pt x="465947" y="0"/>
                  </a:lnTo>
                  <a:close/>
                </a:path>
              </a:pathLst>
            </a:custGeom>
            <a:solidFill>
              <a:schemeClr val="tx1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1">
              <a:schemeClr val="accent2">
                <a:hueOff val="1872608"/>
                <a:satOff val="-2336"/>
                <a:lumOff val="549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85679" tIns="0" rIns="85679" bIns="128518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IN" sz="3200" kern="1200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8857061" y="4293096"/>
              <a:ext cx="1679909" cy="2108248"/>
            </a:xfrm>
            <a:custGeom>
              <a:avLst/>
              <a:gdLst>
                <a:gd name="connsiteX0" fmla="*/ 0 w 1679909"/>
                <a:gd name="connsiteY0" fmla="*/ 167991 h 2108248"/>
                <a:gd name="connsiteX1" fmla="*/ 49204 w 1679909"/>
                <a:gd name="connsiteY1" fmla="*/ 49203 h 2108248"/>
                <a:gd name="connsiteX2" fmla="*/ 167992 w 1679909"/>
                <a:gd name="connsiteY2" fmla="*/ 0 h 2108248"/>
                <a:gd name="connsiteX3" fmla="*/ 1511918 w 1679909"/>
                <a:gd name="connsiteY3" fmla="*/ 0 h 2108248"/>
                <a:gd name="connsiteX4" fmla="*/ 1630706 w 1679909"/>
                <a:gd name="connsiteY4" fmla="*/ 49204 h 2108248"/>
                <a:gd name="connsiteX5" fmla="*/ 1679909 w 1679909"/>
                <a:gd name="connsiteY5" fmla="*/ 167992 h 2108248"/>
                <a:gd name="connsiteX6" fmla="*/ 1679909 w 1679909"/>
                <a:gd name="connsiteY6" fmla="*/ 1940257 h 2108248"/>
                <a:gd name="connsiteX7" fmla="*/ 1630706 w 1679909"/>
                <a:gd name="connsiteY7" fmla="*/ 2059045 h 2108248"/>
                <a:gd name="connsiteX8" fmla="*/ 1511918 w 1679909"/>
                <a:gd name="connsiteY8" fmla="*/ 2108248 h 2108248"/>
                <a:gd name="connsiteX9" fmla="*/ 167991 w 1679909"/>
                <a:gd name="connsiteY9" fmla="*/ 2108248 h 2108248"/>
                <a:gd name="connsiteX10" fmla="*/ 49203 w 1679909"/>
                <a:gd name="connsiteY10" fmla="*/ 2059044 h 2108248"/>
                <a:gd name="connsiteX11" fmla="*/ 0 w 1679909"/>
                <a:gd name="connsiteY11" fmla="*/ 1940256 h 2108248"/>
                <a:gd name="connsiteX12" fmla="*/ 0 w 1679909"/>
                <a:gd name="connsiteY12" fmla="*/ 167991 h 2108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79909" h="2108248">
                  <a:moveTo>
                    <a:pt x="0" y="167991"/>
                  </a:moveTo>
                  <a:cubicBezTo>
                    <a:pt x="0" y="123437"/>
                    <a:pt x="17699" y="80708"/>
                    <a:pt x="49204" y="49203"/>
                  </a:cubicBezTo>
                  <a:cubicBezTo>
                    <a:pt x="80708" y="17699"/>
                    <a:pt x="123438" y="0"/>
                    <a:pt x="167992" y="0"/>
                  </a:cubicBezTo>
                  <a:lnTo>
                    <a:pt x="1511918" y="0"/>
                  </a:lnTo>
                  <a:cubicBezTo>
                    <a:pt x="1556472" y="0"/>
                    <a:pt x="1599201" y="17699"/>
                    <a:pt x="1630706" y="49204"/>
                  </a:cubicBezTo>
                  <a:cubicBezTo>
                    <a:pt x="1662210" y="80708"/>
                    <a:pt x="1679909" y="123438"/>
                    <a:pt x="1679909" y="167992"/>
                  </a:cubicBezTo>
                  <a:lnTo>
                    <a:pt x="1679909" y="1940257"/>
                  </a:lnTo>
                  <a:cubicBezTo>
                    <a:pt x="1679909" y="1984811"/>
                    <a:pt x="1662210" y="2027540"/>
                    <a:pt x="1630706" y="2059045"/>
                  </a:cubicBezTo>
                  <a:cubicBezTo>
                    <a:pt x="1599202" y="2090549"/>
                    <a:pt x="1556472" y="2108248"/>
                    <a:pt x="1511918" y="2108248"/>
                  </a:cubicBezTo>
                  <a:lnTo>
                    <a:pt x="167991" y="2108248"/>
                  </a:lnTo>
                  <a:cubicBezTo>
                    <a:pt x="123437" y="2108248"/>
                    <a:pt x="80708" y="2090549"/>
                    <a:pt x="49203" y="2059044"/>
                  </a:cubicBezTo>
                  <a:cubicBezTo>
                    <a:pt x="17699" y="2027540"/>
                    <a:pt x="0" y="1984810"/>
                    <a:pt x="0" y="1940256"/>
                  </a:cubicBezTo>
                  <a:lnTo>
                    <a:pt x="0" y="167991"/>
                  </a:lnTo>
                  <a:close/>
                </a:path>
              </a:pathLst>
            </a:custGeom>
            <a:blipFill rotWithShape="0">
              <a:blip r:embed="rId4" cstate="print"/>
              <a:stretch>
                <a:fillRect/>
              </a:stretch>
            </a:blip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1">
              <a:schemeClr val="accent2">
                <a:hueOff val="2340759"/>
                <a:satOff val="-2919"/>
                <a:lumOff val="686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17783" tIns="117783" rIns="117783" bIns="117783" numCol="1" spcCol="1270" anchor="ctr" anchorCtr="0">
              <a:noAutofit/>
            </a:bodyPr>
            <a:lstStyle/>
            <a:p>
              <a:pPr lvl="0" algn="ctr" defTabSz="8001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800" b="1" kern="1200" dirty="0"/>
            </a:p>
          </p:txBody>
        </p:sp>
        <p:sp>
          <p:nvSpPr>
            <p:cNvPr id="15" name="Freeform 14"/>
            <p:cNvSpPr/>
            <p:nvPr/>
          </p:nvSpPr>
          <p:spPr>
            <a:xfrm rot="21600000">
              <a:off x="8223141" y="5030010"/>
              <a:ext cx="503478" cy="428395"/>
            </a:xfrm>
            <a:custGeom>
              <a:avLst/>
              <a:gdLst>
                <a:gd name="connsiteX0" fmla="*/ 0 w 503478"/>
                <a:gd name="connsiteY0" fmla="*/ 85679 h 428394"/>
                <a:gd name="connsiteX1" fmla="*/ 289281 w 503478"/>
                <a:gd name="connsiteY1" fmla="*/ 85679 h 428394"/>
                <a:gd name="connsiteX2" fmla="*/ 289281 w 503478"/>
                <a:gd name="connsiteY2" fmla="*/ 0 h 428394"/>
                <a:gd name="connsiteX3" fmla="*/ 503478 w 503478"/>
                <a:gd name="connsiteY3" fmla="*/ 214197 h 428394"/>
                <a:gd name="connsiteX4" fmla="*/ 289281 w 503478"/>
                <a:gd name="connsiteY4" fmla="*/ 428394 h 428394"/>
                <a:gd name="connsiteX5" fmla="*/ 289281 w 503478"/>
                <a:gd name="connsiteY5" fmla="*/ 342715 h 428394"/>
                <a:gd name="connsiteX6" fmla="*/ 0 w 503478"/>
                <a:gd name="connsiteY6" fmla="*/ 342715 h 428394"/>
                <a:gd name="connsiteX7" fmla="*/ 0 w 503478"/>
                <a:gd name="connsiteY7" fmla="*/ 85679 h 428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3478" h="428394">
                  <a:moveTo>
                    <a:pt x="503478" y="342715"/>
                  </a:moveTo>
                  <a:lnTo>
                    <a:pt x="214197" y="342715"/>
                  </a:lnTo>
                  <a:lnTo>
                    <a:pt x="214197" y="428394"/>
                  </a:lnTo>
                  <a:lnTo>
                    <a:pt x="0" y="214197"/>
                  </a:lnTo>
                  <a:lnTo>
                    <a:pt x="214197" y="0"/>
                  </a:lnTo>
                  <a:lnTo>
                    <a:pt x="214197" y="85679"/>
                  </a:lnTo>
                  <a:lnTo>
                    <a:pt x="503478" y="85679"/>
                  </a:lnTo>
                  <a:lnTo>
                    <a:pt x="503478" y="342715"/>
                  </a:lnTo>
                  <a:close/>
                </a:path>
              </a:pathLst>
            </a:custGeom>
            <a:solidFill>
              <a:schemeClr val="tx1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1">
              <a:schemeClr val="accent2">
                <a:hueOff val="2808911"/>
                <a:satOff val="-3503"/>
                <a:lumOff val="824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28517" tIns="85680" rIns="0" bIns="85679" numCol="1" spcCol="1270" anchor="ctr" anchorCtr="0">
              <a:noAutofit/>
            </a:bodyPr>
            <a:lstStyle/>
            <a:p>
              <a:pPr lvl="0" algn="ctr" defTabSz="8001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800" b="1" kern="1200">
                <a:solidFill>
                  <a:schemeClr val="tx1"/>
                </a:solidFill>
              </a:endParaRPr>
            </a:p>
          </p:txBody>
        </p:sp>
        <p:sp>
          <p:nvSpPr>
            <p:cNvPr id="16" name="Freeform 15"/>
            <p:cNvSpPr/>
            <p:nvPr/>
          </p:nvSpPr>
          <p:spPr>
            <a:xfrm flipV="1">
              <a:off x="5040638" y="4403233"/>
              <a:ext cx="3131475" cy="1866624"/>
            </a:xfrm>
            <a:custGeom>
              <a:avLst/>
              <a:gdLst>
                <a:gd name="connsiteX0" fmla="*/ 0 w 3131474"/>
                <a:gd name="connsiteY0" fmla="*/ 186662 h 1866623"/>
                <a:gd name="connsiteX1" fmla="*/ 54672 w 3131474"/>
                <a:gd name="connsiteY1" fmla="*/ 54672 h 1866623"/>
                <a:gd name="connsiteX2" fmla="*/ 186662 w 3131474"/>
                <a:gd name="connsiteY2" fmla="*/ 0 h 1866623"/>
                <a:gd name="connsiteX3" fmla="*/ 2944812 w 3131474"/>
                <a:gd name="connsiteY3" fmla="*/ 0 h 1866623"/>
                <a:gd name="connsiteX4" fmla="*/ 3076802 w 3131474"/>
                <a:gd name="connsiteY4" fmla="*/ 54672 h 1866623"/>
                <a:gd name="connsiteX5" fmla="*/ 3131474 w 3131474"/>
                <a:gd name="connsiteY5" fmla="*/ 186662 h 1866623"/>
                <a:gd name="connsiteX6" fmla="*/ 3131474 w 3131474"/>
                <a:gd name="connsiteY6" fmla="*/ 1679961 h 1866623"/>
                <a:gd name="connsiteX7" fmla="*/ 3076802 w 3131474"/>
                <a:gd name="connsiteY7" fmla="*/ 1811951 h 1866623"/>
                <a:gd name="connsiteX8" fmla="*/ 2944812 w 3131474"/>
                <a:gd name="connsiteY8" fmla="*/ 1866623 h 1866623"/>
                <a:gd name="connsiteX9" fmla="*/ 186662 w 3131474"/>
                <a:gd name="connsiteY9" fmla="*/ 1866623 h 1866623"/>
                <a:gd name="connsiteX10" fmla="*/ 54672 w 3131474"/>
                <a:gd name="connsiteY10" fmla="*/ 1811951 h 1866623"/>
                <a:gd name="connsiteX11" fmla="*/ 0 w 3131474"/>
                <a:gd name="connsiteY11" fmla="*/ 1679961 h 1866623"/>
                <a:gd name="connsiteX12" fmla="*/ 0 w 3131474"/>
                <a:gd name="connsiteY12" fmla="*/ 186662 h 186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31474" h="1866623">
                  <a:moveTo>
                    <a:pt x="3131474" y="1679960"/>
                  </a:moveTo>
                  <a:cubicBezTo>
                    <a:pt x="3131474" y="1729466"/>
                    <a:pt x="3111808" y="1776944"/>
                    <a:pt x="3076802" y="1811950"/>
                  </a:cubicBezTo>
                  <a:cubicBezTo>
                    <a:pt x="3041796" y="1846956"/>
                    <a:pt x="2994318" y="1866622"/>
                    <a:pt x="2944812" y="1866622"/>
                  </a:cubicBezTo>
                  <a:lnTo>
                    <a:pt x="186662" y="1866622"/>
                  </a:lnTo>
                  <a:cubicBezTo>
                    <a:pt x="137156" y="1866622"/>
                    <a:pt x="89678" y="1846956"/>
                    <a:pt x="54672" y="1811950"/>
                  </a:cubicBezTo>
                  <a:cubicBezTo>
                    <a:pt x="19666" y="1776944"/>
                    <a:pt x="0" y="1729466"/>
                    <a:pt x="0" y="1679960"/>
                  </a:cubicBezTo>
                  <a:lnTo>
                    <a:pt x="0" y="186663"/>
                  </a:lnTo>
                  <a:cubicBezTo>
                    <a:pt x="0" y="137157"/>
                    <a:pt x="19666" y="89679"/>
                    <a:pt x="54672" y="54673"/>
                  </a:cubicBezTo>
                  <a:cubicBezTo>
                    <a:pt x="89678" y="19667"/>
                    <a:pt x="137156" y="1"/>
                    <a:pt x="186662" y="1"/>
                  </a:cubicBezTo>
                  <a:lnTo>
                    <a:pt x="2944812" y="1"/>
                  </a:lnTo>
                  <a:cubicBezTo>
                    <a:pt x="2994318" y="1"/>
                    <a:pt x="3041796" y="19667"/>
                    <a:pt x="3076802" y="54673"/>
                  </a:cubicBezTo>
                  <a:cubicBezTo>
                    <a:pt x="3111808" y="89679"/>
                    <a:pt x="3131474" y="137157"/>
                    <a:pt x="3131474" y="186663"/>
                  </a:cubicBezTo>
                  <a:lnTo>
                    <a:pt x="3131474" y="1679960"/>
                  </a:lnTo>
                  <a:close/>
                </a:path>
              </a:pathLst>
            </a:custGeom>
            <a:blipFill rotWithShape="0">
              <a:blip r:embed="rId5" cstate="print"/>
              <a:stretch>
                <a:fillRect/>
              </a:stretch>
            </a:blip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1">
              <a:schemeClr val="accent2">
                <a:hueOff val="3121013"/>
                <a:satOff val="-3893"/>
                <a:lumOff val="915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23253" tIns="123252" rIns="123252" bIns="123253" numCol="1" spcCol="1270" anchor="ctr" anchorCtr="0">
              <a:noAutofit/>
            </a:bodyPr>
            <a:lstStyle/>
            <a:p>
              <a:pPr lvl="0" algn="ctr" defTabSz="8001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b="1" kern="1200" dirty="0" smtClean="0"/>
                <a:t> </a:t>
              </a:r>
              <a:endParaRPr lang="en-US" sz="1800" b="1" kern="1200" dirty="0"/>
            </a:p>
          </p:txBody>
        </p:sp>
        <p:sp>
          <p:nvSpPr>
            <p:cNvPr id="17" name="Freeform 16"/>
            <p:cNvSpPr/>
            <p:nvPr/>
          </p:nvSpPr>
          <p:spPr>
            <a:xfrm rot="21628063">
              <a:off x="4457369" y="5079711"/>
              <a:ext cx="531428" cy="428395"/>
            </a:xfrm>
            <a:custGeom>
              <a:avLst/>
              <a:gdLst>
                <a:gd name="connsiteX0" fmla="*/ 0 w 531427"/>
                <a:gd name="connsiteY0" fmla="*/ 85679 h 428394"/>
                <a:gd name="connsiteX1" fmla="*/ 317230 w 531427"/>
                <a:gd name="connsiteY1" fmla="*/ 85679 h 428394"/>
                <a:gd name="connsiteX2" fmla="*/ 317230 w 531427"/>
                <a:gd name="connsiteY2" fmla="*/ 0 h 428394"/>
                <a:gd name="connsiteX3" fmla="*/ 531427 w 531427"/>
                <a:gd name="connsiteY3" fmla="*/ 214197 h 428394"/>
                <a:gd name="connsiteX4" fmla="*/ 317230 w 531427"/>
                <a:gd name="connsiteY4" fmla="*/ 428394 h 428394"/>
                <a:gd name="connsiteX5" fmla="*/ 317230 w 531427"/>
                <a:gd name="connsiteY5" fmla="*/ 342715 h 428394"/>
                <a:gd name="connsiteX6" fmla="*/ 0 w 531427"/>
                <a:gd name="connsiteY6" fmla="*/ 342715 h 428394"/>
                <a:gd name="connsiteX7" fmla="*/ 0 w 531427"/>
                <a:gd name="connsiteY7" fmla="*/ 85679 h 428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1427" h="428394">
                  <a:moveTo>
                    <a:pt x="531427" y="342715"/>
                  </a:moveTo>
                  <a:lnTo>
                    <a:pt x="214197" y="342715"/>
                  </a:lnTo>
                  <a:lnTo>
                    <a:pt x="214197" y="428394"/>
                  </a:lnTo>
                  <a:lnTo>
                    <a:pt x="0" y="214197"/>
                  </a:lnTo>
                  <a:lnTo>
                    <a:pt x="214197" y="0"/>
                  </a:lnTo>
                  <a:lnTo>
                    <a:pt x="214197" y="85679"/>
                  </a:lnTo>
                  <a:lnTo>
                    <a:pt x="531427" y="85679"/>
                  </a:lnTo>
                  <a:lnTo>
                    <a:pt x="531427" y="342715"/>
                  </a:lnTo>
                  <a:close/>
                </a:path>
              </a:pathLst>
            </a:custGeom>
            <a:solidFill>
              <a:schemeClr val="tx1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1">
              <a:schemeClr val="accent2">
                <a:hueOff val="3745215"/>
                <a:satOff val="-4671"/>
                <a:lumOff val="1098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28518" tIns="85680" rIns="0" bIns="85678" numCol="1" spcCol="1270" anchor="ctr" anchorCtr="0">
              <a:noAutofit/>
            </a:bodyPr>
            <a:lstStyle/>
            <a:p>
              <a:pPr lvl="0" algn="ctr" defTabSz="8001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800" b="1" kern="1200">
                <a:solidFill>
                  <a:schemeClr val="tx1"/>
                </a:solidFill>
              </a:endParaRPr>
            </a:p>
          </p:txBody>
        </p:sp>
        <p:sp>
          <p:nvSpPr>
            <p:cNvPr id="18" name="Freeform 17"/>
            <p:cNvSpPr/>
            <p:nvPr/>
          </p:nvSpPr>
          <p:spPr>
            <a:xfrm rot="10800000" flipV="1">
              <a:off x="2232326" y="4319550"/>
              <a:ext cx="2170369" cy="1929826"/>
            </a:xfrm>
            <a:custGeom>
              <a:avLst/>
              <a:gdLst>
                <a:gd name="connsiteX0" fmla="*/ 0 w 2170368"/>
                <a:gd name="connsiteY0" fmla="*/ 192983 h 1929825"/>
                <a:gd name="connsiteX1" fmla="*/ 56524 w 2170368"/>
                <a:gd name="connsiteY1" fmla="*/ 56523 h 1929825"/>
                <a:gd name="connsiteX2" fmla="*/ 192984 w 2170368"/>
                <a:gd name="connsiteY2" fmla="*/ 0 h 1929825"/>
                <a:gd name="connsiteX3" fmla="*/ 1977385 w 2170368"/>
                <a:gd name="connsiteY3" fmla="*/ 0 h 1929825"/>
                <a:gd name="connsiteX4" fmla="*/ 2113845 w 2170368"/>
                <a:gd name="connsiteY4" fmla="*/ 56524 h 1929825"/>
                <a:gd name="connsiteX5" fmla="*/ 2170368 w 2170368"/>
                <a:gd name="connsiteY5" fmla="*/ 192984 h 1929825"/>
                <a:gd name="connsiteX6" fmla="*/ 2170368 w 2170368"/>
                <a:gd name="connsiteY6" fmla="*/ 1736842 h 1929825"/>
                <a:gd name="connsiteX7" fmla="*/ 2113845 w 2170368"/>
                <a:gd name="connsiteY7" fmla="*/ 1873302 h 1929825"/>
                <a:gd name="connsiteX8" fmla="*/ 1977385 w 2170368"/>
                <a:gd name="connsiteY8" fmla="*/ 1929825 h 1929825"/>
                <a:gd name="connsiteX9" fmla="*/ 192983 w 2170368"/>
                <a:gd name="connsiteY9" fmla="*/ 1929825 h 1929825"/>
                <a:gd name="connsiteX10" fmla="*/ 56523 w 2170368"/>
                <a:gd name="connsiteY10" fmla="*/ 1873301 h 1929825"/>
                <a:gd name="connsiteX11" fmla="*/ 0 w 2170368"/>
                <a:gd name="connsiteY11" fmla="*/ 1736841 h 1929825"/>
                <a:gd name="connsiteX12" fmla="*/ 0 w 2170368"/>
                <a:gd name="connsiteY12" fmla="*/ 192983 h 1929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70368" h="1929825">
                  <a:moveTo>
                    <a:pt x="2170368" y="1736842"/>
                  </a:moveTo>
                  <a:cubicBezTo>
                    <a:pt x="2170368" y="1788024"/>
                    <a:pt x="2150036" y="1837110"/>
                    <a:pt x="2113844" y="1873302"/>
                  </a:cubicBezTo>
                  <a:cubicBezTo>
                    <a:pt x="2077653" y="1909493"/>
                    <a:pt x="2028567" y="1929825"/>
                    <a:pt x="1977384" y="1929825"/>
                  </a:cubicBezTo>
                  <a:lnTo>
                    <a:pt x="192983" y="1929825"/>
                  </a:lnTo>
                  <a:cubicBezTo>
                    <a:pt x="141801" y="1929825"/>
                    <a:pt x="92715" y="1909493"/>
                    <a:pt x="56523" y="1873301"/>
                  </a:cubicBezTo>
                  <a:cubicBezTo>
                    <a:pt x="20332" y="1837110"/>
                    <a:pt x="0" y="1788024"/>
                    <a:pt x="0" y="1736841"/>
                  </a:cubicBezTo>
                  <a:lnTo>
                    <a:pt x="0" y="192983"/>
                  </a:lnTo>
                  <a:cubicBezTo>
                    <a:pt x="0" y="141801"/>
                    <a:pt x="20332" y="92715"/>
                    <a:pt x="56523" y="56523"/>
                  </a:cubicBezTo>
                  <a:cubicBezTo>
                    <a:pt x="92714" y="20332"/>
                    <a:pt x="141800" y="0"/>
                    <a:pt x="192983" y="0"/>
                  </a:cubicBezTo>
                  <a:lnTo>
                    <a:pt x="1977385" y="0"/>
                  </a:lnTo>
                  <a:cubicBezTo>
                    <a:pt x="2028567" y="0"/>
                    <a:pt x="2077653" y="20332"/>
                    <a:pt x="2113845" y="56524"/>
                  </a:cubicBezTo>
                  <a:cubicBezTo>
                    <a:pt x="2150036" y="92715"/>
                    <a:pt x="2170368" y="141801"/>
                    <a:pt x="2170368" y="192984"/>
                  </a:cubicBezTo>
                  <a:lnTo>
                    <a:pt x="2170368" y="1736842"/>
                  </a:lnTo>
                  <a:close/>
                </a:path>
              </a:pathLst>
            </a:custGeom>
            <a:blipFill rotWithShape="0">
              <a:blip r:embed="rId6" cstate="print"/>
              <a:stretch>
                <a:fillRect/>
              </a:stretch>
            </a:blip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1">
              <a:schemeClr val="accent2">
                <a:hueOff val="3901266"/>
                <a:satOff val="-4866"/>
                <a:lumOff val="1144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25103" tIns="125102" rIns="125103" bIns="125104" numCol="1" spcCol="1270" anchor="ctr" anchorCtr="0">
              <a:noAutofit/>
            </a:bodyPr>
            <a:lstStyle/>
            <a:p>
              <a:pPr lvl="0" algn="ctr" defTabSz="8001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800" b="1" kern="1200" dirty="0"/>
            </a:p>
          </p:txBody>
        </p:sp>
        <p:sp>
          <p:nvSpPr>
            <p:cNvPr id="19" name="Freeform 18"/>
            <p:cNvSpPr/>
            <p:nvPr/>
          </p:nvSpPr>
          <p:spPr>
            <a:xfrm rot="21581446">
              <a:off x="1662223" y="5154348"/>
              <a:ext cx="470723" cy="428394"/>
            </a:xfrm>
            <a:custGeom>
              <a:avLst/>
              <a:gdLst>
                <a:gd name="connsiteX0" fmla="*/ 0 w 470722"/>
                <a:gd name="connsiteY0" fmla="*/ 85679 h 428394"/>
                <a:gd name="connsiteX1" fmla="*/ 256525 w 470722"/>
                <a:gd name="connsiteY1" fmla="*/ 85679 h 428394"/>
                <a:gd name="connsiteX2" fmla="*/ 256525 w 470722"/>
                <a:gd name="connsiteY2" fmla="*/ 0 h 428394"/>
                <a:gd name="connsiteX3" fmla="*/ 470722 w 470722"/>
                <a:gd name="connsiteY3" fmla="*/ 214197 h 428394"/>
                <a:gd name="connsiteX4" fmla="*/ 256525 w 470722"/>
                <a:gd name="connsiteY4" fmla="*/ 428394 h 428394"/>
                <a:gd name="connsiteX5" fmla="*/ 256525 w 470722"/>
                <a:gd name="connsiteY5" fmla="*/ 342715 h 428394"/>
                <a:gd name="connsiteX6" fmla="*/ 0 w 470722"/>
                <a:gd name="connsiteY6" fmla="*/ 342715 h 428394"/>
                <a:gd name="connsiteX7" fmla="*/ 0 w 470722"/>
                <a:gd name="connsiteY7" fmla="*/ 85679 h 428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0722" h="428394">
                  <a:moveTo>
                    <a:pt x="470722" y="342715"/>
                  </a:moveTo>
                  <a:lnTo>
                    <a:pt x="214197" y="342715"/>
                  </a:lnTo>
                  <a:lnTo>
                    <a:pt x="214197" y="428394"/>
                  </a:lnTo>
                  <a:lnTo>
                    <a:pt x="0" y="214197"/>
                  </a:lnTo>
                  <a:lnTo>
                    <a:pt x="214197" y="0"/>
                  </a:lnTo>
                  <a:lnTo>
                    <a:pt x="214197" y="85679"/>
                  </a:lnTo>
                  <a:lnTo>
                    <a:pt x="470722" y="85679"/>
                  </a:lnTo>
                  <a:lnTo>
                    <a:pt x="470722" y="342715"/>
                  </a:lnTo>
                  <a:close/>
                </a:path>
              </a:pathLst>
            </a:custGeom>
            <a:solidFill>
              <a:schemeClr val="tx1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1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28517" tIns="85678" rIns="1" bIns="85679" numCol="1" spcCol="1270" anchor="ctr" anchorCtr="0">
              <a:noAutofit/>
            </a:bodyPr>
            <a:lstStyle/>
            <a:p>
              <a:pPr lvl="0" algn="ctr" defTabSz="8001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800" b="1" kern="1200">
                <a:solidFill>
                  <a:schemeClr val="tx1"/>
                </a:solidFill>
              </a:endParaRPr>
            </a:p>
          </p:txBody>
        </p:sp>
        <p:sp>
          <p:nvSpPr>
            <p:cNvPr id="20" name="Freeform 19"/>
            <p:cNvSpPr/>
            <p:nvPr/>
          </p:nvSpPr>
          <p:spPr>
            <a:xfrm>
              <a:off x="144016" y="4698654"/>
              <a:ext cx="1454760" cy="1466652"/>
            </a:xfrm>
            <a:custGeom>
              <a:avLst/>
              <a:gdLst>
                <a:gd name="connsiteX0" fmla="*/ 0 w 1454760"/>
                <a:gd name="connsiteY0" fmla="*/ 145476 h 1466652"/>
                <a:gd name="connsiteX1" fmla="*/ 42609 w 1454760"/>
                <a:gd name="connsiteY1" fmla="*/ 42609 h 1466652"/>
                <a:gd name="connsiteX2" fmla="*/ 145476 w 1454760"/>
                <a:gd name="connsiteY2" fmla="*/ 0 h 1466652"/>
                <a:gd name="connsiteX3" fmla="*/ 1309284 w 1454760"/>
                <a:gd name="connsiteY3" fmla="*/ 0 h 1466652"/>
                <a:gd name="connsiteX4" fmla="*/ 1412151 w 1454760"/>
                <a:gd name="connsiteY4" fmla="*/ 42609 h 1466652"/>
                <a:gd name="connsiteX5" fmla="*/ 1454760 w 1454760"/>
                <a:gd name="connsiteY5" fmla="*/ 145476 h 1466652"/>
                <a:gd name="connsiteX6" fmla="*/ 1454760 w 1454760"/>
                <a:gd name="connsiteY6" fmla="*/ 1321176 h 1466652"/>
                <a:gd name="connsiteX7" fmla="*/ 1412151 w 1454760"/>
                <a:gd name="connsiteY7" fmla="*/ 1424043 h 1466652"/>
                <a:gd name="connsiteX8" fmla="*/ 1309284 w 1454760"/>
                <a:gd name="connsiteY8" fmla="*/ 1466652 h 1466652"/>
                <a:gd name="connsiteX9" fmla="*/ 145476 w 1454760"/>
                <a:gd name="connsiteY9" fmla="*/ 1466652 h 1466652"/>
                <a:gd name="connsiteX10" fmla="*/ 42609 w 1454760"/>
                <a:gd name="connsiteY10" fmla="*/ 1424043 h 1466652"/>
                <a:gd name="connsiteX11" fmla="*/ 0 w 1454760"/>
                <a:gd name="connsiteY11" fmla="*/ 1321176 h 1466652"/>
                <a:gd name="connsiteX12" fmla="*/ 0 w 1454760"/>
                <a:gd name="connsiteY12" fmla="*/ 145476 h 1466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54760" h="1466652">
                  <a:moveTo>
                    <a:pt x="0" y="145476"/>
                  </a:moveTo>
                  <a:cubicBezTo>
                    <a:pt x="0" y="106893"/>
                    <a:pt x="15327" y="69891"/>
                    <a:pt x="42609" y="42609"/>
                  </a:cubicBezTo>
                  <a:cubicBezTo>
                    <a:pt x="69891" y="15327"/>
                    <a:pt x="106894" y="0"/>
                    <a:pt x="145476" y="0"/>
                  </a:cubicBezTo>
                  <a:lnTo>
                    <a:pt x="1309284" y="0"/>
                  </a:lnTo>
                  <a:cubicBezTo>
                    <a:pt x="1347867" y="0"/>
                    <a:pt x="1384869" y="15327"/>
                    <a:pt x="1412151" y="42609"/>
                  </a:cubicBezTo>
                  <a:cubicBezTo>
                    <a:pt x="1439433" y="69891"/>
                    <a:pt x="1454760" y="106894"/>
                    <a:pt x="1454760" y="145476"/>
                  </a:cubicBezTo>
                  <a:lnTo>
                    <a:pt x="1454760" y="1321176"/>
                  </a:lnTo>
                  <a:cubicBezTo>
                    <a:pt x="1454760" y="1359759"/>
                    <a:pt x="1439433" y="1396761"/>
                    <a:pt x="1412151" y="1424043"/>
                  </a:cubicBezTo>
                  <a:cubicBezTo>
                    <a:pt x="1384869" y="1451325"/>
                    <a:pt x="1347867" y="1466652"/>
                    <a:pt x="1309284" y="1466652"/>
                  </a:cubicBezTo>
                  <a:lnTo>
                    <a:pt x="145476" y="1466652"/>
                  </a:lnTo>
                  <a:cubicBezTo>
                    <a:pt x="106893" y="1466652"/>
                    <a:pt x="69891" y="1451325"/>
                    <a:pt x="42609" y="1424043"/>
                  </a:cubicBezTo>
                  <a:cubicBezTo>
                    <a:pt x="15327" y="1396761"/>
                    <a:pt x="0" y="1359759"/>
                    <a:pt x="0" y="1321176"/>
                  </a:cubicBezTo>
                  <a:lnTo>
                    <a:pt x="0" y="145476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1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11188" tIns="111188" rIns="111188" bIns="111188" numCol="1" spcCol="1270" anchor="ctr" anchorCtr="0">
              <a:noAutofit/>
            </a:bodyPr>
            <a:lstStyle/>
            <a:p>
              <a:pPr lvl="0" algn="ctr" defTabSz="8001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b="1" kern="1200" dirty="0" smtClean="0"/>
                <a:t>CFU/gm of intestine of suckling mouse</a:t>
              </a:r>
              <a:endParaRPr lang="en-US" sz="1800" b="1" kern="1200" dirty="0"/>
            </a:p>
          </p:txBody>
        </p:sp>
      </p:grpSp>
      <p:pic>
        <p:nvPicPr>
          <p:cNvPr id="21" name="Picture 4" descr="Picture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2163" y="6019800"/>
            <a:ext cx="9865096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752475" y="6394938"/>
            <a:ext cx="4680585" cy="386862"/>
          </a:xfrm>
        </p:spPr>
        <p:txBody>
          <a:bodyPr/>
          <a:lstStyle/>
          <a:p>
            <a:r>
              <a:rPr lang="en-IN" sz="1050" dirty="0" smtClean="0"/>
              <a:t>Hemanta Koley MSc, PhD,  Scientist, Bacteriology</a:t>
            </a:r>
            <a:endParaRPr lang="en-US" sz="1050" dirty="0"/>
          </a:p>
        </p:txBody>
      </p:sp>
      <p:sp>
        <p:nvSpPr>
          <p:cNvPr id="24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72821" y="6280638"/>
            <a:ext cx="540068" cy="386862"/>
          </a:xfrm>
        </p:spPr>
        <p:txBody>
          <a:bodyPr/>
          <a:lstStyle/>
          <a:p>
            <a:fld id="{70B5AEC6-CB2F-424F-AB4F-07D77F49091F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97108" y="764704"/>
          <a:ext cx="10207134" cy="4290700"/>
        </p:xfrm>
        <a:graphic>
          <a:graphicData uri="http://schemas.openxmlformats.org/drawingml/2006/table">
            <a:tbl>
              <a:tblPr firstRow="1" firstCol="1" lastCol="1">
                <a:tableStyleId>{69C7853C-536D-4A76-A0AE-DD22124D55A5}</a:tableStyleId>
              </a:tblPr>
              <a:tblGrid>
                <a:gridCol w="1701189"/>
                <a:gridCol w="1701189"/>
                <a:gridCol w="1786248"/>
                <a:gridCol w="1616130"/>
                <a:gridCol w="1701189"/>
                <a:gridCol w="1701189"/>
              </a:tblGrid>
              <a:tr h="525582"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/>
                        <a:t>Nature of Study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461" marR="65461" marT="0" marB="0" anchor="ctr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/>
                        <a:t>Challenge strain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461" marR="65461" marT="0" marB="0" anchor="ctr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/>
                        <a:t>Experimental group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461" marR="654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/>
                        <a:t>No. of animals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61" marR="65461" marT="0" marB="0" anchor="ctr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/>
                        <a:t>% of survival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461" marR="65461" marT="0" marB="0" anchor="ctr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800" dirty="0"/>
                        <a:t>Protective efficacy </a:t>
                      </a:r>
                      <a:r>
                        <a:rPr lang="en-IN" sz="1800" dirty="0" smtClean="0"/>
                        <a:t>(%)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461" marR="65461" marT="0" marB="0" anchor="ctr"/>
                </a:tc>
              </a:tr>
              <a:tr h="291192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/>
                        <a:t>Homologous protection study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61" marR="6546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800" i="1" dirty="0" err="1"/>
                        <a:t>S.boydii</a:t>
                      </a:r>
                      <a:r>
                        <a:rPr lang="en-IN" sz="1800" dirty="0"/>
                        <a:t> type 4 (BCH612)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61" marR="654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/>
                        <a:t>Immunized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61" marR="65461" marT="0" marB="0" anchor="ctr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20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461" marR="65461" marT="0" marB="0" anchor="ctr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79425" algn="ctr"/>
                        </a:tabLst>
                      </a:pPr>
                      <a:r>
                        <a:rPr lang="en-US" sz="1800"/>
                        <a:t>100 (20/20)</a:t>
                      </a:r>
                      <a:endParaRPr lang="en-US" sz="2000" b="1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461" marR="65461" marT="0" marB="0" anchor="ctr"/>
                </a:tc>
                <a:tc rowSpan="2">
                  <a:txBody>
                    <a:bodyPr/>
                    <a:lstStyle/>
                    <a:p>
                      <a:pPr marL="228600" indent="-2286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100</a:t>
                      </a:r>
                      <a:endParaRPr lang="en-US" sz="2000" b="1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461" marR="65461" marT="0" marB="0" anchor="ctr"/>
                </a:tc>
              </a:tr>
              <a:tr h="3762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800"/>
                        <a:t>Nonimmunized</a:t>
                      </a:r>
                      <a:endParaRPr lang="en-US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61" marR="65461" marT="0" marB="0" anchor="ctr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10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461" marR="65461" marT="0" marB="0" anchor="ctr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20 (2/10)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461" marR="65461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1192">
                <a:tc rowSpan="10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 err="1"/>
                        <a:t>Heterologous</a:t>
                      </a:r>
                      <a:r>
                        <a:rPr lang="en-IN" sz="1800" dirty="0"/>
                        <a:t> protection study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61" marR="6546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800" i="1" dirty="0"/>
                        <a:t>S. </a:t>
                      </a:r>
                      <a:r>
                        <a:rPr lang="en-IN" sz="1800" i="1" dirty="0" err="1"/>
                        <a:t>dysenteriae</a:t>
                      </a:r>
                      <a:r>
                        <a:rPr lang="en-IN" sz="1800" dirty="0"/>
                        <a:t> 1 (NT4907)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61" marR="654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/>
                        <a:t>Immunized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61" marR="65461" marT="0" marB="0" anchor="ctr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20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461" marR="65461" marT="0" marB="0" anchor="ctr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23825" algn="l"/>
                          <a:tab pos="479425" algn="ctr"/>
                        </a:tabLst>
                      </a:pPr>
                      <a:r>
                        <a:rPr lang="en-US" sz="1800" dirty="0"/>
                        <a:t>85 (17/20)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461" marR="65461" marT="0" marB="0" anchor="ctr"/>
                </a:tc>
                <a:tc rowSpan="2">
                  <a:txBody>
                    <a:bodyPr/>
                    <a:lstStyle/>
                    <a:p>
                      <a:pPr marL="228600" indent="-2286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81</a:t>
                      </a:r>
                      <a:endParaRPr lang="en-US" sz="2000" b="1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461" marR="65461" marT="0" marB="0" anchor="ctr"/>
                </a:tc>
              </a:tr>
              <a:tr h="2926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 err="1"/>
                        <a:t>Nonimmunized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61" marR="65461" marT="0" marB="0" anchor="ctr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10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461" marR="65461" marT="0" marB="0" anchor="ctr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20 (2/10)</a:t>
                      </a:r>
                      <a:endParaRPr lang="en-US" sz="2000" b="1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461" marR="65461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119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800" i="1" dirty="0"/>
                        <a:t>S. </a:t>
                      </a:r>
                      <a:r>
                        <a:rPr lang="en-IN" sz="1800" i="1" dirty="0" err="1"/>
                        <a:t>flexneri</a:t>
                      </a:r>
                      <a:r>
                        <a:rPr lang="en-IN" sz="1800" dirty="0"/>
                        <a:t> 2a (B294)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61" marR="654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800"/>
                        <a:t>Immunized</a:t>
                      </a:r>
                      <a:endParaRPr lang="en-US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61" marR="65461" marT="0" marB="0" anchor="ctr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20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461" marR="65461" marT="0" marB="0" anchor="ctr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79425" algn="ctr"/>
                        </a:tabLst>
                      </a:pPr>
                      <a:r>
                        <a:rPr lang="en-US" sz="1800" dirty="0"/>
                        <a:t>80 (16/20)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461" marR="65461" marT="0" marB="0" anchor="ctr"/>
                </a:tc>
                <a:tc rowSpan="2">
                  <a:txBody>
                    <a:bodyPr/>
                    <a:lstStyle/>
                    <a:p>
                      <a:pPr marL="228600" indent="-2286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75</a:t>
                      </a:r>
                      <a:endParaRPr lang="en-US" sz="2000" b="1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461" marR="65461" marT="0" marB="0" anchor="ctr"/>
                </a:tc>
              </a:tr>
              <a:tr h="2926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 err="1"/>
                        <a:t>Nonimmunized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61" marR="65461" marT="0" marB="0" anchor="ctr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10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461" marR="65461" marT="0" marB="0" anchor="ctr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20 (2/10)</a:t>
                      </a:r>
                      <a:endParaRPr lang="en-US" sz="2000" b="1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461" marR="65461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119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800" i="1" dirty="0"/>
                        <a:t>S. </a:t>
                      </a:r>
                      <a:r>
                        <a:rPr lang="en-IN" sz="1800" i="1" dirty="0" err="1"/>
                        <a:t>flexneri</a:t>
                      </a:r>
                      <a:r>
                        <a:rPr lang="en-IN" sz="1800" dirty="0"/>
                        <a:t> 3a (C519)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61" marR="654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800"/>
                        <a:t>Immunized</a:t>
                      </a:r>
                      <a:endParaRPr lang="en-US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61" marR="65461" marT="0" marB="0" anchor="ctr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20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461" marR="65461" marT="0" marB="0" anchor="ctr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79425" algn="ctr"/>
                        </a:tabLst>
                      </a:pPr>
                      <a:r>
                        <a:rPr lang="en-US" sz="1800"/>
                        <a:t>70 (14/20)</a:t>
                      </a:r>
                      <a:endParaRPr lang="en-US" sz="2000" b="1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461" marR="65461" marT="0" marB="0" anchor="ctr"/>
                </a:tc>
                <a:tc rowSpan="2">
                  <a:txBody>
                    <a:bodyPr/>
                    <a:lstStyle/>
                    <a:p>
                      <a:pPr marL="228600" indent="-2286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77</a:t>
                      </a:r>
                      <a:endParaRPr lang="en-US" sz="2000" b="1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461" marR="65461" marT="0" marB="0" anchor="ctr"/>
                </a:tc>
              </a:tr>
              <a:tr h="2926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800"/>
                        <a:t>Nonimmunized</a:t>
                      </a:r>
                      <a:endParaRPr lang="en-US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61" marR="65461" marT="0" marB="0" anchor="ctr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10</a:t>
                      </a:r>
                      <a:endParaRPr lang="en-US" sz="2000" b="1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461" marR="65461" marT="0" marB="0" anchor="ctr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10 (1/10)</a:t>
                      </a:r>
                      <a:endParaRPr lang="en-US" sz="2000" b="1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461" marR="65461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119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800" i="1" dirty="0"/>
                        <a:t>S. </a:t>
                      </a:r>
                      <a:r>
                        <a:rPr lang="en-IN" sz="1800" i="1" dirty="0" err="1"/>
                        <a:t>flexneri</a:t>
                      </a:r>
                      <a:r>
                        <a:rPr lang="en-IN" sz="1800" dirty="0"/>
                        <a:t> 6 (C347)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61" marR="654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/>
                        <a:t>Immunized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61" marR="65461" marT="0" marB="0" anchor="ctr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20</a:t>
                      </a:r>
                      <a:endParaRPr lang="en-US" sz="2000" b="1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461" marR="65461" marT="0" marB="0" anchor="ctr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42875" algn="l"/>
                          <a:tab pos="479425" algn="ctr"/>
                        </a:tabLst>
                      </a:pPr>
                      <a:r>
                        <a:rPr lang="en-US" sz="1800"/>
                        <a:t>80 (16/20)</a:t>
                      </a:r>
                      <a:endParaRPr lang="en-US" sz="2000" b="1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461" marR="65461" marT="0" marB="0" anchor="ctr"/>
                </a:tc>
                <a:tc rowSpan="2">
                  <a:txBody>
                    <a:bodyPr/>
                    <a:lstStyle/>
                    <a:p>
                      <a:pPr marL="228600" indent="-2286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71</a:t>
                      </a:r>
                      <a:endParaRPr lang="en-US" sz="2000" b="1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461" marR="65461" marT="0" marB="0" anchor="ctr"/>
                </a:tc>
              </a:tr>
              <a:tr h="2926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 err="1"/>
                        <a:t>Nonimmunized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61" marR="65461" marT="0" marB="0" anchor="ctr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10</a:t>
                      </a:r>
                      <a:endParaRPr lang="en-US" sz="2000" b="1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461" marR="65461" marT="0" marB="0" anchor="ctr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30 (3/10)</a:t>
                      </a:r>
                      <a:endParaRPr lang="en-US" sz="2000" b="1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461" marR="65461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119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800" i="1" dirty="0"/>
                        <a:t>S. </a:t>
                      </a:r>
                      <a:r>
                        <a:rPr lang="en-IN" sz="1800" i="1" dirty="0" err="1"/>
                        <a:t>sonnei</a:t>
                      </a:r>
                      <a:r>
                        <a:rPr lang="en-IN" sz="1800" dirty="0"/>
                        <a:t> (IDH00968)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61" marR="6546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/>
                        <a:t>Immunized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61" marR="65461" marT="0" marB="0" anchor="ctr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20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461" marR="65461" marT="0" marB="0" anchor="ctr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79425" algn="ctr"/>
                        </a:tabLst>
                      </a:pPr>
                      <a:r>
                        <a:rPr lang="en-US" sz="1800"/>
                        <a:t>80 (16/20)</a:t>
                      </a:r>
                      <a:endParaRPr lang="en-US" sz="2000" b="1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461" marR="65461" marT="0" marB="0" anchor="ctr"/>
                </a:tc>
                <a:tc rowSpan="2">
                  <a:txBody>
                    <a:bodyPr/>
                    <a:lstStyle/>
                    <a:p>
                      <a:pPr marL="228600" indent="-2286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75</a:t>
                      </a:r>
                      <a:endParaRPr lang="en-US" sz="2000" b="1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461" marR="65461" marT="0" marB="0" anchor="ctr"/>
                </a:tc>
              </a:tr>
              <a:tr h="2926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IN" sz="1800" dirty="0" err="1"/>
                        <a:t>Nonimmunized</a:t>
                      </a:r>
                      <a:endParaRPr lang="en-US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461" marR="65461" marT="0" marB="0" anchor="ctr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/>
                        <a:t>10</a:t>
                      </a:r>
                      <a:endParaRPr lang="en-US" sz="2000" b="1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461" marR="65461" marT="0" marB="0" anchor="ctr"/>
                </a:tc>
                <a:tc>
                  <a:txBody>
                    <a:bodyPr/>
                    <a:lstStyle/>
                    <a:p>
                      <a:pPr marL="228600" indent="-2286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20 (2/10)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461" marR="65461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78750" y="-27383"/>
            <a:ext cx="918642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2400" dirty="0" smtClean="0">
                <a:ln>
                  <a:solidFill>
                    <a:schemeClr val="tx1"/>
                  </a:solidFill>
                </a:ln>
                <a:latin typeface="Calibri" pitchFamily="34" charset="0"/>
              </a:rPr>
              <a:t>Protection study after SOMVs immunization</a:t>
            </a:r>
            <a:endParaRPr lang="en-US" sz="2400" dirty="0">
              <a:ln>
                <a:solidFill>
                  <a:schemeClr val="tx1"/>
                </a:solidFill>
              </a:ln>
              <a:latin typeface="Calibri" pitchFamily="34" charset="0"/>
            </a:endParaRPr>
          </a:p>
          <a:p>
            <a:pPr algn="ctr">
              <a:defRPr/>
            </a:pPr>
            <a:endParaRPr lang="en-US" sz="2400" dirty="0">
              <a:ln>
                <a:solidFill>
                  <a:schemeClr val="tx1"/>
                </a:solidFill>
              </a:ln>
              <a:latin typeface="Calibri" pitchFamily="34" charset="0"/>
            </a:endParaRPr>
          </a:p>
        </p:txBody>
      </p:sp>
      <p:grpSp>
        <p:nvGrpSpPr>
          <p:cNvPr id="2" name="Group 16"/>
          <p:cNvGrpSpPr/>
          <p:nvPr/>
        </p:nvGrpSpPr>
        <p:grpSpPr>
          <a:xfrm>
            <a:off x="219075" y="5334000"/>
            <a:ext cx="10337278" cy="902568"/>
            <a:chOff x="747908" y="4509120"/>
            <a:chExt cx="9931279" cy="1440160"/>
          </a:xfrm>
        </p:grpSpPr>
        <p:pic>
          <p:nvPicPr>
            <p:cNvPr id="9" name="Picture 2" descr="C:\Documents and Settings\Dr. R. K. SARKAR\Desktop\Picture3.tif"/>
            <p:cNvPicPr>
              <a:picLocks noChangeAspect="1" noChangeArrowheads="1"/>
            </p:cNvPicPr>
            <p:nvPr/>
          </p:nvPicPr>
          <p:blipFill>
            <a:blip r:embed="rId2" cstate="print"/>
            <a:srcRect l="1980" t="-7793" r="27885"/>
            <a:stretch>
              <a:fillRect/>
            </a:stretch>
          </p:blipFill>
          <p:spPr bwMode="auto">
            <a:xfrm>
              <a:off x="747908" y="4509120"/>
              <a:ext cx="8862834" cy="1440160"/>
            </a:xfrm>
            <a:prstGeom prst="rect">
              <a:avLst/>
            </a:prstGeom>
            <a:noFill/>
          </p:spPr>
        </p:pic>
        <p:cxnSp>
          <p:nvCxnSpPr>
            <p:cNvPr id="10" name="Straight Connector 9"/>
            <p:cNvCxnSpPr/>
            <p:nvPr/>
          </p:nvCxnSpPr>
          <p:spPr>
            <a:xfrm>
              <a:off x="936179" y="5517232"/>
              <a:ext cx="864096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9612869" y="5098174"/>
              <a:ext cx="1066318" cy="7366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400" b="1" dirty="0" smtClean="0"/>
                <a:t>× </a:t>
              </a:r>
              <a:r>
                <a:rPr lang="en-IN" b="1" dirty="0" smtClean="0"/>
                <a:t>100</a:t>
              </a:r>
              <a:endParaRPr lang="en-IN" sz="2400" b="1" dirty="0"/>
            </a:p>
          </p:txBody>
        </p:sp>
      </p:grpSp>
      <p:pic>
        <p:nvPicPr>
          <p:cNvPr id="12" name="Picture 4" descr="Pictur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163" y="6096000"/>
            <a:ext cx="986509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752475" y="6430108"/>
            <a:ext cx="4680585" cy="351692"/>
          </a:xfrm>
        </p:spPr>
        <p:txBody>
          <a:bodyPr/>
          <a:lstStyle/>
          <a:p>
            <a:r>
              <a:rPr lang="en-IN" sz="1050" dirty="0" smtClean="0"/>
              <a:t>Hemanta Koley MSc, PhD,  Scientist, Bacteriology</a:t>
            </a:r>
            <a:endParaRPr lang="en-US" sz="1050" dirty="0"/>
          </a:p>
        </p:txBody>
      </p:sp>
      <p:sp>
        <p:nvSpPr>
          <p:cNvPr id="14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72821" y="6315808"/>
            <a:ext cx="540068" cy="351692"/>
          </a:xfrm>
        </p:spPr>
        <p:txBody>
          <a:bodyPr/>
          <a:lstStyle/>
          <a:p>
            <a:fld id="{70B5AEC6-CB2F-424F-AB4F-07D77F49091F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8683" t="4337" r="11417" b="6847"/>
          <a:stretch>
            <a:fillRect/>
          </a:stretch>
        </p:blipFill>
        <p:spPr bwMode="auto">
          <a:xfrm>
            <a:off x="72083" y="476672"/>
            <a:ext cx="5328592" cy="45365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 l="4232" t="1829" r="7153" b="3103"/>
          <a:stretch>
            <a:fillRect/>
          </a:stretch>
        </p:blipFill>
        <p:spPr bwMode="auto">
          <a:xfrm>
            <a:off x="5472683" y="1700808"/>
            <a:ext cx="5256584" cy="446449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5553074" y="304800"/>
            <a:ext cx="52482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Serum immunoglobulin study of SOMVs</a:t>
            </a:r>
            <a:endParaRPr lang="en-IN" sz="3200" b="1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5AEC6-CB2F-424F-AB4F-07D77F49091F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20155" y="6304235"/>
            <a:ext cx="3420428" cy="365125"/>
          </a:xfrm>
        </p:spPr>
        <p:txBody>
          <a:bodyPr/>
          <a:lstStyle/>
          <a:p>
            <a:r>
              <a:rPr lang="en-IN" sz="1100" dirty="0" smtClean="0"/>
              <a:t>Hemanta Koley MSc, PhD,  Scientist, Bacteriology</a:t>
            </a:r>
            <a:endParaRPr lang="en-US" sz="1100" dirty="0"/>
          </a:p>
        </p:txBody>
      </p:sp>
      <p:pic>
        <p:nvPicPr>
          <p:cNvPr id="12" name="Picture 4" descr="Picture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1675" y="5661025"/>
            <a:ext cx="8685584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5AEC6-CB2F-424F-AB4F-07D77F49091F}" type="slidenum">
              <a:rPr lang="en-US" b="1" smtClean="0"/>
              <a:pPr/>
              <a:t>23</a:t>
            </a:fld>
            <a:endParaRPr lang="en-US" b="1" dirty="0"/>
          </a:p>
        </p:txBody>
      </p:sp>
      <p:sp>
        <p:nvSpPr>
          <p:cNvPr id="2051" name="TextBox 5"/>
          <p:cNvSpPr txBox="1">
            <a:spLocks noChangeArrowheads="1"/>
          </p:cNvSpPr>
          <p:nvPr/>
        </p:nvSpPr>
        <p:spPr bwMode="auto">
          <a:xfrm>
            <a:off x="576139" y="4509120"/>
            <a:ext cx="316835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Western blot against whole cell </a:t>
            </a:r>
            <a:r>
              <a:rPr lang="en-US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lysates</a:t>
            </a:r>
            <a:r>
              <a:rPr lang="en-U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probed with 28</a:t>
            </a:r>
            <a:r>
              <a:rPr lang="en-US" b="1" baseline="30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day anti-SOMVs sera </a:t>
            </a:r>
            <a:endParaRPr lang="en-US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160315" y="116632"/>
            <a:ext cx="6120680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IN" sz="2800" b="1" dirty="0"/>
              <a:t>Specificity of the antibody response </a:t>
            </a:r>
          </a:p>
        </p:txBody>
      </p:sp>
      <p:pic>
        <p:nvPicPr>
          <p:cNvPr id="22" name="Picture 21"/>
          <p:cNvPicPr/>
          <p:nvPr/>
        </p:nvPicPr>
        <p:blipFill>
          <a:blip r:embed="rId3" cstate="print"/>
          <a:srcRect b="6620"/>
          <a:stretch>
            <a:fillRect/>
          </a:stretch>
        </p:blipFill>
        <p:spPr bwMode="auto">
          <a:xfrm>
            <a:off x="5760715" y="764704"/>
            <a:ext cx="4896544" cy="3312368"/>
          </a:xfrm>
          <a:prstGeom prst="rect">
            <a:avLst/>
          </a:prstGeom>
          <a:noFill/>
        </p:spPr>
      </p:pic>
      <p:sp>
        <p:nvSpPr>
          <p:cNvPr id="24" name="TextBox 23"/>
          <p:cNvSpPr txBox="1"/>
          <p:nvPr/>
        </p:nvSpPr>
        <p:spPr>
          <a:xfrm>
            <a:off x="2240857" y="4057908"/>
            <a:ext cx="423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A</a:t>
            </a:r>
            <a:endParaRPr lang="en-IN" sz="28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8811219" y="4005064"/>
            <a:ext cx="4058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B</a:t>
            </a:r>
            <a:endParaRPr lang="en-IN" sz="2800" b="1" dirty="0"/>
          </a:p>
        </p:txBody>
      </p:sp>
      <p:sp>
        <p:nvSpPr>
          <p:cNvPr id="28" name="Rectangle 27"/>
          <p:cNvSpPr/>
          <p:nvPr/>
        </p:nvSpPr>
        <p:spPr>
          <a:xfrm>
            <a:off x="7488907" y="4437112"/>
            <a:ext cx="30963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Western blot against LPS, probed with 28</a:t>
            </a:r>
            <a:r>
              <a:rPr lang="en-US" b="1" baseline="30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day anti-SOMVs sera </a:t>
            </a:r>
            <a:endParaRPr lang="en-US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" name="Picture 2" descr="E:\FEMS Immunology and Medical Microbiology\final figures\Figure 3.tif"/>
          <p:cNvPicPr>
            <a:picLocks noChangeAspect="1" noChangeArrowheads="1"/>
          </p:cNvPicPr>
          <p:nvPr/>
        </p:nvPicPr>
        <p:blipFill>
          <a:blip r:embed="rId4" cstate="print"/>
          <a:srcRect l="36910" t="10193" r="2055" b="61157"/>
          <a:stretch>
            <a:fillRect/>
          </a:stretch>
        </p:blipFill>
        <p:spPr bwMode="auto">
          <a:xfrm>
            <a:off x="144091" y="764704"/>
            <a:ext cx="5328592" cy="338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Box 30"/>
          <p:cNvSpPr txBox="1"/>
          <p:nvPr/>
        </p:nvSpPr>
        <p:spPr>
          <a:xfrm>
            <a:off x="4029075" y="4343400"/>
            <a:ext cx="3528392" cy="20313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b="1" dirty="0" smtClean="0"/>
              <a:t>Lane M: protein molecular weight marker (</a:t>
            </a:r>
            <a:r>
              <a:rPr lang="en-US" sz="1400" b="1" dirty="0" err="1" smtClean="0"/>
              <a:t>BioRad</a:t>
            </a:r>
            <a:r>
              <a:rPr lang="en-US" sz="1400" b="1" dirty="0" smtClean="0"/>
              <a:t>)</a:t>
            </a:r>
          </a:p>
          <a:p>
            <a:r>
              <a:rPr lang="en-US" sz="1400" b="1" dirty="0" smtClean="0"/>
              <a:t>Lane 1</a:t>
            </a:r>
            <a:r>
              <a:rPr lang="en-US" sz="1400" dirty="0" smtClean="0"/>
              <a:t>: </a:t>
            </a:r>
            <a:r>
              <a:rPr lang="en-US" sz="1400" b="1" i="1" dirty="0" smtClean="0"/>
              <a:t>S. </a:t>
            </a:r>
            <a:r>
              <a:rPr lang="en-US" sz="1400" b="1" i="1" dirty="0" err="1" smtClean="0"/>
              <a:t>dysenteriae</a:t>
            </a:r>
            <a:r>
              <a:rPr lang="en-US" sz="1400" b="1" i="1" dirty="0" smtClean="0"/>
              <a:t> </a:t>
            </a:r>
            <a:r>
              <a:rPr lang="en-US" sz="1400" b="1" dirty="0" smtClean="0"/>
              <a:t>1                         </a:t>
            </a:r>
          </a:p>
          <a:p>
            <a:r>
              <a:rPr lang="en-US" sz="1400" b="1" dirty="0" smtClean="0"/>
              <a:t>Lane 2: </a:t>
            </a:r>
            <a:r>
              <a:rPr lang="en-US" sz="1400" b="1" i="1" dirty="0" smtClean="0"/>
              <a:t>S. </a:t>
            </a:r>
            <a:r>
              <a:rPr lang="en-US" sz="1400" b="1" i="1" dirty="0" err="1" smtClean="0"/>
              <a:t>flexneri</a:t>
            </a:r>
            <a:r>
              <a:rPr lang="en-US" sz="1400" b="1" i="1" dirty="0" smtClean="0"/>
              <a:t> </a:t>
            </a:r>
            <a:r>
              <a:rPr lang="en-US" sz="1400" b="1" dirty="0" smtClean="0"/>
              <a:t>2a </a:t>
            </a:r>
          </a:p>
          <a:p>
            <a:r>
              <a:rPr lang="en-US" sz="1400" b="1" dirty="0" smtClean="0"/>
              <a:t>Lane 3: </a:t>
            </a:r>
            <a:r>
              <a:rPr lang="en-US" sz="1400" b="1" i="1" dirty="0" smtClean="0"/>
              <a:t>S. </a:t>
            </a:r>
            <a:r>
              <a:rPr lang="en-US" sz="1400" b="1" i="1" dirty="0" err="1" smtClean="0"/>
              <a:t>flexneri</a:t>
            </a:r>
            <a:r>
              <a:rPr lang="en-US" sz="1400" b="1" i="1" dirty="0" smtClean="0"/>
              <a:t> </a:t>
            </a:r>
            <a:r>
              <a:rPr lang="en-US" sz="1400" b="1" dirty="0" smtClean="0"/>
              <a:t>3a                              </a:t>
            </a:r>
          </a:p>
          <a:p>
            <a:r>
              <a:rPr lang="en-US" sz="1400" b="1" dirty="0" smtClean="0"/>
              <a:t>Lane 4:</a:t>
            </a:r>
            <a:r>
              <a:rPr lang="en-US" sz="1400" b="1" i="1" dirty="0" smtClean="0"/>
              <a:t> </a:t>
            </a:r>
            <a:r>
              <a:rPr lang="en-US" sz="1400" b="1" i="1" dirty="0" err="1" smtClean="0"/>
              <a:t>S.flexneri</a:t>
            </a:r>
            <a:r>
              <a:rPr lang="en-US" sz="1400" b="1" dirty="0" smtClean="0"/>
              <a:t> 6 </a:t>
            </a:r>
          </a:p>
          <a:p>
            <a:r>
              <a:rPr lang="en-US" sz="1400" b="1" dirty="0" smtClean="0"/>
              <a:t>Lane 5: </a:t>
            </a:r>
            <a:r>
              <a:rPr lang="en-US" sz="1400" b="1" i="1" dirty="0" smtClean="0"/>
              <a:t>S. </a:t>
            </a:r>
            <a:r>
              <a:rPr lang="en-US" sz="1400" b="1" i="1" dirty="0" err="1" smtClean="0"/>
              <a:t>boydii</a:t>
            </a:r>
            <a:r>
              <a:rPr lang="en-US" sz="1400" b="1" i="1" dirty="0" smtClean="0"/>
              <a:t> </a:t>
            </a:r>
            <a:r>
              <a:rPr lang="en-US" sz="1400" b="1" dirty="0" smtClean="0"/>
              <a:t>type 4</a:t>
            </a:r>
          </a:p>
          <a:p>
            <a:r>
              <a:rPr lang="en-US" sz="1400" b="1" dirty="0" smtClean="0"/>
              <a:t>Lane 6: </a:t>
            </a:r>
            <a:r>
              <a:rPr lang="en-US" sz="1400" b="1" i="1" dirty="0" err="1" smtClean="0"/>
              <a:t>S.sonnei</a:t>
            </a:r>
            <a:endParaRPr lang="en-US" sz="1400" b="1" i="1" dirty="0" smtClean="0"/>
          </a:p>
          <a:p>
            <a:r>
              <a:rPr lang="en-US" sz="1400" b="1" dirty="0" smtClean="0"/>
              <a:t>Lane 7</a:t>
            </a:r>
            <a:r>
              <a:rPr lang="en-US" sz="1400" b="1" i="1" dirty="0" smtClean="0"/>
              <a:t>: S. </a:t>
            </a:r>
            <a:r>
              <a:rPr lang="en-US" sz="1400" b="1" i="1" dirty="0" err="1" smtClean="0"/>
              <a:t>flexneri</a:t>
            </a:r>
            <a:r>
              <a:rPr lang="en-US" sz="1400" b="1" i="1" dirty="0" smtClean="0"/>
              <a:t> </a:t>
            </a:r>
            <a:r>
              <a:rPr lang="en-US" sz="1400" b="1" dirty="0" smtClean="0"/>
              <a:t>1a</a:t>
            </a:r>
            <a:r>
              <a:rPr lang="en-US" sz="1400" b="1" i="1" dirty="0" smtClean="0"/>
              <a:t> </a:t>
            </a:r>
            <a:r>
              <a:rPr lang="en-US" sz="1400" dirty="0" smtClean="0"/>
              <a:t> (</a:t>
            </a:r>
            <a:r>
              <a:rPr lang="en-US" sz="1400" dirty="0" err="1" smtClean="0"/>
              <a:t>avirulent</a:t>
            </a:r>
            <a:r>
              <a:rPr lang="en-US" sz="1400" dirty="0" smtClean="0"/>
              <a:t> strain)</a:t>
            </a:r>
            <a:endParaRPr lang="en-US" sz="1400" dirty="0"/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20155" y="6304235"/>
            <a:ext cx="3420428" cy="365125"/>
          </a:xfrm>
        </p:spPr>
        <p:txBody>
          <a:bodyPr/>
          <a:lstStyle/>
          <a:p>
            <a:r>
              <a:rPr lang="en-IN" sz="1100" dirty="0" smtClean="0"/>
              <a:t>Hemanta Koley MSc, PhD,  Scientist, Bacteriology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xmlns="" val="128230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75"/>
          <p:cNvSpPr txBox="1">
            <a:spLocks/>
          </p:cNvSpPr>
          <p:nvPr/>
        </p:nvSpPr>
        <p:spPr>
          <a:xfrm>
            <a:off x="1133475" y="2362200"/>
            <a:ext cx="7365791" cy="373380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vantGarde" pitchFamily="34" charset="0"/>
              </a:rPr>
              <a:t>Shigella </a:t>
            </a:r>
            <a:r>
              <a:rPr kumimoji="0" lang="en-US" sz="20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vantGarde" pitchFamily="34" charset="0"/>
              </a:rPr>
              <a:t>boydii</a:t>
            </a: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vantGarde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vantGarde" pitchFamily="34" charset="0"/>
              </a:rPr>
              <a:t>type 4 BCH612 secretes vesicles during growth which are highly immunogenic in adult mice.</a:t>
            </a:r>
            <a:endParaRPr kumimoji="0" lang="en-IN" sz="2000" b="1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vantGarde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en-IN" sz="2000" b="1" dirty="0" err="1" smtClean="0">
                <a:latin typeface="AvantGarde" pitchFamily="34" charset="0"/>
              </a:rPr>
              <a:t>IpaB</a:t>
            </a:r>
            <a:r>
              <a:rPr lang="en-IN" sz="2000" b="1" dirty="0" smtClean="0">
                <a:latin typeface="AvantGarde" pitchFamily="34" charset="0"/>
              </a:rPr>
              <a:t>, </a:t>
            </a:r>
            <a:r>
              <a:rPr lang="en-IN" sz="2000" b="1" dirty="0" err="1" smtClean="0">
                <a:latin typeface="AvantGarde" pitchFamily="34" charset="0"/>
              </a:rPr>
              <a:t>IpaC</a:t>
            </a:r>
            <a:r>
              <a:rPr lang="en-IN" sz="2000" b="1" dirty="0" smtClean="0">
                <a:latin typeface="AvantGarde" pitchFamily="34" charset="0"/>
              </a:rPr>
              <a:t> and </a:t>
            </a:r>
            <a:r>
              <a:rPr lang="en-IN" sz="2000" b="1" dirty="0" err="1" smtClean="0">
                <a:latin typeface="AvantGarde" pitchFamily="34" charset="0"/>
              </a:rPr>
              <a:t>IpaD</a:t>
            </a:r>
            <a:r>
              <a:rPr lang="en-IN" sz="2000" b="1" dirty="0" smtClean="0">
                <a:latin typeface="AvantGarde" pitchFamily="34" charset="0"/>
              </a:rPr>
              <a:t> are probably the most immunogenic proteins of OMVs.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vantGarde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vantGarde" pitchFamily="34" charset="0"/>
              </a:rPr>
              <a:t>These OMVs  has given 100% homologous but 75%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vantGarde" pitchFamily="34" charset="0"/>
              </a:rPr>
              <a:t>heterologous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vantGarde" pitchFamily="34" charset="0"/>
              </a:rPr>
              <a:t> protection in average to the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vantGarde" pitchFamily="34" charset="0"/>
              </a:rPr>
              <a:t>offsprings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vantGarde" pitchFamily="34" charset="0"/>
              </a:rPr>
              <a:t> of immunized females.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vantGarde" pitchFamily="34" charset="0"/>
              </a:rPr>
              <a:t>    </a:t>
            </a:r>
            <a:endParaRPr kumimoji="0" lang="en-IN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vantGarde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5AEC6-CB2F-424F-AB4F-07D77F49091F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188418" name="Picture 2" descr="https://encrypted-tbn3.gstatic.com/images?q=tbn:ANd9GcQ4B0m6iRR2nr70m0YXrZmmyOTo9d_2Pq69eAtp1c4vOCS_MFgDy4Dxd8_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"/>
            <a:ext cx="2952403" cy="2097760"/>
          </a:xfrm>
          <a:prstGeom prst="rect">
            <a:avLst/>
          </a:prstGeom>
          <a:noFill/>
        </p:spPr>
      </p:pic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20155" y="6304235"/>
            <a:ext cx="3420428" cy="365125"/>
          </a:xfrm>
        </p:spPr>
        <p:txBody>
          <a:bodyPr/>
          <a:lstStyle/>
          <a:p>
            <a:r>
              <a:rPr lang="en-IN" sz="1100" dirty="0" smtClean="0"/>
              <a:t>Hemanta Koley MSc, PhD,  Scientist, Bacteriology</a:t>
            </a:r>
            <a:endParaRPr lang="en-US" sz="1100" dirty="0"/>
          </a:p>
        </p:txBody>
      </p:sp>
      <p:pic>
        <p:nvPicPr>
          <p:cNvPr id="6" name="Picture 4" descr="Pictur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33475" y="5661025"/>
            <a:ext cx="9523784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/>
          <p:nvPr/>
        </p:nvGrpSpPr>
        <p:grpSpPr>
          <a:xfrm>
            <a:off x="216099" y="260648"/>
            <a:ext cx="10391039" cy="5040560"/>
            <a:chOff x="180023" y="260648"/>
            <a:chExt cx="10391039" cy="6038800"/>
          </a:xfrm>
        </p:grpSpPr>
        <p:grpSp>
          <p:nvGrpSpPr>
            <p:cNvPr id="4" name="Group 1"/>
            <p:cNvGrpSpPr/>
            <p:nvPr/>
          </p:nvGrpSpPr>
          <p:grpSpPr>
            <a:xfrm>
              <a:off x="180023" y="260648"/>
              <a:ext cx="10391039" cy="6038800"/>
              <a:chOff x="838200" y="1371600"/>
              <a:chExt cx="5353050" cy="3124200"/>
            </a:xfrm>
          </p:grpSpPr>
          <p:pic>
            <p:nvPicPr>
              <p:cNvPr id="19460" name="Picture 4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 xmlns="">
                      <a14:imgLayer r:embed="rId3">
                        <a14:imgEffect>
                          <a14:brightnessContrast bright="-17000" contrast="7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200" y="1371600"/>
                <a:ext cx="5353050" cy="3124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9461" name="Picture 5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21325" y="1371600"/>
                <a:ext cx="669925" cy="603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3" name="Rectangle 2"/>
            <p:cNvSpPr/>
            <p:nvPr/>
          </p:nvSpPr>
          <p:spPr>
            <a:xfrm>
              <a:off x="360115" y="5693186"/>
              <a:ext cx="470622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sz="2000" b="1" dirty="0" smtClean="0"/>
                <a:t>Publication date : 2012 </a:t>
              </a:r>
              <a:r>
                <a:rPr lang="en-IN" sz="2000" b="1" dirty="0"/>
                <a:t>Nov</a:t>
              </a:r>
              <a:r>
                <a:rPr lang="en-IN" sz="2000" b="1" dirty="0" smtClean="0"/>
                <a:t>; 66(2</a:t>
              </a:r>
              <a:r>
                <a:rPr lang="en-IN" sz="2000" b="1" dirty="0"/>
                <a:t>):240-50. </a:t>
              </a:r>
            </a:p>
          </p:txBody>
        </p:sp>
      </p:grpSp>
      <p:pic>
        <p:nvPicPr>
          <p:cNvPr id="10" name="Picture 4" descr="Picture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2163" y="6019800"/>
            <a:ext cx="9865096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752475" y="6394938"/>
            <a:ext cx="4680585" cy="386862"/>
          </a:xfrm>
        </p:spPr>
        <p:txBody>
          <a:bodyPr/>
          <a:lstStyle/>
          <a:p>
            <a:r>
              <a:rPr lang="en-IN" sz="1050" dirty="0" smtClean="0"/>
              <a:t>Hemanta Koley MSc, PhD,  Scientist, Bacteriology</a:t>
            </a:r>
            <a:endParaRPr lang="en-US" sz="1050" dirty="0"/>
          </a:p>
        </p:txBody>
      </p:sp>
      <p:sp>
        <p:nvSpPr>
          <p:cNvPr id="14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72821" y="6280638"/>
            <a:ext cx="540068" cy="386862"/>
          </a:xfrm>
        </p:spPr>
        <p:txBody>
          <a:bodyPr/>
          <a:lstStyle/>
          <a:p>
            <a:fld id="{70B5AEC6-CB2F-424F-AB4F-07D77F49091F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32123" y="5334307"/>
            <a:ext cx="99371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SzPct val="150000"/>
            </a:pP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This is the first report of outer membrane vesicles induced passive protection study in mice model against shigellosis.</a:t>
            </a:r>
            <a:endParaRPr lang="en-US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516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32323" y="685140"/>
            <a:ext cx="623356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  <a:cs typeface="Angsana New" pitchFamily="18" charset="-34"/>
              </a:rPr>
              <a:t>Though 100% homologous protection was quite satisfactory, </a:t>
            </a:r>
          </a:p>
          <a:p>
            <a:pPr algn="ctr"/>
            <a:endParaRPr lang="en-US" sz="2800" b="1" dirty="0" smtClean="0">
              <a:solidFill>
                <a:schemeClr val="accent2">
                  <a:lumMod val="50000"/>
                </a:schemeClr>
              </a:solidFill>
              <a:latin typeface="Arial Rounded MT Bold" pitchFamily="34" charset="0"/>
              <a:cs typeface="Angsana New" pitchFamily="18" charset="-34"/>
            </a:endParaRPr>
          </a:p>
          <a:p>
            <a:pPr algn="ctr"/>
            <a:endParaRPr lang="en-US" sz="2800" b="1" dirty="0" smtClean="0">
              <a:solidFill>
                <a:schemeClr val="accent2">
                  <a:lumMod val="50000"/>
                </a:schemeClr>
              </a:solidFill>
              <a:latin typeface="Arial Rounded MT Bold" pitchFamily="34" charset="0"/>
              <a:cs typeface="Angsana New" pitchFamily="18" charset="-34"/>
            </a:endParaRPr>
          </a:p>
          <a:p>
            <a:pPr algn="ctr"/>
            <a:endParaRPr lang="en-US" sz="2800" b="1" dirty="0" smtClean="0">
              <a:solidFill>
                <a:schemeClr val="accent2">
                  <a:lumMod val="50000"/>
                </a:schemeClr>
              </a:solidFill>
              <a:latin typeface="Arial Rounded MT Bold" pitchFamily="34" charset="0"/>
              <a:cs typeface="Angsana New" pitchFamily="18" charset="-34"/>
            </a:endParaRPr>
          </a:p>
          <a:p>
            <a:pPr algn="ctr"/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  <a:cs typeface="Angsana New" pitchFamily="18" charset="-34"/>
              </a:rPr>
              <a:t>75% average </a:t>
            </a:r>
            <a:r>
              <a:rPr lang="en-US" sz="2800" b="1" dirty="0" err="1" smtClean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  <a:cs typeface="Angsana New" pitchFamily="18" charset="-34"/>
              </a:rPr>
              <a:t>heterologous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  <a:cs typeface="Angsana New" pitchFamily="18" charset="-34"/>
              </a:rPr>
              <a:t> protective efficacy bestowed by the OMVs of </a:t>
            </a:r>
            <a:r>
              <a:rPr lang="en-US" sz="2800" b="1" i="1" dirty="0" smtClean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  <a:cs typeface="Angsana New" pitchFamily="18" charset="-34"/>
              </a:rPr>
              <a:t>S. </a:t>
            </a:r>
            <a:r>
              <a:rPr lang="en-US" sz="2800" b="1" i="1" dirty="0" err="1" smtClean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  <a:cs typeface="Angsana New" pitchFamily="18" charset="-34"/>
              </a:rPr>
              <a:t>boydii</a:t>
            </a: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  <a:cs typeface="Angsana New" pitchFamily="18" charset="-34"/>
              </a:rPr>
              <a:t>  was  not at all promising from the purview of disease prevalence  and severity. </a:t>
            </a:r>
          </a:p>
          <a:p>
            <a:pPr algn="ctr"/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  <a:cs typeface="Angsana New" pitchFamily="18" charset="-34"/>
              </a:rPr>
              <a:t> 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5AEC6-CB2F-424F-AB4F-07D77F49091F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191490" name="Picture 2" descr="http://www.ecitysocial.com/wp-content/uploads/2012/03/Advantages-and-Disadvantages-of-e-Business.jpg"/>
          <p:cNvPicPr>
            <a:picLocks noChangeAspect="1" noChangeArrowheads="1"/>
          </p:cNvPicPr>
          <p:nvPr/>
        </p:nvPicPr>
        <p:blipFill>
          <a:blip r:embed="rId3" cstate="print"/>
          <a:srcRect r="48276"/>
          <a:stretch>
            <a:fillRect/>
          </a:stretch>
        </p:blipFill>
        <p:spPr bwMode="auto">
          <a:xfrm>
            <a:off x="216099" y="188640"/>
            <a:ext cx="2160240" cy="3143575"/>
          </a:xfrm>
          <a:prstGeom prst="rect">
            <a:avLst/>
          </a:prstGeom>
          <a:noFill/>
        </p:spPr>
      </p:pic>
      <p:pic>
        <p:nvPicPr>
          <p:cNvPr id="7" name="Picture 2" descr="http://www.ecitysocial.com/wp-content/uploads/2012/03/Advantages-and-Disadvantages-of-e-Business.jpg"/>
          <p:cNvPicPr>
            <a:picLocks noChangeAspect="1" noChangeArrowheads="1"/>
          </p:cNvPicPr>
          <p:nvPr/>
        </p:nvPicPr>
        <p:blipFill>
          <a:blip r:embed="rId3" cstate="print"/>
          <a:srcRect l="51724"/>
          <a:stretch>
            <a:fillRect/>
          </a:stretch>
        </p:blipFill>
        <p:spPr bwMode="auto">
          <a:xfrm>
            <a:off x="8353003" y="3212976"/>
            <a:ext cx="2016224" cy="3143575"/>
          </a:xfrm>
          <a:prstGeom prst="rect">
            <a:avLst/>
          </a:prstGeom>
          <a:noFill/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20155" y="6304235"/>
            <a:ext cx="3420428" cy="365125"/>
          </a:xfrm>
        </p:spPr>
        <p:txBody>
          <a:bodyPr/>
          <a:lstStyle/>
          <a:p>
            <a:r>
              <a:rPr lang="en-IN" sz="1100" dirty="0" smtClean="0"/>
              <a:t>Hemanta Koley MSc, PhD,  Scientist, Bacteriology</a:t>
            </a:r>
            <a:endParaRPr lang="en-US" sz="1100" dirty="0"/>
          </a:p>
        </p:txBody>
      </p:sp>
      <p:pic>
        <p:nvPicPr>
          <p:cNvPr id="9" name="Picture 4" descr="Picture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14475" y="5661025"/>
            <a:ext cx="9142784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 10"/>
          <p:cNvGraphicFramePr/>
          <p:nvPr/>
        </p:nvGraphicFramePr>
        <p:xfrm>
          <a:off x="382550" y="1052736"/>
          <a:ext cx="10036254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50" name="Rectangle 32"/>
          <p:cNvSpPr>
            <a:spLocks noChangeArrowheads="1"/>
          </p:cNvSpPr>
          <p:nvPr/>
        </p:nvSpPr>
        <p:spPr bwMode="auto">
          <a:xfrm>
            <a:off x="774609" y="5714092"/>
            <a:ext cx="937859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lnSpc>
                <a:spcPct val="70000"/>
              </a:lnSpc>
            </a:pPr>
            <a:r>
              <a:rPr lang="en-US" sz="1600" b="1" i="1" dirty="0">
                <a:latin typeface="Times New Roman" pitchFamily="18" charset="0"/>
              </a:rPr>
              <a:t>Source: </a:t>
            </a:r>
            <a:r>
              <a:rPr lang="en-US" sz="1600" b="1" i="1" dirty="0">
                <a:latin typeface="Times New Roman" pitchFamily="18" charset="0"/>
                <a:hlinkClick r:id="rId6"/>
              </a:rPr>
              <a:t>Levine MM et al, .</a:t>
            </a:r>
            <a:r>
              <a:rPr lang="en-US" sz="1600" b="1" i="1" dirty="0">
                <a:latin typeface="Times New Roman" pitchFamily="18" charset="0"/>
              </a:rPr>
              <a:t>Clinical trials of Shigella vaccines: two steps forward and one step back on a long, hard road. Nat Rev </a:t>
            </a:r>
            <a:r>
              <a:rPr lang="en-US" sz="1600" b="1" i="1" dirty="0" err="1">
                <a:latin typeface="Times New Roman" pitchFamily="18" charset="0"/>
              </a:rPr>
              <a:t>Microbiol</a:t>
            </a:r>
            <a:r>
              <a:rPr lang="en-US" sz="1600" b="1" i="1" dirty="0">
                <a:latin typeface="Times New Roman" pitchFamily="18" charset="0"/>
              </a:rPr>
              <a:t>. 2007 Jul;5(7):540-53. Review.</a:t>
            </a:r>
            <a:r>
              <a:rPr lang="en-US" sz="2400" b="1" i="1" dirty="0">
                <a:latin typeface="Arial" charset="0"/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297108" y="116632"/>
            <a:ext cx="102921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/>
              <a:t>This is quite obvious if we look at the number of serotypes and </a:t>
            </a:r>
            <a:r>
              <a:rPr lang="en-US" sz="2400" b="1" dirty="0" err="1" smtClean="0"/>
              <a:t>subserotypes</a:t>
            </a:r>
            <a:r>
              <a:rPr lang="en-US" sz="2400" b="1" dirty="0" smtClean="0"/>
              <a:t> among </a:t>
            </a:r>
            <a:r>
              <a:rPr lang="en-US" sz="2400" b="1" i="1" dirty="0" smtClean="0"/>
              <a:t>Shigella sp. </a:t>
            </a:r>
          </a:p>
          <a:p>
            <a:pPr algn="ctr"/>
            <a:r>
              <a:rPr lang="en-US" sz="2400" b="1" dirty="0" smtClean="0"/>
              <a:t>A single serotype vaccine is not a very promising idea </a:t>
            </a:r>
            <a:endParaRPr lang="en-US" sz="2400" b="1" i="1" dirty="0" smtClean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44092" y="6193110"/>
            <a:ext cx="576064" cy="476250"/>
          </a:xfrm>
        </p:spPr>
        <p:txBody>
          <a:bodyPr/>
          <a:lstStyle/>
          <a:p>
            <a:fld id="{A03DE87A-228C-4A5B-BBC3-1F5322650557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20155" y="6304235"/>
            <a:ext cx="3420428" cy="365125"/>
          </a:xfrm>
        </p:spPr>
        <p:txBody>
          <a:bodyPr/>
          <a:lstStyle/>
          <a:p>
            <a:r>
              <a:rPr lang="en-IN" sz="1100" dirty="0" smtClean="0"/>
              <a:t>Hemanta Koley MSc, PhD,  Scientist, Bacteriology</a:t>
            </a:r>
            <a:endParaRPr lang="en-US" sz="1100" dirty="0"/>
          </a:p>
        </p:txBody>
      </p:sp>
      <p:pic>
        <p:nvPicPr>
          <p:cNvPr id="7" name="Picture 4" descr="Picture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81075" y="5661025"/>
            <a:ext cx="9676184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968627" y="1340768"/>
            <a:ext cx="5428108" cy="360040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sz="4400" dirty="0" smtClean="0"/>
              <a:t>  </a:t>
            </a:r>
            <a:r>
              <a:rPr lang="en-US" sz="4400" b="1" u="sng" dirty="0" smtClean="0"/>
              <a:t>Multi-serotype form of vaccine </a:t>
            </a:r>
            <a:r>
              <a:rPr lang="en-US" sz="4400" dirty="0" smtClean="0"/>
              <a:t>is the future for absolute eradication of shigellosis associated death in young children</a:t>
            </a:r>
            <a:endParaRPr lang="en-US" sz="44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4092" y="6165304"/>
            <a:ext cx="576064" cy="476250"/>
          </a:xfrm>
        </p:spPr>
        <p:txBody>
          <a:bodyPr/>
          <a:lstStyle/>
          <a:p>
            <a:fld id="{A03DE87A-228C-4A5B-BBC3-1F5322650557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183298" name="Picture 2" descr="http://www.indianherbalremedies.com/images/pix/advantage%202.jpg"/>
          <p:cNvPicPr>
            <a:picLocks noChangeAspect="1" noChangeArrowheads="1"/>
          </p:cNvPicPr>
          <p:nvPr/>
        </p:nvPicPr>
        <p:blipFill>
          <a:blip r:embed="rId2" cstate="print"/>
          <a:srcRect l="15120" r="11801"/>
          <a:stretch>
            <a:fillRect/>
          </a:stretch>
        </p:blipFill>
        <p:spPr bwMode="auto">
          <a:xfrm>
            <a:off x="466993" y="1001645"/>
            <a:ext cx="4717658" cy="4443579"/>
          </a:xfrm>
          <a:prstGeom prst="rect">
            <a:avLst/>
          </a:prstGeom>
          <a:noFill/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20155" y="6304235"/>
            <a:ext cx="3420428" cy="365125"/>
          </a:xfrm>
        </p:spPr>
        <p:txBody>
          <a:bodyPr/>
          <a:lstStyle/>
          <a:p>
            <a:r>
              <a:rPr lang="en-IN" sz="1100" dirty="0" smtClean="0"/>
              <a:t>Hemanta Koley MSc, PhD,  Scientist, Bacteriology</a:t>
            </a:r>
            <a:endParaRPr lang="en-US" sz="1100" dirty="0"/>
          </a:p>
        </p:txBody>
      </p:sp>
      <p:pic>
        <p:nvPicPr>
          <p:cNvPr id="8" name="Picture 4" descr="Pictur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33475" y="5661025"/>
            <a:ext cx="9523784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16032" y="6165304"/>
            <a:ext cx="504123" cy="476250"/>
          </a:xfrm>
        </p:spPr>
        <p:txBody>
          <a:bodyPr/>
          <a:lstStyle/>
          <a:p>
            <a:fld id="{A03DE87A-228C-4A5B-BBC3-1F5322650557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182274" name="Picture 2" descr="http://jasminemjblogs.files.wordpress.com/2011/09/a-good-idea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8027" y="332657"/>
            <a:ext cx="4006261" cy="4896543"/>
          </a:xfrm>
          <a:prstGeom prst="rect">
            <a:avLst/>
          </a:prstGeom>
          <a:noFill/>
        </p:spPr>
      </p:pic>
      <p:graphicFrame>
        <p:nvGraphicFramePr>
          <p:cNvPr id="6" name="Diagram 5"/>
          <p:cNvGraphicFramePr/>
          <p:nvPr/>
        </p:nvGraphicFramePr>
        <p:xfrm>
          <a:off x="4248547" y="596652"/>
          <a:ext cx="6336704" cy="5042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20155" y="6304235"/>
            <a:ext cx="3420428" cy="365125"/>
          </a:xfrm>
        </p:spPr>
        <p:txBody>
          <a:bodyPr/>
          <a:lstStyle/>
          <a:p>
            <a:r>
              <a:rPr lang="en-IN" sz="1100" dirty="0" smtClean="0"/>
              <a:t>Hemanta Koley MSc, PhD,  Scientist, Bacteriology</a:t>
            </a:r>
            <a:endParaRPr lang="en-US" sz="1100" dirty="0"/>
          </a:p>
        </p:txBody>
      </p:sp>
      <p:pic>
        <p:nvPicPr>
          <p:cNvPr id="9" name="Picture 4" descr="Picture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85875" y="5661025"/>
            <a:ext cx="9371384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5" name="Picture 21" descr="selection of strains"/>
          <p:cNvPicPr>
            <a:picLocks noChangeAspect="1" noChangeArrowheads="1"/>
          </p:cNvPicPr>
          <p:nvPr/>
        </p:nvPicPr>
        <p:blipFill>
          <a:blip r:embed="rId2" cstate="print"/>
          <a:srcRect t="11029" r="7143" b="6374"/>
          <a:stretch>
            <a:fillRect/>
          </a:stretch>
        </p:blipFill>
        <p:spPr bwMode="auto">
          <a:xfrm>
            <a:off x="216099" y="764704"/>
            <a:ext cx="10441160" cy="5400600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6100" y="6237312"/>
            <a:ext cx="648072" cy="476250"/>
          </a:xfrm>
        </p:spPr>
        <p:txBody>
          <a:bodyPr/>
          <a:lstStyle/>
          <a:p>
            <a:fld id="{A03DE87A-228C-4A5B-BBC3-1F5322650557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80195" y="188640"/>
            <a:ext cx="8928992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b="1" dirty="0" smtClean="0">
                <a:ln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Selection of strains: C</a:t>
            </a:r>
            <a:r>
              <a:rPr lang="en-US" sz="2000" b="1" dirty="0" smtClean="0">
                <a:ln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oncept behind </a:t>
            </a:r>
            <a:r>
              <a:rPr lang="en-US" sz="2000" b="1" dirty="0" smtClean="0">
                <a:ln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M</a:t>
            </a:r>
            <a:r>
              <a:rPr lang="en-US" sz="2000" b="1" dirty="0" smtClean="0">
                <a:ln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OMVs vaccine formulation</a:t>
            </a:r>
            <a:endParaRPr lang="en-US" sz="1400" b="1" dirty="0">
              <a:ln>
                <a:solidFill>
                  <a:schemeClr val="tx1"/>
                </a:solidFill>
              </a:ln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20155" y="6304235"/>
            <a:ext cx="3420428" cy="365125"/>
          </a:xfrm>
        </p:spPr>
        <p:txBody>
          <a:bodyPr/>
          <a:lstStyle/>
          <a:p>
            <a:r>
              <a:rPr lang="en-IN" sz="1100" dirty="0" smtClean="0"/>
              <a:t>Hemanta Koley MSc, PhD,  Scientist, Bacteriology</a:t>
            </a:r>
            <a:endParaRPr lang="en-US" sz="1100" dirty="0"/>
          </a:p>
        </p:txBody>
      </p:sp>
      <p:pic>
        <p:nvPicPr>
          <p:cNvPr id="8" name="Picture 4" descr="Pictur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75" y="5943600"/>
            <a:ext cx="9371384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88107" y="6237312"/>
            <a:ext cx="504056" cy="404242"/>
          </a:xfrm>
        </p:spPr>
        <p:txBody>
          <a:bodyPr/>
          <a:lstStyle/>
          <a:p>
            <a:fld id="{303D865F-6642-40C2-90EB-C8DD1F8B107F}" type="slidenum">
              <a:rPr lang="en-US" smtClean="0">
                <a:solidFill>
                  <a:schemeClr val="bg1"/>
                </a:solidFill>
              </a:rPr>
              <a:pPr/>
              <a:t>31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1440235" y="980728"/>
            <a:ext cx="7776863" cy="5318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 algn="ctr">
              <a:lnSpc>
                <a:spcPct val="150000"/>
              </a:lnSpc>
              <a:spcBef>
                <a:spcPct val="20000"/>
              </a:spcBef>
              <a:buClr>
                <a:schemeClr val="accent2"/>
              </a:buClr>
              <a:buFont typeface="+mj-lt"/>
              <a:buAutoNum type="arabicPeriod"/>
            </a:pPr>
            <a:r>
              <a:rPr lang="en-US" altLang="zh-CN" sz="3600" b="1" i="1" dirty="0" smtClean="0">
                <a:solidFill>
                  <a:srgbClr val="00B050"/>
                </a:solidFill>
                <a:latin typeface="Adobe Garamond Pro" pitchFamily="18" charset="0"/>
                <a:ea typeface="宋体" pitchFamily="2" charset="-122"/>
                <a:cs typeface="Times New Roman" pitchFamily="18" charset="0"/>
              </a:rPr>
              <a:t>S</a:t>
            </a:r>
            <a:r>
              <a:rPr lang="en-US" altLang="zh-CN" sz="3600" b="1" i="1" dirty="0">
                <a:solidFill>
                  <a:srgbClr val="00B050"/>
                </a:solidFill>
                <a:latin typeface="Adobe Garamond Pro" pitchFamily="18" charset="0"/>
                <a:ea typeface="宋体" pitchFamily="2" charset="-122"/>
                <a:cs typeface="Times New Roman" pitchFamily="18" charset="0"/>
              </a:rPr>
              <a:t>. </a:t>
            </a:r>
            <a:r>
              <a:rPr lang="en-US" altLang="zh-CN" sz="3600" b="1" i="1" dirty="0" err="1">
                <a:solidFill>
                  <a:srgbClr val="00B050"/>
                </a:solidFill>
                <a:latin typeface="Adobe Garamond Pro" pitchFamily="18" charset="0"/>
                <a:ea typeface="宋体" pitchFamily="2" charset="-122"/>
                <a:cs typeface="Times New Roman" pitchFamily="18" charset="0"/>
              </a:rPr>
              <a:t>dysenteriae</a:t>
            </a:r>
            <a:r>
              <a:rPr lang="en-US" altLang="zh-CN" sz="3600" b="1" i="1" dirty="0">
                <a:solidFill>
                  <a:srgbClr val="00B050"/>
                </a:solidFill>
                <a:latin typeface="Adobe Garamond Pro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n-US" altLang="zh-CN" sz="3600" b="1" dirty="0" smtClean="0">
                <a:solidFill>
                  <a:srgbClr val="00B050"/>
                </a:solidFill>
                <a:latin typeface="Adobe Garamond Pro" pitchFamily="18" charset="0"/>
                <a:ea typeface="宋体" pitchFamily="2" charset="-122"/>
                <a:cs typeface="Times New Roman" pitchFamily="18" charset="0"/>
              </a:rPr>
              <a:t>1 </a:t>
            </a:r>
            <a:r>
              <a:rPr lang="en-IN" sz="3600" b="1" dirty="0" smtClean="0"/>
              <a:t>∆</a:t>
            </a:r>
            <a:r>
              <a:rPr lang="en-IN" sz="3600" b="1" dirty="0" err="1" smtClean="0"/>
              <a:t>stx</a:t>
            </a:r>
            <a:r>
              <a:rPr lang="en-IN" sz="3600" b="1" dirty="0" smtClean="0"/>
              <a:t> (NT4907)</a:t>
            </a:r>
            <a:endParaRPr lang="en-US" altLang="zh-CN" sz="3600" b="1" dirty="0" smtClean="0">
              <a:solidFill>
                <a:srgbClr val="00B050"/>
              </a:solidFill>
              <a:latin typeface="Adobe Garamond Pro" pitchFamily="18" charset="0"/>
              <a:ea typeface="宋体" pitchFamily="2" charset="-122"/>
              <a:cs typeface="Times New Roman" pitchFamily="18" charset="0"/>
            </a:endParaRPr>
          </a:p>
          <a:p>
            <a:pPr marL="457200" indent="-457200" algn="ctr">
              <a:lnSpc>
                <a:spcPct val="150000"/>
              </a:lnSpc>
              <a:spcBef>
                <a:spcPct val="20000"/>
              </a:spcBef>
              <a:buClr>
                <a:schemeClr val="accent2"/>
              </a:buClr>
              <a:buFont typeface="+mj-lt"/>
              <a:buAutoNum type="arabicPeriod"/>
            </a:pPr>
            <a:r>
              <a:rPr lang="en-US" sz="3200" b="1" i="1" dirty="0" smtClean="0">
                <a:solidFill>
                  <a:srgbClr val="00B050"/>
                </a:solidFill>
                <a:latin typeface="Adobe Garamond Pro" pitchFamily="18" charset="0"/>
              </a:rPr>
              <a:t>S. </a:t>
            </a:r>
            <a:r>
              <a:rPr lang="en-US" sz="3200" b="1" i="1" dirty="0" err="1" smtClean="0">
                <a:solidFill>
                  <a:srgbClr val="00B050"/>
                </a:solidFill>
                <a:latin typeface="Adobe Garamond Pro" pitchFamily="18" charset="0"/>
              </a:rPr>
              <a:t>flexneri</a:t>
            </a:r>
            <a:r>
              <a:rPr lang="en-US" sz="3200" b="1" dirty="0" smtClean="0">
                <a:solidFill>
                  <a:srgbClr val="00B050"/>
                </a:solidFill>
                <a:latin typeface="Adobe Garamond Pro" pitchFamily="18" charset="0"/>
              </a:rPr>
              <a:t>  </a:t>
            </a:r>
            <a:r>
              <a:rPr lang="en-US" sz="3200" b="1" dirty="0" smtClean="0">
                <a:solidFill>
                  <a:srgbClr val="00B050"/>
                </a:solidFill>
                <a:latin typeface="Adobe Garamond Pro" pitchFamily="18" charset="0"/>
                <a:cs typeface="Times New Roman" pitchFamily="18" charset="0"/>
              </a:rPr>
              <a:t>2a </a:t>
            </a:r>
            <a:r>
              <a:rPr lang="en-IN" sz="3200" b="1" dirty="0" smtClean="0"/>
              <a:t>(B294)</a:t>
            </a:r>
            <a:endParaRPr lang="en-US" sz="3200" b="1" dirty="0" smtClean="0">
              <a:solidFill>
                <a:sysClr val="windowText" lastClr="000000"/>
              </a:solidFill>
              <a:latin typeface="Adobe Garamond Pro" pitchFamily="18" charset="0"/>
              <a:cs typeface="Times New Roman" pitchFamily="18" charset="0"/>
            </a:endParaRPr>
          </a:p>
          <a:p>
            <a:pPr marL="457200" indent="-457200" algn="ctr">
              <a:lnSpc>
                <a:spcPct val="150000"/>
              </a:lnSpc>
              <a:spcBef>
                <a:spcPct val="20000"/>
              </a:spcBef>
              <a:buClr>
                <a:schemeClr val="accent2"/>
              </a:buClr>
              <a:buFont typeface="+mj-lt"/>
              <a:buAutoNum type="arabicPeriod"/>
            </a:pPr>
            <a:r>
              <a:rPr lang="en-US" sz="3200" b="1" dirty="0" smtClean="0">
                <a:solidFill>
                  <a:sysClr val="windowText" lastClr="000000"/>
                </a:solidFill>
                <a:latin typeface="Adobe Garamond Pro" pitchFamily="18" charset="0"/>
                <a:cs typeface="Times New Roman" pitchFamily="18" charset="0"/>
              </a:rPr>
              <a:t> </a:t>
            </a:r>
            <a:r>
              <a:rPr lang="en-US" sz="3200" b="1" i="1" dirty="0" smtClean="0">
                <a:solidFill>
                  <a:srgbClr val="00B050"/>
                </a:solidFill>
                <a:latin typeface="Adobe Garamond Pro" pitchFamily="18" charset="0"/>
              </a:rPr>
              <a:t>S. </a:t>
            </a:r>
            <a:r>
              <a:rPr lang="en-US" sz="3200" b="1" i="1" dirty="0" err="1" smtClean="0">
                <a:solidFill>
                  <a:srgbClr val="00B050"/>
                </a:solidFill>
                <a:latin typeface="Adobe Garamond Pro" pitchFamily="18" charset="0"/>
              </a:rPr>
              <a:t>flexneri</a:t>
            </a:r>
            <a:r>
              <a:rPr lang="en-US" sz="3200" b="1" dirty="0" smtClean="0">
                <a:solidFill>
                  <a:srgbClr val="00B050"/>
                </a:solidFill>
                <a:latin typeface="Adobe Garamond Pro" pitchFamily="18" charset="0"/>
              </a:rPr>
              <a:t>  </a:t>
            </a:r>
            <a:r>
              <a:rPr lang="en-US" sz="3200" b="1" dirty="0" smtClean="0">
                <a:solidFill>
                  <a:srgbClr val="00B050"/>
                </a:solidFill>
                <a:latin typeface="Adobe Garamond Pro" pitchFamily="18" charset="0"/>
                <a:cs typeface="Times New Roman" pitchFamily="18" charset="0"/>
              </a:rPr>
              <a:t>3a</a:t>
            </a:r>
            <a:r>
              <a:rPr lang="en-US" sz="3200" b="1" dirty="0" smtClean="0">
                <a:solidFill>
                  <a:sysClr val="windowText" lastClr="000000"/>
                </a:solidFill>
                <a:latin typeface="Adobe Garamond Pro" pitchFamily="18" charset="0"/>
                <a:cs typeface="Times New Roman" pitchFamily="18" charset="0"/>
              </a:rPr>
              <a:t> </a:t>
            </a:r>
            <a:r>
              <a:rPr lang="en-IN" sz="3200" b="1" dirty="0" smtClean="0"/>
              <a:t>(C519)</a:t>
            </a:r>
            <a:endParaRPr lang="en-US" sz="3200" b="1" dirty="0" smtClean="0">
              <a:solidFill>
                <a:sysClr val="windowText" lastClr="000000"/>
              </a:solidFill>
              <a:latin typeface="Adobe Garamond Pro" pitchFamily="18" charset="0"/>
              <a:cs typeface="Times New Roman" pitchFamily="18" charset="0"/>
            </a:endParaRPr>
          </a:p>
          <a:p>
            <a:pPr marL="457200" indent="-457200" algn="ctr">
              <a:lnSpc>
                <a:spcPct val="150000"/>
              </a:lnSpc>
              <a:spcBef>
                <a:spcPct val="20000"/>
              </a:spcBef>
              <a:buClr>
                <a:schemeClr val="accent2"/>
              </a:buClr>
              <a:buFont typeface="+mj-lt"/>
              <a:buAutoNum type="arabicPeriod"/>
            </a:pPr>
            <a:r>
              <a:rPr lang="en-US" sz="3200" b="1" i="1" dirty="0" smtClean="0">
                <a:solidFill>
                  <a:srgbClr val="00B050"/>
                </a:solidFill>
                <a:latin typeface="Adobe Garamond Pro" pitchFamily="18" charset="0"/>
              </a:rPr>
              <a:t>S. </a:t>
            </a:r>
            <a:r>
              <a:rPr lang="en-US" sz="3200" b="1" i="1" dirty="0" err="1" smtClean="0">
                <a:solidFill>
                  <a:srgbClr val="00B050"/>
                </a:solidFill>
                <a:latin typeface="Adobe Garamond Pro" pitchFamily="18" charset="0"/>
              </a:rPr>
              <a:t>flexneri</a:t>
            </a:r>
            <a:r>
              <a:rPr lang="en-US" sz="3200" b="1" dirty="0" smtClean="0">
                <a:solidFill>
                  <a:srgbClr val="00B050"/>
                </a:solidFill>
                <a:latin typeface="Adobe Garamond Pro" pitchFamily="18" charset="0"/>
              </a:rPr>
              <a:t>  </a:t>
            </a:r>
            <a:r>
              <a:rPr lang="en-US" sz="3200" b="1" dirty="0" smtClean="0">
                <a:solidFill>
                  <a:srgbClr val="00B050"/>
                </a:solidFill>
                <a:latin typeface="Adobe Garamond Pro" pitchFamily="18" charset="0"/>
                <a:cs typeface="Times New Roman" pitchFamily="18" charset="0"/>
              </a:rPr>
              <a:t>6</a:t>
            </a:r>
            <a:r>
              <a:rPr lang="en-US" altLang="zh-CN" sz="3200" b="1" dirty="0" smtClean="0">
                <a:solidFill>
                  <a:sysClr val="windowText" lastClr="000000"/>
                </a:solidFill>
                <a:latin typeface="Adobe Garamond Pro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n-IN" sz="3200" b="1" dirty="0" smtClean="0"/>
              <a:t>(C347)</a:t>
            </a:r>
            <a:endParaRPr lang="en-US" altLang="zh-CN" sz="3200" b="1" dirty="0" smtClean="0">
              <a:solidFill>
                <a:sysClr val="windowText" lastClr="000000"/>
              </a:solidFill>
              <a:latin typeface="Adobe Garamond Pro" pitchFamily="18" charset="0"/>
              <a:ea typeface="宋体" pitchFamily="2" charset="-122"/>
              <a:cs typeface="Times New Roman" pitchFamily="18" charset="0"/>
            </a:endParaRPr>
          </a:p>
          <a:p>
            <a:pPr marL="457200" indent="-457200" algn="ctr">
              <a:lnSpc>
                <a:spcPct val="150000"/>
              </a:lnSpc>
              <a:spcBef>
                <a:spcPct val="20000"/>
              </a:spcBef>
              <a:buClr>
                <a:schemeClr val="accent2"/>
              </a:buClr>
              <a:buFont typeface="+mj-lt"/>
              <a:buAutoNum type="arabicPeriod"/>
            </a:pPr>
            <a:r>
              <a:rPr lang="en-US" sz="3600" b="1" i="1" dirty="0" smtClean="0">
                <a:solidFill>
                  <a:srgbClr val="00B050"/>
                </a:solidFill>
                <a:latin typeface="Adobe Garamond Pro" pitchFamily="18" charset="0"/>
                <a:cs typeface="Times New Roman" pitchFamily="18" charset="0"/>
              </a:rPr>
              <a:t>S. </a:t>
            </a:r>
            <a:r>
              <a:rPr lang="en-US" sz="3600" b="1" i="1" dirty="0" err="1" smtClean="0">
                <a:solidFill>
                  <a:srgbClr val="00B050"/>
                </a:solidFill>
                <a:latin typeface="Adobe Garamond Pro" pitchFamily="18" charset="0"/>
                <a:cs typeface="Times New Roman" pitchFamily="18" charset="0"/>
              </a:rPr>
              <a:t>boydii</a:t>
            </a:r>
            <a:r>
              <a:rPr lang="en-US" sz="3600" b="1" i="1" dirty="0" smtClean="0">
                <a:solidFill>
                  <a:srgbClr val="00B050"/>
                </a:solidFill>
                <a:latin typeface="Adobe Garamond Pro" pitchFamily="18" charset="0"/>
                <a:cs typeface="Times New Roman" pitchFamily="18" charset="0"/>
              </a:rPr>
              <a:t> </a:t>
            </a:r>
            <a:r>
              <a:rPr lang="en-US" sz="3600" b="1" dirty="0" smtClean="0">
                <a:solidFill>
                  <a:srgbClr val="00B050"/>
                </a:solidFill>
                <a:latin typeface="Adobe Garamond Pro" pitchFamily="18" charset="0"/>
                <a:cs typeface="Times New Roman" pitchFamily="18" charset="0"/>
              </a:rPr>
              <a:t> 4 </a:t>
            </a:r>
            <a:r>
              <a:rPr lang="en-US" altLang="zh-CN" sz="3200" b="1" dirty="0" smtClean="0">
                <a:solidFill>
                  <a:sysClr val="windowText" lastClr="000000"/>
                </a:solidFill>
                <a:latin typeface="Adobe Garamond Pro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n-IN" sz="3200" b="1" dirty="0" smtClean="0"/>
              <a:t>(BCH612)</a:t>
            </a:r>
            <a:endParaRPr lang="en-US" altLang="zh-CN" sz="3200" b="1" dirty="0" smtClean="0">
              <a:solidFill>
                <a:sysClr val="windowText" lastClr="000000"/>
              </a:solidFill>
              <a:latin typeface="Adobe Garamond Pro" pitchFamily="18" charset="0"/>
              <a:ea typeface="宋体" pitchFamily="2" charset="-122"/>
              <a:cs typeface="Times New Roman" pitchFamily="18" charset="0"/>
            </a:endParaRPr>
          </a:p>
          <a:p>
            <a:pPr marL="457200" indent="-457200" algn="ctr">
              <a:lnSpc>
                <a:spcPct val="150000"/>
              </a:lnSpc>
              <a:spcBef>
                <a:spcPct val="20000"/>
              </a:spcBef>
              <a:buClr>
                <a:schemeClr val="accent2"/>
              </a:buClr>
              <a:buFont typeface="+mj-lt"/>
              <a:buAutoNum type="arabicPeriod"/>
            </a:pPr>
            <a:r>
              <a:rPr lang="en-US" altLang="zh-CN" sz="3600" b="1" i="1" dirty="0" smtClean="0">
                <a:solidFill>
                  <a:srgbClr val="00B050"/>
                </a:solidFill>
                <a:latin typeface="Adobe Garamond Pro" pitchFamily="18" charset="0"/>
                <a:ea typeface="宋体" pitchFamily="2" charset="-122"/>
                <a:cs typeface="Times New Roman" pitchFamily="18" charset="0"/>
              </a:rPr>
              <a:t>S</a:t>
            </a:r>
            <a:r>
              <a:rPr lang="en-US" altLang="zh-CN" sz="3600" b="1" i="1" dirty="0">
                <a:solidFill>
                  <a:srgbClr val="00B050"/>
                </a:solidFill>
                <a:latin typeface="Adobe Garamond Pro" pitchFamily="18" charset="0"/>
                <a:ea typeface="宋体" pitchFamily="2" charset="-122"/>
                <a:cs typeface="Times New Roman" pitchFamily="18" charset="0"/>
              </a:rPr>
              <a:t>. </a:t>
            </a:r>
            <a:r>
              <a:rPr lang="en-US" altLang="zh-CN" sz="3600" b="1" i="1" dirty="0" err="1">
                <a:solidFill>
                  <a:srgbClr val="00B050"/>
                </a:solidFill>
                <a:latin typeface="Adobe Garamond Pro" pitchFamily="18" charset="0"/>
                <a:ea typeface="宋体" pitchFamily="2" charset="-122"/>
                <a:cs typeface="Times New Roman" pitchFamily="18" charset="0"/>
              </a:rPr>
              <a:t>sonnei</a:t>
            </a:r>
            <a:r>
              <a:rPr lang="en-US" altLang="zh-CN" sz="3600" b="1" dirty="0">
                <a:solidFill>
                  <a:srgbClr val="00B050"/>
                </a:solidFill>
                <a:latin typeface="Adobe Garamond Pro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n-IN" sz="3600" b="1" dirty="0" smtClean="0"/>
              <a:t>(IDH00968)</a:t>
            </a:r>
            <a:endParaRPr lang="en-US" altLang="zh-CN" sz="3600" b="1" dirty="0" smtClean="0">
              <a:solidFill>
                <a:srgbClr val="00B050"/>
              </a:solidFill>
              <a:latin typeface="Adobe Garamond Pro" pitchFamily="18" charset="0"/>
              <a:ea typeface="宋体" pitchFamily="2" charset="-122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0155" y="260648"/>
            <a:ext cx="9577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ysClr val="windowText" lastClr="000000"/>
                </a:solidFill>
                <a:latin typeface="Adobe Garamond Pro" pitchFamily="18" charset="0"/>
                <a:cs typeface="Times New Roman" pitchFamily="18" charset="0"/>
              </a:rPr>
              <a:t>Six components</a:t>
            </a:r>
            <a:r>
              <a:rPr lang="en-US" altLang="zh-CN" sz="3200" b="1" dirty="0" smtClean="0">
                <a:solidFill>
                  <a:sysClr val="windowText" lastClr="000000"/>
                </a:solidFill>
                <a:latin typeface="Adobe Garamond Pro" pitchFamily="18" charset="0"/>
                <a:ea typeface="宋体" pitchFamily="2" charset="-122"/>
                <a:cs typeface="Times New Roman" pitchFamily="18" charset="0"/>
              </a:rPr>
              <a:t>  of the MOMVs (</a:t>
            </a:r>
            <a:r>
              <a:rPr lang="en-US" altLang="zh-CN" sz="3200" b="1" dirty="0" err="1" smtClean="0">
                <a:solidFill>
                  <a:sysClr val="windowText" lastClr="000000"/>
                </a:solidFill>
                <a:latin typeface="Adobe Garamond Pro" pitchFamily="18" charset="0"/>
                <a:ea typeface="宋体" pitchFamily="2" charset="-122"/>
                <a:cs typeface="Times New Roman" pitchFamily="18" charset="0"/>
              </a:rPr>
              <a:t>hexavalent</a:t>
            </a:r>
            <a:r>
              <a:rPr lang="en-US" altLang="zh-CN" sz="3200" b="1" dirty="0" smtClean="0">
                <a:solidFill>
                  <a:sysClr val="windowText" lastClr="000000"/>
                </a:solidFill>
                <a:latin typeface="Adobe Garamond Pro" pitchFamily="18" charset="0"/>
                <a:ea typeface="宋体" pitchFamily="2" charset="-122"/>
                <a:cs typeface="Times New Roman" pitchFamily="18" charset="0"/>
              </a:rPr>
              <a:t>) vaccine</a:t>
            </a:r>
            <a:endParaRPr lang="en-IN" sz="3200" b="1" dirty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20155" y="6304235"/>
            <a:ext cx="3420428" cy="365125"/>
          </a:xfrm>
        </p:spPr>
        <p:txBody>
          <a:bodyPr/>
          <a:lstStyle/>
          <a:p>
            <a:r>
              <a:rPr lang="en-IN" sz="1100" dirty="0" smtClean="0"/>
              <a:t>Hemanta Koley MSc, PhD,  Scientist, Bacteriology</a:t>
            </a:r>
            <a:endParaRPr lang="en-US" sz="1100" dirty="0"/>
          </a:p>
        </p:txBody>
      </p:sp>
      <p:pic>
        <p:nvPicPr>
          <p:cNvPr id="11" name="Picture 4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7275" y="5661025"/>
            <a:ext cx="9599984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8675" y="228600"/>
            <a:ext cx="8508796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Electron microscopic view of OMVs secreting </a:t>
            </a:r>
            <a:r>
              <a:rPr lang="en-US" sz="2400" b="1" i="1" dirty="0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Shigella</a:t>
            </a:r>
            <a:endParaRPr lang="en-US" sz="2400" b="1" i="1" dirty="0">
              <a:ln w="18000">
                <a:solidFill>
                  <a:srgbClr val="002060"/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992963" y="1628800"/>
            <a:ext cx="2664296" cy="390876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000" b="1" dirty="0" smtClean="0"/>
              <a:t>A: </a:t>
            </a:r>
            <a:r>
              <a:rPr lang="en-US" sz="2000" b="1" i="1" dirty="0" smtClean="0"/>
              <a:t>S. </a:t>
            </a:r>
            <a:r>
              <a:rPr lang="en-US" sz="2400" b="1" i="1" dirty="0" smtClean="0"/>
              <a:t>dysenteriae</a:t>
            </a:r>
            <a:r>
              <a:rPr lang="en-US" sz="2400" b="1" dirty="0" smtClean="0"/>
              <a:t>1</a:t>
            </a:r>
            <a:r>
              <a:rPr lang="en-IN" sz="2000" b="1" dirty="0" smtClean="0"/>
              <a:t>∆</a:t>
            </a:r>
            <a:r>
              <a:rPr lang="en-IN" sz="2000" b="1" dirty="0" err="1" smtClean="0"/>
              <a:t>stx</a:t>
            </a:r>
            <a:endParaRPr lang="en-US" sz="2000" b="1" dirty="0" smtClean="0"/>
          </a:p>
          <a:p>
            <a:pPr>
              <a:lnSpc>
                <a:spcPct val="200000"/>
              </a:lnSpc>
            </a:pPr>
            <a:r>
              <a:rPr lang="en-US" sz="2000" b="1" dirty="0" smtClean="0"/>
              <a:t>B: </a:t>
            </a:r>
            <a:r>
              <a:rPr lang="en-US" sz="2000" b="1" i="1" dirty="0" smtClean="0"/>
              <a:t>S. </a:t>
            </a:r>
            <a:r>
              <a:rPr lang="en-US" sz="2000" b="1" i="1" dirty="0" err="1" smtClean="0"/>
              <a:t>flexneri</a:t>
            </a:r>
            <a:r>
              <a:rPr lang="en-US" sz="2000" b="1" i="1" dirty="0" smtClean="0"/>
              <a:t> </a:t>
            </a:r>
            <a:r>
              <a:rPr lang="en-US" sz="2000" b="1" dirty="0" smtClean="0"/>
              <a:t>2a</a:t>
            </a:r>
          </a:p>
          <a:p>
            <a:pPr>
              <a:lnSpc>
                <a:spcPct val="200000"/>
              </a:lnSpc>
            </a:pPr>
            <a:r>
              <a:rPr lang="en-US" sz="2000" b="1" dirty="0" smtClean="0"/>
              <a:t>C: </a:t>
            </a:r>
            <a:r>
              <a:rPr lang="en-US" sz="2000" b="1" i="1" dirty="0" smtClean="0"/>
              <a:t>S. </a:t>
            </a:r>
            <a:r>
              <a:rPr lang="en-US" sz="2000" b="1" i="1" dirty="0" err="1" smtClean="0"/>
              <a:t>flexneri</a:t>
            </a:r>
            <a:r>
              <a:rPr lang="en-US" sz="2000" b="1" i="1" dirty="0" smtClean="0"/>
              <a:t> </a:t>
            </a:r>
            <a:r>
              <a:rPr lang="en-US" sz="2000" b="1" dirty="0" smtClean="0"/>
              <a:t>3a   </a:t>
            </a:r>
            <a:endParaRPr lang="en-IN" sz="2000" b="1" dirty="0" smtClean="0"/>
          </a:p>
          <a:p>
            <a:pPr>
              <a:lnSpc>
                <a:spcPct val="200000"/>
              </a:lnSpc>
            </a:pPr>
            <a:r>
              <a:rPr lang="en-US" sz="2000" b="1" dirty="0" smtClean="0"/>
              <a:t>D: </a:t>
            </a:r>
            <a:r>
              <a:rPr lang="en-US" sz="2000" b="1" i="1" dirty="0" err="1" smtClean="0"/>
              <a:t>S.flexneri</a:t>
            </a:r>
            <a:r>
              <a:rPr lang="en-US" sz="2000" b="1" dirty="0" smtClean="0"/>
              <a:t> 6 </a:t>
            </a:r>
          </a:p>
          <a:p>
            <a:pPr>
              <a:lnSpc>
                <a:spcPct val="200000"/>
              </a:lnSpc>
            </a:pPr>
            <a:r>
              <a:rPr lang="en-US" sz="2000" b="1" dirty="0" smtClean="0"/>
              <a:t>E: </a:t>
            </a:r>
            <a:r>
              <a:rPr lang="en-US" sz="2000" b="1" i="1" dirty="0" smtClean="0"/>
              <a:t>S. </a:t>
            </a:r>
            <a:r>
              <a:rPr lang="en-US" sz="2000" b="1" i="1" dirty="0" err="1" smtClean="0"/>
              <a:t>boydii</a:t>
            </a:r>
            <a:r>
              <a:rPr lang="en-US" sz="2000" b="1" i="1" dirty="0" smtClean="0"/>
              <a:t> </a:t>
            </a:r>
            <a:r>
              <a:rPr lang="en-US" sz="2000" b="1" dirty="0" smtClean="0"/>
              <a:t>type 4</a:t>
            </a:r>
          </a:p>
          <a:p>
            <a:pPr>
              <a:lnSpc>
                <a:spcPct val="200000"/>
              </a:lnSpc>
            </a:pPr>
            <a:r>
              <a:rPr lang="en-US" sz="2000" b="1" dirty="0" smtClean="0"/>
              <a:t>F: </a:t>
            </a:r>
            <a:r>
              <a:rPr lang="en-US" sz="2000" b="1" i="1" dirty="0" err="1" smtClean="0"/>
              <a:t>S.sonnei</a:t>
            </a:r>
            <a:endParaRPr lang="en-US" sz="2000" b="1" i="1" dirty="0"/>
          </a:p>
        </p:txBody>
      </p:sp>
      <p:pic>
        <p:nvPicPr>
          <p:cNvPr id="6" name="Picture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6099" y="908721"/>
            <a:ext cx="7704856" cy="5616623"/>
          </a:xfrm>
          <a:prstGeom prst="rect">
            <a:avLst/>
          </a:prstGeom>
          <a:noFill/>
        </p:spPr>
      </p:pic>
      <p:pic>
        <p:nvPicPr>
          <p:cNvPr id="8" name="Picture 4" descr="Pictur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163" y="5867400"/>
            <a:ext cx="9865096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752475" y="6324600"/>
            <a:ext cx="4680585" cy="457200"/>
          </a:xfrm>
        </p:spPr>
        <p:txBody>
          <a:bodyPr/>
          <a:lstStyle/>
          <a:p>
            <a:r>
              <a:rPr lang="en-IN" sz="1050" dirty="0" smtClean="0"/>
              <a:t>Hemanta Koley MSc, PhD,  Scientist, Bacteriology</a:t>
            </a:r>
            <a:endParaRPr lang="en-US" sz="1050" dirty="0"/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72821" y="6210300"/>
            <a:ext cx="540068" cy="457200"/>
          </a:xfrm>
        </p:spPr>
        <p:txBody>
          <a:bodyPr/>
          <a:lstStyle/>
          <a:p>
            <a:fld id="{70B5AEC6-CB2F-424F-AB4F-07D77F49091F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57000" y="811919"/>
          <a:ext cx="10500259" cy="5432251"/>
        </p:xfrm>
        <a:graphic>
          <a:graphicData uri="http://schemas.openxmlformats.org/drawingml/2006/table">
            <a:tbl>
              <a:tblPr firstRow="1" firstCol="1" lastCol="1" bandRow="1">
                <a:tableStyleId>{00A15C55-8517-42AA-B614-E9B94910E393}</a:tableStyleId>
              </a:tblPr>
              <a:tblGrid>
                <a:gridCol w="1571267"/>
                <a:gridCol w="1428807"/>
                <a:gridCol w="1500037"/>
                <a:gridCol w="1500037"/>
                <a:gridCol w="1500037"/>
                <a:gridCol w="1500037"/>
                <a:gridCol w="1500037"/>
              </a:tblGrid>
              <a:tr h="10016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/>
                        <a:t>Challenged strain</a:t>
                      </a:r>
                      <a:endParaRPr lang="en-IN" sz="1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/>
                        <a:t>Infectious dose</a:t>
                      </a:r>
                      <a:r>
                        <a:rPr lang="en-US" sz="1800" baseline="-25000" dirty="0"/>
                        <a:t>50 </a:t>
                      </a:r>
                      <a:r>
                        <a:rPr lang="en-US" sz="1800" dirty="0"/>
                        <a:t>(ID</a:t>
                      </a:r>
                      <a:r>
                        <a:rPr lang="en-US" sz="1800" baseline="-25000" dirty="0"/>
                        <a:t>50</a:t>
                      </a:r>
                      <a:r>
                        <a:rPr lang="en-US" sz="1800" dirty="0" smtClean="0"/>
                        <a:t>)</a:t>
                      </a:r>
                      <a:endParaRPr lang="en-IN" sz="1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/>
                        <a:t>Challenge </a:t>
                      </a:r>
                      <a:r>
                        <a:rPr lang="en-US" sz="1800" dirty="0" err="1"/>
                        <a:t>dose</a:t>
                      </a:r>
                      <a:r>
                        <a:rPr lang="en-US" sz="1800" baseline="30000" dirty="0" err="1"/>
                        <a:t>a</a:t>
                      </a:r>
                      <a:endParaRPr lang="en-IN" sz="1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/>
                        <a:t>Experimental group</a:t>
                      </a:r>
                      <a:endParaRPr lang="en-IN" sz="18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/>
                        <a:t>Experimental neonates </a:t>
                      </a:r>
                      <a:endParaRPr lang="en-IN" sz="18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/>
                        <a:t>% of survival after challenge</a:t>
                      </a:r>
                      <a:endParaRPr lang="en-IN" sz="18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/>
                        <a:t>Protective efficacy 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/>
                        <a:t>(%) after challenge</a:t>
                      </a:r>
                      <a:endParaRPr lang="en-IN" sz="1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</a:tr>
              <a:tr h="409793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i="1" dirty="0" err="1"/>
                        <a:t>S.dysenteriae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smtClean="0"/>
                        <a:t>1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/>
                        <a:t>(A1)</a:t>
                      </a:r>
                      <a:endParaRPr lang="en-IN" sz="1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2 ± 0.201 × 10</a:t>
                      </a:r>
                      <a:r>
                        <a:rPr lang="en-US" sz="1800" baseline="30000" dirty="0"/>
                        <a:t>8</a:t>
                      </a:r>
                      <a:r>
                        <a:rPr lang="en-US" sz="1800" dirty="0"/>
                        <a:t>/ml</a:t>
                      </a:r>
                      <a:endParaRPr lang="en-IN" sz="1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3 ± 0.336 × 10</a:t>
                      </a:r>
                      <a:r>
                        <a:rPr lang="en-US" sz="1800" baseline="30000" dirty="0"/>
                        <a:t>10</a:t>
                      </a:r>
                      <a:r>
                        <a:rPr lang="en-US" sz="1800" dirty="0"/>
                        <a:t> /ml</a:t>
                      </a:r>
                      <a:endParaRPr lang="en-IN" sz="1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/>
                        <a:t>Control</a:t>
                      </a:r>
                      <a:endParaRPr lang="en-IN" sz="1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/>
                        <a:t>10</a:t>
                      </a:r>
                      <a:endParaRPr lang="en-IN" sz="18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/>
                        <a:t>20 (2/10)</a:t>
                      </a:r>
                      <a:endParaRPr lang="en-IN" sz="18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/>
                        <a:t>87.5</a:t>
                      </a:r>
                      <a:endParaRPr lang="en-IN" sz="18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</a:tr>
              <a:tr h="41834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803" marR="63803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803" marR="6380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/>
                        <a:t>Immunized</a:t>
                      </a:r>
                      <a:endParaRPr lang="en-IN" sz="18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/>
                        <a:t>20</a:t>
                      </a:r>
                      <a:endParaRPr lang="en-IN" sz="18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/>
                        <a:t>90 (18/20)</a:t>
                      </a:r>
                      <a:endParaRPr lang="en-IN" sz="18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401241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i="1" dirty="0"/>
                        <a:t>S. </a:t>
                      </a:r>
                      <a:r>
                        <a:rPr lang="en-US" sz="1800" i="1" dirty="0" err="1"/>
                        <a:t>flexneri</a:t>
                      </a:r>
                      <a:r>
                        <a:rPr lang="en-US" sz="1800" i="1" dirty="0"/>
                        <a:t> </a:t>
                      </a:r>
                      <a:r>
                        <a:rPr lang="en-US" sz="1800" dirty="0" smtClean="0"/>
                        <a:t>2a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/>
                        <a:t>(NK3809)</a:t>
                      </a:r>
                      <a:endParaRPr lang="en-IN" sz="1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3 ± 0.251 × 10</a:t>
                      </a:r>
                      <a:r>
                        <a:rPr lang="en-US" sz="1800" baseline="30000" dirty="0"/>
                        <a:t>8</a:t>
                      </a:r>
                      <a:r>
                        <a:rPr lang="en-US" sz="1800" dirty="0"/>
                        <a:t>/ml</a:t>
                      </a:r>
                      <a:endParaRPr lang="en-IN" sz="1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4 ± 0.258 × 10</a:t>
                      </a:r>
                      <a:r>
                        <a:rPr lang="en-US" sz="1800" baseline="30000" dirty="0"/>
                        <a:t>10</a:t>
                      </a:r>
                      <a:r>
                        <a:rPr lang="en-US" sz="1800" dirty="0"/>
                        <a:t> /ml</a:t>
                      </a:r>
                      <a:endParaRPr lang="en-IN" sz="1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/>
                        <a:t>Control</a:t>
                      </a:r>
                      <a:endParaRPr lang="en-IN" sz="1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/>
                        <a:t>10</a:t>
                      </a:r>
                      <a:endParaRPr lang="en-IN" sz="18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/>
                        <a:t>20 (2/10)</a:t>
                      </a:r>
                      <a:endParaRPr lang="en-IN" sz="18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/>
                        <a:t>100</a:t>
                      </a:r>
                      <a:endParaRPr lang="en-IN" sz="18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</a:tr>
              <a:tr h="281210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803" marR="63803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803" marR="6380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/>
                        <a:t>Immunized</a:t>
                      </a:r>
                      <a:endParaRPr lang="en-IN" sz="18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/>
                        <a:t>20</a:t>
                      </a:r>
                      <a:endParaRPr lang="en-IN" sz="18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/>
                        <a:t>100 (20/20)</a:t>
                      </a:r>
                      <a:endParaRPr lang="en-IN" sz="18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65182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i="1" dirty="0"/>
                        <a:t>S. </a:t>
                      </a:r>
                      <a:r>
                        <a:rPr lang="en-US" sz="1800" i="1" dirty="0" err="1"/>
                        <a:t>flexneri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smtClean="0"/>
                        <a:t>3a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/>
                        <a:t>(NK3758)</a:t>
                      </a:r>
                      <a:endParaRPr lang="en-IN" sz="1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/>
                        <a:t>3 ± 0.193 × 10</a:t>
                      </a:r>
                      <a:r>
                        <a:rPr lang="en-US" sz="1800" baseline="30000" dirty="0"/>
                        <a:t>8</a:t>
                      </a:r>
                      <a:r>
                        <a:rPr lang="en-US" sz="1800" dirty="0"/>
                        <a:t>/ml</a:t>
                      </a:r>
                      <a:endParaRPr lang="en-IN" sz="1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/>
                        <a:t>3 ± 0.101 × 10</a:t>
                      </a:r>
                      <a:r>
                        <a:rPr lang="en-US" sz="1800" baseline="30000" dirty="0"/>
                        <a:t>10</a:t>
                      </a:r>
                      <a:r>
                        <a:rPr lang="en-US" sz="1800" dirty="0"/>
                        <a:t> /ml</a:t>
                      </a:r>
                      <a:endParaRPr lang="en-IN" sz="1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/>
                        <a:t>Control</a:t>
                      </a:r>
                      <a:endParaRPr lang="en-IN" sz="18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/>
                        <a:t>10</a:t>
                      </a:r>
                      <a:endParaRPr lang="en-IN" sz="18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/>
                        <a:t>10 (1/10)</a:t>
                      </a:r>
                      <a:endParaRPr lang="en-IN" sz="18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/>
                        <a:t>83.33</a:t>
                      </a:r>
                      <a:endParaRPr lang="en-IN" sz="18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</a:tr>
              <a:tr h="35157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803" marR="63803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803" marR="6380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/>
                        <a:t>Immunized</a:t>
                      </a:r>
                      <a:endParaRPr lang="en-IN" sz="18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/>
                        <a:t>20</a:t>
                      </a:r>
                      <a:endParaRPr lang="en-IN" sz="18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/>
                        <a:t>85 (17/20)</a:t>
                      </a:r>
                      <a:endParaRPr lang="en-IN" sz="18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96853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i="1" dirty="0"/>
                        <a:t>S. </a:t>
                      </a:r>
                      <a:r>
                        <a:rPr lang="en-US" sz="1800" i="1" dirty="0" err="1"/>
                        <a:t>flexneri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smtClean="0"/>
                        <a:t>6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 smtClean="0"/>
                        <a:t>(NK4025)</a:t>
                      </a:r>
                      <a:endParaRPr lang="en-IN" sz="1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/>
                        <a:t>5 ± 0.211 × 10</a:t>
                      </a:r>
                      <a:r>
                        <a:rPr lang="en-US" sz="1800" baseline="30000" dirty="0"/>
                        <a:t>8 </a:t>
                      </a:r>
                      <a:r>
                        <a:rPr lang="en-US" sz="1800" dirty="0"/>
                        <a:t>/ml</a:t>
                      </a:r>
                      <a:endParaRPr lang="en-IN" sz="1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/>
                        <a:t>5 ± 0.46 × 10</a:t>
                      </a:r>
                      <a:r>
                        <a:rPr lang="en-US" sz="1800" baseline="30000" dirty="0"/>
                        <a:t>10</a:t>
                      </a:r>
                      <a:r>
                        <a:rPr lang="en-US" sz="1800" dirty="0"/>
                        <a:t> /ml</a:t>
                      </a:r>
                      <a:endParaRPr lang="en-IN" sz="1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/>
                        <a:t>Control</a:t>
                      </a:r>
                      <a:endParaRPr lang="en-IN" sz="18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/>
                        <a:t>10</a:t>
                      </a:r>
                      <a:endParaRPr lang="en-IN" sz="18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/>
                        <a:t>30 (3/10)</a:t>
                      </a:r>
                      <a:endParaRPr lang="en-IN" sz="1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/>
                        <a:t>100</a:t>
                      </a:r>
                      <a:endParaRPr lang="en-IN" sz="18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</a:tr>
              <a:tr h="31990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803" marR="63803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803" marR="6380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/>
                        <a:t>Immunized</a:t>
                      </a:r>
                      <a:endParaRPr lang="en-IN" sz="18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/>
                        <a:t>20</a:t>
                      </a:r>
                      <a:endParaRPr lang="en-IN" sz="18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/>
                        <a:t>100 (20/20)</a:t>
                      </a:r>
                      <a:endParaRPr lang="en-IN" sz="18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328526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i="1" dirty="0"/>
                        <a:t>S. </a:t>
                      </a:r>
                      <a:r>
                        <a:rPr lang="en-US" sz="1800" i="1" dirty="0" err="1"/>
                        <a:t>boydii</a:t>
                      </a:r>
                      <a:r>
                        <a:rPr lang="en-US" sz="1800" i="1" dirty="0"/>
                        <a:t> </a:t>
                      </a:r>
                      <a:r>
                        <a:rPr lang="en-US" sz="1800" dirty="0"/>
                        <a:t>2</a:t>
                      </a:r>
                      <a:endParaRPr lang="en-IN" sz="1800" dirty="0"/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/>
                        <a:t>(NK4023)</a:t>
                      </a:r>
                      <a:endParaRPr lang="en-IN" sz="1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4 ± 0.190 × 10</a:t>
                      </a:r>
                      <a:r>
                        <a:rPr lang="en-US" sz="1800" baseline="30000" dirty="0"/>
                        <a:t>8</a:t>
                      </a:r>
                      <a:r>
                        <a:rPr lang="en-US" sz="1800" dirty="0"/>
                        <a:t>/ml</a:t>
                      </a:r>
                      <a:endParaRPr lang="en-IN" sz="1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/>
                        <a:t>5 ± 0.64 × 10</a:t>
                      </a:r>
                      <a:r>
                        <a:rPr lang="en-US" sz="1800" baseline="30000" dirty="0"/>
                        <a:t>10</a:t>
                      </a:r>
                      <a:r>
                        <a:rPr lang="en-US" sz="1800" dirty="0"/>
                        <a:t> /ml</a:t>
                      </a:r>
                      <a:endParaRPr lang="en-IN" sz="1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/>
                        <a:t>Control</a:t>
                      </a:r>
                      <a:endParaRPr lang="en-IN" sz="1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/>
                        <a:t>10</a:t>
                      </a:r>
                      <a:endParaRPr lang="en-IN" sz="18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/>
                        <a:t>20 (2/10)</a:t>
                      </a:r>
                      <a:endParaRPr lang="en-IN" sz="18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/>
                        <a:t>87.5</a:t>
                      </a:r>
                      <a:endParaRPr lang="en-IN" sz="18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</a:tr>
              <a:tr h="288234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803" marR="63803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803" marR="6380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/>
                        <a:t>Immunized</a:t>
                      </a:r>
                      <a:endParaRPr lang="en-IN" sz="18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/>
                        <a:t>20</a:t>
                      </a:r>
                      <a:endParaRPr lang="en-IN" sz="18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/>
                        <a:t>90 (18/20)</a:t>
                      </a:r>
                      <a:endParaRPr lang="en-IN" sz="18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50414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i="1" dirty="0"/>
                        <a:t>S. </a:t>
                      </a:r>
                      <a:r>
                        <a:rPr lang="en-US" sz="1800" i="1" dirty="0" err="1"/>
                        <a:t>sonnei</a:t>
                      </a:r>
                      <a:endParaRPr lang="en-IN" sz="1800" i="1" dirty="0"/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/>
                        <a:t>(NK3918)</a:t>
                      </a:r>
                      <a:endParaRPr lang="en-IN" sz="1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/>
                        <a:t>2 ± 0.134× 10</a:t>
                      </a:r>
                      <a:r>
                        <a:rPr lang="en-US" sz="1800" baseline="30000" dirty="0"/>
                        <a:t>8</a:t>
                      </a:r>
                      <a:r>
                        <a:rPr lang="en-US" sz="1800" dirty="0"/>
                        <a:t>/ml</a:t>
                      </a:r>
                      <a:endParaRPr lang="en-IN" sz="1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/>
                        <a:t>2 ± 0.167 × 10</a:t>
                      </a:r>
                      <a:r>
                        <a:rPr lang="en-US" sz="1800" baseline="30000" dirty="0"/>
                        <a:t>10</a:t>
                      </a:r>
                      <a:r>
                        <a:rPr lang="en-US" sz="1800" dirty="0"/>
                        <a:t> /ml</a:t>
                      </a:r>
                      <a:endParaRPr lang="en-IN" sz="1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/>
                        <a:t>Control</a:t>
                      </a:r>
                      <a:endParaRPr lang="en-IN" sz="18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/>
                        <a:t>10</a:t>
                      </a:r>
                      <a:endParaRPr lang="en-IN" sz="18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/>
                        <a:t>20 (2/10)</a:t>
                      </a:r>
                      <a:endParaRPr lang="en-IN" sz="18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/>
                        <a:t>93.75</a:t>
                      </a:r>
                      <a:endParaRPr lang="en-IN" sz="18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</a:tr>
              <a:tr h="36634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03" marR="63803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IN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803" marR="6380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/>
                        <a:t>Immunized</a:t>
                      </a:r>
                      <a:endParaRPr lang="en-IN" sz="18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/>
                        <a:t>20</a:t>
                      </a:r>
                      <a:endParaRPr lang="en-IN" sz="18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/>
                        <a:t>95 (18/20)</a:t>
                      </a:r>
                      <a:endParaRPr lang="en-IN" sz="18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5367" marR="75367" marT="0" marB="0" anchor="ctr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6017" name="Rectangle 1"/>
          <p:cNvSpPr>
            <a:spLocks noChangeArrowheads="1"/>
          </p:cNvSpPr>
          <p:nvPr/>
        </p:nvSpPr>
        <p:spPr bwMode="auto">
          <a:xfrm>
            <a:off x="3015154" y="169476"/>
            <a:ext cx="47710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Protective</a:t>
            </a:r>
            <a:r>
              <a:rPr kumimoji="0" lang="en-US" sz="28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efficacy of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MOMVs  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288107" y="6381328"/>
            <a:ext cx="432048" cy="365125"/>
          </a:xfrm>
        </p:spPr>
        <p:txBody>
          <a:bodyPr/>
          <a:lstStyle/>
          <a:p>
            <a:fld id="{70B5AEC6-CB2F-424F-AB4F-07D77F49091F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20155" y="6304235"/>
            <a:ext cx="3420428" cy="365125"/>
          </a:xfrm>
        </p:spPr>
        <p:txBody>
          <a:bodyPr/>
          <a:lstStyle/>
          <a:p>
            <a:r>
              <a:rPr lang="en-IN" sz="1050" dirty="0" smtClean="0"/>
              <a:t>Hemanta Koley MSc, PhD,  Scientist, </a:t>
            </a:r>
            <a:r>
              <a:rPr lang="en-IN" sz="1000" dirty="0" smtClean="0"/>
              <a:t>Bacteriology</a:t>
            </a:r>
            <a:endParaRPr lang="en-US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6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889" y="764704"/>
            <a:ext cx="5282786" cy="41764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2733675" y="152400"/>
            <a:ext cx="5229317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b="1" dirty="0" smtClean="0"/>
              <a:t>Comparison of protective efficacy </a:t>
            </a:r>
            <a:endParaRPr lang="en-US" sz="2400" b="1" dirty="0"/>
          </a:p>
        </p:txBody>
      </p:sp>
      <p:pic>
        <p:nvPicPr>
          <p:cNvPr id="160772" name="Picture 4"/>
          <p:cNvPicPr>
            <a:picLocks noChangeAspect="1" noChangeArrowheads="1"/>
          </p:cNvPicPr>
          <p:nvPr/>
        </p:nvPicPr>
        <p:blipFill>
          <a:blip r:embed="rId3" cstate="print"/>
          <a:srcRect l="1134" t="4457" r="2030"/>
          <a:stretch>
            <a:fillRect/>
          </a:stretch>
        </p:blipFill>
        <p:spPr bwMode="auto">
          <a:xfrm>
            <a:off x="5472683" y="764704"/>
            <a:ext cx="5184651" cy="41764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grpSp>
        <p:nvGrpSpPr>
          <p:cNvPr id="2" name="Group 16"/>
          <p:cNvGrpSpPr/>
          <p:nvPr/>
        </p:nvGrpSpPr>
        <p:grpSpPr>
          <a:xfrm>
            <a:off x="545686" y="5013176"/>
            <a:ext cx="9823541" cy="1440160"/>
            <a:chOff x="747908" y="4509120"/>
            <a:chExt cx="9823541" cy="1440160"/>
          </a:xfrm>
        </p:grpSpPr>
        <p:pic>
          <p:nvPicPr>
            <p:cNvPr id="18" name="Picture 2" descr="C:\Documents and Settings\Dr. R. K. SARKAR\Desktop\Picture3.tif"/>
            <p:cNvPicPr>
              <a:picLocks noChangeAspect="1" noChangeArrowheads="1"/>
            </p:cNvPicPr>
            <p:nvPr/>
          </p:nvPicPr>
          <p:blipFill>
            <a:blip r:embed="rId4" cstate="print"/>
            <a:srcRect l="1980" t="-7793" r="27885"/>
            <a:stretch>
              <a:fillRect/>
            </a:stretch>
          </p:blipFill>
          <p:spPr bwMode="auto">
            <a:xfrm>
              <a:off x="747908" y="4509120"/>
              <a:ext cx="8862834" cy="1440160"/>
            </a:xfrm>
            <a:prstGeom prst="rect">
              <a:avLst/>
            </a:prstGeom>
            <a:noFill/>
          </p:spPr>
        </p:pic>
        <p:cxnSp>
          <p:nvCxnSpPr>
            <p:cNvPr id="19" name="Straight Connector 18"/>
            <p:cNvCxnSpPr/>
            <p:nvPr/>
          </p:nvCxnSpPr>
          <p:spPr>
            <a:xfrm>
              <a:off x="936179" y="5517232"/>
              <a:ext cx="864096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9505131" y="5157192"/>
              <a:ext cx="106631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3600" dirty="0" smtClean="0"/>
                <a:t>× </a:t>
              </a:r>
              <a:r>
                <a:rPr lang="en-IN" sz="2800" dirty="0" smtClean="0"/>
                <a:t>100</a:t>
              </a:r>
              <a:endParaRPr lang="en-IN" sz="3600" dirty="0"/>
            </a:p>
          </p:txBody>
        </p:sp>
      </p:grpSp>
      <p:pic>
        <p:nvPicPr>
          <p:cNvPr id="11" name="Picture 4" descr="Picture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2163" y="6172200"/>
            <a:ext cx="9865096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752475" y="6465276"/>
            <a:ext cx="4680585" cy="316523"/>
          </a:xfrm>
        </p:spPr>
        <p:txBody>
          <a:bodyPr/>
          <a:lstStyle/>
          <a:p>
            <a:r>
              <a:rPr lang="en-IN" sz="1050" dirty="0" smtClean="0"/>
              <a:t>Hemanta Koley MSc, PhD,  Scientist, Bacteriology</a:t>
            </a:r>
            <a:endParaRPr lang="en-US" sz="1050" dirty="0"/>
          </a:p>
        </p:txBody>
      </p:sp>
      <p:sp>
        <p:nvSpPr>
          <p:cNvPr id="15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72821" y="6350976"/>
            <a:ext cx="540068" cy="316523"/>
          </a:xfrm>
        </p:spPr>
        <p:txBody>
          <a:bodyPr/>
          <a:lstStyle/>
          <a:p>
            <a:fld id="{70B5AEC6-CB2F-424F-AB4F-07D77F49091F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48747" y="2551544"/>
            <a:ext cx="4464495" cy="26776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SzPct val="150000"/>
              <a:buFont typeface="Arial" pitchFamily="34" charset="0"/>
              <a:buChar char="•"/>
            </a:pPr>
            <a:r>
              <a:rPr lang="en-US" sz="2400" b="1" dirty="0" smtClean="0"/>
              <a:t>  Neonatal gut mainly contain milk from their mother.</a:t>
            </a:r>
          </a:p>
          <a:p>
            <a:pPr>
              <a:buSzPct val="150000"/>
            </a:pPr>
            <a:endParaRPr lang="en-US" sz="2400" b="1" dirty="0" smtClean="0"/>
          </a:p>
          <a:p>
            <a:pPr>
              <a:buSzPct val="150000"/>
              <a:buFont typeface="Arial" pitchFamily="34" charset="0"/>
              <a:buChar char="•"/>
            </a:pPr>
            <a:r>
              <a:rPr lang="en-US" sz="2400" b="1" dirty="0" smtClean="0"/>
              <a:t>  </a:t>
            </a:r>
            <a:r>
              <a:rPr lang="en-US" sz="2400" b="1" dirty="0" err="1" smtClean="0"/>
              <a:t>Immunoglobulins</a:t>
            </a:r>
            <a:r>
              <a:rPr lang="en-US" sz="2400" b="1" dirty="0" smtClean="0"/>
              <a:t> in the gut of the neonatal mice  from immunized dams were studied by ELISA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16099" y="182250"/>
            <a:ext cx="105851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/>
              <a:t>Mother’s milk: the main source of passive protection </a:t>
            </a:r>
            <a:endParaRPr lang="en-IN" sz="4400" b="1" dirty="0"/>
          </a:p>
        </p:txBody>
      </p:sp>
      <p:pic>
        <p:nvPicPr>
          <p:cNvPr id="6" name="Picture 1" descr="F:\vaccine_paper\EID\cover image.jpg"/>
          <p:cNvPicPr>
            <a:picLocks noChangeAspect="1" noChangeArrowheads="1"/>
          </p:cNvPicPr>
          <p:nvPr/>
        </p:nvPicPr>
        <p:blipFill>
          <a:blip r:embed="rId2" cstate="print"/>
          <a:srcRect l="3427" t="8108"/>
          <a:stretch>
            <a:fillRect/>
          </a:stretch>
        </p:blipFill>
        <p:spPr bwMode="auto">
          <a:xfrm>
            <a:off x="216099" y="1988840"/>
            <a:ext cx="5761625" cy="3960440"/>
          </a:xfrm>
          <a:prstGeom prst="rect">
            <a:avLst/>
          </a:prstGeom>
          <a:noFill/>
        </p:spPr>
      </p:pic>
      <p:pic>
        <p:nvPicPr>
          <p:cNvPr id="10" name="Picture 4" descr="Pictur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163" y="5867400"/>
            <a:ext cx="9865096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752475" y="6324600"/>
            <a:ext cx="4680585" cy="457200"/>
          </a:xfrm>
        </p:spPr>
        <p:txBody>
          <a:bodyPr/>
          <a:lstStyle/>
          <a:p>
            <a:r>
              <a:rPr lang="en-IN" sz="1050" dirty="0" smtClean="0"/>
              <a:t>Hemanta Koley MSc, PhD,  Scientist, Bacteriology</a:t>
            </a:r>
            <a:endParaRPr lang="en-US" sz="1050" dirty="0"/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72821" y="6210300"/>
            <a:ext cx="540068" cy="457200"/>
          </a:xfrm>
        </p:spPr>
        <p:txBody>
          <a:bodyPr/>
          <a:lstStyle/>
          <a:p>
            <a:fld id="{70B5AEC6-CB2F-424F-AB4F-07D77F49091F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/>
          <p:nvPr/>
        </p:nvGrpSpPr>
        <p:grpSpPr>
          <a:xfrm>
            <a:off x="600075" y="381000"/>
            <a:ext cx="9296400" cy="5410200"/>
            <a:chOff x="144091" y="116632"/>
            <a:chExt cx="10369152" cy="6480721"/>
          </a:xfrm>
        </p:grpSpPr>
        <p:pic>
          <p:nvPicPr>
            <p:cNvPr id="6" name="Picture 10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451352" y="116632"/>
              <a:ext cx="5061891" cy="3240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9" name="Picture 1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4091" y="3429001"/>
              <a:ext cx="5040560" cy="316835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11" name="Picture 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472683" y="3428999"/>
              <a:ext cx="5040560" cy="316835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13" name="Picture 1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44091" y="116633"/>
              <a:ext cx="5018506" cy="32403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sp>
          <p:nvSpPr>
            <p:cNvPr id="8" name="TextBox 7"/>
            <p:cNvSpPr txBox="1"/>
            <p:nvPr/>
          </p:nvSpPr>
          <p:spPr>
            <a:xfrm>
              <a:off x="1224211" y="116632"/>
              <a:ext cx="5982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err="1" smtClean="0"/>
                <a:t>IgA</a:t>
              </a:r>
              <a:endParaRPr lang="en-US" sz="2400" b="1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624811" y="260648"/>
              <a:ext cx="7633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IgG1</a:t>
              </a:r>
              <a:endParaRPr lang="en-US" sz="2400" b="1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202034" y="3471391"/>
              <a:ext cx="91563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IgG2a</a:t>
              </a:r>
              <a:endParaRPr lang="en-US" sz="2400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552803" y="3429000"/>
              <a:ext cx="7633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IgG3</a:t>
              </a:r>
              <a:endParaRPr lang="en-US" sz="2400" b="1" dirty="0"/>
            </a:p>
          </p:txBody>
        </p:sp>
      </p:grpSp>
      <p:pic>
        <p:nvPicPr>
          <p:cNvPr id="12" name="Picture 4" descr="Picture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2163" y="5867400"/>
            <a:ext cx="9865096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752475" y="6324600"/>
            <a:ext cx="4680585" cy="457200"/>
          </a:xfrm>
        </p:spPr>
        <p:txBody>
          <a:bodyPr/>
          <a:lstStyle/>
          <a:p>
            <a:r>
              <a:rPr lang="en-IN" sz="1050" dirty="0" smtClean="0"/>
              <a:t>Hemanta Koley MSc, PhD,  Scientist, Bacteriology</a:t>
            </a:r>
            <a:endParaRPr lang="en-US" sz="1050" dirty="0"/>
          </a:p>
        </p:txBody>
      </p:sp>
      <p:sp>
        <p:nvSpPr>
          <p:cNvPr id="18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72821" y="6210300"/>
            <a:ext cx="540068" cy="457200"/>
          </a:xfrm>
        </p:spPr>
        <p:txBody>
          <a:bodyPr/>
          <a:lstStyle/>
          <a:p>
            <a:fld id="{70B5AEC6-CB2F-424F-AB4F-07D77F49091F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ure 2"/>
          <p:cNvPicPr/>
          <p:nvPr/>
        </p:nvPicPr>
        <p:blipFill>
          <a:blip r:embed="rId2" cstate="print"/>
          <a:srcRect t="6119" r="49311" b="66067"/>
          <a:stretch>
            <a:fillRect/>
          </a:stretch>
        </p:blipFill>
        <p:spPr bwMode="auto">
          <a:xfrm>
            <a:off x="144091" y="188640"/>
            <a:ext cx="4104456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Figure 2"/>
          <p:cNvPicPr/>
          <p:nvPr/>
        </p:nvPicPr>
        <p:blipFill>
          <a:blip r:embed="rId2" cstate="print"/>
          <a:srcRect l="58851" t="73416" r="5702" b="9312"/>
          <a:stretch>
            <a:fillRect/>
          </a:stretch>
        </p:blipFill>
        <p:spPr bwMode="auto">
          <a:xfrm>
            <a:off x="4176539" y="2276872"/>
            <a:ext cx="2304256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Figure 2"/>
          <p:cNvPicPr/>
          <p:nvPr/>
        </p:nvPicPr>
        <p:blipFill>
          <a:blip r:embed="rId2" cstate="print"/>
          <a:srcRect l="1067" t="40209" r="49812" b="33878"/>
          <a:stretch>
            <a:fillRect/>
          </a:stretch>
        </p:blipFill>
        <p:spPr bwMode="auto">
          <a:xfrm>
            <a:off x="144091" y="3429000"/>
            <a:ext cx="4104456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1152203" y="260648"/>
            <a:ext cx="1120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IgG1 </a:t>
            </a:r>
            <a:endParaRPr lang="en-US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080195" y="3471391"/>
            <a:ext cx="1120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IgG3  </a:t>
            </a:r>
            <a:endParaRPr lang="en-US" sz="2400" b="1" dirty="0"/>
          </a:p>
        </p:txBody>
      </p:sp>
      <p:sp>
        <p:nvSpPr>
          <p:cNvPr id="10" name="Arc 9"/>
          <p:cNvSpPr/>
          <p:nvPr/>
        </p:nvSpPr>
        <p:spPr>
          <a:xfrm rot="8787525" flipH="1">
            <a:off x="5761982" y="2619146"/>
            <a:ext cx="293846" cy="323566"/>
          </a:xfrm>
          <a:prstGeom prst="arc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 b="1" dirty="0">
              <a:ln w="38100">
                <a:solidFill>
                  <a:schemeClr val="tx1"/>
                </a:solidFill>
              </a:ln>
            </a:endParaRPr>
          </a:p>
        </p:txBody>
      </p:sp>
      <p:pic>
        <p:nvPicPr>
          <p:cNvPr id="14" name="Picture 13" descr="Figure 2"/>
          <p:cNvPicPr/>
          <p:nvPr/>
        </p:nvPicPr>
        <p:blipFill>
          <a:blip r:embed="rId2" cstate="print"/>
          <a:srcRect l="50733" t="5634" b="66730"/>
          <a:stretch>
            <a:fillRect/>
          </a:stretch>
        </p:blipFill>
        <p:spPr bwMode="auto">
          <a:xfrm>
            <a:off x="6408787" y="144016"/>
            <a:ext cx="4320480" cy="306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7195696" y="332656"/>
            <a:ext cx="941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IgG2a</a:t>
            </a:r>
            <a:endParaRPr lang="en-US" sz="2400" b="1" dirty="0"/>
          </a:p>
        </p:txBody>
      </p:sp>
      <p:pic>
        <p:nvPicPr>
          <p:cNvPr id="17" name="Picture 16" descr="Figure 2"/>
          <p:cNvPicPr/>
          <p:nvPr/>
        </p:nvPicPr>
        <p:blipFill>
          <a:blip r:embed="rId2" cstate="print"/>
          <a:srcRect l="51470" t="39956" r="911" b="33877"/>
          <a:stretch>
            <a:fillRect/>
          </a:stretch>
        </p:blipFill>
        <p:spPr bwMode="auto">
          <a:xfrm>
            <a:off x="6408787" y="3312368"/>
            <a:ext cx="4320480" cy="306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7200875" y="3481844"/>
            <a:ext cx="6591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/>
              <a:t>IgA</a:t>
            </a:r>
            <a:endParaRPr lang="en-US" sz="2400" b="1" dirty="0"/>
          </a:p>
        </p:txBody>
      </p:sp>
      <p:pic>
        <p:nvPicPr>
          <p:cNvPr id="19" name="Picture 4" descr="Pictur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163" y="6172200"/>
            <a:ext cx="9865096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752475" y="6465276"/>
            <a:ext cx="4680585" cy="316523"/>
          </a:xfrm>
        </p:spPr>
        <p:txBody>
          <a:bodyPr/>
          <a:lstStyle/>
          <a:p>
            <a:r>
              <a:rPr lang="en-IN" sz="1050" dirty="0" smtClean="0"/>
              <a:t>Hemanta Koley MSc, PhD,  Scientist, Bacteriology</a:t>
            </a:r>
            <a:endParaRPr lang="en-US" sz="1050" dirty="0"/>
          </a:p>
        </p:txBody>
      </p:sp>
      <p:sp>
        <p:nvSpPr>
          <p:cNvPr id="21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72821" y="6350976"/>
            <a:ext cx="540068" cy="316523"/>
          </a:xfrm>
        </p:spPr>
        <p:txBody>
          <a:bodyPr/>
          <a:lstStyle/>
          <a:p>
            <a:fld id="{70B5AEC6-CB2F-424F-AB4F-07D77F49091F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rcRect r="50893" b="8696"/>
          <a:stretch>
            <a:fillRect/>
          </a:stretch>
        </p:blipFill>
        <p:spPr bwMode="auto">
          <a:xfrm>
            <a:off x="144091" y="476672"/>
            <a:ext cx="4908065" cy="3456384"/>
          </a:xfrm>
          <a:prstGeom prst="rect">
            <a:avLst/>
          </a:prstGeom>
          <a:noFill/>
        </p:spPr>
      </p:pic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432123" y="116632"/>
            <a:ext cx="100811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Western blot 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against whole cell </a:t>
            </a:r>
            <a:r>
              <a:rPr lang="en-US" sz="20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lysates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(WCL) and LPS: probed with anti-MOMVs sera </a:t>
            </a:r>
            <a:endParaRPr lang="en-US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0115" y="4221088"/>
            <a:ext cx="63367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Lane M: protein molecular weight marker (</a:t>
            </a:r>
            <a:r>
              <a:rPr lang="en-US" sz="1600" b="1" dirty="0" err="1" smtClean="0"/>
              <a:t>BioRad</a:t>
            </a:r>
            <a:r>
              <a:rPr lang="en-US" sz="1600" b="1" dirty="0" smtClean="0"/>
              <a:t>)</a:t>
            </a:r>
          </a:p>
          <a:p>
            <a:r>
              <a:rPr lang="en-US" sz="1600" b="1" dirty="0" smtClean="0"/>
              <a:t>Lane 1</a:t>
            </a:r>
            <a:r>
              <a:rPr lang="en-US" sz="1600" dirty="0" smtClean="0"/>
              <a:t>: </a:t>
            </a:r>
            <a:r>
              <a:rPr lang="en-US" sz="1600" b="1" i="1" dirty="0" smtClean="0"/>
              <a:t>S. </a:t>
            </a:r>
            <a:r>
              <a:rPr lang="en-US" sz="1600" b="1" i="1" dirty="0" err="1" smtClean="0"/>
              <a:t>dysenteriae</a:t>
            </a:r>
            <a:r>
              <a:rPr lang="en-US" sz="1600" b="1" i="1" dirty="0" smtClean="0"/>
              <a:t> </a:t>
            </a:r>
            <a:r>
              <a:rPr lang="en-US" sz="1600" b="1" dirty="0" smtClean="0"/>
              <a:t>1                         Lane 2: </a:t>
            </a:r>
            <a:r>
              <a:rPr lang="en-US" sz="1600" b="1" i="1" dirty="0" smtClean="0"/>
              <a:t>S. </a:t>
            </a:r>
            <a:r>
              <a:rPr lang="en-US" sz="1600" b="1" i="1" dirty="0" err="1" smtClean="0"/>
              <a:t>flexneri</a:t>
            </a:r>
            <a:r>
              <a:rPr lang="en-US" sz="1600" b="1" i="1" dirty="0" smtClean="0"/>
              <a:t> </a:t>
            </a:r>
            <a:r>
              <a:rPr lang="en-US" sz="1600" b="1" dirty="0" smtClean="0"/>
              <a:t>2a </a:t>
            </a:r>
          </a:p>
          <a:p>
            <a:r>
              <a:rPr lang="en-US" sz="1600" b="1" dirty="0" smtClean="0"/>
              <a:t>Lane 3: </a:t>
            </a:r>
            <a:r>
              <a:rPr lang="en-US" sz="1600" b="1" i="1" dirty="0" smtClean="0"/>
              <a:t>S. </a:t>
            </a:r>
            <a:r>
              <a:rPr lang="en-US" sz="1600" b="1" i="1" dirty="0" err="1" smtClean="0"/>
              <a:t>flexneri</a:t>
            </a:r>
            <a:r>
              <a:rPr lang="en-US" sz="1600" b="1" i="1" dirty="0" smtClean="0"/>
              <a:t> </a:t>
            </a:r>
            <a:r>
              <a:rPr lang="en-US" sz="1600" b="1" dirty="0" smtClean="0"/>
              <a:t>3a                              Lane 4:</a:t>
            </a:r>
            <a:r>
              <a:rPr lang="en-US" sz="1600" b="1" i="1" dirty="0" smtClean="0"/>
              <a:t> </a:t>
            </a:r>
            <a:r>
              <a:rPr lang="en-US" sz="1600" b="1" i="1" dirty="0" err="1" smtClean="0"/>
              <a:t>S.flexneri</a:t>
            </a:r>
            <a:r>
              <a:rPr lang="en-US" sz="1600" b="1" dirty="0" smtClean="0"/>
              <a:t> 6 </a:t>
            </a:r>
          </a:p>
          <a:p>
            <a:r>
              <a:rPr lang="en-US" sz="1600" b="1" dirty="0" smtClean="0"/>
              <a:t>Lane 5: </a:t>
            </a:r>
            <a:r>
              <a:rPr lang="en-US" sz="1600" b="1" i="1" dirty="0" smtClean="0"/>
              <a:t>S. </a:t>
            </a:r>
            <a:r>
              <a:rPr lang="en-US" sz="1600" b="1" i="1" dirty="0" err="1" smtClean="0"/>
              <a:t>boydii</a:t>
            </a:r>
            <a:r>
              <a:rPr lang="en-US" sz="1600" b="1" i="1" dirty="0" smtClean="0"/>
              <a:t> </a:t>
            </a:r>
            <a:r>
              <a:rPr lang="en-US" sz="1600" b="1" dirty="0" smtClean="0"/>
              <a:t>type 4		  Lane 6: </a:t>
            </a:r>
            <a:r>
              <a:rPr lang="en-US" sz="1600" b="1" i="1" dirty="0" err="1" smtClean="0"/>
              <a:t>S.sonnei</a:t>
            </a:r>
            <a:endParaRPr lang="en-US" sz="1600" b="1" i="1" dirty="0" smtClean="0"/>
          </a:p>
          <a:p>
            <a:r>
              <a:rPr lang="en-US" sz="1600" b="1" dirty="0" smtClean="0"/>
              <a:t>Lane 7</a:t>
            </a:r>
            <a:r>
              <a:rPr lang="en-US" sz="1600" b="1" i="1" dirty="0" smtClean="0"/>
              <a:t>: S. </a:t>
            </a:r>
            <a:r>
              <a:rPr lang="en-US" sz="1600" b="1" i="1" dirty="0" err="1" smtClean="0"/>
              <a:t>flexneri</a:t>
            </a:r>
            <a:r>
              <a:rPr lang="en-US" sz="1600" b="1" i="1" dirty="0" smtClean="0"/>
              <a:t> </a:t>
            </a:r>
            <a:r>
              <a:rPr lang="en-US" sz="1600" b="1" dirty="0" smtClean="0"/>
              <a:t>1a</a:t>
            </a:r>
            <a:r>
              <a:rPr lang="en-US" sz="1600" b="1" i="1" dirty="0" smtClean="0"/>
              <a:t> </a:t>
            </a:r>
            <a:r>
              <a:rPr lang="en-US" sz="1600" dirty="0" smtClean="0"/>
              <a:t> (</a:t>
            </a:r>
            <a:r>
              <a:rPr lang="en-US" sz="1600" dirty="0" err="1" smtClean="0"/>
              <a:t>avirulent</a:t>
            </a:r>
            <a:r>
              <a:rPr lang="en-US" sz="1600" dirty="0" smtClean="0"/>
              <a:t> strain)</a:t>
            </a:r>
            <a:endParaRPr lang="en-US" sz="1600" dirty="0"/>
          </a:p>
        </p:txBody>
      </p:sp>
      <p:pic>
        <p:nvPicPr>
          <p:cNvPr id="10" name="Picture 9"/>
          <p:cNvPicPr/>
          <p:nvPr/>
        </p:nvPicPr>
        <p:blipFill>
          <a:blip r:embed="rId2" cstate="print"/>
          <a:srcRect l="50000" b="8696"/>
          <a:stretch>
            <a:fillRect/>
          </a:stretch>
        </p:blipFill>
        <p:spPr bwMode="auto">
          <a:xfrm>
            <a:off x="5616699" y="476672"/>
            <a:ext cx="4968552" cy="3528392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2664371" y="3933056"/>
            <a:ext cx="710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WCL</a:t>
            </a:r>
            <a:endParaRPr lang="en-IN" sz="2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8716514" y="3964994"/>
            <a:ext cx="5725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LPS</a:t>
            </a:r>
            <a:endParaRPr lang="en-IN" sz="2000" b="1" dirty="0"/>
          </a:p>
        </p:txBody>
      </p:sp>
      <p:pic>
        <p:nvPicPr>
          <p:cNvPr id="9" name="Picture 4" descr="Pictur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163" y="5867400"/>
            <a:ext cx="9865096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752475" y="6324600"/>
            <a:ext cx="4680585" cy="457200"/>
          </a:xfrm>
        </p:spPr>
        <p:txBody>
          <a:bodyPr/>
          <a:lstStyle/>
          <a:p>
            <a:r>
              <a:rPr lang="en-IN" sz="1050" dirty="0" smtClean="0"/>
              <a:t>Hemanta Koley MSc, PhD,  Scientist, Bacteriology</a:t>
            </a:r>
            <a:endParaRPr lang="en-US" sz="1050" dirty="0"/>
          </a:p>
        </p:txBody>
      </p:sp>
      <p:sp>
        <p:nvSpPr>
          <p:cNvPr id="16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72821" y="6210300"/>
            <a:ext cx="540068" cy="457200"/>
          </a:xfrm>
        </p:spPr>
        <p:txBody>
          <a:bodyPr/>
          <a:lstStyle/>
          <a:p>
            <a:fld id="{70B5AEC6-CB2F-424F-AB4F-07D77F49091F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6099" y="2091620"/>
            <a:ext cx="1036915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150000"/>
              <a:buFont typeface="Wingdings" pitchFamily="2" charset="2"/>
              <a:buChar char="Ø"/>
            </a:pP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The protective nature of various proteins along with the natural adjuvant LPS, have made our newly developed multi-serotype (</a:t>
            </a:r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hexavalent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 OMVs formulation an ultimate broad spectrum non-living vaccine candidate. </a:t>
            </a:r>
          </a:p>
          <a:p>
            <a:pPr algn="just">
              <a:buSzPct val="150000"/>
              <a:buFont typeface="Wingdings" pitchFamily="2" charset="2"/>
              <a:buChar char="Ø"/>
            </a:pPr>
            <a:endParaRPr lang="en-US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buSzPct val="150000"/>
              <a:buFont typeface="Wingdings" pitchFamily="2" charset="2"/>
              <a:buChar char="Ø"/>
            </a:pP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Multi-serotype (</a:t>
            </a:r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hexavalent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) OMVs formulation without any artificial adjuvant conferred long term passive protection to neonatal mice against shigellosis.</a:t>
            </a:r>
          </a:p>
          <a:p>
            <a:pPr algn="just">
              <a:buSzPct val="150000"/>
              <a:buFont typeface="Wingdings" pitchFamily="2" charset="2"/>
              <a:buChar char="Ø"/>
            </a:pPr>
            <a:endParaRPr lang="en-US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buSzPct val="150000"/>
              <a:buFont typeface="Wingdings" pitchFamily="2" charset="2"/>
              <a:buChar char="Ø"/>
            </a:pP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It carries two important qualities of an ideal vaccine: broad spectrum immunogenicity and low </a:t>
            </a:r>
            <a:r>
              <a:rPr lang="en-US" sz="20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reactogenicity</a:t>
            </a: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</a:p>
          <a:p>
            <a:pPr algn="just">
              <a:buSzPct val="150000"/>
              <a:buFont typeface="Wingdings" pitchFamily="2" charset="2"/>
              <a:buChar char="Ø"/>
            </a:pPr>
            <a:endParaRPr lang="en-US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buSzPct val="124000"/>
              <a:buFont typeface="Wingdings" pitchFamily="2" charset="2"/>
              <a:buChar char="Ø"/>
            </a:pPr>
            <a:r>
              <a:rPr lang="en-US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It could be exploited for the development of a novel non-living vaccine against human shigellosis in near future.</a:t>
            </a:r>
            <a:endParaRPr lang="en-US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5AEC6-CB2F-424F-AB4F-07D77F49091F}" type="slidenum">
              <a:rPr lang="en-US" smtClean="0"/>
              <a:pPr/>
              <a:t>39</a:t>
            </a:fld>
            <a:endParaRPr lang="en-US" dirty="0"/>
          </a:p>
        </p:txBody>
      </p:sp>
      <p:grpSp>
        <p:nvGrpSpPr>
          <p:cNvPr id="2" name="Group 14"/>
          <p:cNvGrpSpPr/>
          <p:nvPr/>
        </p:nvGrpSpPr>
        <p:grpSpPr>
          <a:xfrm>
            <a:off x="1008187" y="0"/>
            <a:ext cx="8208912" cy="1828800"/>
            <a:chOff x="155575" y="-144463"/>
            <a:chExt cx="9449817" cy="1985840"/>
          </a:xfrm>
        </p:grpSpPr>
        <p:sp>
          <p:nvSpPr>
            <p:cNvPr id="154630" name="AutoShape 6" descr="data:image/jpeg;base64,/9j/4AAQSkZJRgABAQAAAQABAAD/2wCEAAkGBg8PDw8PDhAUEBAQDw8PEBAPEBAVFQ8QFBAVFRUQFBQYHCYfFxokHBQVIDEgJScpLSwsFR4xNTAqNSYrLCkBCQoKDgwOGA8PGSkdHSQpLCwpLy8wNTYqLCwpKSwpLCksLDUsKSwpKSksNSksKSksLCk0KSwpKSwpKSkpLCksKf/AABEIAPsAyQMBIgACEQEDEQH/xAAbAAEAAgMBAQAAAAAAAAAAAAAAAQYDBAUHAv/EAE0QAAICAgADBQMGCAoGCwAAAAECAAMEEQUSIQYTMUFRImFxBxQygZGhI0JSU2JykrEVJTNDgqKjwdHwNGRzk8LxFiRVY4OkssPS0+H/xAAYAQEAAwEAAAAAAAAAAAAAAAAAAQMEAv/EACURAQACAgEDAwUBAAAAAAAAAAABAgMRMRIhMgRRYSMzQULwIv/aAAwDAQACEQMRAD8A9xiRJgRJkSYCIkQEmJECYiICIkQE0M2/JW/GFVS2Y7mxMhuflspPLuu1QTp12CpHj7Skb0Y4zwtsmsKmRdjOrixLcdwCGG9BlYFbF69VYEH46M0ePdphhLRSEfLzLxyUY9fKr3so9qxj9GtB4lj0G/PwgdLjCXnHvGIVXINVgoazfKtpUhWboegOj4eUy4VDV1V1u5tZK0RrH1zWMqgF2102db+uVNcHtFaTY2XhY2+q0V41lwUejWMykn1IGvSfKdrc/Bupp4zRV3V9i01Z+EX7lbWOkS+t/aq2fxtkbPx0FrxeJ022XV1WB3oZUtC7PduRsIT4c2upHiNjfiJszm2WYfDccsxqxMdCWYkqihnbZJPmzE/EkzdxMtLq0tqYPXYiujDemVhsEbgZpERAREQEREBERASYiAiRJgIkRAmJEQJiRECYkRA0Mfhli3vacu90bm1jv837pN/klag/T3uZX+AILuN8YvYAtj14ODUfNUNRvsA9xaxf2ZZHx7jeji7lpVTulal3Y5BG3sJJ0PEBQp2OpI6SqZO+H8eW49MbjFSY7nyTPx1/BbPlz17UepWBbc7idFADX3V0gnQNtiICfQFiNzifKDjVZPB88FgU+aW3q6ka5qkNtbgjxHMimY8fB4YLM1ra1uvquSvJuyq1sdjcqPWikg6r1aqhRoDR6eJPO7a8Nppwk4TgVrQ3E8kULXSABXUxD5VwTwCitW3rp7Q9YFn7P5LZGFh3XAF7cbHucEeDvUrHp8SZ0ppZnB6bqPmzhhUAiharbqiFXWgHrZWA6Dzn3w3hteNWKaeYIuyO8ttsbqdnb2MzH6zA24kRAREQEREBESYESZEmBEmRECZERAREQEREBJkRA5vHOFW5SLUmS+NWSe+NAAtsXXREt3+CHqQOb0K+eh2s4MnEsLIx6bF76pgabEcE4+ZVp69nqVYHl356b3ywzV4dw2nFqWqhOStdnW2JJJ5mdmOyzEkksSSSdmB59wTjq5xW/l5TnYnB7bF0dC/H4m1F4HwLIPgBO72YT53lZXF7Duv28TA34Li1Pq28f7WxSd63yonrKl2KxR/B9TrzbuqZirG0qS794WRC+lJIVtrygnroeVo+SW3+LjV4fN83Oo5fzYGQzBOhIGg46AkDw3MHpvX4/U5L46b3Xna7JhtSImfy7dATMfHzsPNY06KstTI9GQgJ2CpB5XDb9pSD00d+A7ExUYtdfN3aKnO7WPyKF5nb6TtrxY+ZmWb1JERAREQEREBERASZEQJiJECYkRAREQEREBJkSYCREQKCnyaZNINOHxLusXbd3TdhV3GtW2Snec6lh1PVgT6kyy9lOzFfDqDTW7WNZa991rhQbbnADNyqAqjSqAAOgUfGdmJVTDjpM2rWImefl1N7TGpkiIlrkiIgIiICIiAiIgJMiIExIkwEiTIgTEiIExInw96gcxI116+O9Ak69egP2QMkTXx8+uxK7EcFbBtDv6XQnp9QP2Ss9tPlBw+G8vf2qGILBEbdvNraEVfjVt7SltjRI95ULXbaqKWYhVUFmZjoKANkk+QnATI4hej5NDV1hhzYuLdW34VANhrn2GrZ+mgB7AI5gx2B51xjtxxvidNy8PwTjYlyWK12a6cxqasKTWpA5RoE79v6R6+GrjwzjnD+J0YvEsj8FbgG2xwbGX5tZyFbOfXQoQNjfiNe8SImJ4HY4f20wrMWnJsvrxxanMUyLa0atgSr1sGI6qwZT7xOb/0yszH7rg5ovYpz95a5NVFfNrvLe72xZm2q19D7DsSBrdb7Odn8K+o5lmHUXzLsjL/DU1uwS697K1PMDr2GXoJj4rwrh2ObqslTiYeZXjlrcVRX3eRiXPaoYopA5lsPUj+bPUHUrjJE26Re+zHHbcg5NGXWlWXiWrXctTM1bq9YsrurLdeVlPgeoKkTuTxw8ObivEMnilV1+JX7FOPZQ71WOK1H4QqR7SHyVh1Dfb127Q8ZwGD5A/hPGAQWPjVrXkoqliWNH0HJ2oJXrpfxfGdddd6HpsicLg3bfAzKDkY14dU0LEPSyo+Yes+0NdfLro63OGPlQx3zVxqwzheZW5CujcW0K9k+0wA6quztwNdDOxeYnxTZzKraI2AdEEEe4g9Z9wEREBJkRAREmBq8S4lVjVPfc3LWgBJ0SSSQFVQOrMSQAB1JIA8ZyuGdo7bL0qvpWrvVsaoLYXdQnKSLRyhVOmHgzDZ1s9CdDtrkc2VwzF17LW5GW3wxqgEH+8vrb+hJ4U38Y1D/AFLLP9viSubT1xUWyJMiWBERA5fafjq4GJdlOCwqXmCKCTY+wFq2B0LEhQfVh8J4n2h49xcZIcGpLyy81GPYDarEArUzd2i2OPZ0AzMD9k9k7ZcOXIwsim11rpaomyx25e6C+0LefqF5Sobej1Hl4zynsO2TxIXrlt85wa7dU5J7yk5bpbz8xqB6gkAk9OvQ7JJHF7TXuOT2d7RceyX+bUbw0a64q9lX+j7bd3dVkdCpsbr+L3nLv6Grn2e+TvFxLGus3l5DaY5GSC9nebJZxskDfTXTmGj7R30tDID4gHoR4DwPiPhOX/BFtX+iXlF8qL1N1S+5DsWIPcGIHkJmtkm3wh1fjK5xT5PuHZNne2U8rEqX7tigs5TsBlHQjp6TJ/0jvraxL8dGNVmPU3zbIQuzXlQhWm0IxXbjZ2R49Tytrdbj9a/TryE+OJkN99asPvnGrV4HRRQAABoAAADwAHQAT5vx0sUq6hlPXRHmPA+4++cw9q8MeNrL+tj5I/fXPk9rsL88T+rRkn91cjpn2HVooWtQqKFUb6Aep2T8ZknFye0ZVuQY1q67otZlax661tZlR3L7sCkqw3ydNddTEmJdm83ziwLjc5VasVrAmSnKp53uYK7ISSNAKDy/jAiT0zzI0O03ZfEzCroHrsuL0Nm4TgFD4ct4U/hELLynfgdbI8RU6uwi4GNfXl8jHurrTmLSW7v8WhEtb+RKle8OupLqNkA79Wpx0RFrrVURQFVEUKqqPIAdAJq8Z4RXl0PRbvlbRDDXNW6naWLvpsEA9eh8D0JnVckx2/A7nYjjDZfD8O6wlrXxqWtb2ethrUsfZJ11O9HR6+E7srHZLjRvZ8fKRVzsZE53QBVyaWJCZFXnyHXVfxW6eks82RO0kREkIiIGtm8SooCtfbXSGPKrWuqAt+SCxA37pxOM9se5yFxsehsu1qe+bumrVKUZiqNZY7BfaIbQHX2D5StHjS8R4tdzVqasGuyrFZtMXc3mq+7Xgp5qeQHx0CfxtTBwrMxqMjibWPVRvLqHttXXsLg0HwJG+rOfrMpvk1uIgb/FeNJkcVwlCPW9eFnlktUAgPbicrKykqwPKw2rHXKd6m9w24Di2MvX2sHPHgdbF2Geh8D5+EqdHaCrJ4vid2wIWriWPsFSGKmlw66J2pVdg+6WbXLxPhbjpzHNoO99Q2P3uh7/AMB904iZm8TIvMSYmkRIFg3rfkD9R/5Q67GgSPeNdPtnivbPAtPFbcKl3XIya6npuovsUYOHrkvR6VblHOe8YeOzaPomRM6G52l4lb2gymwqG5OF4tmsu6pjrNuU77pD02o0Ovhvr19km3YmJXTWlVShK0UKiKNBVHgBMHB+EVYlFePQvLXWugPX1YnzJPUn3zcmLJfqlBERKxitxa3ZHdFZqyTWzKCUJBBKk+HQnwmWIgc7Lw7y/NXk2oD+IopZeg/TrOvqM278fvanqsJIsrattHyZSCR7+szRJ2NXHwArNY9ll9jqqtZe/MeVSSFCgBFGyTpVHjNuRETMzyEREgcvjlFq93mYo3lYhaytd67+sj8Lit7nUdPRlQ+UuvCOK1ZePTk0NzVXVrYh89EeBHkR4EeRBEr05XYriHzPPyuFsD3d2+IYQHgquxGRSD5AWAsB+mZpw2/VL0GIETSEREDxzJ7OPTxvMqNtleO6/OFWp+VrqsvJUmrmXTIq2rcSVIOiB0BO7Ri8JoxyDjY9aFmCu6Kqvy6O2L65m668T5zc7fdiLOIdxfh3/Nc3HLBLtHTVP0ettePkR4+frsUHM4FxWrJ+bZXEr6u8Zu5IDNVdWFDfgrl5Pwo5XJVh08dMBs0ZKTM72PQGQEgkAlfokjZX4HynO7QHko78fTxLK8tD1/mW5nH9KvvE+DmZ+H4RqUL3tlg142uXY79WM1+0Y5sdqhrmyLKcVQTrZvuSs9dHyZj4eUz18o0hfkbYB0R7j0MmF8BuJvS0eO8ZqwsW/LvOq6K2sb1OvBB7ydAe8ieXfJ7iXWrfxXKG8niVhtJ/NY42K0XfXWgNe7l9Ju/K5lNm5WBwOokLcwy8wrv2cdCQqn4kOfiElkprVVVEACqAqgeCgDQA+EozW1Gh9RETIgiFYEAjqCAR7wYgIiICIiAiIgIiICVLtQ3zPKweJbITGy074n6K4+SBRd9mkbXqxMts5naDhhy8bJxSo5bsdlVt+Fp3ygj3EId/Gd0nU7F/ESt/J3xx83hmJfZoOaxW+iSTZV+DctsDRLKx17x1Msk3pIiICVr5RqCeGZNqj8JiqM2o68Hx2Fn3qrKfcxllmHNxFuqspcbS2t63HqrqVI+wmBT+H5YsrqdOqWVq6n3EbH3anzkqGy+Fo3gc1n+uvCyXH3hZyuwLt/B9Fb9Ho58Zx6NRY1RH9SdKzZ4lwlR5W5th/VXDdN/bav2zHWNZNIXyYr6wykH4gkkaPrsdRMkrfyhcQerh9yVHV2UUwqPHYsvPJzj9VS7/ANCbEqT2MqOVkZ3F32Tl2tViliSVxKTyIQW6+0V3/RHrLaiAAAeA/wA7Mw8PwkopqprGkqrStR+iqgD90yvUrFSRso3MvublK7+xiPrmC1uqdofURE4EyIiAiIgIiICIiAifLISVIYgAkkALp9qRo7GxokHprw9JKuDvRB0eU6IOjoHR9D1H2wJiJjruDHQ668/fsgj6tQNL5Nbe5yuL4HULXlLm078O6y05iq+4MrfbL7PN0vGLx3DuO+XMw8nDfQJ9uki9DodSdcwE9HVtgH1G+oIP2Hwm+k7rEpTEROwiIgedcAr7u/itX5HFMlx8Lkrv/wDdM2eHXg8coQj+S4Zk2DQJ9q7JpQeHh0pbrMGIOXivGk1od9hWD4vhVg/ek3ezC83GM5tfyXD8Gv8AbvyXP7h9kzRH1Rd5SO0uQMjieNQDtMKl8qwAgjv7i1NQPvCLkftiXaedcEdbMniVwOy+a9S7bbdzjgY6nr10XqtIPxluWdVkdmIiYUEQDA/z/jAREQEREBERAREQEBQPAa2dnXmfWIgDK/wzvauIX1ONVWUiykht7K2lnUg9d/hR9QHps2AzlcX9izDtH4uStTn9G9GqG/6bV/ZOq+w0e29ppTCzAdDD4jiX2H/uWY1WfdYJ6eJ532yw++4dnV62WxbiB+kiF1+9RLb2PzDdw7AuLcxsw8Z2YnZLGleYn373NOGf86S68REvCTIkwKFYnLxjiX6dHD7P6tyf8E3+zFWuI5za+licP6/CzMEwcSGuL5H6XD8FvsyMsf4Td7OnWdk/pYeIf2b8n/5TPH3R3eK8TqxaLci9wldSNY7MdAADw+J8APMkTz/sTjhcKglR3zU1tc+hzM9oOQQT7myG+tjNL5SeKNnJkVp/otDfNq/TIzbbBQbfelRcqPV+Y/iKZaKagihV6AAAfUAB9wEjNbtofc+XYjWhvZ18Bonf3ffPqJmQp3aPtNZjZPstj1gUc5bIrbdhB6UiwMOvXY8ujbPQS14eT3tddgBXnRH5WBBHMoOuvxizDrcg2IjspPKWRTy79N71M86mYERETkIiICa3EMtaanufmK1rznl+kQPID8YnyHmdCbM1eI4S3VPW7MqsrKSh0QCNcw9CPEH1AkwOfwXtKMp2XuXqHKHrNnKS68qMdhSeQ6tqOj+X49CB2pxuDdmK8Vy6Ozewyhe7oRQWKF7NVIu2bu06nyWdkCTbW+wRETkJyO12xg5LjxprGQv61DC4f+idea/EcYW0XVHwsqsr/aQr/fJjkZbUFiso6rYpUe9WGv3GYfkayzZwTDDH2qu+ob3d3e4A/Z5ZqdkszvcDBtJ2Wxcck/pCtQ33gzX+RwutXE8YMFGPxbKXw23K3LoDfQD2T6+PlNGHtMwl6RERNISYiBReOty8cQeVnCW+2vMH/wBpmnm25DZYqxWatWx3ry7gpHd1mxSgpf8AOnVgGthQxbxAB3u2bd3xThVuvZtq4hisRvxKVXIP7Fpze1PadcJEVEN2Tc3d4+OnV7bD4AAeXhs+X1iZr76+w0uOCpbcDEQKgbKp5K1HRa8dGsAA9Aa1EtUp/Dex12PmYeVn2d5n3VZdloBHd49amlUorA8h3h6+ZJ+JuEryRrUIIiJUEQB1PX06dOnwiAiIgIiICIiAiIgIiICSJEhz0PwMCt/J038XV1n+ZuyqPhyZNmh9hEy/JyzV8Y7QULr2rMPIHMT+PW5Y6Hj9ITU+T9tLxKr83xbMA/VbkYfvM2ezX4PtRlL+f4TXb9ddyV/uBmnH5yl6SqWb6suv0UI+8sZliJpCTIkwON2l7Npm1AA93fW4tx7wNmm0AgHXmpBKlemwx8Dojm9lewSYlz5mTb87zXHJ37JyrTX4d3TXs8g9Tsk7PqZa4gU3jR3xXxPsYKHRJ0O8vs8B5fyP16HpMs0MvI5+MZo8q8bBr+v/AKxZr+0E35izeSCN+sRKgiRzddbHhsDfXx6nXp4SYCIiAiIgIDb8PUj7IiAiIgIiICQ46H4GTIbwPwMCp9jX1ncbr9Myi3/eUk/3TarPd9puHt+e4dlU/HkZrJo9mxy8a4wv5dWDZ9lZX++bHGmKcd4BYNdW4hX1YqOuOABsD3zRX7n97D1WIiakkmRJgRJiQ3gYHnOP14rxZuYkDJor0eXXs4NB9N9Cxnalf4Gy3ZHFXOnV+J3jyIISmmv/AIJYJiy+SCIiVCZERAREQEREBERAREQEREBPmzwP1fvn1ufFp8B6kfv/APySKlw08vaDMH5fDqX/AGb+WbHaUfxp2fP+u3r9TVKJqYvTtD+vwhh9a5gm12nDjiXAmPLyfwgFHQ83MyHez4a0F19cvr5wPVRECJqSSZEmAnxcxAJVeY+gIH3mfcgwPNezh2+cxGieKcQJB15ZDr1+wTuVsCoIOwQOonD7PDVmfv8A7U4if/ON/jO1RzdQVCqOi9Rsgeeh4D/PTwmHJ5ShkiIlYREE+HT4n0gIiICIiAiIgAYiICIgjw6+H3/GAJmNz7Q/z5H/ABn2fTWwfH/lMNvn6dR8B7I/ukwKofZ49in8vh+Un7NoaZu3eWlD8IybW5a6eL4zWO3glZV+Zj7gBNTiFoTjXDWP41GZWfXry6P2t902vlPx0fAQ2DaJm4bONkbQ28jDY6jo5l3Fqj1HAzq760tqYPW4DKwIIZT4EEHzHX65sTXwMJKKkpqAWutQiKAAFQDQX6hNia0kmRJgJBkxA8x4O2sjiSb+jxPN/rlLQP68sAbr9v8AjK/gj+M+MDy+fVnXvbDp2Z3gP3r+6Y8vkh9xJiUiIkxAiJMQIiTECIkxAiJMQIiTECAdjcw3n2Trr/ncy1jovwH7pr2+B/VB+udRyKfxg64xwY68fnynw/MqR+6dT5SMQ28JzQvita2j/wAKxLCfsUzl8dH8a8E/22WP7AS551KvVajDatVYrA+alCCPsMstOpiRYezvFBl4eLlD+fx6rTryLICR9RJH1ToyjfInYW4DhbO9HJUb9Bk2aEvM2Jf/2Q=="/>
            <p:cNvSpPr>
              <a:spLocks noChangeAspect="1" noChangeArrowheads="1"/>
            </p:cNvSpPr>
            <p:nvPr/>
          </p:nvSpPr>
          <p:spPr bwMode="auto">
            <a:xfrm>
              <a:off x="155575" y="-144463"/>
              <a:ext cx="304800" cy="304801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632" name="AutoShape 8" descr="data:image/jpeg;base64,/9j/4AAQSkZJRgABAQAAAQABAAD/2wCEAAkGBg8PDw8PDhAUEBAQDw8PEBAPEBAVFQ8QFBAVFRUQFBQYHCYfFxokHBQVIDEgJScpLSwsFR4xNTAqNSYrLCkBCQoKDgwOGA8PGSkdHSQpLCwpLy8wNTYqLCwpKSwpLCksLDUsKSwpKSksNSksKSksLCk0KSwpKSwpKSkpLCksKf/AABEIAPsAyQMBIgACEQEDEQH/xAAbAAEAAgMBAQAAAAAAAAAAAAAAAQYDBAUHAv/EAE0QAAICAgADBQMGCAoGCwAAAAECAAMEEQUSIQYTMUFRImFxBxQygZGhI0JSU2JykrEVJTNDgqKjwdHwNGRzk8LxFiRVY4OkssPS0+H/xAAYAQEAAwEAAAAAAAAAAAAAAAAAAQMEAv/EACURAQACAgEDAwUBAAAAAAAAAAABAgMRMRIhMgRRYSMzQULwIv/aAAwDAQACEQMRAD8A9xiRJgRJkSYCIkQEmJECYiICIkQE0M2/JW/GFVS2Y7mxMhuflspPLuu1QTp12CpHj7Skb0Y4zwtsmsKmRdjOrixLcdwCGG9BlYFbF69VYEH46M0ePdphhLRSEfLzLxyUY9fKr3so9qxj9GtB4lj0G/PwgdLjCXnHvGIVXINVgoazfKtpUhWboegOj4eUy4VDV1V1u5tZK0RrH1zWMqgF2102db+uVNcHtFaTY2XhY2+q0V41lwUejWMykn1IGvSfKdrc/Bupp4zRV3V9i01Z+EX7lbWOkS+t/aq2fxtkbPx0FrxeJ022XV1WB3oZUtC7PduRsIT4c2upHiNjfiJszm2WYfDccsxqxMdCWYkqihnbZJPmzE/EkzdxMtLq0tqYPXYiujDemVhsEbgZpERAREQEREBERASYiAiRJgIkRAmJEQJiRECYkRA0Mfhli3vacu90bm1jv837pN/klag/T3uZX+AILuN8YvYAtj14ODUfNUNRvsA9xaxf2ZZHx7jeji7lpVTulal3Y5BG3sJJ0PEBQp2OpI6SqZO+H8eW49MbjFSY7nyTPx1/BbPlz17UepWBbc7idFADX3V0gnQNtiICfQFiNzifKDjVZPB88FgU+aW3q6ka5qkNtbgjxHMimY8fB4YLM1ra1uvquSvJuyq1sdjcqPWikg6r1aqhRoDR6eJPO7a8Nppwk4TgVrQ3E8kULXSABXUxD5VwTwCitW3rp7Q9YFn7P5LZGFh3XAF7cbHucEeDvUrHp8SZ0ppZnB6bqPmzhhUAiharbqiFXWgHrZWA6Dzn3w3hteNWKaeYIuyO8ttsbqdnb2MzH6zA24kRAREQEREBESYESZEmBEmRECZERAREQEREBJkRA5vHOFW5SLUmS+NWSe+NAAtsXXREt3+CHqQOb0K+eh2s4MnEsLIx6bF76pgabEcE4+ZVp69nqVYHl356b3ywzV4dw2nFqWqhOStdnW2JJJ5mdmOyzEkksSSSdmB59wTjq5xW/l5TnYnB7bF0dC/H4m1F4HwLIPgBO72YT53lZXF7Duv28TA34Li1Pq28f7WxSd63yonrKl2KxR/B9TrzbuqZirG0qS794WRC+lJIVtrygnroeVo+SW3+LjV4fN83Oo5fzYGQzBOhIGg46AkDw3MHpvX4/U5L46b3Xna7JhtSImfy7dATMfHzsPNY06KstTI9GQgJ2CpB5XDb9pSD00d+A7ExUYtdfN3aKnO7WPyKF5nb6TtrxY+ZmWb1JERAREQEREBERASZEQJiJECYkRAREQEREBJkSYCREQKCnyaZNINOHxLusXbd3TdhV3GtW2Snec6lh1PVgT6kyy9lOzFfDqDTW7WNZa991rhQbbnADNyqAqjSqAAOgUfGdmJVTDjpM2rWImefl1N7TGpkiIlrkiIgIiICIiAiIgJMiIExIkwEiTIgTEiIExInw96gcxI116+O9Ak69egP2QMkTXx8+uxK7EcFbBtDv6XQnp9QP2Ss9tPlBw+G8vf2qGILBEbdvNraEVfjVt7SltjRI95ULXbaqKWYhVUFmZjoKANkk+QnATI4hej5NDV1hhzYuLdW34VANhrn2GrZ+mgB7AI5gx2B51xjtxxvidNy8PwTjYlyWK12a6cxqasKTWpA5RoE79v6R6+GrjwzjnD+J0YvEsj8FbgG2xwbGX5tZyFbOfXQoQNjfiNe8SImJ4HY4f20wrMWnJsvrxxanMUyLa0atgSr1sGI6qwZT7xOb/0yszH7rg5ovYpz95a5NVFfNrvLe72xZm2q19D7DsSBrdb7Odn8K+o5lmHUXzLsjL/DU1uwS697K1PMDr2GXoJj4rwrh2ObqslTiYeZXjlrcVRX3eRiXPaoYopA5lsPUj+bPUHUrjJE26Re+zHHbcg5NGXWlWXiWrXctTM1bq9YsrurLdeVlPgeoKkTuTxw8ObivEMnilV1+JX7FOPZQ71WOK1H4QqR7SHyVh1Dfb127Q8ZwGD5A/hPGAQWPjVrXkoqliWNH0HJ2oJXrpfxfGdddd6HpsicLg3bfAzKDkY14dU0LEPSyo+Yes+0NdfLro63OGPlQx3zVxqwzheZW5CujcW0K9k+0wA6quztwNdDOxeYnxTZzKraI2AdEEEe4g9Z9wEREBJkRAREmBq8S4lVjVPfc3LWgBJ0SSSQFVQOrMSQAB1JIA8ZyuGdo7bL0qvpWrvVsaoLYXdQnKSLRyhVOmHgzDZ1s9CdDtrkc2VwzF17LW5GW3wxqgEH+8vrb+hJ4U38Y1D/AFLLP9viSubT1xUWyJMiWBERA5fafjq4GJdlOCwqXmCKCTY+wFq2B0LEhQfVh8J4n2h49xcZIcGpLyy81GPYDarEArUzd2i2OPZ0AzMD9k9k7ZcOXIwsim11rpaomyx25e6C+0LefqF5Sobej1Hl4zynsO2TxIXrlt85wa7dU5J7yk5bpbz8xqB6gkAk9OvQ7JJHF7TXuOT2d7RceyX+bUbw0a64q9lX+j7bd3dVkdCpsbr+L3nLv6Grn2e+TvFxLGus3l5DaY5GSC9nebJZxskDfTXTmGj7R30tDID4gHoR4DwPiPhOX/BFtX+iXlF8qL1N1S+5DsWIPcGIHkJmtkm3wh1fjK5xT5PuHZNne2U8rEqX7tigs5TsBlHQjp6TJ/0jvraxL8dGNVmPU3zbIQuzXlQhWm0IxXbjZ2R49Tytrdbj9a/TryE+OJkN99asPvnGrV4HRRQAABoAAADwAHQAT5vx0sUq6hlPXRHmPA+4++cw9q8MeNrL+tj5I/fXPk9rsL88T+rRkn91cjpn2HVooWtQqKFUb6Aep2T8ZknFye0ZVuQY1q67otZlax661tZlR3L7sCkqw3ydNddTEmJdm83ziwLjc5VasVrAmSnKp53uYK7ISSNAKDy/jAiT0zzI0O03ZfEzCroHrsuL0Nm4TgFD4ct4U/hELLynfgdbI8RU6uwi4GNfXl8jHurrTmLSW7v8WhEtb+RKle8OupLqNkA79Wpx0RFrrVURQFVEUKqqPIAdAJq8Z4RXl0PRbvlbRDDXNW6naWLvpsEA9eh8D0JnVckx2/A7nYjjDZfD8O6wlrXxqWtb2ethrUsfZJ11O9HR6+E7srHZLjRvZ8fKRVzsZE53QBVyaWJCZFXnyHXVfxW6eks82RO0kREkIiIGtm8SooCtfbXSGPKrWuqAt+SCxA37pxOM9se5yFxsehsu1qe+bumrVKUZiqNZY7BfaIbQHX2D5StHjS8R4tdzVqasGuyrFZtMXc3mq+7Xgp5qeQHx0CfxtTBwrMxqMjibWPVRvLqHttXXsLg0HwJG+rOfrMpvk1uIgb/FeNJkcVwlCPW9eFnlktUAgPbicrKykqwPKw2rHXKd6m9w24Di2MvX2sHPHgdbF2Geh8D5+EqdHaCrJ4vid2wIWriWPsFSGKmlw66J2pVdg+6WbXLxPhbjpzHNoO99Q2P3uh7/AMB904iZm8TIvMSYmkRIFg3rfkD9R/5Q67GgSPeNdPtnivbPAtPFbcKl3XIya6npuovsUYOHrkvR6VblHOe8YeOzaPomRM6G52l4lb2gymwqG5OF4tmsu6pjrNuU77pD02o0Ovhvr19km3YmJXTWlVShK0UKiKNBVHgBMHB+EVYlFePQvLXWugPX1YnzJPUn3zcmLJfqlBERKxitxa3ZHdFZqyTWzKCUJBBKk+HQnwmWIgc7Lw7y/NXk2oD+IopZeg/TrOvqM278fvanqsJIsrattHyZSCR7+szRJ2NXHwArNY9ll9jqqtZe/MeVSSFCgBFGyTpVHjNuRETMzyEREgcvjlFq93mYo3lYhaytd67+sj8Lit7nUdPRlQ+UuvCOK1ZePTk0NzVXVrYh89EeBHkR4EeRBEr05XYriHzPPyuFsD3d2+IYQHgquxGRSD5AWAsB+mZpw2/VL0GIETSEREDxzJ7OPTxvMqNtleO6/OFWp+VrqsvJUmrmXTIq2rcSVIOiB0BO7Ri8JoxyDjY9aFmCu6Kqvy6O2L65m668T5zc7fdiLOIdxfh3/Nc3HLBLtHTVP0ettePkR4+frsUHM4FxWrJ+bZXEr6u8Zu5IDNVdWFDfgrl5Pwo5XJVh08dMBs0ZKTM72PQGQEgkAlfokjZX4HynO7QHko78fTxLK8tD1/mW5nH9KvvE+DmZ+H4RqUL3tlg142uXY79WM1+0Y5sdqhrmyLKcVQTrZvuSs9dHyZj4eUz18o0hfkbYB0R7j0MmF8BuJvS0eO8ZqwsW/LvOq6K2sb1OvBB7ydAe8ieXfJ7iXWrfxXKG8niVhtJ/NY42K0XfXWgNe7l9Ju/K5lNm5WBwOokLcwy8wrv2cdCQqn4kOfiElkprVVVEACqAqgeCgDQA+EozW1Gh9RETIgiFYEAjqCAR7wYgIiICIiAiIgIiICVLtQ3zPKweJbITGy074n6K4+SBRd9mkbXqxMts5naDhhy8bJxSo5bsdlVt+Fp3ygj3EId/Gd0nU7F/ESt/J3xx83hmJfZoOaxW+iSTZV+DctsDRLKx17x1Msk3pIiICVr5RqCeGZNqj8JiqM2o68Hx2Fn3qrKfcxllmHNxFuqspcbS2t63HqrqVI+wmBT+H5YsrqdOqWVq6n3EbH3anzkqGy+Fo3gc1n+uvCyXH3hZyuwLt/B9Fb9Ho58Zx6NRY1RH9SdKzZ4lwlR5W5th/VXDdN/bav2zHWNZNIXyYr6wykH4gkkaPrsdRMkrfyhcQerh9yVHV2UUwqPHYsvPJzj9VS7/ANCbEqT2MqOVkZ3F32Tl2tViliSVxKTyIQW6+0V3/RHrLaiAAAeA/wA7Mw8PwkopqprGkqrStR+iqgD90yvUrFSRso3MvublK7+xiPrmC1uqdofURE4EyIiAiIgIiICIiAifLISVIYgAkkALp9qRo7GxokHprw9JKuDvRB0eU6IOjoHR9D1H2wJiJjruDHQ668/fsgj6tQNL5Nbe5yuL4HULXlLm078O6y05iq+4MrfbL7PN0vGLx3DuO+XMw8nDfQJ9uki9DodSdcwE9HVtgH1G+oIP2Hwm+k7rEpTEROwiIgedcAr7u/itX5HFMlx8Lkrv/wDdM2eHXg8coQj+S4Zk2DQJ9q7JpQeHh0pbrMGIOXivGk1od9hWD4vhVg/ek3ezC83GM5tfyXD8Gv8AbvyXP7h9kzRH1Rd5SO0uQMjieNQDtMKl8qwAgjv7i1NQPvCLkftiXaedcEdbMniVwOy+a9S7bbdzjgY6nr10XqtIPxluWdVkdmIiYUEQDA/z/jAREQEREBERAREQEBQPAa2dnXmfWIgDK/wzvauIX1ONVWUiykht7K2lnUg9d/hR9QHps2AzlcX9izDtH4uStTn9G9GqG/6bV/ZOq+w0e29ppTCzAdDD4jiX2H/uWY1WfdYJ6eJ532yw++4dnV62WxbiB+kiF1+9RLb2PzDdw7AuLcxsw8Z2YnZLGleYn373NOGf86S68REvCTIkwKFYnLxjiX6dHD7P6tyf8E3+zFWuI5za+licP6/CzMEwcSGuL5H6XD8FvsyMsf4Td7OnWdk/pYeIf2b8n/5TPH3R3eK8TqxaLci9wldSNY7MdAADw+J8APMkTz/sTjhcKglR3zU1tc+hzM9oOQQT7myG+tjNL5SeKNnJkVp/otDfNq/TIzbbBQbfelRcqPV+Y/iKZaKagihV6AAAfUAB9wEjNbtofc+XYjWhvZ18Bonf3ffPqJmQp3aPtNZjZPstj1gUc5bIrbdhB6UiwMOvXY8ujbPQS14eT3tddgBXnRH5WBBHMoOuvxizDrcg2IjspPKWRTy79N71M86mYERETkIiICa3EMtaanufmK1rznl+kQPID8YnyHmdCbM1eI4S3VPW7MqsrKSh0QCNcw9CPEH1AkwOfwXtKMp2XuXqHKHrNnKS68qMdhSeQ6tqOj+X49CB2pxuDdmK8Vy6Ozewyhe7oRQWKF7NVIu2bu06nyWdkCTbW+wRETkJyO12xg5LjxprGQv61DC4f+idea/EcYW0XVHwsqsr/aQr/fJjkZbUFiso6rYpUe9WGv3GYfkayzZwTDDH2qu+ob3d3e4A/Z5ZqdkszvcDBtJ2Wxcck/pCtQ33gzX+RwutXE8YMFGPxbKXw23K3LoDfQD2T6+PlNGHtMwl6RERNISYiBReOty8cQeVnCW+2vMH/wBpmnm25DZYqxWatWx3ry7gpHd1mxSgpf8AOnVgGthQxbxAB3u2bd3xThVuvZtq4hisRvxKVXIP7Fpze1PadcJEVEN2Tc3d4+OnV7bD4AAeXhs+X1iZr76+w0uOCpbcDEQKgbKp5K1HRa8dGsAA9Aa1EtUp/Dex12PmYeVn2d5n3VZdloBHd49amlUorA8h3h6+ZJ+JuEryRrUIIiJUEQB1PX06dOnwiAiIgIiICIiAiIgIiICSJEhz0PwMCt/J038XV1n+ZuyqPhyZNmh9hEy/JyzV8Y7QULr2rMPIHMT+PW5Y6Hj9ITU+T9tLxKr83xbMA/VbkYfvM2ezX4PtRlL+f4TXb9ddyV/uBmnH5yl6SqWb6suv0UI+8sZliJpCTIkwON2l7Npm1AA93fW4tx7wNmm0AgHXmpBKlemwx8Dojm9lewSYlz5mTb87zXHJ37JyrTX4d3TXs8g9Tsk7PqZa4gU3jR3xXxPsYKHRJ0O8vs8B5fyP16HpMs0MvI5+MZo8q8bBr+v/AKxZr+0E35izeSCN+sRKgiRzddbHhsDfXx6nXp4SYCIiAiIgIDb8PUj7IiAiIgIiICQ46H4GTIbwPwMCp9jX1ncbr9Myi3/eUk/3TarPd9puHt+e4dlU/HkZrJo9mxy8a4wv5dWDZ9lZX++bHGmKcd4BYNdW4hX1YqOuOABsD3zRX7n97D1WIiakkmRJgRJiQ3gYHnOP14rxZuYkDJor0eXXs4NB9N9Cxnalf4Gy3ZHFXOnV+J3jyIISmmv/AIJYJiy+SCIiVCZERAREQEREBERAREQEREBPmzwP1fvn1ufFp8B6kfv/APySKlw08vaDMH5fDqX/AGb+WbHaUfxp2fP+u3r9TVKJqYvTtD+vwhh9a5gm12nDjiXAmPLyfwgFHQ83MyHez4a0F19cvr5wPVRECJqSSZEmAnxcxAJVeY+gIH3mfcgwPNezh2+cxGieKcQJB15ZDr1+wTuVsCoIOwQOonD7PDVmfv8A7U4if/ON/jO1RzdQVCqOi9Rsgeeh4D/PTwmHJ5ShkiIlYREE+HT4n0gIiICIiAiIgAYiICIgjw6+H3/GAJmNz7Q/z5H/ABn2fTWwfH/lMNvn6dR8B7I/ukwKofZ49in8vh+Un7NoaZu3eWlD8IybW5a6eL4zWO3glZV+Zj7gBNTiFoTjXDWP41GZWfXry6P2t902vlPx0fAQ2DaJm4bONkbQ28jDY6jo5l3Fqj1HAzq760tqYPW4DKwIIZT4EEHzHX65sTXwMJKKkpqAWutQiKAAFQDQX6hNia0kmRJgJBkxA8x4O2sjiSb+jxPN/rlLQP68sAbr9v8AjK/gj+M+MDy+fVnXvbDp2Z3gP3r+6Y8vkh9xJiUiIkxAiJMQIiTECIkxAiJMQIiTECAdjcw3n2Trr/ncy1jovwH7pr2+B/VB+udRyKfxg64xwY68fnynw/MqR+6dT5SMQ28JzQvita2j/wAKxLCfsUzl8dH8a8E/22WP7AS551KvVajDatVYrA+alCCPsMstOpiRYezvFBl4eLlD+fx6rTryLICR9RJH1ToyjfInYW4DhbO9HJUb9Bk2aEvM2Jf/2Q=="/>
            <p:cNvSpPr>
              <a:spLocks noChangeAspect="1" noChangeArrowheads="1"/>
            </p:cNvSpPr>
            <p:nvPr/>
          </p:nvSpPr>
          <p:spPr bwMode="auto">
            <a:xfrm>
              <a:off x="155575" y="-144463"/>
              <a:ext cx="304800" cy="304801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634" name="AutoShape 10" descr="data:image/jpeg;base64,/9j/4AAQSkZJRgABAQAAAQABAAD/2wCEAAkGBg8PDw8PDhAUEBAQDw8PEBAPEBAVFQ8QFBAVFRUQFBQYHCYfFxokHBQVIDEgJScpLSwsFR4xNTAqNSYrLCkBCQoKDgwOGA8PGSkdHSQpLCwpLy8wNTYqLCwpKSwpLCksLDUsKSwpKSksNSksKSksLCk0KSwpKSwpKSkpLCksKf/AABEIAPsAyQMBIgACEQEDEQH/xAAbAAEAAgMBAQAAAAAAAAAAAAAAAQYDBAUHAv/EAE0QAAICAgADBQMGCAoGCwAAAAECAAMEEQUSIQYTMUFRImFxBxQygZGhI0JSU2JykrEVJTNDgqKjwdHwNGRzk8LxFiRVY4OkssPS0+H/xAAYAQEAAwEAAAAAAAAAAAAAAAAAAQMEAv/EACURAQACAgEDAwUBAAAAAAAAAAABAgMRMRIhMgRRYSMzQULwIv/aAAwDAQACEQMRAD8A9xiRJgRJkSYCIkQEmJECYiICIkQE0M2/JW/GFVS2Y7mxMhuflspPLuu1QTp12CpHj7Skb0Y4zwtsmsKmRdjOrixLcdwCGG9BlYFbF69VYEH46M0ePdphhLRSEfLzLxyUY9fKr3so9qxj9GtB4lj0G/PwgdLjCXnHvGIVXINVgoazfKtpUhWboegOj4eUy4VDV1V1u5tZK0RrH1zWMqgF2102db+uVNcHtFaTY2XhY2+q0V41lwUejWMykn1IGvSfKdrc/Bupp4zRV3V9i01Z+EX7lbWOkS+t/aq2fxtkbPx0FrxeJ022XV1WB3oZUtC7PduRsIT4c2upHiNjfiJszm2WYfDccsxqxMdCWYkqihnbZJPmzE/EkzdxMtLq0tqYPXYiujDemVhsEbgZpERAREQEREBERASYiAiRJgIkRAmJEQJiRECYkRA0Mfhli3vacu90bm1jv837pN/klag/T3uZX+AILuN8YvYAtj14ODUfNUNRvsA9xaxf2ZZHx7jeji7lpVTulal3Y5BG3sJJ0PEBQp2OpI6SqZO+H8eW49MbjFSY7nyTPx1/BbPlz17UepWBbc7idFADX3V0gnQNtiICfQFiNzifKDjVZPB88FgU+aW3q6ka5qkNtbgjxHMimY8fB4YLM1ra1uvquSvJuyq1sdjcqPWikg6r1aqhRoDR6eJPO7a8Nppwk4TgVrQ3E8kULXSABXUxD5VwTwCitW3rp7Q9YFn7P5LZGFh3XAF7cbHucEeDvUrHp8SZ0ppZnB6bqPmzhhUAiharbqiFXWgHrZWA6Dzn3w3hteNWKaeYIuyO8ttsbqdnb2MzH6zA24kRAREQEREBESYESZEmBEmRECZERAREQEREBJkRA5vHOFW5SLUmS+NWSe+NAAtsXXREt3+CHqQOb0K+eh2s4MnEsLIx6bF76pgabEcE4+ZVp69nqVYHl356b3ywzV4dw2nFqWqhOStdnW2JJJ5mdmOyzEkksSSSdmB59wTjq5xW/l5TnYnB7bF0dC/H4m1F4HwLIPgBO72YT53lZXF7Duv28TA34Li1Pq28f7WxSd63yonrKl2KxR/B9TrzbuqZirG0qS794WRC+lJIVtrygnroeVo+SW3+LjV4fN83Oo5fzYGQzBOhIGg46AkDw3MHpvX4/U5L46b3Xna7JhtSImfy7dATMfHzsPNY06KstTI9GQgJ2CpB5XDb9pSD00d+A7ExUYtdfN3aKnO7WPyKF5nb6TtrxY+ZmWb1JERAREQEREBERASZEQJiJECYkRAREQEREBJkSYCREQKCnyaZNINOHxLusXbd3TdhV3GtW2Snec6lh1PVgT6kyy9lOzFfDqDTW7WNZa991rhQbbnADNyqAqjSqAAOgUfGdmJVTDjpM2rWImefl1N7TGpkiIlrkiIgIiICIiAiIgJMiIExIkwEiTIgTEiIExInw96gcxI116+O9Ak69egP2QMkTXx8+uxK7EcFbBtDv6XQnp9QP2Ss9tPlBw+G8vf2qGILBEbdvNraEVfjVt7SltjRI95ULXbaqKWYhVUFmZjoKANkk+QnATI4hej5NDV1hhzYuLdW34VANhrn2GrZ+mgB7AI5gx2B51xjtxxvidNy8PwTjYlyWK12a6cxqasKTWpA5RoE79v6R6+GrjwzjnD+J0YvEsj8FbgG2xwbGX5tZyFbOfXQoQNjfiNe8SImJ4HY4f20wrMWnJsvrxxanMUyLa0atgSr1sGI6qwZT7xOb/0yszH7rg5ovYpz95a5NVFfNrvLe72xZm2q19D7DsSBrdb7Odn8K+o5lmHUXzLsjL/DU1uwS697K1PMDr2GXoJj4rwrh2ObqslTiYeZXjlrcVRX3eRiXPaoYopA5lsPUj+bPUHUrjJE26Re+zHHbcg5NGXWlWXiWrXctTM1bq9YsrurLdeVlPgeoKkTuTxw8ObivEMnilV1+JX7FOPZQ71WOK1H4QqR7SHyVh1Dfb127Q8ZwGD5A/hPGAQWPjVrXkoqliWNH0HJ2oJXrpfxfGdddd6HpsicLg3bfAzKDkY14dU0LEPSyo+Yes+0NdfLro63OGPlQx3zVxqwzheZW5CujcW0K9k+0wA6quztwNdDOxeYnxTZzKraI2AdEEEe4g9Z9wEREBJkRAREmBq8S4lVjVPfc3LWgBJ0SSSQFVQOrMSQAB1JIA8ZyuGdo7bL0qvpWrvVsaoLYXdQnKSLRyhVOmHgzDZ1s9CdDtrkc2VwzF17LW5GW3wxqgEH+8vrb+hJ4U38Y1D/AFLLP9viSubT1xUWyJMiWBERA5fafjq4GJdlOCwqXmCKCTY+wFq2B0LEhQfVh8J4n2h49xcZIcGpLyy81GPYDarEArUzd2i2OPZ0AzMD9k9k7ZcOXIwsim11rpaomyx25e6C+0LefqF5Sobej1Hl4zynsO2TxIXrlt85wa7dU5J7yk5bpbz8xqB6gkAk9OvQ7JJHF7TXuOT2d7RceyX+bUbw0a64q9lX+j7bd3dVkdCpsbr+L3nLv6Grn2e+TvFxLGus3l5DaY5GSC9nebJZxskDfTXTmGj7R30tDID4gHoR4DwPiPhOX/BFtX+iXlF8qL1N1S+5DsWIPcGIHkJmtkm3wh1fjK5xT5PuHZNne2U8rEqX7tigs5TsBlHQjp6TJ/0jvraxL8dGNVmPU3zbIQuzXlQhWm0IxXbjZ2R49Tytrdbj9a/TryE+OJkN99asPvnGrV4HRRQAABoAAADwAHQAT5vx0sUq6hlPXRHmPA+4++cw9q8MeNrL+tj5I/fXPk9rsL88T+rRkn91cjpn2HVooWtQqKFUb6Aep2T8ZknFye0ZVuQY1q67otZlax661tZlR3L7sCkqw3ydNddTEmJdm83ziwLjc5VasVrAmSnKp53uYK7ISSNAKDy/jAiT0zzI0O03ZfEzCroHrsuL0Nm4TgFD4ct4U/hELLynfgdbI8RU6uwi4GNfXl8jHurrTmLSW7v8WhEtb+RKle8OupLqNkA79Wpx0RFrrVURQFVEUKqqPIAdAJq8Z4RXl0PRbvlbRDDXNW6naWLvpsEA9eh8D0JnVckx2/A7nYjjDZfD8O6wlrXxqWtb2ethrUsfZJ11O9HR6+E7srHZLjRvZ8fKRVzsZE53QBVyaWJCZFXnyHXVfxW6eks82RO0kREkIiIGtm8SooCtfbXSGPKrWuqAt+SCxA37pxOM9se5yFxsehsu1qe+bumrVKUZiqNZY7BfaIbQHX2D5StHjS8R4tdzVqasGuyrFZtMXc3mq+7Xgp5qeQHx0CfxtTBwrMxqMjibWPVRvLqHttXXsLg0HwJG+rOfrMpvk1uIgb/FeNJkcVwlCPW9eFnlktUAgPbicrKykqwPKw2rHXKd6m9w24Di2MvX2sHPHgdbF2Geh8D5+EqdHaCrJ4vid2wIWriWPsFSGKmlw66J2pVdg+6WbXLxPhbjpzHNoO99Q2P3uh7/AMB904iZm8TIvMSYmkRIFg3rfkD9R/5Q67GgSPeNdPtnivbPAtPFbcKl3XIya6npuovsUYOHrkvR6VblHOe8YeOzaPomRM6G52l4lb2gymwqG5OF4tmsu6pjrNuU77pD02o0Ovhvr19km3YmJXTWlVShK0UKiKNBVHgBMHB+EVYlFePQvLXWugPX1YnzJPUn3zcmLJfqlBERKxitxa3ZHdFZqyTWzKCUJBBKk+HQnwmWIgc7Lw7y/NXk2oD+IopZeg/TrOvqM278fvanqsJIsrattHyZSCR7+szRJ2NXHwArNY9ll9jqqtZe/MeVSSFCgBFGyTpVHjNuRETMzyEREgcvjlFq93mYo3lYhaytd67+sj8Lit7nUdPRlQ+UuvCOK1ZePTk0NzVXVrYh89EeBHkR4EeRBEr05XYriHzPPyuFsD3d2+IYQHgquxGRSD5AWAsB+mZpw2/VL0GIETSEREDxzJ7OPTxvMqNtleO6/OFWp+VrqsvJUmrmXTIq2rcSVIOiB0BO7Ri8JoxyDjY9aFmCu6Kqvy6O2L65m668T5zc7fdiLOIdxfh3/Nc3HLBLtHTVP0ettePkR4+frsUHM4FxWrJ+bZXEr6u8Zu5IDNVdWFDfgrl5Pwo5XJVh08dMBs0ZKTM72PQGQEgkAlfokjZX4HynO7QHko78fTxLK8tD1/mW5nH9KvvE+DmZ+H4RqUL3tlg142uXY79WM1+0Y5sdqhrmyLKcVQTrZvuSs9dHyZj4eUz18o0hfkbYB0R7j0MmF8BuJvS0eO8ZqwsW/LvOq6K2sb1OvBB7ydAe8ieXfJ7iXWrfxXKG8niVhtJ/NY42K0XfXWgNe7l9Ju/K5lNm5WBwOokLcwy8wrv2cdCQqn4kOfiElkprVVVEACqAqgeCgDQA+EozW1Gh9RETIgiFYEAjqCAR7wYgIiICIiAiIgIiICVLtQ3zPKweJbITGy074n6K4+SBRd9mkbXqxMts5naDhhy8bJxSo5bsdlVt+Fp3ygj3EId/Gd0nU7F/ESt/J3xx83hmJfZoOaxW+iSTZV+DctsDRLKx17x1Msk3pIiICVr5RqCeGZNqj8JiqM2o68Hx2Fn3qrKfcxllmHNxFuqspcbS2t63HqrqVI+wmBT+H5YsrqdOqWVq6n3EbH3anzkqGy+Fo3gc1n+uvCyXH3hZyuwLt/B9Fb9Ho58Zx6NRY1RH9SdKzZ4lwlR5W5th/VXDdN/bav2zHWNZNIXyYr6wykH4gkkaPrsdRMkrfyhcQerh9yVHV2UUwqPHYsvPJzj9VS7/ANCbEqT2MqOVkZ3F32Tl2tViliSVxKTyIQW6+0V3/RHrLaiAAAeA/wA7Mw8PwkopqprGkqrStR+iqgD90yvUrFSRso3MvublK7+xiPrmC1uqdofURE4EyIiAiIgIiICIiAifLISVIYgAkkALp9qRo7GxokHprw9JKuDvRB0eU6IOjoHR9D1H2wJiJjruDHQ668/fsgj6tQNL5Nbe5yuL4HULXlLm078O6y05iq+4MrfbL7PN0vGLx3DuO+XMw8nDfQJ9uki9DodSdcwE9HVtgH1G+oIP2Hwm+k7rEpTEROwiIgedcAr7u/itX5HFMlx8Lkrv/wDdM2eHXg8coQj+S4Zk2DQJ9q7JpQeHh0pbrMGIOXivGk1od9hWD4vhVg/ek3ezC83GM5tfyXD8Gv8AbvyXP7h9kzRH1Rd5SO0uQMjieNQDtMKl8qwAgjv7i1NQPvCLkftiXaedcEdbMniVwOy+a9S7bbdzjgY6nr10XqtIPxluWdVkdmIiYUEQDA/z/jAREQEREBERAREQEBQPAa2dnXmfWIgDK/wzvauIX1ONVWUiykht7K2lnUg9d/hR9QHps2AzlcX9izDtH4uStTn9G9GqG/6bV/ZOq+w0e29ppTCzAdDD4jiX2H/uWY1WfdYJ6eJ532yw++4dnV62WxbiB+kiF1+9RLb2PzDdw7AuLcxsw8Z2YnZLGleYn373NOGf86S68REvCTIkwKFYnLxjiX6dHD7P6tyf8E3+zFWuI5za+licP6/CzMEwcSGuL5H6XD8FvsyMsf4Td7OnWdk/pYeIf2b8n/5TPH3R3eK8TqxaLci9wldSNY7MdAADw+J8APMkTz/sTjhcKglR3zU1tc+hzM9oOQQT7myG+tjNL5SeKNnJkVp/otDfNq/TIzbbBQbfelRcqPV+Y/iKZaKagihV6AAAfUAB9wEjNbtofc+XYjWhvZ18Bonf3ffPqJmQp3aPtNZjZPstj1gUc5bIrbdhB6UiwMOvXY8ujbPQS14eT3tddgBXnRH5WBBHMoOuvxizDrcg2IjspPKWRTy79N71M86mYERETkIiICa3EMtaanufmK1rznl+kQPID8YnyHmdCbM1eI4S3VPW7MqsrKSh0QCNcw9CPEH1AkwOfwXtKMp2XuXqHKHrNnKS68qMdhSeQ6tqOj+X49CB2pxuDdmK8Vy6Ozewyhe7oRQWKF7NVIu2bu06nyWdkCTbW+wRETkJyO12xg5LjxprGQv61DC4f+idea/EcYW0XVHwsqsr/aQr/fJjkZbUFiso6rYpUe9WGv3GYfkayzZwTDDH2qu+ob3d3e4A/Z5ZqdkszvcDBtJ2Wxcck/pCtQ33gzX+RwutXE8YMFGPxbKXw23K3LoDfQD2T6+PlNGHtMwl6RERNISYiBReOty8cQeVnCW+2vMH/wBpmnm25DZYqxWatWx3ry7gpHd1mxSgpf8AOnVgGthQxbxAB3u2bd3xThVuvZtq4hisRvxKVXIP7Fpze1PadcJEVEN2Tc3d4+OnV7bD4AAeXhs+X1iZr76+w0uOCpbcDEQKgbKp5K1HRa8dGsAA9Aa1EtUp/Dex12PmYeVn2d5n3VZdloBHd49amlUorA8h3h6+ZJ+JuEryRrUIIiJUEQB1PX06dOnwiAiIgIiICIiAiIgIiICSJEhz0PwMCt/J038XV1n+ZuyqPhyZNmh9hEy/JyzV8Y7QULr2rMPIHMT+PW5Y6Hj9ITU+T9tLxKr83xbMA/VbkYfvM2ezX4PtRlL+f4TXb9ddyV/uBmnH5yl6SqWb6suv0UI+8sZliJpCTIkwON2l7Npm1AA93fW4tx7wNmm0AgHXmpBKlemwx8Dojm9lewSYlz5mTb87zXHJ37JyrTX4d3TXs8g9Tsk7PqZa4gU3jR3xXxPsYKHRJ0O8vs8B5fyP16HpMs0MvI5+MZo8q8bBr+v/AKxZr+0E35izeSCN+sRKgiRzddbHhsDfXx6nXp4SYCIiAiIgIDb8PUj7IiAiIgIiICQ46H4GTIbwPwMCp9jX1ncbr9Myi3/eUk/3TarPd9puHt+e4dlU/HkZrJo9mxy8a4wv5dWDZ9lZX++bHGmKcd4BYNdW4hX1YqOuOABsD3zRX7n97D1WIiakkmRJgRJiQ3gYHnOP14rxZuYkDJor0eXXs4NB9N9Cxnalf4Gy3ZHFXOnV+J3jyIISmmv/AIJYJiy+SCIiVCZERAREQEREBERAREQEREBPmzwP1fvn1ufFp8B6kfv/APySKlw08vaDMH5fDqX/AGb+WbHaUfxp2fP+u3r9TVKJqYvTtD+vwhh9a5gm12nDjiXAmPLyfwgFHQ83MyHez4a0F19cvr5wPVRECJqSSZEmAnxcxAJVeY+gIH3mfcgwPNezh2+cxGieKcQJB15ZDr1+wTuVsCoIOwQOonD7PDVmfv8A7U4if/ON/jO1RzdQVCqOi9Rsgeeh4D/PTwmHJ5ShkiIlYREE+HT4n0gIiICIiAiIgAYiICIgjw6+H3/GAJmNz7Q/z5H/ABn2fTWwfH/lMNvn6dR8B7I/ukwKofZ49in8vh+Un7NoaZu3eWlD8IybW5a6eL4zWO3glZV+Zj7gBNTiFoTjXDWP41GZWfXry6P2t902vlPx0fAQ2DaJm4bONkbQ28jDY6jo5l3Fqj1HAzq760tqYPW4DKwIIZT4EEHzHX65sTXwMJKKkpqAWutQiKAAFQDQX6hNia0kmRJgJBkxA8x4O2sjiSb+jxPN/rlLQP68sAbr9v8AjK/gj+M+MDy+fVnXvbDp2Z3gP3r+6Y8vkh9xJiUiIkxAiJMQIiTECIkxAiJMQIiTECAdjcw3n2Trr/ncy1jovwH7pr2+B/VB+udRyKfxg64xwY68fnynw/MqR+6dT5SMQ28JzQvita2j/wAKxLCfsUzl8dH8a8E/22WP7AS551KvVajDatVYrA+alCCPsMstOpiRYezvFBl4eLlD+fx6rTryLICR9RJH1ToyjfInYW4DhbO9HJUb9Bk2aEvM2Jf/2Q=="/>
            <p:cNvSpPr>
              <a:spLocks noChangeAspect="1" noChangeArrowheads="1"/>
            </p:cNvSpPr>
            <p:nvPr/>
          </p:nvSpPr>
          <p:spPr bwMode="auto">
            <a:xfrm>
              <a:off x="155575" y="-144463"/>
              <a:ext cx="304800" cy="304801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54640" name="Picture 16" descr="http://reiplaybook.com/wp-content/uploads/2013/07/Conclusion.jpg"/>
            <p:cNvPicPr>
              <a:picLocks noChangeAspect="1" noChangeArrowheads="1"/>
            </p:cNvPicPr>
            <p:nvPr/>
          </p:nvPicPr>
          <p:blipFill>
            <a:blip r:embed="rId2" cstate="print"/>
            <a:srcRect l="3597" t="23001" r="5755" b="10500"/>
            <a:stretch>
              <a:fillRect/>
            </a:stretch>
          </p:blipFill>
          <p:spPr bwMode="auto">
            <a:xfrm>
              <a:off x="977363" y="473225"/>
              <a:ext cx="8628029" cy="1368152"/>
            </a:xfrm>
            <a:prstGeom prst="rect">
              <a:avLst/>
            </a:prstGeom>
            <a:noFill/>
          </p:spPr>
        </p:pic>
      </p:grp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92163" y="6309320"/>
            <a:ext cx="3420428" cy="365125"/>
          </a:xfrm>
        </p:spPr>
        <p:txBody>
          <a:bodyPr/>
          <a:lstStyle/>
          <a:p>
            <a:r>
              <a:rPr lang="en-IN" sz="1100" dirty="0" smtClean="0"/>
              <a:t>Hemanta Koley MSc, PhD,  Scientist, Bacteriology</a:t>
            </a:r>
            <a:endParaRPr lang="en-US" sz="1100" dirty="0"/>
          </a:p>
        </p:txBody>
      </p:sp>
      <p:pic>
        <p:nvPicPr>
          <p:cNvPr id="11" name="Picture 4" descr="Pictur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90675" y="5661025"/>
            <a:ext cx="9066584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5"/>
          <p:cNvSpPr>
            <a:spLocks noChangeArrowheads="1"/>
          </p:cNvSpPr>
          <p:nvPr/>
        </p:nvSpPr>
        <p:spPr bwMode="auto">
          <a:xfrm>
            <a:off x="447675" y="6400800"/>
            <a:ext cx="96012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SzPct val="150000"/>
              <a:buFontTx/>
              <a:buNone/>
            </a:pPr>
            <a:r>
              <a:rPr lang="en-US" altLang="en-US" sz="1200" b="1" dirty="0">
                <a:solidFill>
                  <a:srgbClr val="002060"/>
                </a:solidFill>
              </a:rPr>
              <a:t>This is the first report on the competency of a multi-serotype OMVs based vaccine to confer protective immunity against shigellosis in mice model. </a:t>
            </a:r>
          </a:p>
        </p:txBody>
      </p:sp>
      <p:pic>
        <p:nvPicPr>
          <p:cNvPr id="4099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075" y="2743200"/>
            <a:ext cx="226377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075" y="4495800"/>
            <a:ext cx="2667000" cy="181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57475" y="2667000"/>
            <a:ext cx="3200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7675" y="304801"/>
            <a:ext cx="9982200" cy="2133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14675" y="4419600"/>
            <a:ext cx="26670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4" name="Rectangle 9"/>
          <p:cNvSpPr>
            <a:spLocks noChangeArrowheads="1"/>
          </p:cNvSpPr>
          <p:nvPr/>
        </p:nvSpPr>
        <p:spPr bwMode="auto">
          <a:xfrm>
            <a:off x="6162675" y="3048000"/>
            <a:ext cx="4038600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IN" altLang="en-US" sz="1800" b="1" dirty="0"/>
              <a:t>Formulation of multi-serotype OMVs based </a:t>
            </a:r>
            <a:r>
              <a:rPr lang="en-IN" altLang="en-US" sz="1800" b="1" dirty="0" err="1"/>
              <a:t>immunogen</a:t>
            </a:r>
            <a:r>
              <a:rPr lang="en-IN" altLang="en-US" sz="1800" b="1" dirty="0"/>
              <a:t> against shigellosis.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IN" altLang="en-US" sz="1800" b="1" dirty="0"/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IN" altLang="en-US" sz="1800" b="1" dirty="0"/>
              <a:t>Mixed Th1/Th2 cell mediated immune response without any adjuvant, in adult mice.</a:t>
            </a:r>
          </a:p>
          <a:p>
            <a:pPr marL="0" indent="0">
              <a:spcBef>
                <a:spcPct val="0"/>
              </a:spcBef>
              <a:buNone/>
            </a:pPr>
            <a:endParaRPr lang="en-IN" altLang="en-US" sz="1800" b="1" dirty="0"/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IN" altLang="en-US" sz="1800" b="1" dirty="0"/>
              <a:t>Up to 8</a:t>
            </a:r>
            <a:r>
              <a:rPr lang="en-IN" altLang="en-US" sz="1800" b="1" dirty="0" smtClean="0"/>
              <a:t>0% </a:t>
            </a:r>
            <a:r>
              <a:rPr lang="en-IN" altLang="en-US" sz="1800" b="1" dirty="0"/>
              <a:t>passive protection was observed in neonatal mice against shigellosis.</a:t>
            </a:r>
          </a:p>
          <a:p>
            <a:pPr marL="0" indent="0">
              <a:spcBef>
                <a:spcPct val="0"/>
              </a:spcBef>
              <a:buNone/>
            </a:pPr>
            <a:endParaRPr lang="en-IN" altLang="en-US" sz="1800" b="1" dirty="0"/>
          </a:p>
        </p:txBody>
      </p:sp>
      <p:sp>
        <p:nvSpPr>
          <p:cNvPr id="4105" name="Rectangle 1"/>
          <p:cNvSpPr>
            <a:spLocks noChangeArrowheads="1"/>
          </p:cNvSpPr>
          <p:nvPr/>
        </p:nvSpPr>
        <p:spPr bwMode="auto">
          <a:xfrm>
            <a:off x="6086476" y="2514600"/>
            <a:ext cx="1133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1800" b="1" dirty="0">
                <a:solidFill>
                  <a:srgbClr val="7030A0"/>
                </a:solidFill>
              </a:rPr>
              <a:t>Highlights</a:t>
            </a:r>
          </a:p>
        </p:txBody>
      </p:sp>
    </p:spTree>
    <p:extLst>
      <p:ext uri="{BB962C8B-B14F-4D97-AF65-F5344CB8AC3E}">
        <p14:creationId xmlns:p14="http://schemas.microsoft.com/office/powerpoint/2010/main" xmlns="" val="5968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l="6437" t="20444" r="6063" b="15556"/>
          <a:stretch>
            <a:fillRect/>
          </a:stretch>
        </p:blipFill>
        <p:spPr bwMode="auto">
          <a:xfrm>
            <a:off x="219076" y="228600"/>
            <a:ext cx="1038987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219075" y="4038600"/>
            <a:ext cx="9906000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buFont typeface="Wingdings" pitchFamily="2" charset="2"/>
              <a:buChar char="q"/>
            </a:pPr>
            <a:endParaRPr lang="en-US" sz="15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en-US" sz="15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1500" b="1" dirty="0" smtClean="0">
                <a:latin typeface="Times New Roman" pitchFamily="18" charset="0"/>
                <a:cs typeface="Times New Roman" pitchFamily="18" charset="0"/>
              </a:rPr>
              <a:t> OMVs of</a:t>
            </a:r>
            <a:r>
              <a:rPr lang="en-US" sz="1500" b="1" i="1" dirty="0" smtClean="0">
                <a:latin typeface="Times New Roman" pitchFamily="18" charset="0"/>
                <a:cs typeface="Times New Roman" pitchFamily="18" charset="0"/>
              </a:rPr>
              <a:t> Shigella </a:t>
            </a:r>
            <a:r>
              <a:rPr lang="en-US" sz="1500" b="1" dirty="0" smtClean="0">
                <a:latin typeface="Times New Roman" pitchFamily="18" charset="0"/>
                <a:cs typeface="Times New Roman" pitchFamily="18" charset="0"/>
              </a:rPr>
              <a:t> activate various </a:t>
            </a:r>
            <a:r>
              <a:rPr lang="it-IT" sz="1500" b="1" dirty="0" smtClean="0">
                <a:latin typeface="Times New Roman" pitchFamily="18" charset="0"/>
                <a:cs typeface="Times New Roman" pitchFamily="18" charset="0"/>
              </a:rPr>
              <a:t>pro-inflammatory (TNF-a, IL-1b, IL-6, IL-12, IL-18, IFN-</a:t>
            </a:r>
            <a:r>
              <a:rPr lang="el-GR" sz="1500" b="1" dirty="0" smtClean="0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it-IT" sz="1500" b="1" dirty="0" smtClean="0">
                <a:latin typeface="Times New Roman" pitchFamily="18" charset="0"/>
                <a:cs typeface="Times New Roman" pitchFamily="18" charset="0"/>
              </a:rPr>
              <a:t>) and anti-inflammatory (IL-4 and IL-10) cytokine in vivo and in vitro system.</a:t>
            </a:r>
          </a:p>
          <a:p>
            <a:pPr marL="0" indent="0" algn="just">
              <a:buNone/>
            </a:pPr>
            <a:endParaRPr lang="en-US" sz="15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1500" b="1" dirty="0" smtClean="0">
                <a:latin typeface="Times New Roman" pitchFamily="18" charset="0"/>
                <a:cs typeface="Times New Roman" pitchFamily="18" charset="0"/>
              </a:rPr>
              <a:t> It also up regulated  mixed Th1/Th2 cellular response which may induce long term immunity and protective efficacy against Shigellosis.</a:t>
            </a:r>
          </a:p>
          <a:p>
            <a:pPr marL="0" indent="0" algn="just">
              <a:buNone/>
            </a:pPr>
            <a:endParaRPr lang="en-IN" altLang="en-US" sz="15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9075" y="0"/>
            <a:ext cx="7010400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Contributed to my present  work : 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26"/>
          <p:cNvGrpSpPr/>
          <p:nvPr/>
        </p:nvGrpSpPr>
        <p:grpSpPr>
          <a:xfrm>
            <a:off x="7762875" y="1066800"/>
            <a:ext cx="1775446" cy="1906421"/>
            <a:chOff x="1434657" y="3000372"/>
            <a:chExt cx="1494269" cy="1791048"/>
          </a:xfrm>
        </p:grpSpPr>
        <p:pic>
          <p:nvPicPr>
            <p:cNvPr id="64515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691186" y="3000372"/>
              <a:ext cx="1237740" cy="1357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8" name="TextBox 17"/>
            <p:cNvSpPr txBox="1"/>
            <p:nvPr/>
          </p:nvSpPr>
          <p:spPr>
            <a:xfrm>
              <a:off x="1434657" y="4357694"/>
              <a:ext cx="1439798" cy="4337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err="1" smtClean="0">
                  <a:latin typeface="Times New Roman" pitchFamily="18" charset="0"/>
                  <a:cs typeface="Times New Roman" pitchFamily="18" charset="0"/>
                </a:rPr>
                <a:t>Nivedita</a:t>
              </a:r>
              <a:r>
                <a:rPr lang="en-US" sz="1200" b="1" dirty="0" smtClean="0">
                  <a:latin typeface="Times New Roman" pitchFamily="18" charset="0"/>
                  <a:cs typeface="Times New Roman" pitchFamily="18" charset="0"/>
                </a:rPr>
                <a:t> Roy MSc </a:t>
              </a:r>
              <a:r>
                <a:rPr lang="en-US" sz="1200" b="1" dirty="0">
                  <a:latin typeface="Times New Roman" pitchFamily="18" charset="0"/>
                  <a:cs typeface="Times New Roman" pitchFamily="18" charset="0"/>
                </a:rPr>
                <a:t>PhD</a:t>
              </a:r>
            </a:p>
            <a:p>
              <a:endParaRPr lang="en-US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" name="Group 27"/>
          <p:cNvGrpSpPr/>
          <p:nvPr/>
        </p:nvGrpSpPr>
        <p:grpSpPr>
          <a:xfrm>
            <a:off x="5629275" y="1219200"/>
            <a:ext cx="2689451" cy="1855718"/>
            <a:chOff x="3786182" y="3000372"/>
            <a:chExt cx="2475600" cy="2025375"/>
          </a:xfrm>
        </p:grpSpPr>
        <p:pic>
          <p:nvPicPr>
            <p:cNvPr id="64516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856323" y="3000372"/>
              <a:ext cx="1444063" cy="149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9" name="TextBox 18"/>
            <p:cNvSpPr txBox="1"/>
            <p:nvPr/>
          </p:nvSpPr>
          <p:spPr>
            <a:xfrm>
              <a:off x="3786182" y="4521875"/>
              <a:ext cx="2475600" cy="503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err="1" smtClean="0">
                  <a:latin typeface="Times New Roman" pitchFamily="18" charset="0"/>
                  <a:cs typeface="Times New Roman" pitchFamily="18" charset="0"/>
                </a:rPr>
                <a:t>Soumik</a:t>
              </a:r>
              <a:r>
                <a:rPr lang="en-US" sz="1200" b="1" dirty="0" smtClean="0">
                  <a:latin typeface="Times New Roman" pitchFamily="18" charset="0"/>
                  <a:cs typeface="Times New Roman" pitchFamily="18" charset="0"/>
                </a:rPr>
                <a:t> Barman </a:t>
              </a:r>
              <a:r>
                <a:rPr lang="en-US" sz="1050" b="1" dirty="0" smtClean="0">
                  <a:latin typeface="Times New Roman" pitchFamily="18" charset="0"/>
                  <a:cs typeface="Times New Roman" pitchFamily="18" charset="0"/>
                </a:rPr>
                <a:t>MSc </a:t>
              </a:r>
              <a:r>
                <a:rPr lang="en-US" sz="1050" b="1" dirty="0">
                  <a:latin typeface="Times New Roman" pitchFamily="18" charset="0"/>
                  <a:cs typeface="Times New Roman" pitchFamily="18" charset="0"/>
                </a:rPr>
                <a:t>PhD</a:t>
              </a:r>
            </a:p>
            <a:p>
              <a:endParaRPr lang="en-US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6" name="Group 28"/>
          <p:cNvGrpSpPr/>
          <p:nvPr/>
        </p:nvGrpSpPr>
        <p:grpSpPr>
          <a:xfrm>
            <a:off x="3648075" y="1143000"/>
            <a:ext cx="2501767" cy="1724798"/>
            <a:chOff x="5796347" y="3000373"/>
            <a:chExt cx="2020363" cy="1834474"/>
          </a:xfrm>
        </p:grpSpPr>
        <p:pic>
          <p:nvPicPr>
            <p:cNvPr id="64519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 l="7547" t="10457" r="23875" b="59560"/>
            <a:stretch>
              <a:fillRect/>
            </a:stretch>
          </p:blipFill>
          <p:spPr bwMode="auto">
            <a:xfrm>
              <a:off x="5796347" y="3000373"/>
              <a:ext cx="1230743" cy="1539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0" name="TextBox 19"/>
            <p:cNvSpPr txBox="1"/>
            <p:nvPr/>
          </p:nvSpPr>
          <p:spPr>
            <a:xfrm>
              <a:off x="5930574" y="4540234"/>
              <a:ext cx="1886136" cy="2946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latin typeface="Times New Roman" pitchFamily="18" charset="0"/>
                  <a:cs typeface="Times New Roman" pitchFamily="18" charset="0"/>
                </a:rPr>
                <a:t>Soma </a:t>
              </a:r>
              <a:r>
                <a:rPr lang="en-US" sz="1200" b="1" dirty="0">
                  <a:latin typeface="Times New Roman" pitchFamily="18" charset="0"/>
                  <a:cs typeface="Times New Roman" pitchFamily="18" charset="0"/>
                </a:rPr>
                <a:t>Mitra </a:t>
              </a:r>
              <a:r>
                <a:rPr lang="en-US" sz="1050" b="1" dirty="0">
                  <a:latin typeface="Times New Roman" pitchFamily="18" charset="0"/>
                  <a:cs typeface="Times New Roman" pitchFamily="18" charset="0"/>
                </a:rPr>
                <a:t>MSc PhD</a:t>
              </a:r>
            </a:p>
          </p:txBody>
        </p:sp>
      </p:grpSp>
      <p:grpSp>
        <p:nvGrpSpPr>
          <p:cNvPr id="7" name="Group 29"/>
          <p:cNvGrpSpPr/>
          <p:nvPr/>
        </p:nvGrpSpPr>
        <p:grpSpPr>
          <a:xfrm>
            <a:off x="3724275" y="3200400"/>
            <a:ext cx="1524000" cy="1588942"/>
            <a:chOff x="1637594" y="4635035"/>
            <a:chExt cx="1285884" cy="1899739"/>
          </a:xfrm>
        </p:grpSpPr>
        <p:pic>
          <p:nvPicPr>
            <p:cNvPr id="64517" name="Picture 5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637594" y="4635035"/>
              <a:ext cx="1285884" cy="1626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1" name="TextBox 20"/>
            <p:cNvSpPr txBox="1"/>
            <p:nvPr/>
          </p:nvSpPr>
          <p:spPr>
            <a:xfrm>
              <a:off x="1707425" y="6261333"/>
              <a:ext cx="1086408" cy="27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 err="1" smtClean="0">
                  <a:latin typeface="Times New Roman" pitchFamily="18" charset="0"/>
                  <a:cs typeface="Times New Roman" pitchFamily="18" charset="0"/>
                </a:rPr>
                <a:t>Dhrubajyoti</a:t>
              </a:r>
              <a:r>
                <a:rPr lang="en-US" sz="1100" b="1" dirty="0" smtClean="0">
                  <a:latin typeface="Times New Roman" pitchFamily="18" charset="0"/>
                  <a:cs typeface="Times New Roman" pitchFamily="18" charset="0"/>
                </a:rPr>
                <a:t> Nag MSc</a:t>
              </a:r>
              <a:endParaRPr lang="en-US" sz="11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8" name="Group 31"/>
          <p:cNvGrpSpPr/>
          <p:nvPr/>
        </p:nvGrpSpPr>
        <p:grpSpPr>
          <a:xfrm>
            <a:off x="3724275" y="4876800"/>
            <a:ext cx="1752600" cy="1447800"/>
            <a:chOff x="6019918" y="4500570"/>
            <a:chExt cx="1808742" cy="1620574"/>
          </a:xfrm>
        </p:grpSpPr>
        <p:pic>
          <p:nvPicPr>
            <p:cNvPr id="64518" name="Picture 6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6043183" y="4500570"/>
              <a:ext cx="1351290" cy="1357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2" name="TextBox 21"/>
            <p:cNvSpPr txBox="1"/>
            <p:nvPr/>
          </p:nvSpPr>
          <p:spPr>
            <a:xfrm>
              <a:off x="6019918" y="5869781"/>
              <a:ext cx="1808742" cy="2513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err="1" smtClean="0">
                  <a:latin typeface="Times New Roman" pitchFamily="18" charset="0"/>
                  <a:cs typeface="Times New Roman" pitchFamily="18" charset="0"/>
                </a:rPr>
                <a:t>Debaki</a:t>
              </a:r>
              <a:r>
                <a:rPr lang="en-US" sz="1200" b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200" b="1" dirty="0" err="1" smtClean="0">
                  <a:latin typeface="Times New Roman" pitchFamily="18" charset="0"/>
                  <a:cs typeface="Times New Roman" pitchFamily="18" charset="0"/>
                </a:rPr>
                <a:t>Ranjan</a:t>
              </a:r>
              <a:r>
                <a:rPr lang="en-US" sz="1200" b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200" b="1" dirty="0" err="1" smtClean="0">
                  <a:latin typeface="Times New Roman" pitchFamily="18" charset="0"/>
                  <a:cs typeface="Times New Roman" pitchFamily="18" charset="0"/>
                </a:rPr>
                <a:t>Howlader</a:t>
              </a:r>
              <a:r>
                <a:rPr lang="en-US" sz="1200" b="1" dirty="0" smtClean="0">
                  <a:latin typeface="Times New Roman" pitchFamily="18" charset="0"/>
                  <a:cs typeface="Times New Roman" pitchFamily="18" charset="0"/>
                </a:rPr>
                <a:t> MSc</a:t>
              </a:r>
              <a:endParaRPr lang="en-US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9" name="Group 30"/>
          <p:cNvGrpSpPr/>
          <p:nvPr/>
        </p:nvGrpSpPr>
        <p:grpSpPr>
          <a:xfrm>
            <a:off x="7839075" y="3200400"/>
            <a:ext cx="1905000" cy="1600200"/>
            <a:chOff x="3564863" y="4786322"/>
            <a:chExt cx="1733302" cy="1654955"/>
          </a:xfrm>
        </p:grpSpPr>
        <p:pic>
          <p:nvPicPr>
            <p:cNvPr id="64520" name="Picture 8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980855" y="4786322"/>
              <a:ext cx="1162648" cy="1357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4" name="TextBox 23"/>
            <p:cNvSpPr txBox="1"/>
            <p:nvPr/>
          </p:nvSpPr>
          <p:spPr>
            <a:xfrm>
              <a:off x="3564863" y="6175495"/>
              <a:ext cx="1733302" cy="2657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err="1" smtClean="0">
                  <a:latin typeface="Times New Roman" pitchFamily="18" charset="0"/>
                  <a:cs typeface="Times New Roman" pitchFamily="18" charset="0"/>
                </a:rPr>
                <a:t>Priyadarshini</a:t>
              </a:r>
              <a:r>
                <a:rPr lang="en-US" sz="1200" b="1" dirty="0" smtClean="0">
                  <a:latin typeface="Times New Roman" pitchFamily="18" charset="0"/>
                  <a:cs typeface="Times New Roman" pitchFamily="18" charset="0"/>
                </a:rPr>
                <a:t> Mukherjee MSc</a:t>
              </a:r>
              <a:endParaRPr lang="en-US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219075" y="1295400"/>
            <a:ext cx="187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Senior Members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219075" y="2971800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Senior  Students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219075" y="4876800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Junior Students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5934075" y="4572000"/>
            <a:ext cx="13853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err="1" smtClean="0">
                <a:latin typeface="Times New Roman" pitchFamily="18" charset="0"/>
                <a:cs typeface="Times New Roman" pitchFamily="18" charset="0"/>
              </a:rPr>
              <a:t>Ritam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1" dirty="0" err="1" smtClean="0">
                <a:latin typeface="Times New Roman" pitchFamily="18" charset="0"/>
                <a:cs typeface="Times New Roman" pitchFamily="18" charset="0"/>
              </a:rPr>
              <a:t>Sinha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  MSc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238875" y="6019800"/>
            <a:ext cx="15552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err="1" smtClean="0">
                <a:latin typeface="Times New Roman" pitchFamily="18" charset="0"/>
                <a:cs typeface="Times New Roman" pitchFamily="18" charset="0"/>
              </a:rPr>
              <a:t>Usasi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1" dirty="0" err="1" smtClean="0">
                <a:latin typeface="Times New Roman" pitchFamily="18" charset="0"/>
                <a:cs typeface="Times New Roman" pitchFamily="18" charset="0"/>
              </a:rPr>
              <a:t>Bhaumik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  MSc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296275" y="6096000"/>
            <a:ext cx="17451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err="1" smtClean="0">
                <a:latin typeface="Times New Roman" pitchFamily="18" charset="0"/>
                <a:cs typeface="Times New Roman" pitchFamily="18" charset="0"/>
              </a:rPr>
              <a:t>Paushali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1" dirty="0" err="1" smtClean="0">
                <a:latin typeface="Times New Roman" pitchFamily="18" charset="0"/>
                <a:cs typeface="Times New Roman" pitchFamily="18" charset="0"/>
              </a:rPr>
              <a:t>Ghosh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 M Tech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6066" name="AutoShape 2" descr="Click for Opti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16068" name="Picture 4" descr="Click for Options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086475" y="3048000"/>
            <a:ext cx="1095375" cy="1514475"/>
          </a:xfrm>
          <a:prstGeom prst="rect">
            <a:avLst/>
          </a:prstGeom>
          <a:noFill/>
        </p:spPr>
      </p:pic>
      <p:pic>
        <p:nvPicPr>
          <p:cNvPr id="216070" name="Picture 6" descr="Click for Options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448675" y="4800600"/>
            <a:ext cx="1143000" cy="1285875"/>
          </a:xfrm>
          <a:prstGeom prst="rect">
            <a:avLst/>
          </a:prstGeom>
          <a:noFill/>
        </p:spPr>
      </p:pic>
      <p:pic>
        <p:nvPicPr>
          <p:cNvPr id="216072" name="Picture 8" descr="http://2.bp.blogspot.com/_QfKRc5vjlEw/SiJoxTQMjRI/AAAAAAAAChw/y-eUEaxPp-I/s320/USHASI_1-728741.jpg"/>
          <p:cNvPicPr>
            <a:picLocks noChangeAspect="1" noChangeArrowheads="1"/>
          </p:cNvPicPr>
          <p:nvPr/>
        </p:nvPicPr>
        <p:blipFill>
          <a:blip r:embed="rId10"/>
          <a:srcRect l="37500" t="10480" r="47500" b="61572"/>
          <a:stretch>
            <a:fillRect/>
          </a:stretch>
        </p:blipFill>
        <p:spPr bwMode="auto">
          <a:xfrm>
            <a:off x="6238875" y="4800600"/>
            <a:ext cx="1143000" cy="121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80022" y="115889"/>
            <a:ext cx="10621328" cy="874711"/>
          </a:xfrm>
        </p:spPr>
        <p:txBody>
          <a:bodyPr/>
          <a:lstStyle/>
          <a:p>
            <a:pPr eaLnBrk="1" hangingPunct="1"/>
            <a:r>
              <a:rPr lang="en-US" sz="3000" b="1" dirty="0" smtClean="0">
                <a:solidFill>
                  <a:schemeClr val="accent6">
                    <a:lumMod val="75000"/>
                  </a:schemeClr>
                </a:solidFill>
              </a:rPr>
              <a:t>Need to Wait for Vaccine, why not follow these steps:</a:t>
            </a:r>
          </a:p>
        </p:txBody>
      </p:sp>
      <p:pic>
        <p:nvPicPr>
          <p:cNvPr id="51203" name="Picture 3" descr="Picture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5705476"/>
            <a:ext cx="10801350" cy="1152525"/>
          </a:xfrm>
          <a:noFill/>
        </p:spPr>
      </p:pic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212049" y="596008"/>
            <a:ext cx="8249009" cy="5663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342900" indent="-342900"/>
            <a:endParaRPr lang="en-US" sz="1400" b="1" dirty="0"/>
          </a:p>
          <a:p>
            <a:pPr marL="342900" indent="-342900"/>
            <a:r>
              <a:rPr lang="en-US" sz="1600" b="1" dirty="0" smtClean="0"/>
              <a:t>    </a:t>
            </a:r>
          </a:p>
          <a:p>
            <a:pPr marL="342900" indent="-342900"/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>The 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following tips can help prevent </a:t>
            </a:r>
            <a:r>
              <a:rPr lang="en-US" sz="2000" b="1" i="1" dirty="0" err="1" smtClean="0">
                <a:solidFill>
                  <a:schemeClr val="accent5">
                    <a:lumMod val="75000"/>
                  </a:schemeClr>
                </a:solidFill>
              </a:rPr>
              <a:t>shigella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>infection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:</a:t>
            </a:r>
          </a:p>
          <a:p>
            <a:pPr marL="342900" indent="-342900"/>
            <a:endParaRPr lang="en-US" sz="1600" dirty="0" smtClean="0"/>
          </a:p>
          <a:p>
            <a:pPr marL="342900" indent="-342900"/>
            <a:endParaRPr lang="en-US" sz="1600" dirty="0"/>
          </a:p>
          <a:p>
            <a:pPr marL="342900" indent="-342900">
              <a:buFont typeface="Wingdings" pitchFamily="2" charset="2"/>
              <a:buChar char="q"/>
            </a:pPr>
            <a:r>
              <a:rPr lang="en-US" sz="2400" b="1" dirty="0"/>
              <a:t>Wash hands thoroughly with soap, especially after going to the </a:t>
            </a:r>
            <a:r>
              <a:rPr lang="en-US" sz="2400" b="1" dirty="0" smtClean="0"/>
              <a:t>toilet. </a:t>
            </a:r>
            <a:endParaRPr lang="en-US" sz="2400" b="1" dirty="0"/>
          </a:p>
          <a:p>
            <a:endParaRPr lang="en-US" sz="2400" b="1" dirty="0"/>
          </a:p>
          <a:p>
            <a:pPr marL="342900" indent="-342900">
              <a:buFont typeface="Wingdings" pitchFamily="2" charset="2"/>
              <a:buChar char="q"/>
            </a:pPr>
            <a:r>
              <a:rPr lang="en-US" sz="2400" b="1" dirty="0"/>
              <a:t>Supervise hand washing of toddlers and small children after they use the toilet.</a:t>
            </a:r>
          </a:p>
          <a:p>
            <a:endParaRPr lang="en-US" sz="2400" b="1" dirty="0"/>
          </a:p>
          <a:p>
            <a:pPr marL="342900" indent="-342900">
              <a:buFont typeface="Wingdings" pitchFamily="2" charset="2"/>
              <a:buChar char="q"/>
            </a:pPr>
            <a:r>
              <a:rPr lang="en-US" sz="2400" b="1" dirty="0" smtClean="0"/>
              <a:t>Take care of food and  drinking water. </a:t>
            </a:r>
            <a:endParaRPr lang="en-US" sz="2400" b="1" dirty="0"/>
          </a:p>
          <a:p>
            <a:pPr marL="342900" indent="-342900">
              <a:buFontTx/>
              <a:buAutoNum type="arabicPeriod"/>
            </a:pPr>
            <a:endParaRPr lang="en-US" sz="2000" dirty="0"/>
          </a:p>
          <a:p>
            <a:pPr marL="342900" indent="-342900"/>
            <a:endParaRPr lang="en-US" sz="2000" dirty="0" smtClean="0"/>
          </a:p>
          <a:p>
            <a:pPr marL="342900" indent="-342900"/>
            <a:endParaRPr lang="en-US" sz="1600" dirty="0" smtClean="0"/>
          </a:p>
          <a:p>
            <a:pPr marL="342900" indent="-342900"/>
            <a:r>
              <a:rPr lang="en-US" dirty="0" smtClean="0"/>
              <a:t>     For </a:t>
            </a:r>
            <a:r>
              <a:rPr lang="en-US" dirty="0"/>
              <a:t>more information about shigellosis check with your doctor </a:t>
            </a:r>
            <a:r>
              <a:rPr lang="en-US" dirty="0" smtClean="0"/>
              <a:t>or health department</a:t>
            </a:r>
            <a:r>
              <a:rPr lang="en-US" dirty="0"/>
              <a:t>, or consult the CDC </a:t>
            </a:r>
            <a:r>
              <a:rPr lang="en-US" dirty="0" smtClean="0"/>
              <a:t> web site: </a:t>
            </a:r>
            <a:r>
              <a:rPr lang="en-US" sz="1400" b="1" dirty="0" smtClean="0">
                <a:hlinkClick r:id="rId3"/>
              </a:rPr>
              <a:t>www.cdc.gov/ncidod/dbmd/diseaseinfo/shigellosisg.htm</a:t>
            </a:r>
            <a:r>
              <a:rPr lang="en-US" b="1" dirty="0"/>
              <a:t/>
            </a:r>
            <a:br>
              <a:rPr lang="en-US" b="1" dirty="0"/>
            </a:br>
            <a:endParaRPr lang="en-US" sz="2000" b="1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61057" y="923738"/>
            <a:ext cx="1980248" cy="1470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51069" y="2590801"/>
            <a:ext cx="1980248" cy="1361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9570" name="Picture 2" descr="https://encrypted-tbn0.gstatic.com/images?q=tbn:ANd9GcS7j38TQf1NoYI4vgC0uTfPL7vdUaPcieOI9qHBo7E_qgk5Ox6I_Q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551069" y="4114800"/>
            <a:ext cx="2040255" cy="1295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155707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850" name="Picture 2" descr="http://verastic.com/site/wp-content/uploads/2013/07/Thank-Yo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53275" y="4724400"/>
            <a:ext cx="3187925" cy="186913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219075" y="4419600"/>
            <a:ext cx="1058227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National Institute of Cholera and Enteric Diseases</a:t>
            </a:r>
          </a:p>
          <a:p>
            <a:r>
              <a:rPr lang="en-IN" sz="20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(Indian Council of Medical Research) </a:t>
            </a:r>
          </a:p>
          <a:p>
            <a:r>
              <a:rPr lang="en-IN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P-33 CIT Road, Scheme-XM, </a:t>
            </a:r>
            <a:r>
              <a:rPr lang="en-IN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Beliaghata</a:t>
            </a:r>
            <a:r>
              <a:rPr lang="en-IN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, </a:t>
            </a:r>
          </a:p>
          <a:p>
            <a:r>
              <a:rPr lang="en-IN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Kolkata, India</a:t>
            </a:r>
          </a:p>
          <a:p>
            <a:r>
              <a:rPr lang="en-IN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Contact : hemantakoley@hotmail.com</a:t>
            </a:r>
          </a:p>
          <a:p>
            <a:endParaRPr lang="en-IN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228600"/>
            <a:ext cx="10372726" cy="4114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8626</TotalTime>
  <Words>2682</Words>
  <Application>Microsoft Office PowerPoint</Application>
  <PresentationFormat>Custom</PresentationFormat>
  <Paragraphs>496</Paragraphs>
  <Slides>44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Equity</vt:lpstr>
      <vt:lpstr>Worksheet</vt:lpstr>
      <vt:lpstr>Image</vt:lpstr>
      <vt:lpstr>Outer Membrane Vesicles: A Novel Particles for  Next Generation Vaccine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 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Need to Wait for Vaccine, why not follow these steps:</vt:lpstr>
      <vt:lpstr>Slide 44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Dr. H Koley</dc:creator>
  <cp:lastModifiedBy>Prof. Maity</cp:lastModifiedBy>
  <cp:revision>582</cp:revision>
  <dcterms:created xsi:type="dcterms:W3CDTF">2013-06-26T10:14:16Z</dcterms:created>
  <dcterms:modified xsi:type="dcterms:W3CDTF">2015-11-03T05:51:09Z</dcterms:modified>
</cp:coreProperties>
</file>