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8" r:id="rId2"/>
    <p:sldId id="265" r:id="rId3"/>
    <p:sldId id="280" r:id="rId4"/>
    <p:sldId id="281" r:id="rId5"/>
    <p:sldId id="261" r:id="rId6"/>
    <p:sldId id="277" r:id="rId7"/>
    <p:sldId id="279" r:id="rId8"/>
    <p:sldId id="260" r:id="rId9"/>
    <p:sldId id="278" r:id="rId10"/>
    <p:sldId id="262" r:id="rId11"/>
    <p:sldId id="268" r:id="rId12"/>
    <p:sldId id="272" r:id="rId13"/>
    <p:sldId id="266" r:id="rId14"/>
    <p:sldId id="274" r:id="rId15"/>
    <p:sldId id="259" r:id="rId16"/>
    <p:sldId id="264" r:id="rId17"/>
    <p:sldId id="276" r:id="rId18"/>
    <p:sldId id="282" r:id="rId19"/>
    <p:sldId id="284" r:id="rId20"/>
    <p:sldId id="287" r:id="rId21"/>
    <p:sldId id="288" r:id="rId22"/>
    <p:sldId id="289" r:id="rId23"/>
    <p:sldId id="293" r:id="rId24"/>
    <p:sldId id="294" r:id="rId25"/>
    <p:sldId id="295" r:id="rId26"/>
    <p:sldId id="297" r:id="rId27"/>
    <p:sldId id="283" r:id="rId28"/>
    <p:sldId id="285" r:id="rId29"/>
    <p:sldId id="286" r:id="rId30"/>
    <p:sldId id="273" r:id="rId31"/>
    <p:sldId id="275" r:id="rId32"/>
    <p:sldId id="270" r:id="rId33"/>
    <p:sldId id="271" r:id="rId34"/>
    <p:sldId id="26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7AD4A-820D-4BBE-82F8-A76189D4081D}" type="datetimeFigureOut">
              <a:rPr lang="en-IN" smtClean="0"/>
              <a:pPr/>
              <a:t>02-11-2015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7F338-AF3D-4375-9C89-D66B0F4B3A7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2127C4-3505-453D-88AF-E26BE11E86A7}" type="slidenum">
              <a:rPr lang="en-US"/>
              <a:pPr/>
              <a:t>3</a:t>
            </a:fld>
            <a:endParaRPr lang="en-US"/>
          </a:p>
        </p:txBody>
      </p:sp>
      <p:sp>
        <p:nvSpPr>
          <p:cNvPr id="50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158" y="4344025"/>
            <a:ext cx="5031685" cy="4114488"/>
          </a:xfrm>
        </p:spPr>
        <p:txBody>
          <a:bodyPr/>
          <a:lstStyle/>
          <a:p>
            <a:pPr>
              <a:buFontTx/>
              <a:buChar char="•"/>
            </a:pPr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Dr. KANUPRIYA CHATURVEDI</a:t>
            </a:r>
          </a:p>
        </p:txBody>
      </p:sp>
      <p:sp>
        <p:nvSpPr>
          <p:cNvPr id="870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FE2DA-C439-48C9-A1EC-93C8B9F04D81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B2DDA0-274E-46DF-A267-38B704A55CE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  <p:sp>
        <p:nvSpPr>
          <p:cNvPr id="1003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9413"/>
            <a:ext cx="8229600" cy="5794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F4F7B60-E69A-4235-A500-58FE46A8A5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vaccines.indoglobalsummit.com/2015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issue_culture" TargetMode="External"/><Relationship Id="rId2" Type="http://schemas.openxmlformats.org/officeDocument/2006/relationships/hyperlink" Target="https://en.wikipedia.org/wiki/Monoclonal_antibodies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icrodosing" TargetMode="External"/><Relationship Id="rId2" Type="http://schemas.openxmlformats.org/officeDocument/2006/relationships/hyperlink" Target="https://en.wikipedia.org/wiki/Medical_imagi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o9.com/bioengineered-monkeys-with-human-genetic-diseases-have-1513257634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6200" y="76200"/>
            <a:ext cx="8991600" cy="27343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2849" rIns="0" bIns="25709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mpact" pitchFamily="34" charset="0"/>
                <a:cs typeface="Arial" pitchFamily="34" charset="0"/>
                <a:hlinkClick r:id="rId2" tooltip="Home"/>
              </a:rPr>
              <a:t>  </a:t>
            </a:r>
            <a:r>
              <a:rPr kumimoji="0" lang="en-US" sz="51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mpact" pitchFamily="34" charset="0"/>
                <a:cs typeface="Arial" pitchFamily="34" charset="0"/>
              </a:rPr>
              <a:t> 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mpact" pitchFamily="34" charset="0"/>
                <a:cs typeface="Arial" pitchFamily="34" charset="0"/>
              </a:rPr>
              <a:t>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8</a:t>
            </a: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th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 Indo Global summit and Expo on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4598A6"/>
                </a:solidFill>
                <a:effectLst/>
                <a:latin typeface="Impact" pitchFamily="34" charset="0"/>
                <a:cs typeface="Arial" pitchFamily="34" charset="0"/>
              </a:rPr>
              <a:t>Vaccines, Therapeutics &amp; Healthcare (VTH-2015)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4598A6"/>
                </a:solidFill>
                <a:effectLst/>
                <a:latin typeface="Arial" pitchFamily="34" charset="0"/>
                <a:cs typeface="Arial" pitchFamily="34" charset="0"/>
              </a:rPr>
              <a:t>November 02-04, 2015 HICC, Hyderabad, India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Impac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Impact" pitchFamily="34" charset="0"/>
              <a:cs typeface="Arial" pitchFamily="34" charset="0"/>
            </a:endParaRPr>
          </a:p>
        </p:txBody>
      </p:sp>
      <p:pic>
        <p:nvPicPr>
          <p:cNvPr id="15362" name="Picture 2" descr="OMICS International">
            <a:hlinkClick r:id="rId2" tooltip="Hom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" y="28575"/>
            <a:ext cx="2428875" cy="80962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8600" y="2354520"/>
            <a:ext cx="86868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 err="1" smtClean="0">
                <a:solidFill>
                  <a:srgbClr val="7030A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Chandrashekhar</a:t>
            </a:r>
            <a:r>
              <a:rPr lang="en-US" altLang="ko-KR" sz="3200" b="1" dirty="0" smtClean="0">
                <a:solidFill>
                  <a:srgbClr val="7030A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 G </a:t>
            </a:r>
            <a:r>
              <a:rPr lang="en-US" altLang="ko-KR" sz="3200" b="1" dirty="0" err="1" smtClean="0">
                <a:solidFill>
                  <a:srgbClr val="7030A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Raut</a:t>
            </a:r>
            <a:endParaRPr lang="en-US" altLang="ko-KR" sz="3200" b="1" dirty="0" smtClean="0">
              <a:solidFill>
                <a:srgbClr val="7030A0"/>
              </a:solidFill>
              <a:latin typeface="Times New Roman" pitchFamily="18" charset="0"/>
              <a:ea typeface="MS PGothic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US" altLang="ko-KR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-E &amp; OIC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National Institute of Virology, Bangalore Unit,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RGICD Premises, 1</a:t>
            </a:r>
            <a:r>
              <a:rPr lang="en-US" altLang="ko-KR" sz="2400" b="1" baseline="30000" dirty="0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st</a:t>
            </a:r>
            <a:r>
              <a:rPr lang="en-US" altLang="ko-KR" sz="2400" b="1" dirty="0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  Main </a:t>
            </a:r>
            <a:r>
              <a:rPr lang="en-US" altLang="ko-KR" sz="2400" b="1" dirty="0" err="1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Someshwarnagar</a:t>
            </a:r>
            <a:r>
              <a:rPr lang="en-US" altLang="ko-KR" sz="2400" b="1" dirty="0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00000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 Near NIMHANS, DRC Post, Bangalore- 560029, India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Email: cgrniv@yahoo.co.in </a:t>
            </a:r>
            <a:endParaRPr lang="en-US" altLang="ko-KR" sz="4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5105400"/>
            <a:ext cx="883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600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Need of strengthening the well defined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600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 </a:t>
            </a:r>
            <a:r>
              <a:rPr lang="en-US" altLang="ko-KR" sz="3600" b="1" i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in- vivo</a:t>
            </a:r>
            <a:r>
              <a:rPr lang="en-US" altLang="ko-KR" sz="3600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 Systems for pre-clinical evaluation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3600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of vaccines in India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Need of strengthening the well defined </a:t>
            </a:r>
            <a:r>
              <a:rPr lang="en-US" altLang="ko-KR" b="1" i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in- vivo</a:t>
            </a:r>
            <a:r>
              <a:rPr lang="en-US" altLang="ko-KR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 Systems for pre-clinical evaluation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of vaccines in India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02154" y="1062335"/>
            <a:ext cx="4069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002060"/>
                </a:solidFill>
                <a:latin typeface="Times New Roman" pitchFamily="18" charset="0"/>
                <a:ea typeface="MS PGothic"/>
                <a:cs typeface="Times New Roman" pitchFamily="18" charset="0"/>
              </a:rPr>
              <a:t>Present situation : key words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1" y="1504414"/>
            <a:ext cx="90678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Population increasing, New area of land available occupied for housing , Agriculture land  area decreasing , Ecological changes , Basic needs- Air, Water, Food ; Luxury – increasing , Recycling- Waste management;  Density; Microorganisms ; Herd Immunity ; Susceptible population; Vaccines, Therapeutics, Healthcare; Lifestyle ; NCDs increasing ; For production of desired product- known defined raw materials; Safety and efficacy of products;  Use of lab animals / </a:t>
            </a:r>
            <a:r>
              <a:rPr lang="en-US" sz="2400" b="1" i="1" dirty="0" smtClean="0"/>
              <a:t>in vivo</a:t>
            </a:r>
            <a:r>
              <a:rPr lang="en-US" sz="2400" b="1" dirty="0" smtClean="0"/>
              <a:t> systems;  Defined lab animals – genetically &amp; microbiologically………        </a:t>
            </a:r>
          </a:p>
          <a:p>
            <a:endParaRPr lang="en-US" dirty="0" smtClean="0"/>
          </a:p>
          <a:p>
            <a:r>
              <a:rPr lang="en-US" dirty="0" smtClean="0"/>
              <a:t>   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Text Box 2"/>
          <p:cNvSpPr txBox="1">
            <a:spLocks noChangeArrowheads="1"/>
          </p:cNvSpPr>
          <p:nvPr/>
        </p:nvSpPr>
        <p:spPr bwMode="auto">
          <a:xfrm>
            <a:off x="1468437" y="76200"/>
            <a:ext cx="59070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Trends in Global Population</a:t>
            </a:r>
            <a:r>
              <a:rPr lang="en-US" sz="2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267200" y="1709738"/>
            <a:ext cx="2362200" cy="685800"/>
            <a:chOff x="2592" y="1392"/>
            <a:chExt cx="1488" cy="432"/>
          </a:xfrm>
        </p:grpSpPr>
        <p:sp>
          <p:nvSpPr>
            <p:cNvPr id="501764" name="Rectangle 4"/>
            <p:cNvSpPr>
              <a:spLocks noChangeArrowheads="1"/>
            </p:cNvSpPr>
            <p:nvPr/>
          </p:nvSpPr>
          <p:spPr bwMode="auto">
            <a:xfrm>
              <a:off x="2592" y="1392"/>
              <a:ext cx="1472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765" name="Rectangle 5"/>
            <p:cNvSpPr>
              <a:spLocks noChangeArrowheads="1"/>
            </p:cNvSpPr>
            <p:nvPr/>
          </p:nvSpPr>
          <p:spPr bwMode="auto">
            <a:xfrm>
              <a:off x="2702" y="1440"/>
              <a:ext cx="148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766" name="Rectangle 6"/>
            <p:cNvSpPr>
              <a:spLocks noChangeArrowheads="1"/>
            </p:cNvSpPr>
            <p:nvPr/>
          </p:nvSpPr>
          <p:spPr bwMode="auto">
            <a:xfrm>
              <a:off x="2705" y="1632"/>
              <a:ext cx="147" cy="144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767" name="Text Box 7"/>
            <p:cNvSpPr txBox="1">
              <a:spLocks noChangeArrowheads="1"/>
            </p:cNvSpPr>
            <p:nvPr/>
          </p:nvSpPr>
          <p:spPr bwMode="auto">
            <a:xfrm>
              <a:off x="2829" y="1425"/>
              <a:ext cx="125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Less developed countries</a:t>
              </a:r>
            </a:p>
          </p:txBody>
        </p:sp>
        <p:sp>
          <p:nvSpPr>
            <p:cNvPr id="501768" name="Text Box 8"/>
            <p:cNvSpPr txBox="1">
              <a:spLocks noChangeArrowheads="1"/>
            </p:cNvSpPr>
            <p:nvPr/>
          </p:nvSpPr>
          <p:spPr bwMode="auto">
            <a:xfrm>
              <a:off x="2829" y="1603"/>
              <a:ext cx="125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More developed countries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066800" y="838200"/>
            <a:ext cx="7086600" cy="5562600"/>
            <a:chOff x="528" y="480"/>
            <a:chExt cx="3814" cy="3531"/>
          </a:xfrm>
        </p:grpSpPr>
        <p:sp>
          <p:nvSpPr>
            <p:cNvPr id="501770" name="Text Box 10"/>
            <p:cNvSpPr txBox="1">
              <a:spLocks noChangeArrowheads="1"/>
            </p:cNvSpPr>
            <p:nvPr/>
          </p:nvSpPr>
          <p:spPr bwMode="auto">
            <a:xfrm>
              <a:off x="1959" y="3312"/>
              <a:ext cx="192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endParaRPr lang="fr-FR" sz="1200" b="0"/>
            </a:p>
          </p:txBody>
        </p: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685" y="3563"/>
              <a:ext cx="3417" cy="215"/>
              <a:chOff x="903" y="3299"/>
              <a:chExt cx="3417" cy="215"/>
            </a:xfrm>
          </p:grpSpPr>
          <p:sp>
            <p:nvSpPr>
              <p:cNvPr id="501772" name="Text Box 12"/>
              <p:cNvSpPr txBox="1">
                <a:spLocks noChangeArrowheads="1"/>
              </p:cNvSpPr>
              <p:nvPr/>
            </p:nvSpPr>
            <p:spPr bwMode="auto">
              <a:xfrm>
                <a:off x="1932" y="3307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70</a:t>
                </a:r>
              </a:p>
            </p:txBody>
          </p:sp>
          <p:sp>
            <p:nvSpPr>
              <p:cNvPr id="501773" name="Text Box 13"/>
              <p:cNvSpPr txBox="1">
                <a:spLocks noChangeArrowheads="1"/>
              </p:cNvSpPr>
              <p:nvPr/>
            </p:nvSpPr>
            <p:spPr bwMode="auto">
              <a:xfrm>
                <a:off x="1701" y="3299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65</a:t>
                </a:r>
              </a:p>
            </p:txBody>
          </p:sp>
          <p:sp>
            <p:nvSpPr>
              <p:cNvPr id="501774" name="Text Box 14"/>
              <p:cNvSpPr txBox="1">
                <a:spLocks noChangeArrowheads="1"/>
              </p:cNvSpPr>
              <p:nvPr/>
            </p:nvSpPr>
            <p:spPr bwMode="auto">
              <a:xfrm>
                <a:off x="1461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60</a:t>
                </a:r>
              </a:p>
            </p:txBody>
          </p:sp>
          <p:sp>
            <p:nvSpPr>
              <p:cNvPr id="501775" name="Text Box 15"/>
              <p:cNvSpPr txBox="1">
                <a:spLocks noChangeArrowheads="1"/>
              </p:cNvSpPr>
              <p:nvPr/>
            </p:nvSpPr>
            <p:spPr bwMode="auto">
              <a:xfrm>
                <a:off x="1218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55</a:t>
                </a:r>
              </a:p>
            </p:txBody>
          </p:sp>
          <p:sp>
            <p:nvSpPr>
              <p:cNvPr id="501776" name="Text Box 16"/>
              <p:cNvSpPr txBox="1">
                <a:spLocks noChangeArrowheads="1"/>
              </p:cNvSpPr>
              <p:nvPr/>
            </p:nvSpPr>
            <p:spPr bwMode="auto">
              <a:xfrm>
                <a:off x="903" y="3303"/>
                <a:ext cx="336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1950</a:t>
                </a:r>
              </a:p>
            </p:txBody>
          </p:sp>
          <p:sp>
            <p:nvSpPr>
              <p:cNvPr id="501777" name="Text Box 17"/>
              <p:cNvSpPr txBox="1">
                <a:spLocks noChangeArrowheads="1"/>
              </p:cNvSpPr>
              <p:nvPr/>
            </p:nvSpPr>
            <p:spPr bwMode="auto">
              <a:xfrm>
                <a:off x="2169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75</a:t>
                </a:r>
              </a:p>
            </p:txBody>
          </p:sp>
          <p:sp>
            <p:nvSpPr>
              <p:cNvPr id="501778" name="Text Box 18"/>
              <p:cNvSpPr txBox="1">
                <a:spLocks noChangeArrowheads="1"/>
              </p:cNvSpPr>
              <p:nvPr/>
            </p:nvSpPr>
            <p:spPr bwMode="auto">
              <a:xfrm>
                <a:off x="2418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80</a:t>
                </a:r>
              </a:p>
            </p:txBody>
          </p:sp>
          <p:sp>
            <p:nvSpPr>
              <p:cNvPr id="501779" name="Text Box 19"/>
              <p:cNvSpPr txBox="1">
                <a:spLocks noChangeArrowheads="1"/>
              </p:cNvSpPr>
              <p:nvPr/>
            </p:nvSpPr>
            <p:spPr bwMode="auto">
              <a:xfrm>
                <a:off x="2649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85</a:t>
                </a:r>
              </a:p>
            </p:txBody>
          </p:sp>
          <p:sp>
            <p:nvSpPr>
              <p:cNvPr id="501780" name="Text Box 20"/>
              <p:cNvSpPr txBox="1">
                <a:spLocks noChangeArrowheads="1"/>
              </p:cNvSpPr>
              <p:nvPr/>
            </p:nvSpPr>
            <p:spPr bwMode="auto">
              <a:xfrm>
                <a:off x="2889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90</a:t>
                </a:r>
              </a:p>
            </p:txBody>
          </p:sp>
          <p:sp>
            <p:nvSpPr>
              <p:cNvPr id="501781" name="Text Box 21"/>
              <p:cNvSpPr txBox="1">
                <a:spLocks noChangeArrowheads="1"/>
              </p:cNvSpPr>
              <p:nvPr/>
            </p:nvSpPr>
            <p:spPr bwMode="auto">
              <a:xfrm>
                <a:off x="3129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95</a:t>
                </a:r>
              </a:p>
            </p:txBody>
          </p:sp>
          <p:sp>
            <p:nvSpPr>
              <p:cNvPr id="501782" name="Text Box 22"/>
              <p:cNvSpPr txBox="1">
                <a:spLocks noChangeArrowheads="1"/>
              </p:cNvSpPr>
              <p:nvPr/>
            </p:nvSpPr>
            <p:spPr bwMode="auto">
              <a:xfrm>
                <a:off x="3324" y="3303"/>
                <a:ext cx="336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2000</a:t>
                </a:r>
              </a:p>
            </p:txBody>
          </p:sp>
          <p:sp>
            <p:nvSpPr>
              <p:cNvPr id="501783" name="Text Box 23"/>
              <p:cNvSpPr txBox="1">
                <a:spLocks noChangeArrowheads="1"/>
              </p:cNvSpPr>
              <p:nvPr/>
            </p:nvSpPr>
            <p:spPr bwMode="auto">
              <a:xfrm>
                <a:off x="3609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05</a:t>
                </a:r>
              </a:p>
            </p:txBody>
          </p:sp>
          <p:sp>
            <p:nvSpPr>
              <p:cNvPr id="501784" name="Text Box 24"/>
              <p:cNvSpPr txBox="1">
                <a:spLocks noChangeArrowheads="1"/>
              </p:cNvSpPr>
              <p:nvPr/>
            </p:nvSpPr>
            <p:spPr bwMode="auto">
              <a:xfrm>
                <a:off x="3849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/>
                  <a:t>10</a:t>
                </a:r>
              </a:p>
            </p:txBody>
          </p:sp>
          <p:sp>
            <p:nvSpPr>
              <p:cNvPr id="501785" name="Text Box 25"/>
              <p:cNvSpPr txBox="1">
                <a:spLocks noChangeArrowheads="1"/>
              </p:cNvSpPr>
              <p:nvPr/>
            </p:nvSpPr>
            <p:spPr bwMode="auto">
              <a:xfrm>
                <a:off x="4080" y="3303"/>
                <a:ext cx="240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en-US" sz="1200" b="0" dirty="0"/>
                  <a:t>15</a:t>
                </a:r>
              </a:p>
            </p:txBody>
          </p:sp>
        </p:grpSp>
        <p:sp>
          <p:nvSpPr>
            <p:cNvPr id="501786" name="Line 26"/>
            <p:cNvSpPr>
              <a:spLocks noChangeShapeType="1"/>
            </p:cNvSpPr>
            <p:nvPr/>
          </p:nvSpPr>
          <p:spPr bwMode="auto">
            <a:xfrm>
              <a:off x="646" y="3576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87" name="Line 27"/>
            <p:cNvSpPr>
              <a:spLocks noChangeShapeType="1"/>
            </p:cNvSpPr>
            <p:nvPr/>
          </p:nvSpPr>
          <p:spPr bwMode="auto">
            <a:xfrm>
              <a:off x="646" y="3288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88" name="Line 28"/>
            <p:cNvSpPr>
              <a:spLocks noChangeShapeType="1"/>
            </p:cNvSpPr>
            <p:nvPr/>
          </p:nvSpPr>
          <p:spPr bwMode="auto">
            <a:xfrm>
              <a:off x="646" y="3000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89" name="Line 29"/>
            <p:cNvSpPr>
              <a:spLocks noChangeShapeType="1"/>
            </p:cNvSpPr>
            <p:nvPr/>
          </p:nvSpPr>
          <p:spPr bwMode="auto">
            <a:xfrm>
              <a:off x="646" y="2712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90" name="Line 30"/>
            <p:cNvSpPr>
              <a:spLocks noChangeShapeType="1"/>
            </p:cNvSpPr>
            <p:nvPr/>
          </p:nvSpPr>
          <p:spPr bwMode="auto">
            <a:xfrm>
              <a:off x="646" y="2424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91" name="Line 31"/>
            <p:cNvSpPr>
              <a:spLocks noChangeShapeType="1"/>
            </p:cNvSpPr>
            <p:nvPr/>
          </p:nvSpPr>
          <p:spPr bwMode="auto">
            <a:xfrm>
              <a:off x="646" y="2136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92" name="Line 32"/>
            <p:cNvSpPr>
              <a:spLocks noChangeShapeType="1"/>
            </p:cNvSpPr>
            <p:nvPr/>
          </p:nvSpPr>
          <p:spPr bwMode="auto">
            <a:xfrm>
              <a:off x="646" y="1848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93" name="Line 33"/>
            <p:cNvSpPr>
              <a:spLocks noChangeShapeType="1"/>
            </p:cNvSpPr>
            <p:nvPr/>
          </p:nvSpPr>
          <p:spPr bwMode="auto">
            <a:xfrm>
              <a:off x="646" y="1560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94" name="Line 34"/>
            <p:cNvSpPr>
              <a:spLocks noChangeShapeType="1"/>
            </p:cNvSpPr>
            <p:nvPr/>
          </p:nvSpPr>
          <p:spPr bwMode="auto">
            <a:xfrm>
              <a:off x="646" y="1272"/>
              <a:ext cx="36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795" name="Text Box 35"/>
            <p:cNvSpPr txBox="1">
              <a:spLocks noChangeArrowheads="1"/>
            </p:cNvSpPr>
            <p:nvPr/>
          </p:nvSpPr>
          <p:spPr bwMode="auto">
            <a:xfrm>
              <a:off x="550" y="3578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0</a:t>
              </a:r>
            </a:p>
          </p:txBody>
        </p:sp>
        <p:sp>
          <p:nvSpPr>
            <p:cNvPr id="501796" name="Text Box 36"/>
            <p:cNvSpPr txBox="1">
              <a:spLocks noChangeArrowheads="1"/>
            </p:cNvSpPr>
            <p:nvPr/>
          </p:nvSpPr>
          <p:spPr bwMode="auto">
            <a:xfrm>
              <a:off x="550" y="3288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1</a:t>
              </a:r>
            </a:p>
          </p:txBody>
        </p:sp>
        <p:sp>
          <p:nvSpPr>
            <p:cNvPr id="501797" name="Text Box 37"/>
            <p:cNvSpPr txBox="1">
              <a:spLocks noChangeArrowheads="1"/>
            </p:cNvSpPr>
            <p:nvPr/>
          </p:nvSpPr>
          <p:spPr bwMode="auto">
            <a:xfrm>
              <a:off x="550" y="3001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2</a:t>
              </a:r>
            </a:p>
          </p:txBody>
        </p:sp>
        <p:sp>
          <p:nvSpPr>
            <p:cNvPr id="501798" name="Text Box 38"/>
            <p:cNvSpPr txBox="1">
              <a:spLocks noChangeArrowheads="1"/>
            </p:cNvSpPr>
            <p:nvPr/>
          </p:nvSpPr>
          <p:spPr bwMode="auto">
            <a:xfrm>
              <a:off x="550" y="2712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3</a:t>
              </a:r>
            </a:p>
          </p:txBody>
        </p:sp>
        <p:sp>
          <p:nvSpPr>
            <p:cNvPr id="501799" name="Text Box 39"/>
            <p:cNvSpPr txBox="1">
              <a:spLocks noChangeArrowheads="1"/>
            </p:cNvSpPr>
            <p:nvPr/>
          </p:nvSpPr>
          <p:spPr bwMode="auto">
            <a:xfrm>
              <a:off x="550" y="2423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4</a:t>
              </a:r>
            </a:p>
          </p:txBody>
        </p:sp>
        <p:sp>
          <p:nvSpPr>
            <p:cNvPr id="501800" name="Text Box 40"/>
            <p:cNvSpPr txBox="1">
              <a:spLocks noChangeArrowheads="1"/>
            </p:cNvSpPr>
            <p:nvPr/>
          </p:nvSpPr>
          <p:spPr bwMode="auto">
            <a:xfrm>
              <a:off x="550" y="2136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5</a:t>
              </a:r>
            </a:p>
          </p:txBody>
        </p:sp>
        <p:sp>
          <p:nvSpPr>
            <p:cNvPr id="501801" name="Text Box 41"/>
            <p:cNvSpPr txBox="1">
              <a:spLocks noChangeArrowheads="1"/>
            </p:cNvSpPr>
            <p:nvPr/>
          </p:nvSpPr>
          <p:spPr bwMode="auto">
            <a:xfrm>
              <a:off x="550" y="1848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6</a:t>
              </a:r>
            </a:p>
          </p:txBody>
        </p:sp>
        <p:sp>
          <p:nvSpPr>
            <p:cNvPr id="501802" name="Text Box 42"/>
            <p:cNvSpPr txBox="1">
              <a:spLocks noChangeArrowheads="1"/>
            </p:cNvSpPr>
            <p:nvPr/>
          </p:nvSpPr>
          <p:spPr bwMode="auto">
            <a:xfrm>
              <a:off x="550" y="1560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7</a:t>
              </a:r>
            </a:p>
          </p:txBody>
        </p:sp>
        <p:sp>
          <p:nvSpPr>
            <p:cNvPr id="501803" name="Text Box 43"/>
            <p:cNvSpPr txBox="1">
              <a:spLocks noChangeArrowheads="1"/>
            </p:cNvSpPr>
            <p:nvPr/>
          </p:nvSpPr>
          <p:spPr bwMode="auto">
            <a:xfrm>
              <a:off x="550" y="1275"/>
              <a:ext cx="240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8</a:t>
              </a:r>
            </a:p>
          </p:txBody>
        </p:sp>
        <p:sp>
          <p:nvSpPr>
            <p:cNvPr id="501804" name="Text Box 44"/>
            <p:cNvSpPr txBox="1">
              <a:spLocks noChangeArrowheads="1"/>
            </p:cNvSpPr>
            <p:nvPr/>
          </p:nvSpPr>
          <p:spPr bwMode="auto">
            <a:xfrm>
              <a:off x="528" y="1102"/>
              <a:ext cx="912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400" b="0" i="1"/>
                <a:t>Billions</a:t>
              </a:r>
            </a:p>
          </p:txBody>
        </p:sp>
        <p:sp>
          <p:nvSpPr>
            <p:cNvPr id="501805" name="Rectangle 45"/>
            <p:cNvSpPr>
              <a:spLocks noChangeArrowheads="1"/>
            </p:cNvSpPr>
            <p:nvPr/>
          </p:nvSpPr>
          <p:spPr bwMode="auto">
            <a:xfrm>
              <a:off x="790" y="3340"/>
              <a:ext cx="144" cy="23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06" name="Rectangle 46"/>
            <p:cNvSpPr>
              <a:spLocks noChangeArrowheads="1"/>
            </p:cNvSpPr>
            <p:nvPr/>
          </p:nvSpPr>
          <p:spPr bwMode="auto">
            <a:xfrm>
              <a:off x="1030" y="3328"/>
              <a:ext cx="144" cy="24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07" name="Rectangle 47"/>
            <p:cNvSpPr>
              <a:spLocks noChangeArrowheads="1"/>
            </p:cNvSpPr>
            <p:nvPr/>
          </p:nvSpPr>
          <p:spPr bwMode="auto">
            <a:xfrm>
              <a:off x="1270" y="3311"/>
              <a:ext cx="144" cy="259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08" name="Rectangle 48"/>
            <p:cNvSpPr>
              <a:spLocks noChangeArrowheads="1"/>
            </p:cNvSpPr>
            <p:nvPr/>
          </p:nvSpPr>
          <p:spPr bwMode="auto">
            <a:xfrm>
              <a:off x="1510" y="3299"/>
              <a:ext cx="144" cy="271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09" name="Rectangle 49"/>
            <p:cNvSpPr>
              <a:spLocks noChangeArrowheads="1"/>
            </p:cNvSpPr>
            <p:nvPr/>
          </p:nvSpPr>
          <p:spPr bwMode="auto">
            <a:xfrm>
              <a:off x="1750" y="3282"/>
              <a:ext cx="144" cy="288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0" name="Rectangle 50"/>
            <p:cNvSpPr>
              <a:spLocks noChangeArrowheads="1"/>
            </p:cNvSpPr>
            <p:nvPr/>
          </p:nvSpPr>
          <p:spPr bwMode="auto">
            <a:xfrm>
              <a:off x="1990" y="3274"/>
              <a:ext cx="144" cy="299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1" name="Rectangle 51"/>
            <p:cNvSpPr>
              <a:spLocks noChangeArrowheads="1"/>
            </p:cNvSpPr>
            <p:nvPr/>
          </p:nvSpPr>
          <p:spPr bwMode="auto">
            <a:xfrm>
              <a:off x="2230" y="3256"/>
              <a:ext cx="144" cy="317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2" name="Rectangle 52"/>
            <p:cNvSpPr>
              <a:spLocks noChangeArrowheads="1"/>
            </p:cNvSpPr>
            <p:nvPr/>
          </p:nvSpPr>
          <p:spPr bwMode="auto">
            <a:xfrm>
              <a:off x="3910" y="3213"/>
              <a:ext cx="144" cy="357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3" name="Rectangle 53"/>
            <p:cNvSpPr>
              <a:spLocks noChangeArrowheads="1"/>
            </p:cNvSpPr>
            <p:nvPr/>
          </p:nvSpPr>
          <p:spPr bwMode="auto">
            <a:xfrm>
              <a:off x="3670" y="3219"/>
              <a:ext cx="144" cy="351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4" name="Rectangle 54"/>
            <p:cNvSpPr>
              <a:spLocks noChangeArrowheads="1"/>
            </p:cNvSpPr>
            <p:nvPr/>
          </p:nvSpPr>
          <p:spPr bwMode="auto">
            <a:xfrm>
              <a:off x="3430" y="3219"/>
              <a:ext cx="144" cy="351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5" name="Rectangle 55"/>
            <p:cNvSpPr>
              <a:spLocks noChangeArrowheads="1"/>
            </p:cNvSpPr>
            <p:nvPr/>
          </p:nvSpPr>
          <p:spPr bwMode="auto">
            <a:xfrm>
              <a:off x="3190" y="3225"/>
              <a:ext cx="144" cy="345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6" name="Rectangle 56"/>
            <p:cNvSpPr>
              <a:spLocks noChangeArrowheads="1"/>
            </p:cNvSpPr>
            <p:nvPr/>
          </p:nvSpPr>
          <p:spPr bwMode="auto">
            <a:xfrm>
              <a:off x="2950" y="3237"/>
              <a:ext cx="144" cy="334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7" name="Rectangle 57"/>
            <p:cNvSpPr>
              <a:spLocks noChangeArrowheads="1"/>
            </p:cNvSpPr>
            <p:nvPr/>
          </p:nvSpPr>
          <p:spPr bwMode="auto">
            <a:xfrm>
              <a:off x="2710" y="3243"/>
              <a:ext cx="144" cy="328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8" name="Rectangle 58"/>
            <p:cNvSpPr>
              <a:spLocks noChangeArrowheads="1"/>
            </p:cNvSpPr>
            <p:nvPr/>
          </p:nvSpPr>
          <p:spPr bwMode="auto">
            <a:xfrm>
              <a:off x="2470" y="3249"/>
              <a:ext cx="144" cy="32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19" name="Rectangle 59"/>
            <p:cNvSpPr>
              <a:spLocks noChangeArrowheads="1"/>
            </p:cNvSpPr>
            <p:nvPr/>
          </p:nvSpPr>
          <p:spPr bwMode="auto">
            <a:xfrm>
              <a:off x="3910" y="1512"/>
              <a:ext cx="144" cy="169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0" name="Rectangle 60"/>
            <p:cNvSpPr>
              <a:spLocks noChangeArrowheads="1"/>
            </p:cNvSpPr>
            <p:nvPr/>
          </p:nvSpPr>
          <p:spPr bwMode="auto">
            <a:xfrm>
              <a:off x="3670" y="1612"/>
              <a:ext cx="144" cy="160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1" name="Rectangle 61"/>
            <p:cNvSpPr>
              <a:spLocks noChangeArrowheads="1"/>
            </p:cNvSpPr>
            <p:nvPr/>
          </p:nvSpPr>
          <p:spPr bwMode="auto">
            <a:xfrm>
              <a:off x="3430" y="1712"/>
              <a:ext cx="144" cy="150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2" name="Rectangle 62"/>
            <p:cNvSpPr>
              <a:spLocks noChangeArrowheads="1"/>
            </p:cNvSpPr>
            <p:nvPr/>
          </p:nvSpPr>
          <p:spPr bwMode="auto">
            <a:xfrm>
              <a:off x="3190" y="1804"/>
              <a:ext cx="144" cy="141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3" name="Rectangle 63"/>
            <p:cNvSpPr>
              <a:spLocks noChangeArrowheads="1"/>
            </p:cNvSpPr>
            <p:nvPr/>
          </p:nvSpPr>
          <p:spPr bwMode="auto">
            <a:xfrm>
              <a:off x="2950" y="1944"/>
              <a:ext cx="144" cy="128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4" name="Rectangle 64"/>
            <p:cNvSpPr>
              <a:spLocks noChangeArrowheads="1"/>
            </p:cNvSpPr>
            <p:nvPr/>
          </p:nvSpPr>
          <p:spPr bwMode="auto">
            <a:xfrm>
              <a:off x="2710" y="2104"/>
              <a:ext cx="144" cy="113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5" name="Rectangle 65"/>
            <p:cNvSpPr>
              <a:spLocks noChangeArrowheads="1"/>
            </p:cNvSpPr>
            <p:nvPr/>
          </p:nvSpPr>
          <p:spPr bwMode="auto">
            <a:xfrm>
              <a:off x="2470" y="2192"/>
              <a:ext cx="144" cy="105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6" name="Rectangle 66"/>
            <p:cNvSpPr>
              <a:spLocks noChangeArrowheads="1"/>
            </p:cNvSpPr>
            <p:nvPr/>
          </p:nvSpPr>
          <p:spPr bwMode="auto">
            <a:xfrm>
              <a:off x="2230" y="2296"/>
              <a:ext cx="144" cy="95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7" name="Rectangle 67"/>
            <p:cNvSpPr>
              <a:spLocks noChangeArrowheads="1"/>
            </p:cNvSpPr>
            <p:nvPr/>
          </p:nvSpPr>
          <p:spPr bwMode="auto">
            <a:xfrm>
              <a:off x="1990" y="2392"/>
              <a:ext cx="144" cy="87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8" name="Rectangle 68"/>
            <p:cNvSpPr>
              <a:spLocks noChangeArrowheads="1"/>
            </p:cNvSpPr>
            <p:nvPr/>
          </p:nvSpPr>
          <p:spPr bwMode="auto">
            <a:xfrm>
              <a:off x="1750" y="2520"/>
              <a:ext cx="144" cy="76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29" name="Rectangle 69"/>
            <p:cNvSpPr>
              <a:spLocks noChangeArrowheads="1"/>
            </p:cNvSpPr>
            <p:nvPr/>
          </p:nvSpPr>
          <p:spPr bwMode="auto">
            <a:xfrm>
              <a:off x="1510" y="2624"/>
              <a:ext cx="144" cy="67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30" name="Rectangle 70"/>
            <p:cNvSpPr>
              <a:spLocks noChangeArrowheads="1"/>
            </p:cNvSpPr>
            <p:nvPr/>
          </p:nvSpPr>
          <p:spPr bwMode="auto">
            <a:xfrm>
              <a:off x="1270" y="2716"/>
              <a:ext cx="144" cy="5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31" name="Rectangle 71"/>
            <p:cNvSpPr>
              <a:spLocks noChangeArrowheads="1"/>
            </p:cNvSpPr>
            <p:nvPr/>
          </p:nvSpPr>
          <p:spPr bwMode="auto">
            <a:xfrm>
              <a:off x="1030" y="2820"/>
              <a:ext cx="144" cy="50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32" name="Rectangle 72"/>
            <p:cNvSpPr>
              <a:spLocks noChangeArrowheads="1"/>
            </p:cNvSpPr>
            <p:nvPr/>
          </p:nvSpPr>
          <p:spPr bwMode="auto">
            <a:xfrm>
              <a:off x="790" y="2908"/>
              <a:ext cx="144" cy="42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501833" name="Line 73"/>
            <p:cNvSpPr>
              <a:spLocks noChangeShapeType="1"/>
            </p:cNvSpPr>
            <p:nvPr/>
          </p:nvSpPr>
          <p:spPr bwMode="auto">
            <a:xfrm>
              <a:off x="598" y="696"/>
              <a:ext cx="37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501834" name="Text Box 74"/>
            <p:cNvSpPr txBox="1">
              <a:spLocks noChangeArrowheads="1"/>
            </p:cNvSpPr>
            <p:nvPr/>
          </p:nvSpPr>
          <p:spPr bwMode="auto">
            <a:xfrm>
              <a:off x="542" y="709"/>
              <a:ext cx="863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400"/>
                <a:t>Total</a:t>
              </a:r>
            </a:p>
          </p:txBody>
        </p:sp>
        <p:sp>
          <p:nvSpPr>
            <p:cNvPr id="501835" name="Text Box 75"/>
            <p:cNvSpPr txBox="1">
              <a:spLocks noChangeArrowheads="1"/>
            </p:cNvSpPr>
            <p:nvPr/>
          </p:nvSpPr>
          <p:spPr bwMode="auto">
            <a:xfrm>
              <a:off x="542" y="480"/>
              <a:ext cx="3752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400"/>
                <a:t>Global Population:  1950-2015</a:t>
              </a:r>
            </a:p>
          </p:txBody>
        </p:sp>
        <p:sp>
          <p:nvSpPr>
            <p:cNvPr id="501836" name="Text Box 76"/>
            <p:cNvSpPr txBox="1">
              <a:spLocks noChangeArrowheads="1"/>
            </p:cNvSpPr>
            <p:nvPr/>
          </p:nvSpPr>
          <p:spPr bwMode="auto">
            <a:xfrm>
              <a:off x="534" y="3804"/>
              <a:ext cx="3168" cy="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200" b="0"/>
                <a:t>Source:  US Bureau of the Census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50" y="304800"/>
            <a:ext cx="8343900" cy="57943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Rapidly Increasing Urbanization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0" y="2198688"/>
            <a:ext cx="3733800" cy="252253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800" b="1" dirty="0"/>
              <a:t>2000</a:t>
            </a:r>
          </a:p>
          <a:p>
            <a:pPr marL="514350" lvl="1">
              <a:lnSpc>
                <a:spcPct val="90000"/>
              </a:lnSpc>
              <a:buFontTx/>
              <a:buChar char="-"/>
            </a:pPr>
            <a:r>
              <a:rPr lang="en-US" b="1" dirty="0"/>
              <a:t>47% world population living in urban areas       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800" b="1" dirty="0"/>
              <a:t>2030</a:t>
            </a:r>
          </a:p>
          <a:p>
            <a:pPr marL="514350" lvl="1">
              <a:lnSpc>
                <a:spcPct val="90000"/>
              </a:lnSpc>
              <a:buFontTx/>
              <a:buChar char="-"/>
            </a:pPr>
            <a:r>
              <a:rPr lang="en-US" b="1" dirty="0"/>
              <a:t>60% world population living in urban areas</a:t>
            </a:r>
          </a:p>
        </p:txBody>
      </p:sp>
      <p:pic>
        <p:nvPicPr>
          <p:cNvPr id="427012" name="Picture 4" descr="saopau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150" y="2351088"/>
            <a:ext cx="4997450" cy="31353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27013" name="Line 5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calating-burden-of-chd-1-key-note-address-42-638.jpg"/>
          <p:cNvPicPr>
            <a:picLocks noChangeAspect="1"/>
          </p:cNvPicPr>
          <p:nvPr/>
        </p:nvPicPr>
        <p:blipFill>
          <a:blip r:embed="rId2" cstate="print"/>
          <a:srcRect l="1704" t="1322" r="1984" b="5639"/>
          <a:stretch>
            <a:fillRect/>
          </a:stretch>
        </p:blipFill>
        <p:spPr>
          <a:xfrm>
            <a:off x="685800" y="914401"/>
            <a:ext cx="7774710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19DA91-464B-4A73-964F-EE5B33AA7F99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-76200"/>
            <a:ext cx="8229600" cy="639762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b="1" u="sng" dirty="0" smtClean="0"/>
              <a:t>Population : India &amp; China  2000 &amp; 2050</a:t>
            </a:r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381000"/>
            <a:ext cx="4038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dirty="0" smtClean="0"/>
              <a:t>India</a:t>
            </a:r>
          </a:p>
        </p:txBody>
      </p:sp>
      <p:sp>
        <p:nvSpPr>
          <p:cNvPr id="3277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152400"/>
            <a:ext cx="4038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dirty="0" smtClean="0"/>
              <a:t>China</a:t>
            </a:r>
          </a:p>
        </p:txBody>
      </p:sp>
      <p:pic>
        <p:nvPicPr>
          <p:cNvPr id="32774" name="Picture 7" descr="China2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1438" y="685800"/>
            <a:ext cx="40563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8" descr="India2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3810000" cy="286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ndia20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707351"/>
            <a:ext cx="4191000" cy="315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China20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705871"/>
            <a:ext cx="4191000" cy="315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114800" y="144780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2000</a:t>
            </a:r>
            <a:endParaRPr lang="en-IN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300257" y="504086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2050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rc 2"/>
          <p:cNvSpPr>
            <a:spLocks/>
          </p:cNvSpPr>
          <p:nvPr/>
        </p:nvSpPr>
        <p:spPr bwMode="auto">
          <a:xfrm>
            <a:off x="4876800" y="2846388"/>
            <a:ext cx="1574800" cy="1041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371850" y="2514600"/>
            <a:ext cx="1477963" cy="520700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400" b="1">
                <a:solidFill>
                  <a:schemeClr val="bg1"/>
                </a:solidFill>
                <a:cs typeface="Arial" pitchFamily="34" charset="0"/>
              </a:rPr>
              <a:t>HUMAN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671513" y="4100513"/>
            <a:ext cx="15700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2400" b="1">
                <a:solidFill>
                  <a:schemeClr val="folHlink"/>
                </a:solidFill>
                <a:cs typeface="Arial" pitchFamily="34" charset="0"/>
              </a:rPr>
              <a:t>ANIMALS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2792413" y="304800"/>
            <a:ext cx="2808287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2800" b="1">
                <a:solidFill>
                  <a:schemeClr val="folHlink"/>
                </a:solidFill>
                <a:cs typeface="Arial" pitchFamily="34" charset="0"/>
              </a:rPr>
              <a:t>ENVIRONMENT</a:t>
            </a:r>
            <a:endParaRPr lang="en-GB" sz="2400" b="1">
              <a:solidFill>
                <a:schemeClr val="folHlink"/>
              </a:solidFill>
              <a:cs typeface="Arial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6310313" y="3948113"/>
            <a:ext cx="1898650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2800" b="1">
                <a:solidFill>
                  <a:schemeClr val="folHlink"/>
                </a:solidFill>
                <a:cs typeface="Arial" pitchFamily="34" charset="0"/>
              </a:rPr>
              <a:t>VECTORS</a:t>
            </a:r>
            <a:endParaRPr lang="en-GB" sz="2400" b="1">
              <a:solidFill>
                <a:schemeClr val="folHlink"/>
              </a:solidFill>
              <a:cs typeface="Arial" pitchFamily="34" charset="0"/>
            </a:endParaRPr>
          </a:p>
        </p:txBody>
      </p:sp>
      <p:sp>
        <p:nvSpPr>
          <p:cNvPr id="61447" name="AutoShape 7"/>
          <p:cNvSpPr>
            <a:spLocks noChangeArrowheads="1"/>
          </p:cNvSpPr>
          <p:nvPr/>
        </p:nvSpPr>
        <p:spPr bwMode="auto">
          <a:xfrm>
            <a:off x="3581400" y="2590800"/>
            <a:ext cx="1219200" cy="457200"/>
          </a:xfrm>
          <a:prstGeom prst="roundRect">
            <a:avLst>
              <a:gd name="adj" fmla="val 12495"/>
            </a:avLst>
          </a:prstGeom>
          <a:noFill/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V="1">
            <a:off x="2235200" y="3098800"/>
            <a:ext cx="1168400" cy="8890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 rot="-2185984">
            <a:off x="2117725" y="3276600"/>
            <a:ext cx="108267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Zoonosis</a:t>
            </a:r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5410200" y="2362200"/>
            <a:ext cx="1230313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Population</a:t>
            </a:r>
          </a:p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Growth</a:t>
            </a: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4343400" y="1295400"/>
            <a:ext cx="1289050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Mega-cities</a:t>
            </a: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4618038" y="1724025"/>
            <a:ext cx="1096962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Migration</a:t>
            </a:r>
          </a:p>
        </p:txBody>
      </p:sp>
      <p:sp>
        <p:nvSpPr>
          <p:cNvPr id="61453" name="Rectangle 13"/>
          <p:cNvSpPr>
            <a:spLocks noChangeArrowheads="1"/>
          </p:cNvSpPr>
          <p:nvPr/>
        </p:nvSpPr>
        <p:spPr bwMode="auto">
          <a:xfrm>
            <a:off x="2500313" y="2133600"/>
            <a:ext cx="1344612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Exploitation</a:t>
            </a:r>
          </a:p>
        </p:txBody>
      </p:sp>
      <p:sp>
        <p:nvSpPr>
          <p:cNvPr id="61454" name="Rectangle 14"/>
          <p:cNvSpPr>
            <a:spLocks noChangeArrowheads="1"/>
          </p:cNvSpPr>
          <p:nvPr/>
        </p:nvSpPr>
        <p:spPr bwMode="auto">
          <a:xfrm>
            <a:off x="2576513" y="1752600"/>
            <a:ext cx="105092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Pollution</a:t>
            </a:r>
          </a:p>
        </p:txBody>
      </p:sp>
      <p:sp>
        <p:nvSpPr>
          <p:cNvPr id="61455" name="Rectangle 15"/>
          <p:cNvSpPr>
            <a:spLocks noChangeArrowheads="1"/>
          </p:cNvSpPr>
          <p:nvPr/>
        </p:nvSpPr>
        <p:spPr bwMode="auto">
          <a:xfrm>
            <a:off x="2347913" y="1266825"/>
            <a:ext cx="1682750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 dirty="0">
                <a:solidFill>
                  <a:schemeClr val="folHlink"/>
                </a:solidFill>
                <a:cs typeface="Arial" pitchFamily="34" charset="0"/>
              </a:rPr>
              <a:t>Climate change</a:t>
            </a:r>
          </a:p>
        </p:txBody>
      </p:sp>
      <p:sp>
        <p:nvSpPr>
          <p:cNvPr id="61456" name="Rectangle 16"/>
          <p:cNvSpPr>
            <a:spLocks noChangeArrowheads="1"/>
          </p:cNvSpPr>
          <p:nvPr/>
        </p:nvSpPr>
        <p:spPr bwMode="auto">
          <a:xfrm>
            <a:off x="7300913" y="1600200"/>
            <a:ext cx="1368425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Vector</a:t>
            </a:r>
          </a:p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proliferation</a:t>
            </a:r>
          </a:p>
        </p:txBody>
      </p:sp>
      <p:sp>
        <p:nvSpPr>
          <p:cNvPr id="61457" name="Rectangle 17"/>
          <p:cNvSpPr>
            <a:spLocks noChangeArrowheads="1"/>
          </p:cNvSpPr>
          <p:nvPr/>
        </p:nvSpPr>
        <p:spPr bwMode="auto">
          <a:xfrm>
            <a:off x="7315200" y="2743200"/>
            <a:ext cx="1185863" cy="57785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Vector</a:t>
            </a:r>
          </a:p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resistance</a:t>
            </a:r>
          </a:p>
        </p:txBody>
      </p:sp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3490913" y="6019800"/>
            <a:ext cx="1501775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Transmission</a:t>
            </a:r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838200" y="2590800"/>
            <a:ext cx="1231900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Antibiotics</a:t>
            </a:r>
          </a:p>
        </p:txBody>
      </p:sp>
      <p:sp>
        <p:nvSpPr>
          <p:cNvPr id="61460" name="Rectangle 20"/>
          <p:cNvSpPr>
            <a:spLocks noChangeArrowheads="1"/>
          </p:cNvSpPr>
          <p:nvPr/>
        </p:nvSpPr>
        <p:spPr bwMode="auto">
          <a:xfrm>
            <a:off x="2363788" y="5105400"/>
            <a:ext cx="20732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GB" sz="1800" b="1">
                <a:solidFill>
                  <a:schemeClr val="folHlink"/>
                </a:solidFill>
                <a:cs typeface="Arial" pitchFamily="34" charset="0"/>
              </a:rPr>
              <a:t>Intensive</a:t>
            </a:r>
            <a:r>
              <a:rPr lang="en-GB" sz="1800" b="1">
                <a:solidFill>
                  <a:srgbClr val="FAFD00"/>
                </a:solidFill>
                <a:cs typeface="Arial" pitchFamily="34" charset="0"/>
              </a:rPr>
              <a:t> </a:t>
            </a:r>
            <a:r>
              <a:rPr lang="en-GB" sz="1800" b="1">
                <a:solidFill>
                  <a:schemeClr val="folHlink"/>
                </a:solidFill>
                <a:cs typeface="Arial" pitchFamily="34" charset="0"/>
              </a:rPr>
              <a:t>farming</a:t>
            </a:r>
          </a:p>
        </p:txBody>
      </p:sp>
      <p:sp>
        <p:nvSpPr>
          <p:cNvPr id="61461" name="Line 21"/>
          <p:cNvSpPr>
            <a:spLocks noChangeShapeType="1"/>
          </p:cNvSpPr>
          <p:nvPr/>
        </p:nvSpPr>
        <p:spPr bwMode="auto">
          <a:xfrm flipV="1">
            <a:off x="4419600" y="4394200"/>
            <a:ext cx="1879600" cy="711200"/>
          </a:xfrm>
          <a:prstGeom prst="line">
            <a:avLst/>
          </a:prstGeom>
          <a:noFill/>
          <a:ln w="50800">
            <a:solidFill>
              <a:schemeClr val="hlink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61462" name="Arc 22"/>
          <p:cNvSpPr>
            <a:spLocks/>
          </p:cNvSpPr>
          <p:nvPr/>
        </p:nvSpPr>
        <p:spPr bwMode="auto">
          <a:xfrm>
            <a:off x="1703388" y="4572000"/>
            <a:ext cx="584200" cy="584200"/>
          </a:xfrm>
          <a:custGeom>
            <a:avLst/>
            <a:gdLst>
              <a:gd name="T0" fmla="*/ 427343335 w 21600"/>
              <a:gd name="T1" fmla="*/ 427343335 h 21600"/>
              <a:gd name="T2" fmla="*/ 0 w 21600"/>
              <a:gd name="T3" fmla="*/ 0 h 21600"/>
              <a:gd name="T4" fmla="*/ 427343335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61463" name="Rectangle 23"/>
          <p:cNvSpPr>
            <a:spLocks noChangeArrowheads="1"/>
          </p:cNvSpPr>
          <p:nvPr/>
        </p:nvSpPr>
        <p:spPr bwMode="auto">
          <a:xfrm>
            <a:off x="2743200" y="3657600"/>
            <a:ext cx="1309688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Food</a:t>
            </a:r>
          </a:p>
          <a:p>
            <a:pPr algn="ctr"/>
            <a:r>
              <a:rPr lang="en-GB" sz="1600" b="1">
                <a:solidFill>
                  <a:schemeClr val="folHlink"/>
                </a:solidFill>
                <a:cs typeface="Arial" pitchFamily="34" charset="0"/>
              </a:rPr>
              <a:t>production</a:t>
            </a:r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6234113" y="6157913"/>
            <a:ext cx="1809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endParaRPr lang="en-GB" sz="2400">
              <a:solidFill>
                <a:srgbClr val="FAFD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cxnSp>
        <p:nvCxnSpPr>
          <p:cNvPr id="61465" name="AutoShape 25"/>
          <p:cNvCxnSpPr>
            <a:cxnSpLocks noChangeShapeType="1"/>
            <a:stCxn id="61444" idx="2"/>
            <a:endCxn id="61446" idx="2"/>
          </p:cNvCxnSpPr>
          <p:nvPr/>
        </p:nvCxnSpPr>
        <p:spPr bwMode="auto">
          <a:xfrm rot="5400000" flipH="1" flipV="1">
            <a:off x="4313238" y="1608137"/>
            <a:ext cx="90488" cy="5802313"/>
          </a:xfrm>
          <a:prstGeom prst="bentConnector3">
            <a:avLst>
              <a:gd name="adj1" fmla="val -1601755"/>
            </a:avLst>
          </a:prstGeom>
          <a:noFill/>
          <a:ln w="57150">
            <a:solidFill>
              <a:schemeClr val="hlink"/>
            </a:solidFill>
            <a:miter lim="800000"/>
            <a:headEnd type="triangle" w="med" len="med"/>
            <a:tailEnd type="triangle" w="med" len="med"/>
          </a:ln>
        </p:spPr>
      </p:cxnSp>
      <p:cxnSp>
        <p:nvCxnSpPr>
          <p:cNvPr id="61466" name="AutoShape 26"/>
          <p:cNvCxnSpPr>
            <a:cxnSpLocks noChangeShapeType="1"/>
            <a:stCxn id="61445" idx="3"/>
            <a:endCxn id="61446" idx="0"/>
          </p:cNvCxnSpPr>
          <p:nvPr/>
        </p:nvCxnSpPr>
        <p:spPr bwMode="auto">
          <a:xfrm>
            <a:off x="5600700" y="563563"/>
            <a:ext cx="1658938" cy="3384550"/>
          </a:xfrm>
          <a:prstGeom prst="bentConnector2">
            <a:avLst/>
          </a:prstGeom>
          <a:noFill/>
          <a:ln w="57150">
            <a:solidFill>
              <a:schemeClr val="hlink"/>
            </a:solidFill>
            <a:miter lim="800000"/>
            <a:headEnd/>
            <a:tailEnd type="triangle" w="med" len="med"/>
          </a:ln>
        </p:spPr>
      </p:cxnSp>
      <p:cxnSp>
        <p:nvCxnSpPr>
          <p:cNvPr id="61467" name="AutoShape 27"/>
          <p:cNvCxnSpPr>
            <a:cxnSpLocks noChangeShapeType="1"/>
            <a:stCxn id="61459" idx="2"/>
            <a:endCxn id="61444" idx="0"/>
          </p:cNvCxnSpPr>
          <p:nvPr/>
        </p:nvCxnSpPr>
        <p:spPr bwMode="auto">
          <a:xfrm>
            <a:off x="1454150" y="2924175"/>
            <a:ext cx="3175" cy="1176338"/>
          </a:xfrm>
          <a:prstGeom prst="straightConnector1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61468" name="AutoShape 28"/>
          <p:cNvCxnSpPr>
            <a:cxnSpLocks noChangeShapeType="1"/>
            <a:stCxn id="61459" idx="3"/>
            <a:endCxn id="61443" idx="1"/>
          </p:cNvCxnSpPr>
          <p:nvPr/>
        </p:nvCxnSpPr>
        <p:spPr bwMode="auto">
          <a:xfrm>
            <a:off x="2070100" y="2757488"/>
            <a:ext cx="1301750" cy="17462"/>
          </a:xfrm>
          <a:prstGeom prst="straightConnector1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61469" name="AutoShape 29"/>
          <p:cNvCxnSpPr>
            <a:cxnSpLocks noChangeShapeType="1"/>
            <a:stCxn id="61447" idx="3"/>
            <a:endCxn id="61447" idx="2"/>
          </p:cNvCxnSpPr>
          <p:nvPr/>
        </p:nvCxnSpPr>
        <p:spPr bwMode="auto">
          <a:xfrm flipH="1">
            <a:off x="4191000" y="2819400"/>
            <a:ext cx="609600" cy="228600"/>
          </a:xfrm>
          <a:prstGeom prst="curvedConnector4">
            <a:avLst>
              <a:gd name="adj1" fmla="val -112241"/>
              <a:gd name="adj2" fmla="val 456940"/>
            </a:avLst>
          </a:prstGeom>
          <a:noFill/>
          <a:ln w="5715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61470" name="AutoShape 30"/>
          <p:cNvCxnSpPr>
            <a:cxnSpLocks noChangeShapeType="1"/>
            <a:stCxn id="61447" idx="2"/>
            <a:endCxn id="61446" idx="1"/>
          </p:cNvCxnSpPr>
          <p:nvPr/>
        </p:nvCxnSpPr>
        <p:spPr bwMode="auto">
          <a:xfrm rot="16200000" flipH="1">
            <a:off x="4671219" y="2567781"/>
            <a:ext cx="1158875" cy="2119313"/>
          </a:xfrm>
          <a:prstGeom prst="bentConnector2">
            <a:avLst/>
          </a:prstGeom>
          <a:noFill/>
          <a:ln w="57150">
            <a:solidFill>
              <a:schemeClr val="hlink"/>
            </a:solidFill>
            <a:miter lim="800000"/>
            <a:headEnd type="triangle" w="med" len="med"/>
            <a:tailEnd type="triangle" w="med" len="med"/>
          </a:ln>
        </p:spPr>
      </p:cxnSp>
      <p:cxnSp>
        <p:nvCxnSpPr>
          <p:cNvPr id="61471" name="AutoShape 31"/>
          <p:cNvCxnSpPr>
            <a:cxnSpLocks noChangeShapeType="1"/>
            <a:stCxn id="61463" idx="2"/>
            <a:endCxn id="61460" idx="0"/>
          </p:cNvCxnSpPr>
          <p:nvPr/>
        </p:nvCxnSpPr>
        <p:spPr bwMode="auto">
          <a:xfrm rot="16200000" flipH="1">
            <a:off x="2964657" y="4669631"/>
            <a:ext cx="869950" cy="1587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hlink"/>
            </a:solidFill>
            <a:miter lim="800000"/>
            <a:headEnd type="triangle" w="med" len="med"/>
            <a:tailEnd type="triangle" w="med" len="med"/>
          </a:ln>
        </p:spPr>
      </p:cxnSp>
      <p:cxnSp>
        <p:nvCxnSpPr>
          <p:cNvPr id="61472" name="AutoShape 32"/>
          <p:cNvCxnSpPr>
            <a:cxnSpLocks noChangeShapeType="1"/>
            <a:stCxn id="61444" idx="3"/>
            <a:endCxn id="61460" idx="0"/>
          </p:cNvCxnSpPr>
          <p:nvPr/>
        </p:nvCxnSpPr>
        <p:spPr bwMode="auto">
          <a:xfrm>
            <a:off x="2241550" y="4327525"/>
            <a:ext cx="1158875" cy="777875"/>
          </a:xfrm>
          <a:prstGeom prst="curvedConnector2">
            <a:avLst/>
          </a:prstGeom>
          <a:noFill/>
          <a:ln w="3810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61473" name="AutoShape 33"/>
          <p:cNvCxnSpPr>
            <a:cxnSpLocks noChangeShapeType="1"/>
            <a:stCxn id="61447" idx="0"/>
            <a:endCxn id="61445" idx="2"/>
          </p:cNvCxnSpPr>
          <p:nvPr/>
        </p:nvCxnSpPr>
        <p:spPr bwMode="auto">
          <a:xfrm flipV="1">
            <a:off x="4191000" y="820738"/>
            <a:ext cx="6350" cy="1770062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ransition advTm="4323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ease burd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9003" y="0"/>
            <a:ext cx="504599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sease burden compars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7663" y="381000"/>
            <a:ext cx="5776137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obal Dis Brdn &amp; R&amp;D Expndt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244" y="1369347"/>
            <a:ext cx="9042556" cy="4654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oon Pigs &amp; open defication 20110212_irp001.jpg"/>
          <p:cNvPicPr>
            <a:picLocks noChangeAspect="1"/>
          </p:cNvPicPr>
          <p:nvPr/>
        </p:nvPicPr>
        <p:blipFill>
          <a:blip r:embed="rId2" cstate="print"/>
          <a:srcRect b="7736"/>
          <a:stretch>
            <a:fillRect/>
          </a:stretch>
        </p:blipFill>
        <p:spPr>
          <a:xfrm>
            <a:off x="1155510" y="1470212"/>
            <a:ext cx="6997890" cy="36351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228600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Japanese encephalitis</a:t>
            </a:r>
            <a:endParaRPr lang="en-IN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96242" y="545068"/>
            <a:ext cx="15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Hepatitis E</a:t>
            </a:r>
            <a:endParaRPr lang="en-IN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5572780"/>
            <a:ext cx="1957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Nipah</a:t>
            </a:r>
            <a:r>
              <a:rPr lang="en-US" sz="2800" b="1" dirty="0" smtClean="0"/>
              <a:t> virus 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972393" y="5558135"/>
            <a:ext cx="2104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Enteric viruses 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895600" y="3276600"/>
            <a:ext cx="700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PIG</a:t>
            </a:r>
            <a:endParaRPr lang="en-IN" sz="28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657600" y="990600"/>
            <a:ext cx="3429000" cy="2286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1981200" y="762000"/>
            <a:ext cx="9144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2133600" y="3810000"/>
            <a:ext cx="8382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733800" y="3581400"/>
            <a:ext cx="24384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57600" y="228600"/>
            <a:ext cx="2757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Influenza –Swine flu</a:t>
            </a:r>
            <a:endParaRPr lang="en-IN" sz="2400" b="1" dirty="0"/>
          </a:p>
        </p:txBody>
      </p:sp>
      <p:cxnSp>
        <p:nvCxnSpPr>
          <p:cNvPr id="20" name="Straight Arrow Connector 19"/>
          <p:cNvCxnSpPr>
            <a:endCxn id="17" idx="2"/>
          </p:cNvCxnSpPr>
          <p:nvPr/>
        </p:nvCxnSpPr>
        <p:spPr>
          <a:xfrm flipV="1">
            <a:off x="3352800" y="690265"/>
            <a:ext cx="1683319" cy="2510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7030A0"/>
                </a:solidFill>
              </a:rPr>
              <a:t>Vaccines-Historical Perspective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idx="1"/>
          </p:nvPr>
        </p:nvSpPr>
        <p:spPr>
          <a:xfrm>
            <a:off x="76200" y="838200"/>
            <a:ext cx="8915400" cy="5715000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7th 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century</a:t>
            </a:r>
            <a:r>
              <a:rPr lang="en-US" sz="2400" b="1" dirty="0" smtClean="0"/>
              <a:t>- Indian Buddhists' </a:t>
            </a:r>
            <a:r>
              <a:rPr lang="en-US" sz="2400" b="1" dirty="0"/>
              <a:t>drank snake venom to protect against snake bite.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10th 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century</a:t>
            </a:r>
            <a:r>
              <a:rPr lang="en-US" sz="2400" b="1" dirty="0" smtClean="0"/>
              <a:t>- </a:t>
            </a:r>
            <a:r>
              <a:rPr lang="en-US" sz="2400" b="1" dirty="0" err="1" smtClean="0"/>
              <a:t>Variolation</a:t>
            </a:r>
            <a:r>
              <a:rPr lang="en-US" sz="2400" b="1" dirty="0" smtClean="0"/>
              <a:t> </a:t>
            </a:r>
            <a:r>
              <a:rPr lang="en-US" sz="2400" b="1" dirty="0"/>
              <a:t>to </a:t>
            </a:r>
            <a:r>
              <a:rPr lang="en-US" sz="2400" b="1" dirty="0" smtClean="0"/>
              <a:t>prevent </a:t>
            </a:r>
            <a:r>
              <a:rPr lang="en-US" sz="2400" b="1" dirty="0"/>
              <a:t>smallpox in China and Turkey.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1700s</a:t>
            </a:r>
            <a:r>
              <a:rPr lang="en-US" sz="2400" b="1" dirty="0" smtClean="0"/>
              <a:t>- </a:t>
            </a:r>
            <a:r>
              <a:rPr lang="en-US" sz="2400" b="1" dirty="0" err="1" smtClean="0"/>
              <a:t>Variolation</a:t>
            </a:r>
            <a:r>
              <a:rPr lang="en-US" sz="2400" b="1" dirty="0" smtClean="0"/>
              <a:t> </a:t>
            </a:r>
            <a:r>
              <a:rPr lang="en-US" sz="2400" b="1" dirty="0"/>
              <a:t>introduced into England.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1760-70</a:t>
            </a:r>
            <a:r>
              <a:rPr lang="en-US" sz="2400" b="1" dirty="0" smtClean="0"/>
              <a:t>- The </a:t>
            </a:r>
            <a:r>
              <a:rPr lang="en-US" sz="2400" b="1" dirty="0" err="1"/>
              <a:t>Jennerian</a:t>
            </a:r>
            <a:r>
              <a:rPr lang="en-US" sz="2400" b="1" dirty="0"/>
              <a:t> era.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1875-1910</a:t>
            </a:r>
            <a:r>
              <a:rPr lang="en-US" sz="2400" b="1" dirty="0" smtClean="0"/>
              <a:t>- Dawn </a:t>
            </a:r>
            <a:r>
              <a:rPr lang="en-US" sz="2400" b="1" dirty="0"/>
              <a:t>of Immunological Science.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1910-30</a:t>
            </a:r>
            <a:r>
              <a:rPr lang="en-US" sz="2400" b="1" dirty="0" smtClean="0"/>
              <a:t>- Early </a:t>
            </a:r>
            <a:r>
              <a:rPr lang="en-US" sz="2400" b="1" dirty="0"/>
              <a:t>bacterial vaccines, toxins and toxoids.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1930-50</a:t>
            </a:r>
            <a:r>
              <a:rPr lang="en-US" sz="2400" b="1" dirty="0" smtClean="0"/>
              <a:t>- Early </a:t>
            </a:r>
            <a:r>
              <a:rPr lang="en-US" sz="2400" b="1" dirty="0"/>
              <a:t>viral vaccines: yellow fever and Influenza.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1950-1970</a:t>
            </a:r>
            <a:r>
              <a:rPr lang="en-US" sz="2400" b="1" dirty="0" smtClean="0"/>
              <a:t>- The </a:t>
            </a:r>
            <a:r>
              <a:rPr lang="en-US" sz="2400" b="1" dirty="0"/>
              <a:t>tissue culture revolution: poliomyelitis, measles, mumps and rubella.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1970-1990</a:t>
            </a:r>
            <a:r>
              <a:rPr lang="en-US" sz="2400" b="1" dirty="0" smtClean="0"/>
              <a:t>- Dawn </a:t>
            </a:r>
            <a:r>
              <a:rPr lang="en-US" sz="2400" b="1" dirty="0"/>
              <a:t>of the molecular era: hepatitis B, </a:t>
            </a:r>
            <a:r>
              <a:rPr lang="en-US" sz="2400" b="1" i="1" dirty="0"/>
              <a:t>Streptococcus </a:t>
            </a:r>
            <a:r>
              <a:rPr lang="en-US" sz="2400" b="1" i="1" dirty="0" smtClean="0"/>
              <a:t>pneumonia</a:t>
            </a:r>
            <a:r>
              <a:rPr lang="en-US" sz="2400" b="1" dirty="0" smtClean="0"/>
              <a:t>, </a:t>
            </a:r>
            <a:r>
              <a:rPr lang="en-US" sz="2400" b="1" i="1" dirty="0" err="1"/>
              <a:t>Hemophilus</a:t>
            </a:r>
            <a:r>
              <a:rPr lang="en-US" sz="2400" b="1" i="1" dirty="0"/>
              <a:t> </a:t>
            </a:r>
            <a:r>
              <a:rPr lang="en-US" sz="2400" b="1" i="1" dirty="0" smtClean="0"/>
              <a:t> influenza </a:t>
            </a:r>
            <a:r>
              <a:rPr lang="en-US" sz="2400" b="1" dirty="0"/>
              <a:t>B.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</a:t>
            </a:r>
            <a:r>
              <a:rPr lang="en-US" sz="2400" b="1" dirty="0" smtClean="0"/>
              <a:t>- </a:t>
            </a:r>
            <a:r>
              <a:rPr lang="en-US" sz="2400" b="1" dirty="0" err="1" smtClean="0"/>
              <a:t>Glycoconjugate</a:t>
            </a:r>
            <a:r>
              <a:rPr lang="en-US" sz="2400" b="1" dirty="0" smtClean="0"/>
              <a:t> </a:t>
            </a:r>
            <a:r>
              <a:rPr lang="en-US" sz="2400" b="1" dirty="0"/>
              <a:t>vaccines,  rotavirus vaccine, human papilloma virus </a:t>
            </a:r>
            <a:r>
              <a:rPr lang="en-US" sz="2400" b="1" dirty="0" smtClean="0"/>
              <a:t>vaccine </a:t>
            </a:r>
            <a:r>
              <a:rPr lang="en-US" sz="2400" b="1" dirty="0"/>
              <a:t>and herpes zoster vaccine.</a:t>
            </a:r>
          </a:p>
        </p:txBody>
      </p:sp>
      <p:pic>
        <p:nvPicPr>
          <p:cNvPr id="7" name="Picture 17" descr="C:\Program Files\Microsoft Office\MEDIA\OFFICE12\Lines\BD2131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857232"/>
            <a:ext cx="5934075" cy="66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ccine_timeline-.jpg"/>
          <p:cNvPicPr>
            <a:picLocks noChangeAspect="1"/>
          </p:cNvPicPr>
          <p:nvPr/>
        </p:nvPicPr>
        <p:blipFill>
          <a:blip r:embed="rId2" cstate="print"/>
          <a:srcRect l="19573" t="6024" r="4478" b="7229"/>
          <a:stretch>
            <a:fillRect/>
          </a:stretch>
        </p:blipFill>
        <p:spPr>
          <a:xfrm>
            <a:off x="2971800" y="762000"/>
            <a:ext cx="4254500" cy="6019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4589" y="76200"/>
            <a:ext cx="4631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Years of Vaccine development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7030A0"/>
                </a:solidFill>
              </a:rPr>
              <a:t>The Ideal Vaccine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983163"/>
          </a:xfrm>
        </p:spPr>
        <p:txBody>
          <a:bodyPr rtlCol="0">
            <a:normAutofit fontScale="47500" lnSpcReduction="20000"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Immunogenic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Long </a:t>
            </a:r>
            <a:r>
              <a:rPr lang="en-US" sz="5800" b="1" dirty="0">
                <a:solidFill>
                  <a:srgbClr val="0070C0"/>
                </a:solidFill>
              </a:rPr>
              <a:t>lasting </a:t>
            </a:r>
            <a:r>
              <a:rPr lang="en-US" sz="5800" b="1" dirty="0" smtClean="0">
                <a:solidFill>
                  <a:srgbClr val="0070C0"/>
                </a:solidFill>
              </a:rPr>
              <a:t>immunity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Safe</a:t>
            </a:r>
            <a:endParaRPr lang="en-US" sz="5800" b="1" dirty="0">
              <a:solidFill>
                <a:srgbClr val="0070C0"/>
              </a:solidFill>
            </a:endParaRP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Stable in field conditions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Combined</a:t>
            </a:r>
            <a:endParaRPr lang="en-US" sz="5800" b="1" dirty="0">
              <a:solidFill>
                <a:srgbClr val="0070C0"/>
              </a:solidFill>
            </a:endParaRP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Single dose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defRPr/>
            </a:pPr>
            <a:r>
              <a:rPr lang="en-US" sz="5800" b="1" dirty="0" smtClean="0">
                <a:solidFill>
                  <a:srgbClr val="0070C0"/>
                </a:solidFill>
              </a:rPr>
              <a:t>Affordable (and accessible) to all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Picture 17" descr="C:\Program Files\Microsoft Office\MEDIA\OFFICE12\Lines\BD21318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3525" y="762000"/>
            <a:ext cx="5934075" cy="66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ccines-research-develop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03057"/>
            <a:ext cx="9144000" cy="36518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8157" y="76200"/>
            <a:ext cx="3460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Vaccine development 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219200"/>
            <a:ext cx="8763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/>
              <a:t>Historically, there has been a close and longstanding association between </a:t>
            </a:r>
            <a:r>
              <a:rPr lang="en-IN" sz="3600" b="1" dirty="0" smtClean="0">
                <a:solidFill>
                  <a:srgbClr val="FF0000"/>
                </a:solidFill>
              </a:rPr>
              <a:t>microbiology</a:t>
            </a:r>
            <a:r>
              <a:rPr lang="en-IN" sz="2800" b="1" dirty="0" smtClean="0"/>
              <a:t> and </a:t>
            </a:r>
            <a:r>
              <a:rPr lang="en-IN" sz="3600" b="1" dirty="0" smtClean="0">
                <a:solidFill>
                  <a:srgbClr val="0070C0"/>
                </a:solidFill>
              </a:rPr>
              <a:t>vaccine development </a:t>
            </a:r>
            <a:r>
              <a:rPr lang="en-IN" sz="2800" b="1" dirty="0" smtClean="0"/>
              <a:t>and the use of </a:t>
            </a:r>
            <a:r>
              <a:rPr lang="en-IN" sz="3600" b="1" dirty="0" smtClean="0">
                <a:solidFill>
                  <a:srgbClr val="7030A0"/>
                </a:solidFill>
              </a:rPr>
              <a:t>laboratory animals</a:t>
            </a:r>
            <a:r>
              <a:rPr lang="en-IN" sz="2800" b="1" dirty="0" smtClean="0"/>
              <a:t>.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pes_of_vertebrates_v2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5764" y="1219200"/>
            <a:ext cx="7110036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82371" y="76200"/>
            <a:ext cx="3794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/>
              <a:t>Use of lab animals </a:t>
            </a:r>
            <a:endParaRPr lang="en-IN" sz="3600" b="1" u="sng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e of anima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596180"/>
            <a:ext cx="7858524" cy="57284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Experiment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9340" y="257310"/>
            <a:ext cx="6807860" cy="64482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76200"/>
            <a:ext cx="4584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Defined status of lab animals </a:t>
            </a:r>
            <a:endParaRPr lang="en-IN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838200"/>
            <a:ext cx="1906227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Genetic level </a:t>
            </a:r>
          </a:p>
          <a:p>
            <a:r>
              <a:rPr lang="en-US" sz="2400" b="1" dirty="0" smtClean="0"/>
              <a:t>Species </a:t>
            </a:r>
          </a:p>
          <a:p>
            <a:r>
              <a:rPr lang="en-US" sz="2400" b="1" dirty="0" smtClean="0"/>
              <a:t>Breed</a:t>
            </a:r>
          </a:p>
          <a:p>
            <a:r>
              <a:rPr lang="en-US" sz="2400" b="1" dirty="0" smtClean="0"/>
              <a:t>Strain </a:t>
            </a:r>
          </a:p>
          <a:p>
            <a:r>
              <a:rPr lang="en-US" sz="2400" b="1" dirty="0" smtClean="0"/>
              <a:t>Transgenic </a:t>
            </a:r>
            <a:endParaRPr lang="en-IN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838200"/>
            <a:ext cx="4283545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Microbiological level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Known </a:t>
            </a:r>
            <a:r>
              <a:rPr lang="en-US" sz="2400" b="1" dirty="0" err="1" smtClean="0"/>
              <a:t>microflora</a:t>
            </a:r>
            <a:r>
              <a:rPr lang="en-US" sz="2400" b="1" dirty="0" smtClean="0"/>
              <a:t> of the species</a:t>
            </a:r>
          </a:p>
          <a:p>
            <a:r>
              <a:rPr lang="en-US" sz="2400" b="1" dirty="0" smtClean="0"/>
              <a:t>Bacteria </a:t>
            </a:r>
          </a:p>
          <a:p>
            <a:r>
              <a:rPr lang="en-US" sz="2400" b="1" dirty="0" smtClean="0"/>
              <a:t>Viruses </a:t>
            </a:r>
          </a:p>
          <a:p>
            <a:r>
              <a:rPr lang="en-US" sz="2400" b="1" dirty="0" smtClean="0"/>
              <a:t>Parasites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048000"/>
            <a:ext cx="2625206" cy="15696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Authentic sources</a:t>
            </a:r>
            <a:r>
              <a:rPr lang="en-US" sz="2400" b="1" dirty="0" smtClean="0"/>
              <a:t>: </a:t>
            </a:r>
          </a:p>
          <a:p>
            <a:r>
              <a:rPr lang="en-US" sz="2400" b="1" dirty="0" smtClean="0"/>
              <a:t>Animals </a:t>
            </a:r>
          </a:p>
          <a:p>
            <a:r>
              <a:rPr lang="en-US" sz="2400" b="1" dirty="0" smtClean="0"/>
              <a:t>Feed </a:t>
            </a:r>
          </a:p>
          <a:p>
            <a:r>
              <a:rPr lang="en-US" sz="2400" b="1" dirty="0" smtClean="0"/>
              <a:t>Materials 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4797390" y="3311604"/>
            <a:ext cx="366081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Infrastructure </a:t>
            </a:r>
            <a:r>
              <a:rPr lang="en-US" sz="2400" b="1" dirty="0" err="1" smtClean="0"/>
              <a:t>specieswise</a:t>
            </a:r>
            <a:r>
              <a:rPr lang="en-US" sz="2400" b="1" dirty="0" smtClean="0"/>
              <a:t>  </a:t>
            </a:r>
          </a:p>
          <a:p>
            <a:r>
              <a:rPr lang="en-US" sz="2400" b="1" dirty="0" smtClean="0"/>
              <a:t>Housing Equipments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3067178" y="4495800"/>
            <a:ext cx="4248022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Monitoring</a:t>
            </a:r>
          </a:p>
          <a:p>
            <a:r>
              <a:rPr lang="en-US" sz="2400" b="1" dirty="0" smtClean="0"/>
              <a:t>Frequency </a:t>
            </a:r>
          </a:p>
          <a:p>
            <a:r>
              <a:rPr lang="en-US" sz="2400" b="1" dirty="0" smtClean="0"/>
              <a:t>Data maintenance </a:t>
            </a:r>
          </a:p>
          <a:p>
            <a:r>
              <a:rPr lang="en-US" sz="2400" b="1" dirty="0" smtClean="0"/>
              <a:t>Normal parameters </a:t>
            </a:r>
            <a:r>
              <a:rPr lang="en-US" sz="2400" b="1" dirty="0" err="1" smtClean="0"/>
              <a:t>specieswise</a:t>
            </a:r>
            <a:endParaRPr lang="en-US" sz="2400" b="1" dirty="0" smtClean="0"/>
          </a:p>
          <a:p>
            <a:r>
              <a:rPr lang="en-US" sz="2400" b="1" dirty="0" smtClean="0"/>
              <a:t>Accreditation </a:t>
            </a:r>
          </a:p>
          <a:p>
            <a:r>
              <a:rPr lang="en-US" sz="2400" b="1" dirty="0" smtClean="0"/>
              <a:t>Improvements  </a:t>
            </a:r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76200"/>
            <a:ext cx="3419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Monitoring authority </a:t>
            </a:r>
            <a:endParaRPr lang="en-IN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685800"/>
            <a:ext cx="8991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CPCSEA: “Committee for the </a:t>
            </a:r>
            <a:r>
              <a:rPr lang="en-US" sz="2400" b="1" dirty="0" smtClean="0"/>
              <a:t>Purpose </a:t>
            </a:r>
            <a:r>
              <a:rPr lang="en-US" sz="2400" b="1" dirty="0" smtClean="0"/>
              <a:t>of </a:t>
            </a:r>
            <a:r>
              <a:rPr lang="en-US" sz="2400" b="1" dirty="0" smtClean="0"/>
              <a:t>Control </a:t>
            </a:r>
            <a:r>
              <a:rPr lang="en-US" sz="2400" b="1" dirty="0" smtClean="0"/>
              <a:t>and Supervision of    </a:t>
            </a:r>
          </a:p>
          <a:p>
            <a:r>
              <a:rPr lang="en-US" sz="2400" b="1" dirty="0" smtClean="0"/>
              <a:t>                 Experiments on Animals” under </a:t>
            </a:r>
            <a:r>
              <a:rPr lang="en-US" sz="2400" b="1" dirty="0" err="1" smtClean="0"/>
              <a:t>MoEF&amp;CC</a:t>
            </a:r>
            <a:r>
              <a:rPr lang="en-US" sz="2400" b="1" dirty="0" smtClean="0"/>
              <a:t>, GOI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Guidelines available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IAEC: Institutional Animal Ethics Committee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Nominees – nationwide 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About 2000 lab animal facilities registered with CPCSEA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Recent developments: Online submission of projects, reports, new  </a:t>
            </a:r>
          </a:p>
          <a:p>
            <a:r>
              <a:rPr lang="en-US" sz="2400" b="1" dirty="0" smtClean="0"/>
              <a:t>                                           registration, renewal , etc….   </a:t>
            </a:r>
            <a:endParaRPr lang="en-IN" sz="24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45" y="609600"/>
            <a:ext cx="81155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IAEC can approve : projects on mice, rats, guinea pig, </a:t>
            </a:r>
          </a:p>
          <a:p>
            <a:r>
              <a:rPr lang="en-US" sz="2800" b="1" dirty="0" smtClean="0"/>
              <a:t>                                   rabbits, birds</a:t>
            </a:r>
            <a:endParaRPr lang="en-IN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3148" y="1929825"/>
            <a:ext cx="87516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Large animals: Equines, Dogs, Farm animals </a:t>
            </a:r>
          </a:p>
          <a:p>
            <a:r>
              <a:rPr lang="en-US" sz="3200" b="1" dirty="0" smtClean="0"/>
              <a:t>                      needs approval from IAEC &amp; CPCSEA    </a:t>
            </a:r>
            <a:endParaRPr lang="en-IN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886200"/>
            <a:ext cx="6619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Rehabilitation issues – progress is going on </a:t>
            </a:r>
            <a:endParaRPr lang="en-IN" sz="28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3H-HeJ mouse.png"/>
          <p:cNvPicPr>
            <a:picLocks noChangeAspect="1"/>
          </p:cNvPicPr>
          <p:nvPr/>
        </p:nvPicPr>
        <p:blipFill>
          <a:blip r:embed="rId2" cstate="print"/>
          <a:srcRect l="11016" t="7692" r="9118" b="3846"/>
          <a:stretch>
            <a:fillRect/>
          </a:stretch>
        </p:blipFill>
        <p:spPr>
          <a:xfrm>
            <a:off x="304800" y="1066800"/>
            <a:ext cx="2209800" cy="175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819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C3H/</a:t>
            </a:r>
            <a:r>
              <a:rPr lang="en-US" sz="2400" b="1" dirty="0" err="1" smtClean="0"/>
              <a:t>Hej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21202" y="152400"/>
            <a:ext cx="5299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Different strains of mice (Inbred ) </a:t>
            </a:r>
            <a:endParaRPr lang="en-US" sz="2800" b="1" dirty="0"/>
          </a:p>
        </p:txBody>
      </p:sp>
      <p:pic>
        <p:nvPicPr>
          <p:cNvPr id="5" name="Picture 4" descr="C57BL6 mice.png"/>
          <p:cNvPicPr>
            <a:picLocks noChangeAspect="1"/>
          </p:cNvPicPr>
          <p:nvPr/>
        </p:nvPicPr>
        <p:blipFill>
          <a:blip r:embed="rId3" cstate="print"/>
          <a:srcRect l="2778" t="4008" r="8333" b="7807"/>
          <a:stretch>
            <a:fillRect/>
          </a:stretch>
        </p:blipFill>
        <p:spPr>
          <a:xfrm>
            <a:off x="3124200" y="1066800"/>
            <a:ext cx="2667000" cy="18335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2895600"/>
            <a:ext cx="1250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C57BL/6</a:t>
            </a:r>
            <a:endParaRPr lang="en-US" sz="2400" b="1" dirty="0"/>
          </a:p>
        </p:txBody>
      </p:sp>
      <p:pic>
        <p:nvPicPr>
          <p:cNvPr id="7" name="Picture 6" descr="DBA mice colony.png"/>
          <p:cNvPicPr>
            <a:picLocks noChangeAspect="1"/>
          </p:cNvPicPr>
          <p:nvPr/>
        </p:nvPicPr>
        <p:blipFill>
          <a:blip r:embed="rId4" cstate="print"/>
          <a:srcRect l="5979" t="10207" r="56437" b="32414"/>
          <a:stretch>
            <a:fillRect/>
          </a:stretch>
        </p:blipFill>
        <p:spPr>
          <a:xfrm>
            <a:off x="6019800" y="794327"/>
            <a:ext cx="2667000" cy="21012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72971" y="2891135"/>
            <a:ext cx="1023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DBA/2</a:t>
            </a:r>
            <a:endParaRPr lang="en-US" sz="2400" b="1" dirty="0"/>
          </a:p>
        </p:txBody>
      </p:sp>
      <p:pic>
        <p:nvPicPr>
          <p:cNvPr id="12" name="Picture 11" descr="Nude Mice colony.png"/>
          <p:cNvPicPr>
            <a:picLocks noChangeAspect="1"/>
          </p:cNvPicPr>
          <p:nvPr/>
        </p:nvPicPr>
        <p:blipFill>
          <a:blip r:embed="rId5" cstate="print"/>
          <a:srcRect l="13536" t="3226" r="12019" b="19355"/>
          <a:stretch>
            <a:fillRect/>
          </a:stretch>
        </p:blipFill>
        <p:spPr>
          <a:xfrm>
            <a:off x="5867400" y="3893127"/>
            <a:ext cx="2819400" cy="20504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44710" y="5867400"/>
            <a:ext cx="3118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Athymic</a:t>
            </a:r>
            <a:r>
              <a:rPr lang="en-US" sz="2800" b="1" dirty="0" smtClean="0"/>
              <a:t> nude mice </a:t>
            </a:r>
            <a:endParaRPr lang="en-US" sz="2800" b="1" dirty="0"/>
          </a:p>
        </p:txBody>
      </p:sp>
      <p:pic>
        <p:nvPicPr>
          <p:cNvPr id="14" name="Picture 13" descr="IV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81200" y="3307298"/>
            <a:ext cx="2339769" cy="3550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inea p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1143000"/>
            <a:ext cx="2867931" cy="2038944"/>
          </a:xfrm>
          <a:prstGeom prst="rect">
            <a:avLst/>
          </a:prstGeom>
        </p:spPr>
      </p:pic>
      <p:pic>
        <p:nvPicPr>
          <p:cNvPr id="5" name="Picture 4" descr="Rabbit NZ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4114800"/>
            <a:ext cx="2743200" cy="2030055"/>
          </a:xfrm>
          <a:prstGeom prst="rect">
            <a:avLst/>
          </a:prstGeom>
        </p:spPr>
      </p:pic>
      <p:pic>
        <p:nvPicPr>
          <p:cNvPr id="6" name="Picture 5" descr="Rabbit Sandy Half L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4114800"/>
            <a:ext cx="2910694" cy="2147892"/>
          </a:xfrm>
          <a:prstGeom prst="rect">
            <a:avLst/>
          </a:prstGeom>
        </p:spPr>
      </p:pic>
      <p:pic>
        <p:nvPicPr>
          <p:cNvPr id="7" name="Picture 6" descr="Rat Colony.png"/>
          <p:cNvPicPr>
            <a:picLocks noChangeAspect="1"/>
          </p:cNvPicPr>
          <p:nvPr/>
        </p:nvPicPr>
        <p:blipFill>
          <a:blip r:embed="rId5" cstate="print"/>
          <a:srcRect l="19360" t="22423" r="22560" b="2832"/>
          <a:stretch>
            <a:fillRect/>
          </a:stretch>
        </p:blipFill>
        <p:spPr>
          <a:xfrm>
            <a:off x="914400" y="838200"/>
            <a:ext cx="2590800" cy="24674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33600" y="0"/>
            <a:ext cx="446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Other species of lab animals </a:t>
            </a:r>
            <a:endParaRPr lang="en-US" sz="2800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1356965" y="3276600"/>
            <a:ext cx="683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Rat 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953000" y="3200400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Guinea pig 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6096000"/>
            <a:ext cx="3893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Rabbit – New Zealand White 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48200" y="6243935"/>
            <a:ext cx="3078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Rabbit- Sandy Half Lop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h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352800"/>
            <a:ext cx="4267200" cy="3200400"/>
          </a:xfrm>
          <a:prstGeom prst="rect">
            <a:avLst/>
          </a:prstGeom>
        </p:spPr>
      </p:pic>
      <p:pic>
        <p:nvPicPr>
          <p:cNvPr id="3" name="Picture 2" descr="AH-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409950"/>
            <a:ext cx="4191000" cy="3143250"/>
          </a:xfrm>
          <a:prstGeom prst="rect">
            <a:avLst/>
          </a:prstGeom>
        </p:spPr>
      </p:pic>
      <p:pic>
        <p:nvPicPr>
          <p:cNvPr id="4" name="Picture 3" descr="AH-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76200"/>
            <a:ext cx="4817203" cy="312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52400"/>
            <a:ext cx="33865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NHP- Rehabilitation , </a:t>
            </a:r>
          </a:p>
          <a:p>
            <a:r>
              <a:rPr lang="en-US" sz="2800" b="1" dirty="0" smtClean="0"/>
              <a:t>     </a:t>
            </a:r>
            <a:r>
              <a:rPr lang="en-US" sz="2800" b="1" dirty="0" err="1" smtClean="0"/>
              <a:t>ecofriendly</a:t>
            </a:r>
            <a:r>
              <a:rPr lang="en-US" sz="2800" b="1" dirty="0" smtClean="0"/>
              <a:t> , </a:t>
            </a:r>
          </a:p>
          <a:p>
            <a:r>
              <a:rPr lang="en-US" sz="2800" b="1" dirty="0" smtClean="0"/>
              <a:t>     with enrichment </a:t>
            </a:r>
            <a:endParaRPr lang="en-IN" sz="2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My Documents\Dr.Raut Animal House\Dr.Raut-1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685800"/>
            <a:ext cx="2741613" cy="38846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315" name="Picture 3" descr="C:\My Documents\Dr.Raut Animal House\Dr.Raut-2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988" y="685800"/>
            <a:ext cx="2741612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6" name="Picture 4" descr="C:\My Documents\Dr.Raut Animal House\Dr.Raut-3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876800"/>
            <a:ext cx="2741613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7" name="Picture 5" descr="C:\My Documents\Dr.Raut Animal House\Dr.Raut-5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685800"/>
            <a:ext cx="20574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8" name="Picture 6" descr="C:\My Documents\Dr.Raut Animal House\Dr.Raut-4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988" y="2819400"/>
            <a:ext cx="2741612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9" name="Picture 7" descr="C:\My Documents\Dr.Raut Animal House\Dr.Raut-6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3352800"/>
            <a:ext cx="20574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20" name="Picture 8" descr="C:\My Documents\Dr.Raut Animal House\Dr.Raut-7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5105400"/>
            <a:ext cx="20574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524000" y="76200"/>
            <a:ext cx="61638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 Narrow" pitchFamily="34" charset="0"/>
              </a:rPr>
              <a:t>Rehabilitation: Enrichment </a:t>
            </a:r>
            <a:r>
              <a:rPr lang="en-US" sz="2800" b="1" dirty="0">
                <a:solidFill>
                  <a:srgbClr val="FF0000"/>
                </a:solidFill>
                <a:latin typeface="Arial Narrow" pitchFamily="34" charset="0"/>
              </a:rPr>
              <a:t>of the monkeys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0" y="5105400"/>
            <a:ext cx="30907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Stainless steel Mirrors;</a:t>
            </a:r>
          </a:p>
          <a:p>
            <a:r>
              <a:rPr lang="en-US" sz="2400" b="1" dirty="0" smtClean="0"/>
              <a:t>Ladders;   </a:t>
            </a:r>
          </a:p>
          <a:p>
            <a:r>
              <a:rPr lang="en-US" sz="2400" b="1" dirty="0" smtClean="0"/>
              <a:t>Other Play things 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03-animal-testing-n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75686" y="0"/>
            <a:ext cx="372051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" y="304800"/>
            <a:ext cx="39901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Ban on use of lab animals</a:t>
            </a:r>
          </a:p>
          <a:p>
            <a:r>
              <a:rPr lang="en-US" sz="2800" b="1" dirty="0" smtClean="0"/>
              <a:t> in Cosmetic Industry </a:t>
            </a:r>
            <a:endParaRPr lang="en-IN" sz="28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 Used - ban.jpg"/>
          <p:cNvPicPr>
            <a:picLocks noChangeAspect="1"/>
          </p:cNvPicPr>
          <p:nvPr/>
        </p:nvPicPr>
        <p:blipFill>
          <a:blip r:embed="rId2" cstate="print"/>
          <a:srcRect l="3333" t="5698" r="4167" b="9986"/>
          <a:stretch>
            <a:fillRect/>
          </a:stretch>
        </p:blipFill>
        <p:spPr>
          <a:xfrm>
            <a:off x="161441" y="990600"/>
            <a:ext cx="8888278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national_Cooperation_on_Alternative_Test_Methods_(ICATM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888999"/>
            <a:ext cx="7683500" cy="558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5705" y="76200"/>
            <a:ext cx="52046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u="sng" dirty="0" smtClean="0"/>
              <a:t>Alternatives to animal testing</a:t>
            </a:r>
            <a:endParaRPr lang="en-IN" sz="3200" b="1" u="sng" dirty="0"/>
          </a:p>
        </p:txBody>
      </p:sp>
      <p:sp>
        <p:nvSpPr>
          <p:cNvPr id="3" name="Rectangle 2"/>
          <p:cNvSpPr/>
          <p:nvPr/>
        </p:nvSpPr>
        <p:spPr>
          <a:xfrm>
            <a:off x="228600" y="914400"/>
            <a:ext cx="8763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smtClean="0"/>
              <a:t>Cell culture can be an alternative to animal use in some cases. For example, cultured cells have been developed to create </a:t>
            </a:r>
            <a:r>
              <a:rPr lang="en-IN" sz="2400" b="1" dirty="0" smtClean="0">
                <a:hlinkClick r:id="rId2" tooltip="Monoclonal antibodies"/>
              </a:rPr>
              <a:t>monoclonal antibodies</a:t>
            </a:r>
            <a:r>
              <a:rPr lang="en-IN" sz="2400" b="1" dirty="0" smtClean="0"/>
              <a:t>; prior to this, production required animals to undergo a procedure likely to cause pain and distress.</a:t>
            </a:r>
          </a:p>
          <a:p>
            <a:endParaRPr lang="en-IN" sz="1400" b="1" dirty="0" smtClean="0"/>
          </a:p>
          <a:p>
            <a:r>
              <a:rPr lang="en-IN" sz="2400" b="1" dirty="0" smtClean="0"/>
              <a:t>However, even though cell or </a:t>
            </a:r>
            <a:r>
              <a:rPr lang="en-IN" sz="2400" b="1" dirty="0" smtClean="0">
                <a:hlinkClick r:id="rId3" tooltip="Tissue culture"/>
              </a:rPr>
              <a:t>tissue culture</a:t>
            </a:r>
            <a:r>
              <a:rPr lang="en-IN" sz="2400" b="1" dirty="0" smtClean="0"/>
              <a:t> methods may reduce the number of experiments performed on intact animals, the maintenance of cells in culture normally requires the use of animal-derived serum. </a:t>
            </a:r>
            <a:endParaRPr lang="en-IN" sz="1600" b="1" dirty="0" smtClean="0"/>
          </a:p>
          <a:p>
            <a:endParaRPr lang="en-IN" sz="1400" b="1" dirty="0" smtClean="0"/>
          </a:p>
          <a:p>
            <a:r>
              <a:rPr lang="en-IN" sz="2400" b="1" dirty="0" smtClean="0"/>
              <a:t>Although exact figures are difficult to obtain, some have </a:t>
            </a:r>
            <a:r>
              <a:rPr lang="en-IN" sz="2800" b="1" dirty="0" smtClean="0">
                <a:solidFill>
                  <a:srgbClr val="C00000"/>
                </a:solidFill>
              </a:rPr>
              <a:t>estimated that one million </a:t>
            </a:r>
            <a:r>
              <a:rPr lang="en-IN" sz="2800" b="1" dirty="0" err="1" smtClean="0">
                <a:solidFill>
                  <a:srgbClr val="C00000"/>
                </a:solidFill>
              </a:rPr>
              <a:t>fetal</a:t>
            </a:r>
            <a:r>
              <a:rPr lang="en-IN" sz="2800" b="1" dirty="0" smtClean="0">
                <a:solidFill>
                  <a:srgbClr val="C00000"/>
                </a:solidFill>
              </a:rPr>
              <a:t> cows are sacrificed each year to obtain the world's supply of </a:t>
            </a:r>
            <a:r>
              <a:rPr lang="en-IN" sz="2800" b="1" dirty="0" err="1" smtClean="0">
                <a:solidFill>
                  <a:srgbClr val="C00000"/>
                </a:solidFill>
              </a:rPr>
              <a:t>fetal</a:t>
            </a:r>
            <a:r>
              <a:rPr lang="en-IN" sz="2800" b="1" dirty="0" smtClean="0">
                <a:solidFill>
                  <a:srgbClr val="C00000"/>
                </a:solidFill>
              </a:rPr>
              <a:t> bovine serum,</a:t>
            </a:r>
            <a:r>
              <a:rPr lang="en-IN" sz="2400" b="1" dirty="0" smtClean="0"/>
              <a:t> used to grow cultured cells.</a:t>
            </a:r>
            <a:endParaRPr lang="en-IN" sz="24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820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hlinkClick r:id="rId2" tooltip="Medical imaging"/>
              </a:rPr>
              <a:t>Medical imaging</a:t>
            </a:r>
            <a:r>
              <a:rPr lang="en-IN" sz="2800" b="1" dirty="0" smtClean="0"/>
              <a:t> is able to demonstrate to researchers both how drugs are metabolized by use of </a:t>
            </a:r>
            <a:r>
              <a:rPr lang="en-IN" sz="2800" b="1" dirty="0" err="1" smtClean="0">
                <a:hlinkClick r:id="rId3" tooltip="Microdosing"/>
              </a:rPr>
              <a:t>microdosing</a:t>
            </a:r>
            <a:r>
              <a:rPr lang="en-IN" sz="2800" b="1" dirty="0" smtClean="0"/>
              <a:t>, and the detailed condition of organ tissue.</a:t>
            </a:r>
            <a:endParaRPr lang="en-IN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0" y="3817203"/>
            <a:ext cx="899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u="sng" dirty="0" smtClean="0">
                <a:hlinkClick r:id="rId4"/>
              </a:rPr>
              <a:t>Bioengineered monkeys with human genetic diseases</a:t>
            </a:r>
            <a:endParaRPr lang="en-IN" sz="24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210932" y="76200"/>
            <a:ext cx="4951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Alternatives to Lab Animals use </a:t>
            </a:r>
            <a:endParaRPr lang="en-IN" sz="2800" b="1" u="sng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381000"/>
            <a:ext cx="89154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smtClean="0"/>
              <a:t>The Three Rs (3Rs) are guiding principles for more ethical use of animals in testing. These were first described by W.M.S. Russell and R.L. Burch in 1959.</a:t>
            </a:r>
          </a:p>
          <a:p>
            <a:r>
              <a:rPr lang="en-IN" sz="2400" b="1" dirty="0" smtClean="0"/>
              <a:t>The 3Rs are:</a:t>
            </a:r>
          </a:p>
          <a:p>
            <a:r>
              <a:rPr lang="en-IN" sz="2400" b="1" dirty="0" smtClean="0">
                <a:solidFill>
                  <a:srgbClr val="0070C0"/>
                </a:solidFill>
              </a:rPr>
              <a:t>Replacement </a:t>
            </a:r>
            <a:r>
              <a:rPr lang="en-IN" sz="2400" b="1" dirty="0" smtClean="0"/>
              <a:t>which refers to the preferred use of non-animal methods over animal methods whenever it is possible to achieve the same scientific aims. These methods include computer </a:t>
            </a:r>
            <a:r>
              <a:rPr lang="en-IN" sz="2400" b="1" dirty="0" err="1" smtClean="0"/>
              <a:t>modeling</a:t>
            </a:r>
            <a:r>
              <a:rPr lang="en-IN" sz="2400" b="1" dirty="0" smtClean="0"/>
              <a:t>.</a:t>
            </a:r>
          </a:p>
          <a:p>
            <a:endParaRPr lang="en-IN" sz="1400" b="1" dirty="0" smtClean="0"/>
          </a:p>
          <a:p>
            <a:r>
              <a:rPr lang="en-IN" sz="2400" b="1" dirty="0" smtClean="0">
                <a:solidFill>
                  <a:srgbClr val="0070C0"/>
                </a:solidFill>
              </a:rPr>
              <a:t>Reduction</a:t>
            </a:r>
            <a:r>
              <a:rPr lang="en-IN" sz="2400" b="1" dirty="0" smtClean="0"/>
              <a:t> which refers to methods that enable researchers to obtain comparable levels of information from fewer animals, or to obtain more information from the same number of animals.</a:t>
            </a:r>
          </a:p>
          <a:p>
            <a:endParaRPr lang="en-IN" sz="1400" b="1" dirty="0" smtClean="0"/>
          </a:p>
          <a:p>
            <a:r>
              <a:rPr lang="en-IN" sz="2400" b="1" dirty="0" smtClean="0">
                <a:solidFill>
                  <a:srgbClr val="0070C0"/>
                </a:solidFill>
              </a:rPr>
              <a:t>Refinement </a:t>
            </a:r>
            <a:r>
              <a:rPr lang="en-IN" sz="2400" b="1" dirty="0" smtClean="0"/>
              <a:t>which refers to methods that alleviate or minimize potential pain, suffering or distress, and enhance animal welfare for the animals used. These methods include non-invasive techniques.</a:t>
            </a:r>
            <a:endParaRPr lang="en-IN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6015335"/>
            <a:ext cx="4024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Rehabilitation : Large animals 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57200"/>
            <a:ext cx="88392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Public –Private Partnership </a:t>
            </a:r>
          </a:p>
          <a:p>
            <a:r>
              <a:rPr lang="en-US" sz="3200" b="1" dirty="0" smtClean="0"/>
              <a:t>With proper understanding aiming national importance. </a:t>
            </a:r>
            <a:endParaRPr lang="en-US" sz="2400" b="1" dirty="0" smtClean="0"/>
          </a:p>
          <a:p>
            <a:endParaRPr lang="en-US" sz="2000" b="1" dirty="0" smtClean="0"/>
          </a:p>
          <a:p>
            <a:r>
              <a:rPr lang="en-US" sz="3200" b="1" dirty="0" smtClean="0"/>
              <a:t>Very good facilities at </a:t>
            </a:r>
            <a:r>
              <a:rPr lang="en-US" sz="3200" b="1" dirty="0" err="1" smtClean="0"/>
              <a:t>Govt</a:t>
            </a:r>
            <a:r>
              <a:rPr lang="en-US" sz="3200" b="1" dirty="0" smtClean="0"/>
              <a:t> Institutions- to be utilized according to the national </a:t>
            </a:r>
            <a:r>
              <a:rPr lang="en-US" sz="3200" b="1" dirty="0" err="1" smtClean="0"/>
              <a:t>programmes</a:t>
            </a:r>
            <a:r>
              <a:rPr lang="en-US" sz="3200" b="1" dirty="0" smtClean="0"/>
              <a:t>.   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ross 2"/>
          <p:cNvSpPr/>
          <p:nvPr/>
        </p:nvSpPr>
        <p:spPr>
          <a:xfrm>
            <a:off x="609600" y="152400"/>
            <a:ext cx="8153400" cy="2438400"/>
          </a:xfrm>
          <a:prstGeom prst="plus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1524000" y="423952"/>
            <a:ext cx="63246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 smtClean="0">
                <a:solidFill>
                  <a:srgbClr val="006600"/>
                </a:solidFill>
              </a:rPr>
              <a:t>THANKS</a:t>
            </a:r>
            <a:endParaRPr lang="en-IN" sz="2000" dirty="0">
              <a:solidFill>
                <a:srgbClr val="006600"/>
              </a:solidFill>
            </a:endParaRPr>
          </a:p>
        </p:txBody>
      </p:sp>
      <p:pic>
        <p:nvPicPr>
          <p:cNvPr id="6" name="Picture 5" descr="Screen Shot 2012-11-13 at 11.36.38 AM.png"/>
          <p:cNvPicPr>
            <a:picLocks noChangeAspect="1"/>
          </p:cNvPicPr>
          <p:nvPr/>
        </p:nvPicPr>
        <p:blipFill>
          <a:blip r:embed="rId2" cstate="print"/>
          <a:srcRect t="14640"/>
          <a:stretch>
            <a:fillRect/>
          </a:stretch>
        </p:blipFill>
        <p:spPr>
          <a:xfrm>
            <a:off x="0" y="3307734"/>
            <a:ext cx="9144000" cy="35502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793</Words>
  <Application>Microsoft Office PowerPoint</Application>
  <PresentationFormat>On-screen Show (4:3)</PresentationFormat>
  <Paragraphs>197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Rapidly Increasing Urbanization</vt:lpstr>
      <vt:lpstr>Slide 5</vt:lpstr>
      <vt:lpstr>Population : India &amp; China  2000 &amp; 2050</vt:lpstr>
      <vt:lpstr>Slide 7</vt:lpstr>
      <vt:lpstr>Slide 8</vt:lpstr>
      <vt:lpstr>Slide 9</vt:lpstr>
      <vt:lpstr>Slide 10</vt:lpstr>
      <vt:lpstr>Slide 11</vt:lpstr>
      <vt:lpstr>Vaccines-Historical Perspective</vt:lpstr>
      <vt:lpstr>Slide 13</vt:lpstr>
      <vt:lpstr>The Ideal Vaccine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Chandrashekhar Raut</dc:creator>
  <cp:lastModifiedBy>Dr. Raut</cp:lastModifiedBy>
  <cp:revision>18</cp:revision>
  <dcterms:created xsi:type="dcterms:W3CDTF">2006-08-16T00:00:00Z</dcterms:created>
  <dcterms:modified xsi:type="dcterms:W3CDTF">2015-11-02T09:19:08Z</dcterms:modified>
</cp:coreProperties>
</file>