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5"/>
    <p:sldMasterId id="2147483662" r:id="rId6"/>
  </p:sldMasterIdLst>
  <p:notesMasterIdLst>
    <p:notesMasterId r:id="rId30"/>
  </p:notesMasterIdLst>
  <p:handoutMasterIdLst>
    <p:handoutMasterId r:id="rId31"/>
  </p:handoutMasterIdLst>
  <p:sldIdLst>
    <p:sldId id="487" r:id="rId7"/>
    <p:sldId id="516" r:id="rId8"/>
    <p:sldId id="488" r:id="rId9"/>
    <p:sldId id="489" r:id="rId10"/>
    <p:sldId id="490" r:id="rId11"/>
    <p:sldId id="491" r:id="rId12"/>
    <p:sldId id="492" r:id="rId13"/>
    <p:sldId id="493" r:id="rId14"/>
    <p:sldId id="508" r:id="rId15"/>
    <p:sldId id="514" r:id="rId16"/>
    <p:sldId id="517" r:id="rId17"/>
    <p:sldId id="515" r:id="rId18"/>
    <p:sldId id="497" r:id="rId19"/>
    <p:sldId id="498" r:id="rId20"/>
    <p:sldId id="499" r:id="rId21"/>
    <p:sldId id="500" r:id="rId22"/>
    <p:sldId id="509" r:id="rId23"/>
    <p:sldId id="510" r:id="rId24"/>
    <p:sldId id="511" r:id="rId25"/>
    <p:sldId id="512" r:id="rId26"/>
    <p:sldId id="513" r:id="rId27"/>
    <p:sldId id="507" r:id="rId28"/>
    <p:sldId id="486" r:id="rId29"/>
  </p:sldIdLst>
  <p:sldSz cx="9144000" cy="6858000" type="screen4x3"/>
  <p:notesSz cx="7053263" cy="93091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onnet" initials="jm" lastIdx="65" clrIdx="0"/>
  <p:cmAuthor id="1" name="krishna.bm" initials="" lastIdx="5" clrIdx="1"/>
  <p:cmAuthor id="2" name="Muralikrishna.I" initials="" lastIdx="1" clrIdx="2"/>
  <p:cmAuthor id="3" name="M ATTLAN" initials="MAtt" lastIdx="1" clrIdx="3"/>
  <p:cmAuthor id="4" name="LopaAdhikari" initials="L" lastIdx="1" clrIdx="4"/>
  <p:cmAuthor id="5" name="Bukhari, Syed Afsar Ali PH/IN" initials="Bukhari" lastIdx="2" clrIdx="5"/>
  <p:cmAuthor id="6" name="Persico, Jean-Sébastien (sanofi pasteur)" initials="JSP" lastIdx="9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4492"/>
    <a:srgbClr val="669900"/>
    <a:srgbClr val="008000"/>
    <a:srgbClr val="989898"/>
    <a:srgbClr val="000000"/>
    <a:srgbClr val="C2BD94"/>
    <a:srgbClr val="CBC6A1"/>
    <a:srgbClr val="E7978A"/>
    <a:srgbClr val="2D403E"/>
    <a:srgbClr val="5DD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32" autoAdjust="0"/>
    <p:restoredTop sz="95699" autoAdjust="0"/>
  </p:normalViewPr>
  <p:slideViewPr>
    <p:cSldViewPr>
      <p:cViewPr>
        <p:scale>
          <a:sx n="70" d="100"/>
          <a:sy n="70" d="100"/>
        </p:scale>
        <p:origin x="-162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6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684" y="-96"/>
      </p:cViewPr>
      <p:guideLst>
        <p:guide orient="horz" pos="2932"/>
        <p:guide pos="22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4968613812526614E-2"/>
          <c:y val="3.3431096623327619E-2"/>
          <c:w val="0.82290124925340735"/>
          <c:h val="0.83756918196914432"/>
        </c:manualLayout>
      </c:layout>
      <c:lineChart>
        <c:grouping val="stacked"/>
        <c:varyColors val="0"/>
        <c:ser>
          <c:idx val="0"/>
          <c:order val="0"/>
          <c:tx>
            <c:strRef>
              <c:f>' Month wise positivity'!$B$6</c:f>
              <c:strCache>
                <c:ptCount val="1"/>
                <c:pt idx="0">
                  <c:v>Persantage of Positivity</c:v>
                </c:pt>
              </c:strCache>
            </c:strRef>
          </c:tx>
          <c:marker>
            <c:spPr>
              <a:solidFill>
                <a:srgbClr val="FF0000"/>
              </a:solidFill>
            </c:spPr>
          </c:marker>
          <c:dLbls>
            <c:dLbl>
              <c:idx val="1"/>
              <c:layout>
                <c:manualLayout>
                  <c:x val="0"/>
                  <c:y val="1.96673850295195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3399015471290998E-2"/>
                  <c:y val="-4.17931931877289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5.5829231130379436E-3"/>
                  <c:y val="-2.4584231286899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6.6995077356455275E-3"/>
                  <c:y val="-2.70426544155892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4.466338490430365E-3"/>
                  <c:y val="-3.44179238016590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3.3497538678227659E-3"/>
                  <c:y val="-2.70426544155892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6.275933007627247E-3"/>
                  <c:y val="-3.9628923497455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lang="en-IN" sz="105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 Month wise positivity'!$C$5:$S$5</c:f>
              <c:strCache>
                <c:ptCount val="17"/>
                <c:pt idx="0">
                  <c:v>Apr-11</c:v>
                </c:pt>
                <c:pt idx="1">
                  <c:v>May-11</c:v>
                </c:pt>
                <c:pt idx="2">
                  <c:v>Jun-11</c:v>
                </c:pt>
                <c:pt idx="3">
                  <c:v>Jul-11</c:v>
                </c:pt>
                <c:pt idx="4">
                  <c:v>Aug-11</c:v>
                </c:pt>
                <c:pt idx="5">
                  <c:v>Sep-11</c:v>
                </c:pt>
                <c:pt idx="6">
                  <c:v>Oct-11</c:v>
                </c:pt>
                <c:pt idx="7">
                  <c:v>Nov-11</c:v>
                </c:pt>
                <c:pt idx="8">
                  <c:v>Dec-11</c:v>
                </c:pt>
                <c:pt idx="9">
                  <c:v>Jan-12</c:v>
                </c:pt>
                <c:pt idx="10">
                  <c:v>Feb-12</c:v>
                </c:pt>
                <c:pt idx="11">
                  <c:v>Mar-12</c:v>
                </c:pt>
                <c:pt idx="12">
                  <c:v>Apr-12</c:v>
                </c:pt>
                <c:pt idx="13">
                  <c:v>May-12</c:v>
                </c:pt>
                <c:pt idx="14">
                  <c:v>Jun-12</c:v>
                </c:pt>
                <c:pt idx="15">
                  <c:v>Jul-12</c:v>
                </c:pt>
                <c:pt idx="16">
                  <c:v>Total</c:v>
                </c:pt>
              </c:strCache>
            </c:strRef>
          </c:cat>
          <c:val>
            <c:numRef>
              <c:f>' Month wise positivity'!$C$6:$S$6</c:f>
              <c:numCache>
                <c:formatCode>0.0</c:formatCode>
                <c:ptCount val="17"/>
                <c:pt idx="0">
                  <c:v>36.842105263157912</c:v>
                </c:pt>
                <c:pt idx="1">
                  <c:v>10.25641025641028</c:v>
                </c:pt>
                <c:pt idx="2">
                  <c:v>11.363636363636399</c:v>
                </c:pt>
                <c:pt idx="3">
                  <c:v>17.647058823529431</c:v>
                </c:pt>
                <c:pt idx="4">
                  <c:v>24.444444444444443</c:v>
                </c:pt>
                <c:pt idx="5">
                  <c:v>25.490196078431286</c:v>
                </c:pt>
                <c:pt idx="6">
                  <c:v>20.454545454545457</c:v>
                </c:pt>
                <c:pt idx="7">
                  <c:v>37.142857142857153</c:v>
                </c:pt>
                <c:pt idx="8">
                  <c:v>52.447552447552447</c:v>
                </c:pt>
                <c:pt idx="9">
                  <c:v>47.619047619047436</c:v>
                </c:pt>
                <c:pt idx="10">
                  <c:v>46.511627906976742</c:v>
                </c:pt>
                <c:pt idx="11">
                  <c:v>33.333333333333329</c:v>
                </c:pt>
                <c:pt idx="12">
                  <c:v>19.886363636363573</c:v>
                </c:pt>
                <c:pt idx="13">
                  <c:v>18.828451882845187</c:v>
                </c:pt>
                <c:pt idx="14">
                  <c:v>17.771084337349389</c:v>
                </c:pt>
                <c:pt idx="15">
                  <c:v>16.388888888888893</c:v>
                </c:pt>
                <c:pt idx="16">
                  <c:v>26.377376889322235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8809472"/>
        <c:axId val="28810624"/>
      </c:lineChart>
      <c:catAx>
        <c:axId val="2880947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lang="en-IN" sz="1050" b="1"/>
            </a:pPr>
            <a:endParaRPr lang="en-US"/>
          </a:p>
        </c:txPr>
        <c:crossAx val="28810624"/>
        <c:crosses val="autoZero"/>
        <c:auto val="1"/>
        <c:lblAlgn val="ctr"/>
        <c:lblOffset val="100"/>
        <c:noMultiLvlLbl val="0"/>
      </c:catAx>
      <c:valAx>
        <c:axId val="28810624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txPr>
          <a:bodyPr/>
          <a:lstStyle/>
          <a:p>
            <a:pPr>
              <a:defRPr lang="en-IN" sz="1050" b="1"/>
            </a:pPr>
            <a:endParaRPr lang="en-US"/>
          </a:p>
        </c:txPr>
        <c:crossAx val="28809472"/>
        <c:crosses val="autoZero"/>
        <c:crossBetween val="between"/>
      </c:valAx>
      <c:spPr>
        <a:solidFill>
          <a:srgbClr val="FFFFFF"/>
        </a:solidFill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57093" cy="466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95040" y="1"/>
            <a:ext cx="3057093" cy="466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0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2312"/>
            <a:ext cx="3057093" cy="464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0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95040" y="8842312"/>
            <a:ext cx="3057093" cy="464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1A44811-D512-49DD-A6C5-AF8C8C3E60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180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57093" cy="466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95040" y="1"/>
            <a:ext cx="3057093" cy="466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8563" y="696913"/>
            <a:ext cx="4656137" cy="349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6006" y="4421157"/>
            <a:ext cx="5641252" cy="418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312"/>
            <a:ext cx="3057093" cy="464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95040" y="8842312"/>
            <a:ext cx="3057093" cy="464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D6734BE-C5FC-420D-953E-ABCCF341F9C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84820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jpeg"/><Relationship Id="rId4" Type="http://schemas.openxmlformats.org/officeDocument/2006/relationships/image" Target="../media/image6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9" descr="fond_150dpi_ble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825" y="625475"/>
            <a:ext cx="7935913" cy="552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4" descr="logo-shantha-pour-PPT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50075" y="6289675"/>
            <a:ext cx="1582738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6" descr="Sanofi Pasteur - Logo PPT POT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3725" y="6308725"/>
            <a:ext cx="2595563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5088" y="2176463"/>
            <a:ext cx="6461125" cy="1470025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Cliquez pour modifier le style du titre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47788" y="4100513"/>
            <a:ext cx="6400800" cy="1752600"/>
          </a:xfrm>
        </p:spPr>
        <p:txBody>
          <a:bodyPr/>
          <a:lstStyle>
            <a:lvl1pPr marL="0" indent="0">
              <a:buFont typeface="Verdana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Cliquez pour modifier le style des sous-titres du masque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FDC70-031E-4931-9419-231FA69385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0E5987-EB47-4E39-B8CB-D2A719127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2064C-992E-431D-9CBC-9817C9CFB6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7063" y="1390650"/>
            <a:ext cx="3854450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3913" y="1390650"/>
            <a:ext cx="3856037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4AFA9-F777-460D-984B-3588920E50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AC2E4-64A7-4813-88D2-C36E96EDDE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C28A6-515E-4C36-AA1B-3BF24EC51E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2CCE5-1926-4816-9336-2DDADEF3D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9319B-D028-41EE-86BE-B438D35581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B3025-FAF9-4DD7-92BD-6A4357D37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F01FA-176E-4E8F-92CF-370542BF62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4625" y="284163"/>
            <a:ext cx="1965325" cy="53546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7063" y="284163"/>
            <a:ext cx="5745162" cy="53546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A2423-5100-4164-90B5-186D550679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9" descr="fond_150dpi_ble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625475"/>
            <a:ext cx="7935913" cy="552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6" descr="Sanofi Pasteur - Logo PPT PO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6308725"/>
            <a:ext cx="2595563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4" descr="logo-shantha-pour-PP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6289675"/>
            <a:ext cx="158273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5088" y="2176463"/>
            <a:ext cx="6461125" cy="1470025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47788" y="4100513"/>
            <a:ext cx="6400800" cy="1752600"/>
          </a:xfrm>
        </p:spPr>
        <p:txBody>
          <a:bodyPr/>
          <a:lstStyle>
            <a:lvl1pPr marL="0" indent="0">
              <a:buFont typeface="Verdana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FDC70-031E-4931-9419-231FA69385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64" descr="logo-shantha-pour-PPT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50075" y="6289675"/>
            <a:ext cx="1582738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6" descr="Sanofi Pasteur - Logo PPT POT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3725" y="6308725"/>
            <a:ext cx="2595563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73805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0E5987-EB47-4E39-B8CB-D2A7191270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838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2064C-992E-431D-9CBC-9817C9CFB6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762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7063" y="1390650"/>
            <a:ext cx="3854450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3913" y="1390650"/>
            <a:ext cx="3856037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4AFA9-F777-460D-984B-3588920E509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826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AC2E4-64A7-4813-88D2-C36E96EDDE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1475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C28A6-515E-4C36-AA1B-3BF24EC51E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1621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2CCE5-1926-4816-9336-2DDADEF3DF1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1236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9319B-D028-41EE-86BE-B438D355811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7805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B3025-FAF9-4DD7-92BD-6A4357D37F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533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F01FA-176E-4E8F-92CF-370542BF627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2150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4625" y="284163"/>
            <a:ext cx="1965325" cy="53546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7063" y="284163"/>
            <a:ext cx="5745162" cy="53546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A2423-5100-4164-90B5-186D5506791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79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7063" y="284163"/>
            <a:ext cx="7858125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7063" y="1390650"/>
            <a:ext cx="7862887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</a:p>
        </p:txBody>
      </p:sp>
      <p:sp>
        <p:nvSpPr>
          <p:cNvPr id="3121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35463" y="6477000"/>
            <a:ext cx="4826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83F52D0-8CA3-4219-A55B-6492A1BA91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9" name="Picture 51" descr="Sanofi Pasteur - Logo PPT PO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3725" y="6308725"/>
            <a:ext cx="2595563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4" descr="logo-shantha-pour-PP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950075" y="6289675"/>
            <a:ext cx="1582738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989898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989898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989898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989898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989898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989898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989898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989898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989898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30000"/>
        <a:buFont typeface="Verdana" pitchFamily="34" charset="0"/>
        <a:buChar char="●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Verdana" pitchFamily="34" charset="0"/>
        <a:buChar char="●"/>
        <a:defRPr sz="1600" b="1">
          <a:solidFill>
            <a:srgbClr val="989898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1600">
          <a:solidFill>
            <a:srgbClr val="989898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1600">
          <a:solidFill>
            <a:srgbClr val="989898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1600">
          <a:solidFill>
            <a:srgbClr val="989898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1600">
          <a:solidFill>
            <a:srgbClr val="989898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1600">
          <a:solidFill>
            <a:srgbClr val="989898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1600">
          <a:solidFill>
            <a:srgbClr val="989898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1600">
          <a:solidFill>
            <a:srgbClr val="989898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7063" y="284163"/>
            <a:ext cx="785812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7063" y="1390650"/>
            <a:ext cx="7862887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</a:p>
        </p:txBody>
      </p:sp>
      <p:sp>
        <p:nvSpPr>
          <p:cNvPr id="3121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335463" y="6477000"/>
            <a:ext cx="4826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83F52D0-8CA3-4219-A55B-6492A1BA912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9" name="Picture 51" descr="Sanofi Pasteur - Logo PPT POT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6308725"/>
            <a:ext cx="2595563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4" descr="logo-shantha-pour-PP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6289675"/>
            <a:ext cx="158273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1" descr="Sanofi Pasteur - Logo PPT PO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3725" y="6308725"/>
            <a:ext cx="2595563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4" descr="logo-shantha-pour-PPT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950075" y="6289675"/>
            <a:ext cx="1582738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989898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989898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989898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989898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989898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989898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989898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989898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989898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30000"/>
        <a:buFont typeface="Verdana" pitchFamily="34" charset="0"/>
        <a:buChar char="●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Verdana" pitchFamily="34" charset="0"/>
        <a:buChar char="●"/>
        <a:defRPr sz="1600" b="1">
          <a:solidFill>
            <a:srgbClr val="989898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1600">
          <a:solidFill>
            <a:srgbClr val="989898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1600">
          <a:solidFill>
            <a:srgbClr val="989898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1600">
          <a:solidFill>
            <a:srgbClr val="989898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1600">
          <a:solidFill>
            <a:srgbClr val="989898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1600">
          <a:solidFill>
            <a:srgbClr val="989898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1600">
          <a:solidFill>
            <a:srgbClr val="989898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1600">
          <a:solidFill>
            <a:srgbClr val="989898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3.jpeg"/><Relationship Id="rId2" Type="http://schemas.openxmlformats.org/officeDocument/2006/relationships/hyperlink" Target="http://www.google.com/url?url=http://www.mims.com/Singapore/image/info/rotateq%20oral%20soln%202%20ml/2%20ml?id=4ee1694c-0f57-4fd9-b5be-9faa01405854&amp;rct=j&amp;frm=1&amp;q=&amp;esrc=s&amp;sa=U&amp;ei=CSZwVdP7EaalmQWi8ID4Dw&amp;ved=0CCAQ9QEwBQ&amp;usg=AFQjCNFPqF0Oc_flP0c10u-QiAUgquXxNw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google.com/url?url=http://www.infiniteunknown.net/tag/rotarix/&amp;rct=j&amp;frm=1&amp;q=&amp;esrc=s&amp;sa=U&amp;ei=PiZwVd2vI-TYmAXEqYDoCg&amp;ved=0CBYQ9QEwAA&amp;usg=AFQjCNHnHcVEGYewMxthHsNP3YoiGgLFsA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://www.google.com/url?url=http://www.who.int/immunization_standards/vaccine_quality/pq_247_bopv13_20dose_sanofi/en/&amp;rct=j&amp;frm=1&amp;q=&amp;esrc=s&amp;sa=U&amp;ei=oiZwVfuXJ8OOmwXtqILQDg&amp;ved=0CBYQ9QEwAA&amp;usg=AFQjCNGS53z3MrgighDbJ7yxwIuDtojSPg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jpeg"/><Relationship Id="rId7" Type="http://schemas.openxmlformats.org/officeDocument/2006/relationships/image" Target="../media/image1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hyperlink" Target="http://www.mapsofindia.com/maps/india/national-flag.htm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3675" y="1981200"/>
            <a:ext cx="6461125" cy="1470025"/>
          </a:xfrm>
        </p:spPr>
        <p:txBody>
          <a:bodyPr/>
          <a:lstStyle/>
          <a:p>
            <a:pPr algn="ctr"/>
            <a:r>
              <a:rPr lang="en-US" dirty="0" smtClean="0"/>
              <a:t>Rotavirus vaccine Development at Shantha</a:t>
            </a:r>
            <a:br>
              <a:rPr lang="en-US" dirty="0" smtClean="0"/>
            </a:b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276600"/>
            <a:ext cx="7112644" cy="1752600"/>
          </a:xfrm>
        </p:spPr>
        <p:txBody>
          <a:bodyPr/>
          <a:lstStyle/>
          <a:p>
            <a:pPr algn="ctr"/>
            <a:r>
              <a:rPr lang="en-US" sz="2200" dirty="0" smtClean="0"/>
              <a:t>8</a:t>
            </a:r>
            <a:r>
              <a:rPr lang="en-US" sz="2200" baseline="30000" dirty="0" smtClean="0"/>
              <a:t>th</a:t>
            </a:r>
            <a:r>
              <a:rPr lang="en-US" sz="2200" dirty="0" smtClean="0"/>
              <a:t> Indo-Global Summit and Expo on “Vaccines, Therapeutics and Healthcare”, Nov 02 – 04 2015, HICC, Hyderabad, India</a:t>
            </a:r>
          </a:p>
          <a:p>
            <a:pPr algn="ctr"/>
            <a:endParaRPr lang="en-US" sz="2000" dirty="0" smtClean="0"/>
          </a:p>
          <a:p>
            <a:pPr algn="ctr"/>
            <a:endParaRPr lang="en-US" sz="2000" dirty="0" smtClean="0"/>
          </a:p>
          <a:p>
            <a:r>
              <a:rPr lang="en-US" sz="1600" dirty="0" smtClean="0"/>
              <a:t>Lopa Adhikary</a:t>
            </a:r>
          </a:p>
          <a:p>
            <a:r>
              <a:rPr lang="en-US" sz="1600" dirty="0"/>
              <a:t>Shantha Biotechnics </a:t>
            </a:r>
            <a:r>
              <a:rPr lang="en-US" sz="1600" dirty="0" smtClean="0"/>
              <a:t>Private Limited </a:t>
            </a:r>
          </a:p>
          <a:p>
            <a:r>
              <a:rPr lang="en-US" sz="1600" dirty="0" smtClean="0"/>
              <a:t>(A Sanofi </a:t>
            </a:r>
            <a:r>
              <a:rPr lang="en-US" sz="1600" dirty="0"/>
              <a:t>Company)</a:t>
            </a:r>
          </a:p>
          <a:p>
            <a:pPr algn="ctr"/>
            <a:r>
              <a:rPr lang="en-US" sz="2000" dirty="0" smtClean="0"/>
              <a:t>						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8C517D-B473-4E5A-8C90-7D05CD96364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40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Snap Shot of Rota Vaccine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New Vaccine Development Path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Rotavirus – Burden of Disease and Vaccine Demand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Rotavirus Program at Shantha Biotechnics  Private Limited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About Shantha </a:t>
            </a:r>
            <a:endParaRPr lang="en-US" sz="2000" strike="sngStrike" dirty="0" smtClean="0">
              <a:solidFill>
                <a:srgbClr val="FF0000"/>
              </a:solidFill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Rota Vaccine Program at Shantha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Product development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Clinical Development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0E5987-EB47-4E39-B8CB-D2A71912704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76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DC28A6-515E-4C36-AA1B-3BF24EC51E3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987824" y="1547500"/>
            <a:ext cx="2937535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New Vaccine Development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44058" y="2173248"/>
            <a:ext cx="172819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Intensifying Competition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948264" y="2195572"/>
            <a:ext cx="172819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Challenging affordability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 rot="19055616">
            <a:off x="2206001" y="1799527"/>
            <a:ext cx="648072" cy="648072"/>
          </a:xfrm>
          <a:prstGeom prst="rightArrow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 rot="1929580">
            <a:off x="6099643" y="1844501"/>
            <a:ext cx="692013" cy="649388"/>
          </a:xfrm>
          <a:prstGeom prst="leftArrow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4096551" y="2051556"/>
            <a:ext cx="720080" cy="602441"/>
          </a:xfrm>
          <a:prstGeom prst="downArrow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699792" y="2998693"/>
            <a:ext cx="373692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Requires upgraded / enhancement</a:t>
            </a:r>
          </a:p>
          <a:p>
            <a:r>
              <a:rPr lang="en-US" dirty="0" smtClean="0"/>
              <a:t>Of  capability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344058" y="3645024"/>
            <a:ext cx="1728192" cy="1152128"/>
          </a:xfrm>
          <a:prstGeom prst="roundRect">
            <a:avLst/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Build up strategy based on market and customer needs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 rot="19055616">
            <a:off x="2113463" y="3655289"/>
            <a:ext cx="648072" cy="648072"/>
          </a:xfrm>
          <a:prstGeom prst="rightArrow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164288" y="3573016"/>
            <a:ext cx="1728192" cy="1152128"/>
          </a:xfrm>
          <a:prstGeom prst="roundRect">
            <a:avLst/>
          </a:prstGeom>
          <a:solidFill>
            <a:schemeClr val="tx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Achieve excellence in performance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4" name="Left Arrow 13"/>
          <p:cNvSpPr/>
          <p:nvPr/>
        </p:nvSpPr>
        <p:spPr>
          <a:xfrm rot="1929580">
            <a:off x="6424543" y="3653369"/>
            <a:ext cx="692013" cy="649388"/>
          </a:xfrm>
          <a:prstGeom prst="leftArrow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4108142" y="3851756"/>
            <a:ext cx="720080" cy="945396"/>
          </a:xfrm>
          <a:prstGeom prst="downArrow">
            <a:avLst/>
          </a:prstGeom>
          <a:solidFill>
            <a:srgbClr val="FFFF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530037" y="5157192"/>
            <a:ext cx="4352474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Create sustainable  product for customer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2800" dirty="0" smtClean="0"/>
              <a:t>New Vaccine Development in changing Scenario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92796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DC28A6-515E-4C36-AA1B-3BF24EC51E3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Chevron 3"/>
          <p:cNvSpPr/>
          <p:nvPr/>
        </p:nvSpPr>
        <p:spPr>
          <a:xfrm>
            <a:off x="258910" y="2276872"/>
            <a:ext cx="1151184" cy="648072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1080070" y="2303196"/>
            <a:ext cx="1275836" cy="648072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Chevron 5"/>
          <p:cNvSpPr/>
          <p:nvPr/>
        </p:nvSpPr>
        <p:spPr>
          <a:xfrm>
            <a:off x="2016174" y="2276872"/>
            <a:ext cx="1177685" cy="704113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2726364" y="2303073"/>
            <a:ext cx="1128463" cy="648072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504091" y="2303073"/>
            <a:ext cx="1123617" cy="648072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4278931" y="2303073"/>
            <a:ext cx="1193627" cy="648072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5184526" y="2276872"/>
            <a:ext cx="1123000" cy="704113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>
            <a:off x="5910442" y="2303073"/>
            <a:ext cx="1218300" cy="648072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>
            <a:off x="6781378" y="2285065"/>
            <a:ext cx="1139452" cy="648072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7601967" y="2280997"/>
            <a:ext cx="1326975" cy="648072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4006" y="2332913"/>
            <a:ext cx="7184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Lead </a:t>
            </a:r>
          </a:p>
          <a:p>
            <a:r>
              <a:rPr lang="en-US" sz="1000" b="1" dirty="0" smtClean="0"/>
              <a:t>Identific-</a:t>
            </a:r>
          </a:p>
          <a:p>
            <a:r>
              <a:rPr lang="en-US" sz="1000" b="1" dirty="0" smtClean="0"/>
              <a:t>ation</a:t>
            </a:r>
            <a:endParaRPr lang="en-US" sz="1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410094" y="2323909"/>
            <a:ext cx="7681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Lead </a:t>
            </a:r>
          </a:p>
          <a:p>
            <a:r>
              <a:rPr lang="en-US" sz="1000" b="1" dirty="0" smtClean="0"/>
              <a:t>Optimiza-</a:t>
            </a:r>
          </a:p>
          <a:p>
            <a:r>
              <a:rPr lang="en-US" sz="1000" b="1" dirty="0" smtClean="0"/>
              <a:t>tion</a:t>
            </a:r>
            <a:endParaRPr lang="en-US" sz="1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289569" y="2400853"/>
            <a:ext cx="638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Pre-</a:t>
            </a:r>
          </a:p>
          <a:p>
            <a:r>
              <a:rPr lang="en-US" sz="1000" b="1" dirty="0" smtClean="0"/>
              <a:t>Clinical</a:t>
            </a:r>
            <a:endParaRPr lang="en-US" sz="1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041953" y="2503998"/>
            <a:ext cx="6303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Phase I</a:t>
            </a:r>
            <a:endParaRPr lang="en-US" sz="1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827411" y="2518740"/>
            <a:ext cx="6655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Phase II</a:t>
            </a:r>
            <a:endParaRPr lang="en-US" sz="1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627709" y="2503998"/>
            <a:ext cx="7008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Phase III</a:t>
            </a:r>
            <a:endParaRPr lang="en-US" sz="1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227915" y="2336609"/>
            <a:ext cx="68480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Market</a:t>
            </a:r>
          </a:p>
          <a:p>
            <a:r>
              <a:rPr lang="en-US" sz="1000" b="1" dirty="0" smtClean="0"/>
              <a:t>Authori-</a:t>
            </a:r>
          </a:p>
          <a:p>
            <a:r>
              <a:rPr lang="en-US" sz="1000" b="1" dirty="0" smtClean="0"/>
              <a:t>zation</a:t>
            </a:r>
            <a:endParaRPr lang="en-US" sz="1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376261" y="2504122"/>
            <a:ext cx="8883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Pre-Launch</a:t>
            </a:r>
            <a:endParaRPr lang="en-US" sz="1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108168" y="2409857"/>
            <a:ext cx="5966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Post</a:t>
            </a:r>
          </a:p>
          <a:p>
            <a:r>
              <a:rPr lang="en-US" sz="1000" b="1" dirty="0" smtClean="0"/>
              <a:t>launch</a:t>
            </a:r>
            <a:endParaRPr lang="en-US" sz="1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848822" y="2397405"/>
            <a:ext cx="9733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Product</a:t>
            </a:r>
          </a:p>
          <a:p>
            <a:r>
              <a:rPr lang="en-US" sz="1000" b="1" dirty="0" smtClean="0"/>
              <a:t>management</a:t>
            </a:r>
            <a:endParaRPr lang="en-US" sz="1000" b="1" dirty="0"/>
          </a:p>
        </p:txBody>
      </p:sp>
      <p:sp>
        <p:nvSpPr>
          <p:cNvPr id="24" name="Rectangle 23"/>
          <p:cNvSpPr/>
          <p:nvPr/>
        </p:nvSpPr>
        <p:spPr>
          <a:xfrm>
            <a:off x="258910" y="3037026"/>
            <a:ext cx="2160240" cy="30399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Research / pre-development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511344" y="3037026"/>
            <a:ext cx="1433692" cy="30399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Early development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060824" y="3019390"/>
            <a:ext cx="1123702" cy="35097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Late develop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287720" y="3037026"/>
            <a:ext cx="1953852" cy="33334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Product Launch Stage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353691" y="3042879"/>
            <a:ext cx="1433692" cy="30399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Commercial supply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35496" y="1340768"/>
            <a:ext cx="972566" cy="79208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Concept</a:t>
            </a:r>
            <a:endParaRPr lang="en-US" sz="900" b="1" dirty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1080070" y="1736812"/>
            <a:ext cx="652189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7704805" y="1340768"/>
            <a:ext cx="1082577" cy="79208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Customer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436114" y="4365104"/>
            <a:ext cx="1148012" cy="1224136"/>
          </a:xfrm>
          <a:prstGeom prst="ellipse">
            <a:avLst/>
          </a:prstGeom>
          <a:gradFill flip="none" rotWithShape="1">
            <a:gsLst>
              <a:gs pos="0">
                <a:srgbClr val="CCCC00">
                  <a:shade val="30000"/>
                  <a:satMod val="115000"/>
                </a:srgbClr>
              </a:gs>
              <a:gs pos="50000">
                <a:srgbClr val="CCCC00">
                  <a:shade val="67500"/>
                  <a:satMod val="115000"/>
                </a:srgbClr>
              </a:gs>
              <a:gs pos="100000">
                <a:srgbClr val="CCCC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Proof of 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concept</a:t>
            </a:r>
            <a:endParaRPr lang="en-US" sz="1200" b="1" dirty="0">
              <a:solidFill>
                <a:schemeClr val="tx1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1008062" y="3442377"/>
            <a:ext cx="2058" cy="850719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952278" y="3449437"/>
            <a:ext cx="2058" cy="850719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1794173" y="4303024"/>
            <a:ext cx="2078855" cy="1574248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bg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bg2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b="1" dirty="0" smtClean="0">
                <a:solidFill>
                  <a:schemeClr val="tx1"/>
                </a:solidFill>
              </a:rPr>
              <a:t>Product development@ small scale,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b="1" dirty="0" smtClean="0">
                <a:solidFill>
                  <a:schemeClr val="tx1"/>
                </a:solidFill>
              </a:rPr>
              <a:t>Tox -study</a:t>
            </a:r>
            <a:endParaRPr lang="en-US" sz="1200" b="1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4752478" y="3452305"/>
            <a:ext cx="2058" cy="850719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3945035" y="4365104"/>
            <a:ext cx="1875417" cy="1440160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en-US" sz="1000" b="1" dirty="0" smtClean="0">
                <a:solidFill>
                  <a:schemeClr val="tx1"/>
                </a:solidFill>
              </a:rPr>
              <a:t>Product development @ commercial scale, </a:t>
            </a: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en-US" sz="1000" b="1" dirty="0" smtClean="0">
                <a:solidFill>
                  <a:schemeClr val="tx1"/>
                </a:solidFill>
              </a:rPr>
              <a:t>Clinical development</a:t>
            </a:r>
          </a:p>
          <a:p>
            <a:pPr marL="171450" indent="-171450" algn="ctr">
              <a:buFontTx/>
              <a:buChar char="-"/>
            </a:pPr>
            <a:r>
              <a:rPr lang="en-US" sz="1000" b="1" dirty="0" smtClean="0">
                <a:solidFill>
                  <a:schemeClr val="tx1"/>
                </a:solidFill>
              </a:rPr>
              <a:t>Safety</a:t>
            </a:r>
          </a:p>
          <a:p>
            <a:pPr marL="171450" indent="-171450" algn="ctr">
              <a:buFontTx/>
              <a:buChar char="-"/>
            </a:pPr>
            <a:r>
              <a:rPr lang="en-US" sz="1000" b="1" dirty="0" smtClean="0">
                <a:solidFill>
                  <a:schemeClr val="tx1"/>
                </a:solidFill>
              </a:rPr>
              <a:t>Immunogenicity</a:t>
            </a:r>
          </a:p>
          <a:p>
            <a:pPr marL="171450" indent="-171450" algn="ctr">
              <a:buFontTx/>
              <a:buChar char="-"/>
            </a:pPr>
            <a:r>
              <a:rPr lang="en-US" sz="1000" b="1" dirty="0" smtClean="0">
                <a:solidFill>
                  <a:schemeClr val="tx1"/>
                </a:solidFill>
              </a:rPr>
              <a:t>Efficacy</a:t>
            </a:r>
            <a:endParaRPr lang="en-US" sz="1000" b="1" dirty="0">
              <a:solidFill>
                <a:schemeClr val="tx1"/>
              </a:solidFill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6570316" y="3452305"/>
            <a:ext cx="2058" cy="850719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5832598" y="4365104"/>
            <a:ext cx="1794365" cy="144941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bg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bg2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en-US" sz="1000" b="1" dirty="0" smtClean="0">
                <a:solidFill>
                  <a:schemeClr val="tx1"/>
                </a:solidFill>
              </a:rPr>
              <a:t>Regulatory submission,</a:t>
            </a: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en-US" sz="1000" b="1" dirty="0" smtClean="0">
                <a:solidFill>
                  <a:schemeClr val="tx1"/>
                </a:solidFill>
              </a:rPr>
              <a:t>Market Authorization</a:t>
            </a: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en-US" sz="1000" b="1" dirty="0" smtClean="0">
                <a:solidFill>
                  <a:schemeClr val="tx1"/>
                </a:solidFill>
              </a:rPr>
              <a:t>Manufacturing license for routine production</a:t>
            </a:r>
            <a:endParaRPr lang="en-US" sz="1000" b="1" dirty="0">
              <a:solidFill>
                <a:schemeClr val="tx1"/>
              </a:solidFill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8246093" y="3452305"/>
            <a:ext cx="2058" cy="850719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7601968" y="4391372"/>
            <a:ext cx="1326974" cy="122413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en-US" sz="1000" b="1" dirty="0" smtClean="0">
                <a:solidFill>
                  <a:schemeClr val="tx1"/>
                </a:solidFill>
              </a:rPr>
              <a:t>Sustainable product for the customer</a:t>
            </a: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New Vaccine Development Path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23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32" grpId="0" animBg="1"/>
      <p:bldP spid="35" grpId="0" animBg="1"/>
      <p:bldP spid="37" grpId="0" animBg="1"/>
      <p:bldP spid="39" grpId="0" animBg="1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0E5987-EB47-4E39-B8CB-D2A71912704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04800" y="1314450"/>
            <a:ext cx="8534399" cy="4781550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000" dirty="0" smtClean="0"/>
              <a:t>Process Development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Cell bank, Virus bank preparation, testing and characterization as per regulatory need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Platform technology (cell Factory, Cell cube, Roller bottle, Bio-fermenter)</a:t>
            </a:r>
          </a:p>
          <a:p>
            <a:pPr marL="914400" lvl="2" indent="0">
              <a:spcBef>
                <a:spcPts val="300"/>
              </a:spcBef>
              <a:spcAft>
                <a:spcPts val="300"/>
              </a:spcAft>
              <a:buNone/>
            </a:pPr>
            <a:endParaRPr lang="en-US" sz="1800" dirty="0" smtClean="0"/>
          </a:p>
          <a:p>
            <a:pPr marL="914400" lvl="2" indent="0">
              <a:spcBef>
                <a:spcPts val="300"/>
              </a:spcBef>
              <a:spcAft>
                <a:spcPts val="300"/>
              </a:spcAft>
              <a:buNone/>
            </a:pPr>
            <a:endParaRPr lang="en-US" sz="1800" dirty="0" smtClean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Feasibility to scale up of upstream and down stream process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Capacity build up to meet business need at competitive COGM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Identify and finalize critical process parameters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Inbuilt quality for routine production with robustness and batch consistency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Clinical batch manufacturing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Successful transfer of process from development to production 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US" sz="2000" dirty="0" smtClean="0"/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US" sz="2000" dirty="0" smtClean="0"/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US" sz="2000" dirty="0" smtClean="0"/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US" sz="2000" dirty="0" smtClean="0"/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590800"/>
            <a:ext cx="1108240" cy="776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623439"/>
            <a:ext cx="1054982" cy="65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4" cstate="print">
            <a:lum bright="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627049"/>
            <a:ext cx="1363454" cy="801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 descr="http://www.integra-biosciences.com/sites/us/images/cellroll_new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601264"/>
            <a:ext cx="1368152" cy="90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2800" dirty="0" smtClean="0"/>
              <a:t>Development Stages for Rotavirus Vaccine (1/4)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1279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0E5987-EB47-4E39-B8CB-D2A71912704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04800" y="1314450"/>
            <a:ext cx="8458199" cy="470535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Analytical development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en-US" sz="1800" dirty="0" smtClean="0"/>
              <a:t>To be designed </a:t>
            </a:r>
            <a:r>
              <a:rPr lang="en-US" altLang="en-US" sz="1800" dirty="0"/>
              <a:t>to address the requirements for National Regulatory Authority and compliance with WHO TRS 841 and ICH guidelines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800" dirty="0" smtClean="0"/>
              <a:t>Finalize the list of Batch Release tests, In Process Control Tests, Process Monitoring Tests for Bulk and Finished Product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800" dirty="0" smtClean="0"/>
              <a:t>Develop specifications for all the tests as per guideline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800" dirty="0" smtClean="0"/>
              <a:t>Develop, qualify and validate test methods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800" dirty="0" smtClean="0"/>
              <a:t>Stability study program 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sz="1800" dirty="0" smtClean="0"/>
              <a:t>@ Real Time, Accelerated, Stress stability, Cumulative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sz="1800" dirty="0" smtClean="0"/>
              <a:t>With development / clinical / validation batches/ production batches of bulk and finished product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sz="1800" dirty="0" smtClean="0"/>
              <a:t>To assign shelf life of bulk and finished product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2800" dirty="0" smtClean="0"/>
              <a:t> Development Stages for Rotavirus Vaccine (2/4)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932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0E5987-EB47-4E39-B8CB-D2A71912704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7862887" cy="4876800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Formulation Development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1800" dirty="0"/>
              <a:t>Administration: Oral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1800" dirty="0"/>
              <a:t>Presentation : Liquid / Lyophilized </a:t>
            </a:r>
            <a:r>
              <a:rPr lang="en-US" sz="1800" dirty="0" smtClean="0"/>
              <a:t> </a:t>
            </a:r>
            <a:r>
              <a:rPr lang="en-US" sz="1800" dirty="0" err="1"/>
              <a:t>etc</a:t>
            </a:r>
            <a:r>
              <a:rPr lang="en-US" sz="1800" dirty="0"/>
              <a:t>	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Composition: With or without animal origin 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Stabilization </a:t>
            </a:r>
            <a:r>
              <a:rPr lang="en-US" sz="1800" dirty="0"/>
              <a:t>of virus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/>
              <a:t>Neutralization of acid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/>
              <a:t>Stability of vaccine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/>
              <a:t>Storage Temperature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1800" dirty="0"/>
              <a:t>Container: 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Operation: easy to operate, quality and HSE compliance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Market </a:t>
            </a:r>
            <a:r>
              <a:rPr lang="en-US" sz="1800" dirty="0"/>
              <a:t>feasibility, competitive advantage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/>
              <a:t>Easy to handle, open and administer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Product compatibility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Impact on COGM</a:t>
            </a:r>
            <a:endParaRPr lang="en-US" sz="1800" dirty="0"/>
          </a:p>
        </p:txBody>
      </p:sp>
      <p:pic>
        <p:nvPicPr>
          <p:cNvPr id="6" name="Picture 2" descr="https://encrypted-tbn1.gstatic.com/images?q=tbn:ANd9GcS0dlDqQ_vJNloBJZqozVQWvGd9_N34RCJtBAM5KD9UyPsUJwIZ4GPyfi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340768"/>
            <a:ext cx="1190625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encrypted-tbn3.gstatic.com/images?q=tbn:ANd9GcQL2B4LXhbdQKN5h175IH1ZiP6IGdHC-yaxjfg7QI5vdo8hnmk6-ZTgXc8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735196"/>
            <a:ext cx="1247775" cy="82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encrypted-tbn1.gstatic.com/images?q=tbn:ANd9GcRwqJ7KsigIIN4L6X7t6VMF7sQF6iBxIdThwixTeQeWILn95Uu-Lp_uvQ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581907"/>
            <a:ext cx="1171575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2800" dirty="0" smtClean="0"/>
              <a:t>Development Stages for Rotavirus Vaccine (3/4)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1627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0E5987-EB47-4E39-B8CB-D2A71912704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Clinical Development to address</a:t>
            </a:r>
          </a:p>
          <a:p>
            <a:pPr lvl="1"/>
            <a:r>
              <a:rPr lang="en-US" sz="1800" dirty="0" smtClean="0"/>
              <a:t>Safety of the vaccine</a:t>
            </a:r>
          </a:p>
          <a:p>
            <a:pPr lvl="1"/>
            <a:r>
              <a:rPr lang="en-US" sz="1800" dirty="0" smtClean="0"/>
              <a:t>Immunogenicity</a:t>
            </a:r>
          </a:p>
          <a:p>
            <a:pPr lvl="1"/>
            <a:r>
              <a:rPr lang="en-US" sz="1800" dirty="0" smtClean="0"/>
              <a:t>To select the dose</a:t>
            </a:r>
          </a:p>
          <a:p>
            <a:pPr lvl="1"/>
            <a:r>
              <a:rPr lang="en-US" sz="1800" dirty="0" smtClean="0"/>
              <a:t>Efficacy</a:t>
            </a:r>
          </a:p>
          <a:p>
            <a:r>
              <a:rPr lang="en-US" sz="2000" dirty="0" smtClean="0"/>
              <a:t>Product Launch</a:t>
            </a:r>
          </a:p>
          <a:p>
            <a:pPr lvl="1"/>
            <a:r>
              <a:rPr lang="en-US" sz="1800" dirty="0" smtClean="0"/>
              <a:t>Regulatory Submission</a:t>
            </a:r>
          </a:p>
          <a:p>
            <a:pPr lvl="1"/>
            <a:r>
              <a:rPr lang="en-US" sz="1800" dirty="0" smtClean="0"/>
              <a:t>Market authorization</a:t>
            </a:r>
          </a:p>
          <a:p>
            <a:pPr lvl="1"/>
            <a:r>
              <a:rPr lang="en-US" sz="1800" dirty="0" smtClean="0"/>
              <a:t>Product Launch</a:t>
            </a:r>
          </a:p>
          <a:p>
            <a:pPr lvl="1"/>
            <a:endParaRPr lang="en-US" sz="18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2800" dirty="0" smtClean="0"/>
              <a:t> Development Stages for Rotavirus vaccine (4/4)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687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130000"/>
              <a:buFont typeface="Verdana" pitchFamily="34" charset="0"/>
              <a:buChar char="●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Verdana" pitchFamily="34" charset="0"/>
              <a:buChar char="●"/>
              <a:defRPr sz="1600" b="1">
                <a:solidFill>
                  <a:srgbClr val="989898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1600">
                <a:solidFill>
                  <a:srgbClr val="989898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60F6FD2-59DF-492F-8CE7-83979D922332}" type="slidenum">
              <a:rPr lang="en-US" altLang="en-US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2800" dirty="0" smtClean="0"/>
              <a:t>Rotavirus Burden of Disease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100" y="1346199"/>
            <a:ext cx="7251700" cy="35641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5638800"/>
            <a:ext cx="33057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Lancet Infectious Diseases 2012; 12: 136-141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69950" y="5029200"/>
            <a:ext cx="7620000" cy="317500"/>
          </a:xfrm>
          <a:prstGeom prst="rect">
            <a:avLst/>
          </a:prstGeom>
        </p:spPr>
        <p:txBody>
          <a:bodyPr/>
          <a:lstStyle/>
          <a:p>
            <a:r>
              <a:rPr lang="en-US" sz="1050" i="0" baseline="0" dirty="0" smtClean="0">
                <a:latin typeface="Arial"/>
              </a:rPr>
              <a:t>   Rotavirus </a:t>
            </a:r>
            <a:r>
              <a:rPr lang="en-US" sz="1050" i="0" baseline="0" dirty="0">
                <a:latin typeface="Arial"/>
              </a:rPr>
              <a:t>mortality in children younger than 5 years</a:t>
            </a:r>
          </a:p>
        </p:txBody>
      </p:sp>
    </p:spTree>
    <p:extLst>
      <p:ext uri="{BB962C8B-B14F-4D97-AF65-F5344CB8AC3E}">
        <p14:creationId xmlns:p14="http://schemas.microsoft.com/office/powerpoint/2010/main" val="36105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063" y="1447800"/>
            <a:ext cx="7862887" cy="4343400"/>
          </a:xfrm>
        </p:spPr>
        <p:txBody>
          <a:bodyPr/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Rotavirus is one of the leading cause of viral diarrhea in children under the age of 5 years resulting in ~80% death  in low income Asian and Sub-Saharan African countries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Affordable vaccine is still a significant medical </a:t>
            </a:r>
            <a:r>
              <a:rPr lang="en-US" sz="2000" dirty="0" smtClean="0"/>
              <a:t>need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Global demand for Rota vaccine will reach to  ~ 270 million doses (post 2020) based on internal estimate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Currently available rotavirus vaccines (</a:t>
            </a:r>
            <a:r>
              <a:rPr lang="en-US" sz="2000" dirty="0"/>
              <a:t>RotaTeq</a:t>
            </a:r>
            <a:r>
              <a:rPr lang="en-US" sz="2000" dirty="0" smtClean="0"/>
              <a:t>™, </a:t>
            </a:r>
            <a:r>
              <a:rPr lang="en-US" sz="2000" dirty="0"/>
              <a:t>Rotarix</a:t>
            </a:r>
            <a:r>
              <a:rPr lang="en-US" sz="2000" dirty="0" smtClean="0"/>
              <a:t>™ &amp; </a:t>
            </a:r>
            <a:r>
              <a:rPr lang="en-US" sz="2000" dirty="0" err="1" smtClean="0"/>
              <a:t>Rotavac</a:t>
            </a:r>
            <a:r>
              <a:rPr lang="en-US" sz="2000" dirty="0" smtClean="0"/>
              <a:t>™ ) can only partially satisfy the increasing rotavirus vaccine demand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Need to introduce more new vaccines into the market to avoid  supply constrain for the global demand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0E5987-EB47-4E39-B8CB-D2A71912704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2800" dirty="0" smtClean="0"/>
              <a:t>Vaccine Demand and Licensure of New </a:t>
            </a:r>
            <a:r>
              <a:rPr lang="en-US" sz="2800" dirty="0"/>
              <a:t>V</a:t>
            </a:r>
            <a:r>
              <a:rPr lang="en-US" sz="2800" dirty="0" smtClean="0"/>
              <a:t>accine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927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DC28A6-515E-4C36-AA1B-3BF24EC51E3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15751" y="1711344"/>
            <a:ext cx="5651649" cy="339405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30000"/>
              <a:buFont typeface="Verdana" pitchFamily="34" charset="0"/>
              <a:buChar char="●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Verdana" pitchFamily="34" charset="0"/>
              <a:buChar char="●"/>
              <a:defRPr sz="1600" b="1">
                <a:solidFill>
                  <a:srgbClr val="989898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1600">
                <a:solidFill>
                  <a:srgbClr val="989898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+mn-lt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Verdana" pitchFamily="34" charset="0"/>
              <a:buNone/>
            </a:pPr>
            <a:endParaRPr lang="en-US" sz="800" kern="0" dirty="0" smtClean="0"/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kern="0" dirty="0" smtClean="0"/>
              <a:t>The first Indian company to develop, manufacture &amp; market a recombinant human healthcare product in India – </a:t>
            </a:r>
            <a:r>
              <a:rPr lang="en-US" sz="1800" kern="0" dirty="0" err="1"/>
              <a:t>Shanvac</a:t>
            </a:r>
            <a:r>
              <a:rPr lang="en-US" sz="1800" kern="0" dirty="0"/>
              <a:t>™ B </a:t>
            </a:r>
            <a:endParaRPr lang="en-US" sz="1800" kern="0" dirty="0" smtClean="0"/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Verdana" pitchFamily="34" charset="0"/>
              <a:buNone/>
            </a:pPr>
            <a:endParaRPr lang="en-US" sz="800" kern="0" dirty="0" smtClean="0"/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kern="0" dirty="0" smtClean="0"/>
              <a:t>The first Indian company to develop, manufacture &amp; market  in India  an Oral Cholera Vaccine – </a:t>
            </a:r>
            <a:r>
              <a:rPr lang="en-US" sz="1800" kern="0" dirty="0" err="1"/>
              <a:t>Shanchol</a:t>
            </a:r>
            <a:r>
              <a:rPr lang="en-US" sz="1800" kern="0" dirty="0"/>
              <a:t>™</a:t>
            </a:r>
            <a:endParaRPr lang="en-US" sz="800" kern="0" dirty="0" smtClean="0"/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US" sz="800" kern="0" dirty="0" smtClean="0"/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kern="0" dirty="0" smtClean="0"/>
              <a:t>2009: Acquisition by Sanofi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en-US" sz="1800" b="1" kern="0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5962328" y="1779896"/>
            <a:ext cx="2953072" cy="3200400"/>
            <a:chOff x="5486398" y="1219199"/>
            <a:chExt cx="3428999" cy="2895598"/>
          </a:xfrm>
        </p:grpSpPr>
        <p:grpSp>
          <p:nvGrpSpPr>
            <p:cNvPr id="6" name="Group 12"/>
            <p:cNvGrpSpPr>
              <a:grpSpLocks/>
            </p:cNvGrpSpPr>
            <p:nvPr/>
          </p:nvGrpSpPr>
          <p:grpSpPr bwMode="auto">
            <a:xfrm>
              <a:off x="5486398" y="1219199"/>
              <a:ext cx="3428999" cy="2895598"/>
              <a:chOff x="3081" y="1270"/>
              <a:chExt cx="2432" cy="2004"/>
            </a:xfrm>
          </p:grpSpPr>
          <p:pic>
            <p:nvPicPr>
              <p:cNvPr id="10" name="Picture 18" descr="carte bat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081" y="1270"/>
                <a:ext cx="2432" cy="20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" name="Rectangle 11"/>
              <p:cNvSpPr>
                <a:spLocks noChangeArrowheads="1"/>
              </p:cNvSpPr>
              <p:nvPr/>
            </p:nvSpPr>
            <p:spPr bwMode="auto">
              <a:xfrm>
                <a:off x="4425" y="1620"/>
                <a:ext cx="822" cy="16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pPr eaLnBrk="0" hangingPunct="0">
                  <a:spcBef>
                    <a:spcPct val="50000"/>
                  </a:spcBef>
                </a:pPr>
                <a:endParaRPr lang="en-IN"/>
              </a:p>
            </p:txBody>
          </p:sp>
        </p:grpSp>
        <p:pic>
          <p:nvPicPr>
            <p:cNvPr id="7" name="Picture 2" descr="https://encrypted-tbn2.gstatic.com/images?q=tbn:ANd9GcQ9g2QFDVsZiMbhtW5-EOyPuaHNFmzQ_t8GVo7koO4F3cDaTh8E-BEZOIo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2439" y="2789436"/>
              <a:ext cx="448935" cy="292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2378" y="3573016"/>
              <a:ext cx="1127972" cy="266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585" b="20937"/>
            <a:stretch/>
          </p:blipFill>
          <p:spPr>
            <a:xfrm>
              <a:off x="5486398" y="3182471"/>
              <a:ext cx="1197796" cy="322729"/>
            </a:xfrm>
            <a:prstGeom prst="rect">
              <a:avLst/>
            </a:prstGeom>
          </p:spPr>
        </p:pic>
      </p:grp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304800" y="284163"/>
            <a:ext cx="7858125" cy="841375"/>
          </a:xfrm>
        </p:spPr>
        <p:txBody>
          <a:bodyPr anchor="ctr"/>
          <a:lstStyle/>
          <a:p>
            <a:r>
              <a:rPr lang="en-US" sz="2800" dirty="0" smtClean="0"/>
              <a:t>Rotavirus Vaccine program at Shantha</a:t>
            </a:r>
            <a:br>
              <a:rPr lang="en-US" sz="2800" dirty="0" smtClean="0"/>
            </a:br>
            <a:r>
              <a:rPr lang="en-US" sz="2400" dirty="0" smtClean="0"/>
              <a:t>About Shantha</a:t>
            </a:r>
            <a:endParaRPr lang="en-US" sz="2400" dirty="0"/>
          </a:p>
        </p:txBody>
      </p:sp>
      <p:pic>
        <p:nvPicPr>
          <p:cNvPr id="17" name="Picture 16" descr="D:\E drive\Plant photos\Shantha Biotechnics R&amp;D headquarters at medchal outskirts of Hyderabad-pic-aprabhakarrao (8).JPG"/>
          <p:cNvPicPr>
            <a:picLocks noChangeAspect="1" noChangeArrowheads="1"/>
          </p:cNvPicPr>
          <p:nvPr/>
        </p:nvPicPr>
        <p:blipFill rotWithShape="1">
          <a:blip r:embed="rId8" cstate="print"/>
          <a:srcRect t="14800"/>
          <a:stretch/>
        </p:blipFill>
        <p:spPr bwMode="auto">
          <a:xfrm>
            <a:off x="6858000" y="0"/>
            <a:ext cx="2160240" cy="11514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90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DC28A6-515E-4C36-AA1B-3BF24EC51E3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1344406"/>
            <a:ext cx="5006280" cy="46085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30000"/>
              <a:buFont typeface="Verdana" pitchFamily="34" charset="0"/>
              <a:buChar char="●"/>
              <a:defRPr sz="3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Verdana" pitchFamily="34" charset="0"/>
              <a:buChar char="●"/>
              <a:defRPr sz="1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000" kern="0" dirty="0" smtClean="0"/>
              <a:t>Shantha has collaborated with National Institutes of Health (NIH), USA</a:t>
            </a:r>
            <a:r>
              <a:rPr lang="en-US" sz="2000" kern="0" dirty="0"/>
              <a:t> </a:t>
            </a:r>
            <a:r>
              <a:rPr lang="en-US" sz="2000" kern="0" dirty="0" smtClean="0"/>
              <a:t>for </a:t>
            </a:r>
            <a:r>
              <a:rPr lang="en-US" sz="2000" kern="0" dirty="0"/>
              <a:t>Rota vaccine </a:t>
            </a:r>
            <a:r>
              <a:rPr lang="en-US" sz="2000" kern="0" dirty="0" smtClean="0"/>
              <a:t>program.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2000" kern="0" dirty="0" smtClean="0"/>
              <a:t>The main objective of Rota vaccine program at Shantha  is to develop and license a cost effective Rotavirus vaccine in India.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2000" kern="0" dirty="0" smtClean="0"/>
              <a:t>Live attenuated Bovine Human reassortant rotavirus vaccine is currently being developed by Shantha.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2000" kern="0" dirty="0" smtClean="0"/>
              <a:t>The vaccine includes 4 serotypes (G1, G2, G3 and G4) currently responsible for major outbreaks worldwide</a:t>
            </a:r>
            <a:r>
              <a:rPr lang="en-US" sz="2000" kern="0" dirty="0" smtClean="0">
                <a:solidFill>
                  <a:srgbClr val="000000"/>
                </a:solidFill>
              </a:rPr>
              <a:t>.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US" sz="2000" kern="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Rota vaccine Program at Shantha</a:t>
            </a:r>
            <a:endParaRPr lang="en-IN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344406"/>
            <a:ext cx="3200400" cy="376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384560" y="5072418"/>
            <a:ext cx="3759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dirty="0"/>
              <a:t>Nature Reviews </a:t>
            </a:r>
            <a:r>
              <a:rPr lang="en-IN" sz="1200" dirty="0" smtClean="0"/>
              <a:t>Microbiology 2007; 5: 529-539</a:t>
            </a:r>
            <a:endParaRPr lang="en-US" sz="1200" dirty="0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8887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" b="1" i="0" u="none" strike="noStrike" cap="none" normalizeH="0" baseline="0" smtClean="0">
                <a:ln>
                  <a:noFill/>
                </a:ln>
                <a:solidFill>
                  <a:srgbClr val="CCCCCB"/>
                </a:solidFill>
                <a:effectLst/>
                <a:latin typeface="Arial" pitchFamily="34" charset="0"/>
                <a:cs typeface="Arial" pitchFamily="34" charset="0"/>
              </a:rPr>
              <a:t>doi:10.1038/nrmicro1692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8887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" b="1" i="0" u="none" strike="noStrike" cap="none" normalizeH="0" baseline="0" smtClean="0">
                <a:ln>
                  <a:noFill/>
                </a:ln>
                <a:solidFill>
                  <a:srgbClr val="CCCCCB"/>
                </a:solidFill>
                <a:effectLst/>
                <a:latin typeface="Arial" pitchFamily="34" charset="0"/>
                <a:cs typeface="Arial" pitchFamily="34" charset="0"/>
              </a:rPr>
              <a:t>doi:10.1038/nrmicro1692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04800" y="304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8887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" b="1" i="0" u="none" strike="noStrike" cap="none" normalizeH="0" baseline="0" smtClean="0">
                <a:ln>
                  <a:noFill/>
                </a:ln>
                <a:solidFill>
                  <a:srgbClr val="CCCCCB"/>
                </a:solidFill>
                <a:effectLst/>
                <a:latin typeface="Arial" pitchFamily="34" charset="0"/>
                <a:cs typeface="Arial" pitchFamily="34" charset="0"/>
              </a:rPr>
              <a:t>doi:10.1038/nrmicro1692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1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0E5987-EB47-4E39-B8CB-D2A71912704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27063" y="1390650"/>
            <a:ext cx="7862887" cy="424815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/>
              <a:t>Process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800" dirty="0" smtClean="0"/>
              <a:t>Raw Material tested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800" dirty="0" smtClean="0"/>
              <a:t>Cell bank, virus bank made , tested and characterized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800" dirty="0" smtClean="0"/>
              <a:t>Upstream and down stream process optimized and validated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800" dirty="0" smtClean="0"/>
              <a:t>Individual </a:t>
            </a:r>
            <a:r>
              <a:rPr lang="en-US" sz="1800" dirty="0"/>
              <a:t>viral strains are cultured on  Vero cells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800" dirty="0"/>
              <a:t>The monovalent harvest pools are  stabilized and stored till formulated as tetravalent </a:t>
            </a:r>
            <a:r>
              <a:rPr lang="en-US" sz="1800" dirty="0" smtClean="0"/>
              <a:t>vaccine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800" dirty="0" smtClean="0"/>
              <a:t>Phase III clinical batches manufactured, tested and characterized </a:t>
            </a:r>
            <a:endParaRPr lang="en-US" sz="18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0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0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0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2800" dirty="0" smtClean="0"/>
              <a:t>Rota Vaccine program at shantha</a:t>
            </a:r>
            <a:br>
              <a:rPr lang="en-US" sz="2800" dirty="0" smtClean="0"/>
            </a:br>
            <a:r>
              <a:rPr lang="en-US" sz="2800" dirty="0"/>
              <a:t> </a:t>
            </a:r>
            <a:r>
              <a:rPr lang="en-US" sz="2400" dirty="0" smtClean="0"/>
              <a:t>Product Development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2609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0E5987-EB47-4E39-B8CB-D2A71912704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85800" y="1314450"/>
            <a:ext cx="7862887" cy="2647950"/>
          </a:xfrm>
        </p:spPr>
        <p:txBody>
          <a:bodyPr/>
          <a:lstStyle/>
          <a:p>
            <a:r>
              <a:rPr lang="en-US" sz="2000" dirty="0"/>
              <a:t>Analytical</a:t>
            </a:r>
          </a:p>
          <a:p>
            <a:pPr lvl="1"/>
            <a:r>
              <a:rPr lang="en-US" dirty="0"/>
              <a:t>All batch release tests, in process control tests and process monitoring tests were identified, developed and </a:t>
            </a:r>
            <a:r>
              <a:rPr lang="en-US" dirty="0" smtClean="0"/>
              <a:t>qualified and validated</a:t>
            </a:r>
            <a:endParaRPr lang="en-US" dirty="0"/>
          </a:p>
          <a:p>
            <a:pPr lvl="1"/>
            <a:r>
              <a:rPr lang="en-US" dirty="0"/>
              <a:t>Specification developed as per regulatory need</a:t>
            </a:r>
          </a:p>
          <a:p>
            <a:pPr lvl="1"/>
            <a:r>
              <a:rPr lang="en-US" dirty="0" smtClean="0"/>
              <a:t>Viral Characterization</a:t>
            </a:r>
          </a:p>
          <a:p>
            <a:pPr lvl="2"/>
            <a:r>
              <a:rPr lang="en-US" dirty="0"/>
              <a:t>The viral strains were extensively characterized during the production of rotavirus vaccine  and found to be physically and genetically stable</a:t>
            </a:r>
          </a:p>
          <a:p>
            <a:pPr marL="914400" lvl="2" indent="0">
              <a:buNone/>
            </a:pPr>
            <a:endParaRPr lang="en-US" dirty="0"/>
          </a:p>
          <a:p>
            <a:endParaRPr lang="en-US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6" y="3501016"/>
            <a:ext cx="3240359" cy="2477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2800" dirty="0" smtClean="0"/>
              <a:t>Rota Vaccine program at shantha</a:t>
            </a:r>
            <a:br>
              <a:rPr lang="en-US" sz="2800" dirty="0" smtClean="0"/>
            </a:br>
            <a:r>
              <a:rPr lang="en-US" sz="2800" dirty="0"/>
              <a:t> </a:t>
            </a:r>
            <a:r>
              <a:rPr lang="en-US" sz="2400" dirty="0" smtClean="0"/>
              <a:t>Product Development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2583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0E5987-EB47-4E39-B8CB-D2A71912704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27063" y="1219200"/>
            <a:ext cx="7862887" cy="2402582"/>
          </a:xfrm>
        </p:spPr>
        <p:txBody>
          <a:bodyPr/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2000" dirty="0" smtClean="0"/>
              <a:t>Formulation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The final vaccine is  presented as a ready to use tetravalent liquid formulation </a:t>
            </a:r>
            <a:r>
              <a:rPr lang="en-US"/>
              <a:t>of  </a:t>
            </a:r>
            <a:r>
              <a:rPr lang="en-US" smtClean="0"/>
              <a:t>2 mL/dose</a:t>
            </a:r>
            <a:r>
              <a:rPr lang="en-US" dirty="0"/>
              <a:t>.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The formulation contains necessary stabilizers to maintain viral stability 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It also contain antacids for resisting  acidic environment of the  stomach.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2000" dirty="0" smtClean="0"/>
              <a:t>Stability profile of rotavirus vaccine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US" dirty="0"/>
              <a:t>The Liquid Formulation of the rotavirus tetravalent vaccine is stable </a:t>
            </a:r>
            <a:r>
              <a:rPr lang="en-US" dirty="0" smtClean="0"/>
              <a:t>for  at least 24 </a:t>
            </a:r>
            <a:r>
              <a:rPr lang="en-US" dirty="0"/>
              <a:t>months at real time storage conditions</a:t>
            </a:r>
          </a:p>
          <a:p>
            <a:pPr marL="457200" lvl="1" indent="0">
              <a:spcBef>
                <a:spcPts val="200"/>
              </a:spcBef>
              <a:spcAft>
                <a:spcPts val="200"/>
              </a:spcAft>
              <a:buNone/>
            </a:pPr>
            <a:endParaRPr lang="en-US" sz="18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2800" dirty="0" smtClean="0"/>
              <a:t>Rota Vaccine program at shantha</a:t>
            </a:r>
            <a:br>
              <a:rPr lang="en-US" sz="2800" dirty="0" smtClean="0"/>
            </a:br>
            <a:r>
              <a:rPr lang="en-US" sz="2800" dirty="0"/>
              <a:t> </a:t>
            </a:r>
            <a:r>
              <a:rPr lang="en-US" sz="2400" dirty="0" smtClean="0"/>
              <a:t>Product Development</a:t>
            </a:r>
            <a:endParaRPr lang="en-US" sz="24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653465"/>
            <a:ext cx="5022572" cy="2518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251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12046" y="225425"/>
            <a:ext cx="8448323" cy="841375"/>
          </a:xfrm>
        </p:spPr>
        <p:txBody>
          <a:bodyPr anchor="ctr"/>
          <a:lstStyle/>
          <a:p>
            <a:r>
              <a:rPr lang="en-US" altLang="en-US" sz="2800" dirty="0" smtClean="0"/>
              <a:t>Rota Vaccine Program at Shantha</a:t>
            </a:r>
            <a:r>
              <a:rPr lang="en-US" altLang="en-US" sz="2400" b="1" dirty="0" smtClean="0"/>
              <a:t/>
            </a:r>
            <a:br>
              <a:rPr lang="en-US" altLang="en-US" sz="2400" b="1" dirty="0" smtClean="0"/>
            </a:br>
            <a:r>
              <a:rPr lang="en-US" altLang="en-US" sz="2400" dirty="0" smtClean="0"/>
              <a:t>Clinical Development - Rotavirus </a:t>
            </a:r>
            <a:r>
              <a:rPr lang="en-US" altLang="en-US" sz="2400" dirty="0"/>
              <a:t>e</a:t>
            </a:r>
            <a:r>
              <a:rPr lang="en-US" altLang="en-US" sz="2400" dirty="0" smtClean="0"/>
              <a:t>pidemiology study</a:t>
            </a:r>
            <a:endParaRPr lang="en-US" altLang="en-US" sz="2400" dirty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2C5C4A8-16D7-4E01-BE96-45F9A7358344}" type="slidenum">
              <a:rPr lang="en-US" altLang="en-US" smtClean="0">
                <a:solidFill>
                  <a:srgbClr val="000000"/>
                </a:solidFill>
              </a:rPr>
              <a:pPr eaLnBrk="1" hangingPunct="1"/>
              <a:t>16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8167029"/>
              </p:ext>
            </p:extLst>
          </p:nvPr>
        </p:nvGraphicFramePr>
        <p:xfrm>
          <a:off x="4114800" y="1493419"/>
          <a:ext cx="5376091" cy="4558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676400"/>
            <a:ext cx="4495800" cy="4248150"/>
          </a:xfrm>
        </p:spPr>
        <p:txBody>
          <a:bodyPr/>
          <a:lstStyle/>
          <a:p>
            <a:pPr>
              <a:spcBef>
                <a:spcPts val="200"/>
              </a:spcBef>
              <a:spcAft>
                <a:spcPts val="200"/>
              </a:spcAft>
              <a:defRPr/>
            </a:pPr>
            <a:r>
              <a:rPr lang="en-US" sz="1800" dirty="0"/>
              <a:t>A total of </a:t>
            </a:r>
            <a:r>
              <a:rPr lang="en-US" sz="1800" dirty="0" smtClean="0"/>
              <a:t>4,711 </a:t>
            </a:r>
            <a:r>
              <a:rPr lang="en-US" sz="1800" dirty="0"/>
              <a:t>Diarrheal cases </a:t>
            </a:r>
            <a:r>
              <a:rPr lang="en-US" sz="1800" dirty="0" smtClean="0"/>
              <a:t>severe </a:t>
            </a:r>
            <a:r>
              <a:rPr lang="en-US" sz="1800" dirty="0"/>
              <a:t>enough requiring </a:t>
            </a:r>
            <a:r>
              <a:rPr lang="en-US" sz="1800" dirty="0" smtClean="0"/>
              <a:t> </a:t>
            </a:r>
            <a:r>
              <a:rPr lang="en-US" sz="1800" dirty="0"/>
              <a:t>hospitalization were </a:t>
            </a:r>
            <a:r>
              <a:rPr lang="en-US" sz="1800" dirty="0" smtClean="0"/>
              <a:t>studied</a:t>
            </a:r>
            <a:endParaRPr lang="en-US" sz="1800" dirty="0"/>
          </a:p>
          <a:p>
            <a:pPr>
              <a:spcBef>
                <a:spcPts val="200"/>
              </a:spcBef>
              <a:spcAft>
                <a:spcPts val="200"/>
              </a:spcAft>
              <a:defRPr/>
            </a:pPr>
            <a:r>
              <a:rPr lang="en-US" sz="1800" dirty="0"/>
              <a:t>Stool samples were collected 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  <a:buFont typeface="Verdana" pitchFamily="34" charset="0"/>
              <a:buNone/>
              <a:defRPr/>
            </a:pPr>
            <a:r>
              <a:rPr lang="en-US" sz="1800" dirty="0"/>
              <a:t>      from </a:t>
            </a:r>
            <a:r>
              <a:rPr lang="en-US" sz="1800" dirty="0" smtClean="0"/>
              <a:t>2,051 </a:t>
            </a:r>
            <a:r>
              <a:rPr lang="en-US" sz="1800" dirty="0"/>
              <a:t>&amp; were subjected to 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  <a:buFont typeface="Verdana" pitchFamily="34" charset="0"/>
              <a:buNone/>
              <a:defRPr/>
            </a:pPr>
            <a:r>
              <a:rPr lang="en-US" sz="1800" dirty="0"/>
              <a:t>      ELISA </a:t>
            </a:r>
            <a:r>
              <a:rPr lang="en-US" sz="1800" dirty="0" smtClean="0"/>
              <a:t>testing</a:t>
            </a:r>
            <a:endParaRPr lang="en-US" sz="1800" dirty="0"/>
          </a:p>
          <a:p>
            <a:pPr>
              <a:spcBef>
                <a:spcPts val="200"/>
              </a:spcBef>
              <a:spcAft>
                <a:spcPts val="200"/>
              </a:spcAft>
              <a:defRPr/>
            </a:pPr>
            <a:r>
              <a:rPr lang="en-US" sz="1800" dirty="0"/>
              <a:t>541(26.4%) turned out to </a:t>
            </a:r>
            <a:r>
              <a:rPr lang="en-US" sz="1800" dirty="0" smtClean="0"/>
              <a:t>be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  <a:buFont typeface="Verdana" pitchFamily="34" charset="0"/>
              <a:buNone/>
              <a:defRPr/>
            </a:pPr>
            <a:r>
              <a:rPr lang="en-US" sz="1800" dirty="0"/>
              <a:t> </a:t>
            </a:r>
            <a:r>
              <a:rPr lang="en-US" sz="1800" dirty="0" smtClean="0"/>
              <a:t>     positive for Rotavirus</a:t>
            </a:r>
          </a:p>
          <a:p>
            <a:pPr>
              <a:spcBef>
                <a:spcPts val="200"/>
              </a:spcBef>
              <a:spcAft>
                <a:spcPts val="200"/>
              </a:spcAft>
              <a:defRPr/>
            </a:pPr>
            <a:r>
              <a:rPr lang="en-US" sz="1800" dirty="0" smtClean="0"/>
              <a:t>Reported winter seasonality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  <a:buFont typeface="Verdana" pitchFamily="34" charset="0"/>
              <a:buNone/>
              <a:defRPr/>
            </a:pPr>
            <a:endParaRPr lang="en-US" sz="1800" dirty="0" smtClean="0"/>
          </a:p>
          <a:p>
            <a:pPr marL="0" indent="0">
              <a:spcBef>
                <a:spcPts val="200"/>
              </a:spcBef>
              <a:spcAft>
                <a:spcPts val="200"/>
              </a:spcAft>
              <a:buFont typeface="Verdana" pitchFamily="34" charset="0"/>
              <a:buNone/>
              <a:defRPr/>
            </a:pPr>
            <a:endParaRPr lang="en-US" sz="1800" dirty="0" smtClean="0"/>
          </a:p>
          <a:p>
            <a:pPr marL="0" indent="0">
              <a:spcBef>
                <a:spcPts val="200"/>
              </a:spcBef>
              <a:spcAft>
                <a:spcPts val="200"/>
              </a:spcAft>
              <a:buFont typeface="Verdana" pitchFamily="34" charset="0"/>
              <a:buNone/>
              <a:defRPr/>
            </a:pPr>
            <a:r>
              <a:rPr lang="en-US" sz="1600" b="1" i="1" dirty="0" smtClean="0"/>
              <a:t>        Ref: Vaccine </a:t>
            </a:r>
            <a:r>
              <a:rPr lang="en-US" sz="1600" b="1" i="1" dirty="0"/>
              <a:t>32S (2014) A13–A19 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  <a:buFont typeface="Verdana" pitchFamily="34" charset="0"/>
              <a:buNone/>
              <a:defRPr/>
            </a:pPr>
            <a:r>
              <a:rPr lang="en-US" sz="1800" dirty="0"/>
              <a:t>      </a:t>
            </a:r>
            <a:endParaRPr lang="en-US" sz="1800" dirty="0" smtClean="0"/>
          </a:p>
          <a:p>
            <a:pPr marL="0" indent="0">
              <a:spcBef>
                <a:spcPts val="200"/>
              </a:spcBef>
              <a:spcAft>
                <a:spcPts val="200"/>
              </a:spcAft>
              <a:buFont typeface="Verdana" pitchFamily="34" charset="0"/>
              <a:buNone/>
              <a:defRPr/>
            </a:pPr>
            <a:r>
              <a:rPr lang="en-US" sz="1800" dirty="0"/>
              <a:t> </a:t>
            </a:r>
            <a:r>
              <a:rPr lang="en-US" sz="1800" dirty="0" smtClean="0"/>
              <a:t>     </a:t>
            </a:r>
          </a:p>
          <a:p>
            <a:pPr marL="0" indent="0">
              <a:spcBef>
                <a:spcPts val="200"/>
              </a:spcBef>
              <a:spcAft>
                <a:spcPts val="200"/>
              </a:spcAft>
              <a:buFont typeface="Verdana" pitchFamily="34" charset="0"/>
              <a:buNone/>
              <a:defRPr/>
            </a:pPr>
            <a:endParaRPr lang="en-US" sz="1800" dirty="0" smtClean="0"/>
          </a:p>
          <a:p>
            <a:pPr marL="0" indent="0">
              <a:spcBef>
                <a:spcPts val="200"/>
              </a:spcBef>
              <a:spcAft>
                <a:spcPts val="200"/>
              </a:spcAft>
              <a:buFont typeface="Verdana" pitchFamily="34" charset="0"/>
              <a:buNone/>
              <a:defRPr/>
            </a:pPr>
            <a:r>
              <a:rPr lang="en-US" sz="1800" dirty="0" smtClean="0"/>
              <a:t>                                                                                </a:t>
            </a:r>
            <a:endParaRPr lang="en-US" sz="1800" b="1" dirty="0"/>
          </a:p>
        </p:txBody>
      </p:sp>
      <p:sp>
        <p:nvSpPr>
          <p:cNvPr id="3" name="Rectangle 2"/>
          <p:cNvSpPr/>
          <p:nvPr/>
        </p:nvSpPr>
        <p:spPr>
          <a:xfrm>
            <a:off x="5823436" y="1295400"/>
            <a:ext cx="2518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  <a:defRPr/>
            </a:pPr>
            <a:r>
              <a:rPr lang="en-US" b="1" dirty="0"/>
              <a:t>Percentage Positivity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47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A1E5D26-E747-4AE1-94FA-3E4EA1523729}" type="slidenum">
              <a:rPr lang="en-US" altLang="en-US" smtClean="0">
                <a:solidFill>
                  <a:srgbClr val="000000"/>
                </a:solidFill>
              </a:rPr>
              <a:pPr eaLnBrk="1" hangingPunct="1"/>
              <a:t>17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195" name="TextBox 2"/>
          <p:cNvSpPr>
            <a:spLocks noGrp="1" noChangeArrowheads="1"/>
          </p:cNvSpPr>
          <p:nvPr>
            <p:ph idx="1"/>
          </p:nvPr>
        </p:nvSpPr>
        <p:spPr>
          <a:xfrm>
            <a:off x="499533" y="4800600"/>
            <a:ext cx="7864123" cy="615553"/>
          </a:xfrm>
        </p:spPr>
        <p:txBody>
          <a:bodyPr>
            <a:spAutoFit/>
          </a:bodyPr>
          <a:lstStyle/>
          <a:p>
            <a:pPr eaLnBrk="1" hangingPunct="1"/>
            <a:r>
              <a:rPr lang="en-IN" altLang="en-US" sz="2000" b="1" dirty="0" smtClean="0">
                <a:solidFill>
                  <a:srgbClr val="444492"/>
                </a:solidFill>
              </a:rPr>
              <a:t>Result</a:t>
            </a:r>
            <a:r>
              <a:rPr lang="en-IN" altLang="en-US" sz="2000" dirty="0" smtClean="0">
                <a:solidFill>
                  <a:srgbClr val="444492"/>
                </a:solidFill>
              </a:rPr>
              <a:t>: During 10 days safety follow up period no AE/SAE was reported.</a:t>
            </a:r>
          </a:p>
        </p:txBody>
      </p:sp>
      <p:graphicFrame>
        <p:nvGraphicFramePr>
          <p:cNvPr id="8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2856560"/>
              </p:ext>
            </p:extLst>
          </p:nvPr>
        </p:nvGraphicFramePr>
        <p:xfrm>
          <a:off x="571502" y="2357441"/>
          <a:ext cx="7703256" cy="193357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567752"/>
                <a:gridCol w="2567752"/>
                <a:gridCol w="2567752"/>
              </a:tblGrid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Study Visit</a:t>
                      </a:r>
                      <a:endParaRPr lang="en-US" sz="1800" dirty="0"/>
                    </a:p>
                  </a:txBody>
                  <a:tcPr marL="91447" marR="91447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D0</a:t>
                      </a:r>
                      <a:endParaRPr lang="en-US" sz="1800" dirty="0"/>
                    </a:p>
                  </a:txBody>
                  <a:tcPr marL="91447" marR="91447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D10</a:t>
                      </a:r>
                      <a:endParaRPr lang="en-US" sz="1800" dirty="0"/>
                    </a:p>
                  </a:txBody>
                  <a:tcPr marL="91447" marR="91447" marT="45719" marB="45719"/>
                </a:tc>
              </a:tr>
              <a:tr h="64452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Gr 1</a:t>
                      </a:r>
                      <a:endParaRPr lang="en-US" sz="1800" dirty="0"/>
                    </a:p>
                  </a:txBody>
                  <a:tcPr marL="91447" marR="91447" marT="45719" marB="4571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*BRV-TV (High dose)</a:t>
                      </a:r>
                      <a:endParaRPr lang="en-US" sz="1800" dirty="0"/>
                    </a:p>
                  </a:txBody>
                  <a:tcPr marL="91447" marR="91447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Follow up</a:t>
                      </a:r>
                      <a:endParaRPr lang="en-US" sz="1800" dirty="0"/>
                    </a:p>
                  </a:txBody>
                  <a:tcPr marL="91447" marR="91447" marT="45719" marB="45719"/>
                </a:tc>
              </a:tr>
              <a:tr h="64452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Gr 2</a:t>
                      </a:r>
                      <a:endParaRPr lang="en-US" sz="1800" dirty="0"/>
                    </a:p>
                  </a:txBody>
                  <a:tcPr marL="91447" marR="91447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Placebo</a:t>
                      </a:r>
                      <a:endParaRPr lang="en-US" sz="1800" dirty="0"/>
                    </a:p>
                  </a:txBody>
                  <a:tcPr marL="91447" marR="91447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Follow up</a:t>
                      </a:r>
                      <a:endParaRPr lang="en-US" sz="1800" dirty="0"/>
                    </a:p>
                  </a:txBody>
                  <a:tcPr marL="91447" marR="91447" marT="45719" marB="45719"/>
                </a:tc>
              </a:tr>
            </a:tbl>
          </a:graphicData>
        </a:graphic>
      </p:graphicFrame>
      <p:sp>
        <p:nvSpPr>
          <p:cNvPr id="8218" name="TextBox 1"/>
          <p:cNvSpPr txBox="1">
            <a:spLocks noChangeArrowheads="1"/>
          </p:cNvSpPr>
          <p:nvPr/>
        </p:nvSpPr>
        <p:spPr bwMode="auto">
          <a:xfrm>
            <a:off x="704146" y="1268415"/>
            <a:ext cx="7634111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mtClean="0">
                <a:solidFill>
                  <a:srgbClr val="444492"/>
                </a:solidFill>
              </a:rPr>
              <a:t>Phase I, Randomized, prospective, double blind, Placebo controlled safety evaluation study</a:t>
            </a:r>
          </a:p>
          <a:p>
            <a:pPr eaLnBrk="1" hangingPunct="1"/>
            <a:endParaRPr lang="en-IN" altLang="en-US" smtClean="0">
              <a:solidFill>
                <a:srgbClr val="444492"/>
              </a:solidFill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75546" y="1"/>
            <a:ext cx="8192911" cy="84137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kern="1200" dirty="0" smtClean="0">
                <a:solidFill>
                  <a:srgbClr val="596169"/>
                </a:solidFill>
              </a:rPr>
              <a:t> </a:t>
            </a:r>
            <a:r>
              <a:rPr lang="en-US" sz="2400" b="1" kern="1200" dirty="0">
                <a:solidFill>
                  <a:srgbClr val="596169"/>
                </a:solidFill>
              </a:rPr>
              <a:t/>
            </a:r>
            <a:br>
              <a:rPr lang="en-US" sz="2400" b="1" kern="1200" dirty="0">
                <a:solidFill>
                  <a:srgbClr val="596169"/>
                </a:solidFill>
              </a:rPr>
            </a:br>
            <a:r>
              <a:rPr lang="en-US" b="1" kern="1200" dirty="0"/>
              <a:t>				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627063" y="284163"/>
            <a:ext cx="785812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800" kern="0" dirty="0" smtClean="0"/>
              <a:t>Rota Vaccine Program at </a:t>
            </a:r>
            <a:r>
              <a:rPr lang="en-US" sz="2800" kern="0" dirty="0"/>
              <a:t>S</a:t>
            </a:r>
            <a:r>
              <a:rPr lang="en-US" sz="2800" kern="0" dirty="0" smtClean="0"/>
              <a:t>hantha</a:t>
            </a:r>
            <a:br>
              <a:rPr lang="en-US" sz="2800" kern="0" dirty="0" smtClean="0"/>
            </a:br>
            <a:r>
              <a:rPr lang="en-US" sz="2400" kern="0" dirty="0" smtClean="0"/>
              <a:t>Clinical Development </a:t>
            </a:r>
            <a:r>
              <a:rPr lang="en-US" sz="2800" kern="0" dirty="0" smtClean="0"/>
              <a:t>- </a:t>
            </a:r>
            <a:r>
              <a:rPr lang="en-US" sz="2400" kern="0" dirty="0" smtClean="0"/>
              <a:t>Phase I Safety study  </a:t>
            </a:r>
            <a:endParaRPr lang="en-US" sz="2400" kern="0" dirty="0"/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620889" y="5638800"/>
            <a:ext cx="3657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400" dirty="0" smtClean="0"/>
              <a:t>  Vaccine 2014; 32S: A117–A123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7063" y="4308649"/>
            <a:ext cx="63569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*BRV-TV: Rota vaccine manufactured, tested and  released by Shantha </a:t>
            </a:r>
            <a:r>
              <a:rPr lang="en-US" sz="1200" dirty="0" err="1" smtClean="0"/>
              <a:t>Biotechnic</a:t>
            </a:r>
            <a:r>
              <a:rPr lang="en-US" sz="1200" dirty="0" smtClean="0"/>
              <a:t> Pvt. Ltd.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9865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1CDF9B8-09A9-4C3B-BD1F-B8915DB334CA}" type="slidenum">
              <a:rPr lang="en-US" altLang="en-US" smtClean="0">
                <a:solidFill>
                  <a:srgbClr val="000000"/>
                </a:solidFill>
              </a:rPr>
              <a:pPr eaLnBrk="1" hangingPunct="1"/>
              <a:t>18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475546" y="284166"/>
            <a:ext cx="8009467" cy="841375"/>
          </a:xfrm>
        </p:spPr>
        <p:txBody>
          <a:bodyPr/>
          <a:lstStyle/>
          <a:p>
            <a:pPr eaLnBrk="1" hangingPunct="1">
              <a:defRPr/>
            </a:pPr>
            <a:r>
              <a:rPr lang="en-US" b="1" kern="1200" dirty="0"/>
              <a:t>				            </a:t>
            </a:r>
            <a:r>
              <a:rPr lang="en-US" b="1" kern="1200" dirty="0" smtClean="0"/>
              <a:t>        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5947762"/>
              </p:ext>
            </p:extLst>
          </p:nvPr>
        </p:nvGraphicFramePr>
        <p:xfrm>
          <a:off x="533400" y="1219200"/>
          <a:ext cx="8119532" cy="4468237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337732"/>
                <a:gridCol w="1752600"/>
                <a:gridCol w="1752600"/>
                <a:gridCol w="1752600"/>
                <a:gridCol w="1524000"/>
              </a:tblGrid>
              <a:tr h="6632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Age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Study visit</a:t>
                      </a:r>
                      <a:endParaRPr kumimoji="0" lang="en-US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W6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D0</a:t>
                      </a:r>
                      <a:endParaRPr kumimoji="0" lang="en-US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W10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D28</a:t>
                      </a:r>
                      <a:endParaRPr kumimoji="0" lang="en-US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W14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D56</a:t>
                      </a:r>
                      <a:endParaRPr kumimoji="0" lang="en-US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W18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D84</a:t>
                      </a:r>
                      <a:endParaRPr kumimoji="0" lang="en-US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</a:tr>
              <a:tr h="4159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Gr 1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BRV-TV </a:t>
                      </a:r>
                      <a:r>
                        <a:rPr kumimoji="0" 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(Low dose)</a:t>
                      </a:r>
                      <a:endParaRPr kumimoji="0" lang="en-US" sz="1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BRV-TV </a:t>
                      </a:r>
                      <a:r>
                        <a:rPr kumimoji="0" 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(Low dose)</a:t>
                      </a:r>
                      <a:endParaRPr kumimoji="0" lang="en-US" sz="1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BRV-TV </a:t>
                      </a:r>
                      <a:r>
                        <a:rPr kumimoji="0" 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(Low dose)</a:t>
                      </a:r>
                      <a:endParaRPr kumimoji="0" lang="en-US" sz="1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</a:tr>
              <a:tr h="4159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Gr 2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BRV-TV </a:t>
                      </a:r>
                      <a:r>
                        <a:rPr kumimoji="0" 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(medium dose)</a:t>
                      </a:r>
                      <a:endParaRPr kumimoji="0" lang="en-US" sz="9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BRV-TV </a:t>
                      </a:r>
                      <a:r>
                        <a:rPr kumimoji="0" 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(medium dose)</a:t>
                      </a:r>
                      <a:endParaRPr kumimoji="0" lang="en-US" sz="9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BRV-TV </a:t>
                      </a:r>
                      <a:r>
                        <a:rPr kumimoji="0" 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(medium dose)</a:t>
                      </a:r>
                      <a:endParaRPr kumimoji="0" lang="en-US" sz="9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</a:tr>
              <a:tr h="4159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Gr 3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BRV-TV </a:t>
                      </a:r>
                      <a:r>
                        <a:rPr kumimoji="0" 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(high dose)</a:t>
                      </a:r>
                      <a:endParaRPr kumimoji="0" lang="en-US" sz="1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BRV-TV </a:t>
                      </a:r>
                      <a:r>
                        <a:rPr kumimoji="0" 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(high dose)</a:t>
                      </a:r>
                      <a:endParaRPr kumimoji="0" lang="en-US" sz="1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BRV-TV </a:t>
                      </a:r>
                      <a:r>
                        <a:rPr kumimoji="0" lang="en-US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(high dose)</a:t>
                      </a:r>
                      <a:endParaRPr kumimoji="0" lang="en-US" sz="1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</a:tr>
              <a:tr h="4159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Gr 4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RotaTeq™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RotaTeq™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RotaTeq™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</a:tr>
              <a:tr h="4159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Gr 5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Placebo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Placebo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Placebo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</a:tr>
              <a:tr h="16479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All infants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Pentavalent vaccine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OPV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Blood Sample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Stool for viral shedding 3,5 and 7 days after vacc</a:t>
                      </a:r>
                      <a:endParaRPr kumimoji="0" lang="en-US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Pentavalent vaccine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OPV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[Blood Sample]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Stool for viral shedding 3,5 and 7 days after vacc</a:t>
                      </a:r>
                      <a:endParaRPr kumimoji="0" lang="en-US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Pentavalent vaccine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OPV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Blood Sample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Stool for viral shedding 3,5 and 7 days after vacc</a:t>
                      </a:r>
                      <a:endParaRPr kumimoji="0" lang="en-US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endParaRPr kumimoji="0" lang="en-U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endParaRPr kumimoji="0" lang="en-U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endParaRPr kumimoji="0" lang="en-US" sz="14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Blood Sample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130000"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Stool for viral shedding 3,5 and 7 days after vacc</a:t>
                      </a:r>
                      <a:endParaRPr kumimoji="0" lang="en-US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6" marB="45696" horzOverflow="overflow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 bwMode="auto">
          <a:xfrm>
            <a:off x="627063" y="284163"/>
            <a:ext cx="785812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800" kern="0" dirty="0" smtClean="0"/>
              <a:t>Rota Vaccine Program at </a:t>
            </a:r>
            <a:r>
              <a:rPr lang="en-US" sz="2800" kern="0" dirty="0"/>
              <a:t>S</a:t>
            </a:r>
            <a:r>
              <a:rPr lang="en-US" sz="2800" kern="0" dirty="0" smtClean="0"/>
              <a:t>hantha</a:t>
            </a:r>
            <a:br>
              <a:rPr lang="en-US" sz="2800" kern="0" dirty="0" smtClean="0"/>
            </a:br>
            <a:r>
              <a:rPr lang="en-US" sz="2400" kern="0" dirty="0" smtClean="0"/>
              <a:t>Clinical Development </a:t>
            </a:r>
            <a:r>
              <a:rPr lang="en-US" sz="2800" kern="0" dirty="0" smtClean="0"/>
              <a:t>- </a:t>
            </a:r>
            <a:r>
              <a:rPr lang="en-US" sz="2400" kern="0" dirty="0" smtClean="0"/>
              <a:t>Phase II Clinical study </a:t>
            </a:r>
            <a:endParaRPr lang="en-US" sz="2400" kern="0" dirty="0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620889" y="5791200"/>
            <a:ext cx="3657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400" dirty="0" smtClean="0">
                <a:solidFill>
                  <a:srgbClr val="444492"/>
                </a:solidFill>
              </a:rPr>
              <a:t>  Vaccine 2014; 32S: A117–A123 </a:t>
            </a:r>
          </a:p>
        </p:txBody>
      </p:sp>
    </p:spTree>
    <p:extLst>
      <p:ext uri="{BB962C8B-B14F-4D97-AF65-F5344CB8AC3E}">
        <p14:creationId xmlns:p14="http://schemas.microsoft.com/office/powerpoint/2010/main" val="31754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DC28A6-515E-4C36-AA1B-3BF24EC51E3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366837"/>
            <a:ext cx="771525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029200"/>
            <a:ext cx="1809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105400"/>
            <a:ext cx="15240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105400"/>
            <a:ext cx="1524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181600"/>
            <a:ext cx="1524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5105400"/>
            <a:ext cx="14287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52575" y="5040540"/>
            <a:ext cx="1136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/>
              <a:t>BRV-TV (Low dose)</a:t>
            </a:r>
            <a:endParaRPr lang="en-US" sz="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895600" y="5029200"/>
            <a:ext cx="13195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/>
              <a:t>BRV-TV (Medium dose)</a:t>
            </a:r>
            <a:endParaRPr lang="en-US" sz="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343400" y="5072424"/>
            <a:ext cx="11592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/>
              <a:t>BRV-TV (High dose)</a:t>
            </a:r>
            <a:endParaRPr lang="en-US" sz="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638800" y="5086563"/>
            <a:ext cx="5806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/>
              <a:t>Placebo</a:t>
            </a:r>
            <a:endParaRPr lang="en-US" sz="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477000" y="5118556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/>
              <a:t>RotaTeq™</a:t>
            </a:r>
            <a:endParaRPr lang="en-US" sz="800" b="1" dirty="0"/>
          </a:p>
        </p:txBody>
      </p:sp>
      <p:sp>
        <p:nvSpPr>
          <p:cNvPr id="20" name="Title 1"/>
          <p:cNvSpPr txBox="1">
            <a:spLocks noGrp="1"/>
          </p:cNvSpPr>
          <p:nvPr>
            <p:ph type="title"/>
          </p:nvPr>
        </p:nvSpPr>
        <p:spPr bwMode="auto">
          <a:xfrm>
            <a:off x="627063" y="284163"/>
            <a:ext cx="8059737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800" kern="0" dirty="0" smtClean="0"/>
              <a:t>Rota Vaccine Program at </a:t>
            </a:r>
            <a:r>
              <a:rPr lang="en-US" sz="2800" dirty="0"/>
              <a:t>S</a:t>
            </a:r>
            <a:r>
              <a:rPr lang="en-US" sz="2800" kern="0" dirty="0" smtClean="0"/>
              <a:t>hantha</a:t>
            </a:r>
            <a:br>
              <a:rPr lang="en-US" sz="2800" kern="0" dirty="0" smtClean="0"/>
            </a:br>
            <a:r>
              <a:rPr lang="en-US" sz="2400" kern="0" dirty="0" smtClean="0"/>
              <a:t>Phase I/II study </a:t>
            </a:r>
            <a:r>
              <a:rPr lang="en-US" sz="2800" kern="0" dirty="0" smtClean="0"/>
              <a:t>- </a:t>
            </a:r>
            <a:r>
              <a:rPr lang="en-US" sz="2400" dirty="0" smtClean="0"/>
              <a:t>Solicited </a:t>
            </a:r>
            <a:r>
              <a:rPr lang="en-US" sz="2400" dirty="0"/>
              <a:t>and Unsolicited Adverse Events </a:t>
            </a:r>
            <a:endParaRPr lang="en-US" sz="2400" kern="0" dirty="0"/>
          </a:p>
        </p:txBody>
      </p:sp>
      <p:sp>
        <p:nvSpPr>
          <p:cNvPr id="21" name="Footer Placeholder 3"/>
          <p:cNvSpPr txBox="1">
            <a:spLocks/>
          </p:cNvSpPr>
          <p:nvPr/>
        </p:nvSpPr>
        <p:spPr bwMode="auto">
          <a:xfrm>
            <a:off x="452968" y="5334000"/>
            <a:ext cx="8136467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1600" b="1" dirty="0" smtClean="0">
                <a:solidFill>
                  <a:srgbClr val="444492"/>
                </a:solidFill>
                <a:latin typeface="Arial"/>
                <a:cs typeface="Arial"/>
              </a:rPr>
              <a:t>Conclusion</a:t>
            </a:r>
            <a:r>
              <a:rPr lang="en-US" sz="1600" dirty="0" smtClean="0">
                <a:solidFill>
                  <a:srgbClr val="444492"/>
                </a:solidFill>
                <a:latin typeface="Arial"/>
                <a:cs typeface="Arial"/>
              </a:rPr>
              <a:t>: BRV-TV has a safety profile  as good as placebo  and the licensed  vaccine </a:t>
            </a:r>
            <a:endParaRPr lang="en-US" sz="1600" dirty="0">
              <a:solidFill>
                <a:srgbClr val="444492"/>
              </a:solidFill>
              <a:latin typeface="Arial"/>
              <a:cs typeface="Arial"/>
            </a:endParaRPr>
          </a:p>
        </p:txBody>
      </p:sp>
      <p:sp>
        <p:nvSpPr>
          <p:cNvPr id="16" name="TextBox 2"/>
          <p:cNvSpPr txBox="1">
            <a:spLocks noChangeArrowheads="1"/>
          </p:cNvSpPr>
          <p:nvPr/>
        </p:nvSpPr>
        <p:spPr bwMode="auto">
          <a:xfrm>
            <a:off x="620889" y="5712023"/>
            <a:ext cx="3657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400" dirty="0" smtClean="0">
                <a:solidFill>
                  <a:srgbClr val="444492"/>
                </a:solidFill>
              </a:rPr>
              <a:t>  Vaccine 2014; 32S: A117–A123 </a:t>
            </a:r>
          </a:p>
        </p:txBody>
      </p:sp>
    </p:spTree>
    <p:extLst>
      <p:ext uri="{BB962C8B-B14F-4D97-AF65-F5344CB8AC3E}">
        <p14:creationId xmlns:p14="http://schemas.microsoft.com/office/powerpoint/2010/main" val="192381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4"/>
          <p:cNvSpPr>
            <a:spLocks noGrp="1"/>
          </p:cNvSpPr>
          <p:nvPr>
            <p:ph type="title"/>
          </p:nvPr>
        </p:nvSpPr>
        <p:spPr>
          <a:xfrm>
            <a:off x="663222" y="381000"/>
            <a:ext cx="7858478" cy="84137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dirty="0" smtClean="0"/>
              <a:t>                      </a:t>
            </a:r>
            <a:endParaRPr lang="en-US" sz="2800" dirty="0" smtClean="0"/>
          </a:p>
        </p:txBody>
      </p:sp>
      <p:sp>
        <p:nvSpPr>
          <p:cNvPr id="1126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CA03656-D10C-4871-9D65-1EC92051CCEE}" type="slidenum">
              <a:rPr lang="en-US" altLang="en-US" smtClean="0">
                <a:solidFill>
                  <a:srgbClr val="000000"/>
                </a:solidFill>
              </a:rPr>
              <a:pPr eaLnBrk="1" hangingPunct="1"/>
              <a:t>20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8135055" cy="4038600"/>
          </a:xfrm>
        </p:spPr>
        <p:txBody>
          <a:bodyPr/>
          <a:lstStyle/>
          <a:p>
            <a:pPr algn="just">
              <a:defRPr/>
            </a:pPr>
            <a:r>
              <a:rPr lang="en-IN" sz="2000" dirty="0" smtClean="0"/>
              <a:t>All doses tested were immunogenic resulting in an increase in anti-rotavirus IgA</a:t>
            </a:r>
          </a:p>
          <a:p>
            <a:pPr marL="0" indent="0" algn="just">
              <a:buFont typeface="Verdana" pitchFamily="34" charset="0"/>
              <a:buNone/>
              <a:defRPr/>
            </a:pPr>
            <a:endParaRPr lang="en-US" sz="2000" dirty="0"/>
          </a:p>
          <a:p>
            <a:pPr algn="just">
              <a:defRPr/>
            </a:pPr>
            <a:r>
              <a:rPr lang="en-IN" sz="2000" dirty="0"/>
              <a:t>Increasing </a:t>
            </a:r>
            <a:r>
              <a:rPr lang="en-IN" sz="2000" dirty="0" smtClean="0"/>
              <a:t>doses resulted </a:t>
            </a:r>
            <a:r>
              <a:rPr lang="en-IN" sz="2000" dirty="0"/>
              <a:t>in a greater proportion of children </a:t>
            </a:r>
            <a:r>
              <a:rPr lang="en-IN" sz="2000" dirty="0" smtClean="0"/>
              <a:t>seroconverting</a:t>
            </a:r>
          </a:p>
          <a:p>
            <a:pPr marL="0" indent="0" algn="just">
              <a:buFont typeface="Verdana" pitchFamily="34" charset="0"/>
              <a:buNone/>
              <a:defRPr/>
            </a:pPr>
            <a:endParaRPr lang="en-IN" sz="2000" dirty="0" smtClean="0"/>
          </a:p>
          <a:p>
            <a:pPr algn="just">
              <a:defRPr/>
            </a:pPr>
            <a:r>
              <a:rPr lang="en-IN" sz="2000" dirty="0" smtClean="0"/>
              <a:t> Highest </a:t>
            </a:r>
            <a:r>
              <a:rPr lang="en-IN" sz="2000" dirty="0"/>
              <a:t>immune response was observed </a:t>
            </a:r>
            <a:r>
              <a:rPr lang="en-IN" sz="2000" dirty="0" smtClean="0"/>
              <a:t>with BRT-TV </a:t>
            </a:r>
            <a:r>
              <a:rPr lang="en-US" sz="2000" dirty="0" smtClean="0"/>
              <a:t>(High dose)</a:t>
            </a:r>
            <a:endParaRPr lang="en-US" sz="2000" baseline="30000" dirty="0"/>
          </a:p>
          <a:p>
            <a:pPr algn="just">
              <a:defRPr/>
            </a:pPr>
            <a:endParaRPr lang="en-IN" sz="2000" dirty="0" smtClean="0"/>
          </a:p>
          <a:p>
            <a:pPr algn="just">
              <a:defRPr/>
            </a:pPr>
            <a:r>
              <a:rPr lang="en-IN" sz="2000" dirty="0" smtClean="0"/>
              <a:t>Immune response against RotaTeq™ was found to be lower than with BRV-TV (High dose)</a:t>
            </a:r>
          </a:p>
          <a:p>
            <a:pPr algn="just">
              <a:defRPr/>
            </a:pPr>
            <a:endParaRPr lang="en-IN" sz="2000" dirty="0" smtClean="0"/>
          </a:p>
          <a:p>
            <a:pPr algn="just">
              <a:defRPr/>
            </a:pPr>
            <a:r>
              <a:rPr lang="en-IN" sz="2000" dirty="0" smtClean="0"/>
              <a:t>Lowest immune response was observed in placebo group</a:t>
            </a:r>
            <a:endParaRPr lang="en-US" sz="2000" dirty="0"/>
          </a:p>
        </p:txBody>
      </p:sp>
      <p:sp>
        <p:nvSpPr>
          <p:cNvPr id="11270" name="TextBox 2"/>
          <p:cNvSpPr txBox="1">
            <a:spLocks noChangeArrowheads="1"/>
          </p:cNvSpPr>
          <p:nvPr/>
        </p:nvSpPr>
        <p:spPr bwMode="auto">
          <a:xfrm>
            <a:off x="620889" y="5638800"/>
            <a:ext cx="3657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400" dirty="0" smtClean="0">
                <a:solidFill>
                  <a:srgbClr val="444492"/>
                </a:solidFill>
              </a:rPr>
              <a:t>  Vaccine 2014; 32S: A117–A123 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228600" y="169862"/>
            <a:ext cx="87630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989898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800" kern="0" dirty="0" smtClean="0"/>
              <a:t>Rota Vaccine Program at </a:t>
            </a:r>
            <a:r>
              <a:rPr lang="en-US" sz="2800" kern="0" dirty="0"/>
              <a:t>S</a:t>
            </a:r>
            <a:r>
              <a:rPr lang="en-US" sz="2800" kern="0" dirty="0" smtClean="0"/>
              <a:t>hantha</a:t>
            </a:r>
            <a:br>
              <a:rPr lang="en-US" sz="2800" kern="0" dirty="0" smtClean="0"/>
            </a:br>
            <a:r>
              <a:rPr lang="en-US" sz="2400" kern="0" dirty="0" smtClean="0"/>
              <a:t>Clinical Development </a:t>
            </a:r>
            <a:r>
              <a:rPr lang="en-US" sz="2800" kern="0" dirty="0" smtClean="0"/>
              <a:t>- </a:t>
            </a:r>
            <a:r>
              <a:rPr lang="en-US" sz="2400" kern="0" dirty="0" smtClean="0"/>
              <a:t>Phase I/II study: </a:t>
            </a:r>
            <a:r>
              <a:rPr lang="en-US" sz="2400" dirty="0" smtClean="0"/>
              <a:t>Immunogenicity Results</a:t>
            </a: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297762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70005" y="19334"/>
            <a:ext cx="8156222" cy="1038226"/>
          </a:xfrm>
        </p:spPr>
        <p:txBody>
          <a:bodyPr anchor="ctr"/>
          <a:lstStyle/>
          <a:p>
            <a:pPr>
              <a:defRPr/>
            </a:pPr>
            <a:r>
              <a:rPr lang="en-US" sz="2800" b="1" kern="1200" dirty="0" smtClean="0"/>
              <a:t/>
            </a:r>
            <a:br>
              <a:rPr lang="en-US" sz="2800" b="1" kern="1200" dirty="0" smtClean="0"/>
            </a:br>
            <a:r>
              <a:rPr lang="en-US" sz="2800" dirty="0"/>
              <a:t>R</a:t>
            </a:r>
            <a:r>
              <a:rPr lang="en-US" sz="2800" dirty="0" smtClean="0"/>
              <a:t>otavirus phase III immune non-inferiority study </a:t>
            </a:r>
            <a:r>
              <a:rPr lang="en-US" sz="2400" i="1" dirty="0" smtClean="0"/>
              <a:t>(</a:t>
            </a:r>
            <a:r>
              <a:rPr lang="en-IN" sz="2400" b="1" i="1" dirty="0" smtClean="0"/>
              <a:t>CTRI/2014/08/004893</a:t>
            </a:r>
            <a:r>
              <a:rPr lang="en-IN" sz="2400" b="1" i="1" dirty="0"/>
              <a:t>)</a:t>
            </a:r>
            <a:endParaRPr lang="en-US" sz="2400" i="1" dirty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627063" y="1238250"/>
            <a:ext cx="7862887" cy="4248150"/>
          </a:xfrm>
        </p:spPr>
        <p:txBody>
          <a:bodyPr/>
          <a:lstStyle/>
          <a:p>
            <a:pPr eaLnBrk="1" hangingPunct="1"/>
            <a:r>
              <a:rPr lang="en-US" altLang="en-US" sz="2000" dirty="0" smtClean="0"/>
              <a:t>Multi-center, randomized, single blind, parallel arm, study</a:t>
            </a:r>
          </a:p>
          <a:p>
            <a:pPr eaLnBrk="1" hangingPunct="1"/>
            <a:r>
              <a:rPr lang="en-US" altLang="en-US" sz="2000" dirty="0" smtClean="0"/>
              <a:t>Total number of infants divided equally into two groups:</a:t>
            </a:r>
          </a:p>
          <a:p>
            <a:pPr eaLnBrk="1" hangingPunct="1"/>
            <a:endParaRPr lang="en-US" altLang="en-US" sz="2000" dirty="0" smtClean="0"/>
          </a:p>
          <a:p>
            <a:pPr eaLnBrk="1" hangingPunct="1"/>
            <a:endParaRPr lang="en-US" altLang="en-US" sz="2000" dirty="0" smtClean="0"/>
          </a:p>
          <a:p>
            <a:pPr eaLnBrk="1" hangingPunct="1"/>
            <a:endParaRPr lang="en-US" altLang="en-US" sz="2000" dirty="0" smtClean="0"/>
          </a:p>
          <a:p>
            <a:pPr eaLnBrk="1" hangingPunct="1"/>
            <a:endParaRPr lang="en-US" altLang="en-US" sz="2000" dirty="0" smtClean="0"/>
          </a:p>
          <a:p>
            <a:pPr eaLnBrk="1" hangingPunct="1"/>
            <a:endParaRPr lang="en-US" altLang="en-US" sz="2000" dirty="0" smtClean="0"/>
          </a:p>
          <a:p>
            <a:pPr eaLnBrk="1" hangingPunct="1"/>
            <a:endParaRPr lang="en-US" altLang="en-US" sz="2000" dirty="0" smtClean="0"/>
          </a:p>
          <a:p>
            <a:pPr eaLnBrk="1" hangingPunct="1"/>
            <a:endParaRPr lang="en-US" altLang="en-US" sz="2000" dirty="0" smtClean="0"/>
          </a:p>
          <a:p>
            <a:pPr marL="0" indent="0" eaLnBrk="1" hangingPunct="1">
              <a:buNone/>
            </a:pPr>
            <a:endParaRPr lang="en-US" altLang="en-US" sz="2000" dirty="0" smtClean="0"/>
          </a:p>
          <a:p>
            <a:pPr eaLnBrk="1" hangingPunct="1"/>
            <a:r>
              <a:rPr lang="en-US" altLang="en-US" sz="2000" dirty="0" smtClean="0"/>
              <a:t>Study planned to be  conducted at all sites (Pediatric and Public Health) attached to Medical Schools in India </a:t>
            </a:r>
          </a:p>
        </p:txBody>
      </p:sp>
      <p:sp>
        <p:nvSpPr>
          <p:cNvPr id="12293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09B4352-603E-41BD-826B-D0B717C949C9}" type="slidenum">
              <a:rPr lang="en-US" altLang="en-US" smtClean="0">
                <a:solidFill>
                  <a:srgbClr val="000000"/>
                </a:solidFill>
              </a:rPr>
              <a:pPr eaLnBrk="1" hangingPunct="1"/>
              <a:t>21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584015"/>
              </p:ext>
            </p:extLst>
          </p:nvPr>
        </p:nvGraphicFramePr>
        <p:xfrm>
          <a:off x="838200" y="2438400"/>
          <a:ext cx="6934200" cy="230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485"/>
                <a:gridCol w="1560195"/>
                <a:gridCol w="1386840"/>
                <a:gridCol w="1386840"/>
                <a:gridCol w="138684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 Weeks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 Weeks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 Weeks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 weeks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All Infants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Pentavalent</a:t>
                      </a:r>
                      <a:r>
                        <a:rPr lang="en-US" sz="1600" baseline="0" dirty="0" smtClean="0"/>
                        <a:t> vaccine &amp; OPV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Pentavalent</a:t>
                      </a:r>
                      <a:r>
                        <a:rPr lang="en-US" sz="1600" baseline="0" smtClean="0"/>
                        <a:t> vaccine &amp; OPV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Pentavalent</a:t>
                      </a:r>
                      <a:r>
                        <a:rPr lang="en-US" sz="1600" baseline="0" dirty="0" smtClean="0"/>
                        <a:t> vaccine &amp; OPV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-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Group 1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BRV-TV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BRV-TV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BRV-TV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-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Group 2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RotaTeq™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RotaTeq™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RotaTeq™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-</a:t>
                      </a:r>
                      <a:endParaRPr lang="en-US" sz="1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Blood sample</a:t>
                      </a:r>
                      <a:endParaRPr lang="en-US" sz="1400" b="1" i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-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-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Blood sample</a:t>
                      </a:r>
                      <a:endParaRPr lang="en-US" sz="1400" b="1" i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495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A fully liquid, stable, </a:t>
            </a:r>
            <a:r>
              <a:rPr lang="en-US" sz="2000" dirty="0" smtClean="0"/>
              <a:t>having good safety profile  </a:t>
            </a:r>
            <a:r>
              <a:rPr lang="en-US" sz="2000" dirty="0"/>
              <a:t>and immunogenic live attenuated Rotavirus vaccine </a:t>
            </a:r>
            <a:r>
              <a:rPr lang="en-US" sz="2000" dirty="0" smtClean="0"/>
              <a:t>has been </a:t>
            </a:r>
            <a:r>
              <a:rPr lang="en-US" sz="2000" dirty="0"/>
              <a:t>developed by Shantha Biotechnics </a:t>
            </a:r>
            <a:r>
              <a:rPr lang="en-US" sz="2000" dirty="0" smtClean="0"/>
              <a:t> Private Limited</a:t>
            </a:r>
            <a:endParaRPr lang="en-US" sz="20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C2D520-4144-4EAC-8DBF-70568F43403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2800" dirty="0" smtClean="0"/>
              <a:t>Rotavirus Vaccine program at shantha</a:t>
            </a:r>
            <a:br>
              <a:rPr lang="en-US" sz="2800" dirty="0" smtClean="0"/>
            </a:br>
            <a:r>
              <a:rPr lang="en-US" sz="2800" dirty="0"/>
              <a:t> </a:t>
            </a:r>
            <a:r>
              <a:rPr lang="en-US" sz="2400" dirty="0" smtClean="0"/>
              <a:t>Conclusion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4581" y="24683723"/>
            <a:ext cx="3634996" cy="2405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387327"/>
            <a:ext cx="3629025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66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130000"/>
              <a:buFont typeface="Verdana" pitchFamily="34" charset="0"/>
              <a:buChar char="●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Verdana" pitchFamily="34" charset="0"/>
              <a:buChar char="●"/>
              <a:defRPr sz="1600" b="1">
                <a:solidFill>
                  <a:srgbClr val="989898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1600">
                <a:solidFill>
                  <a:srgbClr val="989898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9A8D92D-3B06-4320-BB49-5071AAAA7CB4}" type="slidenum">
              <a:rPr lang="en-US" altLang="en-US" sz="800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800" smtClean="0">
              <a:solidFill>
                <a:srgbClr val="000000"/>
              </a:solidFill>
            </a:endParaRP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631825" y="625475"/>
            <a:ext cx="7935913" cy="5527675"/>
          </a:xfrm>
          <a:prstGeom prst="rect">
            <a:avLst/>
          </a:prstGeom>
          <a:solidFill>
            <a:srgbClr val="4444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130000"/>
              <a:buFont typeface="Verdana" pitchFamily="34" charset="0"/>
              <a:buChar char="●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Verdana" pitchFamily="34" charset="0"/>
              <a:buChar char="●"/>
              <a:defRPr sz="1600" b="1">
                <a:solidFill>
                  <a:srgbClr val="989898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1600">
                <a:solidFill>
                  <a:srgbClr val="989898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989898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3008313"/>
            <a:ext cx="7858125" cy="841375"/>
          </a:xfrm>
        </p:spPr>
        <p:txBody>
          <a:bodyPr/>
          <a:lstStyle/>
          <a:p>
            <a:pPr algn="ctr" eaLnBrk="1" hangingPunct="1"/>
            <a:r>
              <a:rPr lang="en-US" altLang="en-US" smtClean="0">
                <a:solidFill>
                  <a:schemeClr val="bg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42331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nofi Pasteur - EN - Presentation Blue">
  <a:themeElements>
    <a:clrScheme name="Sanofi Pasteur - EN - Presentation Blue 1">
      <a:dk1>
        <a:srgbClr val="444492"/>
      </a:dk1>
      <a:lt1>
        <a:srgbClr val="FFFFFF"/>
      </a:lt1>
      <a:dk2>
        <a:srgbClr val="ACB317"/>
      </a:dk2>
      <a:lt2>
        <a:srgbClr val="BCA36A"/>
      </a:lt2>
      <a:accent1>
        <a:srgbClr val="9690C4"/>
      </a:accent1>
      <a:accent2>
        <a:srgbClr val="ED5B43"/>
      </a:accent2>
      <a:accent3>
        <a:srgbClr val="FFFFFF"/>
      </a:accent3>
      <a:accent4>
        <a:srgbClr val="39397C"/>
      </a:accent4>
      <a:accent5>
        <a:srgbClr val="C9C6DE"/>
      </a:accent5>
      <a:accent6>
        <a:srgbClr val="D7523C"/>
      </a:accent6>
      <a:hlink>
        <a:srgbClr val="751D1F"/>
      </a:hlink>
      <a:folHlink>
        <a:srgbClr val="99CC00"/>
      </a:folHlink>
    </a:clrScheme>
    <a:fontScheme name="Sanofi Pasteur - EN - Presentation Blu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nofi Pasteur - EN - Presentation Blue 1">
        <a:dk1>
          <a:srgbClr val="444492"/>
        </a:dk1>
        <a:lt1>
          <a:srgbClr val="FFFFFF"/>
        </a:lt1>
        <a:dk2>
          <a:srgbClr val="ACB317"/>
        </a:dk2>
        <a:lt2>
          <a:srgbClr val="BCA36A"/>
        </a:lt2>
        <a:accent1>
          <a:srgbClr val="9690C4"/>
        </a:accent1>
        <a:accent2>
          <a:srgbClr val="ED5B43"/>
        </a:accent2>
        <a:accent3>
          <a:srgbClr val="FFFFFF"/>
        </a:accent3>
        <a:accent4>
          <a:srgbClr val="39397C"/>
        </a:accent4>
        <a:accent5>
          <a:srgbClr val="C9C6DE"/>
        </a:accent5>
        <a:accent6>
          <a:srgbClr val="D7523C"/>
        </a:accent6>
        <a:hlink>
          <a:srgbClr val="751D1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anofi Pasteur - EN - Presentation Blue">
  <a:themeElements>
    <a:clrScheme name="Sanofi Pasteur - EN - Presentation Blue 1">
      <a:dk1>
        <a:srgbClr val="444492"/>
      </a:dk1>
      <a:lt1>
        <a:srgbClr val="FFFFFF"/>
      </a:lt1>
      <a:dk2>
        <a:srgbClr val="ACB317"/>
      </a:dk2>
      <a:lt2>
        <a:srgbClr val="BCA36A"/>
      </a:lt2>
      <a:accent1>
        <a:srgbClr val="9690C4"/>
      </a:accent1>
      <a:accent2>
        <a:srgbClr val="ED5B43"/>
      </a:accent2>
      <a:accent3>
        <a:srgbClr val="FFFFFF"/>
      </a:accent3>
      <a:accent4>
        <a:srgbClr val="39397C"/>
      </a:accent4>
      <a:accent5>
        <a:srgbClr val="C9C6DE"/>
      </a:accent5>
      <a:accent6>
        <a:srgbClr val="D7523C"/>
      </a:accent6>
      <a:hlink>
        <a:srgbClr val="751D1F"/>
      </a:hlink>
      <a:folHlink>
        <a:srgbClr val="99CC00"/>
      </a:folHlink>
    </a:clrScheme>
    <a:fontScheme name="Sanofi Pasteur - EN - Presentation Blu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nofi Pasteur - EN - Presentation Blue 1">
        <a:dk1>
          <a:srgbClr val="444492"/>
        </a:dk1>
        <a:lt1>
          <a:srgbClr val="FFFFFF"/>
        </a:lt1>
        <a:dk2>
          <a:srgbClr val="ACB317"/>
        </a:dk2>
        <a:lt2>
          <a:srgbClr val="BCA36A"/>
        </a:lt2>
        <a:accent1>
          <a:srgbClr val="9690C4"/>
        </a:accent1>
        <a:accent2>
          <a:srgbClr val="ED5B43"/>
        </a:accent2>
        <a:accent3>
          <a:srgbClr val="FFFFFF"/>
        </a:accent3>
        <a:accent4>
          <a:srgbClr val="39397C"/>
        </a:accent4>
        <a:accent5>
          <a:srgbClr val="C9C6DE"/>
        </a:accent5>
        <a:accent6>
          <a:srgbClr val="D7523C"/>
        </a:accent6>
        <a:hlink>
          <a:srgbClr val="751D1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anofi Pasteur - EN - Presentation Blue 1">
    <a:dk1>
      <a:srgbClr val="444492"/>
    </a:dk1>
    <a:lt1>
      <a:srgbClr val="FFFFFF"/>
    </a:lt1>
    <a:dk2>
      <a:srgbClr val="ACB317"/>
    </a:dk2>
    <a:lt2>
      <a:srgbClr val="BCA36A"/>
    </a:lt2>
    <a:accent1>
      <a:srgbClr val="9690C4"/>
    </a:accent1>
    <a:accent2>
      <a:srgbClr val="ED5B43"/>
    </a:accent2>
    <a:accent3>
      <a:srgbClr val="FFFFFF"/>
    </a:accent3>
    <a:accent4>
      <a:srgbClr val="39397C"/>
    </a:accent4>
    <a:accent5>
      <a:srgbClr val="C9C6DE"/>
    </a:accent5>
    <a:accent6>
      <a:srgbClr val="D7523C"/>
    </a:accent6>
    <a:hlink>
      <a:srgbClr val="751D1F"/>
    </a:hlink>
    <a:folHlink>
      <a:srgbClr val="99CC00"/>
    </a:folHlink>
  </a:clrScheme>
  <a:fontScheme name="Sanofi Pasteur - EN - Presentation Blue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learPublication" ma:contentTypeID="0x010100616CA72DE1FF4239AF1909942F9FB9420025BB85B2B522094C9BF183B20DB58E02" ma:contentTypeVersion="14" ma:contentTypeDescription="Clear Publication" ma:contentTypeScope="" ma:versionID="392b19276ec1d3abb994bac3be86d2d4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6e61016bf5aad2665cd1c4bcac8f86e2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SysID" minOccurs="0"/>
                <xsd:element ref="ns1:ProductRelatedPublication" minOccurs="0"/>
                <xsd:element ref="ns1:MainProductINN" minOccurs="0"/>
                <xsd:element ref="ns1:SecondaryProductINN" minOccurs="0"/>
                <xsd:element ref="ns1:ProductType" minOccurs="0"/>
                <xsd:element ref="ns1:bDevice" minOccurs="0"/>
                <xsd:element ref="ns1:Device" minOccurs="0"/>
                <xsd:element ref="ns1:PublicationType" minOccurs="0"/>
                <xsd:element ref="ns1:EnglishPublicationTitle" minOccurs="0"/>
                <xsd:element ref="ns1:FirstAuthor" minOccurs="0"/>
                <xsd:element ref="ns1:ProductLifeCycle" minOccurs="0"/>
                <xsd:element ref="ns1:MarketAccess" minOccurs="0"/>
                <xsd:element ref="ns1:Source" minOccurs="0"/>
                <xsd:element ref="ns1:StudyCode" minOccurs="0"/>
                <xsd:element ref="ns1:StudyNCT" minOccurs="0"/>
                <xsd:element ref="ns1:StudyEudract" minOccurs="0"/>
                <xsd:element ref="ns1:StudyUTN" minOccurs="0"/>
                <xsd:element ref="ns1:StudyLocalRegistry" minOccurs="0"/>
                <xsd:element ref="ns1:IssuerOrigin" minOccurs="0"/>
                <xsd:element ref="ns1:SubmissionTarget" minOccurs="0"/>
                <xsd:element ref="ns1:SubmissionDeadline" minOccurs="0"/>
                <xsd:element ref="ns1:FastTractRequire" minOccurs="0"/>
                <xsd:element ref="ns1:IssuerComments" minOccurs="0"/>
                <xsd:element ref="ns1:UserCountry" minOccurs="0"/>
                <xsd:element ref="ns1:Countriescluster" minOccurs="0"/>
                <xsd:element ref="ns1:UserRegion" minOccurs="0"/>
                <xsd:element ref="ns1:InitialReviewers" minOccurs="0"/>
                <xsd:element ref="ns1:PatentInitialReview" minOccurs="0"/>
                <xsd:element ref="ns1:Regulatory" minOccurs="0"/>
                <xsd:element ref="ns1:PatentGlobalReview" minOccurs="0"/>
                <xsd:element ref="ns1:MICR" minOccurs="0"/>
                <xsd:element ref="ns1:EVD" minOccurs="0"/>
                <xsd:element ref="ns1:PCO" minOccurs="0"/>
                <xsd:element ref="ns1:GlobalMedicalExpert" minOccurs="0"/>
                <xsd:element ref="ns1:RegionalMedicalExpert" minOccurs="0"/>
                <xsd:element ref="ns1:GlobalAdHoc" minOccurs="0"/>
                <xsd:element ref="ns1:RegionalAdHoc" minOccurs="0"/>
                <xsd:element ref="ns1:LocalAdHoc" minOccurs="0"/>
                <xsd:element ref="ns1:RegionalMedicalDirector" minOccurs="0"/>
                <xsd:element ref="ns1:CountryMedicalDirector" minOccurs="0"/>
                <xsd:element ref="ns1:ClearValidation" minOccurs="0"/>
                <xsd:element ref="ns1:PMIDNumber" minOccurs="0"/>
                <xsd:element ref="ns1:DOIlink" minOccurs="0"/>
                <xsd:element ref="ns1:PublicationReferenceCitation" minOccurs="0"/>
                <xsd:element ref="ns1:PublicationContext" minOccurs="0"/>
                <xsd:element ref="ns1:Publisher" minOccurs="0"/>
                <xsd:element ref="ns1:BookTitle" minOccurs="0"/>
                <xsd:element ref="ns1:JournalListedinPubMed" minOccurs="0"/>
                <xsd:element ref="ns1:JournalName" minOccurs="0"/>
                <xsd:element ref="ns1:Congress500" minOccurs="0"/>
                <xsd:element ref="ns1:CongressName" minOccurs="0"/>
                <xsd:element ref="ns1:SubmissionTargetOther" minOccurs="0"/>
                <xsd:element ref="ns1:PublicationManager" minOccurs="0"/>
                <xsd:element ref="ns1:PublicationInEnglish" minOccurs="0"/>
                <xsd:element ref="ns1:FastTrackTaskDuration" minOccurs="0"/>
                <xsd:element ref="ns1:ReassignedUserProfile" minOccurs="0"/>
                <xsd:element ref="ns1:AdditionalPatent" minOccurs="0"/>
                <xsd:element ref="ns1:AdditionalAdHoc" minOccurs="0"/>
                <xsd:element ref="ns1:RAndD" minOccurs="0"/>
                <xsd:element ref="ns1:SPPublicationManager" minOccurs="0"/>
                <xsd:element ref="ns1:GZRDSeniorVP" minOccurs="0"/>
                <xsd:element ref="ns1:HeadofResearchArea" minOccurs="0"/>
                <xsd:element ref="ns1:GZRepresentative" minOccurs="0"/>
                <xsd:element ref="ns1:ResearchArea" minOccurs="0"/>
                <xsd:element ref="ns1:PublicationtransferredtoCrystal" minOccurs="0"/>
                <xsd:element ref="ns1:DataVisionID" minOccurs="0"/>
                <xsd:element ref="ns1:DataVisionNumber" minOccurs="0"/>
                <xsd:element ref="ns1:FinalGlobalAdHoc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SysID" ma:index="8" nillable="true" ma:displayName="Sys ID" ma:internalName="SysID">
      <xsd:simpleType>
        <xsd:restriction base="dms:Text">
          <xsd:maxLength value="255"/>
        </xsd:restriction>
      </xsd:simpleType>
    </xsd:element>
    <xsd:element name="ProductRelatedPublication" ma:index="9" nillable="true" ma:displayName="Product related publication ?" ma:default="Yes" ma:format="RadioButtons" ma:internalName="ProductRelatedPublication">
      <xsd:simpleType>
        <xsd:restriction base="dms:Choice">
          <xsd:enumeration value="Yes"/>
          <xsd:enumeration value="No"/>
        </xsd:restriction>
      </xsd:simpleType>
    </xsd:element>
    <xsd:element name="MainProductINN" ma:index="10" nillable="true" ma:displayName="Main Product" ma:internalName="MainProductINN">
      <xsd:simpleType>
        <xsd:restriction base="dms:Text">
          <xsd:maxLength value="255"/>
        </xsd:restriction>
      </xsd:simpleType>
    </xsd:element>
    <xsd:element name="SecondaryProductINN" ma:index="11" nillable="true" ma:displayName="Secondary Product" ma:internalName="SecondaryProductINN">
      <xsd:simpleType>
        <xsd:restriction base="dms:Text">
          <xsd:maxLength value="255"/>
        </xsd:restriction>
      </xsd:simpleType>
    </xsd:element>
    <xsd:element name="ProductType" ma:index="12" nillable="true" ma:displayName="Product Type" ma:internalName="ProductType">
      <xsd:simpleType>
        <xsd:restriction base="dms:Text">
          <xsd:maxLength value="255"/>
        </xsd:restriction>
      </xsd:simpleType>
    </xsd:element>
    <xsd:element name="bDevice" ma:index="13" nillable="true" ma:displayName="Device" ma:default="No" ma:format="RadioButtons" ma:internalName="bDevice">
      <xsd:simpleType>
        <xsd:restriction base="dms:Choice">
          <xsd:enumeration value="Yes"/>
          <xsd:enumeration value="No"/>
        </xsd:restriction>
      </xsd:simpleType>
    </xsd:element>
    <xsd:element name="Device" ma:index="14" nillable="true" ma:displayName="Device Name" ma:format="Dropdown" ma:internalName="Device">
      <xsd:simpleType>
        <xsd:restriction base="dms:Choice">
          <xsd:enumeration value="AllStar"/>
          <xsd:enumeration value="Auvi-Q"/>
          <xsd:enumeration value="BGStar"/>
          <xsd:enumeration value="iBGStar"/>
          <xsd:enumeration value="ClikSTAR"/>
          <xsd:enumeration value="Glucamesh (beta glucan-coated mesh)"/>
          <xsd:enumeration value="INSUPEN"/>
          <xsd:enumeration value="JuniorSTAR"/>
          <xsd:enumeration value="LeGoo (endovascular occlusion gel)"/>
          <xsd:enumeration value="LTHome"/>
          <xsd:enumeration value="Lyxumia pen"/>
          <xsd:enumeration value="MyStar"/>
          <xsd:enumeration value="PulmoJet"/>
          <xsd:enumeration value="SoloSTAR"/>
        </xsd:restriction>
      </xsd:simpleType>
    </xsd:element>
    <xsd:element name="PublicationType" ma:index="15" nillable="true" ma:displayName="Publication Type" ma:format="Dropdown" ma:internalName="PublicationType">
      <xsd:simpleType>
        <xsd:restriction base="dms:Choice">
          <xsd:enumeration value="Abstract"/>
          <xsd:enumeration value="Book chapter (including thesis)"/>
          <xsd:enumeration value="Letter to editor"/>
          <xsd:enumeration value="Manuscript"/>
          <xsd:enumeration value="Oral"/>
          <xsd:enumeration value="Poster"/>
          <xsd:enumeration value="Review article"/>
        </xsd:restriction>
      </xsd:simpleType>
    </xsd:element>
    <xsd:element name="EnglishPublicationTitle" ma:index="16" nillable="true" ma:displayName="English Publication Title" ma:internalName="EnglishPublicationTitle">
      <xsd:simpleType>
        <xsd:restriction base="dms:Note"/>
      </xsd:simpleType>
    </xsd:element>
    <xsd:element name="FirstAuthor" ma:index="17" nillable="true" ma:displayName="First Author" ma:internalName="FirstAuthor">
      <xsd:simpleType>
        <xsd:restriction base="dms:Text">
          <xsd:maxLength value="255"/>
        </xsd:restriction>
      </xsd:simpleType>
    </xsd:element>
    <xsd:element name="ProductLifeCycle" ma:index="18" nillable="true" ma:displayName="Product Life Cycle" ma:format="Dropdown" ma:internalName="ProductLifeCycle">
      <xsd:simpleType>
        <xsd:union memberTypes="dms:Text">
          <xsd:simpleType>
            <xsd:restriction base="dms:Choice">
              <xsd:enumeration value="Non Clinical / Non Human"/>
              <xsd:enumeration value="Clinical / Human"/>
            </xsd:restriction>
          </xsd:simpleType>
        </xsd:union>
      </xsd:simpleType>
    </xsd:element>
    <xsd:element name="MarketAccess" ma:index="19" nillable="true" ma:displayName="Market Access" ma:default="No" ma:format="RadioButtons" ma:internalName="MarketAccess">
      <xsd:simpleType>
        <xsd:restriction base="dms:Choice">
          <xsd:enumeration value="Yes"/>
          <xsd:enumeration value="No"/>
        </xsd:restriction>
      </xsd:simpleType>
    </xsd:element>
    <xsd:element name="Source" ma:index="20" nillable="true" ma:displayName="Source" ma:format="Dropdown" ma:internalName="Source">
      <xsd:simpleType>
        <xsd:restriction base="dms:Choice">
          <xsd:enumeration value="Sanofi sponsored"/>
          <xsd:enumeration value="IST/MTA/3rd party sponsored"/>
          <xsd:enumeration value="Partner sponsored"/>
        </xsd:restriction>
      </xsd:simpleType>
    </xsd:element>
    <xsd:element name="StudyCode" ma:index="21" nillable="true" ma:displayName="Study Code" ma:internalName="StudyCode">
      <xsd:simpleType>
        <xsd:restriction base="dms:Text">
          <xsd:maxLength value="255"/>
        </xsd:restriction>
      </xsd:simpleType>
    </xsd:element>
    <xsd:element name="StudyNCT" ma:index="22" nillable="true" ma:displayName="Study NCT" ma:internalName="StudyNCT">
      <xsd:simpleType>
        <xsd:restriction base="dms:Text">
          <xsd:maxLength value="255"/>
        </xsd:restriction>
      </xsd:simpleType>
    </xsd:element>
    <xsd:element name="StudyEudract" ma:index="23" nillable="true" ma:displayName="Study Eudract" ma:internalName="StudyEudract">
      <xsd:simpleType>
        <xsd:restriction base="dms:Text">
          <xsd:maxLength value="255"/>
        </xsd:restriction>
      </xsd:simpleType>
    </xsd:element>
    <xsd:element name="StudyUTN" ma:index="24" nillable="true" ma:displayName="Study UTN" ma:internalName="StudyUTN">
      <xsd:simpleType>
        <xsd:restriction base="dms:Text">
          <xsd:maxLength value="255"/>
        </xsd:restriction>
      </xsd:simpleType>
    </xsd:element>
    <xsd:element name="StudyLocalRegistry" ma:index="25" nillable="true" ma:displayName="Study Local Registry Number" ma:internalName="StudyLocalRegistry">
      <xsd:simpleType>
        <xsd:restriction base="dms:Text">
          <xsd:maxLength value="255"/>
        </xsd:restriction>
      </xsd:simpleType>
    </xsd:element>
    <xsd:element name="IssuerOrigin" ma:index="26" nillable="true" ma:displayName="Issuer Origin" ma:format="Dropdown" ma:internalName="IssuerOrigin">
      <xsd:simpleType>
        <xsd:restriction base="dms:Choice">
          <xsd:enumeration value="SP Global"/>
          <xsd:enumeration value="GZ Global"/>
          <xsd:enumeration value="Global"/>
          <xsd:enumeration value="Regional"/>
          <xsd:enumeration value="Local"/>
        </xsd:restriction>
      </xsd:simpleType>
    </xsd:element>
    <xsd:element name="SubmissionTarget" ma:index="27" nillable="true" ma:displayName="Submission Target" ma:format="Dropdown" ma:internalName="SubmissionTarget">
      <xsd:simpleType>
        <xsd:restriction base="dms:Choice">
          <xsd:enumeration value="Congress"/>
          <xsd:enumeration value="Journal"/>
          <xsd:enumeration value="Book"/>
          <xsd:enumeration value="Other"/>
        </xsd:restriction>
      </xsd:simpleType>
    </xsd:element>
    <xsd:element name="SubmissionDeadline" ma:index="28" nillable="true" ma:displayName="Submission Deadline" ma:format="DateOnly" ma:internalName="SubmissionDeadline">
      <xsd:simpleType>
        <xsd:restriction base="dms:DateTime"/>
      </xsd:simpleType>
    </xsd:element>
    <xsd:element name="FastTractRequire" ma:index="29" nillable="true" ma:displayName="Fast Tract Require" ma:default="No" ma:format="RadioButtons" ma:internalName="FastTractRequire">
      <xsd:simpleType>
        <xsd:restriction base="dms:Choice">
          <xsd:enumeration value="Yes"/>
          <xsd:enumeration value="No"/>
        </xsd:restriction>
      </xsd:simpleType>
    </xsd:element>
    <xsd:element name="IssuerComments" ma:index="30" nillable="true" ma:displayName="Issuer Comments" ma:internalName="IssuerComments">
      <xsd:simpleType>
        <xsd:restriction base="dms:Note"/>
      </xsd:simpleType>
    </xsd:element>
    <xsd:element name="UserCountry" ma:index="31" nillable="true" ma:displayName="User Country" ma:internalName="UserCountry">
      <xsd:simpleType>
        <xsd:restriction base="dms:Text">
          <xsd:maxLength value="255"/>
        </xsd:restriction>
      </xsd:simpleType>
    </xsd:element>
    <xsd:element name="Countriescluster" ma:index="32" nillable="true" ma:displayName="Countries cluster" ma:internalName="Countriescluster">
      <xsd:simpleType>
        <xsd:restriction base="dms:Text">
          <xsd:maxLength value="255"/>
        </xsd:restriction>
      </xsd:simpleType>
    </xsd:element>
    <xsd:element name="UserRegion" ma:index="33" nillable="true" ma:displayName="User Region" ma:internalName="UserRegion">
      <xsd:simpleType>
        <xsd:restriction base="dms:Text">
          <xsd:maxLength value="255"/>
        </xsd:restriction>
      </xsd:simpleType>
    </xsd:element>
    <xsd:element name="InitialReviewers" ma:index="34" nillable="true" ma:displayName="Initial Reviewers" ma:list="UserInfo" ma:SharePointGroup="0" ma:internalName="InitialReviewers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atentInitialReview" ma:index="35" nillable="true" ma:displayName="Patent Initial Review" ma:list="UserInfo" ma:SharePointGroup="0" ma:internalName="PatentInitialReview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egulatory" ma:index="36" nillable="true" ma:displayName="Regulatory" ma:list="UserInfo" ma:SharePointGroup="0" ma:internalName="Regulatory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atentGlobalReview" ma:index="37" nillable="true" ma:displayName="Patent Global Review" ma:list="UserInfo" ma:SharePointGroup="0" ma:internalName="PatentGlobalReview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ICR" ma:index="38" nillable="true" ma:displayName="MICR" ma:internalName="MICR">
      <xsd:simpleType>
        <xsd:restriction base="dms:Text">
          <xsd:maxLength value="255"/>
        </xsd:restriction>
      </xsd:simpleType>
    </xsd:element>
    <xsd:element name="EVD" ma:index="39" nillable="true" ma:displayName="EVD" ma:list="UserInfo" ma:SharePointGroup="0" ma:internalName="EVD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CO" ma:index="40" nillable="true" ma:displayName="PCO" ma:internalName="PCO">
      <xsd:simpleType>
        <xsd:restriction base="dms:Text">
          <xsd:maxLength value="255"/>
        </xsd:restriction>
      </xsd:simpleType>
    </xsd:element>
    <xsd:element name="GlobalMedicalExpert" ma:index="41" nillable="true" ma:displayName="Global Medical Expert" ma:list="UserInfo" ma:SharePointGroup="0" ma:internalName="GlobalMedicalExpert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egionalMedicalExpert" ma:index="42" nillable="true" ma:displayName="Regional Medical Expert" ma:list="UserInfo" ma:SharePointGroup="0" ma:internalName="RegionalMedicalExpert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GlobalAdHoc" ma:index="43" nillable="true" ma:displayName="GlobalAdHoc" ma:internalName="GlobalAdHoc">
      <xsd:simpleType>
        <xsd:restriction base="dms:Note"/>
      </xsd:simpleType>
    </xsd:element>
    <xsd:element name="RegionalAdHoc" ma:index="44" nillable="true" ma:displayName="RegionalAdHoc" ma:internalName="RegionalAdHoc">
      <xsd:simpleType>
        <xsd:restriction base="dms:Note"/>
      </xsd:simpleType>
    </xsd:element>
    <xsd:element name="LocalAdHoc" ma:index="45" nillable="true" ma:displayName="LocalAdHoc" ma:internalName="LocalAdHoc">
      <xsd:simpleType>
        <xsd:restriction base="dms:Note"/>
      </xsd:simpleType>
    </xsd:element>
    <xsd:element name="RegionalMedicalDirector" ma:index="46" nillable="true" ma:displayName="Regional Medical Director" ma:list="UserInfo" ma:SharePointGroup="0" ma:internalName="RegionalMedicalDirect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untryMedicalDirector" ma:index="47" nillable="true" ma:displayName="Country Medical Director" ma:list="UserInfo" ma:SharePointGroup="0" ma:internalName="CountryMedicalDirect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learValidation" ma:index="48" nillable="true" ma:displayName="Clear Validation" ma:internalName="ClearValidatio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PMIDNumber" ma:index="49" nillable="true" ma:displayName="PMID Number" ma:internalName="PMIDNumber">
      <xsd:simpleType>
        <xsd:restriction base="dms:Text">
          <xsd:maxLength value="255"/>
        </xsd:restriction>
      </xsd:simpleType>
    </xsd:element>
    <xsd:element name="DOIlink" ma:index="50" nillable="true" ma:displayName="DOI link" ma:internalName="DOIlink">
      <xsd:simpleType>
        <xsd:restriction base="dms:Text">
          <xsd:maxLength value="255"/>
        </xsd:restriction>
      </xsd:simpleType>
    </xsd:element>
    <xsd:element name="PublicationReferenceCitation" ma:index="51" nillable="true" ma:displayName="Publication Reference Citation" ma:internalName="PublicationReferenceCitation">
      <xsd:simpleType>
        <xsd:restriction base="dms:Note"/>
      </xsd:simpleType>
    </xsd:element>
    <xsd:element name="PublicationContext" ma:index="52" nillable="true" ma:displayName="Publication Context" ma:format="Dropdown" ma:internalName="PublicationContext">
      <xsd:simpleType>
        <xsd:restriction base="dms:Choice">
          <xsd:enumeration value="Meta-analysis"/>
          <xsd:enumeration value="Pooled analysis"/>
          <xsd:enumeration value="Results primary Publication/Princeps"/>
          <xsd:enumeration value="Results secondary publication"/>
          <xsd:enumeration value="Study design / Methodology"/>
        </xsd:restriction>
      </xsd:simpleType>
    </xsd:element>
    <xsd:element name="Publisher" ma:index="53" nillable="true" ma:displayName="Publisher" ma:internalName="Publisher">
      <xsd:simpleType>
        <xsd:restriction base="dms:Text">
          <xsd:maxLength value="255"/>
        </xsd:restriction>
      </xsd:simpleType>
    </xsd:element>
    <xsd:element name="BookTitle" ma:index="54" nillable="true" ma:displayName="Book Title" ma:internalName="BookTitle">
      <xsd:simpleType>
        <xsd:restriction base="dms:Text">
          <xsd:maxLength value="255"/>
        </xsd:restriction>
      </xsd:simpleType>
    </xsd:element>
    <xsd:element name="JournalListedinPubMed" ma:index="55" nillable="true" ma:displayName="Peer reviewed journal" ma:default="No" ma:format="RadioButtons" ma:internalName="JournalListedinPubMed">
      <xsd:simpleType>
        <xsd:restriction base="dms:Choice">
          <xsd:enumeration value="Yes"/>
          <xsd:enumeration value="No"/>
        </xsd:restriction>
      </xsd:simpleType>
    </xsd:element>
    <xsd:element name="JournalName" ma:index="56" nillable="true" ma:displayName="Journal Name" ma:internalName="JournalName">
      <xsd:simpleType>
        <xsd:restriction base="dms:Text">
          <xsd:maxLength value="255"/>
        </xsd:restriction>
      </xsd:simpleType>
    </xsd:element>
    <xsd:element name="Congress500" ma:index="57" nillable="true" ma:displayName="Congress500" ma:default="No" ma:format="RadioButtons" ma:internalName="Congress500">
      <xsd:simpleType>
        <xsd:restriction base="dms:Choice">
          <xsd:enumeration value="Yes"/>
          <xsd:enumeration value="No"/>
        </xsd:restriction>
      </xsd:simpleType>
    </xsd:element>
    <xsd:element name="CongressName" ma:index="58" nillable="true" ma:displayName="Congress Name" ma:internalName="CongressName">
      <xsd:simpleType>
        <xsd:restriction base="dms:Text">
          <xsd:maxLength value="255"/>
        </xsd:restriction>
      </xsd:simpleType>
    </xsd:element>
    <xsd:element name="SubmissionTargetOther" ma:index="59" nillable="true" ma:displayName="Submission Target Other" ma:internalName="SubmissionTargetOther">
      <xsd:simpleType>
        <xsd:restriction base="dms:Text">
          <xsd:maxLength value="255"/>
        </xsd:restriction>
      </xsd:simpleType>
    </xsd:element>
    <xsd:element name="PublicationManager" ma:index="60" nillable="true" ma:displayName="Publication Manager" ma:list="UserInfo" ma:SharePointGroup="0" ma:internalName="PublicationManag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ublicationInEnglish" ma:index="61" nillable="true" ma:displayName="Publication In English" ma:default="Yes" ma:format="RadioButtons" ma:internalName="PublicationInEnglish">
      <xsd:simpleType>
        <xsd:restriction base="dms:Choice">
          <xsd:enumeration value="Yes"/>
          <xsd:enumeration value="No"/>
        </xsd:restriction>
      </xsd:simpleType>
    </xsd:element>
    <xsd:element name="FastTrackTaskDuration" ma:index="62" nillable="true" ma:displayName="Fast track tasks duration" ma:decimals="0" ma:internalName="FastTrackTaskDuration">
      <xsd:simpleType>
        <xsd:restriction base="dms:Number">
          <xsd:maxInclusive value="100"/>
          <xsd:minInclusive value="0"/>
        </xsd:restriction>
      </xsd:simpleType>
    </xsd:element>
    <xsd:element name="ReassignedUserProfile" ma:index="63" nillable="true" ma:displayName="ReassignedUserProfile" ma:internalName="ReassignedUserProfile">
      <xsd:simpleType>
        <xsd:restriction base="dms:Note"/>
      </xsd:simpleType>
    </xsd:element>
    <xsd:element name="AdditionalPatent" ma:index="64" nillable="true" ma:displayName="Additional Patent" ma:list="UserInfo" ma:SharePointGroup="0" ma:internalName="AdditionalPatent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dditionalAdHoc" ma:index="65" nillable="true" ma:displayName="Additional AdHoc" ma:internalName="AdditionalAdHoc">
      <xsd:simpleType>
        <xsd:restriction base="dms:Note"/>
      </xsd:simpleType>
    </xsd:element>
    <xsd:element name="RAndD" ma:index="66" nillable="true" ma:displayName="R - D" ma:default="No" ma:format="RadioButtons" ma:internalName="RAndD">
      <xsd:simpleType>
        <xsd:restriction base="dms:Choice">
          <xsd:enumeration value="Yes"/>
          <xsd:enumeration value="No"/>
        </xsd:restriction>
      </xsd:simpleType>
    </xsd:element>
    <xsd:element name="SPPublicationManager" ma:index="67" nillable="true" ma:displayName="SP Publication Manager" ma:list="UserInfo" ma:SharePointGroup="0" ma:internalName="SPPublicationManag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GZRDSeniorVP" ma:index="68" nillable="true" ma:displayName="GZ RD Senior VP" ma:internalName="GZRDSeniorVP">
      <xsd:simpleType>
        <xsd:restriction base="dms:Text">
          <xsd:maxLength value="255"/>
        </xsd:restriction>
      </xsd:simpleType>
    </xsd:element>
    <xsd:element name="HeadofResearchArea" ma:index="69" nillable="true" ma:displayName="Head of Research Area" ma:list="UserInfo" ma:SharePointGroup="0" ma:internalName="HeadofResearchArea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GZRepresentative" ma:index="70" nillable="true" ma:displayName="GZ Representative" ma:list="UserInfo" ma:SharePointGroup="0" ma:internalName="GZRepresentativ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esearchArea" ma:index="71" nillable="true" ma:displayName="Research Area" ma:internalName="ResearchArea">
      <xsd:simpleType>
        <xsd:restriction base="dms:Text">
          <xsd:maxLength value="255"/>
        </xsd:restriction>
      </xsd:simpleType>
    </xsd:element>
    <xsd:element name="PublicationtransferredtoCrystal" ma:index="72" nillable="true" ma:displayName="Publication transferred to Crystal" ma:format="Dropdown" ma:internalName="PublicationtransferredtoCrystal" ma:readOnly="false">
      <xsd:simpleType>
        <xsd:restriction base="dms:Choice">
          <xsd:enumeration value="NA"/>
          <xsd:enumeration value="Yes"/>
          <xsd:enumeration value="No"/>
        </xsd:restriction>
      </xsd:simpleType>
    </xsd:element>
    <xsd:element name="DataVisionID" ma:index="84" nillable="true" ma:displayName="DataVision ID" ma:internalName="DataVisionID">
      <xsd:simpleType>
        <xsd:restriction base="dms:Text">
          <xsd:maxLength value="255"/>
        </xsd:restriction>
      </xsd:simpleType>
    </xsd:element>
    <xsd:element name="DataVisionNumber" ma:index="85" nillable="true" ma:displayName="DataVision Number" ma:internalName="DataVisionNumber">
      <xsd:simpleType>
        <xsd:restriction base="dms:Text">
          <xsd:maxLength value="255"/>
        </xsd:restriction>
      </xsd:simpleType>
    </xsd:element>
    <xsd:element name="FinalGlobalAdHoc" ma:index="86" nillable="true" ma:displayName="FinalGlobalAdHoc" ma:internalName="FinalGlobalAdHoc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untryMedicalDirector xmlns="http://schemas.microsoft.com/sharepoint/v3">
      <UserInfo>
        <DisplayName/>
        <AccountId xsi:nil="true"/>
        <AccountType/>
      </UserInfo>
    </CountryMedicalDirector>
    <PublicationManager xmlns="http://schemas.microsoft.com/sharepoint/v3">
      <UserInfo>
        <DisplayName/>
        <AccountId xsi:nil="true"/>
        <AccountType/>
      </UserInfo>
    </PublicationManager>
    <Device xmlns="http://schemas.microsoft.com/sharepoint/v3" xsi:nil="true"/>
    <PublicationType xmlns="http://schemas.microsoft.com/sharepoint/v3">Oral</PublicationType>
    <Source xmlns="http://schemas.microsoft.com/sharepoint/v3">Sanofi sponsored</Source>
    <EVD xmlns="http://schemas.microsoft.com/sharepoint/v3">
      <UserInfo>
        <DisplayName/>
        <AccountId xsi:nil="true"/>
        <AccountType/>
      </UserInfo>
    </EVD>
    <ReassignedUserProfile xmlns="http://schemas.microsoft.com/sharepoint/v3">@@Patents Attorney#;PHARMA\i0135824</ReassignedUserProfile>
    <GZRDSeniorVP xmlns="http://schemas.microsoft.com/sharepoint/v3">GZ R&amp;D VP</GZRDSeniorVP>
    <ProductType xmlns="http://schemas.microsoft.com/sharepoint/v3" xsi:nil="true"/>
    <Countriescluster xmlns="http://schemas.microsoft.com/sharepoint/v3" xsi:nil="true"/>
    <MICR xmlns="http://schemas.microsoft.com/sharepoint/v3" xsi:nil="true"/>
    <GlobalMedicalExpert xmlns="http://schemas.microsoft.com/sharepoint/v3">
      <UserInfo>
        <DisplayName/>
        <AccountId xsi:nil="true"/>
        <AccountType/>
      </UserInfo>
    </GlobalMedicalExpert>
    <FastTrackTaskDuration xmlns="http://schemas.microsoft.com/sharepoint/v3">3</FastTrackTaskDuration>
    <bDevice xmlns="http://schemas.microsoft.com/sharepoint/v3">No</bDevice>
    <GlobalAdHoc xmlns="http://schemas.microsoft.com/sharepoint/v3" xsi:nil="true"/>
    <GZRepresentative xmlns="http://schemas.microsoft.com/sharepoint/v3">
      <UserInfo>
        <DisplayName/>
        <AccountId xsi:nil="true"/>
        <AccountType/>
      </UserInfo>
    </GZRepresentative>
    <ResearchArea xmlns="http://schemas.microsoft.com/sharepoint/v3" xsi:nil="true"/>
    <BookTitle xmlns="http://schemas.microsoft.com/sharepoint/v3" xsi:nil="true"/>
    <RAndD xmlns="http://schemas.microsoft.com/sharepoint/v3">No</RAndD>
    <StudyCode xmlns="http://schemas.microsoft.com/sharepoint/v3" xsi:nil="true"/>
    <AdditionalPatent xmlns="http://schemas.microsoft.com/sharepoint/v3">
      <UserInfo>
        <DisplayName/>
        <AccountId xsi:nil="true"/>
        <AccountType/>
      </UserInfo>
    </AdditionalPatent>
    <HeadofResearchArea xmlns="http://schemas.microsoft.com/sharepoint/v3">
      <UserInfo>
        <DisplayName/>
        <AccountId xsi:nil="true"/>
        <AccountType/>
      </UserInfo>
    </HeadofResearchArea>
    <FastTractRequire xmlns="http://schemas.microsoft.com/sharepoint/v3">No</FastTractRequire>
    <EnglishPublicationTitle xmlns="http://schemas.microsoft.com/sharepoint/v3">Rotavirus vaccine Development at Shantha</EnglishPublicationTitle>
    <FirstAuthor xmlns="http://schemas.microsoft.com/sharepoint/v3">Adhikary, Lopa</FirstAuthor>
    <SPPublicationManager xmlns="http://schemas.microsoft.com/sharepoint/v3">
      <UserInfo>
        <DisplayName>Persico, Jean-Sebastien (sanofi pasteur)</DisplayName>
        <AccountId>2160</AccountId>
        <AccountType/>
      </UserInfo>
    </SPPublicationManager>
    <DataVisionID xmlns="http://schemas.microsoft.com/sharepoint/v3" xsi:nil="true"/>
    <SecondaryProductINN xmlns="http://schemas.microsoft.com/sharepoint/v3" xsi:nil="true"/>
    <InitialReviewers xmlns="http://schemas.microsoft.com/sharepoint/v3">
      <UserInfo>
        <DisplayName/>
        <AccountId xsi:nil="true"/>
        <AccountType/>
      </UserInfo>
    </InitialReviewers>
    <DataVisionNumber xmlns="http://schemas.microsoft.com/sharepoint/v3" xsi:nil="true"/>
    <ProductRelatedPublication xmlns="http://schemas.microsoft.com/sharepoint/v3">No</ProductRelatedPublication>
    <UserRegion xmlns="http://schemas.microsoft.com/sharepoint/v3" xsi:nil="true"/>
    <PublicationContext xmlns="http://schemas.microsoft.com/sharepoint/v3" xsi:nil="true"/>
    <PublicationtransferredtoCrystal xmlns="http://schemas.microsoft.com/sharepoint/v3">NA</PublicationtransferredtoCrystal>
    <SysID xmlns="http://schemas.microsoft.com/sharepoint/v3" xsi:nil="true"/>
    <MainProductINN xmlns="http://schemas.microsoft.com/sharepoint/v3" xsi:nil="true"/>
    <IssuerOrigin xmlns="http://schemas.microsoft.com/sharepoint/v3">SP Global</IssuerOrigin>
    <IssuerComments xmlns="http://schemas.microsoft.com/sharepoint/v3" xsi:nil="true"/>
    <PatentInitialReview xmlns="http://schemas.microsoft.com/sharepoint/v3">
      <UserInfo>
        <DisplayName/>
        <AccountId xsi:nil="true"/>
        <AccountType/>
      </UserInfo>
    </PatentInitialReview>
    <LocalAdHoc xmlns="http://schemas.microsoft.com/sharepoint/v3" xsi:nil="true"/>
    <StudyLocalRegistry xmlns="http://schemas.microsoft.com/sharepoint/v3" xsi:nil="true"/>
    <Publisher xmlns="http://schemas.microsoft.com/sharepoint/v3" xsi:nil="true"/>
    <Congress500 xmlns="http://schemas.microsoft.com/sharepoint/v3">Yes</Congress500>
    <AdditionalAdHoc xmlns="http://schemas.microsoft.com/sharepoint/v3" xsi:nil="true"/>
    <PublicationInEnglish xmlns="http://schemas.microsoft.com/sharepoint/v3">Yes</PublicationInEnglish>
    <MarketAccess xmlns="http://schemas.microsoft.com/sharepoint/v3">No</MarketAccess>
    <StudyUTN xmlns="http://schemas.microsoft.com/sharepoint/v3" xsi:nil="true"/>
    <SubmissionTarget xmlns="http://schemas.microsoft.com/sharepoint/v3">Congress</SubmissionTarget>
    <SubmissionDeadline xmlns="http://schemas.microsoft.com/sharepoint/v3" xsi:nil="true"/>
    <Regulatory xmlns="http://schemas.microsoft.com/sharepoint/v3">
      <UserInfo>
        <DisplayName/>
        <AccountId xsi:nil="true"/>
        <AccountType/>
      </UserInfo>
    </Regulatory>
    <PCO xmlns="http://schemas.microsoft.com/sharepoint/v3">PCO</PCO>
    <RegionalMedicalDirector xmlns="http://schemas.microsoft.com/sharepoint/v3">
      <UserInfo>
        <DisplayName/>
        <AccountId xsi:nil="true"/>
        <AccountType/>
      </UserInfo>
    </RegionalMedicalDirector>
    <PMIDNumber xmlns="http://schemas.microsoft.com/sharepoint/v3" xsi:nil="true"/>
    <PublicationReferenceCitation xmlns="http://schemas.microsoft.com/sharepoint/v3" xsi:nil="true"/>
    <StudyNCT xmlns="http://schemas.microsoft.com/sharepoint/v3" xsi:nil="true"/>
    <RegionalMedicalExpert xmlns="http://schemas.microsoft.com/sharepoint/v3">
      <UserInfo>
        <DisplayName/>
        <AccountId xsi:nil="true"/>
        <AccountType/>
      </UserInfo>
    </RegionalMedicalExpert>
    <RegionalAdHoc xmlns="http://schemas.microsoft.com/sharepoint/v3" xsi:nil="true"/>
    <JournalName xmlns="http://schemas.microsoft.com/sharepoint/v3" xsi:nil="true"/>
    <FinalGlobalAdHoc xmlns="http://schemas.microsoft.com/sharepoint/v3" xsi:nil="true"/>
    <PatentGlobalReview xmlns="http://schemas.microsoft.com/sharepoint/v3">
      <UserInfo>
        <DisplayName/>
        <AccountId xsi:nil="true"/>
        <AccountType/>
      </UserInfo>
    </PatentGlobalReview>
    <ClearValidation xmlns="http://schemas.microsoft.com/sharepoint/v3">
      <Url>http://clear.sanofi.com/SPGlobal/_layouts/Clear/WFStatus.aspx?ListID=5b96b848-5eac-4e96-ac9d-e63ec544b833&amp;ItemID=1225</Url>
      <Description>Pending SP global review</Description>
    </ClearValidation>
    <JournalListedinPubMed xmlns="http://schemas.microsoft.com/sharepoint/v3">No</JournalListedinPubMed>
    <SubmissionTargetOther xmlns="http://schemas.microsoft.com/sharepoint/v3" xsi:nil="true"/>
    <ProductLifeCycle xmlns="http://schemas.microsoft.com/sharepoint/v3">Clinical / Human</ProductLifeCycle>
    <StudyEudract xmlns="http://schemas.microsoft.com/sharepoint/v3" xsi:nil="true"/>
    <UserCountry xmlns="http://schemas.microsoft.com/sharepoint/v3" xsi:nil="true"/>
    <DOIlink xmlns="http://schemas.microsoft.com/sharepoint/v3" xsi:nil="true"/>
    <CongressName xmlns="http://schemas.microsoft.com/sharepoint/v3">8th Indo-Global Summit and Expo on “Vaccines, Therapeutics and Healthcare”, Nov 02 – 04 2015, HICC, Hyderabad, India</CongressNam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FormUrls xmlns="http://schemas.microsoft.com/sharepoint/v3/contenttype/forms/url">
  <Display>_layouts/Clear/PublicationEditForm.aspx?ro=r</Display>
  <Edit>_layouts/Clear/PublicationEditForm.aspx</Edit>
</FormUrls>
</file>

<file path=customXml/itemProps1.xml><?xml version="1.0" encoding="utf-8"?>
<ds:datastoreItem xmlns:ds="http://schemas.openxmlformats.org/officeDocument/2006/customXml" ds:itemID="{FF966059-7CBE-4B7B-84EE-5B1554CAB5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839459F-6BA3-42BA-A175-13D3D6110E3F}">
  <ds:schemaRefs>
    <ds:schemaRef ds:uri="http://www.w3.org/XML/1998/namespace"/>
    <ds:schemaRef ds:uri="http://purl.org/dc/terms/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114DB529-EAF8-450A-8822-B438F945CE18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CBDF895-5E85-465C-96BC-D2EA4DFBD315}">
  <ds:schemaRefs>
    <ds:schemaRef ds:uri="http://schemas.microsoft.com/sharepoint/v3/contenttype/forms/ur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28889</TotalTime>
  <Words>1418</Words>
  <Application>Microsoft Office PowerPoint</Application>
  <PresentationFormat>On-screen Show (4:3)</PresentationFormat>
  <Paragraphs>326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Sanofi Pasteur - EN - Presentation Blue</vt:lpstr>
      <vt:lpstr>1_Sanofi Pasteur - EN - Presentation Blue</vt:lpstr>
      <vt:lpstr>Rotavirus vaccine Development at Shantha </vt:lpstr>
      <vt:lpstr>Snap Shot of Rota Vaccine</vt:lpstr>
      <vt:lpstr>New Vaccine Development in changing Scenario</vt:lpstr>
      <vt:lpstr>New Vaccine Development Path</vt:lpstr>
      <vt:lpstr>Development Stages for Rotavirus Vaccine (1/4)</vt:lpstr>
      <vt:lpstr> Development Stages for Rotavirus Vaccine (2/4)</vt:lpstr>
      <vt:lpstr>Development Stages for Rotavirus Vaccine (3/4)</vt:lpstr>
      <vt:lpstr> Development Stages for Rotavirus vaccine (4/4)</vt:lpstr>
      <vt:lpstr>Rotavirus Burden of Disease</vt:lpstr>
      <vt:lpstr>Vaccine Demand and Licensure of New Vaccine </vt:lpstr>
      <vt:lpstr>Rotavirus Vaccine program at Shantha About Shantha</vt:lpstr>
      <vt:lpstr>Rota vaccine Program at Shantha</vt:lpstr>
      <vt:lpstr>Rota Vaccine program at shantha  Product Development</vt:lpstr>
      <vt:lpstr>Rota Vaccine program at shantha  Product Development</vt:lpstr>
      <vt:lpstr>Rota Vaccine program at shantha  Product Development</vt:lpstr>
      <vt:lpstr>Rota Vaccine Program at Shantha Clinical Development - Rotavirus epidemiology study</vt:lpstr>
      <vt:lpstr>      </vt:lpstr>
      <vt:lpstr>                         </vt:lpstr>
      <vt:lpstr>Rota Vaccine Program at Shantha Phase I/II study - Solicited and Unsolicited Adverse Events </vt:lpstr>
      <vt:lpstr>                       </vt:lpstr>
      <vt:lpstr> Rotavirus phase III immune non-inferiority study (CTRI/2014/08/004893)</vt:lpstr>
      <vt:lpstr>Rotavirus Vaccine program at shantha  Conclusion</vt:lpstr>
      <vt:lpstr>Thank you</vt:lpstr>
    </vt:vector>
  </TitlesOfParts>
  <Company>sanofi pasteur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ON CAP</dc:title>
  <dc:creator>E0132268</dc:creator>
  <cp:lastModifiedBy>Adhikary, Lopa PH/IN</cp:lastModifiedBy>
  <cp:revision>1720</cp:revision>
  <cp:lastPrinted>2014-06-27T05:22:37Z</cp:lastPrinted>
  <dcterms:created xsi:type="dcterms:W3CDTF">2011-08-24T14:35:13Z</dcterms:created>
  <dcterms:modified xsi:type="dcterms:W3CDTF">2015-11-02T03:45:04Z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477073477</vt:i4>
  </property>
  <property fmtid="{D5CDD505-2E9C-101B-9397-08002B2CF9AE}" pid="3" name="_NewReviewCycle">
    <vt:lpwstr/>
  </property>
  <property fmtid="{D5CDD505-2E9C-101B-9397-08002B2CF9AE}" pid="4" name="_EmailSubject">
    <vt:lpwstr>8th Indo-Global Summit and Expo on Vaccines, Therapeutics and Healthcare - Hyderabad, India</vt:lpwstr>
  </property>
  <property fmtid="{D5CDD505-2E9C-101B-9397-08002B2CF9AE}" pid="5" name="_AuthorEmail">
    <vt:lpwstr>SyedAfsarAli.Bukhari@sanofi.com</vt:lpwstr>
  </property>
  <property fmtid="{D5CDD505-2E9C-101B-9397-08002B2CF9AE}" pid="6" name="_AuthorEmailDisplayName">
    <vt:lpwstr>Bukhari, Syed Afsar Ali PH/IN</vt:lpwstr>
  </property>
  <property fmtid="{D5CDD505-2E9C-101B-9397-08002B2CF9AE}" pid="7" name="_PreviousAdHocReviewCycleID">
    <vt:i4>1865797314</vt:i4>
  </property>
  <property fmtid="{D5CDD505-2E9C-101B-9397-08002B2CF9AE}" pid="8" name="ContentTypeId">
    <vt:lpwstr>0x010100616CA72DE1FF4239AF1909942F9FB9420025BB85B2B522094C9BF183B20DB58E02</vt:lpwstr>
  </property>
</Properties>
</file>