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7" r:id="rId3"/>
    <p:sldId id="263" r:id="rId4"/>
    <p:sldId id="262" r:id="rId5"/>
    <p:sldId id="269" r:id="rId6"/>
    <p:sldId id="265" r:id="rId7"/>
    <p:sldId id="279" r:id="rId8"/>
    <p:sldId id="266" r:id="rId9"/>
    <p:sldId id="281" r:id="rId10"/>
    <p:sldId id="267" r:id="rId11"/>
    <p:sldId id="268" r:id="rId12"/>
    <p:sldId id="270" r:id="rId13"/>
    <p:sldId id="272" r:id="rId14"/>
    <p:sldId id="264" r:id="rId15"/>
    <p:sldId id="273" r:id="rId16"/>
    <p:sldId id="271" r:id="rId17"/>
    <p:sldId id="258" r:id="rId18"/>
    <p:sldId id="259" r:id="rId19"/>
    <p:sldId id="260" r:id="rId20"/>
    <p:sldId id="261" r:id="rId21"/>
    <p:sldId id="280" r:id="rId22"/>
    <p:sldId id="275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27350-A514-4456-B20C-29110AF3D525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0CE53-5145-4118-9EE1-5472A6A59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BE28DE-C57A-49C8-A7D5-F690E7BE7D2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FDBE-13F3-46A5-A384-2B896136D2C8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3088-9347-4EE8-99EC-009C30E297FA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94C3D-645E-469F-8EE3-324A09F4F434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AA57-B902-40D9-8CC2-127105F9E99A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F7B2-D252-4DC8-A705-BE8D963D9DEF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7B3BE-D67F-44B7-A517-B041689A8BBE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6AD19-4B71-49C0-9845-60CBEF7A75F0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3F122-85F9-42FB-9721-4C8C5B8D6693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85A6D-F0B6-49CD-A862-FABD6FC6AACC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BE46-7BB4-4A42-BF94-05CFBAE19CC0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B068-F44C-4F35-93BA-B17DB63588B8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9537-24AB-462B-8D2B-CAFB1646457C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dirty="0" smtClean="0"/>
              <a:t>Immune Complex as Vaccine against Tuberculosis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 err="1" smtClean="0"/>
              <a:t>H.Shakila</a:t>
            </a:r>
            <a:r>
              <a:rPr lang="en-US" sz="2400" dirty="0" smtClean="0"/>
              <a:t>,</a:t>
            </a:r>
          </a:p>
          <a:p>
            <a:r>
              <a:rPr lang="en-US" sz="2400" dirty="0" smtClean="0"/>
              <a:t>Associate Professor,</a:t>
            </a:r>
          </a:p>
          <a:p>
            <a:r>
              <a:rPr lang="en-US" sz="2400" dirty="0" smtClean="0"/>
              <a:t>Madurai </a:t>
            </a:r>
            <a:r>
              <a:rPr lang="en-US" sz="2400" dirty="0" err="1" smtClean="0"/>
              <a:t>Kamaraj</a:t>
            </a:r>
            <a:r>
              <a:rPr lang="en-US" sz="2400" dirty="0" smtClean="0"/>
              <a:t> University,</a:t>
            </a:r>
          </a:p>
          <a:p>
            <a:r>
              <a:rPr lang="en-US" sz="2400" dirty="0" smtClean="0"/>
              <a:t>Madurai, </a:t>
            </a:r>
            <a:r>
              <a:rPr lang="en-US" sz="2400" dirty="0" err="1" smtClean="0"/>
              <a:t>Tamilnadu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423F1-5CD4-43FE-9D85-4D77CEC73EC8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pic>
        <p:nvPicPr>
          <p:cNvPr id="17410" name="Picture 2" descr="http://www.genomicsmku.org/images/mku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2200275" cy="1333501"/>
          </a:xfrm>
          <a:prstGeom prst="rect">
            <a:avLst/>
          </a:prstGeom>
          <a:noFill/>
        </p:spPr>
      </p:pic>
      <p:sp>
        <p:nvSpPr>
          <p:cNvPr id="17412" name="AutoShape 4" descr="OMICS Internation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4494"/>
            <a:ext cx="8577940" cy="487870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3810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IMMUNE COMPLEXES AS VACCINES AGAINST TUBERCULOSIS</a:t>
            </a:r>
            <a:endParaRPr lang="en-US" sz="2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50F74-8AC8-4B68-AC4F-B4C2E89F1FE1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08038"/>
          </a:xfrm>
        </p:spPr>
        <p:txBody>
          <a:bodyPr/>
          <a:lstStyle/>
          <a:p>
            <a:r>
              <a:rPr lang="en-US" sz="3600" b="1" smtClean="0"/>
              <a:t>ICs as Vaccine Candidate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0ACA89B-3D12-4480-9068-20245AFA5E5C}" type="datetime5">
              <a:rPr lang="en-US" smtClean="0"/>
              <a:pPr>
                <a:defRPr/>
              </a:pPr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Vaccine Congress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20A1-57CB-4D62-B170-33EA63482096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30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904875"/>
            <a:ext cx="8382000" cy="3465513"/>
          </a:xfrm>
        </p:spPr>
      </p:pic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228600" y="4352925"/>
            <a:ext cx="86106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0513" indent="-290513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Adapted as vaccine strategy for Chicken Infectious Anemia Disease 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Karel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et al.,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2011) and infectious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bursal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disease 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Jeurissen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et al.,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1998).</a:t>
            </a:r>
          </a:p>
          <a:p>
            <a:pPr marL="290513" indent="-290513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Used to enhance antibody responses against neutralizing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epitopes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on HIV-1 envelope gp120 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Catarina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et al.,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2009). </a:t>
            </a:r>
          </a:p>
          <a:p>
            <a:pPr marL="290513" indent="-290513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Acts as molecular platform for adjuvant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free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vaccine delivery 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Ilaria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Pepponi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et al.,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2013)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z="3600" b="1" smtClean="0"/>
              <a:t>IC &amp; TB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05400"/>
          </a:xfrm>
        </p:spPr>
        <p:txBody>
          <a:bodyPr rtlCol="0">
            <a:normAutofit fontScale="850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Not all infected individuals develop TB especially the close contacts.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 was found that values of CIC levels and occurrence are increased in most of the patients with active TB (</a:t>
            </a:r>
            <a:r>
              <a:rPr lang="en-US" dirty="0" err="1" smtClean="0"/>
              <a:t>Dubaniewicz</a:t>
            </a:r>
            <a:r>
              <a:rPr lang="en-US" dirty="0" smtClean="0"/>
              <a:t> and Magdalena 1999).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 has been shown that ICs from patients with TB exhibit a profound effect on </a:t>
            </a:r>
            <a:r>
              <a:rPr lang="en-US" dirty="0" smtClean="0">
                <a:solidFill>
                  <a:srgbClr val="FF0000"/>
                </a:solidFill>
              </a:rPr>
              <a:t>the granulocyte function,</a:t>
            </a:r>
            <a:r>
              <a:rPr lang="en-US" dirty="0" smtClean="0"/>
              <a:t> with activation of certain effector mechanisms and dampening of others (</a:t>
            </a:r>
            <a:r>
              <a:rPr lang="en-US" dirty="0" err="1" smtClean="0"/>
              <a:t>Senbagavalli</a:t>
            </a:r>
            <a:r>
              <a:rPr lang="en-US" dirty="0" smtClean="0"/>
              <a:t> </a:t>
            </a:r>
            <a:r>
              <a:rPr lang="en-US" i="1" dirty="0" smtClean="0"/>
              <a:t>et al., </a:t>
            </a:r>
            <a:r>
              <a:rPr lang="en-US" dirty="0" smtClean="0"/>
              <a:t>2012</a:t>
            </a:r>
            <a:r>
              <a:rPr lang="en-US" i="1" dirty="0" smtClean="0"/>
              <a:t>).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 is hypothesized that ICs do have </a:t>
            </a:r>
            <a:r>
              <a:rPr lang="en-US" dirty="0" err="1" smtClean="0"/>
              <a:t>immunomodulatory</a:t>
            </a:r>
            <a:r>
              <a:rPr lang="en-US" dirty="0" smtClean="0"/>
              <a:t> role pertaining to TB.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13DB866-E3C7-44DC-8B83-B21DA91E10B9}" type="datetime5">
              <a:rPr lang="en-US" smtClean="0"/>
              <a:pPr>
                <a:defRPr/>
              </a:pPr>
              <a:t>2-Nov-15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18E281-0C75-47DF-BF10-6F9873F8F94B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Studies using whole organisms and </a:t>
            </a:r>
            <a:r>
              <a:rPr lang="en-US" dirty="0" err="1" smtClean="0"/>
              <a:t>sonicated</a:t>
            </a:r>
            <a:r>
              <a:rPr lang="en-US" dirty="0" smtClean="0"/>
              <a:t> organisms of H37RV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6F54-6E91-40E8-AEAA-B224B5449223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752600"/>
          <a:ext cx="8229600" cy="2774066"/>
        </p:xfrm>
        <a:graphic>
          <a:graphicData uri="http://schemas.openxmlformats.org/drawingml/2006/table">
            <a:tbl>
              <a:tblPr/>
              <a:tblGrid>
                <a:gridCol w="3923414"/>
                <a:gridCol w="4306186"/>
              </a:tblGrid>
              <a:tr h="8681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Group A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2000" spc="-15" dirty="0">
                          <a:latin typeface="Times New Roman"/>
                          <a:ea typeface="Times New Roman"/>
                          <a:cs typeface="Times New Roman"/>
                        </a:rPr>
                        <a:t>antigen excess immune complex preparation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AGX=49:1 (where antigen was 49 parts and antibody was 1 part)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Group B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) antibody excess immune complex preparation ABX=1:49 (where antibody was 49 parts and antigen was 1 part)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7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Ag alone =49 volume of antigen +1 volume of normal saline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Ag alone = 1 volume of antigen+ 49 volume of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normal 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saline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/>
                          <a:ea typeface="Times New Roman"/>
                          <a:cs typeface="Times New Roman"/>
                        </a:rPr>
                        <a:t>Ab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alone = 1 volume of antibody + 49 volume of saline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/>
                          <a:ea typeface="Times New Roman"/>
                          <a:cs typeface="Times New Roman"/>
                        </a:rPr>
                        <a:t>Ab</a:t>
                      </a: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 alone = 49 volume of antibody+1 volume of normal saline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6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Control= Normal saline (N/S)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Control= Normal saline (N/S)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F9D8-7A42-4264-8DCA-61B62B61AE54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 l="899" t="1870" r="1214" b="1803"/>
          <a:stretch>
            <a:fillRect/>
          </a:stretch>
        </p:blipFill>
        <p:spPr bwMode="auto">
          <a:xfrm>
            <a:off x="228600" y="141869"/>
            <a:ext cx="4472126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r="1235"/>
          <a:stretch>
            <a:fillRect/>
          </a:stretch>
        </p:blipFill>
        <p:spPr bwMode="auto">
          <a:xfrm>
            <a:off x="4876801" y="76200"/>
            <a:ext cx="3962400" cy="235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 l="952" t="1662" r="1190" b="1649"/>
          <a:stretch>
            <a:fillRect/>
          </a:stretch>
        </p:blipFill>
        <p:spPr bwMode="auto">
          <a:xfrm>
            <a:off x="304800" y="2971800"/>
            <a:ext cx="433845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 l="909" t="1090" r="969" b="1214"/>
          <a:stretch>
            <a:fillRect/>
          </a:stretch>
        </p:blipFill>
        <p:spPr bwMode="auto">
          <a:xfrm>
            <a:off x="4699334" y="2971800"/>
            <a:ext cx="4444666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A9BA-7DEF-43E6-BB6E-66A46678AAB8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2" descr="D:\D\conferences\Indo Aus\21 1 98 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81" y="304800"/>
            <a:ext cx="4106719" cy="2838151"/>
          </a:xfrm>
          <a:prstGeom prst="rect">
            <a:avLst/>
          </a:prstGeom>
          <a:noFill/>
        </p:spPr>
      </p:pic>
      <p:pic>
        <p:nvPicPr>
          <p:cNvPr id="16386" name="Picture 2" descr="FIG. 1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989118"/>
            <a:ext cx="3810000" cy="3221182"/>
          </a:xfrm>
          <a:prstGeom prst="rect">
            <a:avLst/>
          </a:prstGeom>
          <a:noFill/>
        </p:spPr>
      </p:pic>
      <p:pic>
        <p:nvPicPr>
          <p:cNvPr id="8" name="Picture 7" descr="G2-Lung-100X-1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400" y="304800"/>
            <a:ext cx="3581400" cy="2590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3200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Lung of ABX group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0" y="4648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Lung of control group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Lung of AGX group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FC6F-E1D0-444B-BDEC-5794ADF84410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1951" y="381000"/>
            <a:ext cx="4654649" cy="288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G:\Indo Aus\Antibody ti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590800"/>
            <a:ext cx="6858593" cy="36293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3088-9347-4EE8-99EC-009C30E297FA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829" y="1295400"/>
            <a:ext cx="8624871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Monocy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726056"/>
            <a:ext cx="4572000" cy="360045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7B51-8A29-4C84-AB4A-97AD273B9A60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65125"/>
          </a:xfrm>
        </p:spPr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" name="Picture 7" descr="Granuloma composi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185152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Our Current Study with CFP as antigen and infection by aerosol inhalation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0D77E-12B7-47B6-BC6C-873290FAD3ED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Preparation of Immune 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/>
              <a:t>Culture Filtrate Proteins and its specific antibody (BEI resources, NIH) was used.</a:t>
            </a:r>
          </a:p>
          <a:p>
            <a:pPr algn="just"/>
            <a:r>
              <a:rPr lang="en-US" sz="2800" dirty="0" smtClean="0"/>
              <a:t>Immune complexes were prepared by incubating antigen and antibody together for 60mins at 37</a:t>
            </a:r>
            <a:r>
              <a:rPr lang="en-US" sz="2800" baseline="30000" dirty="0" smtClean="0"/>
              <a:t>0</a:t>
            </a:r>
            <a:r>
              <a:rPr lang="en-US" sz="2800" dirty="0" smtClean="0"/>
              <a:t>C.</a:t>
            </a:r>
          </a:p>
          <a:p>
            <a:pPr algn="just"/>
            <a:r>
              <a:rPr lang="en-US" sz="2800" dirty="0" smtClean="0"/>
              <a:t>From the above mixture ICs were isolated by PEG precipitation method.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31EB0-5D68-41BE-99E9-7A8BA8E5AAF3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55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CFP as Antigen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752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dirty="0" smtClean="0"/>
              <a:t>Culture filtrate from </a:t>
            </a:r>
            <a:r>
              <a:rPr lang="en-US" sz="2400" i="1" dirty="0" smtClean="0"/>
              <a:t>Mycobacterium tuberculosis</a:t>
            </a:r>
            <a:r>
              <a:rPr lang="en-US" sz="2400" dirty="0" smtClean="0"/>
              <a:t> contains molecules which can promote protective immunity to tuberculosis in animal models. </a:t>
            </a:r>
          </a:p>
          <a:p>
            <a:pPr algn="just"/>
            <a:r>
              <a:rPr lang="en-US" sz="2300" dirty="0" smtClean="0"/>
              <a:t>The CF proteins CFP17, CFP21, CFP25 and CFP29 were all identified as strong interferon-γ inducers in </a:t>
            </a:r>
            <a:r>
              <a:rPr lang="en-US" sz="2300" i="1" dirty="0" smtClean="0"/>
              <a:t>M. tuberculosis</a:t>
            </a:r>
            <a:r>
              <a:rPr lang="en-US" sz="2300" dirty="0" smtClean="0"/>
              <a:t>-infected mice and in tuberculosis patients (Karin </a:t>
            </a:r>
            <a:r>
              <a:rPr lang="en-US" sz="2300" dirty="0" err="1" smtClean="0"/>
              <a:t>Weldingh</a:t>
            </a:r>
            <a:r>
              <a:rPr lang="en-US" sz="2300" dirty="0" smtClean="0"/>
              <a:t> and Peter Andersen 1999).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5B84-ED0C-4957-897C-E7F6E2F4139A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960" y="1143000"/>
            <a:ext cx="384007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324600" y="603146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Sonnenberg</a:t>
            </a:r>
            <a:r>
              <a:rPr lang="en-US" dirty="0" smtClean="0"/>
              <a:t> &amp; </a:t>
            </a:r>
            <a:r>
              <a:rPr lang="en-US" dirty="0" err="1" smtClean="0"/>
              <a:t>Belisle</a:t>
            </a:r>
            <a:r>
              <a:rPr lang="en-US" dirty="0" smtClean="0"/>
              <a:t>, 1997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DC546B1-0BC0-4A4D-A7A0-B1CBE19D6D46}" type="datetime5">
              <a:rPr lang="en-US" smtClean="0"/>
              <a:pPr>
                <a:defRPr/>
              </a:pPr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023848-5756-4007-A8EC-F55682FA652B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457200" y="192088"/>
            <a:ext cx="8229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Sensitization of Guinea Pigs with 10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M. tuberculosis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H37RV-by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aerosol inhalation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method using inhalation exposure system to all the three groups-Group I, II &amp; III.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572000" y="838200"/>
            <a:ext cx="0" cy="6858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609600" y="1524000"/>
            <a:ext cx="7924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imes New Roman" pitchFamily="18" charset="0"/>
                <a:cs typeface="Times New Roman" pitchFamily="18" charset="0"/>
              </a:rPr>
              <a:t>Injection of two composition of Immune complex-</a:t>
            </a:r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 route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to Group I and Group II alone </a:t>
            </a:r>
          </a:p>
          <a:p>
            <a:r>
              <a:rPr lang="en-US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Group I-Antigen excess immune complex</a:t>
            </a:r>
          </a:p>
          <a:p>
            <a:r>
              <a:rPr lang="en-US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Group II-Antibody excess immune complex</a:t>
            </a:r>
          </a:p>
        </p:txBody>
      </p:sp>
      <p:sp>
        <p:nvSpPr>
          <p:cNvPr id="6152" name="Rectangle 9"/>
          <p:cNvSpPr>
            <a:spLocks noChangeArrowheads="1"/>
          </p:cNvSpPr>
          <p:nvPr/>
        </p:nvSpPr>
        <p:spPr bwMode="auto">
          <a:xfrm>
            <a:off x="457200" y="34290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Infection of Guinea pigs with 10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M. tuberculosis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H37RV- by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aerosol inhalation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method using inhalation exposure system to all the three groups-Group I, II &amp; III.</a:t>
            </a:r>
          </a:p>
        </p:txBody>
      </p:sp>
      <p:sp>
        <p:nvSpPr>
          <p:cNvPr id="6153" name="Rectangle 10"/>
          <p:cNvSpPr>
            <a:spLocks noChangeArrowheads="1"/>
          </p:cNvSpPr>
          <p:nvPr/>
        </p:nvSpPr>
        <p:spPr bwMode="auto">
          <a:xfrm>
            <a:off x="533400" y="4724400"/>
            <a:ext cx="8153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First Week – Blood Collection by retro orbital method from all the three groups-Group I, II &amp; III.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572000" y="2743200"/>
            <a:ext cx="0" cy="6858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72000" y="4038600"/>
            <a:ext cx="0" cy="6858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6" name="Rectangle 13"/>
          <p:cNvSpPr>
            <a:spLocks noChangeArrowheads="1"/>
          </p:cNvSpPr>
          <p:nvPr/>
        </p:nvSpPr>
        <p:spPr bwMode="auto">
          <a:xfrm>
            <a:off x="457200" y="5867400"/>
            <a:ext cx="8153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8th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Week-Blood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Collection by cardiac puncture method and Harvesting the Tissue materials after sacrificing all the three groups-Group I, II &amp; III.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572000" y="5257800"/>
            <a:ext cx="0" cy="6858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8" name="TextBox 15"/>
          <p:cNvSpPr txBox="1">
            <a:spLocks noChangeArrowheads="1"/>
          </p:cNvSpPr>
          <p:nvPr/>
        </p:nvSpPr>
        <p:spPr bwMode="auto">
          <a:xfrm>
            <a:off x="4800600" y="990600"/>
            <a:ext cx="152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</a:rPr>
              <a:t>30 days</a:t>
            </a:r>
          </a:p>
        </p:txBody>
      </p:sp>
      <p:sp>
        <p:nvSpPr>
          <p:cNvPr id="6159" name="TextBox 16"/>
          <p:cNvSpPr txBox="1">
            <a:spLocks noChangeArrowheads="1"/>
          </p:cNvSpPr>
          <p:nvPr/>
        </p:nvSpPr>
        <p:spPr bwMode="auto">
          <a:xfrm>
            <a:off x="4800600" y="2830513"/>
            <a:ext cx="152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</a:rPr>
              <a:t>7 days</a:t>
            </a:r>
          </a:p>
        </p:txBody>
      </p:sp>
      <p:sp>
        <p:nvSpPr>
          <p:cNvPr id="6160" name="TextBox 17"/>
          <p:cNvSpPr txBox="1">
            <a:spLocks noChangeArrowheads="1"/>
          </p:cNvSpPr>
          <p:nvPr/>
        </p:nvSpPr>
        <p:spPr bwMode="auto">
          <a:xfrm>
            <a:off x="4800600" y="4191000"/>
            <a:ext cx="152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</a:rPr>
              <a:t>7 days</a:t>
            </a:r>
          </a:p>
        </p:txBody>
      </p:sp>
      <p:sp>
        <p:nvSpPr>
          <p:cNvPr id="6161" name="TextBox 18"/>
          <p:cNvSpPr txBox="1">
            <a:spLocks noChangeArrowheads="1"/>
          </p:cNvSpPr>
          <p:nvPr/>
        </p:nvSpPr>
        <p:spPr bwMode="auto">
          <a:xfrm>
            <a:off x="4800600" y="5268913"/>
            <a:ext cx="152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</a:rPr>
              <a:t>60 days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E169-BEF7-4DA4-AE62-4CAEF81C170E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 l="19298"/>
          <a:stretch>
            <a:fillRect/>
          </a:stretch>
        </p:blipFill>
        <p:spPr bwMode="auto">
          <a:xfrm rot="5400000">
            <a:off x="5029200" y="3276600"/>
            <a:ext cx="3505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img.healthworld.tw/wordpress/wp-content/uploads/2014/04/14041001-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81000"/>
            <a:ext cx="5075338" cy="2743200"/>
          </a:xfrm>
          <a:prstGeom prst="rect">
            <a:avLst/>
          </a:prstGeom>
          <a:noFill/>
        </p:spPr>
      </p:pic>
      <p:pic>
        <p:nvPicPr>
          <p:cNvPr id="9" name="Picture 6" descr="http://3.bp.blogspot.com/-Q9PtpgMuiX0/UtbSTwgIbqI/AAAAAAAAAD0/ezLL1iF6EvI/s1600/12.20.13+Klima+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4351" y="381000"/>
            <a:ext cx="4878765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600" b="1" smtClean="0"/>
              <a:t>Experimental Set-Up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Animal: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Cavia porcellus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(Guinea Pig-Dunkin Hartley)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Sex: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Male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Quantity: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15 Nos. in three groups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Place of the Study: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BSL3 Laboratory for Animal Experiments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National JALMA Institute for Leprosy and other Mycobacterial Diseases, Agra, India.</a:t>
            </a:r>
          </a:p>
          <a:p>
            <a:pPr marL="968375" algn="just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Group I-Immunized with Antigen Excess IC </a:t>
            </a:r>
            <a:r>
              <a:rPr lang="en-US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AgX</a:t>
            </a:r>
            <a:r>
              <a:rPr lang="en-US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-IC)</a:t>
            </a:r>
          </a:p>
          <a:p>
            <a:pPr marL="968375" algn="just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Group II-Immunized with Antibody Excess IC </a:t>
            </a:r>
            <a:r>
              <a:rPr lang="en-US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AbX</a:t>
            </a:r>
            <a:r>
              <a:rPr lang="en-US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-IC)</a:t>
            </a:r>
          </a:p>
          <a:p>
            <a:pPr marL="968375" algn="just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Group III-Control</a:t>
            </a:r>
          </a:p>
          <a:p>
            <a:pPr marL="968375" algn="just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Naïve animal was also included.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All the groups were maintained in separate cages in isolators with proper feed and controlled temperature and humidity.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Infection was carried out via intra-nasal route using aerosol inhalation exposure system.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63AA82D-AF33-43DA-93F8-052F07AEAF94}" type="datetime5">
              <a:rPr lang="en-US" smtClean="0"/>
              <a:pPr>
                <a:defRPr/>
              </a:pPr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Vaccine Congress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372C5-AAA2-4A7C-84AE-B967C04F8999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5127" name="Picture 2" descr="http://www.petaquarium.com.au/images/Pet_Care/internet%20guinea%20pig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762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F00FBC9-0AAA-4D39-9D6B-D83B10613A4E}" type="datetime5">
              <a:rPr lang="en-US" smtClean="0"/>
              <a:pPr>
                <a:defRPr/>
              </a:pPr>
              <a:t>2-Nov-15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Vaccine Congress 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322AE-F986-4DA5-9C0C-445ECC9A6C16}" type="slidenum">
              <a:rPr lang="en-US"/>
              <a:pPr>
                <a:defRPr/>
              </a:pPr>
              <a:t>17</a:t>
            </a:fld>
            <a:endParaRPr lang="en-US"/>
          </a:p>
        </p:txBody>
      </p:sp>
      <p:pic>
        <p:nvPicPr>
          <p:cNvPr id="8197" name="Picture 6" descr="Mortality-new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5296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Rectangle 7"/>
          <p:cNvSpPr>
            <a:spLocks noChangeArrowheads="1"/>
          </p:cNvSpPr>
          <p:nvPr/>
        </p:nvSpPr>
        <p:spPr bwMode="auto">
          <a:xfrm>
            <a:off x="5410200" y="838200"/>
            <a:ext cx="33528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>
                <a:latin typeface="Times New Roman" pitchFamily="18" charset="0"/>
                <a:cs typeface="Times New Roman" pitchFamily="18" charset="0"/>
              </a:rPr>
              <a:t>Group I with Agx-IC did not show any mortality while there was 20% and 40 % of mortality with Abx-IC group and control group respectively. </a:t>
            </a:r>
          </a:p>
        </p:txBody>
      </p:sp>
      <p:pic>
        <p:nvPicPr>
          <p:cNvPr id="8199" name="Picture 9" descr="Body Weight-new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7163" y="3276600"/>
            <a:ext cx="510063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Rectangle 12"/>
          <p:cNvSpPr>
            <a:spLocks noChangeArrowheads="1"/>
          </p:cNvSpPr>
          <p:nvPr/>
        </p:nvSpPr>
        <p:spPr bwMode="auto">
          <a:xfrm>
            <a:off x="152400" y="4114800"/>
            <a:ext cx="3810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IC complex with antigen excess showing sustained increase in body weight of guinea pigs. </a:t>
            </a:r>
          </a:p>
        </p:txBody>
      </p:sp>
      <p:sp>
        <p:nvSpPr>
          <p:cNvPr id="14" name="Left Arrow 13"/>
          <p:cNvSpPr/>
          <p:nvPr/>
        </p:nvSpPr>
        <p:spPr>
          <a:xfrm>
            <a:off x="4800600" y="1524000"/>
            <a:ext cx="609600" cy="228600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Left Arrow 14"/>
          <p:cNvSpPr/>
          <p:nvPr/>
        </p:nvSpPr>
        <p:spPr>
          <a:xfrm rot="10800000">
            <a:off x="2743200" y="5257800"/>
            <a:ext cx="609600" cy="228600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200" grpId="0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ECEAADD-3BC9-4CFA-A48A-AE4A6CF5BFEC}" type="datetime5">
              <a:rPr lang="en-US" smtClean="0"/>
              <a:pPr>
                <a:defRPr/>
              </a:pPr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283CAA-A64C-43AE-8C20-F53F6D7D33F4}" type="slidenum">
              <a:rPr lang="en-US"/>
              <a:pPr>
                <a:defRPr/>
              </a:pPr>
              <a:t>18</a:t>
            </a:fld>
            <a:endParaRPr lang="en-US"/>
          </a:p>
        </p:txBody>
      </p:sp>
      <p:pic>
        <p:nvPicPr>
          <p:cNvPr id="9221" name="Picture 6" descr="spleen-LATES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503555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7" descr="lung-lates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429000"/>
            <a:ext cx="5072063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5334000" y="1600200"/>
            <a:ext cx="32004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>
                <a:latin typeface="Times New Roman" pitchFamily="18" charset="0"/>
                <a:cs typeface="Times New Roman" pitchFamily="18" charset="0"/>
              </a:rPr>
              <a:t>Colony Forming Units of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M.tb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in spleen (A) and lungs (B) of guinea pigs: IC immunized group I and II shows decrease in infection load than control group. The values are expressed as log</a:t>
            </a:r>
            <a:r>
              <a:rPr lang="en-US" baseline="-2500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with statistical significance: p&lt;0.05.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B5A150D-FA2A-42FD-9860-6FD7A1D19B42}" type="datetime5">
              <a:rPr lang="en-US" smtClean="0"/>
              <a:pPr>
                <a:defRPr/>
              </a:pPr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276555-2272-451F-9976-C0D910F820A1}" type="slidenum">
              <a:rPr lang="en-US"/>
              <a:pPr>
                <a:defRPr/>
              </a:pPr>
              <a:t>19</a:t>
            </a:fld>
            <a:endParaRPr lang="en-US"/>
          </a:p>
        </p:txBody>
      </p:sp>
      <p:pic>
        <p:nvPicPr>
          <p:cNvPr id="10245" name="Picture 6" descr="CIC-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3075" y="569913"/>
            <a:ext cx="6029325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1752600" y="4876800"/>
            <a:ext cx="6019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>
                <a:latin typeface="Times New Roman" pitchFamily="18" charset="0"/>
                <a:cs typeface="Times New Roman" pitchFamily="18" charset="0"/>
              </a:rPr>
              <a:t>CIC level in guinea pigs serum showing significant difference between IC immunized test group and non-immunized control group (p&lt;0.05).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75A2DE4-A41F-4BD5-9C87-130044D3D068}" type="datetime5">
              <a:rPr lang="en-US" smtClean="0"/>
              <a:pPr>
                <a:defRPr/>
              </a:pPr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90D27-6665-47BE-9DF2-3F167DDC3689}" type="slidenum">
              <a:rPr lang="en-US"/>
              <a:pPr>
                <a:defRPr/>
              </a:pPr>
              <a:t>20</a:t>
            </a:fld>
            <a:endParaRPr lang="en-US"/>
          </a:p>
        </p:txBody>
      </p:sp>
      <p:pic>
        <p:nvPicPr>
          <p:cNvPr id="11269" name="Picture 8" descr="Pathophysiolog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4638"/>
            <a:ext cx="9144000" cy="574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93088-9347-4EE8-99EC-009C30E297FA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Picture 6" descr="G3-SP-400X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0" y="2971800"/>
            <a:ext cx="3581400" cy="2930207"/>
          </a:xfrm>
          <a:prstGeom prst="rect">
            <a:avLst/>
          </a:prstGeom>
        </p:spPr>
      </p:pic>
      <p:pic>
        <p:nvPicPr>
          <p:cNvPr id="8" name="Picture 7" descr="G1-SP-400X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457200"/>
            <a:ext cx="3429000" cy="2895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3581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AGX spleen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0" y="60198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Control spleen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8153400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Conclusions from our work: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800"/>
              </a:spcAf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Immunization with Immune complexes improved the body weight.</a:t>
            </a:r>
          </a:p>
          <a:p>
            <a:pPr>
              <a:spcAft>
                <a:spcPts val="1800"/>
              </a:spcAf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The morbidity and mortality was less in animals immunized with ICs when compared to the controls.</a:t>
            </a:r>
          </a:p>
          <a:p>
            <a:pPr>
              <a:spcAft>
                <a:spcPts val="1800"/>
              </a:spcAf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 The bacillary load was reduced.</a:t>
            </a:r>
          </a:p>
          <a:p>
            <a:pPr>
              <a:spcAft>
                <a:spcPts val="1800"/>
              </a:spcAf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 The type of granuloma observed seem to be protective in nature.</a:t>
            </a:r>
          </a:p>
          <a:p>
            <a:pPr>
              <a:spcAft>
                <a:spcPts val="1800"/>
              </a:spcAft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5. The antibody titer in the serum were more.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57150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IMMUNE COMPLEXES HAVE A VACCINE AND ADJUVANT ACTIVITY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F65EF-1487-479B-9E68-5677121D16BE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E5F9-9198-482C-9F2D-3E6DD446BB50}" type="datetime5">
              <a:rPr lang="en-US" smtClean="0"/>
              <a:pPr/>
              <a:t>2-Nov-15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Vaccine Congress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2770" name="AutoShape 2" descr="https://encrypted-tbn0.gstatic.com/images?q=tbn:ANd9GcTl2extN_hXqqWv2Q4Px9I-wA7TR-_GscjygI5BYZQERwEjpQH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2772" name="Picture 4" descr="http://image.slidesharecdn.com/immunizationn-140429082910-phpapp02/85/immunization-38-320.jpg?cb=13987605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1" y="1390650"/>
            <a:ext cx="7738532" cy="4352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914</Words>
  <Application>Microsoft Office PowerPoint</Application>
  <PresentationFormat>On-screen Show (4:3)</PresentationFormat>
  <Paragraphs>142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Immune Complex as Vaccine against Tuberculosis</vt:lpstr>
      <vt:lpstr>Slide 2</vt:lpstr>
      <vt:lpstr>ICs as Vaccine Candidate</vt:lpstr>
      <vt:lpstr>IC &amp; TB</vt:lpstr>
      <vt:lpstr>Studies using whole organisms and sonicated organisms of H37RV</vt:lpstr>
      <vt:lpstr>Slide 6</vt:lpstr>
      <vt:lpstr>Slide 7</vt:lpstr>
      <vt:lpstr>Slide 8</vt:lpstr>
      <vt:lpstr>Slide 9</vt:lpstr>
      <vt:lpstr>Slide 10</vt:lpstr>
      <vt:lpstr>Our Current Study with CFP as antigen and infection by aerosol inhalation</vt:lpstr>
      <vt:lpstr>Preparation of Immune Complex</vt:lpstr>
      <vt:lpstr>CFP as Antigen Source</vt:lpstr>
      <vt:lpstr>Slide 14</vt:lpstr>
      <vt:lpstr>Slide 15</vt:lpstr>
      <vt:lpstr>Experimental Set-Up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Immune Complex as Vaccine against Tuberculosis</dc:title>
  <dc:creator>HCL</dc:creator>
  <cp:lastModifiedBy>mohan</cp:lastModifiedBy>
  <cp:revision>16</cp:revision>
  <dcterms:created xsi:type="dcterms:W3CDTF">2006-08-16T00:00:00Z</dcterms:created>
  <dcterms:modified xsi:type="dcterms:W3CDTF">2015-11-02T02:32:42Z</dcterms:modified>
</cp:coreProperties>
</file>