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0" r:id="rId3"/>
    <p:sldId id="258" r:id="rId4"/>
    <p:sldId id="261" r:id="rId5"/>
    <p:sldId id="263" r:id="rId6"/>
    <p:sldId id="272" r:id="rId7"/>
    <p:sldId id="264" r:id="rId8"/>
    <p:sldId id="265" r:id="rId9"/>
    <p:sldId id="267" r:id="rId10"/>
    <p:sldId id="268" r:id="rId11"/>
    <p:sldId id="266" r:id="rId12"/>
    <p:sldId id="273" r:id="rId13"/>
    <p:sldId id="274" r:id="rId14"/>
    <p:sldId id="275" r:id="rId15"/>
    <p:sldId id="270"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9261" autoAdjust="0"/>
  </p:normalViewPr>
  <p:slideViewPr>
    <p:cSldViewPr>
      <p:cViewPr>
        <p:scale>
          <a:sx n="70" d="100"/>
          <a:sy n="70" d="100"/>
        </p:scale>
        <p:origin x="-133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1"/>
          <c:order val="0"/>
          <c:spPr>
            <a:solidFill>
              <a:srgbClr val="0070C0"/>
            </a:solidFill>
          </c:spPr>
          <c:invertIfNegative val="0"/>
          <c:dLbls>
            <c:spPr>
              <a:noFill/>
              <a:ln>
                <a:noFill/>
              </a:ln>
              <a:effectLst/>
            </c:spPr>
            <c:txPr>
              <a:bodyPr/>
              <a:lstStyle/>
              <a:p>
                <a:pPr>
                  <a:defRPr sz="1600"/>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Feuil1!$K$2:$K$19</c:f>
              <c:strCache>
                <c:ptCount val="18"/>
                <c:pt idx="0">
                  <c:v>HPV35</c:v>
                </c:pt>
                <c:pt idx="1">
                  <c:v>HPV45</c:v>
                </c:pt>
                <c:pt idx="2">
                  <c:v>HPV73</c:v>
                </c:pt>
                <c:pt idx="3">
                  <c:v>HPV82</c:v>
                </c:pt>
                <c:pt idx="4">
                  <c:v>HPV33</c:v>
                </c:pt>
                <c:pt idx="5">
                  <c:v>HPV66</c:v>
                </c:pt>
                <c:pt idx="6">
                  <c:v>HPV31</c:v>
                </c:pt>
                <c:pt idx="7">
                  <c:v>HPV70</c:v>
                </c:pt>
                <c:pt idx="8">
                  <c:v>HPV18</c:v>
                </c:pt>
                <c:pt idx="9">
                  <c:v>HPV53</c:v>
                </c:pt>
                <c:pt idx="10">
                  <c:v>HPV56</c:v>
                </c:pt>
                <c:pt idx="11">
                  <c:v>HPV59</c:v>
                </c:pt>
                <c:pt idx="12">
                  <c:v>HPV58</c:v>
                </c:pt>
                <c:pt idx="13">
                  <c:v>HPV51</c:v>
                </c:pt>
                <c:pt idx="14">
                  <c:v>HPV39</c:v>
                </c:pt>
                <c:pt idx="15">
                  <c:v>HPV68</c:v>
                </c:pt>
                <c:pt idx="16">
                  <c:v>HPV52</c:v>
                </c:pt>
                <c:pt idx="17">
                  <c:v>HPV16</c:v>
                </c:pt>
              </c:strCache>
            </c:strRef>
          </c:cat>
          <c:val>
            <c:numRef>
              <c:f>Feuil1!$L$2:$L$19</c:f>
              <c:numCache>
                <c:formatCode>General</c:formatCode>
                <c:ptCount val="18"/>
                <c:pt idx="0">
                  <c:v>1.32</c:v>
                </c:pt>
                <c:pt idx="1">
                  <c:v>1.54</c:v>
                </c:pt>
                <c:pt idx="2">
                  <c:v>1.54</c:v>
                </c:pt>
                <c:pt idx="3">
                  <c:v>2.64</c:v>
                </c:pt>
                <c:pt idx="4">
                  <c:v>2.86</c:v>
                </c:pt>
                <c:pt idx="5">
                  <c:v>2.86</c:v>
                </c:pt>
                <c:pt idx="6">
                  <c:v>3.52</c:v>
                </c:pt>
                <c:pt idx="7">
                  <c:v>4.4000000000000004</c:v>
                </c:pt>
                <c:pt idx="8">
                  <c:v>5.49</c:v>
                </c:pt>
                <c:pt idx="9">
                  <c:v>5.93</c:v>
                </c:pt>
                <c:pt idx="10">
                  <c:v>5.93</c:v>
                </c:pt>
                <c:pt idx="11">
                  <c:v>6.15</c:v>
                </c:pt>
                <c:pt idx="12">
                  <c:v>7.03</c:v>
                </c:pt>
                <c:pt idx="13">
                  <c:v>7.47</c:v>
                </c:pt>
                <c:pt idx="14">
                  <c:v>7.69</c:v>
                </c:pt>
                <c:pt idx="15">
                  <c:v>9.23</c:v>
                </c:pt>
                <c:pt idx="16">
                  <c:v>11.65</c:v>
                </c:pt>
                <c:pt idx="17">
                  <c:v>12.75</c:v>
                </c:pt>
              </c:numCache>
            </c:numRef>
          </c:val>
        </c:ser>
        <c:dLbls>
          <c:showLegendKey val="0"/>
          <c:showVal val="0"/>
          <c:showCatName val="0"/>
          <c:showSerName val="0"/>
          <c:showPercent val="0"/>
          <c:showBubbleSize val="0"/>
        </c:dLbls>
        <c:gapWidth val="150"/>
        <c:axId val="65313408"/>
        <c:axId val="66589056"/>
      </c:barChart>
      <c:catAx>
        <c:axId val="65313408"/>
        <c:scaling>
          <c:orientation val="minMax"/>
        </c:scaling>
        <c:delete val="0"/>
        <c:axPos val="l"/>
        <c:numFmt formatCode="General" sourceLinked="0"/>
        <c:majorTickMark val="out"/>
        <c:minorTickMark val="none"/>
        <c:tickLblPos val="nextTo"/>
        <c:txPr>
          <a:bodyPr/>
          <a:lstStyle/>
          <a:p>
            <a:pPr>
              <a:defRPr sz="1600"/>
            </a:pPr>
            <a:endParaRPr lang="fr-FR"/>
          </a:p>
        </c:txPr>
        <c:crossAx val="66589056"/>
        <c:crosses val="autoZero"/>
        <c:auto val="1"/>
        <c:lblAlgn val="ctr"/>
        <c:lblOffset val="100"/>
        <c:noMultiLvlLbl val="0"/>
      </c:catAx>
      <c:valAx>
        <c:axId val="66589056"/>
        <c:scaling>
          <c:orientation val="minMax"/>
        </c:scaling>
        <c:delete val="0"/>
        <c:axPos val="b"/>
        <c:majorGridlines/>
        <c:numFmt formatCode="General" sourceLinked="1"/>
        <c:majorTickMark val="out"/>
        <c:minorTickMark val="none"/>
        <c:tickLblPos val="nextTo"/>
        <c:txPr>
          <a:bodyPr/>
          <a:lstStyle/>
          <a:p>
            <a:pPr>
              <a:defRPr sz="1200"/>
            </a:pPr>
            <a:endParaRPr lang="fr-FR"/>
          </a:p>
        </c:txPr>
        <c:crossAx val="6531340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1692BA-B10C-4CAE-8661-6C96B534F68E}" type="datetimeFigureOut">
              <a:rPr lang="fr-FR" smtClean="0"/>
              <a:t>02/11/2015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A1F2A7-AEAA-48D3-869D-2A067BC479E2}" type="slidenum">
              <a:rPr lang="fr-FR" smtClean="0"/>
              <a:t>‹N°›</a:t>
            </a:fld>
            <a:endParaRPr lang="fr-FR"/>
          </a:p>
        </p:txBody>
      </p:sp>
    </p:spTree>
    <p:extLst>
      <p:ext uri="{BB962C8B-B14F-4D97-AF65-F5344CB8AC3E}">
        <p14:creationId xmlns:p14="http://schemas.microsoft.com/office/powerpoint/2010/main" val="1302737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noProof="0" dirty="0"/>
          </a:p>
        </p:txBody>
      </p:sp>
      <p:sp>
        <p:nvSpPr>
          <p:cNvPr id="4" name="Espace réservé du numéro de diapositive 3"/>
          <p:cNvSpPr>
            <a:spLocks noGrp="1"/>
          </p:cNvSpPr>
          <p:nvPr>
            <p:ph type="sldNum" sz="quarter" idx="10"/>
          </p:nvPr>
        </p:nvSpPr>
        <p:spPr/>
        <p:txBody>
          <a:bodyPr/>
          <a:lstStyle/>
          <a:p>
            <a:fld id="{06D6B560-5A99-49F0-B5A0-F03CD40F331F}" type="slidenum">
              <a:rPr lang="fr-FR" smtClean="0"/>
              <a:pPr/>
              <a:t>1</a:t>
            </a:fld>
            <a:endParaRPr lang="fr-FR"/>
          </a:p>
        </p:txBody>
      </p:sp>
    </p:spTree>
    <p:extLst>
      <p:ext uri="{BB962C8B-B14F-4D97-AF65-F5344CB8AC3E}">
        <p14:creationId xmlns:p14="http://schemas.microsoft.com/office/powerpoint/2010/main" val="163698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5A1F2A7-AEAA-48D3-869D-2A067BC479E2}" type="slidenum">
              <a:rPr lang="fr-FR" smtClean="0"/>
              <a:t>4</a:t>
            </a:fld>
            <a:endParaRPr lang="fr-FR"/>
          </a:p>
        </p:txBody>
      </p:sp>
    </p:spTree>
    <p:extLst>
      <p:ext uri="{BB962C8B-B14F-4D97-AF65-F5344CB8AC3E}">
        <p14:creationId xmlns:p14="http://schemas.microsoft.com/office/powerpoint/2010/main" val="3390957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5A1F2A7-AEAA-48D3-869D-2A067BC479E2}" type="slidenum">
              <a:rPr lang="fr-FR" smtClean="0"/>
              <a:t>7</a:t>
            </a:fld>
            <a:endParaRPr lang="fr-FR"/>
          </a:p>
        </p:txBody>
      </p:sp>
    </p:spTree>
    <p:extLst>
      <p:ext uri="{BB962C8B-B14F-4D97-AF65-F5344CB8AC3E}">
        <p14:creationId xmlns:p14="http://schemas.microsoft.com/office/powerpoint/2010/main" val="3301360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5A1F2A7-AEAA-48D3-869D-2A067BC479E2}" type="slidenum">
              <a:rPr lang="fr-FR" smtClean="0"/>
              <a:t>8</a:t>
            </a:fld>
            <a:endParaRPr lang="fr-FR"/>
          </a:p>
        </p:txBody>
      </p:sp>
    </p:spTree>
    <p:extLst>
      <p:ext uri="{BB962C8B-B14F-4D97-AF65-F5344CB8AC3E}">
        <p14:creationId xmlns:p14="http://schemas.microsoft.com/office/powerpoint/2010/main" val="546387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smtClean="0"/>
              <a:t>Le frottis cervical conventionnel, les résultats sont rendus selon la classification de Bethesda. </a:t>
            </a:r>
          </a:p>
          <a:p>
            <a:r>
              <a:rPr lang="fr-FR" altLang="fr-FR" dirty="0" smtClean="0"/>
              <a:t>Lésions squameuses atypiques de haut grade (ASC-H)</a:t>
            </a:r>
          </a:p>
          <a:p>
            <a:r>
              <a:rPr lang="fr-FR" altLang="fr-FR" dirty="0" smtClean="0"/>
              <a:t>Lésions intra épithéliales de bas grade (LIEBG/LSIL)</a:t>
            </a:r>
          </a:p>
          <a:p>
            <a:r>
              <a:rPr lang="fr-FR" altLang="fr-FR" dirty="0" smtClean="0"/>
              <a:t>Lésions intra épithéliales de haut grade (LIEHG/HSIL) </a:t>
            </a:r>
          </a:p>
          <a:p>
            <a:endParaRPr lang="fr-FR" altLang="fr-FR" dirty="0" smtClean="0"/>
          </a:p>
        </p:txBody>
      </p:sp>
      <p:sp>
        <p:nvSpPr>
          <p:cNvPr id="1843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C8189FD-7FA8-4ED2-BC9A-C84F22974180}" type="slidenum">
              <a:rPr lang="fr-FR" altLang="fr-FR" smtClean="0">
                <a:latin typeface="Arial" pitchFamily="34" charset="0"/>
                <a:cs typeface="Arial" pitchFamily="34" charset="0"/>
              </a:rPr>
              <a:pPr eaLnBrk="1" hangingPunct="1">
                <a:spcBef>
                  <a:spcPct val="0"/>
                </a:spcBef>
              </a:pPr>
              <a:t>9</a:t>
            </a:fld>
            <a:endParaRPr lang="fr-FR" altLang="fr-FR" smtClean="0">
              <a:latin typeface="Arial" pitchFamily="34" charset="0"/>
              <a:cs typeface="Arial" pitchFamily="34" charset="0"/>
            </a:endParaRPr>
          </a:p>
        </p:txBody>
      </p:sp>
    </p:spTree>
    <p:extLst>
      <p:ext uri="{BB962C8B-B14F-4D97-AF65-F5344CB8AC3E}">
        <p14:creationId xmlns:p14="http://schemas.microsoft.com/office/powerpoint/2010/main" val="1718739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fr-FR" smtClean="0"/>
          </a:p>
        </p:txBody>
      </p:sp>
      <p:sp>
        <p:nvSpPr>
          <p:cNvPr id="20484" name="Slide Number Placeholder 3"/>
          <p:cNvSpPr txBox="1">
            <a:spLocks noGrp="1"/>
          </p:cNvSpPr>
          <p:nvPr/>
        </p:nvSpPr>
        <p:spPr bwMode="auto">
          <a:xfrm>
            <a:off x="3884613" y="8685706"/>
            <a:ext cx="2971800" cy="456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6652C2DC-CD3A-46C6-BE88-D90D4F0CECBB}" type="slidenum">
              <a:rPr lang="fr-FR" altLang="fr-FR">
                <a:latin typeface="Arial" pitchFamily="34" charset="0"/>
              </a:rPr>
              <a:pPr algn="r" eaLnBrk="1" hangingPunct="1">
                <a:spcBef>
                  <a:spcPct val="0"/>
                </a:spcBef>
              </a:pPr>
              <a:t>15</a:t>
            </a:fld>
            <a:endParaRPr lang="fr-FR" altLang="fr-FR">
              <a:latin typeface="Arial" pitchFamily="34" charset="0"/>
            </a:endParaRPr>
          </a:p>
        </p:txBody>
      </p:sp>
    </p:spTree>
    <p:extLst>
      <p:ext uri="{BB962C8B-B14F-4D97-AF65-F5344CB8AC3E}">
        <p14:creationId xmlns:p14="http://schemas.microsoft.com/office/powerpoint/2010/main" val="474374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D6D90B8A-391A-40CD-AF66-B6A7394CE8E2}" type="datetimeFigureOut">
              <a:rPr lang="fr-FR" smtClean="0"/>
              <a:t>02/11/2015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308516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6D90B8A-391A-40CD-AF66-B6A7394CE8E2}" type="datetimeFigureOut">
              <a:rPr lang="fr-FR" smtClean="0"/>
              <a:t>02/11/2015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444695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D6D90B8A-391A-40CD-AF66-B6A7394CE8E2}" type="datetimeFigureOut">
              <a:rPr lang="fr-FR" smtClean="0"/>
              <a:t>02/11/2015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690513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6D90B8A-391A-40CD-AF66-B6A7394CE8E2}" type="datetimeFigureOut">
              <a:rPr lang="fr-FR" smtClean="0"/>
              <a:t>02/11/2015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334273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6D90B8A-391A-40CD-AF66-B6A7394CE8E2}" type="datetimeFigureOut">
              <a:rPr lang="fr-FR" smtClean="0"/>
              <a:t>02/11/2015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2157649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D6D90B8A-391A-40CD-AF66-B6A7394CE8E2}" type="datetimeFigureOut">
              <a:rPr lang="fr-FR" smtClean="0"/>
              <a:t>02/11/2015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4183869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6D90B8A-391A-40CD-AF66-B6A7394CE8E2}" type="datetimeFigureOut">
              <a:rPr lang="fr-FR" smtClean="0"/>
              <a:t>02/11/2015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564271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D6D90B8A-391A-40CD-AF66-B6A7394CE8E2}" type="datetimeFigureOut">
              <a:rPr lang="fr-FR" smtClean="0"/>
              <a:t>02/11/2015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1109037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D6D90B8A-391A-40CD-AF66-B6A7394CE8E2}" type="datetimeFigureOut">
              <a:rPr lang="fr-FR" smtClean="0"/>
              <a:t>02/11/2015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1545595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6D90B8A-391A-40CD-AF66-B6A7394CE8E2}" type="datetimeFigureOut">
              <a:rPr lang="fr-FR" smtClean="0"/>
              <a:t>02/11/2015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2196152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6D90B8A-391A-40CD-AF66-B6A7394CE8E2}" type="datetimeFigureOut">
              <a:rPr lang="fr-FR" smtClean="0"/>
              <a:t>02/11/2015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6EA98D-85DD-4A23-A9F6-229A33FA064E}" type="slidenum">
              <a:rPr lang="fr-FR" smtClean="0"/>
              <a:t>‹N°›</a:t>
            </a:fld>
            <a:endParaRPr lang="fr-FR"/>
          </a:p>
        </p:txBody>
      </p:sp>
    </p:spTree>
    <p:extLst>
      <p:ext uri="{BB962C8B-B14F-4D97-AF65-F5344CB8AC3E}">
        <p14:creationId xmlns:p14="http://schemas.microsoft.com/office/powerpoint/2010/main" val="3337265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90B8A-391A-40CD-AF66-B6A7394CE8E2}" type="datetimeFigureOut">
              <a:rPr lang="fr-FR" smtClean="0"/>
              <a:t>02/11/2015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6EA98D-85DD-4A23-A9F6-229A33FA064E}" type="slidenum">
              <a:rPr lang="fr-FR" smtClean="0"/>
              <a:t>‹N°›</a:t>
            </a:fld>
            <a:endParaRPr lang="fr-FR"/>
          </a:p>
        </p:txBody>
      </p:sp>
    </p:spTree>
    <p:extLst>
      <p:ext uri="{BB962C8B-B14F-4D97-AF65-F5344CB8AC3E}">
        <p14:creationId xmlns:p14="http://schemas.microsoft.com/office/powerpoint/2010/main" val="4210574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himpha@ccm-laos.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a:spLocks noGrp="1"/>
          </p:cNvSpPr>
          <p:nvPr>
            <p:ph type="subTitle" idx="1"/>
          </p:nvPr>
        </p:nvSpPr>
        <p:spPr>
          <a:xfrm>
            <a:off x="1187624" y="6510536"/>
            <a:ext cx="6264696" cy="253922"/>
          </a:xfrm>
        </p:spPr>
        <p:txBody>
          <a:bodyPr wrap="square" lIns="0" tIns="0" rIns="0" bIns="0">
            <a:spAutoFit/>
          </a:bodyPr>
          <a:lstStyle/>
          <a:p>
            <a:r>
              <a:rPr lang="en-US" sz="1600" dirty="0" smtClean="0">
                <a:solidFill>
                  <a:srgbClr val="0070C0"/>
                </a:solidFill>
                <a:latin typeface="Times New Roman" pitchFamily="18" charset="0"/>
                <a:cs typeface="Times New Roman" pitchFamily="18" charset="0"/>
              </a:rPr>
              <a:t>Dr. Phimpha Paboriboune, Scientific Director, </a:t>
            </a:r>
            <a:r>
              <a:rPr lang="en-US" sz="1600" dirty="0" smtClean="0">
                <a:solidFill>
                  <a:srgbClr val="0070C0"/>
                </a:solidFill>
                <a:latin typeface="Times New Roman" pitchFamily="18" charset="0"/>
                <a:cs typeface="Times New Roman" pitchFamily="18" charset="0"/>
                <a:hlinkClick r:id="rId3"/>
              </a:rPr>
              <a:t>phimpha@ccm-laos.org</a:t>
            </a:r>
            <a:r>
              <a:rPr lang="en-US" sz="1600" dirty="0" smtClean="0">
                <a:solidFill>
                  <a:srgbClr val="0070C0"/>
                </a:solidFill>
                <a:latin typeface="Times New Roman" pitchFamily="18" charset="0"/>
                <a:cs typeface="Times New Roman" pitchFamily="18" charset="0"/>
              </a:rPr>
              <a:t> </a:t>
            </a:r>
            <a:endParaRPr lang="en-US" sz="1600" dirty="0">
              <a:solidFill>
                <a:srgbClr val="0070C0"/>
              </a:solidFill>
              <a:latin typeface="Times New Roman" pitchFamily="18" charset="0"/>
              <a:cs typeface="Times New Roman" pitchFamily="18" charset="0"/>
            </a:endParaRPr>
          </a:p>
        </p:txBody>
      </p:sp>
      <p:pic>
        <p:nvPicPr>
          <p:cNvPr id="10" name="Image 9" descr="Picture of the Center from outside.jpg"/>
          <p:cNvPicPr>
            <a:picLocks noChangeAspect="1"/>
          </p:cNvPicPr>
          <p:nvPr/>
        </p:nvPicPr>
        <p:blipFill>
          <a:blip r:embed="rId4" cstate="print"/>
          <a:stretch>
            <a:fillRect/>
          </a:stretch>
        </p:blipFill>
        <p:spPr>
          <a:xfrm>
            <a:off x="0" y="2"/>
            <a:ext cx="9144001" cy="4221086"/>
          </a:xfrm>
          <a:prstGeom prst="rect">
            <a:avLst/>
          </a:prstGeom>
        </p:spPr>
      </p:pic>
      <p:pic>
        <p:nvPicPr>
          <p:cNvPr id="14" name="Image 13" descr="LOGO_CICML_CMYK.jpg"/>
          <p:cNvPicPr>
            <a:picLocks noChangeAspect="1"/>
          </p:cNvPicPr>
          <p:nvPr/>
        </p:nvPicPr>
        <p:blipFill>
          <a:blip r:embed="rId5" cstate="print"/>
          <a:stretch>
            <a:fillRect/>
          </a:stretch>
        </p:blipFill>
        <p:spPr>
          <a:xfrm>
            <a:off x="7596336" y="6009094"/>
            <a:ext cx="1507246" cy="755364"/>
          </a:xfrm>
          <a:prstGeom prst="rect">
            <a:avLst/>
          </a:prstGeom>
        </p:spPr>
      </p:pic>
      <p:grpSp>
        <p:nvGrpSpPr>
          <p:cNvPr id="22" name="Groupe 21"/>
          <p:cNvGrpSpPr/>
          <p:nvPr/>
        </p:nvGrpSpPr>
        <p:grpSpPr>
          <a:xfrm>
            <a:off x="6178" y="4688222"/>
            <a:ext cx="955137" cy="180938"/>
            <a:chOff x="-756022" y="5076453"/>
            <a:chExt cx="1152128" cy="144016"/>
          </a:xfrm>
        </p:grpSpPr>
        <p:cxnSp>
          <p:nvCxnSpPr>
            <p:cNvPr id="17" name="Connecteur droit 16"/>
            <p:cNvCxnSpPr/>
            <p:nvPr/>
          </p:nvCxnSpPr>
          <p:spPr>
            <a:xfrm rot="10800000">
              <a:off x="-756022" y="5076453"/>
              <a:ext cx="1152128" cy="0"/>
            </a:xfrm>
            <a:prstGeom prst="line">
              <a:avLst/>
            </a:prstGeom>
            <a:ln w="123825">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rot="10800000">
              <a:off x="-756022" y="5220469"/>
              <a:ext cx="1152128" cy="0"/>
            </a:xfrm>
            <a:prstGeom prst="line">
              <a:avLst/>
            </a:prstGeom>
            <a:ln w="123825">
              <a:solidFill>
                <a:srgbClr val="FF6600"/>
              </a:solidFill>
            </a:ln>
          </p:spPr>
          <p:style>
            <a:lnRef idx="1">
              <a:schemeClr val="accent1"/>
            </a:lnRef>
            <a:fillRef idx="0">
              <a:schemeClr val="accent1"/>
            </a:fillRef>
            <a:effectRef idx="0">
              <a:schemeClr val="accent1"/>
            </a:effectRef>
            <a:fontRef idx="minor">
              <a:schemeClr val="tx1"/>
            </a:fontRef>
          </p:style>
        </p:cxnSp>
      </p:grpSp>
      <p:pic>
        <p:nvPicPr>
          <p:cNvPr id="1026" name="Picture 2" descr="MoH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562" y="6009094"/>
            <a:ext cx="910769" cy="804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ounded Rectangle 13"/>
          <p:cNvSpPr/>
          <p:nvPr/>
        </p:nvSpPr>
        <p:spPr>
          <a:xfrm>
            <a:off x="1115616" y="4293096"/>
            <a:ext cx="7848872" cy="1164322"/>
          </a:xfrm>
          <a:prstGeom prst="roundRect">
            <a:avLst/>
          </a:prstGeom>
          <a:solidFill>
            <a:srgbClr val="800000">
              <a:alpha val="0"/>
            </a:srgbClr>
          </a:solidFill>
          <a:ln w="50800" cap="sq" cmpd="thickThi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2364" tIns="46182" rIns="92364" bIns="46182" anchor="ctr"/>
          <a:lstStyle/>
          <a:p>
            <a:pPr algn="ctr"/>
            <a:r>
              <a:rPr lang="en-US" sz="2400" dirty="0" err="1">
                <a:solidFill>
                  <a:srgbClr val="0070C0"/>
                </a:solidFill>
                <a:latin typeface="Times New Roman" panose="02020603050405020304" pitchFamily="18" charset="0"/>
                <a:cs typeface="Times New Roman" panose="02020603050405020304" pitchFamily="18" charset="0"/>
              </a:rPr>
              <a:t>LaoCol</a:t>
            </a:r>
            <a:r>
              <a:rPr lang="en-US" sz="2400" dirty="0">
                <a:solidFill>
                  <a:srgbClr val="0070C0"/>
                </a:solidFill>
                <a:latin typeface="Times New Roman" panose="02020603050405020304" pitchFamily="18" charset="0"/>
                <a:cs typeface="Times New Roman" panose="02020603050405020304" pitchFamily="18" charset="0"/>
              </a:rPr>
              <a:t>-VP:</a:t>
            </a:r>
            <a:r>
              <a:rPr lang="en-US" sz="2400" b="1" dirty="0">
                <a:solidFill>
                  <a:srgbClr val="0070C0"/>
                </a:solidFill>
                <a:latin typeface="Times New Roman" panose="02020603050405020304" pitchFamily="18" charset="0"/>
                <a:cs typeface="Times New Roman" panose="02020603050405020304" pitchFamily="18" charset="0"/>
              </a:rPr>
              <a:t> </a:t>
            </a:r>
            <a:r>
              <a:rPr lang="en-US" sz="2400" dirty="0">
                <a:solidFill>
                  <a:srgbClr val="0070C0"/>
                </a:solidFill>
                <a:latin typeface="Times New Roman" panose="02020603050405020304" pitchFamily="18" charset="0"/>
                <a:cs typeface="Times New Roman" panose="02020603050405020304" pitchFamily="18" charset="0"/>
              </a:rPr>
              <a:t>Performance of </a:t>
            </a:r>
            <a:r>
              <a:rPr lang="en-US" sz="2400" i="1" dirty="0" err="1">
                <a:solidFill>
                  <a:srgbClr val="0070C0"/>
                </a:solidFill>
                <a:latin typeface="Times New Roman" panose="02020603050405020304" pitchFamily="18" charset="0"/>
                <a:cs typeface="Times New Roman" panose="02020603050405020304" pitchFamily="18" charset="0"/>
              </a:rPr>
              <a:t>care</a:t>
            </a:r>
            <a:r>
              <a:rPr lang="en-US" sz="2400" dirty="0" err="1">
                <a:solidFill>
                  <a:srgbClr val="0070C0"/>
                </a:solidFill>
                <a:latin typeface="Times New Roman" panose="02020603050405020304" pitchFamily="18" charset="0"/>
                <a:cs typeface="Times New Roman" panose="02020603050405020304" pitchFamily="18" charset="0"/>
              </a:rPr>
              <a:t>HPV</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smtClean="0">
                <a:solidFill>
                  <a:srgbClr val="0070C0"/>
                </a:solidFill>
                <a:latin typeface="Times New Roman" panose="02020603050405020304" pitchFamily="18" charset="0"/>
                <a:cs typeface="Times New Roman" panose="02020603050405020304" pitchFamily="18" charset="0"/>
              </a:rPr>
              <a:t>vs </a:t>
            </a:r>
            <a:r>
              <a:rPr lang="en-US" sz="2400" dirty="0">
                <a:solidFill>
                  <a:srgbClr val="0070C0"/>
                </a:solidFill>
                <a:latin typeface="Times New Roman" panose="02020603050405020304" pitchFamily="18" charset="0"/>
                <a:cs typeface="Times New Roman" panose="02020603050405020304" pitchFamily="18" charset="0"/>
              </a:rPr>
              <a:t>conventional Pap smear for the detection of cervical precancerous and cancerous lesions among HIV infected women in Lao PDR</a:t>
            </a:r>
            <a:endParaRPr lang="en-US" sz="2300" dirty="0">
              <a:solidFill>
                <a:srgbClr val="0070C0"/>
              </a:solidFill>
              <a:latin typeface="Times New Roman" pitchFamily="18" charset="0"/>
              <a:cs typeface="Times New Roman" pitchFamily="18" charset="0"/>
            </a:endParaRPr>
          </a:p>
        </p:txBody>
      </p:sp>
      <p:sp>
        <p:nvSpPr>
          <p:cNvPr id="2" name="ZoneTexte 1"/>
          <p:cNvSpPr txBox="1"/>
          <p:nvPr/>
        </p:nvSpPr>
        <p:spPr>
          <a:xfrm>
            <a:off x="1835696" y="5539879"/>
            <a:ext cx="5544616" cy="769441"/>
          </a:xfrm>
          <a:prstGeom prst="rect">
            <a:avLst/>
          </a:prstGeom>
          <a:noFill/>
        </p:spPr>
        <p:txBody>
          <a:bodyPr wrap="square" rtlCol="0">
            <a:spAutoFit/>
          </a:bodyPr>
          <a:lstStyle/>
          <a:p>
            <a:pPr algn="ctr"/>
            <a:r>
              <a:rPr lang="en-US" sz="2200" dirty="0">
                <a:solidFill>
                  <a:schemeClr val="accent6">
                    <a:lumMod val="75000"/>
                  </a:schemeClr>
                </a:solidFill>
                <a:latin typeface="Times New Roman" panose="02020603050405020304" pitchFamily="18" charset="0"/>
                <a:cs typeface="Times New Roman" panose="02020603050405020304" pitchFamily="18" charset="0"/>
              </a:rPr>
              <a:t>9th Indo Global Summit on Cancer Therapy</a:t>
            </a:r>
            <a:br>
              <a:rPr lang="en-US" sz="2200" dirty="0">
                <a:solidFill>
                  <a:schemeClr val="accent6">
                    <a:lumMod val="75000"/>
                  </a:schemeClr>
                </a:solidFill>
                <a:latin typeface="Times New Roman" panose="02020603050405020304" pitchFamily="18" charset="0"/>
                <a:cs typeface="Times New Roman" panose="02020603050405020304" pitchFamily="18" charset="0"/>
              </a:rPr>
            </a:br>
            <a:r>
              <a:rPr lang="fr-FR" sz="2200" dirty="0" smtClean="0">
                <a:solidFill>
                  <a:schemeClr val="accent6">
                    <a:lumMod val="75000"/>
                  </a:schemeClr>
                </a:solidFill>
                <a:latin typeface="Times New Roman" pitchFamily="18" charset="0"/>
                <a:cs typeface="Times New Roman" pitchFamily="18" charset="0"/>
              </a:rPr>
              <a:t> 2-4 </a:t>
            </a:r>
            <a:r>
              <a:rPr lang="fr-FR" sz="2200" dirty="0" err="1" smtClean="0">
                <a:solidFill>
                  <a:schemeClr val="accent6">
                    <a:lumMod val="75000"/>
                  </a:schemeClr>
                </a:solidFill>
                <a:latin typeface="Times New Roman" pitchFamily="18" charset="0"/>
                <a:cs typeface="Times New Roman" pitchFamily="18" charset="0"/>
              </a:rPr>
              <a:t>Nov</a:t>
            </a:r>
            <a:r>
              <a:rPr lang="fr-FR" sz="2200" dirty="0" smtClean="0">
                <a:solidFill>
                  <a:schemeClr val="accent6">
                    <a:lumMod val="75000"/>
                  </a:schemeClr>
                </a:solidFill>
                <a:latin typeface="Times New Roman" pitchFamily="18" charset="0"/>
                <a:cs typeface="Times New Roman" pitchFamily="18" charset="0"/>
              </a:rPr>
              <a:t>, 2015, </a:t>
            </a:r>
            <a:r>
              <a:rPr lang="fr-FR" sz="2200" dirty="0">
                <a:solidFill>
                  <a:schemeClr val="accent6">
                    <a:lumMod val="75000"/>
                  </a:schemeClr>
                </a:solidFill>
                <a:latin typeface="Times New Roman" panose="02020603050405020304" pitchFamily="18" charset="0"/>
                <a:cs typeface="Times New Roman" panose="02020603050405020304" pitchFamily="18" charset="0"/>
              </a:rPr>
              <a:t>Hyderabad, </a:t>
            </a:r>
            <a:r>
              <a:rPr lang="fr-FR" sz="2200" dirty="0" smtClean="0">
                <a:solidFill>
                  <a:schemeClr val="accent6">
                    <a:lumMod val="75000"/>
                  </a:schemeClr>
                </a:solidFill>
                <a:latin typeface="Times New Roman" panose="02020603050405020304" pitchFamily="18" charset="0"/>
                <a:cs typeface="Times New Roman" panose="02020603050405020304" pitchFamily="18" charset="0"/>
              </a:rPr>
              <a:t>India</a:t>
            </a:r>
            <a:endParaRPr lang="fr-FR" sz="2200" dirty="0">
              <a:solidFill>
                <a:schemeClr val="accent6">
                  <a:lumMod val="75000"/>
                </a:schemeClr>
              </a:solidFill>
              <a:latin typeface="Times New Roman" pitchFamily="18" charset="0"/>
              <a:cs typeface="Times New Roman" pitchFamily="18" charset="0"/>
            </a:endParaRPr>
          </a:p>
        </p:txBody>
      </p:sp>
      <p:sp>
        <p:nvSpPr>
          <p:cNvPr id="12" name="Subtitle 2"/>
          <p:cNvSpPr txBox="1">
            <a:spLocks/>
          </p:cNvSpPr>
          <p:nvPr/>
        </p:nvSpPr>
        <p:spPr>
          <a:xfrm>
            <a:off x="323528" y="2"/>
            <a:ext cx="8136904" cy="129614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400" b="1" dirty="0" smtClean="0">
                <a:solidFill>
                  <a:schemeClr val="accent6">
                    <a:lumMod val="75000"/>
                  </a:schemeClr>
                </a:solidFill>
                <a:latin typeface="Times New Roman" pitchFamily="18" charset="0"/>
                <a:cs typeface="Times New Roman" pitchFamily="18" charset="0"/>
              </a:rPr>
              <a:t>A CENTER OF THE MOH DEDICATED TO DIAGNOSIS AND RESEARCH IN INFECTIOUS DISEASES</a:t>
            </a:r>
            <a:endParaRPr lang="en-US" sz="2400" b="1" dirty="0">
              <a:solidFill>
                <a:schemeClr val="accent6">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4193626270"/>
      </p:ext>
    </p:extLst>
  </p:cSld>
  <p:clrMapOvr>
    <a:masterClrMapping/>
  </p:clrMapOvr>
  <mc:AlternateContent xmlns:mc="http://schemas.openxmlformats.org/markup-compatibility/2006" xmlns:p14="http://schemas.microsoft.com/office/powerpoint/2010/main">
    <mc:Choice Requires="p14">
      <p:transition spd="slow" p14:dur="2000" advTm="22207"/>
    </mc:Choice>
    <mc:Fallback xmlns="">
      <p:transition spd="slow" advTm="22207"/>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19" y="1196752"/>
            <a:ext cx="8592229" cy="4849206"/>
          </a:xfrm>
        </p:spPr>
        <p:txBody>
          <a:bodyPr>
            <a:normAutofit lnSpcReduction="10000"/>
          </a:bodyPr>
          <a:lstStyle/>
          <a:p>
            <a:pPr>
              <a:lnSpc>
                <a:spcPct val="150000"/>
              </a:lnSpc>
            </a:pPr>
            <a:r>
              <a:rPr lang="en-US" dirty="0" smtClean="0">
                <a:solidFill>
                  <a:srgbClr val="00B0F0"/>
                </a:solidFill>
                <a:latin typeface="Times New Roman" panose="02020603050405020304" pitchFamily="18" charset="0"/>
                <a:cs typeface="Times New Roman" panose="02020603050405020304" pitchFamily="18" charset="0"/>
              </a:rPr>
              <a:t>HIV and HPV situation in Laos</a:t>
            </a:r>
            <a:endParaRPr lang="en-US" dirty="0">
              <a:solidFill>
                <a:srgbClr val="00B0F0"/>
              </a:solidFill>
              <a:latin typeface="Times New Roman" panose="02020603050405020304" pitchFamily="18" charset="0"/>
              <a:cs typeface="Times New Roman" panose="02020603050405020304" pitchFamily="18" charset="0"/>
            </a:endParaRPr>
          </a:p>
          <a:p>
            <a:pPr>
              <a:lnSpc>
                <a:spcPct val="150000"/>
              </a:lnSpc>
            </a:pPr>
            <a:r>
              <a:rPr lang="en-US" dirty="0" smtClean="0">
                <a:solidFill>
                  <a:srgbClr val="00B0F0"/>
                </a:solidFill>
                <a:latin typeface="Times New Roman" panose="02020603050405020304" pitchFamily="18" charset="0"/>
                <a:cs typeface="Times New Roman" panose="02020603050405020304" pitchFamily="18" charset="0"/>
              </a:rPr>
              <a:t>Study Justification and Objective </a:t>
            </a:r>
            <a:endParaRPr lang="en-US" dirty="0">
              <a:solidFill>
                <a:srgbClr val="00B0F0"/>
              </a:solidFill>
              <a:latin typeface="Times New Roman" panose="02020603050405020304" pitchFamily="18" charset="0"/>
              <a:cs typeface="Times New Roman" panose="02020603050405020304" pitchFamily="18" charset="0"/>
            </a:endParaRPr>
          </a:p>
          <a:p>
            <a:pPr>
              <a:lnSpc>
                <a:spcPct val="150000"/>
              </a:lnSpc>
            </a:pPr>
            <a:r>
              <a:rPr lang="en-US" dirty="0">
                <a:solidFill>
                  <a:srgbClr val="00B0F0"/>
                </a:solidFill>
                <a:latin typeface="Times New Roman" panose="02020603050405020304" pitchFamily="18" charset="0"/>
                <a:cs typeface="Times New Roman" panose="02020603050405020304" pitchFamily="18" charset="0"/>
              </a:rPr>
              <a:t>Methodology</a:t>
            </a:r>
          </a:p>
          <a:p>
            <a:pPr>
              <a:lnSpc>
                <a:spcPct val="150000"/>
              </a:lnSpc>
            </a:pPr>
            <a:r>
              <a:rPr lang="en-US" dirty="0" smtClean="0">
                <a:solidFill>
                  <a:srgbClr val="00B0F0"/>
                </a:solidFill>
                <a:latin typeface="Times New Roman" panose="02020603050405020304" pitchFamily="18" charset="0"/>
                <a:cs typeface="Times New Roman" panose="02020603050405020304" pitchFamily="18" charset="0"/>
              </a:rPr>
              <a:t>Preliminary results</a:t>
            </a:r>
          </a:p>
          <a:p>
            <a:pPr>
              <a:lnSpc>
                <a:spcPct val="150000"/>
              </a:lnSpc>
            </a:pPr>
            <a:r>
              <a:rPr lang="en-US" dirty="0" smtClean="0">
                <a:solidFill>
                  <a:srgbClr val="00B0F0"/>
                </a:solidFill>
                <a:latin typeface="Times New Roman" panose="02020603050405020304" pitchFamily="18" charset="0"/>
                <a:cs typeface="Times New Roman" panose="02020603050405020304" pitchFamily="18" charset="0"/>
              </a:rPr>
              <a:t>Issues and Success factors</a:t>
            </a:r>
          </a:p>
          <a:p>
            <a:pPr>
              <a:lnSpc>
                <a:spcPct val="150000"/>
              </a:lnSpc>
            </a:pPr>
            <a:r>
              <a:rPr lang="en-US" dirty="0" smtClean="0">
                <a:solidFill>
                  <a:srgbClr val="00B0F0"/>
                </a:solidFill>
                <a:latin typeface="Times New Roman" panose="02020603050405020304" pitchFamily="18" charset="0"/>
                <a:cs typeface="Times New Roman" panose="02020603050405020304" pitchFamily="18" charset="0"/>
              </a:rPr>
              <a:t>Conclusions</a:t>
            </a:r>
            <a:endParaRPr lang="en-US" dirty="0">
              <a:solidFill>
                <a:srgbClr val="00B0F0"/>
              </a:solidFill>
              <a:latin typeface="Times New Roman" panose="02020603050405020304" pitchFamily="18" charset="0"/>
              <a:cs typeface="Times New Roman" panose="02020603050405020304" pitchFamily="18" charset="0"/>
            </a:endParaRPr>
          </a:p>
          <a:p>
            <a:endParaRPr lang="fr-FR" dirty="0">
              <a:solidFill>
                <a:srgbClr val="00B0F0"/>
              </a:solidFill>
            </a:endParaRPr>
          </a:p>
        </p:txBody>
      </p:sp>
      <p:sp>
        <p:nvSpPr>
          <p:cNvPr id="4" name="Titre 1"/>
          <p:cNvSpPr txBox="1">
            <a:spLocks/>
          </p:cNvSpPr>
          <p:nvPr/>
        </p:nvSpPr>
        <p:spPr>
          <a:xfrm>
            <a:off x="971550" y="115888"/>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rPr>
              <a:t>Overview </a:t>
            </a:r>
            <a:endParaRPr lang="fr-FR" altLang="fr-FR" sz="3000" b="1" dirty="0">
              <a:solidFill>
                <a:schemeClr val="accent6">
                  <a:lumMod val="75000"/>
                </a:schemeClr>
              </a:solidFill>
            </a:endParaRPr>
          </a:p>
        </p:txBody>
      </p:sp>
      <p:cxnSp>
        <p:nvCxnSpPr>
          <p:cNvPr id="5" name="Connecteur droit 6"/>
          <p:cNvCxnSpPr/>
          <p:nvPr/>
        </p:nvCxnSpPr>
        <p:spPr>
          <a:xfrm>
            <a:off x="107504" y="836712"/>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80831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340768"/>
            <a:ext cx="4681182" cy="5517232"/>
          </a:xfrm>
        </p:spPr>
        <p:txBody>
          <a:bodyPr>
            <a:noAutofit/>
          </a:bodyPr>
          <a:lstStyle/>
          <a:p>
            <a:pPr>
              <a:lnSpc>
                <a:spcPts val="2800"/>
              </a:lnSpc>
              <a:spcBef>
                <a:spcPts val="0"/>
              </a:spcBef>
            </a:pPr>
            <a:r>
              <a:rPr lang="en-US" sz="2400" b="1" dirty="0" smtClean="0">
                <a:solidFill>
                  <a:srgbClr val="00B0F0"/>
                </a:solidFill>
                <a:latin typeface="Times New Roman" panose="02020603050405020304" pitchFamily="18" charset="0"/>
                <a:cs typeface="Times New Roman" panose="02020603050405020304" pitchFamily="18" charset="0"/>
              </a:rPr>
              <a:t>HIV infection</a:t>
            </a:r>
          </a:p>
          <a:p>
            <a:pPr lvl="1">
              <a:lnSpc>
                <a:spcPts val="2800"/>
              </a:lnSpc>
              <a:spcBef>
                <a:spcPts val="0"/>
              </a:spcBef>
            </a:pPr>
            <a:r>
              <a:rPr lang="en-US" sz="2200" dirty="0" smtClean="0">
                <a:latin typeface="Times New Roman" panose="02020603050405020304" pitchFamily="18" charset="0"/>
                <a:cs typeface="Times New Roman" panose="02020603050405020304" pitchFamily="18" charset="0"/>
              </a:rPr>
              <a:t>Prevalence (2009): </a:t>
            </a:r>
            <a:r>
              <a:rPr lang="en-US" sz="2200" b="1" dirty="0" smtClean="0">
                <a:latin typeface="Times New Roman" panose="02020603050405020304" pitchFamily="18" charset="0"/>
                <a:cs typeface="Times New Roman" panose="02020603050405020304" pitchFamily="18" charset="0"/>
              </a:rPr>
              <a:t>0.3% </a:t>
            </a:r>
            <a:r>
              <a:rPr lang="en-US" sz="2200" dirty="0" smtClean="0">
                <a:latin typeface="Times New Roman" panose="02020603050405020304" pitchFamily="18" charset="0"/>
                <a:cs typeface="Times New Roman" panose="02020603050405020304" pitchFamily="18" charset="0"/>
              </a:rPr>
              <a:t>of adults</a:t>
            </a:r>
          </a:p>
          <a:p>
            <a:pPr lvl="1">
              <a:lnSpc>
                <a:spcPts val="2800"/>
              </a:lnSpc>
              <a:spcBef>
                <a:spcPts val="0"/>
              </a:spcBef>
            </a:pPr>
            <a:r>
              <a:rPr lang="en-US" sz="2200" b="1" dirty="0" smtClean="0">
                <a:latin typeface="Times New Roman" pitchFamily="18" charset="0"/>
                <a:cs typeface="Times New Roman" pitchFamily="18" charset="0"/>
              </a:rPr>
              <a:t>1</a:t>
            </a:r>
            <a:r>
              <a:rPr lang="en-US" sz="2200" b="1" baseline="30000" dirty="0" smtClean="0">
                <a:latin typeface="Times New Roman" pitchFamily="18" charset="0"/>
                <a:cs typeface="Times New Roman" pitchFamily="18" charset="0"/>
              </a:rPr>
              <a:t>st</a:t>
            </a:r>
            <a:r>
              <a:rPr lang="en-US" sz="2200" b="1"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HIV-infected patient identified in 1990</a:t>
            </a:r>
          </a:p>
          <a:p>
            <a:pPr lvl="1">
              <a:lnSpc>
                <a:spcPts val="2800"/>
              </a:lnSpc>
              <a:spcBef>
                <a:spcPts val="0"/>
              </a:spcBef>
            </a:pPr>
            <a:r>
              <a:rPr lang="en-US" sz="2200" dirty="0" smtClean="0">
                <a:latin typeface="Times New Roman" pitchFamily="18" charset="0"/>
                <a:ea typeface="ＭＳ Ｐゴシック" pitchFamily="34" charset="-128"/>
                <a:cs typeface="Times New Roman" pitchFamily="18" charset="0"/>
              </a:rPr>
              <a:t>ARV </a:t>
            </a:r>
            <a:r>
              <a:rPr lang="en-US" sz="2200" dirty="0">
                <a:latin typeface="Times New Roman" pitchFamily="18" charset="0"/>
                <a:ea typeface="ＭＳ Ｐゴシック" pitchFamily="34" charset="-128"/>
                <a:cs typeface="Times New Roman" pitchFamily="18" charset="0"/>
              </a:rPr>
              <a:t>treatment program since 2003: 1st &amp; 2nd line </a:t>
            </a:r>
            <a:r>
              <a:rPr lang="en-US" sz="2200" dirty="0" smtClean="0">
                <a:latin typeface="Times New Roman" pitchFamily="18" charset="0"/>
                <a:ea typeface="ＭＳ Ｐゴシック" pitchFamily="34" charset="-128"/>
                <a:cs typeface="Times New Roman" pitchFamily="18" charset="0"/>
              </a:rPr>
              <a:t>regimen </a:t>
            </a:r>
            <a:endParaRPr lang="en-US" sz="2200" dirty="0">
              <a:latin typeface="Times New Roman" pitchFamily="18" charset="0"/>
              <a:ea typeface="ＭＳ Ｐゴシック" pitchFamily="34" charset="-128"/>
              <a:cs typeface="Times New Roman" pitchFamily="18" charset="0"/>
            </a:endParaRPr>
          </a:p>
          <a:p>
            <a:pPr lvl="1">
              <a:lnSpc>
                <a:spcPts val="2800"/>
              </a:lnSpc>
              <a:spcBef>
                <a:spcPts val="0"/>
              </a:spcBef>
            </a:pPr>
            <a:r>
              <a:rPr lang="en-US" sz="2200" dirty="0">
                <a:latin typeface="Times New Roman" pitchFamily="18" charset="0"/>
                <a:ea typeface="ＭＳ Ｐゴシック" pitchFamily="34" charset="-128"/>
                <a:cs typeface="Times New Roman" pitchFamily="18" charset="0"/>
              </a:rPr>
              <a:t>HIV VL &amp; drug resistance </a:t>
            </a:r>
            <a:r>
              <a:rPr lang="en-US" sz="2200" dirty="0" smtClean="0">
                <a:latin typeface="Times New Roman" pitchFamily="18" charset="0"/>
                <a:ea typeface="ＭＳ Ｐゴシック" pitchFamily="34" charset="-128"/>
                <a:cs typeface="Times New Roman" pitchFamily="18" charset="0"/>
              </a:rPr>
              <a:t>testing </a:t>
            </a:r>
            <a:r>
              <a:rPr lang="en-US" sz="2200" dirty="0">
                <a:latin typeface="Times New Roman" pitchFamily="18" charset="0"/>
                <a:ea typeface="ＭＳ Ｐゴシック" pitchFamily="34" charset="-128"/>
                <a:cs typeface="Times New Roman" pitchFamily="18" charset="0"/>
              </a:rPr>
              <a:t>available since </a:t>
            </a:r>
            <a:r>
              <a:rPr lang="en-US" sz="2200" dirty="0" smtClean="0">
                <a:latin typeface="Times New Roman" pitchFamily="18" charset="0"/>
                <a:ea typeface="ＭＳ Ｐゴシック" pitchFamily="34" charset="-128"/>
                <a:cs typeface="Times New Roman" pitchFamily="18" charset="0"/>
              </a:rPr>
              <a:t>2009 </a:t>
            </a:r>
          </a:p>
          <a:p>
            <a:pPr lvl="1">
              <a:lnSpc>
                <a:spcPts val="2800"/>
              </a:lnSpc>
              <a:spcBef>
                <a:spcPts val="0"/>
              </a:spcBef>
            </a:pPr>
            <a:r>
              <a:rPr lang="en-US" sz="2200" dirty="0">
                <a:latin typeface="Times New Roman" pitchFamily="18" charset="0"/>
                <a:ea typeface="ＭＳ Ｐゴシック" pitchFamily="34" charset="-128"/>
                <a:cs typeface="Times New Roman" pitchFamily="18" charset="0"/>
              </a:rPr>
              <a:t>P</a:t>
            </a:r>
            <a:r>
              <a:rPr lang="en-US" sz="2200" dirty="0" smtClean="0">
                <a:latin typeface="Times New Roman" pitchFamily="18" charset="0"/>
                <a:ea typeface="ＭＳ Ｐゴシック" pitchFamily="34" charset="-128"/>
                <a:cs typeface="Times New Roman" pitchFamily="18" charset="0"/>
              </a:rPr>
              <a:t>atients </a:t>
            </a:r>
            <a:r>
              <a:rPr lang="en-US" sz="2200" dirty="0" smtClean="0">
                <a:latin typeface="Times New Roman" panose="02020603050405020304" pitchFamily="18" charset="0"/>
                <a:cs typeface="Times New Roman" panose="02020603050405020304" pitchFamily="18" charset="0"/>
              </a:rPr>
              <a:t>registered (</a:t>
            </a:r>
            <a:r>
              <a:rPr lang="en-US" sz="2200" dirty="0" smtClean="0">
                <a:latin typeface="Times New Roman" panose="02020603050405020304" pitchFamily="18" charset="0"/>
                <a:cs typeface="Times New Roman" panose="02020603050405020304" pitchFamily="18" charset="0"/>
              </a:rPr>
              <a:t>2014</a:t>
            </a:r>
            <a:r>
              <a:rPr lang="en-US" sz="2200" dirty="0" smtClean="0">
                <a:latin typeface="Times New Roman" panose="02020603050405020304" pitchFamily="18" charset="0"/>
                <a:cs typeface="Times New Roman" panose="02020603050405020304" pitchFamily="18" charset="0"/>
              </a:rPr>
              <a:t>) : </a:t>
            </a:r>
            <a:r>
              <a:rPr lang="en-US" sz="2200" b="1" dirty="0" smtClean="0">
                <a:latin typeface="Times New Roman" panose="02020603050405020304" pitchFamily="18" charset="0"/>
                <a:cs typeface="Times New Roman" panose="02020603050405020304" pitchFamily="18" charset="0"/>
              </a:rPr>
              <a:t>5933 </a:t>
            </a:r>
            <a:br>
              <a:rPr lang="en-US" sz="2200" b="1" dirty="0" smtClean="0">
                <a:latin typeface="Times New Roman" panose="02020603050405020304" pitchFamily="18" charset="0"/>
                <a:cs typeface="Times New Roman" panose="02020603050405020304" pitchFamily="18" charset="0"/>
              </a:rPr>
            </a:br>
            <a:r>
              <a:rPr lang="en-US" sz="2200" b="1" dirty="0" smtClean="0">
                <a:latin typeface="Times New Roman" panose="02020603050405020304" pitchFamily="18" charset="0"/>
                <a:cs typeface="Times New Roman" panose="02020603050405020304" pitchFamily="18" charset="0"/>
              </a:rPr>
              <a:t>	- 3336 (56%) </a:t>
            </a:r>
            <a:r>
              <a:rPr lang="en-US" sz="2200" dirty="0" smtClean="0">
                <a:latin typeface="Times New Roman" panose="02020603050405020304" pitchFamily="18" charset="0"/>
                <a:cs typeface="Times New Roman" panose="02020603050405020304" pitchFamily="18" charset="0"/>
              </a:rPr>
              <a:t>on ARV therapy</a:t>
            </a:r>
          </a:p>
          <a:p>
            <a:pPr marL="457200" lvl="1" indent="0">
              <a:lnSpc>
                <a:spcPts val="2800"/>
              </a:lnSpc>
              <a:spcBef>
                <a:spcPts val="0"/>
              </a:spcBef>
              <a:buNone/>
            </a:pPr>
            <a:r>
              <a:rPr lang="en-US" sz="2200" b="1" dirty="0" smtClean="0">
                <a:latin typeface="Times New Roman" panose="02020603050405020304" pitchFamily="18" charset="0"/>
                <a:cs typeface="Times New Roman" panose="02020603050405020304" pitchFamily="18" charset="0"/>
              </a:rPr>
              <a:t>	- 2769 (83%) </a:t>
            </a:r>
            <a:r>
              <a:rPr lang="en-US" sz="2200" dirty="0" smtClean="0">
                <a:latin typeface="Times New Roman" panose="02020603050405020304" pitchFamily="18" charset="0"/>
                <a:cs typeface="Times New Roman" panose="02020603050405020304" pitchFamily="18" charset="0"/>
              </a:rPr>
              <a:t>benefited from 	VL </a:t>
            </a:r>
            <a:r>
              <a:rPr lang="en-US" sz="2200" dirty="0" smtClean="0">
                <a:latin typeface="Times New Roman" panose="02020603050405020304" pitchFamily="18" charset="0"/>
                <a:cs typeface="Times New Roman" panose="02020603050405020304" pitchFamily="18" charset="0"/>
              </a:rPr>
              <a:t>testing</a:t>
            </a:r>
            <a:endParaRPr lang="en-US" sz="2200" dirty="0" smtClean="0">
              <a:latin typeface="Times New Roman" panose="02020603050405020304" pitchFamily="18" charset="0"/>
              <a:cs typeface="Times New Roman" panose="02020603050405020304" pitchFamily="18" charset="0"/>
            </a:endParaRPr>
          </a:p>
          <a:p>
            <a:pPr marL="457200" lvl="1" indent="0">
              <a:lnSpc>
                <a:spcPts val="2800"/>
              </a:lnSpc>
              <a:spcBef>
                <a:spcPts val="0"/>
              </a:spcBef>
              <a:buNone/>
            </a:pPr>
            <a:r>
              <a:rPr lang="en-US" sz="2200" b="1" dirty="0" smtClean="0">
                <a:latin typeface="Times New Roman" panose="02020603050405020304" pitchFamily="18" charset="0"/>
                <a:cs typeface="Times New Roman" panose="02020603050405020304" pitchFamily="18" charset="0"/>
              </a:rPr>
              <a:t>	- 87</a:t>
            </a:r>
            <a:r>
              <a:rPr lang="en-US" sz="2200" b="1"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of</a:t>
            </a:r>
            <a:r>
              <a:rPr lang="en-US" sz="2200" b="1"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them</a:t>
            </a:r>
            <a:r>
              <a:rPr lang="en-US" sz="2200" b="1"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have VL &lt;250 	</a:t>
            </a:r>
            <a:r>
              <a:rPr lang="en-US" sz="2200" dirty="0" err="1" smtClean="0">
                <a:latin typeface="Times New Roman" panose="02020603050405020304" pitchFamily="18" charset="0"/>
                <a:cs typeface="Times New Roman" panose="02020603050405020304" pitchFamily="18" charset="0"/>
              </a:rPr>
              <a:t>cp</a:t>
            </a:r>
            <a:r>
              <a:rPr lang="en-US" sz="2200" dirty="0" smtClean="0">
                <a:latin typeface="Times New Roman" panose="02020603050405020304" pitchFamily="18" charset="0"/>
                <a:cs typeface="Times New Roman" panose="02020603050405020304" pitchFamily="18" charset="0"/>
              </a:rPr>
              <a:t>/ml</a:t>
            </a:r>
            <a:endParaRPr lang="fr-FR" sz="2200" b="1" dirty="0">
              <a:latin typeface="Times New Roman" panose="02020603050405020304" pitchFamily="18" charset="0"/>
              <a:cs typeface="Times New Roman" panose="02020603050405020304" pitchFamily="18" charset="0"/>
            </a:endParaRPr>
          </a:p>
        </p:txBody>
      </p:sp>
      <p:sp>
        <p:nvSpPr>
          <p:cNvPr id="4" name="Titre 1"/>
          <p:cNvSpPr txBox="1">
            <a:spLocks/>
          </p:cNvSpPr>
          <p:nvPr/>
        </p:nvSpPr>
        <p:spPr>
          <a:xfrm>
            <a:off x="971550" y="115888"/>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rPr>
              <a:t>HIV and HPV </a:t>
            </a:r>
            <a:r>
              <a:rPr lang="en-US" altLang="fr-FR" sz="3000" b="1" dirty="0">
                <a:solidFill>
                  <a:schemeClr val="accent6">
                    <a:lumMod val="75000"/>
                  </a:schemeClr>
                </a:solidFill>
              </a:rPr>
              <a:t>Situation in Laos</a:t>
            </a:r>
            <a:endParaRPr lang="fr-FR" altLang="fr-FR" sz="3000" b="1" dirty="0">
              <a:solidFill>
                <a:schemeClr val="accent6">
                  <a:lumMod val="75000"/>
                </a:schemeClr>
              </a:solidFill>
            </a:endParaRPr>
          </a:p>
        </p:txBody>
      </p:sp>
      <p:cxnSp>
        <p:nvCxnSpPr>
          <p:cNvPr id="5" name="Connecteur droit 6"/>
          <p:cNvCxnSpPr/>
          <p:nvPr/>
        </p:nvCxnSpPr>
        <p:spPr>
          <a:xfrm>
            <a:off x="107504" y="764704"/>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7" name="Espace réservé du contenu 2"/>
          <p:cNvSpPr txBox="1">
            <a:spLocks/>
          </p:cNvSpPr>
          <p:nvPr/>
        </p:nvSpPr>
        <p:spPr>
          <a:xfrm>
            <a:off x="4644008" y="1412776"/>
            <a:ext cx="4162030" cy="518457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ts val="2800"/>
              </a:lnSpc>
              <a:spcBef>
                <a:spcPts val="0"/>
              </a:spcBef>
            </a:pPr>
            <a:r>
              <a:rPr lang="en-US" sz="2400" b="1" dirty="0">
                <a:solidFill>
                  <a:srgbClr val="00B0F0"/>
                </a:solidFill>
                <a:latin typeface="Times New Roman" panose="02020603050405020304" pitchFamily="18" charset="0"/>
                <a:cs typeface="Times New Roman" panose="02020603050405020304" pitchFamily="18" charset="0"/>
              </a:rPr>
              <a:t>HPV infection</a:t>
            </a:r>
          </a:p>
          <a:p>
            <a:pPr lvl="1">
              <a:lnSpc>
                <a:spcPts val="2800"/>
              </a:lnSpc>
              <a:spcBef>
                <a:spcPts val="0"/>
              </a:spcBef>
            </a:pPr>
            <a:r>
              <a:rPr lang="en-US" sz="2200" dirty="0">
                <a:latin typeface="Times New Roman" panose="02020603050405020304" pitchFamily="18" charset="0"/>
                <a:cs typeface="Times New Roman" panose="02020603050405020304" pitchFamily="18" charset="0"/>
              </a:rPr>
              <a:t>No national screening and prevention program for cervical </a:t>
            </a:r>
            <a:r>
              <a:rPr lang="en-US" sz="2200" dirty="0" smtClean="0">
                <a:latin typeface="Times New Roman" panose="02020603050405020304" pitchFamily="18" charset="0"/>
                <a:cs typeface="Times New Roman" panose="02020603050405020304" pitchFamily="18" charset="0"/>
              </a:rPr>
              <a:t>cancer</a:t>
            </a:r>
          </a:p>
          <a:p>
            <a:pPr lvl="1">
              <a:lnSpc>
                <a:spcPts val="2800"/>
              </a:lnSpc>
              <a:spcBef>
                <a:spcPts val="0"/>
              </a:spcBef>
            </a:pPr>
            <a:r>
              <a:rPr lang="en-US" sz="2200" dirty="0" smtClean="0">
                <a:latin typeface="Times New Roman" panose="02020603050405020304" pitchFamily="18" charset="0"/>
                <a:cs typeface="Times New Roman" panose="02020603050405020304" pitchFamily="18" charset="0"/>
              </a:rPr>
              <a:t>Wide ignorance </a:t>
            </a:r>
            <a:r>
              <a:rPr lang="en-US" sz="2200" dirty="0">
                <a:latin typeface="Times New Roman" panose="02020603050405020304" pitchFamily="18" charset="0"/>
                <a:cs typeface="Times New Roman" panose="02020603050405020304" pitchFamily="18" charset="0"/>
              </a:rPr>
              <a:t>on cervical cancer and its prevention</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amongst L</a:t>
            </a:r>
            <a:r>
              <a:rPr lang="en-US" sz="2200" dirty="0" smtClean="0">
                <a:latin typeface="Times New Roman" panose="02020603050405020304" pitchFamily="18" charset="0"/>
                <a:cs typeface="Times New Roman" panose="02020603050405020304" pitchFamily="18" charset="0"/>
              </a:rPr>
              <a:t>ao women </a:t>
            </a:r>
            <a:endParaRPr lang="en-US" sz="2200" dirty="0">
              <a:latin typeface="Times New Roman" panose="02020603050405020304" pitchFamily="18" charset="0"/>
              <a:cs typeface="Times New Roman" panose="02020603050405020304" pitchFamily="18" charset="0"/>
            </a:endParaRPr>
          </a:p>
          <a:p>
            <a:pPr lvl="1">
              <a:lnSpc>
                <a:spcPts val="2800"/>
              </a:lnSpc>
              <a:spcBef>
                <a:spcPts val="0"/>
              </a:spcBef>
            </a:pPr>
            <a:r>
              <a:rPr lang="en-US" sz="2200" dirty="0" smtClean="0">
                <a:latin typeface="Times New Roman" panose="02020603050405020304" pitchFamily="18" charset="0"/>
                <a:cs typeface="Times New Roman" panose="02020603050405020304" pitchFamily="18" charset="0"/>
              </a:rPr>
              <a:t>Very few studies about cervical cancer</a:t>
            </a:r>
            <a:endParaRPr lang="en-US" sz="2200" dirty="0">
              <a:latin typeface="Times New Roman" panose="02020603050405020304" pitchFamily="18" charset="0"/>
              <a:cs typeface="Times New Roman" panose="02020603050405020304" pitchFamily="18" charset="0"/>
            </a:endParaRPr>
          </a:p>
          <a:p>
            <a:pPr lvl="1">
              <a:lnSpc>
                <a:spcPts val="2800"/>
              </a:lnSpc>
              <a:spcBef>
                <a:spcPts val="0"/>
              </a:spcBef>
            </a:pPr>
            <a:r>
              <a:rPr lang="en-US" sz="2200" dirty="0" smtClean="0">
                <a:latin typeface="Times New Roman" panose="02020603050405020304" pitchFamily="18" charset="0"/>
                <a:cs typeface="Times New Roman" panose="02020603050405020304" pitchFamily="18" charset="0"/>
              </a:rPr>
              <a:t>Limited options for cancer treatment</a:t>
            </a:r>
            <a:endParaRPr lang="fr-FR" sz="2200" dirty="0">
              <a:latin typeface="Times New Roman" panose="02020603050405020304" pitchFamily="18" charset="0"/>
              <a:cs typeface="Times New Roman" panose="02020603050405020304" pitchFamily="18" charset="0"/>
            </a:endParaRPr>
          </a:p>
        </p:txBody>
      </p:sp>
      <p:sp>
        <p:nvSpPr>
          <p:cNvPr id="8" name="Rectangle 7"/>
          <p:cNvSpPr/>
          <p:nvPr/>
        </p:nvSpPr>
        <p:spPr>
          <a:xfrm>
            <a:off x="1187624" y="729382"/>
            <a:ext cx="7128792" cy="589072"/>
          </a:xfrm>
          <a:prstGeom prst="rect">
            <a:avLst/>
          </a:prstGeom>
        </p:spPr>
        <p:txBody>
          <a:bodyPr wrap="square">
            <a:spAutoFit/>
          </a:bodyPr>
          <a:lstStyle/>
          <a:p>
            <a:pPr>
              <a:lnSpc>
                <a:spcPct val="150000"/>
              </a:lnSpc>
            </a:pPr>
            <a:r>
              <a:rPr lang="en-US" sz="2400" b="1" dirty="0">
                <a:latin typeface="+mj-lt"/>
                <a:ea typeface="+mj-ea"/>
                <a:cs typeface="+mj-cs"/>
              </a:rPr>
              <a:t>Total population ≈ 6.8 M (2009), Female (&gt;15y): 1.8 M</a:t>
            </a:r>
          </a:p>
        </p:txBody>
      </p:sp>
    </p:spTree>
    <p:extLst>
      <p:ext uri="{BB962C8B-B14F-4D97-AF65-F5344CB8AC3E}">
        <p14:creationId xmlns:p14="http://schemas.microsoft.com/office/powerpoint/2010/main" val="3767445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908720"/>
            <a:ext cx="8507288" cy="5256584"/>
          </a:xfrm>
        </p:spPr>
        <p:txBody>
          <a:bodyPr>
            <a:normAutofit/>
          </a:bodyPr>
          <a:lstStyle/>
          <a:p>
            <a:r>
              <a:rPr lang="en-US" altLang="fr-FR" sz="2400" b="1" dirty="0">
                <a:solidFill>
                  <a:srgbClr val="00B0F0"/>
                </a:solidFill>
                <a:latin typeface="Times New Roman" panose="02020603050405020304" pitchFamily="18" charset="0"/>
                <a:cs typeface="Times New Roman" panose="02020603050405020304" pitchFamily="18" charset="0"/>
              </a:rPr>
              <a:t>Study </a:t>
            </a:r>
            <a:r>
              <a:rPr lang="en-US" altLang="fr-FR" sz="2400" b="1" dirty="0" smtClean="0">
                <a:solidFill>
                  <a:srgbClr val="00B0F0"/>
                </a:solidFill>
                <a:latin typeface="Times New Roman" panose="02020603050405020304" pitchFamily="18" charset="0"/>
                <a:cs typeface="Times New Roman" panose="02020603050405020304" pitchFamily="18" charset="0"/>
              </a:rPr>
              <a:t>rationale</a:t>
            </a:r>
          </a:p>
          <a:p>
            <a:pPr lvl="1"/>
            <a:r>
              <a:rPr lang="en-US" altLang="fr-FR" sz="2200" dirty="0" smtClean="0">
                <a:latin typeface="Times New Roman" panose="02020603050405020304" pitchFamily="18" charset="0"/>
                <a:cs typeface="Times New Roman" panose="02020603050405020304" pitchFamily="18" charset="0"/>
              </a:rPr>
              <a:t>C</a:t>
            </a:r>
            <a:r>
              <a:rPr lang="en-US" sz="2200" dirty="0" smtClean="0">
                <a:latin typeface="Times New Roman" panose="02020603050405020304" pitchFamily="18" charset="0"/>
                <a:cs typeface="Times New Roman" panose="02020603050405020304" pitchFamily="18" charset="0"/>
              </a:rPr>
              <a:t>rude incidence in Laos: cervical </a:t>
            </a:r>
            <a:r>
              <a:rPr lang="en-US" sz="2200" dirty="0">
                <a:latin typeface="Times New Roman" panose="02020603050405020304" pitchFamily="18" charset="0"/>
                <a:cs typeface="Times New Roman" panose="02020603050405020304" pitchFamily="18" charset="0"/>
              </a:rPr>
              <a:t>cancer is the most common cancer </a:t>
            </a:r>
            <a:r>
              <a:rPr lang="en-US" sz="2200" dirty="0" smtClean="0">
                <a:latin typeface="Times New Roman" panose="02020603050405020304" pitchFamily="18" charset="0"/>
                <a:cs typeface="Times New Roman" panose="02020603050405020304" pitchFamily="18" charset="0"/>
              </a:rPr>
              <a:t>in women: 15.8/100 000, but only </a:t>
            </a:r>
            <a:r>
              <a:rPr lang="en-US" sz="2200" dirty="0">
                <a:latin typeface="Times New Roman" panose="02020603050405020304" pitchFamily="18" charset="0"/>
                <a:cs typeface="Times New Roman" panose="02020603050405020304" pitchFamily="18" charset="0"/>
              </a:rPr>
              <a:t>3.9% of women benefit from Pap smear </a:t>
            </a:r>
            <a:r>
              <a:rPr lang="en-US" sz="2200" dirty="0" smtClean="0">
                <a:latin typeface="Times New Roman" panose="02020603050405020304" pitchFamily="18" charset="0"/>
                <a:cs typeface="Times New Roman" panose="02020603050405020304" pitchFamily="18" charset="0"/>
              </a:rPr>
              <a:t>screening. </a:t>
            </a:r>
          </a:p>
          <a:p>
            <a:pPr lvl="1"/>
            <a:r>
              <a:rPr lang="en-US" sz="2200" dirty="0" smtClean="0">
                <a:latin typeface="Times New Roman" panose="02020603050405020304" pitchFamily="18" charset="0"/>
                <a:cs typeface="Times New Roman" panose="02020603050405020304" pitchFamily="18" charset="0"/>
              </a:rPr>
              <a:t>2</a:t>
            </a:r>
            <a:r>
              <a:rPr lang="en-US" sz="2200" baseline="30000" dirty="0" smtClean="0">
                <a:latin typeface="Times New Roman" panose="02020603050405020304" pitchFamily="18" charset="0"/>
                <a:cs typeface="Times New Roman" panose="02020603050405020304" pitchFamily="18" charset="0"/>
              </a:rPr>
              <a:t>nd</a:t>
            </a:r>
            <a:r>
              <a:rPr lang="en-US" sz="2200" dirty="0" smtClean="0">
                <a:latin typeface="Times New Roman" panose="02020603050405020304" pitchFamily="18" charset="0"/>
                <a:cs typeface="Times New Roman" panose="02020603050405020304" pitchFamily="18" charset="0"/>
              </a:rPr>
              <a:t> leading cause of cancer </a:t>
            </a:r>
            <a:r>
              <a:rPr lang="en-US" sz="2200" dirty="0">
                <a:latin typeface="Times New Roman" panose="02020603050405020304" pitchFamily="18" charset="0"/>
                <a:cs typeface="Times New Roman" panose="02020603050405020304" pitchFamily="18" charset="0"/>
              </a:rPr>
              <a:t>death </a:t>
            </a:r>
            <a:r>
              <a:rPr lang="en-US" sz="2200" dirty="0" smtClean="0">
                <a:latin typeface="Times New Roman" panose="02020603050405020304" pitchFamily="18" charset="0"/>
                <a:cs typeface="Times New Roman" panose="02020603050405020304" pitchFamily="18" charset="0"/>
              </a:rPr>
              <a:t>in women</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aged 15-44 years. </a:t>
            </a:r>
          </a:p>
          <a:p>
            <a:pPr lvl="1"/>
            <a:r>
              <a:rPr lang="en-US" sz="2200" dirty="0">
                <a:latin typeface="Times New Roman" panose="02020603050405020304" pitchFamily="18" charset="0"/>
                <a:cs typeface="Times New Roman" panose="02020603050405020304" pitchFamily="18" charset="0"/>
              </a:rPr>
              <a:t>A new </a:t>
            </a:r>
            <a:r>
              <a:rPr lang="en-US" sz="2200" dirty="0" smtClean="0">
                <a:latin typeface="Times New Roman" panose="02020603050405020304" pitchFamily="18" charset="0"/>
                <a:cs typeface="Times New Roman" panose="02020603050405020304" pitchFamily="18" charset="0"/>
              </a:rPr>
              <a:t>rapid HPV test, </a:t>
            </a:r>
            <a:r>
              <a:rPr lang="en-US" sz="2200" i="1" dirty="0" err="1" smtClean="0">
                <a:latin typeface="Times New Roman" panose="02020603050405020304" pitchFamily="18" charset="0"/>
                <a:cs typeface="Times New Roman" panose="02020603050405020304" pitchFamily="18" charset="0"/>
              </a:rPr>
              <a:t>care</a:t>
            </a:r>
            <a:r>
              <a:rPr lang="en-US" sz="2200" dirty="0" err="1" smtClean="0">
                <a:latin typeface="Times New Roman" panose="02020603050405020304" pitchFamily="18" charset="0"/>
                <a:cs typeface="Times New Roman" panose="02020603050405020304" pitchFamily="18" charset="0"/>
              </a:rPr>
              <a:t>HPV</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showed high </a:t>
            </a:r>
            <a:r>
              <a:rPr lang="en-US" sz="2200" dirty="0">
                <a:latin typeface="Times New Roman" panose="02020603050405020304" pitchFamily="18" charset="0"/>
                <a:cs typeface="Times New Roman" panose="02020603050405020304" pitchFamily="18" charset="0"/>
              </a:rPr>
              <a:t>sensitivity for the detection of high grade cervical intraepithelial neoplasia (CIN). </a:t>
            </a:r>
            <a:endParaRPr lang="en-US" sz="2200" dirty="0" smtClean="0">
              <a:latin typeface="Times New Roman" panose="02020603050405020304" pitchFamily="18" charset="0"/>
              <a:cs typeface="Times New Roman" panose="02020603050405020304" pitchFamily="18" charset="0"/>
            </a:endParaRPr>
          </a:p>
          <a:p>
            <a:pPr lvl="1"/>
            <a:endParaRPr lang="en-US" sz="2200" dirty="0">
              <a:latin typeface="Times New Roman" panose="02020603050405020304" pitchFamily="18" charset="0"/>
              <a:cs typeface="Times New Roman" panose="02020603050405020304" pitchFamily="18" charset="0"/>
            </a:endParaRPr>
          </a:p>
          <a:p>
            <a:r>
              <a:rPr lang="en-US" sz="2400" b="1" dirty="0" smtClean="0">
                <a:solidFill>
                  <a:srgbClr val="00B0F0"/>
                </a:solidFill>
                <a:latin typeface="Times New Roman" panose="02020603050405020304" pitchFamily="18" charset="0"/>
                <a:cs typeface="Times New Roman" panose="02020603050405020304" pitchFamily="18" charset="0"/>
              </a:rPr>
              <a:t>Objective of the study </a:t>
            </a:r>
            <a:endParaRPr lang="en-US" sz="2600" dirty="0" smtClean="0">
              <a:latin typeface="Times New Roman" panose="02020603050405020304" pitchFamily="18" charset="0"/>
              <a:cs typeface="Times New Roman" panose="02020603050405020304" pitchFamily="18" charset="0"/>
            </a:endParaRPr>
          </a:p>
          <a:p>
            <a:pPr lvl="1"/>
            <a:r>
              <a:rPr lang="en-US" sz="2200" dirty="0">
                <a:latin typeface="Times New Roman" panose="02020603050405020304" pitchFamily="18" charset="0"/>
                <a:cs typeface="Times New Roman" panose="02020603050405020304" pitchFamily="18" charset="0"/>
              </a:rPr>
              <a:t>To assess the performance of HPV screening with </a:t>
            </a:r>
            <a:r>
              <a:rPr lang="en-US" sz="2200" i="1" dirty="0" err="1">
                <a:latin typeface="Times New Roman" panose="02020603050405020304" pitchFamily="18" charset="0"/>
                <a:cs typeface="Times New Roman" panose="02020603050405020304" pitchFamily="18" charset="0"/>
              </a:rPr>
              <a:t>care</a:t>
            </a:r>
            <a:r>
              <a:rPr lang="en-US" sz="2200" dirty="0" err="1">
                <a:latin typeface="Times New Roman" panose="02020603050405020304" pitchFamily="18" charset="0"/>
                <a:cs typeface="Times New Roman" panose="02020603050405020304" pitchFamily="18" charset="0"/>
              </a:rPr>
              <a:t>HPV</a:t>
            </a:r>
            <a:r>
              <a:rPr lang="en-US" sz="2200" dirty="0">
                <a:latin typeface="Times New Roman" panose="02020603050405020304" pitchFamily="18" charset="0"/>
                <a:cs typeface="Times New Roman" panose="02020603050405020304" pitchFamily="18" charset="0"/>
              </a:rPr>
              <a:t>™ versus conventional Pap smear (CPS) for the detection of precancerous and cancerous cervical lesions among HIV-infected women in </a:t>
            </a:r>
            <a:r>
              <a:rPr lang="en-US" sz="2200" dirty="0" smtClean="0">
                <a:latin typeface="Times New Roman" panose="02020603050405020304" pitchFamily="18" charset="0"/>
                <a:cs typeface="Times New Roman" panose="02020603050405020304" pitchFamily="18" charset="0"/>
              </a:rPr>
              <a:t>Laos. </a:t>
            </a:r>
            <a:endParaRPr lang="fr-FR" sz="2200" dirty="0">
              <a:latin typeface="Times New Roman" panose="02020603050405020304" pitchFamily="18" charset="0"/>
              <a:cs typeface="Times New Roman" panose="02020603050405020304" pitchFamily="18" charset="0"/>
            </a:endParaRPr>
          </a:p>
        </p:txBody>
      </p:sp>
      <p:sp>
        <p:nvSpPr>
          <p:cNvPr id="4" name="Titre 1"/>
          <p:cNvSpPr txBox="1">
            <a:spLocks/>
          </p:cNvSpPr>
          <p:nvPr/>
        </p:nvSpPr>
        <p:spPr>
          <a:xfrm>
            <a:off x="971550" y="115888"/>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altLang="fr-FR" sz="3000" b="1" dirty="0">
              <a:solidFill>
                <a:schemeClr val="accent6">
                  <a:lumMod val="75000"/>
                </a:schemeClr>
              </a:solidFill>
            </a:endParaRPr>
          </a:p>
        </p:txBody>
      </p:sp>
      <p:cxnSp>
        <p:nvCxnSpPr>
          <p:cNvPr id="5" name="Connecteur droit 6"/>
          <p:cNvCxnSpPr/>
          <p:nvPr/>
        </p:nvCxnSpPr>
        <p:spPr>
          <a:xfrm>
            <a:off x="107504"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6"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rPr>
              <a:t>Study Rationale &amp; Objective </a:t>
            </a:r>
            <a:endParaRPr lang="fr-FR" altLang="fr-FR" sz="3000" b="1" dirty="0">
              <a:solidFill>
                <a:schemeClr val="accent6">
                  <a:lumMod val="75000"/>
                </a:schemeClr>
              </a:solidFill>
            </a:endParaRPr>
          </a:p>
        </p:txBody>
      </p:sp>
    </p:spTree>
    <p:extLst>
      <p:ext uri="{BB962C8B-B14F-4D97-AF65-F5344CB8AC3E}">
        <p14:creationId xmlns:p14="http://schemas.microsoft.com/office/powerpoint/2010/main" val="23277377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0" y="1273716"/>
            <a:ext cx="9144000" cy="5539660"/>
            <a:chOff x="0" y="681753"/>
            <a:chExt cx="9144000" cy="553966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5175"/>
              <a:ext cx="9144000" cy="503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325" y="5157788"/>
              <a:ext cx="3057525" cy="106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Connecteur droit avec flèche 10"/>
            <p:cNvCxnSpPr/>
            <p:nvPr/>
          </p:nvCxnSpPr>
          <p:spPr>
            <a:xfrm>
              <a:off x="3995738" y="4581525"/>
              <a:ext cx="863600" cy="59055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6150" name="ZoneTexte 1"/>
            <p:cNvSpPr txBox="1">
              <a:spLocks noChangeArrowheads="1"/>
            </p:cNvSpPr>
            <p:nvPr/>
          </p:nvSpPr>
          <p:spPr bwMode="auto">
            <a:xfrm>
              <a:off x="0" y="681753"/>
              <a:ext cx="16564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fr-FR" sz="2000" dirty="0"/>
                <a:t>Age: </a:t>
              </a:r>
              <a:r>
                <a:rPr lang="en-US" altLang="fr-FR" sz="2000" dirty="0" smtClean="0"/>
                <a:t>25-65</a:t>
              </a:r>
              <a:endParaRPr lang="fr-FR" altLang="fr-FR" sz="2000" dirty="0"/>
            </a:p>
          </p:txBody>
        </p:sp>
      </p:grpSp>
      <p:cxnSp>
        <p:nvCxnSpPr>
          <p:cNvPr id="8" name="Connecteur droit 6"/>
          <p:cNvCxnSpPr/>
          <p:nvPr/>
        </p:nvCxnSpPr>
        <p:spPr>
          <a:xfrm>
            <a:off x="175743"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9"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Methods: </a:t>
            </a:r>
            <a:r>
              <a:rPr lang="en-US" altLang="fr-FR" sz="3000" b="1" dirty="0">
                <a:solidFill>
                  <a:schemeClr val="accent6">
                    <a:lumMod val="75000"/>
                  </a:schemeClr>
                </a:solidFill>
                <a:latin typeface="Times New Roman" panose="02020603050405020304" pitchFamily="18" charset="0"/>
                <a:cs typeface="Times New Roman" panose="02020603050405020304" pitchFamily="18" charset="0"/>
              </a:rPr>
              <a:t>Flow chart   </a:t>
            </a:r>
            <a:endParaRPr lang="fr-FR" altLang="fr-FR" sz="3000" b="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539552" y="863348"/>
            <a:ext cx="8496944" cy="451406"/>
          </a:xfrm>
          <a:prstGeom prst="rect">
            <a:avLst/>
          </a:prstGeom>
        </p:spPr>
        <p:txBody>
          <a:bodyPr wrap="square">
            <a:spAutoFit/>
          </a:bodyPr>
          <a:lstStyle/>
          <a:p>
            <a:pPr>
              <a:lnSpc>
                <a:spcPts val="2800"/>
              </a:lnSpc>
            </a:pPr>
            <a:r>
              <a:rPr lang="en-US" sz="2400" dirty="0">
                <a:solidFill>
                  <a:srgbClr val="00B0F0"/>
                </a:solidFill>
                <a:latin typeface="Times New Roman" panose="02020603050405020304" pitchFamily="18" charset="0"/>
                <a:cs typeface="Times New Roman" panose="02020603050405020304" pitchFamily="18" charset="0"/>
              </a:rPr>
              <a:t>A transversal multicenter study in four HIV/AIDS treatment centers</a:t>
            </a:r>
          </a:p>
        </p:txBody>
      </p:sp>
    </p:spTree>
    <p:extLst>
      <p:ext uri="{BB962C8B-B14F-4D97-AF65-F5344CB8AC3E}">
        <p14:creationId xmlns:p14="http://schemas.microsoft.com/office/powerpoint/2010/main" val="41733095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6"/>
          <p:cNvCxnSpPr/>
          <p:nvPr/>
        </p:nvCxnSpPr>
        <p:spPr>
          <a:xfrm>
            <a:off x="107504"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rPr>
              <a:t>Methods: </a:t>
            </a:r>
            <a:r>
              <a:rPr lang="en-US" altLang="fr-FR" sz="3000" b="1" i="1" dirty="0" err="1">
                <a:solidFill>
                  <a:schemeClr val="accent6">
                    <a:lumMod val="75000"/>
                  </a:schemeClr>
                </a:solidFill>
              </a:rPr>
              <a:t>c</a:t>
            </a:r>
            <a:r>
              <a:rPr lang="en-US" altLang="fr-FR" sz="3000" b="1" i="1" dirty="0" err="1" smtClean="0">
                <a:solidFill>
                  <a:schemeClr val="accent6">
                    <a:lumMod val="75000"/>
                  </a:schemeClr>
                </a:solidFill>
              </a:rPr>
              <a:t>are</a:t>
            </a:r>
            <a:r>
              <a:rPr lang="en-US" altLang="fr-FR" sz="3000" b="1" dirty="0" err="1" smtClean="0">
                <a:solidFill>
                  <a:schemeClr val="accent6">
                    <a:lumMod val="75000"/>
                  </a:schemeClr>
                </a:solidFill>
              </a:rPr>
              <a:t>HPV</a:t>
            </a:r>
            <a:r>
              <a:rPr lang="en-US" altLang="fr-FR" sz="3000" b="1" dirty="0" smtClean="0">
                <a:solidFill>
                  <a:schemeClr val="accent6">
                    <a:lumMod val="75000"/>
                  </a:schemeClr>
                </a:solidFill>
              </a:rPr>
              <a:t> test </a:t>
            </a:r>
            <a:endParaRPr lang="fr-FR" altLang="fr-FR" sz="3000" b="1" dirty="0">
              <a:solidFill>
                <a:schemeClr val="accent6">
                  <a:lumMod val="75000"/>
                </a:schemeClr>
              </a:solidFill>
            </a:endParaRPr>
          </a:p>
        </p:txBody>
      </p:sp>
      <p:pic>
        <p:nvPicPr>
          <p:cNvPr id="6" name="Espace réservé du contenu 5" descr="Capture d’écran 2013-03-25 à 03.57.59.png"/>
          <p:cNvPicPr>
            <a:picLocks noChangeAspect="1"/>
          </p:cNvPicPr>
          <p:nvPr/>
        </p:nvPicPr>
        <p:blipFill>
          <a:blip r:embed="rId2">
            <a:extLst>
              <a:ext uri="{28A0092B-C50C-407E-A947-70E740481C1C}">
                <a14:useLocalDpi xmlns:a14="http://schemas.microsoft.com/office/drawing/2010/main" val="0"/>
              </a:ext>
            </a:extLst>
          </a:blip>
          <a:srcRect l="-18623" r="-18623"/>
          <a:stretch>
            <a:fillRect/>
          </a:stretch>
        </p:blipFill>
        <p:spPr>
          <a:xfrm>
            <a:off x="-88589" y="1628800"/>
            <a:ext cx="9144000" cy="4656758"/>
          </a:xfrm>
          <a:prstGeom prst="rect">
            <a:avLst/>
          </a:prstGeom>
        </p:spPr>
      </p:pic>
      <p:sp>
        <p:nvSpPr>
          <p:cNvPr id="7" name="ZoneTexte 6"/>
          <p:cNvSpPr txBox="1"/>
          <p:nvPr/>
        </p:nvSpPr>
        <p:spPr>
          <a:xfrm>
            <a:off x="452861" y="685145"/>
            <a:ext cx="8424936" cy="1015663"/>
          </a:xfrm>
          <a:prstGeom prst="rect">
            <a:avLst/>
          </a:prstGeom>
          <a:noFill/>
        </p:spPr>
        <p:txBody>
          <a:bodyPr wrap="square" rtlCol="0">
            <a:spAutoFit/>
          </a:bodyPr>
          <a:lstStyle/>
          <a:p>
            <a:pPr algn="ctr"/>
            <a:r>
              <a:rPr lang="en-US" sz="2000" dirty="0" smtClean="0">
                <a:latin typeface="Times New Roman" pitchFamily="18" charset="0"/>
                <a:cs typeface="Times New Roman" pitchFamily="18" charset="0"/>
              </a:rPr>
              <a:t>NA hybridization assay with signal amplification using microplate chemiluminescent for the qualitative detection of 14 HR-HPV (</a:t>
            </a:r>
            <a:r>
              <a:rPr lang="en-US" sz="2000" b="1" dirty="0" smtClean="0">
                <a:solidFill>
                  <a:srgbClr val="FF0000"/>
                </a:solidFill>
                <a:latin typeface="Times New Roman" pitchFamily="18" charset="0"/>
                <a:cs typeface="Times New Roman" pitchFamily="18" charset="0"/>
              </a:rPr>
              <a:t>16/18</a:t>
            </a:r>
            <a:r>
              <a:rPr lang="en-US" sz="2000" dirty="0" smtClean="0">
                <a:latin typeface="Times New Roman" pitchFamily="18" charset="0"/>
                <a:cs typeface="Times New Roman" pitchFamily="18" charset="0"/>
              </a:rPr>
              <a:t>/31/33/35/39/</a:t>
            </a:r>
            <a:r>
              <a:rPr lang="en-US" sz="2000" b="1" dirty="0" smtClean="0">
                <a:solidFill>
                  <a:srgbClr val="FF0000"/>
                </a:solidFill>
                <a:latin typeface="Times New Roman" pitchFamily="18" charset="0"/>
                <a:cs typeface="Times New Roman" pitchFamily="18" charset="0"/>
              </a:rPr>
              <a:t>45</a:t>
            </a:r>
            <a:r>
              <a:rPr lang="en-US" sz="2000" dirty="0" smtClean="0">
                <a:latin typeface="Times New Roman" pitchFamily="18" charset="0"/>
                <a:cs typeface="Times New Roman" pitchFamily="18" charset="0"/>
              </a:rPr>
              <a:t>/51/56/58/59/66/68).   </a:t>
            </a:r>
            <a:endParaRPr lang="en-US" sz="2000" dirty="0">
              <a:latin typeface="Times New Roman" pitchFamily="18" charset="0"/>
              <a:cs typeface="Times New Roman" pitchFamily="18" charset="0"/>
            </a:endParaRPr>
          </a:p>
        </p:txBody>
      </p:sp>
      <p:sp>
        <p:nvSpPr>
          <p:cNvPr id="8" name="Rectangle 7"/>
          <p:cNvSpPr/>
          <p:nvPr/>
        </p:nvSpPr>
        <p:spPr>
          <a:xfrm>
            <a:off x="107504" y="6147042"/>
            <a:ext cx="8947907" cy="646331"/>
          </a:xfrm>
          <a:prstGeom prst="rect">
            <a:avLst/>
          </a:prstGeom>
        </p:spPr>
        <p:txBody>
          <a:bodyPr wrap="square">
            <a:spAutoFit/>
          </a:bodyPr>
          <a:lstStyle/>
          <a:p>
            <a:pPr algn="ctr"/>
            <a:r>
              <a:rPr lang="en-US" dirty="0">
                <a:latin typeface="Times New Roman" pitchFamily="18" charset="0"/>
                <a:cs typeface="Times New Roman" pitchFamily="18" charset="0"/>
              </a:rPr>
              <a:t>The test is manufactured by QIAGEN company. Available in China and India in 2013 (official announcement). </a:t>
            </a:r>
          </a:p>
        </p:txBody>
      </p:sp>
    </p:spTree>
    <p:extLst>
      <p:ext uri="{BB962C8B-B14F-4D97-AF65-F5344CB8AC3E}">
        <p14:creationId xmlns:p14="http://schemas.microsoft.com/office/powerpoint/2010/main" val="3616998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6512" y="1773287"/>
            <a:ext cx="5292080" cy="4320009"/>
          </a:xfrm>
        </p:spPr>
        <p:txBody>
          <a:bodyPr>
            <a:normAutofit/>
          </a:bodyPr>
          <a:lstStyle/>
          <a:p>
            <a:r>
              <a:rPr lang="en-US" sz="2200" b="1" dirty="0">
                <a:solidFill>
                  <a:srgbClr val="00B0F0"/>
                </a:solidFill>
                <a:latin typeface="Times New Roman" panose="02020603050405020304" pitchFamily="18" charset="0"/>
                <a:cs typeface="Times New Roman" panose="02020603050405020304" pitchFamily="18" charset="0"/>
              </a:rPr>
              <a:t>Marital status: </a:t>
            </a:r>
          </a:p>
          <a:p>
            <a:pPr lvl="1"/>
            <a:r>
              <a:rPr lang="en-US" sz="1800" dirty="0" smtClean="0">
                <a:latin typeface="Times New Roman" panose="02020603050405020304" pitchFamily="18" charset="0"/>
                <a:cs typeface="Times New Roman" panose="02020603050405020304" pitchFamily="18" charset="0"/>
              </a:rPr>
              <a:t>Married: 60%</a:t>
            </a:r>
          </a:p>
          <a:p>
            <a:pPr lvl="1"/>
            <a:r>
              <a:rPr lang="en-US" sz="1800" dirty="0" smtClean="0">
                <a:latin typeface="Times New Roman" panose="02020603050405020304" pitchFamily="18" charset="0"/>
                <a:cs typeface="Times New Roman" panose="02020603050405020304" pitchFamily="18" charset="0"/>
              </a:rPr>
              <a:t>Widowed: 17.4%</a:t>
            </a:r>
          </a:p>
          <a:p>
            <a:pPr lvl="1"/>
            <a:r>
              <a:rPr lang="en-US" sz="1800" dirty="0" smtClean="0">
                <a:latin typeface="Times New Roman" panose="02020603050405020304" pitchFamily="18" charset="0"/>
                <a:cs typeface="Times New Roman" panose="02020603050405020304" pitchFamily="18" charset="0"/>
              </a:rPr>
              <a:t>Separated/divorced: 16.3%</a:t>
            </a:r>
          </a:p>
          <a:p>
            <a:pPr lvl="1"/>
            <a:r>
              <a:rPr lang="en-US" sz="1800" dirty="0" smtClean="0">
                <a:latin typeface="Times New Roman" panose="02020603050405020304" pitchFamily="18" charset="0"/>
                <a:cs typeface="Times New Roman" panose="02020603050405020304" pitchFamily="18" charset="0"/>
              </a:rPr>
              <a:t>Single: 6.3%</a:t>
            </a:r>
          </a:p>
          <a:p>
            <a:r>
              <a:rPr lang="en-US" sz="2200" b="1" dirty="0">
                <a:solidFill>
                  <a:srgbClr val="00B0F0"/>
                </a:solidFill>
                <a:latin typeface="Times New Roman" panose="02020603050405020304" pitchFamily="18" charset="0"/>
                <a:cs typeface="Times New Roman" panose="02020603050405020304" pitchFamily="18" charset="0"/>
              </a:rPr>
              <a:t>Education level</a:t>
            </a:r>
            <a:r>
              <a:rPr lang="fr-FR" sz="2200" b="1" dirty="0">
                <a:solidFill>
                  <a:srgbClr val="00B0F0"/>
                </a:solidFill>
                <a:latin typeface="Times New Roman" panose="02020603050405020304" pitchFamily="18" charset="0"/>
                <a:cs typeface="Times New Roman" panose="02020603050405020304" pitchFamily="18" charset="0"/>
              </a:rPr>
              <a:t>:</a:t>
            </a:r>
          </a:p>
          <a:p>
            <a:pPr lvl="1"/>
            <a:r>
              <a:rPr lang="en-US" sz="1800" dirty="0" smtClean="0">
                <a:latin typeface="Times New Roman" panose="02020603050405020304" pitchFamily="18" charset="0"/>
                <a:cs typeface="Times New Roman" panose="02020603050405020304" pitchFamily="18" charset="0"/>
              </a:rPr>
              <a:t>Illiterate</a:t>
            </a:r>
            <a:r>
              <a:rPr lang="fr-FR" sz="1800" dirty="0" smtClean="0">
                <a:latin typeface="Times New Roman" panose="02020603050405020304" pitchFamily="18" charset="0"/>
                <a:cs typeface="Times New Roman" panose="02020603050405020304" pitchFamily="18" charset="0"/>
              </a:rPr>
              <a:t>: 11.5%</a:t>
            </a:r>
          </a:p>
          <a:p>
            <a:pPr lvl="1"/>
            <a:r>
              <a:rPr lang="en-US" sz="1800" dirty="0" smtClean="0">
                <a:latin typeface="Times New Roman" panose="02020603050405020304" pitchFamily="18" charset="0"/>
                <a:cs typeface="Times New Roman" panose="02020603050405020304" pitchFamily="18" charset="0"/>
              </a:rPr>
              <a:t>Primary</a:t>
            </a:r>
            <a:r>
              <a:rPr lang="fr-FR" sz="1800" dirty="0" smtClean="0">
                <a:latin typeface="Times New Roman" panose="02020603050405020304" pitchFamily="18" charset="0"/>
                <a:cs typeface="Times New Roman" panose="02020603050405020304" pitchFamily="18" charset="0"/>
              </a:rPr>
              <a:t>: 40.5%</a:t>
            </a:r>
          </a:p>
          <a:p>
            <a:pPr lvl="1"/>
            <a:r>
              <a:rPr lang="en-US" sz="1800" dirty="0" smtClean="0">
                <a:latin typeface="Times New Roman" panose="02020603050405020304" pitchFamily="18" charset="0"/>
                <a:cs typeface="Times New Roman" panose="02020603050405020304" pitchFamily="18" charset="0"/>
              </a:rPr>
              <a:t>Secondary</a:t>
            </a:r>
            <a:r>
              <a:rPr lang="fr-FR" sz="1800" dirty="0" smtClean="0">
                <a:latin typeface="Times New Roman" panose="02020603050405020304" pitchFamily="18" charset="0"/>
                <a:cs typeface="Times New Roman" panose="02020603050405020304" pitchFamily="18" charset="0"/>
              </a:rPr>
              <a:t>: 44.4%</a:t>
            </a:r>
          </a:p>
          <a:p>
            <a:pPr lvl="1"/>
            <a:r>
              <a:rPr lang="en-US" sz="1800" dirty="0" smtClean="0">
                <a:latin typeface="Times New Roman" panose="02020603050405020304" pitchFamily="18" charset="0"/>
                <a:cs typeface="Times New Roman" panose="02020603050405020304" pitchFamily="18" charset="0"/>
              </a:rPr>
              <a:t>University: 3.6% </a:t>
            </a:r>
          </a:p>
          <a:p>
            <a:pPr marL="457200" lvl="1" indent="0">
              <a:buNone/>
            </a:pPr>
            <a:endParaRPr lang="en-US" sz="1800" dirty="0" smtClean="0">
              <a:latin typeface="Times New Roman" panose="02020603050405020304" pitchFamily="18" charset="0"/>
              <a:cs typeface="Times New Roman" panose="02020603050405020304" pitchFamily="18" charset="0"/>
            </a:endParaRPr>
          </a:p>
          <a:p>
            <a:r>
              <a:rPr lang="en-US" sz="2200" b="1" dirty="0">
                <a:solidFill>
                  <a:srgbClr val="00B0F0"/>
                </a:solidFill>
                <a:latin typeface="Times New Roman" panose="02020603050405020304" pitchFamily="18" charset="0"/>
                <a:cs typeface="Times New Roman" panose="02020603050405020304" pitchFamily="18" charset="0"/>
              </a:rPr>
              <a:t>Average number of </a:t>
            </a:r>
            <a:r>
              <a:rPr lang="en-US" sz="2200" b="1" dirty="0" smtClean="0">
                <a:solidFill>
                  <a:srgbClr val="00B0F0"/>
                </a:solidFill>
                <a:latin typeface="Times New Roman" panose="02020603050405020304" pitchFamily="18" charset="0"/>
                <a:cs typeface="Times New Roman" panose="02020603050405020304" pitchFamily="18" charset="0"/>
              </a:rPr>
              <a:t>children: </a:t>
            </a:r>
            <a:r>
              <a:rPr lang="fr-FR" sz="1800" dirty="0">
                <a:latin typeface="Times New Roman" panose="02020603050405020304" pitchFamily="18" charset="0"/>
                <a:cs typeface="Times New Roman" panose="02020603050405020304" pitchFamily="18" charset="0"/>
              </a:rPr>
              <a:t>2.0 ± </a:t>
            </a:r>
            <a:r>
              <a:rPr lang="fr-FR" sz="1800" dirty="0" smtClean="0">
                <a:latin typeface="Times New Roman" panose="02020603050405020304" pitchFamily="18" charset="0"/>
                <a:cs typeface="Times New Roman" panose="02020603050405020304" pitchFamily="18" charset="0"/>
              </a:rPr>
              <a:t>1.5</a:t>
            </a:r>
            <a:endParaRPr lang="fr-FR" sz="2200" b="1" dirty="0">
              <a:solidFill>
                <a:srgbClr val="00B0F0"/>
              </a:solidFill>
              <a:latin typeface="Times New Roman" panose="02020603050405020304" pitchFamily="18" charset="0"/>
              <a:cs typeface="Times New Roman" panose="02020603050405020304" pitchFamily="18" charset="0"/>
            </a:endParaRPr>
          </a:p>
        </p:txBody>
      </p:sp>
      <p:cxnSp>
        <p:nvCxnSpPr>
          <p:cNvPr id="4" name="Connecteur droit 6"/>
          <p:cNvCxnSpPr/>
          <p:nvPr/>
        </p:nvCxnSpPr>
        <p:spPr>
          <a:xfrm>
            <a:off x="175743"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Results-1: </a:t>
            </a:r>
            <a:r>
              <a:rPr lang="en-US" sz="3000" b="1" dirty="0" smtClean="0">
                <a:solidFill>
                  <a:schemeClr val="accent6">
                    <a:lumMod val="75000"/>
                  </a:schemeClr>
                </a:solidFill>
                <a:latin typeface="Times New Roman" panose="02020603050405020304" pitchFamily="18" charset="0"/>
                <a:cs typeface="Times New Roman" panose="02020603050405020304" pitchFamily="18" charset="0"/>
              </a:rPr>
              <a:t>Socio-demographics</a:t>
            </a:r>
            <a:endParaRPr lang="en-US" altLang="fr-FR" sz="3000" b="1" dirty="0">
              <a:solidFill>
                <a:schemeClr val="accent6">
                  <a:lumMod val="75000"/>
                </a:schemeClr>
              </a:solidFill>
              <a:latin typeface="Times New Roman" panose="02020603050405020304" pitchFamily="18" charset="0"/>
              <a:cs typeface="Times New Roman" panose="02020603050405020304" pitchFamily="18" charset="0"/>
            </a:endParaRPr>
          </a:p>
        </p:txBody>
      </p:sp>
      <p:grpSp>
        <p:nvGrpSpPr>
          <p:cNvPr id="21" name="Groupe 20"/>
          <p:cNvGrpSpPr/>
          <p:nvPr/>
        </p:nvGrpSpPr>
        <p:grpSpPr>
          <a:xfrm>
            <a:off x="5292080" y="1629271"/>
            <a:ext cx="3832994" cy="5256113"/>
            <a:chOff x="5508625" y="765175"/>
            <a:chExt cx="3400425" cy="4392613"/>
          </a:xfrm>
        </p:grpSpPr>
        <p:grpSp>
          <p:nvGrpSpPr>
            <p:cNvPr id="22" name="Groupe 25"/>
            <p:cNvGrpSpPr>
              <a:grpSpLocks/>
            </p:cNvGrpSpPr>
            <p:nvPr/>
          </p:nvGrpSpPr>
          <p:grpSpPr bwMode="auto">
            <a:xfrm>
              <a:off x="5508625" y="765175"/>
              <a:ext cx="3400425" cy="4392613"/>
              <a:chOff x="3431022" y="836712"/>
              <a:chExt cx="3837566" cy="5400600"/>
            </a:xfrm>
          </p:grpSpPr>
          <p:grpSp>
            <p:nvGrpSpPr>
              <p:cNvPr id="27" name="Groupe 13"/>
              <p:cNvGrpSpPr>
                <a:grpSpLocks/>
              </p:cNvGrpSpPr>
              <p:nvPr/>
            </p:nvGrpSpPr>
            <p:grpSpPr bwMode="auto">
              <a:xfrm>
                <a:off x="3431022" y="836712"/>
                <a:ext cx="3837566" cy="5400600"/>
                <a:chOff x="945881" y="836712"/>
                <a:chExt cx="6209163" cy="5976664"/>
              </a:xfrm>
            </p:grpSpPr>
            <p:pic>
              <p:nvPicPr>
                <p:cNvPr id="2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0091" y="836712"/>
                  <a:ext cx="6174953" cy="597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Oval 14"/>
                <p:cNvSpPr>
                  <a:spLocks noChangeArrowheads="1"/>
                </p:cNvSpPr>
                <p:nvPr/>
              </p:nvSpPr>
              <p:spPr bwMode="auto">
                <a:xfrm>
                  <a:off x="3170540" y="2934819"/>
                  <a:ext cx="107703" cy="882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tLang="fr-FR"/>
                </a:p>
              </p:txBody>
            </p:sp>
            <p:sp>
              <p:nvSpPr>
                <p:cNvPr id="31" name="Oval 16"/>
                <p:cNvSpPr>
                  <a:spLocks noChangeArrowheads="1"/>
                </p:cNvSpPr>
                <p:nvPr/>
              </p:nvSpPr>
              <p:spPr bwMode="auto">
                <a:xfrm>
                  <a:off x="5233644" y="4448594"/>
                  <a:ext cx="107703" cy="882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tLang="fr-FR"/>
                </a:p>
              </p:txBody>
            </p:sp>
            <p:sp>
              <p:nvSpPr>
                <p:cNvPr id="32" name="Text Box 6"/>
                <p:cNvSpPr txBox="1">
                  <a:spLocks noChangeArrowheads="1"/>
                </p:cNvSpPr>
                <p:nvPr/>
              </p:nvSpPr>
              <p:spPr bwMode="auto">
                <a:xfrm>
                  <a:off x="3278242" y="2774030"/>
                  <a:ext cx="1376201" cy="307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1400" b="1">
                      <a:latin typeface="Times New Roman" pitchFamily="18" charset="0"/>
                    </a:rPr>
                    <a:t>Luang prabang</a:t>
                  </a:r>
                </a:p>
              </p:txBody>
            </p:sp>
            <p:sp>
              <p:nvSpPr>
                <p:cNvPr id="33" name="Text Box 9"/>
                <p:cNvSpPr txBox="1">
                  <a:spLocks noChangeArrowheads="1"/>
                </p:cNvSpPr>
                <p:nvPr/>
              </p:nvSpPr>
              <p:spPr bwMode="auto">
                <a:xfrm>
                  <a:off x="1107238" y="4710476"/>
                  <a:ext cx="971717" cy="307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1400" b="1">
                      <a:latin typeface="Times New Roman" pitchFamily="18" charset="0"/>
                    </a:rPr>
                    <a:t>(Mahosot)</a:t>
                  </a:r>
                </a:p>
              </p:txBody>
            </p:sp>
            <p:sp>
              <p:nvSpPr>
                <p:cNvPr id="34" name="Rectangle 10"/>
                <p:cNvSpPr>
                  <a:spLocks noChangeArrowheads="1"/>
                </p:cNvSpPr>
                <p:nvPr/>
              </p:nvSpPr>
              <p:spPr bwMode="auto">
                <a:xfrm>
                  <a:off x="5451443" y="4270156"/>
                  <a:ext cx="1179943" cy="307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1400" b="1">
                      <a:latin typeface="Times New Roman" pitchFamily="18" charset="0"/>
                    </a:rPr>
                    <a:t>Savannakhet</a:t>
                  </a:r>
                </a:p>
              </p:txBody>
            </p:sp>
            <p:sp>
              <p:nvSpPr>
                <p:cNvPr id="35" name="Text Box 11"/>
                <p:cNvSpPr txBox="1">
                  <a:spLocks noChangeArrowheads="1"/>
                </p:cNvSpPr>
                <p:nvPr/>
              </p:nvSpPr>
              <p:spPr bwMode="auto">
                <a:xfrm>
                  <a:off x="945881" y="4338786"/>
                  <a:ext cx="1462362" cy="307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1400" b="1">
                      <a:latin typeface="Times New Roman" pitchFamily="18" charset="0"/>
                    </a:rPr>
                    <a:t>(Sethathirath) &amp;</a:t>
                  </a:r>
                </a:p>
              </p:txBody>
            </p:sp>
            <p:sp>
              <p:nvSpPr>
                <p:cNvPr id="36" name="Text Box 7"/>
                <p:cNvSpPr txBox="1">
                  <a:spLocks noChangeArrowheads="1"/>
                </p:cNvSpPr>
                <p:nvPr/>
              </p:nvSpPr>
              <p:spPr bwMode="auto">
                <a:xfrm>
                  <a:off x="2027557" y="4070586"/>
                  <a:ext cx="914277" cy="307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1400" b="1">
                      <a:latin typeface="Times New Roman" pitchFamily="18" charset="0"/>
                    </a:rPr>
                    <a:t>Vientiane</a:t>
                  </a:r>
                </a:p>
              </p:txBody>
            </p:sp>
            <p:sp>
              <p:nvSpPr>
                <p:cNvPr id="37" name="Line 23"/>
                <p:cNvSpPr>
                  <a:spLocks noChangeShapeType="1"/>
                </p:cNvSpPr>
                <p:nvPr/>
              </p:nvSpPr>
              <p:spPr bwMode="auto">
                <a:xfrm flipH="1" flipV="1">
                  <a:off x="3496041" y="4091719"/>
                  <a:ext cx="1737603" cy="35687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8" name="Line 30"/>
                <p:cNvSpPr>
                  <a:spLocks noChangeShapeType="1"/>
                </p:cNvSpPr>
                <p:nvPr/>
              </p:nvSpPr>
              <p:spPr bwMode="auto">
                <a:xfrm>
                  <a:off x="3170540" y="3025018"/>
                  <a:ext cx="217799" cy="978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28" name="Oval 16"/>
              <p:cNvSpPr>
                <a:spLocks noChangeArrowheads="1"/>
              </p:cNvSpPr>
              <p:nvPr/>
            </p:nvSpPr>
            <p:spPr bwMode="auto">
              <a:xfrm>
                <a:off x="4932040" y="3709307"/>
                <a:ext cx="66566" cy="7973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tLang="fr-FR"/>
              </a:p>
            </p:txBody>
          </p:sp>
        </p:grpSp>
        <p:sp>
          <p:nvSpPr>
            <p:cNvPr id="23" name="Rectangle à coins arrondis 22"/>
            <p:cNvSpPr/>
            <p:nvPr/>
          </p:nvSpPr>
          <p:spPr>
            <a:xfrm>
              <a:off x="6465888" y="1989138"/>
              <a:ext cx="554037" cy="3111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C00000"/>
                  </a:solidFill>
                </a:rPr>
                <a:t>28</a:t>
              </a:r>
              <a:endParaRPr lang="fr-FR" sz="2400" dirty="0">
                <a:solidFill>
                  <a:srgbClr val="C00000"/>
                </a:solidFill>
              </a:endParaRPr>
            </a:p>
          </p:txBody>
        </p:sp>
        <p:sp>
          <p:nvSpPr>
            <p:cNvPr id="24" name="Rectangle à coins arrondis 23"/>
            <p:cNvSpPr/>
            <p:nvPr/>
          </p:nvSpPr>
          <p:spPr>
            <a:xfrm>
              <a:off x="6372225" y="3614738"/>
              <a:ext cx="819150" cy="3111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C00000"/>
                  </a:solidFill>
                </a:rPr>
                <a:t>105</a:t>
              </a:r>
              <a:endParaRPr lang="fr-FR" sz="2400" dirty="0">
                <a:solidFill>
                  <a:srgbClr val="C00000"/>
                </a:solidFill>
              </a:endParaRPr>
            </a:p>
          </p:txBody>
        </p:sp>
        <p:sp>
          <p:nvSpPr>
            <p:cNvPr id="25" name="Rectangle à coins arrondis 24"/>
            <p:cNvSpPr/>
            <p:nvPr/>
          </p:nvSpPr>
          <p:spPr>
            <a:xfrm>
              <a:off x="6804025" y="3284538"/>
              <a:ext cx="735013" cy="3921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C00000"/>
                  </a:solidFill>
                </a:rPr>
                <a:t>228</a:t>
              </a:r>
              <a:endParaRPr lang="fr-FR" sz="2400" dirty="0">
                <a:solidFill>
                  <a:srgbClr val="C00000"/>
                </a:solidFill>
              </a:endParaRPr>
            </a:p>
          </p:txBody>
        </p:sp>
        <p:sp>
          <p:nvSpPr>
            <p:cNvPr id="26" name="Rectangle à coins arrondis 25"/>
            <p:cNvSpPr/>
            <p:nvPr/>
          </p:nvSpPr>
          <p:spPr>
            <a:xfrm>
              <a:off x="7596188" y="3068638"/>
              <a:ext cx="720725" cy="3349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C00000"/>
                  </a:solidFill>
                </a:rPr>
                <a:t>283</a:t>
              </a:r>
              <a:endParaRPr lang="fr-FR" sz="2400" dirty="0">
                <a:solidFill>
                  <a:srgbClr val="C00000"/>
                </a:solidFill>
              </a:endParaRPr>
            </a:p>
          </p:txBody>
        </p:sp>
      </p:grpSp>
      <p:sp>
        <p:nvSpPr>
          <p:cNvPr id="39" name="Espace réservé du contenu 2"/>
          <p:cNvSpPr txBox="1">
            <a:spLocks/>
          </p:cNvSpPr>
          <p:nvPr/>
        </p:nvSpPr>
        <p:spPr>
          <a:xfrm>
            <a:off x="255289" y="857860"/>
            <a:ext cx="8853215" cy="84294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b="1" dirty="0" smtClean="0">
                <a:solidFill>
                  <a:srgbClr val="00B0F0"/>
                </a:solidFill>
                <a:latin typeface="Times New Roman" panose="02020603050405020304" pitchFamily="18" charset="0"/>
                <a:cs typeface="Times New Roman" panose="02020603050405020304" pitchFamily="18" charset="0"/>
              </a:rPr>
              <a:t>Inclusion phase:</a:t>
            </a:r>
            <a:r>
              <a:rPr lang="en-US" sz="2400" b="1"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15 months (Feb 2014 to May 2015)</a:t>
            </a:r>
          </a:p>
          <a:p>
            <a:r>
              <a:rPr lang="en-US" sz="2200" dirty="0" smtClean="0">
                <a:latin typeface="Times New Roman" panose="02020603050405020304" pitchFamily="18" charset="0"/>
                <a:cs typeface="Times New Roman" panose="02020603050405020304" pitchFamily="18" charset="0"/>
              </a:rPr>
              <a:t>Total: 644 women with median age: </a:t>
            </a:r>
            <a:r>
              <a:rPr lang="fr-FR" sz="2200" dirty="0" smtClean="0">
                <a:latin typeface="Times New Roman" panose="02020603050405020304" pitchFamily="18" charset="0"/>
                <a:cs typeface="Times New Roman" panose="02020603050405020304" pitchFamily="18" charset="0"/>
              </a:rPr>
              <a:t>35.8 </a:t>
            </a:r>
            <a:r>
              <a:rPr lang="en-US" sz="2200" dirty="0" smtClean="0">
                <a:latin typeface="Times New Roman" panose="02020603050405020304" pitchFamily="18" charset="0"/>
                <a:cs typeface="Times New Roman" panose="02020603050405020304" pitchFamily="18" charset="0"/>
              </a:rPr>
              <a:t>years</a:t>
            </a:r>
            <a:r>
              <a:rPr lang="fr-FR" sz="2200" dirty="0" smtClean="0">
                <a:latin typeface="Times New Roman" panose="02020603050405020304" pitchFamily="18" charset="0"/>
                <a:cs typeface="Times New Roman" panose="02020603050405020304" pitchFamily="18" charset="0"/>
              </a:rPr>
              <a:t> </a:t>
            </a:r>
            <a:r>
              <a:rPr lang="fr-FR" sz="2200" dirty="0">
                <a:latin typeface="Times New Roman" panose="02020603050405020304" pitchFamily="18" charset="0"/>
                <a:cs typeface="Times New Roman" panose="02020603050405020304" pitchFamily="18" charset="0"/>
              </a:rPr>
              <a:t>[</a:t>
            </a:r>
            <a:r>
              <a:rPr lang="fr-FR" sz="2200" dirty="0" smtClean="0">
                <a:latin typeface="Times New Roman" panose="02020603050405020304" pitchFamily="18" charset="0"/>
                <a:cs typeface="Times New Roman" panose="02020603050405020304" pitchFamily="18" charset="0"/>
              </a:rPr>
              <a:t>IQR:31-42]</a:t>
            </a:r>
            <a:r>
              <a:rPr lang="en-US" sz="2200" dirty="0" smtClean="0">
                <a:latin typeface="Times New Roman" panose="02020603050405020304" pitchFamily="18" charset="0"/>
                <a:cs typeface="Times New Roman" panose="02020603050405020304" pitchFamily="18" charset="0"/>
              </a:rPr>
              <a:t> </a:t>
            </a:r>
            <a:endParaRPr lang="fr-FR" sz="2200" dirty="0">
              <a:latin typeface="Times New Roman" panose="02020603050405020304" pitchFamily="18" charset="0"/>
              <a:cs typeface="Times New Roman" panose="02020603050405020304" pitchFamily="18" charset="0"/>
            </a:endParaRPr>
          </a:p>
          <a:p>
            <a:endParaRPr lang="fr-FR"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71377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0125" y="764703"/>
            <a:ext cx="8954610" cy="5485971"/>
          </a:xfrm>
        </p:spPr>
        <p:txBody>
          <a:bodyPr>
            <a:normAutofit fontScale="92500"/>
          </a:bodyPr>
          <a:lstStyle/>
          <a:p>
            <a:r>
              <a:rPr lang="en-US" sz="2200" b="1" dirty="0" smtClean="0">
                <a:solidFill>
                  <a:srgbClr val="00B0F0"/>
                </a:solidFill>
                <a:latin typeface="Times New Roman" panose="02020603050405020304" pitchFamily="18" charset="0"/>
                <a:cs typeface="Times New Roman" panose="02020603050405020304" pitchFamily="18" charset="0"/>
              </a:rPr>
              <a:t>Median duration of HIV infection: </a:t>
            </a:r>
            <a:r>
              <a:rPr lang="fr-FR" sz="2200" dirty="0">
                <a:latin typeface="Times New Roman" panose="02020603050405020304" pitchFamily="18" charset="0"/>
                <a:cs typeface="Times New Roman" panose="02020603050405020304" pitchFamily="18" charset="0"/>
              </a:rPr>
              <a:t>4 </a:t>
            </a:r>
            <a:r>
              <a:rPr lang="en-US" sz="2200" dirty="0" smtClean="0">
                <a:latin typeface="Times New Roman" panose="02020603050405020304" pitchFamily="18" charset="0"/>
                <a:cs typeface="Times New Roman" panose="02020603050405020304" pitchFamily="18" charset="0"/>
              </a:rPr>
              <a:t>years</a:t>
            </a:r>
            <a:r>
              <a:rPr lang="fr-FR" sz="2200" dirty="0" smtClean="0">
                <a:latin typeface="Times New Roman" panose="02020603050405020304" pitchFamily="18" charset="0"/>
                <a:cs typeface="Times New Roman" panose="02020603050405020304" pitchFamily="18" charset="0"/>
              </a:rPr>
              <a:t> </a:t>
            </a:r>
            <a:r>
              <a:rPr lang="fr-FR" sz="2200" dirty="0">
                <a:latin typeface="Times New Roman" panose="02020603050405020304" pitchFamily="18" charset="0"/>
                <a:cs typeface="Times New Roman" panose="02020603050405020304" pitchFamily="18" charset="0"/>
              </a:rPr>
              <a:t>[IQR:1.4-6.7] </a:t>
            </a:r>
            <a:endParaRPr lang="fr-FR" sz="2200" dirty="0" smtClean="0">
              <a:latin typeface="Times New Roman" panose="02020603050405020304" pitchFamily="18" charset="0"/>
              <a:cs typeface="Times New Roman" panose="02020603050405020304" pitchFamily="18" charset="0"/>
            </a:endParaRPr>
          </a:p>
          <a:p>
            <a:r>
              <a:rPr lang="en-US" sz="2200" b="1" dirty="0">
                <a:solidFill>
                  <a:srgbClr val="00B0F0"/>
                </a:solidFill>
                <a:latin typeface="Times New Roman" panose="02020603050405020304" pitchFamily="18" charset="0"/>
                <a:cs typeface="Times New Roman" panose="02020603050405020304" pitchFamily="18" charset="0"/>
              </a:rPr>
              <a:t>A</a:t>
            </a:r>
            <a:r>
              <a:rPr lang="en-US" sz="2200" b="1" dirty="0" smtClean="0">
                <a:solidFill>
                  <a:srgbClr val="00B0F0"/>
                </a:solidFill>
                <a:latin typeface="Times New Roman" panose="02020603050405020304" pitchFamily="18" charset="0"/>
                <a:cs typeface="Times New Roman" panose="02020603050405020304" pitchFamily="18" charset="0"/>
              </a:rPr>
              <a:t>verage age </a:t>
            </a:r>
            <a:r>
              <a:rPr lang="en-US" sz="2200" b="1" dirty="0">
                <a:solidFill>
                  <a:srgbClr val="00B0F0"/>
                </a:solidFill>
                <a:latin typeface="Times New Roman" panose="02020603050405020304" pitchFamily="18" charset="0"/>
                <a:cs typeface="Times New Roman" panose="02020603050405020304" pitchFamily="18" charset="0"/>
              </a:rPr>
              <a:t>at first intercourse: </a:t>
            </a:r>
            <a:r>
              <a:rPr lang="fr-FR" sz="2200" dirty="0" smtClean="0">
                <a:latin typeface="Times New Roman" panose="02020603050405020304" pitchFamily="18" charset="0"/>
                <a:cs typeface="Times New Roman" panose="02020603050405020304" pitchFamily="18" charset="0"/>
              </a:rPr>
              <a:t>16.1 </a:t>
            </a:r>
            <a:r>
              <a:rPr lang="fr-FR" sz="2200" dirty="0">
                <a:latin typeface="Times New Roman" panose="02020603050405020304" pitchFamily="18" charset="0"/>
                <a:cs typeface="Times New Roman" panose="02020603050405020304" pitchFamily="18" charset="0"/>
              </a:rPr>
              <a:t>± </a:t>
            </a:r>
            <a:r>
              <a:rPr lang="fr-FR" sz="2200" dirty="0" smtClean="0">
                <a:latin typeface="Times New Roman" panose="02020603050405020304" pitchFamily="18" charset="0"/>
                <a:cs typeface="Times New Roman" panose="02020603050405020304" pitchFamily="18" charset="0"/>
              </a:rPr>
              <a:t>3.8 </a:t>
            </a:r>
            <a:r>
              <a:rPr lang="en-US" sz="2200" dirty="0" smtClean="0">
                <a:latin typeface="Times New Roman" panose="02020603050405020304" pitchFamily="18" charset="0"/>
                <a:cs typeface="Times New Roman" panose="02020603050405020304" pitchFamily="18" charset="0"/>
              </a:rPr>
              <a:t>years</a:t>
            </a:r>
            <a:r>
              <a:rPr lang="fr-FR" sz="2200" dirty="0" smtClean="0">
                <a:latin typeface="Times New Roman" panose="02020603050405020304" pitchFamily="18" charset="0"/>
                <a:cs typeface="Times New Roman" panose="02020603050405020304" pitchFamily="18" charset="0"/>
              </a:rPr>
              <a:t> </a:t>
            </a:r>
          </a:p>
          <a:p>
            <a:r>
              <a:rPr lang="en-US" sz="2200" b="1" dirty="0">
                <a:solidFill>
                  <a:srgbClr val="00B0F0"/>
                </a:solidFill>
                <a:latin typeface="Times New Roman" panose="02020603050405020304" pitchFamily="18" charset="0"/>
                <a:cs typeface="Times New Roman" panose="02020603050405020304" pitchFamily="18" charset="0"/>
              </a:rPr>
              <a:t>Number of sexual partners: </a:t>
            </a:r>
            <a:r>
              <a:rPr lang="en-US" sz="2200" dirty="0" smtClean="0">
                <a:latin typeface="Times New Roman" panose="02020603050405020304" pitchFamily="18" charset="0"/>
                <a:cs typeface="Times New Roman" panose="02020603050405020304" pitchFamily="18" charset="0"/>
              </a:rPr>
              <a:t>1 to 3: </a:t>
            </a:r>
            <a:r>
              <a:rPr lang="en-US" sz="2200" b="1" dirty="0" smtClean="0">
                <a:solidFill>
                  <a:schemeClr val="accent6">
                    <a:lumMod val="75000"/>
                  </a:schemeClr>
                </a:solidFill>
                <a:latin typeface="Times New Roman" panose="02020603050405020304" pitchFamily="18" charset="0"/>
                <a:cs typeface="Times New Roman" panose="02020603050405020304" pitchFamily="18" charset="0"/>
              </a:rPr>
              <a:t>94.6%</a:t>
            </a:r>
            <a:r>
              <a:rPr lang="en-US" sz="2200" dirty="0" smtClean="0">
                <a:latin typeface="Times New Roman" panose="02020603050405020304" pitchFamily="18" charset="0"/>
                <a:cs typeface="Times New Roman" panose="02020603050405020304" pitchFamily="18" charset="0"/>
              </a:rPr>
              <a:t>, and 4 to 10: 6.4%</a:t>
            </a:r>
            <a:endParaRPr lang="fr-FR" sz="2200" dirty="0" smtClean="0">
              <a:latin typeface="Times New Roman" panose="02020603050405020304" pitchFamily="18" charset="0"/>
              <a:cs typeface="Times New Roman" panose="02020603050405020304" pitchFamily="18" charset="0"/>
            </a:endParaRPr>
          </a:p>
          <a:p>
            <a:r>
              <a:rPr lang="en-US" sz="2200" b="1" dirty="0">
                <a:solidFill>
                  <a:srgbClr val="00B0F0"/>
                </a:solidFill>
                <a:latin typeface="Times New Roman" panose="02020603050405020304" pitchFamily="18" charset="0"/>
                <a:cs typeface="Times New Roman" panose="02020603050405020304" pitchFamily="18" charset="0"/>
              </a:rPr>
              <a:t>Current partner HIV positive:</a:t>
            </a:r>
          </a:p>
          <a:p>
            <a:pPr lvl="1">
              <a:buFont typeface="Arial" charset="0"/>
              <a:buChar char="•"/>
              <a:defRPr/>
            </a:pPr>
            <a:r>
              <a:rPr lang="en-US" sz="1800" dirty="0" smtClean="0">
                <a:latin typeface="Times New Roman" panose="02020603050405020304" pitchFamily="18" charset="0"/>
                <a:cs typeface="Times New Roman" panose="02020603050405020304" pitchFamily="18" charset="0"/>
              </a:rPr>
              <a:t>HIV POS: 50%</a:t>
            </a:r>
          </a:p>
          <a:p>
            <a:pPr lvl="1">
              <a:buFont typeface="Arial" charset="0"/>
              <a:buChar char="•"/>
              <a:defRPr/>
            </a:pPr>
            <a:r>
              <a:rPr lang="en-US" sz="1800" dirty="0" smtClean="0">
                <a:latin typeface="Times New Roman" panose="02020603050405020304" pitchFamily="18" charset="0"/>
                <a:cs typeface="Times New Roman" panose="02020603050405020304" pitchFamily="18" charset="0"/>
              </a:rPr>
              <a:t>HIV NEG: 20%</a:t>
            </a:r>
          </a:p>
          <a:p>
            <a:pPr lvl="1">
              <a:buFont typeface="Arial" charset="0"/>
              <a:buChar char="•"/>
              <a:defRPr/>
            </a:pPr>
            <a:r>
              <a:rPr lang="en-US" sz="1800" dirty="0" smtClean="0">
                <a:latin typeface="Times New Roman" panose="02020603050405020304" pitchFamily="18" charset="0"/>
                <a:cs typeface="Times New Roman" panose="02020603050405020304" pitchFamily="18" charset="0"/>
              </a:rPr>
              <a:t>unknown: 30%</a:t>
            </a:r>
          </a:p>
          <a:p>
            <a:endParaRPr lang="en-US" sz="1800" b="1" dirty="0">
              <a:solidFill>
                <a:srgbClr val="00B0F0"/>
              </a:solidFill>
              <a:latin typeface="Times New Roman" panose="02020603050405020304" pitchFamily="18" charset="0"/>
              <a:cs typeface="Times New Roman" panose="02020603050405020304" pitchFamily="18" charset="0"/>
            </a:endParaRPr>
          </a:p>
          <a:p>
            <a:r>
              <a:rPr lang="en-US" sz="2200" b="1" dirty="0" smtClean="0">
                <a:solidFill>
                  <a:srgbClr val="00B0F0"/>
                </a:solidFill>
                <a:latin typeface="Times New Roman" panose="02020603050405020304" pitchFamily="18" charset="0"/>
                <a:cs typeface="Times New Roman" panose="02020603050405020304" pitchFamily="18" charset="0"/>
              </a:rPr>
              <a:t>HBV-HIV </a:t>
            </a:r>
            <a:r>
              <a:rPr lang="en-US" sz="2200" b="1" dirty="0">
                <a:solidFill>
                  <a:srgbClr val="00B0F0"/>
                </a:solidFill>
                <a:latin typeface="Times New Roman" panose="02020603050405020304" pitchFamily="18" charset="0"/>
                <a:cs typeface="Times New Roman" panose="02020603050405020304" pitchFamily="18" charset="0"/>
              </a:rPr>
              <a:t>coinfection: </a:t>
            </a:r>
            <a:r>
              <a:rPr lang="en-US" sz="2200" dirty="0" smtClean="0">
                <a:latin typeface="Times New Roman" panose="02020603050405020304" pitchFamily="18" charset="0"/>
                <a:cs typeface="Times New Roman" panose="02020603050405020304" pitchFamily="18" charset="0"/>
              </a:rPr>
              <a:t>7.8%, </a:t>
            </a:r>
            <a:r>
              <a:rPr lang="en-US" sz="2200" dirty="0">
                <a:latin typeface="Times New Roman" panose="02020603050405020304" pitchFamily="18" charset="0"/>
                <a:cs typeface="Times New Roman" panose="02020603050405020304" pitchFamily="18" charset="0"/>
              </a:rPr>
              <a:t>unknown</a:t>
            </a:r>
            <a:r>
              <a:rPr lang="en-US" sz="2200" dirty="0" smtClean="0">
                <a:latin typeface="Times New Roman" panose="02020603050405020304" pitchFamily="18" charset="0"/>
                <a:cs typeface="Times New Roman" panose="02020603050405020304" pitchFamily="18" charset="0"/>
              </a:rPr>
              <a:t>: 3.3% </a:t>
            </a:r>
          </a:p>
          <a:p>
            <a:r>
              <a:rPr lang="en-US" sz="2200" b="1" dirty="0">
                <a:solidFill>
                  <a:srgbClr val="00B0F0"/>
                </a:solidFill>
                <a:latin typeface="Times New Roman" panose="02020603050405020304" pitchFamily="18" charset="0"/>
                <a:cs typeface="Times New Roman" panose="02020603050405020304" pitchFamily="18" charset="0"/>
              </a:rPr>
              <a:t>HCV-HIV</a:t>
            </a:r>
            <a:r>
              <a:rPr lang="en-US" sz="2200" b="1" dirty="0" smtClean="0">
                <a:latin typeface="Times New Roman" panose="02020603050405020304" pitchFamily="18" charset="0"/>
                <a:cs typeface="Times New Roman" panose="02020603050405020304" pitchFamily="18" charset="0"/>
              </a:rPr>
              <a:t> </a:t>
            </a:r>
            <a:r>
              <a:rPr lang="en-US" sz="2200" b="1" dirty="0" smtClean="0">
                <a:solidFill>
                  <a:srgbClr val="00B0F0"/>
                </a:solidFill>
                <a:latin typeface="Times New Roman" panose="02020603050405020304" pitchFamily="18" charset="0"/>
                <a:cs typeface="Times New Roman" panose="02020603050405020304" pitchFamily="18" charset="0"/>
              </a:rPr>
              <a:t>coinfection: </a:t>
            </a:r>
            <a:r>
              <a:rPr lang="en-US" sz="2200" dirty="0">
                <a:latin typeface="Times New Roman" panose="02020603050405020304" pitchFamily="18" charset="0"/>
                <a:cs typeface="Times New Roman" panose="02020603050405020304" pitchFamily="18" charset="0"/>
              </a:rPr>
              <a:t>1</a:t>
            </a:r>
            <a:r>
              <a:rPr lang="en-US" sz="2200" dirty="0" smtClean="0">
                <a:latin typeface="Times New Roman" panose="02020603050405020304" pitchFamily="18" charset="0"/>
                <a:cs typeface="Times New Roman" panose="02020603050405020304" pitchFamily="18" charset="0"/>
              </a:rPr>
              <a:t>.2%, </a:t>
            </a:r>
            <a:r>
              <a:rPr lang="en-US" sz="2200" dirty="0">
                <a:latin typeface="Times New Roman" panose="02020603050405020304" pitchFamily="18" charset="0"/>
                <a:cs typeface="Times New Roman" panose="02020603050405020304" pitchFamily="18" charset="0"/>
              </a:rPr>
              <a:t>unknown: </a:t>
            </a:r>
            <a:r>
              <a:rPr lang="en-US" sz="2200" dirty="0" smtClean="0">
                <a:latin typeface="Times New Roman" panose="02020603050405020304" pitchFamily="18" charset="0"/>
                <a:cs typeface="Times New Roman" panose="02020603050405020304" pitchFamily="18" charset="0"/>
              </a:rPr>
              <a:t>25% </a:t>
            </a:r>
            <a:endParaRPr lang="en-US" sz="2200" dirty="0">
              <a:latin typeface="Times New Roman" panose="02020603050405020304" pitchFamily="18" charset="0"/>
              <a:cs typeface="Times New Roman" panose="02020603050405020304" pitchFamily="18" charset="0"/>
            </a:endParaRPr>
          </a:p>
          <a:p>
            <a:r>
              <a:rPr lang="en-US" sz="2200" b="1" dirty="0">
                <a:solidFill>
                  <a:srgbClr val="00B0F0"/>
                </a:solidFill>
                <a:latin typeface="Times New Roman" panose="02020603050405020304" pitchFamily="18" charset="0"/>
                <a:cs typeface="Times New Roman" panose="02020603050405020304" pitchFamily="18" charset="0"/>
              </a:rPr>
              <a:t>median lowest CD4 count recorded: </a:t>
            </a:r>
            <a:r>
              <a:rPr lang="fr-FR" sz="2200" dirty="0" smtClean="0">
                <a:latin typeface="Times New Roman" panose="02020603050405020304" pitchFamily="18" charset="0"/>
                <a:cs typeface="Times New Roman" panose="02020603050405020304" pitchFamily="18" charset="0"/>
              </a:rPr>
              <a:t>149/</a:t>
            </a:r>
            <a:r>
              <a:rPr lang="fr-FR" sz="2200" dirty="0">
                <a:latin typeface="Times New Roman" panose="02020603050405020304" pitchFamily="18" charset="0"/>
                <a:cs typeface="Times New Roman" panose="02020603050405020304" pitchFamily="18" charset="0"/>
              </a:rPr>
              <a:t>mm</a:t>
            </a:r>
            <a:r>
              <a:rPr lang="fr-FR" sz="2200" baseline="30000" dirty="0">
                <a:latin typeface="Times New Roman" panose="02020603050405020304" pitchFamily="18" charset="0"/>
                <a:cs typeface="Times New Roman" panose="02020603050405020304" pitchFamily="18" charset="0"/>
              </a:rPr>
              <a:t>3</a:t>
            </a:r>
            <a:r>
              <a:rPr lang="fr-FR"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[IQR: </a:t>
            </a:r>
            <a:r>
              <a:rPr lang="en-US" sz="2200" dirty="0" smtClean="0">
                <a:latin typeface="Times New Roman" panose="02020603050405020304" pitchFamily="18" charset="0"/>
                <a:cs typeface="Times New Roman" panose="02020603050405020304" pitchFamily="18" charset="0"/>
              </a:rPr>
              <a:t>51-274] </a:t>
            </a:r>
          </a:p>
          <a:p>
            <a:endParaRPr lang="en-US" sz="2200" dirty="0" smtClean="0">
              <a:latin typeface="Times New Roman" panose="02020603050405020304" pitchFamily="18" charset="0"/>
              <a:cs typeface="Times New Roman" panose="02020603050405020304" pitchFamily="18" charset="0"/>
            </a:endParaRPr>
          </a:p>
          <a:p>
            <a:r>
              <a:rPr lang="en-US" sz="2200" b="1" dirty="0" smtClean="0">
                <a:solidFill>
                  <a:srgbClr val="00B0F0"/>
                </a:solidFill>
                <a:latin typeface="Times New Roman" panose="02020603050405020304" pitchFamily="18" charset="0"/>
                <a:cs typeface="Times New Roman" panose="02020603050405020304" pitchFamily="18" charset="0"/>
              </a:rPr>
              <a:t>On ART:</a:t>
            </a:r>
            <a:r>
              <a:rPr lang="en-US" sz="2200" dirty="0" smtClean="0">
                <a:latin typeface="Times New Roman" panose="02020603050405020304" pitchFamily="18" charset="0"/>
                <a:cs typeface="Times New Roman" panose="02020603050405020304" pitchFamily="18" charset="0"/>
              </a:rPr>
              <a:t> </a:t>
            </a:r>
            <a:r>
              <a:rPr lang="fr-FR" sz="2200" dirty="0">
                <a:latin typeface="Times New Roman" panose="02020603050405020304" pitchFamily="18" charset="0"/>
                <a:cs typeface="Times New Roman" panose="02020603050405020304" pitchFamily="18" charset="0"/>
              </a:rPr>
              <a:t>93% (duration of 3.5 </a:t>
            </a:r>
            <a:r>
              <a:rPr lang="en-US" sz="2200" dirty="0">
                <a:latin typeface="Times New Roman" panose="02020603050405020304" pitchFamily="18" charset="0"/>
                <a:cs typeface="Times New Roman" panose="02020603050405020304" pitchFamily="18" charset="0"/>
              </a:rPr>
              <a:t>years</a:t>
            </a:r>
            <a:r>
              <a:rPr lang="fr-FR"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including </a:t>
            </a:r>
            <a:r>
              <a:rPr lang="en-US" sz="2200" dirty="0" smtClean="0">
                <a:latin typeface="Times New Roman" panose="02020603050405020304" pitchFamily="18" charset="0"/>
                <a:cs typeface="Times New Roman" panose="02020603050405020304" pitchFamily="18" charset="0"/>
              </a:rPr>
              <a:t>4% </a:t>
            </a:r>
            <a:r>
              <a:rPr lang="en-US" sz="2200" dirty="0">
                <a:latin typeface="Times New Roman" panose="02020603050405020304" pitchFamily="18" charset="0"/>
                <a:cs typeface="Times New Roman" panose="02020603050405020304" pitchFamily="18" charset="0"/>
              </a:rPr>
              <a:t>receiving </a:t>
            </a:r>
            <a:r>
              <a:rPr lang="en-US" sz="2200" dirty="0" smtClean="0">
                <a:latin typeface="Times New Roman" panose="02020603050405020304" pitchFamily="18" charset="0"/>
                <a:cs typeface="Times New Roman" panose="02020603050405020304" pitchFamily="18" charset="0"/>
              </a:rPr>
              <a:t>PI based ARV</a:t>
            </a:r>
            <a:r>
              <a:rPr lang="en-US" sz="2200" dirty="0">
                <a:latin typeface="Times New Roman" panose="02020603050405020304" pitchFamily="18" charset="0"/>
                <a:cs typeface="Times New Roman" panose="02020603050405020304" pitchFamily="18" charset="0"/>
              </a:rPr>
              <a:t>. </a:t>
            </a:r>
            <a:endParaRPr lang="fr-FR" sz="2200" dirty="0">
              <a:latin typeface="Times New Roman" panose="02020603050405020304" pitchFamily="18" charset="0"/>
              <a:cs typeface="Times New Roman" panose="02020603050405020304" pitchFamily="18" charset="0"/>
            </a:endParaRPr>
          </a:p>
          <a:p>
            <a:pPr lvl="1"/>
            <a:r>
              <a:rPr lang="fr-FR" sz="2000" dirty="0">
                <a:latin typeface="Times New Roman" panose="02020603050405020304" pitchFamily="18" charset="0"/>
                <a:cs typeface="Times New Roman" panose="02020603050405020304" pitchFamily="18" charset="0"/>
              </a:rPr>
              <a:t>HIV RNA &lt; 250 </a:t>
            </a:r>
            <a:r>
              <a:rPr lang="fr-FR" sz="2000" dirty="0" err="1">
                <a:latin typeface="Times New Roman" panose="02020603050405020304" pitchFamily="18" charset="0"/>
                <a:cs typeface="Times New Roman" panose="02020603050405020304" pitchFamily="18" charset="0"/>
              </a:rPr>
              <a:t>cp</a:t>
            </a:r>
            <a:r>
              <a:rPr lang="fr-FR" sz="2000" dirty="0">
                <a:latin typeface="Times New Roman" panose="02020603050405020304" pitchFamily="18" charset="0"/>
                <a:cs typeface="Times New Roman" panose="02020603050405020304" pitchFamily="18" charset="0"/>
              </a:rPr>
              <a:t>/</a:t>
            </a:r>
            <a:r>
              <a:rPr lang="fr-FR" sz="2000" dirty="0" err="1">
                <a:latin typeface="Times New Roman" panose="02020603050405020304" pitchFamily="18" charset="0"/>
                <a:cs typeface="Times New Roman" panose="02020603050405020304" pitchFamily="18" charset="0"/>
              </a:rPr>
              <a:t>mL</a:t>
            </a:r>
            <a:r>
              <a:rPr lang="fr-FR" sz="2000" dirty="0">
                <a:latin typeface="Times New Roman" panose="02020603050405020304" pitchFamily="18" charset="0"/>
                <a:cs typeface="Times New Roman" panose="02020603050405020304" pitchFamily="18" charset="0"/>
              </a:rPr>
              <a:t>: 82</a:t>
            </a:r>
            <a:r>
              <a:rPr lang="fr-FR" sz="2000" dirty="0" smtClean="0">
                <a:latin typeface="Times New Roman" panose="02020603050405020304" pitchFamily="18" charset="0"/>
                <a:cs typeface="Times New Roman" panose="02020603050405020304" pitchFamily="18" charset="0"/>
              </a:rPr>
              <a:t>%</a:t>
            </a:r>
          </a:p>
          <a:p>
            <a:pPr lvl="1"/>
            <a:r>
              <a:rPr lang="en-US" sz="2000" dirty="0">
                <a:latin typeface="Times New Roman" panose="02020603050405020304" pitchFamily="18" charset="0"/>
                <a:cs typeface="Times New Roman" panose="02020603050405020304" pitchFamily="18" charset="0"/>
              </a:rPr>
              <a:t>median </a:t>
            </a:r>
            <a:r>
              <a:rPr lang="fr-FR" sz="2000" dirty="0" smtClean="0">
                <a:latin typeface="Times New Roman" panose="02020603050405020304" pitchFamily="18" charset="0"/>
                <a:cs typeface="Times New Roman" panose="02020603050405020304" pitchFamily="18" charset="0"/>
              </a:rPr>
              <a:t>CD4 count : 368/mm</a:t>
            </a:r>
            <a:r>
              <a:rPr lang="fr-FR" sz="2000" baseline="30000" dirty="0" smtClean="0">
                <a:latin typeface="Times New Roman" panose="02020603050405020304" pitchFamily="18" charset="0"/>
                <a:cs typeface="Times New Roman" panose="02020603050405020304" pitchFamily="18" charset="0"/>
              </a:rPr>
              <a:t>3</a:t>
            </a:r>
            <a:r>
              <a:rPr lang="fr-FR"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[IQR: 238-504]</a:t>
            </a:r>
            <a:endParaRPr lang="fr-FR" sz="2000" dirty="0">
              <a:latin typeface="Times New Roman" panose="02020603050405020304" pitchFamily="18" charset="0"/>
              <a:cs typeface="Times New Roman" panose="02020603050405020304" pitchFamily="18" charset="0"/>
            </a:endParaRPr>
          </a:p>
          <a:p>
            <a:pPr lvl="1"/>
            <a:endParaRPr lang="fr-FR" sz="2000" dirty="0">
              <a:solidFill>
                <a:schemeClr val="accent6">
                  <a:lumMod val="50000"/>
                </a:schemeClr>
              </a:solidFill>
              <a:latin typeface="Times New Roman" panose="02020603050405020304" pitchFamily="18" charset="0"/>
              <a:cs typeface="Times New Roman" panose="02020603050405020304" pitchFamily="18" charset="0"/>
            </a:endParaRPr>
          </a:p>
          <a:p>
            <a:pPr lvl="1"/>
            <a:endParaRPr lang="fr-FR" sz="1800" dirty="0">
              <a:latin typeface="Times New Roman" panose="02020603050405020304" pitchFamily="18" charset="0"/>
              <a:cs typeface="Times New Roman" panose="02020603050405020304" pitchFamily="18" charset="0"/>
            </a:endParaRPr>
          </a:p>
        </p:txBody>
      </p:sp>
      <p:cxnSp>
        <p:nvCxnSpPr>
          <p:cNvPr id="4" name="Connecteur droit 6"/>
          <p:cNvCxnSpPr/>
          <p:nvPr/>
        </p:nvCxnSpPr>
        <p:spPr>
          <a:xfrm>
            <a:off x="175743"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Results-2: HIV infection</a:t>
            </a:r>
            <a:endParaRPr lang="fr-FR" altLang="fr-FR" sz="3000" b="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6" name="Rectangle 5"/>
          <p:cNvSpPr/>
          <p:nvPr/>
        </p:nvSpPr>
        <p:spPr>
          <a:xfrm>
            <a:off x="1187450" y="5373688"/>
            <a:ext cx="6192838" cy="364843"/>
          </a:xfrm>
          <a:prstGeom prst="rect">
            <a:avLst/>
          </a:prstGeom>
        </p:spPr>
        <p:txBody>
          <a:bodyPr>
            <a:spAutoFit/>
          </a:bodyPr>
          <a:lstStyle/>
          <a:p>
            <a:pPr marL="742950" lvl="1" indent="-285750">
              <a:lnSpc>
                <a:spcPts val="2200"/>
              </a:lnSpc>
              <a:buFont typeface="Arial" panose="020B0604020202020204" pitchFamily="34" charset="0"/>
              <a:buChar char="•"/>
              <a:defRPr/>
            </a:pPr>
            <a:endParaRPr lang="fr-FR" dirty="0">
              <a:solidFill>
                <a:schemeClr val="accent6">
                  <a:lumMod val="50000"/>
                </a:schemeClr>
              </a:solidFill>
            </a:endParaRPr>
          </a:p>
        </p:txBody>
      </p:sp>
    </p:spTree>
    <p:extLst>
      <p:ext uri="{BB962C8B-B14F-4D97-AF65-F5344CB8AC3E}">
        <p14:creationId xmlns:p14="http://schemas.microsoft.com/office/powerpoint/2010/main" val="2180697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6"/>
          <p:cNvCxnSpPr/>
          <p:nvPr/>
        </p:nvCxnSpPr>
        <p:spPr>
          <a:xfrm>
            <a:off x="175743"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6"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Results-3</a:t>
            </a:r>
            <a:r>
              <a:rPr lang="fr-FR" altLang="fr-FR" sz="3000" b="1" dirty="0" smtClean="0">
                <a:solidFill>
                  <a:schemeClr val="accent6">
                    <a:lumMod val="75000"/>
                  </a:schemeClr>
                </a:solidFill>
                <a:latin typeface="Times New Roman" panose="02020603050405020304" pitchFamily="18" charset="0"/>
                <a:cs typeface="Times New Roman" panose="02020603050405020304" pitchFamily="18" charset="0"/>
              </a:rPr>
              <a:t>: </a:t>
            </a:r>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HPV, Cytology, Histology</a:t>
            </a:r>
            <a:endParaRPr lang="fr-FR" altLang="fr-FR" sz="3000" b="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324"/>
            <a:ext cx="9104735" cy="5040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216025" y="6167045"/>
            <a:ext cx="8748463" cy="646331"/>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S</a:t>
            </a:r>
            <a:r>
              <a:rPr lang="en-US" i="1" dirty="0" smtClean="0">
                <a:latin typeface="Times New Roman" panose="02020603050405020304" pitchFamily="18" charset="0"/>
                <a:cs typeface="Times New Roman" panose="02020603050405020304" pitchFamily="18" charset="0"/>
              </a:rPr>
              <a:t>amples classified by using </a:t>
            </a:r>
            <a:r>
              <a:rPr lang="en-US" i="1" dirty="0">
                <a:latin typeface="Times New Roman" panose="02020603050405020304" pitchFamily="18" charset="0"/>
                <a:cs typeface="Times New Roman" panose="02020603050405020304" pitchFamily="18" charset="0"/>
              </a:rPr>
              <a:t>the Bethesda System and the cervical </a:t>
            </a:r>
            <a:r>
              <a:rPr lang="en-US" i="1" dirty="0" smtClean="0">
                <a:latin typeface="Times New Roman" panose="02020603050405020304" pitchFamily="18" charset="0"/>
                <a:cs typeface="Times New Roman" panose="02020603050405020304" pitchFamily="18" charset="0"/>
              </a:rPr>
              <a:t>intraepithelial neoplasia </a:t>
            </a:r>
            <a:r>
              <a:rPr lang="en-US" i="1" dirty="0">
                <a:latin typeface="Times New Roman" panose="02020603050405020304" pitchFamily="18" charset="0"/>
                <a:cs typeface="Times New Roman" panose="02020603050405020304" pitchFamily="18" charset="0"/>
              </a:rPr>
              <a:t>system. </a:t>
            </a:r>
            <a:endParaRPr lang="fr-FR"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6044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6"/>
          <p:cNvCxnSpPr/>
          <p:nvPr/>
        </p:nvCxnSpPr>
        <p:spPr>
          <a:xfrm>
            <a:off x="175743"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Results-4: HR-HPV genotypes</a:t>
            </a:r>
            <a:endParaRPr lang="fr-FR" altLang="fr-FR" sz="3000" b="1" dirty="0">
              <a:solidFill>
                <a:schemeClr val="accent6">
                  <a:lumMod val="75000"/>
                </a:schemeClr>
              </a:solidFill>
              <a:latin typeface="Times New Roman" panose="02020603050405020304" pitchFamily="18" charset="0"/>
              <a:cs typeface="Times New Roman" panose="02020603050405020304" pitchFamily="18" charset="0"/>
            </a:endParaRPr>
          </a:p>
        </p:txBody>
      </p:sp>
      <p:graphicFrame>
        <p:nvGraphicFramePr>
          <p:cNvPr id="6" name="Graphique 5"/>
          <p:cNvGraphicFramePr>
            <a:graphicFrameLocks/>
          </p:cNvGraphicFramePr>
          <p:nvPr>
            <p:extLst>
              <p:ext uri="{D42A27DB-BD31-4B8C-83A1-F6EECF244321}">
                <p14:modId xmlns:p14="http://schemas.microsoft.com/office/powerpoint/2010/main" val="1185175659"/>
              </p:ext>
            </p:extLst>
          </p:nvPr>
        </p:nvGraphicFramePr>
        <p:xfrm>
          <a:off x="175743" y="980728"/>
          <a:ext cx="8644729"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8028384" y="724634"/>
            <a:ext cx="441146" cy="400110"/>
          </a:xfrm>
          <a:prstGeom prst="rect">
            <a:avLst/>
          </a:prstGeom>
        </p:spPr>
        <p:txBody>
          <a:bodyPr wrap="none">
            <a:spAutoFit/>
          </a:bodyPr>
          <a:lstStyle/>
          <a:p>
            <a:r>
              <a:rPr lang="en-US" altLang="fr-FR" sz="2000" b="1" dirty="0">
                <a:solidFill>
                  <a:srgbClr val="0070C0"/>
                </a:solidFill>
                <a:latin typeface="Times New Roman" panose="02020603050405020304" pitchFamily="18" charset="0"/>
                <a:cs typeface="Times New Roman" panose="02020603050405020304" pitchFamily="18" charset="0"/>
              </a:rPr>
              <a:t>%</a:t>
            </a:r>
            <a:endParaRPr lang="fr-FR" altLang="fr-FR" sz="20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62767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p:cNvGraphicFramePr>
            <a:graphicFrameLocks noGrp="1"/>
          </p:cNvGraphicFramePr>
          <p:nvPr>
            <p:ph idx="1"/>
            <p:extLst>
              <p:ext uri="{D42A27DB-BD31-4B8C-83A1-F6EECF244321}">
                <p14:modId xmlns:p14="http://schemas.microsoft.com/office/powerpoint/2010/main" val="1896659132"/>
              </p:ext>
            </p:extLst>
          </p:nvPr>
        </p:nvGraphicFramePr>
        <p:xfrm>
          <a:off x="457200" y="1173872"/>
          <a:ext cx="8291264" cy="1463040"/>
        </p:xfrm>
        <a:graphic>
          <a:graphicData uri="http://schemas.openxmlformats.org/drawingml/2006/table">
            <a:tbl>
              <a:tblPr firstRow="1" bandRow="1">
                <a:tableStyleId>{74C1A8A3-306A-4EB7-A6B1-4F7E0EB9C5D6}</a:tableStyleId>
              </a:tblPr>
              <a:tblGrid>
                <a:gridCol w="2072816"/>
                <a:gridCol w="2072816"/>
                <a:gridCol w="2072816"/>
                <a:gridCol w="2072816"/>
              </a:tblGrid>
              <a:tr h="262828">
                <a:tc>
                  <a:txBody>
                    <a:bodyPr/>
                    <a:lstStyle/>
                    <a:p>
                      <a:pPr algn="ctr"/>
                      <a:r>
                        <a:rPr lang="en-US" altLang="fr-FR" sz="1800" i="1" dirty="0" err="1" smtClean="0"/>
                        <a:t>care</a:t>
                      </a:r>
                      <a:r>
                        <a:rPr lang="en-US" altLang="fr-FR" sz="1800" dirty="0" err="1" smtClean="0"/>
                        <a:t>HPV</a:t>
                      </a:r>
                      <a:endParaRPr lang="fr-FR" dirty="0"/>
                    </a:p>
                  </a:txBody>
                  <a:tcPr/>
                </a:tc>
                <a:tc>
                  <a:txBody>
                    <a:bodyPr/>
                    <a:lstStyle/>
                    <a:p>
                      <a:pPr algn="ctr"/>
                      <a:r>
                        <a:rPr lang="en-US" altLang="fr-FR" sz="1800" b="1" kern="1200" dirty="0" smtClean="0">
                          <a:solidFill>
                            <a:schemeClr val="lt1"/>
                          </a:solidFill>
                          <a:latin typeface="+mn-lt"/>
                          <a:ea typeface="+mn-ea"/>
                          <a:cs typeface="+mn-cs"/>
                        </a:rPr>
                        <a:t>≥ </a:t>
                      </a:r>
                      <a:r>
                        <a:rPr lang="en-US" sz="1800" b="1" kern="1200" dirty="0" smtClean="0">
                          <a:solidFill>
                            <a:schemeClr val="lt1"/>
                          </a:solidFill>
                          <a:latin typeface="+mn-lt"/>
                          <a:ea typeface="+mn-ea"/>
                          <a:cs typeface="+mn-cs"/>
                        </a:rPr>
                        <a:t>CIN 2</a:t>
                      </a:r>
                      <a:r>
                        <a:rPr lang="en-US" altLang="fr-FR" sz="1800" b="1" kern="1200" dirty="0" smtClean="0">
                          <a:solidFill>
                            <a:schemeClr val="lt1"/>
                          </a:solidFill>
                          <a:latin typeface="+mn-lt"/>
                          <a:ea typeface="+mn-ea"/>
                          <a:cs typeface="+mn-cs"/>
                        </a:rPr>
                        <a:t> </a:t>
                      </a:r>
                      <a:endParaRPr lang="fr-FR" sz="1800" b="1" kern="1200" dirty="0">
                        <a:solidFill>
                          <a:schemeClr val="lt1"/>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fr-FR" sz="1800" b="1" kern="1200" dirty="0" smtClean="0">
                          <a:solidFill>
                            <a:schemeClr val="lt1"/>
                          </a:solidFill>
                          <a:latin typeface="+mn-lt"/>
                          <a:ea typeface="+mn-ea"/>
                          <a:cs typeface="+mn-cs"/>
                        </a:rPr>
                        <a:t>&lt; </a:t>
                      </a:r>
                      <a:r>
                        <a:rPr lang="en-US" sz="1800" b="1" kern="1200" dirty="0" smtClean="0">
                          <a:solidFill>
                            <a:schemeClr val="lt1"/>
                          </a:solidFill>
                          <a:latin typeface="+mn-lt"/>
                          <a:ea typeface="+mn-ea"/>
                          <a:cs typeface="+mn-cs"/>
                        </a:rPr>
                        <a:t>CIN 2</a:t>
                      </a:r>
                      <a:r>
                        <a:rPr lang="en-US" altLang="fr-FR" sz="1800" b="1" kern="1200" dirty="0" smtClean="0">
                          <a:solidFill>
                            <a:schemeClr val="lt1"/>
                          </a:solidFill>
                          <a:latin typeface="+mn-lt"/>
                          <a:ea typeface="+mn-ea"/>
                          <a:cs typeface="+mn-cs"/>
                        </a:rPr>
                        <a:t> </a:t>
                      </a:r>
                      <a:endParaRPr lang="fr-FR" sz="1800" b="1" kern="1200" dirty="0" smtClean="0">
                        <a:solidFill>
                          <a:schemeClr val="lt1"/>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i="0" kern="1200" dirty="0" smtClean="0">
                          <a:solidFill>
                            <a:schemeClr val="dk1"/>
                          </a:solidFill>
                          <a:effectLst/>
                          <a:latin typeface="+mn-lt"/>
                          <a:ea typeface="+mn-ea"/>
                          <a:cs typeface="+mn-cs"/>
                        </a:rPr>
                        <a:t>total</a:t>
                      </a:r>
                      <a:endParaRPr lang="fr-FR" dirty="0" smtClean="0"/>
                    </a:p>
                  </a:txBody>
                  <a:tcPr/>
                </a:tc>
              </a:tr>
              <a:tr h="181496">
                <a:tc>
                  <a:txBody>
                    <a:bodyPr/>
                    <a:lstStyle/>
                    <a:p>
                      <a:r>
                        <a:rPr lang="fr-FR" sz="1800" i="0" kern="1200" dirty="0" smtClean="0">
                          <a:solidFill>
                            <a:schemeClr val="dk1"/>
                          </a:solidFill>
                          <a:effectLst/>
                          <a:latin typeface="+mn-lt"/>
                          <a:ea typeface="+mn-ea"/>
                          <a:cs typeface="+mn-cs"/>
                        </a:rPr>
                        <a:t>positive</a:t>
                      </a:r>
                      <a:endParaRPr lang="fr-FR" dirty="0"/>
                    </a:p>
                  </a:txBody>
                  <a:tcPr/>
                </a:tc>
                <a:tc>
                  <a:txBody>
                    <a:bodyPr/>
                    <a:lstStyle/>
                    <a:p>
                      <a:pPr algn="ctr"/>
                      <a:r>
                        <a:rPr lang="fr-FR" b="1" dirty="0" smtClean="0">
                          <a:solidFill>
                            <a:srgbClr val="FF0000"/>
                          </a:solidFill>
                        </a:rPr>
                        <a:t>38</a:t>
                      </a:r>
                      <a:endParaRPr lang="fr-FR" b="1" dirty="0">
                        <a:solidFill>
                          <a:srgbClr val="FF0000"/>
                        </a:solidFill>
                      </a:endParaRPr>
                    </a:p>
                  </a:txBody>
                  <a:tcPr/>
                </a:tc>
                <a:tc>
                  <a:txBody>
                    <a:bodyPr/>
                    <a:lstStyle/>
                    <a:p>
                      <a:pPr algn="ctr"/>
                      <a:r>
                        <a:rPr lang="fr-FR" dirty="0" smtClean="0"/>
                        <a:t> 189</a:t>
                      </a:r>
                      <a:endParaRPr lang="fr-FR" dirty="0"/>
                    </a:p>
                  </a:txBody>
                  <a:tcPr/>
                </a:tc>
                <a:tc>
                  <a:txBody>
                    <a:bodyPr/>
                    <a:lstStyle/>
                    <a:p>
                      <a:pPr algn="ctr"/>
                      <a:r>
                        <a:rPr lang="en-US" b="1" dirty="0" smtClean="0"/>
                        <a:t>227</a:t>
                      </a:r>
                      <a:endParaRPr lang="fr-FR" b="1" dirty="0"/>
                    </a:p>
                  </a:txBody>
                  <a:tcPr/>
                </a:tc>
              </a:tr>
              <a:tr h="262828">
                <a:tc>
                  <a:txBody>
                    <a:bodyPr/>
                    <a:lstStyle/>
                    <a:p>
                      <a:r>
                        <a:rPr lang="en-US" sz="1800" i="0" kern="1200" noProof="0" dirty="0" smtClean="0">
                          <a:solidFill>
                            <a:schemeClr val="dk1"/>
                          </a:solidFill>
                          <a:effectLst/>
                          <a:latin typeface="+mn-lt"/>
                          <a:ea typeface="+mn-ea"/>
                          <a:cs typeface="+mn-cs"/>
                        </a:rPr>
                        <a:t>negative</a:t>
                      </a:r>
                      <a:endParaRPr lang="en-US" noProof="0" dirty="0"/>
                    </a:p>
                  </a:txBody>
                  <a:tcPr/>
                </a:tc>
                <a:tc>
                  <a:txBody>
                    <a:bodyPr/>
                    <a:lstStyle/>
                    <a:p>
                      <a:pPr algn="ctr"/>
                      <a:r>
                        <a:rPr lang="fr-FR" dirty="0" smtClean="0"/>
                        <a:t> 9</a:t>
                      </a:r>
                      <a:endParaRPr lang="fr-FR" dirty="0"/>
                    </a:p>
                  </a:txBody>
                  <a:tcPr/>
                </a:tc>
                <a:tc>
                  <a:txBody>
                    <a:bodyPr/>
                    <a:lstStyle/>
                    <a:p>
                      <a:pPr algn="ctr"/>
                      <a:r>
                        <a:rPr lang="fr-FR" dirty="0" smtClean="0"/>
                        <a:t> 407</a:t>
                      </a:r>
                      <a:endParaRPr lang="fr-FR" dirty="0"/>
                    </a:p>
                  </a:txBody>
                  <a:tcPr/>
                </a:tc>
                <a:tc>
                  <a:txBody>
                    <a:bodyPr/>
                    <a:lstStyle/>
                    <a:p>
                      <a:pPr algn="ctr"/>
                      <a:r>
                        <a:rPr lang="fr-FR" b="1" dirty="0" smtClean="0"/>
                        <a:t>416</a:t>
                      </a:r>
                      <a:endParaRPr lang="fr-FR" b="1" dirty="0"/>
                    </a:p>
                  </a:txBody>
                  <a:tcPr/>
                </a:tc>
              </a:tr>
              <a:tr h="262828">
                <a:tc>
                  <a:txBody>
                    <a:bodyPr/>
                    <a:lstStyle/>
                    <a:p>
                      <a:r>
                        <a:rPr lang="fr-FR" sz="1800" b="1" i="0" kern="1200" dirty="0" smtClean="0">
                          <a:solidFill>
                            <a:schemeClr val="dk1"/>
                          </a:solidFill>
                          <a:effectLst/>
                          <a:latin typeface="+mn-lt"/>
                          <a:ea typeface="+mn-ea"/>
                          <a:cs typeface="+mn-cs"/>
                        </a:rPr>
                        <a:t>total</a:t>
                      </a:r>
                      <a:endParaRPr lang="fr-FR" b="1" dirty="0"/>
                    </a:p>
                  </a:txBody>
                  <a:tcPr/>
                </a:tc>
                <a:tc>
                  <a:txBody>
                    <a:bodyPr/>
                    <a:lstStyle/>
                    <a:p>
                      <a:pPr algn="ctr"/>
                      <a:r>
                        <a:rPr lang="en-US" b="1" dirty="0" smtClean="0"/>
                        <a:t>47</a:t>
                      </a:r>
                      <a:endParaRPr lang="fr-FR" b="1" dirty="0"/>
                    </a:p>
                  </a:txBody>
                  <a:tcPr/>
                </a:tc>
                <a:tc>
                  <a:txBody>
                    <a:bodyPr/>
                    <a:lstStyle/>
                    <a:p>
                      <a:pPr algn="ctr"/>
                      <a:r>
                        <a:rPr lang="fr-FR" b="1" dirty="0" smtClean="0"/>
                        <a:t>596</a:t>
                      </a:r>
                      <a:endParaRPr lang="fr-FR" b="1" dirty="0"/>
                    </a:p>
                  </a:txBody>
                  <a:tcPr/>
                </a:tc>
                <a:tc>
                  <a:txBody>
                    <a:bodyPr/>
                    <a:lstStyle/>
                    <a:p>
                      <a:pPr algn="ctr"/>
                      <a:r>
                        <a:rPr lang="fr-FR" b="1" dirty="0" smtClean="0"/>
                        <a:t> 643 </a:t>
                      </a:r>
                      <a:endParaRPr lang="fr-FR" b="1" dirty="0"/>
                    </a:p>
                  </a:txBody>
                  <a:tcPr/>
                </a:tc>
              </a:tr>
            </a:tbl>
          </a:graphicData>
        </a:graphic>
      </p:graphicFrame>
      <p:sp>
        <p:nvSpPr>
          <p:cNvPr id="5" name="Titre 1"/>
          <p:cNvSpPr txBox="1">
            <a:spLocks/>
          </p:cNvSpPr>
          <p:nvPr/>
        </p:nvSpPr>
        <p:spPr>
          <a:xfrm>
            <a:off x="467544" y="44624"/>
            <a:ext cx="8084319" cy="10081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Results-5: </a:t>
            </a:r>
            <a:r>
              <a:rPr lang="en-US" altLang="fr-FR" sz="2800" b="1" dirty="0" smtClean="0">
                <a:solidFill>
                  <a:schemeClr val="accent6">
                    <a:lumMod val="75000"/>
                  </a:schemeClr>
                </a:solidFill>
                <a:latin typeface="Times New Roman" panose="02020603050405020304" pitchFamily="18" charset="0"/>
                <a:cs typeface="Times New Roman" panose="02020603050405020304" pitchFamily="18" charset="0"/>
              </a:rPr>
              <a:t>Sensitivity &amp; Specificity </a:t>
            </a:r>
            <a:r>
              <a:rPr lang="en-US" altLang="fr-FR" sz="2800" b="1" i="1" dirty="0" err="1" smtClean="0">
                <a:solidFill>
                  <a:schemeClr val="accent6">
                    <a:lumMod val="75000"/>
                  </a:schemeClr>
                </a:solidFill>
                <a:latin typeface="Times New Roman" panose="02020603050405020304" pitchFamily="18" charset="0"/>
                <a:cs typeface="Times New Roman" panose="02020603050405020304" pitchFamily="18" charset="0"/>
              </a:rPr>
              <a:t>care</a:t>
            </a:r>
            <a:r>
              <a:rPr lang="en-US" altLang="fr-FR" sz="2800" b="1" dirty="0" err="1" smtClean="0">
                <a:solidFill>
                  <a:schemeClr val="accent6">
                    <a:lumMod val="75000"/>
                  </a:schemeClr>
                </a:solidFill>
                <a:latin typeface="Times New Roman" panose="02020603050405020304" pitchFamily="18" charset="0"/>
                <a:cs typeface="Times New Roman" panose="02020603050405020304" pitchFamily="18" charset="0"/>
              </a:rPr>
              <a:t>HPV</a:t>
            </a:r>
            <a:r>
              <a:rPr lang="en-US" altLang="fr-FR" sz="2800" b="1" dirty="0" smtClean="0">
                <a:solidFill>
                  <a:schemeClr val="accent6">
                    <a:lumMod val="75000"/>
                  </a:schemeClr>
                </a:solidFill>
                <a:latin typeface="Times New Roman" panose="02020603050405020304" pitchFamily="18" charset="0"/>
                <a:cs typeface="Times New Roman" panose="02020603050405020304" pitchFamily="18" charset="0"/>
              </a:rPr>
              <a:t> </a:t>
            </a:r>
            <a:r>
              <a:rPr lang="en-US" altLang="fr-FR" sz="2800" b="1" dirty="0">
                <a:solidFill>
                  <a:schemeClr val="accent6">
                    <a:lumMod val="75000"/>
                  </a:schemeClr>
                </a:solidFill>
                <a:latin typeface="Times New Roman" panose="02020603050405020304" pitchFamily="18" charset="0"/>
                <a:cs typeface="Times New Roman" panose="02020603050405020304" pitchFamily="18" charset="0"/>
              </a:rPr>
              <a:t>Test and </a:t>
            </a:r>
            <a:r>
              <a:rPr lang="en-US" altLang="fr-FR" sz="2800" b="1" dirty="0" smtClean="0">
                <a:solidFill>
                  <a:schemeClr val="accent6">
                    <a:lumMod val="75000"/>
                  </a:schemeClr>
                </a:solidFill>
                <a:latin typeface="Times New Roman" panose="02020603050405020304" pitchFamily="18" charset="0"/>
                <a:cs typeface="Times New Roman" panose="02020603050405020304" pitchFamily="18" charset="0"/>
              </a:rPr>
              <a:t>conventional PS (CPS) to detect ≥ </a:t>
            </a:r>
            <a:r>
              <a:rPr lang="en-US" sz="2800" b="1" dirty="0" smtClean="0">
                <a:solidFill>
                  <a:schemeClr val="accent6">
                    <a:lumMod val="75000"/>
                  </a:schemeClr>
                </a:solidFill>
                <a:latin typeface="Times New Roman" panose="02020603050405020304" pitchFamily="18" charset="0"/>
                <a:cs typeface="Times New Roman" panose="02020603050405020304" pitchFamily="18" charset="0"/>
              </a:rPr>
              <a:t>CIN 2</a:t>
            </a:r>
            <a:r>
              <a:rPr lang="en-US" altLang="fr-FR" sz="2800" b="1" dirty="0" smtClean="0">
                <a:solidFill>
                  <a:schemeClr val="accent6">
                    <a:lumMod val="75000"/>
                  </a:schemeClr>
                </a:solidFill>
                <a:latin typeface="Times New Roman" panose="02020603050405020304" pitchFamily="18" charset="0"/>
                <a:cs typeface="Times New Roman" panose="02020603050405020304" pitchFamily="18" charset="0"/>
              </a:rPr>
              <a:t>   </a:t>
            </a:r>
            <a:endParaRPr lang="fr-FR" altLang="fr-FR" sz="2800" b="1" dirty="0">
              <a:solidFill>
                <a:schemeClr val="accent6">
                  <a:lumMod val="75000"/>
                </a:schemeClr>
              </a:solidFill>
              <a:latin typeface="Times New Roman" panose="02020603050405020304" pitchFamily="18" charset="0"/>
              <a:cs typeface="Times New Roman" panose="02020603050405020304" pitchFamily="18" charset="0"/>
            </a:endParaRPr>
          </a:p>
        </p:txBody>
      </p:sp>
      <p:graphicFrame>
        <p:nvGraphicFramePr>
          <p:cNvPr id="6" name="Espace réservé du contenu 1"/>
          <p:cNvGraphicFramePr>
            <a:graphicFrameLocks/>
          </p:cNvGraphicFramePr>
          <p:nvPr>
            <p:extLst>
              <p:ext uri="{D42A27DB-BD31-4B8C-83A1-F6EECF244321}">
                <p14:modId xmlns:p14="http://schemas.microsoft.com/office/powerpoint/2010/main" val="1167552495"/>
              </p:ext>
            </p:extLst>
          </p:nvPr>
        </p:nvGraphicFramePr>
        <p:xfrm>
          <a:off x="529208" y="4005064"/>
          <a:ext cx="8291264" cy="1463040"/>
        </p:xfrm>
        <a:graphic>
          <a:graphicData uri="http://schemas.openxmlformats.org/drawingml/2006/table">
            <a:tbl>
              <a:tblPr firstRow="1" bandRow="1">
                <a:tableStyleId>{74C1A8A3-306A-4EB7-A6B1-4F7E0EB9C5D6}</a:tableStyleId>
              </a:tblPr>
              <a:tblGrid>
                <a:gridCol w="2072816"/>
                <a:gridCol w="2072816"/>
                <a:gridCol w="2072816"/>
                <a:gridCol w="2072816"/>
              </a:tblGrid>
              <a:tr h="324036">
                <a:tc>
                  <a:txBody>
                    <a:bodyPr/>
                    <a:lstStyle/>
                    <a:p>
                      <a:pPr algn="ctr"/>
                      <a:r>
                        <a:rPr lang="en-US" sz="1800" i="0" dirty="0" smtClean="0"/>
                        <a:t>CPS</a:t>
                      </a:r>
                      <a:endParaRPr lang="fr-FR" i="0" dirty="0"/>
                    </a:p>
                  </a:txBody>
                  <a:tcPr/>
                </a:tc>
                <a:tc>
                  <a:txBody>
                    <a:bodyPr/>
                    <a:lstStyle/>
                    <a:p>
                      <a:pPr algn="ctr"/>
                      <a:r>
                        <a:rPr lang="en-US" altLang="fr-FR" sz="1800" b="1" kern="1200" dirty="0" smtClean="0">
                          <a:solidFill>
                            <a:schemeClr val="lt1"/>
                          </a:solidFill>
                          <a:latin typeface="+mn-lt"/>
                          <a:ea typeface="+mn-ea"/>
                          <a:cs typeface="+mn-cs"/>
                        </a:rPr>
                        <a:t>≥ </a:t>
                      </a:r>
                      <a:r>
                        <a:rPr lang="en-US" sz="1800" b="1" kern="1200" dirty="0" smtClean="0">
                          <a:solidFill>
                            <a:schemeClr val="lt1"/>
                          </a:solidFill>
                          <a:latin typeface="+mn-lt"/>
                          <a:ea typeface="+mn-ea"/>
                          <a:cs typeface="+mn-cs"/>
                        </a:rPr>
                        <a:t>CIN 2</a:t>
                      </a:r>
                      <a:r>
                        <a:rPr lang="en-US" altLang="fr-FR" sz="1800" b="1" kern="1200" dirty="0" smtClean="0">
                          <a:solidFill>
                            <a:schemeClr val="lt1"/>
                          </a:solidFill>
                          <a:latin typeface="+mn-lt"/>
                          <a:ea typeface="+mn-ea"/>
                          <a:cs typeface="+mn-cs"/>
                        </a:rPr>
                        <a:t> </a:t>
                      </a:r>
                      <a:endParaRPr lang="fr-FR" sz="1800" b="1" kern="1200" dirty="0">
                        <a:solidFill>
                          <a:schemeClr val="lt1"/>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fr-FR" sz="1800" b="1" kern="1200" dirty="0" smtClean="0">
                          <a:solidFill>
                            <a:schemeClr val="lt1"/>
                          </a:solidFill>
                          <a:latin typeface="+mn-lt"/>
                          <a:ea typeface="+mn-ea"/>
                          <a:cs typeface="+mn-cs"/>
                        </a:rPr>
                        <a:t>&lt; </a:t>
                      </a:r>
                      <a:r>
                        <a:rPr lang="en-US" sz="1800" b="1" kern="1200" dirty="0" smtClean="0">
                          <a:solidFill>
                            <a:schemeClr val="lt1"/>
                          </a:solidFill>
                          <a:latin typeface="+mn-lt"/>
                          <a:ea typeface="+mn-ea"/>
                          <a:cs typeface="+mn-cs"/>
                        </a:rPr>
                        <a:t>CIN 2</a:t>
                      </a:r>
                      <a:r>
                        <a:rPr lang="en-US" altLang="fr-FR" sz="1800" b="1" kern="1200" dirty="0" smtClean="0">
                          <a:solidFill>
                            <a:schemeClr val="lt1"/>
                          </a:solidFill>
                          <a:latin typeface="+mn-lt"/>
                          <a:ea typeface="+mn-ea"/>
                          <a:cs typeface="+mn-cs"/>
                        </a:rPr>
                        <a:t> </a:t>
                      </a:r>
                      <a:endParaRPr lang="fr-FR" sz="1800" b="1" kern="1200" dirty="0" smtClean="0">
                        <a:solidFill>
                          <a:schemeClr val="lt1"/>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b="1" i="0" kern="1200" dirty="0" smtClean="0">
                          <a:solidFill>
                            <a:schemeClr val="dk1"/>
                          </a:solidFill>
                          <a:effectLst/>
                          <a:latin typeface="+mn-lt"/>
                          <a:ea typeface="+mn-ea"/>
                          <a:cs typeface="+mn-cs"/>
                        </a:rPr>
                        <a:t>total</a:t>
                      </a:r>
                      <a:endParaRPr lang="fr-FR" b="1" dirty="0" smtClean="0"/>
                    </a:p>
                  </a:txBody>
                  <a:tcPr/>
                </a:tc>
              </a:tr>
              <a:tr h="324036">
                <a:tc>
                  <a:txBody>
                    <a:bodyPr/>
                    <a:lstStyle/>
                    <a:p>
                      <a:r>
                        <a:rPr lang="fr-FR" sz="1800" i="0" kern="1200" dirty="0" smtClean="0">
                          <a:solidFill>
                            <a:schemeClr val="dk1"/>
                          </a:solidFill>
                          <a:effectLst/>
                          <a:latin typeface="+mn-lt"/>
                          <a:ea typeface="+mn-ea"/>
                          <a:cs typeface="+mn-cs"/>
                        </a:rPr>
                        <a:t>positive</a:t>
                      </a:r>
                      <a:endParaRPr lang="fr-FR" dirty="0"/>
                    </a:p>
                  </a:txBody>
                  <a:tcPr/>
                </a:tc>
                <a:tc>
                  <a:txBody>
                    <a:bodyPr/>
                    <a:lstStyle/>
                    <a:p>
                      <a:pPr algn="ctr"/>
                      <a:r>
                        <a:rPr lang="fr-FR" b="1" dirty="0" smtClean="0">
                          <a:solidFill>
                            <a:srgbClr val="FF0000"/>
                          </a:solidFill>
                        </a:rPr>
                        <a:t>17</a:t>
                      </a:r>
                      <a:endParaRPr lang="fr-FR" b="1" dirty="0">
                        <a:solidFill>
                          <a:srgbClr val="FF0000"/>
                        </a:solidFill>
                      </a:endParaRPr>
                    </a:p>
                  </a:txBody>
                  <a:tcPr/>
                </a:tc>
                <a:tc>
                  <a:txBody>
                    <a:bodyPr/>
                    <a:lstStyle/>
                    <a:p>
                      <a:pPr algn="ctr"/>
                      <a:r>
                        <a:rPr lang="fr-FR" dirty="0" smtClean="0"/>
                        <a:t>22</a:t>
                      </a:r>
                      <a:endParaRPr lang="fr-FR" dirty="0"/>
                    </a:p>
                  </a:txBody>
                  <a:tcPr/>
                </a:tc>
                <a:tc>
                  <a:txBody>
                    <a:bodyPr/>
                    <a:lstStyle/>
                    <a:p>
                      <a:pPr algn="ctr"/>
                      <a:r>
                        <a:rPr lang="en-US" b="1" dirty="0" smtClean="0"/>
                        <a:t>39</a:t>
                      </a:r>
                      <a:endParaRPr lang="fr-FR" b="1" dirty="0"/>
                    </a:p>
                  </a:txBody>
                  <a:tcPr/>
                </a:tc>
              </a:tr>
              <a:tr h="324036">
                <a:tc>
                  <a:txBody>
                    <a:bodyPr/>
                    <a:lstStyle/>
                    <a:p>
                      <a:r>
                        <a:rPr lang="en-US" sz="1800" i="0" kern="1200" noProof="0" dirty="0" smtClean="0">
                          <a:solidFill>
                            <a:schemeClr val="dk1"/>
                          </a:solidFill>
                          <a:effectLst/>
                          <a:latin typeface="+mn-lt"/>
                          <a:ea typeface="+mn-ea"/>
                          <a:cs typeface="+mn-cs"/>
                        </a:rPr>
                        <a:t>negative</a:t>
                      </a:r>
                      <a:endParaRPr lang="en-US" noProof="0" dirty="0"/>
                    </a:p>
                  </a:txBody>
                  <a:tcPr/>
                </a:tc>
                <a:tc>
                  <a:txBody>
                    <a:bodyPr/>
                    <a:lstStyle/>
                    <a:p>
                      <a:pPr algn="ctr"/>
                      <a:r>
                        <a:rPr lang="fr-FR" dirty="0" smtClean="0"/>
                        <a:t> 29</a:t>
                      </a:r>
                      <a:endParaRPr lang="fr-FR" dirty="0"/>
                    </a:p>
                  </a:txBody>
                  <a:tcPr/>
                </a:tc>
                <a:tc>
                  <a:txBody>
                    <a:bodyPr/>
                    <a:lstStyle/>
                    <a:p>
                      <a:pPr algn="ctr"/>
                      <a:r>
                        <a:rPr lang="en-US" dirty="0" smtClean="0"/>
                        <a:t>555</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b="1" dirty="0" smtClean="0"/>
                        <a:t>584</a:t>
                      </a:r>
                    </a:p>
                  </a:txBody>
                  <a:tcPr/>
                </a:tc>
              </a:tr>
              <a:tr h="324036">
                <a:tc>
                  <a:txBody>
                    <a:bodyPr/>
                    <a:lstStyle/>
                    <a:p>
                      <a:r>
                        <a:rPr lang="fr-FR" sz="1800" b="1" i="0" kern="1200" dirty="0" smtClean="0">
                          <a:solidFill>
                            <a:schemeClr val="dk1"/>
                          </a:solidFill>
                          <a:effectLst/>
                          <a:latin typeface="+mn-lt"/>
                          <a:ea typeface="+mn-ea"/>
                          <a:cs typeface="+mn-cs"/>
                        </a:rPr>
                        <a:t>total</a:t>
                      </a:r>
                      <a:endParaRPr lang="fr-FR" b="1" dirty="0"/>
                    </a:p>
                  </a:txBody>
                  <a:tcPr/>
                </a:tc>
                <a:tc>
                  <a:txBody>
                    <a:bodyPr/>
                    <a:lstStyle/>
                    <a:p>
                      <a:pPr algn="ctr"/>
                      <a:r>
                        <a:rPr lang="fr-FR" b="1" dirty="0" smtClean="0"/>
                        <a:t> 46</a:t>
                      </a:r>
                      <a:endParaRPr lang="fr-FR" b="1" dirty="0"/>
                    </a:p>
                  </a:txBody>
                  <a:tcPr/>
                </a:tc>
                <a:tc>
                  <a:txBody>
                    <a:bodyPr/>
                    <a:lstStyle/>
                    <a:p>
                      <a:pPr algn="ctr"/>
                      <a:r>
                        <a:rPr lang="fr-FR" b="1" dirty="0" smtClean="0"/>
                        <a:t> 577</a:t>
                      </a:r>
                      <a:endParaRPr lang="fr-FR" b="1" dirty="0"/>
                    </a:p>
                  </a:txBody>
                  <a:tcPr/>
                </a:tc>
                <a:tc>
                  <a:txBody>
                    <a:bodyPr/>
                    <a:lstStyle/>
                    <a:p>
                      <a:pPr algn="ctr"/>
                      <a:r>
                        <a:rPr lang="fr-FR" b="1" dirty="0" smtClean="0"/>
                        <a:t> 623</a:t>
                      </a:r>
                      <a:endParaRPr lang="fr-FR" b="1" dirty="0"/>
                    </a:p>
                  </a:txBody>
                  <a:tcPr/>
                </a:tc>
              </a:tr>
            </a:tbl>
          </a:graphicData>
        </a:graphic>
      </p:graphicFrame>
      <p:sp>
        <p:nvSpPr>
          <p:cNvPr id="7" name="ZoneTexte 6"/>
          <p:cNvSpPr txBox="1"/>
          <p:nvPr/>
        </p:nvSpPr>
        <p:spPr>
          <a:xfrm>
            <a:off x="405247" y="5517232"/>
            <a:ext cx="8208911" cy="1200329"/>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S</a:t>
            </a:r>
            <a:r>
              <a:rPr lang="it-IT" dirty="0" smtClean="0">
                <a:latin typeface="Times New Roman" panose="02020603050405020304" pitchFamily="18" charset="0"/>
                <a:cs typeface="Times New Roman" panose="02020603050405020304" pitchFamily="18" charset="0"/>
              </a:rPr>
              <a:t>ens</a:t>
            </a:r>
            <a:r>
              <a:rPr lang="it-IT" dirty="0">
                <a:latin typeface="Times New Roman" panose="02020603050405020304" pitchFamily="18" charset="0"/>
                <a:cs typeface="Times New Roman" panose="02020603050405020304" pitchFamily="18" charset="0"/>
              </a:rPr>
              <a:t>:   37% (95% CI:  23.2–52.5</a:t>
            </a:r>
            <a:r>
              <a:rPr lang="it-IT" dirty="0" smtClean="0">
                <a:latin typeface="Times New Roman" panose="02020603050405020304" pitchFamily="18" charset="0"/>
                <a:cs typeface="Times New Roman" panose="02020603050405020304" pitchFamily="18" charset="0"/>
              </a:rPr>
              <a:t>%).</a:t>
            </a:r>
            <a:r>
              <a:rPr lang="it-IT" dirty="0">
                <a:latin typeface="Times New Roman" panose="02020603050405020304" pitchFamily="18" charset="0"/>
                <a:cs typeface="Times New Roman" panose="02020603050405020304" pitchFamily="18" charset="0"/>
              </a:rPr>
              <a:t/>
            </a:r>
            <a:br>
              <a:rPr lang="it-IT" dirty="0">
                <a:latin typeface="Times New Roman" panose="02020603050405020304" pitchFamily="18" charset="0"/>
                <a:cs typeface="Times New Roman" panose="02020603050405020304" pitchFamily="18" charset="0"/>
              </a:rPr>
            </a:br>
            <a:r>
              <a:rPr lang="it-IT" b="1" dirty="0" smtClean="0">
                <a:solidFill>
                  <a:srgbClr val="FF0000"/>
                </a:solidFill>
                <a:latin typeface="Times New Roman" panose="02020603050405020304" pitchFamily="18" charset="0"/>
                <a:cs typeface="Times New Roman" panose="02020603050405020304" pitchFamily="18" charset="0"/>
              </a:rPr>
              <a:t>Spec</a:t>
            </a:r>
            <a:r>
              <a:rPr lang="it-IT" dirty="0">
                <a:latin typeface="Times New Roman" panose="02020603050405020304" pitchFamily="18" charset="0"/>
                <a:cs typeface="Times New Roman" panose="02020603050405020304" pitchFamily="18" charset="0"/>
              </a:rPr>
              <a:t>: 96.2% (95% CI:94.3–97.6</a:t>
            </a:r>
            <a:r>
              <a:rPr lang="it-IT" dirty="0" smtClean="0">
                <a:latin typeface="Times New Roman" panose="02020603050405020304" pitchFamily="18" charset="0"/>
                <a:cs typeface="Times New Roman" panose="02020603050405020304" pitchFamily="18" charset="0"/>
              </a:rPr>
              <a:t>%).</a:t>
            </a:r>
            <a:r>
              <a:rPr lang="it-IT" dirty="0">
                <a:latin typeface="Times New Roman" panose="02020603050405020304" pitchFamily="18" charset="0"/>
                <a:cs typeface="Times New Roman" panose="02020603050405020304" pitchFamily="18" charset="0"/>
              </a:rPr>
              <a:t/>
            </a:r>
            <a:br>
              <a:rPr lang="it-IT" dirty="0">
                <a:latin typeface="Times New Roman" panose="02020603050405020304" pitchFamily="18" charset="0"/>
                <a:cs typeface="Times New Roman" panose="02020603050405020304" pitchFamily="18" charset="0"/>
              </a:rPr>
            </a:br>
            <a:r>
              <a:rPr lang="it-IT" dirty="0" smtClean="0">
                <a:latin typeface="Times New Roman" panose="02020603050405020304" pitchFamily="18" charset="0"/>
                <a:cs typeface="Times New Roman" panose="02020603050405020304" pitchFamily="18" charset="0"/>
              </a:rPr>
              <a:t>positive </a:t>
            </a:r>
            <a:r>
              <a:rPr lang="it-IT" dirty="0">
                <a:latin typeface="Times New Roman" panose="02020603050405020304" pitchFamily="18" charset="0"/>
                <a:cs typeface="Times New Roman" panose="02020603050405020304" pitchFamily="18" charset="0"/>
              </a:rPr>
              <a:t>predictive </a:t>
            </a:r>
            <a:r>
              <a:rPr lang="it-IT" dirty="0" smtClean="0">
                <a:latin typeface="Times New Roman" panose="02020603050405020304" pitchFamily="18" charset="0"/>
                <a:cs typeface="Times New Roman" panose="02020603050405020304" pitchFamily="18" charset="0"/>
              </a:rPr>
              <a:t>value (PPV</a:t>
            </a:r>
            <a:r>
              <a:rPr lang="it-IT" dirty="0">
                <a:latin typeface="Times New Roman" panose="02020603050405020304" pitchFamily="18" charset="0"/>
                <a:cs typeface="Times New Roman" panose="02020603050405020304" pitchFamily="18" charset="0"/>
              </a:rPr>
              <a:t>): 43.6% (95% CI:27.8–60.4</a:t>
            </a:r>
            <a:r>
              <a:rPr lang="it-IT" dirty="0" smtClean="0">
                <a:latin typeface="Times New Roman" panose="02020603050405020304" pitchFamily="18" charset="0"/>
                <a:cs typeface="Times New Roman" panose="02020603050405020304" pitchFamily="18" charset="0"/>
              </a:rPr>
              <a:t>%).</a:t>
            </a:r>
            <a:r>
              <a:rPr lang="it-IT" dirty="0">
                <a:latin typeface="Times New Roman" panose="02020603050405020304" pitchFamily="18" charset="0"/>
                <a:cs typeface="Times New Roman" panose="02020603050405020304" pitchFamily="18" charset="0"/>
              </a:rPr>
              <a:t/>
            </a:r>
            <a:br>
              <a:rPr lang="it-IT" dirty="0">
                <a:latin typeface="Times New Roman" panose="02020603050405020304" pitchFamily="18" charset="0"/>
                <a:cs typeface="Times New Roman" panose="02020603050405020304" pitchFamily="18" charset="0"/>
              </a:rPr>
            </a:br>
            <a:r>
              <a:rPr lang="it-IT" dirty="0">
                <a:latin typeface="Times New Roman" panose="02020603050405020304" pitchFamily="18" charset="0"/>
                <a:cs typeface="Times New Roman" panose="02020603050405020304" pitchFamily="18" charset="0"/>
              </a:rPr>
              <a:t>negative predictive </a:t>
            </a:r>
            <a:r>
              <a:rPr lang="it-IT" dirty="0" smtClean="0">
                <a:latin typeface="Times New Roman" panose="02020603050405020304" pitchFamily="18" charset="0"/>
                <a:cs typeface="Times New Roman" panose="02020603050405020304" pitchFamily="18" charset="0"/>
              </a:rPr>
              <a:t>value (</a:t>
            </a:r>
            <a:r>
              <a:rPr lang="it-IT" dirty="0">
                <a:latin typeface="Times New Roman" panose="02020603050405020304" pitchFamily="18" charset="0"/>
                <a:cs typeface="Times New Roman" panose="02020603050405020304" pitchFamily="18" charset="0"/>
              </a:rPr>
              <a:t>NPV 95</a:t>
            </a:r>
            <a:r>
              <a:rPr lang="it-IT" dirty="0" smtClean="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(95% CI:92.9– 96.6</a:t>
            </a:r>
            <a:r>
              <a:rPr lang="it-IT" dirty="0" smtClean="0">
                <a:latin typeface="Times New Roman" panose="02020603050405020304" pitchFamily="18" charset="0"/>
                <a:cs typeface="Times New Roman" panose="02020603050405020304" pitchFamily="18" charset="0"/>
              </a:rPr>
              <a:t>%).</a:t>
            </a:r>
            <a:endParaRPr lang="fr-FR" dirty="0">
              <a:latin typeface="Times New Roman" panose="02020603050405020304" pitchFamily="18" charset="0"/>
              <a:cs typeface="Times New Roman" panose="02020603050405020304" pitchFamily="18" charset="0"/>
            </a:endParaRPr>
          </a:p>
        </p:txBody>
      </p:sp>
      <p:sp>
        <p:nvSpPr>
          <p:cNvPr id="8" name="ZoneTexte 7"/>
          <p:cNvSpPr txBox="1"/>
          <p:nvPr/>
        </p:nvSpPr>
        <p:spPr>
          <a:xfrm>
            <a:off x="473404" y="2708920"/>
            <a:ext cx="8208911" cy="1200329"/>
          </a:xfrm>
          <a:prstGeom prst="rect">
            <a:avLst/>
          </a:prstGeom>
          <a:noFill/>
        </p:spPr>
        <p:txBody>
          <a:bodyPr wrap="square" rtlCol="0">
            <a:spAutoFit/>
          </a:bodyPr>
          <a:lstStyle/>
          <a:p>
            <a:r>
              <a:rPr lang="it-IT" b="1" dirty="0">
                <a:solidFill>
                  <a:srgbClr val="FF0000"/>
                </a:solidFill>
                <a:latin typeface="Times New Roman" panose="02020603050405020304" pitchFamily="18" charset="0"/>
                <a:cs typeface="Times New Roman" panose="02020603050405020304" pitchFamily="18" charset="0"/>
              </a:rPr>
              <a:t>S</a:t>
            </a:r>
            <a:r>
              <a:rPr lang="it-IT" b="1" dirty="0" smtClean="0">
                <a:solidFill>
                  <a:srgbClr val="FF0000"/>
                </a:solidFill>
                <a:latin typeface="Times New Roman" panose="02020603050405020304" pitchFamily="18" charset="0"/>
                <a:cs typeface="Times New Roman" panose="02020603050405020304" pitchFamily="18" charset="0"/>
              </a:rPr>
              <a:t>ens</a:t>
            </a:r>
            <a:r>
              <a:rPr lang="it-IT" dirty="0">
                <a:latin typeface="Times New Roman" panose="02020603050405020304" pitchFamily="18" charset="0"/>
                <a:cs typeface="Times New Roman" panose="02020603050405020304" pitchFamily="18" charset="0"/>
              </a:rPr>
              <a:t>: 80.9% (95% CI:66.7–90.9</a:t>
            </a:r>
            <a:r>
              <a:rPr lang="it-IT" dirty="0" smtClean="0">
                <a:latin typeface="Times New Roman" panose="02020603050405020304" pitchFamily="18" charset="0"/>
                <a:cs typeface="Times New Roman" panose="02020603050405020304" pitchFamily="18" charset="0"/>
              </a:rPr>
              <a:t>%).</a:t>
            </a:r>
            <a:r>
              <a:rPr lang="it-IT" dirty="0">
                <a:latin typeface="Times New Roman" panose="02020603050405020304" pitchFamily="18" charset="0"/>
                <a:cs typeface="Times New Roman" panose="02020603050405020304" pitchFamily="18" charset="0"/>
              </a:rPr>
              <a:t/>
            </a:r>
            <a:br>
              <a:rPr lang="it-IT" dirty="0">
                <a:latin typeface="Times New Roman" panose="02020603050405020304" pitchFamily="18" charset="0"/>
                <a:cs typeface="Times New Roman" panose="02020603050405020304" pitchFamily="18" charset="0"/>
              </a:rPr>
            </a:br>
            <a:r>
              <a:rPr lang="it-IT" dirty="0" smtClean="0">
                <a:solidFill>
                  <a:srgbClr val="002060"/>
                </a:solidFill>
                <a:latin typeface="Times New Roman" panose="02020603050405020304" pitchFamily="18" charset="0"/>
                <a:cs typeface="Times New Roman" panose="02020603050405020304" pitchFamily="18" charset="0"/>
              </a:rPr>
              <a:t>Spec</a:t>
            </a:r>
            <a:r>
              <a:rPr lang="it-IT" dirty="0">
                <a:latin typeface="Times New Roman" panose="02020603050405020304" pitchFamily="18" charset="0"/>
                <a:cs typeface="Times New Roman" panose="02020603050405020304" pitchFamily="18" charset="0"/>
              </a:rPr>
              <a:t>: 68.3% (95% CI:64.4–72</a:t>
            </a:r>
            <a:r>
              <a:rPr lang="it-IT" dirty="0" smtClean="0">
                <a:latin typeface="Times New Roman" panose="02020603050405020304" pitchFamily="18" charset="0"/>
                <a:cs typeface="Times New Roman" panose="02020603050405020304" pitchFamily="18" charset="0"/>
              </a:rPr>
              <a:t>%).</a:t>
            </a:r>
            <a:r>
              <a:rPr lang="it-IT" dirty="0">
                <a:latin typeface="Times New Roman" panose="02020603050405020304" pitchFamily="18" charset="0"/>
                <a:cs typeface="Times New Roman" panose="02020603050405020304" pitchFamily="18" charset="0"/>
              </a:rPr>
              <a:t/>
            </a:r>
            <a:br>
              <a:rPr lang="it-IT" dirty="0">
                <a:latin typeface="Times New Roman" panose="02020603050405020304" pitchFamily="18" charset="0"/>
                <a:cs typeface="Times New Roman" panose="02020603050405020304" pitchFamily="18" charset="0"/>
              </a:rPr>
            </a:br>
            <a:r>
              <a:rPr lang="it-IT" dirty="0">
                <a:latin typeface="Times New Roman" panose="02020603050405020304" pitchFamily="18" charset="0"/>
                <a:cs typeface="Times New Roman" panose="02020603050405020304" pitchFamily="18" charset="0"/>
              </a:rPr>
              <a:t>positive predictive </a:t>
            </a:r>
            <a:r>
              <a:rPr lang="it-IT" dirty="0" smtClean="0">
                <a:latin typeface="Times New Roman" panose="02020603050405020304" pitchFamily="18" charset="0"/>
                <a:cs typeface="Times New Roman" panose="02020603050405020304" pitchFamily="18" charset="0"/>
              </a:rPr>
              <a:t>value (PPV</a:t>
            </a:r>
            <a:r>
              <a:rPr lang="it-IT" dirty="0">
                <a:latin typeface="Times New Roman" panose="02020603050405020304" pitchFamily="18" charset="0"/>
                <a:cs typeface="Times New Roman" panose="02020603050405020304" pitchFamily="18" charset="0"/>
              </a:rPr>
              <a:t>): 16.7% (95% CI: 12.1–22.2</a:t>
            </a:r>
            <a:r>
              <a:rPr lang="it-IT" dirty="0" smtClean="0">
                <a:latin typeface="Times New Roman" panose="02020603050405020304" pitchFamily="18" charset="0"/>
                <a:cs typeface="Times New Roman" panose="02020603050405020304" pitchFamily="18" charset="0"/>
              </a:rPr>
              <a:t>%).</a:t>
            </a:r>
            <a:r>
              <a:rPr lang="it-IT" dirty="0">
                <a:latin typeface="Times New Roman" panose="02020603050405020304" pitchFamily="18" charset="0"/>
                <a:cs typeface="Times New Roman" panose="02020603050405020304" pitchFamily="18" charset="0"/>
              </a:rPr>
              <a:t/>
            </a:r>
            <a:br>
              <a:rPr lang="it-IT" dirty="0">
                <a:latin typeface="Times New Roman" panose="02020603050405020304" pitchFamily="18" charset="0"/>
                <a:cs typeface="Times New Roman" panose="02020603050405020304" pitchFamily="18" charset="0"/>
              </a:rPr>
            </a:br>
            <a:r>
              <a:rPr lang="it-IT" dirty="0">
                <a:latin typeface="Times New Roman" panose="02020603050405020304" pitchFamily="18" charset="0"/>
                <a:cs typeface="Times New Roman" panose="02020603050405020304" pitchFamily="18" charset="0"/>
              </a:rPr>
              <a:t>negative predictive </a:t>
            </a:r>
            <a:r>
              <a:rPr lang="it-IT" dirty="0" smtClean="0">
                <a:latin typeface="Times New Roman" panose="02020603050405020304" pitchFamily="18" charset="0"/>
                <a:cs typeface="Times New Roman" panose="02020603050405020304" pitchFamily="18" charset="0"/>
              </a:rPr>
              <a:t>value (NPV</a:t>
            </a:r>
            <a:r>
              <a:rPr lang="it-IT" dirty="0">
                <a:latin typeface="Times New Roman" panose="02020603050405020304" pitchFamily="18" charset="0"/>
                <a:cs typeface="Times New Roman" panose="02020603050405020304" pitchFamily="18" charset="0"/>
              </a:rPr>
              <a:t>): 97.8% (95% CI:95.9– 99</a:t>
            </a:r>
            <a:r>
              <a:rPr lang="it-IT" dirty="0" smtClean="0">
                <a:latin typeface="Times New Roman" panose="02020603050405020304" pitchFamily="18" charset="0"/>
                <a:cs typeface="Times New Roman" panose="02020603050405020304" pitchFamily="18" charset="0"/>
              </a:rPr>
              <a:t>%).</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89105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For 100 women, </a:t>
            </a:r>
            <a:r>
              <a:rPr lang="en-US" sz="2400" i="1" dirty="0" err="1">
                <a:latin typeface="Times New Roman" panose="02020603050405020304" pitchFamily="18" charset="0"/>
                <a:cs typeface="Times New Roman" panose="02020603050405020304" pitchFamily="18" charset="0"/>
              </a:rPr>
              <a:t>care</a:t>
            </a:r>
            <a:r>
              <a:rPr lang="en-US" sz="2400" dirty="0" err="1">
                <a:latin typeface="Times New Roman" panose="02020603050405020304" pitchFamily="18" charset="0"/>
                <a:cs typeface="Times New Roman" panose="02020603050405020304" pitchFamily="18" charset="0"/>
              </a:rPr>
              <a:t>HPV</a:t>
            </a:r>
            <a:r>
              <a:rPr lang="en-US" sz="2400" dirty="0">
                <a:latin typeface="Times New Roman" panose="02020603050405020304" pitchFamily="18" charset="0"/>
                <a:cs typeface="Times New Roman" panose="02020603050405020304" pitchFamily="18" charset="0"/>
              </a:rPr>
              <a:t>™ as screening test, followed by a colposcopy when positive, would allow the detection of </a:t>
            </a:r>
            <a:r>
              <a:rPr lang="en-US" sz="2400" dirty="0" smtClean="0">
                <a:latin typeface="Times New Roman" panose="02020603050405020304" pitchFamily="18" charset="0"/>
                <a:cs typeface="Times New Roman" panose="02020603050405020304" pitchFamily="18" charset="0"/>
              </a:rPr>
              <a:t>5.9</a:t>
            </a:r>
            <a:r>
              <a:rPr lang="en-US"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CIN2</a:t>
            </a:r>
            <a:r>
              <a:rPr lang="en-US" sz="2400" dirty="0">
                <a:latin typeface="Times New Roman" panose="02020603050405020304" pitchFamily="18" charset="0"/>
                <a:cs typeface="Times New Roman" panose="02020603050405020304" pitchFamily="18" charset="0"/>
              </a:rPr>
              <a:t>+ lesions. A CPS screening would allow the detection of </a:t>
            </a:r>
            <a:r>
              <a:rPr lang="en-US" sz="2400" dirty="0" smtClean="0">
                <a:latin typeface="Times New Roman" panose="02020603050405020304" pitchFamily="18" charset="0"/>
                <a:cs typeface="Times New Roman" panose="02020603050405020304" pitchFamily="18" charset="0"/>
              </a:rPr>
              <a:t>2.7 </a:t>
            </a:r>
            <a:r>
              <a:rPr lang="en-US" sz="2400" dirty="0">
                <a:latin typeface="Times New Roman" panose="02020603050405020304" pitchFamily="18" charset="0"/>
                <a:cs typeface="Times New Roman" panose="02020603050405020304" pitchFamily="18" charset="0"/>
              </a:rPr>
              <a:t>CIN2+ lesions. </a:t>
            </a:r>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combination of the 2 tests and a colposcopy if at least one of them is positive would allow the diagnosis of </a:t>
            </a:r>
            <a:r>
              <a:rPr lang="en-US" sz="2400" dirty="0" smtClean="0">
                <a:latin typeface="Times New Roman" panose="02020603050405020304" pitchFamily="18" charset="0"/>
                <a:cs typeface="Times New Roman" panose="02020603050405020304" pitchFamily="18" charset="0"/>
              </a:rPr>
              <a:t>6.4</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CIN2+ lesions for 100 women tested.</a:t>
            </a:r>
            <a:endParaRPr lang="fr-FR" sz="2400" dirty="0">
              <a:latin typeface="Times New Roman" panose="02020603050405020304" pitchFamily="18" charset="0"/>
              <a:cs typeface="Times New Roman" panose="02020603050405020304" pitchFamily="18" charset="0"/>
            </a:endParaRPr>
          </a:p>
          <a:p>
            <a:endParaRPr lang="fr-FR" sz="2400" dirty="0">
              <a:latin typeface="Times New Roman" panose="02020603050405020304" pitchFamily="18" charset="0"/>
              <a:cs typeface="Times New Roman" panose="02020603050405020304" pitchFamily="18" charset="0"/>
            </a:endParaRPr>
          </a:p>
        </p:txBody>
      </p:sp>
      <p:cxnSp>
        <p:nvCxnSpPr>
          <p:cNvPr id="4" name="Connecteur droit 6"/>
          <p:cNvCxnSpPr/>
          <p:nvPr/>
        </p:nvCxnSpPr>
        <p:spPr>
          <a:xfrm>
            <a:off x="107504" y="1124744"/>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467544" y="44624"/>
            <a:ext cx="8084319" cy="10081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Results-6: </a:t>
            </a:r>
            <a:r>
              <a:rPr lang="en-US" altLang="fr-FR" sz="2800" b="1" dirty="0" smtClean="0">
                <a:solidFill>
                  <a:schemeClr val="accent6">
                    <a:lumMod val="75000"/>
                  </a:schemeClr>
                </a:solidFill>
                <a:latin typeface="Times New Roman" panose="02020603050405020304" pitchFamily="18" charset="0"/>
                <a:cs typeface="Times New Roman" panose="02020603050405020304" pitchFamily="18" charset="0"/>
              </a:rPr>
              <a:t>Sensitivity &amp; Specificity of </a:t>
            </a:r>
            <a:r>
              <a:rPr lang="en-US" altLang="fr-FR" sz="2800" b="1" i="1" dirty="0" err="1" smtClean="0">
                <a:solidFill>
                  <a:schemeClr val="accent6">
                    <a:lumMod val="75000"/>
                  </a:schemeClr>
                </a:solidFill>
                <a:latin typeface="Times New Roman" panose="02020603050405020304" pitchFamily="18" charset="0"/>
                <a:cs typeface="Times New Roman" panose="02020603050405020304" pitchFamily="18" charset="0"/>
              </a:rPr>
              <a:t>care</a:t>
            </a:r>
            <a:r>
              <a:rPr lang="en-US" altLang="fr-FR" sz="2800" b="1" dirty="0" err="1" smtClean="0">
                <a:solidFill>
                  <a:schemeClr val="accent6">
                    <a:lumMod val="75000"/>
                  </a:schemeClr>
                </a:solidFill>
                <a:latin typeface="Times New Roman" panose="02020603050405020304" pitchFamily="18" charset="0"/>
                <a:cs typeface="Times New Roman" panose="02020603050405020304" pitchFamily="18" charset="0"/>
              </a:rPr>
              <a:t>HPV</a:t>
            </a:r>
            <a:r>
              <a:rPr lang="en-US" altLang="fr-FR" sz="2800" b="1" dirty="0" smtClean="0">
                <a:solidFill>
                  <a:schemeClr val="accent6">
                    <a:lumMod val="75000"/>
                  </a:schemeClr>
                </a:solidFill>
                <a:latin typeface="Times New Roman" panose="02020603050405020304" pitchFamily="18" charset="0"/>
                <a:cs typeface="Times New Roman" panose="02020603050405020304" pitchFamily="18" charset="0"/>
              </a:rPr>
              <a:t> vs Conventional PS </a:t>
            </a:r>
            <a:r>
              <a:rPr lang="en-US" altLang="fr-FR" sz="2800" b="1" dirty="0">
                <a:solidFill>
                  <a:schemeClr val="accent6">
                    <a:lumMod val="75000"/>
                  </a:schemeClr>
                </a:solidFill>
                <a:latin typeface="Times New Roman" panose="02020603050405020304" pitchFamily="18" charset="0"/>
                <a:cs typeface="Times New Roman" panose="02020603050405020304" pitchFamily="18" charset="0"/>
              </a:rPr>
              <a:t>f</a:t>
            </a:r>
            <a:r>
              <a:rPr lang="en-US" sz="2800" b="1" dirty="0" smtClean="0">
                <a:solidFill>
                  <a:schemeClr val="accent6">
                    <a:lumMod val="75000"/>
                  </a:schemeClr>
                </a:solidFill>
                <a:latin typeface="Times New Roman" panose="02020603050405020304" pitchFamily="18" charset="0"/>
                <a:cs typeface="Times New Roman" panose="02020603050405020304" pitchFamily="18" charset="0"/>
              </a:rPr>
              <a:t>or </a:t>
            </a:r>
            <a:r>
              <a:rPr lang="en-US" sz="2800" b="1" dirty="0">
                <a:solidFill>
                  <a:schemeClr val="accent6">
                    <a:lumMod val="75000"/>
                  </a:schemeClr>
                </a:solidFill>
                <a:latin typeface="Times New Roman" panose="02020603050405020304" pitchFamily="18" charset="0"/>
                <a:cs typeface="Times New Roman" panose="02020603050405020304" pitchFamily="18" charset="0"/>
              </a:rPr>
              <a:t>the detection of CIN 2+ </a:t>
            </a:r>
            <a:r>
              <a:rPr lang="en-US" altLang="fr-FR" sz="2800" b="1" dirty="0">
                <a:solidFill>
                  <a:schemeClr val="accent6">
                    <a:lumMod val="75000"/>
                  </a:schemeClr>
                </a:solidFill>
                <a:latin typeface="Times New Roman" panose="02020603050405020304" pitchFamily="18" charset="0"/>
                <a:cs typeface="Times New Roman" panose="02020603050405020304" pitchFamily="18" charset="0"/>
              </a:rPr>
              <a:t>   </a:t>
            </a:r>
            <a:endParaRPr lang="fr-FR" altLang="fr-FR" sz="2800" b="1"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50910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6"/>
          <p:cNvCxnSpPr/>
          <p:nvPr/>
        </p:nvCxnSpPr>
        <p:spPr>
          <a:xfrm>
            <a:off x="175743"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defPPr>
              <a:defRPr lang="fr-FR"/>
            </a:defPPr>
            <a:lvl1pPr algn="ctr">
              <a:spcBef>
                <a:spcPct val="0"/>
              </a:spcBef>
              <a:buNone/>
              <a:defRPr sz="3000" b="1">
                <a:solidFill>
                  <a:schemeClr val="accent6">
                    <a:lumMod val="75000"/>
                  </a:schemeClr>
                </a:solidFill>
                <a:latin typeface="Times New Roman" panose="02020603050405020304" pitchFamily="18" charset="0"/>
                <a:ea typeface="+mj-ea"/>
                <a:cs typeface="Times New Roman" panose="02020603050405020304" pitchFamily="18" charset="0"/>
              </a:defRPr>
            </a:lvl1pPr>
          </a:lstStyle>
          <a:p>
            <a:r>
              <a:rPr lang="en-US" dirty="0"/>
              <a:t>Issues and Success factors</a:t>
            </a:r>
          </a:p>
        </p:txBody>
      </p:sp>
      <p:sp>
        <p:nvSpPr>
          <p:cNvPr id="6" name="Espace réservé du contenu 5"/>
          <p:cNvSpPr txBox="1">
            <a:spLocks/>
          </p:cNvSpPr>
          <p:nvPr/>
        </p:nvSpPr>
        <p:spPr>
          <a:xfrm>
            <a:off x="-180528" y="764704"/>
            <a:ext cx="4392488" cy="59766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914400" lvl="1" indent="-514350">
              <a:lnSpc>
                <a:spcPct val="150000"/>
              </a:lnSpc>
              <a:buFont typeface="+mj-lt"/>
              <a:buAutoNum type="arabicPeriod"/>
              <a:defRPr/>
            </a:pP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Clinical Investigators have a lack of knowledge of research process </a:t>
            </a:r>
          </a:p>
          <a:p>
            <a:pPr marL="914400" lvl="1" indent="-514350">
              <a:lnSpc>
                <a:spcPct val="150000"/>
              </a:lnSpc>
              <a:buFont typeface="+mj-lt"/>
              <a:buAutoNum type="arabicPeriod"/>
              <a:defRPr/>
            </a:pP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Lack of knowledge about cancer and wrong beliefs </a:t>
            </a:r>
          </a:p>
          <a:p>
            <a:pPr marL="914400" lvl="1" indent="-514350">
              <a:lnSpc>
                <a:spcPct val="150000"/>
              </a:lnSpc>
              <a:buFont typeface="+mj-lt"/>
              <a:buAutoNum type="arabicPeriod"/>
              <a:defRPr/>
            </a:pP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Filling of the forms for the study </a:t>
            </a: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not </a:t>
            </a: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perfect</a:t>
            </a:r>
          </a:p>
          <a:p>
            <a:pPr marL="914400" lvl="1" indent="-514350">
              <a:lnSpc>
                <a:spcPct val="150000"/>
              </a:lnSpc>
              <a:buFont typeface="+mj-lt"/>
              <a:buAutoNum type="arabicPeriod"/>
              <a:defRPr/>
            </a:pP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Difficulty to convince  the women to be treated.  </a:t>
            </a:r>
            <a:endParaRPr lang="en-US" sz="22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7" name="Espace réservé du contenu 2"/>
          <p:cNvSpPr>
            <a:spLocks noGrp="1"/>
          </p:cNvSpPr>
          <p:nvPr>
            <p:ph idx="1"/>
          </p:nvPr>
        </p:nvSpPr>
        <p:spPr>
          <a:xfrm>
            <a:off x="4211960" y="764704"/>
            <a:ext cx="4896544" cy="5688632"/>
          </a:xfrm>
        </p:spPr>
        <p:txBody>
          <a:bodyPr vert="horz" lIns="91440" tIns="45720" rIns="91440" bIns="45720" rtlCol="0">
            <a:normAutofit/>
          </a:bodyPr>
          <a:lstStyle/>
          <a:p>
            <a:pPr marL="914400" lvl="1" indent="-514350">
              <a:lnSpc>
                <a:spcPct val="150000"/>
              </a:lnSpc>
              <a:buFont typeface="+mj-lt"/>
              <a:buAutoNum type="arabicPeriod"/>
            </a:pPr>
            <a:r>
              <a:rPr lang="en-US" sz="2200" dirty="0" smtClean="0">
                <a:solidFill>
                  <a:srgbClr val="00B0F0"/>
                </a:solidFill>
                <a:latin typeface="Times New Roman" panose="02020603050405020304" pitchFamily="18" charset="0"/>
                <a:cs typeface="Times New Roman" panose="02020603050405020304" pitchFamily="18" charset="0"/>
              </a:rPr>
              <a:t>Funds to implement the project (FMX and INCA, France)</a:t>
            </a:r>
          </a:p>
          <a:p>
            <a:pPr marL="914400" lvl="1" indent="-514350">
              <a:lnSpc>
                <a:spcPct val="150000"/>
              </a:lnSpc>
              <a:buFont typeface="+mj-lt"/>
              <a:buAutoNum type="arabicPeriod"/>
            </a:pPr>
            <a:r>
              <a:rPr lang="en-US" sz="2200" dirty="0" smtClean="0">
                <a:solidFill>
                  <a:srgbClr val="00B0F0"/>
                </a:solidFill>
                <a:latin typeface="Times New Roman" panose="02020603050405020304" pitchFamily="18" charset="0"/>
                <a:cs typeface="Times New Roman" panose="02020603050405020304" pitchFamily="18" charset="0"/>
              </a:rPr>
              <a:t>Infrastructures exist, but  must be improved</a:t>
            </a:r>
          </a:p>
          <a:p>
            <a:pPr marL="914400" lvl="1" indent="-514350">
              <a:lnSpc>
                <a:spcPct val="150000"/>
              </a:lnSpc>
              <a:buFont typeface="+mj-lt"/>
              <a:buAutoNum type="arabicPeriod"/>
            </a:pPr>
            <a:r>
              <a:rPr lang="en-US" sz="2200" dirty="0" smtClean="0">
                <a:solidFill>
                  <a:srgbClr val="00B0F0"/>
                </a:solidFill>
                <a:latin typeface="Times New Roman" panose="02020603050405020304" pitchFamily="18" charset="0"/>
                <a:cs typeface="Times New Roman" panose="02020603050405020304" pitchFamily="18" charset="0"/>
              </a:rPr>
              <a:t>Partners (CHAS, HIV Centers, UHS, </a:t>
            </a:r>
            <a:r>
              <a:rPr lang="en-US" sz="2200" dirty="0" err="1" smtClean="0">
                <a:solidFill>
                  <a:srgbClr val="00B0F0"/>
                </a:solidFill>
                <a:latin typeface="Times New Roman" panose="02020603050405020304" pitchFamily="18" charset="0"/>
                <a:cs typeface="Times New Roman" panose="02020603050405020304" pitchFamily="18" charset="0"/>
              </a:rPr>
              <a:t>Anapath</a:t>
            </a:r>
            <a:r>
              <a:rPr lang="en-US" sz="2200" dirty="0" smtClean="0">
                <a:solidFill>
                  <a:srgbClr val="00B0F0"/>
                </a:solidFill>
                <a:latin typeface="Times New Roman" panose="02020603050405020304" pitchFamily="18" charset="0"/>
                <a:cs typeface="Times New Roman" panose="02020603050405020304" pitchFamily="18" charset="0"/>
              </a:rPr>
              <a:t> Laboratory, </a:t>
            </a:r>
            <a:r>
              <a:rPr lang="en-US" sz="2200" dirty="0" err="1" smtClean="0">
                <a:solidFill>
                  <a:srgbClr val="00B0F0"/>
                </a:solidFill>
                <a:latin typeface="Times New Roman" panose="02020603050405020304" pitchFamily="18" charset="0"/>
                <a:cs typeface="Times New Roman" panose="02020603050405020304" pitchFamily="18" charset="0"/>
              </a:rPr>
              <a:t>Fondation</a:t>
            </a:r>
            <a:r>
              <a:rPr lang="en-US" sz="2200" dirty="0" smtClean="0">
                <a:solidFill>
                  <a:srgbClr val="00B0F0"/>
                </a:solidFill>
                <a:latin typeface="Times New Roman" panose="02020603050405020304" pitchFamily="18" charset="0"/>
                <a:cs typeface="Times New Roman" panose="02020603050405020304" pitchFamily="18" charset="0"/>
              </a:rPr>
              <a:t> </a:t>
            </a:r>
            <a:r>
              <a:rPr lang="en-US" sz="2200" dirty="0" err="1" smtClean="0">
                <a:solidFill>
                  <a:srgbClr val="00B0F0"/>
                </a:solidFill>
                <a:latin typeface="Times New Roman" panose="02020603050405020304" pitchFamily="18" charset="0"/>
                <a:cs typeface="Times New Roman" panose="02020603050405020304" pitchFamily="18" charset="0"/>
              </a:rPr>
              <a:t>Merieux</a:t>
            </a:r>
            <a:r>
              <a:rPr lang="en-US" sz="2200" dirty="0" smtClean="0">
                <a:solidFill>
                  <a:srgbClr val="00B0F0"/>
                </a:solidFill>
                <a:latin typeface="Times New Roman" panose="02020603050405020304" pitchFamily="18" charset="0"/>
                <a:cs typeface="Times New Roman" panose="02020603050405020304" pitchFamily="18" charset="0"/>
              </a:rPr>
              <a:t>, CICML) are well interested and motivated</a:t>
            </a:r>
            <a:endParaRPr lang="en-US" dirty="0">
              <a:solidFill>
                <a:srgbClr val="00B0F0"/>
              </a:solidFill>
            </a:endParaRPr>
          </a:p>
        </p:txBody>
      </p:sp>
    </p:spTree>
    <p:extLst>
      <p:ext uri="{BB962C8B-B14F-4D97-AF65-F5344CB8AC3E}">
        <p14:creationId xmlns:p14="http://schemas.microsoft.com/office/powerpoint/2010/main" val="987907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71512" y="908720"/>
            <a:ext cx="8448960" cy="5733256"/>
          </a:xfrm>
        </p:spPr>
        <p:txBody>
          <a:bodyPr>
            <a:normAutofit/>
          </a:bodyPr>
          <a:lstStyle/>
          <a:p>
            <a:pPr>
              <a:spcBef>
                <a:spcPts val="0"/>
              </a:spcBef>
              <a:defRPr/>
            </a:pPr>
            <a:r>
              <a:rPr lang="en-US" sz="2200" dirty="0" smtClean="0">
                <a:latin typeface="Times New Roman" panose="02020603050405020304" pitchFamily="18" charset="0"/>
                <a:cs typeface="Times New Roman" panose="02020603050405020304" pitchFamily="18" charset="0"/>
              </a:rPr>
              <a:t>This project benefitted  to the women who participated in the study: </a:t>
            </a:r>
            <a:r>
              <a:rPr lang="en-US" sz="2200" dirty="0" smtClean="0">
                <a:latin typeface="Times New Roman" panose="02020603050405020304" pitchFamily="18" charset="0"/>
                <a:cs typeface="Times New Roman" panose="02020603050405020304" pitchFamily="18" charset="0"/>
              </a:rPr>
              <a:t>48</a:t>
            </a:r>
            <a:r>
              <a:rPr lang="en-US" sz="2200" dirty="0" smtClean="0">
                <a:latin typeface="Times New Roman" panose="02020603050405020304" pitchFamily="18" charset="0"/>
                <a:cs typeface="Times New Roman" panose="02020603050405020304" pitchFamily="18" charset="0"/>
              </a:rPr>
              <a:t> women</a:t>
            </a:r>
            <a:r>
              <a:rPr lang="en-US" sz="2200" dirty="0" smtClean="0">
                <a:latin typeface="Times New Roman" panose="02020603050405020304" pitchFamily="18" charset="0"/>
                <a:cs typeface="Times New Roman" panose="02020603050405020304" pitchFamily="18" charset="0"/>
              </a:rPr>
              <a:t> with precancerous </a:t>
            </a:r>
            <a:r>
              <a:rPr lang="en-US" sz="2200" dirty="0" smtClean="0">
                <a:latin typeface="Times New Roman" panose="02020603050405020304" pitchFamily="18" charset="0"/>
                <a:cs typeface="Times New Roman" panose="02020603050405020304" pitchFamily="18" charset="0"/>
              </a:rPr>
              <a:t>and cancerous lesion </a:t>
            </a:r>
            <a:r>
              <a:rPr lang="en-US" sz="2200" dirty="0" smtClean="0">
                <a:latin typeface="Times New Roman" panose="02020603050405020304" pitchFamily="18" charset="0"/>
                <a:cs typeface="Times New Roman" panose="02020603050405020304" pitchFamily="18" charset="0"/>
              </a:rPr>
              <a:t>were </a:t>
            </a:r>
            <a:r>
              <a:rPr lang="en-US" sz="2200" dirty="0" smtClean="0">
                <a:latin typeface="Times New Roman" panose="02020603050405020304" pitchFamily="18" charset="0"/>
                <a:cs typeface="Times New Roman" panose="02020603050405020304" pitchFamily="18" charset="0"/>
              </a:rPr>
              <a:t>detected and </a:t>
            </a:r>
            <a:r>
              <a:rPr lang="en-US" sz="2200" dirty="0" smtClean="0">
                <a:latin typeface="Times New Roman" panose="02020603050405020304" pitchFamily="18" charset="0"/>
                <a:cs typeface="Times New Roman" panose="02020603050405020304" pitchFamily="18" charset="0"/>
              </a:rPr>
              <a:t>30 were treated</a:t>
            </a:r>
            <a:r>
              <a:rPr lang="en-US" sz="2200" dirty="0" smtClean="0">
                <a:latin typeface="Times New Roman" panose="02020603050405020304" pitchFamily="18" charset="0"/>
                <a:cs typeface="Times New Roman" panose="02020603050405020304" pitchFamily="18" charset="0"/>
              </a:rPr>
              <a:t>. It’s a strong argument to implement a better screening for the cervical cancer in Laos.</a:t>
            </a:r>
          </a:p>
          <a:p>
            <a:pPr>
              <a:spcBef>
                <a:spcPts val="0"/>
              </a:spcBef>
              <a:defRPr/>
            </a:pPr>
            <a:endParaRPr lang="en-US" sz="2200" dirty="0" smtClean="0">
              <a:latin typeface="Times New Roman" panose="02020603050405020304" pitchFamily="18" charset="0"/>
              <a:cs typeface="Times New Roman" panose="02020603050405020304" pitchFamily="18" charset="0"/>
            </a:endParaRPr>
          </a:p>
          <a:p>
            <a:pPr>
              <a:spcBef>
                <a:spcPts val="0"/>
              </a:spcBef>
              <a:defRPr/>
            </a:pPr>
            <a:r>
              <a:rPr lang="en-US" sz="2200" dirty="0" smtClean="0">
                <a:latin typeface="Times New Roman" panose="02020603050405020304" pitchFamily="18" charset="0"/>
                <a:cs typeface="Times New Roman" panose="02020603050405020304" pitchFamily="18" charset="0"/>
              </a:rPr>
              <a:t>The good practices for clinical research has to be reinforced and the </a:t>
            </a:r>
            <a:r>
              <a:rPr lang="en-US" sz="2200" dirty="0" smtClean="0">
                <a:latin typeface="Times New Roman" panose="02020603050405020304" pitchFamily="18" charset="0"/>
                <a:cs typeface="Times New Roman" panose="02020603050405020304" pitchFamily="18" charset="0"/>
              </a:rPr>
              <a:t>investigators must </a:t>
            </a:r>
            <a:r>
              <a:rPr lang="en-US" sz="2200" dirty="0" smtClean="0">
                <a:latin typeface="Times New Roman" panose="02020603050405020304" pitchFamily="18" charset="0"/>
                <a:cs typeface="Times New Roman" panose="02020603050405020304" pitchFamily="18" charset="0"/>
              </a:rPr>
              <a:t>be more informed about ethical aspects of research.</a:t>
            </a:r>
          </a:p>
          <a:p>
            <a:pPr>
              <a:spcBef>
                <a:spcPts val="0"/>
              </a:spcBef>
              <a:defRPr/>
            </a:pPr>
            <a:endParaRPr lang="en-US" sz="2200" dirty="0" smtClean="0">
              <a:latin typeface="Times New Roman" panose="02020603050405020304" pitchFamily="18" charset="0"/>
              <a:cs typeface="Times New Roman" panose="02020603050405020304" pitchFamily="18" charset="0"/>
            </a:endParaRPr>
          </a:p>
          <a:p>
            <a:pPr>
              <a:spcBef>
                <a:spcPts val="0"/>
              </a:spcBef>
              <a:defRPr/>
            </a:pPr>
            <a:r>
              <a:rPr lang="en-US" sz="2200" i="1" dirty="0" err="1" smtClean="0">
                <a:latin typeface="Times New Roman" panose="02020603050405020304" pitchFamily="18" charset="0"/>
                <a:cs typeface="Times New Roman" panose="02020603050405020304" pitchFamily="18" charset="0"/>
              </a:rPr>
              <a:t>care</a:t>
            </a:r>
            <a:r>
              <a:rPr lang="en-US" sz="2200" dirty="0" err="1" smtClean="0">
                <a:latin typeface="Times New Roman" panose="02020603050405020304" pitchFamily="18" charset="0"/>
                <a:cs typeface="Times New Roman" panose="02020603050405020304" pitchFamily="18" charset="0"/>
              </a:rPr>
              <a:t>HPV</a:t>
            </a:r>
            <a:r>
              <a:rPr lang="en-US" sz="2200" i="1"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has better sensibility and lower specificity than CPS for the screening of cervical precancerous and cancerous lesions among women living with HIV in Laos. The role of HPV screening in the detection of cervix cancer needs to be further defined in this country. It is recommended to strengthen routine screening of cervical cancer particularly among HIV infected women.</a:t>
            </a:r>
            <a:endParaRPr lang="en-US" sz="2200" dirty="0">
              <a:latin typeface="Times New Roman" panose="02020603050405020304" pitchFamily="18" charset="0"/>
              <a:cs typeface="Times New Roman" panose="02020603050405020304" pitchFamily="18" charset="0"/>
            </a:endParaRPr>
          </a:p>
        </p:txBody>
      </p:sp>
      <p:cxnSp>
        <p:nvCxnSpPr>
          <p:cNvPr id="4" name="Connecteur droit 6"/>
          <p:cNvCxnSpPr/>
          <p:nvPr/>
        </p:nvCxnSpPr>
        <p:spPr>
          <a:xfrm>
            <a:off x="175743" y="692696"/>
            <a:ext cx="8928992" cy="0"/>
          </a:xfrm>
          <a:prstGeom prst="line">
            <a:avLst/>
          </a:prstGeom>
          <a:ln w="28575">
            <a:solidFill>
              <a:srgbClr val="FF9933"/>
            </a:solidFill>
          </a:ln>
        </p:spPr>
        <p:style>
          <a:lnRef idx="1">
            <a:schemeClr val="accent1"/>
          </a:lnRef>
          <a:fillRef idx="0">
            <a:schemeClr val="accent1"/>
          </a:fillRef>
          <a:effectRef idx="0">
            <a:schemeClr val="accent1"/>
          </a:effectRef>
          <a:fontRef idx="minor">
            <a:schemeClr val="tx1"/>
          </a:fontRef>
        </p:style>
      </p:cxnSp>
      <p:sp>
        <p:nvSpPr>
          <p:cNvPr id="5" name="Titre 1"/>
          <p:cNvSpPr txBox="1">
            <a:spLocks/>
          </p:cNvSpPr>
          <p:nvPr/>
        </p:nvSpPr>
        <p:spPr>
          <a:xfrm>
            <a:off x="1123950" y="44624"/>
            <a:ext cx="7427913" cy="6477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fr-FR" sz="3000" b="1" dirty="0" smtClean="0">
                <a:solidFill>
                  <a:schemeClr val="accent6">
                    <a:lumMod val="75000"/>
                  </a:schemeClr>
                </a:solidFill>
                <a:latin typeface="Times New Roman" panose="02020603050405020304" pitchFamily="18" charset="0"/>
                <a:cs typeface="Times New Roman" panose="02020603050405020304" pitchFamily="18" charset="0"/>
              </a:rPr>
              <a:t>Conclusions </a:t>
            </a:r>
            <a:endParaRPr lang="fr-FR" altLang="fr-FR" sz="3000" b="1"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4105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idx="4294967295"/>
          </p:nvPr>
        </p:nvSpPr>
        <p:spPr>
          <a:xfrm>
            <a:off x="611188" y="50800"/>
            <a:ext cx="8229600" cy="642938"/>
          </a:xfrm>
        </p:spPr>
        <p:txBody>
          <a:bodyPr>
            <a:normAutofit/>
          </a:bodyPr>
          <a:lstStyle/>
          <a:p>
            <a:pPr>
              <a:lnSpc>
                <a:spcPct val="80000"/>
              </a:lnSpc>
              <a:buFont typeface="Wingdings" pitchFamily="2" charset="2"/>
              <a:buNone/>
            </a:pPr>
            <a:r>
              <a:rPr lang="en-US" altLang="fr-FR" b="1" dirty="0" smtClean="0">
                <a:solidFill>
                  <a:srgbClr val="DC2318"/>
                </a:solidFill>
                <a:latin typeface="Monotype Corsiva" pitchFamily="66" charset="0"/>
                <a:ea typeface="ＭＳ Ｐゴシック"/>
                <a:cs typeface="ＭＳ Ｐゴシック"/>
              </a:rPr>
              <a:t>Acknowledgement </a:t>
            </a:r>
            <a:endParaRPr lang="en-US" altLang="fr-FR" sz="4400" b="1" dirty="0" smtClean="0">
              <a:solidFill>
                <a:srgbClr val="DC2318"/>
              </a:solidFill>
              <a:latin typeface="Monotype Corsiva" pitchFamily="66" charset="0"/>
              <a:ea typeface="ＭＳ Ｐゴシック"/>
              <a:cs typeface="ＭＳ Ｐゴシック"/>
            </a:endParaRPr>
          </a:p>
        </p:txBody>
      </p:sp>
      <p:sp>
        <p:nvSpPr>
          <p:cNvPr id="27653" name="Text Box 4"/>
          <p:cNvSpPr txBox="1">
            <a:spLocks noChangeArrowheads="1"/>
          </p:cNvSpPr>
          <p:nvPr/>
        </p:nvSpPr>
        <p:spPr bwMode="auto">
          <a:xfrm>
            <a:off x="1547664" y="908720"/>
            <a:ext cx="7632848" cy="5837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defRPr sz="2000">
                <a:solidFill>
                  <a:schemeClr val="tx1"/>
                </a:solidFill>
                <a:latin typeface="Arial" pitchFamily="34" charset="0"/>
                <a:cs typeface="Arial" pitchFamily="34" charset="0"/>
              </a:defRPr>
            </a:lvl1pPr>
            <a:lvl2pPr marL="742950" indent="-285750" eaLnBrk="0" hangingPunct="0">
              <a:defRPr sz="2000">
                <a:solidFill>
                  <a:schemeClr val="tx1"/>
                </a:solidFill>
                <a:latin typeface="Arial" pitchFamily="34" charset="0"/>
                <a:cs typeface="Arial" pitchFamily="34" charset="0"/>
              </a:defRPr>
            </a:lvl2pPr>
            <a:lvl3pPr marL="1143000" indent="-228600" eaLnBrk="0" hangingPunct="0">
              <a:defRPr sz="2000">
                <a:solidFill>
                  <a:schemeClr val="tx1"/>
                </a:solidFill>
                <a:latin typeface="Arial" pitchFamily="34" charset="0"/>
                <a:cs typeface="Arial" pitchFamily="34" charset="0"/>
              </a:defRPr>
            </a:lvl3pPr>
            <a:lvl4pPr marL="1600200" indent="-228600" eaLnBrk="0" hangingPunct="0">
              <a:defRPr sz="2000">
                <a:solidFill>
                  <a:schemeClr val="tx1"/>
                </a:solidFill>
                <a:latin typeface="Arial" pitchFamily="34" charset="0"/>
                <a:cs typeface="Arial" pitchFamily="34" charset="0"/>
              </a:defRPr>
            </a:lvl4pPr>
            <a:lvl5pPr marL="2057400" indent="-228600" eaLnBrk="0" hangingPunct="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pPr marL="0" indent="0" eaLnBrk="1" hangingPunct="1">
              <a:lnSpc>
                <a:spcPts val="3200"/>
              </a:lnSpc>
              <a:spcBef>
                <a:spcPts val="0"/>
              </a:spcBef>
              <a:defRPr/>
            </a:pPr>
            <a:r>
              <a:rPr lang="en-US" sz="1600" b="1" u="sng" dirty="0" smtClean="0">
                <a:solidFill>
                  <a:srgbClr val="0070C0"/>
                </a:solidFill>
              </a:rPr>
              <a:t>Study team: </a:t>
            </a:r>
            <a:r>
              <a:rPr lang="en-US" sz="1400" b="1" dirty="0" smtClean="0"/>
              <a:t>Phimpha Paboriboune</a:t>
            </a:r>
            <a:r>
              <a:rPr lang="en-US" sz="1400" b="1" baseline="30000" dirty="0" smtClean="0"/>
              <a:t>1</a:t>
            </a:r>
            <a:r>
              <a:rPr lang="en-US" sz="1400" b="1" dirty="0" smtClean="0"/>
              <a:t>, Keokhethong </a:t>
            </a:r>
            <a:r>
              <a:rPr lang="fr-FR" sz="1400" b="1" dirty="0" smtClean="0"/>
              <a:t>Phongsavanh</a:t>
            </a:r>
            <a:r>
              <a:rPr lang="en-US" sz="1400" b="1" baseline="30000" dirty="0" smtClean="0"/>
              <a:t>2</a:t>
            </a:r>
            <a:r>
              <a:rPr lang="en-US" sz="1400" b="1" dirty="0" smtClean="0"/>
              <a:t>, Phetsamone</a:t>
            </a:r>
            <a:r>
              <a:rPr lang="fr-FR" sz="1400" b="1" dirty="0" smtClean="0"/>
              <a:t> Arounlangsy</a:t>
            </a:r>
            <a:r>
              <a:rPr lang="fr-FR" sz="1400" b="1" baseline="30000" dirty="0" smtClean="0"/>
              <a:t>3</a:t>
            </a:r>
            <a:r>
              <a:rPr lang="en-US" sz="1400" b="1" dirty="0" smtClean="0"/>
              <a:t>, Bruno Flaissier</a:t>
            </a:r>
            <a:r>
              <a:rPr lang="en-US" sz="1400" b="1" baseline="30000" dirty="0" smtClean="0"/>
              <a:t>1</a:t>
            </a:r>
            <a:r>
              <a:rPr lang="en-US" sz="1400" b="1" dirty="0" smtClean="0"/>
              <a:t>, Valentina Picot</a:t>
            </a:r>
            <a:r>
              <a:rPr lang="en-US" sz="1400" b="1" baseline="30000" dirty="0" smtClean="0"/>
              <a:t>4</a:t>
            </a:r>
            <a:r>
              <a:rPr lang="en-US" sz="1400" b="1" dirty="0" smtClean="0"/>
              <a:t>, </a:t>
            </a:r>
            <a:r>
              <a:rPr lang="en-US" sz="1400" b="1" dirty="0"/>
              <a:t>Khamphang </a:t>
            </a:r>
            <a:r>
              <a:rPr lang="en-US" sz="1400" b="1" dirty="0" smtClean="0"/>
              <a:t>Sourinphoumy</a:t>
            </a:r>
            <a:r>
              <a:rPr lang="en-US" sz="1400" b="1" baseline="30000" dirty="0" smtClean="0"/>
              <a:t>5</a:t>
            </a:r>
            <a:r>
              <a:rPr lang="en-US" sz="1400" b="1" dirty="0" smtClean="0"/>
              <a:t>,</a:t>
            </a:r>
            <a:r>
              <a:rPr lang="en-US" sz="1400" b="1" dirty="0" smtClean="0">
                <a:solidFill>
                  <a:srgbClr val="FF0000"/>
                </a:solidFill>
              </a:rPr>
              <a:t> </a:t>
            </a:r>
            <a:r>
              <a:rPr lang="en-US" sz="1400" b="1" dirty="0" smtClean="0"/>
              <a:t>Oukham </a:t>
            </a:r>
            <a:r>
              <a:rPr lang="en-US" sz="1400" b="1" dirty="0" err="1" smtClean="0"/>
              <a:t>Aphayarath</a:t>
            </a:r>
            <a:r>
              <a:rPr lang="en-US" sz="1400" b="1" dirty="0" smtClean="0"/>
              <a:t> </a:t>
            </a:r>
            <a:r>
              <a:rPr lang="en-US" sz="1400" b="1" baseline="30000" dirty="0" smtClean="0"/>
              <a:t>2</a:t>
            </a:r>
            <a:r>
              <a:rPr lang="en-US" sz="1400" b="1" dirty="0" smtClean="0"/>
              <a:t>, </a:t>
            </a:r>
            <a:r>
              <a:rPr lang="en-US" sz="1400" b="1" dirty="0"/>
              <a:t>Phichit </a:t>
            </a:r>
            <a:r>
              <a:rPr lang="en-US" sz="1400" b="1" dirty="0" smtClean="0"/>
              <a:t>Phandolack</a:t>
            </a:r>
            <a:r>
              <a:rPr lang="en-US" sz="1400" b="1" baseline="30000" dirty="0" smtClean="0"/>
              <a:t>6</a:t>
            </a:r>
            <a:r>
              <a:rPr lang="en-US" sz="1400" b="1" dirty="0" smtClean="0"/>
              <a:t>,</a:t>
            </a:r>
            <a:r>
              <a:rPr lang="en-US" sz="1400" b="1" dirty="0" smtClean="0">
                <a:solidFill>
                  <a:srgbClr val="FF0000"/>
                </a:solidFill>
              </a:rPr>
              <a:t> </a:t>
            </a:r>
            <a:r>
              <a:rPr lang="en-US" sz="1400" b="1" dirty="0" err="1" smtClean="0"/>
              <a:t>Prasit</a:t>
            </a:r>
            <a:r>
              <a:rPr lang="en-US" sz="1400" b="1" dirty="0" smtClean="0"/>
              <a:t> Phimmasone</a:t>
            </a:r>
            <a:r>
              <a:rPr lang="en-US" sz="1400" b="1" baseline="30000" dirty="0" smtClean="0"/>
              <a:t>7 </a:t>
            </a:r>
            <a:r>
              <a:rPr lang="en-US" sz="1400" b="1" dirty="0" smtClean="0"/>
              <a:t>,</a:t>
            </a:r>
            <a:r>
              <a:rPr lang="en-US" sz="1400" b="1" dirty="0" smtClean="0">
                <a:solidFill>
                  <a:srgbClr val="FF0000"/>
                </a:solidFill>
              </a:rPr>
              <a:t> </a:t>
            </a:r>
            <a:r>
              <a:rPr lang="en-US" sz="1400" b="1" dirty="0" smtClean="0"/>
              <a:t>Nicole Ngo-Giang-Huong</a:t>
            </a:r>
            <a:r>
              <a:rPr lang="en-US" sz="1400" b="1" baseline="30000" dirty="0" smtClean="0"/>
              <a:t>8</a:t>
            </a:r>
            <a:r>
              <a:rPr lang="en-US" sz="1400" b="1" dirty="0" smtClean="0"/>
              <a:t>, </a:t>
            </a:r>
            <a:r>
              <a:rPr lang="en-US" sz="1400" b="1" dirty="0" err="1" smtClean="0"/>
              <a:t>Mixi</a:t>
            </a:r>
            <a:r>
              <a:rPr lang="en-US" sz="1400" b="1" dirty="0" smtClean="0"/>
              <a:t> Xayaovong</a:t>
            </a:r>
            <a:r>
              <a:rPr lang="en-US" sz="1400" b="1" baseline="30000" dirty="0" smtClean="0"/>
              <a:t>1</a:t>
            </a:r>
            <a:r>
              <a:rPr lang="en-US" sz="1400" b="1" dirty="0" smtClean="0"/>
              <a:t>,</a:t>
            </a:r>
            <a:r>
              <a:rPr lang="en-US" sz="1400" b="1" dirty="0" smtClean="0">
                <a:solidFill>
                  <a:srgbClr val="FF0000"/>
                </a:solidFill>
              </a:rPr>
              <a:t> </a:t>
            </a:r>
            <a:r>
              <a:rPr lang="en-US" altLang="fr-FR" sz="1400" b="1" dirty="0" smtClean="0"/>
              <a:t>Gonzague Jourdain</a:t>
            </a:r>
            <a:r>
              <a:rPr lang="en-US" altLang="fr-FR" sz="1400" b="1" baseline="30000" dirty="0" smtClean="0"/>
              <a:t>8</a:t>
            </a:r>
            <a:r>
              <a:rPr lang="en-US" altLang="fr-FR" sz="1400" b="1" dirty="0" smtClean="0"/>
              <a:t>, </a:t>
            </a:r>
            <a:r>
              <a:rPr lang="en-US" sz="1400" b="1" dirty="0" smtClean="0"/>
              <a:t>Ketmala</a:t>
            </a:r>
            <a:r>
              <a:rPr lang="fr-FR" sz="1400" b="1" dirty="0" smtClean="0"/>
              <a:t> Banchongphanith</a:t>
            </a:r>
            <a:r>
              <a:rPr lang="fr-FR" sz="1400" b="1" baseline="30000" dirty="0" smtClean="0"/>
              <a:t>9</a:t>
            </a:r>
            <a:r>
              <a:rPr lang="fr-FR" sz="1400" b="1" dirty="0" smtClean="0"/>
              <a:t>, </a:t>
            </a:r>
            <a:r>
              <a:rPr lang="en-US" sz="1400" b="1" dirty="0" smtClean="0"/>
              <a:t>Christophe Longuet</a:t>
            </a:r>
            <a:r>
              <a:rPr lang="en-US" sz="1400" b="1" baseline="30000" dirty="0" smtClean="0"/>
              <a:t>4</a:t>
            </a:r>
            <a:r>
              <a:rPr lang="en-US" sz="1400" b="1" dirty="0" smtClean="0"/>
              <a:t> </a:t>
            </a:r>
            <a:r>
              <a:rPr lang="fr-FR" sz="800" dirty="0" smtClean="0">
                <a:solidFill>
                  <a:srgbClr val="0070C0"/>
                </a:solidFill>
              </a:rPr>
              <a:t/>
            </a:r>
            <a:br>
              <a:rPr lang="fr-FR" sz="800" dirty="0" smtClean="0">
                <a:solidFill>
                  <a:srgbClr val="0070C0"/>
                </a:solidFill>
              </a:rPr>
            </a:br>
            <a:r>
              <a:rPr lang="en-US" sz="1400" baseline="30000" dirty="0" smtClean="0"/>
              <a:t>1</a:t>
            </a:r>
            <a:r>
              <a:rPr lang="en-US" sz="1400" dirty="0" smtClean="0"/>
              <a:t> </a:t>
            </a:r>
            <a:r>
              <a:rPr lang="en-US" sz="1400" dirty="0" err="1" smtClean="0"/>
              <a:t>Infectiology</a:t>
            </a:r>
            <a:r>
              <a:rPr lang="en-US" sz="1400" dirty="0" smtClean="0"/>
              <a:t> Center Christophe </a:t>
            </a:r>
            <a:r>
              <a:rPr lang="en-US" sz="1400" dirty="0" err="1" smtClean="0"/>
              <a:t>Mérieux</a:t>
            </a:r>
            <a:r>
              <a:rPr lang="en-US" sz="1400" dirty="0" smtClean="0"/>
              <a:t> (CICML), Vientiane, DR Laos </a:t>
            </a:r>
          </a:p>
          <a:p>
            <a:pPr marL="0" indent="0" eaLnBrk="1" hangingPunct="1">
              <a:lnSpc>
                <a:spcPts val="3200"/>
              </a:lnSpc>
              <a:defRPr/>
            </a:pPr>
            <a:r>
              <a:rPr lang="en-US" sz="1400" baseline="30000" dirty="0" smtClean="0"/>
              <a:t>2</a:t>
            </a:r>
            <a:r>
              <a:rPr lang="en-US" sz="1400" dirty="0" smtClean="0"/>
              <a:t> Sethattirath </a:t>
            </a:r>
            <a:r>
              <a:rPr lang="en-US" sz="1400" dirty="0"/>
              <a:t>H</a:t>
            </a:r>
            <a:r>
              <a:rPr lang="en-US" sz="1400" dirty="0" smtClean="0"/>
              <a:t>ospital, Vientiane, DR Laos </a:t>
            </a:r>
            <a:endParaRPr lang="en-US" sz="1400" dirty="0"/>
          </a:p>
          <a:p>
            <a:pPr marL="0" indent="0" eaLnBrk="1" hangingPunct="1">
              <a:lnSpc>
                <a:spcPts val="3200"/>
              </a:lnSpc>
              <a:defRPr/>
            </a:pPr>
            <a:r>
              <a:rPr lang="en-US" sz="1400" baseline="30000" dirty="0" smtClean="0"/>
              <a:t>3</a:t>
            </a:r>
            <a:r>
              <a:rPr lang="en-US" sz="1400" dirty="0" smtClean="0"/>
              <a:t> Anatomopathology Laboratory,  University </a:t>
            </a:r>
            <a:r>
              <a:rPr lang="en-US" sz="1400" dirty="0"/>
              <a:t>of Health &amp; </a:t>
            </a:r>
            <a:r>
              <a:rPr lang="en-US" sz="1400" dirty="0" smtClean="0"/>
              <a:t>Science, Vientiane, DR Laos</a:t>
            </a:r>
          </a:p>
          <a:p>
            <a:pPr marL="0" indent="0" eaLnBrk="1" hangingPunct="1">
              <a:lnSpc>
                <a:spcPts val="3200"/>
              </a:lnSpc>
              <a:defRPr/>
            </a:pPr>
            <a:r>
              <a:rPr lang="en-US" sz="1400" baseline="30000" dirty="0" smtClean="0"/>
              <a:t>4</a:t>
            </a:r>
            <a:r>
              <a:rPr lang="en-US" sz="1400" dirty="0" smtClean="0"/>
              <a:t> </a:t>
            </a:r>
            <a:r>
              <a:rPr lang="en-US" sz="1400" dirty="0" err="1" smtClean="0"/>
              <a:t>Fondation</a:t>
            </a:r>
            <a:r>
              <a:rPr lang="en-US" sz="1400" dirty="0" smtClean="0"/>
              <a:t> </a:t>
            </a:r>
            <a:r>
              <a:rPr lang="en-US" sz="1400" dirty="0" err="1" smtClean="0"/>
              <a:t>Mérieux</a:t>
            </a:r>
            <a:r>
              <a:rPr lang="en-US" sz="1400" dirty="0" smtClean="0"/>
              <a:t>, Lyon, France</a:t>
            </a:r>
          </a:p>
          <a:p>
            <a:pPr marL="0" indent="0" eaLnBrk="1" hangingPunct="1">
              <a:lnSpc>
                <a:spcPts val="3200"/>
              </a:lnSpc>
              <a:defRPr/>
            </a:pPr>
            <a:r>
              <a:rPr lang="en-US" sz="1400" baseline="30000" dirty="0" smtClean="0"/>
              <a:t>5</a:t>
            </a:r>
            <a:r>
              <a:rPr lang="en-US" sz="1400" dirty="0" smtClean="0"/>
              <a:t> Savannaketh Hospital, DR Laos </a:t>
            </a:r>
          </a:p>
          <a:p>
            <a:pPr marL="0" indent="0" eaLnBrk="1" hangingPunct="1">
              <a:lnSpc>
                <a:spcPts val="3200"/>
              </a:lnSpc>
              <a:defRPr/>
            </a:pPr>
            <a:r>
              <a:rPr lang="en-US" sz="1400" baseline="30000" dirty="0" smtClean="0"/>
              <a:t>6 </a:t>
            </a:r>
            <a:r>
              <a:rPr lang="en-US" sz="1400" dirty="0" smtClean="0"/>
              <a:t>Luang Prabang Hospital DR Laos</a:t>
            </a:r>
          </a:p>
          <a:p>
            <a:pPr marL="0" indent="0" eaLnBrk="1" hangingPunct="1">
              <a:lnSpc>
                <a:spcPts val="3200"/>
              </a:lnSpc>
              <a:defRPr/>
            </a:pPr>
            <a:r>
              <a:rPr lang="en-US" sz="1400" baseline="30000" dirty="0" smtClean="0"/>
              <a:t>7</a:t>
            </a:r>
            <a:r>
              <a:rPr lang="en-US" sz="1400" dirty="0" smtClean="0"/>
              <a:t> </a:t>
            </a:r>
            <a:r>
              <a:rPr lang="en-US" sz="1400" dirty="0" err="1" smtClean="0"/>
              <a:t>Mahosot</a:t>
            </a:r>
            <a:r>
              <a:rPr lang="en-US" sz="1400" dirty="0" smtClean="0"/>
              <a:t> Hospital, Vientiane DR Laos</a:t>
            </a:r>
          </a:p>
          <a:p>
            <a:pPr marL="0" indent="0" eaLnBrk="1" hangingPunct="1">
              <a:lnSpc>
                <a:spcPts val="3200"/>
              </a:lnSpc>
              <a:defRPr/>
            </a:pPr>
            <a:r>
              <a:rPr lang="en-US" sz="1400" baseline="30000" dirty="0" smtClean="0"/>
              <a:t>8 </a:t>
            </a:r>
            <a:r>
              <a:rPr lang="en-US" sz="1400" dirty="0" smtClean="0"/>
              <a:t>PHPT</a:t>
            </a:r>
            <a:r>
              <a:rPr lang="en-US" sz="1400" dirty="0"/>
              <a:t>, </a:t>
            </a:r>
            <a:r>
              <a:rPr lang="en-US" sz="1400" dirty="0" smtClean="0"/>
              <a:t>Chiang </a:t>
            </a:r>
            <a:r>
              <a:rPr lang="en-US" sz="1400" dirty="0"/>
              <a:t>Mai University</a:t>
            </a:r>
            <a:r>
              <a:rPr lang="en-US" sz="1400" dirty="0" smtClean="0"/>
              <a:t>, IRD, </a:t>
            </a:r>
            <a:r>
              <a:rPr lang="en-US" sz="1400" dirty="0"/>
              <a:t>Chiang Mai, </a:t>
            </a:r>
            <a:r>
              <a:rPr lang="en-US" sz="1400" dirty="0" smtClean="0"/>
              <a:t>Thailand</a:t>
            </a:r>
          </a:p>
          <a:p>
            <a:pPr marL="0" indent="0" eaLnBrk="1" hangingPunct="1">
              <a:lnSpc>
                <a:spcPts val="3200"/>
              </a:lnSpc>
              <a:defRPr/>
            </a:pPr>
            <a:r>
              <a:rPr lang="en-US" sz="1400" baseline="30000" dirty="0" smtClean="0"/>
              <a:t>9</a:t>
            </a:r>
            <a:r>
              <a:rPr lang="en-US" sz="1400" dirty="0" smtClean="0"/>
              <a:t> Center </a:t>
            </a:r>
            <a:r>
              <a:rPr lang="en-US" sz="1400" dirty="0"/>
              <a:t>HIV/AIDS &amp; STI (CHAS)</a:t>
            </a:r>
          </a:p>
          <a:p>
            <a:pPr marL="0" indent="0" eaLnBrk="1" hangingPunct="1">
              <a:lnSpc>
                <a:spcPts val="3200"/>
              </a:lnSpc>
              <a:defRPr/>
            </a:pPr>
            <a:r>
              <a:rPr lang="en-US" sz="1600" b="1" u="sng" dirty="0" smtClean="0">
                <a:solidFill>
                  <a:srgbClr val="0070C0"/>
                </a:solidFill>
              </a:rPr>
              <a:t>Sponsors:</a:t>
            </a:r>
            <a:r>
              <a:rPr lang="en-US" sz="1600" dirty="0" smtClean="0">
                <a:solidFill>
                  <a:srgbClr val="0070C0"/>
                </a:solidFill>
              </a:rPr>
              <a:t> </a:t>
            </a:r>
            <a:r>
              <a:rPr lang="en-US" sz="1600" b="1" dirty="0" smtClean="0"/>
              <a:t>French National Cancer Institute (</a:t>
            </a:r>
            <a:r>
              <a:rPr lang="en-US" sz="1600" b="1" dirty="0" err="1" smtClean="0"/>
              <a:t>INCa</a:t>
            </a:r>
            <a:r>
              <a:rPr lang="en-US" sz="1600" b="1" dirty="0" smtClean="0"/>
              <a:t>), </a:t>
            </a:r>
            <a:r>
              <a:rPr lang="en-US" sz="1600" b="1" dirty="0" err="1"/>
              <a:t>Fondation</a:t>
            </a:r>
            <a:r>
              <a:rPr lang="en-US" sz="1600" b="1" dirty="0"/>
              <a:t> </a:t>
            </a:r>
            <a:r>
              <a:rPr lang="en-US" sz="1600" b="1" dirty="0" err="1" smtClean="0"/>
              <a:t>Mérieux</a:t>
            </a:r>
            <a:endParaRPr lang="en-US" sz="1600" b="1" dirty="0" smtClean="0"/>
          </a:p>
        </p:txBody>
      </p:sp>
      <p:pic>
        <p:nvPicPr>
          <p:cNvPr id="15364" name="Image 6" descr="chas.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470" y="1287413"/>
            <a:ext cx="1173162"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Imag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56" y="4653136"/>
            <a:ext cx="1101276"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2" descr="MoH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1613" y="43086"/>
            <a:ext cx="11430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Image 34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04" y="2519486"/>
            <a:ext cx="1203325" cy="112553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369" name="Image 17" descr="LOGO_CICML_CMYK.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14" y="44624"/>
            <a:ext cx="1721406" cy="983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2"/>
          <p:cNvPicPr>
            <a:picLocks noChangeAspect="1" noChangeArrowheads="1"/>
          </p:cNvPicPr>
          <p:nvPr/>
        </p:nvPicPr>
        <p:blipFill>
          <a:blip r:embed="rId8">
            <a:extLst>
              <a:ext uri="{28A0092B-C50C-407E-A947-70E740481C1C}">
                <a14:useLocalDpi xmlns:a14="http://schemas.microsoft.com/office/drawing/2010/main" val="0"/>
              </a:ext>
            </a:extLst>
          </a:blip>
          <a:srcRect r="60965" b="60355"/>
          <a:stretch>
            <a:fillRect/>
          </a:stretch>
        </p:blipFill>
        <p:spPr bwMode="auto">
          <a:xfrm>
            <a:off x="36513" y="3710845"/>
            <a:ext cx="1606083" cy="87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470" y="5856701"/>
            <a:ext cx="1382465" cy="668643"/>
          </a:xfrm>
          <a:prstGeom prst="rect">
            <a:avLst/>
          </a:prstGeom>
        </p:spPr>
      </p:pic>
    </p:spTree>
    <p:extLst>
      <p:ext uri="{BB962C8B-B14F-4D97-AF65-F5344CB8AC3E}">
        <p14:creationId xmlns:p14="http://schemas.microsoft.com/office/powerpoint/2010/main" val="356714240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4825</TotalTime>
  <Words>1044</Words>
  <Application>Microsoft Office PowerPoint</Application>
  <PresentationFormat>Affichage à l'écran (4:3)</PresentationFormat>
  <Paragraphs>158</Paragraphs>
  <Slides>15</Slides>
  <Notes>6</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Acknowledgement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Phimpha</dc:creator>
  <cp:lastModifiedBy>Phimpha</cp:lastModifiedBy>
  <cp:revision>129</cp:revision>
  <dcterms:created xsi:type="dcterms:W3CDTF">2015-10-28T05:23:18Z</dcterms:created>
  <dcterms:modified xsi:type="dcterms:W3CDTF">2015-11-02T05:22:51Z</dcterms:modified>
</cp:coreProperties>
</file>