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6" r:id="rId2"/>
    <p:sldId id="287" r:id="rId3"/>
    <p:sldId id="257" r:id="rId4"/>
    <p:sldId id="281" r:id="rId5"/>
    <p:sldId id="258" r:id="rId6"/>
    <p:sldId id="259" r:id="rId7"/>
    <p:sldId id="260" r:id="rId8"/>
    <p:sldId id="283" r:id="rId9"/>
    <p:sldId id="305" r:id="rId10"/>
    <p:sldId id="291" r:id="rId11"/>
    <p:sldId id="295" r:id="rId12"/>
    <p:sldId id="300" r:id="rId13"/>
    <p:sldId id="307" r:id="rId14"/>
    <p:sldId id="293" r:id="rId15"/>
    <p:sldId id="301" r:id="rId16"/>
    <p:sldId id="302" r:id="rId17"/>
    <p:sldId id="303" r:id="rId18"/>
    <p:sldId id="280" r:id="rId19"/>
    <p:sldId id="306" r:id="rId20"/>
    <p:sldId id="299" r:id="rId21"/>
    <p:sldId id="28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EEFCA0-03A0-43AD-BAE8-FB5B11EC5238}" type="datetimeFigureOut">
              <a:rPr lang="en-US" smtClean="0"/>
              <a:t>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095852-D3BE-4DBE-935C-BFF828BFA56F}" type="slidenum">
              <a:rPr lang="en-US" smtClean="0"/>
              <a:t>‹#›</a:t>
            </a:fld>
            <a:endParaRPr lang="en-US"/>
          </a:p>
        </p:txBody>
      </p:sp>
    </p:spTree>
    <p:extLst>
      <p:ext uri="{BB962C8B-B14F-4D97-AF65-F5344CB8AC3E}">
        <p14:creationId xmlns:p14="http://schemas.microsoft.com/office/powerpoint/2010/main" val="2954697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95852-D3BE-4DBE-935C-BFF828BFA56F}" type="slidenum">
              <a:rPr lang="en-US" smtClean="0"/>
              <a:t>3</a:t>
            </a:fld>
            <a:endParaRPr lang="en-US"/>
          </a:p>
        </p:txBody>
      </p:sp>
    </p:spTree>
    <p:extLst>
      <p:ext uri="{BB962C8B-B14F-4D97-AF65-F5344CB8AC3E}">
        <p14:creationId xmlns:p14="http://schemas.microsoft.com/office/powerpoint/2010/main" val="1968360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769CDF-EF1E-4FA7-8CF5-1B0B322BA9CA}" type="slidenum">
              <a:rPr lang="en-US" smtClean="0"/>
              <a:pPr/>
              <a:t>4</a:t>
            </a:fld>
            <a:endParaRPr lang="en-US" dirty="0"/>
          </a:p>
        </p:txBody>
      </p:sp>
    </p:spTree>
    <p:extLst>
      <p:ext uri="{BB962C8B-B14F-4D97-AF65-F5344CB8AC3E}">
        <p14:creationId xmlns:p14="http://schemas.microsoft.com/office/powerpoint/2010/main" val="1759850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B12BB-269F-44CF-8251-C97181D06827}" type="slidenum">
              <a:rPr lang="en-US" smtClean="0"/>
              <a:pPr/>
              <a:t>7</a:t>
            </a:fld>
            <a:endParaRPr lang="en-US"/>
          </a:p>
        </p:txBody>
      </p:sp>
    </p:spTree>
    <p:extLst>
      <p:ext uri="{BB962C8B-B14F-4D97-AF65-F5344CB8AC3E}">
        <p14:creationId xmlns:p14="http://schemas.microsoft.com/office/powerpoint/2010/main" val="4069748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095852-D3BE-4DBE-935C-BFF828BFA56F}" type="slidenum">
              <a:rPr lang="en-US" smtClean="0"/>
              <a:t>18</a:t>
            </a:fld>
            <a:endParaRPr lang="en-US"/>
          </a:p>
        </p:txBody>
      </p:sp>
    </p:spTree>
    <p:extLst>
      <p:ext uri="{BB962C8B-B14F-4D97-AF65-F5344CB8AC3E}">
        <p14:creationId xmlns:p14="http://schemas.microsoft.com/office/powerpoint/2010/main" val="2739176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8D8BA3-9480-4534-94CC-0C46D2C541E9}" type="datetime1">
              <a:rPr lang="en-US" smtClean="0"/>
              <a:t>11/1/2015</a:t>
            </a:fld>
            <a:endParaRPr lang="en-US"/>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a:p>
        </p:txBody>
      </p:sp>
      <p:sp>
        <p:nvSpPr>
          <p:cNvPr id="6" name="Slide Number Placeholder 5"/>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379729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4B9CA0-97BB-4BDB-A0B1-46362DC093DA}" type="datetime1">
              <a:rPr lang="en-US" smtClean="0"/>
              <a:t>11/1/2015</a:t>
            </a:fld>
            <a:endParaRPr lang="en-US"/>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a:p>
        </p:txBody>
      </p:sp>
      <p:sp>
        <p:nvSpPr>
          <p:cNvPr id="6" name="Slide Number Placeholder 5"/>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2874666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FEF9EA-D037-4519-9453-9B2C241B284E}" type="datetime1">
              <a:rPr lang="en-US" smtClean="0"/>
              <a:t>11/1/2015</a:t>
            </a:fld>
            <a:endParaRPr lang="en-US"/>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a:p>
        </p:txBody>
      </p:sp>
      <p:sp>
        <p:nvSpPr>
          <p:cNvPr id="6" name="Slide Number Placeholder 5"/>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125751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AD8ACB-F1F5-4BF0-815F-3A0CCA27CF59}" type="datetime1">
              <a:rPr lang="en-US" smtClean="0"/>
              <a:t>11/1/2015</a:t>
            </a:fld>
            <a:endParaRPr lang="en-US"/>
          </a:p>
        </p:txBody>
      </p:sp>
      <p:sp>
        <p:nvSpPr>
          <p:cNvPr id="6" name="Footer Placeholder 5"/>
          <p:cNvSpPr>
            <a:spLocks noGrp="1"/>
          </p:cNvSpPr>
          <p:nvPr>
            <p:ph type="ftr" sz="quarter" idx="11"/>
          </p:nvPr>
        </p:nvSpPr>
        <p:spPr/>
        <p:txBody>
          <a:bodyPr/>
          <a:lstStyle/>
          <a:p>
            <a:r>
              <a:rPr lang="en-US" smtClean="0"/>
              <a:t>9th Indo Global Summit on Cancer therapy/November 02-04, 2015 Hyderabad</a:t>
            </a:r>
            <a:endParaRPr lang="en-US"/>
          </a:p>
        </p:txBody>
      </p:sp>
      <p:sp>
        <p:nvSpPr>
          <p:cNvPr id="7" name="Slide Number Placeholder 6"/>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3518629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4E4703-CC7D-4569-91E5-0A0B2B069338}" type="datetime1">
              <a:rPr lang="en-US" smtClean="0"/>
              <a:t>11/1/2015</a:t>
            </a:fld>
            <a:endParaRPr lang="en-US"/>
          </a:p>
        </p:txBody>
      </p:sp>
      <p:sp>
        <p:nvSpPr>
          <p:cNvPr id="8" name="Footer Placeholder 7"/>
          <p:cNvSpPr>
            <a:spLocks noGrp="1"/>
          </p:cNvSpPr>
          <p:nvPr>
            <p:ph type="ftr" sz="quarter" idx="11"/>
          </p:nvPr>
        </p:nvSpPr>
        <p:spPr/>
        <p:txBody>
          <a:bodyPr/>
          <a:lstStyle/>
          <a:p>
            <a:r>
              <a:rPr lang="en-US" smtClean="0"/>
              <a:t>9th Indo Global Summit on Cancer therapy/November 02-04, 2015 Hyderabad</a:t>
            </a:r>
            <a:endParaRPr lang="en-US"/>
          </a:p>
        </p:txBody>
      </p:sp>
      <p:sp>
        <p:nvSpPr>
          <p:cNvPr id="9" name="Slide Number Placeholder 8"/>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2226344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44025-8FEB-4125-81FD-FD57A916D1F4}" type="datetime1">
              <a:rPr lang="en-US" smtClean="0"/>
              <a:t>11/1/2015</a:t>
            </a:fld>
            <a:endParaRPr lang="en-US"/>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a:p>
        </p:txBody>
      </p:sp>
      <p:sp>
        <p:nvSpPr>
          <p:cNvPr id="5" name="Slide Number Placeholder 4"/>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1110503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F5DEE-E67C-4217-AF8B-90D38A4CE2ED}" type="datetime1">
              <a:rPr lang="en-US" smtClean="0"/>
              <a:t>11/1/2015</a:t>
            </a:fld>
            <a:endParaRPr lang="en-US"/>
          </a:p>
        </p:txBody>
      </p:sp>
      <p:sp>
        <p:nvSpPr>
          <p:cNvPr id="3" name="Footer Placeholder 2"/>
          <p:cNvSpPr>
            <a:spLocks noGrp="1"/>
          </p:cNvSpPr>
          <p:nvPr>
            <p:ph type="ftr" sz="quarter" idx="11"/>
          </p:nvPr>
        </p:nvSpPr>
        <p:spPr/>
        <p:txBody>
          <a:bodyPr/>
          <a:lstStyle/>
          <a:p>
            <a:r>
              <a:rPr lang="en-US" smtClean="0"/>
              <a:t>9th Indo Global Summit on Cancer therapy/November 02-04, 2015 Hyderabad</a:t>
            </a:r>
            <a:endParaRPr lang="en-US"/>
          </a:p>
        </p:txBody>
      </p:sp>
      <p:sp>
        <p:nvSpPr>
          <p:cNvPr id="4" name="Slide Number Placeholder 3"/>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298519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A2CCD-2E5E-44DF-A94A-8485DE99DE68}" type="datetime1">
              <a:rPr lang="en-US" smtClean="0"/>
              <a:t>11/1/2015</a:t>
            </a:fld>
            <a:endParaRPr lang="en-US"/>
          </a:p>
        </p:txBody>
      </p:sp>
      <p:sp>
        <p:nvSpPr>
          <p:cNvPr id="6" name="Footer Placeholder 5"/>
          <p:cNvSpPr>
            <a:spLocks noGrp="1"/>
          </p:cNvSpPr>
          <p:nvPr>
            <p:ph type="ftr" sz="quarter" idx="11"/>
          </p:nvPr>
        </p:nvSpPr>
        <p:spPr/>
        <p:txBody>
          <a:bodyPr/>
          <a:lstStyle/>
          <a:p>
            <a:r>
              <a:rPr lang="en-US" smtClean="0"/>
              <a:t>9th Indo Global Summit on Cancer therapy/November 02-04, 2015 Hyderabad</a:t>
            </a:r>
            <a:endParaRPr lang="en-US"/>
          </a:p>
        </p:txBody>
      </p:sp>
      <p:sp>
        <p:nvSpPr>
          <p:cNvPr id="7" name="Slide Number Placeholder 6"/>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2963777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20EF90-4E05-4B19-BBE2-104B7ACB8722}" type="datetime1">
              <a:rPr lang="en-US" smtClean="0"/>
              <a:t>11/1/2015</a:t>
            </a:fld>
            <a:endParaRPr lang="en-US"/>
          </a:p>
        </p:txBody>
      </p:sp>
      <p:sp>
        <p:nvSpPr>
          <p:cNvPr id="6" name="Footer Placeholder 5"/>
          <p:cNvSpPr>
            <a:spLocks noGrp="1"/>
          </p:cNvSpPr>
          <p:nvPr>
            <p:ph type="ftr" sz="quarter" idx="11"/>
          </p:nvPr>
        </p:nvSpPr>
        <p:spPr/>
        <p:txBody>
          <a:bodyPr/>
          <a:lstStyle/>
          <a:p>
            <a:r>
              <a:rPr lang="en-US" smtClean="0"/>
              <a:t>9th Indo Global Summit on Cancer therapy/November 02-04, 2015 Hyderabad</a:t>
            </a:r>
            <a:endParaRPr lang="en-US"/>
          </a:p>
        </p:txBody>
      </p:sp>
      <p:sp>
        <p:nvSpPr>
          <p:cNvPr id="7" name="Slide Number Placeholder 6"/>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1253004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D6E16-DD24-4811-B7EF-948FF25A7837}" type="datetime1">
              <a:rPr lang="en-US" smtClean="0"/>
              <a:t>11/1/2015</a:t>
            </a:fld>
            <a:endParaRPr lang="en-US"/>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a:p>
        </p:txBody>
      </p:sp>
      <p:sp>
        <p:nvSpPr>
          <p:cNvPr id="6" name="Slide Number Placeholder 5"/>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4015663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7D2485-87BE-497E-809F-287280955587}" type="datetime1">
              <a:rPr lang="en-US" smtClean="0"/>
              <a:t>11/1/2015</a:t>
            </a:fld>
            <a:endParaRPr lang="en-US"/>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a:p>
        </p:txBody>
      </p:sp>
      <p:sp>
        <p:nvSpPr>
          <p:cNvPr id="6" name="Slide Number Placeholder 5"/>
          <p:cNvSpPr>
            <a:spLocks noGrp="1"/>
          </p:cNvSpPr>
          <p:nvPr>
            <p:ph type="sldNum" sz="quarter" idx="12"/>
          </p:nvPr>
        </p:nvSpPr>
        <p:spPr/>
        <p:txBody>
          <a:bodyPr/>
          <a:lstStyle/>
          <a:p>
            <a:fld id="{86F917B0-6726-4665-BA10-4053BD11FC4C}" type="slidenum">
              <a:rPr lang="en-US" smtClean="0"/>
              <a:t>‹#›</a:t>
            </a:fld>
            <a:endParaRPr lang="en-US"/>
          </a:p>
        </p:txBody>
      </p:sp>
    </p:spTree>
    <p:extLst>
      <p:ext uri="{BB962C8B-B14F-4D97-AF65-F5344CB8AC3E}">
        <p14:creationId xmlns:p14="http://schemas.microsoft.com/office/powerpoint/2010/main" val="1620888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31A9A1-D530-406E-BF14-FF91B253BA29}" type="datetime1">
              <a:rPr lang="en-US" smtClean="0"/>
              <a:t>11/1/2015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9th Indo Global Summit on Cancer therapy/November 02-04, 2015 Hyderabad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917B0-6726-4665-BA10-4053BD11FC4C}" type="slidenum">
              <a:rPr lang="en-US" smtClean="0"/>
              <a:t>‹#›</a:t>
            </a:fld>
            <a:endParaRPr lang="en-US"/>
          </a:p>
        </p:txBody>
      </p:sp>
    </p:spTree>
    <p:extLst>
      <p:ext uri="{BB962C8B-B14F-4D97-AF65-F5344CB8AC3E}">
        <p14:creationId xmlns:p14="http://schemas.microsoft.com/office/powerpoint/2010/main" val="74964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lvadlakond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228851"/>
          </a:xfrm>
        </p:spPr>
        <p:txBody>
          <a:bodyPr>
            <a:normAutofit fontScale="90000"/>
          </a:bodyPr>
          <a:lstStyle/>
          <a:p>
            <a:r>
              <a:rPr lang="en-US" dirty="0" smtClean="0"/>
              <a:t>25 YEARS OF AKT -</a:t>
            </a:r>
            <a:br>
              <a:rPr lang="en-US" dirty="0" smtClean="0"/>
            </a:br>
            <a:r>
              <a:rPr lang="en-US" dirty="0" smtClean="0"/>
              <a:t> AN EVALUATION OF ITS FUNCTION IN CELL SURVIVAL AND CANCER </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PROF. V. LAKSHMIPATHI</a:t>
            </a:r>
          </a:p>
          <a:p>
            <a:r>
              <a:rPr lang="en-US" dirty="0" smtClean="0"/>
              <a:t>PROF (</a:t>
            </a:r>
            <a:r>
              <a:rPr lang="en-US" dirty="0" err="1" smtClean="0"/>
              <a:t>Retd</a:t>
            </a:r>
            <a:r>
              <a:rPr lang="en-US" dirty="0" smtClean="0"/>
              <a:t>.) CELL BIOLOGY &amp;ENZYMOLOGY</a:t>
            </a:r>
          </a:p>
          <a:p>
            <a:r>
              <a:rPr lang="en-US" dirty="0" smtClean="0"/>
              <a:t>KAKATIYA UNIVERSITY </a:t>
            </a:r>
          </a:p>
          <a:p>
            <a:r>
              <a:rPr lang="en-US" dirty="0" smtClean="0"/>
              <a:t>WARANGAL-506009</a:t>
            </a:r>
          </a:p>
          <a:p>
            <a:r>
              <a:rPr lang="en-US" u="sng" dirty="0" smtClean="0">
                <a:solidFill>
                  <a:schemeClr val="tx1">
                    <a:lumMod val="50000"/>
                    <a:lumOff val="50000"/>
                  </a:schemeClr>
                </a:solidFill>
                <a:hlinkClick r:id="rId2"/>
              </a:rPr>
              <a:t>Email:</a:t>
            </a:r>
            <a:r>
              <a:rPr lang="en-US" u="sng" dirty="0" smtClean="0">
                <a:solidFill>
                  <a:schemeClr val="tx1">
                    <a:lumMod val="50000"/>
                    <a:lumOff val="50000"/>
                  </a:schemeClr>
                </a:solidFill>
              </a:rPr>
              <a:t> </a:t>
            </a:r>
            <a:r>
              <a:rPr lang="en-US" dirty="0" smtClean="0">
                <a:hlinkClick r:id="rId2"/>
              </a:rPr>
              <a:t>lvadlakonda@gmail.com</a:t>
            </a:r>
            <a:endParaRPr lang="en-US" dirty="0" smtClean="0"/>
          </a:p>
          <a:p>
            <a:endParaRPr lang="en-US" dirty="0"/>
          </a:p>
        </p:txBody>
      </p:sp>
    </p:spTree>
    <p:extLst>
      <p:ext uri="{BB962C8B-B14F-4D97-AF65-F5344CB8AC3E}">
        <p14:creationId xmlns:p14="http://schemas.microsoft.com/office/powerpoint/2010/main" val="1479058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103188"/>
            <a:ext cx="8553450" cy="665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199" y="838200"/>
            <a:ext cx="8772525" cy="415498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MY FORAYS INTO CELL SIGNALING STARTED </a:t>
            </a:r>
          </a:p>
          <a:p>
            <a:pPr algn="ctr"/>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TWO YEARS AFTER </a:t>
            </a:r>
          </a:p>
          <a:p>
            <a:pPr algn="ctr"/>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MY RETIREMENT (2006)</a:t>
            </a:r>
            <a:endPar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54929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Akt </a:t>
            </a:r>
            <a:r>
              <a:rPr lang="en-US" dirty="0"/>
              <a:t>(</a:t>
            </a:r>
            <a:r>
              <a:rPr lang="en-US" cap="all" dirty="0" smtClean="0"/>
              <a:t>Protein </a:t>
            </a:r>
            <a:r>
              <a:rPr lang="en-US" cap="all" dirty="0"/>
              <a:t>kinase </a:t>
            </a:r>
            <a:r>
              <a:rPr lang="en-US" dirty="0" smtClean="0"/>
              <a:t>B) </a:t>
            </a:r>
            <a:br>
              <a:rPr lang="en-US" dirty="0" smtClean="0"/>
            </a:br>
            <a:r>
              <a:rPr lang="en-US" dirty="0" smtClean="0"/>
              <a:t>DISCOVERY AS A NOVEL S/T KINASE </a:t>
            </a:r>
            <a:endParaRPr lang="en-US" dirty="0"/>
          </a:p>
        </p:txBody>
      </p:sp>
      <p:sp>
        <p:nvSpPr>
          <p:cNvPr id="3" name="Content Placeholder 2"/>
          <p:cNvSpPr>
            <a:spLocks noGrp="1"/>
          </p:cNvSpPr>
          <p:nvPr>
            <p:ph idx="1"/>
          </p:nvPr>
        </p:nvSpPr>
        <p:spPr>
          <a:xfrm>
            <a:off x="457200" y="1600200"/>
            <a:ext cx="8229600" cy="4648200"/>
          </a:xfrm>
        </p:spPr>
        <p:txBody>
          <a:bodyPr>
            <a:noAutofit/>
          </a:bodyPr>
          <a:lstStyle/>
          <a:p>
            <a:r>
              <a:rPr lang="en-US" sz="1600" dirty="0" smtClean="0"/>
              <a:t>1991: Three independent groups, headed by Hemmings, Woodgett</a:t>
            </a:r>
            <a:r>
              <a:rPr lang="en-US" sz="1600" dirty="0"/>
              <a:t>  and </a:t>
            </a:r>
            <a:r>
              <a:rPr lang="en-US" sz="1600" dirty="0" smtClean="0"/>
              <a:t>Tsichlis</a:t>
            </a:r>
            <a:r>
              <a:rPr lang="en-US" sz="1600" dirty="0"/>
              <a:t>, discovered </a:t>
            </a:r>
            <a:r>
              <a:rPr lang="en-US" sz="1600" dirty="0" smtClean="0"/>
              <a:t>a novel serine threonine (ser/thr) protein kinase</a:t>
            </a:r>
          </a:p>
          <a:p>
            <a:r>
              <a:rPr lang="en-US" sz="1600" dirty="0" smtClean="0"/>
              <a:t>Screening cDNA libraries for novel ser/thr kinases:</a:t>
            </a:r>
          </a:p>
          <a:p>
            <a:pPr lvl="1"/>
            <a:r>
              <a:rPr lang="en-US" sz="1600" u="sng" dirty="0" smtClean="0"/>
              <a:t>Jones PF</a:t>
            </a:r>
            <a:r>
              <a:rPr lang="en-US" sz="1600" dirty="0" smtClean="0"/>
              <a:t>, </a:t>
            </a:r>
            <a:r>
              <a:rPr lang="en-US" sz="1600" u="sng" dirty="0" smtClean="0"/>
              <a:t>Jakubowicz T</a:t>
            </a:r>
            <a:r>
              <a:rPr lang="en-US" sz="1600" dirty="0" smtClean="0"/>
              <a:t>, </a:t>
            </a:r>
            <a:r>
              <a:rPr lang="en-US" sz="1600" u="sng" dirty="0" smtClean="0"/>
              <a:t>Pitossi FJ</a:t>
            </a:r>
            <a:r>
              <a:rPr lang="en-US" sz="1600" dirty="0" smtClean="0"/>
              <a:t>, </a:t>
            </a:r>
            <a:r>
              <a:rPr lang="en-US" sz="1600" u="sng" dirty="0" smtClean="0"/>
              <a:t>Maurer F,</a:t>
            </a:r>
            <a:r>
              <a:rPr lang="en-US" sz="1600" dirty="0" smtClean="0"/>
              <a:t> </a:t>
            </a:r>
            <a:r>
              <a:rPr lang="en-US" sz="1600" u="sng" dirty="0" smtClean="0"/>
              <a:t>Hemmings BA</a:t>
            </a:r>
            <a:r>
              <a:rPr lang="en-US" sz="1600" dirty="0" smtClean="0"/>
              <a:t>(1991 </a:t>
            </a:r>
            <a:r>
              <a:rPr lang="en-US" sz="1600" dirty="0"/>
              <a:t>May 15</a:t>
            </a:r>
            <a:r>
              <a:rPr lang="en-US" sz="1600" dirty="0" smtClean="0"/>
              <a:t>); </a:t>
            </a:r>
            <a:r>
              <a:rPr lang="en-US" sz="1600" u="sng" dirty="0" smtClean="0"/>
              <a:t>Proc Natl Acad Sci U S A.</a:t>
            </a:r>
            <a:r>
              <a:rPr lang="en-US" sz="1600" dirty="0" smtClean="0"/>
              <a:t> – Named it as </a:t>
            </a:r>
            <a:r>
              <a:rPr lang="en-US" sz="1600" i="1" dirty="0" smtClean="0"/>
              <a:t>rac protein kinase</a:t>
            </a:r>
            <a:r>
              <a:rPr lang="en-US" sz="1600" dirty="0" smtClean="0"/>
              <a:t> (</a:t>
            </a:r>
            <a:r>
              <a:rPr lang="en-US" sz="1600" i="1" dirty="0" smtClean="0"/>
              <a:t>rac, for related to the A and C protein kinases; </a:t>
            </a:r>
            <a:r>
              <a:rPr lang="en-US" sz="1600" dirty="0" smtClean="0"/>
              <a:t>RAC-PK)</a:t>
            </a:r>
          </a:p>
          <a:p>
            <a:pPr lvl="1"/>
            <a:r>
              <a:rPr lang="en-US" sz="1600" u="sng" dirty="0" smtClean="0"/>
              <a:t>Coffer PJ</a:t>
            </a:r>
            <a:r>
              <a:rPr lang="en-US" sz="1600" dirty="0" smtClean="0"/>
              <a:t>, </a:t>
            </a:r>
            <a:r>
              <a:rPr lang="en-US" sz="1600" u="sng" dirty="0" smtClean="0"/>
              <a:t>Woodgett JR</a:t>
            </a:r>
            <a:r>
              <a:rPr lang="en-US" sz="1600" dirty="0" smtClean="0"/>
              <a:t>. </a:t>
            </a:r>
            <a:r>
              <a:rPr lang="en-US" sz="1600" dirty="0"/>
              <a:t>(1991 Oct </a:t>
            </a:r>
            <a:r>
              <a:rPr lang="en-US" sz="1600" dirty="0" smtClean="0"/>
              <a:t>15) </a:t>
            </a:r>
            <a:r>
              <a:rPr lang="en-US" sz="1600" u="sng" dirty="0" smtClean="0"/>
              <a:t>Eur J Biochem.</a:t>
            </a:r>
            <a:r>
              <a:rPr lang="en-US" sz="1600" u="sng" dirty="0"/>
              <a:t> </a:t>
            </a:r>
            <a:r>
              <a:rPr lang="en-US" sz="1600" u="sng" dirty="0" smtClean="0"/>
              <a:t>Human </a:t>
            </a:r>
            <a:r>
              <a:rPr lang="en-US" sz="1600" u="sng" dirty="0"/>
              <a:t>epithelial (HeLa) cDNA </a:t>
            </a:r>
            <a:r>
              <a:rPr lang="en-US" sz="1600" dirty="0" smtClean="0"/>
              <a:t> - Named it as  </a:t>
            </a:r>
            <a:r>
              <a:rPr lang="en-US" sz="1600" i="1" dirty="0" smtClean="0"/>
              <a:t>Protein kinase B (between protein kinase A and C)</a:t>
            </a:r>
            <a:endParaRPr lang="en-US" sz="1600" dirty="0" smtClean="0"/>
          </a:p>
          <a:p>
            <a:r>
              <a:rPr lang="en-US" sz="1600" dirty="0" smtClean="0"/>
              <a:t>Isolated from </a:t>
            </a:r>
            <a:r>
              <a:rPr lang="en-US" sz="1600" dirty="0"/>
              <a:t>oncogenic provirus, AKT-8 </a:t>
            </a:r>
            <a:endParaRPr lang="en-US" sz="1600" dirty="0" smtClean="0"/>
          </a:p>
          <a:p>
            <a:pPr lvl="1"/>
            <a:r>
              <a:rPr lang="en-US" sz="1600" u="sng" dirty="0" err="1" smtClean="0"/>
              <a:t>Bellacosa</a:t>
            </a:r>
            <a:r>
              <a:rPr lang="en-US" sz="1600" u="sng" dirty="0" smtClean="0"/>
              <a:t> A</a:t>
            </a:r>
            <a:r>
              <a:rPr lang="en-US" sz="1600" dirty="0" smtClean="0"/>
              <a:t>, </a:t>
            </a:r>
            <a:r>
              <a:rPr lang="en-US" sz="1600" u="sng" dirty="0" smtClean="0"/>
              <a:t>Testa JR</a:t>
            </a:r>
            <a:r>
              <a:rPr lang="en-US" sz="1600" dirty="0" smtClean="0"/>
              <a:t>, </a:t>
            </a:r>
            <a:r>
              <a:rPr lang="en-US" sz="1600" u="sng" dirty="0" smtClean="0"/>
              <a:t>Staal SP</a:t>
            </a:r>
            <a:r>
              <a:rPr lang="en-US" sz="1600" dirty="0" smtClean="0"/>
              <a:t>, </a:t>
            </a:r>
            <a:r>
              <a:rPr lang="en-US" sz="1600" u="sng" dirty="0" smtClean="0"/>
              <a:t>Tsichlis PN</a:t>
            </a:r>
            <a:r>
              <a:rPr lang="en-US" sz="1600" dirty="0" smtClean="0"/>
              <a:t>. (</a:t>
            </a:r>
            <a:r>
              <a:rPr lang="en-US" sz="1600" dirty="0"/>
              <a:t>1991 Oct </a:t>
            </a:r>
            <a:r>
              <a:rPr lang="en-US" sz="1600" dirty="0" smtClean="0"/>
              <a:t>11) </a:t>
            </a:r>
            <a:r>
              <a:rPr lang="en-US" sz="1600" u="sng" dirty="0" smtClean="0"/>
              <a:t>Science.</a:t>
            </a:r>
            <a:r>
              <a:rPr lang="en-US" sz="1600" dirty="0" smtClean="0"/>
              <a:t>– named it as</a:t>
            </a:r>
            <a:r>
              <a:rPr lang="en-US" sz="1600" i="1" dirty="0" smtClean="0"/>
              <a:t>  </a:t>
            </a:r>
            <a:r>
              <a:rPr lang="en-US" sz="1600" dirty="0" smtClean="0"/>
              <a:t>Akt (designated after the oncogenic provirus, AKT-8). </a:t>
            </a:r>
          </a:p>
          <a:p>
            <a:r>
              <a:rPr lang="en-US" sz="1800" b="1" dirty="0" smtClean="0">
                <a:ln w="12700">
                  <a:solidFill>
                    <a:srgbClr val="FF0000"/>
                  </a:solidFill>
                  <a:prstDash val="solid"/>
                </a:ln>
                <a:solidFill>
                  <a:srgbClr val="00B050"/>
                </a:solidFill>
                <a:effectLst>
                  <a:outerShdw blurRad="41275" dist="20320" dir="1800000" algn="tl" rotWithShape="0">
                    <a:srgbClr val="000000">
                      <a:alpha val="40000"/>
                    </a:srgbClr>
                  </a:outerShdw>
                </a:effectLst>
              </a:rPr>
              <a:t>Ever since its discovery, Akt </a:t>
            </a:r>
            <a:r>
              <a:rPr lang="en-US" sz="1800" b="1" dirty="0">
                <a:ln w="12700">
                  <a:solidFill>
                    <a:srgbClr val="FF0000"/>
                  </a:solidFill>
                  <a:prstDash val="solid"/>
                </a:ln>
                <a:solidFill>
                  <a:srgbClr val="00B050"/>
                </a:solidFill>
                <a:effectLst>
                  <a:outerShdw blurRad="41275" dist="20320" dir="1800000" algn="tl" rotWithShape="0">
                    <a:srgbClr val="000000">
                      <a:alpha val="40000"/>
                    </a:srgbClr>
                  </a:outerShdw>
                </a:effectLst>
              </a:rPr>
              <a:t>remained the epicenter of cell survival </a:t>
            </a:r>
            <a:r>
              <a:rPr lang="en-US" sz="1800" b="1" dirty="0" smtClean="0">
                <a:ln w="12700">
                  <a:solidFill>
                    <a:srgbClr val="FF0000"/>
                  </a:solidFill>
                  <a:prstDash val="solid"/>
                </a:ln>
                <a:solidFill>
                  <a:srgbClr val="00B050"/>
                </a:solidFill>
                <a:effectLst>
                  <a:outerShdw blurRad="41275" dist="20320" dir="1800000" algn="tl" rotWithShape="0">
                    <a:srgbClr val="000000">
                      <a:alpha val="40000"/>
                    </a:srgbClr>
                  </a:outerShdw>
                </a:effectLst>
              </a:rPr>
              <a:t>pathways. It is at the center of all metabolic disorders, diabetes, obesity and cancer. Its </a:t>
            </a:r>
            <a:r>
              <a:rPr lang="en-US" sz="1800" b="1" dirty="0">
                <a:ln w="12700">
                  <a:solidFill>
                    <a:srgbClr val="FF0000"/>
                  </a:solidFill>
                  <a:prstDash val="solid"/>
                </a:ln>
                <a:solidFill>
                  <a:srgbClr val="00B050"/>
                </a:solidFill>
                <a:effectLst>
                  <a:outerShdw blurRad="41275" dist="20320" dir="1800000" algn="tl" rotWithShape="0">
                    <a:srgbClr val="000000">
                      <a:alpha val="40000"/>
                    </a:srgbClr>
                  </a:outerShdw>
                </a:effectLst>
              </a:rPr>
              <a:t>aberrant activation has been </a:t>
            </a:r>
            <a:r>
              <a:rPr lang="en-US" sz="1800" b="1" dirty="0" smtClean="0">
                <a:ln w="12700">
                  <a:solidFill>
                    <a:srgbClr val="FF0000"/>
                  </a:solidFill>
                  <a:prstDash val="solid"/>
                </a:ln>
                <a:solidFill>
                  <a:srgbClr val="00B050"/>
                </a:solidFill>
                <a:effectLst>
                  <a:outerShdw blurRad="41275" dist="20320" dir="1800000" algn="tl" rotWithShape="0">
                    <a:srgbClr val="000000">
                      <a:alpha val="40000"/>
                    </a:srgbClr>
                  </a:outerShdw>
                </a:effectLst>
              </a:rPr>
              <a:t>documented well in </a:t>
            </a:r>
            <a:r>
              <a:rPr lang="en-US" sz="1800" b="1" dirty="0">
                <a:ln w="12700">
                  <a:solidFill>
                    <a:srgbClr val="FF0000"/>
                  </a:solidFill>
                  <a:prstDash val="solid"/>
                </a:ln>
                <a:solidFill>
                  <a:srgbClr val="00B050"/>
                </a:solidFill>
                <a:effectLst>
                  <a:outerShdw blurRad="41275" dist="20320" dir="1800000" algn="tl" rotWithShape="0">
                    <a:srgbClr val="000000">
                      <a:alpha val="40000"/>
                    </a:srgbClr>
                  </a:outerShdw>
                </a:effectLst>
              </a:rPr>
              <a:t>cancer</a:t>
            </a:r>
            <a:r>
              <a:rPr lang="en-US" sz="1800" b="1" dirty="0" smtClean="0">
                <a:ln w="12700">
                  <a:solidFill>
                    <a:srgbClr val="00B050"/>
                  </a:solidFill>
                  <a:prstDash val="solid"/>
                </a:ln>
                <a:solidFill>
                  <a:srgbClr val="00B050"/>
                </a:solidFill>
                <a:effectLst>
                  <a:outerShdw blurRad="41275" dist="20320" dir="1800000" algn="tl" rotWithShape="0">
                    <a:srgbClr val="000000">
                      <a:alpha val="40000"/>
                    </a:srgbClr>
                  </a:outerShdw>
                </a:effectLst>
              </a:rPr>
              <a:t>.</a:t>
            </a:r>
          </a:p>
          <a:p>
            <a:r>
              <a:rPr lang="en-US" sz="1800" b="1" spc="30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 coincidence: </a:t>
            </a:r>
            <a:r>
              <a:rPr lang="en-US" sz="1800" b="1" spc="300" dirty="0" smtClean="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the target of rapamycin (TOR) was discovered in 1991 as a regulator of cell cycle.</a:t>
            </a:r>
            <a:endParaRPr lang="en-US" sz="1800" b="1" spc="300" dirty="0">
              <a:ln w="11430" cmpd="sng">
                <a:solidFill>
                  <a:sysClr val="windowText" lastClr="000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5" name="Slide Number Placeholder 4"/>
          <p:cNvSpPr>
            <a:spLocks noGrp="1"/>
          </p:cNvSpPr>
          <p:nvPr>
            <p:ph type="sldNum" sz="quarter" idx="12"/>
          </p:nvPr>
        </p:nvSpPr>
        <p:spPr/>
        <p:txBody>
          <a:bodyPr/>
          <a:lstStyle/>
          <a:p>
            <a:fld id="{3C1E57DD-D148-4809-8077-381D376375AF}" type="slidenum">
              <a:rPr lang="en-US" smtClean="0"/>
              <a:pPr/>
              <a:t>3</a:t>
            </a:fld>
            <a:endParaRPr lang="en-US" dirty="0"/>
          </a:p>
        </p:txBody>
      </p:sp>
      <p:sp>
        <p:nvSpPr>
          <p:cNvPr id="6" name="Date Placeholder 5"/>
          <p:cNvSpPr>
            <a:spLocks noGrp="1"/>
          </p:cNvSpPr>
          <p:nvPr>
            <p:ph type="dt" sz="half" idx="10"/>
          </p:nvPr>
        </p:nvSpPr>
        <p:spPr/>
        <p:txBody>
          <a:bodyPr/>
          <a:lstStyle/>
          <a:p>
            <a:fld id="{40BD7ACB-7800-4927-9809-AA1F62AF2799}" type="datetime1">
              <a:rPr lang="en-US" smtClean="0"/>
              <a:t>11/1/2015</a:t>
            </a:fld>
            <a:endParaRPr lang="en-US" dirty="0"/>
          </a:p>
        </p:txBody>
      </p:sp>
    </p:spTree>
    <p:extLst>
      <p:ext uri="{BB962C8B-B14F-4D97-AF65-F5344CB8AC3E}">
        <p14:creationId xmlns:p14="http://schemas.microsoft.com/office/powerpoint/2010/main" val="393737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 calcmode="lin" valueType="num">
                                      <p:cBhvr>
                                        <p:cTn id="26"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28" dur="500"/>
                                        <p:tgtEl>
                                          <p:spTgt spid="3">
                                            <p:txEl>
                                              <p:pRg st="6" end="6"/>
                                            </p:txEl>
                                          </p:spTgt>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 calcmode="lin" valueType="num">
                                      <p:cBhvr>
                                        <p:cTn id="32"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25 YEARS OF Akt, </a:t>
            </a:r>
            <a:r>
              <a:rPr lang="en-US" sz="3200" dirty="0"/>
              <a:t>93 YEARS </a:t>
            </a:r>
            <a:r>
              <a:rPr lang="en-US" sz="3200" dirty="0" smtClean="0"/>
              <a:t>OF INSULIN - </a:t>
            </a:r>
            <a:br>
              <a:rPr lang="en-US" sz="3200" dirty="0" smtClean="0"/>
            </a:br>
            <a:r>
              <a:rPr lang="en-US" sz="3200" dirty="0" smtClean="0"/>
              <a:t>HAVE WE MOVED BEYOND ROSEN’S CARTOON?</a:t>
            </a:r>
            <a:endParaRPr lang="en-US" sz="3200"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2074" y="1600200"/>
            <a:ext cx="388992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90600" y="1676400"/>
            <a:ext cx="2056717"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n-US" dirty="0" smtClean="0"/>
              <a:t>1987</a:t>
            </a:r>
          </a:p>
          <a:p>
            <a:pPr algn="ctr"/>
            <a:r>
              <a:rPr lang="en-US" dirty="0" smtClean="0"/>
              <a:t>65 YEARS AFTER</a:t>
            </a:r>
          </a:p>
          <a:p>
            <a:pPr algn="ctr"/>
            <a:r>
              <a:rPr lang="en-US" dirty="0" smtClean="0"/>
              <a:t>INSULIN DISCOVERY</a:t>
            </a:r>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8" name="TextBox 7"/>
          <p:cNvSpPr txBox="1"/>
          <p:nvPr/>
        </p:nvSpPr>
        <p:spPr>
          <a:xfrm>
            <a:off x="4468701" y="1606617"/>
            <a:ext cx="4468701" cy="440120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en-US" sz="2800" b="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Macleod </a:t>
            </a:r>
            <a:r>
              <a:rPr lang="en-US" sz="2800" b="1" dirty="0"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(Nobel </a:t>
            </a:r>
            <a:r>
              <a:rPr lang="en-US" sz="2800" b="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lecture on insulin </a:t>
            </a:r>
            <a:r>
              <a:rPr lang="en-US" sz="2800" b="1" dirty="0"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discovery) 1925</a:t>
            </a:r>
            <a:r>
              <a:rPr lang="en-US" sz="2800" b="1" u="sng" dirty="0"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800" b="1" u="sng"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the present we are entirely at loss to account for the disappearing glucose </a:t>
            </a:r>
            <a:r>
              <a:rPr lang="en-US" sz="2800" b="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(from blood</a:t>
            </a:r>
            <a:r>
              <a:rPr lang="en-US" sz="2800" b="1" dirty="0"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algn="just"/>
            <a:endParaRPr lang="en-US" sz="2800" b="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just"/>
            <a:r>
              <a:rPr lang="en-US" sz="2800" b="1" dirty="0" smtClean="0">
                <a:ln w="1905">
                  <a:solidFill>
                    <a:srgbClr val="FF0000"/>
                  </a:solidFill>
                </a:ln>
                <a:solidFill>
                  <a:srgbClr val="FF0000"/>
                </a:solidFill>
                <a:effectLst>
                  <a:innerShdw blurRad="69850" dist="43180" dir="5400000">
                    <a:srgbClr val="000000">
                      <a:alpha val="65000"/>
                    </a:srgbClr>
                  </a:innerShdw>
                </a:effectLst>
              </a:rPr>
              <a:t>Ironically, we still do not have answer to this!</a:t>
            </a:r>
          </a:p>
          <a:p>
            <a:pPr algn="just"/>
            <a:endParaRPr lang="en-US" sz="2800" b="1" dirty="0">
              <a:ln w="1905">
                <a:solidFill>
                  <a:srgbClr val="FF0000"/>
                </a:solidFill>
              </a:ln>
              <a:solidFill>
                <a:srgbClr val="FF0000"/>
              </a:soli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p:txBody>
          <a:bodyPr/>
          <a:lstStyle/>
          <a:p>
            <a:fld id="{3C1E57DD-D148-4809-8077-381D376375AF}" type="slidenum">
              <a:rPr lang="en-US" smtClean="0"/>
              <a:pPr/>
              <a:t>4</a:t>
            </a:fld>
            <a:endParaRPr lang="en-US" dirty="0"/>
          </a:p>
        </p:txBody>
      </p:sp>
      <p:sp>
        <p:nvSpPr>
          <p:cNvPr id="6" name="Date Placeholder 5"/>
          <p:cNvSpPr>
            <a:spLocks noGrp="1"/>
          </p:cNvSpPr>
          <p:nvPr>
            <p:ph type="dt" sz="half" idx="10"/>
          </p:nvPr>
        </p:nvSpPr>
        <p:spPr/>
        <p:txBody>
          <a:bodyPr/>
          <a:lstStyle/>
          <a:p>
            <a:fld id="{0191A2FA-8647-4F1F-B2CA-FC4DED0CC66E}" type="datetime1">
              <a:rPr lang="en-US" smtClean="0"/>
              <a:t>11/1/2015</a:t>
            </a:fld>
            <a:endParaRPr lang="en-US" dirty="0"/>
          </a:p>
        </p:txBody>
      </p:sp>
      <p:sp>
        <p:nvSpPr>
          <p:cNvPr id="7" name="TextBox 6"/>
          <p:cNvSpPr txBox="1"/>
          <p:nvPr/>
        </p:nvSpPr>
        <p:spPr>
          <a:xfrm>
            <a:off x="4544900" y="1633816"/>
            <a:ext cx="4316301" cy="449353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en-US" sz="2600" i="1" spc="50" dirty="0" smtClean="0">
              <a:ln w="11430"/>
              <a:solidFill>
                <a:schemeClr val="tx1"/>
              </a:solidFill>
            </a:endParaRPr>
          </a:p>
          <a:p>
            <a:r>
              <a:rPr lang="en-US" sz="2600" i="1" spc="50" dirty="0" err="1" smtClean="0">
                <a:ln w="11430"/>
                <a:solidFill>
                  <a:schemeClr val="tx1"/>
                </a:solidFill>
              </a:rPr>
              <a:t>Polonsky</a:t>
            </a:r>
            <a:r>
              <a:rPr lang="en-US" sz="2600" i="1" spc="50" dirty="0">
                <a:ln w="11430"/>
                <a:solidFill>
                  <a:schemeClr val="tx1"/>
                </a:solidFill>
              </a:rPr>
              <a:t>, K S. </a:t>
            </a:r>
            <a:endParaRPr lang="en-US" sz="2600" i="1" spc="50" dirty="0" smtClean="0">
              <a:ln w="11430"/>
              <a:solidFill>
                <a:schemeClr val="tx1"/>
              </a:solidFill>
            </a:endParaRPr>
          </a:p>
          <a:p>
            <a:r>
              <a:rPr lang="en-US" sz="2600" i="1" spc="50" dirty="0" smtClean="0">
                <a:ln w="11430"/>
                <a:solidFill>
                  <a:schemeClr val="tx1"/>
                </a:solidFill>
              </a:rPr>
              <a:t>N </a:t>
            </a:r>
            <a:r>
              <a:rPr lang="en-US" sz="2600" i="1" spc="50" dirty="0" err="1">
                <a:ln w="11430"/>
                <a:solidFill>
                  <a:schemeClr val="tx1"/>
                </a:solidFill>
              </a:rPr>
              <a:t>Engl</a:t>
            </a:r>
            <a:r>
              <a:rPr lang="en-US" sz="2600" i="1" spc="50" dirty="0">
                <a:ln w="11430"/>
                <a:solidFill>
                  <a:schemeClr val="tx1"/>
                </a:solidFill>
              </a:rPr>
              <a:t> J Med </a:t>
            </a:r>
            <a:r>
              <a:rPr lang="en-US" sz="2600" i="1" spc="50" dirty="0" smtClean="0">
                <a:ln w="11430"/>
                <a:solidFill>
                  <a:schemeClr val="tx1"/>
                </a:solidFill>
              </a:rPr>
              <a:t>2012; 367:1332-40</a:t>
            </a:r>
            <a:endParaRPr lang="en-US" sz="2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sz="2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en-US" sz="2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“if </a:t>
            </a:r>
            <a:r>
              <a:rPr lang="en-US" sz="2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one </a:t>
            </a:r>
            <a:r>
              <a:rPr lang="en-US" sz="2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views diabetes </a:t>
            </a:r>
            <a:r>
              <a:rPr lang="en-US" sz="2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from a public health and overall societal standpoint, </a:t>
            </a:r>
            <a:r>
              <a:rPr lang="en-US" sz="2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---------during </a:t>
            </a:r>
            <a:r>
              <a:rPr lang="en-US" sz="2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past 200 years, </a:t>
            </a:r>
            <a:r>
              <a:rPr lang="en-US" sz="2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en-US" sz="26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we are arguably </a:t>
            </a:r>
            <a:r>
              <a:rPr lang="en-US" sz="2600" b="1"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worse off now than we were in </a:t>
            </a:r>
            <a:r>
              <a:rPr lang="en-US" sz="2600" b="1" u="sng"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1812”.</a:t>
            </a:r>
            <a:endParaRPr lang="en-US" sz="2600" i="1" spc="50" dirty="0">
              <a:ln w="11430"/>
              <a:solidFill>
                <a:schemeClr val="tx1"/>
              </a:solidFill>
            </a:endParaRPr>
          </a:p>
        </p:txBody>
      </p:sp>
    </p:spTree>
    <p:extLst>
      <p:ext uri="{BB962C8B-B14F-4D97-AF65-F5344CB8AC3E}">
        <p14:creationId xmlns:p14="http://schemas.microsoft.com/office/powerpoint/2010/main" val="201910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left)">
                                      <p:cBhvr>
                                        <p:cTn id="15" dur="500"/>
                                        <p:tgtEl>
                                          <p:spTgt spid="1026"/>
                                        </p:tgtEl>
                                      </p:cBhvr>
                                    </p:animEffect>
                                  </p:childTnLst>
                                </p:cTn>
                              </p:par>
                            </p:childTnLst>
                          </p:cTn>
                        </p:par>
                        <p:par>
                          <p:cTn id="16" fill="hold">
                            <p:stCondLst>
                              <p:cond delay="3000"/>
                            </p:stCondLst>
                            <p:childTnLst>
                              <p:par>
                                <p:cTn id="17" presetID="6" presetClass="entr" presetSubtype="16"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350" y="4567333"/>
            <a:ext cx="8296753"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pPr algn="ctr"/>
            <a:r>
              <a:rPr lang="en-US" sz="4000" dirty="0" smtClean="0"/>
              <a:t>Akt DOMAIN STRUCTURE, PHOSPHORYLATION AND REGLUATION </a:t>
            </a:r>
            <a:endParaRPr lang="en-US" sz="4000" dirty="0"/>
          </a:p>
        </p:txBody>
      </p:sp>
      <p:sp>
        <p:nvSpPr>
          <p:cNvPr id="67" name="Oval 66"/>
          <p:cNvSpPr/>
          <p:nvPr/>
        </p:nvSpPr>
        <p:spPr>
          <a:xfrm>
            <a:off x="3207857" y="4460176"/>
            <a:ext cx="1091678"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T/308</a:t>
            </a:r>
            <a:endParaRPr lang="en-US" sz="1100" b="1" dirty="0"/>
          </a:p>
        </p:txBody>
      </p:sp>
      <p:sp>
        <p:nvSpPr>
          <p:cNvPr id="86" name="TextBox 85"/>
          <p:cNvSpPr txBox="1"/>
          <p:nvPr/>
        </p:nvSpPr>
        <p:spPr>
          <a:xfrm>
            <a:off x="3440193" y="3319046"/>
            <a:ext cx="916779" cy="338554"/>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1600" b="1" dirty="0" smtClean="0"/>
              <a:t>PDK1</a:t>
            </a:r>
            <a:endParaRPr lang="en-US" sz="1600" b="1" dirty="0"/>
          </a:p>
        </p:txBody>
      </p:sp>
      <p:grpSp>
        <p:nvGrpSpPr>
          <p:cNvPr id="102" name="Group 101"/>
          <p:cNvGrpSpPr/>
          <p:nvPr/>
        </p:nvGrpSpPr>
        <p:grpSpPr>
          <a:xfrm>
            <a:off x="1390551" y="1159755"/>
            <a:ext cx="2874861" cy="1981646"/>
            <a:chOff x="1255921" y="1710927"/>
            <a:chExt cx="2429427" cy="1981646"/>
          </a:xfrm>
        </p:grpSpPr>
        <p:sp>
          <p:nvSpPr>
            <p:cNvPr id="81" name="Oval 80"/>
            <p:cNvSpPr/>
            <p:nvPr/>
          </p:nvSpPr>
          <p:spPr>
            <a:xfrm>
              <a:off x="2770948" y="2778173"/>
              <a:ext cx="914400" cy="9144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2058687" y="1710927"/>
              <a:ext cx="71226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b="1" dirty="0" smtClean="0"/>
                <a:t>IIS</a:t>
              </a:r>
              <a:endParaRPr lang="en-US" sz="2400" b="1" dirty="0"/>
            </a:p>
          </p:txBody>
        </p:sp>
        <p:cxnSp>
          <p:nvCxnSpPr>
            <p:cNvPr id="83" name="Straight Arrow Connector 82"/>
            <p:cNvCxnSpPr>
              <a:endCxn id="87" idx="0"/>
            </p:cNvCxnSpPr>
            <p:nvPr/>
          </p:nvCxnSpPr>
          <p:spPr>
            <a:xfrm flipH="1">
              <a:off x="2377152" y="2089042"/>
              <a:ext cx="9011" cy="39875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255921" y="3116904"/>
              <a:ext cx="504194" cy="369332"/>
            </a:xfrm>
            <a:prstGeom prst="rect">
              <a:avLst/>
            </a:prstGeom>
          </p:spPr>
          <p:style>
            <a:lnRef idx="1">
              <a:schemeClr val="accent5"/>
            </a:lnRef>
            <a:fillRef idx="3">
              <a:schemeClr val="accent5"/>
            </a:fillRef>
            <a:effectRef idx="2">
              <a:schemeClr val="accent5"/>
            </a:effectRef>
            <a:fontRef idx="minor">
              <a:schemeClr val="lt1"/>
            </a:fontRef>
          </p:style>
          <p:txBody>
            <a:bodyPr wrap="none" rtlCol="0">
              <a:spAutoFit/>
            </a:bodyPr>
            <a:lstStyle/>
            <a:p>
              <a:r>
                <a:rPr lang="en-US" b="1" dirty="0" smtClean="0"/>
                <a:t>PIP</a:t>
              </a:r>
              <a:r>
                <a:rPr lang="en-US" sz="2400" b="1" baseline="-25000" dirty="0" smtClean="0"/>
                <a:t>2</a:t>
              </a:r>
              <a:endParaRPr lang="en-US" b="1" baseline="-25000" dirty="0"/>
            </a:p>
          </p:txBody>
        </p:sp>
        <p:sp>
          <p:nvSpPr>
            <p:cNvPr id="85" name="TextBox 84"/>
            <p:cNvSpPr txBox="1"/>
            <p:nvPr/>
          </p:nvSpPr>
          <p:spPr>
            <a:xfrm>
              <a:off x="2834705" y="3116904"/>
              <a:ext cx="54065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b="1" dirty="0" smtClean="0"/>
                <a:t>PIP</a:t>
              </a:r>
              <a:r>
                <a:rPr lang="en-US" sz="2400" b="1" baseline="-25000" dirty="0" smtClean="0"/>
                <a:t>3</a:t>
              </a:r>
              <a:endParaRPr lang="en-US" b="1" baseline="-25000" dirty="0"/>
            </a:p>
          </p:txBody>
        </p:sp>
        <p:sp>
          <p:nvSpPr>
            <p:cNvPr id="87" name="Curved Down Arrow 86"/>
            <p:cNvSpPr/>
            <p:nvPr/>
          </p:nvSpPr>
          <p:spPr>
            <a:xfrm>
              <a:off x="1560652" y="2487794"/>
              <a:ext cx="1701943" cy="551543"/>
            </a:xfrm>
            <a:prstGeom prst="curvedDownArrow">
              <a:avLst/>
            </a:prstGeom>
            <a:solidFill>
              <a:srgbClr val="00B050"/>
            </a:solidFill>
            <a:ln>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smtClean="0">
                  <a:solidFill>
                    <a:schemeClr val="tx1"/>
                  </a:solidFill>
                </a:rPr>
                <a:t>PI3K</a:t>
              </a:r>
              <a:endParaRPr lang="en-US" sz="2400" b="1" dirty="0">
                <a:solidFill>
                  <a:schemeClr val="tx1"/>
                </a:solidFill>
              </a:endParaRPr>
            </a:p>
          </p:txBody>
        </p:sp>
      </p:grpSp>
      <p:cxnSp>
        <p:nvCxnSpPr>
          <p:cNvPr id="88" name="Straight Arrow Connector 87"/>
          <p:cNvCxnSpPr>
            <a:stCxn id="85" idx="2"/>
            <a:endCxn id="86" idx="0"/>
          </p:cNvCxnSpPr>
          <p:nvPr/>
        </p:nvCxnSpPr>
        <p:spPr>
          <a:xfrm>
            <a:off x="3578696" y="2935064"/>
            <a:ext cx="319887" cy="383982"/>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cxnSp>
        <p:nvCxnSpPr>
          <p:cNvPr id="89" name="Straight Arrow Connector 88"/>
          <p:cNvCxnSpPr>
            <a:stCxn id="86" idx="2"/>
            <a:endCxn id="67" idx="0"/>
          </p:cNvCxnSpPr>
          <p:nvPr/>
        </p:nvCxnSpPr>
        <p:spPr>
          <a:xfrm flipH="1">
            <a:off x="3753696" y="3657600"/>
            <a:ext cx="144887" cy="802576"/>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68" name="Oval 67"/>
          <p:cNvSpPr/>
          <p:nvPr/>
        </p:nvSpPr>
        <p:spPr>
          <a:xfrm>
            <a:off x="4891880" y="4368012"/>
            <a:ext cx="1091678"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T/450</a:t>
            </a:r>
            <a:endParaRPr lang="en-US" sz="1100" b="1" dirty="0"/>
          </a:p>
        </p:txBody>
      </p:sp>
      <p:sp>
        <p:nvSpPr>
          <p:cNvPr id="69" name="Oval 68"/>
          <p:cNvSpPr/>
          <p:nvPr/>
        </p:nvSpPr>
        <p:spPr>
          <a:xfrm>
            <a:off x="7003139" y="4429934"/>
            <a:ext cx="1091678"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S/473</a:t>
            </a:r>
            <a:endParaRPr lang="en-US" sz="1100" b="1" dirty="0"/>
          </a:p>
        </p:txBody>
      </p:sp>
      <p:sp>
        <p:nvSpPr>
          <p:cNvPr id="70" name="TextBox 69"/>
          <p:cNvSpPr txBox="1"/>
          <p:nvPr/>
        </p:nvSpPr>
        <p:spPr>
          <a:xfrm>
            <a:off x="4957882" y="2066821"/>
            <a:ext cx="1435981"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b="1" dirty="0" smtClean="0"/>
              <a:t>mTORC2</a:t>
            </a:r>
            <a:endParaRPr lang="en-US" b="1" dirty="0"/>
          </a:p>
        </p:txBody>
      </p:sp>
      <p:cxnSp>
        <p:nvCxnSpPr>
          <p:cNvPr id="71" name="Elbow Connector 70"/>
          <p:cNvCxnSpPr>
            <a:stCxn id="70" idx="2"/>
            <a:endCxn id="68" idx="0"/>
          </p:cNvCxnSpPr>
          <p:nvPr/>
        </p:nvCxnSpPr>
        <p:spPr>
          <a:xfrm rot="5400000">
            <a:off x="4590867" y="3283005"/>
            <a:ext cx="1931859" cy="238154"/>
          </a:xfrm>
          <a:prstGeom prst="bentConnector3">
            <a:avLst/>
          </a:prstGeom>
          <a:ln>
            <a:tailEnd type="arrow"/>
          </a:ln>
        </p:spPr>
        <p:style>
          <a:lnRef idx="2">
            <a:schemeClr val="accent2"/>
          </a:lnRef>
          <a:fillRef idx="0">
            <a:schemeClr val="accent2"/>
          </a:fillRef>
          <a:effectRef idx="1">
            <a:schemeClr val="accent2"/>
          </a:effectRef>
          <a:fontRef idx="minor">
            <a:schemeClr val="tx1"/>
          </a:fontRef>
        </p:style>
      </p:cxnSp>
      <p:cxnSp>
        <p:nvCxnSpPr>
          <p:cNvPr id="72" name="Elbow Connector 71"/>
          <p:cNvCxnSpPr>
            <a:stCxn id="70" idx="2"/>
            <a:endCxn id="69" idx="1"/>
          </p:cNvCxnSpPr>
          <p:nvPr/>
        </p:nvCxnSpPr>
        <p:spPr>
          <a:xfrm rot="16200000" flipH="1">
            <a:off x="5395222" y="2716803"/>
            <a:ext cx="2048441" cy="1487139"/>
          </a:xfrm>
          <a:prstGeom prst="bentConnector3">
            <a:avLst>
              <a:gd name="adj1" fmla="val 44497"/>
            </a:avLst>
          </a:prstGeom>
          <a:ln>
            <a:tailEnd type="arrow"/>
          </a:ln>
        </p:spPr>
        <p:style>
          <a:lnRef idx="2">
            <a:schemeClr val="accent2"/>
          </a:lnRef>
          <a:fillRef idx="0">
            <a:schemeClr val="accent2"/>
          </a:fillRef>
          <a:effectRef idx="1">
            <a:schemeClr val="accent2"/>
          </a:effectRef>
          <a:fontRef idx="minor">
            <a:schemeClr val="tx1"/>
          </a:fontRef>
        </p:style>
      </p:cxnSp>
      <p:grpSp>
        <p:nvGrpSpPr>
          <p:cNvPr id="103" name="Group 102"/>
          <p:cNvGrpSpPr/>
          <p:nvPr/>
        </p:nvGrpSpPr>
        <p:grpSpPr>
          <a:xfrm>
            <a:off x="6936390" y="1600200"/>
            <a:ext cx="1670907" cy="2884394"/>
            <a:chOff x="7124894" y="3296108"/>
            <a:chExt cx="1134251" cy="2721549"/>
          </a:xfrm>
        </p:grpSpPr>
        <p:sp>
          <p:nvSpPr>
            <p:cNvPr id="73" name="TextBox 72"/>
            <p:cNvSpPr txBox="1"/>
            <p:nvPr/>
          </p:nvSpPr>
          <p:spPr>
            <a:xfrm>
              <a:off x="7272917" y="3296108"/>
              <a:ext cx="936744" cy="522721"/>
            </a:xfrm>
            <a:prstGeom prst="rect">
              <a:avLst/>
            </a:prstGeom>
            <a:noFill/>
          </p:spPr>
          <p:txBody>
            <a:bodyPr wrap="square" rtlCol="0">
              <a:spAutoFit/>
            </a:bodyPr>
            <a:lstStyle/>
            <a:p>
              <a:pPr algn="ctr"/>
              <a:r>
                <a:rPr lang="en-US" b="1" dirty="0" smtClean="0"/>
                <a:t>IKKB</a:t>
              </a:r>
              <a:r>
                <a:rPr lang="el-GR" b="1" dirty="0" smtClean="0"/>
                <a:t>ε</a:t>
              </a:r>
              <a:r>
                <a:rPr lang="en-US" b="1" dirty="0" smtClean="0"/>
                <a:t>-TBK1</a:t>
              </a:r>
            </a:p>
            <a:p>
              <a:pPr algn="ctr"/>
              <a:r>
                <a:rPr lang="en-US" sz="1200" dirty="0" smtClean="0">
                  <a:solidFill>
                    <a:srgbClr val="FF0000"/>
                  </a:solidFill>
                </a:rPr>
                <a:t>(INFLAMMATION)</a:t>
              </a:r>
              <a:endParaRPr lang="en-US" dirty="0" smtClean="0"/>
            </a:p>
          </p:txBody>
        </p:sp>
        <p:sp>
          <p:nvSpPr>
            <p:cNvPr id="74" name="TextBox 73"/>
            <p:cNvSpPr txBox="1"/>
            <p:nvPr/>
          </p:nvSpPr>
          <p:spPr>
            <a:xfrm>
              <a:off x="7419768" y="3816656"/>
              <a:ext cx="776285" cy="508201"/>
            </a:xfrm>
            <a:prstGeom prst="rect">
              <a:avLst/>
            </a:prstGeom>
            <a:noFill/>
          </p:spPr>
          <p:txBody>
            <a:bodyPr wrap="square" rtlCol="0">
              <a:spAutoFit/>
            </a:bodyPr>
            <a:lstStyle/>
            <a:p>
              <a:pPr algn="ctr"/>
              <a:r>
                <a:rPr lang="en-US" b="1" dirty="0" smtClean="0"/>
                <a:t>DNA –PK</a:t>
              </a:r>
            </a:p>
            <a:p>
              <a:pPr algn="ctr"/>
              <a:r>
                <a:rPr lang="en-US" sz="1100" b="1" dirty="0" smtClean="0">
                  <a:solidFill>
                    <a:srgbClr val="FF0000"/>
                  </a:solidFill>
                </a:rPr>
                <a:t>(DNA DAMAGE)</a:t>
              </a:r>
              <a:endParaRPr lang="en-US" b="1" dirty="0" smtClean="0">
                <a:solidFill>
                  <a:srgbClr val="FF0000"/>
                </a:solidFill>
              </a:endParaRPr>
            </a:p>
          </p:txBody>
        </p:sp>
        <p:sp>
          <p:nvSpPr>
            <p:cNvPr id="79" name="TextBox 78"/>
            <p:cNvSpPr txBox="1"/>
            <p:nvPr/>
          </p:nvSpPr>
          <p:spPr>
            <a:xfrm>
              <a:off x="7124894" y="4426769"/>
              <a:ext cx="1134251" cy="493680"/>
            </a:xfrm>
            <a:prstGeom prst="rect">
              <a:avLst/>
            </a:prstGeom>
            <a:noFill/>
          </p:spPr>
          <p:txBody>
            <a:bodyPr wrap="none" rtlCol="0">
              <a:spAutoFit/>
            </a:bodyPr>
            <a:lstStyle/>
            <a:p>
              <a:pPr algn="ctr"/>
              <a:r>
                <a:rPr lang="en-US"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PHOSPHORYLATION</a:t>
              </a:r>
            </a:p>
            <a:p>
              <a:pPr algn="ctr"/>
              <a:r>
                <a:rPr lang="en-US" sz="1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IN CYTOPLASM? </a:t>
              </a:r>
              <a:endPar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cxnSp>
          <p:nvCxnSpPr>
            <p:cNvPr id="75" name="Elbow Connector 74"/>
            <p:cNvCxnSpPr>
              <a:stCxn id="73" idx="1"/>
              <a:endCxn id="69" idx="0"/>
            </p:cNvCxnSpPr>
            <p:nvPr/>
          </p:nvCxnSpPr>
          <p:spPr>
            <a:xfrm rot="10800000" flipH="1" flipV="1">
              <a:off x="7272917" y="3557467"/>
              <a:ext cx="267816" cy="2408615"/>
            </a:xfrm>
            <a:prstGeom prst="bentConnector4">
              <a:avLst>
                <a:gd name="adj1" fmla="val -57942"/>
                <a:gd name="adj2" fmla="val 5542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76" name="Elbow Connector 75"/>
            <p:cNvCxnSpPr>
              <a:stCxn id="74" idx="2"/>
              <a:endCxn id="69" idx="7"/>
            </p:cNvCxnSpPr>
            <p:nvPr/>
          </p:nvCxnSpPr>
          <p:spPr>
            <a:xfrm rot="5400000">
              <a:off x="6958922" y="5168669"/>
              <a:ext cx="1692801" cy="5175"/>
            </a:xfrm>
            <a:prstGeom prst="bentConnector3">
              <a:avLst>
                <a:gd name="adj1" fmla="val 50000"/>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77" name="Oval 76"/>
          <p:cNvSpPr/>
          <p:nvPr/>
        </p:nvSpPr>
        <p:spPr>
          <a:xfrm>
            <a:off x="4362442" y="3402082"/>
            <a:ext cx="1997726" cy="1141400"/>
          </a:xfrm>
          <a:prstGeom prst="ellipse">
            <a:avLst/>
          </a:prstGeom>
          <a:no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COTRANSLATIONAL </a:t>
            </a:r>
          </a:p>
          <a:p>
            <a:pPr algn="ctr"/>
            <a:r>
              <a:rPr lang="en-US" sz="1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PHOSPHORYLATION</a:t>
            </a:r>
          </a:p>
          <a:p>
            <a:pPr algn="ctr"/>
            <a:r>
              <a:rPr lang="en-US" sz="1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[PROTECTIVE AGAINST UBIQUITINATION]</a:t>
            </a:r>
            <a:endParaRPr lang="en-US" sz="1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8" name="TextBox 77"/>
          <p:cNvSpPr txBox="1"/>
          <p:nvPr/>
        </p:nvSpPr>
        <p:spPr>
          <a:xfrm>
            <a:off x="5783797" y="4137179"/>
            <a:ext cx="2073451" cy="461665"/>
          </a:xfrm>
          <a:prstGeom prst="rect">
            <a:avLst/>
          </a:prstGeom>
          <a:noFill/>
        </p:spPr>
        <p:txBody>
          <a:bodyPr wrap="square" rtlCol="0">
            <a:spAutoFit/>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MEMBRANE</a:t>
            </a:r>
            <a:endPar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cxnSp>
        <p:nvCxnSpPr>
          <p:cNvPr id="92" name="Straight Arrow Connector 91"/>
          <p:cNvCxnSpPr>
            <a:stCxn id="85" idx="3"/>
            <a:endCxn id="70" idx="1"/>
          </p:cNvCxnSpPr>
          <p:nvPr/>
        </p:nvCxnSpPr>
        <p:spPr>
          <a:xfrm flipV="1">
            <a:off x="3898587" y="2251487"/>
            <a:ext cx="1059295" cy="498911"/>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nvGrpSpPr>
          <p:cNvPr id="16" name="Group 15"/>
          <p:cNvGrpSpPr/>
          <p:nvPr/>
        </p:nvGrpSpPr>
        <p:grpSpPr>
          <a:xfrm rot="21075105">
            <a:off x="3838744" y="4838144"/>
            <a:ext cx="816514" cy="1156205"/>
            <a:chOff x="4705029" y="4785778"/>
            <a:chExt cx="582020" cy="1009697"/>
          </a:xfrm>
        </p:grpSpPr>
        <p:cxnSp>
          <p:nvCxnSpPr>
            <p:cNvPr id="7" name="Straight Connector 6"/>
            <p:cNvCxnSpPr>
              <a:endCxn id="49" idx="0"/>
            </p:cNvCxnSpPr>
            <p:nvPr/>
          </p:nvCxnSpPr>
          <p:spPr>
            <a:xfrm rot="524895">
              <a:off x="4901339" y="4785778"/>
              <a:ext cx="157741" cy="67829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774392" y="4789225"/>
              <a:ext cx="348757" cy="124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rot="524895">
              <a:off x="4705029" y="5472943"/>
              <a:ext cx="582020" cy="32253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b="1" dirty="0" smtClean="0"/>
                <a:t>PP2A</a:t>
              </a:r>
              <a:endParaRPr lang="en-US" b="1" dirty="0"/>
            </a:p>
          </p:txBody>
        </p:sp>
      </p:grpSp>
      <p:sp>
        <p:nvSpPr>
          <p:cNvPr id="58" name="TextBox 57"/>
          <p:cNvSpPr txBox="1"/>
          <p:nvPr/>
        </p:nvSpPr>
        <p:spPr>
          <a:xfrm>
            <a:off x="129259" y="3656092"/>
            <a:ext cx="3136325"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400" b="1" dirty="0" smtClean="0"/>
              <a:t>UPON T308 PHOSPHORYLATION</a:t>
            </a:r>
          </a:p>
          <a:p>
            <a:pPr algn="ctr"/>
            <a:r>
              <a:rPr lang="en-US" sz="1400" b="1" dirty="0"/>
              <a:t>Akt </a:t>
            </a:r>
            <a:r>
              <a:rPr lang="en-US" sz="1400" b="1" dirty="0" smtClean="0"/>
              <a:t>DISSOCIATES FROM </a:t>
            </a:r>
            <a:r>
              <a:rPr lang="en-US" sz="1400" b="1" dirty="0"/>
              <a:t>THE </a:t>
            </a:r>
            <a:r>
              <a:rPr lang="en-US" sz="1400" b="1" dirty="0" smtClean="0"/>
              <a:t>MEMBRANE INTO THE CYTOPLASM</a:t>
            </a:r>
          </a:p>
          <a:p>
            <a:pPr algn="ctr"/>
            <a:r>
              <a:rPr lang="en-US" sz="1400" b="1" dirty="0" smtClean="0"/>
              <a:t>ACTIVATES mTORC1</a:t>
            </a:r>
            <a:endParaRPr lang="en-US" sz="1400" b="1" dirty="0"/>
          </a:p>
        </p:txBody>
      </p:sp>
      <p:sp>
        <p:nvSpPr>
          <p:cNvPr id="3" name="Rounded Rectangle 2"/>
          <p:cNvSpPr/>
          <p:nvPr/>
        </p:nvSpPr>
        <p:spPr>
          <a:xfrm>
            <a:off x="5100287" y="4941713"/>
            <a:ext cx="2519763" cy="155620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100" cap="all" dirty="0">
                <a:ln w="9000" cmpd="sng">
                  <a:solidFill>
                    <a:schemeClr val="tx1"/>
                  </a:solidFill>
                  <a:prstDash val="solid"/>
                </a:ln>
                <a:solidFill>
                  <a:srgbClr val="00B0F0"/>
                </a:solidFill>
                <a:effectLst>
                  <a:reflection blurRad="12700" stA="28000" endPos="45000" dist="1000" dir="5400000" sy="-100000" algn="bl" rotWithShape="0"/>
                </a:effectLst>
              </a:rPr>
              <a:t>A</a:t>
            </a:r>
            <a:r>
              <a:rPr lang="en-US" sz="1100" dirty="0">
                <a:ln w="9000" cmpd="sng">
                  <a:solidFill>
                    <a:schemeClr val="tx1"/>
                  </a:solidFill>
                  <a:prstDash val="solid"/>
                </a:ln>
                <a:solidFill>
                  <a:srgbClr val="00B0F0"/>
                </a:solidFill>
                <a:effectLst>
                  <a:reflection blurRad="12700" stA="28000" endPos="45000" dist="1000" dir="5400000" sy="-100000" algn="bl" rotWithShape="0"/>
                </a:effectLst>
              </a:rPr>
              <a:t>kt</a:t>
            </a:r>
            <a:r>
              <a:rPr lang="en-US" sz="1100" cap="all" dirty="0">
                <a:ln w="9000" cmpd="sng">
                  <a:solidFill>
                    <a:schemeClr val="tx1"/>
                  </a:solidFill>
                  <a:prstDash val="solid"/>
                </a:ln>
                <a:solidFill>
                  <a:srgbClr val="00B0F0"/>
                </a:solidFill>
                <a:effectLst>
                  <a:reflection blurRad="12700" stA="28000" endPos="45000" dist="1000" dir="5400000" sy="-100000" algn="bl" rotWithShape="0"/>
                </a:effectLst>
              </a:rPr>
              <a:t> </a:t>
            </a:r>
            <a:endParaRPr lang="en-US" sz="1100" cap="all" dirty="0" smtClean="0">
              <a:ln w="9000" cmpd="sng">
                <a:solidFill>
                  <a:schemeClr val="tx1"/>
                </a:solidFill>
                <a:prstDash val="solid"/>
              </a:ln>
              <a:solidFill>
                <a:srgbClr val="00B0F0"/>
              </a:solidFill>
              <a:effectLst>
                <a:reflection blurRad="12700" stA="28000" endPos="45000" dist="1000" dir="5400000" sy="-100000" algn="bl" rotWithShape="0"/>
              </a:effectLst>
            </a:endParaRPr>
          </a:p>
          <a:p>
            <a:pPr algn="ctr"/>
            <a:r>
              <a:rPr lang="en-US" sz="1400" cap="all" dirty="0" smtClean="0">
                <a:ln w="9000" cmpd="sng">
                  <a:solidFill>
                    <a:schemeClr val="tx1"/>
                  </a:solidFill>
                  <a:prstDash val="solid"/>
                </a:ln>
                <a:solidFill>
                  <a:srgbClr val="00B0F0"/>
                </a:solidFill>
                <a:effectLst>
                  <a:reflection blurRad="12700" stA="28000" endPos="45000" dist="1000" dir="5400000" sy="-100000" algn="bl" rotWithShape="0"/>
                </a:effectLst>
              </a:rPr>
              <a:t>TRANSLOCATES </a:t>
            </a:r>
            <a:r>
              <a:rPr lang="en-US" sz="1400" cap="all" dirty="0">
                <a:ln w="9000" cmpd="sng">
                  <a:solidFill>
                    <a:schemeClr val="tx1"/>
                  </a:solidFill>
                  <a:prstDash val="solid"/>
                </a:ln>
                <a:solidFill>
                  <a:srgbClr val="00B0F0"/>
                </a:solidFill>
                <a:effectLst>
                  <a:reflection blurRad="12700" stA="28000" endPos="45000" dist="1000" dir="5400000" sy="-100000" algn="bl" rotWithShape="0"/>
                </a:effectLst>
              </a:rPr>
              <a:t>TO THE </a:t>
            </a:r>
            <a:r>
              <a:rPr lang="en-US" sz="1400" cap="all" dirty="0" smtClean="0">
                <a:ln w="9000" cmpd="sng">
                  <a:solidFill>
                    <a:schemeClr val="tx1"/>
                  </a:solidFill>
                  <a:prstDash val="solid"/>
                </a:ln>
                <a:solidFill>
                  <a:srgbClr val="00B0F0"/>
                </a:solidFill>
                <a:effectLst>
                  <a:reflection blurRad="12700" stA="28000" endPos="45000" dist="1000" dir="5400000" sy="-100000" algn="bl" rotWithShape="0"/>
                </a:effectLst>
              </a:rPr>
              <a:t>MEMBRANE </a:t>
            </a:r>
            <a:r>
              <a:rPr lang="en-US" sz="1400" cap="all" dirty="0">
                <a:ln w="9000" cmpd="sng">
                  <a:solidFill>
                    <a:schemeClr val="tx1"/>
                  </a:solidFill>
                  <a:prstDash val="solid"/>
                </a:ln>
                <a:solidFill>
                  <a:srgbClr val="00B0F0"/>
                </a:solidFill>
                <a:effectLst>
                  <a:reflection blurRad="12700" stA="28000" endPos="45000" dist="1000" dir="5400000" sy="-100000" algn="bl" rotWithShape="0"/>
                </a:effectLst>
              </a:rPr>
              <a:t>AND </a:t>
            </a:r>
            <a:r>
              <a:rPr lang="en-US" sz="1400" dirty="0">
                <a:ln w="9000" cmpd="sng">
                  <a:solidFill>
                    <a:schemeClr val="tx1"/>
                  </a:solidFill>
                  <a:prstDash val="solid"/>
                </a:ln>
                <a:solidFill>
                  <a:srgbClr val="00B0F0"/>
                </a:solidFill>
                <a:effectLst>
                  <a:reflection blurRad="12700" stA="28000" endPos="45000" dist="1000" dir="5400000" sy="-100000" algn="bl" rotWithShape="0"/>
                </a:effectLst>
              </a:rPr>
              <a:t>m</a:t>
            </a:r>
            <a:r>
              <a:rPr lang="en-US" sz="1400" cap="all" dirty="0">
                <a:ln w="9000" cmpd="sng">
                  <a:solidFill>
                    <a:schemeClr val="tx1"/>
                  </a:solidFill>
                  <a:prstDash val="solid"/>
                </a:ln>
                <a:solidFill>
                  <a:srgbClr val="00B0F0"/>
                </a:solidFill>
                <a:effectLst>
                  <a:reflection blurRad="12700" stA="28000" endPos="45000" dist="1000" dir="5400000" sy="-100000" algn="bl" rotWithShape="0"/>
                </a:effectLst>
              </a:rPr>
              <a:t>torc2 phosphorylates A</a:t>
            </a:r>
            <a:r>
              <a:rPr lang="en-US" sz="1400" dirty="0">
                <a:ln w="9000" cmpd="sng">
                  <a:solidFill>
                    <a:schemeClr val="tx1"/>
                  </a:solidFill>
                  <a:prstDash val="solid"/>
                </a:ln>
                <a:solidFill>
                  <a:srgbClr val="00B0F0"/>
                </a:solidFill>
                <a:effectLst>
                  <a:reflection blurRad="12700" stA="28000" endPos="45000" dist="1000" dir="5400000" sy="-100000" algn="bl" rotWithShape="0"/>
                </a:effectLst>
              </a:rPr>
              <a:t>kt ON </a:t>
            </a:r>
            <a:r>
              <a:rPr lang="en-US" sz="1400" cap="all" dirty="0">
                <a:ln w="9000" cmpd="sng">
                  <a:solidFill>
                    <a:schemeClr val="tx1"/>
                  </a:solidFill>
                  <a:prstDash val="solid"/>
                </a:ln>
                <a:solidFill>
                  <a:srgbClr val="00B0F0"/>
                </a:solidFill>
                <a:effectLst>
                  <a:reflection blurRad="12700" stA="28000" endPos="45000" dist="1000" dir="5400000" sy="-100000" algn="bl" rotWithShape="0"/>
                </a:effectLst>
              </a:rPr>
              <a:t>S473 which</a:t>
            </a:r>
          </a:p>
          <a:p>
            <a:pPr algn="ctr"/>
            <a:r>
              <a:rPr lang="en-US" sz="1400" cap="all" dirty="0">
                <a:ln w="9000" cmpd="sng">
                  <a:solidFill>
                    <a:schemeClr val="tx1"/>
                  </a:solidFill>
                  <a:prstDash val="solid"/>
                </a:ln>
                <a:solidFill>
                  <a:srgbClr val="00B0F0"/>
                </a:solidFill>
                <a:effectLst>
                  <a:reflection blurRad="12700" stA="28000" endPos="45000" dist="1000" dir="5400000" sy="-100000" algn="bl" rotWithShape="0"/>
                </a:effectLst>
              </a:rPr>
              <a:t> PROMOTES GLUCOSE UPTAKE</a:t>
            </a:r>
          </a:p>
        </p:txBody>
      </p:sp>
      <p:grpSp>
        <p:nvGrpSpPr>
          <p:cNvPr id="19" name="Group 18"/>
          <p:cNvGrpSpPr/>
          <p:nvPr/>
        </p:nvGrpSpPr>
        <p:grpSpPr>
          <a:xfrm>
            <a:off x="7576641" y="4803171"/>
            <a:ext cx="1088925" cy="993103"/>
            <a:chOff x="5067235" y="4238008"/>
            <a:chExt cx="1821722" cy="1033582"/>
          </a:xfrm>
        </p:grpSpPr>
        <p:cxnSp>
          <p:nvCxnSpPr>
            <p:cNvPr id="44" name="Straight Connector 43"/>
            <p:cNvCxnSpPr>
              <a:endCxn id="9" idx="0"/>
            </p:cNvCxnSpPr>
            <p:nvPr/>
          </p:nvCxnSpPr>
          <p:spPr>
            <a:xfrm>
              <a:off x="5393802" y="4269486"/>
              <a:ext cx="756774" cy="61771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067235" y="4238008"/>
              <a:ext cx="866885" cy="6295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412195" y="4887204"/>
              <a:ext cx="1476762" cy="384386"/>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b="1" dirty="0" smtClean="0"/>
                <a:t>PHLPP</a:t>
              </a:r>
              <a:endParaRPr lang="en-US" b="1" dirty="0"/>
            </a:p>
          </p:txBody>
        </p:sp>
      </p:grpSp>
      <p:grpSp>
        <p:nvGrpSpPr>
          <p:cNvPr id="13" name="Group 12"/>
          <p:cNvGrpSpPr/>
          <p:nvPr/>
        </p:nvGrpSpPr>
        <p:grpSpPr>
          <a:xfrm>
            <a:off x="1641616" y="4833416"/>
            <a:ext cx="2244589" cy="1335175"/>
            <a:chOff x="4131157" y="5309528"/>
            <a:chExt cx="1566739" cy="1335175"/>
          </a:xfrm>
        </p:grpSpPr>
        <p:cxnSp>
          <p:nvCxnSpPr>
            <p:cNvPr id="43" name="Straight Arrow Connector 42"/>
            <p:cNvCxnSpPr>
              <a:stCxn id="67" idx="4"/>
              <a:endCxn id="47" idx="0"/>
            </p:cNvCxnSpPr>
            <p:nvPr/>
          </p:nvCxnSpPr>
          <p:spPr>
            <a:xfrm flipH="1">
              <a:off x="4914527" y="5309528"/>
              <a:ext cx="690877" cy="688844"/>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47" name="TextBox 46"/>
            <p:cNvSpPr txBox="1"/>
            <p:nvPr/>
          </p:nvSpPr>
          <p:spPr>
            <a:xfrm>
              <a:off x="4131157" y="5998372"/>
              <a:ext cx="1566739" cy="64633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pPr algn="ctr"/>
              <a:r>
                <a:rPr lang="en-US" b="1" dirty="0" smtClean="0"/>
                <a:t>mTORC1</a:t>
              </a:r>
            </a:p>
            <a:p>
              <a:pPr algn="ctr"/>
              <a:r>
                <a:rPr lang="en-US" b="1" dirty="0" smtClean="0"/>
                <a:t>(ANABOLIC ACTIVITY)</a:t>
              </a:r>
              <a:endParaRPr lang="en-US" b="1" dirty="0"/>
            </a:p>
          </p:txBody>
        </p:sp>
      </p:grpSp>
      <p:sp>
        <p:nvSpPr>
          <p:cNvPr id="6" name="TextBox 5"/>
          <p:cNvSpPr txBox="1"/>
          <p:nvPr/>
        </p:nvSpPr>
        <p:spPr>
          <a:xfrm>
            <a:off x="3753696" y="1402449"/>
            <a:ext cx="1941495" cy="1200329"/>
          </a:xfrm>
          <a:prstGeom prst="rect">
            <a:avLst/>
          </a:prstGeom>
          <a:noFill/>
        </p:spPr>
        <p:txBody>
          <a:bodyPr wrap="square" rtlCol="0">
            <a:spAutoFit/>
          </a:bodyPr>
          <a:lstStyle/>
          <a:p>
            <a:pPr algn="ctr"/>
            <a:r>
              <a:rPr lang="en-US" sz="2400" b="1" dirty="0" smtClean="0">
                <a:ln>
                  <a:solidFill>
                    <a:sysClr val="windowText" lastClr="000000"/>
                  </a:solidFill>
                </a:ln>
                <a:solidFill>
                  <a:srgbClr val="FF0000"/>
                </a:solidFill>
              </a:rPr>
              <a:t>Nutrients, PLD/PA</a:t>
            </a:r>
          </a:p>
          <a:p>
            <a:pPr algn="ctr"/>
            <a:r>
              <a:rPr lang="en-US" sz="2400" b="1" dirty="0" smtClean="0">
                <a:solidFill>
                  <a:srgbClr val="FF0000"/>
                </a:solidFill>
              </a:rPr>
              <a:t>?</a:t>
            </a:r>
            <a:endParaRPr lang="en-US" b="1" dirty="0">
              <a:solidFill>
                <a:srgbClr val="FF0000"/>
              </a:solidFill>
            </a:endParaRPr>
          </a:p>
        </p:txBody>
      </p:sp>
      <p:sp>
        <p:nvSpPr>
          <p:cNvPr id="95" name="Date Placeholder 94"/>
          <p:cNvSpPr>
            <a:spLocks noGrp="1"/>
          </p:cNvSpPr>
          <p:nvPr>
            <p:ph type="dt" sz="half" idx="10"/>
          </p:nvPr>
        </p:nvSpPr>
        <p:spPr/>
        <p:txBody>
          <a:bodyPr/>
          <a:lstStyle/>
          <a:p>
            <a:fld id="{2E9376B7-1D5D-4A0F-9EFD-3297674F9773}" type="datetime1">
              <a:rPr lang="en-US" smtClean="0"/>
              <a:t>11/1/2015</a:t>
            </a:fld>
            <a:endParaRPr lang="en-US"/>
          </a:p>
        </p:txBody>
      </p:sp>
      <p:sp>
        <p:nvSpPr>
          <p:cNvPr id="96" name="Footer Placeholder 95"/>
          <p:cNvSpPr>
            <a:spLocks noGrp="1"/>
          </p:cNvSpPr>
          <p:nvPr>
            <p:ph type="ftr" sz="quarter" idx="11"/>
          </p:nvPr>
        </p:nvSpPr>
        <p:spPr/>
        <p:txBody>
          <a:bodyPr/>
          <a:lstStyle/>
          <a:p>
            <a:r>
              <a:rPr lang="en-US" smtClean="0"/>
              <a:t>9th Indo Global Summit on Cancer therapy/November 02-04, 2015 Hyderabad</a:t>
            </a:r>
            <a:endParaRPr lang="en-US"/>
          </a:p>
        </p:txBody>
      </p:sp>
      <p:sp>
        <p:nvSpPr>
          <p:cNvPr id="97" name="Slide Number Placeholder 96"/>
          <p:cNvSpPr>
            <a:spLocks noGrp="1"/>
          </p:cNvSpPr>
          <p:nvPr>
            <p:ph type="sldNum" sz="quarter" idx="12"/>
          </p:nvPr>
        </p:nvSpPr>
        <p:spPr/>
        <p:txBody>
          <a:bodyPr/>
          <a:lstStyle/>
          <a:p>
            <a:fld id="{067E2D7B-CE7D-4963-9612-F6C6CD9E925C}" type="slidenum">
              <a:rPr lang="en-US" smtClean="0"/>
              <a:pPr/>
              <a:t>5</a:t>
            </a:fld>
            <a:endParaRPr lang="en-US"/>
          </a:p>
        </p:txBody>
      </p:sp>
      <p:sp>
        <p:nvSpPr>
          <p:cNvPr id="4" name="Curved Up Arrow 3"/>
          <p:cNvSpPr/>
          <p:nvPr/>
        </p:nvSpPr>
        <p:spPr>
          <a:xfrm flipH="1">
            <a:off x="1641616" y="2915073"/>
            <a:ext cx="2053698" cy="603567"/>
          </a:xfrm>
          <a:prstGeom prst="curvedUp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000" b="1" dirty="0" smtClean="0">
                <a:solidFill>
                  <a:srgbClr val="C00000"/>
                </a:solidFill>
              </a:rPr>
              <a:t>PTEN</a:t>
            </a:r>
            <a:endParaRPr lang="en-US" sz="1400" b="1" dirty="0">
              <a:solidFill>
                <a:srgbClr val="C00000"/>
              </a:solidFill>
            </a:endParaRPr>
          </a:p>
        </p:txBody>
      </p:sp>
      <p:sp>
        <p:nvSpPr>
          <p:cNvPr id="5" name="TextBox 4"/>
          <p:cNvSpPr txBox="1"/>
          <p:nvPr/>
        </p:nvSpPr>
        <p:spPr>
          <a:xfrm>
            <a:off x="129259" y="1390587"/>
            <a:ext cx="2063563" cy="738664"/>
          </a:xfrm>
          <a:prstGeom prst="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b="1" dirty="0" smtClean="0">
                <a:solidFill>
                  <a:srgbClr val="0070C0"/>
                </a:solidFill>
              </a:rPr>
              <a:t>PHOSPHOINOSITIDES</a:t>
            </a:r>
            <a:endParaRPr lang="en-US" sz="2000" b="1" dirty="0">
              <a:solidFill>
                <a:srgbClr val="0070C0"/>
              </a:solidFill>
            </a:endParaRPr>
          </a:p>
          <a:p>
            <a:pPr algn="ctr"/>
            <a:r>
              <a:rPr lang="en-US" sz="1400" b="1" dirty="0" smtClean="0">
                <a:solidFill>
                  <a:srgbClr val="0070C0"/>
                </a:solidFill>
              </a:rPr>
              <a:t>(OVER </a:t>
            </a:r>
            <a:r>
              <a:rPr lang="en-US" sz="1400" b="1" dirty="0">
                <a:solidFill>
                  <a:srgbClr val="0070C0"/>
                </a:solidFill>
              </a:rPr>
              <a:t>ALL </a:t>
            </a:r>
            <a:r>
              <a:rPr lang="en-US" sz="1400" b="1" dirty="0" smtClean="0">
                <a:solidFill>
                  <a:srgbClr val="0070C0"/>
                </a:solidFill>
              </a:rPr>
              <a:t>REGULATORS </a:t>
            </a:r>
            <a:r>
              <a:rPr lang="en-US" sz="1400" b="1" dirty="0">
                <a:solidFill>
                  <a:srgbClr val="0070C0"/>
                </a:solidFill>
              </a:rPr>
              <a:t>OF THE PATHWAY</a:t>
            </a:r>
            <a:r>
              <a:rPr lang="en-US" sz="1400" b="1" dirty="0" smtClean="0">
                <a:solidFill>
                  <a:srgbClr val="0070C0"/>
                </a:solidFill>
              </a:rPr>
              <a:t>)</a:t>
            </a:r>
            <a:endParaRPr lang="en-US" sz="1400" b="1" dirty="0">
              <a:solidFill>
                <a:srgbClr val="0070C0"/>
              </a:solidFill>
            </a:endParaRPr>
          </a:p>
        </p:txBody>
      </p:sp>
      <p:sp>
        <p:nvSpPr>
          <p:cNvPr id="8" name="TextBox 7"/>
          <p:cNvSpPr txBox="1"/>
          <p:nvPr/>
        </p:nvSpPr>
        <p:spPr>
          <a:xfrm>
            <a:off x="5610465" y="4965382"/>
            <a:ext cx="2613737" cy="129266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b="1" u="sng" dirty="0" smtClean="0"/>
              <a:t>TARGETS OF S473</a:t>
            </a:r>
            <a:endParaRPr lang="en-US" sz="2400" b="1" u="sng" dirty="0"/>
          </a:p>
          <a:p>
            <a:r>
              <a:rPr lang="en-US" dirty="0" smtClean="0"/>
              <a:t>FoxO; BCl2 FAMILY PROTEINS</a:t>
            </a:r>
          </a:p>
          <a:p>
            <a:r>
              <a:rPr lang="en-US" dirty="0" smtClean="0"/>
              <a:t>GSK3</a:t>
            </a:r>
            <a:r>
              <a:rPr lang="el-GR" dirty="0" smtClean="0"/>
              <a:t>β</a:t>
            </a:r>
            <a:r>
              <a:rPr lang="en-US" dirty="0" smtClean="0"/>
              <a:t>, AS160(GLUT4)</a:t>
            </a:r>
            <a:endParaRPr lang="en-US" dirty="0"/>
          </a:p>
        </p:txBody>
      </p:sp>
      <p:sp>
        <p:nvSpPr>
          <p:cNvPr id="50" name="TextBox 49"/>
          <p:cNvSpPr txBox="1"/>
          <p:nvPr/>
        </p:nvSpPr>
        <p:spPr>
          <a:xfrm>
            <a:off x="1724356" y="5158775"/>
            <a:ext cx="2613737"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1" u="sng" dirty="0" smtClean="0"/>
              <a:t>TARGETS OF T308</a:t>
            </a:r>
            <a:endParaRPr lang="en-US" sz="2400" b="1" u="sng" dirty="0"/>
          </a:p>
          <a:p>
            <a:r>
              <a:rPr lang="en-US" dirty="0" smtClean="0"/>
              <a:t>TSC2; GLUT1 </a:t>
            </a:r>
            <a:r>
              <a:rPr lang="en-US" dirty="0" smtClean="0">
                <a:solidFill>
                  <a:srgbClr val="FF0000"/>
                </a:solidFill>
              </a:rPr>
              <a:t>(</a:t>
            </a:r>
            <a:r>
              <a:rPr lang="en-US" dirty="0">
                <a:solidFill>
                  <a:srgbClr val="FF0000"/>
                </a:solidFill>
              </a:rPr>
              <a:t>GSK3</a:t>
            </a:r>
            <a:r>
              <a:rPr lang="el-GR" dirty="0" smtClean="0">
                <a:solidFill>
                  <a:srgbClr val="FF0000"/>
                </a:solidFill>
              </a:rPr>
              <a:t>β</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222509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par>
                          <p:cTn id="8" fill="hold">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70"/>
                                        </p:tgtEl>
                                        <p:attrNameLst>
                                          <p:attrName>style.visibility</p:attrName>
                                        </p:attrNameLst>
                                      </p:cBhvr>
                                      <p:to>
                                        <p:strVal val="visible"/>
                                      </p:to>
                                    </p:set>
                                    <p:animEffect transition="in" filter="wipe(left)">
                                      <p:cBhvr>
                                        <p:cTn id="11" dur="500"/>
                                        <p:tgtEl>
                                          <p:spTgt spid="70"/>
                                        </p:tgtEl>
                                      </p:cBhvr>
                                    </p:animEffec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childTnLst>
                                </p:cTn>
                              </p:par>
                              <p:par>
                                <p:cTn id="18" presetID="21" presetClass="entr" presetSubtype="1" fill="hold" grpId="0" nodeType="with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wheel(1)">
                                      <p:cBhvr>
                                        <p:cTn id="20" dur="2000"/>
                                        <p:tgtEl>
                                          <p:spTgt spid="77"/>
                                        </p:tgtEl>
                                      </p:cBhvr>
                                    </p:animEffect>
                                  </p:childTnLst>
                                </p:cTn>
                              </p:par>
                            </p:childTnLst>
                          </p:cTn>
                        </p:par>
                        <p:par>
                          <p:cTn id="21" fill="hold">
                            <p:stCondLst>
                              <p:cond delay="4000"/>
                            </p:stCondLst>
                            <p:childTnLst>
                              <p:par>
                                <p:cTn id="22" presetID="1" presetClass="entr" presetSubtype="0" fill="hold" grpId="0" nodeType="afterEffect">
                                  <p:stCondLst>
                                    <p:cond delay="0"/>
                                  </p:stCondLst>
                                  <p:childTnLst>
                                    <p:set>
                                      <p:cBhvr>
                                        <p:cTn id="23" dur="1" fill="hold">
                                          <p:stCondLst>
                                            <p:cond delay="0"/>
                                          </p:stCondLst>
                                        </p:cTn>
                                        <p:tgtEl>
                                          <p:spTgt spid="7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72"/>
                                        </p:tgtEl>
                                        <p:attrNameLst>
                                          <p:attrName>style.visibility</p:attrName>
                                        </p:attrNameLst>
                                      </p:cBhvr>
                                      <p:to>
                                        <p:strVal val="visible"/>
                                      </p:to>
                                    </p:set>
                                  </p:childTnLst>
                                </p:cTn>
                              </p:par>
                              <p:par>
                                <p:cTn id="26" presetID="42" presetClass="entr" presetSubtype="0"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anim calcmode="lin" valueType="num">
                                      <p:cBhvr>
                                        <p:cTn id="29" dur="500" fill="hold"/>
                                        <p:tgtEl>
                                          <p:spTgt spid="69"/>
                                        </p:tgtEl>
                                        <p:attrNameLst>
                                          <p:attrName>ppt_x</p:attrName>
                                        </p:attrNameLst>
                                      </p:cBhvr>
                                      <p:tavLst>
                                        <p:tav tm="0">
                                          <p:val>
                                            <p:strVal val="#ppt_x"/>
                                          </p:val>
                                        </p:tav>
                                        <p:tav tm="100000">
                                          <p:val>
                                            <p:strVal val="#ppt_x"/>
                                          </p:val>
                                        </p:tav>
                                      </p:tavLst>
                                    </p:anim>
                                    <p:anim calcmode="lin" valueType="num">
                                      <p:cBhvr>
                                        <p:cTn id="30" dur="500" fill="hold"/>
                                        <p:tgtEl>
                                          <p:spTgt spid="69"/>
                                        </p:tgtEl>
                                        <p:attrNameLst>
                                          <p:attrName>ppt_y</p:attrName>
                                        </p:attrNameLst>
                                      </p:cBhvr>
                                      <p:tavLst>
                                        <p:tav tm="0">
                                          <p:val>
                                            <p:strVal val="#ppt_y+.1"/>
                                          </p:val>
                                        </p:tav>
                                        <p:tav tm="100000">
                                          <p:val>
                                            <p:strVal val="#ppt_y"/>
                                          </p:val>
                                        </p:tav>
                                      </p:tavLst>
                                    </p:anim>
                                  </p:childTnLst>
                                </p:cTn>
                              </p:par>
                              <p:par>
                                <p:cTn id="31" presetID="6" presetClass="entr" presetSubtype="16"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circle(in)">
                                      <p:cBhvr>
                                        <p:cTn id="33" dur="2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wipe(up)">
                                      <p:cBhvr>
                                        <p:cTn id="38" dur="500"/>
                                        <p:tgtEl>
                                          <p:spTgt spid="102"/>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6" presetClass="entr" presetSubtype="16"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circle(in)">
                                      <p:cBhvr>
                                        <p:cTn id="46" dur="20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wipe(up)">
                                      <p:cBhvr>
                                        <p:cTn id="51" dur="500"/>
                                        <p:tgtEl>
                                          <p:spTgt spid="8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wipe(left)">
                                      <p:cBhvr>
                                        <p:cTn id="54" dur="500"/>
                                        <p:tgtEl>
                                          <p:spTgt spid="86"/>
                                        </p:tgtEl>
                                      </p:cBhvr>
                                    </p:animEffect>
                                  </p:childTnLst>
                                </p:cTn>
                              </p:par>
                              <p:par>
                                <p:cTn id="55" presetID="1" presetClass="entr" presetSubtype="0" fill="hold" nodeType="withEffect">
                                  <p:stCondLst>
                                    <p:cond delay="0"/>
                                  </p:stCondLst>
                                  <p:childTnLst>
                                    <p:set>
                                      <p:cBhvr>
                                        <p:cTn id="56" dur="1" fill="hold">
                                          <p:stCondLst>
                                            <p:cond delay="0"/>
                                          </p:stCondLst>
                                        </p:cTn>
                                        <p:tgtEl>
                                          <p:spTgt spid="8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childTnLst>
                                </p:cTn>
                              </p:par>
                              <p:par>
                                <p:cTn id="59" presetID="22" presetClass="entr" presetSubtype="1"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up)">
                                      <p:cBhvr>
                                        <p:cTn id="61" dur="500"/>
                                        <p:tgtEl>
                                          <p:spTgt spid="58"/>
                                        </p:tgtEl>
                                      </p:cBhvr>
                                    </p:animEffect>
                                  </p:childTnLst>
                                </p:cTn>
                              </p:par>
                            </p:childTnLst>
                          </p:cTn>
                        </p:par>
                        <p:par>
                          <p:cTn id="62" fill="hold">
                            <p:stCondLst>
                              <p:cond delay="500"/>
                            </p:stCondLst>
                            <p:childTnLst>
                              <p:par>
                                <p:cTn id="63" presetID="22" presetClass="entr" presetSubtype="8" fill="hold" nodeType="afterEffect">
                                  <p:stCondLst>
                                    <p:cond delay="500"/>
                                  </p:stCondLst>
                                  <p:childTnLst>
                                    <p:set>
                                      <p:cBhvr>
                                        <p:cTn id="64" dur="1" fill="hold">
                                          <p:stCondLst>
                                            <p:cond delay="0"/>
                                          </p:stCondLst>
                                        </p:cTn>
                                        <p:tgtEl>
                                          <p:spTgt spid="92"/>
                                        </p:tgtEl>
                                        <p:attrNameLst>
                                          <p:attrName>style.visibility</p:attrName>
                                        </p:attrNameLst>
                                      </p:cBhvr>
                                      <p:to>
                                        <p:strVal val="visible"/>
                                      </p:to>
                                    </p:set>
                                    <p:animEffect transition="in" filter="wipe(left)">
                                      <p:cBhvr>
                                        <p:cTn id="65" dur="500"/>
                                        <p:tgtEl>
                                          <p:spTgt spid="92"/>
                                        </p:tgtEl>
                                      </p:cBhvr>
                                    </p:animEffect>
                                  </p:childTnLst>
                                </p:cTn>
                              </p:par>
                              <p:par>
                                <p:cTn id="66" presetID="1" presetClass="entr" presetSubtype="0" fill="hold" grpId="0" nodeType="withEffect">
                                  <p:stCondLst>
                                    <p:cond delay="500"/>
                                  </p:stCondLst>
                                  <p:childTnLst>
                                    <p:set>
                                      <p:cBhvr>
                                        <p:cTn id="67" dur="1" fill="hold">
                                          <p:stCondLst>
                                            <p:cond delay="0"/>
                                          </p:stCondLst>
                                        </p:cTn>
                                        <p:tgtEl>
                                          <p:spTgt spid="6"/>
                                        </p:tgtEl>
                                        <p:attrNameLst>
                                          <p:attrName>style.visibility</p:attrName>
                                        </p:attrNameLst>
                                      </p:cBhvr>
                                      <p:to>
                                        <p:strVal val="visible"/>
                                      </p:to>
                                    </p:set>
                                  </p:childTnLst>
                                </p:cTn>
                              </p:par>
                            </p:childTnLst>
                          </p:cTn>
                        </p:par>
                        <p:par>
                          <p:cTn id="68" fill="hold">
                            <p:stCondLst>
                              <p:cond delay="1500"/>
                            </p:stCondLst>
                            <p:childTnLst>
                              <p:par>
                                <p:cTn id="69" presetID="22" presetClass="entr" presetSubtype="1"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par>
                          <p:cTn id="72" fill="hold">
                            <p:stCondLst>
                              <p:cond delay="2000"/>
                            </p:stCondLst>
                            <p:childTnLst>
                              <p:par>
                                <p:cTn id="73" presetID="22" presetClass="entr" presetSubtype="8"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par>
                                <p:cTn id="76" presetID="42" presetClass="entr" presetSubtype="0"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childTnLst>
                          </p:cTn>
                        </p:par>
                        <p:par>
                          <p:cTn id="81" fill="hold">
                            <p:stCondLst>
                              <p:cond delay="3000"/>
                            </p:stCondLst>
                            <p:childTnLst>
                              <p:par>
                                <p:cTn id="82" presetID="22" presetClass="entr" presetSubtype="1" fill="hold" nodeType="afterEffect">
                                  <p:stCondLst>
                                    <p:cond delay="500"/>
                                  </p:stCondLst>
                                  <p:childTnLst>
                                    <p:set>
                                      <p:cBhvr>
                                        <p:cTn id="83" dur="1" fill="hold">
                                          <p:stCondLst>
                                            <p:cond delay="0"/>
                                          </p:stCondLst>
                                        </p:cTn>
                                        <p:tgtEl>
                                          <p:spTgt spid="103"/>
                                        </p:tgtEl>
                                        <p:attrNameLst>
                                          <p:attrName>style.visibility</p:attrName>
                                        </p:attrNameLst>
                                      </p:cBhvr>
                                      <p:to>
                                        <p:strVal val="visible"/>
                                      </p:to>
                                    </p:set>
                                    <p:animEffect transition="in" filter="wipe(up)">
                                      <p:cBhvr>
                                        <p:cTn id="84" dur="500"/>
                                        <p:tgtEl>
                                          <p:spTgt spid="103"/>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left)">
                                      <p:cBhvr>
                                        <p:cTn id="89" dur="500"/>
                                        <p:tgtEl>
                                          <p:spTgt spid="5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par>
                                <p:cTn id="93" presetID="31" presetClass="entr" presetSubtype="0" fill="hold" grpId="1" nodeType="withEffect">
                                  <p:stCondLst>
                                    <p:cond delay="0"/>
                                  </p:stCondLst>
                                  <p:childTnLst>
                                    <p:set>
                                      <p:cBhvr>
                                        <p:cTn id="94" dur="1" fill="hold">
                                          <p:stCondLst>
                                            <p:cond delay="0"/>
                                          </p:stCondLst>
                                        </p:cTn>
                                        <p:tgtEl>
                                          <p:spTgt spid="50"/>
                                        </p:tgtEl>
                                        <p:attrNameLst>
                                          <p:attrName>style.visibility</p:attrName>
                                        </p:attrNameLst>
                                      </p:cBhvr>
                                      <p:to>
                                        <p:strVal val="visible"/>
                                      </p:to>
                                    </p:set>
                                    <p:anim calcmode="lin" valueType="num">
                                      <p:cBhvr>
                                        <p:cTn id="95" dur="1000" fill="hold"/>
                                        <p:tgtEl>
                                          <p:spTgt spid="50"/>
                                        </p:tgtEl>
                                        <p:attrNameLst>
                                          <p:attrName>ppt_w</p:attrName>
                                        </p:attrNameLst>
                                      </p:cBhvr>
                                      <p:tavLst>
                                        <p:tav tm="0">
                                          <p:val>
                                            <p:fltVal val="0"/>
                                          </p:val>
                                        </p:tav>
                                        <p:tav tm="100000">
                                          <p:val>
                                            <p:strVal val="#ppt_w"/>
                                          </p:val>
                                        </p:tav>
                                      </p:tavLst>
                                    </p:anim>
                                    <p:anim calcmode="lin" valueType="num">
                                      <p:cBhvr>
                                        <p:cTn id="96" dur="1000" fill="hold"/>
                                        <p:tgtEl>
                                          <p:spTgt spid="50"/>
                                        </p:tgtEl>
                                        <p:attrNameLst>
                                          <p:attrName>ppt_h</p:attrName>
                                        </p:attrNameLst>
                                      </p:cBhvr>
                                      <p:tavLst>
                                        <p:tav tm="0">
                                          <p:val>
                                            <p:fltVal val="0"/>
                                          </p:val>
                                        </p:tav>
                                        <p:tav tm="100000">
                                          <p:val>
                                            <p:strVal val="#ppt_h"/>
                                          </p:val>
                                        </p:tav>
                                      </p:tavLst>
                                    </p:anim>
                                    <p:anim calcmode="lin" valueType="num">
                                      <p:cBhvr>
                                        <p:cTn id="97" dur="1000" fill="hold"/>
                                        <p:tgtEl>
                                          <p:spTgt spid="50"/>
                                        </p:tgtEl>
                                        <p:attrNameLst>
                                          <p:attrName>style.rotation</p:attrName>
                                        </p:attrNameLst>
                                      </p:cBhvr>
                                      <p:tavLst>
                                        <p:tav tm="0">
                                          <p:val>
                                            <p:fltVal val="90"/>
                                          </p:val>
                                        </p:tav>
                                        <p:tav tm="100000">
                                          <p:val>
                                            <p:fltVal val="0"/>
                                          </p:val>
                                        </p:tav>
                                      </p:tavLst>
                                    </p:anim>
                                    <p:animEffect transition="in" filter="fade">
                                      <p:cBhvr>
                                        <p:cTn id="98" dur="1000"/>
                                        <p:tgtEl>
                                          <p:spTgt spid="50"/>
                                        </p:tgtEl>
                                      </p:cBhvr>
                                    </p:animEffect>
                                  </p:childTnLst>
                                </p:cTn>
                              </p:par>
                              <p:par>
                                <p:cTn id="99" presetID="31" presetClass="entr" presetSubtype="0" fill="hold" grpId="1" nodeType="with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p:cTn id="101" dur="1000" fill="hold"/>
                                        <p:tgtEl>
                                          <p:spTgt spid="8"/>
                                        </p:tgtEl>
                                        <p:attrNameLst>
                                          <p:attrName>ppt_w</p:attrName>
                                        </p:attrNameLst>
                                      </p:cBhvr>
                                      <p:tavLst>
                                        <p:tav tm="0">
                                          <p:val>
                                            <p:fltVal val="0"/>
                                          </p:val>
                                        </p:tav>
                                        <p:tav tm="100000">
                                          <p:val>
                                            <p:strVal val="#ppt_w"/>
                                          </p:val>
                                        </p:tav>
                                      </p:tavLst>
                                    </p:anim>
                                    <p:anim calcmode="lin" valueType="num">
                                      <p:cBhvr>
                                        <p:cTn id="102" dur="1000" fill="hold"/>
                                        <p:tgtEl>
                                          <p:spTgt spid="8"/>
                                        </p:tgtEl>
                                        <p:attrNameLst>
                                          <p:attrName>ppt_h</p:attrName>
                                        </p:attrNameLst>
                                      </p:cBhvr>
                                      <p:tavLst>
                                        <p:tav tm="0">
                                          <p:val>
                                            <p:fltVal val="0"/>
                                          </p:val>
                                        </p:tav>
                                        <p:tav tm="100000">
                                          <p:val>
                                            <p:strVal val="#ppt_h"/>
                                          </p:val>
                                        </p:tav>
                                      </p:tavLst>
                                    </p:anim>
                                    <p:anim calcmode="lin" valueType="num">
                                      <p:cBhvr>
                                        <p:cTn id="103" dur="1000" fill="hold"/>
                                        <p:tgtEl>
                                          <p:spTgt spid="8"/>
                                        </p:tgtEl>
                                        <p:attrNameLst>
                                          <p:attrName>style.rotation</p:attrName>
                                        </p:attrNameLst>
                                      </p:cBhvr>
                                      <p:tavLst>
                                        <p:tav tm="0">
                                          <p:val>
                                            <p:fltVal val="90"/>
                                          </p:val>
                                        </p:tav>
                                        <p:tav tm="100000">
                                          <p:val>
                                            <p:fltVal val="0"/>
                                          </p:val>
                                        </p:tav>
                                      </p:tavLst>
                                    </p:anim>
                                    <p:animEffect transition="in" filter="fade">
                                      <p:cBhvr>
                                        <p:cTn id="10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86" grpId="0" animBg="1"/>
      <p:bldP spid="68" grpId="0" animBg="1"/>
      <p:bldP spid="69" grpId="0" animBg="1"/>
      <p:bldP spid="70" grpId="0" animBg="1"/>
      <p:bldP spid="77" grpId="0" animBg="1"/>
      <p:bldP spid="78" grpId="0"/>
      <p:bldP spid="58" grpId="0" animBg="1"/>
      <p:bldP spid="3" grpId="0" animBg="1"/>
      <p:bldP spid="6" grpId="0"/>
      <p:bldP spid="4" grpId="0" animBg="1"/>
      <p:bldP spid="5" grpId="0" animBg="1"/>
      <p:bldP spid="8" grpId="0" animBg="1"/>
      <p:bldP spid="8" grpId="1" animBg="1"/>
      <p:bldP spid="50" grpId="0" animBg="1"/>
      <p:bldP spid="5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18384" y="1652438"/>
            <a:ext cx="8567009" cy="4367669"/>
            <a:chOff x="318384" y="1652438"/>
            <a:chExt cx="8567009" cy="4367669"/>
          </a:xfrm>
        </p:grpSpPr>
        <p:pic>
          <p:nvPicPr>
            <p:cNvPr id="14" name="Picture 7"/>
            <p:cNvPicPr>
              <a:picLocks noChangeAspect="1" noChangeArrowheads="1"/>
            </p:cNvPicPr>
            <p:nvPr/>
          </p:nvPicPr>
          <p:blipFill>
            <a:blip r:embed="rId2" cstate="print"/>
            <a:srcRect/>
            <a:stretch>
              <a:fillRect/>
            </a:stretch>
          </p:blipFill>
          <p:spPr bwMode="auto">
            <a:xfrm>
              <a:off x="318384" y="1652438"/>
              <a:ext cx="8567009" cy="4367669"/>
            </a:xfrm>
            <a:prstGeom prst="rect">
              <a:avLst/>
            </a:prstGeom>
            <a:noFill/>
            <a:ln w="9525">
              <a:noFill/>
              <a:miter lim="800000"/>
              <a:headEnd/>
              <a:tailEnd/>
            </a:ln>
            <a:effectLst/>
          </p:spPr>
        </p:pic>
        <p:sp>
          <p:nvSpPr>
            <p:cNvPr id="15" name="TextBox 14"/>
            <p:cNvSpPr txBox="1"/>
            <p:nvPr/>
          </p:nvSpPr>
          <p:spPr>
            <a:xfrm>
              <a:off x="4906370" y="2024285"/>
              <a:ext cx="3657601" cy="206210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defRPr/>
              </a:pPr>
              <a:r>
                <a:rPr lang="en-US" sz="3200" dirty="0" smtClean="0">
                  <a:solidFill>
                    <a:srgbClr val="002060"/>
                  </a:solidFill>
                  <a:latin typeface="Times New Roman" pitchFamily="18" charset="0"/>
                  <a:cs typeface="Times New Roman" pitchFamily="18" charset="0"/>
                </a:rPr>
                <a:t>WHOLE-GRAIN CEREALS?!?!</a:t>
              </a:r>
            </a:p>
            <a:p>
              <a:pPr algn="ctr">
                <a:defRPr/>
              </a:pPr>
              <a:r>
                <a:rPr lang="en-US" sz="3200" dirty="0" smtClean="0">
                  <a:solidFill>
                    <a:srgbClr val="FF0000"/>
                  </a:solidFill>
                  <a:latin typeface="Times New Roman" pitchFamily="18" charset="0"/>
                  <a:cs typeface="Times New Roman" pitchFamily="18" charset="0"/>
                </a:rPr>
                <a:t>IS THERE A THING BEYOND FIBRE?</a:t>
              </a:r>
            </a:p>
          </p:txBody>
        </p:sp>
      </p:grpSp>
      <p:sp>
        <p:nvSpPr>
          <p:cNvPr id="2" name="Title 1"/>
          <p:cNvSpPr>
            <a:spLocks noGrp="1"/>
          </p:cNvSpPr>
          <p:nvPr>
            <p:ph type="title"/>
          </p:nvPr>
        </p:nvSpPr>
        <p:spPr>
          <a:xfrm>
            <a:off x="457200" y="152400"/>
            <a:ext cx="8305800" cy="1371600"/>
          </a:xfrm>
        </p:spPr>
        <p:txBody>
          <a:bodyPr>
            <a:noAutofit/>
          </a:bodyPr>
          <a:lstStyle/>
          <a:p>
            <a:r>
              <a:rPr lang="en-US" sz="3200" dirty="0" smtClean="0"/>
              <a:t>CEREALS: BEYOND FIBER!</a:t>
            </a:r>
            <a:br>
              <a:rPr lang="en-US" sz="3200" dirty="0" smtClean="0"/>
            </a:br>
            <a:r>
              <a:rPr lang="en-US" sz="3200" dirty="0" smtClean="0"/>
              <a:t>PHOSPHOINOSITIDES IN MEMBRANE DYNAMICS</a:t>
            </a:r>
            <a:r>
              <a:rPr lang="en-US" sz="2800" dirty="0" smtClean="0"/>
              <a:t/>
            </a:r>
            <a:br>
              <a:rPr lang="en-US" sz="2800" dirty="0" smtClean="0"/>
            </a:br>
            <a:r>
              <a:rPr lang="en-US" sz="2800" dirty="0" smtClean="0"/>
              <a:t>(</a:t>
            </a:r>
            <a:r>
              <a:rPr lang="en-US" sz="2800" dirty="0" smtClean="0">
                <a:solidFill>
                  <a:srgbClr val="FF0000"/>
                </a:solidFill>
              </a:rPr>
              <a:t>LESSONS FROM RURAL INDIA AND COLON CANCERS</a:t>
            </a:r>
            <a:r>
              <a:rPr lang="en-US" sz="2800" dirty="0" smtClean="0"/>
              <a:t>)</a:t>
            </a:r>
            <a:endParaRPr lang="en-US" sz="2800" dirty="0"/>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5" name="Slide Number Placeholder 4"/>
          <p:cNvSpPr>
            <a:spLocks noGrp="1"/>
          </p:cNvSpPr>
          <p:nvPr>
            <p:ph type="sldNum" sz="quarter" idx="12"/>
          </p:nvPr>
        </p:nvSpPr>
        <p:spPr/>
        <p:txBody>
          <a:bodyPr/>
          <a:lstStyle/>
          <a:p>
            <a:fld id="{3C1E57DD-D148-4809-8077-381D376375AF}" type="slidenum">
              <a:rPr lang="en-US" smtClean="0"/>
              <a:pPr/>
              <a:t>6</a:t>
            </a:fld>
            <a:endParaRPr lang="en-US" dirty="0"/>
          </a:p>
        </p:txBody>
      </p:sp>
      <p:sp>
        <p:nvSpPr>
          <p:cNvPr id="6" name="Date Placeholder 5"/>
          <p:cNvSpPr>
            <a:spLocks noGrp="1"/>
          </p:cNvSpPr>
          <p:nvPr>
            <p:ph type="dt" sz="half" idx="10"/>
          </p:nvPr>
        </p:nvSpPr>
        <p:spPr/>
        <p:txBody>
          <a:bodyPr/>
          <a:lstStyle/>
          <a:p>
            <a:fld id="{48C6179B-091C-4043-983B-AF5C6DC3323F}" type="datetime1">
              <a:rPr lang="en-US" smtClean="0"/>
              <a:t>11/1/2015</a:t>
            </a:fld>
            <a:endParaRPr lang="en-US" dirty="0"/>
          </a:p>
        </p:txBody>
      </p:sp>
      <p:grpSp>
        <p:nvGrpSpPr>
          <p:cNvPr id="13" name="Group 12"/>
          <p:cNvGrpSpPr/>
          <p:nvPr/>
        </p:nvGrpSpPr>
        <p:grpSpPr>
          <a:xfrm>
            <a:off x="161813" y="1737333"/>
            <a:ext cx="8723580" cy="4852720"/>
            <a:chOff x="537709" y="1674868"/>
            <a:chExt cx="8723580" cy="485272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709" y="1685095"/>
              <a:ext cx="4064179" cy="2257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1142999" y="2595036"/>
              <a:ext cx="1447800" cy="1378527"/>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KOORAADU</a:t>
              </a:r>
              <a:endParaRPr lang="en-US" sz="1200" dirty="0"/>
            </a:p>
          </p:txBody>
        </p:sp>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56322" y="1674868"/>
              <a:ext cx="4604967" cy="45860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lowchart: Connector 7"/>
            <p:cNvSpPr/>
            <p:nvPr/>
          </p:nvSpPr>
          <p:spPr>
            <a:xfrm>
              <a:off x="7315200" y="5638800"/>
              <a:ext cx="457200" cy="4572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9" name="Oval 8"/>
            <p:cNvSpPr/>
            <p:nvPr/>
          </p:nvSpPr>
          <p:spPr>
            <a:xfrm>
              <a:off x="6815917" y="4622588"/>
              <a:ext cx="2286000" cy="1905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743200" y="2873326"/>
              <a:ext cx="1447800" cy="1226128"/>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KUDITHI</a:t>
              </a:r>
              <a:endParaRPr lang="en-US" sz="12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009" y="3954038"/>
              <a:ext cx="4026170" cy="2493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09296" y="5957642"/>
              <a:ext cx="3505199"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200" dirty="0" smtClean="0">
                  <a:solidFill>
                    <a:srgbClr val="FF0000"/>
                  </a:solidFill>
                </a:rPr>
                <a:t>SUMA, MUKESH, LAKSHMIPATHI V; </a:t>
              </a:r>
              <a:r>
                <a:rPr lang="en-US" sz="1200" dirty="0"/>
                <a:t>World Journal of Microbiology &amp; Biotechnology 20: 531–534, 2004.</a:t>
              </a:r>
              <a:endParaRPr lang="en-US" sz="1200" dirty="0">
                <a:solidFill>
                  <a:srgbClr val="FF0000"/>
                </a:solidFill>
              </a:endParaRPr>
            </a:p>
          </p:txBody>
        </p:sp>
      </p:grpSp>
    </p:spTree>
    <p:extLst>
      <p:ext uri="{BB962C8B-B14F-4D97-AF65-F5344CB8AC3E}">
        <p14:creationId xmlns:p14="http://schemas.microsoft.com/office/powerpoint/2010/main" val="96098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Akt IN THE MIDST OF NUTRIENT UPTAKE AND UTILIZATION</a:t>
            </a:r>
            <a:endParaRPr lang="en-US" dirty="0"/>
          </a:p>
        </p:txBody>
      </p:sp>
      <p:sp>
        <p:nvSpPr>
          <p:cNvPr id="79" name="Content Placeholder 1"/>
          <p:cNvSpPr txBox="1">
            <a:spLocks/>
          </p:cNvSpPr>
          <p:nvPr/>
        </p:nvSpPr>
        <p:spPr>
          <a:xfrm>
            <a:off x="685800" y="1736725"/>
            <a:ext cx="2532047" cy="45259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2000" dirty="0"/>
          </a:p>
        </p:txBody>
      </p:sp>
      <p:sp>
        <p:nvSpPr>
          <p:cNvPr id="177" name="Rounded Rectangle 176"/>
          <p:cNvSpPr/>
          <p:nvPr/>
        </p:nvSpPr>
        <p:spPr>
          <a:xfrm>
            <a:off x="990600" y="1440478"/>
            <a:ext cx="6009775" cy="5195477"/>
          </a:xfrm>
          <a:prstGeom prst="roundRect">
            <a:avLst/>
          </a:prstGeom>
          <a:ln w="57150">
            <a:solidFill>
              <a:srgbClr val="00B050"/>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pic>
        <p:nvPicPr>
          <p:cNvPr id="17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5301"/>
          <a:stretch/>
        </p:blipFill>
        <p:spPr bwMode="auto">
          <a:xfrm>
            <a:off x="2094940" y="1666665"/>
            <a:ext cx="4974840" cy="955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1" name="Group 180"/>
          <p:cNvGrpSpPr/>
          <p:nvPr/>
        </p:nvGrpSpPr>
        <p:grpSpPr>
          <a:xfrm>
            <a:off x="5244196" y="1457600"/>
            <a:ext cx="1655723" cy="1994613"/>
            <a:chOff x="6254863" y="1480577"/>
            <a:chExt cx="1299818" cy="2310744"/>
          </a:xfrm>
        </p:grpSpPr>
        <p:cxnSp>
          <p:nvCxnSpPr>
            <p:cNvPr id="182" name="Elbow Connector 181"/>
            <p:cNvCxnSpPr>
              <a:stCxn id="183" idx="3"/>
            </p:cNvCxnSpPr>
            <p:nvPr/>
          </p:nvCxnSpPr>
          <p:spPr>
            <a:xfrm>
              <a:off x="7301442" y="1747995"/>
              <a:ext cx="199698" cy="653000"/>
            </a:xfrm>
            <a:prstGeom prst="bentConnector2">
              <a:avLst/>
            </a:prstGeom>
            <a:ln>
              <a:solidFill>
                <a:srgbClr val="00B050"/>
              </a:solidFill>
              <a:tailEnd type="arrow"/>
            </a:ln>
          </p:spPr>
          <p:style>
            <a:lnRef idx="3">
              <a:schemeClr val="accent3"/>
            </a:lnRef>
            <a:fillRef idx="0">
              <a:schemeClr val="accent3"/>
            </a:fillRef>
            <a:effectRef idx="2">
              <a:schemeClr val="accent3"/>
            </a:effectRef>
            <a:fontRef idx="minor">
              <a:schemeClr val="tx1"/>
            </a:fontRef>
          </p:style>
        </p:cxnSp>
        <p:sp>
          <p:nvSpPr>
            <p:cNvPr id="183" name="TextBox 182"/>
            <p:cNvSpPr txBox="1"/>
            <p:nvPr/>
          </p:nvSpPr>
          <p:spPr>
            <a:xfrm>
              <a:off x="6254863" y="1480577"/>
              <a:ext cx="1046579" cy="534835"/>
            </a:xfrm>
            <a:prstGeom prst="rect">
              <a:avLst/>
            </a:prstGeom>
            <a:noFill/>
          </p:spPr>
          <p:txBody>
            <a:bodyPr wrap="square" rtlCol="0">
              <a:spAutoFit/>
            </a:bodyPr>
            <a:lstStyle/>
            <a:p>
              <a:pPr algn="ctr"/>
              <a:r>
                <a:rPr lang="en-US" sz="1200" b="1" dirty="0" smtClean="0"/>
                <a:t>TRANSLOCATION</a:t>
              </a:r>
            </a:p>
            <a:p>
              <a:pPr algn="ctr"/>
              <a:r>
                <a:rPr lang="en-US" sz="1200" b="1" dirty="0" smtClean="0"/>
                <a:t>TO </a:t>
              </a:r>
              <a:r>
                <a:rPr lang="en-US" sz="1200" b="1" dirty="0"/>
                <a:t>MEMBRANE </a:t>
              </a:r>
            </a:p>
          </p:txBody>
        </p:sp>
        <p:sp>
          <p:nvSpPr>
            <p:cNvPr id="184" name="Flowchart: Connector 183"/>
            <p:cNvSpPr/>
            <p:nvPr/>
          </p:nvSpPr>
          <p:spPr>
            <a:xfrm>
              <a:off x="7048203" y="2414866"/>
              <a:ext cx="506478" cy="457201"/>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t>S</a:t>
              </a:r>
            </a:p>
            <a:p>
              <a:pPr algn="ctr"/>
              <a:r>
                <a:rPr lang="en-US" sz="900" b="1" dirty="0" smtClean="0"/>
                <a:t>473</a:t>
              </a:r>
              <a:endParaRPr lang="en-US" sz="900" b="1" dirty="0"/>
            </a:p>
          </p:txBody>
        </p:sp>
        <p:sp>
          <p:nvSpPr>
            <p:cNvPr id="185" name="TextBox 184"/>
            <p:cNvSpPr txBox="1"/>
            <p:nvPr/>
          </p:nvSpPr>
          <p:spPr>
            <a:xfrm>
              <a:off x="6587685" y="3423616"/>
              <a:ext cx="913455" cy="367705"/>
            </a:xfrm>
            <a:prstGeom prst="rect">
              <a:avLst/>
            </a:prstGeom>
            <a:noFill/>
          </p:spPr>
          <p:txBody>
            <a:bodyPr wrap="none" rtlCol="0">
              <a:spAutoFit/>
            </a:bodyPr>
            <a:lstStyle/>
            <a:p>
              <a:pPr algn="ctr"/>
              <a:r>
                <a:rPr lang="en-US" sz="1600" b="1" dirty="0" smtClean="0"/>
                <a:t>mTORC2</a:t>
              </a:r>
              <a:endParaRPr lang="en-US" sz="1600" b="1" dirty="0"/>
            </a:p>
          </p:txBody>
        </p:sp>
        <p:cxnSp>
          <p:nvCxnSpPr>
            <p:cNvPr id="186" name="Elbow Connector 185"/>
            <p:cNvCxnSpPr>
              <a:stCxn id="185" idx="0"/>
              <a:endCxn id="184" idx="4"/>
            </p:cNvCxnSpPr>
            <p:nvPr/>
          </p:nvCxnSpPr>
          <p:spPr>
            <a:xfrm rot="5400000" flipH="1" flipV="1">
              <a:off x="6897154" y="3019327"/>
              <a:ext cx="551548" cy="257030"/>
            </a:xfrm>
            <a:prstGeom prst="bent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3171051" y="2719012"/>
            <a:ext cx="1442688" cy="857194"/>
            <a:chOff x="4889728" y="1885797"/>
            <a:chExt cx="1623626" cy="998050"/>
          </a:xfrm>
        </p:grpSpPr>
        <p:cxnSp>
          <p:nvCxnSpPr>
            <p:cNvPr id="195" name="Straight Connector 194"/>
            <p:cNvCxnSpPr>
              <a:stCxn id="194" idx="4"/>
            </p:cNvCxnSpPr>
            <p:nvPr/>
          </p:nvCxnSpPr>
          <p:spPr>
            <a:xfrm flipH="1">
              <a:off x="5686482" y="1885797"/>
              <a:ext cx="826872" cy="70285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5541561" y="2446288"/>
              <a:ext cx="324522" cy="280509"/>
            </a:xfrm>
            <a:prstGeom prst="line">
              <a:avLst/>
            </a:prstGeom>
            <a:ln>
              <a:solidFill>
                <a:srgbClr val="FF0000"/>
              </a:solidFill>
            </a:ln>
          </p:spPr>
          <p:style>
            <a:lnRef idx="2">
              <a:schemeClr val="accent1"/>
            </a:lnRef>
            <a:fillRef idx="1">
              <a:schemeClr val="lt1"/>
            </a:fillRef>
            <a:effectRef idx="0">
              <a:schemeClr val="accent1"/>
            </a:effectRef>
            <a:fontRef idx="minor">
              <a:schemeClr val="dk1"/>
            </a:fontRef>
          </p:style>
        </p:cxnSp>
        <p:sp>
          <p:nvSpPr>
            <p:cNvPr id="197" name="TextBox 196"/>
            <p:cNvSpPr txBox="1"/>
            <p:nvPr/>
          </p:nvSpPr>
          <p:spPr>
            <a:xfrm>
              <a:off x="4889728" y="2545293"/>
              <a:ext cx="787973" cy="338554"/>
            </a:xfrm>
            <a:prstGeom prst="rect">
              <a:avLst/>
            </a:prstGeom>
            <a:noFill/>
          </p:spPr>
          <p:txBody>
            <a:bodyPr wrap="none" rtlCol="0">
              <a:spAutoFit/>
            </a:bodyPr>
            <a:lstStyle/>
            <a:p>
              <a:pPr algn="ctr"/>
              <a:r>
                <a:rPr lang="en-US" sz="1600" b="1" dirty="0" smtClean="0"/>
                <a:t>TSC1/2</a:t>
              </a:r>
              <a:endParaRPr lang="en-US" sz="1600" b="1" dirty="0"/>
            </a:p>
          </p:txBody>
        </p:sp>
      </p:grpSp>
      <p:grpSp>
        <p:nvGrpSpPr>
          <p:cNvPr id="10" name="Group 9"/>
          <p:cNvGrpSpPr/>
          <p:nvPr/>
        </p:nvGrpSpPr>
        <p:grpSpPr>
          <a:xfrm>
            <a:off x="4613740" y="2719012"/>
            <a:ext cx="2972607" cy="1978796"/>
            <a:chOff x="4613740" y="2719012"/>
            <a:chExt cx="2972607" cy="1978796"/>
          </a:xfrm>
        </p:grpSpPr>
        <p:cxnSp>
          <p:nvCxnSpPr>
            <p:cNvPr id="179" name="Elbow Connector 178"/>
            <p:cNvCxnSpPr>
              <a:stCxn id="191" idx="1"/>
              <a:endCxn id="189" idx="3"/>
            </p:cNvCxnSpPr>
            <p:nvPr/>
          </p:nvCxnSpPr>
          <p:spPr>
            <a:xfrm rot="10800000">
              <a:off x="6529066" y="4252465"/>
              <a:ext cx="426089" cy="257788"/>
            </a:xfrm>
            <a:prstGeom prst="bent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5437096" y="3978347"/>
              <a:ext cx="1091969" cy="54823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600" b="1" dirty="0" smtClean="0"/>
                <a:t>PDPK1</a:t>
              </a:r>
            </a:p>
            <a:p>
              <a:pPr algn="ctr"/>
              <a:r>
                <a:rPr lang="en-US" sz="1600" b="1" dirty="0" smtClean="0"/>
                <a:t>(PDK1)</a:t>
              </a:r>
              <a:endParaRPr lang="en-US" sz="1600" b="1" dirty="0"/>
            </a:p>
          </p:txBody>
        </p:sp>
        <p:cxnSp>
          <p:nvCxnSpPr>
            <p:cNvPr id="190" name="Elbow Connector 189"/>
            <p:cNvCxnSpPr>
              <a:stCxn id="189" idx="1"/>
              <a:endCxn id="194" idx="4"/>
            </p:cNvCxnSpPr>
            <p:nvPr/>
          </p:nvCxnSpPr>
          <p:spPr>
            <a:xfrm rot="10800000">
              <a:off x="4613740" y="2719012"/>
              <a:ext cx="823356" cy="1533454"/>
            </a:xfrm>
            <a:prstGeom prst="bent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6955153" y="4322699"/>
              <a:ext cx="631194" cy="375109"/>
            </a:xfrm>
            <a:prstGeom prst="rect">
              <a:avLst/>
            </a:prstGeom>
            <a:noFill/>
          </p:spPr>
          <p:txBody>
            <a:bodyPr wrap="square" rtlCol="0">
              <a:spAutoFit/>
            </a:bodyPr>
            <a:lstStyle/>
            <a:p>
              <a:pPr algn="ctr"/>
              <a:r>
                <a:rPr lang="en-US" sz="2000" b="1" dirty="0" smtClean="0"/>
                <a:t>IIS</a:t>
              </a:r>
              <a:endParaRPr lang="en-US" sz="2000" b="1" dirty="0"/>
            </a:p>
          </p:txBody>
        </p:sp>
      </p:grpSp>
      <p:sp>
        <p:nvSpPr>
          <p:cNvPr id="194" name="Flowchart: Connector 193"/>
          <p:cNvSpPr/>
          <p:nvPr/>
        </p:nvSpPr>
        <p:spPr>
          <a:xfrm>
            <a:off x="4145480" y="2241269"/>
            <a:ext cx="936519" cy="477742"/>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T</a:t>
            </a:r>
          </a:p>
          <a:p>
            <a:pPr algn="ctr"/>
            <a:r>
              <a:rPr lang="en-US" sz="1400" dirty="0" smtClean="0"/>
              <a:t>308</a:t>
            </a:r>
            <a:endParaRPr lang="en-US" sz="1400" dirty="0"/>
          </a:p>
        </p:txBody>
      </p:sp>
      <p:grpSp>
        <p:nvGrpSpPr>
          <p:cNvPr id="21" name="Group 20"/>
          <p:cNvGrpSpPr/>
          <p:nvPr/>
        </p:nvGrpSpPr>
        <p:grpSpPr>
          <a:xfrm>
            <a:off x="3281353" y="3465872"/>
            <a:ext cx="2756605" cy="1043456"/>
            <a:chOff x="5297172" y="2703969"/>
            <a:chExt cx="2093572" cy="1113003"/>
          </a:xfrm>
        </p:grpSpPr>
        <p:sp>
          <p:nvSpPr>
            <p:cNvPr id="187" name="TextBox 186"/>
            <p:cNvSpPr txBox="1"/>
            <p:nvPr/>
          </p:nvSpPr>
          <p:spPr>
            <a:xfrm>
              <a:off x="5835300" y="2703969"/>
              <a:ext cx="1555444" cy="584775"/>
            </a:xfrm>
            <a:prstGeom prst="rect">
              <a:avLst/>
            </a:prstGeom>
            <a:noFill/>
          </p:spPr>
          <p:txBody>
            <a:bodyPr wrap="square" rtlCol="0">
              <a:spAutoFit/>
            </a:bodyPr>
            <a:lstStyle/>
            <a:p>
              <a:pPr algn="ctr"/>
              <a:r>
                <a:rPr lang="en-US" sz="1600" b="1" dirty="0" smtClean="0"/>
                <a:t>Nutrients inside the cell</a:t>
              </a:r>
              <a:endParaRPr lang="en-US" sz="1600" b="1" dirty="0"/>
            </a:p>
          </p:txBody>
        </p:sp>
        <p:sp>
          <p:nvSpPr>
            <p:cNvPr id="199" name="Flowchart: Connector 198"/>
            <p:cNvSpPr/>
            <p:nvPr/>
          </p:nvSpPr>
          <p:spPr>
            <a:xfrm>
              <a:off x="5566865" y="2781833"/>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0" name="Flowchart: Connector 199"/>
            <p:cNvSpPr/>
            <p:nvPr/>
          </p:nvSpPr>
          <p:spPr>
            <a:xfrm>
              <a:off x="5800065" y="3083197"/>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1" name="Flowchart: Connector 200"/>
            <p:cNvSpPr/>
            <p:nvPr/>
          </p:nvSpPr>
          <p:spPr>
            <a:xfrm>
              <a:off x="6115179" y="3565455"/>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4" name="Flowchart: Connector 203"/>
            <p:cNvSpPr/>
            <p:nvPr/>
          </p:nvSpPr>
          <p:spPr>
            <a:xfrm>
              <a:off x="6752641" y="3121297"/>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5" name="Flowchart: Connector 204"/>
            <p:cNvSpPr/>
            <p:nvPr/>
          </p:nvSpPr>
          <p:spPr>
            <a:xfrm>
              <a:off x="6115179" y="3204701"/>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6" name="Flowchart: Connector 205"/>
            <p:cNvSpPr/>
            <p:nvPr/>
          </p:nvSpPr>
          <p:spPr>
            <a:xfrm>
              <a:off x="5578392" y="3357664"/>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07" name="Flowchart: Connector 206"/>
            <p:cNvSpPr/>
            <p:nvPr/>
          </p:nvSpPr>
          <p:spPr>
            <a:xfrm>
              <a:off x="6486017" y="3588372"/>
              <a:ext cx="221673" cy="2286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25" name="Flowchart: Connector 224"/>
            <p:cNvSpPr/>
            <p:nvPr/>
          </p:nvSpPr>
          <p:spPr>
            <a:xfrm>
              <a:off x="5456028" y="2968897"/>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26" name="Flowchart: Connector 225"/>
            <p:cNvSpPr/>
            <p:nvPr/>
          </p:nvSpPr>
          <p:spPr>
            <a:xfrm>
              <a:off x="5297172" y="2992587"/>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7" name="Flowchart: Connector 226"/>
            <p:cNvSpPr/>
            <p:nvPr/>
          </p:nvSpPr>
          <p:spPr>
            <a:xfrm>
              <a:off x="5449572" y="3144987"/>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8" name="Flowchart: Connector 227"/>
            <p:cNvSpPr/>
            <p:nvPr/>
          </p:nvSpPr>
          <p:spPr>
            <a:xfrm>
              <a:off x="5601972" y="3658133"/>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9" name="Flowchart: Connector 228"/>
            <p:cNvSpPr/>
            <p:nvPr/>
          </p:nvSpPr>
          <p:spPr>
            <a:xfrm>
              <a:off x="6108252" y="3086633"/>
              <a:ext cx="110837" cy="712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grpSp>
        <p:nvGrpSpPr>
          <p:cNvPr id="22" name="Group 21"/>
          <p:cNvGrpSpPr/>
          <p:nvPr/>
        </p:nvGrpSpPr>
        <p:grpSpPr>
          <a:xfrm>
            <a:off x="5827069" y="1851648"/>
            <a:ext cx="2785750" cy="1901540"/>
            <a:chOff x="7183965" y="576673"/>
            <a:chExt cx="2229069" cy="2658921"/>
          </a:xfrm>
        </p:grpSpPr>
        <p:sp>
          <p:nvSpPr>
            <p:cNvPr id="180" name="Bent Arrow 179"/>
            <p:cNvSpPr/>
            <p:nvPr/>
          </p:nvSpPr>
          <p:spPr>
            <a:xfrm rot="10800000">
              <a:off x="7183965" y="1854991"/>
              <a:ext cx="1753110" cy="1380603"/>
            </a:xfrm>
            <a:prstGeom prst="bentArrow">
              <a:avLst>
                <a:gd name="adj1" fmla="val 9199"/>
                <a:gd name="adj2" fmla="val 9832"/>
                <a:gd name="adj3" fmla="val 25000"/>
                <a:gd name="adj4" fmla="val 34269"/>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solidFill>
                  <a:schemeClr val="tx1"/>
                </a:solidFill>
              </a:endParaRPr>
            </a:p>
          </p:txBody>
        </p:sp>
        <p:sp>
          <p:nvSpPr>
            <p:cNvPr id="173" name="Flowchart: Connector 172"/>
            <p:cNvSpPr/>
            <p:nvPr/>
          </p:nvSpPr>
          <p:spPr>
            <a:xfrm>
              <a:off x="8752137" y="1058971"/>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74" name="Flowchart: Connector 173"/>
            <p:cNvSpPr/>
            <p:nvPr/>
          </p:nvSpPr>
          <p:spPr>
            <a:xfrm>
              <a:off x="8634372" y="1363771"/>
              <a:ext cx="221673" cy="2286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75" name="Flowchart: Connector 174"/>
            <p:cNvSpPr/>
            <p:nvPr/>
          </p:nvSpPr>
          <p:spPr>
            <a:xfrm>
              <a:off x="8416636" y="854780"/>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76" name="Flowchart: Connector 175"/>
            <p:cNvSpPr/>
            <p:nvPr/>
          </p:nvSpPr>
          <p:spPr>
            <a:xfrm>
              <a:off x="8555181" y="576673"/>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98" name="Flowchart: Connector 197"/>
            <p:cNvSpPr/>
            <p:nvPr/>
          </p:nvSpPr>
          <p:spPr>
            <a:xfrm>
              <a:off x="8305800" y="1697980"/>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12" name="Flowchart: Connector 211"/>
            <p:cNvSpPr/>
            <p:nvPr/>
          </p:nvSpPr>
          <p:spPr>
            <a:xfrm flipH="1">
              <a:off x="8524010" y="1249471"/>
              <a:ext cx="193964"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7" name="TextBox 216"/>
            <p:cNvSpPr txBox="1"/>
            <p:nvPr/>
          </p:nvSpPr>
          <p:spPr>
            <a:xfrm>
              <a:off x="8120357" y="945791"/>
              <a:ext cx="1292677" cy="1665656"/>
            </a:xfrm>
            <a:prstGeom prst="rect">
              <a:avLst/>
            </a:prstGeom>
            <a:noFill/>
          </p:spPr>
          <p:txBody>
            <a:bodyPr wrap="square" rtlCol="0">
              <a:spAutoFit/>
            </a:bodyPr>
            <a:lstStyle/>
            <a:p>
              <a:pPr algn="ctr"/>
              <a:r>
                <a:rPr lang="en-US" sz="1600" b="1" dirty="0" smtClean="0"/>
                <a:t>Nutrients</a:t>
              </a:r>
            </a:p>
            <a:p>
              <a:pPr algn="ctr"/>
              <a:endParaRPr lang="en-US" sz="1600" b="1" dirty="0"/>
            </a:p>
            <a:p>
              <a:pPr algn="ctr"/>
              <a:endParaRPr lang="en-US" sz="1600" b="1" dirty="0" smtClean="0"/>
            </a:p>
            <a:p>
              <a:pPr algn="ctr"/>
              <a:r>
                <a:rPr lang="en-US" sz="1600" b="1" dirty="0" smtClean="0"/>
                <a:t> </a:t>
              </a:r>
            </a:p>
            <a:p>
              <a:pPr algn="ctr"/>
              <a:r>
                <a:rPr lang="en-US" sz="1600" b="1" dirty="0" smtClean="0"/>
                <a:t>uptake</a:t>
              </a:r>
              <a:endParaRPr lang="en-US" sz="1600" b="1" dirty="0"/>
            </a:p>
          </p:txBody>
        </p:sp>
        <p:sp>
          <p:nvSpPr>
            <p:cNvPr id="218" name="Flowchart: Connector 217"/>
            <p:cNvSpPr/>
            <p:nvPr/>
          </p:nvSpPr>
          <p:spPr>
            <a:xfrm>
              <a:off x="8569036" y="1007180"/>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9" name="Flowchart: Connector 218"/>
            <p:cNvSpPr/>
            <p:nvPr/>
          </p:nvSpPr>
          <p:spPr>
            <a:xfrm>
              <a:off x="8721436" y="1159580"/>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0" name="Flowchart: Connector 219"/>
            <p:cNvSpPr/>
            <p:nvPr/>
          </p:nvSpPr>
          <p:spPr>
            <a:xfrm>
              <a:off x="8762528" y="748123"/>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1" name="Flowchart: Connector 220"/>
            <p:cNvSpPr/>
            <p:nvPr/>
          </p:nvSpPr>
          <p:spPr>
            <a:xfrm>
              <a:off x="8914928" y="900523"/>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2" name="Flowchart: Connector 221"/>
            <p:cNvSpPr/>
            <p:nvPr/>
          </p:nvSpPr>
          <p:spPr>
            <a:xfrm>
              <a:off x="8457728" y="1372133"/>
              <a:ext cx="110837" cy="1143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3" name="Flowchart: Connector 222"/>
            <p:cNvSpPr/>
            <p:nvPr/>
          </p:nvSpPr>
          <p:spPr>
            <a:xfrm>
              <a:off x="8610128" y="1567633"/>
              <a:ext cx="110837" cy="71200"/>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24" name="Flowchart: Connector 223"/>
            <p:cNvSpPr/>
            <p:nvPr/>
          </p:nvSpPr>
          <p:spPr>
            <a:xfrm flipH="1" flipV="1">
              <a:off x="8731135" y="1987766"/>
              <a:ext cx="45719" cy="93832"/>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30" name="Flowchart: Connector 229"/>
            <p:cNvSpPr/>
            <p:nvPr/>
          </p:nvSpPr>
          <p:spPr>
            <a:xfrm>
              <a:off x="8932269" y="577684"/>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31" name="Flowchart: Connector 230"/>
            <p:cNvSpPr/>
            <p:nvPr/>
          </p:nvSpPr>
          <p:spPr>
            <a:xfrm>
              <a:off x="8482138" y="753553"/>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32" name="Flowchart: Connector 231"/>
            <p:cNvSpPr/>
            <p:nvPr/>
          </p:nvSpPr>
          <p:spPr>
            <a:xfrm>
              <a:off x="8791038" y="1191610"/>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233" name="Flowchart: Connector 232"/>
            <p:cNvSpPr/>
            <p:nvPr/>
          </p:nvSpPr>
          <p:spPr>
            <a:xfrm>
              <a:off x="8661115" y="1319519"/>
              <a:ext cx="221673" cy="228600"/>
            </a:xfrm>
            <a:prstGeom prst="flowChartConnector">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grpSp>
      <p:grpSp>
        <p:nvGrpSpPr>
          <p:cNvPr id="247" name="Group 246"/>
          <p:cNvGrpSpPr/>
          <p:nvPr/>
        </p:nvGrpSpPr>
        <p:grpSpPr>
          <a:xfrm>
            <a:off x="1445872" y="2935664"/>
            <a:ext cx="3296438" cy="1552179"/>
            <a:chOff x="3538922" y="2675526"/>
            <a:chExt cx="2412732" cy="1655632"/>
          </a:xfrm>
        </p:grpSpPr>
        <p:pic>
          <p:nvPicPr>
            <p:cNvPr id="20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5" t="38762" r="73952" b="12956"/>
            <a:stretch/>
          </p:blipFill>
          <p:spPr bwMode="auto">
            <a:xfrm rot="19568142">
              <a:off x="3785650" y="2675526"/>
              <a:ext cx="1034143" cy="502731"/>
            </a:xfrm>
            <a:prstGeom prst="rect">
              <a:avLst/>
            </a:prstGeom>
            <a:noFill/>
            <a:ln>
              <a:noFill/>
            </a:ln>
            <a:effectLst/>
          </p:spPr>
        </p:pic>
        <p:pic>
          <p:nvPicPr>
            <p:cNvPr id="209"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5" t="38762" r="73952" b="12956"/>
            <a:stretch/>
          </p:blipFill>
          <p:spPr bwMode="auto">
            <a:xfrm rot="2178084">
              <a:off x="3538922" y="3275068"/>
              <a:ext cx="1034143" cy="427526"/>
            </a:xfrm>
            <a:prstGeom prst="rect">
              <a:avLst/>
            </a:prstGeom>
            <a:noFill/>
            <a:ln>
              <a:noFill/>
            </a:ln>
            <a:effectLst/>
          </p:spPr>
        </p:pic>
        <p:pic>
          <p:nvPicPr>
            <p:cNvPr id="211"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95" t="38762" r="73952" b="12956"/>
            <a:stretch/>
          </p:blipFill>
          <p:spPr bwMode="auto">
            <a:xfrm rot="19141304">
              <a:off x="4412317" y="3903632"/>
              <a:ext cx="1034143" cy="427526"/>
            </a:xfrm>
            <a:prstGeom prst="rect">
              <a:avLst/>
            </a:prstGeom>
            <a:noFill/>
            <a:ln>
              <a:noFill/>
            </a:ln>
            <a:effectLst/>
          </p:spPr>
        </p:pic>
        <p:sp>
          <p:nvSpPr>
            <p:cNvPr id="246" name="Rectangle 245"/>
            <p:cNvSpPr/>
            <p:nvPr/>
          </p:nvSpPr>
          <p:spPr>
            <a:xfrm>
              <a:off x="3586006" y="3466312"/>
              <a:ext cx="2365648" cy="461665"/>
            </a:xfrm>
            <a:prstGeom prst="rect">
              <a:avLst/>
            </a:prstGeom>
          </p:spPr>
          <p:txBody>
            <a:bodyPr wrap="none">
              <a:spAutoFit/>
            </a:bodyPr>
            <a:lstStyle/>
            <a:p>
              <a:r>
                <a:rPr lang="en-US" sz="2400" b="1" dirty="0" smtClean="0"/>
                <a:t>protein </a:t>
              </a:r>
              <a:r>
                <a:rPr lang="en-US" sz="2400" b="1" dirty="0"/>
                <a:t>synthesis</a:t>
              </a:r>
              <a:endParaRPr lang="en-US" sz="2400" dirty="0"/>
            </a:p>
          </p:txBody>
        </p:sp>
      </p:grpSp>
      <p:grpSp>
        <p:nvGrpSpPr>
          <p:cNvPr id="25" name="Group 24"/>
          <p:cNvGrpSpPr/>
          <p:nvPr/>
        </p:nvGrpSpPr>
        <p:grpSpPr>
          <a:xfrm>
            <a:off x="1295400" y="4882258"/>
            <a:ext cx="6304148" cy="1747829"/>
            <a:chOff x="4007204" y="4073409"/>
            <a:chExt cx="4949043" cy="1864323"/>
          </a:xfrm>
        </p:grpSpPr>
        <p:sp>
          <p:nvSpPr>
            <p:cNvPr id="216" name="TextBox 215"/>
            <p:cNvSpPr txBox="1"/>
            <p:nvPr/>
          </p:nvSpPr>
          <p:spPr>
            <a:xfrm>
              <a:off x="4007204" y="4073409"/>
              <a:ext cx="1559064" cy="623751"/>
            </a:xfrm>
            <a:prstGeom prst="rect">
              <a:avLst/>
            </a:prstGeom>
            <a:no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600" b="1" dirty="0" smtClean="0"/>
                <a:t>ENERGY FOR</a:t>
              </a:r>
            </a:p>
            <a:p>
              <a:pPr algn="ctr"/>
              <a:r>
                <a:rPr lang="en-US" sz="1600" b="1" dirty="0" smtClean="0"/>
                <a:t>Nutrient utilization</a:t>
              </a:r>
              <a:endParaRPr lang="en-US" sz="1600" b="1" dirty="0"/>
            </a:p>
          </p:txBody>
        </p:sp>
        <p:sp>
          <p:nvSpPr>
            <p:cNvPr id="236" name="TextBox 235"/>
            <p:cNvSpPr txBox="1"/>
            <p:nvPr/>
          </p:nvSpPr>
          <p:spPr>
            <a:xfrm>
              <a:off x="5669733" y="4617859"/>
              <a:ext cx="2474780" cy="830997"/>
            </a:xfrm>
            <a:prstGeom prst="rect">
              <a:avLst/>
            </a:prstGeom>
            <a:noFill/>
            <a:ln>
              <a:solidFill>
                <a:srgbClr val="0070C0"/>
              </a:solidFill>
            </a:ln>
          </p:spPr>
          <p:txBody>
            <a:bodyPr wrap="square" rtlCol="0">
              <a:spAutoFit/>
            </a:bodyPr>
            <a:lstStyle/>
            <a:p>
              <a:pPr algn="ctr"/>
              <a:r>
                <a:rPr lang="en-US" sz="1600" b="1" dirty="0" smtClean="0"/>
                <a:t>GLYCOLYSIS, KREBS CYCLE</a:t>
              </a:r>
            </a:p>
            <a:p>
              <a:pPr algn="ctr"/>
              <a:r>
                <a:rPr lang="en-US" sz="1600" b="1" dirty="0" smtClean="0"/>
                <a:t> &amp; OXPHOS</a:t>
              </a:r>
            </a:p>
            <a:p>
              <a:pPr algn="ctr"/>
              <a:r>
                <a:rPr lang="en-US" sz="1600" b="1" dirty="0" smtClean="0"/>
                <a:t>(ATP PRODUCTION)</a:t>
              </a:r>
              <a:endParaRPr lang="en-US" sz="1600" b="1" dirty="0"/>
            </a:p>
          </p:txBody>
        </p:sp>
        <p:cxnSp>
          <p:nvCxnSpPr>
            <p:cNvPr id="237" name="Elbow Connector 236"/>
            <p:cNvCxnSpPr>
              <a:stCxn id="236" idx="1"/>
              <a:endCxn id="216" idx="2"/>
            </p:cNvCxnSpPr>
            <p:nvPr/>
          </p:nvCxnSpPr>
          <p:spPr>
            <a:xfrm rot="10800000">
              <a:off x="4786736" y="4697161"/>
              <a:ext cx="882997" cy="336199"/>
            </a:xfrm>
            <a:prstGeom prst="bentConnector2">
              <a:avLst/>
            </a:prstGeom>
            <a:ln>
              <a:tailEnd type="arrow"/>
            </a:ln>
          </p:spPr>
          <p:style>
            <a:lnRef idx="2">
              <a:schemeClr val="accent2"/>
            </a:lnRef>
            <a:fillRef idx="0">
              <a:schemeClr val="accent2"/>
            </a:fillRef>
            <a:effectRef idx="1">
              <a:schemeClr val="accent2"/>
            </a:effectRef>
            <a:fontRef idx="minor">
              <a:schemeClr val="tx1"/>
            </a:fontRef>
          </p:style>
        </p:cxnSp>
        <p:grpSp>
          <p:nvGrpSpPr>
            <p:cNvPr id="13" name="Group 12"/>
            <p:cNvGrpSpPr/>
            <p:nvPr/>
          </p:nvGrpSpPr>
          <p:grpSpPr>
            <a:xfrm>
              <a:off x="7896207" y="4329507"/>
              <a:ext cx="1060040" cy="1608225"/>
              <a:chOff x="7896207" y="4329507"/>
              <a:chExt cx="1060040" cy="1608225"/>
            </a:xfrm>
          </p:grpSpPr>
          <p:sp>
            <p:nvSpPr>
              <p:cNvPr id="234" name="TextBox 233"/>
              <p:cNvSpPr txBox="1"/>
              <p:nvPr/>
            </p:nvSpPr>
            <p:spPr>
              <a:xfrm>
                <a:off x="8592045" y="4329507"/>
                <a:ext cx="364202" cy="369332"/>
              </a:xfrm>
              <a:prstGeom prst="rect">
                <a:avLst/>
              </a:prstGeom>
              <a:solidFill>
                <a:srgbClr val="FF0000"/>
              </a:solidFill>
            </p:spPr>
            <p:txBody>
              <a:bodyPr wrap="none" rtlCol="0">
                <a:spAutoFit/>
              </a:bodyPr>
              <a:lstStyle/>
              <a:p>
                <a:pPr algn="ctr"/>
                <a:r>
                  <a:rPr lang="en-US" b="1" dirty="0" smtClean="0">
                    <a:solidFill>
                      <a:schemeClr val="bg1"/>
                    </a:solidFill>
                  </a:rPr>
                  <a:t>Pi</a:t>
                </a:r>
                <a:endParaRPr lang="en-US" b="1" dirty="0">
                  <a:solidFill>
                    <a:schemeClr val="bg1"/>
                  </a:solidFill>
                </a:endParaRPr>
              </a:p>
            </p:txBody>
          </p:sp>
          <p:cxnSp>
            <p:nvCxnSpPr>
              <p:cNvPr id="235" name="Elbow Connector 234"/>
              <p:cNvCxnSpPr>
                <a:stCxn id="234" idx="2"/>
                <a:endCxn id="236" idx="3"/>
              </p:cNvCxnSpPr>
              <p:nvPr/>
            </p:nvCxnSpPr>
            <p:spPr>
              <a:xfrm rot="5400000">
                <a:off x="8292070" y="4551282"/>
                <a:ext cx="334520" cy="629633"/>
              </a:xfrm>
              <a:prstGeom prst="bentConnector2">
                <a:avLst/>
              </a:prstGeom>
              <a:ln>
                <a:tailEnd type="arrow"/>
              </a:ln>
            </p:spPr>
            <p:style>
              <a:lnRef idx="2">
                <a:schemeClr val="accent2"/>
              </a:lnRef>
              <a:fillRef idx="0">
                <a:schemeClr val="accent2"/>
              </a:fillRef>
              <a:effectRef idx="1">
                <a:schemeClr val="accent2"/>
              </a:effectRef>
              <a:fontRef idx="minor">
                <a:schemeClr val="tx1"/>
              </a:fontRef>
            </p:style>
          </p:cxnSp>
          <p:sp>
            <p:nvSpPr>
              <p:cNvPr id="239" name="Bent Arrow 238"/>
              <p:cNvSpPr/>
              <p:nvPr/>
            </p:nvSpPr>
            <p:spPr>
              <a:xfrm flipH="1">
                <a:off x="7896207" y="5181599"/>
                <a:ext cx="792925" cy="285779"/>
              </a:xfrm>
              <a:prstGeom prst="bentArrow">
                <a:avLst>
                  <a:gd name="adj1" fmla="val 7874"/>
                  <a:gd name="adj2" fmla="val 9832"/>
                  <a:gd name="adj3" fmla="val 25000"/>
                  <a:gd name="adj4" fmla="val 34269"/>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solidFill>
                    <a:schemeClr val="tx1"/>
                  </a:solidFill>
                </a:endParaRPr>
              </a:p>
            </p:txBody>
          </p:sp>
          <p:sp>
            <p:nvSpPr>
              <p:cNvPr id="240" name="TextBox 239"/>
              <p:cNvSpPr txBox="1"/>
              <p:nvPr/>
            </p:nvSpPr>
            <p:spPr>
              <a:xfrm>
                <a:off x="8388552" y="5476067"/>
                <a:ext cx="497252" cy="461665"/>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2400" b="1" dirty="0" smtClean="0"/>
                  <a:t>O</a:t>
                </a:r>
                <a:r>
                  <a:rPr lang="en-US" sz="2400" b="1" baseline="-25000" dirty="0" smtClean="0"/>
                  <a:t>2</a:t>
                </a:r>
                <a:endParaRPr lang="en-US" sz="2400" b="1" baseline="-25000" dirty="0"/>
              </a:p>
            </p:txBody>
          </p:sp>
        </p:grpSp>
      </p:grpSp>
      <p:grpSp>
        <p:nvGrpSpPr>
          <p:cNvPr id="29" name="Group 28"/>
          <p:cNvGrpSpPr/>
          <p:nvPr/>
        </p:nvGrpSpPr>
        <p:grpSpPr>
          <a:xfrm>
            <a:off x="1856449" y="3576205"/>
            <a:ext cx="1664683" cy="950376"/>
            <a:chOff x="1961946" y="947982"/>
            <a:chExt cx="3084577" cy="2581159"/>
          </a:xfrm>
        </p:grpSpPr>
        <p:cxnSp>
          <p:nvCxnSpPr>
            <p:cNvPr id="215" name="Curved Connector 214"/>
            <p:cNvCxnSpPr>
              <a:stCxn id="197" idx="2"/>
              <a:endCxn id="214" idx="3"/>
            </p:cNvCxnSpPr>
            <p:nvPr/>
          </p:nvCxnSpPr>
          <p:spPr>
            <a:xfrm rot="5400000">
              <a:off x="3462184" y="1478292"/>
              <a:ext cx="2114650" cy="1054029"/>
            </a:xfrm>
            <a:prstGeom prst="curved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1961946" y="2596124"/>
              <a:ext cx="2030547" cy="93301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600" b="1" dirty="0" smtClean="0"/>
                <a:t>mTORC</a:t>
              </a:r>
              <a:r>
                <a:rPr lang="en-US" sz="1600" b="1" dirty="0"/>
                <a:t>1</a:t>
              </a:r>
              <a:endParaRPr lang="en-US" sz="1600" b="1" dirty="0" smtClean="0"/>
            </a:p>
            <a:p>
              <a:pPr algn="ctr"/>
              <a:r>
                <a:rPr lang="en-US" sz="1600" b="1" dirty="0" smtClean="0"/>
                <a:t>activation</a:t>
              </a:r>
              <a:endParaRPr lang="en-US" sz="1600" b="1" dirty="0"/>
            </a:p>
          </p:txBody>
        </p:sp>
      </p:grpSp>
      <p:sp>
        <p:nvSpPr>
          <p:cNvPr id="193" name="TextBox 192"/>
          <p:cNvSpPr txBox="1"/>
          <p:nvPr/>
        </p:nvSpPr>
        <p:spPr>
          <a:xfrm>
            <a:off x="1293535" y="1666665"/>
            <a:ext cx="2696371" cy="147732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b="1" dirty="0" smtClean="0"/>
              <a:t>On T308 Phosphorylation,</a:t>
            </a:r>
          </a:p>
          <a:p>
            <a:pPr algn="ctr"/>
            <a:r>
              <a:rPr lang="en-US" b="1" dirty="0" smtClean="0"/>
              <a:t>Akt dissociates  from the membrane, Localizes into cytoplasm phosphorylates TSC2 &amp; inhibits it</a:t>
            </a:r>
            <a:endParaRPr lang="en-US" b="1" dirty="0"/>
          </a:p>
        </p:txBody>
      </p:sp>
      <p:sp>
        <p:nvSpPr>
          <p:cNvPr id="3" name="Date Placeholder 2"/>
          <p:cNvSpPr>
            <a:spLocks noGrp="1"/>
          </p:cNvSpPr>
          <p:nvPr>
            <p:ph type="dt" sz="half" idx="10"/>
          </p:nvPr>
        </p:nvSpPr>
        <p:spPr/>
        <p:txBody>
          <a:bodyPr/>
          <a:lstStyle/>
          <a:p>
            <a:fld id="{3E4A26B7-A395-42EF-AF4C-E252494A3B18}" type="datetime1">
              <a:rPr lang="en-US" smtClean="0"/>
              <a:t>11/1/2015</a:t>
            </a:fld>
            <a:endParaRPr lang="en-US"/>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a:p>
        </p:txBody>
      </p:sp>
      <p:sp>
        <p:nvSpPr>
          <p:cNvPr id="5" name="Slide Number Placeholder 4"/>
          <p:cNvSpPr>
            <a:spLocks noGrp="1"/>
          </p:cNvSpPr>
          <p:nvPr>
            <p:ph type="sldNum" sz="quarter" idx="12"/>
          </p:nvPr>
        </p:nvSpPr>
        <p:spPr/>
        <p:txBody>
          <a:bodyPr/>
          <a:lstStyle/>
          <a:p>
            <a:fld id="{067E2D7B-CE7D-4963-9612-F6C6CD9E925C}" type="slidenum">
              <a:rPr lang="en-US" smtClean="0"/>
              <a:pPr/>
              <a:t>7</a:t>
            </a:fld>
            <a:endParaRPr lang="en-US"/>
          </a:p>
        </p:txBody>
      </p:sp>
      <p:cxnSp>
        <p:nvCxnSpPr>
          <p:cNvPr id="81" name="Elbow Connector 80"/>
          <p:cNvCxnSpPr>
            <a:stCxn id="191" idx="2"/>
            <a:endCxn id="234" idx="3"/>
          </p:cNvCxnSpPr>
          <p:nvPr/>
        </p:nvCxnSpPr>
        <p:spPr>
          <a:xfrm rot="16200000" flipH="1">
            <a:off x="7136312" y="4832246"/>
            <a:ext cx="597672" cy="328796"/>
          </a:xfrm>
          <a:prstGeom prst="bentConnector4">
            <a:avLst>
              <a:gd name="adj1" fmla="val 35516"/>
              <a:gd name="adj2" fmla="val 169526"/>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63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178"/>
                                        </p:tgtEl>
                                        <p:attrNameLst>
                                          <p:attrName>style.visibility</p:attrName>
                                        </p:attrNameLst>
                                      </p:cBhvr>
                                      <p:to>
                                        <p:strVal val="visible"/>
                                      </p:to>
                                    </p:set>
                                    <p:animEffect transition="in" filter="wipe(left)">
                                      <p:cBhvr>
                                        <p:cTn id="9" dur="500"/>
                                        <p:tgtEl>
                                          <p:spTgt spid="178"/>
                                        </p:tgtEl>
                                      </p:cBhvr>
                                    </p:animEffect>
                                  </p:childTnLst>
                                </p:cTn>
                              </p:par>
                              <p:par>
                                <p:cTn id="10" presetID="22" presetClass="entr" presetSubtype="8" fill="hold" nodeType="with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wipe(left)">
                                      <p:cBhvr>
                                        <p:cTn id="12" dur="500"/>
                                        <p:tgtEl>
                                          <p:spTgt spid="181"/>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up)">
                                      <p:cBhvr>
                                        <p:cTn id="16" dur="500"/>
                                        <p:tgtEl>
                                          <p:spTgt spid="22"/>
                                        </p:tgtEl>
                                      </p:cBhvr>
                                    </p:animEffect>
                                  </p:childTnLst>
                                </p:cTn>
                              </p:par>
                              <p:par>
                                <p:cTn id="17" presetID="6" presetClass="entr" presetSubtype="16"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20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6"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circle(in)">
                                      <p:cBhvr>
                                        <p:cTn id="27" dur="2000"/>
                                        <p:tgtEl>
                                          <p:spTgt spid="81"/>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94"/>
                                        </p:tgtEl>
                                        <p:attrNameLst>
                                          <p:attrName>style.visibility</p:attrName>
                                        </p:attrNameLst>
                                      </p:cBhvr>
                                      <p:to>
                                        <p:strVal val="visible"/>
                                      </p:to>
                                    </p:set>
                                    <p:animEffect transition="in" filter="circle(in)">
                                      <p:cBhvr>
                                        <p:cTn id="30" dur="2000"/>
                                        <p:tgtEl>
                                          <p:spTgt spid="194"/>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93"/>
                                        </p:tgtEl>
                                        <p:attrNameLst>
                                          <p:attrName>style.visibility</p:attrName>
                                        </p:attrNameLst>
                                      </p:cBhvr>
                                      <p:to>
                                        <p:strVal val="visible"/>
                                      </p:to>
                                    </p:set>
                                    <p:animEffect transition="in" filter="circle(in)">
                                      <p:cBhvr>
                                        <p:cTn id="33" dur="2000"/>
                                        <p:tgtEl>
                                          <p:spTgt spid="193"/>
                                        </p:tgtEl>
                                      </p:cBhvr>
                                    </p:animEffect>
                                  </p:childTnLst>
                                </p:cTn>
                              </p:par>
                              <p:par>
                                <p:cTn id="34" presetID="6" presetClass="entr" presetSubtype="16"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circle(in)">
                                      <p:cBhvr>
                                        <p:cTn id="36" dur="2000"/>
                                        <p:tgtEl>
                                          <p:spTgt spid="25"/>
                                        </p:tgtEl>
                                      </p:cBhvr>
                                    </p:animEffect>
                                  </p:childTnLst>
                                </p:cTn>
                              </p:par>
                              <p:par>
                                <p:cTn id="37" presetID="6" presetClass="entr" presetSubtype="16"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circle(in)">
                                      <p:cBhvr>
                                        <p:cTn id="39" dur="2000"/>
                                        <p:tgtEl>
                                          <p:spTgt spid="30"/>
                                        </p:tgtEl>
                                      </p:cBhvr>
                                    </p:animEffect>
                                  </p:childTnLst>
                                </p:cTn>
                              </p:par>
                            </p:childTnLst>
                          </p:cTn>
                        </p:par>
                        <p:par>
                          <p:cTn id="40" fill="hold">
                            <p:stCondLst>
                              <p:cond delay="2000"/>
                            </p:stCondLst>
                            <p:childTnLst>
                              <p:par>
                                <p:cTn id="41" presetID="22" presetClass="entr" presetSubtype="1" fill="hold" nodeType="afterEffect">
                                  <p:stCondLst>
                                    <p:cond delay="50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childTnLst>
                          </p:cTn>
                        </p:par>
                        <p:par>
                          <p:cTn id="44" fill="hold">
                            <p:stCondLst>
                              <p:cond delay="3000"/>
                            </p:stCondLst>
                            <p:childTnLst>
                              <p:par>
                                <p:cTn id="45" presetID="6" presetClass="entr" presetSubtype="16" fill="hold" nodeType="afterEffect">
                                  <p:stCondLst>
                                    <p:cond delay="500"/>
                                  </p:stCondLst>
                                  <p:childTnLst>
                                    <p:set>
                                      <p:cBhvr>
                                        <p:cTn id="46" dur="1" fill="hold">
                                          <p:stCondLst>
                                            <p:cond delay="0"/>
                                          </p:stCondLst>
                                        </p:cTn>
                                        <p:tgtEl>
                                          <p:spTgt spid="247"/>
                                        </p:tgtEl>
                                        <p:attrNameLst>
                                          <p:attrName>style.visibility</p:attrName>
                                        </p:attrNameLst>
                                      </p:cBhvr>
                                      <p:to>
                                        <p:strVal val="visible"/>
                                      </p:to>
                                    </p:set>
                                    <p:animEffect transition="in" filter="circle(in)">
                                      <p:cBhvr>
                                        <p:cTn id="47" dur="10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P spid="194" grpId="0" animBg="1"/>
      <p:bldP spid="19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 </a:t>
            </a:r>
            <a:r>
              <a:rPr lang="en-US" sz="3600" dirty="0"/>
              <a:t>mTORC1 AND </a:t>
            </a:r>
            <a:r>
              <a:rPr lang="en-US" sz="3600" dirty="0" smtClean="0"/>
              <a:t>mTORC2 HAVE </a:t>
            </a:r>
            <a:r>
              <a:rPr lang="en-US" sz="3600" dirty="0"/>
              <a:t>DIFFERENT PROTEIN </a:t>
            </a:r>
            <a:r>
              <a:rPr lang="en-US" sz="3600" dirty="0" smtClean="0"/>
              <a:t>COMPONENTS AND FUNCTIONS</a:t>
            </a:r>
            <a:endParaRPr lang="en-US" sz="3600" dirty="0"/>
          </a:p>
        </p:txBody>
      </p:sp>
      <p:sp>
        <p:nvSpPr>
          <p:cNvPr id="3" name="Date Placeholder 2"/>
          <p:cNvSpPr>
            <a:spLocks noGrp="1"/>
          </p:cNvSpPr>
          <p:nvPr>
            <p:ph type="dt" sz="half" idx="10"/>
          </p:nvPr>
        </p:nvSpPr>
        <p:spPr/>
        <p:txBody>
          <a:bodyPr/>
          <a:lstStyle/>
          <a:p>
            <a:fld id="{2CCF7848-420C-470E-B3FC-05FFA5C9DB36}" type="datetime1">
              <a:rPr lang="en-US" smtClean="0"/>
              <a:pPr/>
              <a:t>11/1/2015</a:t>
            </a:fld>
            <a:endParaRPr lang="en-US" dirty="0"/>
          </a:p>
        </p:txBody>
      </p:sp>
      <p:sp>
        <p:nvSpPr>
          <p:cNvPr id="4" name="Footer Placeholder 3"/>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5" name="Slide Number Placeholder 4"/>
          <p:cNvSpPr>
            <a:spLocks noGrp="1"/>
          </p:cNvSpPr>
          <p:nvPr>
            <p:ph type="sldNum" sz="quarter" idx="12"/>
          </p:nvPr>
        </p:nvSpPr>
        <p:spPr/>
        <p:txBody>
          <a:bodyPr/>
          <a:lstStyle/>
          <a:p>
            <a:fld id="{3C1E57DD-D148-4809-8077-381D376375AF}" type="slidenum">
              <a:rPr lang="en-US" smtClean="0"/>
              <a:pPr/>
              <a:t>8</a:t>
            </a:fld>
            <a:endParaRPr lang="en-US" dirty="0"/>
          </a:p>
        </p:txBody>
      </p:sp>
      <p:sp>
        <p:nvSpPr>
          <p:cNvPr id="42" name="TextBox 41"/>
          <p:cNvSpPr txBox="1"/>
          <p:nvPr/>
        </p:nvSpPr>
        <p:spPr>
          <a:xfrm>
            <a:off x="1411650" y="3189928"/>
            <a:ext cx="1049743" cy="369332"/>
          </a:xfrm>
          <a:prstGeom prst="rect">
            <a:avLst/>
          </a:prstGeom>
          <a:noFill/>
        </p:spPr>
        <p:txBody>
          <a:bodyPr wrap="square" rtlCol="0">
            <a:spAutoFit/>
          </a:bodyPr>
          <a:lstStyle/>
          <a:p>
            <a:r>
              <a:rPr lang="en-US" b="1" dirty="0" smtClean="0"/>
              <a:t>mTORC2</a:t>
            </a:r>
            <a:endParaRPr lang="en-US" b="1" dirty="0"/>
          </a:p>
        </p:txBody>
      </p:sp>
      <p:sp>
        <p:nvSpPr>
          <p:cNvPr id="43" name="Flowchart: Punched Tape 42"/>
          <p:cNvSpPr/>
          <p:nvPr/>
        </p:nvSpPr>
        <p:spPr>
          <a:xfrm>
            <a:off x="1264330" y="2612191"/>
            <a:ext cx="1315551" cy="376648"/>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mTOR</a:t>
            </a:r>
            <a:endParaRPr lang="en-US" dirty="0"/>
          </a:p>
        </p:txBody>
      </p:sp>
      <p:sp>
        <p:nvSpPr>
          <p:cNvPr id="45" name="Flowchart: Off-page Connector 44"/>
          <p:cNvSpPr/>
          <p:nvPr/>
        </p:nvSpPr>
        <p:spPr>
          <a:xfrm>
            <a:off x="1141000" y="2401872"/>
            <a:ext cx="950120" cy="272414"/>
          </a:xfrm>
          <a:prstGeom prst="flowChartOffpage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DEPTOR</a:t>
            </a:r>
            <a:endParaRPr lang="en-US" sz="1600" dirty="0"/>
          </a:p>
        </p:txBody>
      </p:sp>
      <p:sp>
        <p:nvSpPr>
          <p:cNvPr id="46" name="Teardrop 45"/>
          <p:cNvSpPr/>
          <p:nvPr/>
        </p:nvSpPr>
        <p:spPr>
          <a:xfrm>
            <a:off x="706637" y="2855365"/>
            <a:ext cx="1115385" cy="265647"/>
          </a:xfrm>
          <a:prstGeom prst="teardrop">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dirty="0" smtClean="0"/>
              <a:t>RICTOR</a:t>
            </a:r>
            <a:endParaRPr lang="en-US" sz="1400" dirty="0"/>
          </a:p>
        </p:txBody>
      </p:sp>
      <p:sp>
        <p:nvSpPr>
          <p:cNvPr id="47" name="Oval 46"/>
          <p:cNvSpPr/>
          <p:nvPr/>
        </p:nvSpPr>
        <p:spPr>
          <a:xfrm>
            <a:off x="645917" y="2164654"/>
            <a:ext cx="2765496" cy="141544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lowchart: Decision 47"/>
          <p:cNvSpPr/>
          <p:nvPr/>
        </p:nvSpPr>
        <p:spPr>
          <a:xfrm>
            <a:off x="2306946" y="2654428"/>
            <a:ext cx="1104467" cy="363327"/>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PROTOR</a:t>
            </a:r>
            <a:endParaRPr lang="en-US" sz="1400" dirty="0"/>
          </a:p>
        </p:txBody>
      </p:sp>
      <p:sp>
        <p:nvSpPr>
          <p:cNvPr id="49" name="Chord 48"/>
          <p:cNvSpPr/>
          <p:nvPr/>
        </p:nvSpPr>
        <p:spPr>
          <a:xfrm>
            <a:off x="1825092" y="3001858"/>
            <a:ext cx="1242465" cy="239606"/>
          </a:xfrm>
          <a:prstGeom prst="chord">
            <a:avLst>
              <a:gd name="adj1" fmla="val 2700000"/>
              <a:gd name="adj2" fmla="val 127503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smtClean="0"/>
              <a:t>mSIN1</a:t>
            </a:r>
            <a:endParaRPr lang="en-US" dirty="0"/>
          </a:p>
        </p:txBody>
      </p:sp>
      <p:sp>
        <p:nvSpPr>
          <p:cNvPr id="50" name="Oval 49"/>
          <p:cNvSpPr/>
          <p:nvPr/>
        </p:nvSpPr>
        <p:spPr>
          <a:xfrm>
            <a:off x="1936522" y="2286194"/>
            <a:ext cx="1157603" cy="309884"/>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mLST8</a:t>
            </a:r>
            <a:endParaRPr lang="en-US" dirty="0"/>
          </a:p>
        </p:txBody>
      </p:sp>
      <p:sp>
        <p:nvSpPr>
          <p:cNvPr id="62" name="TextBox 61"/>
          <p:cNvSpPr txBox="1"/>
          <p:nvPr/>
        </p:nvSpPr>
        <p:spPr>
          <a:xfrm>
            <a:off x="6722257" y="3058254"/>
            <a:ext cx="1036618" cy="263347"/>
          </a:xfrm>
          <a:prstGeom prst="rect">
            <a:avLst/>
          </a:prstGeom>
          <a:noFill/>
        </p:spPr>
        <p:txBody>
          <a:bodyPr wrap="none" rtlCol="0">
            <a:spAutoFit/>
          </a:bodyPr>
          <a:lstStyle/>
          <a:p>
            <a:r>
              <a:rPr lang="en-US" sz="2000" b="1" dirty="0" smtClean="0"/>
              <a:t>mTORC1</a:t>
            </a:r>
            <a:endParaRPr lang="en-US" sz="2000" b="1" dirty="0"/>
          </a:p>
        </p:txBody>
      </p:sp>
      <p:sp>
        <p:nvSpPr>
          <p:cNvPr id="63" name="Flowchart: Punched Tape 62"/>
          <p:cNvSpPr/>
          <p:nvPr/>
        </p:nvSpPr>
        <p:spPr>
          <a:xfrm>
            <a:off x="6537759" y="2468914"/>
            <a:ext cx="1299103" cy="417465"/>
          </a:xfrm>
          <a:prstGeom prst="flowChartPunchedTap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mTOR</a:t>
            </a:r>
            <a:endParaRPr lang="en-US" dirty="0"/>
          </a:p>
        </p:txBody>
      </p:sp>
      <p:sp>
        <p:nvSpPr>
          <p:cNvPr id="65" name="Flowchart: Off-page Connector 64"/>
          <p:cNvSpPr/>
          <p:nvPr/>
        </p:nvSpPr>
        <p:spPr>
          <a:xfrm>
            <a:off x="6429501" y="2267287"/>
            <a:ext cx="938241" cy="301935"/>
          </a:xfrm>
          <a:prstGeom prst="flowChartOffpage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smtClean="0"/>
              <a:t>DEPTOR</a:t>
            </a:r>
            <a:endParaRPr lang="en-US" sz="1600" dirty="0"/>
          </a:p>
        </p:txBody>
      </p:sp>
      <p:sp>
        <p:nvSpPr>
          <p:cNvPr id="66" name="Oval 65"/>
          <p:cNvSpPr/>
          <p:nvPr/>
        </p:nvSpPr>
        <p:spPr>
          <a:xfrm>
            <a:off x="7187311" y="2304859"/>
            <a:ext cx="1143129" cy="343465"/>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mLST8</a:t>
            </a:r>
            <a:endParaRPr lang="en-US" dirty="0"/>
          </a:p>
        </p:txBody>
      </p:sp>
      <p:sp>
        <p:nvSpPr>
          <p:cNvPr id="67" name="Teardrop 66"/>
          <p:cNvSpPr/>
          <p:nvPr/>
        </p:nvSpPr>
        <p:spPr>
          <a:xfrm>
            <a:off x="6152248" y="2739161"/>
            <a:ext cx="1101440" cy="294435"/>
          </a:xfrm>
          <a:prstGeom prst="teardrop">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dirty="0" smtClean="0"/>
              <a:t>RAPTOR</a:t>
            </a:r>
            <a:endParaRPr lang="en-US" sz="1400" dirty="0"/>
          </a:p>
        </p:txBody>
      </p:sp>
      <p:sp>
        <p:nvSpPr>
          <p:cNvPr id="68" name="Chord 67"/>
          <p:cNvSpPr/>
          <p:nvPr/>
        </p:nvSpPr>
        <p:spPr>
          <a:xfrm rot="21095192">
            <a:off x="7447340" y="2638893"/>
            <a:ext cx="854439" cy="454628"/>
          </a:xfrm>
          <a:prstGeom prst="chord">
            <a:avLst>
              <a:gd name="adj1" fmla="val 2700000"/>
              <a:gd name="adj2" fmla="val 333400"/>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600" dirty="0" smtClean="0"/>
              <a:t>PRAS 40</a:t>
            </a:r>
            <a:endParaRPr lang="en-US" sz="1600" dirty="0"/>
          </a:p>
        </p:txBody>
      </p:sp>
      <p:sp>
        <p:nvSpPr>
          <p:cNvPr id="69" name="Oval 68"/>
          <p:cNvSpPr/>
          <p:nvPr/>
        </p:nvSpPr>
        <p:spPr>
          <a:xfrm>
            <a:off x="5942337" y="2081474"/>
            <a:ext cx="2730922" cy="1397919"/>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087699" y="1485390"/>
            <a:ext cx="538161"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dirty="0" smtClean="0"/>
              <a:t>PKC</a:t>
            </a:r>
            <a:endParaRPr lang="en-US" dirty="0"/>
          </a:p>
        </p:txBody>
      </p:sp>
      <p:sp>
        <p:nvSpPr>
          <p:cNvPr id="37" name="TextBox 36"/>
          <p:cNvSpPr txBox="1"/>
          <p:nvPr/>
        </p:nvSpPr>
        <p:spPr>
          <a:xfrm>
            <a:off x="2028665" y="1463811"/>
            <a:ext cx="556563" cy="369332"/>
          </a:xfrm>
          <a:prstGeom prst="rect">
            <a:avLst/>
          </a:prstGeom>
        </p:spPr>
        <p:style>
          <a:lnRef idx="1">
            <a:schemeClr val="accent3"/>
          </a:lnRef>
          <a:fillRef idx="3">
            <a:schemeClr val="accent3"/>
          </a:fillRef>
          <a:effectRef idx="2">
            <a:schemeClr val="accent3"/>
          </a:effectRef>
          <a:fontRef idx="minor">
            <a:schemeClr val="lt1"/>
          </a:fontRef>
        </p:style>
        <p:txBody>
          <a:bodyPr wrap="none" rtlCol="0">
            <a:spAutoFit/>
          </a:bodyPr>
          <a:lstStyle/>
          <a:p>
            <a:r>
              <a:rPr lang="en-US" dirty="0" smtClean="0"/>
              <a:t>SGK</a:t>
            </a:r>
            <a:endParaRPr lang="en-US" dirty="0"/>
          </a:p>
        </p:txBody>
      </p:sp>
      <p:cxnSp>
        <p:nvCxnSpPr>
          <p:cNvPr id="8" name="Curved Connector 7"/>
          <p:cNvCxnSpPr>
            <a:stCxn id="47" idx="1"/>
            <a:endCxn id="6" idx="2"/>
          </p:cNvCxnSpPr>
          <p:nvPr/>
        </p:nvCxnSpPr>
        <p:spPr>
          <a:xfrm rot="5400000" flipH="1" flipV="1">
            <a:off x="945238" y="1960399"/>
            <a:ext cx="517218" cy="305865"/>
          </a:xfrm>
          <a:prstGeom prst="curvedConnector3">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4" name="Curved Connector 43"/>
          <p:cNvCxnSpPr>
            <a:stCxn id="47" idx="0"/>
            <a:endCxn id="37" idx="2"/>
          </p:cNvCxnSpPr>
          <p:nvPr/>
        </p:nvCxnSpPr>
        <p:spPr>
          <a:xfrm rot="5400000" flipH="1" flipV="1">
            <a:off x="2002051" y="1859758"/>
            <a:ext cx="331511" cy="278282"/>
          </a:xfrm>
          <a:prstGeom prst="curvedConnector3">
            <a:avLst>
              <a:gd name="adj1" fmla="val 50000"/>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9" name="Curved Connector 58"/>
          <p:cNvCxnSpPr>
            <a:stCxn id="47" idx="7"/>
            <a:endCxn id="60" idx="2"/>
          </p:cNvCxnSpPr>
          <p:nvPr/>
        </p:nvCxnSpPr>
        <p:spPr>
          <a:xfrm rot="5400000" flipH="1" flipV="1">
            <a:off x="2976383" y="1897028"/>
            <a:ext cx="504945" cy="444881"/>
          </a:xfrm>
          <a:prstGeom prst="curvedConnector3">
            <a:avLst>
              <a:gd name="adj1" fmla="val 50000"/>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2947568" y="1497663"/>
            <a:ext cx="1007455" cy="369332"/>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dirty="0" smtClean="0"/>
              <a:t>Akt S473</a:t>
            </a:r>
            <a:endParaRPr lang="en-US" dirty="0"/>
          </a:p>
        </p:txBody>
      </p:sp>
      <p:sp>
        <p:nvSpPr>
          <p:cNvPr id="61" name="TextBox 60"/>
          <p:cNvSpPr txBox="1"/>
          <p:nvPr/>
        </p:nvSpPr>
        <p:spPr>
          <a:xfrm>
            <a:off x="5435403" y="1492575"/>
            <a:ext cx="1013867" cy="369332"/>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dirty="0" smtClean="0"/>
              <a:t>Akt T308</a:t>
            </a:r>
            <a:endParaRPr lang="en-US" dirty="0"/>
          </a:p>
        </p:txBody>
      </p:sp>
      <p:cxnSp>
        <p:nvCxnSpPr>
          <p:cNvPr id="64" name="Curved Connector 63"/>
          <p:cNvCxnSpPr>
            <a:stCxn id="61" idx="2"/>
            <a:endCxn id="69" idx="1"/>
          </p:cNvCxnSpPr>
          <p:nvPr/>
        </p:nvCxnSpPr>
        <p:spPr>
          <a:xfrm rot="16200000" flipH="1">
            <a:off x="5930161" y="1874083"/>
            <a:ext cx="424287" cy="399934"/>
          </a:xfrm>
          <a:prstGeom prst="curvedConnector3">
            <a:avLst>
              <a:gd name="adj1" fmla="val 50000"/>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407113924"/>
              </p:ext>
            </p:extLst>
          </p:nvPr>
        </p:nvGraphicFramePr>
        <p:xfrm>
          <a:off x="152400" y="3606445"/>
          <a:ext cx="8852743" cy="2940099"/>
        </p:xfrm>
        <a:graphic>
          <a:graphicData uri="http://schemas.openxmlformats.org/drawingml/2006/table">
            <a:tbl>
              <a:tblPr firstRow="1" bandRow="1">
                <a:tableStyleId>{5940675A-B579-460E-94D1-54222C63F5DA}</a:tableStyleId>
              </a:tblPr>
              <a:tblGrid>
                <a:gridCol w="4204543"/>
                <a:gridCol w="4648200"/>
              </a:tblGrid>
              <a:tr h="562659">
                <a:tc>
                  <a:txBody>
                    <a:bodyPr/>
                    <a:lstStyle/>
                    <a:p>
                      <a:pPr algn="ctr"/>
                      <a:r>
                        <a:rPr lang="en-US" sz="1400" b="1" dirty="0" smtClean="0"/>
                        <a:t>RICTOR,</a:t>
                      </a:r>
                      <a:r>
                        <a:rPr lang="en-US" sz="1400" b="1" baseline="0" dirty="0" smtClean="0"/>
                        <a:t> mSIN1, PROTOR DEFINE THE C2 COMPLEX</a:t>
                      </a:r>
                      <a:endParaRPr lang="en-US" sz="1400" b="1" dirty="0"/>
                    </a:p>
                  </a:txBody>
                  <a:tcPr anchor="ctr">
                    <a:solidFill>
                      <a:srgbClr val="D8F2A8"/>
                    </a:solidFill>
                  </a:tcPr>
                </a:tc>
                <a:tc>
                  <a:txBody>
                    <a:bodyPr/>
                    <a:lstStyle/>
                    <a:p>
                      <a:pPr algn="ctr"/>
                      <a:r>
                        <a:rPr lang="en-US" sz="1400" b="1" dirty="0" smtClean="0"/>
                        <a:t>RAPTOR, PRAS40 DEFINE  THE C1 COMPLEX</a:t>
                      </a:r>
                      <a:endParaRPr lang="en-US" sz="1400" b="1" dirty="0"/>
                    </a:p>
                  </a:txBody>
                  <a:tcPr anchor="ctr">
                    <a:solidFill>
                      <a:srgbClr val="CCFF66"/>
                    </a:solidFill>
                  </a:tcPr>
                </a:tc>
              </a:tr>
              <a:tr h="260753">
                <a:tc>
                  <a:txBody>
                    <a:bodyPr/>
                    <a:lstStyle/>
                    <a:p>
                      <a:pPr algn="ctr"/>
                      <a:r>
                        <a:rPr lang="en-US" sz="1400" b="1" dirty="0" smtClean="0"/>
                        <a:t>RAPAMYCIN INSENSITIVE</a:t>
                      </a:r>
                      <a:endParaRPr lang="en-US" sz="1400" b="1" dirty="0"/>
                    </a:p>
                  </a:txBody>
                  <a:tcPr anchor="ctr">
                    <a:solidFill>
                      <a:srgbClr val="D8F2A8"/>
                    </a:solidFill>
                  </a:tcPr>
                </a:tc>
                <a:tc>
                  <a:txBody>
                    <a:bodyPr/>
                    <a:lstStyle/>
                    <a:p>
                      <a:pPr algn="ctr"/>
                      <a:r>
                        <a:rPr lang="en-US" sz="1400" b="1" dirty="0" smtClean="0"/>
                        <a:t>RAPAMYCIN  SENSITIVE</a:t>
                      </a:r>
                      <a:endParaRPr lang="en-US" sz="1400" b="1" dirty="0"/>
                    </a:p>
                  </a:txBody>
                  <a:tcPr anchor="ctr">
                    <a:solidFill>
                      <a:srgbClr val="CCFF66"/>
                    </a:solidFill>
                  </a:tcPr>
                </a:tc>
              </a:tr>
              <a:tr h="300815">
                <a:tc>
                  <a:txBody>
                    <a:bodyPr/>
                    <a:lstStyle/>
                    <a:p>
                      <a:pPr algn="ctr"/>
                      <a:r>
                        <a:rPr lang="en-US" sz="1400" b="1" dirty="0" smtClean="0"/>
                        <a:t>UPSTREAM OF Akt; ACTIVATES KREBS CYCLE</a:t>
                      </a:r>
                      <a:endParaRPr lang="en-US" sz="1400" b="1" dirty="0"/>
                    </a:p>
                  </a:txBody>
                  <a:tcPr anchor="ctr">
                    <a:solidFill>
                      <a:srgbClr val="D8F2A8"/>
                    </a:solidFill>
                  </a:tcPr>
                </a:tc>
                <a:tc>
                  <a:txBody>
                    <a:bodyPr/>
                    <a:lstStyle/>
                    <a:p>
                      <a:pPr algn="ctr"/>
                      <a:r>
                        <a:rPr lang="en-US" sz="1400" b="1" dirty="0" smtClean="0"/>
                        <a:t>DOWN STREAM OF Akt; ACTIVATES GLYCOLYSIS</a:t>
                      </a:r>
                      <a:endParaRPr lang="en-US" sz="1400" b="1" dirty="0"/>
                    </a:p>
                  </a:txBody>
                  <a:tcPr anchor="ctr">
                    <a:solidFill>
                      <a:srgbClr val="CCFF66"/>
                    </a:solidFill>
                  </a:tcPr>
                </a:tc>
              </a:tr>
              <a:tr h="300815">
                <a:tc>
                  <a:txBody>
                    <a:bodyPr/>
                    <a:lstStyle/>
                    <a:p>
                      <a:pPr algn="ctr"/>
                      <a:r>
                        <a:rPr lang="en-US" sz="1400" b="1" dirty="0" smtClean="0"/>
                        <a:t> CYTOSKELETON REORGANIZATION</a:t>
                      </a:r>
                    </a:p>
                    <a:p>
                      <a:pPr algn="ctr"/>
                      <a:r>
                        <a:rPr lang="en-US" sz="1400" b="1" dirty="0" smtClean="0"/>
                        <a:t>(PROMOTES NUTRIENT, IONS UPTAKE)</a:t>
                      </a:r>
                      <a:endParaRPr lang="en-US" sz="1400" b="1" dirty="0"/>
                    </a:p>
                  </a:txBody>
                  <a:tcPr anchor="ctr">
                    <a:solidFill>
                      <a:srgbClr val="D8F2A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smtClean="0"/>
                        <a:t>ACTIVATES NUTRIENT UTILIZATION</a:t>
                      </a:r>
                      <a:endParaRPr lang="en-US" sz="1400" b="1" dirty="0" smtClean="0"/>
                    </a:p>
                  </a:txBody>
                  <a:tcPr anchor="ctr">
                    <a:solidFill>
                      <a:srgbClr val="CCFF66"/>
                    </a:solidFill>
                  </a:tcPr>
                </a:tc>
              </a:tr>
              <a:tr h="712544">
                <a:tc>
                  <a:txBody>
                    <a:bodyPr/>
                    <a:lstStyle/>
                    <a:p>
                      <a:pPr algn="ctr"/>
                      <a:r>
                        <a:rPr lang="en-US" sz="1400" b="1" dirty="0" smtClean="0"/>
                        <a:t>ACTIVATED WHEN</a:t>
                      </a:r>
                      <a:r>
                        <a:rPr lang="en-US" sz="1400" b="1" baseline="0" dirty="0" smtClean="0"/>
                        <a:t> ASSOCIATED WITH RIBOSOMES</a:t>
                      </a:r>
                      <a:endParaRPr lang="en-US" sz="1400" b="1" dirty="0"/>
                    </a:p>
                  </a:txBody>
                  <a:tcPr anchor="ctr">
                    <a:solidFill>
                      <a:srgbClr val="D8F2A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t>ACTIVATED BY ATP; PHOSPHORYLATES S6K AND 4E-BP1/2; ACTIVATES RIBOSOME BIOGENESIS, EIF4 DEPENDENT PROTEIN SYNTHESIS</a:t>
                      </a:r>
                      <a:endParaRPr lang="en-US" sz="1400" b="1" dirty="0"/>
                    </a:p>
                  </a:txBody>
                  <a:tcPr anchor="ctr">
                    <a:solidFill>
                      <a:srgbClr val="CCFF66"/>
                    </a:solidFill>
                  </a:tcPr>
                </a:tc>
              </a:tr>
              <a:tr h="504718">
                <a:tc>
                  <a:txBody>
                    <a:bodyPr/>
                    <a:lstStyle/>
                    <a:p>
                      <a:pPr algn="ctr"/>
                      <a:r>
                        <a:rPr lang="en-US" sz="1400" b="1" dirty="0" smtClean="0"/>
                        <a:t>INHIBITED BY S6K PHOSPHORYLATION OF RICTOR/ mSIN1 </a:t>
                      </a:r>
                      <a:endParaRPr lang="en-US" sz="1400" b="1" dirty="0"/>
                    </a:p>
                  </a:txBody>
                  <a:tcPr anchor="ctr">
                    <a:solidFill>
                      <a:srgbClr val="D8F2A8"/>
                    </a:solidFill>
                  </a:tcPr>
                </a:tc>
                <a:tc>
                  <a:txBody>
                    <a:bodyPr/>
                    <a:lstStyle/>
                    <a:p>
                      <a:pPr algn="ctr"/>
                      <a:r>
                        <a:rPr lang="en-US" sz="1400" b="1" dirty="0" smtClean="0"/>
                        <a:t>INHIBITS</a:t>
                      </a:r>
                      <a:r>
                        <a:rPr lang="en-US" sz="1400" b="1" baseline="0" dirty="0" smtClean="0"/>
                        <a:t> AUTOPHAGY, MITOPHAGY; PROMOTES BIOSYNTHESIS </a:t>
                      </a:r>
                      <a:endParaRPr lang="en-US" sz="1400" b="1" dirty="0"/>
                    </a:p>
                  </a:txBody>
                  <a:tcPr anchor="ctr">
                    <a:solidFill>
                      <a:srgbClr val="CCFF66"/>
                    </a:solidFill>
                  </a:tcPr>
                </a:tc>
              </a:tr>
            </a:tbl>
          </a:graphicData>
        </a:graphic>
      </p:graphicFrame>
      <p:sp>
        <p:nvSpPr>
          <p:cNvPr id="9" name="Oval 8"/>
          <p:cNvSpPr/>
          <p:nvPr/>
        </p:nvSpPr>
        <p:spPr>
          <a:xfrm>
            <a:off x="304800" y="4191000"/>
            <a:ext cx="3886200" cy="2362200"/>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ATP GENERATING</a:t>
            </a:r>
          </a:p>
          <a:p>
            <a:pPr algn="ct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ACTIONS</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2" name="Oval 31"/>
          <p:cNvSpPr/>
          <p:nvPr/>
        </p:nvSpPr>
        <p:spPr>
          <a:xfrm>
            <a:off x="4648200" y="4180114"/>
            <a:ext cx="4017157" cy="252548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ATP </a:t>
            </a:r>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CONSUMING</a:t>
            </a:r>
            <a:endPar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en-US"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ACTIONS</a:t>
            </a:r>
          </a:p>
        </p:txBody>
      </p:sp>
      <p:sp>
        <p:nvSpPr>
          <p:cNvPr id="7" name="TextBox 6"/>
          <p:cNvSpPr txBox="1"/>
          <p:nvPr/>
        </p:nvSpPr>
        <p:spPr>
          <a:xfrm>
            <a:off x="2824093" y="2397913"/>
            <a:ext cx="3895948"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COOPERATIVE ACTION OF BOTH mTORC1 AND mTORC2 IS REQUIRED FOR TRANSLATION OF SEVERAL  HOUSE KEEPING PROTEINS, WHICH INCLUDE Akt , INSULIN SIGNALING MOLECULES, LIKE IGF, AND PI3K REGULATOR PTEN</a:t>
            </a:r>
            <a:endParaRPr lang="en-US" dirty="0"/>
          </a:p>
        </p:txBody>
      </p:sp>
    </p:spTree>
    <p:extLst>
      <p:ext uri="{BB962C8B-B14F-4D97-AF65-F5344CB8AC3E}">
        <p14:creationId xmlns:p14="http://schemas.microsoft.com/office/powerpoint/2010/main" val="104527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4"/>
                                        </p:tgtEl>
                                        <p:attrNameLst>
                                          <p:attrName>style.visibility</p:attrName>
                                        </p:attrNameLst>
                                      </p:cBhvr>
                                      <p:to>
                                        <p:strVal val="visible"/>
                                      </p:to>
                                    </p:set>
                                  </p:childTnLst>
                                </p:cTn>
                              </p:par>
                            </p:childTnLst>
                          </p:cTn>
                        </p:par>
                        <p:par>
                          <p:cTn id="51" fill="hold">
                            <p:stCondLst>
                              <p:cond delay="0"/>
                            </p:stCondLst>
                            <p:childTnLst>
                              <p:par>
                                <p:cTn id="52" presetID="53" presetClass="entr" presetSubtype="16" fill="hold" grpId="1" nodeType="after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childTnLst>
                          </p:cTn>
                        </p:par>
                        <p:par>
                          <p:cTn id="57" fill="hold">
                            <p:stCondLst>
                              <p:cond delay="500"/>
                            </p:stCondLst>
                            <p:childTnLst>
                              <p:par>
                                <p:cTn id="58" presetID="53" presetClass="entr" presetSubtype="16" fill="hold" grpId="1" nodeType="afterEffect">
                                  <p:stCondLst>
                                    <p:cond delay="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animEffect transition="in" filter="fade">
                                      <p:cBhvr>
                                        <p:cTn id="62" dur="500"/>
                                        <p:tgtEl>
                                          <p:spTgt spid="49"/>
                                        </p:tgtEl>
                                      </p:cBhvr>
                                    </p:animEffect>
                                  </p:childTnLst>
                                </p:cTn>
                              </p:par>
                            </p:childTnLst>
                          </p:cTn>
                        </p:par>
                        <p:par>
                          <p:cTn id="63" fill="hold">
                            <p:stCondLst>
                              <p:cond delay="1000"/>
                            </p:stCondLst>
                            <p:childTnLst>
                              <p:par>
                                <p:cTn id="64" presetID="53" presetClass="entr" presetSubtype="16" fill="hold" grpId="1"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p:cTn id="66" dur="500" fill="hold"/>
                                        <p:tgtEl>
                                          <p:spTgt spid="48"/>
                                        </p:tgtEl>
                                        <p:attrNameLst>
                                          <p:attrName>ppt_w</p:attrName>
                                        </p:attrNameLst>
                                      </p:cBhvr>
                                      <p:tavLst>
                                        <p:tav tm="0">
                                          <p:val>
                                            <p:fltVal val="0"/>
                                          </p:val>
                                        </p:tav>
                                        <p:tav tm="100000">
                                          <p:val>
                                            <p:strVal val="#ppt_w"/>
                                          </p:val>
                                        </p:tav>
                                      </p:tavLst>
                                    </p:anim>
                                    <p:anim calcmode="lin" valueType="num">
                                      <p:cBhvr>
                                        <p:cTn id="67" dur="500" fill="hold"/>
                                        <p:tgtEl>
                                          <p:spTgt spid="48"/>
                                        </p:tgtEl>
                                        <p:attrNameLst>
                                          <p:attrName>ppt_h</p:attrName>
                                        </p:attrNameLst>
                                      </p:cBhvr>
                                      <p:tavLst>
                                        <p:tav tm="0">
                                          <p:val>
                                            <p:fltVal val="0"/>
                                          </p:val>
                                        </p:tav>
                                        <p:tav tm="100000">
                                          <p:val>
                                            <p:strVal val="#ppt_h"/>
                                          </p:val>
                                        </p:tav>
                                      </p:tavLst>
                                    </p:anim>
                                    <p:animEffect transition="in" filter="fade">
                                      <p:cBhvr>
                                        <p:cTn id="68" dur="500"/>
                                        <p:tgtEl>
                                          <p:spTgt spid="48"/>
                                        </p:tgtEl>
                                      </p:cBhvr>
                                    </p:animEffect>
                                  </p:childTnLst>
                                </p:cTn>
                              </p:par>
                            </p:childTnLst>
                          </p:cTn>
                        </p:par>
                        <p:par>
                          <p:cTn id="69" fill="hold">
                            <p:stCondLst>
                              <p:cond delay="1500"/>
                            </p:stCondLst>
                            <p:childTnLst>
                              <p:par>
                                <p:cTn id="70" presetID="53" presetClass="entr" presetSubtype="16" fill="hold" grpId="1" nodeType="after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p:cTn id="72" dur="500" fill="hold"/>
                                        <p:tgtEl>
                                          <p:spTgt spid="67"/>
                                        </p:tgtEl>
                                        <p:attrNameLst>
                                          <p:attrName>ppt_w</p:attrName>
                                        </p:attrNameLst>
                                      </p:cBhvr>
                                      <p:tavLst>
                                        <p:tav tm="0">
                                          <p:val>
                                            <p:fltVal val="0"/>
                                          </p:val>
                                        </p:tav>
                                        <p:tav tm="100000">
                                          <p:val>
                                            <p:strVal val="#ppt_w"/>
                                          </p:val>
                                        </p:tav>
                                      </p:tavLst>
                                    </p:anim>
                                    <p:anim calcmode="lin" valueType="num">
                                      <p:cBhvr>
                                        <p:cTn id="73" dur="500" fill="hold"/>
                                        <p:tgtEl>
                                          <p:spTgt spid="67"/>
                                        </p:tgtEl>
                                        <p:attrNameLst>
                                          <p:attrName>ppt_h</p:attrName>
                                        </p:attrNameLst>
                                      </p:cBhvr>
                                      <p:tavLst>
                                        <p:tav tm="0">
                                          <p:val>
                                            <p:fltVal val="0"/>
                                          </p:val>
                                        </p:tav>
                                        <p:tav tm="100000">
                                          <p:val>
                                            <p:strVal val="#ppt_h"/>
                                          </p:val>
                                        </p:tav>
                                      </p:tavLst>
                                    </p:anim>
                                    <p:animEffect transition="in" filter="fade">
                                      <p:cBhvr>
                                        <p:cTn id="74" dur="500"/>
                                        <p:tgtEl>
                                          <p:spTgt spid="67"/>
                                        </p:tgtEl>
                                      </p:cBhvr>
                                    </p:animEffect>
                                  </p:childTnLst>
                                </p:cTn>
                              </p:par>
                            </p:childTnLst>
                          </p:cTn>
                        </p:par>
                        <p:par>
                          <p:cTn id="75" fill="hold">
                            <p:stCondLst>
                              <p:cond delay="2000"/>
                            </p:stCondLst>
                            <p:childTnLst>
                              <p:par>
                                <p:cTn id="76" presetID="53" presetClass="entr" presetSubtype="16" fill="hold" grpId="1" nodeType="afterEffect">
                                  <p:stCondLst>
                                    <p:cond delay="0"/>
                                  </p:stCondLst>
                                  <p:childTnLst>
                                    <p:set>
                                      <p:cBhvr>
                                        <p:cTn id="77" dur="1" fill="hold">
                                          <p:stCondLst>
                                            <p:cond delay="0"/>
                                          </p:stCondLst>
                                        </p:cTn>
                                        <p:tgtEl>
                                          <p:spTgt spid="68"/>
                                        </p:tgtEl>
                                        <p:attrNameLst>
                                          <p:attrName>style.visibility</p:attrName>
                                        </p:attrNameLst>
                                      </p:cBhvr>
                                      <p:to>
                                        <p:strVal val="visible"/>
                                      </p:to>
                                    </p:set>
                                    <p:anim calcmode="lin" valueType="num">
                                      <p:cBhvr>
                                        <p:cTn id="78" dur="500" fill="hold"/>
                                        <p:tgtEl>
                                          <p:spTgt spid="68"/>
                                        </p:tgtEl>
                                        <p:attrNameLst>
                                          <p:attrName>ppt_w</p:attrName>
                                        </p:attrNameLst>
                                      </p:cBhvr>
                                      <p:tavLst>
                                        <p:tav tm="0">
                                          <p:val>
                                            <p:fltVal val="0"/>
                                          </p:val>
                                        </p:tav>
                                        <p:tav tm="100000">
                                          <p:val>
                                            <p:strVal val="#ppt_w"/>
                                          </p:val>
                                        </p:tav>
                                      </p:tavLst>
                                    </p:anim>
                                    <p:anim calcmode="lin" valueType="num">
                                      <p:cBhvr>
                                        <p:cTn id="79" dur="500" fill="hold"/>
                                        <p:tgtEl>
                                          <p:spTgt spid="68"/>
                                        </p:tgtEl>
                                        <p:attrNameLst>
                                          <p:attrName>ppt_h</p:attrName>
                                        </p:attrNameLst>
                                      </p:cBhvr>
                                      <p:tavLst>
                                        <p:tav tm="0">
                                          <p:val>
                                            <p:fltVal val="0"/>
                                          </p:val>
                                        </p:tav>
                                        <p:tav tm="100000">
                                          <p:val>
                                            <p:strVal val="#ppt_h"/>
                                          </p:val>
                                        </p:tav>
                                      </p:tavLst>
                                    </p:anim>
                                    <p:animEffect transition="in" filter="fade">
                                      <p:cBhvr>
                                        <p:cTn id="80" dur="500"/>
                                        <p:tgtEl>
                                          <p:spTgt spid="68"/>
                                        </p:tgtEl>
                                      </p:cBhvr>
                                    </p:animEffect>
                                  </p:childTnLst>
                                </p:cTn>
                              </p:par>
                              <p:par>
                                <p:cTn id="81" presetID="22" presetClass="entr" presetSubtype="8"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childTnLst>
                          </p:cTn>
                        </p:par>
                        <p:par>
                          <p:cTn id="84" fill="hold">
                            <p:stCondLst>
                              <p:cond delay="2500"/>
                            </p:stCondLst>
                            <p:childTnLst>
                              <p:par>
                                <p:cTn id="85" presetID="21" presetClass="entr" presetSubtype="1" fill="hold" grpId="0" nodeType="after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heel(1)">
                                      <p:cBhvr>
                                        <p:cTn id="87" dur="2000"/>
                                        <p:tgtEl>
                                          <p:spTgt spid="9"/>
                                        </p:tgtEl>
                                      </p:cBhvr>
                                    </p:animEffect>
                                  </p:childTnLst>
                                </p:cTn>
                              </p:par>
                              <p:par>
                                <p:cTn id="88" presetID="21" presetClass="entr" presetSubtype="1"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wheel(1)">
                                      <p:cBhvr>
                                        <p:cTn id="90" dur="2000"/>
                                        <p:tgtEl>
                                          <p:spTgt spid="32"/>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1" nodeType="clickEffect">
                                  <p:stCondLst>
                                    <p:cond delay="0"/>
                                  </p:stCondLst>
                                  <p:childTnLst>
                                    <p:set>
                                      <p:cBhvr>
                                        <p:cTn id="94" dur="1" fill="hold">
                                          <p:stCondLst>
                                            <p:cond delay="0"/>
                                          </p:stCondLst>
                                        </p:cTn>
                                        <p:tgtEl>
                                          <p:spTgt spid="7"/>
                                        </p:tgtEl>
                                        <p:attrNameLst>
                                          <p:attrName>style.visibility</p:attrName>
                                        </p:attrNameLst>
                                      </p:cBhvr>
                                      <p:to>
                                        <p:strVal val="visible"/>
                                      </p:to>
                                    </p:set>
                                    <p:anim calcmode="lin" valueType="num">
                                      <p:cBhvr>
                                        <p:cTn id="95" dur="1000" fill="hold"/>
                                        <p:tgtEl>
                                          <p:spTgt spid="7"/>
                                        </p:tgtEl>
                                        <p:attrNameLst>
                                          <p:attrName>ppt_w</p:attrName>
                                        </p:attrNameLst>
                                      </p:cBhvr>
                                      <p:tavLst>
                                        <p:tav tm="0">
                                          <p:val>
                                            <p:fltVal val="0"/>
                                          </p:val>
                                        </p:tav>
                                        <p:tav tm="100000">
                                          <p:val>
                                            <p:strVal val="#ppt_w"/>
                                          </p:val>
                                        </p:tav>
                                      </p:tavLst>
                                    </p:anim>
                                    <p:anim calcmode="lin" valueType="num">
                                      <p:cBhvr>
                                        <p:cTn id="96" dur="1000" fill="hold"/>
                                        <p:tgtEl>
                                          <p:spTgt spid="7"/>
                                        </p:tgtEl>
                                        <p:attrNameLst>
                                          <p:attrName>ppt_h</p:attrName>
                                        </p:attrNameLst>
                                      </p:cBhvr>
                                      <p:tavLst>
                                        <p:tav tm="0">
                                          <p:val>
                                            <p:fltVal val="0"/>
                                          </p:val>
                                        </p:tav>
                                        <p:tav tm="100000">
                                          <p:val>
                                            <p:strVal val="#ppt_h"/>
                                          </p:val>
                                        </p:tav>
                                      </p:tavLst>
                                    </p:anim>
                                    <p:anim calcmode="lin" valueType="num">
                                      <p:cBhvr>
                                        <p:cTn id="97" dur="1000" fill="hold"/>
                                        <p:tgtEl>
                                          <p:spTgt spid="7"/>
                                        </p:tgtEl>
                                        <p:attrNameLst>
                                          <p:attrName>style.rotation</p:attrName>
                                        </p:attrNameLst>
                                      </p:cBhvr>
                                      <p:tavLst>
                                        <p:tav tm="0">
                                          <p:val>
                                            <p:fltVal val="90"/>
                                          </p:val>
                                        </p:tav>
                                        <p:tav tm="100000">
                                          <p:val>
                                            <p:fltVal val="0"/>
                                          </p:val>
                                        </p:tav>
                                      </p:tavLst>
                                    </p:anim>
                                    <p:animEffect transition="in" filter="fade">
                                      <p:cBhvr>
                                        <p:cTn id="9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animBg="1"/>
      <p:bldP spid="45" grpId="0" animBg="1"/>
      <p:bldP spid="46" grpId="0" animBg="1"/>
      <p:bldP spid="46" grpId="1" animBg="1"/>
      <p:bldP spid="47" grpId="0" animBg="1"/>
      <p:bldP spid="48" grpId="0" animBg="1"/>
      <p:bldP spid="48" grpId="1" animBg="1"/>
      <p:bldP spid="49" grpId="0" animBg="1"/>
      <p:bldP spid="49" grpId="1" animBg="1"/>
      <p:bldP spid="50" grpId="0" animBg="1"/>
      <p:bldP spid="62" grpId="0"/>
      <p:bldP spid="63" grpId="0" animBg="1"/>
      <p:bldP spid="65" grpId="0" animBg="1"/>
      <p:bldP spid="66" grpId="0" animBg="1"/>
      <p:bldP spid="67" grpId="0" animBg="1"/>
      <p:bldP spid="67" grpId="1" animBg="1"/>
      <p:bldP spid="68" grpId="0" animBg="1"/>
      <p:bldP spid="68" grpId="1" animBg="1"/>
      <p:bldP spid="69" grpId="0" animBg="1"/>
      <p:bldP spid="6" grpId="0" animBg="1"/>
      <p:bldP spid="37" grpId="0" animBg="1"/>
      <p:bldP spid="60" grpId="0" animBg="1"/>
      <p:bldP spid="61" grpId="0" animBg="1"/>
      <p:bldP spid="9" grpId="0" animBg="1"/>
      <p:bldP spid="32"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20300" y="4347865"/>
            <a:ext cx="1218188" cy="52322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mTORC1 REGULATOR</a:t>
            </a:r>
            <a:endParaRPr lang="en-US"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 name="TextBox 1"/>
          <p:cNvSpPr txBox="1"/>
          <p:nvPr/>
        </p:nvSpPr>
        <p:spPr>
          <a:xfrm>
            <a:off x="5181655" y="5115454"/>
            <a:ext cx="2541530" cy="646331"/>
          </a:xfrm>
          <a:prstGeom prst="rect">
            <a:avLst/>
          </a:prstGeom>
          <a:noFill/>
        </p:spPr>
        <p:txBody>
          <a:bodyPr wrap="none" rtlCol="0">
            <a:spAutoFit/>
          </a:bodyPr>
          <a:lstStyle/>
          <a:p>
            <a:r>
              <a:rPr lang="en-US" sz="3600" dirty="0" smtClean="0">
                <a:ln w="10160">
                  <a:solidFill>
                    <a:schemeClr val="accent1"/>
                  </a:solidFill>
                  <a:prstDash val="solid"/>
                </a:ln>
                <a:solidFill>
                  <a:srgbClr val="FFFFFF"/>
                </a:solidFill>
                <a:effectLst>
                  <a:outerShdw blurRad="38100" dist="32000" dir="5400000" algn="tl">
                    <a:srgbClr val="000000">
                      <a:alpha val="30000"/>
                    </a:srgbClr>
                  </a:outerShdw>
                </a:effectLst>
              </a:rPr>
              <a:t>CYTOPLASM</a:t>
            </a:r>
            <a:endParaRPr lang="en-US" sz="36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4" name="Title 3"/>
          <p:cNvSpPr>
            <a:spLocks noGrp="1"/>
          </p:cNvSpPr>
          <p:nvPr>
            <p:ph type="title"/>
          </p:nvPr>
        </p:nvSpPr>
        <p:spPr>
          <a:xfrm>
            <a:off x="500626" y="254012"/>
            <a:ext cx="8229600" cy="1143000"/>
          </a:xfrm>
        </p:spPr>
        <p:txBody>
          <a:bodyPr>
            <a:normAutofit fontScale="90000"/>
          </a:bodyPr>
          <a:lstStyle/>
          <a:p>
            <a:r>
              <a:rPr lang="en-US" dirty="0" smtClean="0"/>
              <a:t>FEEDBACK LOOPS IN Akt </a:t>
            </a:r>
            <a:r>
              <a:rPr lang="en-US" dirty="0"/>
              <a:t>FUNCTION</a:t>
            </a:r>
            <a:endParaRPr lang="en-US" sz="3100" dirty="0"/>
          </a:p>
        </p:txBody>
      </p:sp>
      <p:sp>
        <p:nvSpPr>
          <p:cNvPr id="22" name="Date Placeholder 21"/>
          <p:cNvSpPr>
            <a:spLocks noGrp="1"/>
          </p:cNvSpPr>
          <p:nvPr>
            <p:ph type="dt" sz="half" idx="10"/>
          </p:nvPr>
        </p:nvSpPr>
        <p:spPr/>
        <p:txBody>
          <a:bodyPr/>
          <a:lstStyle/>
          <a:p>
            <a:pPr algn="ctr"/>
            <a:fld id="{91BCD6AC-AF76-4074-983D-EAB17AD9561A}" type="datetime1">
              <a:rPr lang="en-US" b="1" smtClean="0"/>
              <a:pPr algn="ctr"/>
              <a:t>11/1/2015</a:t>
            </a:fld>
            <a:endParaRPr lang="en-US" b="1" dirty="0"/>
          </a:p>
        </p:txBody>
      </p:sp>
      <p:sp>
        <p:nvSpPr>
          <p:cNvPr id="23" name="Footer Placeholder 22"/>
          <p:cNvSpPr>
            <a:spLocks noGrp="1"/>
          </p:cNvSpPr>
          <p:nvPr>
            <p:ph type="ftr" sz="quarter" idx="11"/>
          </p:nvPr>
        </p:nvSpPr>
        <p:spPr/>
        <p:txBody>
          <a:bodyPr/>
          <a:lstStyle/>
          <a:p>
            <a:r>
              <a:rPr lang="en-US" b="1" smtClean="0"/>
              <a:t>9th Indo Global Summit on Cancer therapy/November 02-04, 2015 Hyderabad</a:t>
            </a:r>
            <a:endParaRPr lang="en-US" b="1" dirty="0"/>
          </a:p>
        </p:txBody>
      </p:sp>
      <p:sp>
        <p:nvSpPr>
          <p:cNvPr id="24" name="Slide Number Placeholder 23"/>
          <p:cNvSpPr>
            <a:spLocks noGrp="1"/>
          </p:cNvSpPr>
          <p:nvPr>
            <p:ph type="sldNum" sz="quarter" idx="12"/>
          </p:nvPr>
        </p:nvSpPr>
        <p:spPr/>
        <p:txBody>
          <a:bodyPr/>
          <a:lstStyle/>
          <a:p>
            <a:pPr algn="ctr"/>
            <a:fld id="{3E4A5FA8-F4B1-46CC-8585-1E23EAA0646A}" type="slidenum">
              <a:rPr lang="en-US" b="1" smtClean="0"/>
              <a:pPr algn="ctr"/>
              <a:t>9</a:t>
            </a:fld>
            <a:endParaRPr lang="en-US" b="1" dirty="0"/>
          </a:p>
        </p:txBody>
      </p:sp>
      <p:sp>
        <p:nvSpPr>
          <p:cNvPr id="7" name="Oval 6"/>
          <p:cNvSpPr/>
          <p:nvPr/>
        </p:nvSpPr>
        <p:spPr>
          <a:xfrm>
            <a:off x="5257800" y="2531891"/>
            <a:ext cx="762000"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T/450</a:t>
            </a:r>
            <a:endParaRPr lang="en-US" sz="1100" b="1" dirty="0"/>
          </a:p>
        </p:txBody>
      </p:sp>
      <p:sp>
        <p:nvSpPr>
          <p:cNvPr id="15" name="Oval 14"/>
          <p:cNvSpPr/>
          <p:nvPr/>
        </p:nvSpPr>
        <p:spPr>
          <a:xfrm>
            <a:off x="3505200" y="3149251"/>
            <a:ext cx="762000"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T/308</a:t>
            </a:r>
            <a:endParaRPr lang="en-US" sz="1100" b="1" dirty="0"/>
          </a:p>
        </p:txBody>
      </p:sp>
      <p:sp>
        <p:nvSpPr>
          <p:cNvPr id="16" name="Oval 15"/>
          <p:cNvSpPr/>
          <p:nvPr/>
        </p:nvSpPr>
        <p:spPr>
          <a:xfrm>
            <a:off x="6553200" y="2539651"/>
            <a:ext cx="762000" cy="3732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S/473</a:t>
            </a:r>
            <a:endParaRPr lang="en-US" sz="1100" b="1" dirty="0"/>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2437" y="2787625"/>
            <a:ext cx="6048375"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780393" y="1676400"/>
            <a:ext cx="1002326"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n-US" b="1" dirty="0" smtClean="0"/>
              <a:t>mTORC2</a:t>
            </a:r>
            <a:endParaRPr lang="en-US" b="1" dirty="0"/>
          </a:p>
        </p:txBody>
      </p:sp>
      <p:cxnSp>
        <p:nvCxnSpPr>
          <p:cNvPr id="14" name="Elbow Connector 13"/>
          <p:cNvCxnSpPr>
            <a:stCxn id="9" idx="2"/>
            <a:endCxn id="7" idx="0"/>
          </p:cNvCxnSpPr>
          <p:nvPr/>
        </p:nvCxnSpPr>
        <p:spPr>
          <a:xfrm rot="5400000">
            <a:off x="5717099" y="1967433"/>
            <a:ext cx="486159" cy="642756"/>
          </a:xfrm>
          <a:prstGeom prst="bentConnector3">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Elbow Connector 20"/>
          <p:cNvCxnSpPr>
            <a:stCxn id="9" idx="2"/>
            <a:endCxn id="16" idx="0"/>
          </p:cNvCxnSpPr>
          <p:nvPr/>
        </p:nvCxnSpPr>
        <p:spPr>
          <a:xfrm rot="16200000" flipH="1">
            <a:off x="6360919" y="1966369"/>
            <a:ext cx="493919" cy="652644"/>
          </a:xfrm>
          <a:prstGeom prst="bentConnector3">
            <a:avLst>
              <a:gd name="adj1" fmla="val 50000"/>
            </a:avLst>
          </a:prstGeom>
          <a:ln>
            <a:tailEnd type="arrow"/>
          </a:ln>
        </p:spPr>
        <p:style>
          <a:lnRef idx="2">
            <a:schemeClr val="accent2"/>
          </a:lnRef>
          <a:fillRef idx="0">
            <a:schemeClr val="accent2"/>
          </a:fillRef>
          <a:effectRef idx="1">
            <a:schemeClr val="accent2"/>
          </a:effectRef>
          <a:fontRef idx="minor">
            <a:schemeClr val="tx1"/>
          </a:fontRef>
        </p:style>
      </p:cxnSp>
      <p:sp>
        <p:nvSpPr>
          <p:cNvPr id="1028" name="Flowchart: Terminator 1027"/>
          <p:cNvSpPr/>
          <p:nvPr/>
        </p:nvSpPr>
        <p:spPr>
          <a:xfrm>
            <a:off x="1568786" y="4901039"/>
            <a:ext cx="914400" cy="301752"/>
          </a:xfrm>
          <a:prstGeom prst="flowChartTerminator">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b="1" dirty="0" smtClean="0"/>
              <a:t>IRS 1/2</a:t>
            </a:r>
            <a:endParaRPr lang="en-US" sz="1600" b="1" dirty="0"/>
          </a:p>
        </p:txBody>
      </p:sp>
      <p:cxnSp>
        <p:nvCxnSpPr>
          <p:cNvPr id="58" name="Straight Arrow Connector 57"/>
          <p:cNvCxnSpPr>
            <a:stCxn id="1047" idx="0"/>
            <a:endCxn id="15" idx="3"/>
          </p:cNvCxnSpPr>
          <p:nvPr/>
        </p:nvCxnSpPr>
        <p:spPr>
          <a:xfrm flipV="1">
            <a:off x="3354480" y="3467831"/>
            <a:ext cx="262312" cy="478123"/>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1051" name="Flowchart: Connector 1050"/>
          <p:cNvSpPr/>
          <p:nvPr/>
        </p:nvSpPr>
        <p:spPr>
          <a:xfrm>
            <a:off x="4495800" y="3581400"/>
            <a:ext cx="361376" cy="335422"/>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a:t>
            </a:r>
            <a:endParaRPr lang="en-US" sz="1400" b="1" dirty="0"/>
          </a:p>
        </p:txBody>
      </p:sp>
      <p:grpSp>
        <p:nvGrpSpPr>
          <p:cNvPr id="105" name="Group 104"/>
          <p:cNvGrpSpPr/>
          <p:nvPr/>
        </p:nvGrpSpPr>
        <p:grpSpPr>
          <a:xfrm>
            <a:off x="2483186" y="3945954"/>
            <a:ext cx="1725307" cy="1504073"/>
            <a:chOff x="2483186" y="3945954"/>
            <a:chExt cx="1725307" cy="1504073"/>
          </a:xfrm>
        </p:grpSpPr>
        <p:pic>
          <p:nvPicPr>
            <p:cNvPr id="103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1398" y="4598468"/>
              <a:ext cx="1173250" cy="543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1" name="TextBox 1030"/>
            <p:cNvSpPr txBox="1"/>
            <p:nvPr/>
          </p:nvSpPr>
          <p:spPr>
            <a:xfrm>
              <a:off x="3692005" y="5142250"/>
              <a:ext cx="516488" cy="307777"/>
            </a:xfrm>
            <a:prstGeom prst="rect">
              <a:avLst/>
            </a:prstGeom>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en-US" sz="1400" b="1" dirty="0" smtClean="0"/>
                <a:t>PIP2</a:t>
              </a:r>
              <a:endParaRPr lang="en-US" sz="1400" b="1" dirty="0"/>
            </a:p>
          </p:txBody>
        </p:sp>
        <p:sp>
          <p:nvSpPr>
            <p:cNvPr id="40" name="TextBox 39"/>
            <p:cNvSpPr txBox="1"/>
            <p:nvPr/>
          </p:nvSpPr>
          <p:spPr>
            <a:xfrm>
              <a:off x="3692005" y="4147810"/>
              <a:ext cx="516488" cy="30777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lang="en-US" sz="1400" b="1" dirty="0" smtClean="0"/>
                <a:t>PIP3</a:t>
              </a:r>
              <a:endParaRPr lang="en-US" sz="1400" b="1" dirty="0"/>
            </a:p>
          </p:txBody>
        </p:sp>
        <p:cxnSp>
          <p:nvCxnSpPr>
            <p:cNvPr id="1033" name="Straight Arrow Connector 1032"/>
            <p:cNvCxnSpPr>
              <a:stCxn id="1031" idx="0"/>
              <a:endCxn id="40" idx="2"/>
            </p:cNvCxnSpPr>
            <p:nvPr/>
          </p:nvCxnSpPr>
          <p:spPr>
            <a:xfrm flipV="1">
              <a:off x="3950249" y="4455587"/>
              <a:ext cx="0" cy="686663"/>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1047" name="TextBox 1046"/>
            <p:cNvSpPr txBox="1"/>
            <p:nvPr/>
          </p:nvSpPr>
          <p:spPr>
            <a:xfrm>
              <a:off x="3006468" y="3945954"/>
              <a:ext cx="696024" cy="523220"/>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pPr algn="ctr"/>
              <a:r>
                <a:rPr lang="en-US" sz="1400" b="1" dirty="0" smtClean="0"/>
                <a:t>PDPK1</a:t>
              </a:r>
            </a:p>
            <a:p>
              <a:pPr algn="ctr"/>
              <a:r>
                <a:rPr lang="en-US" sz="1400" b="1" dirty="0" smtClean="0"/>
                <a:t>(PDK1)</a:t>
              </a:r>
              <a:endParaRPr lang="en-US" sz="1400" b="1" dirty="0"/>
            </a:p>
          </p:txBody>
        </p:sp>
        <p:cxnSp>
          <p:nvCxnSpPr>
            <p:cNvPr id="76" name="Straight Arrow Connector 75"/>
            <p:cNvCxnSpPr>
              <a:stCxn id="1028" idx="3"/>
              <a:endCxn id="1030" idx="1"/>
            </p:cNvCxnSpPr>
            <p:nvPr/>
          </p:nvCxnSpPr>
          <p:spPr>
            <a:xfrm flipV="1">
              <a:off x="2483186" y="4870359"/>
              <a:ext cx="338212" cy="181556"/>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cxnSp>
        <p:nvCxnSpPr>
          <p:cNvPr id="82" name="Straight Arrow Connector 81"/>
          <p:cNvCxnSpPr>
            <a:stCxn id="15" idx="5"/>
            <a:endCxn id="1051" idx="1"/>
          </p:cNvCxnSpPr>
          <p:nvPr/>
        </p:nvCxnSpPr>
        <p:spPr>
          <a:xfrm>
            <a:off x="4155608" y="3467831"/>
            <a:ext cx="393114" cy="162690"/>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nvGrpSpPr>
          <p:cNvPr id="102" name="Group 101"/>
          <p:cNvGrpSpPr/>
          <p:nvPr/>
        </p:nvGrpSpPr>
        <p:grpSpPr>
          <a:xfrm>
            <a:off x="5438488" y="4301698"/>
            <a:ext cx="1002326" cy="885726"/>
            <a:chOff x="5438488" y="4301698"/>
            <a:chExt cx="1002326" cy="885726"/>
          </a:xfrm>
        </p:grpSpPr>
        <p:sp>
          <p:nvSpPr>
            <p:cNvPr id="1052" name="TextBox 1051"/>
            <p:cNvSpPr txBox="1"/>
            <p:nvPr/>
          </p:nvSpPr>
          <p:spPr>
            <a:xfrm>
              <a:off x="5615517" y="4301698"/>
              <a:ext cx="588623" cy="307777"/>
            </a:xfrm>
            <a:prstGeom prst="rect">
              <a:avLst/>
            </a:prstGeom>
            <a:solidFill>
              <a:schemeClr val="accent2">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algn="ctr"/>
              <a:r>
                <a:rPr lang="en-US" sz="1400" b="1" dirty="0" smtClean="0"/>
                <a:t>RHEB</a:t>
              </a:r>
              <a:endParaRPr lang="en-US" sz="1400" b="1" dirty="0"/>
            </a:p>
          </p:txBody>
        </p:sp>
        <p:sp>
          <p:nvSpPr>
            <p:cNvPr id="65" name="TextBox 64"/>
            <p:cNvSpPr txBox="1"/>
            <p:nvPr/>
          </p:nvSpPr>
          <p:spPr>
            <a:xfrm>
              <a:off x="5438488" y="4818092"/>
              <a:ext cx="1002326" cy="369332"/>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pPr algn="ctr"/>
              <a:r>
                <a:rPr lang="en-US" b="1" dirty="0" smtClean="0"/>
                <a:t>mTORC1</a:t>
              </a:r>
              <a:endParaRPr lang="en-US" b="1" dirty="0"/>
            </a:p>
          </p:txBody>
        </p:sp>
        <p:cxnSp>
          <p:nvCxnSpPr>
            <p:cNvPr id="86" name="Straight Arrow Connector 85"/>
            <p:cNvCxnSpPr>
              <a:stCxn id="1052" idx="2"/>
              <a:endCxn id="65" idx="0"/>
            </p:cNvCxnSpPr>
            <p:nvPr/>
          </p:nvCxnSpPr>
          <p:spPr>
            <a:xfrm>
              <a:off x="5909829" y="4609475"/>
              <a:ext cx="29822" cy="208617"/>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cxnSp>
        <p:nvCxnSpPr>
          <p:cNvPr id="96" name="Straight Arrow Connector 95"/>
          <p:cNvCxnSpPr>
            <a:stCxn id="65" idx="3"/>
            <a:endCxn id="68" idx="1"/>
          </p:cNvCxnSpPr>
          <p:nvPr/>
        </p:nvCxnSpPr>
        <p:spPr>
          <a:xfrm>
            <a:off x="6440814" y="5002758"/>
            <a:ext cx="586002" cy="178609"/>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99" name="TextBox 98"/>
          <p:cNvSpPr txBox="1"/>
          <p:nvPr/>
        </p:nvSpPr>
        <p:spPr>
          <a:xfrm>
            <a:off x="6227451" y="4161397"/>
            <a:ext cx="2822569" cy="36933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pPr algn="ctr"/>
            <a:r>
              <a:rPr lang="en-US" b="1" dirty="0" smtClean="0"/>
              <a:t>ANABOLIC PROGRAMMING</a:t>
            </a:r>
            <a:endParaRPr lang="en-US" b="1" dirty="0"/>
          </a:p>
        </p:txBody>
      </p:sp>
      <p:grpSp>
        <p:nvGrpSpPr>
          <p:cNvPr id="85" name="Group 84"/>
          <p:cNvGrpSpPr/>
          <p:nvPr/>
        </p:nvGrpSpPr>
        <p:grpSpPr>
          <a:xfrm>
            <a:off x="4728082" y="5609003"/>
            <a:ext cx="2291224" cy="315748"/>
            <a:chOff x="4728082" y="5609003"/>
            <a:chExt cx="2291224" cy="315748"/>
          </a:xfrm>
        </p:grpSpPr>
        <p:sp>
          <p:nvSpPr>
            <p:cNvPr id="72" name="TextBox 71"/>
            <p:cNvSpPr txBox="1"/>
            <p:nvPr/>
          </p:nvSpPr>
          <p:spPr>
            <a:xfrm>
              <a:off x="5885534" y="5616974"/>
              <a:ext cx="1133772" cy="307777"/>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pPr algn="ctr"/>
              <a:r>
                <a:rPr lang="en-US" sz="1400" b="1" dirty="0" smtClean="0"/>
                <a:t>AUTOPHAGY</a:t>
              </a:r>
              <a:endParaRPr lang="en-US" sz="1400" b="1" dirty="0"/>
            </a:p>
          </p:txBody>
        </p:sp>
        <p:sp>
          <p:nvSpPr>
            <p:cNvPr id="112" name="TextBox 111"/>
            <p:cNvSpPr txBox="1"/>
            <p:nvPr/>
          </p:nvSpPr>
          <p:spPr>
            <a:xfrm>
              <a:off x="4728082" y="5609003"/>
              <a:ext cx="1116011" cy="307777"/>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1400" b="1" dirty="0" smtClean="0"/>
                <a:t>MITOPHAGY</a:t>
              </a:r>
              <a:endParaRPr lang="en-US" sz="1400" b="1" dirty="0"/>
            </a:p>
          </p:txBody>
        </p:sp>
      </p:grpSp>
      <p:grpSp>
        <p:nvGrpSpPr>
          <p:cNvPr id="84" name="Group 83"/>
          <p:cNvGrpSpPr/>
          <p:nvPr/>
        </p:nvGrpSpPr>
        <p:grpSpPr>
          <a:xfrm>
            <a:off x="5638800" y="5187424"/>
            <a:ext cx="642757" cy="280055"/>
            <a:chOff x="5638800" y="5187424"/>
            <a:chExt cx="642757" cy="280055"/>
          </a:xfrm>
        </p:grpSpPr>
        <p:cxnSp>
          <p:nvCxnSpPr>
            <p:cNvPr id="75" name="Straight Connector 74"/>
            <p:cNvCxnSpPr/>
            <p:nvPr/>
          </p:nvCxnSpPr>
          <p:spPr>
            <a:xfrm>
              <a:off x="5638800" y="5467479"/>
              <a:ext cx="6427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65" idx="2"/>
            </p:cNvCxnSpPr>
            <p:nvPr/>
          </p:nvCxnSpPr>
          <p:spPr>
            <a:xfrm>
              <a:off x="5939651" y="5187424"/>
              <a:ext cx="20527" cy="2800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5668007" y="5881993"/>
            <a:ext cx="3092738" cy="738664"/>
            <a:chOff x="5668007" y="5881993"/>
            <a:chExt cx="3092738" cy="738664"/>
          </a:xfrm>
        </p:grpSpPr>
        <p:sp>
          <p:nvSpPr>
            <p:cNvPr id="70" name="TextBox 69"/>
            <p:cNvSpPr txBox="1"/>
            <p:nvPr/>
          </p:nvSpPr>
          <p:spPr>
            <a:xfrm>
              <a:off x="7696200" y="5881993"/>
              <a:ext cx="1064545" cy="738664"/>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sz="1400" b="1" dirty="0" smtClean="0"/>
                <a:t>CELL PROLIFERATION</a:t>
              </a:r>
              <a:endParaRPr lang="en-US" sz="1400" b="1" dirty="0"/>
            </a:p>
          </p:txBody>
        </p:sp>
        <p:sp>
          <p:nvSpPr>
            <p:cNvPr id="93" name="7-Point Star 92"/>
            <p:cNvSpPr/>
            <p:nvPr/>
          </p:nvSpPr>
          <p:spPr>
            <a:xfrm>
              <a:off x="5668007" y="5965715"/>
              <a:ext cx="772807" cy="480285"/>
            </a:xfrm>
            <a:prstGeom prst="star7">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400" dirty="0" err="1" smtClean="0"/>
                <a:t>Dvl</a:t>
              </a:r>
              <a:endParaRPr lang="en-US" sz="1400" dirty="0"/>
            </a:p>
          </p:txBody>
        </p:sp>
        <p:cxnSp>
          <p:nvCxnSpPr>
            <p:cNvPr id="130" name="Straight Arrow Connector 129"/>
            <p:cNvCxnSpPr>
              <a:stCxn id="93" idx="1"/>
              <a:endCxn id="70" idx="1"/>
            </p:cNvCxnSpPr>
            <p:nvPr/>
          </p:nvCxnSpPr>
          <p:spPr>
            <a:xfrm flipV="1">
              <a:off x="6440816" y="6251325"/>
              <a:ext cx="1255384" cy="23264"/>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98" name="TextBox 97"/>
            <p:cNvSpPr txBox="1"/>
            <p:nvPr/>
          </p:nvSpPr>
          <p:spPr>
            <a:xfrm>
              <a:off x="6430860" y="6005850"/>
              <a:ext cx="1109727" cy="276999"/>
            </a:xfrm>
            <a:prstGeom prst="rect">
              <a:avLst/>
            </a:prstGeom>
            <a:noFill/>
          </p:spPr>
          <p:txBody>
            <a:bodyPr wrap="none" rtlCol="0">
              <a:spAutoFit/>
            </a:bodyPr>
            <a:lstStyle/>
            <a:p>
              <a:pPr algn="ctr"/>
              <a:r>
                <a:rPr lang="en-US" sz="1200" b="1" dirty="0" err="1" smtClean="0"/>
                <a:t>Wnt</a:t>
              </a:r>
              <a:r>
                <a:rPr lang="en-US" sz="1200" b="1" dirty="0" smtClean="0"/>
                <a:t> PATHWAY</a:t>
              </a:r>
              <a:endParaRPr lang="en-US" sz="1200" b="1" dirty="0"/>
            </a:p>
          </p:txBody>
        </p:sp>
      </p:grpSp>
      <p:grpSp>
        <p:nvGrpSpPr>
          <p:cNvPr id="100" name="Group 99"/>
          <p:cNvGrpSpPr/>
          <p:nvPr/>
        </p:nvGrpSpPr>
        <p:grpSpPr>
          <a:xfrm>
            <a:off x="6837919" y="4552154"/>
            <a:ext cx="1944635" cy="1259870"/>
            <a:chOff x="6884250" y="4469178"/>
            <a:chExt cx="1944635" cy="970040"/>
          </a:xfrm>
        </p:grpSpPr>
        <p:sp>
          <p:nvSpPr>
            <p:cNvPr id="68" name="TextBox 67"/>
            <p:cNvSpPr txBox="1"/>
            <p:nvPr/>
          </p:nvSpPr>
          <p:spPr>
            <a:xfrm>
              <a:off x="7073147" y="4835155"/>
              <a:ext cx="1730911" cy="23697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1400" b="1" dirty="0" smtClean="0"/>
                <a:t>PROTEIN SYNTESIS</a:t>
              </a:r>
              <a:endParaRPr lang="en-US" sz="1400" b="1" dirty="0"/>
            </a:p>
          </p:txBody>
        </p:sp>
        <p:sp>
          <p:nvSpPr>
            <p:cNvPr id="73" name="TextBox 72"/>
            <p:cNvSpPr txBox="1"/>
            <p:nvPr/>
          </p:nvSpPr>
          <p:spPr>
            <a:xfrm>
              <a:off x="6884250" y="4469178"/>
              <a:ext cx="1944635" cy="236975"/>
            </a:xfrm>
            <a:prstGeom prst="rect">
              <a:avLst/>
            </a:prstGeom>
          </p:spPr>
          <p:style>
            <a:lnRef idx="1">
              <a:schemeClr val="accent5"/>
            </a:lnRef>
            <a:fillRef idx="3">
              <a:schemeClr val="accent5"/>
            </a:fillRef>
            <a:effectRef idx="2">
              <a:schemeClr val="accent5"/>
            </a:effectRef>
            <a:fontRef idx="minor">
              <a:schemeClr val="lt1"/>
            </a:fontRef>
          </p:style>
          <p:txBody>
            <a:bodyPr wrap="none" rtlCol="0">
              <a:spAutoFit/>
            </a:bodyPr>
            <a:lstStyle/>
            <a:p>
              <a:pPr algn="ctr"/>
              <a:r>
                <a:rPr lang="en-US" sz="1400" b="1" dirty="0" smtClean="0"/>
                <a:t>RIBOSOME BIOGENESIS</a:t>
              </a:r>
              <a:endParaRPr lang="en-US" sz="1400" b="1" dirty="0"/>
            </a:p>
          </p:txBody>
        </p:sp>
        <p:sp>
          <p:nvSpPr>
            <p:cNvPr id="135" name="TextBox 134"/>
            <p:cNvSpPr txBox="1"/>
            <p:nvPr/>
          </p:nvSpPr>
          <p:spPr>
            <a:xfrm>
              <a:off x="7153650" y="5202244"/>
              <a:ext cx="1478826" cy="236974"/>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1400" b="1" dirty="0" smtClean="0"/>
                <a:t>LIPID SYNTHESIS</a:t>
              </a:r>
              <a:endParaRPr lang="en-US" sz="1400" b="1" dirty="0"/>
            </a:p>
          </p:txBody>
        </p:sp>
      </p:grpSp>
      <p:grpSp>
        <p:nvGrpSpPr>
          <p:cNvPr id="134" name="Group 133"/>
          <p:cNvGrpSpPr/>
          <p:nvPr/>
        </p:nvGrpSpPr>
        <p:grpSpPr>
          <a:xfrm>
            <a:off x="4354503" y="1537899"/>
            <a:ext cx="1425890" cy="646331"/>
            <a:chOff x="3238993" y="1664325"/>
            <a:chExt cx="2600911" cy="646331"/>
          </a:xfrm>
        </p:grpSpPr>
        <p:sp>
          <p:nvSpPr>
            <p:cNvPr id="146" name="TextBox 145"/>
            <p:cNvSpPr txBox="1"/>
            <p:nvPr/>
          </p:nvSpPr>
          <p:spPr>
            <a:xfrm>
              <a:off x="3238993" y="1664325"/>
              <a:ext cx="1833813"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b="1" dirty="0"/>
                <a:t>mTORC1 / S6K</a:t>
              </a:r>
            </a:p>
          </p:txBody>
        </p:sp>
        <p:cxnSp>
          <p:nvCxnSpPr>
            <p:cNvPr id="110" name="Straight Connector 109"/>
            <p:cNvCxnSpPr>
              <a:stCxn id="146" idx="3"/>
              <a:endCxn id="9" idx="1"/>
            </p:cNvCxnSpPr>
            <p:nvPr/>
          </p:nvCxnSpPr>
          <p:spPr>
            <a:xfrm>
              <a:off x="5072806" y="1987491"/>
              <a:ext cx="767098"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5791200" y="1866937"/>
              <a:ext cx="0" cy="3168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4" name="Group 123"/>
          <p:cNvGrpSpPr/>
          <p:nvPr/>
        </p:nvGrpSpPr>
        <p:grpSpPr>
          <a:xfrm>
            <a:off x="1235928" y="5185406"/>
            <a:ext cx="1507272" cy="1190769"/>
            <a:chOff x="1235928" y="5111472"/>
            <a:chExt cx="1507272" cy="1190769"/>
          </a:xfrm>
        </p:grpSpPr>
        <p:sp>
          <p:nvSpPr>
            <p:cNvPr id="159" name="TextBox 158"/>
            <p:cNvSpPr txBox="1"/>
            <p:nvPr/>
          </p:nvSpPr>
          <p:spPr>
            <a:xfrm>
              <a:off x="1235928" y="5932909"/>
              <a:ext cx="1507272" cy="369332"/>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pPr algn="ctr"/>
              <a:r>
                <a:rPr lang="en-US" b="1" dirty="0" smtClean="0"/>
                <a:t>mTORC1/ S6K</a:t>
              </a:r>
              <a:endParaRPr lang="en-US" b="1" dirty="0"/>
            </a:p>
          </p:txBody>
        </p:sp>
        <p:cxnSp>
          <p:nvCxnSpPr>
            <p:cNvPr id="161" name="Straight Connector 160"/>
            <p:cNvCxnSpPr>
              <a:stCxn id="159" idx="0"/>
            </p:cNvCxnSpPr>
            <p:nvPr/>
          </p:nvCxnSpPr>
          <p:spPr>
            <a:xfrm flipV="1">
              <a:off x="1989564" y="5327451"/>
              <a:ext cx="0" cy="6054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1766647" y="5353279"/>
              <a:ext cx="428322" cy="228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766647" y="5111472"/>
              <a:ext cx="428322" cy="369332"/>
            </a:xfrm>
            <a:prstGeom prst="rect">
              <a:avLst/>
            </a:prstGeom>
            <a:noFill/>
          </p:spPr>
          <p:txBody>
            <a:bodyPr wrap="none" rtlCol="0">
              <a:spAutoFit/>
            </a:bodyPr>
            <a:lstStyle/>
            <a:p>
              <a:pPr algn="ctr"/>
              <a:r>
                <a:rPr lang="en-US" b="1" dirty="0" smtClean="0">
                  <a:solidFill>
                    <a:srgbClr val="FF0000"/>
                  </a:solidFill>
                </a:rPr>
                <a:t>SP</a:t>
              </a:r>
              <a:endParaRPr lang="en-US" b="1" dirty="0">
                <a:solidFill>
                  <a:srgbClr val="FF0000"/>
                </a:solidFill>
              </a:endParaRPr>
            </a:p>
          </p:txBody>
        </p:sp>
      </p:grpSp>
      <p:sp>
        <p:nvSpPr>
          <p:cNvPr id="136" name="TextBox 135"/>
          <p:cNvSpPr txBox="1"/>
          <p:nvPr/>
        </p:nvSpPr>
        <p:spPr>
          <a:xfrm>
            <a:off x="2930963" y="5697327"/>
            <a:ext cx="1522083" cy="646331"/>
          </a:xfrm>
          <a:prstGeom prst="rect">
            <a:avLst/>
          </a:prstGeom>
          <a:blipFill>
            <a:blip r:embed="rId4" cstate="print"/>
            <a:tile tx="0" ty="0" sx="100000" sy="100000" flip="none" algn="tl"/>
          </a:blipFill>
        </p:spPr>
        <p:style>
          <a:lnRef idx="2">
            <a:schemeClr val="accent1"/>
          </a:lnRef>
          <a:fillRef idx="1">
            <a:schemeClr val="lt1"/>
          </a:fillRef>
          <a:effectRef idx="0">
            <a:schemeClr val="accent1"/>
          </a:effectRef>
          <a:fontRef idx="minor">
            <a:schemeClr val="dk1"/>
          </a:fontRef>
        </p:style>
        <p:txBody>
          <a:bodyPr wrap="none" rtlCol="0">
            <a:spAutoFit/>
          </a:bodyPr>
          <a:lstStyle/>
          <a:p>
            <a:pPr algn="ctr"/>
            <a:r>
              <a:rPr lang="en-US" b="1" dirty="0" smtClean="0"/>
              <a:t>AMINO ACIDS</a:t>
            </a:r>
          </a:p>
          <a:p>
            <a:pPr algn="ctr"/>
            <a:r>
              <a:rPr lang="en-US" b="1" dirty="0" smtClean="0"/>
              <a:t>(AA)</a:t>
            </a:r>
            <a:endParaRPr lang="en-US" b="1" dirty="0"/>
          </a:p>
        </p:txBody>
      </p:sp>
      <p:cxnSp>
        <p:nvCxnSpPr>
          <p:cNvPr id="138" name="Elbow Connector 137"/>
          <p:cNvCxnSpPr>
            <a:stCxn id="136" idx="3"/>
            <a:endCxn id="65" idx="1"/>
          </p:cNvCxnSpPr>
          <p:nvPr/>
        </p:nvCxnSpPr>
        <p:spPr>
          <a:xfrm flipV="1">
            <a:off x="4453046" y="5002758"/>
            <a:ext cx="985442" cy="1017735"/>
          </a:xfrm>
          <a:prstGeom prst="bentConnector3">
            <a:avLst>
              <a:gd name="adj1" fmla="val 50000"/>
            </a:avLst>
          </a:prstGeom>
          <a:ln>
            <a:tailEnd type="arrow"/>
          </a:ln>
        </p:spPr>
        <p:style>
          <a:lnRef idx="2">
            <a:schemeClr val="dk1"/>
          </a:lnRef>
          <a:fillRef idx="0">
            <a:schemeClr val="dk1"/>
          </a:fillRef>
          <a:effectRef idx="1">
            <a:schemeClr val="dk1"/>
          </a:effectRef>
          <a:fontRef idx="minor">
            <a:schemeClr val="tx1"/>
          </a:fontRef>
        </p:style>
      </p:cxnSp>
      <p:grpSp>
        <p:nvGrpSpPr>
          <p:cNvPr id="12" name="Group 11"/>
          <p:cNvGrpSpPr/>
          <p:nvPr/>
        </p:nvGrpSpPr>
        <p:grpSpPr>
          <a:xfrm>
            <a:off x="4513688" y="3782121"/>
            <a:ext cx="1540722" cy="607818"/>
            <a:chOff x="4513688" y="3782121"/>
            <a:chExt cx="1540722" cy="607818"/>
          </a:xfrm>
        </p:grpSpPr>
        <p:sp>
          <p:nvSpPr>
            <p:cNvPr id="1050" name="Oval 1049"/>
            <p:cNvSpPr/>
            <p:nvPr/>
          </p:nvSpPr>
          <p:spPr>
            <a:xfrm>
              <a:off x="4676488" y="4147940"/>
              <a:ext cx="762000" cy="24199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t>TSC1</a:t>
              </a:r>
              <a:endParaRPr lang="en-US" sz="1400" b="1" dirty="0"/>
            </a:p>
          </p:txBody>
        </p:sp>
        <p:sp>
          <p:nvSpPr>
            <p:cNvPr id="62" name="Oval 61"/>
            <p:cNvSpPr/>
            <p:nvPr/>
          </p:nvSpPr>
          <p:spPr>
            <a:xfrm>
              <a:off x="4513688" y="3782121"/>
              <a:ext cx="772400" cy="365819"/>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t>TSC2</a:t>
              </a:r>
              <a:endParaRPr lang="en-US" sz="1400" b="1" dirty="0"/>
            </a:p>
          </p:txBody>
        </p:sp>
        <p:cxnSp>
          <p:nvCxnSpPr>
            <p:cNvPr id="78" name="Straight Connector 77"/>
            <p:cNvCxnSpPr/>
            <p:nvPr/>
          </p:nvCxnSpPr>
          <p:spPr>
            <a:xfrm flipV="1">
              <a:off x="5559835" y="4178432"/>
              <a:ext cx="494575" cy="2115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62" idx="6"/>
            </p:cNvCxnSpPr>
            <p:nvPr/>
          </p:nvCxnSpPr>
          <p:spPr>
            <a:xfrm>
              <a:off x="5286088" y="3965031"/>
              <a:ext cx="494305" cy="3191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5822322" y="3287446"/>
            <a:ext cx="1758815" cy="461665"/>
          </a:xfrm>
          <a:prstGeom prst="rect">
            <a:avLst/>
          </a:prstGeom>
          <a:noFill/>
        </p:spPr>
        <p:txBody>
          <a:bodyPr wrap="none" rtlCol="0">
            <a:spAutoFit/>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MEMBRANE</a:t>
            </a:r>
            <a:endPar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7" name="TextBox 146"/>
          <p:cNvSpPr txBox="1"/>
          <p:nvPr/>
        </p:nvSpPr>
        <p:spPr>
          <a:xfrm>
            <a:off x="5438488" y="3189308"/>
            <a:ext cx="3289349" cy="1107996"/>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600" b="1" dirty="0" smtClean="0">
                <a:solidFill>
                  <a:schemeClr val="tx1"/>
                </a:solidFill>
              </a:rPr>
              <a:t>AMINOACIDS KEEP mTORC1 ACTIVE</a:t>
            </a:r>
          </a:p>
          <a:p>
            <a:pPr algn="ctr"/>
            <a:r>
              <a:rPr lang="en-US" sz="1600" b="1" dirty="0" smtClean="0">
                <a:solidFill>
                  <a:schemeClr val="tx1"/>
                </a:solidFill>
              </a:rPr>
              <a:t>INDEPENDENT OF  </a:t>
            </a:r>
            <a:r>
              <a:rPr lang="en-US" b="1" dirty="0" smtClean="0">
                <a:solidFill>
                  <a:schemeClr val="tx1"/>
                </a:solidFill>
              </a:rPr>
              <a:t>IIS, </a:t>
            </a:r>
            <a:r>
              <a:rPr lang="en-US" sz="1600" b="1" dirty="0" smtClean="0">
                <a:solidFill>
                  <a:schemeClr val="tx1"/>
                </a:solidFill>
              </a:rPr>
              <a:t>WHICH</a:t>
            </a:r>
            <a:r>
              <a:rPr lang="en-US" b="1" dirty="0" smtClean="0">
                <a:solidFill>
                  <a:schemeClr val="tx1"/>
                </a:solidFill>
              </a:rPr>
              <a:t> </a:t>
            </a:r>
            <a:r>
              <a:rPr lang="en-US" sz="1600" b="1" dirty="0" smtClean="0">
                <a:solidFill>
                  <a:schemeClr val="tx1"/>
                </a:solidFill>
              </a:rPr>
              <a:t>DISRUPTS mTORC2  &amp; CAUSES INSULIN RESISTANCE</a:t>
            </a:r>
            <a:endParaRPr lang="en-US" sz="1600" b="1" dirty="0">
              <a:solidFill>
                <a:schemeClr val="tx1"/>
              </a:solidFill>
            </a:endParaRPr>
          </a:p>
        </p:txBody>
      </p:sp>
      <p:grpSp>
        <p:nvGrpSpPr>
          <p:cNvPr id="38" name="Group 37"/>
          <p:cNvGrpSpPr/>
          <p:nvPr/>
        </p:nvGrpSpPr>
        <p:grpSpPr>
          <a:xfrm>
            <a:off x="76994" y="4792357"/>
            <a:ext cx="1650976" cy="1114687"/>
            <a:chOff x="76994" y="4792357"/>
            <a:chExt cx="1650976" cy="1114687"/>
          </a:xfrm>
        </p:grpSpPr>
        <p:sp>
          <p:nvSpPr>
            <p:cNvPr id="1024" name="TextBox 1023"/>
            <p:cNvSpPr txBox="1"/>
            <p:nvPr/>
          </p:nvSpPr>
          <p:spPr>
            <a:xfrm>
              <a:off x="380999" y="4792357"/>
              <a:ext cx="872355"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algn="ctr"/>
              <a:r>
                <a:rPr lang="en-US" sz="1400" b="1" dirty="0" smtClean="0"/>
                <a:t>INSULIN/</a:t>
              </a:r>
            </a:p>
            <a:p>
              <a:pPr algn="ctr"/>
              <a:r>
                <a:rPr lang="en-US" sz="1400" b="1" dirty="0" smtClean="0"/>
                <a:t>IGF</a:t>
              </a:r>
              <a:endParaRPr lang="en-US" sz="1400" b="1" dirty="0"/>
            </a:p>
          </p:txBody>
        </p:sp>
        <p:cxnSp>
          <p:nvCxnSpPr>
            <p:cNvPr id="46" name="Straight Arrow Connector 45"/>
            <p:cNvCxnSpPr>
              <a:stCxn id="1024" idx="3"/>
              <a:endCxn id="1028" idx="1"/>
            </p:cNvCxnSpPr>
            <p:nvPr/>
          </p:nvCxnSpPr>
          <p:spPr>
            <a:xfrm flipV="1">
              <a:off x="1253354" y="5051915"/>
              <a:ext cx="315432" cy="2052"/>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107" name="TextBox 106"/>
            <p:cNvSpPr txBox="1"/>
            <p:nvPr/>
          </p:nvSpPr>
          <p:spPr>
            <a:xfrm>
              <a:off x="1021633" y="4804896"/>
              <a:ext cx="692818" cy="369332"/>
            </a:xfrm>
            <a:prstGeom prst="rect">
              <a:avLst/>
            </a:prstGeom>
            <a:noFill/>
          </p:spPr>
          <p:txBody>
            <a:bodyPr wrap="none" rtlCol="0">
              <a:spAutoFit/>
            </a:bodyPr>
            <a:lstStyle/>
            <a:p>
              <a:pPr algn="ctr"/>
              <a:r>
                <a:rPr lang="en-US" b="1" dirty="0" smtClean="0">
                  <a:solidFill>
                    <a:srgbClr val="FF0000"/>
                  </a:solidFill>
                </a:rPr>
                <a:t>    YP </a:t>
              </a:r>
              <a:endParaRPr lang="en-US" b="1" dirty="0">
                <a:solidFill>
                  <a:srgbClr val="FF0000"/>
                </a:solidFill>
              </a:endParaRPr>
            </a:p>
          </p:txBody>
        </p:sp>
        <p:sp>
          <p:nvSpPr>
            <p:cNvPr id="10" name="Rounded Rectangle 9"/>
            <p:cNvSpPr/>
            <p:nvPr/>
          </p:nvSpPr>
          <p:spPr>
            <a:xfrm>
              <a:off x="76994" y="5396319"/>
              <a:ext cx="1650976" cy="510725"/>
            </a:xfrm>
            <a:prstGeom prst="round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p>
              <a:r>
                <a:rPr lang="en-US" sz="1200" b="1" dirty="0" smtClean="0">
                  <a:solidFill>
                    <a:schemeClr val="tx1"/>
                  </a:solidFill>
                </a:rPr>
                <a:t>Tyr phosphorylation promotes IRS, Receptor complex</a:t>
              </a:r>
            </a:p>
          </p:txBody>
        </p:sp>
      </p:grpSp>
      <p:sp>
        <p:nvSpPr>
          <p:cNvPr id="77" name="Rounded Rectangle 76"/>
          <p:cNvSpPr/>
          <p:nvPr/>
        </p:nvSpPr>
        <p:spPr>
          <a:xfrm>
            <a:off x="61492" y="1420526"/>
            <a:ext cx="2590800" cy="136723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tx1"/>
                </a:solidFill>
              </a:rPr>
              <a:t>ON T308 PHOSPHORYLATION Akt ENTERS INTO </a:t>
            </a:r>
            <a:r>
              <a:rPr lang="en-US" sz="1400" b="1" dirty="0">
                <a:solidFill>
                  <a:schemeClr val="tx1"/>
                </a:solidFill>
              </a:rPr>
              <a:t>CYTOPLASM  AND </a:t>
            </a:r>
            <a:r>
              <a:rPr lang="en-US" sz="1400" b="1" dirty="0" smtClean="0">
                <a:solidFill>
                  <a:schemeClr val="tx1"/>
                </a:solidFill>
              </a:rPr>
              <a:t>PHOSPHORYLATES TSC2 RELEASING </a:t>
            </a:r>
            <a:r>
              <a:rPr lang="en-US" sz="1400" b="1" dirty="0">
                <a:solidFill>
                  <a:schemeClr val="tx1"/>
                </a:solidFill>
              </a:rPr>
              <a:t>ITS INHIBITORY EFFECT ON  RHEB- mTORC1 COMPLEX</a:t>
            </a:r>
          </a:p>
        </p:txBody>
      </p:sp>
      <p:cxnSp>
        <p:nvCxnSpPr>
          <p:cNvPr id="13" name="Elbow Connector 12"/>
          <p:cNvCxnSpPr>
            <a:stCxn id="77" idx="2"/>
            <a:endCxn id="15" idx="2"/>
          </p:cNvCxnSpPr>
          <p:nvPr/>
        </p:nvCxnSpPr>
        <p:spPr>
          <a:xfrm rot="16200000" flipH="1">
            <a:off x="2156990" y="1987660"/>
            <a:ext cx="548113" cy="2148308"/>
          </a:xfrm>
          <a:prstGeom prst="bentConnector2">
            <a:avLst/>
          </a:prstGeom>
          <a:ln>
            <a:solidFill>
              <a:srgbClr val="C00000"/>
            </a:solidFill>
            <a:tailEnd type="arrow"/>
          </a:ln>
        </p:spPr>
        <p:style>
          <a:lnRef idx="2">
            <a:schemeClr val="accent2"/>
          </a:lnRef>
          <a:fillRef idx="0">
            <a:schemeClr val="accent2"/>
          </a:fillRef>
          <a:effectRef idx="1">
            <a:schemeClr val="accent2"/>
          </a:effectRef>
          <a:fontRef idx="minor">
            <a:schemeClr val="tx1"/>
          </a:fontRef>
        </p:style>
      </p:cxnSp>
      <p:sp>
        <p:nvSpPr>
          <p:cNvPr id="31" name="Rectangle 30"/>
          <p:cNvSpPr/>
          <p:nvPr/>
        </p:nvSpPr>
        <p:spPr>
          <a:xfrm>
            <a:off x="6941128" y="1420526"/>
            <a:ext cx="205982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NUTRIENTS ACTIVATE</a:t>
            </a:r>
          </a:p>
          <a:p>
            <a:pPr algn="ctr"/>
            <a:r>
              <a:rPr lang="en-US" sz="1600" b="1" dirty="0" smtClean="0">
                <a:solidFill>
                  <a:schemeClr val="tx1"/>
                </a:solidFill>
              </a:rPr>
              <a:t>mTORC2 AND Akt</a:t>
            </a:r>
          </a:p>
          <a:p>
            <a:pPr algn="ctr"/>
            <a:r>
              <a:rPr lang="en-US" sz="1600" b="1" dirty="0" smtClean="0">
                <a:solidFill>
                  <a:schemeClr val="tx1"/>
                </a:solidFill>
              </a:rPr>
              <a:t>TRANSLOCATION</a:t>
            </a:r>
          </a:p>
          <a:p>
            <a:pPr algn="ctr"/>
            <a:r>
              <a:rPr lang="en-US" sz="1600" b="1" dirty="0" smtClean="0">
                <a:solidFill>
                  <a:schemeClr val="tx1"/>
                </a:solidFill>
              </a:rPr>
              <a:t>TO THE MEMBRANE </a:t>
            </a:r>
            <a:endParaRPr lang="en-US" sz="1600" b="1" dirty="0">
              <a:solidFill>
                <a:schemeClr val="tx1"/>
              </a:solidFill>
            </a:endParaRPr>
          </a:p>
        </p:txBody>
      </p:sp>
      <p:sp>
        <p:nvSpPr>
          <p:cNvPr id="32" name="Rectangle 31"/>
          <p:cNvSpPr/>
          <p:nvPr/>
        </p:nvSpPr>
        <p:spPr>
          <a:xfrm>
            <a:off x="2665391" y="1537899"/>
            <a:ext cx="1734509"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C00000"/>
                </a:solidFill>
              </a:rPr>
              <a:t>Rictor phosphorylation impairs  mTORC2 function and glucose uptake; but protects IRS from ubiquitination</a:t>
            </a:r>
            <a:endParaRPr lang="en-US" sz="1200" b="1" dirty="0">
              <a:solidFill>
                <a:srgbClr val="C00000"/>
              </a:solidFill>
            </a:endParaRPr>
          </a:p>
        </p:txBody>
      </p:sp>
      <p:sp>
        <p:nvSpPr>
          <p:cNvPr id="37" name="TextBox 36"/>
          <p:cNvSpPr txBox="1"/>
          <p:nvPr/>
        </p:nvSpPr>
        <p:spPr>
          <a:xfrm>
            <a:off x="186559" y="3593812"/>
            <a:ext cx="2744404" cy="1107996"/>
          </a:xfrm>
          <a:prstGeom prst="rect">
            <a:avLst/>
          </a:prstGeom>
          <a:noFill/>
        </p:spPr>
        <p:txBody>
          <a:bodyPr wrap="square" rtlCol="0">
            <a:spAutoFit/>
          </a:bodyPr>
          <a:lstStyle/>
          <a:p>
            <a:pPr marL="285750" indent="-285750">
              <a:buFont typeface="Wingdings" panose="05000000000000000000" pitchFamily="2" charset="2"/>
              <a:buChar char="v"/>
            </a:pPr>
            <a:r>
              <a:rPr lang="en-US" sz="1100" b="1" dirty="0" smtClean="0">
                <a:solidFill>
                  <a:schemeClr val="tx1"/>
                </a:solidFill>
              </a:rPr>
              <a:t>Serine phosphorylation of IRS </a:t>
            </a:r>
          </a:p>
          <a:p>
            <a:r>
              <a:rPr lang="en-US" sz="1100" b="1" dirty="0" smtClean="0">
                <a:solidFill>
                  <a:schemeClr val="tx1"/>
                </a:solidFill>
              </a:rPr>
              <a:t>          by mTORC1/ S6K inhibits </a:t>
            </a:r>
          </a:p>
          <a:p>
            <a:r>
              <a:rPr lang="en-US" sz="1100" b="1" dirty="0" smtClean="0"/>
              <a:t>          </a:t>
            </a:r>
            <a:r>
              <a:rPr lang="en-US" sz="1100" b="1" dirty="0" smtClean="0">
                <a:solidFill>
                  <a:schemeClr val="tx1"/>
                </a:solidFill>
              </a:rPr>
              <a:t>insulin signaling </a:t>
            </a:r>
          </a:p>
          <a:p>
            <a:pPr marL="285750" indent="-285750">
              <a:buFont typeface="Wingdings" panose="05000000000000000000" pitchFamily="2" charset="2"/>
              <a:buChar char="v"/>
            </a:pPr>
            <a:r>
              <a:rPr lang="en-US" sz="1100" b="1" dirty="0" smtClean="0">
                <a:solidFill>
                  <a:schemeClr val="tx1"/>
                </a:solidFill>
              </a:rPr>
              <a:t> IRS dissociates from the receptor</a:t>
            </a:r>
          </a:p>
          <a:p>
            <a:pPr marL="285750" indent="-285750">
              <a:buFont typeface="Wingdings" panose="05000000000000000000" pitchFamily="2" charset="2"/>
              <a:buChar char="v"/>
            </a:pPr>
            <a:r>
              <a:rPr lang="en-US" sz="1100" b="1" dirty="0" smtClean="0">
                <a:solidFill>
                  <a:schemeClr val="tx1"/>
                </a:solidFill>
              </a:rPr>
              <a:t>mTORC2 promotes ubiquitination of serine phosphorylated IRS</a:t>
            </a:r>
            <a:endParaRPr lang="en-US" sz="1100" dirty="0"/>
          </a:p>
        </p:txBody>
      </p:sp>
    </p:spTree>
    <p:extLst>
      <p:ext uri="{BB962C8B-B14F-4D97-AF65-F5344CB8AC3E}">
        <p14:creationId xmlns:p14="http://schemas.microsoft.com/office/powerpoint/2010/main" val="287196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par>
                                <p:cTn id="20" presetID="22"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par>
                                <p:cTn id="23" presetID="22" presetClass="entr" presetSubtype="1"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circle(in)">
                                      <p:cBhvr>
                                        <p:cTn id="28" dur="2000"/>
                                        <p:tgtEl>
                                          <p:spTgt spid="3"/>
                                        </p:tgtEl>
                                      </p:cBhvr>
                                    </p:animEffec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21" presetClass="entr" presetSubtype="1"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heel(1)">
                                      <p:cBhvr>
                                        <p:cTn id="35" dur="2000"/>
                                        <p:tgtEl>
                                          <p:spTgt spid="5"/>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028"/>
                                        </p:tgtEl>
                                        <p:attrNameLst>
                                          <p:attrName>style.visibility</p:attrName>
                                        </p:attrNameLst>
                                      </p:cBhvr>
                                      <p:to>
                                        <p:strVal val="visible"/>
                                      </p:to>
                                    </p:set>
                                    <p:animEffect transition="in" filter="wipe(left)">
                                      <p:cBhvr>
                                        <p:cTn id="45" dur="500"/>
                                        <p:tgtEl>
                                          <p:spTgt spid="1028"/>
                                        </p:tgtEl>
                                      </p:cBhvr>
                                    </p:animEffect>
                                  </p:childTnLst>
                                </p:cTn>
                              </p:par>
                              <p:par>
                                <p:cTn id="46" presetID="22" presetClass="entr" presetSubtype="8" fill="hold"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wipe(left)">
                                      <p:cBhvr>
                                        <p:cTn id="48" dur="500"/>
                                        <p:tgtEl>
                                          <p:spTgt spid="58"/>
                                        </p:tgtEl>
                                      </p:cBhvr>
                                    </p:animEffect>
                                  </p:childTnLst>
                                </p:cTn>
                              </p:par>
                              <p:par>
                                <p:cTn id="49" presetID="22" presetClass="entr" presetSubtype="8" fill="hold" nodeType="with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wipe(left)">
                                      <p:cBhvr>
                                        <p:cTn id="51" dur="500"/>
                                        <p:tgtEl>
                                          <p:spTgt spid="105"/>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par>
                                <p:cTn id="56" presetID="22" presetClass="entr" presetSubtype="8"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par>
                          <p:cTn id="59" fill="hold">
                            <p:stCondLst>
                              <p:cond delay="1000"/>
                            </p:stCondLst>
                            <p:childTnLst>
                              <p:par>
                                <p:cTn id="60" presetID="22" presetClass="entr" presetSubtype="8"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wipe(left)">
                                      <p:cBhvr>
                                        <p:cTn id="62" dur="500"/>
                                        <p:tgtEl>
                                          <p:spTgt spid="82"/>
                                        </p:tgtEl>
                                      </p:cBhvr>
                                    </p:animEffect>
                                  </p:childTnLst>
                                </p:cTn>
                              </p:par>
                            </p:childTnLst>
                          </p:cTn>
                        </p:par>
                        <p:par>
                          <p:cTn id="63" fill="hold">
                            <p:stCondLst>
                              <p:cond delay="1500"/>
                            </p:stCondLst>
                            <p:childTnLst>
                              <p:par>
                                <p:cTn id="64" presetID="1" presetClass="entr" presetSubtype="0" fill="hold" grpId="0" nodeType="afterEffect">
                                  <p:stCondLst>
                                    <p:cond delay="0"/>
                                  </p:stCondLst>
                                  <p:childTnLst>
                                    <p:set>
                                      <p:cBhvr>
                                        <p:cTn id="65" dur="1" fill="hold">
                                          <p:stCondLst>
                                            <p:cond delay="0"/>
                                          </p:stCondLst>
                                        </p:cTn>
                                        <p:tgtEl>
                                          <p:spTgt spid="1051"/>
                                        </p:tgtEl>
                                        <p:attrNameLst>
                                          <p:attrName>style.visibility</p:attrName>
                                        </p:attrNameLst>
                                      </p:cBhvr>
                                      <p:to>
                                        <p:strVal val="visible"/>
                                      </p:to>
                                    </p:set>
                                  </p:childTnLst>
                                </p:cTn>
                              </p:par>
                            </p:childTnLst>
                          </p:cTn>
                        </p:par>
                        <p:par>
                          <p:cTn id="66" fill="hold">
                            <p:stCondLst>
                              <p:cond delay="1500"/>
                            </p:stCondLst>
                            <p:childTnLst>
                              <p:par>
                                <p:cTn id="67" presetID="1" presetClass="exit" presetSubtype="0" fill="hold" nodeType="afterEffect">
                                  <p:stCondLst>
                                    <p:cond delay="1000"/>
                                  </p:stCondLst>
                                  <p:childTnLst>
                                    <p:set>
                                      <p:cBhvr>
                                        <p:cTn id="68" dur="1" fill="hold">
                                          <p:stCondLst>
                                            <p:cond delay="0"/>
                                          </p:stCondLst>
                                        </p:cTn>
                                        <p:tgtEl>
                                          <p:spTgt spid="82"/>
                                        </p:tgtEl>
                                        <p:attrNameLst>
                                          <p:attrName>style.visibility</p:attrName>
                                        </p:attrNameLst>
                                      </p:cBhvr>
                                      <p:to>
                                        <p:strVal val="hidden"/>
                                      </p:to>
                                    </p:set>
                                  </p:childTnLst>
                                </p:cTn>
                              </p:par>
                              <p:par>
                                <p:cTn id="69" presetID="1" presetClass="exit" presetSubtype="0" fill="hold" grpId="1" nodeType="withEffect">
                                  <p:stCondLst>
                                    <p:cond delay="1000"/>
                                  </p:stCondLst>
                                  <p:childTnLst>
                                    <p:set>
                                      <p:cBhvr>
                                        <p:cTn id="70" dur="1" fill="hold">
                                          <p:stCondLst>
                                            <p:cond delay="0"/>
                                          </p:stCondLst>
                                        </p:cTn>
                                        <p:tgtEl>
                                          <p:spTgt spid="5"/>
                                        </p:tgtEl>
                                        <p:attrNameLst>
                                          <p:attrName>style.visibility</p:attrName>
                                        </p:attrNameLst>
                                      </p:cBhvr>
                                      <p:to>
                                        <p:strVal val="hidden"/>
                                      </p:to>
                                    </p:set>
                                  </p:childTnLst>
                                </p:cTn>
                              </p:par>
                              <p:par>
                                <p:cTn id="71" presetID="1" presetClass="exit" presetSubtype="0" fill="hold" nodeType="withEffect">
                                  <p:stCondLst>
                                    <p:cond delay="1000"/>
                                  </p:stCondLst>
                                  <p:childTnLst>
                                    <p:set>
                                      <p:cBhvr>
                                        <p:cTn id="72" dur="1" fill="hold">
                                          <p:stCondLst>
                                            <p:cond delay="0"/>
                                          </p:stCondLst>
                                        </p:cTn>
                                        <p:tgtEl>
                                          <p:spTgt spid="12"/>
                                        </p:tgtEl>
                                        <p:attrNameLst>
                                          <p:attrName>style.visibility</p:attrName>
                                        </p:attrNameLst>
                                      </p:cBhvr>
                                      <p:to>
                                        <p:strVal val="hidden"/>
                                      </p:to>
                                    </p:set>
                                  </p:childTnLst>
                                </p:cTn>
                              </p:par>
                              <p:par>
                                <p:cTn id="73" presetID="1" presetClass="exit" presetSubtype="0" fill="hold" grpId="1" nodeType="withEffect">
                                  <p:stCondLst>
                                    <p:cond delay="1000"/>
                                  </p:stCondLst>
                                  <p:childTnLst>
                                    <p:set>
                                      <p:cBhvr>
                                        <p:cTn id="74" dur="1" fill="hold">
                                          <p:stCondLst>
                                            <p:cond delay="0"/>
                                          </p:stCondLst>
                                        </p:cTn>
                                        <p:tgtEl>
                                          <p:spTgt spid="1051"/>
                                        </p:tgtEl>
                                        <p:attrNameLst>
                                          <p:attrName>style.visibility</p:attrName>
                                        </p:attrNameLst>
                                      </p:cBhvr>
                                      <p:to>
                                        <p:strVal val="hidden"/>
                                      </p:to>
                                    </p:set>
                                  </p:childTnLst>
                                </p:cTn>
                              </p:par>
                            </p:childTnLst>
                          </p:cTn>
                        </p:par>
                        <p:par>
                          <p:cTn id="75" fill="hold">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99"/>
                                        </p:tgtEl>
                                        <p:attrNameLst>
                                          <p:attrName>style.visibility</p:attrName>
                                        </p:attrNameLst>
                                      </p:cBhvr>
                                      <p:to>
                                        <p:strVal val="visible"/>
                                      </p:to>
                                    </p:set>
                                    <p:animEffect transition="in" filter="wipe(left)">
                                      <p:cBhvr>
                                        <p:cTn id="78" dur="500"/>
                                        <p:tgtEl>
                                          <p:spTgt spid="99"/>
                                        </p:tgtEl>
                                      </p:cBhvr>
                                    </p:animEffect>
                                  </p:childTnLst>
                                </p:cTn>
                              </p:par>
                            </p:childTnLst>
                          </p:cTn>
                        </p:par>
                        <p:par>
                          <p:cTn id="79" fill="hold">
                            <p:stCondLst>
                              <p:cond delay="3000"/>
                            </p:stCondLst>
                            <p:childTnLst>
                              <p:par>
                                <p:cTn id="80" presetID="22" presetClass="entr" presetSubtype="8" fill="hold" nodeType="after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wipe(left)">
                                      <p:cBhvr>
                                        <p:cTn id="82" dur="500"/>
                                        <p:tgtEl>
                                          <p:spTgt spid="85"/>
                                        </p:tgtEl>
                                      </p:cBhvr>
                                    </p:animEffect>
                                  </p:childTnLst>
                                </p:cTn>
                              </p:par>
                            </p:childTnLst>
                          </p:cTn>
                        </p:par>
                        <p:par>
                          <p:cTn id="83" fill="hold">
                            <p:stCondLst>
                              <p:cond delay="3500"/>
                            </p:stCondLst>
                            <p:childTnLst>
                              <p:par>
                                <p:cTn id="84" presetID="22" presetClass="entr" presetSubtype="8" fill="hold" nodeType="after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wipe(left)">
                                      <p:cBhvr>
                                        <p:cTn id="86" dur="500"/>
                                        <p:tgtEl>
                                          <p:spTgt spid="84"/>
                                        </p:tgtEl>
                                      </p:cBhvr>
                                    </p:animEffect>
                                  </p:childTnLst>
                                </p:cTn>
                              </p:par>
                            </p:childTnLst>
                          </p:cTn>
                        </p:par>
                        <p:par>
                          <p:cTn id="87" fill="hold">
                            <p:stCondLst>
                              <p:cond delay="4000"/>
                            </p:stCondLst>
                            <p:childTnLst>
                              <p:par>
                                <p:cTn id="88" presetID="22" presetClass="entr" presetSubtype="8" fill="hold" nodeType="afterEffect">
                                  <p:stCondLst>
                                    <p:cond delay="0"/>
                                  </p:stCondLst>
                                  <p:childTnLst>
                                    <p:set>
                                      <p:cBhvr>
                                        <p:cTn id="89" dur="1" fill="hold">
                                          <p:stCondLst>
                                            <p:cond delay="0"/>
                                          </p:stCondLst>
                                        </p:cTn>
                                        <p:tgtEl>
                                          <p:spTgt spid="96"/>
                                        </p:tgtEl>
                                        <p:attrNameLst>
                                          <p:attrName>style.visibility</p:attrName>
                                        </p:attrNameLst>
                                      </p:cBhvr>
                                      <p:to>
                                        <p:strVal val="visible"/>
                                      </p:to>
                                    </p:set>
                                    <p:animEffect transition="in" filter="wipe(left)">
                                      <p:cBhvr>
                                        <p:cTn id="90" dur="500"/>
                                        <p:tgtEl>
                                          <p:spTgt spid="96"/>
                                        </p:tgtEl>
                                      </p:cBhvr>
                                    </p:animEffect>
                                  </p:childTnLst>
                                </p:cTn>
                              </p:par>
                            </p:childTnLst>
                          </p:cTn>
                        </p:par>
                        <p:par>
                          <p:cTn id="91" fill="hold">
                            <p:stCondLst>
                              <p:cond delay="4500"/>
                            </p:stCondLst>
                            <p:childTnLst>
                              <p:par>
                                <p:cTn id="92" presetID="22" presetClass="entr" presetSubtype="8" fill="hold" nodeType="afterEffect">
                                  <p:stCondLst>
                                    <p:cond delay="0"/>
                                  </p:stCondLst>
                                  <p:childTnLst>
                                    <p:set>
                                      <p:cBhvr>
                                        <p:cTn id="93" dur="1" fill="hold">
                                          <p:stCondLst>
                                            <p:cond delay="0"/>
                                          </p:stCondLst>
                                        </p:cTn>
                                        <p:tgtEl>
                                          <p:spTgt spid="101"/>
                                        </p:tgtEl>
                                        <p:attrNameLst>
                                          <p:attrName>style.visibility</p:attrName>
                                        </p:attrNameLst>
                                      </p:cBhvr>
                                      <p:to>
                                        <p:strVal val="visible"/>
                                      </p:to>
                                    </p:set>
                                    <p:animEffect transition="in" filter="wipe(left)">
                                      <p:cBhvr>
                                        <p:cTn id="94" dur="500"/>
                                        <p:tgtEl>
                                          <p:spTgt spid="101"/>
                                        </p:tgtEl>
                                      </p:cBhvr>
                                    </p:animEffect>
                                  </p:childTnLst>
                                </p:cTn>
                              </p:par>
                              <p:par>
                                <p:cTn id="95" presetID="22" presetClass="entr" presetSubtype="8" fill="hold" nodeType="withEffect">
                                  <p:stCondLst>
                                    <p:cond delay="0"/>
                                  </p:stCondLst>
                                  <p:childTnLst>
                                    <p:set>
                                      <p:cBhvr>
                                        <p:cTn id="96" dur="1" fill="hold">
                                          <p:stCondLst>
                                            <p:cond delay="0"/>
                                          </p:stCondLst>
                                        </p:cTn>
                                        <p:tgtEl>
                                          <p:spTgt spid="100"/>
                                        </p:tgtEl>
                                        <p:attrNameLst>
                                          <p:attrName>style.visibility</p:attrName>
                                        </p:attrNameLst>
                                      </p:cBhvr>
                                      <p:to>
                                        <p:strVal val="visible"/>
                                      </p:to>
                                    </p:set>
                                    <p:animEffect transition="in" filter="wipe(left)">
                                      <p:cBhvr>
                                        <p:cTn id="97" dur="500"/>
                                        <p:tgtEl>
                                          <p:spTgt spid="10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124"/>
                                        </p:tgtEl>
                                        <p:attrNameLst>
                                          <p:attrName>style.visibility</p:attrName>
                                        </p:attrNameLst>
                                      </p:cBhvr>
                                      <p:to>
                                        <p:strVal val="visible"/>
                                      </p:to>
                                    </p:set>
                                    <p:animEffect transition="in" filter="wipe(down)">
                                      <p:cBhvr>
                                        <p:cTn id="102" dur="500"/>
                                        <p:tgtEl>
                                          <p:spTgt spid="124"/>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barn(inVertical)">
                                      <p:cBhvr>
                                        <p:cTn id="105" dur="500"/>
                                        <p:tgtEl>
                                          <p:spTgt spid="37"/>
                                        </p:tgtEl>
                                      </p:cBhvr>
                                    </p:animEffect>
                                  </p:childTnLst>
                                </p:cTn>
                              </p:par>
                            </p:childTnLst>
                          </p:cTn>
                        </p:par>
                        <p:par>
                          <p:cTn id="106" fill="hold">
                            <p:stCondLst>
                              <p:cond delay="500"/>
                            </p:stCondLst>
                            <p:childTnLst>
                              <p:par>
                                <p:cTn id="107" presetID="22" presetClass="entr" presetSubtype="8" fill="hold" nodeType="afterEffect">
                                  <p:stCondLst>
                                    <p:cond delay="0"/>
                                  </p:stCondLst>
                                  <p:childTnLst>
                                    <p:set>
                                      <p:cBhvr>
                                        <p:cTn id="108" dur="1" fill="hold">
                                          <p:stCondLst>
                                            <p:cond delay="0"/>
                                          </p:stCondLst>
                                        </p:cTn>
                                        <p:tgtEl>
                                          <p:spTgt spid="134"/>
                                        </p:tgtEl>
                                        <p:attrNameLst>
                                          <p:attrName>style.visibility</p:attrName>
                                        </p:attrNameLst>
                                      </p:cBhvr>
                                      <p:to>
                                        <p:strVal val="visible"/>
                                      </p:to>
                                    </p:set>
                                    <p:animEffect transition="in" filter="wipe(left)">
                                      <p:cBhvr>
                                        <p:cTn id="109" dur="500"/>
                                        <p:tgtEl>
                                          <p:spTgt spid="134"/>
                                        </p:tgtEl>
                                      </p:cBhvr>
                                    </p:animEffect>
                                  </p:childTnLst>
                                </p:cTn>
                              </p:par>
                              <p:par>
                                <p:cTn id="110" presetID="6" presetClass="entr" presetSubtype="16" fill="hold" grpId="0" nodeType="with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circle(in)">
                                      <p:cBhvr>
                                        <p:cTn id="112" dur="2000"/>
                                        <p:tgtEl>
                                          <p:spTgt spid="32"/>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136"/>
                                        </p:tgtEl>
                                        <p:attrNameLst>
                                          <p:attrName>style.visibility</p:attrName>
                                        </p:attrNameLst>
                                      </p:cBhvr>
                                      <p:to>
                                        <p:strVal val="visible"/>
                                      </p:to>
                                    </p:set>
                                    <p:animEffect transition="in" filter="wipe(left)">
                                      <p:cBhvr>
                                        <p:cTn id="117" dur="500"/>
                                        <p:tgtEl>
                                          <p:spTgt spid="136"/>
                                        </p:tgtEl>
                                      </p:cBhvr>
                                    </p:animEffect>
                                  </p:childTnLst>
                                </p:cTn>
                              </p:par>
                              <p:par>
                                <p:cTn id="118" presetID="22" presetClass="entr" presetSubtype="8" fill="hold" nodeType="withEffect">
                                  <p:stCondLst>
                                    <p:cond delay="0"/>
                                  </p:stCondLst>
                                  <p:childTnLst>
                                    <p:set>
                                      <p:cBhvr>
                                        <p:cTn id="119" dur="1" fill="hold">
                                          <p:stCondLst>
                                            <p:cond delay="0"/>
                                          </p:stCondLst>
                                        </p:cTn>
                                        <p:tgtEl>
                                          <p:spTgt spid="138"/>
                                        </p:tgtEl>
                                        <p:attrNameLst>
                                          <p:attrName>style.visibility</p:attrName>
                                        </p:attrNameLst>
                                      </p:cBhvr>
                                      <p:to>
                                        <p:strVal val="visible"/>
                                      </p:to>
                                    </p:set>
                                    <p:animEffect transition="in" filter="wipe(left)">
                                      <p:cBhvr>
                                        <p:cTn id="120" dur="500"/>
                                        <p:tgtEl>
                                          <p:spTgt spid="138"/>
                                        </p:tgtEl>
                                      </p:cBhvr>
                                    </p:animEffect>
                                  </p:childTnLst>
                                </p:cTn>
                              </p:par>
                            </p:childTnLst>
                          </p:cTn>
                        </p:par>
                        <p:par>
                          <p:cTn id="121" fill="hold">
                            <p:stCondLst>
                              <p:cond delay="500"/>
                            </p:stCondLst>
                            <p:childTnLst>
                              <p:par>
                                <p:cTn id="122" presetID="2" presetClass="entr" presetSubtype="4" fill="hold" grpId="0" nodeType="afterEffect">
                                  <p:stCondLst>
                                    <p:cond delay="0"/>
                                  </p:stCondLst>
                                  <p:childTnLst>
                                    <p:set>
                                      <p:cBhvr>
                                        <p:cTn id="123" dur="1" fill="hold">
                                          <p:stCondLst>
                                            <p:cond delay="0"/>
                                          </p:stCondLst>
                                        </p:cTn>
                                        <p:tgtEl>
                                          <p:spTgt spid="147"/>
                                        </p:tgtEl>
                                        <p:attrNameLst>
                                          <p:attrName>style.visibility</p:attrName>
                                        </p:attrNameLst>
                                      </p:cBhvr>
                                      <p:to>
                                        <p:strVal val="visible"/>
                                      </p:to>
                                    </p:set>
                                    <p:anim calcmode="lin" valueType="num">
                                      <p:cBhvr additive="base">
                                        <p:cTn id="124" dur="500" fill="hold"/>
                                        <p:tgtEl>
                                          <p:spTgt spid="147"/>
                                        </p:tgtEl>
                                        <p:attrNameLst>
                                          <p:attrName>ppt_x</p:attrName>
                                        </p:attrNameLst>
                                      </p:cBhvr>
                                      <p:tavLst>
                                        <p:tav tm="0">
                                          <p:val>
                                            <p:strVal val="#ppt_x"/>
                                          </p:val>
                                        </p:tav>
                                        <p:tav tm="100000">
                                          <p:val>
                                            <p:strVal val="#ppt_x"/>
                                          </p:val>
                                        </p:tav>
                                      </p:tavLst>
                                    </p:anim>
                                    <p:anim calcmode="lin" valueType="num">
                                      <p:cBhvr additive="base">
                                        <p:cTn id="125" dur="500" fill="hold"/>
                                        <p:tgtEl>
                                          <p:spTgt spid="1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 grpId="0"/>
      <p:bldP spid="7" grpId="0" animBg="1"/>
      <p:bldP spid="15" grpId="0" animBg="1"/>
      <p:bldP spid="16" grpId="0" animBg="1"/>
      <p:bldP spid="9" grpId="0" animBg="1"/>
      <p:bldP spid="1028" grpId="0" animBg="1"/>
      <p:bldP spid="1051" grpId="0" animBg="1"/>
      <p:bldP spid="1051" grpId="1" animBg="1"/>
      <p:bldP spid="99" grpId="0"/>
      <p:bldP spid="136" grpId="0" animBg="1"/>
      <p:bldP spid="3" grpId="0"/>
      <p:bldP spid="147" grpId="0" animBg="1"/>
      <p:bldP spid="77" grpId="0" animBg="1"/>
      <p:bldP spid="32"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76402" y="152400"/>
            <a:ext cx="2895600" cy="1587910"/>
          </a:xfrm>
          <a:noFill/>
          <a:ln>
            <a:noFill/>
          </a:ln>
        </p:spPr>
        <p:style>
          <a:lnRef idx="1">
            <a:schemeClr val="accent5"/>
          </a:lnRef>
          <a:fillRef idx="2">
            <a:schemeClr val="accent5"/>
          </a:fillRef>
          <a:effectRef idx="1">
            <a:schemeClr val="accent5"/>
          </a:effectRef>
          <a:fontRef idx="minor">
            <a:schemeClr val="dk1"/>
          </a:fontRef>
        </p:style>
        <p:txBody>
          <a:bodyPr>
            <a:noAutofit/>
          </a:bodyPr>
          <a:lstStyle/>
          <a:p>
            <a:r>
              <a:rPr lang="en-US" sz="1800" b="1" dirty="0">
                <a:solidFill>
                  <a:schemeClr val="tx1"/>
                </a:solidFill>
              </a:rPr>
              <a:t>INVERSE RELATION </a:t>
            </a:r>
            <a:r>
              <a:rPr lang="en-US" sz="1800" b="1" dirty="0" smtClean="0">
                <a:solidFill>
                  <a:schemeClr val="tx1"/>
                </a:solidFill>
              </a:rPr>
              <a:t>BETWEEN CONSUMPTION OF  </a:t>
            </a:r>
            <a:r>
              <a:rPr lang="en-US" sz="1800" b="1" i="1" dirty="0">
                <a:solidFill>
                  <a:schemeClr val="tx1"/>
                </a:solidFill>
              </a:rPr>
              <a:t>GLUCOSE </a:t>
            </a:r>
            <a:r>
              <a:rPr lang="en-US" sz="1800" b="1" i="1" dirty="0" smtClean="0">
                <a:solidFill>
                  <a:schemeClr val="tx1"/>
                </a:solidFill>
              </a:rPr>
              <a:t>&amp; O</a:t>
            </a:r>
            <a:r>
              <a:rPr lang="en-US" sz="1800" b="1" i="1" baseline="-25000" dirty="0" smtClean="0">
                <a:solidFill>
                  <a:schemeClr val="tx1"/>
                </a:solidFill>
              </a:rPr>
              <a:t>2 </a:t>
            </a:r>
            <a:r>
              <a:rPr lang="en-US" sz="1800" b="1" i="1" dirty="0" smtClean="0">
                <a:solidFill>
                  <a:schemeClr val="tx1"/>
                </a:solidFill>
              </a:rPr>
              <a:t>- </a:t>
            </a:r>
            <a:r>
              <a:rPr lang="en-US" sz="1800" b="1" dirty="0" smtClean="0">
                <a:solidFill>
                  <a:schemeClr val="tx1"/>
                </a:solidFill>
              </a:rPr>
              <a:t>NITROGEN </a:t>
            </a:r>
            <a:r>
              <a:rPr lang="en-US" sz="1800" b="1" i="1" dirty="0" smtClean="0">
                <a:solidFill>
                  <a:schemeClr val="tx1"/>
                </a:solidFill>
              </a:rPr>
              <a:t>AND</a:t>
            </a:r>
            <a:br>
              <a:rPr lang="en-US" sz="1800" b="1" i="1" dirty="0" smtClean="0">
                <a:solidFill>
                  <a:schemeClr val="tx1"/>
                </a:solidFill>
              </a:rPr>
            </a:br>
            <a:r>
              <a:rPr lang="en-US" sz="1800" b="1" i="1" dirty="0" smtClean="0">
                <a:solidFill>
                  <a:schemeClr val="tx1"/>
                </a:solidFill>
              </a:rPr>
              <a:t>PHOSPHATE  TRIGGER </a:t>
            </a:r>
            <a:r>
              <a:rPr lang="en-US" sz="1800" b="1" dirty="0" smtClean="0">
                <a:solidFill>
                  <a:schemeClr val="tx1"/>
                </a:solidFill>
              </a:rPr>
              <a:t>CELL GROWTH</a:t>
            </a:r>
            <a:endParaRPr lang="en-US" sz="1800" b="1" dirty="0">
              <a:solidFill>
                <a:schemeClr val="tx1"/>
              </a:solidFill>
            </a:endParaRPr>
          </a:p>
        </p:txBody>
      </p:sp>
      <p:sp>
        <p:nvSpPr>
          <p:cNvPr id="12" name="Content Placeholder 11"/>
          <p:cNvSpPr>
            <a:spLocks noGrp="1"/>
          </p:cNvSpPr>
          <p:nvPr>
            <p:ph sz="half" idx="2"/>
          </p:nvPr>
        </p:nvSpPr>
        <p:spPr>
          <a:xfrm>
            <a:off x="4954924" y="1658841"/>
            <a:ext cx="4036676" cy="4444739"/>
          </a:xfrm>
        </p:spPr>
        <p:txBody>
          <a:bodyPr>
            <a:noAutofit/>
          </a:bodyPr>
          <a:lstStyle/>
          <a:p>
            <a:r>
              <a:rPr lang="en-US" sz="1600" b="1" dirty="0" smtClean="0"/>
              <a:t>CANCER CELLS HAVE DAMAGED RESPIRATION &amp; DEPEND ON FERMENTATION  </a:t>
            </a:r>
            <a:r>
              <a:rPr lang="en-US" sz="1600" b="1" dirty="0"/>
              <a:t>FOR </a:t>
            </a:r>
            <a:r>
              <a:rPr lang="en-US" sz="1600" b="1" dirty="0" smtClean="0"/>
              <a:t> ENERGY </a:t>
            </a:r>
            <a:r>
              <a:rPr lang="en-US" sz="1600" b="1" dirty="0"/>
              <a:t> </a:t>
            </a:r>
            <a:r>
              <a:rPr lang="en-US" sz="1600" b="1" dirty="0" smtClean="0"/>
              <a:t>FOR CELL PROLIFERATION.</a:t>
            </a:r>
          </a:p>
          <a:p>
            <a:r>
              <a:rPr lang="en-US" sz="1600" b="1" dirty="0" smtClean="0"/>
              <a:t>IGNORED NITROGEN; PASTEUR WAS CATEGORICAL IN HIS DEMONSTRATION THAT NITROGEN TRIGGERS GROWTH. </a:t>
            </a:r>
          </a:p>
          <a:p>
            <a:r>
              <a:rPr lang="en-US" sz="1600" b="1" dirty="0"/>
              <a:t>CANCER CELLS CONSUME MORE OF GLUCOSE AND PRODUCE </a:t>
            </a:r>
            <a:r>
              <a:rPr lang="en-US" sz="1600" b="1" dirty="0" smtClean="0"/>
              <a:t>LACTIC ACID.</a:t>
            </a:r>
          </a:p>
          <a:p>
            <a:r>
              <a:rPr lang="en-US" sz="1600" b="1" dirty="0" smtClean="0"/>
              <a:t>THIS </a:t>
            </a:r>
            <a:r>
              <a:rPr lang="en-US" sz="1600" b="1" dirty="0"/>
              <a:t>THEORY IGNORES THE ROLE OF </a:t>
            </a:r>
            <a:r>
              <a:rPr lang="en-US" sz="1600" b="1" dirty="0" smtClean="0"/>
              <a:t>AMINO ACIDS  </a:t>
            </a:r>
            <a:r>
              <a:rPr lang="en-US" sz="1600" b="1" dirty="0"/>
              <a:t>AND FATTY ACIDS IN ENERGY </a:t>
            </a:r>
            <a:r>
              <a:rPr lang="en-US" sz="1600" b="1" dirty="0" smtClean="0"/>
              <a:t>PRODUCTION.</a:t>
            </a:r>
          </a:p>
          <a:p>
            <a:r>
              <a:rPr lang="en-US" sz="1600" b="1" dirty="0" smtClean="0"/>
              <a:t>MORE IMPORTANTLY, THE HYPOTHESIS LIMITS BASIC FUNCTION OF MITOCHONDRIA &amp; KREBS CYCLE TO ATP GENERATION AND IGNORES SUBSTRATE SHUTTLES AND ROLE IN BIOSYNTHESIS.</a:t>
            </a:r>
            <a:endParaRPr lang="en-US" sz="1600" b="1" dirty="0"/>
          </a:p>
        </p:txBody>
      </p:sp>
      <p:sp>
        <p:nvSpPr>
          <p:cNvPr id="4" name="Date Placeholder 3"/>
          <p:cNvSpPr>
            <a:spLocks noGrp="1"/>
          </p:cNvSpPr>
          <p:nvPr>
            <p:ph type="dt" sz="half" idx="10"/>
          </p:nvPr>
        </p:nvSpPr>
        <p:spPr/>
        <p:txBody>
          <a:bodyPr/>
          <a:lstStyle/>
          <a:p>
            <a:fld id="{A54098FD-DB2F-4670-8F87-91CE7A1DAC34}" type="datetime1">
              <a:rPr lang="en-US" smtClean="0"/>
              <a:pPr/>
              <a:t>11/1/2015</a:t>
            </a:fld>
            <a:endParaRPr lang="en-US" dirty="0"/>
          </a:p>
        </p:txBody>
      </p:sp>
      <p:sp>
        <p:nvSpPr>
          <p:cNvPr id="2" name="Footer Placeholder 1"/>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3" name="Slide Number Placeholder 2"/>
          <p:cNvSpPr>
            <a:spLocks noGrp="1"/>
          </p:cNvSpPr>
          <p:nvPr>
            <p:ph type="sldNum" sz="quarter" idx="12"/>
          </p:nvPr>
        </p:nvSpPr>
        <p:spPr/>
        <p:txBody>
          <a:bodyPr/>
          <a:lstStyle/>
          <a:p>
            <a:fld id="{3C1E57DD-D148-4809-8077-381D376375AF}" type="slidenum">
              <a:rPr lang="en-US" smtClean="0"/>
              <a:pPr/>
              <a:t>10</a:t>
            </a:fld>
            <a:endParaRPr lang="en-US" dirty="0"/>
          </a:p>
        </p:txBody>
      </p:sp>
      <p:pic>
        <p:nvPicPr>
          <p:cNvPr id="1026" name="Picture 2" descr="C:\Users\lvadl_000\Desktop\Louis Pasteu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52400"/>
            <a:ext cx="1295400" cy="1587910"/>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4906928" y="1658841"/>
            <a:ext cx="3949590" cy="1109421"/>
          </a:xfrm>
          <a:prstGeom prst="roundRect">
            <a:avLst>
              <a:gd name="adj" fmla="val 24840"/>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smtClean="0">
                <a:solidFill>
                  <a:srgbClr val="FF0000"/>
                </a:solidFill>
              </a:rPr>
              <a:t>?</a:t>
            </a:r>
            <a:endParaRPr lang="en-US" dirty="0">
              <a:solidFill>
                <a:srgbClr val="FF0000"/>
              </a:solidFill>
            </a:endParaRPr>
          </a:p>
        </p:txBody>
      </p:sp>
      <p:pic>
        <p:nvPicPr>
          <p:cNvPr id="3075" name="Picture 3"/>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959618"/>
            <a:ext cx="4038600" cy="3807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Oval 14"/>
          <p:cNvSpPr/>
          <p:nvPr/>
        </p:nvSpPr>
        <p:spPr>
          <a:xfrm>
            <a:off x="3505200" y="2768262"/>
            <a:ext cx="914400" cy="25657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endParaRPr>
          </a:p>
        </p:txBody>
      </p:sp>
      <p:sp>
        <p:nvSpPr>
          <p:cNvPr id="11" name="TextBox 10"/>
          <p:cNvSpPr txBox="1"/>
          <p:nvPr/>
        </p:nvSpPr>
        <p:spPr>
          <a:xfrm>
            <a:off x="381000" y="5737162"/>
            <a:ext cx="4191001" cy="307777"/>
          </a:xfrm>
          <a:prstGeom prst="rect">
            <a:avLst/>
          </a:prstGeom>
          <a:noFill/>
        </p:spPr>
        <p:txBody>
          <a:bodyPr wrap="square" rtlCol="0">
            <a:spAutoFit/>
          </a:bodyPr>
          <a:lstStyle/>
          <a:p>
            <a:r>
              <a:rPr lang="en-US" sz="1400" b="1" dirty="0">
                <a:solidFill>
                  <a:srgbClr val="FF0000"/>
                </a:solidFill>
              </a:rPr>
              <a:t>Barnett, J. A. (2000). A history of research on yeasts </a:t>
            </a:r>
            <a:r>
              <a:rPr lang="en-US" sz="1400" b="1" dirty="0" smtClean="0">
                <a:solidFill>
                  <a:srgbClr val="FF0000"/>
                </a:solidFill>
              </a:rPr>
              <a:t>2</a:t>
            </a:r>
            <a:endParaRPr lang="en-US" sz="1400" b="1" dirty="0">
              <a:solidFill>
                <a:srgbClr val="FF0000"/>
              </a:solidFill>
            </a:endParaRPr>
          </a:p>
        </p:txBody>
      </p:sp>
      <p:sp>
        <p:nvSpPr>
          <p:cNvPr id="18" name="TextBox 17"/>
          <p:cNvSpPr txBox="1"/>
          <p:nvPr/>
        </p:nvSpPr>
        <p:spPr>
          <a:xfrm>
            <a:off x="4572001" y="181513"/>
            <a:ext cx="2819401" cy="1477328"/>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AEROBIC GLYCOLYSIS</a:t>
            </a:r>
          </a:p>
          <a:p>
            <a:pPr algn="ctr"/>
            <a:r>
              <a:rPr lang="en-US" b="1" dirty="0" smtClean="0">
                <a:effectLst>
                  <a:outerShdw blurRad="38100" dist="38100" dir="2700000" algn="tl">
                    <a:srgbClr val="000000">
                      <a:alpha val="43137"/>
                    </a:srgbClr>
                  </a:outerShdw>
                </a:effectLst>
              </a:rPr>
              <a:t>(GLUCOSE CENTRC VIEW: </a:t>
            </a:r>
            <a:r>
              <a:rPr lang="en-US" b="1" i="1" dirty="0">
                <a:effectLst>
                  <a:outerShdw blurRad="38100" dist="38100" dir="2700000" algn="tl">
                    <a:srgbClr val="000000">
                      <a:alpha val="43137"/>
                    </a:srgbClr>
                  </a:outerShdw>
                </a:effectLst>
              </a:rPr>
              <a:t>ENERGY </a:t>
            </a:r>
            <a:r>
              <a:rPr lang="en-US" b="1" i="1" dirty="0" smtClean="0">
                <a:effectLst>
                  <a:outerShdw blurRad="38100" dist="38100" dir="2700000" algn="tl">
                    <a:srgbClr val="000000">
                      <a:alpha val="43137"/>
                    </a:srgbClr>
                  </a:outerShdw>
                </a:effectLst>
              </a:rPr>
              <a:t> SUPPLIED BY CARBOHYDRATE </a:t>
            </a:r>
            <a:r>
              <a:rPr lang="en-US" b="1" i="1" dirty="0">
                <a:effectLst>
                  <a:outerShdw blurRad="38100" dist="38100" dir="2700000" algn="tl">
                    <a:srgbClr val="000000">
                      <a:alpha val="43137"/>
                    </a:srgbClr>
                  </a:outerShdw>
                </a:effectLst>
              </a:rPr>
              <a:t>MAIN </a:t>
            </a:r>
            <a:r>
              <a:rPr lang="en-US" b="1" i="1" dirty="0" smtClean="0">
                <a:effectLst>
                  <a:outerShdw blurRad="38100" dist="38100" dir="2700000" algn="tl">
                    <a:srgbClr val="000000">
                      <a:alpha val="43137"/>
                    </a:srgbClr>
                  </a:outerShdw>
                </a:effectLst>
              </a:rPr>
              <a:t>TRIGGER FOR GROWTH</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p:txBody>
      </p:sp>
      <p:sp>
        <p:nvSpPr>
          <p:cNvPr id="9" name="Rounded Rectangle 8"/>
          <p:cNvSpPr/>
          <p:nvPr/>
        </p:nvSpPr>
        <p:spPr>
          <a:xfrm>
            <a:off x="5181600" y="4800600"/>
            <a:ext cx="3733800" cy="1244339"/>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219200" y="2590800"/>
            <a:ext cx="914400" cy="256573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endParaRPr>
          </a:p>
        </p:txBody>
      </p:sp>
      <p:pic>
        <p:nvPicPr>
          <p:cNvPr id="6" name="Picture 4" descr="C:\Users\user\Desktop\WARBU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199" y="152401"/>
            <a:ext cx="1295401" cy="1415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53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up)">
                                      <p:cBhvr>
                                        <p:cTn id="11" dur="500"/>
                                        <p:tgtEl>
                                          <p:spTgt spid="1026"/>
                                        </p:tgtEl>
                                      </p:cBhvr>
                                    </p:animEffect>
                                  </p:childTnLst>
                                </p:cTn>
                              </p:par>
                              <p:par>
                                <p:cTn id="12" presetID="22" presetClass="entr" presetSubtype="1" fill="hold" nodeType="with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wipe(up)">
                                      <p:cBhvr>
                                        <p:cTn id="14" dur="500"/>
                                        <p:tgtEl>
                                          <p:spTgt spid="3075"/>
                                        </p:tgtEl>
                                      </p:cBhvr>
                                    </p:animEffect>
                                  </p:childTnLst>
                                </p:cTn>
                              </p:par>
                              <p:par>
                                <p:cTn id="15" presetID="6"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par>
                          <p:cTn id="18" fill="hold">
                            <p:stCondLst>
                              <p:cond delay="2500"/>
                            </p:stCondLst>
                            <p:childTnLst>
                              <p:par>
                                <p:cTn id="19" presetID="21"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heel(1)">
                                      <p:cBhvr>
                                        <p:cTn id="21" dur="2000"/>
                                        <p:tgtEl>
                                          <p:spTgt spid="19"/>
                                        </p:tgtEl>
                                      </p:cBhvr>
                                    </p:animEffect>
                                  </p:childTnLst>
                                </p:cTn>
                              </p:par>
                              <p:par>
                                <p:cTn id="22" presetID="22" presetClass="entr" presetSubtype="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ircle(in)">
                                      <p:cBhvr>
                                        <p:cTn id="27" dur="2000"/>
                                        <p:tgtEl>
                                          <p:spTgt spid="18"/>
                                        </p:tgtEl>
                                      </p:cBhvr>
                                    </p:animEffect>
                                  </p:childTnLst>
                                </p:cTn>
                              </p:par>
                            </p:childTnLst>
                          </p:cTn>
                        </p:par>
                        <p:par>
                          <p:cTn id="28" fill="hold">
                            <p:stCondLst>
                              <p:cond delay="4500"/>
                            </p:stCondLst>
                            <p:childTnLst>
                              <p:par>
                                <p:cTn id="29" presetID="22" presetClass="entr" presetSubtype="1" fill="hold" grpId="0" nodeType="after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wipe(up)">
                                      <p:cBhvr>
                                        <p:cTn id="31" dur="500"/>
                                        <p:tgtEl>
                                          <p:spTgt spid="12">
                                            <p:txEl>
                                              <p:pRg st="0" end="0"/>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2">
                                            <p:txEl>
                                              <p:pRg st="1" end="1"/>
                                            </p:txEl>
                                          </p:spTgt>
                                        </p:tgtEl>
                                        <p:attrNameLst>
                                          <p:attrName>style.visibility</p:attrName>
                                        </p:attrNameLst>
                                      </p:cBhvr>
                                      <p:to>
                                        <p:strVal val="visible"/>
                                      </p:to>
                                    </p:set>
                                    <p:animEffect transition="in" filter="wipe(up)">
                                      <p:cBhvr>
                                        <p:cTn id="34" dur="500"/>
                                        <p:tgtEl>
                                          <p:spTgt spid="12">
                                            <p:txEl>
                                              <p:pRg st="1" end="1"/>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wipe(up)">
                                      <p:cBhvr>
                                        <p:cTn id="37" dur="500"/>
                                        <p:tgtEl>
                                          <p:spTgt spid="12">
                                            <p:txEl>
                                              <p:pRg st="2" end="2"/>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2">
                                            <p:txEl>
                                              <p:pRg st="3" end="3"/>
                                            </p:txEl>
                                          </p:spTgt>
                                        </p:tgtEl>
                                        <p:attrNameLst>
                                          <p:attrName>style.visibility</p:attrName>
                                        </p:attrNameLst>
                                      </p:cBhvr>
                                      <p:to>
                                        <p:strVal val="visible"/>
                                      </p:to>
                                    </p:set>
                                    <p:animEffect transition="in" filter="wipe(up)">
                                      <p:cBhvr>
                                        <p:cTn id="40" dur="500"/>
                                        <p:tgtEl>
                                          <p:spTgt spid="12">
                                            <p:txEl>
                                              <p:pRg st="3" end="3"/>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Effect transition="in" filter="wipe(up)">
                                      <p:cBhvr>
                                        <p:cTn id="43" dur="500"/>
                                        <p:tgtEl>
                                          <p:spTgt spid="12">
                                            <p:txEl>
                                              <p:pRg st="4" end="4"/>
                                            </p:txEl>
                                          </p:spTgt>
                                        </p:tgtEl>
                                      </p:cBhvr>
                                    </p:animEffect>
                                  </p:childTnLst>
                                </p:cTn>
                              </p:par>
                            </p:childTnLst>
                          </p:cTn>
                        </p:par>
                        <p:par>
                          <p:cTn id="44" fill="hold">
                            <p:stCondLst>
                              <p:cond delay="5000"/>
                            </p:stCondLst>
                            <p:childTnLst>
                              <p:par>
                                <p:cTn id="45" presetID="21" presetClass="entr" presetSubtype="1" fill="hold" grpId="0" nodeType="afterEffect">
                                  <p:stCondLst>
                                    <p:cond delay="50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par>
                          <p:cTn id="48" fill="hold">
                            <p:stCondLst>
                              <p:cond delay="6500"/>
                            </p:stCondLst>
                            <p:childTnLst>
                              <p:par>
                                <p:cTn id="49" presetID="21"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2000"/>
                                        <p:tgtEl>
                                          <p:spTgt spid="15"/>
                                        </p:tgtEl>
                                      </p:cBhvr>
                                    </p:animEffect>
                                  </p:childTnLst>
                                </p:cTn>
                              </p:par>
                            </p:childTnLst>
                          </p:cTn>
                        </p:par>
                        <p:par>
                          <p:cTn id="52" fill="hold">
                            <p:stCondLst>
                              <p:cond delay="8500"/>
                            </p:stCondLst>
                            <p:childTnLst>
                              <p:par>
                                <p:cTn id="53" presetID="21"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heel(1)">
                                      <p:cBhvr>
                                        <p:cTn id="5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build="p"/>
      <p:bldP spid="7" grpId="0" animBg="1"/>
      <p:bldP spid="15" grpId="0" animBg="1"/>
      <p:bldP spid="11" grpId="0"/>
      <p:bldP spid="18" grpId="0"/>
      <p:bldP spid="9"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457200" y="1600200"/>
            <a:ext cx="8382000" cy="4724400"/>
          </a:xfrm>
          <a:ln>
            <a:noFill/>
          </a:ln>
        </p:spPr>
        <p:txBody>
          <a:bodyPr>
            <a:noAutofit/>
          </a:bodyPr>
          <a:lstStyle/>
          <a:p>
            <a:r>
              <a:rPr lang="en-US" sz="1800" b="1" dirty="0" smtClean="0">
                <a:latin typeface="Times New Roman" panose="02020603050405020304" pitchFamily="18" charset="0"/>
                <a:cs typeface="Times New Roman" panose="02020603050405020304" pitchFamily="18" charset="0"/>
              </a:rPr>
              <a:t>Berzelius </a:t>
            </a:r>
            <a:r>
              <a:rPr lang="en-US" sz="1800" dirty="0" smtClean="0">
                <a:latin typeface="Times New Roman" panose="02020603050405020304" pitchFamily="18" charset="0"/>
                <a:cs typeface="Times New Roman" panose="02020603050405020304" pitchFamily="18" charset="0"/>
              </a:rPr>
              <a:t>(1808) </a:t>
            </a:r>
            <a:r>
              <a:rPr lang="en-US" sz="1800" dirty="0">
                <a:latin typeface="Times New Roman" panose="02020603050405020304" pitchFamily="18" charset="0"/>
                <a:cs typeface="Times New Roman" panose="02020603050405020304" pitchFamily="18" charset="0"/>
              </a:rPr>
              <a:t>-muscles of hunted stags - carbohydrates are split to lactic acid during active muscular activity. </a:t>
            </a:r>
          </a:p>
          <a:p>
            <a:r>
              <a:rPr lang="en-US" sz="1800" b="1" dirty="0">
                <a:latin typeface="Times New Roman" panose="02020603050405020304" pitchFamily="18" charset="0"/>
                <a:cs typeface="Times New Roman" panose="02020603050405020304" pitchFamily="18" charset="0"/>
              </a:rPr>
              <a:t>Fletcher and Hopkins </a:t>
            </a:r>
            <a:r>
              <a:rPr lang="en-US" sz="1800" dirty="0">
                <a:latin typeface="Times New Roman" panose="02020603050405020304" pitchFamily="18" charset="0"/>
                <a:cs typeface="Times New Roman" panose="02020603050405020304" pitchFamily="18" charset="0"/>
              </a:rPr>
              <a:t>(1907) Frog muscles produce lactic acid steadily both during activity and rest and it disappears when O</a:t>
            </a:r>
            <a:r>
              <a:rPr lang="en-US" sz="1800" baseline="-25000" dirty="0">
                <a:latin typeface="Times New Roman" panose="02020603050405020304" pitchFamily="18" charset="0"/>
                <a:cs typeface="Times New Roman" panose="02020603050405020304" pitchFamily="18" charset="0"/>
              </a:rPr>
              <a:t>2</a:t>
            </a:r>
            <a:r>
              <a:rPr lang="en-US" sz="1800" dirty="0">
                <a:latin typeface="Times New Roman" panose="02020603050405020304" pitchFamily="18" charset="0"/>
                <a:cs typeface="Times New Roman" panose="02020603050405020304" pitchFamily="18" charset="0"/>
              </a:rPr>
              <a:t> is admitted. </a:t>
            </a:r>
          </a:p>
          <a:p>
            <a:r>
              <a:rPr lang="en-US" sz="1800" b="1" dirty="0" smtClean="0">
                <a:latin typeface="Times New Roman" panose="02020603050405020304" pitchFamily="18" charset="0"/>
                <a:cs typeface="Times New Roman" panose="02020603050405020304" pitchFamily="18" charset="0"/>
              </a:rPr>
              <a:t>Meyerhof </a:t>
            </a:r>
            <a:r>
              <a:rPr lang="en-US" sz="1800" dirty="0" smtClean="0">
                <a:latin typeface="Times New Roman" panose="02020603050405020304" pitchFamily="18" charset="0"/>
                <a:cs typeface="Times New Roman" panose="02020603050405020304" pitchFamily="18" charset="0"/>
              </a:rPr>
              <a:t>(1920-30)- Muscle </a:t>
            </a:r>
            <a:r>
              <a:rPr lang="en-US" sz="1800" dirty="0">
                <a:latin typeface="Times New Roman" panose="02020603050405020304" pitchFamily="18" charset="0"/>
                <a:cs typeface="Times New Roman" panose="02020603050405020304" pitchFamily="18" charset="0"/>
              </a:rPr>
              <a:t>glycogen is cleaved to lactic acid</a:t>
            </a:r>
            <a:r>
              <a:rPr lang="en-US" sz="1800" dirty="0" smtClean="0">
                <a:latin typeface="Times New Roman" panose="02020603050405020304" pitchFamily="18" charset="0"/>
                <a:cs typeface="Times New Roman" panose="02020603050405020304" pitchFamily="18" charset="0"/>
              </a:rPr>
              <a:t>.</a:t>
            </a:r>
          </a:p>
          <a:p>
            <a:r>
              <a:rPr lang="en-US" sz="1800" b="1" dirty="0" smtClean="0">
                <a:latin typeface="Times New Roman" panose="02020603050405020304" pitchFamily="18" charset="0"/>
                <a:cs typeface="Times New Roman" panose="02020603050405020304" pitchFamily="18" charset="0"/>
              </a:rPr>
              <a:t>Cori cycle- </a:t>
            </a:r>
            <a:r>
              <a:rPr lang="en-US" sz="1800" dirty="0" smtClean="0">
                <a:latin typeface="Times New Roman" panose="02020603050405020304" pitchFamily="18" charset="0"/>
                <a:cs typeface="Times New Roman" panose="02020603050405020304" pitchFamily="18" charset="0"/>
              </a:rPr>
              <a:t>Muscle lactic acid converted to glucose in liver (inter organ transport)</a:t>
            </a:r>
          </a:p>
          <a:p>
            <a:r>
              <a:rPr lang="en-US" sz="1800" b="1" dirty="0" smtClean="0">
                <a:solidFill>
                  <a:srgbClr val="0070C0"/>
                </a:solidFill>
                <a:latin typeface="Times New Roman" panose="02020603050405020304" pitchFamily="18" charset="0"/>
                <a:cs typeface="Times New Roman" panose="02020603050405020304" pitchFamily="18" charset="0"/>
              </a:rPr>
              <a:t>The notion </a:t>
            </a:r>
            <a:r>
              <a:rPr lang="en-US" sz="1800" b="1" dirty="0">
                <a:solidFill>
                  <a:srgbClr val="0070C0"/>
                </a:solidFill>
                <a:latin typeface="Times New Roman" panose="02020603050405020304" pitchFamily="18" charset="0"/>
                <a:cs typeface="Times New Roman" panose="02020603050405020304" pitchFamily="18" charset="0"/>
              </a:rPr>
              <a:t>prevailed in spite of the fact that it was shown that heavy muscular exercise can be performed on pure fat diet, and the respiratory quotient (RQ) supports the complete combustion of fat (Lundsgaard</a:t>
            </a:r>
            <a:r>
              <a:rPr lang="en-US" sz="1800" b="1" baseline="30000" dirty="0">
                <a:solidFill>
                  <a:srgbClr val="0070C0"/>
                </a:solidFill>
                <a:latin typeface="Times New Roman" panose="02020603050405020304" pitchFamily="18" charset="0"/>
                <a:cs typeface="Times New Roman" panose="02020603050405020304" pitchFamily="18" charset="0"/>
              </a:rPr>
              <a:t>11</a:t>
            </a:r>
            <a:r>
              <a:rPr lang="en-US" sz="1800" b="1" dirty="0">
                <a:solidFill>
                  <a:srgbClr val="0070C0"/>
                </a:solidFill>
                <a:latin typeface="Times New Roman" panose="02020603050405020304" pitchFamily="18" charset="0"/>
                <a:cs typeface="Times New Roman" panose="02020603050405020304" pitchFamily="18" charset="0"/>
              </a:rPr>
              <a:t>). </a:t>
            </a:r>
          </a:p>
          <a:p>
            <a:r>
              <a:rPr lang="en-US" sz="1800" b="1" dirty="0" smtClean="0">
                <a:latin typeface="Times New Roman" panose="02020603050405020304" pitchFamily="18" charset="0"/>
                <a:cs typeface="Times New Roman" panose="02020603050405020304" pitchFamily="18" charset="0"/>
              </a:rPr>
              <a:t>Warburg (1927</a:t>
            </a:r>
            <a:r>
              <a:rPr lang="en-US" sz="1800" dirty="0" smtClean="0">
                <a:latin typeface="Times New Roman" panose="02020603050405020304" pitchFamily="18" charset="0"/>
                <a:cs typeface="Times New Roman" panose="02020603050405020304" pitchFamily="18" charset="0"/>
              </a:rPr>
              <a:t>) – </a:t>
            </a:r>
            <a:r>
              <a:rPr lang="en-US" sz="1800" dirty="0">
                <a:latin typeface="Times New Roman" panose="02020603050405020304" pitchFamily="18" charset="0"/>
                <a:cs typeface="Times New Roman" panose="02020603050405020304" pitchFamily="18" charset="0"/>
              </a:rPr>
              <a:t>proliferative cells produce lactic acid.</a:t>
            </a:r>
          </a:p>
          <a:p>
            <a:r>
              <a:rPr lang="en-US" sz="1800" b="1" dirty="0">
                <a:latin typeface="Times New Roman" panose="02020603050405020304" pitchFamily="18" charset="0"/>
                <a:cs typeface="Times New Roman" panose="02020603050405020304" pitchFamily="18" charset="0"/>
              </a:rPr>
              <a:t>Pasteur </a:t>
            </a:r>
            <a:r>
              <a:rPr lang="en-US" sz="1800" b="1" dirty="0" smtClean="0">
                <a:latin typeface="Times New Roman" panose="02020603050405020304" pitchFamily="18" charset="0"/>
                <a:cs typeface="Times New Roman" panose="02020603050405020304" pitchFamily="18" charset="0"/>
              </a:rPr>
              <a:t>reaction </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damaged respiration leads to  aerobic glycolysis</a:t>
            </a:r>
          </a:p>
          <a:p>
            <a:r>
              <a:rPr lang="en-US" sz="1800" b="1" dirty="0">
                <a:latin typeface="Times New Roman" panose="02020603050405020304" pitchFamily="18" charset="0"/>
                <a:cs typeface="Times New Roman" panose="02020603050405020304" pitchFamily="18" charset="0"/>
              </a:rPr>
              <a:t>Respiratory uncouplers  </a:t>
            </a:r>
            <a:r>
              <a:rPr lang="en-US" sz="1800" dirty="0">
                <a:latin typeface="Times New Roman" panose="02020603050405020304" pitchFamily="18" charset="0"/>
                <a:cs typeface="Times New Roman" panose="02020603050405020304" pitchFamily="18" charset="0"/>
              </a:rPr>
              <a:t>- glycolyse the cells</a:t>
            </a:r>
          </a:p>
          <a:p>
            <a:r>
              <a:rPr lang="en-US" sz="18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Pasteuriana’</a:t>
            </a:r>
            <a:r>
              <a:rPr lang="en-US" sz="1800" dirty="0">
                <a:latin typeface="Times New Roman" panose="02020603050405020304" pitchFamily="18" charset="0"/>
                <a:cs typeface="Times New Roman" panose="02020603050405020304" pitchFamily="18" charset="0"/>
              </a:rPr>
              <a:t>- glucose transport, </a:t>
            </a:r>
            <a:r>
              <a:rPr lang="en-US" sz="1800" dirty="0" smtClean="0">
                <a:latin typeface="Times New Roman" panose="02020603050405020304" pitchFamily="18" charset="0"/>
                <a:cs typeface="Times New Roman" panose="02020603050405020304" pitchFamily="18" charset="0"/>
              </a:rPr>
              <a:t>metabolism, proliferation  - </a:t>
            </a:r>
            <a:r>
              <a:rPr lang="en-US" sz="1800" dirty="0">
                <a:latin typeface="Times New Roman" panose="02020603050405020304" pitchFamily="18" charset="0"/>
                <a:cs typeface="Times New Roman" panose="02020603050405020304" pitchFamily="18" charset="0"/>
              </a:rPr>
              <a:t>lactic </a:t>
            </a:r>
            <a:r>
              <a:rPr lang="en-US" sz="1800" dirty="0" smtClean="0">
                <a:latin typeface="Times New Roman" panose="02020603050405020304" pitchFamily="18" charset="0"/>
                <a:cs typeface="Times New Roman" panose="02020603050405020304" pitchFamily="18" charset="0"/>
              </a:rPr>
              <a:t>acid</a:t>
            </a:r>
          </a:p>
          <a:p>
            <a:r>
              <a:rPr lang="en-US" sz="1800" dirty="0" smtClean="0">
                <a:latin typeface="Times New Roman" panose="02020603050405020304" pitchFamily="18" charset="0"/>
                <a:cs typeface="Times New Roman" panose="02020603050405020304" pitchFamily="18" charset="0"/>
              </a:rPr>
              <a:t>It projects ignores role of amino acids, fatty acids, and inorganic phosphate in cell energy production </a:t>
            </a:r>
            <a:endParaRPr lang="en-US" sz="1800" dirty="0">
              <a:latin typeface="Times New Roman" panose="02020603050405020304" pitchFamily="18" charset="0"/>
              <a:cs typeface="Times New Roman" panose="02020603050405020304" pitchFamily="18" charset="0"/>
            </a:endParaRPr>
          </a:p>
          <a:p>
            <a:endParaRPr lang="en-US" sz="1800" dirty="0"/>
          </a:p>
        </p:txBody>
      </p:sp>
      <p:sp>
        <p:nvSpPr>
          <p:cNvPr id="9" name="Oval 8"/>
          <p:cNvSpPr/>
          <p:nvPr/>
        </p:nvSpPr>
        <p:spPr>
          <a:xfrm>
            <a:off x="986477" y="1600200"/>
            <a:ext cx="6404923" cy="2743200"/>
          </a:xfrm>
          <a:prstGeom prst="ellipse">
            <a:avLst/>
          </a:prstGeom>
          <a:noFill/>
          <a:ln>
            <a:noFill/>
          </a:ln>
        </p:spPr>
        <p:style>
          <a:lnRef idx="1">
            <a:schemeClr val="accent6"/>
          </a:lnRef>
          <a:fillRef idx="2">
            <a:schemeClr val="accent6"/>
          </a:fillRef>
          <a:effectRef idx="1">
            <a:schemeClr val="accent6"/>
          </a:effectRef>
          <a:fontRef idx="minor">
            <a:schemeClr val="dk1"/>
          </a:fontRef>
        </p:style>
        <p:txBody>
          <a:bodyPr rtlCol="0" anchor="ctr">
            <a:prstTxWarp prst="textChevron">
              <a:avLst/>
            </a:prstTxWarp>
          </a:bodyPr>
          <a:lstStyle/>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LACTIC</a:t>
            </a:r>
          </a:p>
          <a:p>
            <a:pPr algn="ctr"/>
            <a:r>
              <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ACID</a:t>
            </a:r>
            <a:endParaRPr 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itle 7"/>
          <p:cNvSpPr>
            <a:spLocks noGrp="1"/>
          </p:cNvSpPr>
          <p:nvPr>
            <p:ph type="title"/>
          </p:nvPr>
        </p:nvSpPr>
        <p:spPr/>
        <p:txBody>
          <a:bodyPr>
            <a:normAutofit fontScale="90000"/>
          </a:bodyPr>
          <a:lstStyle/>
          <a:p>
            <a:r>
              <a:rPr lang="en-US" dirty="0" smtClean="0"/>
              <a:t>LACTIC ACID AT THE CENTER OF CELLULAR METABOLISM</a:t>
            </a:r>
            <a:endParaRPr lang="en-US" dirty="0"/>
          </a:p>
        </p:txBody>
      </p:sp>
      <p:sp>
        <p:nvSpPr>
          <p:cNvPr id="5" name="Date Placeholder 4"/>
          <p:cNvSpPr>
            <a:spLocks noGrp="1"/>
          </p:cNvSpPr>
          <p:nvPr>
            <p:ph type="dt" sz="half" idx="10"/>
          </p:nvPr>
        </p:nvSpPr>
        <p:spPr/>
        <p:txBody>
          <a:bodyPr/>
          <a:lstStyle/>
          <a:p>
            <a:fld id="{38EB7DFA-7372-43D1-AE92-079E43934914}" type="datetime1">
              <a:rPr lang="en-US" smtClean="0"/>
              <a:pPr/>
              <a:t>11/1/2015</a:t>
            </a:fld>
            <a:endParaRPr lang="en-US" dirty="0"/>
          </a:p>
        </p:txBody>
      </p:sp>
      <p:sp>
        <p:nvSpPr>
          <p:cNvPr id="6" name="Footer Placeholder 5"/>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7" name="Slide Number Placeholder 6"/>
          <p:cNvSpPr>
            <a:spLocks noGrp="1"/>
          </p:cNvSpPr>
          <p:nvPr>
            <p:ph type="sldNum" sz="quarter" idx="12"/>
          </p:nvPr>
        </p:nvSpPr>
        <p:spPr/>
        <p:txBody>
          <a:bodyPr/>
          <a:lstStyle/>
          <a:p>
            <a:fld id="{3C1E57DD-D148-4809-8077-381D376375AF}" type="slidenum">
              <a:rPr lang="en-US" smtClean="0"/>
              <a:pPr/>
              <a:t>11</a:t>
            </a:fld>
            <a:endParaRPr lang="en-US" dirty="0"/>
          </a:p>
        </p:txBody>
      </p:sp>
      <p:sp>
        <p:nvSpPr>
          <p:cNvPr id="10" name="Oval 9"/>
          <p:cNvSpPr/>
          <p:nvPr/>
        </p:nvSpPr>
        <p:spPr>
          <a:xfrm>
            <a:off x="1066800" y="3581400"/>
            <a:ext cx="6629399" cy="2743200"/>
          </a:xfrm>
          <a:prstGeom prst="ellipse">
            <a:avLst/>
          </a:prstGeom>
          <a:noFill/>
          <a:ln>
            <a:noFill/>
          </a:ln>
        </p:spPr>
        <p:style>
          <a:lnRef idx="1">
            <a:schemeClr val="accent6"/>
          </a:lnRef>
          <a:fillRef idx="2">
            <a:schemeClr val="accent6"/>
          </a:fillRef>
          <a:effectRef idx="1">
            <a:schemeClr val="accent6"/>
          </a:effectRef>
          <a:fontRef idx="minor">
            <a:schemeClr val="dk1"/>
          </a:fontRef>
        </p:style>
        <p:txBody>
          <a:bodyPr rtlCol="0" anchor="ctr">
            <a:prstTxWarp prst="textChevronInverted">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GLUCOSE: THE ONLY SOURCE OF LACTATE   </a:t>
            </a:r>
          </a:p>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&amp;</a:t>
            </a:r>
          </a:p>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ENERGY</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24650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000"/>
                                        <p:tgtEl>
                                          <p:spTgt spid="1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wipe(left)">
                                      <p:cBhvr>
                                        <p:cTn id="10" dur="1000"/>
                                        <p:tgtEl>
                                          <p:spTgt spid="12">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animEffect transition="in" filter="wipe(left)">
                                      <p:cBhvr>
                                        <p:cTn id="13" dur="1000"/>
                                        <p:tgtEl>
                                          <p:spTgt spid="12">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animEffect transition="in" filter="wipe(left)">
                                      <p:cBhvr>
                                        <p:cTn id="16" dur="1000"/>
                                        <p:tgtEl>
                                          <p:spTgt spid="12">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animEffect transition="in" filter="wipe(left)">
                                      <p:cBhvr>
                                        <p:cTn id="19" dur="1000"/>
                                        <p:tgtEl>
                                          <p:spTgt spid="12">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12">
                                            <p:txEl>
                                              <p:pRg st="5" end="5"/>
                                            </p:txEl>
                                          </p:spTgt>
                                        </p:tgtEl>
                                        <p:attrNameLst>
                                          <p:attrName>style.visibility</p:attrName>
                                        </p:attrNameLst>
                                      </p:cBhvr>
                                      <p:to>
                                        <p:strVal val="visible"/>
                                      </p:to>
                                    </p:set>
                                    <p:animEffect transition="in" filter="wipe(left)">
                                      <p:cBhvr>
                                        <p:cTn id="22" dur="1000"/>
                                        <p:tgtEl>
                                          <p:spTgt spid="12">
                                            <p:txEl>
                                              <p:pRg st="5" end="5"/>
                                            </p:txEl>
                                          </p:spTgt>
                                        </p:tgtEl>
                                      </p:cBhvr>
                                    </p:animEffect>
                                  </p:childTnLst>
                                </p:cTn>
                              </p:par>
                              <p:par>
                                <p:cTn id="23" presetID="22" presetClass="entr" presetSubtype="8" fill="hold" nodeType="withEffect">
                                  <p:stCondLst>
                                    <p:cond delay="0"/>
                                  </p:stCondLst>
                                  <p:childTnLst>
                                    <p:set>
                                      <p:cBhvr>
                                        <p:cTn id="24" dur="1" fill="hold">
                                          <p:stCondLst>
                                            <p:cond delay="0"/>
                                          </p:stCondLst>
                                        </p:cTn>
                                        <p:tgtEl>
                                          <p:spTgt spid="12">
                                            <p:txEl>
                                              <p:pRg st="6" end="6"/>
                                            </p:txEl>
                                          </p:spTgt>
                                        </p:tgtEl>
                                        <p:attrNameLst>
                                          <p:attrName>style.visibility</p:attrName>
                                        </p:attrNameLst>
                                      </p:cBhvr>
                                      <p:to>
                                        <p:strVal val="visible"/>
                                      </p:to>
                                    </p:set>
                                    <p:animEffect transition="in" filter="wipe(left)">
                                      <p:cBhvr>
                                        <p:cTn id="25" dur="1000"/>
                                        <p:tgtEl>
                                          <p:spTgt spid="12">
                                            <p:txEl>
                                              <p:pRg st="6" end="6"/>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12">
                                            <p:txEl>
                                              <p:pRg st="7" end="7"/>
                                            </p:txEl>
                                          </p:spTgt>
                                        </p:tgtEl>
                                        <p:attrNameLst>
                                          <p:attrName>style.visibility</p:attrName>
                                        </p:attrNameLst>
                                      </p:cBhvr>
                                      <p:to>
                                        <p:strVal val="visible"/>
                                      </p:to>
                                    </p:set>
                                    <p:animEffect transition="in" filter="wipe(left)">
                                      <p:cBhvr>
                                        <p:cTn id="28" dur="1000"/>
                                        <p:tgtEl>
                                          <p:spTgt spid="12">
                                            <p:txEl>
                                              <p:pRg st="7" end="7"/>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animEffect transition="in" filter="wipe(left)">
                                      <p:cBhvr>
                                        <p:cTn id="31" dur="1000"/>
                                        <p:tgtEl>
                                          <p:spTgt spid="12">
                                            <p:txEl>
                                              <p:pRg st="8" end="8"/>
                                            </p:txEl>
                                          </p:spTgt>
                                        </p:tgtEl>
                                      </p:cBhvr>
                                    </p:animEffect>
                                  </p:childTnLst>
                                </p:cTn>
                              </p:par>
                              <p:par>
                                <p:cTn id="32" presetID="22" presetClass="entr" presetSubtype="8" fill="hold" nodeType="withEffect">
                                  <p:stCondLst>
                                    <p:cond delay="0"/>
                                  </p:stCondLst>
                                  <p:childTnLst>
                                    <p:set>
                                      <p:cBhvr>
                                        <p:cTn id="33" dur="1" fill="hold">
                                          <p:stCondLst>
                                            <p:cond delay="0"/>
                                          </p:stCondLst>
                                        </p:cTn>
                                        <p:tgtEl>
                                          <p:spTgt spid="12">
                                            <p:txEl>
                                              <p:pRg st="9" end="9"/>
                                            </p:txEl>
                                          </p:spTgt>
                                        </p:tgtEl>
                                        <p:attrNameLst>
                                          <p:attrName>style.visibility</p:attrName>
                                        </p:attrNameLst>
                                      </p:cBhvr>
                                      <p:to>
                                        <p:strVal val="visible"/>
                                      </p:to>
                                    </p:set>
                                    <p:animEffect transition="in" filter="wipe(left)">
                                      <p:cBhvr>
                                        <p:cTn id="34" dur="1000"/>
                                        <p:tgtEl>
                                          <p:spTgt spid="12">
                                            <p:txEl>
                                              <p:pRg st="9" end="9"/>
                                            </p:txEl>
                                          </p:spTgt>
                                        </p:tgtEl>
                                      </p:cBhvr>
                                    </p:animEffect>
                                  </p:childTnLst>
                                </p:cTn>
                              </p:par>
                            </p:childTnLst>
                          </p:cTn>
                        </p:par>
                        <p:par>
                          <p:cTn id="35" fill="hold">
                            <p:stCondLst>
                              <p:cond delay="1000"/>
                            </p:stCondLst>
                            <p:childTnLst>
                              <p:par>
                                <p:cTn id="36" presetID="26" presetClass="entr" presetSubtype="0" fill="hold" grpId="0" nodeType="afterEffect">
                                  <p:stCondLst>
                                    <p:cond delay="50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290">
                                          <p:stCondLst>
                                            <p:cond delay="0"/>
                                          </p:stCondLst>
                                        </p:cTn>
                                        <p:tgtEl>
                                          <p:spTgt spid="9"/>
                                        </p:tgtEl>
                                      </p:cBhvr>
                                    </p:animEffect>
                                    <p:anim calcmode="lin" valueType="num">
                                      <p:cBhvr>
                                        <p:cTn id="39"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0"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1"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42"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43"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44" dur="13">
                                          <p:stCondLst>
                                            <p:cond delay="325"/>
                                          </p:stCondLst>
                                        </p:cTn>
                                        <p:tgtEl>
                                          <p:spTgt spid="9"/>
                                        </p:tgtEl>
                                      </p:cBhvr>
                                      <p:to x="100000" y="60000"/>
                                    </p:animScale>
                                    <p:animScale>
                                      <p:cBhvr>
                                        <p:cTn id="45" dur="83" decel="50000">
                                          <p:stCondLst>
                                            <p:cond delay="338"/>
                                          </p:stCondLst>
                                        </p:cTn>
                                        <p:tgtEl>
                                          <p:spTgt spid="9"/>
                                        </p:tgtEl>
                                      </p:cBhvr>
                                      <p:to x="100000" y="100000"/>
                                    </p:animScale>
                                    <p:animScale>
                                      <p:cBhvr>
                                        <p:cTn id="46" dur="13">
                                          <p:stCondLst>
                                            <p:cond delay="656"/>
                                          </p:stCondLst>
                                        </p:cTn>
                                        <p:tgtEl>
                                          <p:spTgt spid="9"/>
                                        </p:tgtEl>
                                      </p:cBhvr>
                                      <p:to x="100000" y="80000"/>
                                    </p:animScale>
                                    <p:animScale>
                                      <p:cBhvr>
                                        <p:cTn id="47" dur="83" decel="50000">
                                          <p:stCondLst>
                                            <p:cond delay="669"/>
                                          </p:stCondLst>
                                        </p:cTn>
                                        <p:tgtEl>
                                          <p:spTgt spid="9"/>
                                        </p:tgtEl>
                                      </p:cBhvr>
                                      <p:to x="100000" y="100000"/>
                                    </p:animScale>
                                    <p:animScale>
                                      <p:cBhvr>
                                        <p:cTn id="48" dur="13">
                                          <p:stCondLst>
                                            <p:cond delay="821"/>
                                          </p:stCondLst>
                                        </p:cTn>
                                        <p:tgtEl>
                                          <p:spTgt spid="9"/>
                                        </p:tgtEl>
                                      </p:cBhvr>
                                      <p:to x="100000" y="90000"/>
                                    </p:animScale>
                                    <p:animScale>
                                      <p:cBhvr>
                                        <p:cTn id="49" dur="83" decel="50000">
                                          <p:stCondLst>
                                            <p:cond delay="834"/>
                                          </p:stCondLst>
                                        </p:cTn>
                                        <p:tgtEl>
                                          <p:spTgt spid="9"/>
                                        </p:tgtEl>
                                      </p:cBhvr>
                                      <p:to x="100000" y="100000"/>
                                    </p:animScale>
                                    <p:animScale>
                                      <p:cBhvr>
                                        <p:cTn id="50" dur="13">
                                          <p:stCondLst>
                                            <p:cond delay="904"/>
                                          </p:stCondLst>
                                        </p:cTn>
                                        <p:tgtEl>
                                          <p:spTgt spid="9"/>
                                        </p:tgtEl>
                                      </p:cBhvr>
                                      <p:to x="100000" y="95000"/>
                                    </p:animScale>
                                    <p:animScale>
                                      <p:cBhvr>
                                        <p:cTn id="51" dur="83" decel="50000">
                                          <p:stCondLst>
                                            <p:cond delay="917"/>
                                          </p:stCondLst>
                                        </p:cTn>
                                        <p:tgtEl>
                                          <p:spTgt spid="9"/>
                                        </p:tgtEl>
                                      </p:cBhvr>
                                      <p:to x="100000" y="100000"/>
                                    </p:animScale>
                                  </p:childTnLst>
                                </p:cTn>
                              </p:par>
                            </p:childTnLst>
                          </p:cTn>
                        </p:par>
                        <p:par>
                          <p:cTn id="52" fill="hold">
                            <p:stCondLst>
                              <p:cond delay="2500"/>
                            </p:stCondLst>
                            <p:childTnLst>
                              <p:par>
                                <p:cTn id="53" presetID="31"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style.rotation</p:attrName>
                                        </p:attrNameLst>
                                      </p:cBhvr>
                                      <p:tavLst>
                                        <p:tav tm="0">
                                          <p:val>
                                            <p:fltVal val="90"/>
                                          </p:val>
                                        </p:tav>
                                        <p:tav tm="100000">
                                          <p:val>
                                            <p:fltVal val="0"/>
                                          </p:val>
                                        </p:tav>
                                      </p:tavLst>
                                    </p:anim>
                                    <p:animEffect transition="in" filter="fade">
                                      <p:cBhvr>
                                        <p:cTn id="5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INORGANIC PHOSPHATE (Pi)  IN INSULIN SIGNALING?</a:t>
            </a:r>
            <a:endParaRPr lang="en-US" dirty="0"/>
          </a:p>
        </p:txBody>
      </p:sp>
      <p:sp>
        <p:nvSpPr>
          <p:cNvPr id="3" name="Content Placeholder 2"/>
          <p:cNvSpPr>
            <a:spLocks noGrp="1"/>
          </p:cNvSpPr>
          <p:nvPr>
            <p:ph idx="1"/>
          </p:nvPr>
        </p:nvSpPr>
        <p:spPr>
          <a:xfrm>
            <a:off x="228600" y="1524000"/>
            <a:ext cx="8686800" cy="4800600"/>
          </a:xfrm>
        </p:spPr>
        <p:txBody>
          <a:bodyPr>
            <a:noAutofit/>
          </a:bodyPr>
          <a:lstStyle/>
          <a:p>
            <a:pPr marL="457200" lvl="1" indent="0" algn="ctr">
              <a:buNone/>
            </a:pPr>
            <a:r>
              <a:rPr lang="en-US" sz="3200" b="1" u="sng" dirty="0">
                <a:ln w="18000">
                  <a:solidFill>
                    <a:schemeClr val="bg2"/>
                  </a:solidFill>
                  <a:prstDash val="solid"/>
                  <a:miter lim="800000"/>
                </a:ln>
                <a:solidFill>
                  <a:srgbClr val="C00000"/>
                </a:solidFill>
                <a:effectLst>
                  <a:outerShdw blurRad="25500" dist="23000" dir="7020000" algn="tl">
                    <a:srgbClr val="000000">
                      <a:alpha val="50000"/>
                    </a:srgbClr>
                  </a:outerShdw>
                </a:effectLst>
              </a:rPr>
              <a:t>Macleod’s Nobel </a:t>
            </a:r>
            <a:r>
              <a:rPr lang="en-US" sz="3200" b="1" u="sng" dirty="0" smtClean="0">
                <a:ln w="18000">
                  <a:solidFill>
                    <a:schemeClr val="bg2"/>
                  </a:solidFill>
                  <a:prstDash val="solid"/>
                  <a:miter lim="800000"/>
                </a:ln>
                <a:solidFill>
                  <a:srgbClr val="C00000"/>
                </a:solidFill>
                <a:effectLst>
                  <a:outerShdw blurRad="25500" dist="23000" dir="7020000" algn="tl">
                    <a:srgbClr val="000000">
                      <a:alpha val="50000"/>
                    </a:srgbClr>
                  </a:outerShdw>
                </a:effectLst>
              </a:rPr>
              <a:t>lecture</a:t>
            </a:r>
            <a:endParaRPr lang="en-US" b="1" u="sng" dirty="0" smtClean="0"/>
          </a:p>
          <a:p>
            <a:pPr lvl="1">
              <a:buFont typeface="Wingdings" panose="05000000000000000000" pitchFamily="2" charset="2"/>
              <a:buChar char="v"/>
            </a:pPr>
            <a:r>
              <a:rPr lang="en-US" sz="2000" b="1" u="sng" dirty="0" smtClean="0"/>
              <a:t>Inorganic phosphate (Pi) :</a:t>
            </a:r>
            <a:r>
              <a:rPr lang="en-US" sz="2000" dirty="0" smtClean="0"/>
              <a:t>  </a:t>
            </a:r>
          </a:p>
          <a:p>
            <a:pPr lvl="2">
              <a:buFont typeface="Wingdings" panose="05000000000000000000" pitchFamily="2" charset="2"/>
              <a:buChar char="Ø"/>
            </a:pPr>
            <a:r>
              <a:rPr lang="en-US" sz="2000" dirty="0" smtClean="0"/>
              <a:t>I</a:t>
            </a:r>
            <a:r>
              <a:rPr lang="en-US" sz="2000" b="1" dirty="0" smtClean="0"/>
              <a:t>nsulin </a:t>
            </a:r>
            <a:r>
              <a:rPr lang="en-US" sz="2000" b="1" dirty="0"/>
              <a:t>reduces circulating levels of </a:t>
            </a:r>
            <a:r>
              <a:rPr lang="en-US" sz="2000" b="1" dirty="0" smtClean="0"/>
              <a:t>both glucose and Pi. </a:t>
            </a:r>
            <a:endParaRPr lang="en-US" sz="2000" dirty="0" smtClean="0"/>
          </a:p>
          <a:p>
            <a:pPr lvl="2">
              <a:buFont typeface="Wingdings" panose="05000000000000000000" pitchFamily="2" charset="2"/>
              <a:buChar char="Ø"/>
            </a:pPr>
            <a:r>
              <a:rPr lang="en-US" sz="2000" b="1" dirty="0" smtClean="0"/>
              <a:t>During </a:t>
            </a:r>
            <a:r>
              <a:rPr lang="en-US" sz="2000" b="1" dirty="0"/>
              <a:t>recovery period </a:t>
            </a:r>
            <a:r>
              <a:rPr lang="en-US" sz="2000" b="1" dirty="0" smtClean="0"/>
              <a:t>Pi reappears </a:t>
            </a:r>
            <a:r>
              <a:rPr lang="en-US" sz="2000" b="1" dirty="0"/>
              <a:t>in blood at a faster rate and is excreted in </a:t>
            </a:r>
            <a:r>
              <a:rPr lang="en-US" sz="2000" b="1" dirty="0" smtClean="0"/>
              <a:t>urine.</a:t>
            </a:r>
          </a:p>
          <a:p>
            <a:pPr lvl="1">
              <a:buFont typeface="Wingdings" panose="05000000000000000000" pitchFamily="2" charset="2"/>
              <a:buChar char="v"/>
            </a:pPr>
            <a:r>
              <a:rPr lang="en-US" sz="2000" b="1" dirty="0" smtClean="0"/>
              <a:t>Fate of glucose in cells:  </a:t>
            </a:r>
          </a:p>
          <a:p>
            <a:pPr lvl="2">
              <a:buFont typeface="Wingdings" panose="05000000000000000000" pitchFamily="2" charset="2"/>
              <a:buChar char="Ø"/>
            </a:pPr>
            <a:r>
              <a:rPr lang="en-US" sz="2000" b="1" dirty="0" smtClean="0"/>
              <a:t>Glucose </a:t>
            </a:r>
            <a:r>
              <a:rPr lang="en-US" sz="2000" b="1" dirty="0"/>
              <a:t>is neither converted into glycogen nor oxidized, but recycled as some unknown hexose </a:t>
            </a:r>
            <a:r>
              <a:rPr lang="en-US" sz="2000" b="1" dirty="0" smtClean="0"/>
              <a:t>phosphates</a:t>
            </a:r>
            <a:r>
              <a:rPr lang="en-US" sz="2000" dirty="0" smtClean="0"/>
              <a:t>.</a:t>
            </a:r>
          </a:p>
          <a:p>
            <a:pPr lvl="1">
              <a:buFont typeface="Wingdings" panose="05000000000000000000" pitchFamily="2" charset="2"/>
              <a:buChar char="v"/>
            </a:pPr>
            <a:r>
              <a:rPr lang="en-US" sz="2000" b="1" dirty="0"/>
              <a:t>Excessive i</a:t>
            </a:r>
            <a:r>
              <a:rPr lang="en-US" sz="2000" b="1" dirty="0" smtClean="0"/>
              <a:t>nsulin action:</a:t>
            </a:r>
          </a:p>
          <a:p>
            <a:pPr lvl="2">
              <a:buFont typeface="Wingdings" panose="05000000000000000000" pitchFamily="2" charset="2"/>
              <a:buChar char="Ø"/>
            </a:pPr>
            <a:r>
              <a:rPr lang="en-US" sz="2000" b="1" dirty="0" smtClean="0"/>
              <a:t>Excessive </a:t>
            </a:r>
            <a:r>
              <a:rPr lang="en-US" sz="2000" b="1" dirty="0"/>
              <a:t>insulin action results in hypoglycemic </a:t>
            </a:r>
            <a:r>
              <a:rPr lang="en-US" sz="2000" b="1" dirty="0" smtClean="0"/>
              <a:t>symptoms, </a:t>
            </a:r>
            <a:r>
              <a:rPr lang="en-US" sz="2000" b="1" dirty="0"/>
              <a:t>which promote increased intake of O</a:t>
            </a:r>
            <a:r>
              <a:rPr lang="en-US" sz="2000" b="1" baseline="-25000" dirty="0"/>
              <a:t>2</a:t>
            </a:r>
            <a:r>
              <a:rPr lang="en-US" sz="2000" b="1" dirty="0"/>
              <a:t> in insulin deprived experimental animals </a:t>
            </a:r>
            <a:r>
              <a:rPr lang="en-US" sz="2000" b="1"/>
              <a:t>and </a:t>
            </a:r>
            <a:r>
              <a:rPr lang="en-US" sz="2000" b="1" smtClean="0"/>
              <a:t>man.</a:t>
            </a:r>
            <a:endParaRPr lang="en-US" sz="2000" b="1" dirty="0" smtClean="0"/>
          </a:p>
          <a:p>
            <a:pPr lvl="2">
              <a:buFont typeface="Wingdings" panose="05000000000000000000" pitchFamily="2" charset="2"/>
              <a:buChar char="Ø"/>
            </a:pPr>
            <a:r>
              <a:rPr lang="en-US" sz="2000" b="1" dirty="0" smtClean="0"/>
              <a:t>It </a:t>
            </a:r>
            <a:r>
              <a:rPr lang="en-US" sz="2000" b="1" dirty="0"/>
              <a:t>is controlled, when sugar is administered along with insulin. </a:t>
            </a:r>
            <a:endParaRPr lang="en-US" sz="2000" b="1" dirty="0" smtClean="0"/>
          </a:p>
        </p:txBody>
      </p:sp>
      <p:sp>
        <p:nvSpPr>
          <p:cNvPr id="4" name="Date Placeholder 3"/>
          <p:cNvSpPr>
            <a:spLocks noGrp="1"/>
          </p:cNvSpPr>
          <p:nvPr>
            <p:ph type="dt" sz="half" idx="10"/>
          </p:nvPr>
        </p:nvSpPr>
        <p:spPr/>
        <p:txBody>
          <a:bodyPr/>
          <a:lstStyle/>
          <a:p>
            <a:fld id="{F7BA5B9A-33B5-4E77-B20F-42C83A5229F6}" type="datetime1">
              <a:rPr lang="en-US" smtClean="0"/>
              <a:pPr/>
              <a:t>11/1/2015</a:t>
            </a:fld>
            <a:endParaRPr lang="en-US" dirty="0"/>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6" name="Slide Number Placeholder 5"/>
          <p:cNvSpPr>
            <a:spLocks noGrp="1"/>
          </p:cNvSpPr>
          <p:nvPr>
            <p:ph type="sldNum" sz="quarter" idx="12"/>
          </p:nvPr>
        </p:nvSpPr>
        <p:spPr/>
        <p:txBody>
          <a:bodyPr/>
          <a:lstStyle/>
          <a:p>
            <a:fld id="{3C1E57DD-D148-4809-8077-381D376375AF}" type="slidenum">
              <a:rPr lang="en-US" smtClean="0"/>
              <a:pPr/>
              <a:t>12</a:t>
            </a:fld>
            <a:endParaRPr lang="en-US" dirty="0"/>
          </a:p>
        </p:txBody>
      </p:sp>
    </p:spTree>
    <p:extLst>
      <p:ext uri="{BB962C8B-B14F-4D97-AF65-F5344CB8AC3E}">
        <p14:creationId xmlns:p14="http://schemas.microsoft.com/office/powerpoint/2010/main" val="56321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up)">
                                      <p:cBhvr>
                                        <p:cTn id="10" dur="500"/>
                                        <p:tgtEl>
                                          <p:spTgt spid="3">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up)">
                                      <p:cBhvr>
                                        <p:cTn id="13" dur="500"/>
                                        <p:tgtEl>
                                          <p:spTgt spid="3">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up)">
                                      <p:cBhvr>
                                        <p:cTn id="16" dur="500"/>
                                        <p:tgtEl>
                                          <p:spTgt spid="3">
                                            <p:txEl>
                                              <p:pRg st="3" end="3"/>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up)">
                                      <p:cBhvr>
                                        <p:cTn id="19" dur="500"/>
                                        <p:tgtEl>
                                          <p:spTgt spid="3">
                                            <p:txEl>
                                              <p:pRg st="4" end="4"/>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par>
                                <p:cTn id="23" presetID="22"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up)">
                                      <p:cBhvr>
                                        <p:cTn id="25" dur="500"/>
                                        <p:tgtEl>
                                          <p:spTgt spid="3">
                                            <p:txEl>
                                              <p:pRg st="6" end="6"/>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up)">
                                      <p:cBhvr>
                                        <p:cTn id="28" dur="500"/>
                                        <p:tgtEl>
                                          <p:spTgt spid="3">
                                            <p:txEl>
                                              <p:pRg st="7" end="7"/>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wipe(up)">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4568662" y="914400"/>
            <a:ext cx="3903360" cy="435093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4969" y="2590800"/>
            <a:ext cx="2255110" cy="249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85800" y="914400"/>
            <a:ext cx="3733800" cy="434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369" y="1379741"/>
            <a:ext cx="3034258" cy="279279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625197" y="4557445"/>
            <a:ext cx="2797497" cy="584775"/>
          </a:xfrm>
          <a:prstGeom prst="rect">
            <a:avLst/>
          </a:prstGeom>
          <a:noFill/>
        </p:spPr>
        <p:txBody>
          <a:bodyPr wrap="none" rtlCol="0">
            <a:spAutoFit/>
          </a:bodyPr>
          <a:lstStyle/>
          <a:p>
            <a:pPr algn="ctr"/>
            <a:r>
              <a:rPr lang="en-US" sz="1600" b="1" dirty="0" smtClean="0"/>
              <a:t>RELATION BETWEEN GLUCOSE,</a:t>
            </a:r>
          </a:p>
          <a:p>
            <a:pPr algn="ctr"/>
            <a:r>
              <a:rPr lang="en-US" sz="1600" b="1" dirty="0" smtClean="0"/>
              <a:t> Pi, O2  CONSUMPTION</a:t>
            </a:r>
            <a:endParaRPr lang="en-US" sz="1600" b="1" dirty="0"/>
          </a:p>
        </p:txBody>
      </p:sp>
      <p:sp>
        <p:nvSpPr>
          <p:cNvPr id="6" name="TextBox 5"/>
          <p:cNvSpPr txBox="1"/>
          <p:nvPr/>
        </p:nvSpPr>
        <p:spPr>
          <a:xfrm>
            <a:off x="783876" y="1344956"/>
            <a:ext cx="1458122"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b="1" dirty="0" smtClean="0"/>
              <a:t>OXIDATIVE</a:t>
            </a:r>
          </a:p>
          <a:p>
            <a:pPr algn="ctr"/>
            <a:r>
              <a:rPr lang="en-US" sz="1200" b="1" dirty="0" smtClean="0"/>
              <a:t>PHOSPHORYLATION</a:t>
            </a:r>
            <a:endParaRPr lang="en-US" sz="1200" b="1" dirty="0"/>
          </a:p>
        </p:txBody>
      </p:sp>
      <p:sp>
        <p:nvSpPr>
          <p:cNvPr id="7" name="TextBox 6"/>
          <p:cNvSpPr txBox="1"/>
          <p:nvPr/>
        </p:nvSpPr>
        <p:spPr>
          <a:xfrm>
            <a:off x="2378093" y="1348574"/>
            <a:ext cx="1512501" cy="33855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600" dirty="0" smtClean="0">
                <a:ln>
                  <a:solidFill>
                    <a:sysClr val="windowText" lastClr="000000"/>
                  </a:solidFill>
                </a:ln>
                <a:solidFill>
                  <a:schemeClr val="tx1"/>
                </a:solidFill>
              </a:rPr>
              <a:t>BIOSYNTHESIS</a:t>
            </a:r>
            <a:endParaRPr lang="en-US" sz="1600" dirty="0">
              <a:ln>
                <a:solidFill>
                  <a:sysClr val="windowText" lastClr="000000"/>
                </a:solidFill>
              </a:ln>
              <a:solidFill>
                <a:schemeClr val="tx1"/>
              </a:solidFill>
            </a:endParaRPr>
          </a:p>
        </p:txBody>
      </p:sp>
      <p:sp>
        <p:nvSpPr>
          <p:cNvPr id="8" name="Up Arrow 7"/>
          <p:cNvSpPr/>
          <p:nvPr/>
        </p:nvSpPr>
        <p:spPr>
          <a:xfrm>
            <a:off x="227895" y="1211838"/>
            <a:ext cx="437966" cy="3637995"/>
          </a:xfrm>
          <a:prstGeom prst="upArrow">
            <a:avLst>
              <a:gd name="adj1" fmla="val 50000"/>
              <a:gd name="adj2" fmla="val 58092"/>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smtClean="0"/>
              <a:t>ACTIVITY</a:t>
            </a:r>
            <a:endParaRPr lang="en-US" b="1" dirty="0"/>
          </a:p>
        </p:txBody>
      </p:sp>
      <p:sp>
        <p:nvSpPr>
          <p:cNvPr id="9" name="Right Arrow 8"/>
          <p:cNvSpPr/>
          <p:nvPr/>
        </p:nvSpPr>
        <p:spPr>
          <a:xfrm>
            <a:off x="834736" y="5486400"/>
            <a:ext cx="7440208" cy="601629"/>
          </a:xfrm>
          <a:prstGeom prst="rightArrow">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smtClean="0"/>
              <a:t>TIME COURSE (MIN)</a:t>
            </a:r>
            <a:endParaRPr lang="en-US" b="1" dirty="0"/>
          </a:p>
        </p:txBody>
      </p:sp>
      <p:sp>
        <p:nvSpPr>
          <p:cNvPr id="11" name="TextBox 10"/>
          <p:cNvSpPr txBox="1"/>
          <p:nvPr/>
        </p:nvSpPr>
        <p:spPr>
          <a:xfrm>
            <a:off x="1625197" y="2053616"/>
            <a:ext cx="1191765" cy="523220"/>
          </a:xfrm>
          <a:prstGeom prst="rect">
            <a:avLst/>
          </a:prstGeom>
          <a:noFill/>
        </p:spPr>
        <p:txBody>
          <a:bodyPr wrap="square" rtlCol="0">
            <a:spAutoFit/>
          </a:bodyPr>
          <a:lstStyle/>
          <a:p>
            <a:pPr algn="ctr"/>
            <a:r>
              <a:rPr lang="en-US" sz="1400" b="1" dirty="0"/>
              <a:t>C</a:t>
            </a:r>
            <a:r>
              <a:rPr lang="en-US" sz="1400" b="1" dirty="0" smtClean="0"/>
              <a:t>RABTREE EFFECT</a:t>
            </a:r>
            <a:endParaRPr lang="en-US" sz="1400" b="1" dirty="0"/>
          </a:p>
        </p:txBody>
      </p:sp>
      <p:sp>
        <p:nvSpPr>
          <p:cNvPr id="12" name="TextBox 11"/>
          <p:cNvSpPr txBox="1"/>
          <p:nvPr/>
        </p:nvSpPr>
        <p:spPr>
          <a:xfrm>
            <a:off x="2704702" y="2776137"/>
            <a:ext cx="1164578" cy="584775"/>
          </a:xfrm>
          <a:prstGeom prst="rect">
            <a:avLst/>
          </a:prstGeom>
          <a:noFill/>
        </p:spPr>
        <p:txBody>
          <a:bodyPr wrap="square" rtlCol="0">
            <a:spAutoFit/>
          </a:bodyPr>
          <a:lstStyle/>
          <a:p>
            <a:pPr algn="ctr"/>
            <a:r>
              <a:rPr lang="en-US" sz="1600" b="1" dirty="0" smtClean="0"/>
              <a:t>WARBURG EFFECT</a:t>
            </a:r>
            <a:endParaRPr lang="en-US" sz="1600" b="1" dirty="0"/>
          </a:p>
        </p:txBody>
      </p:sp>
      <p:grpSp>
        <p:nvGrpSpPr>
          <p:cNvPr id="14" name="Group 13"/>
          <p:cNvGrpSpPr/>
          <p:nvPr/>
        </p:nvGrpSpPr>
        <p:grpSpPr>
          <a:xfrm>
            <a:off x="834736" y="3597520"/>
            <a:ext cx="1066318" cy="711606"/>
            <a:chOff x="834736" y="4283320"/>
            <a:chExt cx="1066318" cy="711606"/>
          </a:xfrm>
        </p:grpSpPr>
        <p:sp>
          <p:nvSpPr>
            <p:cNvPr id="15" name="Left-Right Arrow 14"/>
            <p:cNvSpPr/>
            <p:nvPr/>
          </p:nvSpPr>
          <p:spPr>
            <a:xfrm>
              <a:off x="934969" y="4283320"/>
              <a:ext cx="857737" cy="484632"/>
            </a:xfrm>
            <a:prstGeom prst="leftRightArrow">
              <a:avLst>
                <a:gd name="adj1" fmla="val 44282"/>
                <a:gd name="adj2" fmla="val 50001"/>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b="1" dirty="0" smtClean="0"/>
                <a:t>2 Min</a:t>
              </a:r>
              <a:endParaRPr lang="en-US" sz="1400" b="1" dirty="0"/>
            </a:p>
          </p:txBody>
        </p:sp>
        <p:sp>
          <p:nvSpPr>
            <p:cNvPr id="16" name="TextBox 15"/>
            <p:cNvSpPr txBox="1"/>
            <p:nvPr/>
          </p:nvSpPr>
          <p:spPr>
            <a:xfrm>
              <a:off x="834736" y="4733316"/>
              <a:ext cx="1066318" cy="2616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100" b="1" dirty="0" smtClean="0"/>
                <a:t>IBSEN; RACKER</a:t>
              </a:r>
              <a:endParaRPr lang="en-US" sz="1100" b="1" dirty="0"/>
            </a:p>
          </p:txBody>
        </p:sp>
      </p:grpSp>
      <p:cxnSp>
        <p:nvCxnSpPr>
          <p:cNvPr id="18" name="Straight Arrow Connector 17"/>
          <p:cNvCxnSpPr>
            <a:stCxn id="12" idx="2"/>
            <a:endCxn id="13" idx="10"/>
          </p:cNvCxnSpPr>
          <p:nvPr/>
        </p:nvCxnSpPr>
        <p:spPr>
          <a:xfrm>
            <a:off x="3286991" y="3360912"/>
            <a:ext cx="0" cy="94401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12" idx="0"/>
          </p:cNvCxnSpPr>
          <p:nvPr/>
        </p:nvCxnSpPr>
        <p:spPr>
          <a:xfrm flipH="1" flipV="1">
            <a:off x="2819401" y="2328773"/>
            <a:ext cx="467590" cy="44736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20"/>
          <p:cNvCxnSpPr>
            <a:stCxn id="11" idx="2"/>
          </p:cNvCxnSpPr>
          <p:nvPr/>
        </p:nvCxnSpPr>
        <p:spPr>
          <a:xfrm flipH="1">
            <a:off x="1792706" y="2576836"/>
            <a:ext cx="428374" cy="56929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706369" y="914400"/>
            <a:ext cx="415498" cy="369332"/>
          </a:xfrm>
          <a:prstGeom prst="rect">
            <a:avLst/>
          </a:prstGeom>
          <a:noFill/>
        </p:spPr>
        <p:txBody>
          <a:bodyPr wrap="none" rtlCol="0">
            <a:spAutoFit/>
          </a:bodyPr>
          <a:lstStyle/>
          <a:p>
            <a:r>
              <a:rPr lang="en-US" b="1" dirty="0" smtClean="0"/>
              <a:t>1a</a:t>
            </a:r>
            <a:endParaRPr lang="en-US" b="1" dirty="0"/>
          </a:p>
        </p:txBody>
      </p:sp>
      <p:sp>
        <p:nvSpPr>
          <p:cNvPr id="23" name="TextBox 22"/>
          <p:cNvSpPr txBox="1"/>
          <p:nvPr/>
        </p:nvSpPr>
        <p:spPr>
          <a:xfrm>
            <a:off x="4633157" y="914400"/>
            <a:ext cx="425116" cy="369332"/>
          </a:xfrm>
          <a:prstGeom prst="rect">
            <a:avLst/>
          </a:prstGeom>
          <a:noFill/>
        </p:spPr>
        <p:txBody>
          <a:bodyPr wrap="none" rtlCol="0">
            <a:spAutoFit/>
          </a:bodyPr>
          <a:lstStyle/>
          <a:p>
            <a:r>
              <a:rPr lang="en-US" b="1" dirty="0" smtClean="0"/>
              <a:t>1b</a:t>
            </a:r>
            <a:endParaRPr lang="en-US" b="1" dirty="0"/>
          </a:p>
        </p:txBody>
      </p:sp>
      <p:grpSp>
        <p:nvGrpSpPr>
          <p:cNvPr id="24" name="Group 23"/>
          <p:cNvGrpSpPr/>
          <p:nvPr/>
        </p:nvGrpSpPr>
        <p:grpSpPr>
          <a:xfrm>
            <a:off x="5851335" y="1967205"/>
            <a:ext cx="548697" cy="1080795"/>
            <a:chOff x="5562600" y="3007982"/>
            <a:chExt cx="346364" cy="824935"/>
          </a:xfrm>
        </p:grpSpPr>
        <p:cxnSp>
          <p:nvCxnSpPr>
            <p:cNvPr id="25" name="Straight Connector 24"/>
            <p:cNvCxnSpPr/>
            <p:nvPr/>
          </p:nvCxnSpPr>
          <p:spPr>
            <a:xfrm flipV="1">
              <a:off x="5562600" y="3007982"/>
              <a:ext cx="346364" cy="228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732318" y="3030835"/>
              <a:ext cx="3464" cy="80208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834736" y="1211838"/>
            <a:ext cx="3435927" cy="3868581"/>
            <a:chOff x="834736" y="1211838"/>
            <a:chExt cx="3435927" cy="3868581"/>
          </a:xfrm>
        </p:grpSpPr>
        <p:sp>
          <p:nvSpPr>
            <p:cNvPr id="13" name="Freeform 12"/>
            <p:cNvSpPr/>
            <p:nvPr/>
          </p:nvSpPr>
          <p:spPr>
            <a:xfrm>
              <a:off x="834736" y="1211838"/>
              <a:ext cx="3435927" cy="3868581"/>
            </a:xfrm>
            <a:custGeom>
              <a:avLst/>
              <a:gdLst>
                <a:gd name="connsiteX0" fmla="*/ 0 w 3435927"/>
                <a:gd name="connsiteY0" fmla="*/ 3217775 h 3868581"/>
                <a:gd name="connsiteX1" fmla="*/ 1011382 w 3435927"/>
                <a:gd name="connsiteY1" fmla="*/ 3521 h 3868581"/>
                <a:gd name="connsiteX2" fmla="*/ 720436 w 3435927"/>
                <a:gd name="connsiteY2" fmla="*/ 3758102 h 3868581"/>
                <a:gd name="connsiteX3" fmla="*/ 1011382 w 3435927"/>
                <a:gd name="connsiteY3" fmla="*/ 2899121 h 3868581"/>
                <a:gd name="connsiteX4" fmla="*/ 1288473 w 3435927"/>
                <a:gd name="connsiteY4" fmla="*/ 3203921 h 3868581"/>
                <a:gd name="connsiteX5" fmla="*/ 1427018 w 3435927"/>
                <a:gd name="connsiteY5" fmla="*/ 2857557 h 3868581"/>
                <a:gd name="connsiteX6" fmla="*/ 1607127 w 3435927"/>
                <a:gd name="connsiteY6" fmla="*/ 3162357 h 3868581"/>
                <a:gd name="connsiteX7" fmla="*/ 1759527 w 3435927"/>
                <a:gd name="connsiteY7" fmla="*/ 2857557 h 3868581"/>
                <a:gd name="connsiteX8" fmla="*/ 1953491 w 3435927"/>
                <a:gd name="connsiteY8" fmla="*/ 3148502 h 3868581"/>
                <a:gd name="connsiteX9" fmla="*/ 2119746 w 3435927"/>
                <a:gd name="connsiteY9" fmla="*/ 2871412 h 3868581"/>
                <a:gd name="connsiteX10" fmla="*/ 2452255 w 3435927"/>
                <a:gd name="connsiteY10" fmla="*/ 3093084 h 3868581"/>
                <a:gd name="connsiteX11" fmla="*/ 2590800 w 3435927"/>
                <a:gd name="connsiteY11" fmla="*/ 2871412 h 3868581"/>
                <a:gd name="connsiteX12" fmla="*/ 2992582 w 3435927"/>
                <a:gd name="connsiteY12" fmla="*/ 3120793 h 3868581"/>
                <a:gd name="connsiteX13" fmla="*/ 3103418 w 3435927"/>
                <a:gd name="connsiteY13" fmla="*/ 2857557 h 3868581"/>
                <a:gd name="connsiteX14" fmla="*/ 3435927 w 3435927"/>
                <a:gd name="connsiteY14" fmla="*/ 3051521 h 3868581"/>
                <a:gd name="connsiteX15" fmla="*/ 3435927 w 3435927"/>
                <a:gd name="connsiteY15" fmla="*/ 3051521 h 3868581"/>
                <a:gd name="connsiteX16" fmla="*/ 3435927 w 3435927"/>
                <a:gd name="connsiteY16" fmla="*/ 3051521 h 3868581"/>
                <a:gd name="connsiteX17" fmla="*/ 3435927 w 3435927"/>
                <a:gd name="connsiteY17" fmla="*/ 3051521 h 3868581"/>
                <a:gd name="connsiteX18" fmla="*/ 3435927 w 3435927"/>
                <a:gd name="connsiteY18" fmla="*/ 3051521 h 386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35927" h="3868581">
                  <a:moveTo>
                    <a:pt x="0" y="3217775"/>
                  </a:moveTo>
                  <a:cubicBezTo>
                    <a:pt x="445654" y="1565620"/>
                    <a:pt x="891309" y="-86534"/>
                    <a:pt x="1011382" y="3521"/>
                  </a:cubicBezTo>
                  <a:cubicBezTo>
                    <a:pt x="1131455" y="93575"/>
                    <a:pt x="720436" y="3275502"/>
                    <a:pt x="720436" y="3758102"/>
                  </a:cubicBezTo>
                  <a:cubicBezTo>
                    <a:pt x="720436" y="4240702"/>
                    <a:pt x="916709" y="2991484"/>
                    <a:pt x="1011382" y="2899121"/>
                  </a:cubicBezTo>
                  <a:cubicBezTo>
                    <a:pt x="1106055" y="2806758"/>
                    <a:pt x="1219200" y="3210848"/>
                    <a:pt x="1288473" y="3203921"/>
                  </a:cubicBezTo>
                  <a:cubicBezTo>
                    <a:pt x="1357746" y="3196994"/>
                    <a:pt x="1373909" y="2864484"/>
                    <a:pt x="1427018" y="2857557"/>
                  </a:cubicBezTo>
                  <a:cubicBezTo>
                    <a:pt x="1480127" y="2850630"/>
                    <a:pt x="1551709" y="3162357"/>
                    <a:pt x="1607127" y="3162357"/>
                  </a:cubicBezTo>
                  <a:cubicBezTo>
                    <a:pt x="1662545" y="3162357"/>
                    <a:pt x="1701800" y="2859866"/>
                    <a:pt x="1759527" y="2857557"/>
                  </a:cubicBezTo>
                  <a:cubicBezTo>
                    <a:pt x="1817254" y="2855248"/>
                    <a:pt x="1893455" y="3146193"/>
                    <a:pt x="1953491" y="3148502"/>
                  </a:cubicBezTo>
                  <a:cubicBezTo>
                    <a:pt x="2013527" y="3150811"/>
                    <a:pt x="2036619" y="2880648"/>
                    <a:pt x="2119746" y="2871412"/>
                  </a:cubicBezTo>
                  <a:cubicBezTo>
                    <a:pt x="2202873" y="2862176"/>
                    <a:pt x="2373746" y="3093084"/>
                    <a:pt x="2452255" y="3093084"/>
                  </a:cubicBezTo>
                  <a:cubicBezTo>
                    <a:pt x="2530764" y="3093084"/>
                    <a:pt x="2500746" y="2866794"/>
                    <a:pt x="2590800" y="2871412"/>
                  </a:cubicBezTo>
                  <a:cubicBezTo>
                    <a:pt x="2680854" y="2876030"/>
                    <a:pt x="2907146" y="3123102"/>
                    <a:pt x="2992582" y="3120793"/>
                  </a:cubicBezTo>
                  <a:cubicBezTo>
                    <a:pt x="3078018" y="3118484"/>
                    <a:pt x="3029527" y="2869102"/>
                    <a:pt x="3103418" y="2857557"/>
                  </a:cubicBezTo>
                  <a:cubicBezTo>
                    <a:pt x="3177309" y="2846012"/>
                    <a:pt x="3435927" y="3051521"/>
                    <a:pt x="3435927" y="3051521"/>
                  </a:cubicBezTo>
                  <a:lnTo>
                    <a:pt x="3435927" y="3051521"/>
                  </a:lnTo>
                  <a:lnTo>
                    <a:pt x="3435927" y="3051521"/>
                  </a:lnTo>
                  <a:lnTo>
                    <a:pt x="3435927" y="3051521"/>
                  </a:lnTo>
                  <a:lnTo>
                    <a:pt x="3435927" y="3051521"/>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097439" y="2263281"/>
              <a:ext cx="418704" cy="369332"/>
            </a:xfrm>
            <a:prstGeom prst="rect">
              <a:avLst/>
            </a:prstGeom>
            <a:noFill/>
          </p:spPr>
          <p:txBody>
            <a:bodyPr wrap="none" rtlCol="0">
              <a:spAutoFit/>
            </a:bodyPr>
            <a:lstStyle/>
            <a:p>
              <a:r>
                <a:rPr lang="en-US" b="1" dirty="0" smtClean="0"/>
                <a:t>O</a:t>
              </a:r>
              <a:r>
                <a:rPr lang="en-US" b="1" baseline="-25000" dirty="0" smtClean="0"/>
                <a:t>2</a:t>
              </a:r>
              <a:endParaRPr lang="en-US" b="1" baseline="-25000" dirty="0"/>
            </a:p>
          </p:txBody>
        </p:sp>
      </p:grpSp>
      <p:sp>
        <p:nvSpPr>
          <p:cNvPr id="28" name="TextBox 27"/>
          <p:cNvSpPr txBox="1"/>
          <p:nvPr/>
        </p:nvSpPr>
        <p:spPr>
          <a:xfrm>
            <a:off x="4419599" y="4680556"/>
            <a:ext cx="4114801" cy="584775"/>
          </a:xfrm>
          <a:prstGeom prst="rect">
            <a:avLst/>
          </a:prstGeom>
          <a:noFill/>
        </p:spPr>
        <p:txBody>
          <a:bodyPr wrap="square" rtlCol="0">
            <a:spAutoFit/>
          </a:bodyPr>
          <a:lstStyle/>
          <a:p>
            <a:pPr algn="ctr"/>
            <a:r>
              <a:rPr lang="en-US" sz="1600" b="1" dirty="0" smtClean="0"/>
              <a:t>SPATIO - TEMPORAL RELATION BETWEEN SIGNAL PATHWAYS, O2,PI &amp; GLUCOSE UPTAKE </a:t>
            </a:r>
            <a:endParaRPr lang="en-US" sz="1600" b="1" dirty="0"/>
          </a:p>
        </p:txBody>
      </p:sp>
      <p:sp>
        <p:nvSpPr>
          <p:cNvPr id="32" name="Down Arrow 31"/>
          <p:cNvSpPr/>
          <p:nvPr/>
        </p:nvSpPr>
        <p:spPr>
          <a:xfrm>
            <a:off x="4493772" y="2269768"/>
            <a:ext cx="779160" cy="978408"/>
          </a:xfrm>
          <a:prstGeom prst="downArrow">
            <a:avLst>
              <a:gd name="adj1" fmla="val 64902"/>
              <a:gd name="adj2" fmla="val 53726"/>
            </a:avLst>
          </a:prstGeom>
          <a:noFill/>
          <a:ln>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smtClean="0"/>
              <a:t>O</a:t>
            </a:r>
            <a:r>
              <a:rPr lang="en-US" sz="2000" baseline="-25000" dirty="0" smtClean="0"/>
              <a:t>2</a:t>
            </a:r>
          </a:p>
          <a:p>
            <a:pPr algn="ctr"/>
            <a:r>
              <a:rPr lang="en-US" sz="2000" dirty="0" smtClean="0"/>
              <a:t>Pi</a:t>
            </a:r>
            <a:endParaRPr lang="en-US" sz="2000" dirty="0"/>
          </a:p>
        </p:txBody>
      </p:sp>
      <p:sp>
        <p:nvSpPr>
          <p:cNvPr id="33" name="Up Arrow 32"/>
          <p:cNvSpPr/>
          <p:nvPr/>
        </p:nvSpPr>
        <p:spPr>
          <a:xfrm>
            <a:off x="4391978" y="3793309"/>
            <a:ext cx="1144457" cy="874216"/>
          </a:xfrm>
          <a:prstGeom prst="upArrow">
            <a:avLst>
              <a:gd name="adj1" fmla="val 71819"/>
              <a:gd name="adj2" fmla="val 3664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100" b="1" dirty="0" smtClean="0"/>
              <a:t>GLUT4</a:t>
            </a:r>
          </a:p>
          <a:p>
            <a:pPr algn="ctr"/>
            <a:r>
              <a:rPr lang="en-US" sz="1100" b="1" dirty="0" smtClean="0"/>
              <a:t>AktS473</a:t>
            </a:r>
          </a:p>
          <a:p>
            <a:pPr algn="ctr"/>
            <a:r>
              <a:rPr lang="en-US" sz="1100" b="1" dirty="0" smtClean="0"/>
              <a:t>mTORC2</a:t>
            </a:r>
            <a:endParaRPr lang="en-US" sz="1100" b="1" dirty="0"/>
          </a:p>
        </p:txBody>
      </p:sp>
      <p:sp>
        <p:nvSpPr>
          <p:cNvPr id="36" name="TextBox 35"/>
          <p:cNvSpPr txBox="1"/>
          <p:nvPr/>
        </p:nvSpPr>
        <p:spPr>
          <a:xfrm>
            <a:off x="4811557" y="1379741"/>
            <a:ext cx="1491113"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1400" b="1" dirty="0"/>
              <a:t>MITOCHONDRIAL</a:t>
            </a:r>
          </a:p>
          <a:p>
            <a:pPr algn="ctr"/>
            <a:r>
              <a:rPr lang="en-US" sz="1400" b="1" dirty="0" smtClean="0"/>
              <a:t>RESPIRATION</a:t>
            </a:r>
            <a:endParaRPr lang="en-US" sz="1400" b="1" dirty="0"/>
          </a:p>
        </p:txBody>
      </p:sp>
      <p:sp>
        <p:nvSpPr>
          <p:cNvPr id="38" name="TextBox 37"/>
          <p:cNvSpPr txBox="1"/>
          <p:nvPr/>
        </p:nvSpPr>
        <p:spPr>
          <a:xfrm>
            <a:off x="5281042" y="2358862"/>
            <a:ext cx="655949" cy="400110"/>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sz="2000" b="1" dirty="0" smtClean="0"/>
              <a:t>Nrf</a:t>
            </a:r>
            <a:r>
              <a:rPr lang="en-US" sz="2000" b="1" dirty="0"/>
              <a:t>2</a:t>
            </a:r>
          </a:p>
        </p:txBody>
      </p:sp>
      <p:cxnSp>
        <p:nvCxnSpPr>
          <p:cNvPr id="40" name="Curved Connector 39"/>
          <p:cNvCxnSpPr>
            <a:stCxn id="38" idx="0"/>
            <a:endCxn id="36" idx="2"/>
          </p:cNvCxnSpPr>
          <p:nvPr/>
        </p:nvCxnSpPr>
        <p:spPr>
          <a:xfrm rot="16200000" flipV="1">
            <a:off x="5355116" y="2104960"/>
            <a:ext cx="455901" cy="51903"/>
          </a:xfrm>
          <a:prstGeom prst="curvedConnector3">
            <a:avLst>
              <a:gd name="adj1" fmla="val 50000"/>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42" name="TextBox 41"/>
          <p:cNvSpPr txBox="1"/>
          <p:nvPr/>
        </p:nvSpPr>
        <p:spPr>
          <a:xfrm>
            <a:off x="6554626" y="2751969"/>
            <a:ext cx="1770357" cy="83099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sz="1600" b="1" u="sng" dirty="0" smtClean="0"/>
              <a:t>BIOSYNTHESIS</a:t>
            </a:r>
          </a:p>
          <a:p>
            <a:pPr algn="ctr"/>
            <a:r>
              <a:rPr lang="en-US" sz="1600" b="1" dirty="0" smtClean="0"/>
              <a:t>SERINE, FOLATES </a:t>
            </a:r>
          </a:p>
          <a:p>
            <a:pPr algn="ctr"/>
            <a:r>
              <a:rPr lang="en-US" sz="1600" b="1" dirty="0" smtClean="0"/>
              <a:t>NUCLEOTIDES, etc.</a:t>
            </a:r>
            <a:endParaRPr lang="en-US" sz="1600" b="1" dirty="0"/>
          </a:p>
        </p:txBody>
      </p:sp>
      <p:cxnSp>
        <p:nvCxnSpPr>
          <p:cNvPr id="43" name="Curved Connector 42"/>
          <p:cNvCxnSpPr>
            <a:endCxn id="42" idx="0"/>
          </p:cNvCxnSpPr>
          <p:nvPr/>
        </p:nvCxnSpPr>
        <p:spPr>
          <a:xfrm>
            <a:off x="5851335" y="2517529"/>
            <a:ext cx="1588470" cy="234440"/>
          </a:xfrm>
          <a:prstGeom prst="curvedConnector2">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50" name="Up Arrow 49"/>
          <p:cNvSpPr/>
          <p:nvPr/>
        </p:nvSpPr>
        <p:spPr>
          <a:xfrm>
            <a:off x="5815063" y="3465598"/>
            <a:ext cx="1144457" cy="1163833"/>
          </a:xfrm>
          <a:prstGeom prst="upArrow">
            <a:avLst>
              <a:gd name="adj1" fmla="val 71819"/>
              <a:gd name="adj2" fmla="val 3664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100" b="1" dirty="0" smtClean="0"/>
              <a:t>GLUT1</a:t>
            </a:r>
          </a:p>
          <a:p>
            <a:pPr algn="ctr"/>
            <a:r>
              <a:rPr lang="en-US" sz="1100" b="1" dirty="0" smtClean="0"/>
              <a:t>mTORC1</a:t>
            </a:r>
          </a:p>
          <a:p>
            <a:pPr algn="ctr"/>
            <a:r>
              <a:rPr lang="en-US" sz="1100" b="1" dirty="0" smtClean="0"/>
              <a:t>Akt T308</a:t>
            </a:r>
          </a:p>
          <a:p>
            <a:pPr algn="ctr"/>
            <a:r>
              <a:rPr lang="en-US" sz="1100" b="1" dirty="0" smtClean="0"/>
              <a:t>PI3K</a:t>
            </a:r>
          </a:p>
          <a:p>
            <a:pPr algn="ctr"/>
            <a:r>
              <a:rPr lang="en-US" sz="1100" b="1" dirty="0" smtClean="0"/>
              <a:t>INSULIN</a:t>
            </a:r>
            <a:endParaRPr lang="en-US" sz="1100" b="1" dirty="0"/>
          </a:p>
        </p:txBody>
      </p:sp>
      <p:sp>
        <p:nvSpPr>
          <p:cNvPr id="57" name="Left-Right Arrow 56"/>
          <p:cNvSpPr/>
          <p:nvPr/>
        </p:nvSpPr>
        <p:spPr>
          <a:xfrm>
            <a:off x="4964206" y="3465598"/>
            <a:ext cx="1216152" cy="484632"/>
          </a:xfrm>
          <a:prstGeom prst="lef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b="1" dirty="0" smtClean="0"/>
              <a:t>2 MINUTES</a:t>
            </a:r>
            <a:endParaRPr lang="en-US" sz="1200" b="1" dirty="0"/>
          </a:p>
        </p:txBody>
      </p:sp>
      <p:sp>
        <p:nvSpPr>
          <p:cNvPr id="31" name="Freeform 30"/>
          <p:cNvSpPr/>
          <p:nvPr/>
        </p:nvSpPr>
        <p:spPr>
          <a:xfrm>
            <a:off x="4676155" y="1470379"/>
            <a:ext cx="3795867" cy="2479851"/>
          </a:xfrm>
          <a:custGeom>
            <a:avLst/>
            <a:gdLst>
              <a:gd name="connsiteX0" fmla="*/ 0 w 3687075"/>
              <a:gd name="connsiteY0" fmla="*/ 2732274 h 2732274"/>
              <a:gd name="connsiteX1" fmla="*/ 391886 w 3687075"/>
              <a:gd name="connsiteY1" fmla="*/ 1948503 h 2732274"/>
              <a:gd name="connsiteX2" fmla="*/ 1262743 w 3687075"/>
              <a:gd name="connsiteY2" fmla="*/ 1861417 h 2732274"/>
              <a:gd name="connsiteX3" fmla="*/ 3367314 w 3687075"/>
              <a:gd name="connsiteY3" fmla="*/ 264845 h 2732274"/>
              <a:gd name="connsiteX4" fmla="*/ 3643086 w 3687075"/>
              <a:gd name="connsiteY4" fmla="*/ 18103 h 2732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7075" h="2732274">
                <a:moveTo>
                  <a:pt x="0" y="2732274"/>
                </a:moveTo>
                <a:cubicBezTo>
                  <a:pt x="90714" y="2412960"/>
                  <a:pt x="181429" y="2093646"/>
                  <a:pt x="391886" y="1948503"/>
                </a:cubicBezTo>
                <a:cubicBezTo>
                  <a:pt x="602343" y="1803360"/>
                  <a:pt x="766838" y="2142027"/>
                  <a:pt x="1262743" y="1861417"/>
                </a:cubicBezTo>
                <a:cubicBezTo>
                  <a:pt x="1758648" y="1580807"/>
                  <a:pt x="2970590" y="572064"/>
                  <a:pt x="3367314" y="264845"/>
                </a:cubicBezTo>
                <a:cubicBezTo>
                  <a:pt x="3764038" y="-42374"/>
                  <a:pt x="3703562" y="-12136"/>
                  <a:pt x="3643086" y="18103"/>
                </a:cubicBezTo>
              </a:path>
            </a:pathLst>
          </a:cu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TextBox 47"/>
          <p:cNvSpPr txBox="1"/>
          <p:nvPr/>
        </p:nvSpPr>
        <p:spPr>
          <a:xfrm>
            <a:off x="5018878" y="2861482"/>
            <a:ext cx="1458122" cy="646331"/>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200" b="1" dirty="0" smtClean="0"/>
              <a:t>OXIDATIVE</a:t>
            </a:r>
          </a:p>
          <a:p>
            <a:pPr algn="ctr"/>
            <a:r>
              <a:rPr lang="en-US" sz="1200" b="1" dirty="0" smtClean="0"/>
              <a:t>PHOSPHORYLATION</a:t>
            </a:r>
          </a:p>
          <a:p>
            <a:r>
              <a:rPr lang="en-US" sz="1200" b="1" dirty="0" smtClean="0"/>
              <a:t>ATP PRODUCTION</a:t>
            </a:r>
            <a:endParaRPr lang="en-US" sz="1200" b="1" dirty="0"/>
          </a:p>
        </p:txBody>
      </p:sp>
      <p:sp>
        <p:nvSpPr>
          <p:cNvPr id="69" name="TextBox 68"/>
          <p:cNvSpPr txBox="1"/>
          <p:nvPr/>
        </p:nvSpPr>
        <p:spPr>
          <a:xfrm>
            <a:off x="7170949" y="2220363"/>
            <a:ext cx="1154034" cy="338554"/>
          </a:xfrm>
          <a:prstGeom prst="rect">
            <a:avLst/>
          </a:prstGeom>
          <a:noFill/>
        </p:spPr>
        <p:txBody>
          <a:bodyPr wrap="none" rtlCol="0">
            <a:spAutoFit/>
          </a:bodyPr>
          <a:lstStyle/>
          <a:p>
            <a:pPr algn="ctr"/>
            <a:r>
              <a:rPr lang="en-US" sz="1600" b="1" dirty="0" smtClean="0"/>
              <a:t>GLYCOLYSIS</a:t>
            </a:r>
            <a:endParaRPr lang="en-US" sz="1600" b="1" dirty="0"/>
          </a:p>
        </p:txBody>
      </p:sp>
    </p:spTree>
    <p:extLst>
      <p:ext uri="{BB962C8B-B14F-4D97-AF65-F5344CB8AC3E}">
        <p14:creationId xmlns:p14="http://schemas.microsoft.com/office/powerpoint/2010/main" val="273502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22" presetClass="entr" presetSubtype="4"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21"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20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circle(in)">
                                      <p:cBhvr>
                                        <p:cTn id="34" dur="2000"/>
                                        <p:tgtEl>
                                          <p:spTgt spid="6"/>
                                        </p:tgtEl>
                                      </p:cBhvr>
                                    </p:animEffect>
                                  </p:childTnLst>
                                </p:cTn>
                              </p:par>
                            </p:childTnLst>
                          </p:cTn>
                        </p:par>
                        <p:par>
                          <p:cTn id="35" fill="hold">
                            <p:stCondLst>
                              <p:cond delay="2500"/>
                            </p:stCondLst>
                            <p:childTnLst>
                              <p:par>
                                <p:cTn id="36" presetID="21" presetClass="entr" presetSubtype="1"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heel(1)">
                                      <p:cBhvr>
                                        <p:cTn id="38" dur="2000"/>
                                        <p:tgtEl>
                                          <p:spTgt spid="14"/>
                                        </p:tgtEl>
                                      </p:cBhvr>
                                    </p:animEffect>
                                  </p:childTnLst>
                                </p:cTn>
                              </p:par>
                            </p:childTnLst>
                          </p:cTn>
                        </p:par>
                        <p:par>
                          <p:cTn id="39" fill="hold">
                            <p:stCondLst>
                              <p:cond delay="4500"/>
                            </p:stCondLst>
                            <p:childTnLst>
                              <p:par>
                                <p:cTn id="40" presetID="53" presetClass="entr" presetSubtype="16" fill="hold" nodeType="afterEffect">
                                  <p:stCondLst>
                                    <p:cond delay="100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6" presetClass="entr" presetSubtype="16"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circle(in)">
                                      <p:cBhvr>
                                        <p:cTn id="53" dur="20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circle(in)">
                                      <p:cBhvr>
                                        <p:cTn id="58" dur="2000"/>
                                        <p:tgtEl>
                                          <p:spTgt spid="24"/>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circle(in)">
                                      <p:cBhvr>
                                        <p:cTn id="61" dur="2000"/>
                                        <p:tgtEl>
                                          <p:spTgt spid="48"/>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circle(in)">
                                      <p:cBhvr>
                                        <p:cTn id="64" dur="2000"/>
                                        <p:tgtEl>
                                          <p:spTgt spid="29"/>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circle(in)">
                                      <p:cBhvr>
                                        <p:cTn id="67" dur="2000"/>
                                        <p:tgtEl>
                                          <p:spTgt spid="23"/>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circle(in)">
                                      <p:cBhvr>
                                        <p:cTn id="70" dur="2000"/>
                                        <p:tgtEl>
                                          <p:spTgt spid="28"/>
                                        </p:tgtEl>
                                      </p:cBhvr>
                                    </p:animEffect>
                                  </p:childTnLst>
                                </p:cTn>
                              </p:par>
                              <p:par>
                                <p:cTn id="71" presetID="6" presetClass="entr" presetSubtype="16"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circle(in)">
                                      <p:cBhvr>
                                        <p:cTn id="73" dur="2000"/>
                                        <p:tgtEl>
                                          <p:spTgt spid="32"/>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circle(in)">
                                      <p:cBhvr>
                                        <p:cTn id="76" dur="2000"/>
                                        <p:tgtEl>
                                          <p:spTgt spid="33"/>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circle(in)">
                                      <p:cBhvr>
                                        <p:cTn id="79" dur="2000"/>
                                        <p:tgtEl>
                                          <p:spTgt spid="36"/>
                                        </p:tgtEl>
                                      </p:cBhvr>
                                    </p:animEffect>
                                  </p:childTnLst>
                                </p:cTn>
                              </p:par>
                              <p:par>
                                <p:cTn id="80" presetID="6" presetClass="entr" presetSubtype="16"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circle(in)">
                                      <p:cBhvr>
                                        <p:cTn id="82" dur="2000"/>
                                        <p:tgtEl>
                                          <p:spTgt spid="38"/>
                                        </p:tgtEl>
                                      </p:cBhvr>
                                    </p:animEffect>
                                  </p:childTnLst>
                                </p:cTn>
                              </p:par>
                              <p:par>
                                <p:cTn id="83" presetID="6" presetClass="entr" presetSubtype="16"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circle(in)">
                                      <p:cBhvr>
                                        <p:cTn id="85" dur="2000"/>
                                        <p:tgtEl>
                                          <p:spTgt spid="40"/>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circle(in)">
                                      <p:cBhvr>
                                        <p:cTn id="88" dur="2000"/>
                                        <p:tgtEl>
                                          <p:spTgt spid="42"/>
                                        </p:tgtEl>
                                      </p:cBhvr>
                                    </p:animEffect>
                                  </p:childTnLst>
                                </p:cTn>
                              </p:par>
                              <p:par>
                                <p:cTn id="89" presetID="6" presetClass="entr" presetSubtype="16"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circle(in)">
                                      <p:cBhvr>
                                        <p:cTn id="91" dur="2000"/>
                                        <p:tgtEl>
                                          <p:spTgt spid="43"/>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circle(in)">
                                      <p:cBhvr>
                                        <p:cTn id="94" dur="2000"/>
                                        <p:tgtEl>
                                          <p:spTgt spid="50"/>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animEffect transition="in" filter="circle(in)">
                                      <p:cBhvr>
                                        <p:cTn id="97" dur="2000"/>
                                        <p:tgtEl>
                                          <p:spTgt spid="57"/>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circle(in)">
                                      <p:cBhvr>
                                        <p:cTn id="100" dur="2000"/>
                                        <p:tgtEl>
                                          <p:spTgt spid="31"/>
                                        </p:tgtEl>
                                      </p:cBhvr>
                                    </p:animEffect>
                                  </p:childTnLst>
                                </p:cTn>
                              </p:par>
                              <p:par>
                                <p:cTn id="101" presetID="6" presetClass="entr" presetSubtype="16"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circle(in)">
                                      <p:cBhvr>
                                        <p:cTn id="103" dur="2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 grpId="0" animBg="1"/>
      <p:bldP spid="5" grpId="0"/>
      <p:bldP spid="6" grpId="0" animBg="1"/>
      <p:bldP spid="7" grpId="0" animBg="1"/>
      <p:bldP spid="8" grpId="0" animBg="1"/>
      <p:bldP spid="9" grpId="0" animBg="1"/>
      <p:bldP spid="11" grpId="0"/>
      <p:bldP spid="12" grpId="0"/>
      <p:bldP spid="23" grpId="0"/>
      <p:bldP spid="28" grpId="0"/>
      <p:bldP spid="32" grpId="0" animBg="1"/>
      <p:bldP spid="33" grpId="0" animBg="1"/>
      <p:bldP spid="36" grpId="0" animBg="1"/>
      <p:bldP spid="38" grpId="0" animBg="1"/>
      <p:bldP spid="42" grpId="0" animBg="1"/>
      <p:bldP spid="50" grpId="0" animBg="1"/>
      <p:bldP spid="57" grpId="0" animBg="1"/>
      <p:bldP spid="31" grpId="0" animBg="1"/>
      <p:bldP spid="48"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304800"/>
            <a:ext cx="8229600" cy="1143000"/>
          </a:xfrm>
        </p:spPr>
        <p:txBody>
          <a:bodyPr>
            <a:noAutofit/>
          </a:bodyPr>
          <a:lstStyle/>
          <a:p>
            <a:r>
              <a:rPr lang="en-US" sz="3200" dirty="0" smtClean="0"/>
              <a:t>mTORC2 REGULATES ION, NUTRIENT TRANSPORTERS &amp; </a:t>
            </a:r>
            <a:r>
              <a:rPr lang="en-US" sz="3200" dirty="0"/>
              <a:t>OXYGEN,ENERGY </a:t>
            </a:r>
            <a:r>
              <a:rPr lang="en-US" sz="3200" dirty="0" smtClean="0"/>
              <a:t>DYNAMICS</a:t>
            </a:r>
            <a:endParaRPr lang="en-US" sz="3200" dirty="0"/>
          </a:p>
        </p:txBody>
      </p:sp>
      <p:sp>
        <p:nvSpPr>
          <p:cNvPr id="10" name="Date Placeholder 9"/>
          <p:cNvSpPr>
            <a:spLocks noGrp="1"/>
          </p:cNvSpPr>
          <p:nvPr>
            <p:ph type="dt" sz="half" idx="10"/>
          </p:nvPr>
        </p:nvSpPr>
        <p:spPr/>
        <p:txBody>
          <a:bodyPr/>
          <a:lstStyle/>
          <a:p>
            <a:fld id="{D4616398-CA05-4C7B-879A-8DC4E5CCB04E}" type="datetime1">
              <a:rPr lang="en-US" b="1" smtClean="0"/>
              <a:pPr/>
              <a:t>11/1/2015</a:t>
            </a:fld>
            <a:endParaRPr lang="en-US" b="1" dirty="0"/>
          </a:p>
        </p:txBody>
      </p:sp>
      <p:sp>
        <p:nvSpPr>
          <p:cNvPr id="11" name="Footer Placeholder 10"/>
          <p:cNvSpPr>
            <a:spLocks noGrp="1"/>
          </p:cNvSpPr>
          <p:nvPr>
            <p:ph type="ftr" sz="quarter" idx="11"/>
          </p:nvPr>
        </p:nvSpPr>
        <p:spPr/>
        <p:txBody>
          <a:bodyPr/>
          <a:lstStyle/>
          <a:p>
            <a:r>
              <a:rPr lang="en-US" b="1" smtClean="0"/>
              <a:t>9th Indo Global Summit on Cancer therapy/November 02-04, 2015 Hyderabad</a:t>
            </a:r>
            <a:endParaRPr lang="en-US" b="1" dirty="0"/>
          </a:p>
        </p:txBody>
      </p:sp>
      <p:sp>
        <p:nvSpPr>
          <p:cNvPr id="13" name="Slide Number Placeholder 12"/>
          <p:cNvSpPr>
            <a:spLocks noGrp="1"/>
          </p:cNvSpPr>
          <p:nvPr>
            <p:ph type="sldNum" sz="quarter" idx="12"/>
          </p:nvPr>
        </p:nvSpPr>
        <p:spPr/>
        <p:txBody>
          <a:bodyPr/>
          <a:lstStyle/>
          <a:p>
            <a:fld id="{E391DB36-553C-442A-9B08-52A7D0038AA9}" type="slidenum">
              <a:rPr lang="en-US" b="1" smtClean="0"/>
              <a:pPr/>
              <a:t>14</a:t>
            </a:fld>
            <a:endParaRPr lang="en-US" b="1" dirty="0"/>
          </a:p>
        </p:txBody>
      </p:sp>
      <p:pic>
        <p:nvPicPr>
          <p:cNvPr id="307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8549" y="1692817"/>
            <a:ext cx="4035902" cy="4340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741006"/>
            <a:ext cx="4038600" cy="424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752600"/>
            <a:ext cx="4038600" cy="424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801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par>
                          <p:cTn id="8" fill="hold">
                            <p:stCondLst>
                              <p:cond delay="2000"/>
                            </p:stCondLst>
                            <p:childTnLst>
                              <p:par>
                                <p:cTn id="9" presetID="6" presetClass="entr" presetSubtype="16" fill="hold" nodeType="afterEffect">
                                  <p:stCondLst>
                                    <p:cond delay="500"/>
                                  </p:stCondLst>
                                  <p:childTnLst>
                                    <p:set>
                                      <p:cBhvr>
                                        <p:cTn id="10" dur="1" fill="hold">
                                          <p:stCondLst>
                                            <p:cond delay="0"/>
                                          </p:stCondLst>
                                        </p:cTn>
                                        <p:tgtEl>
                                          <p:spTgt spid="3076"/>
                                        </p:tgtEl>
                                        <p:attrNameLst>
                                          <p:attrName>style.visibility</p:attrName>
                                        </p:attrNameLst>
                                      </p:cBhvr>
                                      <p:to>
                                        <p:strVal val="visible"/>
                                      </p:to>
                                    </p:set>
                                    <p:animEffect transition="in" filter="circle(in)">
                                      <p:cBhvr>
                                        <p:cTn id="11" dur="1000"/>
                                        <p:tgtEl>
                                          <p:spTgt spid="3076"/>
                                        </p:tgtEl>
                                      </p:cBhvr>
                                    </p:animEffect>
                                  </p:childTnLst>
                                </p:cTn>
                              </p:par>
                            </p:childTnLst>
                          </p:cTn>
                        </p:par>
                        <p:par>
                          <p:cTn id="12" fill="hold">
                            <p:stCondLst>
                              <p:cond delay="3500"/>
                            </p:stCondLst>
                            <p:childTnLst>
                              <p:par>
                                <p:cTn id="13" presetID="6" presetClass="entr" presetSubtype="16" fill="hold"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3265" y="79222"/>
            <a:ext cx="7200735" cy="1341438"/>
          </a:xfrm>
        </p:spPr>
        <p:txBody>
          <a:bodyPr>
            <a:noAutofit/>
          </a:bodyPr>
          <a:lstStyle/>
          <a:p>
            <a:r>
              <a:rPr lang="en-US" sz="3600" dirty="0" smtClean="0"/>
              <a:t>OXYGEN PROMOTES BOTH ENERGY </a:t>
            </a:r>
            <a:r>
              <a:rPr lang="en-US" sz="3600" dirty="0"/>
              <a:t>PRODUCION AND </a:t>
            </a:r>
            <a:r>
              <a:rPr lang="en-US" sz="3600" dirty="0" smtClean="0"/>
              <a:t>BIOSYNTHESIS</a:t>
            </a:r>
          </a:p>
        </p:txBody>
      </p:sp>
      <p:sp>
        <p:nvSpPr>
          <p:cNvPr id="17" name="Date Placeholder 16"/>
          <p:cNvSpPr>
            <a:spLocks noGrp="1"/>
          </p:cNvSpPr>
          <p:nvPr>
            <p:ph type="dt" sz="half" idx="10"/>
          </p:nvPr>
        </p:nvSpPr>
        <p:spPr/>
        <p:txBody>
          <a:bodyPr/>
          <a:lstStyle/>
          <a:p>
            <a:r>
              <a:rPr lang="en-US" smtClean="0"/>
              <a:t>8/7/2015</a:t>
            </a:r>
            <a:endParaRPr lang="en-US" dirty="0"/>
          </a:p>
        </p:txBody>
      </p:sp>
      <p:sp>
        <p:nvSpPr>
          <p:cNvPr id="11" name="Footer Placeholder 10"/>
          <p:cNvSpPr>
            <a:spLocks noGrp="1"/>
          </p:cNvSpPr>
          <p:nvPr>
            <p:ph type="ftr" sz="quarter" idx="11"/>
          </p:nvPr>
        </p:nvSpPr>
        <p:spPr/>
        <p:txBody>
          <a:bodyPr/>
          <a:lstStyle/>
          <a:p>
            <a:r>
              <a:rPr lang="en-US" smtClean="0"/>
              <a:t>VL_KU_WARANGAL</a:t>
            </a:r>
            <a:endParaRPr lang="en-US" dirty="0"/>
          </a:p>
        </p:txBody>
      </p:sp>
      <p:sp>
        <p:nvSpPr>
          <p:cNvPr id="15" name="Slide Number Placeholder 14"/>
          <p:cNvSpPr>
            <a:spLocks noGrp="1"/>
          </p:cNvSpPr>
          <p:nvPr>
            <p:ph type="sldNum" sz="quarter" idx="12"/>
          </p:nvPr>
        </p:nvSpPr>
        <p:spPr/>
        <p:txBody>
          <a:bodyPr/>
          <a:lstStyle/>
          <a:p>
            <a:fld id="{3C1E57DD-D148-4809-8077-381D376375AF}" type="slidenum">
              <a:rPr lang="en-US" smtClean="0"/>
              <a:t>15</a:t>
            </a:fld>
            <a:endParaRPr lang="en-US" dirty="0"/>
          </a:p>
        </p:txBody>
      </p:sp>
      <p:grpSp>
        <p:nvGrpSpPr>
          <p:cNvPr id="3" name="Group 2"/>
          <p:cNvGrpSpPr/>
          <p:nvPr/>
        </p:nvGrpSpPr>
        <p:grpSpPr>
          <a:xfrm>
            <a:off x="91225" y="1801321"/>
            <a:ext cx="1178784" cy="4544288"/>
            <a:chOff x="91225" y="1801321"/>
            <a:chExt cx="1178784" cy="4544288"/>
          </a:xfrm>
        </p:grpSpPr>
        <p:grpSp>
          <p:nvGrpSpPr>
            <p:cNvPr id="56" name="Group 55"/>
            <p:cNvGrpSpPr/>
            <p:nvPr/>
          </p:nvGrpSpPr>
          <p:grpSpPr>
            <a:xfrm>
              <a:off x="91225" y="1801321"/>
              <a:ext cx="1178784" cy="4544288"/>
              <a:chOff x="91225" y="1801321"/>
              <a:chExt cx="1178784" cy="4544288"/>
            </a:xfrm>
          </p:grpSpPr>
          <p:cxnSp>
            <p:nvCxnSpPr>
              <p:cNvPr id="23" name="Elbow Connector 22"/>
              <p:cNvCxnSpPr>
                <a:stCxn id="59" idx="1"/>
              </p:cNvCxnSpPr>
              <p:nvPr/>
            </p:nvCxnSpPr>
            <p:spPr>
              <a:xfrm rot="10800000" flipH="1" flipV="1">
                <a:off x="263858" y="1801321"/>
                <a:ext cx="421941" cy="2491363"/>
              </a:xfrm>
              <a:prstGeom prst="bentConnector4">
                <a:avLst>
                  <a:gd name="adj1" fmla="val -24626"/>
                  <a:gd name="adj2" fmla="val 56486"/>
                </a:avLst>
              </a:prstGeom>
              <a:ln>
                <a:tailEnd type="arrow"/>
              </a:ln>
            </p:spPr>
            <p:style>
              <a:lnRef idx="2">
                <a:schemeClr val="dk1"/>
              </a:lnRef>
              <a:fillRef idx="0">
                <a:schemeClr val="dk1"/>
              </a:fillRef>
              <a:effectRef idx="1">
                <a:schemeClr val="dk1"/>
              </a:effectRef>
              <a:fontRef idx="minor">
                <a:schemeClr val="tx1"/>
              </a:fontRef>
            </p:style>
          </p:cxnSp>
          <p:sp>
            <p:nvSpPr>
              <p:cNvPr id="34" name="TextBox 33"/>
              <p:cNvSpPr txBox="1"/>
              <p:nvPr/>
            </p:nvSpPr>
            <p:spPr>
              <a:xfrm>
                <a:off x="188591" y="4292684"/>
                <a:ext cx="971356" cy="369332"/>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n-US" b="1" dirty="0" smtClean="0"/>
                  <a:t>MALATE</a:t>
                </a:r>
                <a:endParaRPr lang="en-US" b="1" dirty="0"/>
              </a:p>
            </p:txBody>
          </p:sp>
          <p:sp>
            <p:nvSpPr>
              <p:cNvPr id="49" name="TextBox 48"/>
              <p:cNvSpPr txBox="1"/>
              <p:nvPr/>
            </p:nvSpPr>
            <p:spPr>
              <a:xfrm>
                <a:off x="91225" y="4992385"/>
                <a:ext cx="1178784"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b="1" dirty="0" smtClean="0"/>
                  <a:t>PYRUVATE</a:t>
                </a:r>
                <a:endParaRPr lang="en-US" b="1" dirty="0"/>
              </a:p>
            </p:txBody>
          </p:sp>
          <p:sp>
            <p:nvSpPr>
              <p:cNvPr id="51" name="TextBox 50"/>
              <p:cNvSpPr txBox="1"/>
              <p:nvPr/>
            </p:nvSpPr>
            <p:spPr>
              <a:xfrm>
                <a:off x="233805" y="5976277"/>
                <a:ext cx="985334" cy="369332"/>
              </a:xfrm>
              <a:prstGeom prst="rect">
                <a:avLst/>
              </a:prstGeom>
              <a:solidFill>
                <a:srgbClr val="FFC000"/>
              </a:solidFill>
            </p:spPr>
            <p:txBody>
              <a:bodyPr wrap="none" rtlCol="0">
                <a:spAutoFit/>
              </a:bodyPr>
              <a:lstStyle/>
              <a:p>
                <a:r>
                  <a:rPr lang="en-US" b="1" dirty="0" smtClean="0"/>
                  <a:t>LACTATE</a:t>
                </a:r>
                <a:endParaRPr lang="en-US" b="1" dirty="0"/>
              </a:p>
            </p:txBody>
          </p:sp>
          <p:cxnSp>
            <p:nvCxnSpPr>
              <p:cNvPr id="36" name="Straight Arrow Connector 35"/>
              <p:cNvCxnSpPr>
                <a:stCxn id="34" idx="2"/>
                <a:endCxn id="49" idx="0"/>
              </p:cNvCxnSpPr>
              <p:nvPr/>
            </p:nvCxnSpPr>
            <p:spPr>
              <a:xfrm>
                <a:off x="674269" y="4662016"/>
                <a:ext cx="6348" cy="33036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cxnSp>
          <p:nvCxnSpPr>
            <p:cNvPr id="53" name="Straight Arrow Connector 52"/>
            <p:cNvCxnSpPr>
              <a:stCxn id="49" idx="2"/>
              <a:endCxn id="51" idx="0"/>
            </p:cNvCxnSpPr>
            <p:nvPr/>
          </p:nvCxnSpPr>
          <p:spPr>
            <a:xfrm>
              <a:off x="680617" y="5361717"/>
              <a:ext cx="45855" cy="61456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58" name="Group 57"/>
          <p:cNvGrpSpPr/>
          <p:nvPr/>
        </p:nvGrpSpPr>
        <p:grpSpPr>
          <a:xfrm>
            <a:off x="680616" y="5233522"/>
            <a:ext cx="1782968" cy="1192341"/>
            <a:chOff x="680616" y="5233522"/>
            <a:chExt cx="1782968" cy="1192341"/>
          </a:xfrm>
        </p:grpSpPr>
        <p:sp>
          <p:nvSpPr>
            <p:cNvPr id="35" name="TextBox 34"/>
            <p:cNvSpPr txBox="1"/>
            <p:nvPr/>
          </p:nvSpPr>
          <p:spPr>
            <a:xfrm>
              <a:off x="1446959" y="6056531"/>
              <a:ext cx="1016625" cy="369332"/>
            </a:xfrm>
            <a:prstGeom prst="rect">
              <a:avLst/>
            </a:prstGeom>
            <a:solidFill>
              <a:schemeClr val="accent3">
                <a:lumMod val="75000"/>
              </a:schemeClr>
            </a:solidFill>
          </p:spPr>
          <p:txBody>
            <a:bodyPr wrap="none" rtlCol="0">
              <a:spAutoFit/>
            </a:bodyPr>
            <a:lstStyle/>
            <a:p>
              <a:r>
                <a:rPr lang="en-US" dirty="0" smtClean="0"/>
                <a:t>ALANINE</a:t>
              </a:r>
              <a:endParaRPr lang="en-US" dirty="0"/>
            </a:p>
          </p:txBody>
        </p:sp>
        <p:cxnSp>
          <p:nvCxnSpPr>
            <p:cNvPr id="45" name="Elbow Connector 44"/>
            <p:cNvCxnSpPr>
              <a:stCxn id="49" idx="2"/>
              <a:endCxn id="35" idx="0"/>
            </p:cNvCxnSpPr>
            <p:nvPr/>
          </p:nvCxnSpPr>
          <p:spPr>
            <a:xfrm rot="16200000" flipH="1">
              <a:off x="970537" y="5071796"/>
              <a:ext cx="694814" cy="1274655"/>
            </a:xfrm>
            <a:prstGeom prst="bentConnector3">
              <a:avLst>
                <a:gd name="adj1" fmla="val 50000"/>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57" name="Oval 56"/>
            <p:cNvSpPr/>
            <p:nvPr/>
          </p:nvSpPr>
          <p:spPr>
            <a:xfrm>
              <a:off x="989838" y="5233522"/>
              <a:ext cx="1288126" cy="736684"/>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b="1" dirty="0" smtClean="0"/>
                <a:t>BCA</a:t>
              </a:r>
            </a:p>
            <a:p>
              <a:pPr algn="ctr"/>
              <a:r>
                <a:rPr lang="en-US" sz="900" b="1" dirty="0" smtClean="0"/>
                <a:t>METABOLISM</a:t>
              </a:r>
              <a:endParaRPr lang="en-US" sz="900" b="1" dirty="0"/>
            </a:p>
          </p:txBody>
        </p:sp>
      </p:grpSp>
      <p:sp>
        <p:nvSpPr>
          <p:cNvPr id="82" name="TextBox 81"/>
          <p:cNvSpPr txBox="1"/>
          <p:nvPr/>
        </p:nvSpPr>
        <p:spPr>
          <a:xfrm>
            <a:off x="5985776" y="3914466"/>
            <a:ext cx="2007325" cy="869469"/>
          </a:xfrm>
          <a:prstGeom prst="rect">
            <a:avLst/>
          </a:prstGeom>
          <a:noFill/>
        </p:spPr>
        <p:txBody>
          <a:bodyPr wrap="square" rtlCol="0">
            <a:spAutoFit/>
          </a:bodyPr>
          <a:lstStyle/>
          <a:p>
            <a:pPr algn="ctr"/>
            <a:r>
              <a:rPr lang="en-US" sz="2000" b="1" dirty="0" smtClean="0">
                <a:solidFill>
                  <a:srgbClr val="FF0000"/>
                </a:solidFill>
              </a:rPr>
              <a:t>ROS</a:t>
            </a:r>
          </a:p>
          <a:p>
            <a:pPr algn="ctr"/>
            <a:r>
              <a:rPr lang="en-US" sz="1050" b="1" dirty="0" smtClean="0">
                <a:solidFill>
                  <a:srgbClr val="FF0000"/>
                </a:solidFill>
              </a:rPr>
              <a:t>REGULAE FLUX BETWEEN  ENERGY AND BIOSYNTHESIS </a:t>
            </a:r>
            <a:r>
              <a:rPr lang="en-US" sz="2000" b="1" dirty="0" smtClean="0">
                <a:solidFill>
                  <a:srgbClr val="FF0000"/>
                </a:solidFill>
              </a:rPr>
              <a:t>?</a:t>
            </a:r>
            <a:endParaRPr lang="en-US" sz="2000" b="1" dirty="0">
              <a:solidFill>
                <a:srgbClr val="FF0000"/>
              </a:solidFill>
            </a:endParaRPr>
          </a:p>
        </p:txBody>
      </p:sp>
      <p:grpSp>
        <p:nvGrpSpPr>
          <p:cNvPr id="33" name="Group 32"/>
          <p:cNvGrpSpPr/>
          <p:nvPr/>
        </p:nvGrpSpPr>
        <p:grpSpPr>
          <a:xfrm>
            <a:off x="989840" y="1024355"/>
            <a:ext cx="6253391" cy="3853744"/>
            <a:chOff x="989840" y="1024355"/>
            <a:chExt cx="6253391" cy="3853744"/>
          </a:xfrm>
        </p:grpSpPr>
        <p:cxnSp>
          <p:nvCxnSpPr>
            <p:cNvPr id="7" name="Curved Connector 6"/>
            <p:cNvCxnSpPr>
              <a:stCxn id="98" idx="2"/>
              <a:endCxn id="99" idx="2"/>
            </p:cNvCxnSpPr>
            <p:nvPr/>
          </p:nvCxnSpPr>
          <p:spPr>
            <a:xfrm rot="5400000" flipH="1" flipV="1">
              <a:off x="4106453" y="2447792"/>
              <a:ext cx="291064" cy="2128551"/>
            </a:xfrm>
            <a:prstGeom prst="curvedConnector3">
              <a:avLst>
                <a:gd name="adj1" fmla="val -173739"/>
              </a:avLst>
            </a:prstGeom>
            <a:ln>
              <a:headEnd type="arrow"/>
              <a:tailEnd type="arrow"/>
            </a:ln>
          </p:spPr>
          <p:style>
            <a:lnRef idx="2">
              <a:schemeClr val="accent2"/>
            </a:lnRef>
            <a:fillRef idx="0">
              <a:schemeClr val="accent2"/>
            </a:fillRef>
            <a:effectRef idx="1">
              <a:schemeClr val="accent2"/>
            </a:effectRef>
            <a:fontRef idx="minor">
              <a:schemeClr val="tx1"/>
            </a:fontRef>
          </p:style>
        </p:cxnSp>
        <p:cxnSp>
          <p:nvCxnSpPr>
            <p:cNvPr id="69" name="Curved Connector 68"/>
            <p:cNvCxnSpPr>
              <a:stCxn id="63" idx="0"/>
              <a:endCxn id="62" idx="0"/>
            </p:cNvCxnSpPr>
            <p:nvPr/>
          </p:nvCxnSpPr>
          <p:spPr>
            <a:xfrm rot="16200000" flipH="1" flipV="1">
              <a:off x="4316890" y="3715226"/>
              <a:ext cx="22433" cy="2303313"/>
            </a:xfrm>
            <a:prstGeom prst="curvedConnector3">
              <a:avLst>
                <a:gd name="adj1" fmla="val -330414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1" name="Elbow Connector 60"/>
            <p:cNvCxnSpPr>
              <a:endCxn id="44" idx="2"/>
            </p:cNvCxnSpPr>
            <p:nvPr/>
          </p:nvCxnSpPr>
          <p:spPr>
            <a:xfrm rot="10800000">
              <a:off x="989840" y="1024355"/>
              <a:ext cx="278785" cy="2234563"/>
            </a:xfrm>
            <a:prstGeom prst="bent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6" name="Curved Connector 65"/>
            <p:cNvCxnSpPr>
              <a:stCxn id="55" idx="0"/>
            </p:cNvCxnSpPr>
            <p:nvPr/>
          </p:nvCxnSpPr>
          <p:spPr>
            <a:xfrm rot="16200000" flipH="1" flipV="1">
              <a:off x="4072125" y="896101"/>
              <a:ext cx="149748" cy="5034702"/>
            </a:xfrm>
            <a:prstGeom prst="curvedConnector3">
              <a:avLst>
                <a:gd name="adj1" fmla="val -976075"/>
              </a:avLst>
            </a:prstGeom>
            <a:ln>
              <a:tailEnd type="arrow"/>
            </a:ln>
          </p:spPr>
          <p:style>
            <a:lnRef idx="2">
              <a:schemeClr val="accent2"/>
            </a:lnRef>
            <a:fillRef idx="0">
              <a:schemeClr val="accent2"/>
            </a:fillRef>
            <a:effectRef idx="1">
              <a:schemeClr val="accent2"/>
            </a:effectRef>
            <a:fontRef idx="minor">
              <a:schemeClr val="tx1"/>
            </a:fontRef>
          </p:style>
        </p:cxnSp>
        <p:sp>
          <p:nvSpPr>
            <p:cNvPr id="67" name="TextBox 66"/>
            <p:cNvSpPr txBox="1"/>
            <p:nvPr/>
          </p:nvSpPr>
          <p:spPr>
            <a:xfrm>
              <a:off x="2780882" y="2796983"/>
              <a:ext cx="822661" cy="369332"/>
            </a:xfrm>
            <a:prstGeom prst="rect">
              <a:avLst/>
            </a:prstGeom>
            <a:noFill/>
          </p:spPr>
          <p:txBody>
            <a:bodyPr wrap="none" rtlCol="0">
              <a:spAutoFit/>
            </a:bodyPr>
            <a:lstStyle/>
            <a:p>
              <a:r>
                <a:rPr lang="en-US" b="1" dirty="0" smtClean="0"/>
                <a:t>NADP</a:t>
              </a:r>
              <a:r>
                <a:rPr lang="en-US" b="1" baseline="30000" dirty="0" smtClean="0"/>
                <a:t>+</a:t>
              </a:r>
              <a:endParaRPr lang="en-US" b="1" baseline="30000" dirty="0"/>
            </a:p>
          </p:txBody>
        </p:sp>
        <p:sp>
          <p:nvSpPr>
            <p:cNvPr id="68" name="TextBox 67"/>
            <p:cNvSpPr txBox="1"/>
            <p:nvPr/>
          </p:nvSpPr>
          <p:spPr>
            <a:xfrm>
              <a:off x="4641304" y="2710160"/>
              <a:ext cx="1229824" cy="369332"/>
            </a:xfrm>
            <a:prstGeom prst="rect">
              <a:avLst/>
            </a:prstGeom>
            <a:noFill/>
          </p:spPr>
          <p:txBody>
            <a:bodyPr wrap="none" rtlCol="0">
              <a:spAutoFit/>
            </a:bodyPr>
            <a:lstStyle/>
            <a:p>
              <a:r>
                <a:rPr lang="en-US" b="1" dirty="0" smtClean="0"/>
                <a:t>NADPH+H</a:t>
              </a:r>
              <a:r>
                <a:rPr lang="en-US" b="1" baseline="30000" dirty="0" smtClean="0"/>
                <a:t>+</a:t>
              </a:r>
              <a:endParaRPr lang="en-US" b="1" baseline="30000" dirty="0"/>
            </a:p>
          </p:txBody>
        </p:sp>
        <p:sp>
          <p:nvSpPr>
            <p:cNvPr id="71" name="TextBox 70"/>
            <p:cNvSpPr txBox="1"/>
            <p:nvPr/>
          </p:nvSpPr>
          <p:spPr>
            <a:xfrm>
              <a:off x="2113068" y="2045260"/>
              <a:ext cx="1283941" cy="369332"/>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b="1" dirty="0" smtClean="0"/>
                <a:t>ISOCITRATE</a:t>
              </a:r>
              <a:endParaRPr lang="en-US" b="1" dirty="0"/>
            </a:p>
          </p:txBody>
        </p:sp>
        <p:sp>
          <p:nvSpPr>
            <p:cNvPr id="72" name="TextBox 71"/>
            <p:cNvSpPr txBox="1"/>
            <p:nvPr/>
          </p:nvSpPr>
          <p:spPr>
            <a:xfrm>
              <a:off x="1268624" y="3074251"/>
              <a:ext cx="958532"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b="1" dirty="0" smtClean="0"/>
                <a:t>CITRATE</a:t>
              </a:r>
              <a:endParaRPr lang="en-US" b="1" dirty="0"/>
            </a:p>
          </p:txBody>
        </p:sp>
        <p:cxnSp>
          <p:nvCxnSpPr>
            <p:cNvPr id="73" name="Curved Connector 72"/>
            <p:cNvCxnSpPr>
              <a:stCxn id="68" idx="0"/>
              <a:endCxn id="67" idx="0"/>
            </p:cNvCxnSpPr>
            <p:nvPr/>
          </p:nvCxnSpPr>
          <p:spPr>
            <a:xfrm rot="16200000" flipH="1" flipV="1">
              <a:off x="4180803" y="1721569"/>
              <a:ext cx="86823" cy="2064003"/>
            </a:xfrm>
            <a:prstGeom prst="curvedConnector3">
              <a:avLst>
                <a:gd name="adj1" fmla="val -1029241"/>
              </a:avLst>
            </a:prstGeom>
            <a:ln>
              <a:tailEnd type="arrow"/>
            </a:ln>
          </p:spPr>
          <p:style>
            <a:lnRef idx="2">
              <a:schemeClr val="accent2"/>
            </a:lnRef>
            <a:fillRef idx="0">
              <a:schemeClr val="accent2"/>
            </a:fillRef>
            <a:effectRef idx="1">
              <a:schemeClr val="accent2"/>
            </a:effectRef>
            <a:fontRef idx="minor">
              <a:schemeClr val="tx1"/>
            </a:fontRef>
          </p:style>
        </p:cxnSp>
        <p:sp>
          <p:nvSpPr>
            <p:cNvPr id="74" name="TextBox 73"/>
            <p:cNvSpPr txBox="1"/>
            <p:nvPr/>
          </p:nvSpPr>
          <p:spPr>
            <a:xfrm>
              <a:off x="3608459" y="1567731"/>
              <a:ext cx="1495914" cy="73866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1400" b="1" dirty="0" smtClean="0"/>
                <a:t>REDUCTIVE CARBOXYLATION/ NITRIFICATION</a:t>
              </a:r>
              <a:endParaRPr lang="en-US" sz="1600" b="1" dirty="0"/>
            </a:p>
          </p:txBody>
        </p:sp>
        <p:sp>
          <p:nvSpPr>
            <p:cNvPr id="76" name="TextBox 75"/>
            <p:cNvSpPr txBox="1"/>
            <p:nvPr/>
          </p:nvSpPr>
          <p:spPr>
            <a:xfrm>
              <a:off x="5747299" y="2673022"/>
              <a:ext cx="1495932" cy="646331"/>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l-GR" b="1" dirty="0" smtClean="0"/>
                <a:t>α</a:t>
              </a:r>
              <a:r>
                <a:rPr lang="en-US" b="1" dirty="0" smtClean="0"/>
                <a:t>- KETO-GLUTARATE</a:t>
              </a:r>
              <a:endParaRPr lang="en-US" b="1" dirty="0"/>
            </a:p>
          </p:txBody>
        </p:sp>
        <p:sp>
          <p:nvSpPr>
            <p:cNvPr id="83" name="TextBox 82"/>
            <p:cNvSpPr txBox="1"/>
            <p:nvPr/>
          </p:nvSpPr>
          <p:spPr>
            <a:xfrm>
              <a:off x="3511300" y="3303660"/>
              <a:ext cx="1370888" cy="369332"/>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b="1" dirty="0" smtClean="0"/>
                <a:t>ANABOLISM</a:t>
              </a:r>
              <a:endParaRPr lang="en-US" b="1" dirty="0"/>
            </a:p>
          </p:txBody>
        </p:sp>
        <p:sp>
          <p:nvSpPr>
            <p:cNvPr id="87" name="TextBox 86"/>
            <p:cNvSpPr txBox="1"/>
            <p:nvPr/>
          </p:nvSpPr>
          <p:spPr>
            <a:xfrm>
              <a:off x="6296011" y="1478156"/>
              <a:ext cx="736677" cy="523220"/>
            </a:xfrm>
            <a:prstGeom prst="rect">
              <a:avLst/>
            </a:prstGeom>
            <a:noFill/>
          </p:spPr>
          <p:txBody>
            <a:bodyPr wrap="none" rtlCol="0">
              <a:spAutoFit/>
            </a:bodyPr>
            <a:lstStyle/>
            <a:p>
              <a:r>
                <a:rPr lang="en-US" sz="2800" b="1" dirty="0" smtClean="0"/>
                <a:t>CO</a:t>
              </a:r>
              <a:r>
                <a:rPr lang="en-US" sz="2800" b="1" baseline="-25000" dirty="0" smtClean="0"/>
                <a:t>2</a:t>
              </a:r>
              <a:endParaRPr lang="en-US" sz="2800" b="1" baseline="-25000" dirty="0"/>
            </a:p>
          </p:txBody>
        </p:sp>
        <p:cxnSp>
          <p:nvCxnSpPr>
            <p:cNvPr id="88" name="Curved Connector 87"/>
            <p:cNvCxnSpPr>
              <a:stCxn id="87" idx="1"/>
              <a:endCxn id="74" idx="3"/>
            </p:cNvCxnSpPr>
            <p:nvPr/>
          </p:nvCxnSpPr>
          <p:spPr>
            <a:xfrm rot="10800000" flipV="1">
              <a:off x="5104373" y="1739765"/>
              <a:ext cx="1191638" cy="197297"/>
            </a:xfrm>
            <a:prstGeom prst="curved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cxnSp>
          <p:nvCxnSpPr>
            <p:cNvPr id="94" name="Curved Connector 93"/>
            <p:cNvCxnSpPr>
              <a:endCxn id="74" idx="3"/>
            </p:cNvCxnSpPr>
            <p:nvPr/>
          </p:nvCxnSpPr>
          <p:spPr>
            <a:xfrm rot="10800000">
              <a:off x="5104373" y="1937064"/>
              <a:ext cx="1191638" cy="292867"/>
            </a:xfrm>
            <a:prstGeom prst="curved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sp>
          <p:nvSpPr>
            <p:cNvPr id="95" name="TextBox 94"/>
            <p:cNvSpPr txBox="1"/>
            <p:nvPr/>
          </p:nvSpPr>
          <p:spPr>
            <a:xfrm>
              <a:off x="6322021" y="1968316"/>
              <a:ext cx="888385" cy="523220"/>
            </a:xfrm>
            <a:prstGeom prst="rect">
              <a:avLst/>
            </a:prstGeom>
            <a:noFill/>
          </p:spPr>
          <p:txBody>
            <a:bodyPr wrap="none" rtlCol="0">
              <a:spAutoFit/>
            </a:bodyPr>
            <a:lstStyle/>
            <a:p>
              <a:r>
                <a:rPr lang="en-US" sz="2800" b="1" dirty="0" smtClean="0"/>
                <a:t>NH</a:t>
              </a:r>
              <a:r>
                <a:rPr lang="en-US" sz="2800" b="1" baseline="-25000" dirty="0" smtClean="0"/>
                <a:t>4</a:t>
              </a:r>
              <a:r>
                <a:rPr lang="en-US" sz="2800" b="1" baseline="30000" dirty="0" smtClean="0"/>
                <a:t>+</a:t>
              </a:r>
              <a:endParaRPr lang="en-US" sz="2800" b="1" baseline="30000" dirty="0"/>
            </a:p>
          </p:txBody>
        </p:sp>
        <p:sp>
          <p:nvSpPr>
            <p:cNvPr id="98" name="TextBox 97"/>
            <p:cNvSpPr txBox="1"/>
            <p:nvPr/>
          </p:nvSpPr>
          <p:spPr>
            <a:xfrm>
              <a:off x="2885251" y="3011269"/>
              <a:ext cx="604918" cy="646331"/>
            </a:xfrm>
            <a:prstGeom prst="rect">
              <a:avLst/>
            </a:prstGeom>
            <a:noFill/>
          </p:spPr>
          <p:txBody>
            <a:bodyPr wrap="square" rtlCol="0">
              <a:spAutoFit/>
            </a:bodyPr>
            <a:lstStyle/>
            <a:p>
              <a:pPr algn="ctr"/>
              <a:r>
                <a:rPr lang="en-US" b="1" dirty="0" smtClean="0"/>
                <a:t>+</a:t>
              </a:r>
            </a:p>
            <a:p>
              <a:pPr algn="ctr"/>
              <a:r>
                <a:rPr lang="en-US" b="1" dirty="0" smtClean="0"/>
                <a:t>SH</a:t>
              </a:r>
              <a:endParaRPr lang="en-US" b="1" dirty="0"/>
            </a:p>
          </p:txBody>
        </p:sp>
        <p:sp>
          <p:nvSpPr>
            <p:cNvPr id="99" name="TextBox 98"/>
            <p:cNvSpPr txBox="1"/>
            <p:nvPr/>
          </p:nvSpPr>
          <p:spPr>
            <a:xfrm>
              <a:off x="5009125" y="2997204"/>
              <a:ext cx="614271" cy="369332"/>
            </a:xfrm>
            <a:prstGeom prst="rect">
              <a:avLst/>
            </a:prstGeom>
            <a:noFill/>
          </p:spPr>
          <p:txBody>
            <a:bodyPr wrap="none" rtlCol="0">
              <a:spAutoFit/>
            </a:bodyPr>
            <a:lstStyle/>
            <a:p>
              <a:pPr algn="ctr"/>
              <a:r>
                <a:rPr lang="en-US" b="1" dirty="0" smtClean="0"/>
                <a:t>-S-S-</a:t>
              </a:r>
              <a:endParaRPr lang="en-US" b="1" dirty="0"/>
            </a:p>
          </p:txBody>
        </p:sp>
        <p:sp>
          <p:nvSpPr>
            <p:cNvPr id="101" name="TextBox 100"/>
            <p:cNvSpPr txBox="1"/>
            <p:nvPr/>
          </p:nvSpPr>
          <p:spPr>
            <a:xfrm>
              <a:off x="4038254" y="3923353"/>
              <a:ext cx="603050" cy="369332"/>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b="1" dirty="0" smtClean="0"/>
                <a:t>NNT</a:t>
              </a:r>
              <a:endParaRPr lang="en-US" b="1" dirty="0"/>
            </a:p>
          </p:txBody>
        </p:sp>
      </p:grpSp>
      <p:grpSp>
        <p:nvGrpSpPr>
          <p:cNvPr id="2" name="Group 1"/>
          <p:cNvGrpSpPr/>
          <p:nvPr/>
        </p:nvGrpSpPr>
        <p:grpSpPr>
          <a:xfrm>
            <a:off x="1045994" y="3338578"/>
            <a:ext cx="7864169" cy="3254494"/>
            <a:chOff x="1045994" y="3338578"/>
            <a:chExt cx="7864169" cy="3254494"/>
          </a:xfrm>
        </p:grpSpPr>
        <p:sp>
          <p:nvSpPr>
            <p:cNvPr id="55" name="TextBox 54"/>
            <p:cNvSpPr txBox="1"/>
            <p:nvPr/>
          </p:nvSpPr>
          <p:spPr>
            <a:xfrm>
              <a:off x="6401297" y="3338578"/>
              <a:ext cx="526106" cy="769441"/>
            </a:xfrm>
            <a:prstGeom prst="rect">
              <a:avLst/>
            </a:prstGeom>
            <a:noFill/>
          </p:spPr>
          <p:txBody>
            <a:bodyPr wrap="none" rtlCol="0">
              <a:spAutoFit/>
            </a:bodyPr>
            <a:lstStyle/>
            <a:p>
              <a:r>
                <a:rPr lang="en-US" sz="4400" b="1" dirty="0" smtClean="0"/>
                <a:t>A</a:t>
              </a:r>
              <a:endParaRPr lang="en-US" sz="4400" b="1" dirty="0"/>
            </a:p>
          </p:txBody>
        </p:sp>
        <p:cxnSp>
          <p:nvCxnSpPr>
            <p:cNvPr id="60" name="Curved Connector 59"/>
            <p:cNvCxnSpPr>
              <a:endCxn id="55" idx="2"/>
            </p:cNvCxnSpPr>
            <p:nvPr/>
          </p:nvCxnSpPr>
          <p:spPr>
            <a:xfrm rot="5400000" flipH="1" flipV="1">
              <a:off x="4072125" y="1665542"/>
              <a:ext cx="149748" cy="5034702"/>
            </a:xfrm>
            <a:prstGeom prst="curvedConnector3">
              <a:avLst>
                <a:gd name="adj1" fmla="val -1114854"/>
              </a:avLst>
            </a:prstGeom>
            <a:ln>
              <a:tailEnd type="arrow"/>
            </a:ln>
          </p:spPr>
          <p:style>
            <a:lnRef idx="2">
              <a:schemeClr val="accent2"/>
            </a:lnRef>
            <a:fillRef idx="0">
              <a:schemeClr val="accent2"/>
            </a:fillRef>
            <a:effectRef idx="1">
              <a:schemeClr val="accent2"/>
            </a:effectRef>
            <a:fontRef idx="minor">
              <a:schemeClr val="tx1"/>
            </a:fontRef>
          </p:style>
        </p:cxnSp>
        <p:sp>
          <p:nvSpPr>
            <p:cNvPr id="62" name="TextBox 61"/>
            <p:cNvSpPr txBox="1"/>
            <p:nvPr/>
          </p:nvSpPr>
          <p:spPr>
            <a:xfrm>
              <a:off x="2826835" y="4878100"/>
              <a:ext cx="699230" cy="369332"/>
            </a:xfrm>
            <a:prstGeom prst="rect">
              <a:avLst/>
            </a:prstGeom>
            <a:noFill/>
          </p:spPr>
          <p:txBody>
            <a:bodyPr wrap="none" rtlCol="0">
              <a:spAutoFit/>
            </a:bodyPr>
            <a:lstStyle/>
            <a:p>
              <a:r>
                <a:rPr lang="en-US" b="1" dirty="0" smtClean="0"/>
                <a:t>NAD</a:t>
              </a:r>
              <a:r>
                <a:rPr lang="en-US" b="1" baseline="30000" dirty="0" smtClean="0"/>
                <a:t>+</a:t>
              </a:r>
              <a:endParaRPr lang="en-US" b="1" baseline="30000" dirty="0"/>
            </a:p>
          </p:txBody>
        </p:sp>
        <p:sp>
          <p:nvSpPr>
            <p:cNvPr id="63" name="TextBox 62"/>
            <p:cNvSpPr txBox="1"/>
            <p:nvPr/>
          </p:nvSpPr>
          <p:spPr>
            <a:xfrm>
              <a:off x="4926566" y="4855667"/>
              <a:ext cx="1106393" cy="369332"/>
            </a:xfrm>
            <a:prstGeom prst="rect">
              <a:avLst/>
            </a:prstGeom>
            <a:noFill/>
          </p:spPr>
          <p:txBody>
            <a:bodyPr wrap="none" rtlCol="0">
              <a:spAutoFit/>
            </a:bodyPr>
            <a:lstStyle/>
            <a:p>
              <a:r>
                <a:rPr lang="en-US" b="1" dirty="0" smtClean="0"/>
                <a:t>NADH+H</a:t>
              </a:r>
              <a:r>
                <a:rPr lang="en-US" b="1" baseline="30000" dirty="0" smtClean="0"/>
                <a:t>+</a:t>
              </a:r>
              <a:endParaRPr lang="en-US" b="1" baseline="30000" dirty="0"/>
            </a:p>
          </p:txBody>
        </p:sp>
        <p:cxnSp>
          <p:nvCxnSpPr>
            <p:cNvPr id="65" name="Curved Connector 64"/>
            <p:cNvCxnSpPr>
              <a:stCxn id="62" idx="2"/>
              <a:endCxn id="63" idx="2"/>
            </p:cNvCxnSpPr>
            <p:nvPr/>
          </p:nvCxnSpPr>
          <p:spPr>
            <a:xfrm rot="5400000" flipH="1" flipV="1">
              <a:off x="4316889" y="4084559"/>
              <a:ext cx="22433" cy="2303313"/>
            </a:xfrm>
            <a:prstGeom prst="curvedConnector3">
              <a:avLst>
                <a:gd name="adj1" fmla="val -3304141"/>
              </a:avLst>
            </a:prstGeom>
            <a:ln>
              <a:tailEnd type="arrow"/>
            </a:ln>
          </p:spPr>
          <p:style>
            <a:lnRef idx="2">
              <a:schemeClr val="accent2"/>
            </a:lnRef>
            <a:fillRef idx="0">
              <a:schemeClr val="accent2"/>
            </a:fillRef>
            <a:effectRef idx="1">
              <a:schemeClr val="accent2"/>
            </a:effectRef>
            <a:fontRef idx="minor">
              <a:schemeClr val="tx1"/>
            </a:fontRef>
          </p:style>
        </p:cxnSp>
        <p:sp>
          <p:nvSpPr>
            <p:cNvPr id="75" name="TextBox 74"/>
            <p:cNvSpPr txBox="1"/>
            <p:nvPr/>
          </p:nvSpPr>
          <p:spPr>
            <a:xfrm>
              <a:off x="5229826" y="6223740"/>
              <a:ext cx="787139" cy="369332"/>
            </a:xfrm>
            <a:prstGeom prst="rect">
              <a:avLst/>
            </a:prstGeom>
            <a:noFill/>
          </p:spPr>
          <p:txBody>
            <a:bodyPr wrap="none" rtlCol="0">
              <a:spAutoFit/>
            </a:bodyPr>
            <a:lstStyle/>
            <a:p>
              <a:pPr algn="ctr"/>
              <a:r>
                <a:rPr lang="en-US" b="1" dirty="0" smtClean="0"/>
                <a:t>FADH</a:t>
              </a:r>
              <a:r>
                <a:rPr lang="en-US" b="1" baseline="-25000" dirty="0" smtClean="0"/>
                <a:t>2</a:t>
              </a:r>
              <a:endParaRPr lang="en-US" b="1" dirty="0"/>
            </a:p>
          </p:txBody>
        </p:sp>
        <p:sp>
          <p:nvSpPr>
            <p:cNvPr id="78" name="TextBox 77"/>
            <p:cNvSpPr txBox="1"/>
            <p:nvPr/>
          </p:nvSpPr>
          <p:spPr>
            <a:xfrm>
              <a:off x="2792091" y="6159643"/>
              <a:ext cx="639662" cy="369332"/>
            </a:xfrm>
            <a:prstGeom prst="rect">
              <a:avLst/>
            </a:prstGeom>
            <a:noFill/>
          </p:spPr>
          <p:txBody>
            <a:bodyPr wrap="none" rtlCol="0">
              <a:spAutoFit/>
            </a:bodyPr>
            <a:lstStyle/>
            <a:p>
              <a:r>
                <a:rPr lang="en-US" b="1" dirty="0" smtClean="0"/>
                <a:t>FAD</a:t>
              </a:r>
              <a:r>
                <a:rPr lang="en-US" b="1" baseline="30000" dirty="0" smtClean="0"/>
                <a:t>+</a:t>
              </a:r>
              <a:endParaRPr lang="en-US" b="1" baseline="30000" dirty="0"/>
            </a:p>
          </p:txBody>
        </p:sp>
        <p:cxnSp>
          <p:nvCxnSpPr>
            <p:cNvPr id="79" name="Curved Connector 78"/>
            <p:cNvCxnSpPr>
              <a:stCxn id="78" idx="0"/>
              <a:endCxn id="75" idx="0"/>
            </p:cNvCxnSpPr>
            <p:nvPr/>
          </p:nvCxnSpPr>
          <p:spPr>
            <a:xfrm rot="16200000" flipH="1">
              <a:off x="4335610" y="4935954"/>
              <a:ext cx="64097" cy="2511474"/>
            </a:xfrm>
            <a:prstGeom prst="curvedConnector3">
              <a:avLst>
                <a:gd name="adj1" fmla="val -356647"/>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431753" y="5455251"/>
              <a:ext cx="1853008" cy="92333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b="1" dirty="0" smtClean="0"/>
                <a:t>OXIDATION</a:t>
              </a:r>
            </a:p>
            <a:p>
              <a:pPr algn="ctr"/>
              <a:r>
                <a:rPr lang="en-US" b="1" dirty="0" smtClean="0"/>
                <a:t>(H</a:t>
              </a:r>
              <a:r>
                <a:rPr lang="en-US" b="1" baseline="30000" dirty="0" smtClean="0"/>
                <a:t>+</a:t>
              </a:r>
              <a:r>
                <a:rPr lang="en-US" b="1" dirty="0" smtClean="0"/>
                <a:t>+H</a:t>
              </a:r>
              <a:r>
                <a:rPr lang="en-US" b="1" baseline="30000" dirty="0" smtClean="0"/>
                <a:t>-</a:t>
              </a:r>
              <a:r>
                <a:rPr lang="en-US" b="1" dirty="0" smtClean="0"/>
                <a:t>)</a:t>
              </a:r>
            </a:p>
            <a:p>
              <a:pPr algn="ctr"/>
              <a:r>
                <a:rPr lang="en-US" b="1" dirty="0" smtClean="0"/>
                <a:t>DENITRIFICATION</a:t>
              </a:r>
              <a:endParaRPr lang="en-US" b="1" dirty="0"/>
            </a:p>
          </p:txBody>
        </p:sp>
        <p:sp>
          <p:nvSpPr>
            <p:cNvPr id="84" name="TextBox 83"/>
            <p:cNvSpPr txBox="1"/>
            <p:nvPr/>
          </p:nvSpPr>
          <p:spPr>
            <a:xfrm>
              <a:off x="3563045" y="4580228"/>
              <a:ext cx="1418081"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b="1" dirty="0" smtClean="0"/>
                <a:t>CATABOLISM</a:t>
              </a:r>
              <a:endParaRPr lang="en-US" b="1" dirty="0"/>
            </a:p>
          </p:txBody>
        </p:sp>
        <p:cxnSp>
          <p:nvCxnSpPr>
            <p:cNvPr id="85" name="Curved Connector 84"/>
            <p:cNvCxnSpPr>
              <a:stCxn id="80" idx="3"/>
              <a:endCxn id="86" idx="1"/>
            </p:cNvCxnSpPr>
            <p:nvPr/>
          </p:nvCxnSpPr>
          <p:spPr>
            <a:xfrm flipV="1">
              <a:off x="5284761" y="5631760"/>
              <a:ext cx="748198" cy="285156"/>
            </a:xfrm>
            <a:prstGeom prst="curvedConnector3">
              <a:avLst/>
            </a:prstGeom>
            <a:ln>
              <a:tailEnd type="arrow"/>
            </a:ln>
          </p:spPr>
          <p:style>
            <a:lnRef idx="3">
              <a:schemeClr val="accent4"/>
            </a:lnRef>
            <a:fillRef idx="0">
              <a:schemeClr val="accent4"/>
            </a:fillRef>
            <a:effectRef idx="2">
              <a:schemeClr val="accent4"/>
            </a:effectRef>
            <a:fontRef idx="minor">
              <a:schemeClr val="tx1"/>
            </a:fontRef>
          </p:style>
        </p:cxnSp>
        <p:sp>
          <p:nvSpPr>
            <p:cNvPr id="86" name="TextBox 85"/>
            <p:cNvSpPr txBox="1"/>
            <p:nvPr/>
          </p:nvSpPr>
          <p:spPr>
            <a:xfrm>
              <a:off x="6032959" y="5370150"/>
              <a:ext cx="736677" cy="523220"/>
            </a:xfrm>
            <a:prstGeom prst="rect">
              <a:avLst/>
            </a:prstGeom>
            <a:noFill/>
          </p:spPr>
          <p:txBody>
            <a:bodyPr wrap="none" rtlCol="0">
              <a:spAutoFit/>
            </a:bodyPr>
            <a:lstStyle/>
            <a:p>
              <a:r>
                <a:rPr lang="en-US" sz="2800" b="1" dirty="0" smtClean="0"/>
                <a:t>CO</a:t>
              </a:r>
              <a:r>
                <a:rPr lang="en-US" sz="2800" b="1" baseline="-25000" dirty="0" smtClean="0"/>
                <a:t>2</a:t>
              </a:r>
              <a:endParaRPr lang="en-US" sz="2800" b="1" baseline="-25000" dirty="0"/>
            </a:p>
          </p:txBody>
        </p:sp>
        <p:cxnSp>
          <p:nvCxnSpPr>
            <p:cNvPr id="89" name="Straight Arrow Connector 88"/>
            <p:cNvCxnSpPr>
              <a:stCxn id="63" idx="3"/>
              <a:endCxn id="90" idx="1"/>
            </p:cNvCxnSpPr>
            <p:nvPr/>
          </p:nvCxnSpPr>
          <p:spPr>
            <a:xfrm flipV="1">
              <a:off x="6032959" y="4998607"/>
              <a:ext cx="1314803" cy="41726"/>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7347762" y="4706219"/>
              <a:ext cx="903242" cy="584775"/>
            </a:xfrm>
            <a:prstGeom prst="rect">
              <a:avLst/>
            </a:prstGeom>
            <a:noFill/>
          </p:spPr>
          <p:txBody>
            <a:bodyPr wrap="square" rtlCol="0">
              <a:spAutoFit/>
            </a:bodyPr>
            <a:lstStyle/>
            <a:p>
              <a:pPr algn="ctr"/>
              <a:r>
                <a:rPr lang="en-US" sz="3200" b="1" dirty="0" smtClean="0"/>
                <a:t>ATP</a:t>
              </a:r>
              <a:endParaRPr lang="en-US" sz="3200" b="1" dirty="0"/>
            </a:p>
          </p:txBody>
        </p:sp>
        <p:sp>
          <p:nvSpPr>
            <p:cNvPr id="91" name="TextBox 90"/>
            <p:cNvSpPr txBox="1"/>
            <p:nvPr/>
          </p:nvSpPr>
          <p:spPr>
            <a:xfrm>
              <a:off x="5847327" y="4809500"/>
              <a:ext cx="1686066" cy="461665"/>
            </a:xfrm>
            <a:prstGeom prst="rect">
              <a:avLst/>
            </a:prstGeom>
            <a:noFill/>
          </p:spPr>
          <p:txBody>
            <a:bodyPr wrap="square" rtlCol="0">
              <a:spAutoFit/>
            </a:bodyPr>
            <a:lstStyle/>
            <a:p>
              <a:pPr algn="ctr"/>
              <a:r>
                <a:rPr lang="en-US" sz="1200" b="1" cap="all" dirty="0" smtClean="0"/>
                <a:t>Electron transport</a:t>
              </a:r>
            </a:p>
            <a:p>
              <a:pPr algn="ctr"/>
              <a:r>
                <a:rPr lang="en-US" sz="1200" b="1" cap="all" dirty="0" smtClean="0"/>
                <a:t>system</a:t>
              </a:r>
              <a:endParaRPr lang="en-US" sz="1200" b="1" cap="all" dirty="0"/>
            </a:p>
          </p:txBody>
        </p:sp>
        <p:cxnSp>
          <p:nvCxnSpPr>
            <p:cNvPr id="92" name="Curved Connector 91"/>
            <p:cNvCxnSpPr>
              <a:stCxn id="80" idx="3"/>
            </p:cNvCxnSpPr>
            <p:nvPr/>
          </p:nvCxnSpPr>
          <p:spPr>
            <a:xfrm>
              <a:off x="5284761" y="5916916"/>
              <a:ext cx="732204" cy="90102"/>
            </a:xfrm>
            <a:prstGeom prst="curvedConnector3">
              <a:avLst/>
            </a:prstGeom>
            <a:ln>
              <a:tailEnd type="arrow"/>
            </a:ln>
          </p:spPr>
          <p:style>
            <a:lnRef idx="2">
              <a:schemeClr val="accent6"/>
            </a:lnRef>
            <a:fillRef idx="0">
              <a:schemeClr val="accent6"/>
            </a:fillRef>
            <a:effectRef idx="1">
              <a:schemeClr val="accent6"/>
            </a:effectRef>
            <a:fontRef idx="minor">
              <a:schemeClr val="tx1"/>
            </a:fontRef>
          </p:style>
        </p:cxnSp>
        <p:sp>
          <p:nvSpPr>
            <p:cNvPr id="93" name="TextBox 92"/>
            <p:cNvSpPr txBox="1"/>
            <p:nvPr/>
          </p:nvSpPr>
          <p:spPr>
            <a:xfrm>
              <a:off x="6047127" y="5700357"/>
              <a:ext cx="888385" cy="523220"/>
            </a:xfrm>
            <a:prstGeom prst="rect">
              <a:avLst/>
            </a:prstGeom>
            <a:noFill/>
          </p:spPr>
          <p:txBody>
            <a:bodyPr wrap="none" rtlCol="0">
              <a:spAutoFit/>
            </a:bodyPr>
            <a:lstStyle/>
            <a:p>
              <a:r>
                <a:rPr lang="en-US" sz="2800" b="1" dirty="0" smtClean="0"/>
                <a:t>NH</a:t>
              </a:r>
              <a:r>
                <a:rPr lang="en-US" sz="2800" b="1" baseline="-25000" dirty="0" smtClean="0"/>
                <a:t>4</a:t>
              </a:r>
              <a:r>
                <a:rPr lang="en-US" sz="2800" b="1" baseline="30000" dirty="0" smtClean="0"/>
                <a:t>+</a:t>
              </a:r>
              <a:endParaRPr lang="en-US" sz="2800" b="1" baseline="30000" dirty="0"/>
            </a:p>
          </p:txBody>
        </p:sp>
        <p:sp>
          <p:nvSpPr>
            <p:cNvPr id="96" name="TextBox 95"/>
            <p:cNvSpPr txBox="1"/>
            <p:nvPr/>
          </p:nvSpPr>
          <p:spPr>
            <a:xfrm>
              <a:off x="7444101" y="5586056"/>
              <a:ext cx="1466062" cy="523220"/>
            </a:xfrm>
            <a:prstGeom prst="rect">
              <a:avLst/>
            </a:prstGeom>
            <a:noFill/>
          </p:spPr>
          <p:txBody>
            <a:bodyPr wrap="square" rtlCol="0">
              <a:spAutoFit/>
            </a:bodyPr>
            <a:lstStyle/>
            <a:p>
              <a:pPr algn="ctr"/>
              <a:r>
                <a:rPr lang="en-US" sz="1400" b="1" dirty="0" smtClean="0"/>
                <a:t>TRANS AND DEAMINATION</a:t>
              </a:r>
              <a:endParaRPr lang="en-US" sz="1400" b="1" dirty="0"/>
            </a:p>
          </p:txBody>
        </p:sp>
        <p:cxnSp>
          <p:nvCxnSpPr>
            <p:cNvPr id="97" name="Straight Arrow Connector 96"/>
            <p:cNvCxnSpPr>
              <a:stCxn id="96" idx="1"/>
              <a:endCxn id="93" idx="3"/>
            </p:cNvCxnSpPr>
            <p:nvPr/>
          </p:nvCxnSpPr>
          <p:spPr>
            <a:xfrm flipH="1">
              <a:off x="6935512" y="5847666"/>
              <a:ext cx="508589" cy="11430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2" name="TextBox 101"/>
            <p:cNvSpPr txBox="1"/>
            <p:nvPr/>
          </p:nvSpPr>
          <p:spPr>
            <a:xfrm>
              <a:off x="1045994" y="3488326"/>
              <a:ext cx="1167307" cy="769441"/>
            </a:xfrm>
            <a:prstGeom prst="rect">
              <a:avLst/>
            </a:prstGeom>
            <a:noFill/>
          </p:spPr>
          <p:txBody>
            <a:bodyPr wrap="none" rtlCol="0">
              <a:spAutoFit/>
            </a:bodyPr>
            <a:lstStyle/>
            <a:p>
              <a:r>
                <a:rPr lang="en-US" sz="4400" b="1" dirty="0" smtClean="0"/>
                <a:t>AH2</a:t>
              </a:r>
              <a:endParaRPr lang="en-US" sz="4400" b="1" dirty="0"/>
            </a:p>
          </p:txBody>
        </p:sp>
      </p:grpSp>
      <p:grpSp>
        <p:nvGrpSpPr>
          <p:cNvPr id="32" name="Group 31"/>
          <p:cNvGrpSpPr/>
          <p:nvPr/>
        </p:nvGrpSpPr>
        <p:grpSpPr>
          <a:xfrm>
            <a:off x="199943" y="685800"/>
            <a:ext cx="1579791" cy="2120935"/>
            <a:chOff x="199943" y="685800"/>
            <a:chExt cx="1579791" cy="2120935"/>
          </a:xfrm>
        </p:grpSpPr>
        <p:sp>
          <p:nvSpPr>
            <p:cNvPr id="64" name="TextBox 63"/>
            <p:cNvSpPr txBox="1"/>
            <p:nvPr/>
          </p:nvSpPr>
          <p:spPr>
            <a:xfrm>
              <a:off x="544801" y="2437403"/>
              <a:ext cx="943848"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b="1" dirty="0" smtClean="0"/>
                <a:t>EXPORT</a:t>
              </a:r>
              <a:endParaRPr lang="en-US" b="1" dirty="0"/>
            </a:p>
          </p:txBody>
        </p:sp>
        <p:sp>
          <p:nvSpPr>
            <p:cNvPr id="44" name="TextBox 43"/>
            <p:cNvSpPr txBox="1"/>
            <p:nvPr/>
          </p:nvSpPr>
          <p:spPr>
            <a:xfrm>
              <a:off x="199943" y="685800"/>
              <a:ext cx="1579791" cy="338554"/>
            </a:xfrm>
            <a:prstGeom prst="rect">
              <a:avLst/>
            </a:prstGeom>
            <a:solidFill>
              <a:srgbClr val="FFFF00"/>
            </a:solidFill>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n-US" sz="1600" b="1" dirty="0" smtClean="0">
                  <a:solidFill>
                    <a:schemeClr val="tx1"/>
                  </a:solidFill>
                </a:rPr>
                <a:t>LIPID SYNTHESIS</a:t>
              </a:r>
              <a:endParaRPr lang="en-US" sz="1600" b="1" dirty="0">
                <a:solidFill>
                  <a:schemeClr val="tx1"/>
                </a:solidFill>
              </a:endParaRPr>
            </a:p>
          </p:txBody>
        </p:sp>
        <p:sp>
          <p:nvSpPr>
            <p:cNvPr id="59" name="TextBox 58"/>
            <p:cNvSpPr txBox="1"/>
            <p:nvPr/>
          </p:nvSpPr>
          <p:spPr>
            <a:xfrm>
              <a:off x="263859" y="1478156"/>
              <a:ext cx="1505733" cy="646331"/>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algn="ctr"/>
              <a:r>
                <a:rPr lang="en-US" b="1" dirty="0" smtClean="0"/>
                <a:t>CITRATE</a:t>
              </a:r>
            </a:p>
            <a:p>
              <a:pPr algn="ctr"/>
              <a:r>
                <a:rPr lang="en-US" b="1" dirty="0" smtClean="0"/>
                <a:t>(CYTOPLASM)</a:t>
              </a:r>
              <a:endParaRPr lang="en-US" b="1" dirty="0"/>
            </a:p>
          </p:txBody>
        </p:sp>
      </p:grpSp>
    </p:spTree>
    <p:extLst>
      <p:ext uri="{BB962C8B-B14F-4D97-AF65-F5344CB8AC3E}">
        <p14:creationId xmlns:p14="http://schemas.microsoft.com/office/powerpoint/2010/main" val="429492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down)">
                                      <p:cBhvr>
                                        <p:cTn id="16" dur="500"/>
                                        <p:tgtEl>
                                          <p:spTgt spid="33"/>
                                        </p:tgtEl>
                                      </p:cBhvr>
                                    </p:animEffect>
                                  </p:childTnLst>
                                </p:cTn>
                              </p:par>
                              <p:par>
                                <p:cTn id="17" presetID="6" presetClass="entr" presetSubtype="16"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circle(in)">
                                      <p:cBhvr>
                                        <p:cTn id="19" dur="2000"/>
                                        <p:tgtEl>
                                          <p:spTgt spid="32"/>
                                        </p:tgtEl>
                                      </p:cBhvr>
                                    </p:animEffect>
                                  </p:childTnLst>
                                </p:cTn>
                              </p:par>
                            </p:childTnLst>
                          </p:cTn>
                        </p:par>
                        <p:par>
                          <p:cTn id="20" fill="hold">
                            <p:stCondLst>
                              <p:cond delay="2000"/>
                            </p:stCondLst>
                            <p:childTnLst>
                              <p:par>
                                <p:cTn id="21" presetID="22" presetClass="entr" presetSubtype="1" fill="hold" nodeType="after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3500"/>
                            </p:stCondLst>
                            <p:childTnLst>
                              <p:par>
                                <p:cTn id="31" presetID="45" presetClass="entr" presetSubtype="0" fill="hold" nodeType="afterEffect">
                                  <p:stCondLst>
                                    <p:cond delay="0"/>
                                  </p:stCondLst>
                                  <p:childTnLst>
                                    <p:set>
                                      <p:cBhvr>
                                        <p:cTn id="32" dur="1" fill="hold">
                                          <p:stCondLst>
                                            <p:cond delay="0"/>
                                          </p:stCondLst>
                                        </p:cTn>
                                        <p:tgtEl>
                                          <p:spTgt spid="82">
                                            <p:txEl>
                                              <p:pRg st="0" end="0"/>
                                            </p:txEl>
                                          </p:spTgt>
                                        </p:tgtEl>
                                        <p:attrNameLst>
                                          <p:attrName>style.visibility</p:attrName>
                                        </p:attrNameLst>
                                      </p:cBhvr>
                                      <p:to>
                                        <p:strVal val="visible"/>
                                      </p:to>
                                    </p:set>
                                    <p:animEffect transition="in" filter="fade">
                                      <p:cBhvr>
                                        <p:cTn id="33" dur="2000"/>
                                        <p:tgtEl>
                                          <p:spTgt spid="82">
                                            <p:txEl>
                                              <p:pRg st="0" end="0"/>
                                            </p:txEl>
                                          </p:spTgt>
                                        </p:tgtEl>
                                      </p:cBhvr>
                                    </p:animEffect>
                                    <p:anim calcmode="lin" valueType="num">
                                      <p:cBhvr>
                                        <p:cTn id="34" dur="2000" fill="hold"/>
                                        <p:tgtEl>
                                          <p:spTgt spid="82">
                                            <p:txEl>
                                              <p:pRg st="0" end="0"/>
                                            </p:txEl>
                                          </p:spTgt>
                                        </p:tgtEl>
                                        <p:attrNameLst>
                                          <p:attrName>ppt_w</p:attrName>
                                        </p:attrNameLst>
                                      </p:cBhvr>
                                      <p:tavLst>
                                        <p:tav tm="0" fmla="#ppt_w*sin(2.5*pi*$)">
                                          <p:val>
                                            <p:fltVal val="0"/>
                                          </p:val>
                                        </p:tav>
                                        <p:tav tm="100000">
                                          <p:val>
                                            <p:fltVal val="1"/>
                                          </p:val>
                                        </p:tav>
                                      </p:tavLst>
                                    </p:anim>
                                    <p:anim calcmode="lin" valueType="num">
                                      <p:cBhvr>
                                        <p:cTn id="35" dur="2000" fill="hold"/>
                                        <p:tgtEl>
                                          <p:spTgt spid="82">
                                            <p:txEl>
                                              <p:pRg st="0" end="0"/>
                                            </p:txEl>
                                          </p:spTgt>
                                        </p:tgtEl>
                                        <p:attrNameLst>
                                          <p:attrName>ppt_h</p:attrName>
                                        </p:attrNameLst>
                                      </p:cBhvr>
                                      <p:tavLst>
                                        <p:tav tm="0">
                                          <p:val>
                                            <p:strVal val="#ppt_h"/>
                                          </p:val>
                                        </p:tav>
                                        <p:tav tm="100000">
                                          <p:val>
                                            <p:strVal val="#ppt_h"/>
                                          </p:val>
                                        </p:tav>
                                      </p:tavLst>
                                    </p:anim>
                                  </p:childTnLst>
                                </p:cTn>
                              </p:par>
                              <p:par>
                                <p:cTn id="36" presetID="45" presetClass="entr" presetSubtype="0" fill="hold" nodeType="withEffect">
                                  <p:stCondLst>
                                    <p:cond delay="0"/>
                                  </p:stCondLst>
                                  <p:childTnLst>
                                    <p:set>
                                      <p:cBhvr>
                                        <p:cTn id="37" dur="1" fill="hold">
                                          <p:stCondLst>
                                            <p:cond delay="0"/>
                                          </p:stCondLst>
                                        </p:cTn>
                                        <p:tgtEl>
                                          <p:spTgt spid="82">
                                            <p:txEl>
                                              <p:pRg st="1" end="1"/>
                                            </p:txEl>
                                          </p:spTgt>
                                        </p:tgtEl>
                                        <p:attrNameLst>
                                          <p:attrName>style.visibility</p:attrName>
                                        </p:attrNameLst>
                                      </p:cBhvr>
                                      <p:to>
                                        <p:strVal val="visible"/>
                                      </p:to>
                                    </p:set>
                                    <p:animEffect transition="in" filter="fade">
                                      <p:cBhvr>
                                        <p:cTn id="38" dur="2000"/>
                                        <p:tgtEl>
                                          <p:spTgt spid="82">
                                            <p:txEl>
                                              <p:pRg st="1" end="1"/>
                                            </p:txEl>
                                          </p:spTgt>
                                        </p:tgtEl>
                                      </p:cBhvr>
                                    </p:animEffect>
                                    <p:anim calcmode="lin" valueType="num">
                                      <p:cBhvr>
                                        <p:cTn id="39" dur="2000" fill="hold"/>
                                        <p:tgtEl>
                                          <p:spTgt spid="82">
                                            <p:txEl>
                                              <p:pRg st="1" end="1"/>
                                            </p:txEl>
                                          </p:spTgt>
                                        </p:tgtEl>
                                        <p:attrNameLst>
                                          <p:attrName>ppt_w</p:attrName>
                                        </p:attrNameLst>
                                      </p:cBhvr>
                                      <p:tavLst>
                                        <p:tav tm="0" fmla="#ppt_w*sin(2.5*pi*$)">
                                          <p:val>
                                            <p:fltVal val="0"/>
                                          </p:val>
                                        </p:tav>
                                        <p:tav tm="100000">
                                          <p:val>
                                            <p:fltVal val="1"/>
                                          </p:val>
                                        </p:tav>
                                      </p:tavLst>
                                    </p:anim>
                                    <p:anim calcmode="lin" valueType="num">
                                      <p:cBhvr>
                                        <p:cTn id="40" dur="2000" fill="hold"/>
                                        <p:tgtEl>
                                          <p:spTgt spid="82">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476" y="1639065"/>
            <a:ext cx="3687252" cy="738664"/>
          </a:xfrm>
          <a:prstGeom prst="rect">
            <a:avLst/>
          </a:prstGeom>
          <a:noFill/>
        </p:spPr>
        <p:txBody>
          <a:bodyPr wrap="square" rtlCol="0">
            <a:spAutoFit/>
          </a:bodyPr>
          <a:lstStyle/>
          <a:p>
            <a:pPr algn="ctr"/>
            <a:r>
              <a:rPr lang="en-US" sz="1400" b="1" dirty="0" smtClean="0"/>
              <a:t>ENVIRONMENTAL SIGNALS,</a:t>
            </a:r>
          </a:p>
          <a:p>
            <a:pPr algn="ctr"/>
            <a:r>
              <a:rPr lang="en-US" sz="1400" b="1" dirty="0" smtClean="0"/>
              <a:t>NUTRIENTS (AMINO AIDS)/ </a:t>
            </a:r>
          </a:p>
          <a:p>
            <a:pPr algn="ctr"/>
            <a:r>
              <a:rPr lang="en-US" sz="1400" b="1" dirty="0" smtClean="0"/>
              <a:t>GROWTH FACTORS, TRANSFORMING SIGNALS</a:t>
            </a:r>
            <a:endParaRPr lang="en-US" sz="1400" b="1" dirty="0"/>
          </a:p>
        </p:txBody>
      </p:sp>
      <p:sp>
        <p:nvSpPr>
          <p:cNvPr id="6" name="TextBox 5"/>
          <p:cNvSpPr txBox="1"/>
          <p:nvPr/>
        </p:nvSpPr>
        <p:spPr>
          <a:xfrm>
            <a:off x="3681630" y="2397577"/>
            <a:ext cx="821315" cy="307777"/>
          </a:xfrm>
          <a:prstGeom prst="rect">
            <a:avLst/>
          </a:prstGeom>
          <a:noFill/>
        </p:spPr>
        <p:txBody>
          <a:bodyPr wrap="none" rtlCol="0">
            <a:spAutoFit/>
          </a:bodyPr>
          <a:lstStyle/>
          <a:p>
            <a:pPr algn="ctr"/>
            <a:r>
              <a:rPr lang="en-US" sz="1400" b="1" dirty="0" smtClean="0"/>
              <a:t>mTORC1</a:t>
            </a:r>
            <a:endParaRPr lang="en-US" sz="1400" b="1" dirty="0"/>
          </a:p>
        </p:txBody>
      </p:sp>
      <p:sp>
        <p:nvSpPr>
          <p:cNvPr id="7" name="TextBox 6"/>
          <p:cNvSpPr txBox="1"/>
          <p:nvPr/>
        </p:nvSpPr>
        <p:spPr>
          <a:xfrm>
            <a:off x="2189873" y="2613142"/>
            <a:ext cx="821315" cy="307777"/>
          </a:xfrm>
          <a:prstGeom prst="rect">
            <a:avLst/>
          </a:prstGeom>
          <a:noFill/>
        </p:spPr>
        <p:txBody>
          <a:bodyPr wrap="none" rtlCol="0">
            <a:spAutoFit/>
          </a:bodyPr>
          <a:lstStyle/>
          <a:p>
            <a:pPr algn="ctr"/>
            <a:r>
              <a:rPr lang="en-US" sz="1400" b="1" dirty="0" smtClean="0"/>
              <a:t>mTORC2</a:t>
            </a:r>
            <a:endParaRPr lang="en-US" sz="1400" b="1" dirty="0"/>
          </a:p>
        </p:txBody>
      </p:sp>
      <p:cxnSp>
        <p:nvCxnSpPr>
          <p:cNvPr id="10" name="Curved Connector 9"/>
          <p:cNvCxnSpPr>
            <a:stCxn id="5" idx="2"/>
            <a:endCxn id="7" idx="1"/>
          </p:cNvCxnSpPr>
          <p:nvPr/>
        </p:nvCxnSpPr>
        <p:spPr>
          <a:xfrm rot="5400000">
            <a:off x="2127837" y="2439766"/>
            <a:ext cx="389302" cy="265229"/>
          </a:xfrm>
          <a:prstGeom prst="curvedConnector4">
            <a:avLst>
              <a:gd name="adj1" fmla="val 30235"/>
              <a:gd name="adj2" fmla="val 18619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092287" y="2782903"/>
            <a:ext cx="1257300" cy="523220"/>
          </a:xfrm>
          <a:prstGeom prst="rect">
            <a:avLst/>
          </a:prstGeom>
          <a:noFill/>
        </p:spPr>
        <p:txBody>
          <a:bodyPr wrap="square" rtlCol="0">
            <a:spAutoFit/>
          </a:bodyPr>
          <a:lstStyle/>
          <a:p>
            <a:pPr algn="ctr"/>
            <a:r>
              <a:rPr lang="en-US" sz="1400" b="1" dirty="0" smtClean="0"/>
              <a:t>Cooperative action</a:t>
            </a:r>
            <a:endParaRPr lang="en-US" sz="1400" b="1" dirty="0"/>
          </a:p>
        </p:txBody>
      </p:sp>
      <p:cxnSp>
        <p:nvCxnSpPr>
          <p:cNvPr id="14" name="Curved Connector 13"/>
          <p:cNvCxnSpPr>
            <a:stCxn id="7" idx="2"/>
            <a:endCxn id="13" idx="1"/>
          </p:cNvCxnSpPr>
          <p:nvPr/>
        </p:nvCxnSpPr>
        <p:spPr>
          <a:xfrm rot="16200000" flipH="1">
            <a:off x="3284612" y="2236838"/>
            <a:ext cx="123594" cy="1491756"/>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8" name="Curved Connector 17"/>
          <p:cNvCxnSpPr>
            <a:stCxn id="6" idx="2"/>
            <a:endCxn id="13" idx="1"/>
          </p:cNvCxnSpPr>
          <p:nvPr/>
        </p:nvCxnSpPr>
        <p:spPr>
          <a:xfrm rot="5400000">
            <a:off x="3922709" y="2874933"/>
            <a:ext cx="339159" cy="1"/>
          </a:xfrm>
          <a:prstGeom prst="curvedConnector4">
            <a:avLst>
              <a:gd name="adj1" fmla="val 11432"/>
              <a:gd name="adj2" fmla="val 2286010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70718" y="1642919"/>
            <a:ext cx="2697123" cy="738664"/>
          </a:xfrm>
          <a:prstGeom prst="rect">
            <a:avLst/>
          </a:prstGeom>
          <a:noFill/>
        </p:spPr>
        <p:txBody>
          <a:bodyPr wrap="square" rtlCol="0">
            <a:spAutoFit/>
          </a:bodyPr>
          <a:lstStyle/>
          <a:p>
            <a:pPr algn="ctr"/>
            <a:r>
              <a:rPr lang="en-US" sz="1400" b="1" dirty="0" smtClean="0"/>
              <a:t>INSULIN SIGNALING MOLECULES</a:t>
            </a:r>
          </a:p>
          <a:p>
            <a:pPr algn="ctr"/>
            <a:r>
              <a:rPr lang="en-US" sz="1400" b="1" dirty="0" smtClean="0"/>
              <a:t>(AKT, IGF, PTEN &amp; HOUSE KEEPING PROTEINS/ ENZYMES ?)</a:t>
            </a:r>
            <a:endParaRPr lang="en-US" sz="1400" b="1" dirty="0"/>
          </a:p>
        </p:txBody>
      </p:sp>
      <p:cxnSp>
        <p:nvCxnSpPr>
          <p:cNvPr id="28" name="Curved Connector 27"/>
          <p:cNvCxnSpPr>
            <a:stCxn id="13" idx="0"/>
            <a:endCxn id="25" idx="1"/>
          </p:cNvCxnSpPr>
          <p:nvPr/>
        </p:nvCxnSpPr>
        <p:spPr>
          <a:xfrm rot="5400000" flipH="1" flipV="1">
            <a:off x="4460501" y="2272687"/>
            <a:ext cx="770652" cy="249781"/>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4" name="Curved Connector 33"/>
          <p:cNvCxnSpPr>
            <a:stCxn id="7" idx="2"/>
            <a:endCxn id="37" idx="0"/>
          </p:cNvCxnSpPr>
          <p:nvPr/>
        </p:nvCxnSpPr>
        <p:spPr>
          <a:xfrm rot="16200000" flipH="1">
            <a:off x="2680746" y="2840704"/>
            <a:ext cx="709368" cy="869798"/>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154601" y="3630287"/>
            <a:ext cx="631456" cy="369332"/>
          </a:xfrm>
          <a:prstGeom prst="rect">
            <a:avLst/>
          </a:prstGeom>
          <a:noFill/>
        </p:spPr>
        <p:txBody>
          <a:bodyPr wrap="none" rtlCol="0">
            <a:spAutoFit/>
          </a:bodyPr>
          <a:lstStyle/>
          <a:p>
            <a:pPr algn="ctr"/>
            <a:r>
              <a:rPr lang="en-US" b="1" dirty="0" smtClean="0"/>
              <a:t>PKC</a:t>
            </a:r>
            <a:r>
              <a:rPr lang="el-GR" b="1" dirty="0" smtClean="0"/>
              <a:t>ζ</a:t>
            </a:r>
            <a:endParaRPr lang="en-US" b="1" dirty="0"/>
          </a:p>
        </p:txBody>
      </p:sp>
      <p:sp>
        <p:nvSpPr>
          <p:cNvPr id="39" name="TextBox 38"/>
          <p:cNvSpPr txBox="1"/>
          <p:nvPr/>
        </p:nvSpPr>
        <p:spPr>
          <a:xfrm>
            <a:off x="2071794" y="3627409"/>
            <a:ext cx="684804" cy="369332"/>
          </a:xfrm>
          <a:prstGeom prst="rect">
            <a:avLst/>
          </a:prstGeom>
          <a:noFill/>
        </p:spPr>
        <p:txBody>
          <a:bodyPr wrap="none" rtlCol="0">
            <a:spAutoFit/>
          </a:bodyPr>
          <a:lstStyle/>
          <a:p>
            <a:pPr algn="ctr"/>
            <a:r>
              <a:rPr lang="en-US" b="1" dirty="0" smtClean="0"/>
              <a:t>SGK3</a:t>
            </a:r>
            <a:endParaRPr lang="en-US" b="1" dirty="0"/>
          </a:p>
        </p:txBody>
      </p:sp>
      <p:sp>
        <p:nvSpPr>
          <p:cNvPr id="40" name="TextBox 39"/>
          <p:cNvSpPr txBox="1"/>
          <p:nvPr/>
        </p:nvSpPr>
        <p:spPr>
          <a:xfrm>
            <a:off x="994255" y="3531524"/>
            <a:ext cx="1077539" cy="369332"/>
          </a:xfrm>
          <a:prstGeom prst="rect">
            <a:avLst/>
          </a:prstGeom>
          <a:noFill/>
          <a:ln w="28575">
            <a:solidFill>
              <a:srgbClr val="00B050"/>
            </a:solidFill>
          </a:ln>
        </p:spPr>
        <p:txBody>
          <a:bodyPr wrap="none" rtlCol="0">
            <a:spAutoFit/>
          </a:bodyPr>
          <a:lstStyle/>
          <a:p>
            <a:pPr algn="ctr"/>
            <a:r>
              <a:rPr lang="en-US" b="1" dirty="0" smtClean="0"/>
              <a:t>AKT S473</a:t>
            </a:r>
            <a:endParaRPr lang="en-US" b="1" dirty="0"/>
          </a:p>
        </p:txBody>
      </p:sp>
      <p:cxnSp>
        <p:nvCxnSpPr>
          <p:cNvPr id="41" name="Curved Connector 40"/>
          <p:cNvCxnSpPr>
            <a:stCxn id="7" idx="2"/>
            <a:endCxn id="39" idx="0"/>
          </p:cNvCxnSpPr>
          <p:nvPr/>
        </p:nvCxnSpPr>
        <p:spPr>
          <a:xfrm rot="5400000">
            <a:off x="2154119" y="3180997"/>
            <a:ext cx="706490" cy="186335"/>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7" idx="2"/>
            <a:endCxn id="40" idx="0"/>
          </p:cNvCxnSpPr>
          <p:nvPr/>
        </p:nvCxnSpPr>
        <p:spPr>
          <a:xfrm rot="5400000">
            <a:off x="1761476" y="2692468"/>
            <a:ext cx="610605" cy="1067506"/>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237468" y="3044513"/>
            <a:ext cx="2232862" cy="430887"/>
          </a:xfrm>
          <a:prstGeom prst="rect">
            <a:avLst/>
          </a:prstGeom>
          <a:noFill/>
        </p:spPr>
        <p:txBody>
          <a:bodyPr wrap="square" rtlCol="0">
            <a:spAutoFit/>
          </a:bodyPr>
          <a:lstStyle/>
          <a:p>
            <a:pPr algn="ctr"/>
            <a:r>
              <a:rPr lang="en-US" sz="1100" b="1" dirty="0" smtClean="0"/>
              <a:t>HYDROPHOBIC MOTIF PHOSPHORYLATIONS</a:t>
            </a:r>
            <a:endParaRPr lang="en-US" sz="1100" b="1" dirty="0"/>
          </a:p>
        </p:txBody>
      </p:sp>
      <p:sp>
        <p:nvSpPr>
          <p:cNvPr id="50" name="TextBox 49"/>
          <p:cNvSpPr txBox="1"/>
          <p:nvPr/>
        </p:nvSpPr>
        <p:spPr>
          <a:xfrm>
            <a:off x="5384223" y="2588570"/>
            <a:ext cx="1828800" cy="523220"/>
          </a:xfrm>
          <a:prstGeom prst="rect">
            <a:avLst/>
          </a:prstGeom>
          <a:noFill/>
        </p:spPr>
        <p:txBody>
          <a:bodyPr wrap="square" rtlCol="0">
            <a:spAutoFit/>
          </a:bodyPr>
          <a:lstStyle/>
          <a:p>
            <a:pPr algn="ctr"/>
            <a:r>
              <a:rPr lang="en-US" sz="1400" b="1" dirty="0" smtClean="0"/>
              <a:t>INSULIN SIGNALING </a:t>
            </a:r>
          </a:p>
          <a:p>
            <a:pPr algn="ctr"/>
            <a:r>
              <a:rPr lang="en-US" sz="1400" b="1" dirty="0"/>
              <a:t>(</a:t>
            </a:r>
            <a:r>
              <a:rPr lang="en-US" sz="1400" b="1" dirty="0" smtClean="0"/>
              <a:t>PI3K – Akt T308)</a:t>
            </a:r>
            <a:endParaRPr lang="en-US" sz="1400" b="1" dirty="0"/>
          </a:p>
        </p:txBody>
      </p:sp>
      <p:cxnSp>
        <p:nvCxnSpPr>
          <p:cNvPr id="51" name="Curved Connector 50"/>
          <p:cNvCxnSpPr>
            <a:stCxn id="25" idx="2"/>
            <a:endCxn id="50" idx="0"/>
          </p:cNvCxnSpPr>
          <p:nvPr/>
        </p:nvCxnSpPr>
        <p:spPr>
          <a:xfrm rot="5400000">
            <a:off x="6205459" y="2474748"/>
            <a:ext cx="206987" cy="20657"/>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5917623" y="3377635"/>
            <a:ext cx="762000" cy="307777"/>
          </a:xfrm>
          <a:prstGeom prst="rect">
            <a:avLst/>
          </a:prstGeom>
          <a:noFill/>
        </p:spPr>
        <p:txBody>
          <a:bodyPr wrap="square" rtlCol="0">
            <a:spAutoFit/>
          </a:bodyPr>
          <a:lstStyle/>
          <a:p>
            <a:pPr algn="ctr"/>
            <a:r>
              <a:rPr lang="en-US" sz="1400" b="1" dirty="0" smtClean="0"/>
              <a:t>TSC1/2</a:t>
            </a:r>
            <a:endParaRPr lang="en-US" sz="1400" b="1" dirty="0"/>
          </a:p>
        </p:txBody>
      </p:sp>
      <p:sp>
        <p:nvSpPr>
          <p:cNvPr id="55" name="TextBox 54"/>
          <p:cNvSpPr txBox="1"/>
          <p:nvPr/>
        </p:nvSpPr>
        <p:spPr>
          <a:xfrm>
            <a:off x="5981700" y="4038737"/>
            <a:ext cx="616527" cy="307777"/>
          </a:xfrm>
          <a:prstGeom prst="rect">
            <a:avLst/>
          </a:prstGeom>
          <a:noFill/>
        </p:spPr>
        <p:txBody>
          <a:bodyPr wrap="square" rtlCol="0">
            <a:spAutoFit/>
          </a:bodyPr>
          <a:lstStyle/>
          <a:p>
            <a:pPr algn="ctr"/>
            <a:r>
              <a:rPr lang="en-US" sz="1400" b="1" dirty="0" smtClean="0"/>
              <a:t>Rheb</a:t>
            </a:r>
            <a:endParaRPr lang="en-US" sz="1400" b="1" dirty="0"/>
          </a:p>
        </p:txBody>
      </p:sp>
      <p:grpSp>
        <p:nvGrpSpPr>
          <p:cNvPr id="62" name="Group 61"/>
          <p:cNvGrpSpPr/>
          <p:nvPr/>
        </p:nvGrpSpPr>
        <p:grpSpPr>
          <a:xfrm>
            <a:off x="6043424" y="3032198"/>
            <a:ext cx="538984" cy="345437"/>
            <a:chOff x="8610600" y="2457668"/>
            <a:chExt cx="304800" cy="433281"/>
          </a:xfrm>
        </p:grpSpPr>
        <p:cxnSp>
          <p:nvCxnSpPr>
            <p:cNvPr id="57" name="Straight Connector 56"/>
            <p:cNvCxnSpPr/>
            <p:nvPr/>
          </p:nvCxnSpPr>
          <p:spPr>
            <a:xfrm>
              <a:off x="8763000" y="2457668"/>
              <a:ext cx="0" cy="4332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8610600" y="2890949"/>
              <a:ext cx="304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6106391" y="3669405"/>
            <a:ext cx="476017" cy="298061"/>
            <a:chOff x="8610600" y="2457668"/>
            <a:chExt cx="304800" cy="433281"/>
          </a:xfrm>
        </p:grpSpPr>
        <p:cxnSp>
          <p:nvCxnSpPr>
            <p:cNvPr id="64" name="Straight Connector 63"/>
            <p:cNvCxnSpPr/>
            <p:nvPr/>
          </p:nvCxnSpPr>
          <p:spPr>
            <a:xfrm>
              <a:off x="8763000" y="2457668"/>
              <a:ext cx="0" cy="4332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610600" y="2890949"/>
              <a:ext cx="304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6" name="TextBox 65"/>
          <p:cNvSpPr txBox="1"/>
          <p:nvPr/>
        </p:nvSpPr>
        <p:spPr>
          <a:xfrm>
            <a:off x="5867400" y="4679759"/>
            <a:ext cx="838200" cy="307777"/>
          </a:xfrm>
          <a:prstGeom prst="rect">
            <a:avLst/>
          </a:prstGeom>
          <a:noFill/>
        </p:spPr>
        <p:txBody>
          <a:bodyPr wrap="square" rtlCol="0">
            <a:spAutoFit/>
          </a:bodyPr>
          <a:lstStyle/>
          <a:p>
            <a:pPr algn="ctr"/>
            <a:r>
              <a:rPr lang="en-US" sz="1400" b="1" dirty="0" smtClean="0"/>
              <a:t>mTORC1</a:t>
            </a:r>
            <a:endParaRPr lang="en-US" sz="1400" b="1" dirty="0"/>
          </a:p>
        </p:txBody>
      </p:sp>
      <p:cxnSp>
        <p:nvCxnSpPr>
          <p:cNvPr id="71" name="Curved Connector 70"/>
          <p:cNvCxnSpPr>
            <a:stCxn id="55" idx="2"/>
          </p:cNvCxnSpPr>
          <p:nvPr/>
        </p:nvCxnSpPr>
        <p:spPr>
          <a:xfrm rot="16200000" flipH="1">
            <a:off x="6108636" y="4527842"/>
            <a:ext cx="379975" cy="17318"/>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953363" y="3948138"/>
            <a:ext cx="1863183" cy="584775"/>
          </a:xfrm>
          <a:prstGeom prst="rect">
            <a:avLst/>
          </a:prstGeom>
          <a:noFill/>
        </p:spPr>
        <p:txBody>
          <a:bodyPr wrap="square" rtlCol="0">
            <a:spAutoFit/>
          </a:bodyPr>
          <a:lstStyle/>
          <a:p>
            <a:pPr algn="ctr"/>
            <a:r>
              <a:rPr lang="en-US" sz="1400" b="1" dirty="0" smtClean="0"/>
              <a:t>AMINO ACIDS,IONS  &amp; </a:t>
            </a:r>
          </a:p>
          <a:p>
            <a:pPr algn="ctr"/>
            <a:r>
              <a:rPr lang="en-US" sz="1400" b="1" dirty="0" smtClean="0"/>
              <a:t>O</a:t>
            </a:r>
            <a:r>
              <a:rPr lang="en-US" sz="1400" b="1" baseline="-25000" dirty="0" smtClean="0"/>
              <a:t>2 </a:t>
            </a:r>
            <a:r>
              <a:rPr lang="en-US" sz="1400" b="1" dirty="0" smtClean="0"/>
              <a:t>UPTAKE </a:t>
            </a:r>
            <a:r>
              <a:rPr lang="en-US" b="1" dirty="0" smtClean="0">
                <a:solidFill>
                  <a:srgbClr val="FF0000"/>
                </a:solidFill>
              </a:rPr>
              <a:t>?</a:t>
            </a:r>
            <a:endParaRPr lang="en-US" sz="1400" b="1" dirty="0" smtClean="0">
              <a:solidFill>
                <a:srgbClr val="FF0000"/>
              </a:solidFill>
            </a:endParaRPr>
          </a:p>
        </p:txBody>
      </p:sp>
      <p:sp>
        <p:nvSpPr>
          <p:cNvPr id="75" name="TextBox 74"/>
          <p:cNvSpPr txBox="1"/>
          <p:nvPr/>
        </p:nvSpPr>
        <p:spPr>
          <a:xfrm>
            <a:off x="5606692" y="5209181"/>
            <a:ext cx="2077364" cy="95410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lang="en-US" sz="1400" b="1" dirty="0" smtClean="0"/>
              <a:t>NUTRIENTS UTILIZATION</a:t>
            </a:r>
          </a:p>
          <a:p>
            <a:pPr algn="ctr"/>
            <a:r>
              <a:rPr lang="en-US" sz="1400" b="1" dirty="0" smtClean="0"/>
              <a:t>GLYCOLYSIS</a:t>
            </a:r>
          </a:p>
          <a:p>
            <a:pPr algn="ctr"/>
            <a:r>
              <a:rPr lang="en-US" sz="1400" b="1" dirty="0" smtClean="0"/>
              <a:t>(BIOSYNTHETIC ACTIVITY;</a:t>
            </a:r>
          </a:p>
          <a:p>
            <a:pPr algn="ctr"/>
            <a:r>
              <a:rPr lang="en-US" sz="1400" b="1" dirty="0" smtClean="0"/>
              <a:t>ENERGY CONSUMPTION)</a:t>
            </a:r>
          </a:p>
        </p:txBody>
      </p:sp>
      <p:sp>
        <p:nvSpPr>
          <p:cNvPr id="81" name="TextBox 80"/>
          <p:cNvSpPr txBox="1"/>
          <p:nvPr/>
        </p:nvSpPr>
        <p:spPr>
          <a:xfrm>
            <a:off x="994255" y="4855237"/>
            <a:ext cx="1077539" cy="8309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200" b="1" dirty="0" smtClean="0"/>
              <a:t>GLUT4 MEDIATED </a:t>
            </a:r>
          </a:p>
          <a:p>
            <a:pPr algn="ctr"/>
            <a:r>
              <a:rPr lang="en-US" sz="1200" b="1" dirty="0" smtClean="0"/>
              <a:t>GLUCOSE UPTAKE</a:t>
            </a:r>
            <a:endParaRPr lang="en-US" sz="1200" b="1" dirty="0"/>
          </a:p>
        </p:txBody>
      </p:sp>
      <p:sp>
        <p:nvSpPr>
          <p:cNvPr id="82" name="TextBox 81"/>
          <p:cNvSpPr txBox="1"/>
          <p:nvPr/>
        </p:nvSpPr>
        <p:spPr>
          <a:xfrm>
            <a:off x="7428894" y="4301056"/>
            <a:ext cx="1351845" cy="461665"/>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pPr algn="ctr"/>
            <a:r>
              <a:rPr lang="en-US" sz="1200" b="1" dirty="0" smtClean="0"/>
              <a:t>GLUT1 MEDIATED </a:t>
            </a:r>
          </a:p>
          <a:p>
            <a:pPr algn="ctr"/>
            <a:r>
              <a:rPr lang="en-US" sz="1200" b="1" dirty="0" smtClean="0"/>
              <a:t>GLUCOSE UPTAKE</a:t>
            </a:r>
            <a:endParaRPr lang="en-US" sz="1200" b="1" dirty="0"/>
          </a:p>
        </p:txBody>
      </p:sp>
      <p:cxnSp>
        <p:nvCxnSpPr>
          <p:cNvPr id="83" name="Curved Connector 82"/>
          <p:cNvCxnSpPr>
            <a:stCxn id="66" idx="3"/>
            <a:endCxn id="82" idx="0"/>
          </p:cNvCxnSpPr>
          <p:nvPr/>
        </p:nvCxnSpPr>
        <p:spPr>
          <a:xfrm flipV="1">
            <a:off x="6705600" y="4301056"/>
            <a:ext cx="1399217" cy="532592"/>
          </a:xfrm>
          <a:prstGeom prst="curvedConnector4">
            <a:avLst>
              <a:gd name="adj1" fmla="val 25846"/>
              <a:gd name="adj2" fmla="val 14292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6" name="Curved Connector 85"/>
          <p:cNvCxnSpPr>
            <a:stCxn id="82" idx="2"/>
            <a:endCxn id="75" idx="0"/>
          </p:cNvCxnSpPr>
          <p:nvPr/>
        </p:nvCxnSpPr>
        <p:spPr>
          <a:xfrm rot="5400000">
            <a:off x="7151866" y="4256230"/>
            <a:ext cx="446460" cy="1459443"/>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1" name="Up Arrow 90"/>
          <p:cNvSpPr/>
          <p:nvPr/>
        </p:nvSpPr>
        <p:spPr>
          <a:xfrm>
            <a:off x="4591415" y="6170076"/>
            <a:ext cx="1110362" cy="341895"/>
          </a:xfrm>
          <a:prstGeom prst="upArrow">
            <a:avLst>
              <a:gd name="adj1" fmla="val 75065"/>
              <a:gd name="adj2" fmla="val 4575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smtClean="0"/>
              <a:t>AMPK</a:t>
            </a:r>
            <a:endParaRPr lang="en-US" b="1" dirty="0"/>
          </a:p>
        </p:txBody>
      </p:sp>
      <p:cxnSp>
        <p:nvCxnSpPr>
          <p:cNvPr id="92" name="Curved Connector 91"/>
          <p:cNvCxnSpPr>
            <a:stCxn id="75" idx="2"/>
            <a:endCxn id="91" idx="3"/>
          </p:cNvCxnSpPr>
          <p:nvPr/>
        </p:nvCxnSpPr>
        <p:spPr>
          <a:xfrm rot="5400000">
            <a:off x="6091970" y="5773096"/>
            <a:ext cx="163212" cy="943597"/>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3" name="Curved Connector 102"/>
          <p:cNvCxnSpPr>
            <a:stCxn id="91" idx="1"/>
            <a:endCxn id="159" idx="3"/>
          </p:cNvCxnSpPr>
          <p:nvPr/>
        </p:nvCxnSpPr>
        <p:spPr>
          <a:xfrm rot="10800000">
            <a:off x="3974385" y="6258168"/>
            <a:ext cx="617031" cy="68333"/>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2374886" y="4947572"/>
            <a:ext cx="2884663"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b="1" dirty="0" smtClean="0"/>
              <a:t>KREBS CYCLE, ENERGY &amp; ROS  PRODUCTION, CATAPLEROSIS</a:t>
            </a:r>
          </a:p>
        </p:txBody>
      </p:sp>
      <p:cxnSp>
        <p:nvCxnSpPr>
          <p:cNvPr id="138" name="Curved Connector 137"/>
          <p:cNvCxnSpPr>
            <a:stCxn id="66" idx="2"/>
            <a:endCxn id="75" idx="0"/>
          </p:cNvCxnSpPr>
          <p:nvPr/>
        </p:nvCxnSpPr>
        <p:spPr>
          <a:xfrm rot="16200000" flipH="1">
            <a:off x="6355115" y="4918921"/>
            <a:ext cx="221645" cy="358874"/>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51" name="Curved Connector 150"/>
          <p:cNvCxnSpPr>
            <a:stCxn id="5" idx="2"/>
            <a:endCxn id="6" idx="1"/>
          </p:cNvCxnSpPr>
          <p:nvPr/>
        </p:nvCxnSpPr>
        <p:spPr>
          <a:xfrm rot="16200000" flipH="1">
            <a:off x="2981498" y="1851333"/>
            <a:ext cx="173737" cy="1226528"/>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994255" y="4209748"/>
            <a:ext cx="922047" cy="369332"/>
          </a:xfrm>
          <a:prstGeom prst="rect">
            <a:avLst/>
          </a:prstGeom>
          <a:noFill/>
        </p:spPr>
        <p:txBody>
          <a:bodyPr wrap="none" rtlCol="0">
            <a:spAutoFit/>
          </a:bodyPr>
          <a:lstStyle/>
          <a:p>
            <a:r>
              <a:rPr lang="en-US" b="1" dirty="0" smtClean="0"/>
              <a:t>TBC1D4</a:t>
            </a:r>
            <a:endParaRPr lang="en-US" b="1" dirty="0"/>
          </a:p>
        </p:txBody>
      </p:sp>
      <p:sp>
        <p:nvSpPr>
          <p:cNvPr id="159" name="TextBox 158"/>
          <p:cNvSpPr txBox="1"/>
          <p:nvPr/>
        </p:nvSpPr>
        <p:spPr>
          <a:xfrm>
            <a:off x="3052337" y="6073501"/>
            <a:ext cx="922047" cy="369332"/>
          </a:xfrm>
          <a:prstGeom prst="rect">
            <a:avLst/>
          </a:prstGeom>
          <a:noFill/>
        </p:spPr>
        <p:txBody>
          <a:bodyPr wrap="none" rtlCol="0">
            <a:spAutoFit/>
          </a:bodyPr>
          <a:lstStyle/>
          <a:p>
            <a:r>
              <a:rPr lang="en-US" b="1" dirty="0" smtClean="0"/>
              <a:t>TBC1D1</a:t>
            </a:r>
            <a:endParaRPr lang="en-US" b="1" dirty="0"/>
          </a:p>
        </p:txBody>
      </p:sp>
      <p:sp>
        <p:nvSpPr>
          <p:cNvPr id="161" name="TextBox 160"/>
          <p:cNvSpPr txBox="1"/>
          <p:nvPr/>
        </p:nvSpPr>
        <p:spPr>
          <a:xfrm>
            <a:off x="1452839" y="6078540"/>
            <a:ext cx="922047" cy="369332"/>
          </a:xfrm>
          <a:prstGeom prst="rect">
            <a:avLst/>
          </a:prstGeom>
          <a:noFill/>
        </p:spPr>
        <p:txBody>
          <a:bodyPr wrap="none" rtlCol="0">
            <a:spAutoFit/>
          </a:bodyPr>
          <a:lstStyle/>
          <a:p>
            <a:r>
              <a:rPr lang="en-US" b="1" dirty="0" smtClean="0"/>
              <a:t>TBC1D4</a:t>
            </a:r>
            <a:endParaRPr lang="en-US" b="1" dirty="0"/>
          </a:p>
        </p:txBody>
      </p:sp>
      <p:grpSp>
        <p:nvGrpSpPr>
          <p:cNvPr id="162" name="Group 161"/>
          <p:cNvGrpSpPr/>
          <p:nvPr/>
        </p:nvGrpSpPr>
        <p:grpSpPr>
          <a:xfrm>
            <a:off x="1300438" y="4577620"/>
            <a:ext cx="440073" cy="277618"/>
            <a:chOff x="8610600" y="2457668"/>
            <a:chExt cx="304800" cy="433281"/>
          </a:xfrm>
        </p:grpSpPr>
        <p:cxnSp>
          <p:nvCxnSpPr>
            <p:cNvPr id="163" name="Straight Connector 162"/>
            <p:cNvCxnSpPr/>
            <p:nvPr/>
          </p:nvCxnSpPr>
          <p:spPr>
            <a:xfrm>
              <a:off x="8763000" y="2457668"/>
              <a:ext cx="0" cy="4332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8610600" y="2890949"/>
              <a:ext cx="304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268953" y="3960171"/>
            <a:ext cx="367772" cy="308892"/>
            <a:chOff x="8610600" y="2457668"/>
            <a:chExt cx="304800" cy="433281"/>
          </a:xfrm>
        </p:grpSpPr>
        <p:cxnSp>
          <p:nvCxnSpPr>
            <p:cNvPr id="166" name="Straight Connector 165"/>
            <p:cNvCxnSpPr/>
            <p:nvPr/>
          </p:nvCxnSpPr>
          <p:spPr>
            <a:xfrm>
              <a:off x="8763000" y="2457668"/>
              <a:ext cx="0" cy="4332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8610600" y="2890949"/>
              <a:ext cx="304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1" name="Group 200"/>
          <p:cNvGrpSpPr/>
          <p:nvPr/>
        </p:nvGrpSpPr>
        <p:grpSpPr>
          <a:xfrm flipV="1">
            <a:off x="1588112" y="5679020"/>
            <a:ext cx="304800" cy="390766"/>
            <a:chOff x="8610600" y="2457668"/>
            <a:chExt cx="304800" cy="433281"/>
          </a:xfrm>
        </p:grpSpPr>
        <p:cxnSp>
          <p:nvCxnSpPr>
            <p:cNvPr id="202" name="Straight Connector 201"/>
            <p:cNvCxnSpPr/>
            <p:nvPr/>
          </p:nvCxnSpPr>
          <p:spPr>
            <a:xfrm>
              <a:off x="8763000" y="2457668"/>
              <a:ext cx="0" cy="4332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8610600" y="2890949"/>
              <a:ext cx="304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9" name="Group 208"/>
          <p:cNvGrpSpPr/>
          <p:nvPr/>
        </p:nvGrpSpPr>
        <p:grpSpPr>
          <a:xfrm>
            <a:off x="2455102" y="6058370"/>
            <a:ext cx="597235" cy="373047"/>
            <a:chOff x="2455102" y="6058370"/>
            <a:chExt cx="597235" cy="373047"/>
          </a:xfrm>
        </p:grpSpPr>
        <p:cxnSp>
          <p:nvCxnSpPr>
            <p:cNvPr id="205" name="Straight Connector 204"/>
            <p:cNvCxnSpPr/>
            <p:nvPr/>
          </p:nvCxnSpPr>
          <p:spPr>
            <a:xfrm flipH="1" flipV="1">
              <a:off x="2468475" y="6058370"/>
              <a:ext cx="0" cy="37304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a:stCxn id="159" idx="1"/>
            </p:cNvCxnSpPr>
            <p:nvPr/>
          </p:nvCxnSpPr>
          <p:spPr>
            <a:xfrm flipH="1" flipV="1">
              <a:off x="2455102" y="6244894"/>
              <a:ext cx="597235" cy="1327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13" name="Straight Connector 212"/>
          <p:cNvCxnSpPr>
            <a:endCxn id="66" idx="1"/>
          </p:cNvCxnSpPr>
          <p:nvPr/>
        </p:nvCxnSpPr>
        <p:spPr>
          <a:xfrm>
            <a:off x="3239083" y="2850180"/>
            <a:ext cx="2628317" cy="198346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V="1">
            <a:off x="3155533" y="2643081"/>
            <a:ext cx="167100" cy="4141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1" name="TextBox 220"/>
          <p:cNvSpPr txBox="1"/>
          <p:nvPr/>
        </p:nvSpPr>
        <p:spPr>
          <a:xfrm>
            <a:off x="3892725" y="3669405"/>
            <a:ext cx="1946169" cy="73866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b="1" dirty="0" smtClean="0"/>
              <a:t>ENHANCED ACTIVATION OF mTORC1</a:t>
            </a:r>
            <a:endParaRPr lang="en-US" sz="1400" b="1" dirty="0"/>
          </a:p>
        </p:txBody>
      </p:sp>
      <p:sp>
        <p:nvSpPr>
          <p:cNvPr id="3" name="TextBox 2"/>
          <p:cNvSpPr txBox="1"/>
          <p:nvPr/>
        </p:nvSpPr>
        <p:spPr>
          <a:xfrm>
            <a:off x="6906798" y="3032198"/>
            <a:ext cx="1522083" cy="369332"/>
          </a:xfrm>
          <a:prstGeom prst="rect">
            <a:avLst/>
          </a:prstGeom>
          <a:noFill/>
        </p:spPr>
        <p:txBody>
          <a:bodyPr wrap="none" rtlCol="0">
            <a:spAutoFit/>
          </a:bodyPr>
          <a:lstStyle/>
          <a:p>
            <a:r>
              <a:rPr lang="en-US" b="1" dirty="0" smtClean="0"/>
              <a:t>AMINO ACIDS</a:t>
            </a:r>
            <a:endParaRPr lang="en-US" b="1" dirty="0"/>
          </a:p>
        </p:txBody>
      </p:sp>
      <p:cxnSp>
        <p:nvCxnSpPr>
          <p:cNvPr id="67" name="Curved Connector 66"/>
          <p:cNvCxnSpPr>
            <a:stCxn id="3" idx="2"/>
            <a:endCxn id="66" idx="0"/>
          </p:cNvCxnSpPr>
          <p:nvPr/>
        </p:nvCxnSpPr>
        <p:spPr>
          <a:xfrm rot="5400000">
            <a:off x="6338056" y="3349974"/>
            <a:ext cx="1278229" cy="1381340"/>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582408" y="3652789"/>
            <a:ext cx="1101648" cy="307777"/>
          </a:xfrm>
          <a:prstGeom prst="rect">
            <a:avLst/>
          </a:prstGeom>
          <a:noFill/>
        </p:spPr>
        <p:txBody>
          <a:bodyPr wrap="none" rtlCol="0">
            <a:spAutoFit/>
          </a:bodyPr>
          <a:lstStyle/>
          <a:p>
            <a:r>
              <a:rPr lang="en-US" sz="1400" dirty="0" smtClean="0"/>
              <a:t>Rag GTPases</a:t>
            </a:r>
            <a:endParaRPr lang="en-US" sz="1400" dirty="0"/>
          </a:p>
        </p:txBody>
      </p:sp>
      <p:cxnSp>
        <p:nvCxnSpPr>
          <p:cNvPr id="73" name="Curved Connector 72"/>
          <p:cNvCxnSpPr>
            <a:stCxn id="74" idx="2"/>
            <a:endCxn id="109" idx="0"/>
          </p:cNvCxnSpPr>
          <p:nvPr/>
        </p:nvCxnSpPr>
        <p:spPr>
          <a:xfrm rot="16200000" flipH="1">
            <a:off x="3143757" y="4274110"/>
            <a:ext cx="414659" cy="932263"/>
          </a:xfrm>
          <a:prstGeom prst="curved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6" name="Curved Connector 75"/>
          <p:cNvCxnSpPr>
            <a:stCxn id="109" idx="2"/>
            <a:endCxn id="75" idx="1"/>
          </p:cNvCxnSpPr>
          <p:nvPr/>
        </p:nvCxnSpPr>
        <p:spPr>
          <a:xfrm rot="16200000" flipH="1">
            <a:off x="4604234" y="4683776"/>
            <a:ext cx="215443" cy="1789474"/>
          </a:xfrm>
          <a:prstGeom prst="curved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5" name="Title 34"/>
          <p:cNvSpPr>
            <a:spLocks noGrp="1"/>
          </p:cNvSpPr>
          <p:nvPr>
            <p:ph type="title"/>
          </p:nvPr>
        </p:nvSpPr>
        <p:spPr/>
        <p:txBody>
          <a:bodyPr>
            <a:normAutofit fontScale="90000"/>
          </a:bodyPr>
          <a:lstStyle/>
          <a:p>
            <a:r>
              <a:rPr lang="en-US" dirty="0"/>
              <a:t>FEEDBAK LOOPS REGULATE GLUCOSE</a:t>
            </a:r>
            <a:br>
              <a:rPr lang="en-US" dirty="0"/>
            </a:br>
            <a:r>
              <a:rPr lang="en-US" dirty="0"/>
              <a:t>TRANSPORTERS, GLUT4 AND </a:t>
            </a:r>
            <a:r>
              <a:rPr lang="en-US" dirty="0" smtClean="0"/>
              <a:t>GLUT1 </a:t>
            </a:r>
            <a:endParaRPr lang="en-US" dirty="0"/>
          </a:p>
        </p:txBody>
      </p:sp>
    </p:spTree>
    <p:extLst>
      <p:ext uri="{BB962C8B-B14F-4D97-AF65-F5344CB8AC3E}">
        <p14:creationId xmlns:p14="http://schemas.microsoft.com/office/powerpoint/2010/main" val="191579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0"/>
                                  </p:stCondLst>
                                  <p:childTnLst>
                                    <p:set>
                                      <p:cBhvr>
                                        <p:cTn id="9" dur="1" fill="hold">
                                          <p:stCondLst>
                                            <p:cond delay="0"/>
                                          </p:stCondLst>
                                        </p:cTn>
                                        <p:tgtEl>
                                          <p:spTgt spid="151"/>
                                        </p:tgtEl>
                                        <p:attrNameLst>
                                          <p:attrName>style.visibility</p:attrName>
                                        </p:attrNameLst>
                                      </p:cBhvr>
                                      <p:to>
                                        <p:strVal val="visible"/>
                                      </p:to>
                                    </p:set>
                                    <p:animEffect transition="in" filter="wipe(up)">
                                      <p:cBhvr>
                                        <p:cTn id="10" dur="500"/>
                                        <p:tgtEl>
                                          <p:spTgt spid="15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par>
                                <p:cTn id="20" presetID="22" presetClass="entr" presetSubtype="8"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par>
                                <p:cTn id="26" presetID="22" presetClass="entr" presetSubtype="1"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up)">
                                      <p:cBhvr>
                                        <p:cTn id="28" dur="500"/>
                                        <p:tgtEl>
                                          <p:spTgt spid="3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up)">
                                      <p:cBhvr>
                                        <p:cTn id="31" dur="500"/>
                                        <p:tgtEl>
                                          <p:spTgt spid="3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par>
                                <p:cTn id="38" presetID="22" presetClass="entr" presetSubtype="1"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up)">
                                      <p:cBhvr>
                                        <p:cTn id="40" dur="500"/>
                                        <p:tgtEl>
                                          <p:spTgt spid="41"/>
                                        </p:tgtEl>
                                      </p:cBhvr>
                                    </p:animEffect>
                                  </p:childTnLst>
                                </p:cTn>
                              </p:par>
                              <p:par>
                                <p:cTn id="41" presetID="22" presetClass="entr" presetSubtype="1"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up)">
                                      <p:cBhvr>
                                        <p:cTn id="43" dur="500"/>
                                        <p:tgtEl>
                                          <p:spTgt spid="42"/>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up)">
                                      <p:cBhvr>
                                        <p:cTn id="46" dur="500"/>
                                        <p:tgtEl>
                                          <p:spTgt spid="4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wipe(up)">
                                      <p:cBhvr>
                                        <p:cTn id="49" dur="500"/>
                                        <p:tgtEl>
                                          <p:spTgt spid="74"/>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wipe(up)">
                                      <p:cBhvr>
                                        <p:cTn id="52" dur="500"/>
                                        <p:tgtEl>
                                          <p:spTgt spid="81"/>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58"/>
                                        </p:tgtEl>
                                        <p:attrNameLst>
                                          <p:attrName>style.visibility</p:attrName>
                                        </p:attrNameLst>
                                      </p:cBhvr>
                                      <p:to>
                                        <p:strVal val="visible"/>
                                      </p:to>
                                    </p:set>
                                    <p:animEffect transition="in" filter="wipe(up)">
                                      <p:cBhvr>
                                        <p:cTn id="55" dur="500"/>
                                        <p:tgtEl>
                                          <p:spTgt spid="158"/>
                                        </p:tgtEl>
                                      </p:cBhvr>
                                    </p:animEffect>
                                  </p:childTnLst>
                                </p:cTn>
                              </p:par>
                              <p:par>
                                <p:cTn id="56" presetID="22" presetClass="entr" presetSubtype="1" fill="hold" nodeType="withEffect">
                                  <p:stCondLst>
                                    <p:cond delay="0"/>
                                  </p:stCondLst>
                                  <p:childTnLst>
                                    <p:set>
                                      <p:cBhvr>
                                        <p:cTn id="57" dur="1" fill="hold">
                                          <p:stCondLst>
                                            <p:cond delay="0"/>
                                          </p:stCondLst>
                                        </p:cTn>
                                        <p:tgtEl>
                                          <p:spTgt spid="162"/>
                                        </p:tgtEl>
                                        <p:attrNameLst>
                                          <p:attrName>style.visibility</p:attrName>
                                        </p:attrNameLst>
                                      </p:cBhvr>
                                      <p:to>
                                        <p:strVal val="visible"/>
                                      </p:to>
                                    </p:set>
                                    <p:animEffect transition="in" filter="wipe(up)">
                                      <p:cBhvr>
                                        <p:cTn id="58" dur="500"/>
                                        <p:tgtEl>
                                          <p:spTgt spid="162"/>
                                        </p:tgtEl>
                                      </p:cBhvr>
                                    </p:animEffect>
                                  </p:childTnLst>
                                </p:cTn>
                              </p:par>
                              <p:par>
                                <p:cTn id="59" presetID="22" presetClass="entr" presetSubtype="1" fill="hold" nodeType="withEffect">
                                  <p:stCondLst>
                                    <p:cond delay="0"/>
                                  </p:stCondLst>
                                  <p:childTnLst>
                                    <p:set>
                                      <p:cBhvr>
                                        <p:cTn id="60" dur="1" fill="hold">
                                          <p:stCondLst>
                                            <p:cond delay="0"/>
                                          </p:stCondLst>
                                        </p:cTn>
                                        <p:tgtEl>
                                          <p:spTgt spid="165"/>
                                        </p:tgtEl>
                                        <p:attrNameLst>
                                          <p:attrName>style.visibility</p:attrName>
                                        </p:attrNameLst>
                                      </p:cBhvr>
                                      <p:to>
                                        <p:strVal val="visible"/>
                                      </p:to>
                                    </p:set>
                                    <p:animEffect transition="in" filter="wipe(up)">
                                      <p:cBhvr>
                                        <p:cTn id="61" dur="500"/>
                                        <p:tgtEl>
                                          <p:spTgt spid="16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8"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500"/>
                                        <p:tgtEl>
                                          <p:spTgt spid="2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left)">
                                      <p:cBhvr>
                                        <p:cTn id="73" dur="500"/>
                                        <p:tgtEl>
                                          <p:spTgt spid="50"/>
                                        </p:tgtEl>
                                      </p:cBhvr>
                                    </p:animEffect>
                                  </p:childTnLst>
                                </p:cTn>
                              </p:par>
                              <p:par>
                                <p:cTn id="74" presetID="22" presetClass="entr" presetSubtype="8" fill="hold" nodeType="with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wipe(left)">
                                      <p:cBhvr>
                                        <p:cTn id="79" dur="500"/>
                                        <p:tgtEl>
                                          <p:spTgt spid="54"/>
                                        </p:tgtEl>
                                      </p:cBhvr>
                                    </p:animEffect>
                                  </p:childTnLst>
                                </p:cTn>
                              </p:par>
                              <p:par>
                                <p:cTn id="80" presetID="22" presetClass="entr" presetSubtype="8" fill="hold"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left)">
                                      <p:cBhvr>
                                        <p:cTn id="82" dur="500"/>
                                        <p:tgtEl>
                                          <p:spTgt spid="6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wipe(up)">
                                      <p:cBhvr>
                                        <p:cTn id="87" dur="500"/>
                                        <p:tgtEl>
                                          <p:spTgt spid="63"/>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wipe(up)">
                                      <p:cBhvr>
                                        <p:cTn id="90" dur="500"/>
                                        <p:tgtEl>
                                          <p:spTgt spid="55"/>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up)">
                                      <p:cBhvr>
                                        <p:cTn id="93" dur="500"/>
                                        <p:tgtEl>
                                          <p:spTgt spid="66"/>
                                        </p:tgtEl>
                                      </p:cBhvr>
                                    </p:animEffect>
                                  </p:childTnLst>
                                </p:cTn>
                              </p:par>
                              <p:par>
                                <p:cTn id="94" presetID="22" presetClass="entr" presetSubtype="1" fill="hold" nodeType="with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wipe(up)">
                                      <p:cBhvr>
                                        <p:cTn id="96" dur="500"/>
                                        <p:tgtEl>
                                          <p:spTgt spid="71"/>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75"/>
                                        </p:tgtEl>
                                        <p:attrNameLst>
                                          <p:attrName>style.visibility</p:attrName>
                                        </p:attrNameLst>
                                      </p:cBhvr>
                                      <p:to>
                                        <p:strVal val="visible"/>
                                      </p:to>
                                    </p:set>
                                    <p:animEffect transition="in" filter="wipe(up)">
                                      <p:cBhvr>
                                        <p:cTn id="99" dur="500"/>
                                        <p:tgtEl>
                                          <p:spTgt spid="75"/>
                                        </p:tgtEl>
                                      </p:cBhvr>
                                    </p:animEffect>
                                  </p:childTnLst>
                                </p:cTn>
                              </p:par>
                              <p:par>
                                <p:cTn id="100" presetID="22" presetClass="entr" presetSubtype="1" fill="hold" nodeType="withEffect">
                                  <p:stCondLst>
                                    <p:cond delay="0"/>
                                  </p:stCondLst>
                                  <p:childTnLst>
                                    <p:set>
                                      <p:cBhvr>
                                        <p:cTn id="101" dur="1" fill="hold">
                                          <p:stCondLst>
                                            <p:cond delay="0"/>
                                          </p:stCondLst>
                                        </p:cTn>
                                        <p:tgtEl>
                                          <p:spTgt spid="83"/>
                                        </p:tgtEl>
                                        <p:attrNameLst>
                                          <p:attrName>style.visibility</p:attrName>
                                        </p:attrNameLst>
                                      </p:cBhvr>
                                      <p:to>
                                        <p:strVal val="visible"/>
                                      </p:to>
                                    </p:set>
                                    <p:animEffect transition="in" filter="wipe(up)">
                                      <p:cBhvr>
                                        <p:cTn id="102" dur="500"/>
                                        <p:tgtEl>
                                          <p:spTgt spid="83"/>
                                        </p:tgtEl>
                                      </p:cBhvr>
                                    </p:animEffect>
                                  </p:childTnLst>
                                </p:cTn>
                              </p:par>
                              <p:par>
                                <p:cTn id="103" presetID="6" presetClass="entr" presetSubtype="16" fill="hold" grpId="0" nodeType="withEffect">
                                  <p:stCondLst>
                                    <p:cond delay="0"/>
                                  </p:stCondLst>
                                  <p:childTnLst>
                                    <p:set>
                                      <p:cBhvr>
                                        <p:cTn id="104" dur="1" fill="hold">
                                          <p:stCondLst>
                                            <p:cond delay="0"/>
                                          </p:stCondLst>
                                        </p:cTn>
                                        <p:tgtEl>
                                          <p:spTgt spid="82"/>
                                        </p:tgtEl>
                                        <p:attrNameLst>
                                          <p:attrName>style.visibility</p:attrName>
                                        </p:attrNameLst>
                                      </p:cBhvr>
                                      <p:to>
                                        <p:strVal val="visible"/>
                                      </p:to>
                                    </p:set>
                                    <p:animEffect transition="in" filter="circle(in)">
                                      <p:cBhvr>
                                        <p:cTn id="105" dur="2000"/>
                                        <p:tgtEl>
                                          <p:spTgt spid="82"/>
                                        </p:tgtEl>
                                      </p:cBhvr>
                                    </p:animEffect>
                                  </p:childTnLst>
                                </p:cTn>
                              </p:par>
                              <p:par>
                                <p:cTn id="106" presetID="22" presetClass="entr" presetSubtype="1" fill="hold" nodeType="withEffect">
                                  <p:stCondLst>
                                    <p:cond delay="0"/>
                                  </p:stCondLst>
                                  <p:childTnLst>
                                    <p:set>
                                      <p:cBhvr>
                                        <p:cTn id="107" dur="1" fill="hold">
                                          <p:stCondLst>
                                            <p:cond delay="0"/>
                                          </p:stCondLst>
                                        </p:cTn>
                                        <p:tgtEl>
                                          <p:spTgt spid="86"/>
                                        </p:tgtEl>
                                        <p:attrNameLst>
                                          <p:attrName>style.visibility</p:attrName>
                                        </p:attrNameLst>
                                      </p:cBhvr>
                                      <p:to>
                                        <p:strVal val="visible"/>
                                      </p:to>
                                    </p:set>
                                    <p:animEffect transition="in" filter="wipe(up)">
                                      <p:cBhvr>
                                        <p:cTn id="108" dur="500"/>
                                        <p:tgtEl>
                                          <p:spTgt spid="86"/>
                                        </p:tgtEl>
                                      </p:cBhvr>
                                    </p:animEffect>
                                  </p:childTnLst>
                                </p:cTn>
                              </p:par>
                              <p:par>
                                <p:cTn id="109" presetID="22" presetClass="entr" presetSubtype="1" fill="hold" nodeType="withEffect">
                                  <p:stCondLst>
                                    <p:cond delay="0"/>
                                  </p:stCondLst>
                                  <p:childTnLst>
                                    <p:set>
                                      <p:cBhvr>
                                        <p:cTn id="110" dur="1" fill="hold">
                                          <p:stCondLst>
                                            <p:cond delay="0"/>
                                          </p:stCondLst>
                                        </p:cTn>
                                        <p:tgtEl>
                                          <p:spTgt spid="138"/>
                                        </p:tgtEl>
                                        <p:attrNameLst>
                                          <p:attrName>style.visibility</p:attrName>
                                        </p:attrNameLst>
                                      </p:cBhvr>
                                      <p:to>
                                        <p:strVal val="visible"/>
                                      </p:to>
                                    </p:set>
                                    <p:animEffect transition="in" filter="wipe(up)">
                                      <p:cBhvr>
                                        <p:cTn id="111" dur="500"/>
                                        <p:tgtEl>
                                          <p:spTgt spid="138"/>
                                        </p:tgtEl>
                                      </p:cBhvr>
                                    </p:animEffect>
                                  </p:childTnLst>
                                </p:cTn>
                              </p:par>
                              <p:par>
                                <p:cTn id="112" presetID="22" presetClass="entr" presetSubtype="1" fill="hold" nodeType="withEffect">
                                  <p:stCondLst>
                                    <p:cond delay="0"/>
                                  </p:stCondLst>
                                  <p:childTnLst>
                                    <p:set>
                                      <p:cBhvr>
                                        <p:cTn id="113" dur="1" fill="hold">
                                          <p:stCondLst>
                                            <p:cond delay="0"/>
                                          </p:stCondLst>
                                        </p:cTn>
                                        <p:tgtEl>
                                          <p:spTgt spid="73"/>
                                        </p:tgtEl>
                                        <p:attrNameLst>
                                          <p:attrName>style.visibility</p:attrName>
                                        </p:attrNameLst>
                                      </p:cBhvr>
                                      <p:to>
                                        <p:strVal val="visible"/>
                                      </p:to>
                                    </p:set>
                                    <p:animEffect transition="in" filter="wipe(up)">
                                      <p:cBhvr>
                                        <p:cTn id="114" dur="500"/>
                                        <p:tgtEl>
                                          <p:spTgt spid="73"/>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wipe(up)">
                                      <p:cBhvr>
                                        <p:cTn id="117" dur="500"/>
                                        <p:tgtEl>
                                          <p:spTgt spid="109"/>
                                        </p:tgtEl>
                                      </p:cBhvr>
                                    </p:animEffect>
                                  </p:childTnLst>
                                </p:cTn>
                              </p:par>
                              <p:par>
                                <p:cTn id="118" presetID="22" presetClass="entr" presetSubtype="1" fill="hold" nodeType="withEffect">
                                  <p:stCondLst>
                                    <p:cond delay="0"/>
                                  </p:stCondLst>
                                  <p:childTnLst>
                                    <p:set>
                                      <p:cBhvr>
                                        <p:cTn id="119" dur="1" fill="hold">
                                          <p:stCondLst>
                                            <p:cond delay="0"/>
                                          </p:stCondLst>
                                        </p:cTn>
                                        <p:tgtEl>
                                          <p:spTgt spid="76"/>
                                        </p:tgtEl>
                                        <p:attrNameLst>
                                          <p:attrName>style.visibility</p:attrName>
                                        </p:attrNameLst>
                                      </p:cBhvr>
                                      <p:to>
                                        <p:strVal val="visible"/>
                                      </p:to>
                                    </p:set>
                                    <p:animEffect transition="in" filter="wipe(up)">
                                      <p:cBhvr>
                                        <p:cTn id="120" dur="500"/>
                                        <p:tgtEl>
                                          <p:spTgt spid="76"/>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2" fill="hold" nodeType="clickEffect">
                                  <p:stCondLst>
                                    <p:cond delay="0"/>
                                  </p:stCondLst>
                                  <p:childTnLst>
                                    <p:set>
                                      <p:cBhvr>
                                        <p:cTn id="124" dur="1" fill="hold">
                                          <p:stCondLst>
                                            <p:cond delay="0"/>
                                          </p:stCondLst>
                                        </p:cTn>
                                        <p:tgtEl>
                                          <p:spTgt spid="92"/>
                                        </p:tgtEl>
                                        <p:attrNameLst>
                                          <p:attrName>style.visibility</p:attrName>
                                        </p:attrNameLst>
                                      </p:cBhvr>
                                      <p:to>
                                        <p:strVal val="visible"/>
                                      </p:to>
                                    </p:set>
                                    <p:animEffect transition="in" filter="wipe(right)">
                                      <p:cBhvr>
                                        <p:cTn id="125" dur="500"/>
                                        <p:tgtEl>
                                          <p:spTgt spid="92"/>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2"/>
                                        </p:tgtEl>
                                        <p:attrNameLst>
                                          <p:attrName>style.visibility</p:attrName>
                                        </p:attrNameLst>
                                      </p:cBhvr>
                                      <p:to>
                                        <p:strVal val="visible"/>
                                      </p:to>
                                    </p:set>
                                    <p:animEffect transition="in" filter="wipe(up)">
                                      <p:cBhvr>
                                        <p:cTn id="128" dur="500"/>
                                        <p:tgtEl>
                                          <p:spTgt spid="12"/>
                                        </p:tgtEl>
                                      </p:cBhvr>
                                    </p:animEffect>
                                  </p:childTnLst>
                                </p:cTn>
                              </p:par>
                              <p:par>
                                <p:cTn id="129" presetID="22" presetClass="entr" presetSubtype="1" fill="hold" nodeType="withEffect">
                                  <p:stCondLst>
                                    <p:cond delay="0"/>
                                  </p:stCondLst>
                                  <p:childTnLst>
                                    <p:set>
                                      <p:cBhvr>
                                        <p:cTn id="130" dur="1" fill="hold">
                                          <p:stCondLst>
                                            <p:cond delay="0"/>
                                          </p:stCondLst>
                                        </p:cTn>
                                        <p:tgtEl>
                                          <p:spTgt spid="67"/>
                                        </p:tgtEl>
                                        <p:attrNameLst>
                                          <p:attrName>style.visibility</p:attrName>
                                        </p:attrNameLst>
                                      </p:cBhvr>
                                      <p:to>
                                        <p:strVal val="visible"/>
                                      </p:to>
                                    </p:set>
                                    <p:animEffect transition="in" filter="wipe(up)">
                                      <p:cBhvr>
                                        <p:cTn id="131" dur="500"/>
                                        <p:tgtEl>
                                          <p:spTgt spid="67"/>
                                        </p:tgtEl>
                                      </p:cBhvr>
                                    </p:animEffect>
                                  </p:childTnLst>
                                </p:cTn>
                              </p:par>
                              <p:par>
                                <p:cTn id="132" presetID="22" presetClass="entr" presetSubtype="1" fill="hold" grpId="0" nodeType="withEffect">
                                  <p:stCondLst>
                                    <p:cond delay="0"/>
                                  </p:stCondLst>
                                  <p:childTnLst>
                                    <p:set>
                                      <p:cBhvr>
                                        <p:cTn id="133" dur="1" fill="hold">
                                          <p:stCondLst>
                                            <p:cond delay="0"/>
                                          </p:stCondLst>
                                        </p:cTn>
                                        <p:tgtEl>
                                          <p:spTgt spid="3"/>
                                        </p:tgtEl>
                                        <p:attrNameLst>
                                          <p:attrName>style.visibility</p:attrName>
                                        </p:attrNameLst>
                                      </p:cBhvr>
                                      <p:to>
                                        <p:strVal val="visible"/>
                                      </p:to>
                                    </p:set>
                                    <p:animEffect transition="in" filter="wipe(up)">
                                      <p:cBhvr>
                                        <p:cTn id="134" dur="500"/>
                                        <p:tgtEl>
                                          <p:spTgt spid="3"/>
                                        </p:tgtEl>
                                      </p:cBhvr>
                                    </p:animEffect>
                                  </p:childTnLst>
                                </p:cTn>
                              </p:par>
                            </p:childTnLst>
                          </p:cTn>
                        </p:par>
                        <p:par>
                          <p:cTn id="135" fill="hold">
                            <p:stCondLst>
                              <p:cond delay="500"/>
                            </p:stCondLst>
                            <p:childTnLst>
                              <p:par>
                                <p:cTn id="136" presetID="22" presetClass="entr" presetSubtype="4" fill="hold" nodeType="afterEffect">
                                  <p:stCondLst>
                                    <p:cond delay="0"/>
                                  </p:stCondLst>
                                  <p:childTnLst>
                                    <p:set>
                                      <p:cBhvr>
                                        <p:cTn id="137" dur="1" fill="hold">
                                          <p:stCondLst>
                                            <p:cond delay="0"/>
                                          </p:stCondLst>
                                        </p:cTn>
                                        <p:tgtEl>
                                          <p:spTgt spid="214"/>
                                        </p:tgtEl>
                                        <p:attrNameLst>
                                          <p:attrName>style.visibility</p:attrName>
                                        </p:attrNameLst>
                                      </p:cBhvr>
                                      <p:to>
                                        <p:strVal val="visible"/>
                                      </p:to>
                                    </p:set>
                                    <p:animEffect transition="in" filter="wipe(down)">
                                      <p:cBhvr>
                                        <p:cTn id="138" dur="500"/>
                                        <p:tgtEl>
                                          <p:spTgt spid="214"/>
                                        </p:tgtEl>
                                      </p:cBhvr>
                                    </p:animEffect>
                                  </p:childTnLst>
                                </p:cTn>
                              </p:par>
                              <p:par>
                                <p:cTn id="139" presetID="22" presetClass="entr" presetSubtype="4" fill="hold" nodeType="withEffect">
                                  <p:stCondLst>
                                    <p:cond delay="0"/>
                                  </p:stCondLst>
                                  <p:childTnLst>
                                    <p:set>
                                      <p:cBhvr>
                                        <p:cTn id="140" dur="1" fill="hold">
                                          <p:stCondLst>
                                            <p:cond delay="0"/>
                                          </p:stCondLst>
                                        </p:cTn>
                                        <p:tgtEl>
                                          <p:spTgt spid="213"/>
                                        </p:tgtEl>
                                        <p:attrNameLst>
                                          <p:attrName>style.visibility</p:attrName>
                                        </p:attrNameLst>
                                      </p:cBhvr>
                                      <p:to>
                                        <p:strVal val="visible"/>
                                      </p:to>
                                    </p:set>
                                    <p:animEffect transition="in" filter="wipe(down)">
                                      <p:cBhvr>
                                        <p:cTn id="141" dur="500"/>
                                        <p:tgtEl>
                                          <p:spTgt spid="213"/>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221"/>
                                        </p:tgtEl>
                                        <p:attrNameLst>
                                          <p:attrName>style.visibility</p:attrName>
                                        </p:attrNameLst>
                                      </p:cBhvr>
                                      <p:to>
                                        <p:strVal val="visible"/>
                                      </p:to>
                                    </p:set>
                                    <p:animEffect transition="in" filter="wipe(down)">
                                      <p:cBhvr>
                                        <p:cTn id="144" dur="500"/>
                                        <p:tgtEl>
                                          <p:spTgt spid="221"/>
                                        </p:tgtEl>
                                      </p:cBhvr>
                                    </p:animEffect>
                                  </p:childTnLst>
                                </p:cTn>
                              </p:par>
                              <p:par>
                                <p:cTn id="145" presetID="22" presetClass="entr" presetSubtype="2" fill="hold" grpId="0" nodeType="withEffect">
                                  <p:stCondLst>
                                    <p:cond delay="0"/>
                                  </p:stCondLst>
                                  <p:childTnLst>
                                    <p:set>
                                      <p:cBhvr>
                                        <p:cTn id="146" dur="1" fill="hold">
                                          <p:stCondLst>
                                            <p:cond delay="0"/>
                                          </p:stCondLst>
                                        </p:cTn>
                                        <p:tgtEl>
                                          <p:spTgt spid="91"/>
                                        </p:tgtEl>
                                        <p:attrNameLst>
                                          <p:attrName>style.visibility</p:attrName>
                                        </p:attrNameLst>
                                      </p:cBhvr>
                                      <p:to>
                                        <p:strVal val="visible"/>
                                      </p:to>
                                    </p:set>
                                    <p:animEffect transition="in" filter="wipe(right)">
                                      <p:cBhvr>
                                        <p:cTn id="147" dur="500"/>
                                        <p:tgtEl>
                                          <p:spTgt spid="91"/>
                                        </p:tgtEl>
                                      </p:cBhvr>
                                    </p:animEffect>
                                  </p:childTnLst>
                                </p:cTn>
                              </p:par>
                              <p:par>
                                <p:cTn id="148" presetID="22" presetClass="entr" presetSubtype="2" fill="hold" nodeType="withEffect">
                                  <p:stCondLst>
                                    <p:cond delay="0"/>
                                  </p:stCondLst>
                                  <p:childTnLst>
                                    <p:set>
                                      <p:cBhvr>
                                        <p:cTn id="149" dur="1" fill="hold">
                                          <p:stCondLst>
                                            <p:cond delay="0"/>
                                          </p:stCondLst>
                                        </p:cTn>
                                        <p:tgtEl>
                                          <p:spTgt spid="103"/>
                                        </p:tgtEl>
                                        <p:attrNameLst>
                                          <p:attrName>style.visibility</p:attrName>
                                        </p:attrNameLst>
                                      </p:cBhvr>
                                      <p:to>
                                        <p:strVal val="visible"/>
                                      </p:to>
                                    </p:set>
                                    <p:animEffect transition="in" filter="wipe(right)">
                                      <p:cBhvr>
                                        <p:cTn id="150" dur="500"/>
                                        <p:tgtEl>
                                          <p:spTgt spid="103"/>
                                        </p:tgtEl>
                                      </p:cBhvr>
                                    </p:animEffect>
                                  </p:childTnLst>
                                </p:cTn>
                              </p:par>
                              <p:par>
                                <p:cTn id="151" presetID="22" presetClass="entr" presetSubtype="2" fill="hold" grpId="0" nodeType="withEffect">
                                  <p:stCondLst>
                                    <p:cond delay="0"/>
                                  </p:stCondLst>
                                  <p:childTnLst>
                                    <p:set>
                                      <p:cBhvr>
                                        <p:cTn id="152" dur="1" fill="hold">
                                          <p:stCondLst>
                                            <p:cond delay="0"/>
                                          </p:stCondLst>
                                        </p:cTn>
                                        <p:tgtEl>
                                          <p:spTgt spid="159"/>
                                        </p:tgtEl>
                                        <p:attrNameLst>
                                          <p:attrName>style.visibility</p:attrName>
                                        </p:attrNameLst>
                                      </p:cBhvr>
                                      <p:to>
                                        <p:strVal val="visible"/>
                                      </p:to>
                                    </p:set>
                                    <p:animEffect transition="in" filter="wipe(right)">
                                      <p:cBhvr>
                                        <p:cTn id="153" dur="500"/>
                                        <p:tgtEl>
                                          <p:spTgt spid="159"/>
                                        </p:tgtEl>
                                      </p:cBhvr>
                                    </p:animEffect>
                                  </p:childTnLst>
                                </p:cTn>
                              </p:par>
                              <p:par>
                                <p:cTn id="154" presetID="22" presetClass="entr" presetSubtype="2" fill="hold" grpId="0" nodeType="withEffect">
                                  <p:stCondLst>
                                    <p:cond delay="0"/>
                                  </p:stCondLst>
                                  <p:childTnLst>
                                    <p:set>
                                      <p:cBhvr>
                                        <p:cTn id="155" dur="1" fill="hold">
                                          <p:stCondLst>
                                            <p:cond delay="0"/>
                                          </p:stCondLst>
                                        </p:cTn>
                                        <p:tgtEl>
                                          <p:spTgt spid="161"/>
                                        </p:tgtEl>
                                        <p:attrNameLst>
                                          <p:attrName>style.visibility</p:attrName>
                                        </p:attrNameLst>
                                      </p:cBhvr>
                                      <p:to>
                                        <p:strVal val="visible"/>
                                      </p:to>
                                    </p:set>
                                    <p:animEffect transition="in" filter="wipe(right)">
                                      <p:cBhvr>
                                        <p:cTn id="156" dur="500"/>
                                        <p:tgtEl>
                                          <p:spTgt spid="161"/>
                                        </p:tgtEl>
                                      </p:cBhvr>
                                    </p:animEffect>
                                  </p:childTnLst>
                                </p:cTn>
                              </p:par>
                              <p:par>
                                <p:cTn id="157" presetID="22" presetClass="entr" presetSubtype="2" fill="hold" nodeType="withEffect">
                                  <p:stCondLst>
                                    <p:cond delay="0"/>
                                  </p:stCondLst>
                                  <p:childTnLst>
                                    <p:set>
                                      <p:cBhvr>
                                        <p:cTn id="158" dur="1" fill="hold">
                                          <p:stCondLst>
                                            <p:cond delay="0"/>
                                          </p:stCondLst>
                                        </p:cTn>
                                        <p:tgtEl>
                                          <p:spTgt spid="201"/>
                                        </p:tgtEl>
                                        <p:attrNameLst>
                                          <p:attrName>style.visibility</p:attrName>
                                        </p:attrNameLst>
                                      </p:cBhvr>
                                      <p:to>
                                        <p:strVal val="visible"/>
                                      </p:to>
                                    </p:set>
                                    <p:animEffect transition="in" filter="wipe(right)">
                                      <p:cBhvr>
                                        <p:cTn id="159" dur="500"/>
                                        <p:tgtEl>
                                          <p:spTgt spid="201"/>
                                        </p:tgtEl>
                                      </p:cBhvr>
                                    </p:animEffect>
                                  </p:childTnLst>
                                </p:cTn>
                              </p:par>
                              <p:par>
                                <p:cTn id="160" presetID="22" presetClass="entr" presetSubtype="2" fill="hold" nodeType="withEffect">
                                  <p:stCondLst>
                                    <p:cond delay="0"/>
                                  </p:stCondLst>
                                  <p:childTnLst>
                                    <p:set>
                                      <p:cBhvr>
                                        <p:cTn id="161" dur="1" fill="hold">
                                          <p:stCondLst>
                                            <p:cond delay="0"/>
                                          </p:stCondLst>
                                        </p:cTn>
                                        <p:tgtEl>
                                          <p:spTgt spid="209"/>
                                        </p:tgtEl>
                                        <p:attrNameLst>
                                          <p:attrName>style.visibility</p:attrName>
                                        </p:attrNameLst>
                                      </p:cBhvr>
                                      <p:to>
                                        <p:strVal val="visible"/>
                                      </p:to>
                                    </p:set>
                                    <p:animEffect transition="in" filter="wipe(right)">
                                      <p:cBhvr>
                                        <p:cTn id="162"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3" grpId="0"/>
      <p:bldP spid="25" grpId="0"/>
      <p:bldP spid="37" grpId="0"/>
      <p:bldP spid="39" grpId="0"/>
      <p:bldP spid="40" grpId="0" animBg="1"/>
      <p:bldP spid="49" grpId="0"/>
      <p:bldP spid="50" grpId="0"/>
      <p:bldP spid="54" grpId="0"/>
      <p:bldP spid="55" grpId="0"/>
      <p:bldP spid="66" grpId="0"/>
      <p:bldP spid="74" grpId="0"/>
      <p:bldP spid="75" grpId="0" animBg="1"/>
      <p:bldP spid="81" grpId="0" animBg="1"/>
      <p:bldP spid="82" grpId="0" animBg="1"/>
      <p:bldP spid="91" grpId="0" animBg="1"/>
      <p:bldP spid="109" grpId="0" animBg="1"/>
      <p:bldP spid="158" grpId="0"/>
      <p:bldP spid="159" grpId="0"/>
      <p:bldP spid="161" grpId="0"/>
      <p:bldP spid="221" grpId="0" animBg="1"/>
      <p:bldP spid="3"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2198" y="2946769"/>
            <a:ext cx="1916935" cy="70788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4000" b="1" dirty="0" smtClean="0"/>
              <a:t>Akt</a:t>
            </a:r>
            <a:endParaRPr lang="en-US" sz="4000" b="1" dirty="0"/>
          </a:p>
        </p:txBody>
      </p:sp>
      <p:sp>
        <p:nvSpPr>
          <p:cNvPr id="3" name="Flowchart: Connector 2"/>
          <p:cNvSpPr/>
          <p:nvPr/>
        </p:nvSpPr>
        <p:spPr>
          <a:xfrm>
            <a:off x="3227993" y="3212711"/>
            <a:ext cx="617124" cy="445532"/>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t>S</a:t>
            </a:r>
          </a:p>
          <a:p>
            <a:pPr algn="ctr"/>
            <a:r>
              <a:rPr lang="en-US" sz="1050" b="1" dirty="0" smtClean="0"/>
              <a:t>473</a:t>
            </a:r>
            <a:endParaRPr lang="en-US" sz="1050" b="1" dirty="0"/>
          </a:p>
        </p:txBody>
      </p:sp>
      <p:sp>
        <p:nvSpPr>
          <p:cNvPr id="4" name="TextBox 3"/>
          <p:cNvSpPr txBox="1"/>
          <p:nvPr/>
        </p:nvSpPr>
        <p:spPr>
          <a:xfrm>
            <a:off x="2724576" y="4138779"/>
            <a:ext cx="1135247" cy="523220"/>
          </a:xfrm>
          <a:prstGeom prst="rect">
            <a:avLst/>
          </a:prstGeom>
          <a:solidFill>
            <a:schemeClr val="accent3">
              <a:lumMod val="50000"/>
            </a:schemeClr>
          </a:solidFill>
          <a:ln>
            <a:solidFill>
              <a:schemeClr val="accent3">
                <a:lumMod val="50000"/>
              </a:schemeClr>
            </a:solidFill>
          </a:ln>
        </p:spPr>
        <p:style>
          <a:lnRef idx="3">
            <a:schemeClr val="lt1"/>
          </a:lnRef>
          <a:fillRef idx="1">
            <a:schemeClr val="accent3"/>
          </a:fillRef>
          <a:effectRef idx="1">
            <a:schemeClr val="accent3"/>
          </a:effectRef>
          <a:fontRef idx="minor">
            <a:schemeClr val="lt1"/>
          </a:fontRef>
        </p:style>
        <p:txBody>
          <a:bodyPr wrap="none" rtlCol="0">
            <a:spAutoFit/>
          </a:bodyPr>
          <a:lstStyle/>
          <a:p>
            <a:r>
              <a:rPr lang="en-US" sz="2800" b="1" dirty="0" smtClean="0"/>
              <a:t>PHLPP</a:t>
            </a:r>
            <a:endParaRPr lang="en-US" sz="2800" b="1" dirty="0"/>
          </a:p>
        </p:txBody>
      </p:sp>
      <p:grpSp>
        <p:nvGrpSpPr>
          <p:cNvPr id="35" name="Group 34"/>
          <p:cNvGrpSpPr/>
          <p:nvPr/>
        </p:nvGrpSpPr>
        <p:grpSpPr>
          <a:xfrm>
            <a:off x="5209133" y="2870725"/>
            <a:ext cx="310722" cy="438848"/>
            <a:chOff x="5209133" y="2870725"/>
            <a:chExt cx="310722" cy="438848"/>
          </a:xfrm>
        </p:grpSpPr>
        <p:cxnSp>
          <p:nvCxnSpPr>
            <p:cNvPr id="6" name="Straight Connector 5"/>
            <p:cNvCxnSpPr/>
            <p:nvPr/>
          </p:nvCxnSpPr>
          <p:spPr>
            <a:xfrm flipV="1">
              <a:off x="5519855" y="2870725"/>
              <a:ext cx="0" cy="4388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a:endCxn id="2" idx="3"/>
            </p:cNvCxnSpPr>
            <p:nvPr/>
          </p:nvCxnSpPr>
          <p:spPr>
            <a:xfrm flipH="1">
              <a:off x="5209133" y="3090149"/>
              <a:ext cx="310722" cy="21056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4024286" y="4015668"/>
            <a:ext cx="1766914"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400" b="1" dirty="0" smtClean="0"/>
              <a:t>INCREASED GLUCOSE </a:t>
            </a:r>
          </a:p>
          <a:p>
            <a:pPr algn="ctr"/>
            <a:r>
              <a:rPr lang="en-US" sz="1400" b="1" dirty="0" smtClean="0"/>
              <a:t>UPTAKE</a:t>
            </a:r>
            <a:endParaRPr lang="en-US" sz="1400" b="1" dirty="0"/>
          </a:p>
        </p:txBody>
      </p:sp>
      <p:cxnSp>
        <p:nvCxnSpPr>
          <p:cNvPr id="12" name="Straight Arrow Connector 11"/>
          <p:cNvCxnSpPr>
            <a:stCxn id="14" idx="2"/>
            <a:endCxn id="4" idx="2"/>
          </p:cNvCxnSpPr>
          <p:nvPr/>
        </p:nvCxnSpPr>
        <p:spPr>
          <a:xfrm flipH="1" flipV="1">
            <a:off x="3368400" y="4661999"/>
            <a:ext cx="595771" cy="58545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3964171" y="4967826"/>
            <a:ext cx="1244962" cy="559262"/>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b="1" dirty="0" smtClean="0"/>
              <a:t>HIGH</a:t>
            </a:r>
          </a:p>
          <a:p>
            <a:pPr algn="ctr"/>
            <a:r>
              <a:rPr lang="en-US" sz="1400" b="1" dirty="0" smtClean="0"/>
              <a:t>GLUCOSE</a:t>
            </a:r>
            <a:endParaRPr lang="en-US" sz="1400" b="1" dirty="0"/>
          </a:p>
        </p:txBody>
      </p:sp>
      <p:cxnSp>
        <p:nvCxnSpPr>
          <p:cNvPr id="15" name="Straight Arrow Connector 14"/>
          <p:cNvCxnSpPr>
            <a:stCxn id="11" idx="2"/>
            <a:endCxn id="14" idx="0"/>
          </p:cNvCxnSpPr>
          <p:nvPr/>
        </p:nvCxnSpPr>
        <p:spPr>
          <a:xfrm flipH="1">
            <a:off x="4586652" y="4538888"/>
            <a:ext cx="321091" cy="4289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947633" y="4699305"/>
            <a:ext cx="1912373" cy="793546"/>
            <a:chOff x="719033" y="5553361"/>
            <a:chExt cx="1912373" cy="793546"/>
          </a:xfrm>
        </p:grpSpPr>
        <p:cxnSp>
          <p:nvCxnSpPr>
            <p:cNvPr id="17" name="Straight Connector 16"/>
            <p:cNvCxnSpPr/>
            <p:nvPr/>
          </p:nvCxnSpPr>
          <p:spPr>
            <a:xfrm flipH="1" flipV="1">
              <a:off x="2265989" y="5553361"/>
              <a:ext cx="365417" cy="10884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19" idx="6"/>
            </p:cNvCxnSpPr>
            <p:nvPr/>
          </p:nvCxnSpPr>
          <p:spPr>
            <a:xfrm flipH="1">
              <a:off x="1963995" y="5607783"/>
              <a:ext cx="484702" cy="4594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719033" y="5787645"/>
              <a:ext cx="1244962" cy="55926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b="1" dirty="0" smtClean="0"/>
                <a:t>LOW</a:t>
              </a:r>
            </a:p>
            <a:p>
              <a:pPr algn="ctr"/>
              <a:r>
                <a:rPr lang="en-US" sz="1400" b="1" dirty="0" smtClean="0"/>
                <a:t>GLUCOSE</a:t>
              </a:r>
              <a:endParaRPr lang="en-US" sz="1400" b="1" dirty="0"/>
            </a:p>
          </p:txBody>
        </p:sp>
      </p:grpSp>
      <p:sp>
        <p:nvSpPr>
          <p:cNvPr id="21" name="TextBox 20"/>
          <p:cNvSpPr txBox="1"/>
          <p:nvPr/>
        </p:nvSpPr>
        <p:spPr>
          <a:xfrm>
            <a:off x="5603401" y="2890094"/>
            <a:ext cx="880369" cy="400110"/>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en-US" sz="2000" b="1" dirty="0" smtClean="0"/>
              <a:t>GSK3</a:t>
            </a:r>
            <a:r>
              <a:rPr lang="el-GR" sz="2000" b="1" dirty="0" smtClean="0"/>
              <a:t>β</a:t>
            </a:r>
            <a:endParaRPr lang="en-US" sz="2000" b="1" dirty="0"/>
          </a:p>
        </p:txBody>
      </p:sp>
      <p:grpSp>
        <p:nvGrpSpPr>
          <p:cNvPr id="22" name="Group 21"/>
          <p:cNvGrpSpPr/>
          <p:nvPr/>
        </p:nvGrpSpPr>
        <p:grpSpPr>
          <a:xfrm>
            <a:off x="6628336" y="3540479"/>
            <a:ext cx="2134664" cy="2314026"/>
            <a:chOff x="6399736" y="4394535"/>
            <a:chExt cx="2134664" cy="2314026"/>
          </a:xfrm>
        </p:grpSpPr>
        <p:sp>
          <p:nvSpPr>
            <p:cNvPr id="23" name="TextBox 22"/>
            <p:cNvSpPr txBox="1"/>
            <p:nvPr/>
          </p:nvSpPr>
          <p:spPr>
            <a:xfrm>
              <a:off x="6719535" y="5553361"/>
              <a:ext cx="795089" cy="52322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800" b="1" dirty="0" smtClean="0">
                  <a:solidFill>
                    <a:srgbClr val="C00000"/>
                  </a:solidFill>
                </a:rPr>
                <a:t>ROS</a:t>
              </a:r>
              <a:endParaRPr lang="en-US" sz="2800" b="1" dirty="0">
                <a:solidFill>
                  <a:srgbClr val="C00000"/>
                </a:solidFill>
              </a:endParaRPr>
            </a:p>
          </p:txBody>
        </p:sp>
        <p:sp>
          <p:nvSpPr>
            <p:cNvPr id="24" name="TextBox 23"/>
            <p:cNvSpPr txBox="1"/>
            <p:nvPr/>
          </p:nvSpPr>
          <p:spPr>
            <a:xfrm>
              <a:off x="6399736" y="5508232"/>
              <a:ext cx="2134664" cy="1200329"/>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b="1" dirty="0" smtClean="0"/>
                <a:t>ANTIOXIDANT &amp; MITOCHONDRIAL</a:t>
              </a:r>
            </a:p>
            <a:p>
              <a:pPr algn="ctr"/>
              <a:r>
                <a:rPr lang="en-US" b="1" dirty="0" smtClean="0"/>
                <a:t>RESPIRATORY GENES</a:t>
              </a:r>
              <a:endParaRPr lang="en-US" b="1" dirty="0"/>
            </a:p>
          </p:txBody>
        </p:sp>
        <p:sp>
          <p:nvSpPr>
            <p:cNvPr id="25" name="TextBox 24"/>
            <p:cNvSpPr txBox="1"/>
            <p:nvPr/>
          </p:nvSpPr>
          <p:spPr>
            <a:xfrm>
              <a:off x="7117079" y="4394535"/>
              <a:ext cx="748923" cy="46166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400" b="1" dirty="0" smtClean="0"/>
                <a:t>Nrf2</a:t>
              </a:r>
              <a:endParaRPr lang="en-US" sz="2400" b="1" dirty="0"/>
            </a:p>
          </p:txBody>
        </p:sp>
        <p:cxnSp>
          <p:nvCxnSpPr>
            <p:cNvPr id="26" name="Straight Arrow Connector 25"/>
            <p:cNvCxnSpPr>
              <a:stCxn id="25" idx="2"/>
              <a:endCxn id="24" idx="0"/>
            </p:cNvCxnSpPr>
            <p:nvPr/>
          </p:nvCxnSpPr>
          <p:spPr>
            <a:xfrm flipH="1">
              <a:off x="7467068" y="4856200"/>
              <a:ext cx="24473" cy="65203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6483770" y="2477516"/>
            <a:ext cx="1582779" cy="1062963"/>
            <a:chOff x="6255170" y="3331572"/>
            <a:chExt cx="1582779" cy="1062963"/>
          </a:xfrm>
        </p:grpSpPr>
        <p:sp>
          <p:nvSpPr>
            <p:cNvPr id="28" name="TextBox 27"/>
            <p:cNvSpPr txBox="1"/>
            <p:nvPr/>
          </p:nvSpPr>
          <p:spPr>
            <a:xfrm>
              <a:off x="7149940" y="3331572"/>
              <a:ext cx="688009" cy="46166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400" b="1" dirty="0" smtClean="0"/>
                <a:t>FYN</a:t>
              </a:r>
              <a:endParaRPr lang="en-US" sz="2400" b="1" dirty="0"/>
            </a:p>
          </p:txBody>
        </p:sp>
        <p:cxnSp>
          <p:nvCxnSpPr>
            <p:cNvPr id="29" name="Straight Arrow Connector 28"/>
            <p:cNvCxnSpPr>
              <a:stCxn id="21" idx="3"/>
              <a:endCxn id="28" idx="1"/>
            </p:cNvCxnSpPr>
            <p:nvPr/>
          </p:nvCxnSpPr>
          <p:spPr>
            <a:xfrm flipV="1">
              <a:off x="6255170" y="3562405"/>
              <a:ext cx="894770" cy="3818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5" idx="0"/>
              <a:endCxn id="28" idx="2"/>
            </p:cNvCxnSpPr>
            <p:nvPr/>
          </p:nvCxnSpPr>
          <p:spPr>
            <a:xfrm flipV="1">
              <a:off x="7491541" y="3793237"/>
              <a:ext cx="2404" cy="6012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308947" y="4394101"/>
              <a:ext cx="41135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2" name="Elbow Connector 31"/>
          <p:cNvCxnSpPr>
            <a:stCxn id="42" idx="2"/>
            <a:endCxn id="2" idx="1"/>
          </p:cNvCxnSpPr>
          <p:nvPr/>
        </p:nvCxnSpPr>
        <p:spPr>
          <a:xfrm rot="5400000">
            <a:off x="2918214" y="2874692"/>
            <a:ext cx="800005" cy="52035"/>
          </a:xfrm>
          <a:prstGeom prst="bentConnector4">
            <a:avLst>
              <a:gd name="adj1" fmla="val 27879"/>
              <a:gd name="adj2" fmla="val 539320"/>
            </a:avLst>
          </a:prstGeom>
          <a:ln w="38100">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42" idx="2"/>
            <a:endCxn id="3" idx="0"/>
          </p:cNvCxnSpPr>
          <p:nvPr/>
        </p:nvCxnSpPr>
        <p:spPr>
          <a:xfrm>
            <a:off x="3344233" y="2500707"/>
            <a:ext cx="192322" cy="71200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4" idx="3"/>
            <a:endCxn id="4" idx="1"/>
          </p:cNvCxnSpPr>
          <p:nvPr/>
        </p:nvCxnSpPr>
        <p:spPr>
          <a:xfrm>
            <a:off x="2057401" y="4205135"/>
            <a:ext cx="667175" cy="195254"/>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3964171" y="2021140"/>
            <a:ext cx="2079415" cy="868954"/>
            <a:chOff x="3964171" y="2021140"/>
            <a:chExt cx="2079415" cy="868954"/>
          </a:xfrm>
        </p:grpSpPr>
        <p:cxnSp>
          <p:nvCxnSpPr>
            <p:cNvPr id="36" name="Elbow Connector 35"/>
            <p:cNvCxnSpPr>
              <a:endCxn id="21" idx="0"/>
            </p:cNvCxnSpPr>
            <p:nvPr/>
          </p:nvCxnSpPr>
          <p:spPr>
            <a:xfrm>
              <a:off x="3964171" y="2271077"/>
              <a:ext cx="2079415" cy="619017"/>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964171" y="2021140"/>
              <a:ext cx="0" cy="4998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8" name="Straight Arrow Connector 37"/>
          <p:cNvCxnSpPr>
            <a:stCxn id="54" idx="3"/>
            <a:endCxn id="2" idx="1"/>
          </p:cNvCxnSpPr>
          <p:nvPr/>
        </p:nvCxnSpPr>
        <p:spPr>
          <a:xfrm flipV="1">
            <a:off x="2057401" y="3300712"/>
            <a:ext cx="1234797" cy="904423"/>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2441600" y="3595448"/>
            <a:ext cx="1253526" cy="543331"/>
            <a:chOff x="2441600" y="3595448"/>
            <a:chExt cx="1253526" cy="543331"/>
          </a:xfrm>
        </p:grpSpPr>
        <p:cxnSp>
          <p:nvCxnSpPr>
            <p:cNvPr id="9" name="Straight Connector 8"/>
            <p:cNvCxnSpPr/>
            <p:nvPr/>
          </p:nvCxnSpPr>
          <p:spPr>
            <a:xfrm flipH="1" flipV="1">
              <a:off x="3292198" y="3692121"/>
              <a:ext cx="402928" cy="495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4" idx="0"/>
            </p:cNvCxnSpPr>
            <p:nvPr/>
          </p:nvCxnSpPr>
          <p:spPr>
            <a:xfrm flipH="1">
              <a:off x="3292200" y="3741635"/>
              <a:ext cx="201462" cy="3971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2441600" y="3595448"/>
              <a:ext cx="235697" cy="2726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4" idx="0"/>
            </p:cNvCxnSpPr>
            <p:nvPr/>
          </p:nvCxnSpPr>
          <p:spPr>
            <a:xfrm>
              <a:off x="2559539" y="3731756"/>
              <a:ext cx="732661" cy="40702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718983" y="835897"/>
            <a:ext cx="3172483" cy="3630848"/>
            <a:chOff x="490383" y="1689953"/>
            <a:chExt cx="3172483" cy="3630848"/>
          </a:xfrm>
        </p:grpSpPr>
        <p:sp>
          <p:nvSpPr>
            <p:cNvPr id="42" name="TextBox 41"/>
            <p:cNvSpPr txBox="1"/>
            <p:nvPr/>
          </p:nvSpPr>
          <p:spPr>
            <a:xfrm>
              <a:off x="2568399" y="2954653"/>
              <a:ext cx="1094467" cy="400110"/>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sz="2000" b="1" dirty="0" smtClean="0"/>
                <a:t>mTORC2</a:t>
              </a:r>
              <a:endParaRPr lang="en-US" sz="2000" b="1" dirty="0"/>
            </a:p>
          </p:txBody>
        </p:sp>
        <p:sp>
          <p:nvSpPr>
            <p:cNvPr id="43" name="TextBox 42"/>
            <p:cNvSpPr txBox="1"/>
            <p:nvPr/>
          </p:nvSpPr>
          <p:spPr>
            <a:xfrm>
              <a:off x="490383" y="3509852"/>
              <a:ext cx="1002326" cy="369332"/>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b="1" dirty="0" smtClean="0"/>
                <a:t>mTORC1</a:t>
              </a:r>
              <a:endParaRPr lang="en-US" b="1" dirty="0"/>
            </a:p>
          </p:txBody>
        </p:sp>
        <p:cxnSp>
          <p:nvCxnSpPr>
            <p:cNvPr id="44" name="Straight Arrow Connector 43"/>
            <p:cNvCxnSpPr>
              <a:stCxn id="43" idx="2"/>
              <a:endCxn id="45" idx="0"/>
            </p:cNvCxnSpPr>
            <p:nvPr/>
          </p:nvCxnSpPr>
          <p:spPr>
            <a:xfrm>
              <a:off x="991546" y="3879184"/>
              <a:ext cx="1025044" cy="33948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689417" y="4218672"/>
              <a:ext cx="654346" cy="46166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smtClean="0"/>
                <a:t>S6K</a:t>
              </a:r>
              <a:endParaRPr lang="en-US" sz="2400" b="1" dirty="0"/>
            </a:p>
          </p:txBody>
        </p:sp>
        <p:sp>
          <p:nvSpPr>
            <p:cNvPr id="46" name="TextBox 45"/>
            <p:cNvSpPr txBox="1"/>
            <p:nvPr/>
          </p:nvSpPr>
          <p:spPr>
            <a:xfrm>
              <a:off x="533400" y="4312579"/>
              <a:ext cx="928459" cy="400110"/>
            </a:xfrm>
            <a:prstGeom prst="rect">
              <a:avLst/>
            </a:prstGeom>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000" b="1" dirty="0" smtClean="0"/>
                <a:t>4E-BP1</a:t>
              </a:r>
              <a:endParaRPr lang="en-US" sz="2000" b="1" dirty="0"/>
            </a:p>
          </p:txBody>
        </p:sp>
        <p:cxnSp>
          <p:nvCxnSpPr>
            <p:cNvPr id="47" name="Straight Connector 46"/>
            <p:cNvCxnSpPr>
              <a:stCxn id="43" idx="2"/>
            </p:cNvCxnSpPr>
            <p:nvPr/>
          </p:nvCxnSpPr>
          <p:spPr>
            <a:xfrm flipH="1">
              <a:off x="858705" y="3879184"/>
              <a:ext cx="132841" cy="4013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90916" y="2500285"/>
              <a:ext cx="1522083" cy="369332"/>
            </a:xfrm>
            <a:prstGeom prst="rect">
              <a:avLst/>
            </a:prstGeom>
            <a:solidFill>
              <a:schemeClr val="accent6">
                <a:lumMod val="75000"/>
              </a:schemeClr>
            </a:solidFill>
          </p:spPr>
          <p:style>
            <a:lnRef idx="3">
              <a:schemeClr val="lt1"/>
            </a:lnRef>
            <a:fillRef idx="1">
              <a:schemeClr val="accent5"/>
            </a:fillRef>
            <a:effectRef idx="1">
              <a:schemeClr val="accent5"/>
            </a:effectRef>
            <a:fontRef idx="minor">
              <a:schemeClr val="lt1"/>
            </a:fontRef>
          </p:style>
          <p:txBody>
            <a:bodyPr wrap="none" rtlCol="0">
              <a:spAutoFit/>
            </a:bodyPr>
            <a:lstStyle/>
            <a:p>
              <a:r>
                <a:rPr lang="en-US" b="1" dirty="0" smtClean="0"/>
                <a:t>AMINO ACIDS</a:t>
              </a:r>
              <a:endParaRPr lang="en-US" b="1" dirty="0"/>
            </a:p>
          </p:txBody>
        </p:sp>
        <p:cxnSp>
          <p:nvCxnSpPr>
            <p:cNvPr id="49" name="Elbow Connector 48"/>
            <p:cNvCxnSpPr>
              <a:stCxn id="48" idx="2"/>
              <a:endCxn id="43" idx="0"/>
            </p:cNvCxnSpPr>
            <p:nvPr/>
          </p:nvCxnSpPr>
          <p:spPr>
            <a:xfrm rot="5400000">
              <a:off x="901635" y="2959528"/>
              <a:ext cx="640235" cy="460412"/>
            </a:xfrm>
            <a:prstGeom prst="bentConnector3">
              <a:avLst>
                <a:gd name="adj1" fmla="val 50000"/>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50" name="Elbow Connector 49"/>
            <p:cNvCxnSpPr>
              <a:stCxn id="48" idx="2"/>
              <a:endCxn id="42" idx="1"/>
            </p:cNvCxnSpPr>
            <p:nvPr/>
          </p:nvCxnSpPr>
          <p:spPr>
            <a:xfrm rot="16200000" flipH="1">
              <a:off x="1867633" y="2453941"/>
              <a:ext cx="285091" cy="1116441"/>
            </a:xfrm>
            <a:prstGeom prst="bentConnector2">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11106" y="4253743"/>
              <a:ext cx="49519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85800" y="1689953"/>
              <a:ext cx="1578428"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b="1" dirty="0" smtClean="0"/>
                <a:t>ER/ NUTRIENT STRESS</a:t>
              </a:r>
              <a:endParaRPr lang="en-US" b="1" dirty="0"/>
            </a:p>
          </p:txBody>
        </p:sp>
        <p:cxnSp>
          <p:nvCxnSpPr>
            <p:cNvPr id="53" name="Straight Arrow Connector 52"/>
            <p:cNvCxnSpPr>
              <a:stCxn id="52" idx="2"/>
            </p:cNvCxnSpPr>
            <p:nvPr/>
          </p:nvCxnSpPr>
          <p:spPr>
            <a:xfrm>
              <a:off x="1475014" y="2336284"/>
              <a:ext cx="2465" cy="27492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719033" y="4797581"/>
              <a:ext cx="1109768" cy="523220"/>
            </a:xfrm>
            <a:prstGeom prst="rect">
              <a:avLst/>
            </a:prstGeom>
            <a:solidFill>
              <a:schemeClr val="accent3">
                <a:lumMod val="50000"/>
              </a:schemeClr>
            </a:solidFill>
            <a:ln>
              <a:solidFill>
                <a:schemeClr val="accent3">
                  <a:lumMod val="50000"/>
                </a:schemeClr>
              </a:solidFill>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en-US" sz="1400" b="1" dirty="0" smtClean="0"/>
                <a:t>PROTEIN SYNTHESIS</a:t>
              </a:r>
              <a:endParaRPr lang="en-US" sz="1400" b="1" dirty="0"/>
            </a:p>
          </p:txBody>
        </p:sp>
        <p:sp>
          <p:nvSpPr>
            <p:cNvPr id="55" name="TextBox 54"/>
            <p:cNvSpPr txBox="1"/>
            <p:nvPr/>
          </p:nvSpPr>
          <p:spPr>
            <a:xfrm>
              <a:off x="1481850" y="3284877"/>
              <a:ext cx="1345626" cy="738664"/>
            </a:xfrm>
            <a:prstGeom prst="rect">
              <a:avLst/>
            </a:prstGeom>
            <a:noFill/>
          </p:spPr>
          <p:txBody>
            <a:bodyPr wrap="none" rtlCol="0">
              <a:spAutoFit/>
            </a:bodyPr>
            <a:lstStyle/>
            <a:p>
              <a:pPr algn="ctr"/>
              <a:r>
                <a:rPr lang="en-US" sz="1400" b="1" dirty="0" smtClean="0"/>
                <a:t>COOPERATIVE</a:t>
              </a:r>
            </a:p>
            <a:p>
              <a:pPr algn="ctr"/>
              <a:r>
                <a:rPr lang="en-US" sz="1400" b="1" dirty="0" smtClean="0"/>
                <a:t>ACTION</a:t>
              </a:r>
            </a:p>
            <a:p>
              <a:pPr algn="ctr"/>
              <a:r>
                <a:rPr lang="en-US" sz="1400" b="1" dirty="0" smtClean="0"/>
                <a:t>(TRANSLATION)</a:t>
              </a:r>
              <a:endParaRPr lang="en-US" sz="1400" b="1" dirty="0"/>
            </a:p>
          </p:txBody>
        </p:sp>
      </p:grpSp>
      <p:sp>
        <p:nvSpPr>
          <p:cNvPr id="57" name="TextBox 56"/>
          <p:cNvSpPr txBox="1"/>
          <p:nvPr/>
        </p:nvSpPr>
        <p:spPr>
          <a:xfrm>
            <a:off x="4779909" y="3502233"/>
            <a:ext cx="1479892"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b="1" dirty="0" smtClean="0"/>
              <a:t>INSULIN SIGNALS </a:t>
            </a:r>
          </a:p>
          <a:p>
            <a:pPr algn="ctr"/>
            <a:r>
              <a:rPr lang="en-US" sz="2000" b="1" dirty="0" smtClean="0">
                <a:solidFill>
                  <a:srgbClr val="FF0000"/>
                </a:solidFill>
              </a:rPr>
              <a:t>?</a:t>
            </a:r>
            <a:endParaRPr lang="en-US" sz="2000" b="1" dirty="0">
              <a:solidFill>
                <a:srgbClr val="FF0000"/>
              </a:solidFill>
            </a:endParaRPr>
          </a:p>
        </p:txBody>
      </p:sp>
      <p:sp>
        <p:nvSpPr>
          <p:cNvPr id="59" name="Up Arrow 58"/>
          <p:cNvSpPr/>
          <p:nvPr/>
        </p:nvSpPr>
        <p:spPr>
          <a:xfrm>
            <a:off x="5467936" y="4848184"/>
            <a:ext cx="1419202" cy="798546"/>
          </a:xfrm>
          <a:prstGeom prst="upArrow">
            <a:avLst>
              <a:gd name="adj1" fmla="val 58111"/>
              <a:gd name="adj2" fmla="val 6749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200" b="1" dirty="0"/>
              <a:t>ATP /ADP </a:t>
            </a:r>
            <a:r>
              <a:rPr lang="en-US" sz="1200" b="1" dirty="0" smtClean="0"/>
              <a:t>RATIO</a:t>
            </a:r>
            <a:endParaRPr lang="en-US" sz="1200" b="1" dirty="0"/>
          </a:p>
        </p:txBody>
      </p:sp>
      <p:sp>
        <p:nvSpPr>
          <p:cNvPr id="5" name="Title 4"/>
          <p:cNvSpPr>
            <a:spLocks noGrp="1"/>
          </p:cNvSpPr>
          <p:nvPr>
            <p:ph type="title"/>
          </p:nvPr>
        </p:nvSpPr>
        <p:spPr>
          <a:xfrm>
            <a:off x="2494588" y="274638"/>
            <a:ext cx="6192211" cy="1143000"/>
          </a:xfrm>
        </p:spPr>
        <p:txBody>
          <a:bodyPr>
            <a:noAutofit/>
          </a:bodyPr>
          <a:lstStyle/>
          <a:p>
            <a:r>
              <a:rPr lang="en-US" sz="3600" dirty="0" smtClean="0"/>
              <a:t>Akt IN REGULATION OF MITOCHONDIAL RESPIRATION</a:t>
            </a:r>
            <a:endParaRPr lang="en-US" sz="3600" dirty="0"/>
          </a:p>
        </p:txBody>
      </p:sp>
    </p:spTree>
    <p:extLst>
      <p:ext uri="{BB962C8B-B14F-4D97-AF65-F5344CB8AC3E}">
        <p14:creationId xmlns:p14="http://schemas.microsoft.com/office/powerpoint/2010/main" val="332904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par>
                                <p:cTn id="8" presetID="22" presetClass="entr" presetSubtype="1"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up)">
                                      <p:cBhvr>
                                        <p:cTn id="10" dur="500"/>
                                        <p:tgtEl>
                                          <p:spTgt spid="34"/>
                                        </p:tgtEl>
                                      </p:cBhvr>
                                    </p:animEffect>
                                  </p:childTnLst>
                                </p:cTn>
                              </p:par>
                              <p:par>
                                <p:cTn id="11" presetID="22" presetClass="entr" presetSubtype="1"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up)">
                                      <p:cBhvr>
                                        <p:cTn id="13" dur="500"/>
                                        <p:tgtEl>
                                          <p:spTgt spid="38"/>
                                        </p:tgtEl>
                                      </p:cBhvr>
                                    </p:animEffect>
                                  </p:childTnLst>
                                </p:cTn>
                              </p:par>
                              <p:par>
                                <p:cTn id="14" presetID="22" presetClass="entr" presetSubtype="1"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up)">
                                      <p:cBhvr>
                                        <p:cTn id="16" dur="500"/>
                                        <p:tgtEl>
                                          <p:spTgt spid="41"/>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up)">
                                      <p:cBhvr>
                                        <p:cTn id="35" dur="500"/>
                                        <p:tgtEl>
                                          <p:spTgt spid="33"/>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up)">
                                      <p:cBhvr>
                                        <p:cTn id="38" dur="50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par>
                                <p:cTn id="42" presetID="22" presetClass="entr" presetSubtype="1"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par>
                                <p:cTn id="45" presetID="1" presetClass="exit" presetSubtype="0" fill="hold" nodeType="withEffect">
                                  <p:stCondLst>
                                    <p:cond delay="0"/>
                                  </p:stCondLst>
                                  <p:childTnLst>
                                    <p:set>
                                      <p:cBhvr>
                                        <p:cTn id="46" dur="1" fill="hold">
                                          <p:stCondLst>
                                            <p:cond delay="0"/>
                                          </p:stCondLst>
                                        </p:cTn>
                                        <p:tgtEl>
                                          <p:spTgt spid="27"/>
                                        </p:tgtEl>
                                        <p:attrNameLst>
                                          <p:attrName>style.visibility</p:attrName>
                                        </p:attrNameLst>
                                      </p:cBhvr>
                                      <p:to>
                                        <p:strVal val="hidden"/>
                                      </p:to>
                                    </p:set>
                                  </p:childTnLst>
                                </p:cTn>
                              </p:par>
                            </p:childTnLst>
                          </p:cTn>
                        </p:par>
                        <p:par>
                          <p:cTn id="47" fill="hold">
                            <p:stCondLst>
                              <p:cond delay="500"/>
                            </p:stCondLst>
                            <p:childTnLst>
                              <p:par>
                                <p:cTn id="48" presetID="42" presetClass="entr" presetSubtype="0"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1" nodeType="click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Effect transition="in" filter="fade">
                                      <p:cBhvr>
                                        <p:cTn id="59" dur="500"/>
                                        <p:tgtEl>
                                          <p:spTgt spid="3"/>
                                        </p:tgtEl>
                                      </p:cBhvr>
                                    </p:animEffect>
                                  </p:childTnLst>
                                </p:cTn>
                              </p:par>
                            </p:childTnLst>
                          </p:cTn>
                        </p:par>
                        <p:par>
                          <p:cTn id="60" fill="hold">
                            <p:stCondLst>
                              <p:cond delay="500"/>
                            </p:stCondLst>
                            <p:childTnLst>
                              <p:par>
                                <p:cTn id="61" presetID="22" presetClass="entr" presetSubtype="1"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up)">
                                      <p:cBhvr>
                                        <p:cTn id="63" dur="500"/>
                                        <p:tgtEl>
                                          <p:spTgt spid="57"/>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up)">
                                      <p:cBhvr>
                                        <p:cTn id="72" dur="500"/>
                                        <p:tgtEl>
                                          <p:spTgt spid="14"/>
                                        </p:tgtEl>
                                      </p:cBhvr>
                                    </p:animEffect>
                                  </p:childTnLst>
                                </p:cTn>
                              </p:par>
                              <p:par>
                                <p:cTn id="73" presetID="22" presetClass="entr" presetSubtype="1" fill="hold"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up)">
                                      <p:cBhvr>
                                        <p:cTn id="75" dur="500"/>
                                        <p:tgtEl>
                                          <p:spTgt spid="1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500"/>
                            </p:stCondLst>
                            <p:childTnLst>
                              <p:par>
                                <p:cTn id="82" presetID="1" presetClass="exit" presetSubtype="0" fill="hold" nodeType="afterEffect">
                                  <p:stCondLst>
                                    <p:cond delay="0"/>
                                  </p:stCondLst>
                                  <p:childTnLst>
                                    <p:set>
                                      <p:cBhvr>
                                        <p:cTn id="83" dur="1" fill="hold">
                                          <p:stCondLst>
                                            <p:cond delay="0"/>
                                          </p:stCondLst>
                                        </p:cTn>
                                        <p:tgtEl>
                                          <p:spTgt spid="35"/>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0"/>
                                          </p:stCondLst>
                                        </p:cTn>
                                        <p:tgtEl>
                                          <p:spTgt spid="56"/>
                                        </p:tgtEl>
                                        <p:attrNameLst>
                                          <p:attrName>style.visibility</p:attrName>
                                        </p:attrNameLst>
                                      </p:cBhvr>
                                      <p:to>
                                        <p:strVal val="visible"/>
                                      </p:to>
                                    </p:set>
                                  </p:childTnLst>
                                </p:cTn>
                              </p:par>
                              <p:par>
                                <p:cTn id="86" presetID="53" presetClass="entr" presetSubtype="16"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animBg="1"/>
      <p:bldP spid="11" grpId="0" animBg="1"/>
      <p:bldP spid="14" grpId="0" animBg="1"/>
      <p:bldP spid="21" grpId="0" animBg="1"/>
      <p:bldP spid="57" grpId="0" animBg="1"/>
      <p:bldP spid="5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1074730" y="1586741"/>
            <a:ext cx="7713344" cy="4800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2" name="Title 1"/>
          <p:cNvSpPr>
            <a:spLocks noGrp="1"/>
          </p:cNvSpPr>
          <p:nvPr>
            <p:ph type="title"/>
          </p:nvPr>
        </p:nvSpPr>
        <p:spPr/>
        <p:txBody>
          <a:bodyPr>
            <a:noAutofit/>
          </a:bodyPr>
          <a:lstStyle/>
          <a:p>
            <a:r>
              <a:rPr lang="en-US" sz="3600" dirty="0" smtClean="0"/>
              <a:t>INSULIN AND GLUCOSE REGULATES PROTEIN SYNTHESIS</a:t>
            </a:r>
            <a:endParaRPr lang="en-US" sz="3600" dirty="0"/>
          </a:p>
        </p:txBody>
      </p:sp>
      <p:sp>
        <p:nvSpPr>
          <p:cNvPr id="3" name="TextBox 2"/>
          <p:cNvSpPr txBox="1"/>
          <p:nvPr/>
        </p:nvSpPr>
        <p:spPr>
          <a:xfrm>
            <a:off x="1687791" y="2509262"/>
            <a:ext cx="644728" cy="400110"/>
          </a:xfrm>
          <a:prstGeom prst="rect">
            <a:avLst/>
          </a:prstGeom>
          <a:noFill/>
        </p:spPr>
        <p:txBody>
          <a:bodyPr wrap="none" rtlCol="0">
            <a:spAutoFit/>
          </a:bodyPr>
          <a:lstStyle/>
          <a:p>
            <a:r>
              <a:rPr lang="en-US" sz="2000" dirty="0" smtClean="0"/>
              <a:t>PI3K</a:t>
            </a:r>
            <a:endParaRPr lang="en-US" sz="2000" dirty="0"/>
          </a:p>
        </p:txBody>
      </p:sp>
      <p:sp>
        <p:nvSpPr>
          <p:cNvPr id="4" name="TextBox 3"/>
          <p:cNvSpPr txBox="1"/>
          <p:nvPr/>
        </p:nvSpPr>
        <p:spPr>
          <a:xfrm>
            <a:off x="1897157" y="2909372"/>
            <a:ext cx="1066639" cy="400110"/>
          </a:xfrm>
          <a:prstGeom prst="rect">
            <a:avLst/>
          </a:prstGeom>
          <a:noFill/>
        </p:spPr>
        <p:txBody>
          <a:bodyPr wrap="none" rtlCol="0">
            <a:spAutoFit/>
          </a:bodyPr>
          <a:lstStyle/>
          <a:p>
            <a:r>
              <a:rPr lang="en-US" sz="2000" b="1" dirty="0" smtClean="0"/>
              <a:t>AktT308</a:t>
            </a:r>
            <a:endParaRPr lang="en-US" sz="2000" b="1" dirty="0"/>
          </a:p>
        </p:txBody>
      </p:sp>
      <p:sp>
        <p:nvSpPr>
          <p:cNvPr id="5" name="TextBox 4"/>
          <p:cNvSpPr txBox="1"/>
          <p:nvPr/>
        </p:nvSpPr>
        <p:spPr>
          <a:xfrm>
            <a:off x="2238575" y="3451968"/>
            <a:ext cx="922368" cy="400110"/>
          </a:xfrm>
          <a:prstGeom prst="rect">
            <a:avLst/>
          </a:prstGeom>
          <a:noFill/>
        </p:spPr>
        <p:txBody>
          <a:bodyPr wrap="none" rtlCol="0">
            <a:spAutoFit/>
          </a:bodyPr>
          <a:lstStyle/>
          <a:p>
            <a:r>
              <a:rPr lang="en-US" sz="2000" dirty="0" smtClean="0"/>
              <a:t>TSC1/2</a:t>
            </a:r>
            <a:endParaRPr lang="en-US" sz="2000" dirty="0"/>
          </a:p>
        </p:txBody>
      </p:sp>
      <p:sp>
        <p:nvSpPr>
          <p:cNvPr id="6" name="TextBox 5"/>
          <p:cNvSpPr txBox="1"/>
          <p:nvPr/>
        </p:nvSpPr>
        <p:spPr>
          <a:xfrm>
            <a:off x="3837970" y="3412181"/>
            <a:ext cx="721672" cy="400110"/>
          </a:xfrm>
          <a:prstGeom prst="rect">
            <a:avLst/>
          </a:prstGeom>
          <a:noFill/>
        </p:spPr>
        <p:txBody>
          <a:bodyPr wrap="none" rtlCol="0">
            <a:spAutoFit/>
          </a:bodyPr>
          <a:lstStyle/>
          <a:p>
            <a:r>
              <a:rPr lang="en-US" sz="2000" dirty="0" smtClean="0"/>
              <a:t>Rheb</a:t>
            </a:r>
            <a:endParaRPr lang="en-US" sz="2000" dirty="0"/>
          </a:p>
        </p:txBody>
      </p:sp>
      <p:sp>
        <p:nvSpPr>
          <p:cNvPr id="7" name="TextBox 6"/>
          <p:cNvSpPr txBox="1"/>
          <p:nvPr/>
        </p:nvSpPr>
        <p:spPr>
          <a:xfrm>
            <a:off x="5029200" y="3412182"/>
            <a:ext cx="1094467" cy="400110"/>
          </a:xfrm>
          <a:prstGeom prst="rect">
            <a:avLst/>
          </a:prstGeom>
          <a:noFill/>
        </p:spPr>
        <p:txBody>
          <a:bodyPr wrap="none" rtlCol="0">
            <a:spAutoFit/>
          </a:bodyPr>
          <a:lstStyle/>
          <a:p>
            <a:r>
              <a:rPr lang="en-US" sz="2000" b="1" dirty="0" smtClean="0"/>
              <a:t>mTORC1</a:t>
            </a:r>
            <a:endParaRPr lang="en-US" sz="2000" b="1" dirty="0"/>
          </a:p>
        </p:txBody>
      </p:sp>
      <p:sp>
        <p:nvSpPr>
          <p:cNvPr id="8" name="TextBox 7"/>
          <p:cNvSpPr txBox="1"/>
          <p:nvPr/>
        </p:nvSpPr>
        <p:spPr>
          <a:xfrm>
            <a:off x="7167389" y="3316133"/>
            <a:ext cx="1393752" cy="707886"/>
          </a:xfrm>
          <a:prstGeom prst="rect">
            <a:avLst/>
          </a:prstGeom>
          <a:noFill/>
        </p:spPr>
        <p:txBody>
          <a:bodyPr wrap="square" rtlCol="0">
            <a:spAutoFit/>
          </a:bodyPr>
          <a:lstStyle/>
          <a:p>
            <a:pPr algn="ctr"/>
            <a:r>
              <a:rPr lang="en-US" sz="2000" b="1" dirty="0" smtClean="0"/>
              <a:t>PROTEIN SYNTHESIS</a:t>
            </a:r>
            <a:endParaRPr lang="en-US" sz="2000" b="1" dirty="0"/>
          </a:p>
        </p:txBody>
      </p:sp>
      <p:sp>
        <p:nvSpPr>
          <p:cNvPr id="10" name="Oval 9"/>
          <p:cNvSpPr/>
          <p:nvPr/>
        </p:nvSpPr>
        <p:spPr>
          <a:xfrm>
            <a:off x="3432705" y="5562602"/>
            <a:ext cx="1455981" cy="55926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smtClean="0"/>
              <a:t>LOW</a:t>
            </a:r>
          </a:p>
          <a:p>
            <a:pPr algn="ctr"/>
            <a:r>
              <a:rPr lang="en-US" sz="1600" b="1" dirty="0" smtClean="0"/>
              <a:t>GLUCOSE</a:t>
            </a:r>
            <a:endParaRPr lang="en-US" sz="1600" b="1" dirty="0"/>
          </a:p>
        </p:txBody>
      </p:sp>
      <p:cxnSp>
        <p:nvCxnSpPr>
          <p:cNvPr id="11" name="Straight Connector 10"/>
          <p:cNvCxnSpPr/>
          <p:nvPr/>
        </p:nvCxnSpPr>
        <p:spPr>
          <a:xfrm>
            <a:off x="3886200" y="3960802"/>
            <a:ext cx="5102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5" idx="0"/>
          </p:cNvCxnSpPr>
          <p:nvPr/>
        </p:nvCxnSpPr>
        <p:spPr>
          <a:xfrm flipH="1" flipV="1">
            <a:off x="4145885" y="3964370"/>
            <a:ext cx="1" cy="6529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672839" y="4617323"/>
            <a:ext cx="946093" cy="400110"/>
          </a:xfrm>
          <a:prstGeom prst="rect">
            <a:avLst/>
          </a:prstGeom>
          <a:noFill/>
        </p:spPr>
        <p:txBody>
          <a:bodyPr wrap="none" rtlCol="0">
            <a:spAutoFit/>
          </a:bodyPr>
          <a:lstStyle/>
          <a:p>
            <a:r>
              <a:rPr lang="en-US" sz="2000" dirty="0" smtClean="0"/>
              <a:t>GAPDH</a:t>
            </a:r>
            <a:endParaRPr lang="en-US" sz="2000" dirty="0"/>
          </a:p>
        </p:txBody>
      </p:sp>
      <p:cxnSp>
        <p:nvCxnSpPr>
          <p:cNvPr id="17" name="Straight Arrow Connector 16"/>
          <p:cNvCxnSpPr>
            <a:stCxn id="10" idx="0"/>
            <a:endCxn id="15" idx="2"/>
          </p:cNvCxnSpPr>
          <p:nvPr/>
        </p:nvCxnSpPr>
        <p:spPr>
          <a:xfrm flipH="1" flipV="1">
            <a:off x="4145886" y="5017433"/>
            <a:ext cx="14810" cy="545169"/>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cxnSp>
        <p:nvCxnSpPr>
          <p:cNvPr id="18" name="Straight Connector 17"/>
          <p:cNvCxnSpPr/>
          <p:nvPr/>
        </p:nvCxnSpPr>
        <p:spPr>
          <a:xfrm flipV="1">
            <a:off x="3810000" y="3473806"/>
            <a:ext cx="1" cy="3304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Elbow Connector 21"/>
          <p:cNvCxnSpPr>
            <a:endCxn id="6" idx="1"/>
          </p:cNvCxnSpPr>
          <p:nvPr/>
        </p:nvCxnSpPr>
        <p:spPr>
          <a:xfrm flipV="1">
            <a:off x="3217100" y="3612236"/>
            <a:ext cx="620870" cy="1"/>
          </a:xfrm>
          <a:prstGeom prst="bentConnector3">
            <a:avLst>
              <a:gd name="adj1"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3" idx="3"/>
            <a:endCxn id="4" idx="0"/>
          </p:cNvCxnSpPr>
          <p:nvPr/>
        </p:nvCxnSpPr>
        <p:spPr>
          <a:xfrm>
            <a:off x="2332519" y="2709317"/>
            <a:ext cx="97958" cy="200055"/>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cxnSp>
        <p:nvCxnSpPr>
          <p:cNvPr id="27" name="Straight Arrow Connector 26"/>
          <p:cNvCxnSpPr>
            <a:stCxn id="7" idx="3"/>
            <a:endCxn id="29" idx="2"/>
          </p:cNvCxnSpPr>
          <p:nvPr/>
        </p:nvCxnSpPr>
        <p:spPr>
          <a:xfrm flipV="1">
            <a:off x="6123667" y="3062338"/>
            <a:ext cx="378281" cy="549899"/>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cxnSp>
        <p:nvCxnSpPr>
          <p:cNvPr id="28" name="Straight Arrow Connector 27"/>
          <p:cNvCxnSpPr>
            <a:stCxn id="6" idx="3"/>
            <a:endCxn id="7" idx="1"/>
          </p:cNvCxnSpPr>
          <p:nvPr/>
        </p:nvCxnSpPr>
        <p:spPr>
          <a:xfrm>
            <a:off x="4559642" y="3612236"/>
            <a:ext cx="469558" cy="1"/>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cxnSp>
        <p:nvCxnSpPr>
          <p:cNvPr id="59" name="Straight Connector 58"/>
          <p:cNvCxnSpPr/>
          <p:nvPr/>
        </p:nvCxnSpPr>
        <p:spPr>
          <a:xfrm>
            <a:off x="2472924" y="3474418"/>
            <a:ext cx="51025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5" idx="0"/>
            <a:endCxn id="4" idx="2"/>
          </p:cNvCxnSpPr>
          <p:nvPr/>
        </p:nvCxnSpPr>
        <p:spPr>
          <a:xfrm flipH="1" flipV="1">
            <a:off x="2430477" y="3309482"/>
            <a:ext cx="269282" cy="1424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Date Placeholder 8"/>
          <p:cNvSpPr>
            <a:spLocks noGrp="1"/>
          </p:cNvSpPr>
          <p:nvPr>
            <p:ph type="dt" sz="half" idx="10"/>
          </p:nvPr>
        </p:nvSpPr>
        <p:spPr/>
        <p:txBody>
          <a:bodyPr/>
          <a:lstStyle/>
          <a:p>
            <a:fld id="{79FCD375-A77A-455F-B98D-0B5C4D37D680}" type="datetime1">
              <a:rPr lang="en-US" smtClean="0"/>
              <a:t>11/1/2015</a:t>
            </a:fld>
            <a:endParaRPr lang="en-US" dirty="0"/>
          </a:p>
        </p:txBody>
      </p:sp>
      <p:sp>
        <p:nvSpPr>
          <p:cNvPr id="13" name="Footer Placeholder 12"/>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14" name="Slide Number Placeholder 13"/>
          <p:cNvSpPr>
            <a:spLocks noGrp="1"/>
          </p:cNvSpPr>
          <p:nvPr>
            <p:ph type="sldNum" sz="quarter" idx="12"/>
          </p:nvPr>
        </p:nvSpPr>
        <p:spPr/>
        <p:txBody>
          <a:bodyPr/>
          <a:lstStyle/>
          <a:p>
            <a:fld id="{6D18E558-0529-46FF-BA80-CF2C408F75D1}" type="slidenum">
              <a:rPr lang="en-US" smtClean="0"/>
              <a:pPr/>
              <a:t>18</a:t>
            </a:fld>
            <a:endParaRPr lang="en-US" dirty="0"/>
          </a:p>
        </p:txBody>
      </p:sp>
      <p:cxnSp>
        <p:nvCxnSpPr>
          <p:cNvPr id="64" name="Curved Connector 63"/>
          <p:cNvCxnSpPr>
            <a:stCxn id="63" idx="2"/>
            <a:endCxn id="10" idx="2"/>
          </p:cNvCxnSpPr>
          <p:nvPr/>
        </p:nvCxnSpPr>
        <p:spPr>
          <a:xfrm rot="16200000" flipH="1">
            <a:off x="1483861" y="3893388"/>
            <a:ext cx="1048413" cy="2849276"/>
          </a:xfrm>
          <a:prstGeom prst="curvedConnector2">
            <a:avLst/>
          </a:prstGeom>
          <a:ln w="381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 name="Flowchart: Direct Access Storage 64"/>
          <p:cNvSpPr/>
          <p:nvPr/>
        </p:nvSpPr>
        <p:spPr>
          <a:xfrm>
            <a:off x="1010911" y="4793820"/>
            <a:ext cx="293614" cy="764977"/>
          </a:xfrm>
          <a:prstGeom prst="flowChartMagneticDru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000" b="1" dirty="0" smtClean="0"/>
              <a:t>GLUT1</a:t>
            </a:r>
            <a:endParaRPr lang="en-US" sz="1000" b="1" dirty="0"/>
          </a:p>
        </p:txBody>
      </p:sp>
      <p:cxnSp>
        <p:nvCxnSpPr>
          <p:cNvPr id="77" name="Elbow Connector 76"/>
          <p:cNvCxnSpPr>
            <a:stCxn id="81" idx="3"/>
            <a:endCxn id="3" idx="2"/>
          </p:cNvCxnSpPr>
          <p:nvPr/>
        </p:nvCxnSpPr>
        <p:spPr>
          <a:xfrm flipV="1">
            <a:off x="583429" y="2909372"/>
            <a:ext cx="1426726" cy="650458"/>
          </a:xfrm>
          <a:prstGeom prst="bent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11772" y="3206750"/>
            <a:ext cx="862454"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100" dirty="0" smtClean="0"/>
              <a:t>INSULIN RECEPTOR/ IRS</a:t>
            </a:r>
          </a:p>
          <a:p>
            <a:pPr algn="ctr"/>
            <a:r>
              <a:rPr lang="en-US" sz="1100" dirty="0" smtClean="0"/>
              <a:t>COMPLEX</a:t>
            </a:r>
            <a:endParaRPr lang="en-US" sz="1100" dirty="0"/>
          </a:p>
        </p:txBody>
      </p:sp>
      <p:sp>
        <p:nvSpPr>
          <p:cNvPr id="81" name="TextBox 80"/>
          <p:cNvSpPr txBox="1"/>
          <p:nvPr/>
        </p:nvSpPr>
        <p:spPr>
          <a:xfrm>
            <a:off x="350428" y="2867332"/>
            <a:ext cx="233001" cy="138499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1200" dirty="0" smtClean="0"/>
              <a:t>INSULIN</a:t>
            </a:r>
            <a:endParaRPr lang="en-US" sz="1200" dirty="0"/>
          </a:p>
        </p:txBody>
      </p:sp>
      <p:sp>
        <p:nvSpPr>
          <p:cNvPr id="104" name="TextBox 103"/>
          <p:cNvSpPr txBox="1"/>
          <p:nvPr/>
        </p:nvSpPr>
        <p:spPr>
          <a:xfrm>
            <a:off x="3607223" y="5228460"/>
            <a:ext cx="892424" cy="276999"/>
          </a:xfrm>
          <a:prstGeom prst="rect">
            <a:avLst/>
          </a:prstGeom>
          <a:noFill/>
        </p:spPr>
        <p:txBody>
          <a:bodyPr wrap="none" rtlCol="0">
            <a:spAutoFit/>
          </a:bodyPr>
          <a:lstStyle/>
          <a:p>
            <a:r>
              <a:rPr lang="en-US" sz="1200" dirty="0" smtClean="0"/>
              <a:t>GLYCOLYSIS</a:t>
            </a:r>
            <a:endParaRPr lang="en-US" sz="1200" dirty="0"/>
          </a:p>
        </p:txBody>
      </p:sp>
      <p:sp>
        <p:nvSpPr>
          <p:cNvPr id="107" name="Up Arrow 106"/>
          <p:cNvSpPr/>
          <p:nvPr/>
        </p:nvSpPr>
        <p:spPr>
          <a:xfrm>
            <a:off x="1074729" y="3812292"/>
            <a:ext cx="1493101" cy="664004"/>
          </a:xfrm>
          <a:prstGeom prst="up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b="1" dirty="0" smtClean="0"/>
              <a:t>GLU-COSE</a:t>
            </a:r>
            <a:endParaRPr lang="en-US" sz="1600" b="1" dirty="0"/>
          </a:p>
        </p:txBody>
      </p:sp>
      <p:cxnSp>
        <p:nvCxnSpPr>
          <p:cNvPr id="108" name="Straight Arrow Connector 107"/>
          <p:cNvCxnSpPr>
            <a:stCxn id="107" idx="3"/>
            <a:endCxn id="111" idx="2"/>
          </p:cNvCxnSpPr>
          <p:nvPr/>
        </p:nvCxnSpPr>
        <p:spPr>
          <a:xfrm>
            <a:off x="2567830" y="4144294"/>
            <a:ext cx="1298540" cy="187125"/>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111" name="Flowchart: Or 110"/>
          <p:cNvSpPr/>
          <p:nvPr/>
        </p:nvSpPr>
        <p:spPr>
          <a:xfrm>
            <a:off x="3866370" y="3987040"/>
            <a:ext cx="530088" cy="688758"/>
          </a:xfrm>
          <a:prstGeom prst="flowChar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TextBox 121"/>
          <p:cNvSpPr txBox="1"/>
          <p:nvPr/>
        </p:nvSpPr>
        <p:spPr>
          <a:xfrm>
            <a:off x="2728053" y="5911119"/>
            <a:ext cx="920048"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000" b="1" dirty="0" smtClean="0"/>
              <a:t>BASAL</a:t>
            </a:r>
            <a:endParaRPr lang="en-US" sz="2000" b="1" dirty="0"/>
          </a:p>
        </p:txBody>
      </p:sp>
      <p:cxnSp>
        <p:nvCxnSpPr>
          <p:cNvPr id="45" name="Straight Arrow Connector 44"/>
          <p:cNvCxnSpPr>
            <a:stCxn id="107" idx="2"/>
            <a:endCxn id="53" idx="1"/>
          </p:cNvCxnSpPr>
          <p:nvPr/>
        </p:nvCxnSpPr>
        <p:spPr>
          <a:xfrm>
            <a:off x="1821280" y="4476296"/>
            <a:ext cx="965926" cy="231298"/>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53" name="TextBox 52"/>
          <p:cNvSpPr txBox="1"/>
          <p:nvPr/>
        </p:nvSpPr>
        <p:spPr>
          <a:xfrm>
            <a:off x="2787206" y="4569094"/>
            <a:ext cx="859787"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sz="1200" dirty="0" smtClean="0"/>
              <a:t>GLYCOGEN</a:t>
            </a:r>
            <a:endParaRPr lang="en-US" sz="1200" dirty="0"/>
          </a:p>
        </p:txBody>
      </p:sp>
      <p:sp>
        <p:nvSpPr>
          <p:cNvPr id="67" name="Flowchart: Or 66"/>
          <p:cNvSpPr/>
          <p:nvPr/>
        </p:nvSpPr>
        <p:spPr>
          <a:xfrm>
            <a:off x="1574226" y="2509262"/>
            <a:ext cx="553205" cy="889579"/>
          </a:xfrm>
          <a:prstGeom prst="flowChar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en-US" sz="1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23" name="Flowchart: Or 122"/>
          <p:cNvSpPr/>
          <p:nvPr/>
        </p:nvSpPr>
        <p:spPr>
          <a:xfrm>
            <a:off x="313266" y="5042306"/>
            <a:ext cx="902803" cy="914980"/>
          </a:xfrm>
          <a:prstGeom prst="flowChar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en-US" sz="1200" b="1" spc="50" dirty="0">
              <a:ln w="11430">
                <a:solidFill>
                  <a:srgbClr val="FF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9" name="TextBox 28"/>
          <p:cNvSpPr txBox="1"/>
          <p:nvPr/>
        </p:nvSpPr>
        <p:spPr>
          <a:xfrm>
            <a:off x="6054549" y="2693006"/>
            <a:ext cx="894797" cy="369332"/>
          </a:xfrm>
          <a:prstGeom prst="rect">
            <a:avLst/>
          </a:prstGeom>
          <a:noFill/>
        </p:spPr>
        <p:txBody>
          <a:bodyPr wrap="none" rtlCol="0">
            <a:spAutoFit/>
          </a:bodyPr>
          <a:lstStyle/>
          <a:p>
            <a:r>
              <a:rPr lang="en-US" b="1" dirty="0" smtClean="0"/>
              <a:t>P70S6K</a:t>
            </a:r>
            <a:endParaRPr lang="en-US" b="1" dirty="0"/>
          </a:p>
        </p:txBody>
      </p:sp>
      <p:sp>
        <p:nvSpPr>
          <p:cNvPr id="69" name="TextBox 68"/>
          <p:cNvSpPr txBox="1"/>
          <p:nvPr/>
        </p:nvSpPr>
        <p:spPr>
          <a:xfrm>
            <a:off x="6546065" y="4162518"/>
            <a:ext cx="928459" cy="400110"/>
          </a:xfrm>
          <a:prstGeom prst="rect">
            <a:avLst/>
          </a:prstGeom>
          <a:noFill/>
        </p:spPr>
        <p:txBody>
          <a:bodyPr wrap="none" rtlCol="0">
            <a:spAutoFit/>
          </a:bodyPr>
          <a:lstStyle/>
          <a:p>
            <a:r>
              <a:rPr lang="en-US" sz="2000" b="1" dirty="0" smtClean="0"/>
              <a:t>4E-BP1</a:t>
            </a:r>
            <a:endParaRPr lang="en-US" sz="2000" b="1" dirty="0"/>
          </a:p>
        </p:txBody>
      </p:sp>
      <p:cxnSp>
        <p:nvCxnSpPr>
          <p:cNvPr id="70" name="Straight Connector 69"/>
          <p:cNvCxnSpPr/>
          <p:nvPr/>
        </p:nvCxnSpPr>
        <p:spPr>
          <a:xfrm flipV="1">
            <a:off x="6340858" y="4024019"/>
            <a:ext cx="368851" cy="25488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7" idx="3"/>
          </p:cNvCxnSpPr>
          <p:nvPr/>
        </p:nvCxnSpPr>
        <p:spPr>
          <a:xfrm flipH="1" flipV="1">
            <a:off x="6123667" y="3612237"/>
            <a:ext cx="401616" cy="53205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69" idx="3"/>
          </p:cNvCxnSpPr>
          <p:nvPr/>
        </p:nvCxnSpPr>
        <p:spPr>
          <a:xfrm flipV="1">
            <a:off x="7474524" y="4083395"/>
            <a:ext cx="214776" cy="2791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7488323" y="4083395"/>
            <a:ext cx="41575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stCxn id="29" idx="3"/>
            <a:endCxn id="8" idx="0"/>
          </p:cNvCxnSpPr>
          <p:nvPr/>
        </p:nvCxnSpPr>
        <p:spPr>
          <a:xfrm>
            <a:off x="6949346" y="2877672"/>
            <a:ext cx="914919" cy="438461"/>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72" name="TextBox 71"/>
          <p:cNvSpPr txBox="1"/>
          <p:nvPr/>
        </p:nvSpPr>
        <p:spPr>
          <a:xfrm>
            <a:off x="6737418" y="2941213"/>
            <a:ext cx="1691617" cy="276999"/>
          </a:xfrm>
          <a:prstGeom prst="rect">
            <a:avLst/>
          </a:prstGeom>
          <a:noFill/>
        </p:spPr>
        <p:txBody>
          <a:bodyPr wrap="none" rtlCol="0">
            <a:spAutoFit/>
          </a:bodyPr>
          <a:lstStyle/>
          <a:p>
            <a:r>
              <a:rPr lang="en-US" sz="1200" b="1" dirty="0" smtClean="0"/>
              <a:t>RIBOSOME BIOGENESIS</a:t>
            </a:r>
            <a:endParaRPr lang="en-US" sz="1200" b="1" dirty="0"/>
          </a:p>
        </p:txBody>
      </p:sp>
      <p:sp>
        <p:nvSpPr>
          <p:cNvPr id="23" name="TextBox 22"/>
          <p:cNvSpPr txBox="1"/>
          <p:nvPr/>
        </p:nvSpPr>
        <p:spPr>
          <a:xfrm>
            <a:off x="4956560" y="4029396"/>
            <a:ext cx="1063240" cy="307777"/>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1400" dirty="0" smtClean="0"/>
              <a:t>RAPAMYCIN</a:t>
            </a:r>
            <a:endParaRPr lang="en-US" sz="1400" dirty="0"/>
          </a:p>
        </p:txBody>
      </p:sp>
      <p:cxnSp>
        <p:nvCxnSpPr>
          <p:cNvPr id="86" name="Straight Connector 85"/>
          <p:cNvCxnSpPr/>
          <p:nvPr/>
        </p:nvCxnSpPr>
        <p:spPr>
          <a:xfrm>
            <a:off x="5331801" y="3810000"/>
            <a:ext cx="306999" cy="22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23" idx="0"/>
          </p:cNvCxnSpPr>
          <p:nvPr/>
        </p:nvCxnSpPr>
        <p:spPr>
          <a:xfrm flipV="1">
            <a:off x="5488180" y="3804218"/>
            <a:ext cx="0" cy="22517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Elbow Connector 87"/>
          <p:cNvCxnSpPr>
            <a:stCxn id="81" idx="2"/>
            <a:endCxn id="65" idx="1"/>
          </p:cNvCxnSpPr>
          <p:nvPr/>
        </p:nvCxnSpPr>
        <p:spPr>
          <a:xfrm rot="16200000" flipH="1">
            <a:off x="276929" y="4442327"/>
            <a:ext cx="923982" cy="543982"/>
          </a:xfrm>
          <a:prstGeom prst="bent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83379" y="4516821"/>
            <a:ext cx="800100" cy="27699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200" b="1" dirty="0" smtClean="0"/>
              <a:t>GLUCOSE</a:t>
            </a:r>
            <a:endParaRPr lang="en-US" sz="1200" b="1" dirty="0"/>
          </a:p>
        </p:txBody>
      </p:sp>
      <p:cxnSp>
        <p:nvCxnSpPr>
          <p:cNvPr id="89" name="Straight Arrow Connector 88"/>
          <p:cNvCxnSpPr>
            <a:stCxn id="65" idx="3"/>
            <a:endCxn id="107" idx="2"/>
          </p:cNvCxnSpPr>
          <p:nvPr/>
        </p:nvCxnSpPr>
        <p:spPr>
          <a:xfrm flipV="1">
            <a:off x="1206654" y="4476296"/>
            <a:ext cx="614626" cy="700013"/>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nvGrpSpPr>
          <p:cNvPr id="119" name="Group 118"/>
          <p:cNvGrpSpPr/>
          <p:nvPr/>
        </p:nvGrpSpPr>
        <p:grpSpPr>
          <a:xfrm>
            <a:off x="583429" y="1755100"/>
            <a:ext cx="5139625" cy="2790847"/>
            <a:chOff x="583429" y="1725975"/>
            <a:chExt cx="5139625" cy="2790847"/>
          </a:xfrm>
        </p:grpSpPr>
        <p:cxnSp>
          <p:nvCxnSpPr>
            <p:cNvPr id="84" name="Curved Connector 83"/>
            <p:cNvCxnSpPr>
              <a:stCxn id="63" idx="0"/>
              <a:endCxn id="107" idx="0"/>
            </p:cNvCxnSpPr>
            <p:nvPr/>
          </p:nvCxnSpPr>
          <p:spPr>
            <a:xfrm rot="5400000" flipH="1" flipV="1">
              <a:off x="850090" y="3545632"/>
              <a:ext cx="704529" cy="1237851"/>
            </a:xfrm>
            <a:prstGeom prst="curvedConnector3">
              <a:avLst>
                <a:gd name="adj1" fmla="val 232738"/>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934833" y="1725975"/>
              <a:ext cx="4788221" cy="1601713"/>
              <a:chOff x="1090813" y="1579943"/>
              <a:chExt cx="4788221" cy="1601713"/>
            </a:xfrm>
          </p:grpSpPr>
          <p:sp>
            <p:nvSpPr>
              <p:cNvPr id="73" name="TextBox 72"/>
              <p:cNvSpPr txBox="1"/>
              <p:nvPr/>
            </p:nvSpPr>
            <p:spPr>
              <a:xfrm>
                <a:off x="4784567" y="2339502"/>
                <a:ext cx="1094467" cy="400110"/>
              </a:xfrm>
              <a:prstGeom prst="rect">
                <a:avLst/>
              </a:prstGeom>
              <a:noFill/>
            </p:spPr>
            <p:txBody>
              <a:bodyPr wrap="none" rtlCol="0">
                <a:spAutoFit/>
              </a:bodyPr>
              <a:lstStyle/>
              <a:p>
                <a:r>
                  <a:rPr lang="en-US" sz="2000" b="1" dirty="0" smtClean="0"/>
                  <a:t>mTORC2</a:t>
                </a:r>
                <a:endParaRPr lang="en-US" sz="2000" b="1" dirty="0"/>
              </a:p>
            </p:txBody>
          </p:sp>
          <p:cxnSp>
            <p:nvCxnSpPr>
              <p:cNvPr id="74" name="Straight Arrow Connector 73"/>
              <p:cNvCxnSpPr>
                <a:stCxn id="73" idx="1"/>
                <a:endCxn id="90" idx="2"/>
              </p:cNvCxnSpPr>
              <p:nvPr/>
            </p:nvCxnSpPr>
            <p:spPr>
              <a:xfrm flipH="1" flipV="1">
                <a:off x="4508587" y="2149807"/>
                <a:ext cx="275980" cy="389750"/>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sp>
            <p:nvSpPr>
              <p:cNvPr id="83" name="Flowchart: Direct Access Storage 82"/>
              <p:cNvSpPr/>
              <p:nvPr/>
            </p:nvSpPr>
            <p:spPr>
              <a:xfrm>
                <a:off x="1090813" y="2539557"/>
                <a:ext cx="271821" cy="642099"/>
              </a:xfrm>
              <a:prstGeom prst="flowChartMagneticDrum">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00" b="1" dirty="0" smtClean="0"/>
                  <a:t>GLUT4</a:t>
                </a:r>
                <a:endParaRPr lang="en-US" sz="1000" b="1" dirty="0"/>
              </a:p>
            </p:txBody>
          </p:sp>
          <p:sp>
            <p:nvSpPr>
              <p:cNvPr id="90" name="TextBox 89"/>
              <p:cNvSpPr txBox="1"/>
              <p:nvPr/>
            </p:nvSpPr>
            <p:spPr>
              <a:xfrm>
                <a:off x="3948818" y="1749697"/>
                <a:ext cx="1119537" cy="400110"/>
              </a:xfrm>
              <a:prstGeom prst="rect">
                <a:avLst/>
              </a:prstGeom>
              <a:noFill/>
            </p:spPr>
            <p:txBody>
              <a:bodyPr wrap="none" rtlCol="0">
                <a:spAutoFit/>
              </a:bodyPr>
              <a:lstStyle/>
              <a:p>
                <a:r>
                  <a:rPr lang="en-US" sz="2000" b="1" dirty="0" smtClean="0"/>
                  <a:t>Akt S473</a:t>
                </a:r>
                <a:endParaRPr lang="en-US" sz="2000" b="1" dirty="0"/>
              </a:p>
            </p:txBody>
          </p:sp>
          <p:cxnSp>
            <p:nvCxnSpPr>
              <p:cNvPr id="91" name="Elbow Connector 90"/>
              <p:cNvCxnSpPr>
                <a:stCxn id="49" idx="1"/>
                <a:endCxn id="83" idx="0"/>
              </p:cNvCxnSpPr>
              <p:nvPr/>
            </p:nvCxnSpPr>
            <p:spPr>
              <a:xfrm rot="10800000" flipV="1">
                <a:off x="1226725" y="1903109"/>
                <a:ext cx="598707" cy="636448"/>
              </a:xfrm>
              <a:prstGeom prst="bent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825431" y="1579943"/>
                <a:ext cx="1304331" cy="64633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pPr algn="ctr"/>
                <a:r>
                  <a:rPr lang="en-US" b="1" dirty="0" smtClean="0"/>
                  <a:t>AS160</a:t>
                </a:r>
              </a:p>
              <a:p>
                <a:pPr algn="ctr"/>
                <a:r>
                  <a:rPr lang="en-US" b="1" dirty="0" smtClean="0"/>
                  <a:t>Rab GTPase</a:t>
                </a:r>
                <a:endParaRPr lang="en-US" b="1" dirty="0"/>
              </a:p>
            </p:txBody>
          </p:sp>
        </p:grpSp>
      </p:grpSp>
      <p:cxnSp>
        <p:nvCxnSpPr>
          <p:cNvPr id="124" name="Straight Connector 123"/>
          <p:cNvCxnSpPr>
            <a:endCxn id="90" idx="1"/>
          </p:cNvCxnSpPr>
          <p:nvPr/>
        </p:nvCxnSpPr>
        <p:spPr>
          <a:xfrm>
            <a:off x="3050937" y="2124909"/>
            <a:ext cx="74190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3050937" y="1895730"/>
            <a:ext cx="0" cy="40010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5071592" y="5063902"/>
            <a:ext cx="3786191"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INSULIN RESISTANCE RELEASES REGULATION OF TSC1/2, INHIBITS GLUCOSE AND PI </a:t>
            </a:r>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UPTAKE</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42" name="TextBox 141"/>
          <p:cNvSpPr txBox="1"/>
          <p:nvPr/>
        </p:nvSpPr>
        <p:spPr>
          <a:xfrm>
            <a:off x="2881655" y="2944990"/>
            <a:ext cx="3217884" cy="52322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BASAL MECHANISM OF REGULATION OF PROTEIN SYNTHESIS</a:t>
            </a:r>
            <a:endParaRPr lang="en-US"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nvGrpSpPr>
          <p:cNvPr id="36" name="Group 35"/>
          <p:cNvGrpSpPr/>
          <p:nvPr/>
        </p:nvGrpSpPr>
        <p:grpSpPr>
          <a:xfrm>
            <a:off x="466929" y="4252326"/>
            <a:ext cx="2326437" cy="1901109"/>
            <a:chOff x="466929" y="4052490"/>
            <a:chExt cx="2326437" cy="2100946"/>
          </a:xfrm>
        </p:grpSpPr>
        <p:cxnSp>
          <p:nvCxnSpPr>
            <p:cNvPr id="61" name="Straight Connector 60"/>
            <p:cNvCxnSpPr/>
            <p:nvPr/>
          </p:nvCxnSpPr>
          <p:spPr>
            <a:xfrm flipH="1">
              <a:off x="1365980" y="5013800"/>
              <a:ext cx="80" cy="4916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75" idx="1"/>
            </p:cNvCxnSpPr>
            <p:nvPr/>
          </p:nvCxnSpPr>
          <p:spPr>
            <a:xfrm flipH="1">
              <a:off x="1366062" y="5042305"/>
              <a:ext cx="825088" cy="2173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191150" y="4842250"/>
              <a:ext cx="602216" cy="400110"/>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ATP</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pSp>
          <p:nvGrpSpPr>
            <p:cNvPr id="35" name="Group 34"/>
            <p:cNvGrpSpPr/>
            <p:nvPr/>
          </p:nvGrpSpPr>
          <p:grpSpPr>
            <a:xfrm>
              <a:off x="466929" y="4052490"/>
              <a:ext cx="2298218" cy="2100946"/>
              <a:chOff x="466929" y="4052490"/>
              <a:chExt cx="2298218" cy="2100946"/>
            </a:xfrm>
          </p:grpSpPr>
          <p:sp>
            <p:nvSpPr>
              <p:cNvPr id="54" name="TextBox 53"/>
              <p:cNvSpPr txBox="1"/>
              <p:nvPr/>
            </p:nvSpPr>
            <p:spPr>
              <a:xfrm>
                <a:off x="1858104" y="5618732"/>
                <a:ext cx="907043" cy="338554"/>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algn="ctr"/>
                <a:r>
                  <a:rPr lang="en-US" sz="1600" b="1" dirty="0" smtClean="0"/>
                  <a:t>OXPHOS</a:t>
                </a:r>
              </a:p>
            </p:txBody>
          </p:sp>
          <p:sp>
            <p:nvSpPr>
              <p:cNvPr id="30" name="Striped Right Arrow 29"/>
              <p:cNvSpPr/>
              <p:nvPr/>
            </p:nvSpPr>
            <p:spPr>
              <a:xfrm>
                <a:off x="918749" y="5668804"/>
                <a:ext cx="978408" cy="484632"/>
              </a:xfrm>
              <a:prstGeom prst="stripedRightArrow">
                <a:avLst/>
              </a:prstGeom>
              <a:solidFill>
                <a:srgbClr val="FF00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Pi</a:t>
                </a:r>
                <a:endParaRPr lang="en-US" dirty="0"/>
              </a:p>
            </p:txBody>
          </p:sp>
          <p:cxnSp>
            <p:nvCxnSpPr>
              <p:cNvPr id="92" name="Elbow Connector 91"/>
              <p:cNvCxnSpPr>
                <a:stCxn id="81" idx="2"/>
                <a:endCxn id="30" idx="1"/>
              </p:cNvCxnSpPr>
              <p:nvPr/>
            </p:nvCxnSpPr>
            <p:spPr>
              <a:xfrm rot="16200000" flipH="1">
                <a:off x="-236476" y="4755895"/>
                <a:ext cx="1858630" cy="451820"/>
              </a:xfrm>
              <a:prstGeom prst="bentConnector2">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54" idx="0"/>
                <a:endCxn id="75" idx="2"/>
              </p:cNvCxnSpPr>
              <p:nvPr/>
            </p:nvCxnSpPr>
            <p:spPr>
              <a:xfrm flipV="1">
                <a:off x="2311626" y="5242360"/>
                <a:ext cx="180632" cy="376372"/>
              </a:xfrm>
              <a:prstGeom prst="straightConnector1">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grpSp>
      <p:grpSp>
        <p:nvGrpSpPr>
          <p:cNvPr id="32" name="Group 31"/>
          <p:cNvGrpSpPr/>
          <p:nvPr/>
        </p:nvGrpSpPr>
        <p:grpSpPr>
          <a:xfrm>
            <a:off x="5405946" y="1873299"/>
            <a:ext cx="1227707" cy="841414"/>
            <a:chOff x="5405946" y="1873299"/>
            <a:chExt cx="1227707" cy="841414"/>
          </a:xfrm>
        </p:grpSpPr>
        <p:sp>
          <p:nvSpPr>
            <p:cNvPr id="21" name="TextBox 20"/>
            <p:cNvSpPr txBox="1"/>
            <p:nvPr/>
          </p:nvSpPr>
          <p:spPr>
            <a:xfrm>
              <a:off x="5405946" y="1873299"/>
              <a:ext cx="1227707" cy="553998"/>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ctr"/>
              <a:r>
                <a:rPr lang="en-US" sz="1400" b="1" dirty="0" smtClean="0"/>
                <a:t>AMINO ACIDS</a:t>
              </a:r>
            </a:p>
            <a:p>
              <a:pPr algn="ctr"/>
              <a:r>
                <a:rPr lang="en-US" sz="1400" b="1" dirty="0" smtClean="0"/>
                <a:t>PLD/ PA </a:t>
              </a:r>
              <a:r>
                <a:rPr lang="en-US" sz="1600" b="1" dirty="0" smtClean="0">
                  <a:solidFill>
                    <a:srgbClr val="FF0000"/>
                  </a:solidFill>
                </a:rPr>
                <a:t>?</a:t>
              </a:r>
              <a:endParaRPr lang="en-US" sz="1400" b="1" dirty="0" smtClean="0">
                <a:solidFill>
                  <a:srgbClr val="FF0000"/>
                </a:solidFill>
              </a:endParaRPr>
            </a:p>
          </p:txBody>
        </p:sp>
        <p:cxnSp>
          <p:nvCxnSpPr>
            <p:cNvPr id="31" name="Elbow Connector 30"/>
            <p:cNvCxnSpPr>
              <a:endCxn id="73" idx="3"/>
            </p:cNvCxnSpPr>
            <p:nvPr/>
          </p:nvCxnSpPr>
          <p:spPr>
            <a:xfrm rot="5400000">
              <a:off x="5714786" y="2409699"/>
              <a:ext cx="313283" cy="296746"/>
            </a:xfrm>
            <a:prstGeom prst="bentConnector2">
              <a:avLst/>
            </a:prstGeom>
            <a:ln>
              <a:solidFill>
                <a:srgbClr val="00B050"/>
              </a:solidFill>
              <a:tailEnd type="arrow"/>
            </a:ln>
          </p:spPr>
          <p:style>
            <a:lnRef idx="2">
              <a:schemeClr val="accent3"/>
            </a:lnRef>
            <a:fillRef idx="0">
              <a:schemeClr val="accent3"/>
            </a:fillRef>
            <a:effectRef idx="1">
              <a:schemeClr val="accent3"/>
            </a:effectRef>
            <a:fontRef idx="minor">
              <a:schemeClr val="tx1"/>
            </a:fontRef>
          </p:style>
        </p:cxnSp>
      </p:grpSp>
      <p:grpSp>
        <p:nvGrpSpPr>
          <p:cNvPr id="40" name="Group 39"/>
          <p:cNvGrpSpPr/>
          <p:nvPr/>
        </p:nvGrpSpPr>
        <p:grpSpPr>
          <a:xfrm>
            <a:off x="3050937" y="1513990"/>
            <a:ext cx="5737138" cy="1077218"/>
            <a:chOff x="2965068" y="881222"/>
            <a:chExt cx="5596073" cy="1943443"/>
          </a:xfrm>
        </p:grpSpPr>
        <p:sp>
          <p:nvSpPr>
            <p:cNvPr id="20" name="TextBox 19"/>
            <p:cNvSpPr txBox="1"/>
            <p:nvPr/>
          </p:nvSpPr>
          <p:spPr>
            <a:xfrm>
              <a:off x="3547549" y="1169735"/>
              <a:ext cx="776175" cy="369333"/>
            </a:xfrm>
            <a:prstGeom prst="rect">
              <a:avLst/>
            </a:prstGeom>
            <a:noFill/>
          </p:spPr>
          <p:txBody>
            <a:bodyPr wrap="none" rtlCol="0">
              <a:spAutoFit/>
            </a:bodyPr>
            <a:lstStyle/>
            <a:p>
              <a:r>
                <a:rPr lang="en-US" b="1" dirty="0" smtClean="0"/>
                <a:t>AMPK</a:t>
              </a:r>
              <a:endParaRPr lang="en-US" b="1" dirty="0"/>
            </a:p>
          </p:txBody>
        </p:sp>
        <p:cxnSp>
          <p:nvCxnSpPr>
            <p:cNvPr id="24" name="Straight Connector 23"/>
            <p:cNvCxnSpPr>
              <a:stCxn id="20" idx="1"/>
            </p:cNvCxnSpPr>
            <p:nvPr/>
          </p:nvCxnSpPr>
          <p:spPr>
            <a:xfrm flipH="1">
              <a:off x="2965068" y="1530810"/>
              <a:ext cx="582481" cy="41680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43" name="TextBox 42"/>
            <p:cNvSpPr txBox="1"/>
            <p:nvPr/>
          </p:nvSpPr>
          <p:spPr>
            <a:xfrm>
              <a:off x="4410313" y="881222"/>
              <a:ext cx="4150828" cy="194344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600" b="1" dirty="0"/>
                <a:t>Downstream of insulin activated </a:t>
              </a:r>
              <a:r>
                <a:rPr lang="en-US" sz="1600" b="1" dirty="0" smtClean="0"/>
                <a:t> and mTORC1 and in </a:t>
              </a:r>
              <a:r>
                <a:rPr lang="en-US" sz="1600" b="1" dirty="0"/>
                <a:t>energy spent situations,  AMPK </a:t>
              </a:r>
              <a:r>
                <a:rPr lang="en-US" sz="1600" b="1" dirty="0" smtClean="0"/>
                <a:t>promotes glucose uptake </a:t>
              </a:r>
              <a:r>
                <a:rPr lang="en-US" sz="1600" b="1" dirty="0"/>
                <a:t>by phosphorylation of AS160; TBC1D1 appears to play critical role on this.</a:t>
              </a:r>
              <a:endParaRPr lang="en-US" sz="1400" b="1" dirty="0"/>
            </a:p>
          </p:txBody>
        </p:sp>
      </p:grpSp>
      <p:grpSp>
        <p:nvGrpSpPr>
          <p:cNvPr id="46" name="Group 45"/>
          <p:cNvGrpSpPr/>
          <p:nvPr/>
        </p:nvGrpSpPr>
        <p:grpSpPr>
          <a:xfrm>
            <a:off x="5082478" y="2867282"/>
            <a:ext cx="493956" cy="544900"/>
            <a:chOff x="5241787" y="2828243"/>
            <a:chExt cx="493956" cy="544900"/>
          </a:xfrm>
        </p:grpSpPr>
        <p:cxnSp>
          <p:nvCxnSpPr>
            <p:cNvPr id="80" name="Straight Connector 79"/>
            <p:cNvCxnSpPr/>
            <p:nvPr/>
          </p:nvCxnSpPr>
          <p:spPr>
            <a:xfrm>
              <a:off x="5241787" y="2828243"/>
              <a:ext cx="39701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7" idx="0"/>
            </p:cNvCxnSpPr>
            <p:nvPr/>
          </p:nvCxnSpPr>
          <p:spPr>
            <a:xfrm flipH="1" flipV="1">
              <a:off x="5440294" y="2828244"/>
              <a:ext cx="295449" cy="5448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Flowchart: Summing Junction 24"/>
          <p:cNvSpPr/>
          <p:nvPr/>
        </p:nvSpPr>
        <p:spPr>
          <a:xfrm>
            <a:off x="3672839" y="1924854"/>
            <a:ext cx="586802" cy="536324"/>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477" y="1586741"/>
            <a:ext cx="8070219" cy="4800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26926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ircle(in)">
                                      <p:cBhvr>
                                        <p:cTn id="7" dur="2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33"/>
                                        </p:tgtEl>
                                        <p:attrNameLst>
                                          <p:attrName>style.visibility</p:attrName>
                                        </p:attrNameLst>
                                      </p:cBhvr>
                                      <p:to>
                                        <p:strVal val="hidden"/>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22" presetClass="entr" presetSubtype="8" fill="hold" nodeType="withEffect">
                                  <p:stCondLst>
                                    <p:cond delay="0"/>
                                  </p:stCondLst>
                                  <p:childTnLst>
                                    <p:set>
                                      <p:cBhvr>
                                        <p:cTn id="16" dur="1" fill="hold">
                                          <p:stCondLst>
                                            <p:cond delay="0"/>
                                          </p:stCondLst>
                                        </p:cTn>
                                        <p:tgtEl>
                                          <p:spTgt spid="142">
                                            <p:txEl>
                                              <p:pRg st="0" end="0"/>
                                            </p:txEl>
                                          </p:spTgt>
                                        </p:tgtEl>
                                        <p:attrNameLst>
                                          <p:attrName>style.visibility</p:attrName>
                                        </p:attrNameLst>
                                      </p:cBhvr>
                                      <p:to>
                                        <p:strVal val="visible"/>
                                      </p:to>
                                    </p:set>
                                    <p:animEffect transition="in" filter="wipe(left)">
                                      <p:cBhvr>
                                        <p:cTn id="17" dur="500"/>
                                        <p:tgtEl>
                                          <p:spTgt spid="142">
                                            <p:txEl>
                                              <p:pRg st="0" end="0"/>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22" presetClass="entr" presetSubtype="8"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left)">
                                      <p:cBhvr>
                                        <p:cTn id="41" dur="500"/>
                                        <p:tgtEl>
                                          <p:spTgt spid="70"/>
                                        </p:tgtEl>
                                      </p:cBhvr>
                                    </p:animEffect>
                                  </p:childTnLst>
                                </p:cTn>
                              </p:par>
                              <p:par>
                                <p:cTn id="42" presetID="22" presetClass="entr" presetSubtype="8"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ipe(left)">
                                      <p:cBhvr>
                                        <p:cTn id="44" dur="500"/>
                                        <p:tgtEl>
                                          <p:spTgt spid="71"/>
                                        </p:tgtEl>
                                      </p:cBhvr>
                                    </p:animEffect>
                                  </p:childTnLst>
                                </p:cTn>
                              </p:par>
                              <p:par>
                                <p:cTn id="45" presetID="22" presetClass="entr" presetSubtype="8"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wipe(left)">
                                      <p:cBhvr>
                                        <p:cTn id="50" dur="500"/>
                                        <p:tgtEl>
                                          <p:spTgt spid="79"/>
                                        </p:tgtEl>
                                      </p:cBhvr>
                                    </p:animEffect>
                                  </p:childTnLst>
                                </p:cTn>
                              </p:par>
                              <p:par>
                                <p:cTn id="51" presetID="22" presetClass="entr" presetSubtype="8"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left)">
                                      <p:cBhvr>
                                        <p:cTn id="53" dur="500"/>
                                        <p:tgtEl>
                                          <p:spTgt spid="8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left)">
                                      <p:cBhvr>
                                        <p:cTn id="56" dur="500"/>
                                        <p:tgtEl>
                                          <p:spTgt spid="2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wipe(left)">
                                      <p:cBhvr>
                                        <p:cTn id="59" dur="500"/>
                                        <p:tgtEl>
                                          <p:spTgt spid="6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wipe(left)">
                                      <p:cBhvr>
                                        <p:cTn id="62" dur="500"/>
                                        <p:tgtEl>
                                          <p:spTgt spid="72"/>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childTnLst>
                                </p:cTn>
                              </p:par>
                              <p:par>
                                <p:cTn id="65" presetID="22" presetClass="entr" presetSubtype="8"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00"/>
                                        <p:tgtEl>
                                          <p:spTgt spid="15"/>
                                        </p:tgtEl>
                                      </p:cBhvr>
                                    </p:animEffect>
                                  </p:childTnLst>
                                </p:cTn>
                              </p:par>
                              <p:par>
                                <p:cTn id="71" presetID="22" presetClass="entr" presetSubtype="4" fill="hold"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500"/>
                                        <p:tgtEl>
                                          <p:spTgt spid="1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22"/>
                                        </p:tgtEl>
                                        <p:attrNameLst>
                                          <p:attrName>style.visibility</p:attrName>
                                        </p:attrNameLst>
                                      </p:cBhvr>
                                      <p:to>
                                        <p:strVal val="visible"/>
                                      </p:to>
                                    </p:set>
                                    <p:animEffect transition="in" filter="wipe(left)">
                                      <p:cBhvr>
                                        <p:cTn id="76" dur="500"/>
                                        <p:tgtEl>
                                          <p:spTgt spid="12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500"/>
                                        <p:tgtEl>
                                          <p:spTgt spid="10"/>
                                        </p:tgtEl>
                                      </p:cBhvr>
                                    </p:animEffect>
                                  </p:childTnLst>
                                </p:cTn>
                              </p:par>
                              <p:par>
                                <p:cTn id="80" presetID="22" presetClass="entr" presetSubtype="4"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wipe(down)">
                                      <p:cBhvr>
                                        <p:cTn id="82" dur="500"/>
                                        <p:tgtEl>
                                          <p:spTgt spid="17"/>
                                        </p:tgtEl>
                                      </p:cBhvr>
                                    </p:animEffect>
                                  </p:childTnLst>
                                </p:cTn>
                              </p:par>
                            </p:childTnLst>
                          </p:cTn>
                        </p:par>
                        <p:par>
                          <p:cTn id="83" fill="hold">
                            <p:stCondLst>
                              <p:cond delay="500"/>
                            </p:stCondLst>
                            <p:childTnLst>
                              <p:par>
                                <p:cTn id="84" presetID="6" presetClass="entr" presetSubtype="16" fill="hold" nodeType="afterEffect">
                                  <p:stCondLst>
                                    <p:cond delay="500"/>
                                  </p:stCondLst>
                                  <p:childTnLst>
                                    <p:set>
                                      <p:cBhvr>
                                        <p:cTn id="85" dur="1" fill="hold">
                                          <p:stCondLst>
                                            <p:cond delay="0"/>
                                          </p:stCondLst>
                                        </p:cTn>
                                        <p:tgtEl>
                                          <p:spTgt spid="32"/>
                                        </p:tgtEl>
                                        <p:attrNameLst>
                                          <p:attrName>style.visibility</p:attrName>
                                        </p:attrNameLst>
                                      </p:cBhvr>
                                      <p:to>
                                        <p:strVal val="visible"/>
                                      </p:to>
                                    </p:set>
                                    <p:animEffect transition="in" filter="circle(in)">
                                      <p:cBhvr>
                                        <p:cTn id="86" dur="1000"/>
                                        <p:tgtEl>
                                          <p:spTgt spid="32"/>
                                        </p:tgtEl>
                                      </p:cBhvr>
                                    </p:animEffect>
                                  </p:childTnLst>
                                </p:cTn>
                              </p:par>
                            </p:childTnLst>
                          </p:cTn>
                        </p:par>
                        <p:par>
                          <p:cTn id="87" fill="hold">
                            <p:stCondLst>
                              <p:cond delay="2000"/>
                            </p:stCondLst>
                            <p:childTnLst>
                              <p:par>
                                <p:cTn id="88" presetID="22" presetClass="entr" presetSubtype="2" fill="hold" nodeType="afterEffect">
                                  <p:stCondLst>
                                    <p:cond delay="0"/>
                                  </p:stCondLst>
                                  <p:childTnLst>
                                    <p:set>
                                      <p:cBhvr>
                                        <p:cTn id="89" dur="1" fill="hold">
                                          <p:stCondLst>
                                            <p:cond delay="0"/>
                                          </p:stCondLst>
                                        </p:cTn>
                                        <p:tgtEl>
                                          <p:spTgt spid="119"/>
                                        </p:tgtEl>
                                        <p:attrNameLst>
                                          <p:attrName>style.visibility</p:attrName>
                                        </p:attrNameLst>
                                      </p:cBhvr>
                                      <p:to>
                                        <p:strVal val="visible"/>
                                      </p:to>
                                    </p:set>
                                    <p:animEffect transition="in" filter="wipe(right)">
                                      <p:cBhvr>
                                        <p:cTn id="90" dur="500"/>
                                        <p:tgtEl>
                                          <p:spTgt spid="119"/>
                                        </p:tgtEl>
                                      </p:cBhvr>
                                    </p:animEffect>
                                  </p:childTnLst>
                                </p:cTn>
                              </p:par>
                              <p:par>
                                <p:cTn id="91" presetID="22" presetClass="entr" presetSubtype="8" fill="hold" nodeType="withEffect">
                                  <p:stCondLst>
                                    <p:cond delay="0"/>
                                  </p:stCondLst>
                                  <p:childTnLst>
                                    <p:set>
                                      <p:cBhvr>
                                        <p:cTn id="92" dur="1" fill="hold">
                                          <p:stCondLst>
                                            <p:cond delay="0"/>
                                          </p:stCondLst>
                                        </p:cTn>
                                        <p:tgtEl>
                                          <p:spTgt spid="124"/>
                                        </p:tgtEl>
                                        <p:attrNameLst>
                                          <p:attrName>style.visibility</p:attrName>
                                        </p:attrNameLst>
                                      </p:cBhvr>
                                      <p:to>
                                        <p:strVal val="visible"/>
                                      </p:to>
                                    </p:set>
                                    <p:animEffect transition="in" filter="wipe(left)">
                                      <p:cBhvr>
                                        <p:cTn id="93" dur="500"/>
                                        <p:tgtEl>
                                          <p:spTgt spid="124"/>
                                        </p:tgtEl>
                                      </p:cBhvr>
                                    </p:animEffect>
                                  </p:childTnLst>
                                </p:cTn>
                              </p:par>
                              <p:par>
                                <p:cTn id="94" presetID="22" presetClass="entr" presetSubtype="8" fill="hold" nodeType="withEffect">
                                  <p:stCondLst>
                                    <p:cond delay="0"/>
                                  </p:stCondLst>
                                  <p:childTnLst>
                                    <p:set>
                                      <p:cBhvr>
                                        <p:cTn id="95" dur="1" fill="hold">
                                          <p:stCondLst>
                                            <p:cond delay="0"/>
                                          </p:stCondLst>
                                        </p:cTn>
                                        <p:tgtEl>
                                          <p:spTgt spid="127"/>
                                        </p:tgtEl>
                                        <p:attrNameLst>
                                          <p:attrName>style.visibility</p:attrName>
                                        </p:attrNameLst>
                                      </p:cBhvr>
                                      <p:to>
                                        <p:strVal val="visible"/>
                                      </p:to>
                                    </p:set>
                                    <p:animEffect transition="in" filter="wipe(left)">
                                      <p:cBhvr>
                                        <p:cTn id="96" dur="500"/>
                                        <p:tgtEl>
                                          <p:spTgt spid="127"/>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53" presetClass="entr" presetSubtype="16" fill="hold" grpId="1" nodeType="withEffect">
                                  <p:stCondLst>
                                    <p:cond delay="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07"/>
                                        </p:tgtEl>
                                        <p:attrNameLst>
                                          <p:attrName>style.visibility</p:attrName>
                                        </p:attrNameLst>
                                      </p:cBhvr>
                                      <p:to>
                                        <p:strVal val="visible"/>
                                      </p:to>
                                    </p:set>
                                    <p:animEffect transition="in" filter="wipe(left)">
                                      <p:cBhvr>
                                        <p:cTn id="107" dur="500"/>
                                        <p:tgtEl>
                                          <p:spTgt spid="107"/>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104"/>
                                        </p:tgtEl>
                                        <p:attrNameLst>
                                          <p:attrName>style.visibility</p:attrName>
                                        </p:attrNameLst>
                                      </p:cBhvr>
                                      <p:to>
                                        <p:strVal val="visible"/>
                                      </p:to>
                                    </p:set>
                                    <p:animEffect transition="in" filter="wipe(down)">
                                      <p:cBhvr>
                                        <p:cTn id="110" dur="500"/>
                                        <p:tgtEl>
                                          <p:spTgt spid="104"/>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81"/>
                                        </p:tgtEl>
                                        <p:attrNameLst>
                                          <p:attrName>style.visibility</p:attrName>
                                        </p:attrNameLst>
                                      </p:cBhvr>
                                      <p:to>
                                        <p:strVal val="visible"/>
                                      </p:to>
                                    </p:set>
                                    <p:animEffect transition="in" filter="wipe(left)">
                                      <p:cBhvr>
                                        <p:cTn id="115" dur="500"/>
                                        <p:tgtEl>
                                          <p:spTgt spid="81"/>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5"/>
                                        </p:tgtEl>
                                        <p:attrNameLst>
                                          <p:attrName>style.visibility</p:attrName>
                                        </p:attrNameLst>
                                      </p:cBhvr>
                                      <p:to>
                                        <p:strVal val="visible"/>
                                      </p:to>
                                    </p:set>
                                    <p:animEffect transition="in" filter="wipe(left)">
                                      <p:cBhvr>
                                        <p:cTn id="118" dur="500"/>
                                        <p:tgtEl>
                                          <p:spTgt spid="65"/>
                                        </p:tgtEl>
                                      </p:cBhvr>
                                    </p:animEffect>
                                  </p:childTnLst>
                                </p:cTn>
                              </p:par>
                              <p:par>
                                <p:cTn id="119" presetID="22" presetClass="entr" presetSubtype="8" fill="hold" nodeType="with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wipe(left)">
                                      <p:cBhvr>
                                        <p:cTn id="121" dur="500"/>
                                        <p:tgtEl>
                                          <p:spTgt spid="64"/>
                                        </p:tgtEl>
                                      </p:cBhvr>
                                    </p:animEffect>
                                  </p:childTnLst>
                                </p:cTn>
                              </p:par>
                              <p:par>
                                <p:cTn id="122" presetID="22" presetClass="entr" presetSubtype="8" fill="hold" nodeType="withEffect">
                                  <p:stCondLst>
                                    <p:cond delay="500"/>
                                  </p:stCondLst>
                                  <p:childTnLst>
                                    <p:set>
                                      <p:cBhvr>
                                        <p:cTn id="123" dur="1" fill="hold">
                                          <p:stCondLst>
                                            <p:cond delay="0"/>
                                          </p:stCondLst>
                                        </p:cTn>
                                        <p:tgtEl>
                                          <p:spTgt spid="36"/>
                                        </p:tgtEl>
                                        <p:attrNameLst>
                                          <p:attrName>style.visibility</p:attrName>
                                        </p:attrNameLst>
                                      </p:cBhvr>
                                      <p:to>
                                        <p:strVal val="visible"/>
                                      </p:to>
                                    </p:set>
                                    <p:animEffect transition="in" filter="wipe(left)">
                                      <p:cBhvr>
                                        <p:cTn id="124" dur="500"/>
                                        <p:tgtEl>
                                          <p:spTgt spid="36"/>
                                        </p:tgtEl>
                                      </p:cBhvr>
                                    </p:animEffect>
                                  </p:childTnLst>
                                </p:cTn>
                              </p:par>
                              <p:par>
                                <p:cTn id="125" presetID="22" presetClass="entr" presetSubtype="8" fill="hold" nodeType="withEffect">
                                  <p:stCondLst>
                                    <p:cond delay="500"/>
                                  </p:stCondLst>
                                  <p:childTnLst>
                                    <p:set>
                                      <p:cBhvr>
                                        <p:cTn id="126" dur="1" fill="hold">
                                          <p:stCondLst>
                                            <p:cond delay="0"/>
                                          </p:stCondLst>
                                        </p:cTn>
                                        <p:tgtEl>
                                          <p:spTgt spid="88"/>
                                        </p:tgtEl>
                                        <p:attrNameLst>
                                          <p:attrName>style.visibility</p:attrName>
                                        </p:attrNameLst>
                                      </p:cBhvr>
                                      <p:to>
                                        <p:strVal val="visible"/>
                                      </p:to>
                                    </p:set>
                                    <p:animEffect transition="in" filter="wipe(left)">
                                      <p:cBhvr>
                                        <p:cTn id="127" dur="500"/>
                                        <p:tgtEl>
                                          <p:spTgt spid="88"/>
                                        </p:tgtEl>
                                      </p:cBhvr>
                                    </p:animEffect>
                                  </p:childTnLst>
                                </p:cTn>
                              </p:par>
                              <p:par>
                                <p:cTn id="128" presetID="22" presetClass="entr" presetSubtype="8" fill="hold" nodeType="withEffect">
                                  <p:stCondLst>
                                    <p:cond delay="500"/>
                                  </p:stCondLst>
                                  <p:childTnLst>
                                    <p:set>
                                      <p:cBhvr>
                                        <p:cTn id="129" dur="1" fill="hold">
                                          <p:stCondLst>
                                            <p:cond delay="0"/>
                                          </p:stCondLst>
                                        </p:cTn>
                                        <p:tgtEl>
                                          <p:spTgt spid="89"/>
                                        </p:tgtEl>
                                        <p:attrNameLst>
                                          <p:attrName>style.visibility</p:attrName>
                                        </p:attrNameLst>
                                      </p:cBhvr>
                                      <p:to>
                                        <p:strVal val="visible"/>
                                      </p:to>
                                    </p:set>
                                    <p:animEffect transition="in" filter="wipe(left)">
                                      <p:cBhvr>
                                        <p:cTn id="130" dur="500"/>
                                        <p:tgtEl>
                                          <p:spTgt spid="89"/>
                                        </p:tgtEl>
                                      </p:cBhvr>
                                    </p:animEffect>
                                  </p:childTnLst>
                                </p:cTn>
                              </p:par>
                              <p:par>
                                <p:cTn id="131" presetID="22" presetClass="entr" presetSubtype="8" fill="hold" nodeType="withEffect">
                                  <p:stCondLst>
                                    <p:cond delay="500"/>
                                  </p:stCondLst>
                                  <p:childTnLst>
                                    <p:set>
                                      <p:cBhvr>
                                        <p:cTn id="132" dur="1" fill="hold">
                                          <p:stCondLst>
                                            <p:cond delay="0"/>
                                          </p:stCondLst>
                                        </p:cTn>
                                        <p:tgtEl>
                                          <p:spTgt spid="108"/>
                                        </p:tgtEl>
                                        <p:attrNameLst>
                                          <p:attrName>style.visibility</p:attrName>
                                        </p:attrNameLst>
                                      </p:cBhvr>
                                      <p:to>
                                        <p:strVal val="visible"/>
                                      </p:to>
                                    </p:set>
                                    <p:animEffect transition="in" filter="wipe(left)">
                                      <p:cBhvr>
                                        <p:cTn id="133" dur="500"/>
                                        <p:tgtEl>
                                          <p:spTgt spid="108"/>
                                        </p:tgtEl>
                                      </p:cBhvr>
                                    </p:animEffect>
                                  </p:childTnLst>
                                </p:cTn>
                              </p:par>
                              <p:par>
                                <p:cTn id="134" presetID="22" presetClass="entr" presetSubtype="8" fill="hold" grpId="0" nodeType="withEffect">
                                  <p:stCondLst>
                                    <p:cond delay="500"/>
                                  </p:stCondLst>
                                  <p:childTnLst>
                                    <p:set>
                                      <p:cBhvr>
                                        <p:cTn id="135" dur="1" fill="hold">
                                          <p:stCondLst>
                                            <p:cond delay="0"/>
                                          </p:stCondLst>
                                        </p:cTn>
                                        <p:tgtEl>
                                          <p:spTgt spid="111"/>
                                        </p:tgtEl>
                                        <p:attrNameLst>
                                          <p:attrName>style.visibility</p:attrName>
                                        </p:attrNameLst>
                                      </p:cBhvr>
                                      <p:to>
                                        <p:strVal val="visible"/>
                                      </p:to>
                                    </p:set>
                                    <p:animEffect transition="in" filter="wipe(left)">
                                      <p:cBhvr>
                                        <p:cTn id="136" dur="500"/>
                                        <p:tgtEl>
                                          <p:spTgt spid="111"/>
                                        </p:tgtEl>
                                      </p:cBhvr>
                                    </p:animEffect>
                                  </p:childTnLst>
                                </p:cTn>
                              </p:par>
                            </p:childTnLst>
                          </p:cTn>
                        </p:par>
                        <p:par>
                          <p:cTn id="137" fill="hold">
                            <p:stCondLst>
                              <p:cond delay="1000"/>
                            </p:stCondLst>
                            <p:childTnLst>
                              <p:par>
                                <p:cTn id="138" presetID="22" presetClass="entr" presetSubtype="8" fill="hold" grpId="0" nodeType="afterEffect">
                                  <p:stCondLst>
                                    <p:cond delay="500"/>
                                  </p:stCondLst>
                                  <p:childTnLst>
                                    <p:set>
                                      <p:cBhvr>
                                        <p:cTn id="139" dur="1" fill="hold">
                                          <p:stCondLst>
                                            <p:cond delay="0"/>
                                          </p:stCondLst>
                                        </p:cTn>
                                        <p:tgtEl>
                                          <p:spTgt spid="57"/>
                                        </p:tgtEl>
                                        <p:attrNameLst>
                                          <p:attrName>style.visibility</p:attrName>
                                        </p:attrNameLst>
                                      </p:cBhvr>
                                      <p:to>
                                        <p:strVal val="visible"/>
                                      </p:to>
                                    </p:set>
                                    <p:animEffect transition="in" filter="wipe(left)">
                                      <p:cBhvr>
                                        <p:cTn id="140" dur="500"/>
                                        <p:tgtEl>
                                          <p:spTgt spid="57"/>
                                        </p:tgtEl>
                                      </p:cBhvr>
                                    </p:animEffect>
                                  </p:childTnLst>
                                </p:cTn>
                              </p:par>
                              <p:par>
                                <p:cTn id="141" presetID="22" presetClass="entr" presetSubtype="8" fill="hold" nodeType="withEffect">
                                  <p:stCondLst>
                                    <p:cond delay="0"/>
                                  </p:stCondLst>
                                  <p:childTnLst>
                                    <p:set>
                                      <p:cBhvr>
                                        <p:cTn id="142" dur="1" fill="hold">
                                          <p:stCondLst>
                                            <p:cond delay="0"/>
                                          </p:stCondLst>
                                        </p:cTn>
                                        <p:tgtEl>
                                          <p:spTgt spid="77"/>
                                        </p:tgtEl>
                                        <p:attrNameLst>
                                          <p:attrName>style.visibility</p:attrName>
                                        </p:attrNameLst>
                                      </p:cBhvr>
                                      <p:to>
                                        <p:strVal val="visible"/>
                                      </p:to>
                                    </p:set>
                                    <p:animEffect transition="in" filter="wipe(left)">
                                      <p:cBhvr>
                                        <p:cTn id="143" dur="500"/>
                                        <p:tgtEl>
                                          <p:spTgt spid="77"/>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3"/>
                                        </p:tgtEl>
                                        <p:attrNameLst>
                                          <p:attrName>style.visibility</p:attrName>
                                        </p:attrNameLst>
                                      </p:cBhvr>
                                      <p:to>
                                        <p:strVal val="visible"/>
                                      </p:to>
                                    </p:set>
                                    <p:animEffect transition="in" filter="wipe(left)">
                                      <p:cBhvr>
                                        <p:cTn id="146" dur="500"/>
                                        <p:tgtEl>
                                          <p:spTgt spid="3"/>
                                        </p:tgtEl>
                                      </p:cBhvr>
                                    </p:animEffect>
                                  </p:childTnLst>
                                </p:cTn>
                              </p:par>
                              <p:par>
                                <p:cTn id="147" presetID="22" presetClass="entr" presetSubtype="8" fill="hold" nodeType="withEffect">
                                  <p:stCondLst>
                                    <p:cond delay="0"/>
                                  </p:stCondLst>
                                  <p:childTnLst>
                                    <p:set>
                                      <p:cBhvr>
                                        <p:cTn id="148" dur="1" fill="hold">
                                          <p:stCondLst>
                                            <p:cond delay="0"/>
                                          </p:stCondLst>
                                        </p:cTn>
                                        <p:tgtEl>
                                          <p:spTgt spid="26"/>
                                        </p:tgtEl>
                                        <p:attrNameLst>
                                          <p:attrName>style.visibility</p:attrName>
                                        </p:attrNameLst>
                                      </p:cBhvr>
                                      <p:to>
                                        <p:strVal val="visible"/>
                                      </p:to>
                                    </p:set>
                                    <p:animEffect transition="in" filter="wipe(left)">
                                      <p:cBhvr>
                                        <p:cTn id="149" dur="500"/>
                                        <p:tgtEl>
                                          <p:spTgt spid="26"/>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4"/>
                                        </p:tgtEl>
                                        <p:attrNameLst>
                                          <p:attrName>style.visibility</p:attrName>
                                        </p:attrNameLst>
                                      </p:cBhvr>
                                      <p:to>
                                        <p:strVal val="visible"/>
                                      </p:to>
                                    </p:set>
                                    <p:animEffect transition="in" filter="wipe(left)">
                                      <p:cBhvr>
                                        <p:cTn id="152" dur="500"/>
                                        <p:tgtEl>
                                          <p:spTgt spid="4"/>
                                        </p:tgtEl>
                                      </p:cBhvr>
                                    </p:animEffect>
                                  </p:childTnLst>
                                </p:cTn>
                              </p:par>
                              <p:par>
                                <p:cTn id="153" presetID="22" presetClass="entr" presetSubtype="8" fill="hold" nodeType="with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22" presetClass="entr" presetSubtype="8" fill="hold" nodeType="withEffect">
                                  <p:stCondLst>
                                    <p:cond delay="0"/>
                                  </p:stCondLst>
                                  <p:childTnLst>
                                    <p:set>
                                      <p:cBhvr>
                                        <p:cTn id="157" dur="1" fill="hold">
                                          <p:stCondLst>
                                            <p:cond delay="0"/>
                                          </p:stCondLst>
                                        </p:cTn>
                                        <p:tgtEl>
                                          <p:spTgt spid="59"/>
                                        </p:tgtEl>
                                        <p:attrNameLst>
                                          <p:attrName>style.visibility</p:attrName>
                                        </p:attrNameLst>
                                      </p:cBhvr>
                                      <p:to>
                                        <p:strVal val="visible"/>
                                      </p:to>
                                    </p:set>
                                    <p:animEffect transition="in" filter="wipe(left)">
                                      <p:cBhvr>
                                        <p:cTn id="158" dur="500"/>
                                        <p:tgtEl>
                                          <p:spTgt spid="59"/>
                                        </p:tgtEl>
                                      </p:cBhvr>
                                    </p:animEffect>
                                  </p:childTnLst>
                                </p:cTn>
                              </p:par>
                              <p:par>
                                <p:cTn id="159" presetID="22" presetClass="entr" presetSubtype="8" fill="hold" nodeType="withEffect">
                                  <p:stCondLst>
                                    <p:cond delay="0"/>
                                  </p:stCondLst>
                                  <p:childTnLst>
                                    <p:set>
                                      <p:cBhvr>
                                        <p:cTn id="160" dur="1" fill="hold">
                                          <p:stCondLst>
                                            <p:cond delay="0"/>
                                          </p:stCondLst>
                                        </p:cTn>
                                        <p:tgtEl>
                                          <p:spTgt spid="45"/>
                                        </p:tgtEl>
                                        <p:attrNameLst>
                                          <p:attrName>style.visibility</p:attrName>
                                        </p:attrNameLst>
                                      </p:cBhvr>
                                      <p:to>
                                        <p:strVal val="visible"/>
                                      </p:to>
                                    </p:set>
                                    <p:animEffect transition="in" filter="wipe(left)">
                                      <p:cBhvr>
                                        <p:cTn id="161" dur="500"/>
                                        <p:tgtEl>
                                          <p:spTgt spid="45"/>
                                        </p:tgtEl>
                                      </p:cBhvr>
                                    </p:animEffect>
                                  </p:childTnLst>
                                </p:cTn>
                              </p:par>
                              <p:par>
                                <p:cTn id="162" presetID="22" presetClass="entr" presetSubtype="4" fill="hold" grpId="0" nodeType="withEffect">
                                  <p:stCondLst>
                                    <p:cond delay="0"/>
                                  </p:stCondLst>
                                  <p:childTnLst>
                                    <p:set>
                                      <p:cBhvr>
                                        <p:cTn id="163" dur="1" fill="hold">
                                          <p:stCondLst>
                                            <p:cond delay="0"/>
                                          </p:stCondLst>
                                        </p:cTn>
                                        <p:tgtEl>
                                          <p:spTgt spid="53"/>
                                        </p:tgtEl>
                                        <p:attrNameLst>
                                          <p:attrName>style.visibility</p:attrName>
                                        </p:attrNameLst>
                                      </p:cBhvr>
                                      <p:to>
                                        <p:strVal val="visible"/>
                                      </p:to>
                                    </p:set>
                                    <p:animEffect transition="in" filter="wipe(down)">
                                      <p:cBhvr>
                                        <p:cTn id="164" dur="500"/>
                                        <p:tgtEl>
                                          <p:spTgt spid="53"/>
                                        </p:tgtEl>
                                      </p:cBhvr>
                                    </p:animEffect>
                                  </p:childTnLst>
                                </p:cTn>
                              </p:par>
                            </p:childTnLst>
                          </p:cTn>
                        </p:par>
                      </p:childTnLst>
                    </p:cTn>
                  </p:par>
                  <p:par>
                    <p:cTn id="165" fill="hold">
                      <p:stCondLst>
                        <p:cond delay="indefinite"/>
                      </p:stCondLst>
                      <p:childTnLst>
                        <p:par>
                          <p:cTn id="166" fill="hold">
                            <p:stCondLst>
                              <p:cond delay="0"/>
                            </p:stCondLst>
                            <p:childTnLst>
                              <p:par>
                                <p:cTn id="167" presetID="6" presetClass="entr" presetSubtype="16" fill="hold" nodeType="click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circle(in)">
                                      <p:cBhvr>
                                        <p:cTn id="169" dur="1000"/>
                                        <p:tgtEl>
                                          <p:spTgt spid="46"/>
                                        </p:tgtEl>
                                      </p:cBhvr>
                                    </p:animEffect>
                                  </p:childTnLst>
                                </p:cTn>
                              </p:par>
                            </p:childTnLst>
                          </p:cTn>
                        </p:par>
                      </p:childTnLst>
                    </p:cTn>
                  </p:par>
                  <p:par>
                    <p:cTn id="170" fill="hold">
                      <p:stCondLst>
                        <p:cond delay="indefinite"/>
                      </p:stCondLst>
                      <p:childTnLst>
                        <p:par>
                          <p:cTn id="171" fill="hold">
                            <p:stCondLst>
                              <p:cond delay="0"/>
                            </p:stCondLst>
                            <p:childTnLst>
                              <p:par>
                                <p:cTn id="172" presetID="42" presetClass="entr" presetSubtype="0" fill="hold" nodeType="clickEffect">
                                  <p:stCondLst>
                                    <p:cond delay="0"/>
                                  </p:stCondLst>
                                  <p:childTnLst>
                                    <p:set>
                                      <p:cBhvr>
                                        <p:cTn id="173" dur="1" fill="hold">
                                          <p:stCondLst>
                                            <p:cond delay="0"/>
                                          </p:stCondLst>
                                        </p:cTn>
                                        <p:tgtEl>
                                          <p:spTgt spid="40"/>
                                        </p:tgtEl>
                                        <p:attrNameLst>
                                          <p:attrName>style.visibility</p:attrName>
                                        </p:attrNameLst>
                                      </p:cBhvr>
                                      <p:to>
                                        <p:strVal val="visible"/>
                                      </p:to>
                                    </p:set>
                                    <p:animEffect transition="in" filter="fade">
                                      <p:cBhvr>
                                        <p:cTn id="174" dur="1000"/>
                                        <p:tgtEl>
                                          <p:spTgt spid="40"/>
                                        </p:tgtEl>
                                      </p:cBhvr>
                                    </p:animEffect>
                                    <p:anim calcmode="lin" valueType="num">
                                      <p:cBhvr>
                                        <p:cTn id="175" dur="1000" fill="hold"/>
                                        <p:tgtEl>
                                          <p:spTgt spid="40"/>
                                        </p:tgtEl>
                                        <p:attrNameLst>
                                          <p:attrName>ppt_x</p:attrName>
                                        </p:attrNameLst>
                                      </p:cBhvr>
                                      <p:tavLst>
                                        <p:tav tm="0">
                                          <p:val>
                                            <p:strVal val="#ppt_x"/>
                                          </p:val>
                                        </p:tav>
                                        <p:tav tm="100000">
                                          <p:val>
                                            <p:strVal val="#ppt_x"/>
                                          </p:val>
                                        </p:tav>
                                      </p:tavLst>
                                    </p:anim>
                                    <p:anim calcmode="lin" valueType="num">
                                      <p:cBhvr>
                                        <p:cTn id="176" dur="1000" fill="hold"/>
                                        <p:tgtEl>
                                          <p:spTgt spid="40"/>
                                        </p:tgtEl>
                                        <p:attrNameLst>
                                          <p:attrName>ppt_y</p:attrName>
                                        </p:attrNameLst>
                                      </p:cBhvr>
                                      <p:tavLst>
                                        <p:tav tm="0">
                                          <p:val>
                                            <p:strVal val="#ppt_y+.1"/>
                                          </p:val>
                                        </p:tav>
                                        <p:tav tm="100000">
                                          <p:val>
                                            <p:strVal val="#ppt_y"/>
                                          </p:val>
                                        </p:tav>
                                      </p:tavLst>
                                    </p:anim>
                                  </p:childTnLst>
                                </p:cTn>
                              </p:par>
                              <p:par>
                                <p:cTn id="177" presetID="21" presetClass="entr" presetSubtype="1" fill="hold" grpId="0" nodeType="withEffect">
                                  <p:stCondLst>
                                    <p:cond delay="0"/>
                                  </p:stCondLst>
                                  <p:childTnLst>
                                    <p:set>
                                      <p:cBhvr>
                                        <p:cTn id="178" dur="1" fill="hold">
                                          <p:stCondLst>
                                            <p:cond delay="0"/>
                                          </p:stCondLst>
                                        </p:cTn>
                                        <p:tgtEl>
                                          <p:spTgt spid="25"/>
                                        </p:tgtEl>
                                        <p:attrNameLst>
                                          <p:attrName>style.visibility</p:attrName>
                                        </p:attrNameLst>
                                      </p:cBhvr>
                                      <p:to>
                                        <p:strVal val="visible"/>
                                      </p:to>
                                    </p:set>
                                    <p:animEffect transition="in" filter="wheel(1)">
                                      <p:cBhvr>
                                        <p:cTn id="179" dur="2000"/>
                                        <p:tgtEl>
                                          <p:spTgt spid="25"/>
                                        </p:tgtEl>
                                      </p:cBhvr>
                                    </p:animEffect>
                                  </p:childTnLst>
                                </p:cTn>
                              </p:par>
                              <p:par>
                                <p:cTn id="180" presetID="22" presetClass="entr" presetSubtype="8" fill="hold" grpId="0" nodeType="withEffect">
                                  <p:stCondLst>
                                    <p:cond delay="0"/>
                                  </p:stCondLst>
                                  <p:childTnLst>
                                    <p:set>
                                      <p:cBhvr>
                                        <p:cTn id="181" dur="1" fill="hold">
                                          <p:stCondLst>
                                            <p:cond delay="0"/>
                                          </p:stCondLst>
                                        </p:cTn>
                                        <p:tgtEl>
                                          <p:spTgt spid="123"/>
                                        </p:tgtEl>
                                        <p:attrNameLst>
                                          <p:attrName>style.visibility</p:attrName>
                                        </p:attrNameLst>
                                      </p:cBhvr>
                                      <p:to>
                                        <p:strVal val="visible"/>
                                      </p:to>
                                    </p:set>
                                    <p:animEffect transition="in" filter="wipe(left)">
                                      <p:cBhvr>
                                        <p:cTn id="182" dur="500"/>
                                        <p:tgtEl>
                                          <p:spTgt spid="123"/>
                                        </p:tgtEl>
                                      </p:cBhvr>
                                    </p:animEffect>
                                  </p:childTnLst>
                                </p:cTn>
                              </p:par>
                              <p:par>
                                <p:cTn id="183" presetID="22" presetClass="entr" presetSubtype="8" fill="hold" grpId="0" nodeType="withEffect">
                                  <p:stCondLst>
                                    <p:cond delay="0"/>
                                  </p:stCondLst>
                                  <p:childTnLst>
                                    <p:set>
                                      <p:cBhvr>
                                        <p:cTn id="184" dur="1" fill="hold">
                                          <p:stCondLst>
                                            <p:cond delay="0"/>
                                          </p:stCondLst>
                                        </p:cTn>
                                        <p:tgtEl>
                                          <p:spTgt spid="67"/>
                                        </p:tgtEl>
                                        <p:attrNameLst>
                                          <p:attrName>style.visibility</p:attrName>
                                        </p:attrNameLst>
                                      </p:cBhvr>
                                      <p:to>
                                        <p:strVal val="visible"/>
                                      </p:to>
                                    </p:set>
                                    <p:animEffect transition="in" filter="wipe(left)">
                                      <p:cBhvr>
                                        <p:cTn id="185" dur="500"/>
                                        <p:tgtEl>
                                          <p:spTgt spid="67"/>
                                        </p:tgtEl>
                                      </p:cBhvr>
                                    </p:animEffect>
                                  </p:childTnLst>
                                </p:cTn>
                              </p:par>
                              <p:par>
                                <p:cTn id="186" presetID="1" presetClass="exit" presetSubtype="0" fill="hold" nodeType="withEffect">
                                  <p:stCondLst>
                                    <p:cond delay="500"/>
                                  </p:stCondLst>
                                  <p:childTnLst>
                                    <p:set>
                                      <p:cBhvr>
                                        <p:cTn id="187" dur="1" fill="hold">
                                          <p:stCondLst>
                                            <p:cond delay="0"/>
                                          </p:stCondLst>
                                        </p:cTn>
                                        <p:tgtEl>
                                          <p:spTgt spid="108"/>
                                        </p:tgtEl>
                                        <p:attrNameLst>
                                          <p:attrName>style.visibility</p:attrName>
                                        </p:attrNameLst>
                                      </p:cBhvr>
                                      <p:to>
                                        <p:strVal val="hidden"/>
                                      </p:to>
                                    </p:set>
                                  </p:childTnLst>
                                </p:cTn>
                              </p:par>
                              <p:par>
                                <p:cTn id="188" presetID="1" presetClass="exit" presetSubtype="0" fill="hold" grpId="1" nodeType="withEffect">
                                  <p:stCondLst>
                                    <p:cond delay="500"/>
                                  </p:stCondLst>
                                  <p:childTnLst>
                                    <p:set>
                                      <p:cBhvr>
                                        <p:cTn id="189" dur="1" fill="hold">
                                          <p:stCondLst>
                                            <p:cond delay="0"/>
                                          </p:stCondLst>
                                        </p:cTn>
                                        <p:tgtEl>
                                          <p:spTgt spid="111"/>
                                        </p:tgtEl>
                                        <p:attrNameLst>
                                          <p:attrName>style.visibility</p:attrName>
                                        </p:attrNameLst>
                                      </p:cBhvr>
                                      <p:to>
                                        <p:strVal val="hidden"/>
                                      </p:to>
                                    </p:set>
                                  </p:childTnLst>
                                </p:cTn>
                              </p:par>
                            </p:childTnLst>
                          </p:cTn>
                        </p:par>
                        <p:par>
                          <p:cTn id="190" fill="hold">
                            <p:stCondLst>
                              <p:cond delay="2000"/>
                            </p:stCondLst>
                            <p:childTnLst>
                              <p:par>
                                <p:cTn id="191" presetID="1" presetClass="exit" presetSubtype="0" fill="hold" nodeType="afterEffect">
                                  <p:stCondLst>
                                    <p:cond delay="0"/>
                                  </p:stCondLst>
                                  <p:childTnLst>
                                    <p:set>
                                      <p:cBhvr>
                                        <p:cTn id="192" dur="1" fill="hold">
                                          <p:stCondLst>
                                            <p:cond delay="0"/>
                                          </p:stCondLst>
                                        </p:cTn>
                                        <p:tgtEl>
                                          <p:spTgt spid="46"/>
                                        </p:tgtEl>
                                        <p:attrNameLst>
                                          <p:attrName>style.visibility</p:attrName>
                                        </p:attrNameLst>
                                      </p:cBhvr>
                                      <p:to>
                                        <p:strVal val="hidden"/>
                                      </p:to>
                                    </p:set>
                                  </p:childTnLst>
                                </p:cTn>
                              </p:par>
                            </p:childTnLst>
                          </p:cTn>
                        </p:par>
                        <p:par>
                          <p:cTn id="193" fill="hold">
                            <p:stCondLst>
                              <p:cond delay="2000"/>
                            </p:stCondLst>
                            <p:childTnLst>
                              <p:par>
                                <p:cTn id="194" presetID="1" presetClass="entr" presetSubtype="0" fill="hold" grpId="0" nodeType="afterEffect">
                                  <p:stCondLst>
                                    <p:cond delay="0"/>
                                  </p:stCondLst>
                                  <p:childTnLst>
                                    <p:set>
                                      <p:cBhvr>
                                        <p:cTn id="195" dur="1" fill="hold">
                                          <p:stCondLst>
                                            <p:cond delay="0"/>
                                          </p:stCondLst>
                                        </p:cTn>
                                        <p:tgtEl>
                                          <p:spTgt spid="23"/>
                                        </p:tgtEl>
                                        <p:attrNameLst>
                                          <p:attrName>style.visibility</p:attrName>
                                        </p:attrNameLst>
                                      </p:cBhvr>
                                      <p:to>
                                        <p:strVal val="visible"/>
                                      </p:to>
                                    </p:set>
                                  </p:childTnLst>
                                </p:cTn>
                              </p:par>
                              <p:par>
                                <p:cTn id="196" presetID="22" presetClass="entr" presetSubtype="8" fill="hold" nodeType="withEffect">
                                  <p:stCondLst>
                                    <p:cond delay="0"/>
                                  </p:stCondLst>
                                  <p:childTnLst>
                                    <p:set>
                                      <p:cBhvr>
                                        <p:cTn id="197" dur="1" fill="hold">
                                          <p:stCondLst>
                                            <p:cond delay="0"/>
                                          </p:stCondLst>
                                        </p:cTn>
                                        <p:tgtEl>
                                          <p:spTgt spid="86"/>
                                        </p:tgtEl>
                                        <p:attrNameLst>
                                          <p:attrName>style.visibility</p:attrName>
                                        </p:attrNameLst>
                                      </p:cBhvr>
                                      <p:to>
                                        <p:strVal val="visible"/>
                                      </p:to>
                                    </p:set>
                                    <p:animEffect transition="in" filter="wipe(left)">
                                      <p:cBhvr>
                                        <p:cTn id="198" dur="500"/>
                                        <p:tgtEl>
                                          <p:spTgt spid="86"/>
                                        </p:tgtEl>
                                      </p:cBhvr>
                                    </p:animEffect>
                                  </p:childTnLst>
                                </p:cTn>
                              </p:par>
                              <p:par>
                                <p:cTn id="199" presetID="22" presetClass="entr" presetSubtype="8" fill="hold" nodeType="withEffect">
                                  <p:stCondLst>
                                    <p:cond delay="0"/>
                                  </p:stCondLst>
                                  <p:childTnLst>
                                    <p:set>
                                      <p:cBhvr>
                                        <p:cTn id="200" dur="1" fill="hold">
                                          <p:stCondLst>
                                            <p:cond delay="0"/>
                                          </p:stCondLst>
                                        </p:cTn>
                                        <p:tgtEl>
                                          <p:spTgt spid="87"/>
                                        </p:tgtEl>
                                        <p:attrNameLst>
                                          <p:attrName>style.visibility</p:attrName>
                                        </p:attrNameLst>
                                      </p:cBhvr>
                                      <p:to>
                                        <p:strVal val="visible"/>
                                      </p:to>
                                    </p:set>
                                    <p:animEffect transition="in" filter="wipe(left)">
                                      <p:cBhvr>
                                        <p:cTn id="201" dur="500"/>
                                        <p:tgtEl>
                                          <p:spTgt spid="87"/>
                                        </p:tgtEl>
                                      </p:cBhvr>
                                    </p:animEffect>
                                  </p:childTnLst>
                                </p:cTn>
                              </p:par>
                            </p:childTnLst>
                          </p:cTn>
                        </p:par>
                      </p:childTnLst>
                    </p:cTn>
                  </p:par>
                  <p:par>
                    <p:cTn id="202" fill="hold">
                      <p:stCondLst>
                        <p:cond delay="indefinite"/>
                      </p:stCondLst>
                      <p:childTnLst>
                        <p:par>
                          <p:cTn id="203" fill="hold">
                            <p:stCondLst>
                              <p:cond delay="0"/>
                            </p:stCondLst>
                            <p:childTnLst>
                              <p:par>
                                <p:cTn id="204" presetID="6" presetClass="entr" presetSubtype="16" fill="hold" grpId="0" nodeType="clickEffect">
                                  <p:stCondLst>
                                    <p:cond delay="0"/>
                                  </p:stCondLst>
                                  <p:childTnLst>
                                    <p:set>
                                      <p:cBhvr>
                                        <p:cTn id="205" dur="1" fill="hold">
                                          <p:stCondLst>
                                            <p:cond delay="0"/>
                                          </p:stCondLst>
                                        </p:cTn>
                                        <p:tgtEl>
                                          <p:spTgt spid="141"/>
                                        </p:tgtEl>
                                        <p:attrNameLst>
                                          <p:attrName>style.visibility</p:attrName>
                                        </p:attrNameLst>
                                      </p:cBhvr>
                                      <p:to>
                                        <p:strVal val="visible"/>
                                      </p:to>
                                    </p:set>
                                    <p:animEffect transition="in" filter="circle(in)">
                                      <p:cBhvr>
                                        <p:cTn id="206" dur="20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p:bldP spid="4" grpId="0"/>
      <p:bldP spid="5" grpId="0"/>
      <p:bldP spid="6" grpId="0"/>
      <p:bldP spid="7" grpId="0"/>
      <p:bldP spid="8" grpId="0"/>
      <p:bldP spid="10" grpId="0" animBg="1"/>
      <p:bldP spid="15" grpId="0"/>
      <p:bldP spid="65" grpId="0" animBg="1"/>
      <p:bldP spid="57" grpId="0" animBg="1"/>
      <p:bldP spid="81" grpId="0" animBg="1"/>
      <p:bldP spid="104" grpId="0"/>
      <p:bldP spid="107" grpId="0" animBg="1"/>
      <p:bldP spid="111" grpId="0" animBg="1"/>
      <p:bldP spid="111" grpId="1" animBg="1"/>
      <p:bldP spid="122" grpId="0" animBg="1"/>
      <p:bldP spid="53" grpId="0" animBg="1"/>
      <p:bldP spid="67" grpId="0" animBg="1"/>
      <p:bldP spid="123" grpId="0" animBg="1"/>
      <p:bldP spid="29" grpId="0"/>
      <p:bldP spid="69" grpId="0"/>
      <p:bldP spid="72" grpId="0"/>
      <p:bldP spid="23" grpId="0" animBg="1"/>
      <p:bldP spid="63" grpId="0" animBg="1"/>
      <p:bldP spid="63" grpId="1" animBg="1"/>
      <p:bldP spid="141"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2856909" y="5330453"/>
            <a:ext cx="1486491"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b="1" dirty="0" smtClean="0"/>
              <a:t>Activated by</a:t>
            </a:r>
          </a:p>
          <a:p>
            <a:pPr algn="ctr"/>
            <a:r>
              <a:rPr lang="en-US" sz="1600" b="1" dirty="0"/>
              <a:t>e</a:t>
            </a:r>
            <a:r>
              <a:rPr lang="en-US" sz="1600" b="1" dirty="0" smtClean="0"/>
              <a:t>nergy </a:t>
            </a:r>
          </a:p>
          <a:p>
            <a:pPr algn="ctr"/>
            <a:r>
              <a:rPr lang="en-US" sz="1600" b="1" dirty="0" smtClean="0"/>
              <a:t>spent state</a:t>
            </a:r>
            <a:endParaRPr lang="en-US" sz="1600" dirty="0"/>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9965" y="908225"/>
            <a:ext cx="5916953" cy="4500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37663" y="908225"/>
            <a:ext cx="206121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600" b="1" dirty="0" smtClean="0"/>
              <a:t>mTORC1 is activated by nutrient &amp; energy enriched state</a:t>
            </a:r>
            <a:endParaRPr lang="en-US" sz="1600" b="1" dirty="0"/>
          </a:p>
        </p:txBody>
      </p:sp>
      <p:cxnSp>
        <p:nvCxnSpPr>
          <p:cNvPr id="6" name="Elbow Connector 5"/>
          <p:cNvCxnSpPr/>
          <p:nvPr/>
        </p:nvCxnSpPr>
        <p:spPr>
          <a:xfrm rot="16200000" flipV="1">
            <a:off x="3923339" y="2713051"/>
            <a:ext cx="2550987" cy="1626118"/>
          </a:xfrm>
          <a:prstGeom prst="bentConnector3">
            <a:avLst>
              <a:gd name="adj1" fmla="val -1595"/>
            </a:avLst>
          </a:prstGeom>
          <a:ln>
            <a:solidFill>
              <a:srgbClr val="00B050"/>
            </a:solidFill>
            <a:tailEnd type="arrow"/>
          </a:ln>
        </p:spPr>
        <p:style>
          <a:lnRef idx="3">
            <a:schemeClr val="accent3"/>
          </a:lnRef>
          <a:fillRef idx="0">
            <a:schemeClr val="accent3"/>
          </a:fillRef>
          <a:effectRef idx="2">
            <a:schemeClr val="accent3"/>
          </a:effectRef>
          <a:fontRef idx="minor">
            <a:schemeClr val="tx1"/>
          </a:fontRef>
        </p:style>
      </p:cxnSp>
      <p:sp>
        <p:nvSpPr>
          <p:cNvPr id="7" name="TextBox 6"/>
          <p:cNvSpPr txBox="1"/>
          <p:nvPr/>
        </p:nvSpPr>
        <p:spPr>
          <a:xfrm>
            <a:off x="3295365" y="2765813"/>
            <a:ext cx="2180816" cy="116955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b="1" dirty="0" smtClean="0">
                <a:solidFill>
                  <a:schemeClr val="tx1"/>
                </a:solidFill>
              </a:rPr>
              <a:t>Ribosomal association of mTORC2 promotes assembly of IIS signals; activation of IIS leads to activation of mTORC1</a:t>
            </a:r>
            <a:endParaRPr lang="en-US" sz="1400" b="1" dirty="0">
              <a:solidFill>
                <a:schemeClr val="tx1"/>
              </a:solidFill>
            </a:endParaRPr>
          </a:p>
        </p:txBody>
      </p:sp>
      <p:sp>
        <p:nvSpPr>
          <p:cNvPr id="9" name="TextBox 8"/>
          <p:cNvSpPr txBox="1"/>
          <p:nvPr/>
        </p:nvSpPr>
        <p:spPr>
          <a:xfrm>
            <a:off x="4693396" y="5265003"/>
            <a:ext cx="1701633"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b="1" dirty="0" smtClean="0">
                <a:solidFill>
                  <a:schemeClr val="tx1"/>
                </a:solidFill>
              </a:rPr>
              <a:t>Activated by </a:t>
            </a:r>
          </a:p>
          <a:p>
            <a:pPr algn="ctr"/>
            <a:r>
              <a:rPr lang="en-US" sz="1600" b="1" dirty="0" smtClean="0">
                <a:solidFill>
                  <a:schemeClr val="tx1"/>
                </a:solidFill>
              </a:rPr>
              <a:t>nutrients, growth signals</a:t>
            </a:r>
            <a:endParaRPr lang="en-US" sz="1600" b="1" dirty="0">
              <a:solidFill>
                <a:schemeClr val="tx1"/>
              </a:solidFill>
            </a:endParaRPr>
          </a:p>
        </p:txBody>
      </p:sp>
      <p:sp>
        <p:nvSpPr>
          <p:cNvPr id="10" name="Right Arrow 9"/>
          <p:cNvSpPr/>
          <p:nvPr/>
        </p:nvSpPr>
        <p:spPr>
          <a:xfrm rot="18051842">
            <a:off x="5888339" y="4912838"/>
            <a:ext cx="475595" cy="347975"/>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3834690">
            <a:off x="2585577" y="5174833"/>
            <a:ext cx="455852" cy="311240"/>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p:cNvCxnSpPr/>
          <p:nvPr/>
        </p:nvCxnSpPr>
        <p:spPr>
          <a:xfrm flipV="1">
            <a:off x="2683449" y="2022809"/>
            <a:ext cx="779078" cy="15585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204240" y="1794999"/>
            <a:ext cx="529561" cy="4556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0498" y="1194183"/>
            <a:ext cx="2468476" cy="138499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285750" indent="-285750">
              <a:buFont typeface="Wingdings" panose="05000000000000000000" pitchFamily="2" charset="2"/>
              <a:buChar char="§"/>
            </a:pPr>
            <a:r>
              <a:rPr lang="en-US" sz="1400" b="1" dirty="0" smtClean="0">
                <a:solidFill>
                  <a:schemeClr val="tx1"/>
                </a:solidFill>
              </a:rPr>
              <a:t>AMPK inhibits mTORC1</a:t>
            </a:r>
          </a:p>
          <a:p>
            <a:pPr marL="285750" indent="-285750">
              <a:buFont typeface="Wingdings" panose="05000000000000000000" pitchFamily="2" charset="2"/>
              <a:buChar char="§"/>
            </a:pPr>
            <a:r>
              <a:rPr lang="en-US" sz="1400" b="1" dirty="0" smtClean="0">
                <a:solidFill>
                  <a:schemeClr val="tx1"/>
                </a:solidFill>
              </a:rPr>
              <a:t>Down regulation of AMPK activates mTORC1&amp; promotes glucose induced protein synthesis</a:t>
            </a:r>
          </a:p>
          <a:p>
            <a:pPr marL="285750" indent="-285750">
              <a:buFont typeface="Wingdings" panose="05000000000000000000" pitchFamily="2" charset="2"/>
              <a:buChar char="§"/>
            </a:pPr>
            <a:r>
              <a:rPr lang="en-US" sz="1400" b="1" dirty="0" smtClean="0">
                <a:solidFill>
                  <a:schemeClr val="tx1"/>
                </a:solidFill>
              </a:rPr>
              <a:t>Causes insulin resistance</a:t>
            </a:r>
            <a:endParaRPr lang="en-US" sz="1400" b="1" dirty="0">
              <a:solidFill>
                <a:schemeClr val="tx1"/>
              </a:solidFill>
            </a:endParaRPr>
          </a:p>
        </p:txBody>
      </p:sp>
      <p:cxnSp>
        <p:nvCxnSpPr>
          <p:cNvPr id="20" name="Straight Connector 19"/>
          <p:cNvCxnSpPr/>
          <p:nvPr/>
        </p:nvCxnSpPr>
        <p:spPr>
          <a:xfrm>
            <a:off x="4939807" y="1913601"/>
            <a:ext cx="1072082" cy="14794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699180" y="3350588"/>
            <a:ext cx="625418" cy="84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72200" y="1828954"/>
            <a:ext cx="2215145" cy="138499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b="1" dirty="0" smtClean="0"/>
              <a:t>Activated mTORC1 inhibits mTORC2; </a:t>
            </a:r>
          </a:p>
          <a:p>
            <a:pPr algn="ctr"/>
            <a:r>
              <a:rPr lang="en-US" sz="1400" b="1" dirty="0" smtClean="0"/>
              <a:t>mTORC2 inhibition regulates nutrient uptake but </a:t>
            </a:r>
            <a:r>
              <a:rPr lang="en-US" sz="1400" b="1" dirty="0" smtClean="0">
                <a:solidFill>
                  <a:schemeClr val="tx1"/>
                </a:solidFill>
              </a:rPr>
              <a:t>Its disruption causes</a:t>
            </a:r>
          </a:p>
          <a:p>
            <a:pPr algn="ctr"/>
            <a:r>
              <a:rPr lang="en-US" sz="1400" b="1" dirty="0" smtClean="0">
                <a:solidFill>
                  <a:schemeClr val="tx1"/>
                </a:solidFill>
              </a:rPr>
              <a:t>Insulin resistance</a:t>
            </a:r>
            <a:endParaRPr lang="en-US" sz="1400" b="1" dirty="0">
              <a:solidFill>
                <a:schemeClr val="tx1"/>
              </a:solidFill>
            </a:endParaRPr>
          </a:p>
        </p:txBody>
      </p:sp>
    </p:spTree>
    <p:extLst>
      <p:ext uri="{BB962C8B-B14F-4D97-AF65-F5344CB8AC3E}">
        <p14:creationId xmlns:p14="http://schemas.microsoft.com/office/powerpoint/2010/main" val="37502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par>
                          <p:cTn id="13" fill="hold">
                            <p:stCondLst>
                              <p:cond delay="2000"/>
                            </p:stCondLst>
                            <p:childTnLst>
                              <p:par>
                                <p:cTn id="14" presetID="2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par>
                          <p:cTn id="17" fill="hold">
                            <p:stCondLst>
                              <p:cond delay="2500"/>
                            </p:stCondLst>
                            <p:childTnLst>
                              <p:par>
                                <p:cTn id="18" presetID="2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2000"/>
                                        <p:tgtEl>
                                          <p:spTgt spid="22"/>
                                        </p:tgtEl>
                                      </p:cBhvr>
                                    </p:animEffect>
                                  </p:childTnLst>
                                </p:cTn>
                              </p:par>
                              <p:par>
                                <p:cTn id="24" presetID="1"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par>
                                <p:cTn id="26" presetID="6" presetClass="entr" presetSubtype="16"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circle(in)">
                                      <p:cBhvr>
                                        <p:cTn id="28" dur="20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circle(in)">
                                      <p:cBhvr>
                                        <p:cTn id="33" dur="2000"/>
                                        <p:tgtEl>
                                          <p:spTgt spid="23"/>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circle(in)">
                                      <p:cBhvr>
                                        <p:cTn id="36" dur="2000"/>
                                        <p:tgtEl>
                                          <p:spTgt spid="9"/>
                                        </p:tgtEl>
                                      </p:cBhvr>
                                    </p:animEffect>
                                  </p:childTnLst>
                                </p:cTn>
                              </p:par>
                              <p:par>
                                <p:cTn id="37" presetID="6" presetClass="entr" presetSubtype="1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ircle(in)">
                                      <p:cBhvr>
                                        <p:cTn id="39" dur="2000"/>
                                        <p:tgtEl>
                                          <p:spTgt spid="10"/>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circle(in)">
                                      <p:cBhvr>
                                        <p:cTn id="42" dur="2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circle(in)">
                                      <p:cBhvr>
                                        <p:cTn id="47" dur="2000"/>
                                        <p:tgtEl>
                                          <p:spTgt spid="16"/>
                                        </p:tgtEl>
                                      </p:cBhvr>
                                    </p:animEffect>
                                  </p:childTnLst>
                                </p:cTn>
                              </p:par>
                              <p:par>
                                <p:cTn id="48" presetID="22" presetClass="entr" presetSubtype="4"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par>
                                <p:cTn id="51" presetID="2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down)">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 grpId="0" animBg="1"/>
      <p:bldP spid="7" grpId="0" animBg="1"/>
      <p:bldP spid="9" grpId="0" animBg="1"/>
      <p:bldP spid="10" grpId="0" animBg="1"/>
      <p:bldP spid="13" grpId="0" animBg="1"/>
      <p:bldP spid="16"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WORK IN HCU</a:t>
            </a:r>
            <a:br>
              <a:rPr lang="en-US" dirty="0" smtClean="0"/>
            </a:br>
            <a:r>
              <a:rPr lang="en-US" dirty="0" smtClean="0"/>
              <a:t>(BINDU MADHAVA REDDY’S LAB)</a:t>
            </a:r>
            <a:endParaRPr lang="en-US" dirty="0"/>
          </a:p>
        </p:txBody>
      </p:sp>
      <p:sp>
        <p:nvSpPr>
          <p:cNvPr id="2" name="Date Placeholder 1"/>
          <p:cNvSpPr>
            <a:spLocks noGrp="1"/>
          </p:cNvSpPr>
          <p:nvPr>
            <p:ph type="dt" sz="half" idx="10"/>
          </p:nvPr>
        </p:nvSpPr>
        <p:spPr/>
        <p:txBody>
          <a:bodyPr/>
          <a:lstStyle/>
          <a:p>
            <a:fld id="{7CDF5DEE-E67C-4217-AF8B-90D38A4CE2ED}" type="datetime1">
              <a:rPr lang="en-US" smtClean="0"/>
              <a:t>11/1/2015</a:t>
            </a:fld>
            <a:endParaRPr lang="en-US"/>
          </a:p>
        </p:txBody>
      </p:sp>
      <p:sp>
        <p:nvSpPr>
          <p:cNvPr id="3" name="Footer Placeholder 2"/>
          <p:cNvSpPr>
            <a:spLocks noGrp="1"/>
          </p:cNvSpPr>
          <p:nvPr>
            <p:ph type="ftr" sz="quarter" idx="11"/>
          </p:nvPr>
        </p:nvSpPr>
        <p:spPr/>
        <p:txBody>
          <a:bodyPr/>
          <a:lstStyle/>
          <a:p>
            <a:r>
              <a:rPr lang="en-US" smtClean="0"/>
              <a:t>9th Indo Global Summit on Cancer therapy/November 02-04, 2015 Hyderabad</a:t>
            </a:r>
            <a:endParaRPr lang="en-US"/>
          </a:p>
        </p:txBody>
      </p:sp>
      <p:sp>
        <p:nvSpPr>
          <p:cNvPr id="4" name="Slide Number Placeholder 3"/>
          <p:cNvSpPr>
            <a:spLocks noGrp="1"/>
          </p:cNvSpPr>
          <p:nvPr>
            <p:ph type="sldNum" sz="quarter" idx="12"/>
          </p:nvPr>
        </p:nvSpPr>
        <p:spPr/>
        <p:txBody>
          <a:bodyPr/>
          <a:lstStyle/>
          <a:p>
            <a:fld id="{86F917B0-6726-4665-BA10-4053BD11FC4C}" type="slidenum">
              <a:rPr lang="en-US" smtClean="0"/>
              <a:t>20</a:t>
            </a:fld>
            <a:endParaRPr lang="en-US"/>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368" y="1447800"/>
            <a:ext cx="80533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211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circle(in)">
                                      <p:cBhvr>
                                        <p:cTn id="7"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fontScale="90000"/>
          </a:bodyPr>
          <a:lstStyle/>
          <a:p>
            <a:r>
              <a:rPr lang="en-US" cap="all" dirty="0" smtClean="0"/>
              <a:t> </a:t>
            </a:r>
            <a:r>
              <a:rPr lang="en-US" cap="all" dirty="0"/>
              <a:t>Biographical Memoirs </a:t>
            </a:r>
            <a:r>
              <a:rPr lang="en-US" cap="all" dirty="0" smtClean="0"/>
              <a:t>of </a:t>
            </a:r>
            <a:r>
              <a:rPr lang="en-US" cap="all" dirty="0"/>
              <a:t>the Royal Society</a:t>
            </a:r>
            <a:r>
              <a:rPr lang="en-US" cap="all" dirty="0" smtClean="0"/>
              <a:t>, Vol</a:t>
            </a:r>
            <a:r>
              <a:rPr lang="en-US" cap="all" dirty="0"/>
              <a:t>. 41 (Nov., 1995), </a:t>
            </a:r>
          </a:p>
        </p:txBody>
      </p:sp>
      <p:pic>
        <p:nvPicPr>
          <p:cNvPr id="1027" name="Picture 3"/>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927181" y="1600200"/>
            <a:ext cx="309863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sz="half" idx="2"/>
          </p:nvPr>
        </p:nvSpPr>
        <p:spPr/>
        <p:txBody>
          <a:bodyPr>
            <a:noAutofit/>
          </a:bodyPr>
          <a:lstStyle/>
          <a:p>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1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Himsworth</a:t>
            </a:r>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stands out </a:t>
            </a:r>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great variety of worthwhile </a:t>
            </a:r>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careers------------------------------------------- </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could not, of course, command success in all his </a:t>
            </a:r>
            <a:r>
              <a:rPr lang="en-US" sz="1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endeavours</a:t>
            </a:r>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but </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like Cato in Addison's tragedy, he generally deserved it; nor could he have foreseen </a:t>
            </a:r>
            <a:r>
              <a:rPr lang="en-US" sz="1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academic philistinism which was to overtake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1980s</a:t>
            </a:r>
            <a:endPar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Date Placeholder 3"/>
          <p:cNvSpPr>
            <a:spLocks noGrp="1"/>
          </p:cNvSpPr>
          <p:nvPr>
            <p:ph type="dt" sz="half" idx="10"/>
          </p:nvPr>
        </p:nvSpPr>
        <p:spPr/>
        <p:txBody>
          <a:bodyPr/>
          <a:lstStyle/>
          <a:p>
            <a:fld id="{12793C85-D6E0-4E3E-ABCA-FB1D251EE4DA}" type="datetime1">
              <a:rPr lang="en-US" smtClean="0"/>
              <a:t>11/1/2015</a:t>
            </a:fld>
            <a:endParaRPr lang="en-US" dirty="0"/>
          </a:p>
        </p:txBody>
      </p:sp>
      <p:sp>
        <p:nvSpPr>
          <p:cNvPr id="5" name="Footer Placeholder 4"/>
          <p:cNvSpPr>
            <a:spLocks noGrp="1"/>
          </p:cNvSpPr>
          <p:nvPr>
            <p:ph type="ftr" sz="quarter" idx="11"/>
          </p:nvPr>
        </p:nvSpPr>
        <p:spPr/>
        <p:txBody>
          <a:bodyPr/>
          <a:lstStyle/>
          <a:p>
            <a:r>
              <a:rPr lang="en-US" smtClean="0"/>
              <a:t>9th Indo Global Summit on Cancer therapy/November 02-04, 2015 Hyderabad</a:t>
            </a:r>
            <a:endParaRPr lang="en-US" dirty="0"/>
          </a:p>
        </p:txBody>
      </p:sp>
      <p:sp>
        <p:nvSpPr>
          <p:cNvPr id="6" name="Slide Number Placeholder 5"/>
          <p:cNvSpPr>
            <a:spLocks noGrp="1"/>
          </p:cNvSpPr>
          <p:nvPr>
            <p:ph type="sldNum" sz="quarter" idx="12"/>
          </p:nvPr>
        </p:nvSpPr>
        <p:spPr/>
        <p:txBody>
          <a:bodyPr/>
          <a:lstStyle/>
          <a:p>
            <a:fld id="{3C1E57DD-D148-4809-8077-381D376375AF}" type="slidenum">
              <a:rPr lang="en-US" smtClean="0"/>
              <a:pPr/>
              <a:t>21</a:t>
            </a:fld>
            <a:endParaRPr lang="en-US" dirty="0"/>
          </a:p>
        </p:txBody>
      </p:sp>
      <p:sp>
        <p:nvSpPr>
          <p:cNvPr id="13" name="TextBox 12"/>
          <p:cNvSpPr txBox="1"/>
          <p:nvPr/>
        </p:nvSpPr>
        <p:spPr>
          <a:xfrm>
            <a:off x="6037942" y="5562600"/>
            <a:ext cx="2427459" cy="400110"/>
          </a:xfrm>
          <a:prstGeom prst="rect">
            <a:avLst/>
          </a:prstGeom>
          <a:noFill/>
        </p:spPr>
        <p:txBody>
          <a:bodyPr wrap="none" rtlCol="0">
            <a:spAutoFit/>
          </a:bodyPr>
          <a:lstStyle/>
          <a:p>
            <a:r>
              <a:rPr lang="en-US" sz="2000" b="1" dirty="0"/>
              <a:t>SIR DOUGLAS BLACK </a:t>
            </a:r>
          </a:p>
        </p:txBody>
      </p:sp>
      <p:sp>
        <p:nvSpPr>
          <p:cNvPr id="14" name="Rounded Rectangle 13"/>
          <p:cNvSpPr/>
          <p:nvPr/>
        </p:nvSpPr>
        <p:spPr>
          <a:xfrm>
            <a:off x="4724400" y="3810000"/>
            <a:ext cx="3741001" cy="1752600"/>
          </a:xfrm>
          <a:prstGeom prst="round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92539">
            <a:off x="1323227" y="3723091"/>
            <a:ext cx="1453784" cy="1926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420384" y="1600200"/>
            <a:ext cx="4349032" cy="470898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en-US"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r>
              <a:rPr lang="en-US"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THANK YOU</a:t>
            </a:r>
          </a:p>
          <a:p>
            <a:pPr algn="ctr"/>
            <a:r>
              <a:rPr lang="en-US"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FOR YOUR PATIENCE</a:t>
            </a:r>
          </a:p>
          <a:p>
            <a:pPr algn="ctr"/>
            <a:endParaRPr lang="en-US"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extLst>
      <p:ext uri="{BB962C8B-B14F-4D97-AF65-F5344CB8AC3E}">
        <p14:creationId xmlns:p14="http://schemas.microsoft.com/office/powerpoint/2010/main" val="390301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wipe(up)">
                                      <p:cBhvr>
                                        <p:cTn id="10" dur="500"/>
                                        <p:tgtEl>
                                          <p:spTgt spid="1027"/>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500"/>
                                        <p:tgtEl>
                                          <p:spTgt spid="10"/>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p:cTn id="1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9">
                                            <p:txEl>
                                              <p:pRg st="0" end="0"/>
                                            </p:tx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1000"/>
                            </p:stCondLst>
                            <p:childTnLst>
                              <p:par>
                                <p:cTn id="26" presetID="21"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heel(1)">
                                      <p:cBhvr>
                                        <p:cTn id="28" dur="2000"/>
                                        <p:tgtEl>
                                          <p:spTgt spid="14"/>
                                        </p:tgtEl>
                                      </p:cBhvr>
                                    </p:animEffect>
                                  </p:childTnLst>
                                </p:cTn>
                              </p:par>
                            </p:childTnLst>
                          </p:cTn>
                        </p:par>
                        <p:par>
                          <p:cTn id="29" fill="hold">
                            <p:stCondLst>
                              <p:cond delay="3000"/>
                            </p:stCondLst>
                            <p:childTnLst>
                              <p:par>
                                <p:cTn id="30" presetID="16" presetClass="entr" presetSubtype="42" fill="hold" grpId="0" nodeType="afterEffect">
                                  <p:stCondLst>
                                    <p:cond delay="1000"/>
                                  </p:stCondLst>
                                  <p:childTnLst>
                                    <p:set>
                                      <p:cBhvr>
                                        <p:cTn id="31" dur="1" fill="hold">
                                          <p:stCondLst>
                                            <p:cond delay="0"/>
                                          </p:stCondLst>
                                        </p:cTn>
                                        <p:tgtEl>
                                          <p:spTgt spid="11"/>
                                        </p:tgtEl>
                                        <p:attrNameLst>
                                          <p:attrName>style.visibility</p:attrName>
                                        </p:attrNameLst>
                                      </p:cBhvr>
                                      <p:to>
                                        <p:strVal val="visible"/>
                                      </p:to>
                                    </p:set>
                                    <p:animEffect transition="in" filter="barn(out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1868</Words>
  <Application>Microsoft Office PowerPoint</Application>
  <PresentationFormat>On-screen Show (4:3)</PresentationFormat>
  <Paragraphs>480</Paragraphs>
  <Slides>21</Slides>
  <Notes>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25 YEARS OF AKT -  AN EVALUATION OF ITS FUNCTION IN CELL SURVIVAL AND CANCER </vt:lpstr>
      <vt:lpstr>PowerPoint Presentation</vt:lpstr>
      <vt:lpstr>Akt (Protein kinase B)  DISCOVERY AS A NOVEL S/T KINASE </vt:lpstr>
      <vt:lpstr>25 YEARS OF Akt, 93 YEARS OF INSULIN -  HAVE WE MOVED BEYOND ROSEN’S CARTOON?</vt:lpstr>
      <vt:lpstr>Akt DOMAIN STRUCTURE, PHOSPHORYLATION AND REGLUATION </vt:lpstr>
      <vt:lpstr>CEREALS: BEYOND FIBER! PHOSPHOINOSITIDES IN MEMBRANE DYNAMICS (LESSONS FROM RURAL INDIA AND COLON CANCERS)</vt:lpstr>
      <vt:lpstr>Akt IN THE MIDST OF NUTRIENT UPTAKE AND UTILIZATION</vt:lpstr>
      <vt:lpstr> mTORC1 AND mTORC2 HAVE DIFFERENT PROTEIN COMPONENTS AND FUNCTIONS</vt:lpstr>
      <vt:lpstr>FEEDBACK LOOPS IN Akt FUNCTION</vt:lpstr>
      <vt:lpstr>INVERSE RELATION BETWEEN CONSUMPTION OF  GLUCOSE &amp; O2 - NITROGEN AND PHOSPHATE  TRIGGER CELL GROWTH</vt:lpstr>
      <vt:lpstr>LACTIC ACID AT THE CENTER OF CELLULAR METABOLISM</vt:lpstr>
      <vt:lpstr>INORGANIC PHOSPHATE (Pi)  IN INSULIN SIGNALING?</vt:lpstr>
      <vt:lpstr>PowerPoint Presentation</vt:lpstr>
      <vt:lpstr>mTORC2 REGULATES ION, NUTRIENT TRANSPORTERS &amp; OXYGEN,ENERGY DYNAMICS</vt:lpstr>
      <vt:lpstr>OXYGEN PROMOTES BOTH ENERGY PRODUCION AND BIOSYNTHESIS</vt:lpstr>
      <vt:lpstr>FEEDBAK LOOPS REGULATE GLUCOSE TRANSPORTERS, GLUT4 AND GLUT1 </vt:lpstr>
      <vt:lpstr>Akt IN REGULATION OF MITOCHONDIAL RESPIRATION</vt:lpstr>
      <vt:lpstr>INSULIN AND GLUCOSE REGULATES PROTEIN SYNTHESIS</vt:lpstr>
      <vt:lpstr>PowerPoint Presentation</vt:lpstr>
      <vt:lpstr>WORK IN HCU (BINDU MADHAVA REDDY’S LAB)</vt:lpstr>
      <vt:lpstr> Biographical Memoirs of the Royal Society, Vol. 41 (Nov., 1995),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Akt IN CELL GROWTH AND PATHOLOGY</dc:title>
  <dc:creator>lvadlakonda@gmail.com</dc:creator>
  <cp:lastModifiedBy>lvadlakonda@gmail.com</cp:lastModifiedBy>
  <cp:revision>97</cp:revision>
  <dcterms:created xsi:type="dcterms:W3CDTF">2015-10-13T04:03:21Z</dcterms:created>
  <dcterms:modified xsi:type="dcterms:W3CDTF">2015-11-01T13:43:24Z</dcterms:modified>
</cp:coreProperties>
</file>