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6" r:id="rId4"/>
    <p:sldId id="258"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3" autoAdjust="0"/>
    <p:restoredTop sz="94646" autoAdjust="0"/>
  </p:normalViewPr>
  <p:slideViewPr>
    <p:cSldViewPr snapToGrid="0" snapToObjects="1">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EA0D757-7ECA-8844-A57D-7BA1AAC3DC53}" type="datetimeFigureOut">
              <a:rPr lang="en-US" smtClean="0"/>
              <a:pPr/>
              <a:t>7/18/2014</a:t>
            </a:fld>
            <a:endParaRPr lang="el-GR"/>
          </a:p>
        </p:txBody>
      </p:sp>
      <p:sp>
        <p:nvSpPr>
          <p:cNvPr id="17" name="Footer Placeholder 16"/>
          <p:cNvSpPr>
            <a:spLocks noGrp="1"/>
          </p:cNvSpPr>
          <p:nvPr>
            <p:ph type="ftr" sz="quarter" idx="11"/>
          </p:nvPr>
        </p:nvSpPr>
        <p:spPr/>
        <p:txBody>
          <a:bodyPr/>
          <a:lstStyle/>
          <a:p>
            <a:endParaRPr lang="el-GR"/>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5F6F1D0-2B8E-BB4C-A726-732EF2BB044F}" type="slidenum">
              <a:rPr lang="el-GR" smtClean="0"/>
              <a:pPr/>
              <a:t>‹#›</a:t>
            </a:fld>
            <a:endParaRPr lang="el-G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EA0D757-7ECA-8844-A57D-7BA1AAC3DC53}" type="datetimeFigureOut">
              <a:rPr lang="en-US" smtClean="0"/>
              <a:pPr/>
              <a:t>7/18/2014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a:xfrm>
            <a:off x="4361688" y="1026372"/>
            <a:ext cx="457200" cy="441325"/>
          </a:xfrm>
        </p:spPr>
        <p:txBody>
          <a:bodyPr/>
          <a:lstStyle/>
          <a:p>
            <a:fld id="{D5F6F1D0-2B8E-BB4C-A726-732EF2BB044F}" type="slidenum">
              <a:rPr lang="el-GR" smtClean="0"/>
              <a:pPr/>
              <a:t>‹#›</a:t>
            </a:fld>
            <a:endParaRPr lang="el-GR"/>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l-GR"/>
          </a:p>
        </p:txBody>
      </p:sp>
      <p:sp>
        <p:nvSpPr>
          <p:cNvPr id="4" name="Date Placeholder 3"/>
          <p:cNvSpPr>
            <a:spLocks noGrp="1"/>
          </p:cNvSpPr>
          <p:nvPr>
            <p:ph type="dt" sz="half" idx="10"/>
          </p:nvPr>
        </p:nvSpPr>
        <p:spPr/>
        <p:txBody>
          <a:bodyPr/>
          <a:lstStyle/>
          <a:p>
            <a:fld id="{3EA0D757-7ECA-8844-A57D-7BA1AAC3DC53}" type="datetimeFigureOut">
              <a:rPr lang="en-US" smtClean="0"/>
              <a:pPr/>
              <a:t>7/18/2014</a:t>
            </a:fld>
            <a:endParaRPr lang="el-GR"/>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5F6F1D0-2B8E-BB4C-A726-732EF2BB044F}" type="slidenum">
              <a:rPr lang="el-GR" smtClean="0"/>
              <a:pPr/>
              <a:t>‹#›</a:t>
            </a:fld>
            <a:endParaRPr lang="el-G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EA0D757-7ECA-8844-A57D-7BA1AAC3DC53}" type="datetimeFigureOut">
              <a:rPr lang="en-US" smtClean="0"/>
              <a:pPr/>
              <a:t>7/18/2014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5F6F1D0-2B8E-BB4C-A726-732EF2BB044F}" type="slidenum">
              <a:rPr lang="el-GR" smtClean="0"/>
              <a:pPr/>
              <a:t>‹#›</a:t>
            </a:fld>
            <a:endParaRPr lang="el-GR"/>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EA0D757-7ECA-8844-A57D-7BA1AAC3DC53}" type="datetimeFigureOut">
              <a:rPr lang="en-US" smtClean="0"/>
              <a:pPr/>
              <a:t>7/18/2014</a:t>
            </a:fld>
            <a:endParaRPr lang="el-GR"/>
          </a:p>
        </p:txBody>
      </p:sp>
      <p:sp>
        <p:nvSpPr>
          <p:cNvPr id="8" name="Footer Placeholder 7"/>
          <p:cNvSpPr>
            <a:spLocks noGrp="1"/>
          </p:cNvSpPr>
          <p:nvPr>
            <p:ph type="ftr" sz="quarter" idx="11"/>
          </p:nvPr>
        </p:nvSpPr>
        <p:spPr>
          <a:xfrm>
            <a:off x="304800" y="6409944"/>
            <a:ext cx="3581400" cy="365760"/>
          </a:xfrm>
        </p:spPr>
        <p:txBody>
          <a:bodyPr/>
          <a:lstStyle/>
          <a:p>
            <a:endParaRPr lang="el-GR"/>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5F6F1D0-2B8E-BB4C-A726-732EF2BB044F}" type="slidenum">
              <a:rPr lang="el-GR" smtClean="0"/>
              <a:pPr/>
              <a:t>‹#›</a:t>
            </a:fld>
            <a:endParaRPr lang="el-G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A0D757-7ECA-8844-A57D-7BA1AAC3DC53}" type="datetimeFigureOut">
              <a:rPr lang="en-US" smtClean="0"/>
              <a:pPr/>
              <a:t>7/18/2014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a:xfrm>
            <a:off x="4343400" y="1036020"/>
            <a:ext cx="457200" cy="441325"/>
          </a:xfrm>
        </p:spPr>
        <p:txBody>
          <a:bodyPr/>
          <a:lstStyle/>
          <a:p>
            <a:fld id="{D5F6F1D0-2B8E-BB4C-A726-732EF2BB044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EA0D757-7ECA-8844-A57D-7BA1AAC3DC53}" type="datetimeFigureOut">
              <a:rPr lang="en-US" smtClean="0"/>
              <a:pPr/>
              <a:t>7/18/2014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5F6F1D0-2B8E-BB4C-A726-732EF2BB044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5F6F1D0-2B8E-BB4C-A726-732EF2BB044F}" type="slidenum">
              <a:rPr lang="el-GR" smtClean="0"/>
              <a:pPr/>
              <a:t>‹#›</a:t>
            </a:fld>
            <a:endParaRPr lang="el-G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EA0D757-7ECA-8844-A57D-7BA1AAC3DC53}" type="datetimeFigureOut">
              <a:rPr lang="en-US" smtClean="0"/>
              <a:pPr/>
              <a:t>7/18/2014</a:t>
            </a:fld>
            <a:endParaRPr lang="el-GR"/>
          </a:p>
        </p:txBody>
      </p:sp>
      <p:sp>
        <p:nvSpPr>
          <p:cNvPr id="6" name="Footer Placeholder 5"/>
          <p:cNvSpPr>
            <a:spLocks noGrp="1"/>
          </p:cNvSpPr>
          <p:nvPr>
            <p:ph type="ftr" sz="quarter" idx="11"/>
          </p:nvPr>
        </p:nvSpPr>
        <p:spPr>
          <a:xfrm>
            <a:off x="301752" y="6410848"/>
            <a:ext cx="3383280" cy="365760"/>
          </a:xfrm>
        </p:spPr>
        <p:txBody>
          <a:bodyPr/>
          <a:lstStyle/>
          <a:p>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D5F6F1D0-2B8E-BB4C-A726-732EF2BB044F}" type="slidenum">
              <a:rPr lang="el-GR" smtClean="0"/>
              <a:pPr/>
              <a:t>‹#›</a:t>
            </a:fld>
            <a:endParaRPr lang="el-G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EA0D757-7ECA-8844-A57D-7BA1AAC3DC53}" type="datetimeFigureOut">
              <a:rPr lang="en-US" smtClean="0"/>
              <a:pPr/>
              <a:t>7/18/2014</a:t>
            </a:fld>
            <a:endParaRPr lang="el-GR"/>
          </a:p>
        </p:txBody>
      </p:sp>
      <p:sp>
        <p:nvSpPr>
          <p:cNvPr id="6" name="Footer Placeholder 5"/>
          <p:cNvSpPr>
            <a:spLocks noGrp="1"/>
          </p:cNvSpPr>
          <p:nvPr>
            <p:ph type="ftr" sz="quarter" idx="11"/>
          </p:nvPr>
        </p:nvSpPr>
        <p:spPr>
          <a:xfrm>
            <a:off x="301752" y="6410848"/>
            <a:ext cx="3584448" cy="365760"/>
          </a:xfrm>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A0D757-7ECA-8844-A57D-7BA1AAC3DC53}" type="datetimeFigureOut">
              <a:rPr lang="en-US" smtClean="0"/>
              <a:pPr/>
              <a:t>7/18/2014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5F6F1D0-2B8E-BB4C-A726-732EF2BB044F}"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D5F6F1D0-2B8E-BB4C-A726-732EF2BB044F}" type="slidenum">
              <a:rPr lang="el-GR" smtClean="0"/>
              <a:pPr/>
              <a:t>‹#›</a:t>
            </a:fld>
            <a:endParaRPr lang="el-G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A0D757-7ECA-8844-A57D-7BA1AAC3DC53}" type="datetimeFigureOut">
              <a:rPr lang="en-US" smtClean="0"/>
              <a:pPr/>
              <a:t>7/18/2014</a:t>
            </a:fld>
            <a:endParaRPr lang="el-GR"/>
          </a:p>
        </p:txBody>
      </p:sp>
      <p:sp>
        <p:nvSpPr>
          <p:cNvPr id="5" name="Footer Placeholder 4"/>
          <p:cNvSpPr>
            <a:spLocks noGrp="1"/>
          </p:cNvSpPr>
          <p:nvPr>
            <p:ph type="ftr" sz="quarter" idx="11"/>
          </p:nvPr>
        </p:nvSpPr>
        <p:spPr/>
        <p:txBody>
          <a:bodyPr/>
          <a:lstStyle/>
          <a:p>
            <a:endParaRPr lang="el-GR"/>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EA0D757-7ECA-8844-A57D-7BA1AAC3DC53}" type="datetimeFigureOut">
              <a:rPr lang="en-US" smtClean="0"/>
              <a:pPr/>
              <a:t>7/18/2014</a:t>
            </a:fld>
            <a:endParaRPr lang="el-G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l-G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5F6F1D0-2B8E-BB4C-A726-732EF2BB044F}" type="slidenum">
              <a:rPr lang="el-GR" smtClean="0"/>
              <a:pPr/>
              <a:t>‹#›</a:t>
            </a:fld>
            <a:endParaRPr lang="el-G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Academic_Press" TargetMode="External"/><Relationship Id="rId2" Type="http://schemas.openxmlformats.org/officeDocument/2006/relationships/hyperlink" Target="http://en.wikipedia.org/wiki/Special:BookSources/9781613501207" TargetMode="External"/><Relationship Id="rId1" Type="http://schemas.openxmlformats.org/officeDocument/2006/relationships/slideLayout" Target="../slideLayouts/slideLayout2.xml"/><Relationship Id="rId4" Type="http://schemas.openxmlformats.org/officeDocument/2006/relationships/hyperlink" Target="http://en.wikipedia.org/wiki/Special:BookSources/012369420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2819400"/>
            <a:ext cx="7772400" cy="3594100"/>
          </a:xfrm>
        </p:spPr>
        <p:txBody>
          <a:bodyPr>
            <a:normAutofit/>
          </a:bodyPr>
          <a:lstStyle/>
          <a:p>
            <a:r>
              <a:rPr lang="en-US" sz="3200" dirty="0">
                <a:solidFill>
                  <a:srgbClr val="000090"/>
                </a:solidFill>
              </a:rPr>
              <a:t>Vincent S. Gallicchio, PhD, Dp(Hon), </a:t>
            </a:r>
            <a:r>
              <a:rPr lang="en-US" sz="3200" dirty="0" smtClean="0">
                <a:solidFill>
                  <a:srgbClr val="000090"/>
                </a:solidFill>
              </a:rPr>
              <a:t>MLS(</a:t>
            </a:r>
            <a:r>
              <a:rPr lang="en-US" sz="3200" dirty="0">
                <a:solidFill>
                  <a:srgbClr val="000090"/>
                </a:solidFill>
              </a:rPr>
              <a:t>ASCP), FACS, FRSA, </a:t>
            </a:r>
            <a:r>
              <a:rPr lang="en-US" sz="3200" dirty="0" smtClean="0">
                <a:solidFill>
                  <a:srgbClr val="000090"/>
                </a:solidFill>
              </a:rPr>
              <a:t>FASAHP</a:t>
            </a:r>
          </a:p>
          <a:p>
            <a:endParaRPr lang="en-US" sz="3200" dirty="0" smtClean="0">
              <a:solidFill>
                <a:srgbClr val="000090"/>
              </a:solidFill>
            </a:endParaRPr>
          </a:p>
          <a:p>
            <a:r>
              <a:rPr lang="en-US" sz="2800" dirty="0" smtClean="0">
                <a:solidFill>
                  <a:srgbClr val="000090"/>
                </a:solidFill>
              </a:rPr>
              <a:t>Clemson university</a:t>
            </a:r>
          </a:p>
          <a:p>
            <a:r>
              <a:rPr lang="en-US" sz="2800" dirty="0" smtClean="0">
                <a:solidFill>
                  <a:srgbClr val="000090"/>
                </a:solidFill>
              </a:rPr>
              <a:t>Clemson, </a:t>
            </a:r>
            <a:r>
              <a:rPr lang="en-US" sz="2800" dirty="0" err="1" smtClean="0">
                <a:solidFill>
                  <a:srgbClr val="000090"/>
                </a:solidFill>
              </a:rPr>
              <a:t>sc</a:t>
            </a:r>
            <a:r>
              <a:rPr lang="en-US" sz="2800" dirty="0" smtClean="0">
                <a:solidFill>
                  <a:srgbClr val="000090"/>
                </a:solidFill>
              </a:rPr>
              <a:t> 29627</a:t>
            </a:r>
            <a:endParaRPr lang="en-US" sz="2800" dirty="0">
              <a:solidFill>
                <a:srgbClr val="000090"/>
              </a:solidFill>
            </a:endParaRPr>
          </a:p>
          <a:p>
            <a:endParaRPr lang="el-GR" dirty="0"/>
          </a:p>
        </p:txBody>
      </p:sp>
      <p:sp>
        <p:nvSpPr>
          <p:cNvPr id="2" name="Title 1"/>
          <p:cNvSpPr>
            <a:spLocks noGrp="1"/>
          </p:cNvSpPr>
          <p:nvPr>
            <p:ph type="ctrTitle"/>
          </p:nvPr>
        </p:nvSpPr>
        <p:spPr>
          <a:xfrm>
            <a:off x="158749" y="889000"/>
            <a:ext cx="8810625" cy="1254125"/>
          </a:xfrm>
        </p:spPr>
        <p:txBody>
          <a:bodyPr>
            <a:noAutofit/>
          </a:bodyPr>
          <a:lstStyle/>
          <a:p>
            <a:r>
              <a:rPr lang="en-US" sz="4400" b="1" dirty="0" smtClean="0"/>
              <a:t>PERSONALIZED MEDICINE</a:t>
            </a:r>
            <a:br>
              <a:rPr lang="en-US" sz="4400" b="1" dirty="0" smtClean="0"/>
            </a:br>
            <a:r>
              <a:rPr lang="en-US" sz="4400" b="1" i="1" dirty="0" smtClean="0"/>
              <a:t>IS IT THE WAY FORWARD IN HEALTH CARE?</a:t>
            </a:r>
            <a:endParaRPr lang="el-GR" sz="4400" b="1" i="1" dirty="0"/>
          </a:p>
        </p:txBody>
      </p:sp>
    </p:spTree>
    <p:extLst>
      <p:ext uri="{BB962C8B-B14F-4D97-AF65-F5344CB8AC3E}">
        <p14:creationId xmlns:p14="http://schemas.microsoft.com/office/powerpoint/2010/main" xmlns="" val="4012251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FF0000"/>
                </a:solidFill>
              </a:rPr>
              <a:t>PERSONALIZED MEDICINE</a:t>
            </a:r>
            <a:endParaRPr lang="el-GR" dirty="0">
              <a:solidFill>
                <a:srgbClr val="FF0000"/>
              </a:solidFill>
            </a:endParaRPr>
          </a:p>
        </p:txBody>
      </p:sp>
      <p:sp>
        <p:nvSpPr>
          <p:cNvPr id="3" name="Content Placeholder 2"/>
          <p:cNvSpPr>
            <a:spLocks noGrp="1"/>
          </p:cNvSpPr>
          <p:nvPr>
            <p:ph sz="quarter" idx="1"/>
          </p:nvPr>
        </p:nvSpPr>
        <p:spPr/>
        <p:txBody>
          <a:bodyPr/>
          <a:lstStyle/>
          <a:p>
            <a:pPr algn="ctr"/>
            <a:r>
              <a:rPr lang="en-US" b="1" dirty="0" smtClean="0"/>
              <a:t>OUTLINE</a:t>
            </a:r>
          </a:p>
          <a:p>
            <a:pPr algn="ctr"/>
            <a:endParaRPr lang="en-US" b="1" dirty="0" smtClean="0"/>
          </a:p>
          <a:p>
            <a:pPr lvl="1" algn="ctr"/>
            <a:r>
              <a:rPr lang="en-US" b="1" dirty="0" smtClean="0"/>
              <a:t>BACKGROUND</a:t>
            </a:r>
          </a:p>
          <a:p>
            <a:pPr lvl="1" algn="ctr"/>
            <a:r>
              <a:rPr lang="en-US" b="1" dirty="0" smtClean="0"/>
              <a:t>POTENTIAL APPLICATIONS</a:t>
            </a:r>
          </a:p>
          <a:p>
            <a:pPr lvl="1" algn="ctr"/>
            <a:r>
              <a:rPr lang="en-US" b="1" dirty="0" smtClean="0"/>
              <a:t>CONCERNS &amp; OPPORTUNITIES</a:t>
            </a:r>
          </a:p>
          <a:p>
            <a:pPr lvl="1" algn="ctr"/>
            <a:r>
              <a:rPr lang="en-US" b="1" dirty="0" smtClean="0"/>
              <a:t>EDUCATION</a:t>
            </a:r>
          </a:p>
          <a:p>
            <a:pPr lvl="1" algn="ctr"/>
            <a:r>
              <a:rPr lang="en-US" b="1" dirty="0" smtClean="0"/>
              <a:t>TRACE METALS</a:t>
            </a:r>
          </a:p>
          <a:p>
            <a:pPr lvl="1" algn="ctr"/>
            <a:r>
              <a:rPr lang="en-US" b="1" dirty="0" smtClean="0"/>
              <a:t>HALOTHERAPY</a:t>
            </a:r>
          </a:p>
          <a:p>
            <a:pPr lvl="1"/>
            <a:endParaRPr lang="en-US" b="1" dirty="0" smtClean="0"/>
          </a:p>
        </p:txBody>
      </p:sp>
    </p:spTree>
    <p:extLst>
      <p:ext uri="{BB962C8B-B14F-4D97-AF65-F5344CB8AC3E}">
        <p14:creationId xmlns:p14="http://schemas.microsoft.com/office/powerpoint/2010/main" xmlns="" val="1250560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solidFill>
                <a:srgbClr val="FF0000"/>
              </a:solidFill>
            </a:endParaRPr>
          </a:p>
        </p:txBody>
      </p:sp>
      <p:sp>
        <p:nvSpPr>
          <p:cNvPr id="3" name="Content Placeholder 2"/>
          <p:cNvSpPr>
            <a:spLocks noGrp="1"/>
          </p:cNvSpPr>
          <p:nvPr>
            <p:ph sz="quarter" idx="1"/>
          </p:nvPr>
        </p:nvSpPr>
        <p:spPr/>
        <p:txBody>
          <a:bodyPr/>
          <a:lstStyle/>
          <a:p>
            <a:r>
              <a:rPr lang="en-US" b="1" dirty="0" smtClean="0">
                <a:solidFill>
                  <a:schemeClr val="tx2"/>
                </a:solidFill>
              </a:rPr>
              <a:t>Medical Model Proposing Customization of Health Care</a:t>
            </a:r>
          </a:p>
          <a:p>
            <a:r>
              <a:rPr lang="en-US" b="1" dirty="0" smtClean="0">
                <a:solidFill>
                  <a:schemeClr val="tx2"/>
                </a:solidFill>
              </a:rPr>
              <a:t>All medical decisions directed to the patient</a:t>
            </a:r>
          </a:p>
          <a:p>
            <a:r>
              <a:rPr lang="en-US" b="1" dirty="0" smtClean="0">
                <a:solidFill>
                  <a:schemeClr val="tx2"/>
                </a:solidFill>
              </a:rPr>
              <a:t>Term first used context of genetics &amp; genetic information</a:t>
            </a:r>
          </a:p>
          <a:p>
            <a:r>
              <a:rPr lang="en-US" b="1" dirty="0" smtClean="0">
                <a:solidFill>
                  <a:schemeClr val="tx2"/>
                </a:solidFill>
              </a:rPr>
              <a:t>As all medical decisions target the patient, PM involves the use of technology to enhance the personalization of the patient</a:t>
            </a:r>
            <a:endParaRPr lang="el-GR" b="1" dirty="0">
              <a:solidFill>
                <a:schemeClr val="tx2"/>
              </a:solidFill>
            </a:endParaRPr>
          </a:p>
        </p:txBody>
      </p:sp>
    </p:spTree>
    <p:extLst>
      <p:ext uri="{BB962C8B-B14F-4D97-AF65-F5344CB8AC3E}">
        <p14:creationId xmlns:p14="http://schemas.microsoft.com/office/powerpoint/2010/main" xmlns="" val="2490909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solidFill>
                <a:srgbClr val="FF0000"/>
              </a:solidFill>
            </a:endParaRPr>
          </a:p>
        </p:txBody>
      </p:sp>
      <p:sp>
        <p:nvSpPr>
          <p:cNvPr id="3" name="Content Placeholder 2"/>
          <p:cNvSpPr>
            <a:spLocks noGrp="1"/>
          </p:cNvSpPr>
          <p:nvPr>
            <p:ph sz="quarter" idx="1"/>
          </p:nvPr>
        </p:nvSpPr>
        <p:spPr/>
        <p:txBody>
          <a:bodyPr/>
          <a:lstStyle/>
          <a:p>
            <a:r>
              <a:rPr lang="en-US" b="1" dirty="0" smtClean="0"/>
              <a:t>BACKGROUND</a:t>
            </a:r>
          </a:p>
          <a:p>
            <a:r>
              <a:rPr lang="en-US" b="1" dirty="0" smtClean="0">
                <a:solidFill>
                  <a:schemeClr val="tx2"/>
                </a:solidFill>
              </a:rPr>
              <a:t>Traditional clinical diagnosis focuses on patient’s clinical signs and symptoms, medical &amp; family history &amp; clinical laboratory data</a:t>
            </a:r>
          </a:p>
          <a:p>
            <a:r>
              <a:rPr lang="en-US" b="1" dirty="0" smtClean="0">
                <a:solidFill>
                  <a:schemeClr val="tx2"/>
                </a:solidFill>
              </a:rPr>
              <a:t>This is a reactive approach treatment/medication starts after symptoms appear</a:t>
            </a:r>
          </a:p>
          <a:p>
            <a:r>
              <a:rPr lang="en-US" b="1" dirty="0" smtClean="0">
                <a:solidFill>
                  <a:schemeClr val="tx2"/>
                </a:solidFill>
              </a:rPr>
              <a:t>Advances in genetics  (Human Genome Project) have advanced our understanding of the impact of genetics on human disease</a:t>
            </a:r>
            <a:endParaRPr lang="el-GR" b="1" dirty="0">
              <a:solidFill>
                <a:schemeClr val="tx2"/>
              </a:solidFill>
            </a:endParaRPr>
          </a:p>
        </p:txBody>
      </p:sp>
    </p:spTree>
    <p:extLst>
      <p:ext uri="{BB962C8B-B14F-4D97-AF65-F5344CB8AC3E}">
        <p14:creationId xmlns:p14="http://schemas.microsoft.com/office/powerpoint/2010/main" xmlns="" val="2552445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solidFill>
                <a:srgbClr val="FF0000"/>
              </a:solidFill>
            </a:endParaRPr>
          </a:p>
        </p:txBody>
      </p:sp>
      <p:sp>
        <p:nvSpPr>
          <p:cNvPr id="3" name="Content Placeholder 2"/>
          <p:cNvSpPr>
            <a:spLocks noGrp="1"/>
          </p:cNvSpPr>
          <p:nvPr>
            <p:ph sz="quarter" idx="1"/>
          </p:nvPr>
        </p:nvSpPr>
        <p:spPr/>
        <p:txBody>
          <a:bodyPr/>
          <a:lstStyle/>
          <a:p>
            <a:r>
              <a:rPr lang="en-US" b="1" dirty="0" smtClean="0"/>
              <a:t>POTENTIAL APPLICATIONS</a:t>
            </a:r>
          </a:p>
          <a:p>
            <a:r>
              <a:rPr lang="en-US" b="1" dirty="0" smtClean="0">
                <a:solidFill>
                  <a:schemeClr val="tx2"/>
                </a:solidFill>
              </a:rPr>
              <a:t>Improves understanding of role of genes in normal human development &amp; physiology</a:t>
            </a:r>
          </a:p>
          <a:p>
            <a:r>
              <a:rPr lang="en-US" b="1" dirty="0" smtClean="0">
                <a:solidFill>
                  <a:schemeClr val="tx2"/>
                </a:solidFill>
              </a:rPr>
              <a:t>Identifies single nucleotide polymorphisms (SNPs) </a:t>
            </a:r>
          </a:p>
          <a:p>
            <a:r>
              <a:rPr lang="en-US" b="1" dirty="0" smtClean="0">
                <a:solidFill>
                  <a:schemeClr val="tx2"/>
                </a:solidFill>
              </a:rPr>
              <a:t>SNPs account for genetic variability between individuals</a:t>
            </a:r>
          </a:p>
          <a:p>
            <a:r>
              <a:rPr lang="en-US" b="1" dirty="0" smtClean="0">
                <a:solidFill>
                  <a:schemeClr val="tx2"/>
                </a:solidFill>
              </a:rPr>
              <a:t>Allows use of  genome-wide association studies (GWAS) to examine genetic variation &amp; risk for many common diseases</a:t>
            </a:r>
          </a:p>
          <a:p>
            <a:endParaRPr lang="el-GR" dirty="0"/>
          </a:p>
        </p:txBody>
      </p:sp>
    </p:spTree>
    <p:extLst>
      <p:ext uri="{BB962C8B-B14F-4D97-AF65-F5344CB8AC3E}">
        <p14:creationId xmlns:p14="http://schemas.microsoft.com/office/powerpoint/2010/main" xmlns="" val="35083585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solidFill>
                <a:srgbClr val="FF0000"/>
              </a:solidFill>
            </a:endParaRPr>
          </a:p>
        </p:txBody>
      </p:sp>
      <p:sp>
        <p:nvSpPr>
          <p:cNvPr id="3" name="Content Placeholder 2"/>
          <p:cNvSpPr>
            <a:spLocks noGrp="1"/>
          </p:cNvSpPr>
          <p:nvPr>
            <p:ph sz="quarter" idx="1"/>
          </p:nvPr>
        </p:nvSpPr>
        <p:spPr/>
        <p:txBody>
          <a:bodyPr>
            <a:normAutofit lnSpcReduction="10000"/>
          </a:bodyPr>
          <a:lstStyle/>
          <a:p>
            <a:r>
              <a:rPr lang="en-US" b="1" dirty="0" smtClean="0">
                <a:solidFill>
                  <a:schemeClr val="tx2"/>
                </a:solidFill>
              </a:rPr>
              <a:t>Impact on medications - pharmaceuticals</a:t>
            </a:r>
          </a:p>
          <a:p>
            <a:r>
              <a:rPr lang="en-US" b="1" dirty="0" smtClean="0">
                <a:solidFill>
                  <a:schemeClr val="tx2"/>
                </a:solidFill>
              </a:rPr>
              <a:t>Developed based upon empiric observations</a:t>
            </a:r>
          </a:p>
          <a:p>
            <a:r>
              <a:rPr lang="en-US" b="1" dirty="0" smtClean="0">
                <a:solidFill>
                  <a:schemeClr val="tx2"/>
                </a:solidFill>
              </a:rPr>
              <a:t>Examples, antibiotics developed to inhibit growth of microbes</a:t>
            </a:r>
          </a:p>
          <a:p>
            <a:r>
              <a:rPr lang="en-US" b="1" dirty="0" smtClean="0">
                <a:solidFill>
                  <a:schemeClr val="tx2"/>
                </a:solidFill>
              </a:rPr>
              <a:t>Drugs for high blood pressure designed to act on pathways involved in hypertension</a:t>
            </a:r>
          </a:p>
          <a:p>
            <a:r>
              <a:rPr lang="en-US" b="1" dirty="0" smtClean="0">
                <a:solidFill>
                  <a:schemeClr val="tx2"/>
                </a:solidFill>
              </a:rPr>
              <a:t>Medications for high cholesterol target absorption &amp; metabolism of cholesterol</a:t>
            </a:r>
          </a:p>
          <a:p>
            <a:r>
              <a:rPr lang="en-US" b="1" dirty="0" smtClean="0">
                <a:solidFill>
                  <a:schemeClr val="tx2"/>
                </a:solidFill>
              </a:rPr>
              <a:t>Drugs for diabetes target improving insulin release &amp; use by tissues</a:t>
            </a:r>
            <a:endParaRPr lang="el-GR" b="1" dirty="0">
              <a:solidFill>
                <a:schemeClr val="tx2"/>
              </a:solidFill>
            </a:endParaRPr>
          </a:p>
        </p:txBody>
      </p:sp>
    </p:spTree>
    <p:extLst>
      <p:ext uri="{BB962C8B-B14F-4D97-AF65-F5344CB8AC3E}">
        <p14:creationId xmlns:p14="http://schemas.microsoft.com/office/powerpoint/2010/main" xmlns="" val="18740958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solidFill>
                <a:srgbClr val="FF0000"/>
              </a:solidFill>
            </a:endParaRPr>
          </a:p>
        </p:txBody>
      </p:sp>
      <p:sp>
        <p:nvSpPr>
          <p:cNvPr id="3" name="Content Placeholder 2"/>
          <p:cNvSpPr>
            <a:spLocks noGrp="1"/>
          </p:cNvSpPr>
          <p:nvPr>
            <p:ph sz="quarter" idx="1"/>
          </p:nvPr>
        </p:nvSpPr>
        <p:spPr/>
        <p:txBody>
          <a:bodyPr>
            <a:normAutofit lnSpcReduction="10000"/>
          </a:bodyPr>
          <a:lstStyle/>
          <a:p>
            <a:r>
              <a:rPr lang="en-US" b="1" dirty="0" err="1" smtClean="0"/>
              <a:t>Pharmacogenetics</a:t>
            </a:r>
            <a:endParaRPr lang="en-US" b="1" dirty="0" smtClean="0"/>
          </a:p>
          <a:p>
            <a:pPr lvl="1"/>
            <a:r>
              <a:rPr lang="en-US" sz="2400" b="1" dirty="0" smtClean="0"/>
              <a:t>Advances in molecular biology &amp; genetics = molecular medicine</a:t>
            </a:r>
          </a:p>
          <a:p>
            <a:pPr lvl="1"/>
            <a:r>
              <a:rPr lang="en-US" sz="2400" b="1" dirty="0" smtClean="0"/>
              <a:t>Created “companion diagnostics” = proteins, genes &amp; specific mutations are assayed in a patient creating specialized individual treatments</a:t>
            </a:r>
          </a:p>
          <a:p>
            <a:pPr lvl="1"/>
            <a:r>
              <a:rPr lang="en-US" sz="2400" b="1" dirty="0" smtClean="0"/>
              <a:t>Doing so stratifies disease status in patients</a:t>
            </a:r>
          </a:p>
          <a:p>
            <a:pPr lvl="1"/>
            <a:r>
              <a:rPr lang="en-US" sz="2400" b="1" dirty="0" smtClean="0"/>
              <a:t>Allows for proper medications &amp; dosages </a:t>
            </a:r>
          </a:p>
          <a:p>
            <a:pPr lvl="1"/>
            <a:r>
              <a:rPr lang="en-US" sz="2400" b="1" dirty="0" smtClean="0"/>
              <a:t>Allows for detecting risk factors</a:t>
            </a:r>
          </a:p>
          <a:p>
            <a:pPr lvl="1"/>
            <a:r>
              <a:rPr lang="en-US" sz="2400" b="1" dirty="0" smtClean="0"/>
              <a:t>Allows for prevention strategies </a:t>
            </a:r>
          </a:p>
          <a:p>
            <a:pPr lvl="1"/>
            <a:endParaRPr lang="en-US" b="1" dirty="0" smtClean="0"/>
          </a:p>
          <a:p>
            <a:pPr lvl="1"/>
            <a:endParaRPr lang="en-US" b="1" dirty="0" smtClean="0"/>
          </a:p>
          <a:p>
            <a:pPr lvl="1"/>
            <a:endParaRPr lang="en-US" b="1" dirty="0" smtClean="0"/>
          </a:p>
          <a:p>
            <a:pPr lvl="1"/>
            <a:endParaRPr lang="en-US" b="1" dirty="0" smtClean="0"/>
          </a:p>
          <a:p>
            <a:endParaRPr lang="el-GR" b="1" dirty="0"/>
          </a:p>
        </p:txBody>
      </p:sp>
    </p:spTree>
    <p:extLst>
      <p:ext uri="{BB962C8B-B14F-4D97-AF65-F5344CB8AC3E}">
        <p14:creationId xmlns:p14="http://schemas.microsoft.com/office/powerpoint/2010/main" xmlns="" val="12306645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err="1" smtClean="0"/>
              <a:t>Pharmacogenetics</a:t>
            </a:r>
            <a:r>
              <a:rPr lang="en-US" b="1" dirty="0" smtClean="0"/>
              <a:t> (pharmacogenomics)</a:t>
            </a:r>
          </a:p>
          <a:p>
            <a:pPr lvl="1"/>
            <a:r>
              <a:rPr lang="en-US" b="1" dirty="0" smtClean="0"/>
              <a:t>Field of study examines impact of genetic variation &amp; drug responses via biomarkers</a:t>
            </a:r>
          </a:p>
          <a:p>
            <a:pPr lvl="1"/>
            <a:r>
              <a:rPr lang="en-US" b="1" dirty="0" smtClean="0"/>
              <a:t>Aims to optimizing proper drug therapy @ dosage for patients – increasing efficacy &amp; safety</a:t>
            </a:r>
          </a:p>
          <a:p>
            <a:pPr lvl="1"/>
            <a:r>
              <a:rPr lang="en-US" b="1" dirty="0" smtClean="0"/>
              <a:t>Other benefits – by monitoring biomarkers - reduces time, cost &amp; failure rates in clinical trials in developing new medications</a:t>
            </a:r>
          </a:p>
          <a:p>
            <a:pPr lvl="1"/>
            <a:r>
              <a:rPr lang="en-US" b="1" dirty="0" smtClean="0"/>
              <a:t>Increases opportunities to develop novel therapeutics</a:t>
            </a:r>
          </a:p>
          <a:p>
            <a:pPr lvl="1"/>
            <a:r>
              <a:rPr lang="en-US" b="1" i="1" dirty="0" smtClean="0"/>
              <a:t>Example</a:t>
            </a:r>
            <a:r>
              <a:rPr lang="en-US" b="1" dirty="0" smtClean="0"/>
              <a:t> – genotyping variants of Cytochrome P450 involved in metabolism of warfarin (Coumadin)</a:t>
            </a:r>
          </a:p>
          <a:p>
            <a:pPr marL="274320" lvl="1" indent="0">
              <a:buNone/>
            </a:pPr>
            <a:endParaRPr lang="en-US" b="1" dirty="0"/>
          </a:p>
          <a:p>
            <a:endParaRPr lang="el-GR" dirty="0"/>
          </a:p>
        </p:txBody>
      </p:sp>
    </p:spTree>
    <p:extLst>
      <p:ext uri="{BB962C8B-B14F-4D97-AF65-F5344CB8AC3E}">
        <p14:creationId xmlns:p14="http://schemas.microsoft.com/office/powerpoint/2010/main" xmlns="" val="5270745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Proteomics </a:t>
            </a:r>
          </a:p>
          <a:p>
            <a:pPr lvl="1"/>
            <a:r>
              <a:rPr lang="en-US" b="1" dirty="0" smtClean="0"/>
              <a:t>Analysis &amp; characterization of proteins encoded by the human genome – </a:t>
            </a:r>
            <a:r>
              <a:rPr lang="en-US" b="1" i="1" dirty="0" smtClean="0"/>
              <a:t>may</a:t>
            </a:r>
            <a:r>
              <a:rPr lang="en-US" b="1" dirty="0" smtClean="0"/>
              <a:t> have impact on human disease</a:t>
            </a:r>
          </a:p>
          <a:p>
            <a:pPr lvl="1"/>
            <a:r>
              <a:rPr lang="en-US" b="1" dirty="0" smtClean="0"/>
              <a:t>DNA provides the </a:t>
            </a:r>
            <a:r>
              <a:rPr lang="en-US" b="1" i="1" dirty="0" smtClean="0"/>
              <a:t>blueprint</a:t>
            </a:r>
            <a:r>
              <a:rPr lang="en-US" b="1" dirty="0" smtClean="0"/>
              <a:t>, proteins </a:t>
            </a:r>
            <a:r>
              <a:rPr lang="en-US" b="1" i="1" dirty="0" smtClean="0"/>
              <a:t>do</a:t>
            </a:r>
            <a:r>
              <a:rPr lang="en-US" b="1" dirty="0" smtClean="0"/>
              <a:t> the work</a:t>
            </a:r>
          </a:p>
          <a:p>
            <a:pPr lvl="1"/>
            <a:r>
              <a:rPr lang="en-US" b="1" dirty="0" smtClean="0"/>
              <a:t>Functions of the cell controlled by signal transduction mechanisms – cell growth, differentiation, movement/localization &amp; death</a:t>
            </a:r>
          </a:p>
          <a:p>
            <a:pPr lvl="1"/>
            <a:r>
              <a:rPr lang="en-US" b="1" dirty="0" smtClean="0"/>
              <a:t>All functions acted upon by proteins, enzymatic activity</a:t>
            </a:r>
          </a:p>
          <a:p>
            <a:pPr lvl="1"/>
            <a:r>
              <a:rPr lang="en-US" b="1" dirty="0" smtClean="0"/>
              <a:t>Diseases, genetic influence (mutations), information processed through action of proteins</a:t>
            </a:r>
          </a:p>
          <a:p>
            <a:pPr lvl="1"/>
            <a:endParaRPr lang="en-US" b="1" dirty="0" smtClean="0"/>
          </a:p>
          <a:p>
            <a:pPr lvl="1"/>
            <a:endParaRPr lang="en-US" b="1" dirty="0" smtClean="0"/>
          </a:p>
          <a:p>
            <a:pPr lvl="1"/>
            <a:endParaRPr lang="el-GR" b="1" dirty="0"/>
          </a:p>
        </p:txBody>
      </p:sp>
    </p:spTree>
    <p:extLst>
      <p:ext uri="{BB962C8B-B14F-4D97-AF65-F5344CB8AC3E}">
        <p14:creationId xmlns:p14="http://schemas.microsoft.com/office/powerpoint/2010/main" xmlns="" val="50011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Proteomics</a:t>
            </a:r>
          </a:p>
          <a:p>
            <a:pPr lvl="1"/>
            <a:r>
              <a:rPr lang="en-US" b="1" dirty="0"/>
              <a:t>Development of pharmaceuticals has been targeted to address faulty proteins not the altered genes </a:t>
            </a:r>
            <a:endParaRPr lang="en-US" b="1" dirty="0" smtClean="0"/>
          </a:p>
          <a:p>
            <a:r>
              <a:rPr lang="en-US" b="1" dirty="0" err="1" smtClean="0"/>
              <a:t>Pharmacometabolomics</a:t>
            </a:r>
            <a:endParaRPr lang="en-US" b="1" dirty="0" smtClean="0"/>
          </a:p>
          <a:p>
            <a:pPr lvl="1"/>
            <a:r>
              <a:rPr lang="en-US" b="1" dirty="0" smtClean="0"/>
              <a:t>Because pharmaceutical efficacy is directly related to their metabolism by the body, knowing how effective drug metabolites are utilized by the body in any patient can be useful in predicting therapeutic responses to any pharmaceutical being considered for use </a:t>
            </a:r>
          </a:p>
          <a:p>
            <a:pPr lvl="1"/>
            <a:endParaRPr lang="en-US" b="1" dirty="0" smtClean="0"/>
          </a:p>
          <a:p>
            <a:pPr marL="274320" lvl="1" indent="0">
              <a:buNone/>
            </a:pPr>
            <a:endParaRPr lang="el-GR" dirty="0"/>
          </a:p>
        </p:txBody>
      </p:sp>
    </p:spTree>
    <p:extLst>
      <p:ext uri="{BB962C8B-B14F-4D97-AF65-F5344CB8AC3E}">
        <p14:creationId xmlns:p14="http://schemas.microsoft.com/office/powerpoint/2010/main" xmlns="" val="1129388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Oncology – Cancer Management</a:t>
            </a:r>
          </a:p>
          <a:p>
            <a:pPr lvl="1"/>
            <a:r>
              <a:rPr lang="en-US" b="1" dirty="0" smtClean="0"/>
              <a:t>Tumors classified based upon anatomy &amp; pathology</a:t>
            </a:r>
          </a:p>
          <a:p>
            <a:pPr lvl="1"/>
            <a:r>
              <a:rPr lang="en-US" b="1" dirty="0" smtClean="0"/>
              <a:t>Includes examination of cellular markers in tumors (HER2/NEU) in breast cancer</a:t>
            </a:r>
          </a:p>
          <a:p>
            <a:pPr lvl="1"/>
            <a:r>
              <a:rPr lang="en-US" b="1" dirty="0" smtClean="0"/>
              <a:t>New molecular testing methods (biomarkers) to identify altered genes &amp; proteins related to tumors</a:t>
            </a:r>
          </a:p>
          <a:p>
            <a:pPr lvl="1"/>
            <a:r>
              <a:rPr lang="en-US" b="1" dirty="0" smtClean="0"/>
              <a:t>Improved diagnosis &amp; improved therapeutics</a:t>
            </a:r>
          </a:p>
          <a:p>
            <a:pPr lvl="1"/>
            <a:r>
              <a:rPr lang="en-US" b="1" dirty="0" smtClean="0"/>
              <a:t>Cancer genetics – identification of altered genes related to increased predisposition to certain cancers</a:t>
            </a:r>
          </a:p>
          <a:p>
            <a:pPr lvl="1"/>
            <a:r>
              <a:rPr lang="en-US" b="1" dirty="0" smtClean="0"/>
              <a:t>Familial cancers account for up to 10% of all cancers</a:t>
            </a:r>
          </a:p>
          <a:p>
            <a:pPr lvl="1"/>
            <a:endParaRPr lang="en-US" b="1" dirty="0" smtClean="0"/>
          </a:p>
          <a:p>
            <a:pPr lvl="1"/>
            <a:endParaRPr lang="en-US" b="1" dirty="0" smtClean="0"/>
          </a:p>
          <a:p>
            <a:pPr lvl="1"/>
            <a:endParaRPr lang="en-US" b="1" dirty="0" smtClean="0"/>
          </a:p>
          <a:p>
            <a:pPr lvl="1"/>
            <a:endParaRPr lang="en-US" b="1" dirty="0" smtClean="0"/>
          </a:p>
          <a:p>
            <a:pPr lvl="1"/>
            <a:endParaRPr lang="en-US" b="1" dirty="0" smtClean="0"/>
          </a:p>
          <a:p>
            <a:pPr lvl="1"/>
            <a:endParaRPr lang="el-GR" b="1" dirty="0"/>
          </a:p>
        </p:txBody>
      </p:sp>
    </p:spTree>
    <p:extLst>
      <p:ext uri="{BB962C8B-B14F-4D97-AF65-F5344CB8AC3E}">
        <p14:creationId xmlns:p14="http://schemas.microsoft.com/office/powerpoint/2010/main" xmlns="" val="6885410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Personalized Management of Cancer</a:t>
            </a:r>
          </a:p>
          <a:p>
            <a:pPr lvl="1"/>
            <a:r>
              <a:rPr lang="en-US" b="1" dirty="0" smtClean="0"/>
              <a:t>Testing for </a:t>
            </a:r>
            <a:r>
              <a:rPr lang="en-US" b="1" i="1" dirty="0" smtClean="0"/>
              <a:t>BCRA1 </a:t>
            </a:r>
            <a:r>
              <a:rPr lang="en-US" b="1" dirty="0" smtClean="0"/>
              <a:t>&amp; </a:t>
            </a:r>
            <a:r>
              <a:rPr lang="en-US" b="1" i="1" dirty="0" smtClean="0"/>
              <a:t>BCRA2</a:t>
            </a:r>
            <a:r>
              <a:rPr lang="en-US" b="1" dirty="0" smtClean="0"/>
              <a:t> mutations for heredity breast-ovarian cancers</a:t>
            </a:r>
          </a:p>
          <a:p>
            <a:pPr lvl="1"/>
            <a:r>
              <a:rPr lang="en-US" b="1" dirty="0" smtClean="0"/>
              <a:t>Minimal residual disease (MRD) identifying tumor markers to quantify residual presence of tumor tissue</a:t>
            </a:r>
          </a:p>
          <a:p>
            <a:pPr lvl="1"/>
            <a:r>
              <a:rPr lang="en-US" b="1" dirty="0" smtClean="0"/>
              <a:t>Targeted therapy used to pinpoint therapeutics to specific molecular pathway in diseased tissue</a:t>
            </a:r>
          </a:p>
          <a:p>
            <a:pPr lvl="2"/>
            <a:r>
              <a:rPr lang="en-US" b="1" dirty="0" smtClean="0"/>
              <a:t>Herceptin (</a:t>
            </a:r>
            <a:r>
              <a:rPr lang="en-US" b="1" dirty="0" err="1" smtClean="0"/>
              <a:t>trastuzumab</a:t>
            </a:r>
            <a:r>
              <a:rPr lang="en-US" b="1" dirty="0" smtClean="0"/>
              <a:t>) for women with breast cancer where HER2 protein is overexpressed</a:t>
            </a:r>
          </a:p>
          <a:p>
            <a:pPr lvl="2"/>
            <a:r>
              <a:rPr lang="en-US" b="1" dirty="0" smtClean="0"/>
              <a:t>Tyrosine kinase inhibitors (</a:t>
            </a:r>
            <a:r>
              <a:rPr lang="en-US" b="1" dirty="0" err="1" smtClean="0"/>
              <a:t>imatinib</a:t>
            </a:r>
            <a:r>
              <a:rPr lang="en-US" b="1" dirty="0" smtClean="0"/>
              <a:t>/</a:t>
            </a:r>
            <a:r>
              <a:rPr lang="en-US" b="1" dirty="0" err="1" smtClean="0"/>
              <a:t>Gleevac</a:t>
            </a:r>
            <a:r>
              <a:rPr lang="en-US" b="1" dirty="0" smtClean="0"/>
              <a:t>) in CML where BCR-ABL fusion gene is overexpressed (95% cases)</a:t>
            </a:r>
          </a:p>
          <a:p>
            <a:pPr marL="594360" lvl="2" indent="0">
              <a:buNone/>
            </a:pPr>
            <a:endParaRPr lang="en-US" b="1" dirty="0" smtClean="0"/>
          </a:p>
          <a:p>
            <a:pPr lvl="1"/>
            <a:endParaRPr lang="el-GR" b="1" dirty="0"/>
          </a:p>
        </p:txBody>
      </p:sp>
    </p:spTree>
    <p:extLst>
      <p:ext uri="{BB962C8B-B14F-4D97-AF65-F5344CB8AC3E}">
        <p14:creationId xmlns:p14="http://schemas.microsoft.com/office/powerpoint/2010/main" xmlns="" val="140908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Customized Pharmaceutical Products</a:t>
            </a:r>
          </a:p>
          <a:p>
            <a:pPr lvl="1"/>
            <a:r>
              <a:rPr lang="en-US" b="1" dirty="0" smtClean="0"/>
              <a:t>Compound pharmacy – oral medications</a:t>
            </a:r>
          </a:p>
          <a:p>
            <a:pPr lvl="1"/>
            <a:r>
              <a:rPr lang="en-US" b="1" dirty="0" smtClean="0"/>
              <a:t>Less common service available through local pharmacies “</a:t>
            </a:r>
            <a:r>
              <a:rPr lang="en-US" b="1" dirty="0" err="1" smtClean="0"/>
              <a:t>polypills</a:t>
            </a:r>
            <a:r>
              <a:rPr lang="en-US" b="1" dirty="0" smtClean="0"/>
              <a:t>” can be obtained via Mail-Order</a:t>
            </a:r>
          </a:p>
          <a:p>
            <a:pPr lvl="1"/>
            <a:r>
              <a:rPr lang="en-US" b="1" dirty="0" smtClean="0"/>
              <a:t>Hospital pharmacies still combine meds for </a:t>
            </a:r>
            <a:r>
              <a:rPr lang="en-US" b="1" dirty="0" err="1" smtClean="0"/>
              <a:t>i.v.</a:t>
            </a:r>
            <a:r>
              <a:rPr lang="en-US" b="1" dirty="0" smtClean="0"/>
              <a:t> use</a:t>
            </a:r>
          </a:p>
          <a:p>
            <a:pPr lvl="1"/>
            <a:r>
              <a:rPr lang="en-US" b="1" dirty="0" smtClean="0"/>
              <a:t>New using “laser-jet” technology. Each compound dissolved in a solvent</a:t>
            </a:r>
          </a:p>
          <a:p>
            <a:pPr lvl="1"/>
            <a:r>
              <a:rPr lang="en-US" b="1" dirty="0" smtClean="0"/>
              <a:t>As long as prescribed medication/dosage is within patient’s profile, customized product does not require FDA approva</a:t>
            </a:r>
            <a:r>
              <a:rPr lang="en-US" b="1" dirty="0"/>
              <a:t>l</a:t>
            </a:r>
            <a:r>
              <a:rPr lang="en-US" b="1" dirty="0" smtClean="0"/>
              <a:t> </a:t>
            </a:r>
          </a:p>
          <a:p>
            <a:pPr lvl="1"/>
            <a:endParaRPr lang="en-US" b="1" dirty="0" smtClean="0"/>
          </a:p>
          <a:p>
            <a:pPr lvl="1"/>
            <a:endParaRPr lang="en-US" b="1" dirty="0" smtClean="0"/>
          </a:p>
          <a:p>
            <a:pPr lvl="1"/>
            <a:endParaRPr lang="en-US" b="1" dirty="0" smtClean="0"/>
          </a:p>
          <a:p>
            <a:pPr lvl="1"/>
            <a:endParaRPr lang="en-US" b="1" dirty="0" smtClean="0"/>
          </a:p>
          <a:p>
            <a:pPr lvl="1"/>
            <a:endParaRPr lang="el-GR" b="1" dirty="0"/>
          </a:p>
        </p:txBody>
      </p:sp>
    </p:spTree>
    <p:extLst>
      <p:ext uri="{BB962C8B-B14F-4D97-AF65-F5344CB8AC3E}">
        <p14:creationId xmlns:p14="http://schemas.microsoft.com/office/powerpoint/2010/main" xmlns="" val="4203492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NOTABLE CONCERNS &amp; OPPORTUNITIES</a:t>
            </a:r>
          </a:p>
          <a:p>
            <a:pPr lvl="1"/>
            <a:r>
              <a:rPr lang="en-US" b="1" dirty="0" smtClean="0"/>
              <a:t>Barriers to genetic testing – what is done with the information? Employers &amp; insurance companies</a:t>
            </a:r>
          </a:p>
          <a:p>
            <a:pPr lvl="1"/>
            <a:r>
              <a:rPr lang="en-US" b="1" dirty="0" smtClean="0"/>
              <a:t>2008 President Bush signed “Genetic Information Nondiscrimination Act”</a:t>
            </a:r>
          </a:p>
          <a:p>
            <a:pPr lvl="1"/>
            <a:r>
              <a:rPr lang="en-US" b="1" dirty="0" smtClean="0"/>
              <a:t>New molecular diagnostic tests may provide for clinicians opportunity to more effectively diagnose &amp; monitor patient disease status</a:t>
            </a:r>
          </a:p>
          <a:p>
            <a:pPr lvl="1"/>
            <a:r>
              <a:rPr lang="en-US" b="1" dirty="0" err="1" smtClean="0"/>
              <a:t>Theranostics</a:t>
            </a:r>
            <a:r>
              <a:rPr lang="en-US" b="1" dirty="0" smtClean="0"/>
              <a:t> – developing personalized meds for patients taking into account optimal patient response &amp; resistance profile - </a:t>
            </a:r>
            <a:r>
              <a:rPr lang="en-US" b="1" i="1" dirty="0" smtClean="0"/>
              <a:t>Little evidence to date therapies being developed</a:t>
            </a:r>
          </a:p>
          <a:p>
            <a:pPr lvl="1"/>
            <a:endParaRPr lang="en-US" b="1" dirty="0" smtClean="0"/>
          </a:p>
          <a:p>
            <a:pPr lvl="1"/>
            <a:endParaRPr lang="el-GR" b="1" dirty="0"/>
          </a:p>
        </p:txBody>
      </p:sp>
    </p:spTree>
    <p:extLst>
      <p:ext uri="{BB962C8B-B14F-4D97-AF65-F5344CB8AC3E}">
        <p14:creationId xmlns:p14="http://schemas.microsoft.com/office/powerpoint/2010/main" xmlns="" val="3164374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solidFill>
                  <a:srgbClr val="000000"/>
                </a:solidFill>
              </a:rPr>
              <a:t>Cost </a:t>
            </a:r>
            <a:r>
              <a:rPr lang="en-US" b="1" dirty="0" err="1" smtClean="0">
                <a:solidFill>
                  <a:srgbClr val="000000"/>
                </a:solidFill>
              </a:rPr>
              <a:t>vs</a:t>
            </a:r>
            <a:r>
              <a:rPr lang="en-US" b="1" dirty="0" smtClean="0">
                <a:solidFill>
                  <a:srgbClr val="000000"/>
                </a:solidFill>
              </a:rPr>
              <a:t> benefit?</a:t>
            </a:r>
          </a:p>
          <a:p>
            <a:pPr lvl="1"/>
            <a:r>
              <a:rPr lang="en-US" b="1" dirty="0" smtClean="0"/>
              <a:t>Initial costs for new diagnostic tests &amp; individualized therapies </a:t>
            </a:r>
            <a:r>
              <a:rPr lang="en-US" b="1" smtClean="0"/>
              <a:t>may be </a:t>
            </a:r>
            <a:r>
              <a:rPr lang="en-US" b="1" dirty="0" smtClean="0"/>
              <a:t>increased VS</a:t>
            </a:r>
          </a:p>
          <a:p>
            <a:pPr lvl="1"/>
            <a:r>
              <a:rPr lang="en-US" b="1" dirty="0" smtClean="0">
                <a:solidFill>
                  <a:schemeClr val="tx2"/>
                </a:solidFill>
              </a:rPr>
              <a:t>Use of PM meds may decrease care costs over time</a:t>
            </a:r>
          </a:p>
          <a:p>
            <a:pPr lvl="1"/>
            <a:r>
              <a:rPr lang="en-US" b="1" dirty="0" smtClean="0"/>
              <a:t>Insurance coverage? Based upon actuarial stats using large populations; PM use based upon very small populations, thereby lower actuarial estimates – less attractive over short-term, should increase over-time</a:t>
            </a:r>
          </a:p>
          <a:p>
            <a:pPr lvl="1"/>
            <a:r>
              <a:rPr lang="en-US" b="1" dirty="0" smtClean="0"/>
              <a:t>For health care providers, use of PM should improve health care delivery through more precise diagnostics &amp; effective therapies leading to better patient outcomes</a:t>
            </a:r>
          </a:p>
          <a:p>
            <a:pPr lvl="1"/>
            <a:endParaRPr lang="en-US" b="1" dirty="0" smtClean="0">
              <a:solidFill>
                <a:schemeClr val="tx2"/>
              </a:solidFill>
            </a:endParaRPr>
          </a:p>
          <a:p>
            <a:pPr lvl="1"/>
            <a:endParaRPr lang="el-GR" b="1" dirty="0">
              <a:solidFill>
                <a:schemeClr val="tx2"/>
              </a:solidFill>
            </a:endParaRPr>
          </a:p>
        </p:txBody>
      </p:sp>
    </p:spTree>
    <p:extLst>
      <p:ext uri="{BB962C8B-B14F-4D97-AF65-F5344CB8AC3E}">
        <p14:creationId xmlns:p14="http://schemas.microsoft.com/office/powerpoint/2010/main" xmlns="" val="29363585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Education</a:t>
            </a:r>
          </a:p>
          <a:p>
            <a:pPr lvl="1"/>
            <a:r>
              <a:rPr lang="en-US" b="1" dirty="0" smtClean="0"/>
              <a:t>Increasing number of universities are increasing focus on PM through their medical schools</a:t>
            </a:r>
          </a:p>
          <a:p>
            <a:pPr lvl="1"/>
            <a:r>
              <a:rPr lang="en-US" b="1" dirty="0" smtClean="0"/>
              <a:t>Sub-specialties in PM being developed at Duke, Harvard &amp; Mt. Sinai</a:t>
            </a:r>
          </a:p>
          <a:p>
            <a:pPr lvl="1"/>
            <a:r>
              <a:rPr lang="en-US" b="1" dirty="0" smtClean="0"/>
              <a:t>New medical school focused on approaching medical education trough PM being developed in Arizona through a partnership between ASU &amp; Translational Genomics Research Institute (</a:t>
            </a:r>
            <a:r>
              <a:rPr lang="en-US" b="1" dirty="0" err="1" smtClean="0"/>
              <a:t>TGen</a:t>
            </a:r>
            <a:r>
              <a:rPr lang="en-US" b="1" dirty="0" smtClean="0"/>
              <a:t>)</a:t>
            </a:r>
          </a:p>
          <a:p>
            <a:pPr lvl="1"/>
            <a:r>
              <a:rPr lang="en-US" b="1" dirty="0" smtClean="0"/>
              <a:t>In Connecticut, Helix Health first privatized clinical medical practice in operation focused on PM. Teaching medical residents on the use of PM</a:t>
            </a:r>
            <a:endParaRPr lang="el-GR" b="1" dirty="0"/>
          </a:p>
        </p:txBody>
      </p:sp>
    </p:spTree>
    <p:extLst>
      <p:ext uri="{BB962C8B-B14F-4D97-AF65-F5344CB8AC3E}">
        <p14:creationId xmlns:p14="http://schemas.microsoft.com/office/powerpoint/2010/main" xmlns="" val="4104763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TRACE ELEMENTS – USE IN PM?</a:t>
            </a:r>
          </a:p>
          <a:p>
            <a:r>
              <a:rPr lang="en-US" b="1" dirty="0">
                <a:solidFill>
                  <a:schemeClr val="tx2"/>
                </a:solidFill>
              </a:rPr>
              <a:t>Iron, copper, iodine, manganese, selenium, zinc, chrome, cobalt, fluorine, lithium, nickel and silicon are the most important </a:t>
            </a:r>
            <a:r>
              <a:rPr lang="en-US" b="1" dirty="0" smtClean="0">
                <a:solidFill>
                  <a:schemeClr val="tx2"/>
                </a:solidFill>
              </a:rPr>
              <a:t>ones – ESSENTIAL for normal physiological function(s)</a:t>
            </a:r>
          </a:p>
          <a:p>
            <a:r>
              <a:rPr lang="en-US" b="1" dirty="0" smtClean="0">
                <a:solidFill>
                  <a:schemeClr val="tx2"/>
                </a:solidFill>
              </a:rPr>
              <a:t>Not produced by the body</a:t>
            </a:r>
          </a:p>
          <a:p>
            <a:r>
              <a:rPr lang="en-US" b="1" dirty="0" smtClean="0">
                <a:solidFill>
                  <a:schemeClr val="tx2"/>
                </a:solidFill>
              </a:rPr>
              <a:t>When documented to be deficient (diet) must be replaced &amp; body storage replenished</a:t>
            </a:r>
          </a:p>
          <a:p>
            <a:endParaRPr lang="el-GR" b="1" dirty="0"/>
          </a:p>
        </p:txBody>
      </p:sp>
    </p:spTree>
    <p:extLst>
      <p:ext uri="{BB962C8B-B14F-4D97-AF65-F5344CB8AC3E}">
        <p14:creationId xmlns:p14="http://schemas.microsoft.com/office/powerpoint/2010/main" xmlns="" val="41876711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r>
              <a:rPr lang="en-US" b="1" dirty="0" smtClean="0"/>
              <a:t>HALOTHERAPY</a:t>
            </a:r>
          </a:p>
          <a:p>
            <a:pPr lvl="1"/>
            <a:r>
              <a:rPr lang="en-US" b="1" dirty="0" smtClean="0"/>
              <a:t>Therapeutic use known by the Greeks &amp; Romans</a:t>
            </a:r>
          </a:p>
          <a:p>
            <a:pPr lvl="1"/>
            <a:r>
              <a:rPr lang="en-US" b="1" dirty="0" smtClean="0"/>
              <a:t>Mid 19</a:t>
            </a:r>
            <a:r>
              <a:rPr lang="en-US" b="1" baseline="30000" dirty="0" smtClean="0"/>
              <a:t>th</a:t>
            </a:r>
            <a:r>
              <a:rPr lang="en-US" b="1" dirty="0" smtClean="0"/>
              <a:t> century salt mine workers in Germany &amp; Poland evidence less respiratory alignments</a:t>
            </a:r>
          </a:p>
          <a:p>
            <a:pPr lvl="1"/>
            <a:r>
              <a:rPr lang="en-US" b="1" dirty="0" smtClean="0"/>
              <a:t>Exposure of salt air (calcium, magnesium &amp; sodium) as a therapeutic to treat a variety of respiratory diseases including asthma, bronchitis &amp; cystic fibrosis</a:t>
            </a:r>
          </a:p>
          <a:p>
            <a:pPr lvl="1"/>
            <a:r>
              <a:rPr lang="en-US" b="1" dirty="0" smtClean="0"/>
              <a:t>Individualized treatments in a confined area, historically in caves now in designed treatment spaces with use of halogenerators or salt lamps to aerosolize rock salt into ionized particles</a:t>
            </a:r>
            <a:endParaRPr lang="el-GR" b="1" dirty="0"/>
          </a:p>
        </p:txBody>
      </p:sp>
    </p:spTree>
    <p:extLst>
      <p:ext uri="{BB962C8B-B14F-4D97-AF65-F5344CB8AC3E}">
        <p14:creationId xmlns:p14="http://schemas.microsoft.com/office/powerpoint/2010/main" xmlns="" val="2469455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0000"/>
                </a:solidFill>
              </a:rPr>
              <a:t>PERSONALIZED MEDICINE</a:t>
            </a:r>
            <a:endParaRPr lang="el-GR" dirty="0"/>
          </a:p>
        </p:txBody>
      </p:sp>
      <p:sp>
        <p:nvSpPr>
          <p:cNvPr id="3" name="Content Placeholder 2"/>
          <p:cNvSpPr>
            <a:spLocks noGrp="1"/>
          </p:cNvSpPr>
          <p:nvPr>
            <p:ph sz="quarter" idx="1"/>
          </p:nvPr>
        </p:nvSpPr>
        <p:spPr/>
        <p:txBody>
          <a:bodyPr>
            <a:normAutofit lnSpcReduction="10000"/>
          </a:bodyPr>
          <a:lstStyle/>
          <a:p>
            <a:r>
              <a:rPr lang="en-US" b="1" dirty="0" smtClean="0"/>
              <a:t>REFERENCES</a:t>
            </a:r>
          </a:p>
          <a:p>
            <a:r>
              <a:rPr lang="en-US" dirty="0" err="1"/>
              <a:t>A.Daskalaki</a:t>
            </a:r>
            <a:r>
              <a:rPr lang="en-US" dirty="0"/>
              <a:t> &amp; </a:t>
            </a:r>
            <a:r>
              <a:rPr lang="en-US" dirty="0" err="1"/>
              <a:t>A.Lazakidou</a:t>
            </a:r>
            <a:r>
              <a:rPr lang="en-US" dirty="0"/>
              <a:t> (2011). Quality Assurance in Healthcare Service Delivery, Nursing and Personalized Medicine: Technologies and Processes. IGI Global. </a:t>
            </a:r>
            <a:r>
              <a:rPr lang="en-US" dirty="0">
                <a:hlinkClick r:id="rId2"/>
              </a:rPr>
              <a:t>ISBN 978-1-61350-120-</a:t>
            </a:r>
            <a:r>
              <a:rPr lang="en-US" dirty="0" smtClean="0">
                <a:hlinkClick r:id="rId2"/>
              </a:rPr>
              <a:t>7</a:t>
            </a:r>
            <a:endParaRPr lang="en-US" dirty="0" smtClean="0"/>
          </a:p>
          <a:p>
            <a:r>
              <a:rPr lang="en-US" dirty="0"/>
              <a:t>Willard, H.W., and Ginsburg, G.S., (</a:t>
            </a:r>
            <a:r>
              <a:rPr lang="en-US" dirty="0" err="1"/>
              <a:t>eds</a:t>
            </a:r>
            <a:r>
              <a:rPr lang="en-US" dirty="0"/>
              <a:t>), (2009), </a:t>
            </a:r>
            <a:r>
              <a:rPr lang="en-US" i="1" dirty="0"/>
              <a:t>Genomic and Personalized Medicine</a:t>
            </a:r>
            <a:r>
              <a:rPr lang="en-US" dirty="0"/>
              <a:t>, </a:t>
            </a:r>
            <a:r>
              <a:rPr lang="en-US" dirty="0">
                <a:hlinkClick r:id="rId3"/>
              </a:rPr>
              <a:t>Academic Press, 2009, </a:t>
            </a:r>
            <a:r>
              <a:rPr lang="en-US" dirty="0">
                <a:hlinkClick r:id="rId4"/>
              </a:rPr>
              <a:t>ISBN 0-12-369420-5</a:t>
            </a:r>
            <a:endParaRPr lang="en-US" dirty="0" smtClean="0"/>
          </a:p>
          <a:p>
            <a:r>
              <a:rPr lang="en-US" dirty="0" smtClean="0"/>
              <a:t>Haile</a:t>
            </a:r>
            <a:r>
              <a:rPr lang="en-US" dirty="0"/>
              <a:t>, Lisa A. (2008), </a:t>
            </a:r>
            <a:r>
              <a:rPr lang="en-US" i="1" dirty="0"/>
              <a:t>Making Personalized Medicine a Reality</a:t>
            </a:r>
            <a:r>
              <a:rPr lang="en-US" dirty="0"/>
              <a:t>, Genetic Engineering &amp; Biotechnology News Vol. 28, No. 1</a:t>
            </a:r>
            <a:r>
              <a:rPr lang="en-US" dirty="0" smtClean="0"/>
              <a:t>.</a:t>
            </a:r>
          </a:p>
          <a:p>
            <a:endParaRPr lang="el-GR" b="1" dirty="0"/>
          </a:p>
        </p:txBody>
      </p:sp>
    </p:spTree>
    <p:extLst>
      <p:ext uri="{BB962C8B-B14F-4D97-AF65-F5344CB8AC3E}">
        <p14:creationId xmlns:p14="http://schemas.microsoft.com/office/powerpoint/2010/main" xmlns="" val="1658842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0000"/>
                </a:solidFill>
              </a:rPr>
              <a:t>PERSONALIZED MEDICINE</a:t>
            </a:r>
            <a:endParaRPr lang="el-GR" dirty="0"/>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r>
              <a:rPr lang="en-US" sz="4000" b="1" dirty="0" smtClean="0"/>
              <a:t>THANK YOU FOR YOUR ATTENTION</a:t>
            </a:r>
            <a:endParaRPr lang="el-GR" sz="4000" b="1" dirty="0"/>
          </a:p>
        </p:txBody>
      </p:sp>
    </p:spTree>
    <p:extLst>
      <p:ext uri="{BB962C8B-B14F-4D97-AF65-F5344CB8AC3E}">
        <p14:creationId xmlns:p14="http://schemas.microsoft.com/office/powerpoint/2010/main" xmlns="" val="14877600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382</TotalTime>
  <Words>1188</Words>
  <Application>Microsoft Macintosh PowerPoint</Application>
  <PresentationFormat>On-screen Show (4:3)</PresentationFormat>
  <Paragraphs>134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PERSONALIZED MEDICINE IS IT THE WAY FORWARD IN HEALTH CARE?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lpstr>PERSONALIZED MEDICINE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Vincent Gallicchio</dc:creator>
  <cp:lastModifiedBy>sushma-bandi</cp:lastModifiedBy>
  <cp:revision>58</cp:revision>
  <dcterms:created xsi:type="dcterms:W3CDTF">2013-07-03T14:34:17Z</dcterms:created>
  <dcterms:modified xsi:type="dcterms:W3CDTF">2014-07-18T07:56:35Z</dcterms:modified>
</cp:coreProperties>
</file>