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notesSlides/notesSlide14.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97" r:id="rId2"/>
    <p:sldId id="298" r:id="rId3"/>
    <p:sldId id="256" r:id="rId4"/>
    <p:sldId id="267" r:id="rId5"/>
    <p:sldId id="268" r:id="rId6"/>
    <p:sldId id="269" r:id="rId7"/>
    <p:sldId id="296" r:id="rId8"/>
    <p:sldId id="270" r:id="rId9"/>
    <p:sldId id="271" r:id="rId10"/>
    <p:sldId id="272" r:id="rId11"/>
    <p:sldId id="273" r:id="rId12"/>
    <p:sldId id="274" r:id="rId13"/>
    <p:sldId id="275" r:id="rId14"/>
    <p:sldId id="276" r:id="rId15"/>
    <p:sldId id="277" r:id="rId16"/>
    <p:sldId id="278" r:id="rId17"/>
    <p:sldId id="279" r:id="rId18"/>
    <p:sldId id="280" r:id="rId19"/>
    <p:sldId id="281" r:id="rId20"/>
    <p:sldId id="282" r:id="rId21"/>
    <p:sldId id="283" r:id="rId22"/>
    <p:sldId id="294" r:id="rId23"/>
    <p:sldId id="285" r:id="rId24"/>
    <p:sldId id="288" r:id="rId25"/>
    <p:sldId id="289" r:id="rId26"/>
    <p:sldId id="290" r:id="rId27"/>
    <p:sldId id="292" r:id="rId28"/>
    <p:sldId id="295" r:id="rId29"/>
    <p:sldId id="293" r:id="rId30"/>
    <p:sldId id="299" r:id="rId31"/>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0681" autoAdjust="0"/>
  </p:normalViewPr>
  <p:slideViewPr>
    <p:cSldViewPr>
      <p:cViewPr varScale="1">
        <p:scale>
          <a:sx n="73" d="100"/>
          <a:sy n="73" d="100"/>
        </p:scale>
        <p:origin x="-1296"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5171B3-60F5-4790-BB6C-B5794A13F481}" type="doc">
      <dgm:prSet loTypeId="urn:microsoft.com/office/officeart/2005/8/layout/process2" loCatId="process" qsTypeId="urn:microsoft.com/office/officeart/2005/8/quickstyle/3d1" qsCatId="3D" csTypeId="urn:microsoft.com/office/officeart/2005/8/colors/accent1_2" csCatId="accent1" phldr="1"/>
      <dgm:spPr/>
    </dgm:pt>
    <dgm:pt modelId="{B55411F6-6468-4757-9D14-47116A50EF63}">
      <dgm:prSet phldrT="[Text]"/>
      <dgm:spPr>
        <a:solidFill>
          <a:schemeClr val="bg1"/>
        </a:solidFill>
      </dgm:spPr>
      <dgm:t>
        <a:bodyPr/>
        <a:lstStyle/>
        <a:p>
          <a:r>
            <a:rPr lang="nb-NO" dirty="0" err="1" smtClean="0">
              <a:solidFill>
                <a:schemeClr val="tx1"/>
              </a:solidFill>
            </a:rPr>
            <a:t>Sexual</a:t>
          </a:r>
          <a:r>
            <a:rPr lang="nb-NO" dirty="0" smtClean="0">
              <a:solidFill>
                <a:schemeClr val="tx1"/>
              </a:solidFill>
            </a:rPr>
            <a:t> </a:t>
          </a:r>
          <a:r>
            <a:rPr lang="nb-NO" dirty="0" err="1" smtClean="0">
              <a:solidFill>
                <a:schemeClr val="tx1"/>
              </a:solidFill>
            </a:rPr>
            <a:t>stimulation</a:t>
          </a:r>
          <a:endParaRPr lang="nb-NO" dirty="0">
            <a:solidFill>
              <a:schemeClr val="tx1"/>
            </a:solidFill>
          </a:endParaRPr>
        </a:p>
      </dgm:t>
    </dgm:pt>
    <dgm:pt modelId="{13BB663D-27F5-4063-9B1C-8F02EF04C749}" type="parTrans" cxnId="{8A23252C-5845-4801-B168-73813808CD6F}">
      <dgm:prSet/>
      <dgm:spPr/>
      <dgm:t>
        <a:bodyPr/>
        <a:lstStyle/>
        <a:p>
          <a:endParaRPr lang="nb-NO"/>
        </a:p>
      </dgm:t>
    </dgm:pt>
    <dgm:pt modelId="{609AD2BB-CB0A-479C-B51D-467EAD1B9B1E}" type="sibTrans" cxnId="{8A23252C-5845-4801-B168-73813808CD6F}">
      <dgm:prSet/>
      <dgm:spPr/>
      <dgm:t>
        <a:bodyPr/>
        <a:lstStyle/>
        <a:p>
          <a:endParaRPr lang="nb-NO"/>
        </a:p>
      </dgm:t>
    </dgm:pt>
    <dgm:pt modelId="{DA947DA1-E36C-4C98-8B83-983D3B643445}">
      <dgm:prSet phldrT="[Text]"/>
      <dgm:spPr/>
      <dgm:t>
        <a:bodyPr/>
        <a:lstStyle/>
        <a:p>
          <a:r>
            <a:rPr lang="nb-NO" dirty="0" err="1" smtClean="0"/>
            <a:t>Nitrergic</a:t>
          </a:r>
          <a:r>
            <a:rPr lang="nb-NO" dirty="0" smtClean="0"/>
            <a:t> nerves</a:t>
          </a:r>
          <a:endParaRPr lang="nb-NO" dirty="0"/>
        </a:p>
      </dgm:t>
    </dgm:pt>
    <dgm:pt modelId="{9B2BD32B-74C7-4286-A93F-5324486C304E}" type="parTrans" cxnId="{0C2D0BA1-D6D6-40A5-934E-9B4936E88E30}">
      <dgm:prSet/>
      <dgm:spPr/>
      <dgm:t>
        <a:bodyPr/>
        <a:lstStyle/>
        <a:p>
          <a:endParaRPr lang="nb-NO"/>
        </a:p>
      </dgm:t>
    </dgm:pt>
    <dgm:pt modelId="{E8696A3A-1247-4CCA-8C69-8A2C37E7BB57}" type="sibTrans" cxnId="{0C2D0BA1-D6D6-40A5-934E-9B4936E88E30}">
      <dgm:prSet/>
      <dgm:spPr/>
      <dgm:t>
        <a:bodyPr/>
        <a:lstStyle/>
        <a:p>
          <a:endParaRPr lang="nb-NO"/>
        </a:p>
      </dgm:t>
    </dgm:pt>
    <dgm:pt modelId="{6D53A699-3783-4481-8539-0615C7C33801}">
      <dgm:prSet phldrT="[Text]"/>
      <dgm:spPr>
        <a:solidFill>
          <a:srgbClr val="002060"/>
        </a:solidFill>
      </dgm:spPr>
      <dgm:t>
        <a:bodyPr/>
        <a:lstStyle/>
        <a:p>
          <a:r>
            <a:rPr lang="nb-NO" dirty="0" err="1" smtClean="0"/>
            <a:t>Nitric</a:t>
          </a:r>
          <a:r>
            <a:rPr lang="nb-NO" dirty="0" smtClean="0"/>
            <a:t> </a:t>
          </a:r>
          <a:r>
            <a:rPr lang="nb-NO" dirty="0" err="1" smtClean="0"/>
            <a:t>Oxide</a:t>
          </a:r>
          <a:r>
            <a:rPr lang="nb-NO" dirty="0" smtClean="0"/>
            <a:t> (NO)</a:t>
          </a:r>
          <a:endParaRPr lang="nb-NO" dirty="0"/>
        </a:p>
      </dgm:t>
    </dgm:pt>
    <dgm:pt modelId="{4CC02176-5EA3-4764-9D8D-DC0B9CCD9778}" type="parTrans" cxnId="{C7377687-3466-457D-A065-C3C7790C298D}">
      <dgm:prSet/>
      <dgm:spPr/>
      <dgm:t>
        <a:bodyPr/>
        <a:lstStyle/>
        <a:p>
          <a:endParaRPr lang="nb-NO"/>
        </a:p>
      </dgm:t>
    </dgm:pt>
    <dgm:pt modelId="{F5491A96-267F-49B9-BA2D-35E355B46362}" type="sibTrans" cxnId="{C7377687-3466-457D-A065-C3C7790C298D}">
      <dgm:prSet/>
      <dgm:spPr/>
      <dgm:t>
        <a:bodyPr/>
        <a:lstStyle/>
        <a:p>
          <a:endParaRPr lang="nb-NO"/>
        </a:p>
      </dgm:t>
    </dgm:pt>
    <dgm:pt modelId="{411C3D63-0D38-41BE-B77A-7F05FDFE7DE4}" type="pres">
      <dgm:prSet presAssocID="{A75171B3-60F5-4790-BB6C-B5794A13F481}" presName="linearFlow" presStyleCnt="0">
        <dgm:presLayoutVars>
          <dgm:resizeHandles val="exact"/>
        </dgm:presLayoutVars>
      </dgm:prSet>
      <dgm:spPr/>
    </dgm:pt>
    <dgm:pt modelId="{EC012EC0-CE6F-424B-A1E4-EE90E59DD20A}" type="pres">
      <dgm:prSet presAssocID="{B55411F6-6468-4757-9D14-47116A50EF63}" presName="node" presStyleLbl="node1" presStyleIdx="0" presStyleCnt="3">
        <dgm:presLayoutVars>
          <dgm:bulletEnabled val="1"/>
        </dgm:presLayoutVars>
      </dgm:prSet>
      <dgm:spPr/>
      <dgm:t>
        <a:bodyPr/>
        <a:lstStyle/>
        <a:p>
          <a:endParaRPr lang="nb-NO"/>
        </a:p>
      </dgm:t>
    </dgm:pt>
    <dgm:pt modelId="{4D31E565-6C89-4216-B45D-D1966D59E4F6}" type="pres">
      <dgm:prSet presAssocID="{609AD2BB-CB0A-479C-B51D-467EAD1B9B1E}" presName="sibTrans" presStyleLbl="sibTrans2D1" presStyleIdx="0" presStyleCnt="2"/>
      <dgm:spPr/>
      <dgm:t>
        <a:bodyPr/>
        <a:lstStyle/>
        <a:p>
          <a:endParaRPr lang="nb-NO"/>
        </a:p>
      </dgm:t>
    </dgm:pt>
    <dgm:pt modelId="{E520FE08-9E74-496B-9F90-0BCB08D70859}" type="pres">
      <dgm:prSet presAssocID="{609AD2BB-CB0A-479C-B51D-467EAD1B9B1E}" presName="connectorText" presStyleLbl="sibTrans2D1" presStyleIdx="0" presStyleCnt="2"/>
      <dgm:spPr/>
      <dgm:t>
        <a:bodyPr/>
        <a:lstStyle/>
        <a:p>
          <a:endParaRPr lang="nb-NO"/>
        </a:p>
      </dgm:t>
    </dgm:pt>
    <dgm:pt modelId="{96EFA57C-B957-418C-AD7A-DC50633A416B}" type="pres">
      <dgm:prSet presAssocID="{DA947DA1-E36C-4C98-8B83-983D3B643445}" presName="node" presStyleLbl="node1" presStyleIdx="1" presStyleCnt="3">
        <dgm:presLayoutVars>
          <dgm:bulletEnabled val="1"/>
        </dgm:presLayoutVars>
      </dgm:prSet>
      <dgm:spPr/>
      <dgm:t>
        <a:bodyPr/>
        <a:lstStyle/>
        <a:p>
          <a:endParaRPr lang="nb-NO"/>
        </a:p>
      </dgm:t>
    </dgm:pt>
    <dgm:pt modelId="{D4E8273C-5C6C-45CD-8B70-4F42ADAC5CC9}" type="pres">
      <dgm:prSet presAssocID="{E8696A3A-1247-4CCA-8C69-8A2C37E7BB57}" presName="sibTrans" presStyleLbl="sibTrans2D1" presStyleIdx="1" presStyleCnt="2"/>
      <dgm:spPr/>
      <dgm:t>
        <a:bodyPr/>
        <a:lstStyle/>
        <a:p>
          <a:endParaRPr lang="nb-NO"/>
        </a:p>
      </dgm:t>
    </dgm:pt>
    <dgm:pt modelId="{0FB4F134-8360-431E-A2B4-C343EDA5089D}" type="pres">
      <dgm:prSet presAssocID="{E8696A3A-1247-4CCA-8C69-8A2C37E7BB57}" presName="connectorText" presStyleLbl="sibTrans2D1" presStyleIdx="1" presStyleCnt="2"/>
      <dgm:spPr/>
      <dgm:t>
        <a:bodyPr/>
        <a:lstStyle/>
        <a:p>
          <a:endParaRPr lang="nb-NO"/>
        </a:p>
      </dgm:t>
    </dgm:pt>
    <dgm:pt modelId="{D3543788-7595-4F33-B833-89C52EC86586}" type="pres">
      <dgm:prSet presAssocID="{6D53A699-3783-4481-8539-0615C7C33801}" presName="node" presStyleLbl="node1" presStyleIdx="2" presStyleCnt="3">
        <dgm:presLayoutVars>
          <dgm:bulletEnabled val="1"/>
        </dgm:presLayoutVars>
      </dgm:prSet>
      <dgm:spPr/>
      <dgm:t>
        <a:bodyPr/>
        <a:lstStyle/>
        <a:p>
          <a:endParaRPr lang="nb-NO"/>
        </a:p>
      </dgm:t>
    </dgm:pt>
  </dgm:ptLst>
  <dgm:cxnLst>
    <dgm:cxn modelId="{0C2D0BA1-D6D6-40A5-934E-9B4936E88E30}" srcId="{A75171B3-60F5-4790-BB6C-B5794A13F481}" destId="{DA947DA1-E36C-4C98-8B83-983D3B643445}" srcOrd="1" destOrd="0" parTransId="{9B2BD32B-74C7-4286-A93F-5324486C304E}" sibTransId="{E8696A3A-1247-4CCA-8C69-8A2C37E7BB57}"/>
    <dgm:cxn modelId="{AA75857E-3DF8-406B-BF3C-0CBDA3CEBABC}" type="presOf" srcId="{E8696A3A-1247-4CCA-8C69-8A2C37E7BB57}" destId="{D4E8273C-5C6C-45CD-8B70-4F42ADAC5CC9}" srcOrd="0" destOrd="0" presId="urn:microsoft.com/office/officeart/2005/8/layout/process2"/>
    <dgm:cxn modelId="{AC7DA5E2-2478-4A84-B1FE-C315FCCDE864}" type="presOf" srcId="{A75171B3-60F5-4790-BB6C-B5794A13F481}" destId="{411C3D63-0D38-41BE-B77A-7F05FDFE7DE4}" srcOrd="0" destOrd="0" presId="urn:microsoft.com/office/officeart/2005/8/layout/process2"/>
    <dgm:cxn modelId="{B882DA2C-AC9B-46C9-A081-9E93DA772CF8}" type="presOf" srcId="{E8696A3A-1247-4CCA-8C69-8A2C37E7BB57}" destId="{0FB4F134-8360-431E-A2B4-C343EDA5089D}" srcOrd="1" destOrd="0" presId="urn:microsoft.com/office/officeart/2005/8/layout/process2"/>
    <dgm:cxn modelId="{E4CB880D-9C51-4BB3-BAB1-136110F29E3F}" type="presOf" srcId="{B55411F6-6468-4757-9D14-47116A50EF63}" destId="{EC012EC0-CE6F-424B-A1E4-EE90E59DD20A}" srcOrd="0" destOrd="0" presId="urn:microsoft.com/office/officeart/2005/8/layout/process2"/>
    <dgm:cxn modelId="{C7377687-3466-457D-A065-C3C7790C298D}" srcId="{A75171B3-60F5-4790-BB6C-B5794A13F481}" destId="{6D53A699-3783-4481-8539-0615C7C33801}" srcOrd="2" destOrd="0" parTransId="{4CC02176-5EA3-4764-9D8D-DC0B9CCD9778}" sibTransId="{F5491A96-267F-49B9-BA2D-35E355B46362}"/>
    <dgm:cxn modelId="{8A23252C-5845-4801-B168-73813808CD6F}" srcId="{A75171B3-60F5-4790-BB6C-B5794A13F481}" destId="{B55411F6-6468-4757-9D14-47116A50EF63}" srcOrd="0" destOrd="0" parTransId="{13BB663D-27F5-4063-9B1C-8F02EF04C749}" sibTransId="{609AD2BB-CB0A-479C-B51D-467EAD1B9B1E}"/>
    <dgm:cxn modelId="{5BA4CFF1-47F0-4867-9D9D-027831508CCC}" type="presOf" srcId="{6D53A699-3783-4481-8539-0615C7C33801}" destId="{D3543788-7595-4F33-B833-89C52EC86586}" srcOrd="0" destOrd="0" presId="urn:microsoft.com/office/officeart/2005/8/layout/process2"/>
    <dgm:cxn modelId="{1B8DDB4F-76A7-4BBE-B757-24AB768C483A}" type="presOf" srcId="{609AD2BB-CB0A-479C-B51D-467EAD1B9B1E}" destId="{4D31E565-6C89-4216-B45D-D1966D59E4F6}" srcOrd="0" destOrd="0" presId="urn:microsoft.com/office/officeart/2005/8/layout/process2"/>
    <dgm:cxn modelId="{391CA2CD-262D-4866-B6F7-F6E9BF6EAD36}" type="presOf" srcId="{DA947DA1-E36C-4C98-8B83-983D3B643445}" destId="{96EFA57C-B957-418C-AD7A-DC50633A416B}" srcOrd="0" destOrd="0" presId="urn:microsoft.com/office/officeart/2005/8/layout/process2"/>
    <dgm:cxn modelId="{2E60CAFE-D430-49E8-8174-7CC36D052AE5}" type="presOf" srcId="{609AD2BB-CB0A-479C-B51D-467EAD1B9B1E}" destId="{E520FE08-9E74-496B-9F90-0BCB08D70859}" srcOrd="1" destOrd="0" presId="urn:microsoft.com/office/officeart/2005/8/layout/process2"/>
    <dgm:cxn modelId="{224C9C9D-8601-43D8-AD2B-90835B6C1ECB}" type="presParOf" srcId="{411C3D63-0D38-41BE-B77A-7F05FDFE7DE4}" destId="{EC012EC0-CE6F-424B-A1E4-EE90E59DD20A}" srcOrd="0" destOrd="0" presId="urn:microsoft.com/office/officeart/2005/8/layout/process2"/>
    <dgm:cxn modelId="{1A210C30-A8BC-4424-9B58-EB424C0D5E78}" type="presParOf" srcId="{411C3D63-0D38-41BE-B77A-7F05FDFE7DE4}" destId="{4D31E565-6C89-4216-B45D-D1966D59E4F6}" srcOrd="1" destOrd="0" presId="urn:microsoft.com/office/officeart/2005/8/layout/process2"/>
    <dgm:cxn modelId="{93225F34-3C78-490D-8B9D-7FF145517BCE}" type="presParOf" srcId="{4D31E565-6C89-4216-B45D-D1966D59E4F6}" destId="{E520FE08-9E74-496B-9F90-0BCB08D70859}" srcOrd="0" destOrd="0" presId="urn:microsoft.com/office/officeart/2005/8/layout/process2"/>
    <dgm:cxn modelId="{5D390462-EC3E-4C50-8122-2658E5BC84C4}" type="presParOf" srcId="{411C3D63-0D38-41BE-B77A-7F05FDFE7DE4}" destId="{96EFA57C-B957-418C-AD7A-DC50633A416B}" srcOrd="2" destOrd="0" presId="urn:microsoft.com/office/officeart/2005/8/layout/process2"/>
    <dgm:cxn modelId="{621AC40D-18E9-456A-8738-321C868FB213}" type="presParOf" srcId="{411C3D63-0D38-41BE-B77A-7F05FDFE7DE4}" destId="{D4E8273C-5C6C-45CD-8B70-4F42ADAC5CC9}" srcOrd="3" destOrd="0" presId="urn:microsoft.com/office/officeart/2005/8/layout/process2"/>
    <dgm:cxn modelId="{8398EE8E-167A-4C43-8AA8-E0B03C5FA69D}" type="presParOf" srcId="{D4E8273C-5C6C-45CD-8B70-4F42ADAC5CC9}" destId="{0FB4F134-8360-431E-A2B4-C343EDA5089D}" srcOrd="0" destOrd="0" presId="urn:microsoft.com/office/officeart/2005/8/layout/process2"/>
    <dgm:cxn modelId="{5D5528E5-F6A8-4AC4-9478-7268E231EC93}" type="presParOf" srcId="{411C3D63-0D38-41BE-B77A-7F05FDFE7DE4}" destId="{D3543788-7595-4F33-B833-89C52EC86586}" srcOrd="4" destOrd="0" presId="urn:microsoft.com/office/officeart/2005/8/layout/process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99FCB1-381C-4911-AB98-01C1D52620DB}" type="doc">
      <dgm:prSet loTypeId="urn:microsoft.com/office/officeart/2005/8/layout/process1" loCatId="process" qsTypeId="urn:microsoft.com/office/officeart/2005/8/quickstyle/3d1" qsCatId="3D" csTypeId="urn:microsoft.com/office/officeart/2005/8/colors/accent1_2" csCatId="accent1" phldr="1"/>
      <dgm:spPr/>
    </dgm:pt>
    <dgm:pt modelId="{499A61DD-CC8D-4FBC-BECE-97533AA4DEA7}">
      <dgm:prSet phldrT="[Text]"/>
      <dgm:spPr/>
      <dgm:t>
        <a:bodyPr/>
        <a:lstStyle/>
        <a:p>
          <a:r>
            <a:rPr lang="nb-NO" dirty="0" smtClean="0"/>
            <a:t>PKG</a:t>
          </a:r>
          <a:endParaRPr lang="nb-NO" dirty="0"/>
        </a:p>
      </dgm:t>
    </dgm:pt>
    <dgm:pt modelId="{30387F84-B95A-4237-B4FF-1F1CF6B9EC74}" type="parTrans" cxnId="{D2B83C1F-DEFD-40FB-97AA-ECA8CBF7F14E}">
      <dgm:prSet/>
      <dgm:spPr/>
      <dgm:t>
        <a:bodyPr/>
        <a:lstStyle/>
        <a:p>
          <a:endParaRPr lang="nb-NO"/>
        </a:p>
      </dgm:t>
    </dgm:pt>
    <dgm:pt modelId="{E78FA1BF-9BDA-487A-923B-A37AA7470F8F}" type="sibTrans" cxnId="{D2B83C1F-DEFD-40FB-97AA-ECA8CBF7F14E}">
      <dgm:prSet/>
      <dgm:spPr/>
      <dgm:t>
        <a:bodyPr/>
        <a:lstStyle/>
        <a:p>
          <a:endParaRPr lang="nb-NO"/>
        </a:p>
      </dgm:t>
    </dgm:pt>
    <dgm:pt modelId="{67729B71-3673-4DD2-9E63-077572123651}">
      <dgm:prSet phldrT="[Text]"/>
      <dgm:spPr>
        <a:solidFill>
          <a:srgbClr val="002060"/>
        </a:solidFill>
        <a:ln>
          <a:solidFill>
            <a:srgbClr val="002060"/>
          </a:solidFill>
        </a:ln>
      </dgm:spPr>
      <dgm:t>
        <a:bodyPr/>
        <a:lstStyle/>
        <a:p>
          <a:r>
            <a:rPr lang="nb-NO" dirty="0" err="1" smtClean="0"/>
            <a:t>cGMP</a:t>
          </a:r>
          <a:endParaRPr lang="nb-NO" dirty="0"/>
        </a:p>
      </dgm:t>
    </dgm:pt>
    <dgm:pt modelId="{206C3502-145E-4598-8EA0-146CE17A1AA3}" type="parTrans" cxnId="{441D1EB4-1918-4EB1-83DB-1A524705A3D4}">
      <dgm:prSet/>
      <dgm:spPr/>
      <dgm:t>
        <a:bodyPr/>
        <a:lstStyle/>
        <a:p>
          <a:endParaRPr lang="nb-NO"/>
        </a:p>
      </dgm:t>
    </dgm:pt>
    <dgm:pt modelId="{FF154B7D-659A-446B-99A2-A610B7C42F0B}" type="sibTrans" cxnId="{441D1EB4-1918-4EB1-83DB-1A524705A3D4}">
      <dgm:prSet/>
      <dgm:spPr/>
      <dgm:t>
        <a:bodyPr/>
        <a:lstStyle/>
        <a:p>
          <a:endParaRPr lang="nb-NO"/>
        </a:p>
      </dgm:t>
    </dgm:pt>
    <dgm:pt modelId="{E01D02BE-659E-4E67-A01B-5128CD3F1F23}">
      <dgm:prSet/>
      <dgm:spPr>
        <a:solidFill>
          <a:srgbClr val="002060"/>
        </a:solidFill>
      </dgm:spPr>
      <dgm:t>
        <a:bodyPr/>
        <a:lstStyle/>
        <a:p>
          <a:r>
            <a:rPr lang="nb-NO" dirty="0" smtClean="0"/>
            <a:t>GTP</a:t>
          </a:r>
          <a:endParaRPr lang="nb-NO" dirty="0"/>
        </a:p>
      </dgm:t>
    </dgm:pt>
    <dgm:pt modelId="{2493FBD5-4B95-4FC9-A13E-AE8709E68977}" type="parTrans" cxnId="{5E22181E-7F95-463F-878B-C1FF12FF48BF}">
      <dgm:prSet/>
      <dgm:spPr/>
      <dgm:t>
        <a:bodyPr/>
        <a:lstStyle/>
        <a:p>
          <a:endParaRPr lang="nb-NO"/>
        </a:p>
      </dgm:t>
    </dgm:pt>
    <dgm:pt modelId="{3DF03C2E-F041-4362-8E6D-9EE24693A32F}" type="sibTrans" cxnId="{5E22181E-7F95-463F-878B-C1FF12FF48BF}">
      <dgm:prSet/>
      <dgm:spPr/>
      <dgm:t>
        <a:bodyPr/>
        <a:lstStyle/>
        <a:p>
          <a:endParaRPr lang="nb-NO"/>
        </a:p>
      </dgm:t>
    </dgm:pt>
    <dgm:pt modelId="{C1D6AA66-7A84-4694-BDB4-C073D62D8D5B}" type="pres">
      <dgm:prSet presAssocID="{8499FCB1-381C-4911-AB98-01C1D52620DB}" presName="Name0" presStyleCnt="0">
        <dgm:presLayoutVars>
          <dgm:dir/>
          <dgm:resizeHandles val="exact"/>
        </dgm:presLayoutVars>
      </dgm:prSet>
      <dgm:spPr/>
    </dgm:pt>
    <dgm:pt modelId="{0F7409BA-8F00-4C5E-90CF-D2DCF0192785}" type="pres">
      <dgm:prSet presAssocID="{499A61DD-CC8D-4FBC-BECE-97533AA4DEA7}" presName="node" presStyleLbl="node1" presStyleIdx="0" presStyleCnt="3" custScaleX="44752" custScaleY="34700">
        <dgm:presLayoutVars>
          <dgm:bulletEnabled val="1"/>
        </dgm:presLayoutVars>
      </dgm:prSet>
      <dgm:spPr/>
      <dgm:t>
        <a:bodyPr/>
        <a:lstStyle/>
        <a:p>
          <a:endParaRPr lang="nb-NO"/>
        </a:p>
      </dgm:t>
    </dgm:pt>
    <dgm:pt modelId="{D317D73B-C720-424D-9EBA-F29014783F19}" type="pres">
      <dgm:prSet presAssocID="{E78FA1BF-9BDA-487A-923B-A37AA7470F8F}" presName="sibTrans" presStyleLbl="sibTrans2D1" presStyleIdx="0" presStyleCnt="2" custScaleY="39899"/>
      <dgm:spPr>
        <a:prstGeom prst="leftArrow">
          <a:avLst/>
        </a:prstGeom>
      </dgm:spPr>
      <dgm:t>
        <a:bodyPr/>
        <a:lstStyle/>
        <a:p>
          <a:endParaRPr lang="nb-NO"/>
        </a:p>
      </dgm:t>
    </dgm:pt>
    <dgm:pt modelId="{A9858EC6-5853-4B7A-8DA6-C30A1BDD29FC}" type="pres">
      <dgm:prSet presAssocID="{E78FA1BF-9BDA-487A-923B-A37AA7470F8F}" presName="connectorText" presStyleLbl="sibTrans2D1" presStyleIdx="0" presStyleCnt="2"/>
      <dgm:spPr/>
      <dgm:t>
        <a:bodyPr/>
        <a:lstStyle/>
        <a:p>
          <a:endParaRPr lang="nb-NO"/>
        </a:p>
      </dgm:t>
    </dgm:pt>
    <dgm:pt modelId="{9E200965-0B0E-4E25-BB93-8A61A23E50E9}" type="pres">
      <dgm:prSet presAssocID="{67729B71-3673-4DD2-9E63-077572123651}" presName="node" presStyleLbl="node1" presStyleIdx="1" presStyleCnt="3" custScaleX="30635" custScaleY="38178" custLinFactNeighborX="-43709" custLinFactNeighborY="0">
        <dgm:presLayoutVars>
          <dgm:bulletEnabled val="1"/>
        </dgm:presLayoutVars>
      </dgm:prSet>
      <dgm:spPr/>
      <dgm:t>
        <a:bodyPr/>
        <a:lstStyle/>
        <a:p>
          <a:endParaRPr lang="nb-NO"/>
        </a:p>
      </dgm:t>
    </dgm:pt>
    <dgm:pt modelId="{4A9AFF31-D243-4F81-8935-FC698729942D}" type="pres">
      <dgm:prSet presAssocID="{FF154B7D-659A-446B-99A2-A610B7C42F0B}" presName="sibTrans" presStyleLbl="sibTrans2D1" presStyleIdx="1" presStyleCnt="2" custScaleX="156980" custScaleY="39899"/>
      <dgm:spPr>
        <a:prstGeom prst="leftArrow">
          <a:avLst/>
        </a:prstGeom>
      </dgm:spPr>
      <dgm:t>
        <a:bodyPr/>
        <a:lstStyle/>
        <a:p>
          <a:endParaRPr lang="nb-NO"/>
        </a:p>
      </dgm:t>
    </dgm:pt>
    <dgm:pt modelId="{2A5042B1-B8A2-4947-8489-8F4376E9E11C}" type="pres">
      <dgm:prSet presAssocID="{FF154B7D-659A-446B-99A2-A610B7C42F0B}" presName="connectorText" presStyleLbl="sibTrans2D1" presStyleIdx="1" presStyleCnt="2"/>
      <dgm:spPr/>
      <dgm:t>
        <a:bodyPr/>
        <a:lstStyle/>
        <a:p>
          <a:endParaRPr lang="nb-NO"/>
        </a:p>
      </dgm:t>
    </dgm:pt>
    <dgm:pt modelId="{F467750C-FC5E-4599-97F0-9832852B1BC4}" type="pres">
      <dgm:prSet presAssocID="{E01D02BE-659E-4E67-A01B-5128CD3F1F23}" presName="node" presStyleLbl="node1" presStyleIdx="2" presStyleCnt="3" custScaleX="33982" custScaleY="24478">
        <dgm:presLayoutVars>
          <dgm:bulletEnabled val="1"/>
        </dgm:presLayoutVars>
      </dgm:prSet>
      <dgm:spPr/>
      <dgm:t>
        <a:bodyPr/>
        <a:lstStyle/>
        <a:p>
          <a:endParaRPr lang="nb-NO"/>
        </a:p>
      </dgm:t>
    </dgm:pt>
  </dgm:ptLst>
  <dgm:cxnLst>
    <dgm:cxn modelId="{4AB63B34-2E36-416C-A225-FBBA6B9E8A5C}" type="presOf" srcId="{E78FA1BF-9BDA-487A-923B-A37AA7470F8F}" destId="{A9858EC6-5853-4B7A-8DA6-C30A1BDD29FC}" srcOrd="1" destOrd="0" presId="urn:microsoft.com/office/officeart/2005/8/layout/process1"/>
    <dgm:cxn modelId="{5E22181E-7F95-463F-878B-C1FF12FF48BF}" srcId="{8499FCB1-381C-4911-AB98-01C1D52620DB}" destId="{E01D02BE-659E-4E67-A01B-5128CD3F1F23}" srcOrd="2" destOrd="0" parTransId="{2493FBD5-4B95-4FC9-A13E-AE8709E68977}" sibTransId="{3DF03C2E-F041-4362-8E6D-9EE24693A32F}"/>
    <dgm:cxn modelId="{ED271096-FD6D-4056-B531-644F66A472F8}" type="presOf" srcId="{67729B71-3673-4DD2-9E63-077572123651}" destId="{9E200965-0B0E-4E25-BB93-8A61A23E50E9}" srcOrd="0" destOrd="0" presId="urn:microsoft.com/office/officeart/2005/8/layout/process1"/>
    <dgm:cxn modelId="{06831602-2902-4D9F-BFCB-B99916CCA54D}" type="presOf" srcId="{E78FA1BF-9BDA-487A-923B-A37AA7470F8F}" destId="{D317D73B-C720-424D-9EBA-F29014783F19}" srcOrd="0" destOrd="0" presId="urn:microsoft.com/office/officeart/2005/8/layout/process1"/>
    <dgm:cxn modelId="{13A2ADA3-F08C-452F-A1E5-B6476FDF96A1}" type="presOf" srcId="{8499FCB1-381C-4911-AB98-01C1D52620DB}" destId="{C1D6AA66-7A84-4694-BDB4-C073D62D8D5B}" srcOrd="0" destOrd="0" presId="urn:microsoft.com/office/officeart/2005/8/layout/process1"/>
    <dgm:cxn modelId="{D01F6321-7B19-4EEF-B8B9-A7CA653B7F15}" type="presOf" srcId="{FF154B7D-659A-446B-99A2-A610B7C42F0B}" destId="{4A9AFF31-D243-4F81-8935-FC698729942D}" srcOrd="0" destOrd="0" presId="urn:microsoft.com/office/officeart/2005/8/layout/process1"/>
    <dgm:cxn modelId="{B310F12A-1344-49CB-ACDF-A62484E58373}" type="presOf" srcId="{E01D02BE-659E-4E67-A01B-5128CD3F1F23}" destId="{F467750C-FC5E-4599-97F0-9832852B1BC4}" srcOrd="0" destOrd="0" presId="urn:microsoft.com/office/officeart/2005/8/layout/process1"/>
    <dgm:cxn modelId="{D2B83C1F-DEFD-40FB-97AA-ECA8CBF7F14E}" srcId="{8499FCB1-381C-4911-AB98-01C1D52620DB}" destId="{499A61DD-CC8D-4FBC-BECE-97533AA4DEA7}" srcOrd="0" destOrd="0" parTransId="{30387F84-B95A-4237-B4FF-1F1CF6B9EC74}" sibTransId="{E78FA1BF-9BDA-487A-923B-A37AA7470F8F}"/>
    <dgm:cxn modelId="{57AAA863-A16C-480A-ABC1-69119094535A}" type="presOf" srcId="{FF154B7D-659A-446B-99A2-A610B7C42F0B}" destId="{2A5042B1-B8A2-4947-8489-8F4376E9E11C}" srcOrd="1" destOrd="0" presId="urn:microsoft.com/office/officeart/2005/8/layout/process1"/>
    <dgm:cxn modelId="{441D1EB4-1918-4EB1-83DB-1A524705A3D4}" srcId="{8499FCB1-381C-4911-AB98-01C1D52620DB}" destId="{67729B71-3673-4DD2-9E63-077572123651}" srcOrd="1" destOrd="0" parTransId="{206C3502-145E-4598-8EA0-146CE17A1AA3}" sibTransId="{FF154B7D-659A-446B-99A2-A610B7C42F0B}"/>
    <dgm:cxn modelId="{872A6FAE-7142-4A13-83CE-33373A776F13}" type="presOf" srcId="{499A61DD-CC8D-4FBC-BECE-97533AA4DEA7}" destId="{0F7409BA-8F00-4C5E-90CF-D2DCF0192785}" srcOrd="0" destOrd="0" presId="urn:microsoft.com/office/officeart/2005/8/layout/process1"/>
    <dgm:cxn modelId="{6D9F74C7-0260-4209-850A-5E60397C7FCC}" type="presParOf" srcId="{C1D6AA66-7A84-4694-BDB4-C073D62D8D5B}" destId="{0F7409BA-8F00-4C5E-90CF-D2DCF0192785}" srcOrd="0" destOrd="0" presId="urn:microsoft.com/office/officeart/2005/8/layout/process1"/>
    <dgm:cxn modelId="{8527165E-333C-47D6-A83E-D3B6A16D796E}" type="presParOf" srcId="{C1D6AA66-7A84-4694-BDB4-C073D62D8D5B}" destId="{D317D73B-C720-424D-9EBA-F29014783F19}" srcOrd="1" destOrd="0" presId="urn:microsoft.com/office/officeart/2005/8/layout/process1"/>
    <dgm:cxn modelId="{4BD664F7-1781-4329-9079-F65D09D23283}" type="presParOf" srcId="{D317D73B-C720-424D-9EBA-F29014783F19}" destId="{A9858EC6-5853-4B7A-8DA6-C30A1BDD29FC}" srcOrd="0" destOrd="0" presId="urn:microsoft.com/office/officeart/2005/8/layout/process1"/>
    <dgm:cxn modelId="{4993A457-6CEC-4400-B210-D325656B5676}" type="presParOf" srcId="{C1D6AA66-7A84-4694-BDB4-C073D62D8D5B}" destId="{9E200965-0B0E-4E25-BB93-8A61A23E50E9}" srcOrd="2" destOrd="0" presId="urn:microsoft.com/office/officeart/2005/8/layout/process1"/>
    <dgm:cxn modelId="{CB4F5022-6C5C-49E0-BACF-3BF26711CFAD}" type="presParOf" srcId="{C1D6AA66-7A84-4694-BDB4-C073D62D8D5B}" destId="{4A9AFF31-D243-4F81-8935-FC698729942D}" srcOrd="3" destOrd="0" presId="urn:microsoft.com/office/officeart/2005/8/layout/process1"/>
    <dgm:cxn modelId="{DFC452C8-DC7F-4F73-B79F-761D6E68ADC9}" type="presParOf" srcId="{4A9AFF31-D243-4F81-8935-FC698729942D}" destId="{2A5042B1-B8A2-4947-8489-8F4376E9E11C}" srcOrd="0" destOrd="0" presId="urn:microsoft.com/office/officeart/2005/8/layout/process1"/>
    <dgm:cxn modelId="{05A1888E-30E7-4E8E-8BB5-2173772CBD57}" type="presParOf" srcId="{C1D6AA66-7A84-4694-BDB4-C073D62D8D5B}" destId="{F467750C-FC5E-4599-97F0-9832852B1BC4}" srcOrd="4" destOrd="0" presId="urn:microsoft.com/office/officeart/2005/8/layout/process1"/>
  </dgm:cxnLst>
  <dgm:bg/>
  <dgm:whole/>
  <dgm:extLst>
    <a:ext uri="http://schemas.microsoft.com/office/drawing/2008/diagram">
      <dsp:dataModelExt xmlns=""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75171B3-60F5-4790-BB6C-B5794A13F481}" type="doc">
      <dgm:prSet loTypeId="urn:microsoft.com/office/officeart/2005/8/layout/process2" loCatId="process" qsTypeId="urn:microsoft.com/office/officeart/2005/8/quickstyle/3d1" qsCatId="3D" csTypeId="urn:microsoft.com/office/officeart/2005/8/colors/accent1_2" csCatId="accent1" phldr="1"/>
      <dgm:spPr/>
    </dgm:pt>
    <dgm:pt modelId="{B55411F6-6468-4757-9D14-47116A50EF63}">
      <dgm:prSet phldrT="[Text]"/>
      <dgm:spPr>
        <a:solidFill>
          <a:schemeClr val="bg1"/>
        </a:solidFill>
      </dgm:spPr>
      <dgm:t>
        <a:bodyPr/>
        <a:lstStyle/>
        <a:p>
          <a:r>
            <a:rPr lang="nb-NO" dirty="0" err="1" smtClean="0">
              <a:solidFill>
                <a:schemeClr val="tx1"/>
              </a:solidFill>
            </a:rPr>
            <a:t>Sexual</a:t>
          </a:r>
          <a:r>
            <a:rPr lang="nb-NO" dirty="0" smtClean="0">
              <a:solidFill>
                <a:schemeClr val="tx1"/>
              </a:solidFill>
            </a:rPr>
            <a:t> </a:t>
          </a:r>
          <a:r>
            <a:rPr lang="nb-NO" dirty="0" err="1" smtClean="0">
              <a:solidFill>
                <a:schemeClr val="tx1"/>
              </a:solidFill>
            </a:rPr>
            <a:t>stimulation</a:t>
          </a:r>
          <a:endParaRPr lang="nb-NO" dirty="0">
            <a:solidFill>
              <a:schemeClr val="tx1"/>
            </a:solidFill>
          </a:endParaRPr>
        </a:p>
      </dgm:t>
    </dgm:pt>
    <dgm:pt modelId="{13BB663D-27F5-4063-9B1C-8F02EF04C749}" type="parTrans" cxnId="{8A23252C-5845-4801-B168-73813808CD6F}">
      <dgm:prSet/>
      <dgm:spPr/>
      <dgm:t>
        <a:bodyPr/>
        <a:lstStyle/>
        <a:p>
          <a:endParaRPr lang="nb-NO"/>
        </a:p>
      </dgm:t>
    </dgm:pt>
    <dgm:pt modelId="{609AD2BB-CB0A-479C-B51D-467EAD1B9B1E}" type="sibTrans" cxnId="{8A23252C-5845-4801-B168-73813808CD6F}">
      <dgm:prSet/>
      <dgm:spPr/>
      <dgm:t>
        <a:bodyPr/>
        <a:lstStyle/>
        <a:p>
          <a:endParaRPr lang="nb-NO"/>
        </a:p>
      </dgm:t>
    </dgm:pt>
    <dgm:pt modelId="{DA947DA1-E36C-4C98-8B83-983D3B643445}">
      <dgm:prSet phldrT="[Text]"/>
      <dgm:spPr/>
      <dgm:t>
        <a:bodyPr/>
        <a:lstStyle/>
        <a:p>
          <a:r>
            <a:rPr lang="nb-NO" dirty="0" err="1" smtClean="0"/>
            <a:t>Nitrergic</a:t>
          </a:r>
          <a:r>
            <a:rPr lang="nb-NO" dirty="0" smtClean="0"/>
            <a:t> nerves</a:t>
          </a:r>
          <a:endParaRPr lang="nb-NO" dirty="0"/>
        </a:p>
      </dgm:t>
    </dgm:pt>
    <dgm:pt modelId="{9B2BD32B-74C7-4286-A93F-5324486C304E}" type="parTrans" cxnId="{0C2D0BA1-D6D6-40A5-934E-9B4936E88E30}">
      <dgm:prSet/>
      <dgm:spPr/>
      <dgm:t>
        <a:bodyPr/>
        <a:lstStyle/>
        <a:p>
          <a:endParaRPr lang="nb-NO"/>
        </a:p>
      </dgm:t>
    </dgm:pt>
    <dgm:pt modelId="{E8696A3A-1247-4CCA-8C69-8A2C37E7BB57}" type="sibTrans" cxnId="{0C2D0BA1-D6D6-40A5-934E-9B4936E88E30}">
      <dgm:prSet/>
      <dgm:spPr/>
      <dgm:t>
        <a:bodyPr/>
        <a:lstStyle/>
        <a:p>
          <a:endParaRPr lang="nb-NO"/>
        </a:p>
      </dgm:t>
    </dgm:pt>
    <dgm:pt modelId="{6D53A699-3783-4481-8539-0615C7C33801}">
      <dgm:prSet phldrT="[Text]"/>
      <dgm:spPr>
        <a:solidFill>
          <a:srgbClr val="002060"/>
        </a:solidFill>
      </dgm:spPr>
      <dgm:t>
        <a:bodyPr/>
        <a:lstStyle/>
        <a:p>
          <a:r>
            <a:rPr lang="nb-NO" dirty="0" err="1" smtClean="0"/>
            <a:t>Nitric</a:t>
          </a:r>
          <a:r>
            <a:rPr lang="nb-NO" dirty="0" smtClean="0"/>
            <a:t> </a:t>
          </a:r>
          <a:r>
            <a:rPr lang="nb-NO" dirty="0" err="1" smtClean="0"/>
            <a:t>Oxide</a:t>
          </a:r>
          <a:r>
            <a:rPr lang="nb-NO" dirty="0" smtClean="0"/>
            <a:t> (NO)</a:t>
          </a:r>
          <a:endParaRPr lang="nb-NO" dirty="0"/>
        </a:p>
      </dgm:t>
    </dgm:pt>
    <dgm:pt modelId="{4CC02176-5EA3-4764-9D8D-DC0B9CCD9778}" type="parTrans" cxnId="{C7377687-3466-457D-A065-C3C7790C298D}">
      <dgm:prSet/>
      <dgm:spPr/>
      <dgm:t>
        <a:bodyPr/>
        <a:lstStyle/>
        <a:p>
          <a:endParaRPr lang="nb-NO"/>
        </a:p>
      </dgm:t>
    </dgm:pt>
    <dgm:pt modelId="{F5491A96-267F-49B9-BA2D-35E355B46362}" type="sibTrans" cxnId="{C7377687-3466-457D-A065-C3C7790C298D}">
      <dgm:prSet/>
      <dgm:spPr/>
      <dgm:t>
        <a:bodyPr/>
        <a:lstStyle/>
        <a:p>
          <a:endParaRPr lang="nb-NO"/>
        </a:p>
      </dgm:t>
    </dgm:pt>
    <dgm:pt modelId="{411C3D63-0D38-41BE-B77A-7F05FDFE7DE4}" type="pres">
      <dgm:prSet presAssocID="{A75171B3-60F5-4790-BB6C-B5794A13F481}" presName="linearFlow" presStyleCnt="0">
        <dgm:presLayoutVars>
          <dgm:resizeHandles val="exact"/>
        </dgm:presLayoutVars>
      </dgm:prSet>
      <dgm:spPr/>
    </dgm:pt>
    <dgm:pt modelId="{EC012EC0-CE6F-424B-A1E4-EE90E59DD20A}" type="pres">
      <dgm:prSet presAssocID="{B55411F6-6468-4757-9D14-47116A50EF63}" presName="node" presStyleLbl="node1" presStyleIdx="0" presStyleCnt="3">
        <dgm:presLayoutVars>
          <dgm:bulletEnabled val="1"/>
        </dgm:presLayoutVars>
      </dgm:prSet>
      <dgm:spPr/>
      <dgm:t>
        <a:bodyPr/>
        <a:lstStyle/>
        <a:p>
          <a:endParaRPr lang="nb-NO"/>
        </a:p>
      </dgm:t>
    </dgm:pt>
    <dgm:pt modelId="{4D31E565-6C89-4216-B45D-D1966D59E4F6}" type="pres">
      <dgm:prSet presAssocID="{609AD2BB-CB0A-479C-B51D-467EAD1B9B1E}" presName="sibTrans" presStyleLbl="sibTrans2D1" presStyleIdx="0" presStyleCnt="2"/>
      <dgm:spPr/>
      <dgm:t>
        <a:bodyPr/>
        <a:lstStyle/>
        <a:p>
          <a:endParaRPr lang="nb-NO"/>
        </a:p>
      </dgm:t>
    </dgm:pt>
    <dgm:pt modelId="{E520FE08-9E74-496B-9F90-0BCB08D70859}" type="pres">
      <dgm:prSet presAssocID="{609AD2BB-CB0A-479C-B51D-467EAD1B9B1E}" presName="connectorText" presStyleLbl="sibTrans2D1" presStyleIdx="0" presStyleCnt="2"/>
      <dgm:spPr/>
      <dgm:t>
        <a:bodyPr/>
        <a:lstStyle/>
        <a:p>
          <a:endParaRPr lang="nb-NO"/>
        </a:p>
      </dgm:t>
    </dgm:pt>
    <dgm:pt modelId="{96EFA57C-B957-418C-AD7A-DC50633A416B}" type="pres">
      <dgm:prSet presAssocID="{DA947DA1-E36C-4C98-8B83-983D3B643445}" presName="node" presStyleLbl="node1" presStyleIdx="1" presStyleCnt="3">
        <dgm:presLayoutVars>
          <dgm:bulletEnabled val="1"/>
        </dgm:presLayoutVars>
      </dgm:prSet>
      <dgm:spPr/>
      <dgm:t>
        <a:bodyPr/>
        <a:lstStyle/>
        <a:p>
          <a:endParaRPr lang="nb-NO"/>
        </a:p>
      </dgm:t>
    </dgm:pt>
    <dgm:pt modelId="{D4E8273C-5C6C-45CD-8B70-4F42ADAC5CC9}" type="pres">
      <dgm:prSet presAssocID="{E8696A3A-1247-4CCA-8C69-8A2C37E7BB57}" presName="sibTrans" presStyleLbl="sibTrans2D1" presStyleIdx="1" presStyleCnt="2"/>
      <dgm:spPr/>
      <dgm:t>
        <a:bodyPr/>
        <a:lstStyle/>
        <a:p>
          <a:endParaRPr lang="nb-NO"/>
        </a:p>
      </dgm:t>
    </dgm:pt>
    <dgm:pt modelId="{0FB4F134-8360-431E-A2B4-C343EDA5089D}" type="pres">
      <dgm:prSet presAssocID="{E8696A3A-1247-4CCA-8C69-8A2C37E7BB57}" presName="connectorText" presStyleLbl="sibTrans2D1" presStyleIdx="1" presStyleCnt="2"/>
      <dgm:spPr/>
      <dgm:t>
        <a:bodyPr/>
        <a:lstStyle/>
        <a:p>
          <a:endParaRPr lang="nb-NO"/>
        </a:p>
      </dgm:t>
    </dgm:pt>
    <dgm:pt modelId="{D3543788-7595-4F33-B833-89C52EC86586}" type="pres">
      <dgm:prSet presAssocID="{6D53A699-3783-4481-8539-0615C7C33801}" presName="node" presStyleLbl="node1" presStyleIdx="2" presStyleCnt="3">
        <dgm:presLayoutVars>
          <dgm:bulletEnabled val="1"/>
        </dgm:presLayoutVars>
      </dgm:prSet>
      <dgm:spPr/>
      <dgm:t>
        <a:bodyPr/>
        <a:lstStyle/>
        <a:p>
          <a:endParaRPr lang="nb-NO"/>
        </a:p>
      </dgm:t>
    </dgm:pt>
  </dgm:ptLst>
  <dgm:cxnLst>
    <dgm:cxn modelId="{0C2D0BA1-D6D6-40A5-934E-9B4936E88E30}" srcId="{A75171B3-60F5-4790-BB6C-B5794A13F481}" destId="{DA947DA1-E36C-4C98-8B83-983D3B643445}" srcOrd="1" destOrd="0" parTransId="{9B2BD32B-74C7-4286-A93F-5324486C304E}" sibTransId="{E8696A3A-1247-4CCA-8C69-8A2C37E7BB57}"/>
    <dgm:cxn modelId="{4624F783-3BFC-4676-8623-04B2FB3291D1}" type="presOf" srcId="{E8696A3A-1247-4CCA-8C69-8A2C37E7BB57}" destId="{D4E8273C-5C6C-45CD-8B70-4F42ADAC5CC9}" srcOrd="0" destOrd="0" presId="urn:microsoft.com/office/officeart/2005/8/layout/process2"/>
    <dgm:cxn modelId="{7050D5CB-DC66-4861-8FB1-32E58B1B218B}" type="presOf" srcId="{6D53A699-3783-4481-8539-0615C7C33801}" destId="{D3543788-7595-4F33-B833-89C52EC86586}" srcOrd="0" destOrd="0" presId="urn:microsoft.com/office/officeart/2005/8/layout/process2"/>
    <dgm:cxn modelId="{C7377687-3466-457D-A065-C3C7790C298D}" srcId="{A75171B3-60F5-4790-BB6C-B5794A13F481}" destId="{6D53A699-3783-4481-8539-0615C7C33801}" srcOrd="2" destOrd="0" parTransId="{4CC02176-5EA3-4764-9D8D-DC0B9CCD9778}" sibTransId="{F5491A96-267F-49B9-BA2D-35E355B46362}"/>
    <dgm:cxn modelId="{8A23252C-5845-4801-B168-73813808CD6F}" srcId="{A75171B3-60F5-4790-BB6C-B5794A13F481}" destId="{B55411F6-6468-4757-9D14-47116A50EF63}" srcOrd="0" destOrd="0" parTransId="{13BB663D-27F5-4063-9B1C-8F02EF04C749}" sibTransId="{609AD2BB-CB0A-479C-B51D-467EAD1B9B1E}"/>
    <dgm:cxn modelId="{B0398D1D-F2FD-462F-8A00-44F9D499FF41}" type="presOf" srcId="{609AD2BB-CB0A-479C-B51D-467EAD1B9B1E}" destId="{E520FE08-9E74-496B-9F90-0BCB08D70859}" srcOrd="1" destOrd="0" presId="urn:microsoft.com/office/officeart/2005/8/layout/process2"/>
    <dgm:cxn modelId="{2479D4A8-7831-4952-BCA2-97B3DA5FC60A}" type="presOf" srcId="{A75171B3-60F5-4790-BB6C-B5794A13F481}" destId="{411C3D63-0D38-41BE-B77A-7F05FDFE7DE4}" srcOrd="0" destOrd="0" presId="urn:microsoft.com/office/officeart/2005/8/layout/process2"/>
    <dgm:cxn modelId="{D7C655DF-5EB5-4E45-99BA-809416396230}" type="presOf" srcId="{DA947DA1-E36C-4C98-8B83-983D3B643445}" destId="{96EFA57C-B957-418C-AD7A-DC50633A416B}" srcOrd="0" destOrd="0" presId="urn:microsoft.com/office/officeart/2005/8/layout/process2"/>
    <dgm:cxn modelId="{304DB32E-7D1E-49F7-A4F5-2081330CB2F4}" type="presOf" srcId="{609AD2BB-CB0A-479C-B51D-467EAD1B9B1E}" destId="{4D31E565-6C89-4216-B45D-D1966D59E4F6}" srcOrd="0" destOrd="0" presId="urn:microsoft.com/office/officeart/2005/8/layout/process2"/>
    <dgm:cxn modelId="{85178355-A6FC-4404-AED6-CEEC5154CC2C}" type="presOf" srcId="{B55411F6-6468-4757-9D14-47116A50EF63}" destId="{EC012EC0-CE6F-424B-A1E4-EE90E59DD20A}" srcOrd="0" destOrd="0" presId="urn:microsoft.com/office/officeart/2005/8/layout/process2"/>
    <dgm:cxn modelId="{6538FCDC-D37B-467A-90EE-23934787847E}" type="presOf" srcId="{E8696A3A-1247-4CCA-8C69-8A2C37E7BB57}" destId="{0FB4F134-8360-431E-A2B4-C343EDA5089D}" srcOrd="1" destOrd="0" presId="urn:microsoft.com/office/officeart/2005/8/layout/process2"/>
    <dgm:cxn modelId="{E08CD10D-F978-41FE-8721-93FA7CF1ED30}" type="presParOf" srcId="{411C3D63-0D38-41BE-B77A-7F05FDFE7DE4}" destId="{EC012EC0-CE6F-424B-A1E4-EE90E59DD20A}" srcOrd="0" destOrd="0" presId="urn:microsoft.com/office/officeart/2005/8/layout/process2"/>
    <dgm:cxn modelId="{89BD4DCE-F4C6-48BD-9F6F-0833C54AB8DE}" type="presParOf" srcId="{411C3D63-0D38-41BE-B77A-7F05FDFE7DE4}" destId="{4D31E565-6C89-4216-B45D-D1966D59E4F6}" srcOrd="1" destOrd="0" presId="urn:microsoft.com/office/officeart/2005/8/layout/process2"/>
    <dgm:cxn modelId="{B1E6F792-6458-4FED-81DA-7FA75F4F0465}" type="presParOf" srcId="{4D31E565-6C89-4216-B45D-D1966D59E4F6}" destId="{E520FE08-9E74-496B-9F90-0BCB08D70859}" srcOrd="0" destOrd="0" presId="urn:microsoft.com/office/officeart/2005/8/layout/process2"/>
    <dgm:cxn modelId="{5D17E995-9796-4680-9F19-84F871BBB4A1}" type="presParOf" srcId="{411C3D63-0D38-41BE-B77A-7F05FDFE7DE4}" destId="{96EFA57C-B957-418C-AD7A-DC50633A416B}" srcOrd="2" destOrd="0" presId="urn:microsoft.com/office/officeart/2005/8/layout/process2"/>
    <dgm:cxn modelId="{707232E6-0D8B-4886-8D29-EDB1BB1F5182}" type="presParOf" srcId="{411C3D63-0D38-41BE-B77A-7F05FDFE7DE4}" destId="{D4E8273C-5C6C-45CD-8B70-4F42ADAC5CC9}" srcOrd="3" destOrd="0" presId="urn:microsoft.com/office/officeart/2005/8/layout/process2"/>
    <dgm:cxn modelId="{0C5D7C63-4A39-48AD-9785-96383DB14A87}" type="presParOf" srcId="{D4E8273C-5C6C-45CD-8B70-4F42ADAC5CC9}" destId="{0FB4F134-8360-431E-A2B4-C343EDA5089D}" srcOrd="0" destOrd="0" presId="urn:microsoft.com/office/officeart/2005/8/layout/process2"/>
    <dgm:cxn modelId="{CCB2272B-D820-4D27-8E87-B0214DA4037F}" type="presParOf" srcId="{411C3D63-0D38-41BE-B77A-7F05FDFE7DE4}" destId="{D3543788-7595-4F33-B833-89C52EC86586}" srcOrd="4" destOrd="0" presId="urn:microsoft.com/office/officeart/2005/8/layout/process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499FCB1-381C-4911-AB98-01C1D52620DB}" type="doc">
      <dgm:prSet loTypeId="urn:microsoft.com/office/officeart/2005/8/layout/process1" loCatId="process" qsTypeId="urn:microsoft.com/office/officeart/2005/8/quickstyle/3d1" qsCatId="3D" csTypeId="urn:microsoft.com/office/officeart/2005/8/colors/accent1_2" csCatId="accent1" phldr="1"/>
      <dgm:spPr/>
    </dgm:pt>
    <dgm:pt modelId="{499A61DD-CC8D-4FBC-BECE-97533AA4DEA7}">
      <dgm:prSet phldrT="[Text]"/>
      <dgm:spPr/>
      <dgm:t>
        <a:bodyPr/>
        <a:lstStyle/>
        <a:p>
          <a:r>
            <a:rPr lang="nb-NO" dirty="0" smtClean="0"/>
            <a:t>PKG</a:t>
          </a:r>
          <a:endParaRPr lang="nb-NO" dirty="0"/>
        </a:p>
      </dgm:t>
    </dgm:pt>
    <dgm:pt modelId="{30387F84-B95A-4237-B4FF-1F1CF6B9EC74}" type="parTrans" cxnId="{D2B83C1F-DEFD-40FB-97AA-ECA8CBF7F14E}">
      <dgm:prSet/>
      <dgm:spPr/>
      <dgm:t>
        <a:bodyPr/>
        <a:lstStyle/>
        <a:p>
          <a:endParaRPr lang="nb-NO"/>
        </a:p>
      </dgm:t>
    </dgm:pt>
    <dgm:pt modelId="{E78FA1BF-9BDA-487A-923B-A37AA7470F8F}" type="sibTrans" cxnId="{D2B83C1F-DEFD-40FB-97AA-ECA8CBF7F14E}">
      <dgm:prSet/>
      <dgm:spPr/>
      <dgm:t>
        <a:bodyPr/>
        <a:lstStyle/>
        <a:p>
          <a:endParaRPr lang="nb-NO"/>
        </a:p>
      </dgm:t>
    </dgm:pt>
    <dgm:pt modelId="{67729B71-3673-4DD2-9E63-077572123651}">
      <dgm:prSet phldrT="[Text]"/>
      <dgm:spPr>
        <a:solidFill>
          <a:srgbClr val="002060"/>
        </a:solidFill>
        <a:ln>
          <a:solidFill>
            <a:srgbClr val="002060"/>
          </a:solidFill>
        </a:ln>
      </dgm:spPr>
      <dgm:t>
        <a:bodyPr/>
        <a:lstStyle/>
        <a:p>
          <a:r>
            <a:rPr lang="nb-NO" dirty="0" err="1" smtClean="0"/>
            <a:t>cGMP</a:t>
          </a:r>
          <a:endParaRPr lang="nb-NO" dirty="0"/>
        </a:p>
      </dgm:t>
    </dgm:pt>
    <dgm:pt modelId="{206C3502-145E-4598-8EA0-146CE17A1AA3}" type="parTrans" cxnId="{441D1EB4-1918-4EB1-83DB-1A524705A3D4}">
      <dgm:prSet/>
      <dgm:spPr/>
      <dgm:t>
        <a:bodyPr/>
        <a:lstStyle/>
        <a:p>
          <a:endParaRPr lang="nb-NO"/>
        </a:p>
      </dgm:t>
    </dgm:pt>
    <dgm:pt modelId="{FF154B7D-659A-446B-99A2-A610B7C42F0B}" type="sibTrans" cxnId="{441D1EB4-1918-4EB1-83DB-1A524705A3D4}">
      <dgm:prSet/>
      <dgm:spPr/>
      <dgm:t>
        <a:bodyPr/>
        <a:lstStyle/>
        <a:p>
          <a:endParaRPr lang="nb-NO"/>
        </a:p>
      </dgm:t>
    </dgm:pt>
    <dgm:pt modelId="{E01D02BE-659E-4E67-A01B-5128CD3F1F23}">
      <dgm:prSet/>
      <dgm:spPr>
        <a:solidFill>
          <a:srgbClr val="002060"/>
        </a:solidFill>
      </dgm:spPr>
      <dgm:t>
        <a:bodyPr/>
        <a:lstStyle/>
        <a:p>
          <a:r>
            <a:rPr lang="nb-NO" dirty="0" smtClean="0"/>
            <a:t>GTP</a:t>
          </a:r>
          <a:endParaRPr lang="nb-NO" dirty="0"/>
        </a:p>
      </dgm:t>
    </dgm:pt>
    <dgm:pt modelId="{2493FBD5-4B95-4FC9-A13E-AE8709E68977}" type="parTrans" cxnId="{5E22181E-7F95-463F-878B-C1FF12FF48BF}">
      <dgm:prSet/>
      <dgm:spPr/>
      <dgm:t>
        <a:bodyPr/>
        <a:lstStyle/>
        <a:p>
          <a:endParaRPr lang="nb-NO"/>
        </a:p>
      </dgm:t>
    </dgm:pt>
    <dgm:pt modelId="{3DF03C2E-F041-4362-8E6D-9EE24693A32F}" type="sibTrans" cxnId="{5E22181E-7F95-463F-878B-C1FF12FF48BF}">
      <dgm:prSet/>
      <dgm:spPr/>
      <dgm:t>
        <a:bodyPr/>
        <a:lstStyle/>
        <a:p>
          <a:endParaRPr lang="nb-NO"/>
        </a:p>
      </dgm:t>
    </dgm:pt>
    <dgm:pt modelId="{C1D6AA66-7A84-4694-BDB4-C073D62D8D5B}" type="pres">
      <dgm:prSet presAssocID="{8499FCB1-381C-4911-AB98-01C1D52620DB}" presName="Name0" presStyleCnt="0">
        <dgm:presLayoutVars>
          <dgm:dir/>
          <dgm:resizeHandles val="exact"/>
        </dgm:presLayoutVars>
      </dgm:prSet>
      <dgm:spPr/>
    </dgm:pt>
    <dgm:pt modelId="{0F7409BA-8F00-4C5E-90CF-D2DCF0192785}" type="pres">
      <dgm:prSet presAssocID="{499A61DD-CC8D-4FBC-BECE-97533AA4DEA7}" presName="node" presStyleLbl="node1" presStyleIdx="0" presStyleCnt="3" custScaleX="44752" custScaleY="34700">
        <dgm:presLayoutVars>
          <dgm:bulletEnabled val="1"/>
        </dgm:presLayoutVars>
      </dgm:prSet>
      <dgm:spPr/>
      <dgm:t>
        <a:bodyPr/>
        <a:lstStyle/>
        <a:p>
          <a:endParaRPr lang="nb-NO"/>
        </a:p>
      </dgm:t>
    </dgm:pt>
    <dgm:pt modelId="{D317D73B-C720-424D-9EBA-F29014783F19}" type="pres">
      <dgm:prSet presAssocID="{E78FA1BF-9BDA-487A-923B-A37AA7470F8F}" presName="sibTrans" presStyleLbl="sibTrans2D1" presStyleIdx="0" presStyleCnt="2" custScaleY="39899"/>
      <dgm:spPr>
        <a:prstGeom prst="leftArrow">
          <a:avLst/>
        </a:prstGeom>
      </dgm:spPr>
      <dgm:t>
        <a:bodyPr/>
        <a:lstStyle/>
        <a:p>
          <a:endParaRPr lang="nb-NO"/>
        </a:p>
      </dgm:t>
    </dgm:pt>
    <dgm:pt modelId="{A9858EC6-5853-4B7A-8DA6-C30A1BDD29FC}" type="pres">
      <dgm:prSet presAssocID="{E78FA1BF-9BDA-487A-923B-A37AA7470F8F}" presName="connectorText" presStyleLbl="sibTrans2D1" presStyleIdx="0" presStyleCnt="2"/>
      <dgm:spPr/>
      <dgm:t>
        <a:bodyPr/>
        <a:lstStyle/>
        <a:p>
          <a:endParaRPr lang="nb-NO"/>
        </a:p>
      </dgm:t>
    </dgm:pt>
    <dgm:pt modelId="{9E200965-0B0E-4E25-BB93-8A61A23E50E9}" type="pres">
      <dgm:prSet presAssocID="{67729B71-3673-4DD2-9E63-077572123651}" presName="node" presStyleLbl="node1" presStyleIdx="1" presStyleCnt="3" custScaleX="39410" custScaleY="61250" custLinFactNeighborX="-43709" custLinFactNeighborY="0">
        <dgm:presLayoutVars>
          <dgm:bulletEnabled val="1"/>
        </dgm:presLayoutVars>
      </dgm:prSet>
      <dgm:spPr/>
      <dgm:t>
        <a:bodyPr/>
        <a:lstStyle/>
        <a:p>
          <a:endParaRPr lang="nb-NO"/>
        </a:p>
      </dgm:t>
    </dgm:pt>
    <dgm:pt modelId="{4A9AFF31-D243-4F81-8935-FC698729942D}" type="pres">
      <dgm:prSet presAssocID="{FF154B7D-659A-446B-99A2-A610B7C42F0B}" presName="sibTrans" presStyleLbl="sibTrans2D1" presStyleIdx="1" presStyleCnt="2" custScaleX="156980" custScaleY="39899"/>
      <dgm:spPr>
        <a:prstGeom prst="leftArrow">
          <a:avLst/>
        </a:prstGeom>
      </dgm:spPr>
      <dgm:t>
        <a:bodyPr/>
        <a:lstStyle/>
        <a:p>
          <a:endParaRPr lang="nb-NO"/>
        </a:p>
      </dgm:t>
    </dgm:pt>
    <dgm:pt modelId="{2A5042B1-B8A2-4947-8489-8F4376E9E11C}" type="pres">
      <dgm:prSet presAssocID="{FF154B7D-659A-446B-99A2-A610B7C42F0B}" presName="connectorText" presStyleLbl="sibTrans2D1" presStyleIdx="1" presStyleCnt="2"/>
      <dgm:spPr/>
      <dgm:t>
        <a:bodyPr/>
        <a:lstStyle/>
        <a:p>
          <a:endParaRPr lang="nb-NO"/>
        </a:p>
      </dgm:t>
    </dgm:pt>
    <dgm:pt modelId="{F467750C-FC5E-4599-97F0-9832852B1BC4}" type="pres">
      <dgm:prSet presAssocID="{E01D02BE-659E-4E67-A01B-5128CD3F1F23}" presName="node" presStyleLbl="node1" presStyleIdx="2" presStyleCnt="3" custScaleX="33982" custScaleY="24478">
        <dgm:presLayoutVars>
          <dgm:bulletEnabled val="1"/>
        </dgm:presLayoutVars>
      </dgm:prSet>
      <dgm:spPr/>
      <dgm:t>
        <a:bodyPr/>
        <a:lstStyle/>
        <a:p>
          <a:endParaRPr lang="nb-NO"/>
        </a:p>
      </dgm:t>
    </dgm:pt>
  </dgm:ptLst>
  <dgm:cxnLst>
    <dgm:cxn modelId="{5E22181E-7F95-463F-878B-C1FF12FF48BF}" srcId="{8499FCB1-381C-4911-AB98-01C1D52620DB}" destId="{E01D02BE-659E-4E67-A01B-5128CD3F1F23}" srcOrd="2" destOrd="0" parTransId="{2493FBD5-4B95-4FC9-A13E-AE8709E68977}" sibTransId="{3DF03C2E-F041-4362-8E6D-9EE24693A32F}"/>
    <dgm:cxn modelId="{EB52CDC2-7484-4125-95D2-BF21DEDDF148}" type="presOf" srcId="{FF154B7D-659A-446B-99A2-A610B7C42F0B}" destId="{4A9AFF31-D243-4F81-8935-FC698729942D}" srcOrd="0" destOrd="0" presId="urn:microsoft.com/office/officeart/2005/8/layout/process1"/>
    <dgm:cxn modelId="{80D9144E-DEFC-4933-A143-88734A1FEC80}" type="presOf" srcId="{E78FA1BF-9BDA-487A-923B-A37AA7470F8F}" destId="{D317D73B-C720-424D-9EBA-F29014783F19}" srcOrd="0" destOrd="0" presId="urn:microsoft.com/office/officeart/2005/8/layout/process1"/>
    <dgm:cxn modelId="{ECDDA8F8-86E0-4B3E-B6DB-BD3E0C5122E6}" type="presOf" srcId="{E78FA1BF-9BDA-487A-923B-A37AA7470F8F}" destId="{A9858EC6-5853-4B7A-8DA6-C30A1BDD29FC}" srcOrd="1" destOrd="0" presId="urn:microsoft.com/office/officeart/2005/8/layout/process1"/>
    <dgm:cxn modelId="{F285DBC5-3AF6-4F6E-8625-975C43BF14BA}" type="presOf" srcId="{67729B71-3673-4DD2-9E63-077572123651}" destId="{9E200965-0B0E-4E25-BB93-8A61A23E50E9}" srcOrd="0" destOrd="0" presId="urn:microsoft.com/office/officeart/2005/8/layout/process1"/>
    <dgm:cxn modelId="{D2B83C1F-DEFD-40FB-97AA-ECA8CBF7F14E}" srcId="{8499FCB1-381C-4911-AB98-01C1D52620DB}" destId="{499A61DD-CC8D-4FBC-BECE-97533AA4DEA7}" srcOrd="0" destOrd="0" parTransId="{30387F84-B95A-4237-B4FF-1F1CF6B9EC74}" sibTransId="{E78FA1BF-9BDA-487A-923B-A37AA7470F8F}"/>
    <dgm:cxn modelId="{EA336BFF-C937-4613-81D5-847180157027}" type="presOf" srcId="{E01D02BE-659E-4E67-A01B-5128CD3F1F23}" destId="{F467750C-FC5E-4599-97F0-9832852B1BC4}" srcOrd="0" destOrd="0" presId="urn:microsoft.com/office/officeart/2005/8/layout/process1"/>
    <dgm:cxn modelId="{A621CB22-04D5-4D85-A129-0F2F8E996CF5}" type="presOf" srcId="{FF154B7D-659A-446B-99A2-A610B7C42F0B}" destId="{2A5042B1-B8A2-4947-8489-8F4376E9E11C}" srcOrd="1" destOrd="0" presId="urn:microsoft.com/office/officeart/2005/8/layout/process1"/>
    <dgm:cxn modelId="{D640BBA5-EAF9-4C0B-8893-A280CF48C750}" type="presOf" srcId="{8499FCB1-381C-4911-AB98-01C1D52620DB}" destId="{C1D6AA66-7A84-4694-BDB4-C073D62D8D5B}" srcOrd="0" destOrd="0" presId="urn:microsoft.com/office/officeart/2005/8/layout/process1"/>
    <dgm:cxn modelId="{A2C6F438-B84C-411A-8BDD-D734AA67D813}" type="presOf" srcId="{499A61DD-CC8D-4FBC-BECE-97533AA4DEA7}" destId="{0F7409BA-8F00-4C5E-90CF-D2DCF0192785}" srcOrd="0" destOrd="0" presId="urn:microsoft.com/office/officeart/2005/8/layout/process1"/>
    <dgm:cxn modelId="{441D1EB4-1918-4EB1-83DB-1A524705A3D4}" srcId="{8499FCB1-381C-4911-AB98-01C1D52620DB}" destId="{67729B71-3673-4DD2-9E63-077572123651}" srcOrd="1" destOrd="0" parTransId="{206C3502-145E-4598-8EA0-146CE17A1AA3}" sibTransId="{FF154B7D-659A-446B-99A2-A610B7C42F0B}"/>
    <dgm:cxn modelId="{A31AC168-389B-4737-8DBC-23CBDC295603}" type="presParOf" srcId="{C1D6AA66-7A84-4694-BDB4-C073D62D8D5B}" destId="{0F7409BA-8F00-4C5E-90CF-D2DCF0192785}" srcOrd="0" destOrd="0" presId="urn:microsoft.com/office/officeart/2005/8/layout/process1"/>
    <dgm:cxn modelId="{3338A112-97A2-4966-9EC6-D46950CD9900}" type="presParOf" srcId="{C1D6AA66-7A84-4694-BDB4-C073D62D8D5B}" destId="{D317D73B-C720-424D-9EBA-F29014783F19}" srcOrd="1" destOrd="0" presId="urn:microsoft.com/office/officeart/2005/8/layout/process1"/>
    <dgm:cxn modelId="{44F05366-1B1D-453B-B6EB-F6B99A992A15}" type="presParOf" srcId="{D317D73B-C720-424D-9EBA-F29014783F19}" destId="{A9858EC6-5853-4B7A-8DA6-C30A1BDD29FC}" srcOrd="0" destOrd="0" presId="urn:microsoft.com/office/officeart/2005/8/layout/process1"/>
    <dgm:cxn modelId="{B9B6A462-75C4-4D2A-94B2-4CA4CB145974}" type="presParOf" srcId="{C1D6AA66-7A84-4694-BDB4-C073D62D8D5B}" destId="{9E200965-0B0E-4E25-BB93-8A61A23E50E9}" srcOrd="2" destOrd="0" presId="urn:microsoft.com/office/officeart/2005/8/layout/process1"/>
    <dgm:cxn modelId="{D468401B-938F-4514-8998-95401DEDD7B6}" type="presParOf" srcId="{C1D6AA66-7A84-4694-BDB4-C073D62D8D5B}" destId="{4A9AFF31-D243-4F81-8935-FC698729942D}" srcOrd="3" destOrd="0" presId="urn:microsoft.com/office/officeart/2005/8/layout/process1"/>
    <dgm:cxn modelId="{8E9603CA-DF65-47CE-9425-BF26F255FDF7}" type="presParOf" srcId="{4A9AFF31-D243-4F81-8935-FC698729942D}" destId="{2A5042B1-B8A2-4947-8489-8F4376E9E11C}" srcOrd="0" destOrd="0" presId="urn:microsoft.com/office/officeart/2005/8/layout/process1"/>
    <dgm:cxn modelId="{B3B4B07E-B7E2-4BF0-9BB1-7BF3FDD532FF}" type="presParOf" srcId="{C1D6AA66-7A84-4694-BDB4-C073D62D8D5B}" destId="{F467750C-FC5E-4599-97F0-9832852B1BC4}" srcOrd="4" destOrd="0" presId="urn:microsoft.com/office/officeart/2005/8/layout/process1"/>
  </dgm:cxnLst>
  <dgm:bg/>
  <dgm:whole/>
  <dgm:extLst>
    <a:ext uri="http://schemas.microsoft.com/office/drawing/2008/diagram">
      <dsp:dataModelExt xmlns=""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E9B8B57-9E33-42E9-A0C5-4D08D092E89F}" type="doc">
      <dgm:prSet loTypeId="urn:microsoft.com/office/officeart/2005/8/layout/StepDownProcess" loCatId="process" qsTypeId="urn:microsoft.com/office/officeart/2005/8/quickstyle/simple1" qsCatId="simple" csTypeId="urn:microsoft.com/office/officeart/2005/8/colors/accent2_2" csCatId="accent2" phldr="1"/>
      <dgm:spPr/>
      <dgm:t>
        <a:bodyPr/>
        <a:lstStyle/>
        <a:p>
          <a:endParaRPr lang="nb-NO"/>
        </a:p>
      </dgm:t>
    </dgm:pt>
    <dgm:pt modelId="{665FC62C-376E-4DCC-8C56-C4B051FC7F45}">
      <dgm:prSet phldrT="[Text]"/>
      <dgm:spPr/>
      <dgm:t>
        <a:bodyPr/>
        <a:lstStyle/>
        <a:p>
          <a:r>
            <a:rPr lang="nb-NO" dirty="0" err="1" smtClean="0"/>
            <a:t>Overexpression</a:t>
          </a:r>
          <a:r>
            <a:rPr lang="nb-NO" dirty="0" smtClean="0"/>
            <a:t> </a:t>
          </a:r>
          <a:r>
            <a:rPr lang="nb-NO" dirty="0" err="1" smtClean="0"/>
            <a:t>of</a:t>
          </a:r>
          <a:r>
            <a:rPr lang="nb-NO" dirty="0" smtClean="0"/>
            <a:t> ABC transporters</a:t>
          </a:r>
          <a:endParaRPr lang="nb-NO" dirty="0"/>
        </a:p>
      </dgm:t>
    </dgm:pt>
    <dgm:pt modelId="{3245FD68-10E2-4C2A-9DB4-191A86B6A831}" type="parTrans" cxnId="{61712D7D-48ED-48C4-A4B3-F5C43918B6AF}">
      <dgm:prSet/>
      <dgm:spPr/>
      <dgm:t>
        <a:bodyPr/>
        <a:lstStyle/>
        <a:p>
          <a:endParaRPr lang="nb-NO"/>
        </a:p>
      </dgm:t>
    </dgm:pt>
    <dgm:pt modelId="{47BF58E2-D8CB-4D8E-98EA-F7AD1965D7FA}" type="sibTrans" cxnId="{61712D7D-48ED-48C4-A4B3-F5C43918B6AF}">
      <dgm:prSet/>
      <dgm:spPr/>
      <dgm:t>
        <a:bodyPr/>
        <a:lstStyle/>
        <a:p>
          <a:endParaRPr lang="nb-NO"/>
        </a:p>
      </dgm:t>
    </dgm:pt>
    <dgm:pt modelId="{8A4DA78A-607E-4C6A-B304-F73713859B15}">
      <dgm:prSet phldrT="[Text]" phldr="1"/>
      <dgm:spPr/>
      <dgm:t>
        <a:bodyPr/>
        <a:lstStyle/>
        <a:p>
          <a:endParaRPr lang="nb-NO" dirty="0"/>
        </a:p>
      </dgm:t>
    </dgm:pt>
    <dgm:pt modelId="{57E8D5F2-6297-4AE6-94AB-BE3417AB3912}" type="parTrans" cxnId="{ACA8563D-675C-4A64-897D-ABE064C35EB3}">
      <dgm:prSet/>
      <dgm:spPr/>
      <dgm:t>
        <a:bodyPr/>
        <a:lstStyle/>
        <a:p>
          <a:endParaRPr lang="nb-NO"/>
        </a:p>
      </dgm:t>
    </dgm:pt>
    <dgm:pt modelId="{7773DCBE-84AA-4DB7-86EF-7EBE78D5FB4D}" type="sibTrans" cxnId="{ACA8563D-675C-4A64-897D-ABE064C35EB3}">
      <dgm:prSet/>
      <dgm:spPr/>
      <dgm:t>
        <a:bodyPr/>
        <a:lstStyle/>
        <a:p>
          <a:endParaRPr lang="nb-NO"/>
        </a:p>
      </dgm:t>
    </dgm:pt>
    <dgm:pt modelId="{F087B895-E378-42DE-BBB2-730770E3D19F}">
      <dgm:prSet phldrT="[Text]"/>
      <dgm:spPr/>
      <dgm:t>
        <a:bodyPr/>
        <a:lstStyle/>
        <a:p>
          <a:r>
            <a:rPr lang="en-US" dirty="0" err="1" smtClean="0"/>
            <a:t>Cytostatics</a:t>
          </a:r>
          <a:r>
            <a:rPr lang="en-US" dirty="0" smtClean="0"/>
            <a:t> pumped out of the cancer cell</a:t>
          </a:r>
          <a:endParaRPr lang="nb-NO" dirty="0"/>
        </a:p>
      </dgm:t>
    </dgm:pt>
    <dgm:pt modelId="{BCC77DBE-9534-4A9E-85FB-F56364BDA38B}" type="parTrans" cxnId="{DBBCD9A4-44EC-4DE7-A4F7-C3B5748E1334}">
      <dgm:prSet/>
      <dgm:spPr/>
      <dgm:t>
        <a:bodyPr/>
        <a:lstStyle/>
        <a:p>
          <a:endParaRPr lang="nb-NO"/>
        </a:p>
      </dgm:t>
    </dgm:pt>
    <dgm:pt modelId="{C49DED23-3F27-445E-A7BC-06F420C426DD}" type="sibTrans" cxnId="{DBBCD9A4-44EC-4DE7-A4F7-C3B5748E1334}">
      <dgm:prSet/>
      <dgm:spPr/>
      <dgm:t>
        <a:bodyPr/>
        <a:lstStyle/>
        <a:p>
          <a:endParaRPr lang="nb-NO"/>
        </a:p>
      </dgm:t>
    </dgm:pt>
    <dgm:pt modelId="{4EF65A1D-5B29-4F7B-83ED-A885304688B6}">
      <dgm:prSet phldrT="[Text]" phldr="1"/>
      <dgm:spPr/>
      <dgm:t>
        <a:bodyPr/>
        <a:lstStyle/>
        <a:p>
          <a:endParaRPr lang="nb-NO"/>
        </a:p>
      </dgm:t>
    </dgm:pt>
    <dgm:pt modelId="{4683369A-48BF-4549-B66C-BA870FC3AA6A}" type="parTrans" cxnId="{39147B05-6E17-46EA-9E3A-A68493455366}">
      <dgm:prSet/>
      <dgm:spPr/>
      <dgm:t>
        <a:bodyPr/>
        <a:lstStyle/>
        <a:p>
          <a:endParaRPr lang="nb-NO"/>
        </a:p>
      </dgm:t>
    </dgm:pt>
    <dgm:pt modelId="{77FC1975-6F01-4D61-A9CA-0F12B1170B5E}" type="sibTrans" cxnId="{39147B05-6E17-46EA-9E3A-A68493455366}">
      <dgm:prSet/>
      <dgm:spPr/>
      <dgm:t>
        <a:bodyPr/>
        <a:lstStyle/>
        <a:p>
          <a:endParaRPr lang="nb-NO"/>
        </a:p>
      </dgm:t>
    </dgm:pt>
    <dgm:pt modelId="{A688DA98-CF74-48C8-8EDB-B430D3A345FE}">
      <dgm:prSet phldrT="[Text]"/>
      <dgm:spPr/>
      <dgm:t>
        <a:bodyPr/>
        <a:lstStyle/>
        <a:p>
          <a:r>
            <a:rPr lang="nb-NO" dirty="0" err="1" smtClean="0"/>
            <a:t>Impaired</a:t>
          </a:r>
          <a:r>
            <a:rPr lang="nb-NO" dirty="0" smtClean="0"/>
            <a:t> </a:t>
          </a:r>
          <a:r>
            <a:rPr lang="nb-NO" dirty="0" err="1" smtClean="0"/>
            <a:t>therapeutic</a:t>
          </a:r>
          <a:r>
            <a:rPr lang="nb-NO" dirty="0" smtClean="0"/>
            <a:t> </a:t>
          </a:r>
          <a:r>
            <a:rPr lang="nb-NO" dirty="0" err="1" smtClean="0"/>
            <a:t>effect</a:t>
          </a:r>
          <a:endParaRPr lang="nb-NO" dirty="0"/>
        </a:p>
      </dgm:t>
    </dgm:pt>
    <dgm:pt modelId="{B24E1E52-1E02-473A-B4D0-893A2E4C1D67}" type="parTrans" cxnId="{23F634F8-598A-4C28-8648-C7001E807618}">
      <dgm:prSet/>
      <dgm:spPr/>
      <dgm:t>
        <a:bodyPr/>
        <a:lstStyle/>
        <a:p>
          <a:endParaRPr lang="nb-NO"/>
        </a:p>
      </dgm:t>
    </dgm:pt>
    <dgm:pt modelId="{D41387BB-DFA5-47AB-BD7A-5322D649D622}" type="sibTrans" cxnId="{23F634F8-598A-4C28-8648-C7001E807618}">
      <dgm:prSet/>
      <dgm:spPr/>
      <dgm:t>
        <a:bodyPr/>
        <a:lstStyle/>
        <a:p>
          <a:endParaRPr lang="nb-NO"/>
        </a:p>
      </dgm:t>
    </dgm:pt>
    <dgm:pt modelId="{E54176DD-CF36-49D5-AC6A-7E8C293C5070}" type="pres">
      <dgm:prSet presAssocID="{7E9B8B57-9E33-42E9-A0C5-4D08D092E89F}" presName="rootnode" presStyleCnt="0">
        <dgm:presLayoutVars>
          <dgm:chMax/>
          <dgm:chPref/>
          <dgm:dir/>
          <dgm:animLvl val="lvl"/>
        </dgm:presLayoutVars>
      </dgm:prSet>
      <dgm:spPr/>
      <dgm:t>
        <a:bodyPr/>
        <a:lstStyle/>
        <a:p>
          <a:endParaRPr lang="nb-NO"/>
        </a:p>
      </dgm:t>
    </dgm:pt>
    <dgm:pt modelId="{81588965-E08A-4863-BB75-AC4BE4C2FAE8}" type="pres">
      <dgm:prSet presAssocID="{665FC62C-376E-4DCC-8C56-C4B051FC7F45}" presName="composite" presStyleCnt="0"/>
      <dgm:spPr/>
    </dgm:pt>
    <dgm:pt modelId="{C449D34F-9E5D-4498-87A5-9C5E7C6D4251}" type="pres">
      <dgm:prSet presAssocID="{665FC62C-376E-4DCC-8C56-C4B051FC7F45}" presName="bentUpArrow1" presStyleLbl="alignImgPlace1" presStyleIdx="0" presStyleCnt="2"/>
      <dgm:spPr/>
    </dgm:pt>
    <dgm:pt modelId="{96F52202-3F9D-4756-AB11-3FDF405725BD}" type="pres">
      <dgm:prSet presAssocID="{665FC62C-376E-4DCC-8C56-C4B051FC7F45}" presName="ParentText" presStyleLbl="node1" presStyleIdx="0" presStyleCnt="3">
        <dgm:presLayoutVars>
          <dgm:chMax val="1"/>
          <dgm:chPref val="1"/>
          <dgm:bulletEnabled val="1"/>
        </dgm:presLayoutVars>
      </dgm:prSet>
      <dgm:spPr/>
      <dgm:t>
        <a:bodyPr/>
        <a:lstStyle/>
        <a:p>
          <a:endParaRPr lang="nb-NO"/>
        </a:p>
      </dgm:t>
    </dgm:pt>
    <dgm:pt modelId="{8D55B4E9-B928-497A-BDE3-015F8CD0C01D}" type="pres">
      <dgm:prSet presAssocID="{665FC62C-376E-4DCC-8C56-C4B051FC7F45}" presName="ChildText" presStyleLbl="revTx" presStyleIdx="0" presStyleCnt="2">
        <dgm:presLayoutVars>
          <dgm:chMax val="0"/>
          <dgm:chPref val="0"/>
          <dgm:bulletEnabled val="1"/>
        </dgm:presLayoutVars>
      </dgm:prSet>
      <dgm:spPr/>
      <dgm:t>
        <a:bodyPr/>
        <a:lstStyle/>
        <a:p>
          <a:endParaRPr lang="nb-NO"/>
        </a:p>
      </dgm:t>
    </dgm:pt>
    <dgm:pt modelId="{AA747EC1-C65A-40F6-8FC9-A130B255FE1C}" type="pres">
      <dgm:prSet presAssocID="{47BF58E2-D8CB-4D8E-98EA-F7AD1965D7FA}" presName="sibTrans" presStyleCnt="0"/>
      <dgm:spPr/>
    </dgm:pt>
    <dgm:pt modelId="{5666CB6B-1B1D-4406-9091-DFF90CFAC39F}" type="pres">
      <dgm:prSet presAssocID="{F087B895-E378-42DE-BBB2-730770E3D19F}" presName="composite" presStyleCnt="0"/>
      <dgm:spPr/>
    </dgm:pt>
    <dgm:pt modelId="{9EC6E067-7C4D-4643-8F08-7A7DB22BE16B}" type="pres">
      <dgm:prSet presAssocID="{F087B895-E378-42DE-BBB2-730770E3D19F}" presName="bentUpArrow1" presStyleLbl="alignImgPlace1" presStyleIdx="1" presStyleCnt="2"/>
      <dgm:spPr/>
    </dgm:pt>
    <dgm:pt modelId="{43BA9883-1983-45AA-9EBC-E2B594A8E1D8}" type="pres">
      <dgm:prSet presAssocID="{F087B895-E378-42DE-BBB2-730770E3D19F}" presName="ParentText" presStyleLbl="node1" presStyleIdx="1" presStyleCnt="3">
        <dgm:presLayoutVars>
          <dgm:chMax val="1"/>
          <dgm:chPref val="1"/>
          <dgm:bulletEnabled val="1"/>
        </dgm:presLayoutVars>
      </dgm:prSet>
      <dgm:spPr/>
      <dgm:t>
        <a:bodyPr/>
        <a:lstStyle/>
        <a:p>
          <a:endParaRPr lang="nb-NO"/>
        </a:p>
      </dgm:t>
    </dgm:pt>
    <dgm:pt modelId="{01429442-1F37-4202-91AB-AD09211106C7}" type="pres">
      <dgm:prSet presAssocID="{F087B895-E378-42DE-BBB2-730770E3D19F}" presName="ChildText" presStyleLbl="revTx" presStyleIdx="1" presStyleCnt="2">
        <dgm:presLayoutVars>
          <dgm:chMax val="0"/>
          <dgm:chPref val="0"/>
          <dgm:bulletEnabled val="1"/>
        </dgm:presLayoutVars>
      </dgm:prSet>
      <dgm:spPr/>
      <dgm:t>
        <a:bodyPr/>
        <a:lstStyle/>
        <a:p>
          <a:endParaRPr lang="nb-NO"/>
        </a:p>
      </dgm:t>
    </dgm:pt>
    <dgm:pt modelId="{D248EEFE-72B3-4054-ACD9-B9C939697EC4}" type="pres">
      <dgm:prSet presAssocID="{C49DED23-3F27-445E-A7BC-06F420C426DD}" presName="sibTrans" presStyleCnt="0"/>
      <dgm:spPr/>
    </dgm:pt>
    <dgm:pt modelId="{703028E7-1768-4F59-817C-7F147B55A116}" type="pres">
      <dgm:prSet presAssocID="{A688DA98-CF74-48C8-8EDB-B430D3A345FE}" presName="composite" presStyleCnt="0"/>
      <dgm:spPr/>
    </dgm:pt>
    <dgm:pt modelId="{44B0F3A9-2687-4CB2-BF94-9ED86932B4BE}" type="pres">
      <dgm:prSet presAssocID="{A688DA98-CF74-48C8-8EDB-B430D3A345FE}" presName="ParentText" presStyleLbl="node1" presStyleIdx="2" presStyleCnt="3">
        <dgm:presLayoutVars>
          <dgm:chMax val="1"/>
          <dgm:chPref val="1"/>
          <dgm:bulletEnabled val="1"/>
        </dgm:presLayoutVars>
      </dgm:prSet>
      <dgm:spPr/>
      <dgm:t>
        <a:bodyPr/>
        <a:lstStyle/>
        <a:p>
          <a:endParaRPr lang="nb-NO"/>
        </a:p>
      </dgm:t>
    </dgm:pt>
  </dgm:ptLst>
  <dgm:cxnLst>
    <dgm:cxn modelId="{39147B05-6E17-46EA-9E3A-A68493455366}" srcId="{F087B895-E378-42DE-BBB2-730770E3D19F}" destId="{4EF65A1D-5B29-4F7B-83ED-A885304688B6}" srcOrd="0" destOrd="0" parTransId="{4683369A-48BF-4549-B66C-BA870FC3AA6A}" sibTransId="{77FC1975-6F01-4D61-A9CA-0F12B1170B5E}"/>
    <dgm:cxn modelId="{DBBCD9A4-44EC-4DE7-A4F7-C3B5748E1334}" srcId="{7E9B8B57-9E33-42E9-A0C5-4D08D092E89F}" destId="{F087B895-E378-42DE-BBB2-730770E3D19F}" srcOrd="1" destOrd="0" parTransId="{BCC77DBE-9534-4A9E-85FB-F56364BDA38B}" sibTransId="{C49DED23-3F27-445E-A7BC-06F420C426DD}"/>
    <dgm:cxn modelId="{47201620-8B7D-4FBE-A29F-3AABCA0E2E65}" type="presOf" srcId="{7E9B8B57-9E33-42E9-A0C5-4D08D092E89F}" destId="{E54176DD-CF36-49D5-AC6A-7E8C293C5070}" srcOrd="0" destOrd="0" presId="urn:microsoft.com/office/officeart/2005/8/layout/StepDownProcess"/>
    <dgm:cxn modelId="{F09985D6-2F84-4E0A-B9DA-13A3D9E3D9D3}" type="presOf" srcId="{665FC62C-376E-4DCC-8C56-C4B051FC7F45}" destId="{96F52202-3F9D-4756-AB11-3FDF405725BD}" srcOrd="0" destOrd="0" presId="urn:microsoft.com/office/officeart/2005/8/layout/StepDownProcess"/>
    <dgm:cxn modelId="{61712D7D-48ED-48C4-A4B3-F5C43918B6AF}" srcId="{7E9B8B57-9E33-42E9-A0C5-4D08D092E89F}" destId="{665FC62C-376E-4DCC-8C56-C4B051FC7F45}" srcOrd="0" destOrd="0" parTransId="{3245FD68-10E2-4C2A-9DB4-191A86B6A831}" sibTransId="{47BF58E2-D8CB-4D8E-98EA-F7AD1965D7FA}"/>
    <dgm:cxn modelId="{C3130383-D568-408D-A923-AF36CFE90A5C}" type="presOf" srcId="{A688DA98-CF74-48C8-8EDB-B430D3A345FE}" destId="{44B0F3A9-2687-4CB2-BF94-9ED86932B4BE}" srcOrd="0" destOrd="0" presId="urn:microsoft.com/office/officeart/2005/8/layout/StepDownProcess"/>
    <dgm:cxn modelId="{ACA8563D-675C-4A64-897D-ABE064C35EB3}" srcId="{665FC62C-376E-4DCC-8C56-C4B051FC7F45}" destId="{8A4DA78A-607E-4C6A-B304-F73713859B15}" srcOrd="0" destOrd="0" parTransId="{57E8D5F2-6297-4AE6-94AB-BE3417AB3912}" sibTransId="{7773DCBE-84AA-4DB7-86EF-7EBE78D5FB4D}"/>
    <dgm:cxn modelId="{BC8C7374-0E65-4475-B855-FECCA431D015}" type="presOf" srcId="{F087B895-E378-42DE-BBB2-730770E3D19F}" destId="{43BA9883-1983-45AA-9EBC-E2B594A8E1D8}" srcOrd="0" destOrd="0" presId="urn:microsoft.com/office/officeart/2005/8/layout/StepDownProcess"/>
    <dgm:cxn modelId="{BA1A4D76-5E54-441E-A31B-19F390AE1C4D}" type="presOf" srcId="{8A4DA78A-607E-4C6A-B304-F73713859B15}" destId="{8D55B4E9-B928-497A-BDE3-015F8CD0C01D}" srcOrd="0" destOrd="0" presId="urn:microsoft.com/office/officeart/2005/8/layout/StepDownProcess"/>
    <dgm:cxn modelId="{87B3E6EF-FD5E-4121-BD30-41818E7BF244}" type="presOf" srcId="{4EF65A1D-5B29-4F7B-83ED-A885304688B6}" destId="{01429442-1F37-4202-91AB-AD09211106C7}" srcOrd="0" destOrd="0" presId="urn:microsoft.com/office/officeart/2005/8/layout/StepDownProcess"/>
    <dgm:cxn modelId="{23F634F8-598A-4C28-8648-C7001E807618}" srcId="{7E9B8B57-9E33-42E9-A0C5-4D08D092E89F}" destId="{A688DA98-CF74-48C8-8EDB-B430D3A345FE}" srcOrd="2" destOrd="0" parTransId="{B24E1E52-1E02-473A-B4D0-893A2E4C1D67}" sibTransId="{D41387BB-DFA5-47AB-BD7A-5322D649D622}"/>
    <dgm:cxn modelId="{20CE54CB-9BB9-4D41-95CB-7F70A2DBDE25}" type="presParOf" srcId="{E54176DD-CF36-49D5-AC6A-7E8C293C5070}" destId="{81588965-E08A-4863-BB75-AC4BE4C2FAE8}" srcOrd="0" destOrd="0" presId="urn:microsoft.com/office/officeart/2005/8/layout/StepDownProcess"/>
    <dgm:cxn modelId="{18E33315-13DE-4E08-AF2E-51B9AE0990CA}" type="presParOf" srcId="{81588965-E08A-4863-BB75-AC4BE4C2FAE8}" destId="{C449D34F-9E5D-4498-87A5-9C5E7C6D4251}" srcOrd="0" destOrd="0" presId="urn:microsoft.com/office/officeart/2005/8/layout/StepDownProcess"/>
    <dgm:cxn modelId="{A1E5F525-C6A4-4D53-A901-C783D992F74B}" type="presParOf" srcId="{81588965-E08A-4863-BB75-AC4BE4C2FAE8}" destId="{96F52202-3F9D-4756-AB11-3FDF405725BD}" srcOrd="1" destOrd="0" presId="urn:microsoft.com/office/officeart/2005/8/layout/StepDownProcess"/>
    <dgm:cxn modelId="{3B8ED3D7-C990-451F-BAF2-F69BC261D51C}" type="presParOf" srcId="{81588965-E08A-4863-BB75-AC4BE4C2FAE8}" destId="{8D55B4E9-B928-497A-BDE3-015F8CD0C01D}" srcOrd="2" destOrd="0" presId="urn:microsoft.com/office/officeart/2005/8/layout/StepDownProcess"/>
    <dgm:cxn modelId="{4DFDE247-1223-4455-AB83-782D9AA8E094}" type="presParOf" srcId="{E54176DD-CF36-49D5-AC6A-7E8C293C5070}" destId="{AA747EC1-C65A-40F6-8FC9-A130B255FE1C}" srcOrd="1" destOrd="0" presId="urn:microsoft.com/office/officeart/2005/8/layout/StepDownProcess"/>
    <dgm:cxn modelId="{E842F303-41B3-4312-815C-EFCAD90605D7}" type="presParOf" srcId="{E54176DD-CF36-49D5-AC6A-7E8C293C5070}" destId="{5666CB6B-1B1D-4406-9091-DFF90CFAC39F}" srcOrd="2" destOrd="0" presId="urn:microsoft.com/office/officeart/2005/8/layout/StepDownProcess"/>
    <dgm:cxn modelId="{BDEB05C8-D177-4B12-BAEB-BC02A99C30B5}" type="presParOf" srcId="{5666CB6B-1B1D-4406-9091-DFF90CFAC39F}" destId="{9EC6E067-7C4D-4643-8F08-7A7DB22BE16B}" srcOrd="0" destOrd="0" presId="urn:microsoft.com/office/officeart/2005/8/layout/StepDownProcess"/>
    <dgm:cxn modelId="{7C8614B5-6F6A-4B64-BCD3-00A2B84F69D3}" type="presParOf" srcId="{5666CB6B-1B1D-4406-9091-DFF90CFAC39F}" destId="{43BA9883-1983-45AA-9EBC-E2B594A8E1D8}" srcOrd="1" destOrd="0" presId="urn:microsoft.com/office/officeart/2005/8/layout/StepDownProcess"/>
    <dgm:cxn modelId="{E90EA902-2C06-41FF-9759-27BC4159F7D2}" type="presParOf" srcId="{5666CB6B-1B1D-4406-9091-DFF90CFAC39F}" destId="{01429442-1F37-4202-91AB-AD09211106C7}" srcOrd="2" destOrd="0" presId="urn:microsoft.com/office/officeart/2005/8/layout/StepDownProcess"/>
    <dgm:cxn modelId="{051ED2A2-B78A-43DE-9EE2-A882F34D3785}" type="presParOf" srcId="{E54176DD-CF36-49D5-AC6A-7E8C293C5070}" destId="{D248EEFE-72B3-4054-ACD9-B9C939697EC4}" srcOrd="3" destOrd="0" presId="urn:microsoft.com/office/officeart/2005/8/layout/StepDownProcess"/>
    <dgm:cxn modelId="{062B72DA-4D45-46F0-9CAE-2043B8AEB845}" type="presParOf" srcId="{E54176DD-CF36-49D5-AC6A-7E8C293C5070}" destId="{703028E7-1768-4F59-817C-7F147B55A116}" srcOrd="4" destOrd="0" presId="urn:microsoft.com/office/officeart/2005/8/layout/StepDownProcess"/>
    <dgm:cxn modelId="{90445371-D587-40CE-A73B-4588A9A1D688}" type="presParOf" srcId="{703028E7-1768-4F59-817C-7F147B55A116}" destId="{44B0F3A9-2687-4CB2-BF94-9ED86932B4BE}" srcOrd="0" destOrd="0" presId="urn:microsoft.com/office/officeart/2005/8/layout/StepDownProcess"/>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3299FEA-0F10-4CE2-8935-47B1C80CB952}" type="doc">
      <dgm:prSet loTypeId="urn:microsoft.com/office/officeart/2005/8/layout/funnel1" loCatId="process" qsTypeId="urn:microsoft.com/office/officeart/2005/8/quickstyle/simple1" qsCatId="simple" csTypeId="urn:microsoft.com/office/officeart/2005/8/colors/accent1_2" csCatId="accent1" phldr="1"/>
      <dgm:spPr/>
      <dgm:t>
        <a:bodyPr/>
        <a:lstStyle/>
        <a:p>
          <a:endParaRPr lang="nb-NO"/>
        </a:p>
      </dgm:t>
    </dgm:pt>
    <dgm:pt modelId="{541D856B-D7BB-4234-B2C4-6610A4432FB4}">
      <dgm:prSet phldrT="[Tekst]"/>
      <dgm:spPr/>
      <dgm:t>
        <a:bodyPr/>
        <a:lstStyle/>
        <a:p>
          <a:r>
            <a:rPr lang="nb-NO" dirty="0" err="1" smtClean="0"/>
            <a:t>Compound</a:t>
          </a:r>
          <a:endParaRPr lang="nb-NO" dirty="0"/>
        </a:p>
      </dgm:t>
    </dgm:pt>
    <dgm:pt modelId="{3497EA2D-A6A3-4D12-AA88-DEC3CE989CEF}" type="parTrans" cxnId="{E4178A10-45B1-4CB3-B42F-47157BC7FC76}">
      <dgm:prSet/>
      <dgm:spPr/>
      <dgm:t>
        <a:bodyPr/>
        <a:lstStyle/>
        <a:p>
          <a:endParaRPr lang="nb-NO"/>
        </a:p>
      </dgm:t>
    </dgm:pt>
    <dgm:pt modelId="{27DE723B-DCEA-46E6-871A-4B18750E03B4}" type="sibTrans" cxnId="{E4178A10-45B1-4CB3-B42F-47157BC7FC76}">
      <dgm:prSet/>
      <dgm:spPr/>
      <dgm:t>
        <a:bodyPr/>
        <a:lstStyle/>
        <a:p>
          <a:endParaRPr lang="nb-NO"/>
        </a:p>
      </dgm:t>
    </dgm:pt>
    <dgm:pt modelId="{9551AD19-5861-43AB-B234-1C7E921BF8F3}">
      <dgm:prSet phldrT="[Tekst]"/>
      <dgm:spPr/>
      <dgm:t>
        <a:bodyPr/>
        <a:lstStyle/>
        <a:p>
          <a:r>
            <a:rPr lang="nb-NO" dirty="0" err="1" smtClean="0"/>
            <a:t>Compound</a:t>
          </a:r>
          <a:endParaRPr lang="nb-NO" dirty="0"/>
        </a:p>
      </dgm:t>
    </dgm:pt>
    <dgm:pt modelId="{D5086D23-BC70-4D2F-9B66-9E21E14C7378}" type="parTrans" cxnId="{D57322E7-40D7-4E7E-B570-9059BE0137A4}">
      <dgm:prSet/>
      <dgm:spPr/>
      <dgm:t>
        <a:bodyPr/>
        <a:lstStyle/>
        <a:p>
          <a:endParaRPr lang="nb-NO"/>
        </a:p>
      </dgm:t>
    </dgm:pt>
    <dgm:pt modelId="{50BF204C-5E05-4933-B7CB-B2B40441EFD5}" type="sibTrans" cxnId="{D57322E7-40D7-4E7E-B570-9059BE0137A4}">
      <dgm:prSet/>
      <dgm:spPr/>
      <dgm:t>
        <a:bodyPr/>
        <a:lstStyle/>
        <a:p>
          <a:endParaRPr lang="nb-NO"/>
        </a:p>
      </dgm:t>
    </dgm:pt>
    <dgm:pt modelId="{789D007D-8A2F-4B43-8EA2-D6169CA6E493}">
      <dgm:prSet phldrT="[Tekst]"/>
      <dgm:spPr/>
      <dgm:t>
        <a:bodyPr/>
        <a:lstStyle/>
        <a:p>
          <a:r>
            <a:rPr lang="nb-NO" dirty="0" err="1" smtClean="0"/>
            <a:t>Compound</a:t>
          </a:r>
          <a:endParaRPr lang="nb-NO" dirty="0"/>
        </a:p>
      </dgm:t>
    </dgm:pt>
    <dgm:pt modelId="{62DA967A-4854-412B-9B22-DF8D39062B09}" type="parTrans" cxnId="{EAAA67A7-DE3B-401F-B434-EB97A8328D34}">
      <dgm:prSet/>
      <dgm:spPr/>
      <dgm:t>
        <a:bodyPr/>
        <a:lstStyle/>
        <a:p>
          <a:endParaRPr lang="nb-NO"/>
        </a:p>
      </dgm:t>
    </dgm:pt>
    <dgm:pt modelId="{41F37286-2C54-48F0-83BD-A4AD7FDA33C1}" type="sibTrans" cxnId="{EAAA67A7-DE3B-401F-B434-EB97A8328D34}">
      <dgm:prSet/>
      <dgm:spPr/>
      <dgm:t>
        <a:bodyPr/>
        <a:lstStyle/>
        <a:p>
          <a:endParaRPr lang="nb-NO"/>
        </a:p>
      </dgm:t>
    </dgm:pt>
    <dgm:pt modelId="{89E72CD7-F9D0-4357-9412-F0F13ADE3B12}">
      <dgm:prSet phldrT="[Tekst]"/>
      <dgm:spPr/>
      <dgm:t>
        <a:bodyPr/>
        <a:lstStyle/>
        <a:p>
          <a:r>
            <a:rPr lang="nb-NO" dirty="0" smtClean="0"/>
            <a:t>Best hits for </a:t>
          </a:r>
          <a:r>
            <a:rPr lang="nb-NO" dirty="0" err="1" smtClean="0"/>
            <a:t>bioassays</a:t>
          </a:r>
          <a:endParaRPr lang="nb-NO" dirty="0"/>
        </a:p>
      </dgm:t>
    </dgm:pt>
    <dgm:pt modelId="{21D8AB4F-6FD4-43C1-AE4D-0135B5A3F8BB}" type="parTrans" cxnId="{3EE88FFA-691A-488A-A044-FBE170A98D09}">
      <dgm:prSet/>
      <dgm:spPr/>
      <dgm:t>
        <a:bodyPr/>
        <a:lstStyle/>
        <a:p>
          <a:endParaRPr lang="nb-NO"/>
        </a:p>
      </dgm:t>
    </dgm:pt>
    <dgm:pt modelId="{47C16920-F6DC-449D-8DD2-80D6E0A19EA0}" type="sibTrans" cxnId="{3EE88FFA-691A-488A-A044-FBE170A98D09}">
      <dgm:prSet/>
      <dgm:spPr/>
      <dgm:t>
        <a:bodyPr/>
        <a:lstStyle/>
        <a:p>
          <a:endParaRPr lang="nb-NO"/>
        </a:p>
      </dgm:t>
    </dgm:pt>
    <dgm:pt modelId="{DA4396D8-77DB-45F0-A5B8-EDBF14420307}" type="pres">
      <dgm:prSet presAssocID="{43299FEA-0F10-4CE2-8935-47B1C80CB952}" presName="Name0" presStyleCnt="0">
        <dgm:presLayoutVars>
          <dgm:chMax val="4"/>
          <dgm:resizeHandles val="exact"/>
        </dgm:presLayoutVars>
      </dgm:prSet>
      <dgm:spPr/>
      <dgm:t>
        <a:bodyPr/>
        <a:lstStyle/>
        <a:p>
          <a:endParaRPr lang="nb-NO"/>
        </a:p>
      </dgm:t>
    </dgm:pt>
    <dgm:pt modelId="{F971D0F9-8EAA-4350-91F3-0C5E26402BFD}" type="pres">
      <dgm:prSet presAssocID="{43299FEA-0F10-4CE2-8935-47B1C80CB952}" presName="ellipse" presStyleLbl="trBgShp" presStyleIdx="0" presStyleCnt="1"/>
      <dgm:spPr/>
    </dgm:pt>
    <dgm:pt modelId="{A2F38840-A9A4-44A6-AE0C-B7D669AA6700}" type="pres">
      <dgm:prSet presAssocID="{43299FEA-0F10-4CE2-8935-47B1C80CB952}" presName="arrow1" presStyleLbl="fgShp" presStyleIdx="0" presStyleCnt="1"/>
      <dgm:spPr/>
    </dgm:pt>
    <dgm:pt modelId="{E4C36989-08F3-4B99-A4B0-178AAA23DAB0}" type="pres">
      <dgm:prSet presAssocID="{43299FEA-0F10-4CE2-8935-47B1C80CB952}" presName="rectangle" presStyleLbl="revTx" presStyleIdx="0" presStyleCnt="1">
        <dgm:presLayoutVars>
          <dgm:bulletEnabled val="1"/>
        </dgm:presLayoutVars>
      </dgm:prSet>
      <dgm:spPr/>
      <dgm:t>
        <a:bodyPr/>
        <a:lstStyle/>
        <a:p>
          <a:endParaRPr lang="nb-NO"/>
        </a:p>
      </dgm:t>
    </dgm:pt>
    <dgm:pt modelId="{F4742A54-E97F-46A9-831D-627EA17268FB}" type="pres">
      <dgm:prSet presAssocID="{9551AD19-5861-43AB-B234-1C7E921BF8F3}" presName="item1" presStyleLbl="node1" presStyleIdx="0" presStyleCnt="3">
        <dgm:presLayoutVars>
          <dgm:bulletEnabled val="1"/>
        </dgm:presLayoutVars>
      </dgm:prSet>
      <dgm:spPr/>
      <dgm:t>
        <a:bodyPr/>
        <a:lstStyle/>
        <a:p>
          <a:endParaRPr lang="nb-NO"/>
        </a:p>
      </dgm:t>
    </dgm:pt>
    <dgm:pt modelId="{0F0C6D4D-7727-46A2-B162-C64E89B61809}" type="pres">
      <dgm:prSet presAssocID="{789D007D-8A2F-4B43-8EA2-D6169CA6E493}" presName="item2" presStyleLbl="node1" presStyleIdx="1" presStyleCnt="3">
        <dgm:presLayoutVars>
          <dgm:bulletEnabled val="1"/>
        </dgm:presLayoutVars>
      </dgm:prSet>
      <dgm:spPr/>
      <dgm:t>
        <a:bodyPr/>
        <a:lstStyle/>
        <a:p>
          <a:endParaRPr lang="nb-NO"/>
        </a:p>
      </dgm:t>
    </dgm:pt>
    <dgm:pt modelId="{F81D57C0-3EAD-4E65-8F44-8D9C55C14B8E}" type="pres">
      <dgm:prSet presAssocID="{89E72CD7-F9D0-4357-9412-F0F13ADE3B12}" presName="item3" presStyleLbl="node1" presStyleIdx="2" presStyleCnt="3">
        <dgm:presLayoutVars>
          <dgm:bulletEnabled val="1"/>
        </dgm:presLayoutVars>
      </dgm:prSet>
      <dgm:spPr/>
      <dgm:t>
        <a:bodyPr/>
        <a:lstStyle/>
        <a:p>
          <a:endParaRPr lang="nb-NO"/>
        </a:p>
      </dgm:t>
    </dgm:pt>
    <dgm:pt modelId="{66BA21CF-7542-440C-9ECD-4AF8817CB136}" type="pres">
      <dgm:prSet presAssocID="{43299FEA-0F10-4CE2-8935-47B1C80CB952}" presName="funnel" presStyleLbl="trAlignAcc1" presStyleIdx="0" presStyleCnt="1"/>
      <dgm:spPr/>
      <dgm:t>
        <a:bodyPr/>
        <a:lstStyle/>
        <a:p>
          <a:endParaRPr lang="nb-NO"/>
        </a:p>
      </dgm:t>
    </dgm:pt>
  </dgm:ptLst>
  <dgm:cxnLst>
    <dgm:cxn modelId="{47B696CC-5A06-4564-8722-8DDEB03835EB}" type="presOf" srcId="{9551AD19-5861-43AB-B234-1C7E921BF8F3}" destId="{0F0C6D4D-7727-46A2-B162-C64E89B61809}" srcOrd="0" destOrd="0" presId="urn:microsoft.com/office/officeart/2005/8/layout/funnel1"/>
    <dgm:cxn modelId="{3EE88FFA-691A-488A-A044-FBE170A98D09}" srcId="{43299FEA-0F10-4CE2-8935-47B1C80CB952}" destId="{89E72CD7-F9D0-4357-9412-F0F13ADE3B12}" srcOrd="3" destOrd="0" parTransId="{21D8AB4F-6FD4-43C1-AE4D-0135B5A3F8BB}" sibTransId="{47C16920-F6DC-449D-8DD2-80D6E0A19EA0}"/>
    <dgm:cxn modelId="{E4178A10-45B1-4CB3-B42F-47157BC7FC76}" srcId="{43299FEA-0F10-4CE2-8935-47B1C80CB952}" destId="{541D856B-D7BB-4234-B2C4-6610A4432FB4}" srcOrd="0" destOrd="0" parTransId="{3497EA2D-A6A3-4D12-AA88-DEC3CE989CEF}" sibTransId="{27DE723B-DCEA-46E6-871A-4B18750E03B4}"/>
    <dgm:cxn modelId="{6A28BCE4-DDFD-4B0A-9F13-8DE0C8E03EED}" type="presOf" srcId="{541D856B-D7BB-4234-B2C4-6610A4432FB4}" destId="{F81D57C0-3EAD-4E65-8F44-8D9C55C14B8E}" srcOrd="0" destOrd="0" presId="urn:microsoft.com/office/officeart/2005/8/layout/funnel1"/>
    <dgm:cxn modelId="{D57322E7-40D7-4E7E-B570-9059BE0137A4}" srcId="{43299FEA-0F10-4CE2-8935-47B1C80CB952}" destId="{9551AD19-5861-43AB-B234-1C7E921BF8F3}" srcOrd="1" destOrd="0" parTransId="{D5086D23-BC70-4D2F-9B66-9E21E14C7378}" sibTransId="{50BF204C-5E05-4933-B7CB-B2B40441EFD5}"/>
    <dgm:cxn modelId="{5F8044EC-06A8-463E-933C-356B2CE7B718}" type="presOf" srcId="{89E72CD7-F9D0-4357-9412-F0F13ADE3B12}" destId="{E4C36989-08F3-4B99-A4B0-178AAA23DAB0}" srcOrd="0" destOrd="0" presId="urn:microsoft.com/office/officeart/2005/8/layout/funnel1"/>
    <dgm:cxn modelId="{0254567C-A146-4B02-84DC-1FF6CA9581F0}" type="presOf" srcId="{43299FEA-0F10-4CE2-8935-47B1C80CB952}" destId="{DA4396D8-77DB-45F0-A5B8-EDBF14420307}" srcOrd="0" destOrd="0" presId="urn:microsoft.com/office/officeart/2005/8/layout/funnel1"/>
    <dgm:cxn modelId="{EAAA67A7-DE3B-401F-B434-EB97A8328D34}" srcId="{43299FEA-0F10-4CE2-8935-47B1C80CB952}" destId="{789D007D-8A2F-4B43-8EA2-D6169CA6E493}" srcOrd="2" destOrd="0" parTransId="{62DA967A-4854-412B-9B22-DF8D39062B09}" sibTransId="{41F37286-2C54-48F0-83BD-A4AD7FDA33C1}"/>
    <dgm:cxn modelId="{17C23365-14A9-403A-A44F-0285EC3FDA63}" type="presOf" srcId="{789D007D-8A2F-4B43-8EA2-D6169CA6E493}" destId="{F4742A54-E97F-46A9-831D-627EA17268FB}" srcOrd="0" destOrd="0" presId="urn:microsoft.com/office/officeart/2005/8/layout/funnel1"/>
    <dgm:cxn modelId="{BD6E0302-738A-47F7-BD75-B7EC9609D243}" type="presParOf" srcId="{DA4396D8-77DB-45F0-A5B8-EDBF14420307}" destId="{F971D0F9-8EAA-4350-91F3-0C5E26402BFD}" srcOrd="0" destOrd="0" presId="urn:microsoft.com/office/officeart/2005/8/layout/funnel1"/>
    <dgm:cxn modelId="{694AF2F6-C7C5-4D1D-8B18-747A5955C4B5}" type="presParOf" srcId="{DA4396D8-77DB-45F0-A5B8-EDBF14420307}" destId="{A2F38840-A9A4-44A6-AE0C-B7D669AA6700}" srcOrd="1" destOrd="0" presId="urn:microsoft.com/office/officeart/2005/8/layout/funnel1"/>
    <dgm:cxn modelId="{964E0693-11DC-4900-842C-0F70BEFA027F}" type="presParOf" srcId="{DA4396D8-77DB-45F0-A5B8-EDBF14420307}" destId="{E4C36989-08F3-4B99-A4B0-178AAA23DAB0}" srcOrd="2" destOrd="0" presId="urn:microsoft.com/office/officeart/2005/8/layout/funnel1"/>
    <dgm:cxn modelId="{B7FFEE3A-2607-47F4-A0E3-6C8F5D66D570}" type="presParOf" srcId="{DA4396D8-77DB-45F0-A5B8-EDBF14420307}" destId="{F4742A54-E97F-46A9-831D-627EA17268FB}" srcOrd="3" destOrd="0" presId="urn:microsoft.com/office/officeart/2005/8/layout/funnel1"/>
    <dgm:cxn modelId="{1DD33D69-C56C-4B08-8D99-E6E35D4885EE}" type="presParOf" srcId="{DA4396D8-77DB-45F0-A5B8-EDBF14420307}" destId="{0F0C6D4D-7727-46A2-B162-C64E89B61809}" srcOrd="4" destOrd="0" presId="urn:microsoft.com/office/officeart/2005/8/layout/funnel1"/>
    <dgm:cxn modelId="{D33EF5A5-A75D-477D-85F2-54742AB2AE66}" type="presParOf" srcId="{DA4396D8-77DB-45F0-A5B8-EDBF14420307}" destId="{F81D57C0-3EAD-4E65-8F44-8D9C55C14B8E}" srcOrd="5" destOrd="0" presId="urn:microsoft.com/office/officeart/2005/8/layout/funnel1"/>
    <dgm:cxn modelId="{F50AD945-147E-4AC1-B846-A6AE5FD11123}" type="presParOf" srcId="{DA4396D8-77DB-45F0-A5B8-EDBF14420307}" destId="{66BA21CF-7542-440C-9ECD-4AF8817CB136}" srcOrd="6" destOrd="0" presId="urn:microsoft.com/office/officeart/2005/8/layout/funnel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012EC0-CE6F-424B-A1E4-EE90E59DD20A}">
      <dsp:nvSpPr>
        <dsp:cNvPr id="0" name=""/>
        <dsp:cNvSpPr/>
      </dsp:nvSpPr>
      <dsp:spPr>
        <a:xfrm>
          <a:off x="996316" y="0"/>
          <a:ext cx="2015134" cy="648735"/>
        </a:xfrm>
        <a:prstGeom prst="roundRect">
          <a:avLst>
            <a:gd name="adj" fmla="val 10000"/>
          </a:avLst>
        </a:prstGeom>
        <a:solidFill>
          <a:schemeClr val="bg1"/>
        </a:solidFill>
        <a:ln>
          <a:noFill/>
        </a:ln>
        <a:effectLst>
          <a:outerShdw blurRad="57150" dist="38100" dir="5400000" algn="ctr" rotWithShape="0">
            <a:schemeClr val="accent1">
              <a:hueOff val="0"/>
              <a:satOff val="0"/>
              <a:lumOff val="0"/>
              <a:alphaOff val="0"/>
              <a:shade val="9000"/>
              <a:alpha val="48000"/>
              <a:satMod val="105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nb-NO" sz="1800" kern="1200" dirty="0" err="1" smtClean="0">
              <a:solidFill>
                <a:schemeClr val="tx1"/>
              </a:solidFill>
            </a:rPr>
            <a:t>Sexual</a:t>
          </a:r>
          <a:r>
            <a:rPr lang="nb-NO" sz="1800" kern="1200" dirty="0" smtClean="0">
              <a:solidFill>
                <a:schemeClr val="tx1"/>
              </a:solidFill>
            </a:rPr>
            <a:t> </a:t>
          </a:r>
          <a:r>
            <a:rPr lang="nb-NO" sz="1800" kern="1200" dirty="0" err="1" smtClean="0">
              <a:solidFill>
                <a:schemeClr val="tx1"/>
              </a:solidFill>
            </a:rPr>
            <a:t>stimulation</a:t>
          </a:r>
          <a:endParaRPr lang="nb-NO" sz="1800" kern="1200" dirty="0">
            <a:solidFill>
              <a:schemeClr val="tx1"/>
            </a:solidFill>
          </a:endParaRPr>
        </a:p>
      </dsp:txBody>
      <dsp:txXfrm>
        <a:off x="1015317" y="19001"/>
        <a:ext cx="1977132" cy="610733"/>
      </dsp:txXfrm>
    </dsp:sp>
    <dsp:sp modelId="{4D31E565-6C89-4216-B45D-D1966D59E4F6}">
      <dsp:nvSpPr>
        <dsp:cNvPr id="0" name=""/>
        <dsp:cNvSpPr/>
      </dsp:nvSpPr>
      <dsp:spPr>
        <a:xfrm rot="5400000">
          <a:off x="1882246" y="664953"/>
          <a:ext cx="243275" cy="291930"/>
        </a:xfrm>
        <a:prstGeom prst="rightArrow">
          <a:avLst>
            <a:gd name="adj1" fmla="val 60000"/>
            <a:gd name="adj2" fmla="val 50000"/>
          </a:avLst>
        </a:prstGeom>
        <a:gradFill rotWithShape="0">
          <a:gsLst>
            <a:gs pos="0">
              <a:schemeClr val="accent1">
                <a:tint val="60000"/>
                <a:hueOff val="0"/>
                <a:satOff val="0"/>
                <a:lumOff val="0"/>
                <a:alphaOff val="0"/>
                <a:tint val="98000"/>
                <a:shade val="25000"/>
                <a:satMod val="250000"/>
              </a:schemeClr>
            </a:gs>
            <a:gs pos="68000">
              <a:schemeClr val="accent1">
                <a:tint val="60000"/>
                <a:hueOff val="0"/>
                <a:satOff val="0"/>
                <a:lumOff val="0"/>
                <a:alphaOff val="0"/>
                <a:tint val="86000"/>
                <a:satMod val="115000"/>
              </a:schemeClr>
            </a:gs>
            <a:gs pos="100000">
              <a:schemeClr val="accent1">
                <a:tint val="60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tint val="60000"/>
              <a:hueOff val="0"/>
              <a:satOff val="0"/>
              <a:lumOff val="0"/>
              <a:alphaOff val="0"/>
              <a:shade val="9000"/>
              <a:alpha val="48000"/>
              <a:satMod val="105000"/>
            </a:scheme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nb-NO" sz="1200" kern="1200"/>
        </a:p>
      </dsp:txBody>
      <dsp:txXfrm rot="-5400000">
        <a:off x="1916305" y="689280"/>
        <a:ext cx="175158" cy="170293"/>
      </dsp:txXfrm>
    </dsp:sp>
    <dsp:sp modelId="{96EFA57C-B957-418C-AD7A-DC50633A416B}">
      <dsp:nvSpPr>
        <dsp:cNvPr id="0" name=""/>
        <dsp:cNvSpPr/>
      </dsp:nvSpPr>
      <dsp:spPr>
        <a:xfrm>
          <a:off x="996316" y="973103"/>
          <a:ext cx="2015134" cy="648735"/>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nb-NO" sz="1800" kern="1200" dirty="0" err="1" smtClean="0"/>
            <a:t>Nitrergic</a:t>
          </a:r>
          <a:r>
            <a:rPr lang="nb-NO" sz="1800" kern="1200" dirty="0" smtClean="0"/>
            <a:t> nerves</a:t>
          </a:r>
          <a:endParaRPr lang="nb-NO" sz="1800" kern="1200" dirty="0"/>
        </a:p>
      </dsp:txBody>
      <dsp:txXfrm>
        <a:off x="1015317" y="992104"/>
        <a:ext cx="1977132" cy="610733"/>
      </dsp:txXfrm>
    </dsp:sp>
    <dsp:sp modelId="{D4E8273C-5C6C-45CD-8B70-4F42ADAC5CC9}">
      <dsp:nvSpPr>
        <dsp:cNvPr id="0" name=""/>
        <dsp:cNvSpPr/>
      </dsp:nvSpPr>
      <dsp:spPr>
        <a:xfrm rot="5400000">
          <a:off x="1882246" y="1638057"/>
          <a:ext cx="243275" cy="291930"/>
        </a:xfrm>
        <a:prstGeom prst="rightArrow">
          <a:avLst>
            <a:gd name="adj1" fmla="val 60000"/>
            <a:gd name="adj2" fmla="val 50000"/>
          </a:avLst>
        </a:prstGeom>
        <a:gradFill rotWithShape="0">
          <a:gsLst>
            <a:gs pos="0">
              <a:schemeClr val="accent1">
                <a:tint val="60000"/>
                <a:hueOff val="0"/>
                <a:satOff val="0"/>
                <a:lumOff val="0"/>
                <a:alphaOff val="0"/>
                <a:tint val="98000"/>
                <a:shade val="25000"/>
                <a:satMod val="250000"/>
              </a:schemeClr>
            </a:gs>
            <a:gs pos="68000">
              <a:schemeClr val="accent1">
                <a:tint val="60000"/>
                <a:hueOff val="0"/>
                <a:satOff val="0"/>
                <a:lumOff val="0"/>
                <a:alphaOff val="0"/>
                <a:tint val="86000"/>
                <a:satMod val="115000"/>
              </a:schemeClr>
            </a:gs>
            <a:gs pos="100000">
              <a:schemeClr val="accent1">
                <a:tint val="60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tint val="60000"/>
              <a:hueOff val="0"/>
              <a:satOff val="0"/>
              <a:lumOff val="0"/>
              <a:alphaOff val="0"/>
              <a:shade val="9000"/>
              <a:alpha val="48000"/>
              <a:satMod val="105000"/>
            </a:scheme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nb-NO" sz="1200" kern="1200"/>
        </a:p>
      </dsp:txBody>
      <dsp:txXfrm rot="-5400000">
        <a:off x="1916305" y="1662384"/>
        <a:ext cx="175158" cy="170293"/>
      </dsp:txXfrm>
    </dsp:sp>
    <dsp:sp modelId="{D3543788-7595-4F33-B833-89C52EC86586}">
      <dsp:nvSpPr>
        <dsp:cNvPr id="0" name=""/>
        <dsp:cNvSpPr/>
      </dsp:nvSpPr>
      <dsp:spPr>
        <a:xfrm>
          <a:off x="996316" y="1946206"/>
          <a:ext cx="2015134" cy="648735"/>
        </a:xfrm>
        <a:prstGeom prst="roundRect">
          <a:avLst>
            <a:gd name="adj" fmla="val 10000"/>
          </a:avLst>
        </a:prstGeom>
        <a:solidFill>
          <a:srgbClr val="002060"/>
        </a:solidFill>
        <a:ln>
          <a:noFill/>
        </a:ln>
        <a:effectLst>
          <a:outerShdw blurRad="57150" dist="38100" dir="5400000" algn="ctr" rotWithShape="0">
            <a:schemeClr val="accent1">
              <a:hueOff val="0"/>
              <a:satOff val="0"/>
              <a:lumOff val="0"/>
              <a:alphaOff val="0"/>
              <a:shade val="9000"/>
              <a:alpha val="48000"/>
              <a:satMod val="105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nb-NO" sz="1800" kern="1200" dirty="0" err="1" smtClean="0"/>
            <a:t>Nitric</a:t>
          </a:r>
          <a:r>
            <a:rPr lang="nb-NO" sz="1800" kern="1200" dirty="0" smtClean="0"/>
            <a:t> </a:t>
          </a:r>
          <a:r>
            <a:rPr lang="nb-NO" sz="1800" kern="1200" dirty="0" err="1" smtClean="0"/>
            <a:t>Oxide</a:t>
          </a:r>
          <a:r>
            <a:rPr lang="nb-NO" sz="1800" kern="1200" dirty="0" smtClean="0"/>
            <a:t> (NO)</a:t>
          </a:r>
          <a:endParaRPr lang="nb-NO" sz="1800" kern="1200" dirty="0"/>
        </a:p>
      </dsp:txBody>
      <dsp:txXfrm>
        <a:off x="1015317" y="1965207"/>
        <a:ext cx="1977132" cy="6107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7409BA-8F00-4C5E-90CF-D2DCF0192785}">
      <dsp:nvSpPr>
        <dsp:cNvPr id="0" name=""/>
        <dsp:cNvSpPr/>
      </dsp:nvSpPr>
      <dsp:spPr>
        <a:xfrm>
          <a:off x="5344" y="293157"/>
          <a:ext cx="1835315" cy="853844"/>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nb-NO" sz="2600" kern="1200" dirty="0" smtClean="0"/>
            <a:t>PKG</a:t>
          </a:r>
          <a:endParaRPr lang="nb-NO" sz="2600" kern="1200" dirty="0"/>
        </a:p>
      </dsp:txBody>
      <dsp:txXfrm>
        <a:off x="30352" y="318165"/>
        <a:ext cx="1785299" cy="803828"/>
      </dsp:txXfrm>
    </dsp:sp>
    <dsp:sp modelId="{D317D73B-C720-424D-9EBA-F29014783F19}">
      <dsp:nvSpPr>
        <dsp:cNvPr id="0" name=""/>
        <dsp:cNvSpPr/>
      </dsp:nvSpPr>
      <dsp:spPr>
        <a:xfrm>
          <a:off x="2136578" y="517180"/>
          <a:ext cx="627348" cy="405799"/>
        </a:xfrm>
        <a:prstGeom prst="leftArrow">
          <a:avLst/>
        </a:prstGeom>
        <a:gradFill rotWithShape="0">
          <a:gsLst>
            <a:gs pos="0">
              <a:schemeClr val="accent1">
                <a:tint val="60000"/>
                <a:hueOff val="0"/>
                <a:satOff val="0"/>
                <a:lumOff val="0"/>
                <a:alphaOff val="0"/>
                <a:tint val="98000"/>
                <a:shade val="25000"/>
                <a:satMod val="250000"/>
              </a:schemeClr>
            </a:gs>
            <a:gs pos="68000">
              <a:schemeClr val="accent1">
                <a:tint val="60000"/>
                <a:hueOff val="0"/>
                <a:satOff val="0"/>
                <a:lumOff val="0"/>
                <a:alphaOff val="0"/>
                <a:tint val="86000"/>
                <a:satMod val="115000"/>
              </a:schemeClr>
            </a:gs>
            <a:gs pos="100000">
              <a:schemeClr val="accent1">
                <a:tint val="60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tint val="60000"/>
              <a:hueOff val="0"/>
              <a:satOff val="0"/>
              <a:lumOff val="0"/>
              <a:alphaOff val="0"/>
              <a:shade val="9000"/>
              <a:alpha val="48000"/>
              <a:satMod val="105000"/>
            </a:scheme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nb-NO" sz="1700" kern="1200"/>
        </a:p>
      </dsp:txBody>
      <dsp:txXfrm>
        <a:off x="2136578" y="598340"/>
        <a:ext cx="505608" cy="243479"/>
      </dsp:txXfrm>
    </dsp:sp>
    <dsp:sp modelId="{9E200965-0B0E-4E25-BB93-8A61A23E50E9}">
      <dsp:nvSpPr>
        <dsp:cNvPr id="0" name=""/>
        <dsp:cNvSpPr/>
      </dsp:nvSpPr>
      <dsp:spPr>
        <a:xfrm>
          <a:off x="3024335" y="250366"/>
          <a:ext cx="1256366" cy="939426"/>
        </a:xfrm>
        <a:prstGeom prst="roundRect">
          <a:avLst>
            <a:gd name="adj" fmla="val 10000"/>
          </a:avLst>
        </a:prstGeom>
        <a:solidFill>
          <a:srgbClr val="002060"/>
        </a:solidFill>
        <a:ln>
          <a:solidFill>
            <a:srgbClr val="002060"/>
          </a:solidFill>
        </a:ln>
        <a:effectLst>
          <a:outerShdw blurRad="57150" dist="38100" dir="5400000" algn="ctr" rotWithShape="0">
            <a:schemeClr val="accent1">
              <a:hueOff val="0"/>
              <a:satOff val="0"/>
              <a:lumOff val="0"/>
              <a:alphaOff val="0"/>
              <a:shade val="9000"/>
              <a:alpha val="48000"/>
              <a:satMod val="105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nb-NO" sz="2600" kern="1200" dirty="0" err="1" smtClean="0"/>
            <a:t>cGMP</a:t>
          </a:r>
          <a:endParaRPr lang="nb-NO" sz="2600" kern="1200" dirty="0"/>
        </a:p>
      </dsp:txBody>
      <dsp:txXfrm>
        <a:off x="3051850" y="277881"/>
        <a:ext cx="1201336" cy="884396"/>
      </dsp:txXfrm>
    </dsp:sp>
    <dsp:sp modelId="{4A9AFF31-D243-4F81-8935-FC698729942D}">
      <dsp:nvSpPr>
        <dsp:cNvPr id="0" name=""/>
        <dsp:cNvSpPr/>
      </dsp:nvSpPr>
      <dsp:spPr>
        <a:xfrm>
          <a:off x="4488329" y="517180"/>
          <a:ext cx="1744848" cy="405799"/>
        </a:xfrm>
        <a:prstGeom prst="leftArrow">
          <a:avLst/>
        </a:prstGeom>
        <a:gradFill rotWithShape="0">
          <a:gsLst>
            <a:gs pos="0">
              <a:schemeClr val="accent1">
                <a:tint val="60000"/>
                <a:hueOff val="0"/>
                <a:satOff val="0"/>
                <a:lumOff val="0"/>
                <a:alphaOff val="0"/>
                <a:tint val="98000"/>
                <a:shade val="25000"/>
                <a:satMod val="250000"/>
              </a:schemeClr>
            </a:gs>
            <a:gs pos="68000">
              <a:schemeClr val="accent1">
                <a:tint val="60000"/>
                <a:hueOff val="0"/>
                <a:satOff val="0"/>
                <a:lumOff val="0"/>
                <a:alphaOff val="0"/>
                <a:tint val="86000"/>
                <a:satMod val="115000"/>
              </a:schemeClr>
            </a:gs>
            <a:gs pos="100000">
              <a:schemeClr val="accent1">
                <a:tint val="60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tint val="60000"/>
              <a:hueOff val="0"/>
              <a:satOff val="0"/>
              <a:lumOff val="0"/>
              <a:alphaOff val="0"/>
              <a:shade val="9000"/>
              <a:alpha val="48000"/>
              <a:satMod val="105000"/>
            </a:scheme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nb-NO" sz="1700" kern="1200"/>
        </a:p>
      </dsp:txBody>
      <dsp:txXfrm>
        <a:off x="4488329" y="598340"/>
        <a:ext cx="1623108" cy="243479"/>
      </dsp:txXfrm>
    </dsp:sp>
    <dsp:sp modelId="{F467750C-FC5E-4599-97F0-9832852B1BC4}">
      <dsp:nvSpPr>
        <dsp:cNvPr id="0" name=""/>
        <dsp:cNvSpPr/>
      </dsp:nvSpPr>
      <dsp:spPr>
        <a:xfrm>
          <a:off x="6377890" y="418921"/>
          <a:ext cx="1393629" cy="602317"/>
        </a:xfrm>
        <a:prstGeom prst="roundRect">
          <a:avLst>
            <a:gd name="adj" fmla="val 10000"/>
          </a:avLst>
        </a:prstGeom>
        <a:solidFill>
          <a:srgbClr val="002060"/>
        </a:solidFill>
        <a:ln>
          <a:noFill/>
        </a:ln>
        <a:effectLst>
          <a:outerShdw blurRad="57150" dist="38100" dir="5400000" algn="ctr" rotWithShape="0">
            <a:schemeClr val="accent1">
              <a:hueOff val="0"/>
              <a:satOff val="0"/>
              <a:lumOff val="0"/>
              <a:alphaOff val="0"/>
              <a:shade val="9000"/>
              <a:alpha val="48000"/>
              <a:satMod val="105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nb-NO" sz="2600" kern="1200" dirty="0" smtClean="0"/>
            <a:t>GTP</a:t>
          </a:r>
          <a:endParaRPr lang="nb-NO" sz="2600" kern="1200" dirty="0"/>
        </a:p>
      </dsp:txBody>
      <dsp:txXfrm>
        <a:off x="6395531" y="436562"/>
        <a:ext cx="1358347" cy="5670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012EC0-CE6F-424B-A1E4-EE90E59DD20A}">
      <dsp:nvSpPr>
        <dsp:cNvPr id="0" name=""/>
        <dsp:cNvSpPr/>
      </dsp:nvSpPr>
      <dsp:spPr>
        <a:xfrm>
          <a:off x="996316" y="0"/>
          <a:ext cx="2015134" cy="648735"/>
        </a:xfrm>
        <a:prstGeom prst="roundRect">
          <a:avLst>
            <a:gd name="adj" fmla="val 10000"/>
          </a:avLst>
        </a:prstGeom>
        <a:solidFill>
          <a:schemeClr val="bg1"/>
        </a:solidFill>
        <a:ln>
          <a:noFill/>
        </a:ln>
        <a:effectLst>
          <a:outerShdw blurRad="57150" dist="38100" dir="5400000" algn="ctr" rotWithShape="0">
            <a:schemeClr val="accent1">
              <a:hueOff val="0"/>
              <a:satOff val="0"/>
              <a:lumOff val="0"/>
              <a:alphaOff val="0"/>
              <a:shade val="9000"/>
              <a:alpha val="48000"/>
              <a:satMod val="105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nb-NO" sz="1800" kern="1200" dirty="0" err="1" smtClean="0">
              <a:solidFill>
                <a:schemeClr val="tx1"/>
              </a:solidFill>
            </a:rPr>
            <a:t>Sexual</a:t>
          </a:r>
          <a:r>
            <a:rPr lang="nb-NO" sz="1800" kern="1200" dirty="0" smtClean="0">
              <a:solidFill>
                <a:schemeClr val="tx1"/>
              </a:solidFill>
            </a:rPr>
            <a:t> </a:t>
          </a:r>
          <a:r>
            <a:rPr lang="nb-NO" sz="1800" kern="1200" dirty="0" err="1" smtClean="0">
              <a:solidFill>
                <a:schemeClr val="tx1"/>
              </a:solidFill>
            </a:rPr>
            <a:t>stimulation</a:t>
          </a:r>
          <a:endParaRPr lang="nb-NO" sz="1800" kern="1200" dirty="0">
            <a:solidFill>
              <a:schemeClr val="tx1"/>
            </a:solidFill>
          </a:endParaRPr>
        </a:p>
      </dsp:txBody>
      <dsp:txXfrm>
        <a:off x="1015317" y="19001"/>
        <a:ext cx="1977132" cy="610733"/>
      </dsp:txXfrm>
    </dsp:sp>
    <dsp:sp modelId="{4D31E565-6C89-4216-B45D-D1966D59E4F6}">
      <dsp:nvSpPr>
        <dsp:cNvPr id="0" name=""/>
        <dsp:cNvSpPr/>
      </dsp:nvSpPr>
      <dsp:spPr>
        <a:xfrm rot="5400000">
          <a:off x="1882246" y="664953"/>
          <a:ext cx="243275" cy="291930"/>
        </a:xfrm>
        <a:prstGeom prst="rightArrow">
          <a:avLst>
            <a:gd name="adj1" fmla="val 60000"/>
            <a:gd name="adj2" fmla="val 50000"/>
          </a:avLst>
        </a:prstGeom>
        <a:gradFill rotWithShape="0">
          <a:gsLst>
            <a:gs pos="0">
              <a:schemeClr val="accent1">
                <a:tint val="60000"/>
                <a:hueOff val="0"/>
                <a:satOff val="0"/>
                <a:lumOff val="0"/>
                <a:alphaOff val="0"/>
                <a:tint val="98000"/>
                <a:shade val="25000"/>
                <a:satMod val="250000"/>
              </a:schemeClr>
            </a:gs>
            <a:gs pos="68000">
              <a:schemeClr val="accent1">
                <a:tint val="60000"/>
                <a:hueOff val="0"/>
                <a:satOff val="0"/>
                <a:lumOff val="0"/>
                <a:alphaOff val="0"/>
                <a:tint val="86000"/>
                <a:satMod val="115000"/>
              </a:schemeClr>
            </a:gs>
            <a:gs pos="100000">
              <a:schemeClr val="accent1">
                <a:tint val="60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tint val="60000"/>
              <a:hueOff val="0"/>
              <a:satOff val="0"/>
              <a:lumOff val="0"/>
              <a:alphaOff val="0"/>
              <a:shade val="9000"/>
              <a:alpha val="48000"/>
              <a:satMod val="105000"/>
            </a:scheme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nb-NO" sz="1200" kern="1200"/>
        </a:p>
      </dsp:txBody>
      <dsp:txXfrm rot="-5400000">
        <a:off x="1916305" y="689280"/>
        <a:ext cx="175158" cy="170293"/>
      </dsp:txXfrm>
    </dsp:sp>
    <dsp:sp modelId="{96EFA57C-B957-418C-AD7A-DC50633A416B}">
      <dsp:nvSpPr>
        <dsp:cNvPr id="0" name=""/>
        <dsp:cNvSpPr/>
      </dsp:nvSpPr>
      <dsp:spPr>
        <a:xfrm>
          <a:off x="996316" y="973103"/>
          <a:ext cx="2015134" cy="648735"/>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nb-NO" sz="1800" kern="1200" dirty="0" err="1" smtClean="0"/>
            <a:t>Nitrergic</a:t>
          </a:r>
          <a:r>
            <a:rPr lang="nb-NO" sz="1800" kern="1200" dirty="0" smtClean="0"/>
            <a:t> nerves</a:t>
          </a:r>
          <a:endParaRPr lang="nb-NO" sz="1800" kern="1200" dirty="0"/>
        </a:p>
      </dsp:txBody>
      <dsp:txXfrm>
        <a:off x="1015317" y="992104"/>
        <a:ext cx="1977132" cy="610733"/>
      </dsp:txXfrm>
    </dsp:sp>
    <dsp:sp modelId="{D4E8273C-5C6C-45CD-8B70-4F42ADAC5CC9}">
      <dsp:nvSpPr>
        <dsp:cNvPr id="0" name=""/>
        <dsp:cNvSpPr/>
      </dsp:nvSpPr>
      <dsp:spPr>
        <a:xfrm rot="5400000">
          <a:off x="1882246" y="1638057"/>
          <a:ext cx="243275" cy="291930"/>
        </a:xfrm>
        <a:prstGeom prst="rightArrow">
          <a:avLst>
            <a:gd name="adj1" fmla="val 60000"/>
            <a:gd name="adj2" fmla="val 50000"/>
          </a:avLst>
        </a:prstGeom>
        <a:gradFill rotWithShape="0">
          <a:gsLst>
            <a:gs pos="0">
              <a:schemeClr val="accent1">
                <a:tint val="60000"/>
                <a:hueOff val="0"/>
                <a:satOff val="0"/>
                <a:lumOff val="0"/>
                <a:alphaOff val="0"/>
                <a:tint val="98000"/>
                <a:shade val="25000"/>
                <a:satMod val="250000"/>
              </a:schemeClr>
            </a:gs>
            <a:gs pos="68000">
              <a:schemeClr val="accent1">
                <a:tint val="60000"/>
                <a:hueOff val="0"/>
                <a:satOff val="0"/>
                <a:lumOff val="0"/>
                <a:alphaOff val="0"/>
                <a:tint val="86000"/>
                <a:satMod val="115000"/>
              </a:schemeClr>
            </a:gs>
            <a:gs pos="100000">
              <a:schemeClr val="accent1">
                <a:tint val="60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tint val="60000"/>
              <a:hueOff val="0"/>
              <a:satOff val="0"/>
              <a:lumOff val="0"/>
              <a:alphaOff val="0"/>
              <a:shade val="9000"/>
              <a:alpha val="48000"/>
              <a:satMod val="105000"/>
            </a:scheme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nb-NO" sz="1200" kern="1200"/>
        </a:p>
      </dsp:txBody>
      <dsp:txXfrm rot="-5400000">
        <a:off x="1916305" y="1662384"/>
        <a:ext cx="175158" cy="170293"/>
      </dsp:txXfrm>
    </dsp:sp>
    <dsp:sp modelId="{D3543788-7595-4F33-B833-89C52EC86586}">
      <dsp:nvSpPr>
        <dsp:cNvPr id="0" name=""/>
        <dsp:cNvSpPr/>
      </dsp:nvSpPr>
      <dsp:spPr>
        <a:xfrm>
          <a:off x="996316" y="1946206"/>
          <a:ext cx="2015134" cy="648735"/>
        </a:xfrm>
        <a:prstGeom prst="roundRect">
          <a:avLst>
            <a:gd name="adj" fmla="val 10000"/>
          </a:avLst>
        </a:prstGeom>
        <a:solidFill>
          <a:srgbClr val="002060"/>
        </a:solidFill>
        <a:ln>
          <a:noFill/>
        </a:ln>
        <a:effectLst>
          <a:outerShdw blurRad="57150" dist="38100" dir="5400000" algn="ctr" rotWithShape="0">
            <a:schemeClr val="accent1">
              <a:hueOff val="0"/>
              <a:satOff val="0"/>
              <a:lumOff val="0"/>
              <a:alphaOff val="0"/>
              <a:shade val="9000"/>
              <a:alpha val="48000"/>
              <a:satMod val="105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nb-NO" sz="1800" kern="1200" dirty="0" err="1" smtClean="0"/>
            <a:t>Nitric</a:t>
          </a:r>
          <a:r>
            <a:rPr lang="nb-NO" sz="1800" kern="1200" dirty="0" smtClean="0"/>
            <a:t> </a:t>
          </a:r>
          <a:r>
            <a:rPr lang="nb-NO" sz="1800" kern="1200" dirty="0" err="1" smtClean="0"/>
            <a:t>Oxide</a:t>
          </a:r>
          <a:r>
            <a:rPr lang="nb-NO" sz="1800" kern="1200" dirty="0" smtClean="0"/>
            <a:t> (NO)</a:t>
          </a:r>
          <a:endParaRPr lang="nb-NO" sz="1800" kern="1200" dirty="0"/>
        </a:p>
      </dsp:txBody>
      <dsp:txXfrm>
        <a:off x="1015317" y="1965207"/>
        <a:ext cx="1977132" cy="6107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7409BA-8F00-4C5E-90CF-D2DCF0192785}">
      <dsp:nvSpPr>
        <dsp:cNvPr id="0" name=""/>
        <dsp:cNvSpPr/>
      </dsp:nvSpPr>
      <dsp:spPr>
        <a:xfrm>
          <a:off x="9779" y="312530"/>
          <a:ext cx="1752033" cy="815099"/>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nb-NO" sz="2500" kern="1200" dirty="0" smtClean="0"/>
            <a:t>PKG</a:t>
          </a:r>
          <a:endParaRPr lang="nb-NO" sz="2500" kern="1200" dirty="0"/>
        </a:p>
      </dsp:txBody>
      <dsp:txXfrm>
        <a:off x="33652" y="336403"/>
        <a:ext cx="1704287" cy="767353"/>
      </dsp:txXfrm>
    </dsp:sp>
    <dsp:sp modelId="{D317D73B-C720-424D-9EBA-F29014783F19}">
      <dsp:nvSpPr>
        <dsp:cNvPr id="0" name=""/>
        <dsp:cNvSpPr/>
      </dsp:nvSpPr>
      <dsp:spPr>
        <a:xfrm>
          <a:off x="2044303" y="526387"/>
          <a:ext cx="598880" cy="387385"/>
        </a:xfrm>
        <a:prstGeom prst="leftArrow">
          <a:avLst/>
        </a:prstGeom>
        <a:gradFill rotWithShape="0">
          <a:gsLst>
            <a:gs pos="0">
              <a:schemeClr val="accent1">
                <a:tint val="60000"/>
                <a:hueOff val="0"/>
                <a:satOff val="0"/>
                <a:lumOff val="0"/>
                <a:alphaOff val="0"/>
                <a:tint val="98000"/>
                <a:shade val="25000"/>
                <a:satMod val="250000"/>
              </a:schemeClr>
            </a:gs>
            <a:gs pos="68000">
              <a:schemeClr val="accent1">
                <a:tint val="60000"/>
                <a:hueOff val="0"/>
                <a:satOff val="0"/>
                <a:lumOff val="0"/>
                <a:alphaOff val="0"/>
                <a:tint val="86000"/>
                <a:satMod val="115000"/>
              </a:schemeClr>
            </a:gs>
            <a:gs pos="100000">
              <a:schemeClr val="accent1">
                <a:tint val="60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tint val="60000"/>
              <a:hueOff val="0"/>
              <a:satOff val="0"/>
              <a:lumOff val="0"/>
              <a:alphaOff val="0"/>
              <a:shade val="9000"/>
              <a:alpha val="48000"/>
              <a:satMod val="105000"/>
            </a:scheme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nb-NO" sz="1600" kern="1200"/>
        </a:p>
      </dsp:txBody>
      <dsp:txXfrm>
        <a:off x="2044303" y="603864"/>
        <a:ext cx="482665" cy="232431"/>
      </dsp:txXfrm>
    </dsp:sp>
    <dsp:sp modelId="{9E200965-0B0E-4E25-BB93-8A61A23E50E9}">
      <dsp:nvSpPr>
        <dsp:cNvPr id="0" name=""/>
        <dsp:cNvSpPr/>
      </dsp:nvSpPr>
      <dsp:spPr>
        <a:xfrm>
          <a:off x="2891776" y="701"/>
          <a:ext cx="1542894" cy="1438756"/>
        </a:xfrm>
        <a:prstGeom prst="roundRect">
          <a:avLst>
            <a:gd name="adj" fmla="val 10000"/>
          </a:avLst>
        </a:prstGeom>
        <a:solidFill>
          <a:srgbClr val="002060"/>
        </a:solidFill>
        <a:ln>
          <a:solidFill>
            <a:srgbClr val="002060"/>
          </a:solidFill>
        </a:ln>
        <a:effectLst>
          <a:outerShdw blurRad="57150" dist="38100" dir="5400000" algn="ctr" rotWithShape="0">
            <a:schemeClr val="accent1">
              <a:hueOff val="0"/>
              <a:satOff val="0"/>
              <a:lumOff val="0"/>
              <a:alphaOff val="0"/>
              <a:shade val="9000"/>
              <a:alpha val="48000"/>
              <a:satMod val="105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nb-NO" sz="2500" kern="1200" dirty="0" err="1" smtClean="0"/>
            <a:t>cGMP</a:t>
          </a:r>
          <a:endParaRPr lang="nb-NO" sz="2500" kern="1200" dirty="0"/>
        </a:p>
      </dsp:txBody>
      <dsp:txXfrm>
        <a:off x="2933916" y="42841"/>
        <a:ext cx="1458614" cy="1354476"/>
      </dsp:txXfrm>
    </dsp:sp>
    <dsp:sp modelId="{4A9AFF31-D243-4F81-8935-FC698729942D}">
      <dsp:nvSpPr>
        <dsp:cNvPr id="0" name=""/>
        <dsp:cNvSpPr/>
      </dsp:nvSpPr>
      <dsp:spPr>
        <a:xfrm>
          <a:off x="4632877" y="526387"/>
          <a:ext cx="1665671" cy="387385"/>
        </a:xfrm>
        <a:prstGeom prst="leftArrow">
          <a:avLst/>
        </a:prstGeom>
        <a:gradFill rotWithShape="0">
          <a:gsLst>
            <a:gs pos="0">
              <a:schemeClr val="accent1">
                <a:tint val="60000"/>
                <a:hueOff val="0"/>
                <a:satOff val="0"/>
                <a:lumOff val="0"/>
                <a:alphaOff val="0"/>
                <a:tint val="98000"/>
                <a:shade val="25000"/>
                <a:satMod val="250000"/>
              </a:schemeClr>
            </a:gs>
            <a:gs pos="68000">
              <a:schemeClr val="accent1">
                <a:tint val="60000"/>
                <a:hueOff val="0"/>
                <a:satOff val="0"/>
                <a:lumOff val="0"/>
                <a:alphaOff val="0"/>
                <a:tint val="86000"/>
                <a:satMod val="115000"/>
              </a:schemeClr>
            </a:gs>
            <a:gs pos="100000">
              <a:schemeClr val="accent1">
                <a:tint val="60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tint val="60000"/>
              <a:hueOff val="0"/>
              <a:satOff val="0"/>
              <a:lumOff val="0"/>
              <a:alphaOff val="0"/>
              <a:shade val="9000"/>
              <a:alpha val="48000"/>
              <a:satMod val="105000"/>
            </a:scheme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nb-NO" sz="1600" kern="1200"/>
        </a:p>
      </dsp:txBody>
      <dsp:txXfrm>
        <a:off x="4632877" y="603864"/>
        <a:ext cx="1549456" cy="232431"/>
      </dsp:txXfrm>
    </dsp:sp>
    <dsp:sp modelId="{F467750C-FC5E-4599-97F0-9832852B1BC4}">
      <dsp:nvSpPr>
        <dsp:cNvPr id="0" name=""/>
        <dsp:cNvSpPr/>
      </dsp:nvSpPr>
      <dsp:spPr>
        <a:xfrm>
          <a:off x="6436694" y="432587"/>
          <a:ext cx="1330389" cy="574985"/>
        </a:xfrm>
        <a:prstGeom prst="roundRect">
          <a:avLst>
            <a:gd name="adj" fmla="val 10000"/>
          </a:avLst>
        </a:prstGeom>
        <a:solidFill>
          <a:srgbClr val="002060"/>
        </a:solidFill>
        <a:ln>
          <a:noFill/>
        </a:ln>
        <a:effectLst>
          <a:outerShdw blurRad="57150" dist="38100" dir="5400000" algn="ctr" rotWithShape="0">
            <a:schemeClr val="accent1">
              <a:hueOff val="0"/>
              <a:satOff val="0"/>
              <a:lumOff val="0"/>
              <a:alphaOff val="0"/>
              <a:shade val="9000"/>
              <a:alpha val="48000"/>
              <a:satMod val="105000"/>
            </a:scheme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nb-NO" sz="2500" kern="1200" dirty="0" smtClean="0"/>
            <a:t>GTP</a:t>
          </a:r>
          <a:endParaRPr lang="nb-NO" sz="2500" kern="1200" dirty="0"/>
        </a:p>
      </dsp:txBody>
      <dsp:txXfrm>
        <a:off x="6453535" y="449428"/>
        <a:ext cx="1296707" cy="54130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49D34F-9E5D-4498-87A5-9C5E7C6D4251}">
      <dsp:nvSpPr>
        <dsp:cNvPr id="0" name=""/>
        <dsp:cNvSpPr/>
      </dsp:nvSpPr>
      <dsp:spPr>
        <a:xfrm rot="5400000">
          <a:off x="430231" y="946733"/>
          <a:ext cx="837303" cy="953240"/>
        </a:xfrm>
        <a:prstGeom prst="bentUpArrow">
          <a:avLst>
            <a:gd name="adj1" fmla="val 32840"/>
            <a:gd name="adj2" fmla="val 25000"/>
            <a:gd name="adj3" fmla="val 35780"/>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F52202-3F9D-4756-AB11-3FDF405725BD}">
      <dsp:nvSpPr>
        <dsp:cNvPr id="0" name=""/>
        <dsp:cNvSpPr/>
      </dsp:nvSpPr>
      <dsp:spPr>
        <a:xfrm>
          <a:off x="208396" y="18565"/>
          <a:ext cx="1409526" cy="986623"/>
        </a:xfrm>
        <a:prstGeom prst="roundRect">
          <a:avLst>
            <a:gd name="adj" fmla="val 166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nb-NO" sz="1400" kern="1200" dirty="0" err="1" smtClean="0"/>
            <a:t>Overexpression</a:t>
          </a:r>
          <a:r>
            <a:rPr lang="nb-NO" sz="1400" kern="1200" dirty="0" smtClean="0"/>
            <a:t> </a:t>
          </a:r>
          <a:r>
            <a:rPr lang="nb-NO" sz="1400" kern="1200" dirty="0" err="1" smtClean="0"/>
            <a:t>of</a:t>
          </a:r>
          <a:r>
            <a:rPr lang="nb-NO" sz="1400" kern="1200" dirty="0" smtClean="0"/>
            <a:t> ABC transporters</a:t>
          </a:r>
          <a:endParaRPr lang="nb-NO" sz="1400" kern="1200" dirty="0"/>
        </a:p>
      </dsp:txBody>
      <dsp:txXfrm>
        <a:off x="256568" y="66737"/>
        <a:ext cx="1313182" cy="890279"/>
      </dsp:txXfrm>
    </dsp:sp>
    <dsp:sp modelId="{8D55B4E9-B928-497A-BDE3-015F8CD0C01D}">
      <dsp:nvSpPr>
        <dsp:cNvPr id="0" name=""/>
        <dsp:cNvSpPr/>
      </dsp:nvSpPr>
      <dsp:spPr>
        <a:xfrm>
          <a:off x="1617923" y="112662"/>
          <a:ext cx="1025155" cy="7974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57150" lvl="1" indent="-57150" algn="l" defTabSz="488950">
            <a:lnSpc>
              <a:spcPct val="90000"/>
            </a:lnSpc>
            <a:spcBef>
              <a:spcPct val="0"/>
            </a:spcBef>
            <a:spcAft>
              <a:spcPct val="15000"/>
            </a:spcAft>
            <a:buChar char="••"/>
          </a:pPr>
          <a:endParaRPr lang="nb-NO" sz="1100" kern="1200" dirty="0"/>
        </a:p>
      </dsp:txBody>
      <dsp:txXfrm>
        <a:off x="1617923" y="112662"/>
        <a:ext cx="1025155" cy="797432"/>
      </dsp:txXfrm>
    </dsp:sp>
    <dsp:sp modelId="{9EC6E067-7C4D-4643-8F08-7A7DB22BE16B}">
      <dsp:nvSpPr>
        <dsp:cNvPr id="0" name=""/>
        <dsp:cNvSpPr/>
      </dsp:nvSpPr>
      <dsp:spPr>
        <a:xfrm rot="5400000">
          <a:off x="1598879" y="2055036"/>
          <a:ext cx="837303" cy="953240"/>
        </a:xfrm>
        <a:prstGeom prst="bentUpArrow">
          <a:avLst>
            <a:gd name="adj1" fmla="val 32840"/>
            <a:gd name="adj2" fmla="val 25000"/>
            <a:gd name="adj3" fmla="val 35780"/>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3BA9883-1983-45AA-9EBC-E2B594A8E1D8}">
      <dsp:nvSpPr>
        <dsp:cNvPr id="0" name=""/>
        <dsp:cNvSpPr/>
      </dsp:nvSpPr>
      <dsp:spPr>
        <a:xfrm>
          <a:off x="1377044" y="1126868"/>
          <a:ext cx="1409526" cy="986623"/>
        </a:xfrm>
        <a:prstGeom prst="roundRect">
          <a:avLst>
            <a:gd name="adj" fmla="val 166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err="1" smtClean="0"/>
            <a:t>Cytostatics</a:t>
          </a:r>
          <a:r>
            <a:rPr lang="en-US" sz="1400" kern="1200" dirty="0" smtClean="0"/>
            <a:t> pumped out of the cancer cell</a:t>
          </a:r>
          <a:endParaRPr lang="nb-NO" sz="1400" kern="1200" dirty="0"/>
        </a:p>
      </dsp:txBody>
      <dsp:txXfrm>
        <a:off x="1425216" y="1175040"/>
        <a:ext cx="1313182" cy="890279"/>
      </dsp:txXfrm>
    </dsp:sp>
    <dsp:sp modelId="{01429442-1F37-4202-91AB-AD09211106C7}">
      <dsp:nvSpPr>
        <dsp:cNvPr id="0" name=""/>
        <dsp:cNvSpPr/>
      </dsp:nvSpPr>
      <dsp:spPr>
        <a:xfrm>
          <a:off x="2786571" y="1220965"/>
          <a:ext cx="1025155" cy="7974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57150" lvl="1" indent="-57150" algn="l" defTabSz="488950">
            <a:lnSpc>
              <a:spcPct val="90000"/>
            </a:lnSpc>
            <a:spcBef>
              <a:spcPct val="0"/>
            </a:spcBef>
            <a:spcAft>
              <a:spcPct val="15000"/>
            </a:spcAft>
            <a:buChar char="••"/>
          </a:pPr>
          <a:endParaRPr lang="nb-NO" sz="1100" kern="1200"/>
        </a:p>
      </dsp:txBody>
      <dsp:txXfrm>
        <a:off x="2786571" y="1220965"/>
        <a:ext cx="1025155" cy="797432"/>
      </dsp:txXfrm>
    </dsp:sp>
    <dsp:sp modelId="{44B0F3A9-2687-4CB2-BF94-9ED86932B4BE}">
      <dsp:nvSpPr>
        <dsp:cNvPr id="0" name=""/>
        <dsp:cNvSpPr/>
      </dsp:nvSpPr>
      <dsp:spPr>
        <a:xfrm>
          <a:off x="2545692" y="2235171"/>
          <a:ext cx="1409526" cy="986623"/>
        </a:xfrm>
        <a:prstGeom prst="roundRect">
          <a:avLst>
            <a:gd name="adj" fmla="val 166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nb-NO" sz="1400" kern="1200" dirty="0" err="1" smtClean="0"/>
            <a:t>Impaired</a:t>
          </a:r>
          <a:r>
            <a:rPr lang="nb-NO" sz="1400" kern="1200" dirty="0" smtClean="0"/>
            <a:t> </a:t>
          </a:r>
          <a:r>
            <a:rPr lang="nb-NO" sz="1400" kern="1200" dirty="0" err="1" smtClean="0"/>
            <a:t>therapeutic</a:t>
          </a:r>
          <a:r>
            <a:rPr lang="nb-NO" sz="1400" kern="1200" dirty="0" smtClean="0"/>
            <a:t> </a:t>
          </a:r>
          <a:r>
            <a:rPr lang="nb-NO" sz="1400" kern="1200" dirty="0" err="1" smtClean="0"/>
            <a:t>effect</a:t>
          </a:r>
          <a:endParaRPr lang="nb-NO" sz="1400" kern="1200" dirty="0"/>
        </a:p>
      </dsp:txBody>
      <dsp:txXfrm>
        <a:off x="2593864" y="2283343"/>
        <a:ext cx="1313182" cy="89027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71D0F9-8EAA-4350-91F3-0C5E26402BFD}">
      <dsp:nvSpPr>
        <dsp:cNvPr id="0" name=""/>
        <dsp:cNvSpPr/>
      </dsp:nvSpPr>
      <dsp:spPr>
        <a:xfrm>
          <a:off x="833844" y="99461"/>
          <a:ext cx="1973919" cy="685516"/>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F38840-A9A4-44A6-AE0C-B7D669AA6700}">
      <dsp:nvSpPr>
        <dsp:cNvPr id="0" name=""/>
        <dsp:cNvSpPr/>
      </dsp:nvSpPr>
      <dsp:spPr>
        <a:xfrm>
          <a:off x="1632592" y="1778057"/>
          <a:ext cx="382542" cy="244827"/>
        </a:xfrm>
        <a:prstGeom prst="down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4C36989-08F3-4B99-A4B0-178AAA23DAB0}">
      <dsp:nvSpPr>
        <dsp:cNvPr id="0" name=""/>
        <dsp:cNvSpPr/>
      </dsp:nvSpPr>
      <dsp:spPr>
        <a:xfrm>
          <a:off x="905761" y="1973919"/>
          <a:ext cx="1836204" cy="459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nb-NO" sz="1300" kern="1200" dirty="0" smtClean="0"/>
            <a:t>Best hits for </a:t>
          </a:r>
          <a:r>
            <a:rPr lang="nb-NO" sz="1300" kern="1200" dirty="0" err="1" smtClean="0"/>
            <a:t>bioassays</a:t>
          </a:r>
          <a:endParaRPr lang="nb-NO" sz="1300" kern="1200" dirty="0"/>
        </a:p>
      </dsp:txBody>
      <dsp:txXfrm>
        <a:off x="905761" y="1973919"/>
        <a:ext cx="1836204" cy="459051"/>
      </dsp:txXfrm>
    </dsp:sp>
    <dsp:sp modelId="{F4742A54-E97F-46A9-831D-627EA17268FB}">
      <dsp:nvSpPr>
        <dsp:cNvPr id="0" name=""/>
        <dsp:cNvSpPr/>
      </dsp:nvSpPr>
      <dsp:spPr>
        <a:xfrm>
          <a:off x="1551493" y="837921"/>
          <a:ext cx="688576" cy="68857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nb-NO" sz="700" kern="1200" dirty="0" err="1" smtClean="0"/>
            <a:t>Compound</a:t>
          </a:r>
          <a:endParaRPr lang="nb-NO" sz="700" kern="1200" dirty="0"/>
        </a:p>
      </dsp:txBody>
      <dsp:txXfrm>
        <a:off x="1652333" y="938761"/>
        <a:ext cx="486896" cy="486896"/>
      </dsp:txXfrm>
    </dsp:sp>
    <dsp:sp modelId="{0F0C6D4D-7727-46A2-B162-C64E89B61809}">
      <dsp:nvSpPr>
        <dsp:cNvPr id="0" name=""/>
        <dsp:cNvSpPr/>
      </dsp:nvSpPr>
      <dsp:spPr>
        <a:xfrm>
          <a:off x="1058778" y="321335"/>
          <a:ext cx="688576" cy="68857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nb-NO" sz="700" kern="1200" dirty="0" err="1" smtClean="0"/>
            <a:t>Compound</a:t>
          </a:r>
          <a:endParaRPr lang="nb-NO" sz="700" kern="1200" dirty="0"/>
        </a:p>
      </dsp:txBody>
      <dsp:txXfrm>
        <a:off x="1159618" y="422175"/>
        <a:ext cx="486896" cy="486896"/>
      </dsp:txXfrm>
    </dsp:sp>
    <dsp:sp modelId="{F81D57C0-3EAD-4E65-8F44-8D9C55C14B8E}">
      <dsp:nvSpPr>
        <dsp:cNvPr id="0" name=""/>
        <dsp:cNvSpPr/>
      </dsp:nvSpPr>
      <dsp:spPr>
        <a:xfrm>
          <a:off x="1762657" y="154853"/>
          <a:ext cx="688576" cy="68857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nb-NO" sz="700" kern="1200" dirty="0" err="1" smtClean="0"/>
            <a:t>Compound</a:t>
          </a:r>
          <a:endParaRPr lang="nb-NO" sz="700" kern="1200" dirty="0"/>
        </a:p>
      </dsp:txBody>
      <dsp:txXfrm>
        <a:off x="1863497" y="255693"/>
        <a:ext cx="486896" cy="486896"/>
      </dsp:txXfrm>
    </dsp:sp>
    <dsp:sp modelId="{66BA21CF-7542-440C-9ECD-4AF8817CB136}">
      <dsp:nvSpPr>
        <dsp:cNvPr id="0" name=""/>
        <dsp:cNvSpPr/>
      </dsp:nvSpPr>
      <dsp:spPr>
        <a:xfrm>
          <a:off x="752744" y="15301"/>
          <a:ext cx="2142238" cy="1713790"/>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9116EF-0A3A-4F31-B6D4-B2AB6469D94C}" type="datetimeFigureOut">
              <a:rPr lang="nb-NO" smtClean="0"/>
              <a:pPr/>
              <a:t>27.09.2014</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046373-8714-4612-BA2F-6C0836A22426}" type="slidenum">
              <a:rPr lang="nb-NO" smtClean="0"/>
              <a:pPr/>
              <a:t>‹#›</a:t>
            </a:fld>
            <a:endParaRPr lang="nb-NO"/>
          </a:p>
        </p:txBody>
      </p:sp>
    </p:spTree>
    <p:extLst>
      <p:ext uri="{BB962C8B-B14F-4D97-AF65-F5344CB8AC3E}">
        <p14:creationId xmlns="" xmlns:p14="http://schemas.microsoft.com/office/powerpoint/2010/main" val="1277591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E4046373-8714-4612-BA2F-6C0836A22426}" type="slidenum">
              <a:rPr lang="nb-NO" smtClean="0"/>
              <a:pPr/>
              <a:t>3</a:t>
            </a:fld>
            <a:endParaRPr lang="nb-NO"/>
          </a:p>
        </p:txBody>
      </p:sp>
    </p:spTree>
    <p:extLst>
      <p:ext uri="{BB962C8B-B14F-4D97-AF65-F5344CB8AC3E}">
        <p14:creationId xmlns="" xmlns:p14="http://schemas.microsoft.com/office/powerpoint/2010/main" val="715979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(Erection was an unexpected side effect when Pfizer conducted clinical trials of a drug that was supposed to treat</a:t>
            </a:r>
            <a:r>
              <a:rPr lang="en-US" baseline="0" dirty="0" smtClean="0"/>
              <a:t> </a:t>
            </a:r>
            <a:r>
              <a:rPr lang="en-US" dirty="0" smtClean="0"/>
              <a:t>heart problems like angina or chest pain. </a:t>
            </a:r>
          </a:p>
          <a:p>
            <a:r>
              <a:rPr lang="en-US" dirty="0" smtClean="0"/>
              <a:t>Its</a:t>
            </a:r>
            <a:r>
              <a:rPr lang="en-US" baseline="0" dirty="0" smtClean="0"/>
              <a:t> molecular mechanism of action for this surprising side effect is an inhibition of PDE5 in erectile tissue.</a:t>
            </a:r>
            <a:r>
              <a:rPr lang="en-US" dirty="0" smtClean="0"/>
              <a:t>  </a:t>
            </a:r>
          </a:p>
          <a:p>
            <a:r>
              <a:rPr lang="en-US" dirty="0" smtClean="0"/>
              <a:t>In</a:t>
            </a:r>
            <a:r>
              <a:rPr lang="en-US" baseline="0" dirty="0" smtClean="0"/>
              <a:t> order to get an erection, you need a ….)</a:t>
            </a:r>
          </a:p>
          <a:p>
            <a:endParaRPr lang="en-US" baseline="0" dirty="0" smtClean="0"/>
          </a:p>
          <a:p>
            <a:r>
              <a:rPr lang="en-US" baseline="0" dirty="0" smtClean="0"/>
              <a:t>“</a:t>
            </a:r>
            <a:r>
              <a:rPr lang="en-US" dirty="0" smtClean="0"/>
              <a:t>improve and sustain a man’s penile erection”</a:t>
            </a:r>
            <a:endParaRPr lang="nb-NO" dirty="0"/>
          </a:p>
        </p:txBody>
      </p:sp>
      <p:sp>
        <p:nvSpPr>
          <p:cNvPr id="4" name="Slide Number Placeholder 3"/>
          <p:cNvSpPr>
            <a:spLocks noGrp="1"/>
          </p:cNvSpPr>
          <p:nvPr>
            <p:ph type="sldNum" sz="quarter" idx="10"/>
          </p:nvPr>
        </p:nvSpPr>
        <p:spPr/>
        <p:txBody>
          <a:bodyPr/>
          <a:lstStyle/>
          <a:p>
            <a:fld id="{E4046373-8714-4612-BA2F-6C0836A22426}" type="slidenum">
              <a:rPr lang="nb-NO" smtClean="0"/>
              <a:pPr/>
              <a:t>4</a:t>
            </a:fld>
            <a:endParaRPr lang="nb-NO"/>
          </a:p>
        </p:txBody>
      </p:sp>
    </p:spTree>
    <p:extLst>
      <p:ext uri="{BB962C8B-B14F-4D97-AF65-F5344CB8AC3E}">
        <p14:creationId xmlns="" xmlns:p14="http://schemas.microsoft.com/office/powerpoint/2010/main" val="626058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E4046373-8714-4612-BA2F-6C0836A22426}" type="slidenum">
              <a:rPr lang="nb-NO" smtClean="0"/>
              <a:pPr/>
              <a:t>5</a:t>
            </a:fld>
            <a:endParaRPr lang="nb-NO"/>
          </a:p>
        </p:txBody>
      </p:sp>
    </p:spTree>
    <p:extLst>
      <p:ext uri="{BB962C8B-B14F-4D97-AF65-F5344CB8AC3E}">
        <p14:creationId xmlns="" xmlns:p14="http://schemas.microsoft.com/office/powerpoint/2010/main" val="3874706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E4046373-8714-4612-BA2F-6C0836A22426}" type="slidenum">
              <a:rPr lang="nb-NO" smtClean="0"/>
              <a:pPr/>
              <a:t>6</a:t>
            </a:fld>
            <a:endParaRPr lang="nb-NO"/>
          </a:p>
        </p:txBody>
      </p:sp>
    </p:spTree>
    <p:extLst>
      <p:ext uri="{BB962C8B-B14F-4D97-AF65-F5344CB8AC3E}">
        <p14:creationId xmlns="" xmlns:p14="http://schemas.microsoft.com/office/powerpoint/2010/main" val="586837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6"/>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892E0C0-FC20-42EE-A1BC-A02D32088A22}" type="slidenum">
              <a:rPr lang="en-US" smtClean="0">
                <a:ea typeface="ヒラギノ角ゴ Pro W3"/>
                <a:cs typeface="ヒラギノ角ゴ Pro W3"/>
              </a:rPr>
              <a:pPr eaLnBrk="1" hangingPunct="1"/>
              <a:t>10</a:t>
            </a:fld>
            <a:endParaRPr lang="en-US" smtClean="0">
              <a:ea typeface="ヒラギノ角ゴ Pro W3"/>
              <a:cs typeface="ヒラギノ角ゴ Pro W3"/>
            </a:endParaRPr>
          </a:p>
        </p:txBody>
      </p:sp>
      <p:sp>
        <p:nvSpPr>
          <p:cNvPr id="30723" name="Text Box 1"/>
          <p:cNvSpPr txBox="1">
            <a:spLocks noChangeArrowheads="1"/>
          </p:cNvSpPr>
          <p:nvPr/>
        </p:nvSpPr>
        <p:spPr bwMode="auto">
          <a:xfrm>
            <a:off x="1007871" y="624254"/>
            <a:ext cx="4034683" cy="3113943"/>
          </a:xfrm>
          <a:prstGeom prst="rect">
            <a:avLst/>
          </a:prstGeom>
          <a:solidFill>
            <a:srgbClr val="FFFFFF"/>
          </a:solidFill>
          <a:ln w="9525">
            <a:solidFill>
              <a:srgbClr val="000000"/>
            </a:solidFill>
            <a:miter lim="800000"/>
            <a:headEnd/>
            <a:tailEnd/>
          </a:ln>
        </p:spPr>
        <p:txBody>
          <a:bodyPr wrap="none" lIns="82058" tIns="41029" rIns="82058" bIns="41029"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nb-NO">
              <a:ea typeface="ヒラギノ角ゴ Pro W3"/>
              <a:cs typeface="ヒラギノ角ゴ Pro W3"/>
            </a:endParaRPr>
          </a:p>
        </p:txBody>
      </p:sp>
      <p:sp>
        <p:nvSpPr>
          <p:cNvPr id="30724" name="Text Box 2"/>
          <p:cNvSpPr>
            <a:spLocks noGrp="1" noChangeArrowheads="1"/>
          </p:cNvSpPr>
          <p:nvPr>
            <p:ph type="body"/>
          </p:nvPr>
        </p:nvSpPr>
        <p:spPr>
          <a:xfrm>
            <a:off x="684199" y="4341935"/>
            <a:ext cx="5488002" cy="41148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none" anchor="ctr"/>
          <a:lstStyle/>
          <a:p>
            <a:pPr eaLnBrk="1" hangingPunct="1"/>
            <a:endParaRPr lang="nb-NO" smtClean="0">
              <a:latin typeface="Arial" pitchFamily="34" charset="0"/>
              <a:ea typeface="ヒラギノ角ゴ Pro W3"/>
              <a:cs typeface="ヒラギノ角ゴ Pro W3"/>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6"/>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A2F5602D-28D1-47D2-9EE7-4E2E33F08C55}" type="slidenum">
              <a:rPr lang="en-US" smtClean="0">
                <a:ea typeface="ヒラギノ角ゴ Pro W3"/>
                <a:cs typeface="ヒラギノ角ゴ Pro W3"/>
              </a:rPr>
              <a:pPr eaLnBrk="1" hangingPunct="1"/>
              <a:t>11</a:t>
            </a:fld>
            <a:endParaRPr lang="en-US" smtClean="0">
              <a:ea typeface="ヒラギノ角ゴ Pro W3"/>
              <a:cs typeface="ヒラギノ角ゴ Pro W3"/>
            </a:endParaRPr>
          </a:p>
        </p:txBody>
      </p:sp>
      <p:sp>
        <p:nvSpPr>
          <p:cNvPr id="31747" name="Text Box 1"/>
          <p:cNvSpPr txBox="1">
            <a:spLocks noChangeArrowheads="1"/>
          </p:cNvSpPr>
          <p:nvPr/>
        </p:nvSpPr>
        <p:spPr bwMode="auto">
          <a:xfrm>
            <a:off x="1007871" y="624254"/>
            <a:ext cx="4034683" cy="3113943"/>
          </a:xfrm>
          <a:prstGeom prst="rect">
            <a:avLst/>
          </a:prstGeom>
          <a:solidFill>
            <a:srgbClr val="FFFFFF"/>
          </a:solidFill>
          <a:ln w="9525">
            <a:solidFill>
              <a:srgbClr val="000000"/>
            </a:solidFill>
            <a:miter lim="800000"/>
            <a:headEnd/>
            <a:tailEnd/>
          </a:ln>
        </p:spPr>
        <p:txBody>
          <a:bodyPr wrap="none" lIns="82058" tIns="41029" rIns="82058" bIns="41029"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nb-NO">
              <a:ea typeface="ヒラギノ角ゴ Pro W3"/>
              <a:cs typeface="ヒラギノ角ゴ Pro W3"/>
            </a:endParaRPr>
          </a:p>
        </p:txBody>
      </p:sp>
      <p:sp>
        <p:nvSpPr>
          <p:cNvPr id="31748" name="Text Box 2"/>
          <p:cNvSpPr>
            <a:spLocks noGrp="1" noChangeArrowheads="1"/>
          </p:cNvSpPr>
          <p:nvPr>
            <p:ph type="body"/>
          </p:nvPr>
        </p:nvSpPr>
        <p:spPr>
          <a:xfrm>
            <a:off x="684199" y="4341935"/>
            <a:ext cx="5488002" cy="41148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none" anchor="ctr"/>
          <a:lstStyle/>
          <a:p>
            <a:pPr eaLnBrk="1" hangingPunct="1"/>
            <a:endParaRPr lang="nb-NO" smtClean="0">
              <a:latin typeface="Arial" pitchFamily="34" charset="0"/>
              <a:ea typeface="ヒラギノ角ゴ Pro W3"/>
              <a:cs typeface="ヒラギノ角ゴ Pro W3"/>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Rectangle 6"/>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DBE999BD-2E73-48D3-A7FA-B74A89C09F23}" type="slidenum">
              <a:rPr lang="en-US" smtClean="0">
                <a:ea typeface="ヒラギノ角ゴ Pro W3"/>
                <a:cs typeface="ヒラギノ角ゴ Pro W3"/>
              </a:rPr>
              <a:pPr eaLnBrk="1" hangingPunct="1"/>
              <a:t>12</a:t>
            </a:fld>
            <a:endParaRPr lang="en-US" smtClean="0">
              <a:ea typeface="ヒラギノ角ゴ Pro W3"/>
              <a:cs typeface="ヒラギノ角ゴ Pro W3"/>
            </a:endParaRPr>
          </a:p>
        </p:txBody>
      </p:sp>
      <p:sp>
        <p:nvSpPr>
          <p:cNvPr id="32771" name="Text Box 1"/>
          <p:cNvSpPr txBox="1">
            <a:spLocks noChangeArrowheads="1"/>
          </p:cNvSpPr>
          <p:nvPr/>
        </p:nvSpPr>
        <p:spPr bwMode="auto">
          <a:xfrm>
            <a:off x="1007871" y="624254"/>
            <a:ext cx="4034683" cy="3113943"/>
          </a:xfrm>
          <a:prstGeom prst="rect">
            <a:avLst/>
          </a:prstGeom>
          <a:solidFill>
            <a:srgbClr val="FFFFFF"/>
          </a:solidFill>
          <a:ln w="9525">
            <a:solidFill>
              <a:srgbClr val="000000"/>
            </a:solidFill>
            <a:miter lim="800000"/>
            <a:headEnd/>
            <a:tailEnd/>
          </a:ln>
        </p:spPr>
        <p:txBody>
          <a:bodyPr wrap="none" lIns="82058" tIns="41029" rIns="82058" bIns="41029"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nb-NO">
              <a:ea typeface="ヒラギノ角ゴ Pro W3"/>
              <a:cs typeface="ヒラギノ角ゴ Pro W3"/>
            </a:endParaRPr>
          </a:p>
        </p:txBody>
      </p:sp>
      <p:sp>
        <p:nvSpPr>
          <p:cNvPr id="32772" name="Text Box 2"/>
          <p:cNvSpPr>
            <a:spLocks noGrp="1" noChangeArrowheads="1"/>
          </p:cNvSpPr>
          <p:nvPr>
            <p:ph type="body"/>
          </p:nvPr>
        </p:nvSpPr>
        <p:spPr>
          <a:xfrm>
            <a:off x="684199" y="4341935"/>
            <a:ext cx="5488002" cy="41148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none" anchor="ctr"/>
          <a:lstStyle/>
          <a:p>
            <a:pPr eaLnBrk="1" hangingPunct="1"/>
            <a:endParaRPr lang="nb-NO" smtClean="0">
              <a:latin typeface="Arial" pitchFamily="34" charset="0"/>
              <a:ea typeface="ヒラギノ角ゴ Pro W3"/>
              <a:cs typeface="ヒラギノ角ゴ Pro W3"/>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6"/>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B131942-5D72-4319-AA2D-79D5DDE83A96}" type="slidenum">
              <a:rPr lang="en-US" smtClean="0">
                <a:ea typeface="ヒラギノ角ゴ Pro W3"/>
                <a:cs typeface="ヒラギノ角ゴ Pro W3"/>
              </a:rPr>
              <a:pPr eaLnBrk="1" hangingPunct="1"/>
              <a:t>13</a:t>
            </a:fld>
            <a:endParaRPr lang="en-US" smtClean="0">
              <a:ea typeface="ヒラギノ角ゴ Pro W3"/>
              <a:cs typeface="ヒラギノ角ゴ Pro W3"/>
            </a:endParaRPr>
          </a:p>
        </p:txBody>
      </p:sp>
      <p:sp>
        <p:nvSpPr>
          <p:cNvPr id="33795" name="Text Box 1"/>
          <p:cNvSpPr txBox="1">
            <a:spLocks noChangeArrowheads="1"/>
          </p:cNvSpPr>
          <p:nvPr/>
        </p:nvSpPr>
        <p:spPr bwMode="auto">
          <a:xfrm>
            <a:off x="1007871" y="624254"/>
            <a:ext cx="4034683" cy="3113943"/>
          </a:xfrm>
          <a:prstGeom prst="rect">
            <a:avLst/>
          </a:prstGeom>
          <a:solidFill>
            <a:srgbClr val="FFFFFF"/>
          </a:solidFill>
          <a:ln w="9525">
            <a:solidFill>
              <a:srgbClr val="000000"/>
            </a:solidFill>
            <a:miter lim="800000"/>
            <a:headEnd/>
            <a:tailEnd/>
          </a:ln>
        </p:spPr>
        <p:txBody>
          <a:bodyPr wrap="none" lIns="82058" tIns="41029" rIns="82058" bIns="41029"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nb-NO">
              <a:ea typeface="ヒラギノ角ゴ Pro W3"/>
              <a:cs typeface="ヒラギノ角ゴ Pro W3"/>
            </a:endParaRPr>
          </a:p>
        </p:txBody>
      </p:sp>
      <p:sp>
        <p:nvSpPr>
          <p:cNvPr id="33796" name="Text Box 2"/>
          <p:cNvSpPr>
            <a:spLocks noGrp="1" noChangeArrowheads="1"/>
          </p:cNvSpPr>
          <p:nvPr>
            <p:ph type="body"/>
          </p:nvPr>
        </p:nvSpPr>
        <p:spPr>
          <a:xfrm>
            <a:off x="684199" y="4341935"/>
            <a:ext cx="5488002" cy="41148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none" anchor="ctr"/>
          <a:lstStyle/>
          <a:p>
            <a:pPr eaLnBrk="1" hangingPunct="1"/>
            <a:endParaRPr lang="nb-NO" smtClean="0">
              <a:latin typeface="Arial" pitchFamily="34" charset="0"/>
              <a:ea typeface="ヒラギノ角ゴ Pro W3"/>
              <a:cs typeface="ヒラギノ角ゴ Pro W3"/>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6"/>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282BD73C-47F3-43F4-A3A1-D48F4E13D1AD}" type="slidenum">
              <a:rPr lang="en-US" smtClean="0">
                <a:ea typeface="ヒラギノ角ゴ Pro W3"/>
                <a:cs typeface="ヒラギノ角ゴ Pro W3"/>
              </a:rPr>
              <a:pPr eaLnBrk="1" hangingPunct="1"/>
              <a:t>14</a:t>
            </a:fld>
            <a:endParaRPr lang="en-US" smtClean="0">
              <a:ea typeface="ヒラギノ角ゴ Pro W3"/>
              <a:cs typeface="ヒラギノ角ゴ Pro W3"/>
            </a:endParaRPr>
          </a:p>
        </p:txBody>
      </p:sp>
      <p:sp>
        <p:nvSpPr>
          <p:cNvPr id="34819" name="Text Box 1"/>
          <p:cNvSpPr txBox="1">
            <a:spLocks noChangeArrowheads="1"/>
          </p:cNvSpPr>
          <p:nvPr/>
        </p:nvSpPr>
        <p:spPr bwMode="auto">
          <a:xfrm>
            <a:off x="1007871" y="624254"/>
            <a:ext cx="4034683" cy="3113943"/>
          </a:xfrm>
          <a:prstGeom prst="rect">
            <a:avLst/>
          </a:prstGeom>
          <a:solidFill>
            <a:srgbClr val="FFFFFF"/>
          </a:solidFill>
          <a:ln w="9525">
            <a:solidFill>
              <a:srgbClr val="000000"/>
            </a:solidFill>
            <a:miter lim="800000"/>
            <a:headEnd/>
            <a:tailEnd/>
          </a:ln>
        </p:spPr>
        <p:txBody>
          <a:bodyPr wrap="none" lIns="82058" tIns="41029" rIns="82058" bIns="41029"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nb-NO">
              <a:ea typeface="ヒラギノ角ゴ Pro W3"/>
              <a:cs typeface="ヒラギノ角ゴ Pro W3"/>
            </a:endParaRPr>
          </a:p>
        </p:txBody>
      </p:sp>
      <p:sp>
        <p:nvSpPr>
          <p:cNvPr id="34820" name="Text Box 2"/>
          <p:cNvSpPr>
            <a:spLocks noGrp="1" noChangeArrowheads="1"/>
          </p:cNvSpPr>
          <p:nvPr>
            <p:ph type="body"/>
          </p:nvPr>
        </p:nvSpPr>
        <p:spPr>
          <a:xfrm>
            <a:off x="684199" y="4341935"/>
            <a:ext cx="5488002" cy="41148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none" anchor="ctr"/>
          <a:lstStyle/>
          <a:p>
            <a:pPr eaLnBrk="1" hangingPunct="1"/>
            <a:endParaRPr lang="nb-NO" smtClean="0">
              <a:latin typeface="Arial" pitchFamily="34" charset="0"/>
              <a:ea typeface="ヒラギノ角ゴ Pro W3"/>
              <a:cs typeface="ヒラギノ角ゴ Pro W3"/>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6"/>
          <p:cNvSpPr>
            <a:spLocks noGrp="1" noChangeArrowheads="1"/>
          </p:cNvSpPr>
          <p:nvPr>
            <p:ph type="sldNum" sz="quarter" idx="5"/>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E4AA3678-0983-4906-8F9A-24695AFDA358}" type="slidenum">
              <a:rPr lang="en-US" smtClean="0">
                <a:ea typeface="ヒラギノ角ゴ Pro W3"/>
                <a:cs typeface="ヒラギノ角ゴ Pro W3"/>
              </a:rPr>
              <a:pPr eaLnBrk="1" hangingPunct="1"/>
              <a:t>15</a:t>
            </a:fld>
            <a:endParaRPr lang="en-US" smtClean="0">
              <a:ea typeface="ヒラギノ角ゴ Pro W3"/>
              <a:cs typeface="ヒラギノ角ゴ Pro W3"/>
            </a:endParaRPr>
          </a:p>
        </p:txBody>
      </p:sp>
      <p:sp>
        <p:nvSpPr>
          <p:cNvPr id="35843" name="Text Box 1"/>
          <p:cNvSpPr txBox="1">
            <a:spLocks noChangeArrowheads="1"/>
          </p:cNvSpPr>
          <p:nvPr/>
        </p:nvSpPr>
        <p:spPr bwMode="auto">
          <a:xfrm>
            <a:off x="1007871" y="624254"/>
            <a:ext cx="4034683" cy="3113943"/>
          </a:xfrm>
          <a:prstGeom prst="rect">
            <a:avLst/>
          </a:prstGeom>
          <a:solidFill>
            <a:srgbClr val="FFFFFF"/>
          </a:solidFill>
          <a:ln w="9525">
            <a:solidFill>
              <a:srgbClr val="000000"/>
            </a:solidFill>
            <a:miter lim="800000"/>
            <a:headEnd/>
            <a:tailEnd/>
          </a:ln>
        </p:spPr>
        <p:txBody>
          <a:bodyPr wrap="none" lIns="82058" tIns="41029" rIns="82058" bIns="41029"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nb-NO">
              <a:ea typeface="ヒラギノ角ゴ Pro W3"/>
              <a:cs typeface="ヒラギノ角ゴ Pro W3"/>
            </a:endParaRPr>
          </a:p>
        </p:txBody>
      </p:sp>
      <p:sp>
        <p:nvSpPr>
          <p:cNvPr id="35844" name="Text Box 2"/>
          <p:cNvSpPr>
            <a:spLocks noGrp="1" noChangeArrowheads="1"/>
          </p:cNvSpPr>
          <p:nvPr>
            <p:ph type="body"/>
          </p:nvPr>
        </p:nvSpPr>
        <p:spPr>
          <a:xfrm>
            <a:off x="684199" y="4341935"/>
            <a:ext cx="5488002" cy="41148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none" anchor="ctr"/>
          <a:lstStyle/>
          <a:p>
            <a:pPr eaLnBrk="1" hangingPunct="1"/>
            <a:endParaRPr lang="nb-NO" smtClean="0">
              <a:latin typeface="Arial" pitchFamily="34" charset="0"/>
              <a:ea typeface="ヒラギノ角ゴ Pro W3"/>
              <a:cs typeface="ヒラギノ角ゴ Pro W3"/>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Text Box 1"/>
          <p:cNvSpPr txBox="1">
            <a:spLocks noChangeArrowheads="1"/>
          </p:cNvSpPr>
          <p:nvPr/>
        </p:nvSpPr>
        <p:spPr bwMode="auto">
          <a:xfrm>
            <a:off x="1400443" y="914400"/>
            <a:ext cx="4055514" cy="3135923"/>
          </a:xfrm>
          <a:prstGeom prst="rect">
            <a:avLst/>
          </a:prstGeom>
          <a:solidFill>
            <a:srgbClr val="FFFFFF"/>
          </a:solidFill>
          <a:ln w="9525">
            <a:solidFill>
              <a:srgbClr val="000000"/>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lvl1pPr defTabSz="409575" eaLnBrk="0" hangingPunct="0">
              <a:defRPr>
                <a:solidFill>
                  <a:schemeClr val="tx1"/>
                </a:solidFill>
                <a:latin typeface="Arial" pitchFamily="34" charset="0"/>
              </a:defRPr>
            </a:lvl1pPr>
            <a:lvl2pPr marL="742950" indent="-285750" defTabSz="409575" eaLnBrk="0" hangingPunct="0">
              <a:defRPr>
                <a:solidFill>
                  <a:schemeClr val="tx1"/>
                </a:solidFill>
                <a:latin typeface="Arial" pitchFamily="34" charset="0"/>
              </a:defRPr>
            </a:lvl2pPr>
            <a:lvl3pPr marL="1143000" indent="-228600" defTabSz="409575" eaLnBrk="0" hangingPunct="0">
              <a:defRPr>
                <a:solidFill>
                  <a:schemeClr val="tx1"/>
                </a:solidFill>
                <a:latin typeface="Arial" pitchFamily="34" charset="0"/>
              </a:defRPr>
            </a:lvl3pPr>
            <a:lvl4pPr marL="1600200" indent="-228600" defTabSz="409575" eaLnBrk="0" hangingPunct="0">
              <a:defRPr>
                <a:solidFill>
                  <a:schemeClr val="tx1"/>
                </a:solidFill>
                <a:latin typeface="Arial" pitchFamily="34" charset="0"/>
              </a:defRPr>
            </a:lvl4pPr>
            <a:lvl5pPr marL="2057400" indent="-228600" defTabSz="409575" eaLnBrk="0" hangingPunct="0">
              <a:defRPr>
                <a:solidFill>
                  <a:schemeClr val="tx1"/>
                </a:solidFill>
                <a:latin typeface="Arial" pitchFamily="34" charset="0"/>
              </a:defRPr>
            </a:lvl5pPr>
            <a:lvl6pPr marL="2514600" indent="-228600" defTabSz="409575" eaLnBrk="0" fontAlgn="base" hangingPunct="0">
              <a:spcBef>
                <a:spcPct val="0"/>
              </a:spcBef>
              <a:spcAft>
                <a:spcPct val="0"/>
              </a:spcAft>
              <a:defRPr>
                <a:solidFill>
                  <a:schemeClr val="tx1"/>
                </a:solidFill>
                <a:latin typeface="Arial" pitchFamily="34" charset="0"/>
              </a:defRPr>
            </a:lvl6pPr>
            <a:lvl7pPr marL="2971800" indent="-228600" defTabSz="409575" eaLnBrk="0" fontAlgn="base" hangingPunct="0">
              <a:spcBef>
                <a:spcPct val="0"/>
              </a:spcBef>
              <a:spcAft>
                <a:spcPct val="0"/>
              </a:spcAft>
              <a:defRPr>
                <a:solidFill>
                  <a:schemeClr val="tx1"/>
                </a:solidFill>
                <a:latin typeface="Arial" pitchFamily="34" charset="0"/>
              </a:defRPr>
            </a:lvl7pPr>
            <a:lvl8pPr marL="3429000" indent="-228600" defTabSz="409575" eaLnBrk="0" fontAlgn="base" hangingPunct="0">
              <a:spcBef>
                <a:spcPct val="0"/>
              </a:spcBef>
              <a:spcAft>
                <a:spcPct val="0"/>
              </a:spcAft>
              <a:defRPr>
                <a:solidFill>
                  <a:schemeClr val="tx1"/>
                </a:solidFill>
                <a:latin typeface="Arial" pitchFamily="34" charset="0"/>
              </a:defRPr>
            </a:lvl8pPr>
            <a:lvl9pPr marL="3886200" indent="-228600" defTabSz="409575" eaLnBrk="0" fontAlgn="base" hangingPunct="0">
              <a:spcBef>
                <a:spcPct val="0"/>
              </a:spcBef>
              <a:spcAft>
                <a:spcPct val="0"/>
              </a:spcAft>
              <a:defRPr>
                <a:solidFill>
                  <a:schemeClr val="tx1"/>
                </a:solidFill>
                <a:latin typeface="Arial" pitchFamily="34" charset="0"/>
              </a:defRPr>
            </a:lvl9pPr>
          </a:lstStyle>
          <a:p>
            <a:pPr eaLnBrk="1">
              <a:lnSpc>
                <a:spcPct val="93000"/>
              </a:lnSpc>
              <a:buClr>
                <a:srgbClr val="000000"/>
              </a:buClr>
              <a:buSzPct val="45000"/>
            </a:pPr>
            <a:endParaRPr lang="nb-NO" sz="2200">
              <a:solidFill>
                <a:srgbClr val="000000"/>
              </a:solidFill>
              <a:latin typeface="Times New Roman" pitchFamily="18" charset="0"/>
            </a:endParaRPr>
          </a:p>
        </p:txBody>
      </p:sp>
      <p:sp>
        <p:nvSpPr>
          <p:cNvPr id="38915" name="Text Box 2"/>
          <p:cNvSpPr>
            <a:spLocks noGrp="1" noChangeArrowheads="1"/>
          </p:cNvSpPr>
          <p:nvPr>
            <p:ph type="body"/>
          </p:nvPr>
        </p:nvSpPr>
        <p:spPr>
          <a:xfrm>
            <a:off x="1046327" y="4353659"/>
            <a:ext cx="4770155" cy="3477357"/>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0" tIns="0" rIns="0" bIns="0"/>
          <a:lstStyle/>
          <a:p>
            <a:pPr marL="85725" indent="-85725" eaLnBrk="1" hangingPunct="1">
              <a:lnSpc>
                <a:spcPct val="93000"/>
              </a:lnSpc>
              <a:spcBef>
                <a:spcPct val="0"/>
              </a:spcBef>
              <a:buSzPct val="45000"/>
              <a:buFont typeface="Wingdings" pitchFamily="2" charset="2"/>
              <a:buNone/>
              <a:tabLst>
                <a:tab pos="723900" algn="l"/>
                <a:tab pos="1447800" algn="l"/>
                <a:tab pos="2171700" algn="l"/>
                <a:tab pos="2895600" algn="l"/>
                <a:tab pos="3619500" algn="l"/>
                <a:tab pos="4343400" algn="l"/>
                <a:tab pos="5067300" algn="l"/>
              </a:tabLst>
            </a:pPr>
            <a:r>
              <a:rPr lang="en-GB" smtClean="0">
                <a:solidFill>
                  <a:srgbClr val="000000"/>
                </a:solidFill>
                <a:latin typeface="Arial" pitchFamily="34" charset="0"/>
                <a:ea typeface="msgothic"/>
                <a:cs typeface="msgothic"/>
              </a:rPr>
              <a:t>Proposed mechanisms for sildenafil-induced augmentation of the efficacy of antineoplastic drugs, shown in a schematic model. Sildenafil may enhance the therapeutic effect of antineoplastic drugs by (1) blocking the substrate efflux function of MDR transporters such as ABCC4/MRP4 (16), ABCC5/MRP5 (15), ABCB1/P-gp, and ABCG2/BCRP (17); and/or (2) increasing cGMP levels by inhibiting PDE5, ABCC4-, and ABCC5-mediated efflux of cGMP. In addition, it has been proposed that in tumor cells, the elevation of cGMP levels by inhibition of PDE5 may activate PKG, leading to growth suppression or apoptosis (26, 27).</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a:defRPr/>
            </a:pPr>
            <a:fld id="{EF81F44B-1E8B-43BE-80D5-11741893F57A}" type="slidenum">
              <a:rPr lang="nb-NO" smtClean="0"/>
              <a:pPr>
                <a:defRPr/>
              </a:pPr>
              <a:t>23</a:t>
            </a:fld>
            <a:endParaRPr lang="nb-NO"/>
          </a:p>
        </p:txBody>
      </p:sp>
    </p:spTree>
    <p:extLst>
      <p:ext uri="{BB962C8B-B14F-4D97-AF65-F5344CB8AC3E}">
        <p14:creationId xmlns="" xmlns:p14="http://schemas.microsoft.com/office/powerpoint/2010/main" val="10965086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a:defRPr/>
            </a:pPr>
            <a:fld id="{EF81F44B-1E8B-43BE-80D5-11741893F57A}" type="slidenum">
              <a:rPr lang="nb-NO" smtClean="0"/>
              <a:pPr>
                <a:defRPr/>
              </a:pPr>
              <a:t>24</a:t>
            </a:fld>
            <a:endParaRPr lang="nb-NO"/>
          </a:p>
        </p:txBody>
      </p:sp>
    </p:spTree>
    <p:extLst>
      <p:ext uri="{BB962C8B-B14F-4D97-AF65-F5344CB8AC3E}">
        <p14:creationId xmlns="" xmlns:p14="http://schemas.microsoft.com/office/powerpoint/2010/main" val="3649340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p:spPr>
        <p:txBody>
          <a:bodyPr/>
          <a:lstStyle/>
          <a:p>
            <a:r>
              <a:rPr lang="en-US" smtClean="0">
                <a:latin typeface="Arial" pitchFamily="34" charset="0"/>
              </a:rPr>
              <a:t>Det kan være interessant å evaluere effekten av kjemoterapi hos pasienter som som samtidig behandles med sildenafil for andre kliniske indikasjoner</a:t>
            </a:r>
          </a:p>
          <a:p>
            <a:endParaRPr lang="nb-NO" smtClean="0">
              <a:latin typeface="Arial" pitchFamily="34" charset="0"/>
            </a:endParaRPr>
          </a:p>
        </p:txBody>
      </p:sp>
      <p:sp>
        <p:nvSpPr>
          <p:cNvPr id="39940" name="Slide Number Placeholder 3"/>
          <p:cNvSpPr>
            <a:spLocks noGrp="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A1C102F-A91E-4AD2-8D97-3F7E1B0CC38D}" type="slidenum">
              <a:rPr lang="nb-NO" smtClean="0"/>
              <a:pPr eaLnBrk="1" hangingPunct="1"/>
              <a:t>27</a:t>
            </a:fld>
            <a:endParaRPr lang="nb-NO"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a:defRPr/>
            </a:pPr>
            <a:fld id="{EF81F44B-1E8B-43BE-80D5-11741893F57A}" type="slidenum">
              <a:rPr lang="nb-NO" smtClean="0"/>
              <a:pPr>
                <a:defRPr/>
              </a:pPr>
              <a:t>29</a:t>
            </a:fld>
            <a:endParaRPr lang="nb-NO"/>
          </a:p>
        </p:txBody>
      </p:sp>
    </p:spTree>
    <p:extLst>
      <p:ext uri="{BB962C8B-B14F-4D97-AF65-F5344CB8AC3E}">
        <p14:creationId xmlns="" xmlns:p14="http://schemas.microsoft.com/office/powerpoint/2010/main" val="2493355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B56636F-9E64-48A9-A0E8-D6911EA208CE}" type="datetimeFigureOut">
              <a:rPr lang="nb-NO" smtClean="0"/>
              <a:pPr/>
              <a:t>27.09.2014</a:t>
            </a:fld>
            <a:endParaRPr lang="nb-NO"/>
          </a:p>
        </p:txBody>
      </p:sp>
      <p:sp>
        <p:nvSpPr>
          <p:cNvPr id="19" name="Footer Placeholder 18"/>
          <p:cNvSpPr>
            <a:spLocks noGrp="1"/>
          </p:cNvSpPr>
          <p:nvPr>
            <p:ph type="ftr" sz="quarter" idx="11"/>
          </p:nvPr>
        </p:nvSpPr>
        <p:spPr/>
        <p:txBody>
          <a:bodyPr/>
          <a:lstStyle/>
          <a:p>
            <a:endParaRPr lang="nb-NO"/>
          </a:p>
        </p:txBody>
      </p:sp>
      <p:sp>
        <p:nvSpPr>
          <p:cNvPr id="27" name="Slide Number Placeholder 26"/>
          <p:cNvSpPr>
            <a:spLocks noGrp="1"/>
          </p:cNvSpPr>
          <p:nvPr>
            <p:ph type="sldNum" sz="quarter" idx="12"/>
          </p:nvPr>
        </p:nvSpPr>
        <p:spPr/>
        <p:txBody>
          <a:bodyPr/>
          <a:lstStyle/>
          <a:p>
            <a:fld id="{FAEFB388-42AA-4DF2-851A-CCA4A06B24AA}" type="slidenum">
              <a:rPr lang="nb-NO" smtClean="0"/>
              <a:pPr/>
              <a:t>‹#›</a:t>
            </a:fld>
            <a:endParaRPr lang="nb-NO"/>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B56636F-9E64-48A9-A0E8-D6911EA208CE}" type="datetimeFigureOut">
              <a:rPr lang="nb-NO" smtClean="0"/>
              <a:pPr/>
              <a:t>27.09.2014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AEFB388-42AA-4DF2-851A-CCA4A06B24AA}" type="slidenum">
              <a:rPr lang="nb-NO" smtClean="0"/>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B56636F-9E64-48A9-A0E8-D6911EA208CE}" type="datetimeFigureOut">
              <a:rPr lang="nb-NO" smtClean="0"/>
              <a:pPr/>
              <a:t>27.09.2014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AEFB388-42AA-4DF2-851A-CCA4A06B24AA}" type="slidenum">
              <a:rPr lang="nb-NO" smtClean="0"/>
              <a:pPr/>
              <a:t>‹#›</a:t>
            </a:fld>
            <a:endParaRPr lang="nb-NO"/>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B56636F-9E64-48A9-A0E8-D6911EA208CE}" type="datetimeFigureOut">
              <a:rPr lang="nb-NO" smtClean="0"/>
              <a:pPr/>
              <a:t>27.09.2014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FAEFB388-42AA-4DF2-851A-CCA4A06B24AA}" type="slidenum">
              <a:rPr lang="nb-NO" smtClean="0"/>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B56636F-9E64-48A9-A0E8-D6911EA208CE}" type="datetimeFigureOut">
              <a:rPr lang="nb-NO" smtClean="0"/>
              <a:pPr/>
              <a:t>27.09.2014</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FAEFB388-42AA-4DF2-851A-CCA4A06B24AA}" type="slidenum">
              <a:rPr lang="nb-NO" smtClean="0"/>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B56636F-9E64-48A9-A0E8-D6911EA208CE}" type="datetimeFigureOut">
              <a:rPr lang="nb-NO" smtClean="0"/>
              <a:pPr/>
              <a:t>27.09.2014</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FAEFB388-42AA-4DF2-851A-CCA4A06B24AA}" type="slidenum">
              <a:rPr lang="nb-NO" smtClean="0"/>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56636F-9E64-48A9-A0E8-D6911EA208CE}" type="datetimeFigureOut">
              <a:rPr lang="nb-NO" smtClean="0"/>
              <a:pPr/>
              <a:t>27.09.2014</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FAEFB388-42AA-4DF2-851A-CCA4A06B24AA}" type="slidenum">
              <a:rPr lang="nb-NO" smtClean="0"/>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B56636F-9E64-48A9-A0E8-D6911EA208CE}" type="datetimeFigureOut">
              <a:rPr lang="nb-NO" smtClean="0"/>
              <a:pPr/>
              <a:t>27.09.2014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FAEFB388-42AA-4DF2-851A-CCA4A06B24AA}" type="slidenum">
              <a:rPr lang="nb-NO" smtClean="0"/>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B56636F-9E64-48A9-A0E8-D6911EA208CE}" type="datetimeFigureOut">
              <a:rPr lang="nb-NO" smtClean="0"/>
              <a:pPr/>
              <a:t>27.09.2014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a:xfrm>
            <a:off x="8077200" y="6356350"/>
            <a:ext cx="609600" cy="365125"/>
          </a:xfrm>
        </p:spPr>
        <p:txBody>
          <a:bodyPr/>
          <a:lstStyle/>
          <a:p>
            <a:fld id="{FAEFB388-42AA-4DF2-851A-CCA4A06B24AA}" type="slidenum">
              <a:rPr lang="nb-NO" smtClean="0"/>
              <a:pPr/>
              <a:t>‹#›</a:t>
            </a:fld>
            <a:endParaRPr lang="nb-NO"/>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B56636F-9E64-48A9-A0E8-D6911EA208CE}" type="datetimeFigureOut">
              <a:rPr lang="nb-NO" smtClean="0"/>
              <a:pPr/>
              <a:t>27.09.2014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AEFB388-42AA-4DF2-851A-CCA4A06B24AA}" type="slidenum">
              <a:rPr lang="nb-NO" smtClean="0"/>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B56636F-9E64-48A9-A0E8-D6911EA208CE}" type="datetimeFigureOut">
              <a:rPr lang="nb-NO" smtClean="0"/>
              <a:pPr/>
              <a:t>27.09.2014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FAEFB388-42AA-4DF2-851A-CCA4A06B24AA}" type="slidenum">
              <a:rPr lang="nb-NO" smtClean="0"/>
              <a:pPr/>
              <a:t>‹#›</a:t>
            </a:fld>
            <a:endParaRPr lang="nb-N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tel, tekst og innhold">
    <p:spTree>
      <p:nvGrpSpPr>
        <p:cNvPr id="1" name=""/>
        <p:cNvGrpSpPr/>
        <p:nvPr/>
      </p:nvGrpSpPr>
      <p:grpSpPr>
        <a:xfrm>
          <a:off x="0" y="0"/>
          <a:ext cx="0" cy="0"/>
          <a:chOff x="0" y="0"/>
          <a:chExt cx="0" cy="0"/>
        </a:xfrm>
      </p:grpSpPr>
      <p:sp>
        <p:nvSpPr>
          <p:cNvPr id="2" name="Title 1"/>
          <p:cNvSpPr>
            <a:spLocks noGrp="1"/>
          </p:cNvSpPr>
          <p:nvPr>
            <p:ph type="title"/>
          </p:nvPr>
        </p:nvSpPr>
        <p:spPr>
          <a:xfrm>
            <a:off x="456481" y="273629"/>
            <a:ext cx="8226720" cy="1143480"/>
          </a:xfrm>
        </p:spPr>
        <p:txBody>
          <a:bodyPr/>
          <a:lstStyle/>
          <a:p>
            <a:r>
              <a:rPr lang="nb-NO" smtClean="0"/>
              <a:t>Klikk for å redigere tittelstil</a:t>
            </a:r>
            <a:endParaRPr lang="nb-NO"/>
          </a:p>
        </p:txBody>
      </p:sp>
      <p:sp>
        <p:nvSpPr>
          <p:cNvPr id="3" name="Text Placeholder 2"/>
          <p:cNvSpPr>
            <a:spLocks noGrp="1"/>
          </p:cNvSpPr>
          <p:nvPr>
            <p:ph type="body" sz="half" idx="1"/>
          </p:nvPr>
        </p:nvSpPr>
        <p:spPr>
          <a:xfrm>
            <a:off x="653760" y="1795869"/>
            <a:ext cx="3945600" cy="3754474"/>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Content Placeholder 3"/>
          <p:cNvSpPr>
            <a:spLocks noGrp="1"/>
          </p:cNvSpPr>
          <p:nvPr>
            <p:ph sz="half" idx="2"/>
          </p:nvPr>
        </p:nvSpPr>
        <p:spPr>
          <a:xfrm>
            <a:off x="4737600" y="1795869"/>
            <a:ext cx="3947040" cy="3754474"/>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Date Placeholder 4"/>
          <p:cNvSpPr>
            <a:spLocks noGrp="1"/>
          </p:cNvSpPr>
          <p:nvPr>
            <p:ph type="dt" idx="10"/>
          </p:nvPr>
        </p:nvSpPr>
        <p:spPr>
          <a:xfrm>
            <a:off x="555625" y="5953125"/>
            <a:ext cx="2128838" cy="471488"/>
          </a:xfrm>
        </p:spPr>
        <p:txBody>
          <a:bodyPr/>
          <a:lstStyle>
            <a:lvl1pPr>
              <a:defRPr/>
            </a:lvl1pPr>
          </a:lstStyle>
          <a:p>
            <a:pPr>
              <a:defRPr/>
            </a:pPr>
            <a:endParaRPr lang="en-US"/>
          </a:p>
        </p:txBody>
      </p:sp>
      <p:sp>
        <p:nvSpPr>
          <p:cNvPr id="6" name="Footer Placeholder 5"/>
          <p:cNvSpPr>
            <a:spLocks noGrp="1"/>
          </p:cNvSpPr>
          <p:nvPr>
            <p:ph type="ftr" idx="11"/>
          </p:nvPr>
        </p:nvSpPr>
        <p:spPr>
          <a:xfrm>
            <a:off x="3225800" y="5953125"/>
            <a:ext cx="2897188" cy="471488"/>
          </a:xfrm>
          <a:prstGeom prst="rect">
            <a:avLst/>
          </a:prstGeom>
        </p:spPr>
        <p:txBody>
          <a:bodyPr/>
          <a:lstStyle>
            <a:lvl1pPr>
              <a:defRPr>
                <a:latin typeface="Arial" charset="0"/>
              </a:defRPr>
            </a:lvl1pPr>
          </a:lstStyle>
          <a:p>
            <a:pPr>
              <a:defRPr/>
            </a:pPr>
            <a:endParaRPr lang="en-US"/>
          </a:p>
        </p:txBody>
      </p:sp>
      <p:sp>
        <p:nvSpPr>
          <p:cNvPr id="7" name="Slide Number Placeholder 6"/>
          <p:cNvSpPr>
            <a:spLocks noGrp="1"/>
          </p:cNvSpPr>
          <p:nvPr>
            <p:ph type="sldNum" idx="12"/>
          </p:nvPr>
        </p:nvSpPr>
        <p:spPr>
          <a:xfrm>
            <a:off x="6654800" y="5953125"/>
            <a:ext cx="2127250" cy="471488"/>
          </a:xfrm>
        </p:spPr>
        <p:txBody>
          <a:bodyPr/>
          <a:lstStyle>
            <a:lvl1pPr>
              <a:defRPr/>
            </a:lvl1pPr>
          </a:lstStyle>
          <a:p>
            <a:pPr>
              <a:defRPr/>
            </a:pPr>
            <a:fld id="{387BAF63-C9B0-4999-80D9-4323F003382D}" type="slidenum">
              <a:rPr lang="en-US"/>
              <a:pPr>
                <a:defRPr/>
              </a:pPr>
              <a:t>‹#›</a:t>
            </a:fld>
            <a:endParaRPr lang="en-US"/>
          </a:p>
        </p:txBody>
      </p:sp>
    </p:spTree>
    <p:extLst>
      <p:ext uri="{BB962C8B-B14F-4D97-AF65-F5344CB8AC3E}">
        <p14:creationId xmlns="" xmlns:p14="http://schemas.microsoft.com/office/powerpoint/2010/main" val="1342275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B56636F-9E64-48A9-A0E8-D6911EA208CE}" type="datetimeFigureOut">
              <a:rPr lang="nb-NO" smtClean="0"/>
              <a:pPr/>
              <a:t>27.09.2014</a:t>
            </a:fld>
            <a:endParaRPr lang="nb-NO"/>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nb-NO"/>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AEFB388-42AA-4DF2-851A-CCA4A06B24AA}" type="slidenum">
              <a:rPr lang="nb-NO" smtClean="0"/>
              <a:pPr/>
              <a:t>‹#›</a:t>
            </a:fld>
            <a:endParaRPr lang="nb-NO"/>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13" Type="http://schemas.microsoft.com/office/2007/relationships/diagramDrawing" Target="../diagrams/drawing2.xml"/><Relationship Id="rId3" Type="http://schemas.openxmlformats.org/officeDocument/2006/relationships/diagramData" Target="../diagrams/data1.xml"/><Relationship Id="rId7" Type="http://schemas.openxmlformats.org/officeDocument/2006/relationships/diagramData" Target="../diagrams/data2.xml"/><Relationship Id="rId12"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image" Target="../media/image3.png"/><Relationship Id="rId5" Type="http://schemas.openxmlformats.org/officeDocument/2006/relationships/diagramQuickStyle" Target="../diagrams/quickStyle1.xml"/><Relationship Id="rId10" Type="http://schemas.openxmlformats.org/officeDocument/2006/relationships/diagramColors" Target="../diagrams/colors2.xml"/><Relationship Id="rId4" Type="http://schemas.openxmlformats.org/officeDocument/2006/relationships/diagramLayout" Target="../diagrams/layout1.xml"/><Relationship Id="rId9"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4.xml"/><Relationship Id="rId13" Type="http://schemas.microsoft.com/office/2007/relationships/diagramDrawing" Target="../diagrams/drawing4.xml"/><Relationship Id="rId3" Type="http://schemas.openxmlformats.org/officeDocument/2006/relationships/diagramData" Target="../diagrams/data3.xml"/><Relationship Id="rId7" Type="http://schemas.openxmlformats.org/officeDocument/2006/relationships/diagramData" Target="../diagrams/data4.xml"/><Relationship Id="rId12"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3.xml"/><Relationship Id="rId11" Type="http://schemas.openxmlformats.org/officeDocument/2006/relationships/image" Target="../media/image3.png"/><Relationship Id="rId5" Type="http://schemas.openxmlformats.org/officeDocument/2006/relationships/diagramQuickStyle" Target="../diagrams/quickStyle3.xml"/><Relationship Id="rId10" Type="http://schemas.openxmlformats.org/officeDocument/2006/relationships/diagramColors" Target="../diagrams/colors4.xml"/><Relationship Id="rId4" Type="http://schemas.openxmlformats.org/officeDocument/2006/relationships/diagramLayout" Target="../diagrams/layout3.xml"/><Relationship Id="rId9"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jpeg"/><Relationship Id="rId7"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norinnova.no/nb" TargetMode="External"/><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22.jpeg"/></Relationships>
</file>

<file path=ppt/slides/_rels/slide30.xml.rels><?xml version="1.0" encoding="UTF-8" standalone="yes"?>
<Relationships xmlns="http://schemas.openxmlformats.org/package/2006/relationships"><Relationship Id="rId2" Type="http://schemas.openxmlformats.org/officeDocument/2006/relationships/hyperlink" Target="http://medicinalchemistry.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b-NO" dirty="0" err="1"/>
              <a:t>Novel</a:t>
            </a:r>
            <a:r>
              <a:rPr lang="nb-NO" dirty="0"/>
              <a:t> </a:t>
            </a:r>
            <a:r>
              <a:rPr lang="nb-NO" dirty="0" err="1"/>
              <a:t>sildenafil</a:t>
            </a:r>
            <a:r>
              <a:rPr lang="nb-NO" dirty="0"/>
              <a:t> </a:t>
            </a:r>
            <a:r>
              <a:rPr lang="nb-NO" dirty="0" err="1" smtClean="0"/>
              <a:t>analogues</a:t>
            </a:r>
            <a:r>
              <a:rPr lang="nb-NO" dirty="0" smtClean="0"/>
              <a:t> </a:t>
            </a:r>
            <a:endParaRPr lang="nb-NO" dirty="0"/>
          </a:p>
        </p:txBody>
      </p:sp>
      <p:sp>
        <p:nvSpPr>
          <p:cNvPr id="3" name="Subtitle 2"/>
          <p:cNvSpPr>
            <a:spLocks noGrp="1"/>
          </p:cNvSpPr>
          <p:nvPr>
            <p:ph type="subTitle" idx="1"/>
          </p:nvPr>
        </p:nvSpPr>
        <p:spPr>
          <a:xfrm>
            <a:off x="533400" y="3228536"/>
            <a:ext cx="7854696" cy="1136568"/>
          </a:xfrm>
        </p:spPr>
        <p:txBody>
          <a:bodyPr/>
          <a:lstStyle/>
          <a:p>
            <a:r>
              <a:rPr lang="en-US" dirty="0" smtClean="0"/>
              <a:t>- possible </a:t>
            </a:r>
            <a:r>
              <a:rPr lang="en-US" dirty="0"/>
              <a:t>drugs for increased sensitivity to </a:t>
            </a:r>
            <a:r>
              <a:rPr lang="en-US" dirty="0" smtClean="0"/>
              <a:t>chemotherapeutic agents</a:t>
            </a:r>
            <a:endParaRPr lang="en-US" dirty="0"/>
          </a:p>
        </p:txBody>
      </p:sp>
      <p:pic>
        <p:nvPicPr>
          <p:cNvPr id="5" name="Picture 4"/>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8028384" y="188640"/>
            <a:ext cx="792415" cy="792415"/>
          </a:xfrm>
          <a:prstGeom prst="rect">
            <a:avLst/>
          </a:prstGeom>
        </p:spPr>
      </p:pic>
      <p:sp>
        <p:nvSpPr>
          <p:cNvPr id="6" name="TextBox 5"/>
          <p:cNvSpPr txBox="1"/>
          <p:nvPr/>
        </p:nvSpPr>
        <p:spPr>
          <a:xfrm>
            <a:off x="179512" y="4840100"/>
            <a:ext cx="4591450" cy="2031325"/>
          </a:xfrm>
          <a:prstGeom prst="rect">
            <a:avLst/>
          </a:prstGeom>
          <a:noFill/>
        </p:spPr>
        <p:txBody>
          <a:bodyPr wrap="none" rtlCol="0">
            <a:spAutoFit/>
          </a:bodyPr>
          <a:lstStyle/>
          <a:p>
            <a:r>
              <a:rPr lang="en-US" dirty="0"/>
              <a:t>Aina Westrheim Ravna, PhD.</a:t>
            </a:r>
          </a:p>
          <a:p>
            <a:r>
              <a:rPr lang="en-US" dirty="0"/>
              <a:t>Medical Pharmacology and Toxicology</a:t>
            </a:r>
          </a:p>
          <a:p>
            <a:r>
              <a:rPr lang="en-US" dirty="0"/>
              <a:t>Department of Medical Biology</a:t>
            </a:r>
          </a:p>
          <a:p>
            <a:r>
              <a:rPr lang="en-US" dirty="0"/>
              <a:t>Faculty of Health Sciences</a:t>
            </a:r>
          </a:p>
          <a:p>
            <a:r>
              <a:rPr lang="en-US" dirty="0"/>
              <a:t>University of </a:t>
            </a:r>
            <a:r>
              <a:rPr lang="en-US" dirty="0" err="1" smtClean="0"/>
              <a:t>Tromsø</a:t>
            </a:r>
            <a:r>
              <a:rPr lang="en-US" dirty="0" smtClean="0"/>
              <a:t> – The Arctic University</a:t>
            </a:r>
            <a:endParaRPr lang="en-US" dirty="0"/>
          </a:p>
          <a:p>
            <a:r>
              <a:rPr lang="en-US" dirty="0" smtClean="0"/>
              <a:t>Norway</a:t>
            </a:r>
            <a:endParaRPr lang="en-US" dirty="0"/>
          </a:p>
          <a:p>
            <a:endParaRPr lang="nb-NO" dirty="0"/>
          </a:p>
        </p:txBody>
      </p:sp>
      <p:pic>
        <p:nvPicPr>
          <p:cNvPr id="7"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5652120" y="4221088"/>
            <a:ext cx="1494111" cy="1485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0600227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Sildenafil (Viagra®)</a:t>
            </a:r>
            <a:endParaRPr lang="nb-NO" dirty="0"/>
          </a:p>
        </p:txBody>
      </p:sp>
      <p:sp>
        <p:nvSpPr>
          <p:cNvPr id="29" name="Freeform 28"/>
          <p:cNvSpPr/>
          <p:nvPr/>
        </p:nvSpPr>
        <p:spPr>
          <a:xfrm>
            <a:off x="6000364" y="260648"/>
            <a:ext cx="2015134" cy="648735"/>
          </a:xfrm>
          <a:custGeom>
            <a:avLst/>
            <a:gdLst>
              <a:gd name="connsiteX0" fmla="*/ 0 w 2015134"/>
              <a:gd name="connsiteY0" fmla="*/ 64874 h 648735"/>
              <a:gd name="connsiteX1" fmla="*/ 64874 w 2015134"/>
              <a:gd name="connsiteY1" fmla="*/ 0 h 648735"/>
              <a:gd name="connsiteX2" fmla="*/ 1950261 w 2015134"/>
              <a:gd name="connsiteY2" fmla="*/ 0 h 648735"/>
              <a:gd name="connsiteX3" fmla="*/ 2015135 w 2015134"/>
              <a:gd name="connsiteY3" fmla="*/ 64874 h 648735"/>
              <a:gd name="connsiteX4" fmla="*/ 2015134 w 2015134"/>
              <a:gd name="connsiteY4" fmla="*/ 583862 h 648735"/>
              <a:gd name="connsiteX5" fmla="*/ 1950260 w 2015134"/>
              <a:gd name="connsiteY5" fmla="*/ 648736 h 648735"/>
              <a:gd name="connsiteX6" fmla="*/ 64874 w 2015134"/>
              <a:gd name="connsiteY6" fmla="*/ 648735 h 648735"/>
              <a:gd name="connsiteX7" fmla="*/ 0 w 2015134"/>
              <a:gd name="connsiteY7" fmla="*/ 583861 h 648735"/>
              <a:gd name="connsiteX8" fmla="*/ 0 w 2015134"/>
              <a:gd name="connsiteY8" fmla="*/ 64874 h 64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5134" h="648735">
                <a:moveTo>
                  <a:pt x="0" y="64874"/>
                </a:moveTo>
                <a:cubicBezTo>
                  <a:pt x="0" y="29045"/>
                  <a:pt x="29045" y="0"/>
                  <a:pt x="64874" y="0"/>
                </a:cubicBezTo>
                <a:lnTo>
                  <a:pt x="1950261" y="0"/>
                </a:lnTo>
                <a:cubicBezTo>
                  <a:pt x="1986090" y="0"/>
                  <a:pt x="2015135" y="29045"/>
                  <a:pt x="2015135" y="64874"/>
                </a:cubicBezTo>
                <a:cubicBezTo>
                  <a:pt x="2015135" y="237870"/>
                  <a:pt x="2015134" y="410866"/>
                  <a:pt x="2015134" y="583862"/>
                </a:cubicBezTo>
                <a:cubicBezTo>
                  <a:pt x="2015134" y="619691"/>
                  <a:pt x="1986089" y="648736"/>
                  <a:pt x="1950260" y="648736"/>
                </a:cubicBezTo>
                <a:lnTo>
                  <a:pt x="64874" y="648735"/>
                </a:lnTo>
                <a:cubicBezTo>
                  <a:pt x="29045" y="648735"/>
                  <a:pt x="0" y="619690"/>
                  <a:pt x="0" y="583861"/>
                </a:cubicBezTo>
                <a:lnTo>
                  <a:pt x="0" y="64874"/>
                </a:lnTo>
                <a:close/>
              </a:path>
            </a:pathLst>
          </a:custGeom>
          <a:solidFill>
            <a:schemeClr val="bg1"/>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87581" tIns="87581" rIns="87581" bIns="87581" numCol="1" spcCol="1270" anchor="ctr" anchorCtr="0">
            <a:noAutofit/>
          </a:bodyPr>
          <a:lstStyle/>
          <a:p>
            <a:pPr lvl="0" algn="ctr" defTabSz="800100">
              <a:lnSpc>
                <a:spcPct val="90000"/>
              </a:lnSpc>
              <a:spcBef>
                <a:spcPct val="0"/>
              </a:spcBef>
              <a:spcAft>
                <a:spcPct val="35000"/>
              </a:spcAft>
            </a:pPr>
            <a:r>
              <a:rPr lang="nb-NO" sz="1800" kern="1200" dirty="0" err="1" smtClean="0">
                <a:solidFill>
                  <a:schemeClr val="tx1"/>
                </a:solidFill>
              </a:rPr>
              <a:t>Sexual</a:t>
            </a:r>
            <a:r>
              <a:rPr lang="nb-NO" sz="1800" kern="1200" dirty="0" smtClean="0">
                <a:solidFill>
                  <a:schemeClr val="tx1"/>
                </a:solidFill>
              </a:rPr>
              <a:t> </a:t>
            </a:r>
            <a:r>
              <a:rPr lang="nb-NO" sz="1800" kern="1200" dirty="0" err="1" smtClean="0">
                <a:solidFill>
                  <a:schemeClr val="tx1"/>
                </a:solidFill>
              </a:rPr>
              <a:t>stimulation</a:t>
            </a:r>
            <a:endParaRPr lang="nb-NO" sz="1800" kern="1200" dirty="0">
              <a:solidFill>
                <a:schemeClr val="tx1"/>
              </a:solidFill>
            </a:endParaRPr>
          </a:p>
        </p:txBody>
      </p:sp>
      <p:sp>
        <p:nvSpPr>
          <p:cNvPr id="30" name="Freeform 29"/>
          <p:cNvSpPr/>
          <p:nvPr/>
        </p:nvSpPr>
        <p:spPr>
          <a:xfrm>
            <a:off x="6861966" y="949928"/>
            <a:ext cx="291931" cy="243276"/>
          </a:xfrm>
          <a:custGeom>
            <a:avLst/>
            <a:gdLst>
              <a:gd name="connsiteX0" fmla="*/ 0 w 243275"/>
              <a:gd name="connsiteY0" fmla="*/ 58386 h 291930"/>
              <a:gd name="connsiteX1" fmla="*/ 121638 w 243275"/>
              <a:gd name="connsiteY1" fmla="*/ 58386 h 291930"/>
              <a:gd name="connsiteX2" fmla="*/ 121638 w 243275"/>
              <a:gd name="connsiteY2" fmla="*/ 0 h 291930"/>
              <a:gd name="connsiteX3" fmla="*/ 243275 w 243275"/>
              <a:gd name="connsiteY3" fmla="*/ 145965 h 291930"/>
              <a:gd name="connsiteX4" fmla="*/ 121638 w 243275"/>
              <a:gd name="connsiteY4" fmla="*/ 291930 h 291930"/>
              <a:gd name="connsiteX5" fmla="*/ 121638 w 243275"/>
              <a:gd name="connsiteY5" fmla="*/ 233544 h 291930"/>
              <a:gd name="connsiteX6" fmla="*/ 0 w 243275"/>
              <a:gd name="connsiteY6" fmla="*/ 233544 h 291930"/>
              <a:gd name="connsiteX7" fmla="*/ 0 w 243275"/>
              <a:gd name="connsiteY7" fmla="*/ 58386 h 29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275" h="291930">
                <a:moveTo>
                  <a:pt x="194620" y="1"/>
                </a:moveTo>
                <a:lnTo>
                  <a:pt x="194620" y="145966"/>
                </a:lnTo>
                <a:lnTo>
                  <a:pt x="243275" y="145966"/>
                </a:lnTo>
                <a:lnTo>
                  <a:pt x="121638" y="291929"/>
                </a:lnTo>
                <a:lnTo>
                  <a:pt x="0" y="145966"/>
                </a:lnTo>
                <a:lnTo>
                  <a:pt x="48655" y="145966"/>
                </a:lnTo>
                <a:lnTo>
                  <a:pt x="48655" y="1"/>
                </a:lnTo>
                <a:lnTo>
                  <a:pt x="194620" y="1"/>
                </a:lnTo>
                <a:close/>
              </a:path>
            </a:pathLst>
          </a:custGeom>
          <a:scene3d>
            <a:camera prst="orthographicFront"/>
            <a:lightRig rig="flat" dir="t"/>
          </a:scene3d>
          <a:sp3d z="-80000" prstMaterial="plastic">
            <a:bevelT w="50800" h="50800"/>
            <a:bevelB w="25400" h="25400" prst="angle"/>
          </a:sp3d>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txBody>
          <a:bodyPr spcFirstLastPara="0" vert="horz" wrap="square" lIns="58387" tIns="0" rIns="58386" bIns="72983" numCol="1" spcCol="1270" anchor="ctr" anchorCtr="0">
            <a:noAutofit/>
          </a:bodyPr>
          <a:lstStyle/>
          <a:p>
            <a:pPr lvl="0" algn="ctr" defTabSz="533400">
              <a:lnSpc>
                <a:spcPct val="90000"/>
              </a:lnSpc>
              <a:spcBef>
                <a:spcPct val="0"/>
              </a:spcBef>
              <a:spcAft>
                <a:spcPct val="35000"/>
              </a:spcAft>
            </a:pPr>
            <a:endParaRPr lang="nb-NO" sz="1200" kern="1200"/>
          </a:p>
        </p:txBody>
      </p:sp>
      <p:sp>
        <p:nvSpPr>
          <p:cNvPr id="31" name="Freeform 30"/>
          <p:cNvSpPr/>
          <p:nvPr/>
        </p:nvSpPr>
        <p:spPr>
          <a:xfrm>
            <a:off x="6000364" y="1233751"/>
            <a:ext cx="2015134" cy="648735"/>
          </a:xfrm>
          <a:custGeom>
            <a:avLst/>
            <a:gdLst>
              <a:gd name="connsiteX0" fmla="*/ 0 w 2015134"/>
              <a:gd name="connsiteY0" fmla="*/ 64874 h 648735"/>
              <a:gd name="connsiteX1" fmla="*/ 64874 w 2015134"/>
              <a:gd name="connsiteY1" fmla="*/ 0 h 648735"/>
              <a:gd name="connsiteX2" fmla="*/ 1950261 w 2015134"/>
              <a:gd name="connsiteY2" fmla="*/ 0 h 648735"/>
              <a:gd name="connsiteX3" fmla="*/ 2015135 w 2015134"/>
              <a:gd name="connsiteY3" fmla="*/ 64874 h 648735"/>
              <a:gd name="connsiteX4" fmla="*/ 2015134 w 2015134"/>
              <a:gd name="connsiteY4" fmla="*/ 583862 h 648735"/>
              <a:gd name="connsiteX5" fmla="*/ 1950260 w 2015134"/>
              <a:gd name="connsiteY5" fmla="*/ 648736 h 648735"/>
              <a:gd name="connsiteX6" fmla="*/ 64874 w 2015134"/>
              <a:gd name="connsiteY6" fmla="*/ 648735 h 648735"/>
              <a:gd name="connsiteX7" fmla="*/ 0 w 2015134"/>
              <a:gd name="connsiteY7" fmla="*/ 583861 h 648735"/>
              <a:gd name="connsiteX8" fmla="*/ 0 w 2015134"/>
              <a:gd name="connsiteY8" fmla="*/ 64874 h 64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5134" h="648735">
                <a:moveTo>
                  <a:pt x="0" y="64874"/>
                </a:moveTo>
                <a:cubicBezTo>
                  <a:pt x="0" y="29045"/>
                  <a:pt x="29045" y="0"/>
                  <a:pt x="64874" y="0"/>
                </a:cubicBezTo>
                <a:lnTo>
                  <a:pt x="1950261" y="0"/>
                </a:lnTo>
                <a:cubicBezTo>
                  <a:pt x="1986090" y="0"/>
                  <a:pt x="2015135" y="29045"/>
                  <a:pt x="2015135" y="64874"/>
                </a:cubicBezTo>
                <a:cubicBezTo>
                  <a:pt x="2015135" y="237870"/>
                  <a:pt x="2015134" y="410866"/>
                  <a:pt x="2015134" y="583862"/>
                </a:cubicBezTo>
                <a:cubicBezTo>
                  <a:pt x="2015134" y="619691"/>
                  <a:pt x="1986089" y="648736"/>
                  <a:pt x="1950260" y="648736"/>
                </a:cubicBezTo>
                <a:lnTo>
                  <a:pt x="64874" y="648735"/>
                </a:lnTo>
                <a:cubicBezTo>
                  <a:pt x="29045" y="648735"/>
                  <a:pt x="0" y="619690"/>
                  <a:pt x="0" y="583861"/>
                </a:cubicBezTo>
                <a:lnTo>
                  <a:pt x="0" y="6487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7581" tIns="87581" rIns="87581" bIns="87581" numCol="1" spcCol="1270" anchor="ctr" anchorCtr="0">
            <a:noAutofit/>
          </a:bodyPr>
          <a:lstStyle/>
          <a:p>
            <a:pPr lvl="0" algn="ctr" defTabSz="800100">
              <a:lnSpc>
                <a:spcPct val="90000"/>
              </a:lnSpc>
              <a:spcBef>
                <a:spcPct val="0"/>
              </a:spcBef>
              <a:spcAft>
                <a:spcPct val="35000"/>
              </a:spcAft>
            </a:pPr>
            <a:r>
              <a:rPr lang="nb-NO" sz="1800" kern="1200" dirty="0" err="1" smtClean="0"/>
              <a:t>Nitrergic</a:t>
            </a:r>
            <a:r>
              <a:rPr lang="nb-NO" sz="1800" kern="1200" dirty="0" smtClean="0"/>
              <a:t> nerves</a:t>
            </a:r>
            <a:endParaRPr lang="nb-NO" sz="1800" kern="1200" dirty="0"/>
          </a:p>
        </p:txBody>
      </p:sp>
      <p:sp>
        <p:nvSpPr>
          <p:cNvPr id="1024" name="Freeform 1023"/>
          <p:cNvSpPr/>
          <p:nvPr/>
        </p:nvSpPr>
        <p:spPr>
          <a:xfrm>
            <a:off x="6861966" y="1923032"/>
            <a:ext cx="291931" cy="243276"/>
          </a:xfrm>
          <a:custGeom>
            <a:avLst/>
            <a:gdLst>
              <a:gd name="connsiteX0" fmla="*/ 0 w 243275"/>
              <a:gd name="connsiteY0" fmla="*/ 58386 h 291930"/>
              <a:gd name="connsiteX1" fmla="*/ 121638 w 243275"/>
              <a:gd name="connsiteY1" fmla="*/ 58386 h 291930"/>
              <a:gd name="connsiteX2" fmla="*/ 121638 w 243275"/>
              <a:gd name="connsiteY2" fmla="*/ 0 h 291930"/>
              <a:gd name="connsiteX3" fmla="*/ 243275 w 243275"/>
              <a:gd name="connsiteY3" fmla="*/ 145965 h 291930"/>
              <a:gd name="connsiteX4" fmla="*/ 121638 w 243275"/>
              <a:gd name="connsiteY4" fmla="*/ 291930 h 291930"/>
              <a:gd name="connsiteX5" fmla="*/ 121638 w 243275"/>
              <a:gd name="connsiteY5" fmla="*/ 233544 h 291930"/>
              <a:gd name="connsiteX6" fmla="*/ 0 w 243275"/>
              <a:gd name="connsiteY6" fmla="*/ 233544 h 291930"/>
              <a:gd name="connsiteX7" fmla="*/ 0 w 243275"/>
              <a:gd name="connsiteY7" fmla="*/ 58386 h 29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275" h="291930">
                <a:moveTo>
                  <a:pt x="194620" y="1"/>
                </a:moveTo>
                <a:lnTo>
                  <a:pt x="194620" y="145966"/>
                </a:lnTo>
                <a:lnTo>
                  <a:pt x="243275" y="145966"/>
                </a:lnTo>
                <a:lnTo>
                  <a:pt x="121638" y="291929"/>
                </a:lnTo>
                <a:lnTo>
                  <a:pt x="0" y="145966"/>
                </a:lnTo>
                <a:lnTo>
                  <a:pt x="48655" y="145966"/>
                </a:lnTo>
                <a:lnTo>
                  <a:pt x="48655" y="1"/>
                </a:lnTo>
                <a:lnTo>
                  <a:pt x="194620" y="1"/>
                </a:lnTo>
                <a:close/>
              </a:path>
            </a:pathLst>
          </a:custGeom>
          <a:scene3d>
            <a:camera prst="orthographicFront"/>
            <a:lightRig rig="flat" dir="t"/>
          </a:scene3d>
          <a:sp3d z="-80000" prstMaterial="plastic">
            <a:bevelT w="50800" h="50800"/>
            <a:bevelB w="25400" h="25400" prst="angle"/>
          </a:sp3d>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txBody>
          <a:bodyPr spcFirstLastPara="0" vert="horz" wrap="square" lIns="58387" tIns="0" rIns="58386" bIns="72983" numCol="1" spcCol="1270" anchor="ctr" anchorCtr="0">
            <a:noAutofit/>
          </a:bodyPr>
          <a:lstStyle/>
          <a:p>
            <a:pPr lvl="0" algn="ctr" defTabSz="533400">
              <a:lnSpc>
                <a:spcPct val="90000"/>
              </a:lnSpc>
              <a:spcBef>
                <a:spcPct val="0"/>
              </a:spcBef>
              <a:spcAft>
                <a:spcPct val="35000"/>
              </a:spcAft>
            </a:pPr>
            <a:endParaRPr lang="nb-NO" sz="1200" kern="1200"/>
          </a:p>
        </p:txBody>
      </p:sp>
      <p:sp>
        <p:nvSpPr>
          <p:cNvPr id="1025" name="Freeform 1024"/>
          <p:cNvSpPr/>
          <p:nvPr/>
        </p:nvSpPr>
        <p:spPr>
          <a:xfrm>
            <a:off x="6000364" y="2206854"/>
            <a:ext cx="2015134" cy="648735"/>
          </a:xfrm>
          <a:custGeom>
            <a:avLst/>
            <a:gdLst>
              <a:gd name="connsiteX0" fmla="*/ 0 w 2015134"/>
              <a:gd name="connsiteY0" fmla="*/ 64874 h 648735"/>
              <a:gd name="connsiteX1" fmla="*/ 64874 w 2015134"/>
              <a:gd name="connsiteY1" fmla="*/ 0 h 648735"/>
              <a:gd name="connsiteX2" fmla="*/ 1950261 w 2015134"/>
              <a:gd name="connsiteY2" fmla="*/ 0 h 648735"/>
              <a:gd name="connsiteX3" fmla="*/ 2015135 w 2015134"/>
              <a:gd name="connsiteY3" fmla="*/ 64874 h 648735"/>
              <a:gd name="connsiteX4" fmla="*/ 2015134 w 2015134"/>
              <a:gd name="connsiteY4" fmla="*/ 583862 h 648735"/>
              <a:gd name="connsiteX5" fmla="*/ 1950260 w 2015134"/>
              <a:gd name="connsiteY5" fmla="*/ 648736 h 648735"/>
              <a:gd name="connsiteX6" fmla="*/ 64874 w 2015134"/>
              <a:gd name="connsiteY6" fmla="*/ 648735 h 648735"/>
              <a:gd name="connsiteX7" fmla="*/ 0 w 2015134"/>
              <a:gd name="connsiteY7" fmla="*/ 583861 h 648735"/>
              <a:gd name="connsiteX8" fmla="*/ 0 w 2015134"/>
              <a:gd name="connsiteY8" fmla="*/ 64874 h 64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5134" h="648735">
                <a:moveTo>
                  <a:pt x="0" y="64874"/>
                </a:moveTo>
                <a:cubicBezTo>
                  <a:pt x="0" y="29045"/>
                  <a:pt x="29045" y="0"/>
                  <a:pt x="64874" y="0"/>
                </a:cubicBezTo>
                <a:lnTo>
                  <a:pt x="1950261" y="0"/>
                </a:lnTo>
                <a:cubicBezTo>
                  <a:pt x="1986090" y="0"/>
                  <a:pt x="2015135" y="29045"/>
                  <a:pt x="2015135" y="64874"/>
                </a:cubicBezTo>
                <a:cubicBezTo>
                  <a:pt x="2015135" y="237870"/>
                  <a:pt x="2015134" y="410866"/>
                  <a:pt x="2015134" y="583862"/>
                </a:cubicBezTo>
                <a:cubicBezTo>
                  <a:pt x="2015134" y="619691"/>
                  <a:pt x="1986089" y="648736"/>
                  <a:pt x="1950260" y="648736"/>
                </a:cubicBezTo>
                <a:lnTo>
                  <a:pt x="64874" y="648735"/>
                </a:lnTo>
                <a:cubicBezTo>
                  <a:pt x="29045" y="648735"/>
                  <a:pt x="0" y="619690"/>
                  <a:pt x="0" y="583861"/>
                </a:cubicBezTo>
                <a:lnTo>
                  <a:pt x="0" y="64874"/>
                </a:lnTo>
                <a:close/>
              </a:path>
            </a:pathLst>
          </a:custGeom>
          <a:solidFill>
            <a:srgbClr val="002060"/>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87581" tIns="87581" rIns="87581" bIns="87581" numCol="1" spcCol="1270" anchor="ctr" anchorCtr="0">
            <a:noAutofit/>
          </a:bodyPr>
          <a:lstStyle/>
          <a:p>
            <a:pPr lvl="0" algn="ctr" defTabSz="800100">
              <a:lnSpc>
                <a:spcPct val="90000"/>
              </a:lnSpc>
              <a:spcBef>
                <a:spcPct val="0"/>
              </a:spcBef>
              <a:spcAft>
                <a:spcPct val="35000"/>
              </a:spcAft>
            </a:pPr>
            <a:r>
              <a:rPr lang="nb-NO" sz="1800" kern="1200" dirty="0" err="1" smtClean="0"/>
              <a:t>Nitric</a:t>
            </a:r>
            <a:r>
              <a:rPr lang="nb-NO" sz="1800" kern="1200" dirty="0" smtClean="0"/>
              <a:t> </a:t>
            </a:r>
            <a:r>
              <a:rPr lang="nb-NO" sz="1800" kern="1200" dirty="0" err="1" smtClean="0"/>
              <a:t>Oxide</a:t>
            </a:r>
            <a:r>
              <a:rPr lang="nb-NO" sz="1800" kern="1200" dirty="0" smtClean="0"/>
              <a:t> (NO)</a:t>
            </a:r>
            <a:endParaRPr lang="nb-NO" sz="1800" kern="1200" dirty="0"/>
          </a:p>
        </p:txBody>
      </p:sp>
      <p:grpSp>
        <p:nvGrpSpPr>
          <p:cNvPr id="1034" name="Group 1033"/>
          <p:cNvGrpSpPr/>
          <p:nvPr/>
        </p:nvGrpSpPr>
        <p:grpSpPr>
          <a:xfrm>
            <a:off x="3995935" y="3249993"/>
            <a:ext cx="4747184" cy="1283669"/>
            <a:chOff x="3995935" y="3249993"/>
            <a:chExt cx="4747184" cy="1283669"/>
          </a:xfrm>
        </p:grpSpPr>
        <p:sp>
          <p:nvSpPr>
            <p:cNvPr id="1031" name="Freeform 1030"/>
            <p:cNvSpPr/>
            <p:nvPr/>
          </p:nvSpPr>
          <p:spPr>
            <a:xfrm>
              <a:off x="3995935" y="3594236"/>
              <a:ext cx="1256366" cy="939426"/>
            </a:xfrm>
            <a:custGeom>
              <a:avLst/>
              <a:gdLst>
                <a:gd name="connsiteX0" fmla="*/ 0 w 1256366"/>
                <a:gd name="connsiteY0" fmla="*/ 93943 h 939426"/>
                <a:gd name="connsiteX1" fmla="*/ 93943 w 1256366"/>
                <a:gd name="connsiteY1" fmla="*/ 0 h 939426"/>
                <a:gd name="connsiteX2" fmla="*/ 1162423 w 1256366"/>
                <a:gd name="connsiteY2" fmla="*/ 0 h 939426"/>
                <a:gd name="connsiteX3" fmla="*/ 1256366 w 1256366"/>
                <a:gd name="connsiteY3" fmla="*/ 93943 h 939426"/>
                <a:gd name="connsiteX4" fmla="*/ 1256366 w 1256366"/>
                <a:gd name="connsiteY4" fmla="*/ 845483 h 939426"/>
                <a:gd name="connsiteX5" fmla="*/ 1162423 w 1256366"/>
                <a:gd name="connsiteY5" fmla="*/ 939426 h 939426"/>
                <a:gd name="connsiteX6" fmla="*/ 93943 w 1256366"/>
                <a:gd name="connsiteY6" fmla="*/ 939426 h 939426"/>
                <a:gd name="connsiteX7" fmla="*/ 0 w 1256366"/>
                <a:gd name="connsiteY7" fmla="*/ 845483 h 939426"/>
                <a:gd name="connsiteX8" fmla="*/ 0 w 1256366"/>
                <a:gd name="connsiteY8" fmla="*/ 93943 h 93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6366" h="939426">
                  <a:moveTo>
                    <a:pt x="0" y="93943"/>
                  </a:moveTo>
                  <a:cubicBezTo>
                    <a:pt x="0" y="42060"/>
                    <a:pt x="42060" y="0"/>
                    <a:pt x="93943" y="0"/>
                  </a:cubicBezTo>
                  <a:lnTo>
                    <a:pt x="1162423" y="0"/>
                  </a:lnTo>
                  <a:cubicBezTo>
                    <a:pt x="1214306" y="0"/>
                    <a:pt x="1256366" y="42060"/>
                    <a:pt x="1256366" y="93943"/>
                  </a:cubicBezTo>
                  <a:lnTo>
                    <a:pt x="1256366" y="845483"/>
                  </a:lnTo>
                  <a:cubicBezTo>
                    <a:pt x="1256366" y="897366"/>
                    <a:pt x="1214306" y="939426"/>
                    <a:pt x="1162423" y="939426"/>
                  </a:cubicBezTo>
                  <a:lnTo>
                    <a:pt x="93943" y="939426"/>
                  </a:lnTo>
                  <a:cubicBezTo>
                    <a:pt x="42060" y="939426"/>
                    <a:pt x="0" y="897366"/>
                    <a:pt x="0" y="845483"/>
                  </a:cubicBezTo>
                  <a:lnTo>
                    <a:pt x="0" y="93943"/>
                  </a:lnTo>
                  <a:close/>
                </a:path>
              </a:pathLst>
            </a:custGeom>
            <a:solidFill>
              <a:srgbClr val="002060"/>
            </a:solidFill>
            <a:ln>
              <a:solidFill>
                <a:srgbClr val="002060"/>
              </a:solidFill>
            </a:ln>
            <a:scene3d>
              <a:camera prst="orthographicFront"/>
              <a:lightRig rig="flat" dir="t"/>
            </a:scene3d>
            <a:sp3d prstMaterial="plastic">
              <a:bevelT w="120900" h="88900"/>
              <a:bevelB w="88900" h="31750" prst="angle"/>
            </a:sp3d>
          </p:spPr>
          <p:style>
            <a:lnRef idx="0">
              <a:scrgbClr r="0" g="0" b="0"/>
            </a:lnRef>
            <a:fillRef idx="3">
              <a:scrgbClr r="0" g="0" b="0"/>
            </a:fillRef>
            <a:effectRef idx="2">
              <a:schemeClr val="accent1">
                <a:hueOff val="0"/>
                <a:satOff val="0"/>
                <a:lumOff val="0"/>
                <a:alphaOff val="0"/>
              </a:schemeClr>
            </a:effectRef>
            <a:fontRef idx="minor">
              <a:schemeClr val="lt1"/>
            </a:fontRef>
          </p:style>
          <p:txBody>
            <a:bodyPr spcFirstLastPara="0" vert="horz" wrap="square" lIns="126575" tIns="126575" rIns="126575" bIns="126575" numCol="1" spcCol="1270" anchor="ctr" anchorCtr="0">
              <a:noAutofit/>
            </a:bodyPr>
            <a:lstStyle/>
            <a:p>
              <a:pPr lvl="0" algn="ctr" defTabSz="1155700">
                <a:lnSpc>
                  <a:spcPct val="90000"/>
                </a:lnSpc>
                <a:spcBef>
                  <a:spcPct val="0"/>
                </a:spcBef>
                <a:spcAft>
                  <a:spcPct val="35000"/>
                </a:spcAft>
              </a:pPr>
              <a:r>
                <a:rPr lang="nb-NO" sz="2600" kern="1200" dirty="0" err="1" smtClean="0"/>
                <a:t>cGMP</a:t>
              </a:r>
              <a:endParaRPr lang="nb-NO" sz="2600" kern="1200" dirty="0"/>
            </a:p>
          </p:txBody>
        </p:sp>
        <p:sp>
          <p:nvSpPr>
            <p:cNvPr id="1032" name="Freeform 1031"/>
            <p:cNvSpPr/>
            <p:nvPr/>
          </p:nvSpPr>
          <p:spPr>
            <a:xfrm>
              <a:off x="5459929" y="3861050"/>
              <a:ext cx="1744848" cy="405799"/>
            </a:xfrm>
            <a:custGeom>
              <a:avLst/>
              <a:gdLst>
                <a:gd name="connsiteX0" fmla="*/ 0 w 1744848"/>
                <a:gd name="connsiteY0" fmla="*/ 202900 h 405799"/>
                <a:gd name="connsiteX1" fmla="*/ 202900 w 1744848"/>
                <a:gd name="connsiteY1" fmla="*/ 0 h 405799"/>
                <a:gd name="connsiteX2" fmla="*/ 202900 w 1744848"/>
                <a:gd name="connsiteY2" fmla="*/ 101450 h 405799"/>
                <a:gd name="connsiteX3" fmla="*/ 1744848 w 1744848"/>
                <a:gd name="connsiteY3" fmla="*/ 101450 h 405799"/>
                <a:gd name="connsiteX4" fmla="*/ 1744848 w 1744848"/>
                <a:gd name="connsiteY4" fmla="*/ 304349 h 405799"/>
                <a:gd name="connsiteX5" fmla="*/ 202900 w 1744848"/>
                <a:gd name="connsiteY5" fmla="*/ 304349 h 405799"/>
                <a:gd name="connsiteX6" fmla="*/ 202900 w 1744848"/>
                <a:gd name="connsiteY6" fmla="*/ 405799 h 405799"/>
                <a:gd name="connsiteX7" fmla="*/ 0 w 1744848"/>
                <a:gd name="connsiteY7" fmla="*/ 202900 h 405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44848" h="405799">
                  <a:moveTo>
                    <a:pt x="0" y="202900"/>
                  </a:moveTo>
                  <a:lnTo>
                    <a:pt x="202900" y="0"/>
                  </a:lnTo>
                  <a:lnTo>
                    <a:pt x="202900" y="101450"/>
                  </a:lnTo>
                  <a:lnTo>
                    <a:pt x="1744848" y="101450"/>
                  </a:lnTo>
                  <a:lnTo>
                    <a:pt x="1744848" y="304349"/>
                  </a:lnTo>
                  <a:lnTo>
                    <a:pt x="202900" y="304349"/>
                  </a:lnTo>
                  <a:lnTo>
                    <a:pt x="202900" y="405799"/>
                  </a:lnTo>
                  <a:lnTo>
                    <a:pt x="0" y="202900"/>
                  </a:lnTo>
                  <a:close/>
                </a:path>
              </a:pathLst>
            </a:custGeom>
            <a:scene3d>
              <a:camera prst="orthographicFront"/>
              <a:lightRig rig="flat" dir="t"/>
            </a:scene3d>
            <a:sp3d z="-80000" prstMaterial="plastic">
              <a:bevelT w="50800" h="50800"/>
              <a:bevelB w="25400" h="25400" prst="angle"/>
            </a:sp3d>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txBody>
            <a:bodyPr spcFirstLastPara="0" vert="horz" wrap="square" lIns="0" tIns="81160" rIns="121740" bIns="81160" numCol="1" spcCol="1270" anchor="ctr" anchorCtr="0">
              <a:noAutofit/>
            </a:bodyPr>
            <a:lstStyle/>
            <a:p>
              <a:pPr lvl="0" algn="ctr" defTabSz="755650">
                <a:lnSpc>
                  <a:spcPct val="90000"/>
                </a:lnSpc>
                <a:spcBef>
                  <a:spcPct val="0"/>
                </a:spcBef>
                <a:spcAft>
                  <a:spcPct val="35000"/>
                </a:spcAft>
              </a:pPr>
              <a:endParaRPr lang="nb-NO" sz="1700" kern="1200"/>
            </a:p>
          </p:txBody>
        </p:sp>
        <p:sp>
          <p:nvSpPr>
            <p:cNvPr id="1033" name="Freeform 1032"/>
            <p:cNvSpPr/>
            <p:nvPr/>
          </p:nvSpPr>
          <p:spPr>
            <a:xfrm>
              <a:off x="7349490" y="3762791"/>
              <a:ext cx="1393629" cy="602317"/>
            </a:xfrm>
            <a:custGeom>
              <a:avLst/>
              <a:gdLst>
                <a:gd name="connsiteX0" fmla="*/ 0 w 1393629"/>
                <a:gd name="connsiteY0" fmla="*/ 60232 h 602317"/>
                <a:gd name="connsiteX1" fmla="*/ 60232 w 1393629"/>
                <a:gd name="connsiteY1" fmla="*/ 0 h 602317"/>
                <a:gd name="connsiteX2" fmla="*/ 1333397 w 1393629"/>
                <a:gd name="connsiteY2" fmla="*/ 0 h 602317"/>
                <a:gd name="connsiteX3" fmla="*/ 1393629 w 1393629"/>
                <a:gd name="connsiteY3" fmla="*/ 60232 h 602317"/>
                <a:gd name="connsiteX4" fmla="*/ 1393629 w 1393629"/>
                <a:gd name="connsiteY4" fmla="*/ 542085 h 602317"/>
                <a:gd name="connsiteX5" fmla="*/ 1333397 w 1393629"/>
                <a:gd name="connsiteY5" fmla="*/ 602317 h 602317"/>
                <a:gd name="connsiteX6" fmla="*/ 60232 w 1393629"/>
                <a:gd name="connsiteY6" fmla="*/ 602317 h 602317"/>
                <a:gd name="connsiteX7" fmla="*/ 0 w 1393629"/>
                <a:gd name="connsiteY7" fmla="*/ 542085 h 602317"/>
                <a:gd name="connsiteX8" fmla="*/ 0 w 1393629"/>
                <a:gd name="connsiteY8" fmla="*/ 60232 h 60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3629" h="602317">
                  <a:moveTo>
                    <a:pt x="0" y="60232"/>
                  </a:moveTo>
                  <a:cubicBezTo>
                    <a:pt x="0" y="26967"/>
                    <a:pt x="26967" y="0"/>
                    <a:pt x="60232" y="0"/>
                  </a:cubicBezTo>
                  <a:lnTo>
                    <a:pt x="1333397" y="0"/>
                  </a:lnTo>
                  <a:cubicBezTo>
                    <a:pt x="1366662" y="0"/>
                    <a:pt x="1393629" y="26967"/>
                    <a:pt x="1393629" y="60232"/>
                  </a:cubicBezTo>
                  <a:lnTo>
                    <a:pt x="1393629" y="542085"/>
                  </a:lnTo>
                  <a:cubicBezTo>
                    <a:pt x="1393629" y="575350"/>
                    <a:pt x="1366662" y="602317"/>
                    <a:pt x="1333397" y="602317"/>
                  </a:cubicBezTo>
                  <a:lnTo>
                    <a:pt x="60232" y="602317"/>
                  </a:lnTo>
                  <a:cubicBezTo>
                    <a:pt x="26967" y="602317"/>
                    <a:pt x="0" y="575350"/>
                    <a:pt x="0" y="542085"/>
                  </a:cubicBezTo>
                  <a:lnTo>
                    <a:pt x="0" y="60232"/>
                  </a:lnTo>
                  <a:close/>
                </a:path>
              </a:pathLst>
            </a:custGeom>
            <a:solidFill>
              <a:srgbClr val="002060"/>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116701" tIns="116701" rIns="116701" bIns="116701" numCol="1" spcCol="1270" anchor="ctr" anchorCtr="0">
              <a:noAutofit/>
            </a:bodyPr>
            <a:lstStyle/>
            <a:p>
              <a:pPr lvl="0" algn="ctr" defTabSz="1155700">
                <a:lnSpc>
                  <a:spcPct val="90000"/>
                </a:lnSpc>
                <a:spcBef>
                  <a:spcPct val="0"/>
                </a:spcBef>
                <a:spcAft>
                  <a:spcPct val="35000"/>
                </a:spcAft>
              </a:pPr>
              <a:r>
                <a:rPr lang="nb-NO" sz="2600" kern="1200" dirty="0" smtClean="0"/>
                <a:t>GTP</a:t>
              </a:r>
              <a:endParaRPr lang="nb-NO" sz="2600" kern="1200" dirty="0"/>
            </a:p>
          </p:txBody>
        </p:sp>
        <p:sp>
          <p:nvSpPr>
            <p:cNvPr id="6" name="Oval 5"/>
            <p:cNvSpPr/>
            <p:nvPr/>
          </p:nvSpPr>
          <p:spPr>
            <a:xfrm>
              <a:off x="5508104" y="3249993"/>
              <a:ext cx="1728192" cy="778966"/>
            </a:xfrm>
            <a:prstGeom prst="ellipse">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smtClean="0"/>
                <a:t>Guanylyl</a:t>
              </a:r>
              <a:r>
                <a:rPr lang="nb-NO" dirty="0" smtClean="0"/>
                <a:t> </a:t>
              </a:r>
              <a:r>
                <a:rPr lang="nb-NO" dirty="0" err="1" smtClean="0"/>
                <a:t>cyclase</a:t>
              </a:r>
              <a:endParaRPr lang="nb-NO" dirty="0"/>
            </a:p>
          </p:txBody>
        </p:sp>
      </p:grpSp>
      <p:grpSp>
        <p:nvGrpSpPr>
          <p:cNvPr id="9" name="Group 8"/>
          <p:cNvGrpSpPr/>
          <p:nvPr/>
        </p:nvGrpSpPr>
        <p:grpSpPr>
          <a:xfrm>
            <a:off x="4319369" y="4581128"/>
            <a:ext cx="516574" cy="1214277"/>
            <a:chOff x="2136578" y="379150"/>
            <a:chExt cx="516574" cy="627348"/>
          </a:xfrm>
          <a:scene3d>
            <a:camera prst="orthographicFront"/>
            <a:lightRig rig="flat" dir="t"/>
          </a:scene3d>
        </p:grpSpPr>
        <p:sp>
          <p:nvSpPr>
            <p:cNvPr id="10" name="Left Arrow 9"/>
            <p:cNvSpPr/>
            <p:nvPr/>
          </p:nvSpPr>
          <p:spPr>
            <a:xfrm rot="16200000">
              <a:off x="2136579" y="489924"/>
              <a:ext cx="627348" cy="405799"/>
            </a:xfrm>
            <a:prstGeom prst="leftArrow">
              <a:avLst/>
            </a:prstGeom>
            <a:sp3d z="-80000" prstMaterial="plastic">
              <a:bevelT w="50800" h="50800"/>
              <a:bevelB w="25400" h="25400" prst="angle"/>
            </a:sp3d>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sp>
          <p:nvSpPr>
            <p:cNvPr id="11" name="Left Arrow 4"/>
            <p:cNvSpPr/>
            <p:nvPr/>
          </p:nvSpPr>
          <p:spPr>
            <a:xfrm>
              <a:off x="2136578" y="598340"/>
              <a:ext cx="505608" cy="243479"/>
            </a:xfrm>
            <a:prstGeom prst="rect">
              <a:avLst/>
            </a:prstGeom>
            <a:sp3d z="-80000"/>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nb-NO" sz="1700" kern="1200"/>
            </a:p>
          </p:txBody>
        </p:sp>
      </p:grpSp>
      <p:grpSp>
        <p:nvGrpSpPr>
          <p:cNvPr id="12" name="Group 11"/>
          <p:cNvGrpSpPr/>
          <p:nvPr/>
        </p:nvGrpSpPr>
        <p:grpSpPr>
          <a:xfrm>
            <a:off x="1537994" y="5661248"/>
            <a:ext cx="516573" cy="627348"/>
            <a:chOff x="2136578" y="406406"/>
            <a:chExt cx="516573" cy="627348"/>
          </a:xfrm>
          <a:scene3d>
            <a:camera prst="orthographicFront"/>
            <a:lightRig rig="flat" dir="t"/>
          </a:scene3d>
        </p:grpSpPr>
        <p:sp>
          <p:nvSpPr>
            <p:cNvPr id="13" name="Left Arrow 12"/>
            <p:cNvSpPr/>
            <p:nvPr/>
          </p:nvSpPr>
          <p:spPr>
            <a:xfrm rot="16200000">
              <a:off x="2136578" y="517180"/>
              <a:ext cx="627348" cy="405799"/>
            </a:xfrm>
            <a:prstGeom prst="leftArrow">
              <a:avLst/>
            </a:prstGeom>
            <a:sp3d z="-80000" prstMaterial="plastic">
              <a:bevelT w="50800" h="50800"/>
              <a:bevelB w="25400" h="25400" prst="angle"/>
            </a:sp3d>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sp>
          <p:nvSpPr>
            <p:cNvPr id="14" name="Left Arrow 4"/>
            <p:cNvSpPr/>
            <p:nvPr/>
          </p:nvSpPr>
          <p:spPr>
            <a:xfrm>
              <a:off x="2136578" y="598340"/>
              <a:ext cx="505608" cy="243479"/>
            </a:xfrm>
            <a:prstGeom prst="rect">
              <a:avLst/>
            </a:prstGeom>
            <a:sp3d z="-80000"/>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nb-NO" sz="1700" kern="1200"/>
            </a:p>
          </p:txBody>
        </p:sp>
      </p:grpSp>
      <p:grpSp>
        <p:nvGrpSpPr>
          <p:cNvPr id="15" name="Group 14"/>
          <p:cNvGrpSpPr/>
          <p:nvPr/>
        </p:nvGrpSpPr>
        <p:grpSpPr>
          <a:xfrm>
            <a:off x="1537994" y="4529844"/>
            <a:ext cx="516573" cy="627348"/>
            <a:chOff x="2136578" y="406406"/>
            <a:chExt cx="516573" cy="627348"/>
          </a:xfrm>
          <a:scene3d>
            <a:camera prst="orthographicFront"/>
            <a:lightRig rig="flat" dir="t"/>
          </a:scene3d>
        </p:grpSpPr>
        <p:sp>
          <p:nvSpPr>
            <p:cNvPr id="16" name="Left Arrow 15"/>
            <p:cNvSpPr/>
            <p:nvPr/>
          </p:nvSpPr>
          <p:spPr>
            <a:xfrm rot="16200000">
              <a:off x="2136578" y="517180"/>
              <a:ext cx="627348" cy="405799"/>
            </a:xfrm>
            <a:prstGeom prst="leftArrow">
              <a:avLst/>
            </a:prstGeom>
            <a:sp3d z="-80000" prstMaterial="plastic">
              <a:bevelT w="50800" h="50800"/>
              <a:bevelB w="25400" h="25400" prst="angle"/>
            </a:sp3d>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sp>
          <p:nvSpPr>
            <p:cNvPr id="17" name="Left Arrow 4"/>
            <p:cNvSpPr/>
            <p:nvPr/>
          </p:nvSpPr>
          <p:spPr>
            <a:xfrm>
              <a:off x="2136578" y="598340"/>
              <a:ext cx="505608" cy="243479"/>
            </a:xfrm>
            <a:prstGeom prst="rect">
              <a:avLst/>
            </a:prstGeom>
            <a:sp3d z="-80000"/>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nb-NO" sz="1700" kern="1200"/>
            </a:p>
          </p:txBody>
        </p:sp>
      </p:grpSp>
      <p:sp>
        <p:nvSpPr>
          <p:cNvPr id="18" name="Oval 17"/>
          <p:cNvSpPr/>
          <p:nvPr/>
        </p:nvSpPr>
        <p:spPr>
          <a:xfrm>
            <a:off x="5004048" y="4705893"/>
            <a:ext cx="1728192" cy="778966"/>
          </a:xfrm>
          <a:prstGeom prst="ellipse">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PDE5A</a:t>
            </a:r>
            <a:endParaRPr lang="nb-NO" dirty="0"/>
          </a:p>
        </p:txBody>
      </p:sp>
      <p:sp>
        <p:nvSpPr>
          <p:cNvPr id="20" name="TextBox 19"/>
          <p:cNvSpPr txBox="1"/>
          <p:nvPr/>
        </p:nvSpPr>
        <p:spPr>
          <a:xfrm>
            <a:off x="3647125" y="5735505"/>
            <a:ext cx="1815433" cy="369332"/>
          </a:xfrm>
          <a:prstGeom prst="rect">
            <a:avLst/>
          </a:prstGeom>
          <a:noFill/>
        </p:spPr>
        <p:txBody>
          <a:bodyPr wrap="none" rtlCol="0">
            <a:spAutoFit/>
          </a:bodyPr>
          <a:lstStyle/>
          <a:p>
            <a:r>
              <a:rPr lang="nb-NO" dirty="0" err="1" smtClean="0"/>
              <a:t>Inactive</a:t>
            </a:r>
            <a:r>
              <a:rPr lang="nb-NO" dirty="0" smtClean="0"/>
              <a:t> </a:t>
            </a:r>
            <a:r>
              <a:rPr lang="nb-NO" dirty="0" err="1" smtClean="0"/>
              <a:t>product</a:t>
            </a:r>
            <a:endParaRPr lang="nb-NO" dirty="0"/>
          </a:p>
        </p:txBody>
      </p:sp>
      <p:sp>
        <p:nvSpPr>
          <p:cNvPr id="21" name="TextBox 20"/>
          <p:cNvSpPr txBox="1"/>
          <p:nvPr/>
        </p:nvSpPr>
        <p:spPr>
          <a:xfrm>
            <a:off x="1049128" y="5229200"/>
            <a:ext cx="1624419" cy="369332"/>
          </a:xfrm>
          <a:prstGeom prst="rect">
            <a:avLst/>
          </a:prstGeom>
          <a:noFill/>
        </p:spPr>
        <p:txBody>
          <a:bodyPr wrap="none" rtlCol="0">
            <a:spAutoFit/>
          </a:bodyPr>
          <a:lstStyle/>
          <a:p>
            <a:r>
              <a:rPr lang="nb-NO" dirty="0" err="1" smtClean="0"/>
              <a:t>Vasodilatation</a:t>
            </a:r>
            <a:endParaRPr lang="nb-NO" dirty="0"/>
          </a:p>
        </p:txBody>
      </p:sp>
      <p:sp>
        <p:nvSpPr>
          <p:cNvPr id="22" name="TextBox 21"/>
          <p:cNvSpPr txBox="1"/>
          <p:nvPr/>
        </p:nvSpPr>
        <p:spPr>
          <a:xfrm>
            <a:off x="1049128" y="6381328"/>
            <a:ext cx="1663661" cy="369332"/>
          </a:xfrm>
          <a:prstGeom prst="rect">
            <a:avLst/>
          </a:prstGeom>
          <a:noFill/>
        </p:spPr>
        <p:txBody>
          <a:bodyPr wrap="none" rtlCol="0">
            <a:spAutoFit/>
          </a:bodyPr>
          <a:lstStyle/>
          <a:p>
            <a:r>
              <a:rPr lang="nb-NO" dirty="0" err="1" smtClean="0"/>
              <a:t>Penile</a:t>
            </a:r>
            <a:r>
              <a:rPr lang="nb-NO" dirty="0" smtClean="0"/>
              <a:t> </a:t>
            </a:r>
            <a:r>
              <a:rPr lang="nb-NO" dirty="0" err="1" smtClean="0"/>
              <a:t>erection</a:t>
            </a:r>
            <a:endParaRPr lang="nb-NO" dirty="0"/>
          </a:p>
        </p:txBody>
      </p:sp>
      <p:grpSp>
        <p:nvGrpSpPr>
          <p:cNvPr id="1035" name="Group 1034"/>
          <p:cNvGrpSpPr/>
          <p:nvPr/>
        </p:nvGrpSpPr>
        <p:grpSpPr>
          <a:xfrm>
            <a:off x="976944" y="3249993"/>
            <a:ext cx="2874976" cy="1240878"/>
            <a:chOff x="976944" y="3249993"/>
            <a:chExt cx="2874976" cy="1240878"/>
          </a:xfrm>
        </p:grpSpPr>
        <p:sp>
          <p:nvSpPr>
            <p:cNvPr id="1029" name="Freeform 1028"/>
            <p:cNvSpPr/>
            <p:nvPr/>
          </p:nvSpPr>
          <p:spPr>
            <a:xfrm>
              <a:off x="976944" y="3637027"/>
              <a:ext cx="1835315" cy="853844"/>
            </a:xfrm>
            <a:custGeom>
              <a:avLst/>
              <a:gdLst>
                <a:gd name="connsiteX0" fmla="*/ 0 w 1835315"/>
                <a:gd name="connsiteY0" fmla="*/ 85384 h 853844"/>
                <a:gd name="connsiteX1" fmla="*/ 85384 w 1835315"/>
                <a:gd name="connsiteY1" fmla="*/ 0 h 853844"/>
                <a:gd name="connsiteX2" fmla="*/ 1749931 w 1835315"/>
                <a:gd name="connsiteY2" fmla="*/ 0 h 853844"/>
                <a:gd name="connsiteX3" fmla="*/ 1835315 w 1835315"/>
                <a:gd name="connsiteY3" fmla="*/ 85384 h 853844"/>
                <a:gd name="connsiteX4" fmla="*/ 1835315 w 1835315"/>
                <a:gd name="connsiteY4" fmla="*/ 768460 h 853844"/>
                <a:gd name="connsiteX5" fmla="*/ 1749931 w 1835315"/>
                <a:gd name="connsiteY5" fmla="*/ 853844 h 853844"/>
                <a:gd name="connsiteX6" fmla="*/ 85384 w 1835315"/>
                <a:gd name="connsiteY6" fmla="*/ 853844 h 853844"/>
                <a:gd name="connsiteX7" fmla="*/ 0 w 1835315"/>
                <a:gd name="connsiteY7" fmla="*/ 768460 h 853844"/>
                <a:gd name="connsiteX8" fmla="*/ 0 w 1835315"/>
                <a:gd name="connsiteY8" fmla="*/ 85384 h 85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5315" h="853844">
                  <a:moveTo>
                    <a:pt x="0" y="85384"/>
                  </a:moveTo>
                  <a:cubicBezTo>
                    <a:pt x="0" y="38228"/>
                    <a:pt x="38228" y="0"/>
                    <a:pt x="85384" y="0"/>
                  </a:cubicBezTo>
                  <a:lnTo>
                    <a:pt x="1749931" y="0"/>
                  </a:lnTo>
                  <a:cubicBezTo>
                    <a:pt x="1797087" y="0"/>
                    <a:pt x="1835315" y="38228"/>
                    <a:pt x="1835315" y="85384"/>
                  </a:cubicBezTo>
                  <a:lnTo>
                    <a:pt x="1835315" y="768460"/>
                  </a:lnTo>
                  <a:cubicBezTo>
                    <a:pt x="1835315" y="815616"/>
                    <a:pt x="1797087" y="853844"/>
                    <a:pt x="1749931" y="853844"/>
                  </a:cubicBezTo>
                  <a:lnTo>
                    <a:pt x="85384" y="853844"/>
                  </a:lnTo>
                  <a:cubicBezTo>
                    <a:pt x="38228" y="853844"/>
                    <a:pt x="0" y="815616"/>
                    <a:pt x="0" y="768460"/>
                  </a:cubicBezTo>
                  <a:lnTo>
                    <a:pt x="0" y="85384"/>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24068" tIns="124068" rIns="124068" bIns="124068" numCol="1" spcCol="1270" anchor="ctr" anchorCtr="0">
              <a:noAutofit/>
            </a:bodyPr>
            <a:lstStyle/>
            <a:p>
              <a:pPr lvl="0" algn="ctr" defTabSz="1155700">
                <a:lnSpc>
                  <a:spcPct val="90000"/>
                </a:lnSpc>
                <a:spcBef>
                  <a:spcPct val="0"/>
                </a:spcBef>
                <a:spcAft>
                  <a:spcPct val="35000"/>
                </a:spcAft>
              </a:pPr>
              <a:r>
                <a:rPr lang="nb-NO" sz="2600" kern="1200" dirty="0" smtClean="0"/>
                <a:t>PKG</a:t>
              </a:r>
              <a:endParaRPr lang="nb-NO" sz="2600" kern="1200" dirty="0"/>
            </a:p>
          </p:txBody>
        </p:sp>
        <p:sp>
          <p:nvSpPr>
            <p:cNvPr id="1030" name="Freeform 1029"/>
            <p:cNvSpPr/>
            <p:nvPr/>
          </p:nvSpPr>
          <p:spPr>
            <a:xfrm>
              <a:off x="3108178" y="3861050"/>
              <a:ext cx="627348" cy="405799"/>
            </a:xfrm>
            <a:custGeom>
              <a:avLst/>
              <a:gdLst>
                <a:gd name="connsiteX0" fmla="*/ 0 w 627348"/>
                <a:gd name="connsiteY0" fmla="*/ 202900 h 405799"/>
                <a:gd name="connsiteX1" fmla="*/ 202900 w 627348"/>
                <a:gd name="connsiteY1" fmla="*/ 0 h 405799"/>
                <a:gd name="connsiteX2" fmla="*/ 202900 w 627348"/>
                <a:gd name="connsiteY2" fmla="*/ 101450 h 405799"/>
                <a:gd name="connsiteX3" fmla="*/ 627348 w 627348"/>
                <a:gd name="connsiteY3" fmla="*/ 101450 h 405799"/>
                <a:gd name="connsiteX4" fmla="*/ 627348 w 627348"/>
                <a:gd name="connsiteY4" fmla="*/ 304349 h 405799"/>
                <a:gd name="connsiteX5" fmla="*/ 202900 w 627348"/>
                <a:gd name="connsiteY5" fmla="*/ 304349 h 405799"/>
                <a:gd name="connsiteX6" fmla="*/ 202900 w 627348"/>
                <a:gd name="connsiteY6" fmla="*/ 405799 h 405799"/>
                <a:gd name="connsiteX7" fmla="*/ 0 w 627348"/>
                <a:gd name="connsiteY7" fmla="*/ 202900 h 405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7348" h="405799">
                  <a:moveTo>
                    <a:pt x="0" y="202900"/>
                  </a:moveTo>
                  <a:lnTo>
                    <a:pt x="202900" y="0"/>
                  </a:lnTo>
                  <a:lnTo>
                    <a:pt x="202900" y="101450"/>
                  </a:lnTo>
                  <a:lnTo>
                    <a:pt x="627348" y="101450"/>
                  </a:lnTo>
                  <a:lnTo>
                    <a:pt x="627348" y="304349"/>
                  </a:lnTo>
                  <a:lnTo>
                    <a:pt x="202900" y="304349"/>
                  </a:lnTo>
                  <a:lnTo>
                    <a:pt x="202900" y="405799"/>
                  </a:lnTo>
                  <a:lnTo>
                    <a:pt x="0" y="202900"/>
                  </a:lnTo>
                  <a:close/>
                </a:path>
              </a:pathLst>
            </a:custGeom>
            <a:scene3d>
              <a:camera prst="orthographicFront"/>
              <a:lightRig rig="flat" dir="t"/>
            </a:scene3d>
            <a:sp3d z="-80000" prstMaterial="plastic">
              <a:bevelT w="50800" h="50800"/>
              <a:bevelB w="25400" h="25400" prst="angle"/>
            </a:sp3d>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txBody>
            <a:bodyPr spcFirstLastPara="0" vert="horz" wrap="square" lIns="0" tIns="81160" rIns="121740" bIns="81160" numCol="1" spcCol="1270" anchor="ctr" anchorCtr="0">
              <a:noAutofit/>
            </a:bodyPr>
            <a:lstStyle/>
            <a:p>
              <a:pPr lvl="0" algn="ctr" defTabSz="755650">
                <a:lnSpc>
                  <a:spcPct val="90000"/>
                </a:lnSpc>
                <a:spcBef>
                  <a:spcPct val="0"/>
                </a:spcBef>
                <a:spcAft>
                  <a:spcPct val="35000"/>
                </a:spcAft>
              </a:pPr>
              <a:endParaRPr lang="nb-NO" sz="1700" kern="1200"/>
            </a:p>
          </p:txBody>
        </p:sp>
        <p:sp>
          <p:nvSpPr>
            <p:cNvPr id="23" name="Oval 22"/>
            <p:cNvSpPr/>
            <p:nvPr/>
          </p:nvSpPr>
          <p:spPr>
            <a:xfrm>
              <a:off x="3203848" y="3249993"/>
              <a:ext cx="648072" cy="61105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3200" dirty="0"/>
                <a:t>+</a:t>
              </a:r>
            </a:p>
          </p:txBody>
        </p:sp>
      </p:grpSp>
      <p:grpSp>
        <p:nvGrpSpPr>
          <p:cNvPr id="1027" name="Group 1026"/>
          <p:cNvGrpSpPr/>
          <p:nvPr/>
        </p:nvGrpSpPr>
        <p:grpSpPr>
          <a:xfrm>
            <a:off x="6592671" y="2767963"/>
            <a:ext cx="1101866" cy="736511"/>
            <a:chOff x="6592671" y="2767963"/>
            <a:chExt cx="1101866" cy="736511"/>
          </a:xfrm>
        </p:grpSpPr>
        <p:grpSp>
          <p:nvGrpSpPr>
            <p:cNvPr id="25" name="Group 24"/>
            <p:cNvGrpSpPr/>
            <p:nvPr/>
          </p:nvGrpSpPr>
          <p:grpSpPr>
            <a:xfrm rot="960000">
              <a:off x="6592671" y="2767963"/>
              <a:ext cx="516573" cy="627348"/>
              <a:chOff x="2136578" y="406406"/>
              <a:chExt cx="516573" cy="627348"/>
            </a:xfrm>
            <a:scene3d>
              <a:camera prst="orthographicFront"/>
              <a:lightRig rig="flat" dir="t"/>
            </a:scene3d>
          </p:grpSpPr>
          <p:sp>
            <p:nvSpPr>
              <p:cNvPr id="26" name="Left Arrow 25"/>
              <p:cNvSpPr/>
              <p:nvPr/>
            </p:nvSpPr>
            <p:spPr>
              <a:xfrm rot="16200000">
                <a:off x="2136578" y="517180"/>
                <a:ext cx="627348" cy="405799"/>
              </a:xfrm>
              <a:prstGeom prst="leftArrow">
                <a:avLst/>
              </a:prstGeom>
              <a:sp3d z="-80000" prstMaterial="plastic">
                <a:bevelT w="50800" h="50800"/>
                <a:bevelB w="25400" h="25400" prst="angle"/>
              </a:sp3d>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sp>
            <p:nvSpPr>
              <p:cNvPr id="27" name="Left Arrow 4"/>
              <p:cNvSpPr/>
              <p:nvPr/>
            </p:nvSpPr>
            <p:spPr>
              <a:xfrm>
                <a:off x="2136578" y="598340"/>
                <a:ext cx="505608" cy="243479"/>
              </a:xfrm>
              <a:prstGeom prst="rect">
                <a:avLst/>
              </a:prstGeom>
              <a:sp3d z="-80000"/>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nb-NO" sz="1700" kern="1200"/>
              </a:p>
            </p:txBody>
          </p:sp>
        </p:grpSp>
        <p:sp>
          <p:nvSpPr>
            <p:cNvPr id="28" name="Oval 27"/>
            <p:cNvSpPr/>
            <p:nvPr/>
          </p:nvSpPr>
          <p:spPr>
            <a:xfrm>
              <a:off x="7046465" y="2893419"/>
              <a:ext cx="648072" cy="61105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3200" dirty="0"/>
                <a:t>+</a:t>
              </a:r>
            </a:p>
          </p:txBody>
        </p:sp>
      </p:grpSp>
      <p:sp>
        <p:nvSpPr>
          <p:cNvPr id="1036" name="TextBox 1035"/>
          <p:cNvSpPr txBox="1"/>
          <p:nvPr/>
        </p:nvSpPr>
        <p:spPr>
          <a:xfrm>
            <a:off x="468136" y="1981641"/>
            <a:ext cx="4356841" cy="646331"/>
          </a:xfrm>
          <a:prstGeom prst="rect">
            <a:avLst/>
          </a:prstGeom>
          <a:noFill/>
        </p:spPr>
        <p:txBody>
          <a:bodyPr wrap="square" rtlCol="0">
            <a:spAutoFit/>
          </a:bodyPr>
          <a:lstStyle/>
          <a:p>
            <a:r>
              <a:rPr lang="nb-NO" dirty="0" err="1" smtClean="0"/>
              <a:t>Molecular</a:t>
            </a:r>
            <a:r>
              <a:rPr lang="nb-NO" dirty="0" smtClean="0"/>
              <a:t> basis for </a:t>
            </a:r>
            <a:r>
              <a:rPr lang="nb-NO" dirty="0" err="1" smtClean="0"/>
              <a:t>its</a:t>
            </a:r>
            <a:r>
              <a:rPr lang="nb-NO" dirty="0" smtClean="0"/>
              <a:t> </a:t>
            </a:r>
            <a:r>
              <a:rPr lang="nb-NO" dirty="0" err="1" smtClean="0"/>
              <a:t>mechanism</a:t>
            </a:r>
            <a:r>
              <a:rPr lang="nb-NO" dirty="0" smtClean="0"/>
              <a:t> </a:t>
            </a:r>
            <a:r>
              <a:rPr lang="nb-NO" dirty="0" err="1" smtClean="0"/>
              <a:t>of</a:t>
            </a:r>
            <a:r>
              <a:rPr lang="nb-NO" dirty="0" smtClean="0"/>
              <a:t> action in </a:t>
            </a:r>
            <a:r>
              <a:rPr lang="nb-NO" dirty="0" err="1" smtClean="0"/>
              <a:t>erectile</a:t>
            </a:r>
            <a:r>
              <a:rPr lang="nb-NO" dirty="0" smtClean="0"/>
              <a:t> </a:t>
            </a:r>
            <a:r>
              <a:rPr lang="nb-NO" dirty="0" err="1" smtClean="0"/>
              <a:t>tissue</a:t>
            </a:r>
            <a:endParaRPr lang="nb-NO" dirty="0"/>
          </a:p>
        </p:txBody>
      </p:sp>
    </p:spTree>
    <p:extLst>
      <p:ext uri="{BB962C8B-B14F-4D97-AF65-F5344CB8AC3E}">
        <p14:creationId xmlns="" xmlns:p14="http://schemas.microsoft.com/office/powerpoint/2010/main" val="816955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3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3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1024" grpId="0" animBg="1"/>
      <p:bldP spid="1025" grpId="0" animBg="1"/>
      <p:bldP spid="18" grpId="0" animBg="1"/>
      <p:bldP spid="20"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Sildenafil (Viagra®)</a:t>
            </a:r>
            <a:endParaRPr lang="nb-NO" dirty="0"/>
          </a:p>
        </p:txBody>
      </p:sp>
      <p:graphicFrame>
        <p:nvGraphicFramePr>
          <p:cNvPr id="4" name="Diagram 3"/>
          <p:cNvGraphicFramePr/>
          <p:nvPr>
            <p:extLst>
              <p:ext uri="{D42A27DB-BD31-4B8C-83A1-F6EECF244321}">
                <p14:modId xmlns="" xmlns:p14="http://schemas.microsoft.com/office/powerpoint/2010/main" val="3270537571"/>
              </p:ext>
            </p:extLst>
          </p:nvPr>
        </p:nvGraphicFramePr>
        <p:xfrm>
          <a:off x="5004048" y="260648"/>
          <a:ext cx="4007768" cy="2594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extLst>
              <p:ext uri="{D42A27DB-BD31-4B8C-83A1-F6EECF244321}">
                <p14:modId xmlns="" xmlns:p14="http://schemas.microsoft.com/office/powerpoint/2010/main" val="3321711931"/>
              </p:ext>
            </p:extLst>
          </p:nvPr>
        </p:nvGraphicFramePr>
        <p:xfrm>
          <a:off x="971600" y="3343870"/>
          <a:ext cx="7776864" cy="144016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Oval 5"/>
          <p:cNvSpPr/>
          <p:nvPr/>
        </p:nvSpPr>
        <p:spPr>
          <a:xfrm>
            <a:off x="5508104" y="3249993"/>
            <a:ext cx="1728192" cy="778966"/>
          </a:xfrm>
          <a:prstGeom prst="ellipse">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smtClean="0"/>
              <a:t>Guanylyl</a:t>
            </a:r>
            <a:r>
              <a:rPr lang="nb-NO" dirty="0" smtClean="0"/>
              <a:t> </a:t>
            </a:r>
            <a:r>
              <a:rPr lang="nb-NO" dirty="0" err="1" smtClean="0"/>
              <a:t>cyclase</a:t>
            </a:r>
            <a:endParaRPr lang="nb-NO" dirty="0"/>
          </a:p>
        </p:txBody>
      </p:sp>
      <p:grpSp>
        <p:nvGrpSpPr>
          <p:cNvPr id="9" name="Group 8"/>
          <p:cNvGrpSpPr/>
          <p:nvPr/>
        </p:nvGrpSpPr>
        <p:grpSpPr>
          <a:xfrm>
            <a:off x="4319369" y="4581128"/>
            <a:ext cx="516574" cy="1214277"/>
            <a:chOff x="2136578" y="379150"/>
            <a:chExt cx="516574" cy="627348"/>
          </a:xfrm>
          <a:scene3d>
            <a:camera prst="orthographicFront"/>
            <a:lightRig rig="flat" dir="t"/>
          </a:scene3d>
        </p:grpSpPr>
        <p:sp>
          <p:nvSpPr>
            <p:cNvPr id="10" name="Left Arrow 9"/>
            <p:cNvSpPr/>
            <p:nvPr/>
          </p:nvSpPr>
          <p:spPr>
            <a:xfrm rot="16200000">
              <a:off x="2136579" y="489924"/>
              <a:ext cx="627348" cy="405799"/>
            </a:xfrm>
            <a:prstGeom prst="leftArrow">
              <a:avLst/>
            </a:prstGeom>
            <a:sp3d z="-80000" prstMaterial="plastic">
              <a:bevelT w="50800" h="50800"/>
              <a:bevelB w="25400" h="25400" prst="angle"/>
            </a:sp3d>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sp>
          <p:nvSpPr>
            <p:cNvPr id="11" name="Left Arrow 4"/>
            <p:cNvSpPr/>
            <p:nvPr/>
          </p:nvSpPr>
          <p:spPr>
            <a:xfrm>
              <a:off x="2136578" y="598340"/>
              <a:ext cx="505608" cy="243479"/>
            </a:xfrm>
            <a:prstGeom prst="rect">
              <a:avLst/>
            </a:prstGeom>
            <a:sp3d z="-80000"/>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nb-NO" sz="1700" kern="1200"/>
            </a:p>
          </p:txBody>
        </p:sp>
      </p:grpSp>
      <p:grpSp>
        <p:nvGrpSpPr>
          <p:cNvPr id="12" name="Group 11"/>
          <p:cNvGrpSpPr/>
          <p:nvPr/>
        </p:nvGrpSpPr>
        <p:grpSpPr>
          <a:xfrm>
            <a:off x="1537994" y="5661248"/>
            <a:ext cx="516573" cy="627348"/>
            <a:chOff x="2136578" y="406406"/>
            <a:chExt cx="516573" cy="627348"/>
          </a:xfrm>
          <a:scene3d>
            <a:camera prst="orthographicFront"/>
            <a:lightRig rig="flat" dir="t"/>
          </a:scene3d>
        </p:grpSpPr>
        <p:sp>
          <p:nvSpPr>
            <p:cNvPr id="13" name="Left Arrow 12"/>
            <p:cNvSpPr/>
            <p:nvPr/>
          </p:nvSpPr>
          <p:spPr>
            <a:xfrm rot="16200000">
              <a:off x="2136578" y="517180"/>
              <a:ext cx="627348" cy="405799"/>
            </a:xfrm>
            <a:prstGeom prst="leftArrow">
              <a:avLst/>
            </a:prstGeom>
            <a:sp3d z="-80000" prstMaterial="plastic">
              <a:bevelT w="50800" h="50800"/>
              <a:bevelB w="25400" h="25400" prst="angle"/>
            </a:sp3d>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sp>
          <p:nvSpPr>
            <p:cNvPr id="14" name="Left Arrow 4"/>
            <p:cNvSpPr/>
            <p:nvPr/>
          </p:nvSpPr>
          <p:spPr>
            <a:xfrm>
              <a:off x="2136578" y="598340"/>
              <a:ext cx="505608" cy="243479"/>
            </a:xfrm>
            <a:prstGeom prst="rect">
              <a:avLst/>
            </a:prstGeom>
            <a:sp3d z="-80000"/>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nb-NO" sz="1700" kern="1200"/>
            </a:p>
          </p:txBody>
        </p:sp>
      </p:grpSp>
      <p:grpSp>
        <p:nvGrpSpPr>
          <p:cNvPr id="15" name="Group 14"/>
          <p:cNvGrpSpPr/>
          <p:nvPr/>
        </p:nvGrpSpPr>
        <p:grpSpPr>
          <a:xfrm>
            <a:off x="1537994" y="4529844"/>
            <a:ext cx="516573" cy="627348"/>
            <a:chOff x="2136578" y="406406"/>
            <a:chExt cx="516573" cy="627348"/>
          </a:xfrm>
          <a:scene3d>
            <a:camera prst="orthographicFront"/>
            <a:lightRig rig="flat" dir="t"/>
          </a:scene3d>
        </p:grpSpPr>
        <p:sp>
          <p:nvSpPr>
            <p:cNvPr id="16" name="Left Arrow 15"/>
            <p:cNvSpPr/>
            <p:nvPr/>
          </p:nvSpPr>
          <p:spPr>
            <a:xfrm rot="16200000">
              <a:off x="2136578" y="517180"/>
              <a:ext cx="627348" cy="405799"/>
            </a:xfrm>
            <a:prstGeom prst="leftArrow">
              <a:avLst/>
            </a:prstGeom>
            <a:sp3d z="-80000" prstMaterial="plastic">
              <a:bevelT w="50800" h="50800"/>
              <a:bevelB w="25400" h="25400" prst="angle"/>
            </a:sp3d>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sp>
          <p:nvSpPr>
            <p:cNvPr id="17" name="Left Arrow 4"/>
            <p:cNvSpPr/>
            <p:nvPr/>
          </p:nvSpPr>
          <p:spPr>
            <a:xfrm>
              <a:off x="2136578" y="598340"/>
              <a:ext cx="505608" cy="243479"/>
            </a:xfrm>
            <a:prstGeom prst="rect">
              <a:avLst/>
            </a:prstGeom>
            <a:sp3d z="-80000"/>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nb-NO" sz="1700" kern="1200"/>
            </a:p>
          </p:txBody>
        </p:sp>
      </p:grpSp>
      <p:sp>
        <p:nvSpPr>
          <p:cNvPr id="18" name="Oval 17"/>
          <p:cNvSpPr/>
          <p:nvPr/>
        </p:nvSpPr>
        <p:spPr>
          <a:xfrm>
            <a:off x="5004048" y="4705893"/>
            <a:ext cx="1728192" cy="778966"/>
          </a:xfrm>
          <a:prstGeom prst="ellipse">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PDE5A</a:t>
            </a:r>
            <a:endParaRPr lang="nb-NO" dirty="0"/>
          </a:p>
        </p:txBody>
      </p:sp>
      <p:sp>
        <p:nvSpPr>
          <p:cNvPr id="20" name="TextBox 19"/>
          <p:cNvSpPr txBox="1"/>
          <p:nvPr/>
        </p:nvSpPr>
        <p:spPr>
          <a:xfrm>
            <a:off x="3647125" y="5735505"/>
            <a:ext cx="1815433" cy="369332"/>
          </a:xfrm>
          <a:prstGeom prst="rect">
            <a:avLst/>
          </a:prstGeom>
          <a:noFill/>
        </p:spPr>
        <p:txBody>
          <a:bodyPr wrap="none" rtlCol="0">
            <a:spAutoFit/>
          </a:bodyPr>
          <a:lstStyle/>
          <a:p>
            <a:r>
              <a:rPr lang="nb-NO" dirty="0" err="1" smtClean="0"/>
              <a:t>Inactive</a:t>
            </a:r>
            <a:r>
              <a:rPr lang="nb-NO" dirty="0" smtClean="0"/>
              <a:t> </a:t>
            </a:r>
            <a:r>
              <a:rPr lang="nb-NO" dirty="0" err="1" smtClean="0"/>
              <a:t>product</a:t>
            </a:r>
            <a:endParaRPr lang="nb-NO" dirty="0"/>
          </a:p>
        </p:txBody>
      </p:sp>
      <p:sp>
        <p:nvSpPr>
          <p:cNvPr id="21" name="TextBox 20"/>
          <p:cNvSpPr txBox="1"/>
          <p:nvPr/>
        </p:nvSpPr>
        <p:spPr>
          <a:xfrm>
            <a:off x="1049128" y="5229200"/>
            <a:ext cx="1624419" cy="369332"/>
          </a:xfrm>
          <a:prstGeom prst="rect">
            <a:avLst/>
          </a:prstGeom>
          <a:noFill/>
        </p:spPr>
        <p:txBody>
          <a:bodyPr wrap="none" rtlCol="0">
            <a:spAutoFit/>
          </a:bodyPr>
          <a:lstStyle/>
          <a:p>
            <a:r>
              <a:rPr lang="nb-NO" dirty="0" err="1" smtClean="0"/>
              <a:t>Vasodilatation</a:t>
            </a:r>
            <a:endParaRPr lang="nb-NO" dirty="0"/>
          </a:p>
        </p:txBody>
      </p:sp>
      <p:sp>
        <p:nvSpPr>
          <p:cNvPr id="22" name="TextBox 21"/>
          <p:cNvSpPr txBox="1"/>
          <p:nvPr/>
        </p:nvSpPr>
        <p:spPr>
          <a:xfrm>
            <a:off x="1049128" y="6381328"/>
            <a:ext cx="1663661" cy="369332"/>
          </a:xfrm>
          <a:prstGeom prst="rect">
            <a:avLst/>
          </a:prstGeom>
          <a:noFill/>
        </p:spPr>
        <p:txBody>
          <a:bodyPr wrap="none" rtlCol="0">
            <a:spAutoFit/>
          </a:bodyPr>
          <a:lstStyle/>
          <a:p>
            <a:r>
              <a:rPr lang="nb-NO" dirty="0" err="1" smtClean="0"/>
              <a:t>Penile</a:t>
            </a:r>
            <a:r>
              <a:rPr lang="nb-NO" dirty="0" smtClean="0"/>
              <a:t> </a:t>
            </a:r>
            <a:r>
              <a:rPr lang="nb-NO" dirty="0" err="1" smtClean="0"/>
              <a:t>erection</a:t>
            </a:r>
            <a:endParaRPr lang="nb-NO" dirty="0"/>
          </a:p>
        </p:txBody>
      </p:sp>
      <p:sp>
        <p:nvSpPr>
          <p:cNvPr id="23" name="Oval 22"/>
          <p:cNvSpPr/>
          <p:nvPr/>
        </p:nvSpPr>
        <p:spPr>
          <a:xfrm>
            <a:off x="3203848" y="3249993"/>
            <a:ext cx="648072" cy="61105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3200" dirty="0"/>
              <a:t>+</a:t>
            </a:r>
          </a:p>
        </p:txBody>
      </p:sp>
      <p:grpSp>
        <p:nvGrpSpPr>
          <p:cNvPr id="25" name="Group 24"/>
          <p:cNvGrpSpPr/>
          <p:nvPr/>
        </p:nvGrpSpPr>
        <p:grpSpPr>
          <a:xfrm rot="960000">
            <a:off x="6592671" y="2767963"/>
            <a:ext cx="516573" cy="627348"/>
            <a:chOff x="2136578" y="406406"/>
            <a:chExt cx="516573" cy="627348"/>
          </a:xfrm>
          <a:scene3d>
            <a:camera prst="orthographicFront"/>
            <a:lightRig rig="flat" dir="t"/>
          </a:scene3d>
        </p:grpSpPr>
        <p:sp>
          <p:nvSpPr>
            <p:cNvPr id="26" name="Left Arrow 25"/>
            <p:cNvSpPr/>
            <p:nvPr/>
          </p:nvSpPr>
          <p:spPr>
            <a:xfrm rot="16200000">
              <a:off x="2136578" y="517180"/>
              <a:ext cx="627348" cy="405799"/>
            </a:xfrm>
            <a:prstGeom prst="leftArrow">
              <a:avLst/>
            </a:prstGeom>
            <a:sp3d z="-80000" prstMaterial="plastic">
              <a:bevelT w="50800" h="50800"/>
              <a:bevelB w="25400" h="25400" prst="angle"/>
            </a:sp3d>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sp>
          <p:nvSpPr>
            <p:cNvPr id="27" name="Left Arrow 4"/>
            <p:cNvSpPr/>
            <p:nvPr/>
          </p:nvSpPr>
          <p:spPr>
            <a:xfrm>
              <a:off x="2136578" y="598340"/>
              <a:ext cx="505608" cy="243479"/>
            </a:xfrm>
            <a:prstGeom prst="rect">
              <a:avLst/>
            </a:prstGeom>
            <a:sp3d z="-80000"/>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nb-NO" sz="1700" kern="1200"/>
            </a:p>
          </p:txBody>
        </p:sp>
      </p:grpSp>
      <p:sp>
        <p:nvSpPr>
          <p:cNvPr id="28" name="Oval 27"/>
          <p:cNvSpPr/>
          <p:nvPr/>
        </p:nvSpPr>
        <p:spPr>
          <a:xfrm>
            <a:off x="7046465" y="2893419"/>
            <a:ext cx="648072" cy="61105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3200" dirty="0"/>
              <a:t>+</a:t>
            </a:r>
          </a:p>
        </p:txBody>
      </p:sp>
      <p:pic>
        <p:nvPicPr>
          <p:cNvPr id="2050" name="Picture 2"/>
          <p:cNvPicPr>
            <a:picLocks noChangeAspect="1" noChangeArrowheads="1"/>
          </p:cNvPicPr>
          <p:nvPr/>
        </p:nvPicPr>
        <p:blipFill>
          <a:blip r:embed="rId11">
            <a:extLst>
              <a:ext uri="{28A0092B-C50C-407E-A947-70E740481C1C}">
                <a14:useLocalDpi xmlns="" xmlns:a14="http://schemas.microsoft.com/office/drawing/2010/main" val="0"/>
              </a:ext>
            </a:extLst>
          </a:blip>
          <a:srcRect/>
          <a:stretch>
            <a:fillRect/>
          </a:stretch>
        </p:blipFill>
        <p:spPr bwMode="auto">
          <a:xfrm>
            <a:off x="5310137" y="4551584"/>
            <a:ext cx="1116013" cy="11096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740378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down)">
                                      <p:cBhvr>
                                        <p:cTn id="7" dur="580">
                                          <p:stCondLst>
                                            <p:cond delay="0"/>
                                          </p:stCondLst>
                                        </p:cTn>
                                        <p:tgtEl>
                                          <p:spTgt spid="2050"/>
                                        </p:tgtEl>
                                      </p:cBhvr>
                                    </p:animEffect>
                                    <p:anim calcmode="lin" valueType="num">
                                      <p:cBhvr>
                                        <p:cTn id="8"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13" dur="26">
                                          <p:stCondLst>
                                            <p:cond delay="650"/>
                                          </p:stCondLst>
                                        </p:cTn>
                                        <p:tgtEl>
                                          <p:spTgt spid="2050"/>
                                        </p:tgtEl>
                                      </p:cBhvr>
                                      <p:to x="100000" y="60000"/>
                                    </p:animScale>
                                    <p:animScale>
                                      <p:cBhvr>
                                        <p:cTn id="14" dur="166" decel="50000">
                                          <p:stCondLst>
                                            <p:cond delay="676"/>
                                          </p:stCondLst>
                                        </p:cTn>
                                        <p:tgtEl>
                                          <p:spTgt spid="2050"/>
                                        </p:tgtEl>
                                      </p:cBhvr>
                                      <p:to x="100000" y="100000"/>
                                    </p:animScale>
                                    <p:animScale>
                                      <p:cBhvr>
                                        <p:cTn id="15" dur="26">
                                          <p:stCondLst>
                                            <p:cond delay="1312"/>
                                          </p:stCondLst>
                                        </p:cTn>
                                        <p:tgtEl>
                                          <p:spTgt spid="2050"/>
                                        </p:tgtEl>
                                      </p:cBhvr>
                                      <p:to x="100000" y="80000"/>
                                    </p:animScale>
                                    <p:animScale>
                                      <p:cBhvr>
                                        <p:cTn id="16" dur="166" decel="50000">
                                          <p:stCondLst>
                                            <p:cond delay="1338"/>
                                          </p:stCondLst>
                                        </p:cTn>
                                        <p:tgtEl>
                                          <p:spTgt spid="2050"/>
                                        </p:tgtEl>
                                      </p:cBhvr>
                                      <p:to x="100000" y="100000"/>
                                    </p:animScale>
                                    <p:animScale>
                                      <p:cBhvr>
                                        <p:cTn id="17" dur="26">
                                          <p:stCondLst>
                                            <p:cond delay="1642"/>
                                          </p:stCondLst>
                                        </p:cTn>
                                        <p:tgtEl>
                                          <p:spTgt spid="2050"/>
                                        </p:tgtEl>
                                      </p:cBhvr>
                                      <p:to x="100000" y="90000"/>
                                    </p:animScale>
                                    <p:animScale>
                                      <p:cBhvr>
                                        <p:cTn id="18" dur="166" decel="50000">
                                          <p:stCondLst>
                                            <p:cond delay="1668"/>
                                          </p:stCondLst>
                                        </p:cTn>
                                        <p:tgtEl>
                                          <p:spTgt spid="2050"/>
                                        </p:tgtEl>
                                      </p:cBhvr>
                                      <p:to x="100000" y="100000"/>
                                    </p:animScale>
                                    <p:animScale>
                                      <p:cBhvr>
                                        <p:cTn id="19" dur="26">
                                          <p:stCondLst>
                                            <p:cond delay="1808"/>
                                          </p:stCondLst>
                                        </p:cTn>
                                        <p:tgtEl>
                                          <p:spTgt spid="2050"/>
                                        </p:tgtEl>
                                      </p:cBhvr>
                                      <p:to x="100000" y="95000"/>
                                    </p:animScale>
                                    <p:animScale>
                                      <p:cBhvr>
                                        <p:cTn id="20" dur="166" decel="50000">
                                          <p:stCondLst>
                                            <p:cond delay="1834"/>
                                          </p:stCondLst>
                                        </p:cTn>
                                        <p:tgtEl>
                                          <p:spTgt spid="205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Sildenafil (Viagra®)</a:t>
            </a:r>
            <a:endParaRPr lang="nb-NO" dirty="0"/>
          </a:p>
        </p:txBody>
      </p:sp>
      <p:graphicFrame>
        <p:nvGraphicFramePr>
          <p:cNvPr id="4" name="Diagram 3"/>
          <p:cNvGraphicFramePr/>
          <p:nvPr>
            <p:extLst>
              <p:ext uri="{D42A27DB-BD31-4B8C-83A1-F6EECF244321}">
                <p14:modId xmlns="" xmlns:p14="http://schemas.microsoft.com/office/powerpoint/2010/main" val="1392262014"/>
              </p:ext>
            </p:extLst>
          </p:nvPr>
        </p:nvGraphicFramePr>
        <p:xfrm>
          <a:off x="5004048" y="260648"/>
          <a:ext cx="4007768" cy="2594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extLst>
              <p:ext uri="{D42A27DB-BD31-4B8C-83A1-F6EECF244321}">
                <p14:modId xmlns="" xmlns:p14="http://schemas.microsoft.com/office/powerpoint/2010/main" val="216269559"/>
              </p:ext>
            </p:extLst>
          </p:nvPr>
        </p:nvGraphicFramePr>
        <p:xfrm>
          <a:off x="971600" y="3343870"/>
          <a:ext cx="7776864" cy="144016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Oval 5"/>
          <p:cNvSpPr/>
          <p:nvPr/>
        </p:nvSpPr>
        <p:spPr>
          <a:xfrm>
            <a:off x="5508104" y="3249993"/>
            <a:ext cx="1728192" cy="778966"/>
          </a:xfrm>
          <a:prstGeom prst="ellipse">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smtClean="0"/>
              <a:t>Guanylyl</a:t>
            </a:r>
            <a:r>
              <a:rPr lang="nb-NO" dirty="0" smtClean="0"/>
              <a:t> </a:t>
            </a:r>
            <a:r>
              <a:rPr lang="nb-NO" dirty="0" err="1" smtClean="0"/>
              <a:t>cyclase</a:t>
            </a:r>
            <a:endParaRPr lang="nb-NO" dirty="0"/>
          </a:p>
        </p:txBody>
      </p:sp>
      <p:grpSp>
        <p:nvGrpSpPr>
          <p:cNvPr id="12" name="Group 11"/>
          <p:cNvGrpSpPr/>
          <p:nvPr/>
        </p:nvGrpSpPr>
        <p:grpSpPr>
          <a:xfrm>
            <a:off x="1537994" y="5661248"/>
            <a:ext cx="516573" cy="627348"/>
            <a:chOff x="2136578" y="406406"/>
            <a:chExt cx="516573" cy="627348"/>
          </a:xfrm>
          <a:scene3d>
            <a:camera prst="orthographicFront"/>
            <a:lightRig rig="flat" dir="t"/>
          </a:scene3d>
        </p:grpSpPr>
        <p:sp>
          <p:nvSpPr>
            <p:cNvPr id="13" name="Left Arrow 12"/>
            <p:cNvSpPr/>
            <p:nvPr/>
          </p:nvSpPr>
          <p:spPr>
            <a:xfrm rot="16200000">
              <a:off x="2136578" y="517180"/>
              <a:ext cx="627348" cy="405799"/>
            </a:xfrm>
            <a:prstGeom prst="leftArrow">
              <a:avLst/>
            </a:prstGeom>
            <a:sp3d z="-80000" prstMaterial="plastic">
              <a:bevelT w="50800" h="50800"/>
              <a:bevelB w="25400" h="25400" prst="angle"/>
            </a:sp3d>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sp>
          <p:nvSpPr>
            <p:cNvPr id="14" name="Left Arrow 4"/>
            <p:cNvSpPr/>
            <p:nvPr/>
          </p:nvSpPr>
          <p:spPr>
            <a:xfrm>
              <a:off x="2136578" y="598340"/>
              <a:ext cx="505608" cy="243479"/>
            </a:xfrm>
            <a:prstGeom prst="rect">
              <a:avLst/>
            </a:prstGeom>
            <a:sp3d z="-80000"/>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nb-NO" sz="1700" kern="1200"/>
            </a:p>
          </p:txBody>
        </p:sp>
      </p:grpSp>
      <p:grpSp>
        <p:nvGrpSpPr>
          <p:cNvPr id="15" name="Group 14"/>
          <p:cNvGrpSpPr/>
          <p:nvPr/>
        </p:nvGrpSpPr>
        <p:grpSpPr>
          <a:xfrm>
            <a:off x="1537994" y="4529844"/>
            <a:ext cx="516573" cy="627348"/>
            <a:chOff x="2136578" y="406406"/>
            <a:chExt cx="516573" cy="627348"/>
          </a:xfrm>
          <a:scene3d>
            <a:camera prst="orthographicFront"/>
            <a:lightRig rig="flat" dir="t"/>
          </a:scene3d>
        </p:grpSpPr>
        <p:sp>
          <p:nvSpPr>
            <p:cNvPr id="16" name="Left Arrow 15"/>
            <p:cNvSpPr/>
            <p:nvPr/>
          </p:nvSpPr>
          <p:spPr>
            <a:xfrm rot="16200000">
              <a:off x="2136578" y="517180"/>
              <a:ext cx="627348" cy="405799"/>
            </a:xfrm>
            <a:prstGeom prst="leftArrow">
              <a:avLst/>
            </a:prstGeom>
            <a:sp3d z="-80000" prstMaterial="plastic">
              <a:bevelT w="50800" h="50800"/>
              <a:bevelB w="25400" h="25400" prst="angle"/>
            </a:sp3d>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sp>
          <p:nvSpPr>
            <p:cNvPr id="17" name="Left Arrow 4"/>
            <p:cNvSpPr/>
            <p:nvPr/>
          </p:nvSpPr>
          <p:spPr>
            <a:xfrm>
              <a:off x="2136578" y="598340"/>
              <a:ext cx="505608" cy="243479"/>
            </a:xfrm>
            <a:prstGeom prst="rect">
              <a:avLst/>
            </a:prstGeom>
            <a:sp3d z="-80000"/>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nb-NO" sz="1700" kern="1200"/>
            </a:p>
          </p:txBody>
        </p:sp>
      </p:grpSp>
      <p:sp>
        <p:nvSpPr>
          <p:cNvPr id="18" name="Oval 17"/>
          <p:cNvSpPr/>
          <p:nvPr/>
        </p:nvSpPr>
        <p:spPr>
          <a:xfrm>
            <a:off x="5004048" y="4705893"/>
            <a:ext cx="1728192" cy="778966"/>
          </a:xfrm>
          <a:prstGeom prst="ellipse">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t>PDE5A</a:t>
            </a:r>
            <a:endParaRPr lang="nb-NO" dirty="0"/>
          </a:p>
        </p:txBody>
      </p:sp>
      <p:sp>
        <p:nvSpPr>
          <p:cNvPr id="21" name="TextBox 20"/>
          <p:cNvSpPr txBox="1"/>
          <p:nvPr/>
        </p:nvSpPr>
        <p:spPr>
          <a:xfrm>
            <a:off x="827584" y="5229200"/>
            <a:ext cx="2103268" cy="461665"/>
          </a:xfrm>
          <a:prstGeom prst="rect">
            <a:avLst/>
          </a:prstGeom>
          <a:noFill/>
        </p:spPr>
        <p:txBody>
          <a:bodyPr wrap="none" rtlCol="0">
            <a:spAutoFit/>
          </a:bodyPr>
          <a:lstStyle/>
          <a:p>
            <a:r>
              <a:rPr lang="nb-NO" sz="2400" dirty="0" err="1" smtClean="0"/>
              <a:t>Vasodilatation</a:t>
            </a:r>
            <a:endParaRPr lang="nb-NO" sz="2400" dirty="0"/>
          </a:p>
        </p:txBody>
      </p:sp>
      <p:sp>
        <p:nvSpPr>
          <p:cNvPr id="22" name="TextBox 21"/>
          <p:cNvSpPr txBox="1"/>
          <p:nvPr/>
        </p:nvSpPr>
        <p:spPr>
          <a:xfrm>
            <a:off x="800076" y="6297259"/>
            <a:ext cx="2158283" cy="461665"/>
          </a:xfrm>
          <a:prstGeom prst="rect">
            <a:avLst/>
          </a:prstGeom>
          <a:noFill/>
        </p:spPr>
        <p:txBody>
          <a:bodyPr wrap="none" rtlCol="0">
            <a:spAutoFit/>
          </a:bodyPr>
          <a:lstStyle/>
          <a:p>
            <a:r>
              <a:rPr lang="nb-NO" sz="2400" dirty="0" err="1" smtClean="0"/>
              <a:t>Penile</a:t>
            </a:r>
            <a:r>
              <a:rPr lang="nb-NO" sz="2400" dirty="0" smtClean="0"/>
              <a:t> </a:t>
            </a:r>
            <a:r>
              <a:rPr lang="nb-NO" sz="2400" dirty="0" err="1" smtClean="0"/>
              <a:t>erection</a:t>
            </a:r>
            <a:endParaRPr lang="nb-NO" sz="2400" dirty="0"/>
          </a:p>
        </p:txBody>
      </p:sp>
      <p:sp>
        <p:nvSpPr>
          <p:cNvPr id="23" name="Oval 22"/>
          <p:cNvSpPr/>
          <p:nvPr/>
        </p:nvSpPr>
        <p:spPr>
          <a:xfrm>
            <a:off x="2987824" y="3080125"/>
            <a:ext cx="864096" cy="78092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3200" dirty="0"/>
              <a:t>+</a:t>
            </a:r>
          </a:p>
        </p:txBody>
      </p:sp>
      <p:grpSp>
        <p:nvGrpSpPr>
          <p:cNvPr id="25" name="Group 24"/>
          <p:cNvGrpSpPr/>
          <p:nvPr/>
        </p:nvGrpSpPr>
        <p:grpSpPr>
          <a:xfrm rot="960000">
            <a:off x="6592671" y="2767963"/>
            <a:ext cx="516573" cy="627348"/>
            <a:chOff x="2136578" y="406406"/>
            <a:chExt cx="516573" cy="627348"/>
          </a:xfrm>
          <a:scene3d>
            <a:camera prst="orthographicFront"/>
            <a:lightRig rig="flat" dir="t"/>
          </a:scene3d>
        </p:grpSpPr>
        <p:sp>
          <p:nvSpPr>
            <p:cNvPr id="26" name="Left Arrow 25"/>
            <p:cNvSpPr/>
            <p:nvPr/>
          </p:nvSpPr>
          <p:spPr>
            <a:xfrm rot="16200000">
              <a:off x="2136578" y="517180"/>
              <a:ext cx="627348" cy="405799"/>
            </a:xfrm>
            <a:prstGeom prst="leftArrow">
              <a:avLst/>
            </a:prstGeom>
            <a:sp3d z="-80000" prstMaterial="plastic">
              <a:bevelT w="50800" h="50800"/>
              <a:bevelB w="25400" h="25400" prst="angle"/>
            </a:sp3d>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sp>
          <p:nvSpPr>
            <p:cNvPr id="27" name="Left Arrow 4"/>
            <p:cNvSpPr/>
            <p:nvPr/>
          </p:nvSpPr>
          <p:spPr>
            <a:xfrm>
              <a:off x="2136578" y="598340"/>
              <a:ext cx="505608" cy="243479"/>
            </a:xfrm>
            <a:prstGeom prst="rect">
              <a:avLst/>
            </a:prstGeom>
            <a:sp3d z="-80000"/>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nb-NO" sz="1700" kern="1200"/>
            </a:p>
          </p:txBody>
        </p:sp>
      </p:grpSp>
      <p:sp>
        <p:nvSpPr>
          <p:cNvPr id="28" name="Oval 27"/>
          <p:cNvSpPr/>
          <p:nvPr/>
        </p:nvSpPr>
        <p:spPr>
          <a:xfrm>
            <a:off x="7046465" y="2893419"/>
            <a:ext cx="648072" cy="61105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3200" dirty="0"/>
              <a:t>+</a:t>
            </a:r>
          </a:p>
        </p:txBody>
      </p:sp>
      <p:pic>
        <p:nvPicPr>
          <p:cNvPr id="2050" name="Picture 2"/>
          <p:cNvPicPr>
            <a:picLocks noChangeAspect="1" noChangeArrowheads="1"/>
          </p:cNvPicPr>
          <p:nvPr/>
        </p:nvPicPr>
        <p:blipFill>
          <a:blip r:embed="rId11">
            <a:extLst>
              <a:ext uri="{28A0092B-C50C-407E-A947-70E740481C1C}">
                <a14:useLocalDpi xmlns="" xmlns:a14="http://schemas.microsoft.com/office/drawing/2010/main" val="0"/>
              </a:ext>
            </a:extLst>
          </a:blip>
          <a:srcRect/>
          <a:stretch>
            <a:fillRect/>
          </a:stretch>
        </p:blipFill>
        <p:spPr bwMode="auto">
          <a:xfrm>
            <a:off x="5310137" y="4551584"/>
            <a:ext cx="1116013" cy="11096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8395205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Sildenafil (Viagra®)</a:t>
            </a:r>
            <a:endParaRPr lang="nb-NO" dirty="0"/>
          </a:p>
        </p:txBody>
      </p:sp>
      <p:sp>
        <p:nvSpPr>
          <p:cNvPr id="3" name="Content Placeholder 2"/>
          <p:cNvSpPr>
            <a:spLocks noGrp="1"/>
          </p:cNvSpPr>
          <p:nvPr>
            <p:ph idx="1"/>
          </p:nvPr>
        </p:nvSpPr>
        <p:spPr/>
        <p:txBody>
          <a:bodyPr>
            <a:normAutofit/>
          </a:bodyPr>
          <a:lstStyle/>
          <a:p>
            <a:r>
              <a:rPr lang="en-US" dirty="0" smtClean="0"/>
              <a:t>We have been characterizing the </a:t>
            </a:r>
            <a:r>
              <a:rPr lang="en-US" dirty="0" err="1" smtClean="0"/>
              <a:t>cGMP</a:t>
            </a:r>
            <a:r>
              <a:rPr lang="en-US" dirty="0" smtClean="0"/>
              <a:t> efflux </a:t>
            </a:r>
            <a:r>
              <a:rPr lang="en-US" dirty="0"/>
              <a:t>of ABCC5 for 15 years biochemically and </a:t>
            </a:r>
            <a:r>
              <a:rPr lang="en-US" dirty="0" smtClean="0"/>
              <a:t>pharmacologically</a:t>
            </a:r>
          </a:p>
          <a:p>
            <a:r>
              <a:rPr lang="en-US" dirty="0" smtClean="0"/>
              <a:t>Sildenafil inhibits </a:t>
            </a:r>
            <a:r>
              <a:rPr lang="en-US" dirty="0" err="1" smtClean="0"/>
              <a:t>cGMP</a:t>
            </a:r>
            <a:r>
              <a:rPr lang="en-US" dirty="0" smtClean="0"/>
              <a:t> efflux (</a:t>
            </a:r>
            <a:r>
              <a:rPr lang="en-US" dirty="0" err="1" smtClean="0"/>
              <a:t>Jedlitsky</a:t>
            </a:r>
            <a:r>
              <a:rPr lang="en-US" dirty="0" smtClean="0"/>
              <a:t> et al. 2000, </a:t>
            </a:r>
            <a:r>
              <a:rPr lang="en-US" dirty="0" err="1" smtClean="0"/>
              <a:t>Sundkvist</a:t>
            </a:r>
            <a:r>
              <a:rPr lang="en-US" dirty="0" smtClean="0"/>
              <a:t> et al. 2002)</a:t>
            </a:r>
          </a:p>
          <a:p>
            <a:endParaRPr lang="en-US" dirty="0" smtClean="0"/>
          </a:p>
        </p:txBody>
      </p:sp>
      <p:pic>
        <p:nvPicPr>
          <p:cNvPr id="4"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l="30128" r="35150"/>
          <a:stretch>
            <a:fillRect/>
          </a:stretch>
        </p:blipFill>
        <p:spPr bwMode="auto">
          <a:xfrm>
            <a:off x="4576737" y="4509120"/>
            <a:ext cx="1795463" cy="1525588"/>
          </a:xfrm>
          <a:prstGeom prst="rect">
            <a:avLst/>
          </a:prstGeom>
          <a:noFill/>
          <a:ln>
            <a:noFill/>
          </a:ln>
          <a:effectLst/>
          <a:extLst>
            <a:ext uri="{909E8E84-426E-40DD-AFC4-6F175D3DCCD1}">
              <a14:hiddenFill xmlns="" xmlns:a14="http://schemas.microsoft.com/office/drawing/2010/main">
                <a:blipFill dpi="0" rotWithShape="0">
                  <a:blip/>
                  <a:srcRect l="30128" r="35150"/>
                  <a:stretch>
                    <a:fillRect/>
                  </a:stretch>
                </a:blip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5" name="Text Box 4"/>
          <p:cNvSpPr txBox="1">
            <a:spLocks noChangeArrowheads="1"/>
          </p:cNvSpPr>
          <p:nvPr/>
        </p:nvSpPr>
        <p:spPr bwMode="auto">
          <a:xfrm>
            <a:off x="4932040" y="6034708"/>
            <a:ext cx="971550" cy="3111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9" tIns="55221" rIns="81639" bIns="40820"/>
          <a:lstStyle>
            <a:lvl1pPr eaLnBrk="0" hangingPunct="0">
              <a:tabLst>
                <a:tab pos="723900" algn="l"/>
              </a:tabLst>
              <a:defRPr>
                <a:solidFill>
                  <a:schemeClr val="tx1"/>
                </a:solidFill>
                <a:latin typeface="Arial" pitchFamily="34" charset="0"/>
              </a:defRPr>
            </a:lvl1pPr>
            <a:lvl2pPr marL="742950" indent="-285750" eaLnBrk="0" hangingPunct="0">
              <a:tabLst>
                <a:tab pos="723900" algn="l"/>
              </a:tabLst>
              <a:defRPr>
                <a:solidFill>
                  <a:schemeClr val="tx1"/>
                </a:solidFill>
                <a:latin typeface="Arial" pitchFamily="34" charset="0"/>
              </a:defRPr>
            </a:lvl2pPr>
            <a:lvl3pPr marL="1143000" indent="-228600" eaLnBrk="0" hangingPunct="0">
              <a:tabLst>
                <a:tab pos="723900" algn="l"/>
              </a:tabLst>
              <a:defRPr>
                <a:solidFill>
                  <a:schemeClr val="tx1"/>
                </a:solidFill>
                <a:latin typeface="Arial" pitchFamily="34" charset="0"/>
              </a:defRPr>
            </a:lvl3pPr>
            <a:lvl4pPr marL="1600200" indent="-228600" eaLnBrk="0" hangingPunct="0">
              <a:tabLst>
                <a:tab pos="723900" algn="l"/>
              </a:tabLst>
              <a:defRPr>
                <a:solidFill>
                  <a:schemeClr val="tx1"/>
                </a:solidFill>
                <a:latin typeface="Arial" pitchFamily="34" charset="0"/>
              </a:defRPr>
            </a:lvl4pPr>
            <a:lvl5pPr marL="2057400" indent="-228600" eaLnBrk="0" hangingPunct="0">
              <a:tabLst>
                <a:tab pos="723900" algn="l"/>
              </a:tabLst>
              <a:defRPr>
                <a:solidFill>
                  <a:schemeClr val="tx1"/>
                </a:solidFill>
                <a:latin typeface="Arial" pitchFamily="34" charset="0"/>
              </a:defRPr>
            </a:lvl5pPr>
            <a:lvl6pPr marL="2514600" indent="-228600" eaLnBrk="0" fontAlgn="base" hangingPunct="0">
              <a:spcBef>
                <a:spcPct val="0"/>
              </a:spcBef>
              <a:spcAft>
                <a:spcPct val="0"/>
              </a:spcAft>
              <a:tabLst>
                <a:tab pos="723900" algn="l"/>
              </a:tabLst>
              <a:defRPr>
                <a:solidFill>
                  <a:schemeClr val="tx1"/>
                </a:solidFill>
                <a:latin typeface="Arial" pitchFamily="34" charset="0"/>
              </a:defRPr>
            </a:lvl6pPr>
            <a:lvl7pPr marL="2971800" indent="-228600" eaLnBrk="0" fontAlgn="base" hangingPunct="0">
              <a:spcBef>
                <a:spcPct val="0"/>
              </a:spcBef>
              <a:spcAft>
                <a:spcPct val="0"/>
              </a:spcAft>
              <a:tabLst>
                <a:tab pos="723900" algn="l"/>
              </a:tabLst>
              <a:defRPr>
                <a:solidFill>
                  <a:schemeClr val="tx1"/>
                </a:solidFill>
                <a:latin typeface="Arial" pitchFamily="34" charset="0"/>
              </a:defRPr>
            </a:lvl7pPr>
            <a:lvl8pPr marL="3429000" indent="-228600" eaLnBrk="0" fontAlgn="base" hangingPunct="0">
              <a:spcBef>
                <a:spcPct val="0"/>
              </a:spcBef>
              <a:spcAft>
                <a:spcPct val="0"/>
              </a:spcAft>
              <a:tabLst>
                <a:tab pos="723900" algn="l"/>
              </a:tabLst>
              <a:defRPr>
                <a:solidFill>
                  <a:schemeClr val="tx1"/>
                </a:solidFill>
                <a:latin typeface="Arial" pitchFamily="34" charset="0"/>
              </a:defRPr>
            </a:lvl8pPr>
            <a:lvl9pPr marL="3886200" indent="-228600" eaLnBrk="0" fontAlgn="base" hangingPunct="0">
              <a:spcBef>
                <a:spcPct val="0"/>
              </a:spcBef>
              <a:spcAft>
                <a:spcPct val="0"/>
              </a:spcAft>
              <a:tabLst>
                <a:tab pos="723900" algn="l"/>
              </a:tabLst>
              <a:defRPr>
                <a:solidFill>
                  <a:schemeClr val="tx1"/>
                </a:solidFill>
                <a:latin typeface="Arial" pitchFamily="34" charset="0"/>
              </a:defRPr>
            </a:lvl9pPr>
          </a:lstStyle>
          <a:p>
            <a:pPr eaLnBrk="1" hangingPunct="1"/>
            <a:r>
              <a:rPr lang="en-US" dirty="0">
                <a:solidFill>
                  <a:srgbClr val="000080"/>
                </a:solidFill>
                <a:latin typeface="Times New Roman" pitchFamily="18" charset="0"/>
                <a:ea typeface="DejaVu LGC Sans"/>
                <a:cs typeface="DejaVu LGC Sans"/>
              </a:rPr>
              <a:t>Sildenafil</a:t>
            </a:r>
          </a:p>
        </p:txBody>
      </p:sp>
      <p:pic>
        <p:nvPicPr>
          <p:cNvPr id="6" name="Picture 3"/>
          <p:cNvPicPr>
            <a:picLocks noChangeAspect="1" noChangeArrowheads="1"/>
          </p:cNvPicPr>
          <p:nvPr/>
        </p:nvPicPr>
        <p:blipFill>
          <a:blip r:embed="rId3">
            <a:extLst>
              <a:ext uri="{28A0092B-C50C-407E-A947-70E740481C1C}">
                <a14:useLocalDpi xmlns="" xmlns:a14="http://schemas.microsoft.com/office/drawing/2010/main" val="0"/>
              </a:ext>
            </a:extLst>
          </a:blip>
          <a:srcRect l="4942" t="15175" r="4942" b="15175"/>
          <a:stretch>
            <a:fillRect/>
          </a:stretch>
        </p:blipFill>
        <p:spPr bwMode="auto">
          <a:xfrm>
            <a:off x="1998637" y="4512295"/>
            <a:ext cx="1981200" cy="1462088"/>
          </a:xfrm>
          <a:prstGeom prst="rect">
            <a:avLst/>
          </a:prstGeom>
          <a:noFill/>
          <a:ln>
            <a:noFill/>
          </a:ln>
          <a:effectLst/>
          <a:extLst>
            <a:ext uri="{909E8E84-426E-40DD-AFC4-6F175D3DCCD1}">
              <a14:hiddenFill xmlns="" xmlns:a14="http://schemas.microsoft.com/office/drawing/2010/main">
                <a:blipFill dpi="0" rotWithShape="0">
                  <a:blip/>
                  <a:srcRect l="4942" t="15175" r="4942" b="15175"/>
                  <a:stretch>
                    <a:fillRect/>
                  </a:stretch>
                </a:blip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7" name="Text Box 4"/>
          <p:cNvSpPr txBox="1">
            <a:spLocks noChangeArrowheads="1"/>
          </p:cNvSpPr>
          <p:nvPr/>
        </p:nvSpPr>
        <p:spPr bwMode="auto">
          <a:xfrm>
            <a:off x="2636812" y="6034708"/>
            <a:ext cx="704850" cy="3111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81639" tIns="55221" rIns="81639" bIns="40820"/>
          <a:lstStyle>
            <a:lvl1pPr eaLnBrk="0" hangingPunct="0">
              <a:tabLst>
                <a:tab pos="723900" algn="l"/>
              </a:tabLst>
              <a:defRPr>
                <a:solidFill>
                  <a:schemeClr val="tx1"/>
                </a:solidFill>
                <a:latin typeface="Arial" pitchFamily="34" charset="0"/>
              </a:defRPr>
            </a:lvl1pPr>
            <a:lvl2pPr marL="742950" indent="-285750" eaLnBrk="0" hangingPunct="0">
              <a:tabLst>
                <a:tab pos="723900" algn="l"/>
              </a:tabLst>
              <a:defRPr>
                <a:solidFill>
                  <a:schemeClr val="tx1"/>
                </a:solidFill>
                <a:latin typeface="Arial" pitchFamily="34" charset="0"/>
              </a:defRPr>
            </a:lvl2pPr>
            <a:lvl3pPr marL="1143000" indent="-228600" eaLnBrk="0" hangingPunct="0">
              <a:tabLst>
                <a:tab pos="723900" algn="l"/>
              </a:tabLst>
              <a:defRPr>
                <a:solidFill>
                  <a:schemeClr val="tx1"/>
                </a:solidFill>
                <a:latin typeface="Arial" pitchFamily="34" charset="0"/>
              </a:defRPr>
            </a:lvl3pPr>
            <a:lvl4pPr marL="1600200" indent="-228600" eaLnBrk="0" hangingPunct="0">
              <a:tabLst>
                <a:tab pos="723900" algn="l"/>
              </a:tabLst>
              <a:defRPr>
                <a:solidFill>
                  <a:schemeClr val="tx1"/>
                </a:solidFill>
                <a:latin typeface="Arial" pitchFamily="34" charset="0"/>
              </a:defRPr>
            </a:lvl4pPr>
            <a:lvl5pPr marL="2057400" indent="-228600" eaLnBrk="0" hangingPunct="0">
              <a:tabLst>
                <a:tab pos="723900" algn="l"/>
              </a:tabLst>
              <a:defRPr>
                <a:solidFill>
                  <a:schemeClr val="tx1"/>
                </a:solidFill>
                <a:latin typeface="Arial" pitchFamily="34" charset="0"/>
              </a:defRPr>
            </a:lvl5pPr>
            <a:lvl6pPr marL="2514600" indent="-228600" eaLnBrk="0" fontAlgn="base" hangingPunct="0">
              <a:spcBef>
                <a:spcPct val="0"/>
              </a:spcBef>
              <a:spcAft>
                <a:spcPct val="0"/>
              </a:spcAft>
              <a:tabLst>
                <a:tab pos="723900" algn="l"/>
              </a:tabLst>
              <a:defRPr>
                <a:solidFill>
                  <a:schemeClr val="tx1"/>
                </a:solidFill>
                <a:latin typeface="Arial" pitchFamily="34" charset="0"/>
              </a:defRPr>
            </a:lvl6pPr>
            <a:lvl7pPr marL="2971800" indent="-228600" eaLnBrk="0" fontAlgn="base" hangingPunct="0">
              <a:spcBef>
                <a:spcPct val="0"/>
              </a:spcBef>
              <a:spcAft>
                <a:spcPct val="0"/>
              </a:spcAft>
              <a:tabLst>
                <a:tab pos="723900" algn="l"/>
              </a:tabLst>
              <a:defRPr>
                <a:solidFill>
                  <a:schemeClr val="tx1"/>
                </a:solidFill>
                <a:latin typeface="Arial" pitchFamily="34" charset="0"/>
              </a:defRPr>
            </a:lvl7pPr>
            <a:lvl8pPr marL="3429000" indent="-228600" eaLnBrk="0" fontAlgn="base" hangingPunct="0">
              <a:spcBef>
                <a:spcPct val="0"/>
              </a:spcBef>
              <a:spcAft>
                <a:spcPct val="0"/>
              </a:spcAft>
              <a:tabLst>
                <a:tab pos="723900" algn="l"/>
              </a:tabLst>
              <a:defRPr>
                <a:solidFill>
                  <a:schemeClr val="tx1"/>
                </a:solidFill>
                <a:latin typeface="Arial" pitchFamily="34" charset="0"/>
              </a:defRPr>
            </a:lvl8pPr>
            <a:lvl9pPr marL="3886200" indent="-228600" eaLnBrk="0" fontAlgn="base" hangingPunct="0">
              <a:spcBef>
                <a:spcPct val="0"/>
              </a:spcBef>
              <a:spcAft>
                <a:spcPct val="0"/>
              </a:spcAft>
              <a:tabLst>
                <a:tab pos="723900" algn="l"/>
              </a:tabLst>
              <a:defRPr>
                <a:solidFill>
                  <a:schemeClr val="tx1"/>
                </a:solidFill>
                <a:latin typeface="Arial" pitchFamily="34" charset="0"/>
              </a:defRPr>
            </a:lvl9pPr>
          </a:lstStyle>
          <a:p>
            <a:pPr eaLnBrk="1" hangingPunct="1"/>
            <a:r>
              <a:rPr lang="en-US">
                <a:solidFill>
                  <a:srgbClr val="000080"/>
                </a:solidFill>
                <a:latin typeface="Times New Roman" pitchFamily="18" charset="0"/>
                <a:ea typeface="DejaVu LGC Sans"/>
                <a:cs typeface="DejaVu LGC Sans"/>
              </a:rPr>
              <a:t>cGMP</a:t>
            </a:r>
          </a:p>
        </p:txBody>
      </p:sp>
    </p:spTree>
    <p:extLst>
      <p:ext uri="{BB962C8B-B14F-4D97-AF65-F5344CB8AC3E}">
        <p14:creationId xmlns="" xmlns:p14="http://schemas.microsoft.com/office/powerpoint/2010/main" val="1174611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fill="hold" nodeType="withEffect">
                                  <p:stCondLst>
                                    <p:cond delay="0"/>
                                  </p:stCondLst>
                                  <p:childTnLst>
                                    <p:set>
                                      <p:cBhvr additive="repl">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Sildenafil (Viagra®)</a:t>
            </a:r>
            <a:endParaRPr lang="nb-NO" dirty="0"/>
          </a:p>
        </p:txBody>
      </p:sp>
      <p:sp>
        <p:nvSpPr>
          <p:cNvPr id="3" name="Content Placeholder 2"/>
          <p:cNvSpPr>
            <a:spLocks noGrp="1"/>
          </p:cNvSpPr>
          <p:nvPr>
            <p:ph idx="1"/>
          </p:nvPr>
        </p:nvSpPr>
        <p:spPr>
          <a:xfrm>
            <a:off x="457200" y="1935480"/>
            <a:ext cx="4618856" cy="4733880"/>
          </a:xfrm>
        </p:spPr>
        <p:txBody>
          <a:bodyPr>
            <a:normAutofit/>
          </a:bodyPr>
          <a:lstStyle/>
          <a:p>
            <a:r>
              <a:rPr lang="en-US" sz="2000" dirty="0" smtClean="0"/>
              <a:t>Sildenafil inhibition of ABC (ATP-binding cassette) transporters:</a:t>
            </a:r>
          </a:p>
          <a:p>
            <a:pPr lvl="1"/>
            <a:r>
              <a:rPr lang="en-US" dirty="0" smtClean="0"/>
              <a:t>ABCB1 </a:t>
            </a:r>
          </a:p>
          <a:p>
            <a:pPr lvl="2"/>
            <a:r>
              <a:rPr lang="en-US" dirty="0" smtClean="0"/>
              <a:t>(P-glycoprotein/MDR1)</a:t>
            </a:r>
          </a:p>
          <a:p>
            <a:pPr lvl="1"/>
            <a:r>
              <a:rPr lang="en-US" dirty="0" smtClean="0"/>
              <a:t>ABCC </a:t>
            </a:r>
          </a:p>
          <a:p>
            <a:pPr lvl="2"/>
            <a:r>
              <a:rPr lang="en-US" dirty="0" smtClean="0"/>
              <a:t>[Multidrug </a:t>
            </a:r>
            <a:r>
              <a:rPr lang="en-US" dirty="0"/>
              <a:t>R</a:t>
            </a:r>
            <a:r>
              <a:rPr lang="en-US" dirty="0" smtClean="0"/>
              <a:t>esistance-Associated Proteins (MRP)]</a:t>
            </a:r>
          </a:p>
          <a:p>
            <a:pPr lvl="1"/>
            <a:r>
              <a:rPr lang="en-US" dirty="0" smtClean="0"/>
              <a:t>ABCG2 </a:t>
            </a:r>
          </a:p>
          <a:p>
            <a:pPr lvl="2"/>
            <a:r>
              <a:rPr lang="en-US" dirty="0" smtClean="0"/>
              <a:t>(BCRP / MXR / ABCP)</a:t>
            </a:r>
          </a:p>
          <a:p>
            <a:r>
              <a:rPr lang="en-US" sz="2000" dirty="0" smtClean="0"/>
              <a:t>These are involved in multidrug resistance (MDR)</a:t>
            </a:r>
            <a:endParaRPr lang="en-US" sz="2000" dirty="0"/>
          </a:p>
        </p:txBody>
      </p:sp>
      <p:pic>
        <p:nvPicPr>
          <p:cNvPr id="5" name="Picture 9"/>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143366" y="1772816"/>
            <a:ext cx="3985172" cy="237626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extBox 1"/>
          <p:cNvSpPr txBox="1">
            <a:spLocks noChangeArrowheads="1"/>
          </p:cNvSpPr>
          <p:nvPr/>
        </p:nvSpPr>
        <p:spPr bwMode="auto">
          <a:xfrm>
            <a:off x="5004049" y="4148191"/>
            <a:ext cx="412449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nb-NO" sz="1600" i="1" dirty="0" smtClean="0">
                <a:latin typeface="+mn-lt"/>
              </a:rPr>
              <a:t>ABC transporter </a:t>
            </a:r>
            <a:r>
              <a:rPr lang="nb-NO" sz="1600" i="1" dirty="0" err="1" smtClean="0">
                <a:latin typeface="+mn-lt"/>
              </a:rPr>
              <a:t>topology</a:t>
            </a:r>
            <a:r>
              <a:rPr lang="nb-NO" sz="1600" i="1" dirty="0" smtClean="0">
                <a:latin typeface="+mn-lt"/>
              </a:rPr>
              <a:t> and </a:t>
            </a:r>
            <a:r>
              <a:rPr lang="nb-NO" sz="1600" i="1" dirty="0" err="1" smtClean="0">
                <a:latin typeface="+mn-lt"/>
              </a:rPr>
              <a:t>structure</a:t>
            </a:r>
            <a:endParaRPr lang="nb-NO" sz="1600" i="1" dirty="0" smtClean="0">
              <a:latin typeface="+mn-lt"/>
            </a:endParaRPr>
          </a:p>
          <a:p>
            <a:pPr eaLnBrk="1" hangingPunct="1"/>
            <a:r>
              <a:rPr lang="nb-NO" sz="1600" i="1" dirty="0" smtClean="0">
                <a:latin typeface="+mn-lt"/>
              </a:rPr>
              <a:t>(Ravna </a:t>
            </a:r>
            <a:r>
              <a:rPr lang="nb-NO" sz="1600" i="1" dirty="0">
                <a:latin typeface="+mn-lt"/>
              </a:rPr>
              <a:t>et al. </a:t>
            </a:r>
            <a:r>
              <a:rPr lang="nb-NO" sz="1600" i="1" dirty="0" err="1" smtClean="0">
                <a:latin typeface="+mn-lt"/>
              </a:rPr>
              <a:t>Eur</a:t>
            </a:r>
            <a:r>
              <a:rPr lang="nb-NO" sz="1600" i="1" dirty="0" smtClean="0">
                <a:latin typeface="+mn-lt"/>
              </a:rPr>
              <a:t> </a:t>
            </a:r>
            <a:r>
              <a:rPr lang="nb-NO" sz="1600" i="1" dirty="0">
                <a:latin typeface="+mn-lt"/>
              </a:rPr>
              <a:t>J Med </a:t>
            </a:r>
            <a:r>
              <a:rPr lang="nb-NO" sz="1600" i="1" dirty="0" err="1">
                <a:latin typeface="+mn-lt"/>
              </a:rPr>
              <a:t>Chem</a:t>
            </a:r>
            <a:r>
              <a:rPr lang="nb-NO" sz="1600" i="1" dirty="0">
                <a:latin typeface="+mn-lt"/>
              </a:rPr>
              <a:t>. </a:t>
            </a:r>
            <a:r>
              <a:rPr lang="nb-NO" sz="1600" i="1" dirty="0" smtClean="0">
                <a:latin typeface="+mn-lt"/>
              </a:rPr>
              <a:t>(2008)43:2557-678</a:t>
            </a:r>
            <a:r>
              <a:rPr lang="nb-NO" sz="1600" i="1" dirty="0">
                <a:latin typeface="+mn-lt"/>
              </a:rPr>
              <a:t>)</a:t>
            </a:r>
          </a:p>
        </p:txBody>
      </p:sp>
    </p:spTree>
    <p:extLst>
      <p:ext uri="{BB962C8B-B14F-4D97-AF65-F5344CB8AC3E}">
        <p14:creationId xmlns="" xmlns:p14="http://schemas.microsoft.com/office/powerpoint/2010/main" val="16213713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7848"/>
            <a:ext cx="8229600" cy="1143000"/>
          </a:xfrm>
        </p:spPr>
        <p:txBody>
          <a:bodyPr>
            <a:normAutofit fontScale="90000"/>
          </a:bodyPr>
          <a:lstStyle/>
          <a:p>
            <a:r>
              <a:rPr lang="nb-NO" dirty="0" err="1"/>
              <a:t>Multidrug</a:t>
            </a:r>
            <a:r>
              <a:rPr lang="nb-NO" dirty="0"/>
              <a:t> </a:t>
            </a:r>
            <a:r>
              <a:rPr lang="nb-NO" dirty="0" err="1"/>
              <a:t>resistance</a:t>
            </a:r>
            <a:r>
              <a:rPr lang="nb-NO" dirty="0"/>
              <a:t> (MDR) in cancer </a:t>
            </a:r>
            <a:r>
              <a:rPr lang="nb-NO" dirty="0" err="1"/>
              <a:t>cells</a:t>
            </a:r>
            <a:endParaRPr lang="nb-NO" dirty="0"/>
          </a:p>
        </p:txBody>
      </p:sp>
      <p:sp>
        <p:nvSpPr>
          <p:cNvPr id="3" name="Content Placeholder 2"/>
          <p:cNvSpPr>
            <a:spLocks noGrp="1"/>
          </p:cNvSpPr>
          <p:nvPr>
            <p:ph idx="1"/>
          </p:nvPr>
        </p:nvSpPr>
        <p:spPr>
          <a:xfrm>
            <a:off x="670298" y="2327247"/>
            <a:ext cx="2931031" cy="2973961"/>
          </a:xfrm>
        </p:spPr>
        <p:txBody>
          <a:bodyPr>
            <a:normAutofit/>
          </a:bodyPr>
          <a:lstStyle/>
          <a:p>
            <a:pPr marL="0" indent="0">
              <a:buNone/>
            </a:pPr>
            <a:r>
              <a:rPr lang="en-US" sz="2000" dirty="0"/>
              <a:t>An important contribution factor for MDR:</a:t>
            </a:r>
          </a:p>
          <a:p>
            <a:r>
              <a:rPr lang="en-US" sz="2000" dirty="0"/>
              <a:t>Overexpression of ABC </a:t>
            </a:r>
            <a:r>
              <a:rPr lang="en-US" sz="2000" dirty="0" smtClean="0"/>
              <a:t>transporters</a:t>
            </a:r>
            <a:endParaRPr lang="nb-NO" sz="2000" dirty="0"/>
          </a:p>
        </p:txBody>
      </p:sp>
      <p:graphicFrame>
        <p:nvGraphicFramePr>
          <p:cNvPr id="4" name="Diagram 3"/>
          <p:cNvGraphicFramePr/>
          <p:nvPr>
            <p:extLst>
              <p:ext uri="{D42A27DB-BD31-4B8C-83A1-F6EECF244321}">
                <p14:modId xmlns="" xmlns:p14="http://schemas.microsoft.com/office/powerpoint/2010/main" val="1024135500"/>
              </p:ext>
            </p:extLst>
          </p:nvPr>
        </p:nvGraphicFramePr>
        <p:xfrm>
          <a:off x="3742006" y="2204153"/>
          <a:ext cx="4163616" cy="3240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372023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ChangeArrowheads="1"/>
          </p:cNvSpPr>
          <p:nvPr>
            <p:ph type="body"/>
          </p:nvPr>
        </p:nvSpPr>
        <p:spPr>
          <a:xfrm>
            <a:off x="622300" y="1797050"/>
            <a:ext cx="6462713" cy="3732213"/>
          </a:xfrm>
        </p:spPr>
        <p:txBody>
          <a:bodyPr tIns="25471"/>
          <a:lstStyle/>
          <a:p>
            <a:pPr marL="309563" indent="-309563" eaLnBrk="1" hangingPunct="1">
              <a:spcBef>
                <a:spcPts val="725"/>
              </a:spcBef>
              <a:tabLst>
                <a:tab pos="655638" algn="l"/>
                <a:tab pos="1312863" algn="l"/>
                <a:tab pos="1968500" algn="l"/>
                <a:tab pos="2625725" algn="l"/>
                <a:tab pos="3282950" algn="l"/>
                <a:tab pos="3938588" algn="l"/>
                <a:tab pos="4595813" algn="l"/>
                <a:tab pos="5253038" algn="l"/>
                <a:tab pos="5908675" algn="l"/>
              </a:tabLst>
              <a:defRPr/>
            </a:pPr>
            <a:endParaRPr lang="en-US" sz="2900" dirty="0" smtClean="0">
              <a:solidFill>
                <a:srgbClr val="000080"/>
              </a:solidFill>
            </a:endParaRPr>
          </a:p>
          <a:p>
            <a:pPr marL="309563" indent="-309563" eaLnBrk="1" hangingPunct="1">
              <a:spcBef>
                <a:spcPts val="725"/>
              </a:spcBef>
              <a:tabLst>
                <a:tab pos="655638" algn="l"/>
                <a:tab pos="1312863" algn="l"/>
                <a:tab pos="1968500" algn="l"/>
                <a:tab pos="2625725" algn="l"/>
                <a:tab pos="3282950" algn="l"/>
                <a:tab pos="3938588" algn="l"/>
                <a:tab pos="4595813" algn="l"/>
                <a:tab pos="5253038" algn="l"/>
                <a:tab pos="5908675" algn="l"/>
              </a:tabLst>
              <a:defRPr/>
            </a:pPr>
            <a:endParaRPr lang="en-US" sz="2900" dirty="0" smtClean="0">
              <a:solidFill>
                <a:srgbClr val="000080"/>
              </a:solidFill>
            </a:endParaRPr>
          </a:p>
        </p:txBody>
      </p:sp>
      <p:sp>
        <p:nvSpPr>
          <p:cNvPr id="8195" name="Oval 2"/>
          <p:cNvSpPr>
            <a:spLocks noChangeArrowheads="1"/>
          </p:cNvSpPr>
          <p:nvPr/>
        </p:nvSpPr>
        <p:spPr bwMode="auto">
          <a:xfrm>
            <a:off x="1312863" y="2351088"/>
            <a:ext cx="3608387" cy="2971800"/>
          </a:xfrm>
          <a:prstGeom prst="ellipse">
            <a:avLst/>
          </a:prstGeom>
          <a:gradFill rotWithShape="0">
            <a:gsLst>
              <a:gs pos="0">
                <a:srgbClr val="FFFFFF"/>
              </a:gs>
              <a:gs pos="100000">
                <a:srgbClr val="E6FF00"/>
              </a:gs>
            </a:gsLst>
            <a:path path="shape">
              <a:fillToRect l="50000" t="50000" r="50000" b="50000"/>
            </a:path>
          </a:gradFill>
          <a:ln w="76320">
            <a:solidFill>
              <a:srgbClr val="FF9966"/>
            </a:solidFill>
            <a:miter lim="800000"/>
            <a:headEnd/>
            <a:tailEnd/>
          </a:ln>
        </p:spPr>
        <p:txBody>
          <a:bodyPr wrap="none" lIns="82945" tIns="41473" rIns="82945" bIns="41473" anchor="ctr"/>
          <a:lstStyle/>
          <a:p>
            <a:endParaRPr lang="nb-NO"/>
          </a:p>
        </p:txBody>
      </p:sp>
      <p:sp>
        <p:nvSpPr>
          <p:cNvPr id="8196" name="AutoShape 3"/>
          <p:cNvSpPr>
            <a:spLocks noChangeArrowheads="1"/>
          </p:cNvSpPr>
          <p:nvPr/>
        </p:nvSpPr>
        <p:spPr bwMode="auto">
          <a:xfrm>
            <a:off x="4146550" y="3249613"/>
            <a:ext cx="1314450" cy="1036637"/>
          </a:xfrm>
          <a:prstGeom prst="roundRect">
            <a:avLst>
              <a:gd name="adj" fmla="val 16667"/>
            </a:avLst>
          </a:prstGeom>
          <a:gradFill rotWithShape="0">
            <a:gsLst>
              <a:gs pos="0">
                <a:srgbClr val="2F7517"/>
              </a:gs>
              <a:gs pos="50000">
                <a:srgbClr val="66FF33"/>
              </a:gs>
              <a:gs pos="100000">
                <a:srgbClr val="2F7517"/>
              </a:gs>
            </a:gsLst>
            <a:lin ang="5400000" scaled="1"/>
          </a:gradFill>
          <a:ln w="9360">
            <a:solidFill>
              <a:srgbClr val="000000"/>
            </a:solidFill>
            <a:miter lim="800000"/>
            <a:headEnd/>
            <a:tailEnd/>
          </a:ln>
        </p:spPr>
        <p:txBody>
          <a:bodyPr wrap="none" lIns="81639" tIns="61719" rIns="81639" bIns="42452" anchor="ctr"/>
          <a:lstStyle/>
          <a:p>
            <a:pPr algn="ctr">
              <a:tabLst>
                <a:tab pos="655638" algn="l"/>
                <a:tab pos="1312863" algn="l"/>
              </a:tabLst>
            </a:pPr>
            <a:r>
              <a:rPr lang="en-US" sz="2200" dirty="0" smtClean="0">
                <a:solidFill>
                  <a:srgbClr val="000000"/>
                </a:solidFill>
              </a:rPr>
              <a:t>ABC</a:t>
            </a:r>
            <a:endParaRPr lang="en-US" sz="2200" dirty="0">
              <a:solidFill>
                <a:srgbClr val="000000"/>
              </a:solidFill>
            </a:endParaRPr>
          </a:p>
          <a:p>
            <a:pPr algn="ctr">
              <a:tabLst>
                <a:tab pos="655638" algn="l"/>
                <a:tab pos="1312863" algn="l"/>
              </a:tabLst>
            </a:pPr>
            <a:r>
              <a:rPr lang="en-US" sz="2200" dirty="0">
                <a:solidFill>
                  <a:srgbClr val="000000"/>
                </a:solidFill>
              </a:rPr>
              <a:t>transporter</a:t>
            </a:r>
          </a:p>
        </p:txBody>
      </p:sp>
      <p:sp>
        <p:nvSpPr>
          <p:cNvPr id="8197" name="Oval 4"/>
          <p:cNvSpPr>
            <a:spLocks noChangeArrowheads="1"/>
          </p:cNvSpPr>
          <p:nvPr/>
        </p:nvSpPr>
        <p:spPr bwMode="auto">
          <a:xfrm>
            <a:off x="2211388" y="3455988"/>
            <a:ext cx="1658937" cy="554037"/>
          </a:xfrm>
          <a:prstGeom prst="ellipse">
            <a:avLst/>
          </a:prstGeom>
          <a:gradFill rotWithShape="0">
            <a:gsLst>
              <a:gs pos="0">
                <a:srgbClr val="FFFFFF"/>
              </a:gs>
              <a:gs pos="100000">
                <a:srgbClr val="757575"/>
              </a:gs>
            </a:gsLst>
            <a:path path="shape">
              <a:fillToRect l="50000" t="50000" r="50000" b="50000"/>
            </a:path>
          </a:gradFill>
          <a:ln w="9360">
            <a:solidFill>
              <a:srgbClr val="000000"/>
            </a:solidFill>
            <a:miter lim="800000"/>
            <a:headEnd/>
            <a:tailEnd/>
          </a:ln>
        </p:spPr>
        <p:txBody>
          <a:bodyPr wrap="none" lIns="81639" tIns="61719" rIns="81639" bIns="42452" anchor="ctr"/>
          <a:lstStyle/>
          <a:p>
            <a:pPr algn="ctr">
              <a:tabLst>
                <a:tab pos="655638" algn="l"/>
                <a:tab pos="1312863" algn="l"/>
              </a:tabLst>
            </a:pPr>
            <a:r>
              <a:rPr lang="en-US" sz="2200" dirty="0" smtClean="0">
                <a:solidFill>
                  <a:srgbClr val="000000"/>
                </a:solidFill>
              </a:rPr>
              <a:t>cytostatic</a:t>
            </a:r>
            <a:endParaRPr lang="en-US" sz="2200" dirty="0">
              <a:solidFill>
                <a:srgbClr val="000000"/>
              </a:solidFill>
            </a:endParaRPr>
          </a:p>
        </p:txBody>
      </p:sp>
    </p:spTree>
    <p:extLst>
      <p:ext uri="{BB962C8B-B14F-4D97-AF65-F5344CB8AC3E}">
        <p14:creationId xmlns="" xmlns:p14="http://schemas.microsoft.com/office/powerpoint/2010/main" val="4251125422"/>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Grp="1" noChangeArrowheads="1"/>
          </p:cNvSpPr>
          <p:nvPr>
            <p:ph type="body"/>
          </p:nvPr>
        </p:nvSpPr>
        <p:spPr>
          <a:xfrm>
            <a:off x="622300" y="1797050"/>
            <a:ext cx="6462713" cy="3732213"/>
          </a:xfrm>
        </p:spPr>
        <p:txBody>
          <a:bodyPr tIns="25471"/>
          <a:lstStyle/>
          <a:p>
            <a:pPr marL="309563" indent="-309563" eaLnBrk="1" hangingPunct="1">
              <a:spcBef>
                <a:spcPts val="725"/>
              </a:spcBef>
              <a:tabLst>
                <a:tab pos="655638" algn="l"/>
                <a:tab pos="1312863" algn="l"/>
                <a:tab pos="1968500" algn="l"/>
                <a:tab pos="2625725" algn="l"/>
                <a:tab pos="3282950" algn="l"/>
                <a:tab pos="3938588" algn="l"/>
                <a:tab pos="4595813" algn="l"/>
                <a:tab pos="5253038" algn="l"/>
                <a:tab pos="5908675" algn="l"/>
              </a:tabLst>
              <a:defRPr/>
            </a:pPr>
            <a:endParaRPr lang="en-US" sz="2900" dirty="0" smtClean="0">
              <a:solidFill>
                <a:srgbClr val="000080"/>
              </a:solidFill>
            </a:endParaRPr>
          </a:p>
          <a:p>
            <a:pPr marL="309563" indent="-309563" eaLnBrk="1" hangingPunct="1">
              <a:spcBef>
                <a:spcPts val="725"/>
              </a:spcBef>
              <a:tabLst>
                <a:tab pos="655638" algn="l"/>
                <a:tab pos="1312863" algn="l"/>
                <a:tab pos="1968500" algn="l"/>
                <a:tab pos="2625725" algn="l"/>
                <a:tab pos="3282950" algn="l"/>
                <a:tab pos="3938588" algn="l"/>
                <a:tab pos="4595813" algn="l"/>
                <a:tab pos="5253038" algn="l"/>
                <a:tab pos="5908675" algn="l"/>
              </a:tabLst>
              <a:defRPr/>
            </a:pPr>
            <a:endParaRPr lang="en-US" sz="2900" dirty="0" smtClean="0">
              <a:solidFill>
                <a:srgbClr val="000080"/>
              </a:solidFill>
            </a:endParaRPr>
          </a:p>
        </p:txBody>
      </p:sp>
      <p:sp>
        <p:nvSpPr>
          <p:cNvPr id="9219" name="Oval 2"/>
          <p:cNvSpPr>
            <a:spLocks noChangeArrowheads="1"/>
          </p:cNvSpPr>
          <p:nvPr/>
        </p:nvSpPr>
        <p:spPr bwMode="auto">
          <a:xfrm>
            <a:off x="1312863" y="2351088"/>
            <a:ext cx="3608387" cy="2971800"/>
          </a:xfrm>
          <a:prstGeom prst="ellipse">
            <a:avLst/>
          </a:prstGeom>
          <a:gradFill rotWithShape="0">
            <a:gsLst>
              <a:gs pos="0">
                <a:srgbClr val="FFFFFF"/>
              </a:gs>
              <a:gs pos="100000">
                <a:srgbClr val="E6FF00"/>
              </a:gs>
            </a:gsLst>
            <a:path path="shape">
              <a:fillToRect l="50000" t="50000" r="50000" b="50000"/>
            </a:path>
          </a:gradFill>
          <a:ln w="76320">
            <a:solidFill>
              <a:srgbClr val="FF9966"/>
            </a:solidFill>
            <a:miter lim="800000"/>
            <a:headEnd/>
            <a:tailEnd/>
          </a:ln>
        </p:spPr>
        <p:txBody>
          <a:bodyPr wrap="none" lIns="82945" tIns="41473" rIns="82945" bIns="41473" anchor="ctr"/>
          <a:lstStyle/>
          <a:p>
            <a:endParaRPr lang="nb-NO"/>
          </a:p>
        </p:txBody>
      </p:sp>
      <p:sp>
        <p:nvSpPr>
          <p:cNvPr id="9220" name="Oval 4"/>
          <p:cNvSpPr>
            <a:spLocks noChangeArrowheads="1"/>
          </p:cNvSpPr>
          <p:nvPr/>
        </p:nvSpPr>
        <p:spPr bwMode="auto">
          <a:xfrm>
            <a:off x="3940175" y="3455988"/>
            <a:ext cx="1658938" cy="554037"/>
          </a:xfrm>
          <a:prstGeom prst="ellipse">
            <a:avLst/>
          </a:prstGeom>
          <a:gradFill rotWithShape="0">
            <a:gsLst>
              <a:gs pos="0">
                <a:srgbClr val="FFFFFF"/>
              </a:gs>
              <a:gs pos="100000">
                <a:srgbClr val="757575"/>
              </a:gs>
            </a:gsLst>
            <a:path path="shape">
              <a:fillToRect l="50000" t="50000" r="50000" b="50000"/>
            </a:path>
          </a:gradFill>
          <a:ln w="9360">
            <a:solidFill>
              <a:srgbClr val="000000"/>
            </a:solidFill>
            <a:miter lim="800000"/>
            <a:headEnd/>
            <a:tailEnd/>
          </a:ln>
        </p:spPr>
        <p:txBody>
          <a:bodyPr wrap="none" lIns="81639" tIns="61719" rIns="81639" bIns="42452" anchor="ctr"/>
          <a:lstStyle/>
          <a:p>
            <a:pPr algn="ctr">
              <a:tabLst>
                <a:tab pos="655638" algn="l"/>
                <a:tab pos="1312863" algn="l"/>
              </a:tabLst>
            </a:pPr>
            <a:r>
              <a:rPr lang="en-US" sz="2200">
                <a:solidFill>
                  <a:srgbClr val="000000"/>
                </a:solidFill>
              </a:rPr>
              <a:t>Cytotoxic</a:t>
            </a:r>
          </a:p>
        </p:txBody>
      </p:sp>
      <p:sp>
        <p:nvSpPr>
          <p:cNvPr id="9221" name="AutoShape 7"/>
          <p:cNvSpPr>
            <a:spLocks noChangeArrowheads="1"/>
          </p:cNvSpPr>
          <p:nvPr/>
        </p:nvSpPr>
        <p:spPr bwMode="auto">
          <a:xfrm>
            <a:off x="4146550" y="3249613"/>
            <a:ext cx="1314450" cy="1036637"/>
          </a:xfrm>
          <a:prstGeom prst="roundRect">
            <a:avLst>
              <a:gd name="adj" fmla="val 16667"/>
            </a:avLst>
          </a:prstGeom>
          <a:gradFill rotWithShape="0">
            <a:gsLst>
              <a:gs pos="0">
                <a:srgbClr val="2F7517"/>
              </a:gs>
              <a:gs pos="50000">
                <a:srgbClr val="66FF33"/>
              </a:gs>
              <a:gs pos="100000">
                <a:srgbClr val="2F7517"/>
              </a:gs>
            </a:gsLst>
            <a:lin ang="5400000" scaled="1"/>
          </a:gradFill>
          <a:ln w="9360">
            <a:solidFill>
              <a:srgbClr val="000000"/>
            </a:solidFill>
            <a:miter lim="800000"/>
            <a:headEnd/>
            <a:tailEnd/>
          </a:ln>
        </p:spPr>
        <p:txBody>
          <a:bodyPr wrap="none" lIns="81639" tIns="61719" rIns="81639" bIns="42452" anchor="ctr"/>
          <a:lstStyle/>
          <a:p>
            <a:pPr algn="ctr">
              <a:tabLst>
                <a:tab pos="655638" algn="l"/>
                <a:tab pos="1312863" algn="l"/>
              </a:tabLst>
            </a:pPr>
            <a:r>
              <a:rPr lang="en-US" sz="2200" dirty="0" smtClean="0">
                <a:solidFill>
                  <a:srgbClr val="000000"/>
                </a:solidFill>
              </a:rPr>
              <a:t>ABC</a:t>
            </a:r>
            <a:endParaRPr lang="en-US" sz="2200" dirty="0">
              <a:solidFill>
                <a:srgbClr val="000000"/>
              </a:solidFill>
            </a:endParaRPr>
          </a:p>
          <a:p>
            <a:pPr algn="ctr">
              <a:tabLst>
                <a:tab pos="655638" algn="l"/>
                <a:tab pos="1312863" algn="l"/>
              </a:tabLst>
            </a:pPr>
            <a:r>
              <a:rPr lang="en-US" sz="2200" dirty="0">
                <a:solidFill>
                  <a:srgbClr val="000000"/>
                </a:solidFill>
              </a:rPr>
              <a:t>transporter</a:t>
            </a:r>
          </a:p>
        </p:txBody>
      </p:sp>
    </p:spTree>
    <p:extLst>
      <p:ext uri="{BB962C8B-B14F-4D97-AF65-F5344CB8AC3E}">
        <p14:creationId xmlns="" xmlns:p14="http://schemas.microsoft.com/office/powerpoint/2010/main" val="585912932"/>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Grp="1" noChangeArrowheads="1"/>
          </p:cNvSpPr>
          <p:nvPr>
            <p:ph type="body"/>
          </p:nvPr>
        </p:nvSpPr>
        <p:spPr>
          <a:xfrm>
            <a:off x="622300" y="1797050"/>
            <a:ext cx="6462713" cy="3732213"/>
          </a:xfrm>
        </p:spPr>
        <p:txBody>
          <a:bodyPr tIns="25471"/>
          <a:lstStyle/>
          <a:p>
            <a:pPr marL="309563" indent="-309563" eaLnBrk="1" hangingPunct="1">
              <a:spcBef>
                <a:spcPts val="725"/>
              </a:spcBef>
              <a:tabLst>
                <a:tab pos="655638" algn="l"/>
                <a:tab pos="1312863" algn="l"/>
                <a:tab pos="1968500" algn="l"/>
                <a:tab pos="2625725" algn="l"/>
                <a:tab pos="3282950" algn="l"/>
                <a:tab pos="3938588" algn="l"/>
                <a:tab pos="4595813" algn="l"/>
                <a:tab pos="5253038" algn="l"/>
                <a:tab pos="5908675" algn="l"/>
              </a:tabLst>
              <a:defRPr/>
            </a:pPr>
            <a:endParaRPr lang="en-US" sz="2900" dirty="0" smtClean="0">
              <a:solidFill>
                <a:srgbClr val="000080"/>
              </a:solidFill>
            </a:endParaRPr>
          </a:p>
          <a:p>
            <a:pPr marL="309563" indent="-309563" eaLnBrk="1" hangingPunct="1">
              <a:spcBef>
                <a:spcPts val="725"/>
              </a:spcBef>
              <a:tabLst>
                <a:tab pos="655638" algn="l"/>
                <a:tab pos="1312863" algn="l"/>
                <a:tab pos="1968500" algn="l"/>
                <a:tab pos="2625725" algn="l"/>
                <a:tab pos="3282950" algn="l"/>
                <a:tab pos="3938588" algn="l"/>
                <a:tab pos="4595813" algn="l"/>
                <a:tab pos="5253038" algn="l"/>
                <a:tab pos="5908675" algn="l"/>
              </a:tabLst>
              <a:defRPr/>
            </a:pPr>
            <a:endParaRPr lang="en-US" sz="2900" dirty="0" smtClean="0">
              <a:solidFill>
                <a:srgbClr val="000080"/>
              </a:solidFill>
            </a:endParaRPr>
          </a:p>
        </p:txBody>
      </p:sp>
      <p:sp>
        <p:nvSpPr>
          <p:cNvPr id="10243" name="Oval 2"/>
          <p:cNvSpPr>
            <a:spLocks noChangeArrowheads="1"/>
          </p:cNvSpPr>
          <p:nvPr/>
        </p:nvSpPr>
        <p:spPr bwMode="auto">
          <a:xfrm>
            <a:off x="1312863" y="2351088"/>
            <a:ext cx="3608387" cy="2971800"/>
          </a:xfrm>
          <a:prstGeom prst="ellipse">
            <a:avLst/>
          </a:prstGeom>
          <a:gradFill rotWithShape="0">
            <a:gsLst>
              <a:gs pos="0">
                <a:srgbClr val="FFFFFF"/>
              </a:gs>
              <a:gs pos="100000">
                <a:srgbClr val="E6FF00"/>
              </a:gs>
            </a:gsLst>
            <a:path path="shape">
              <a:fillToRect l="50000" t="50000" r="50000" b="50000"/>
            </a:path>
          </a:gradFill>
          <a:ln w="76320">
            <a:solidFill>
              <a:srgbClr val="FF9966"/>
            </a:solidFill>
            <a:miter lim="800000"/>
            <a:headEnd/>
            <a:tailEnd/>
          </a:ln>
        </p:spPr>
        <p:txBody>
          <a:bodyPr wrap="none" lIns="82945" tIns="41473" rIns="82945" bIns="41473" anchor="ctr"/>
          <a:lstStyle/>
          <a:p>
            <a:endParaRPr lang="nb-NO"/>
          </a:p>
        </p:txBody>
      </p:sp>
      <p:sp>
        <p:nvSpPr>
          <p:cNvPr id="10244" name="Oval 3"/>
          <p:cNvSpPr>
            <a:spLocks noChangeArrowheads="1"/>
          </p:cNvSpPr>
          <p:nvPr/>
        </p:nvSpPr>
        <p:spPr bwMode="auto">
          <a:xfrm>
            <a:off x="5599113" y="3455988"/>
            <a:ext cx="1658937" cy="554037"/>
          </a:xfrm>
          <a:prstGeom prst="ellipse">
            <a:avLst/>
          </a:prstGeom>
          <a:gradFill rotWithShape="0">
            <a:gsLst>
              <a:gs pos="0">
                <a:srgbClr val="FFFFFF"/>
              </a:gs>
              <a:gs pos="100000">
                <a:srgbClr val="757575"/>
              </a:gs>
            </a:gsLst>
            <a:path path="shape">
              <a:fillToRect l="50000" t="50000" r="50000" b="50000"/>
            </a:path>
          </a:gradFill>
          <a:ln w="9360">
            <a:solidFill>
              <a:srgbClr val="000000"/>
            </a:solidFill>
            <a:miter lim="800000"/>
            <a:headEnd/>
            <a:tailEnd/>
          </a:ln>
        </p:spPr>
        <p:txBody>
          <a:bodyPr wrap="none" lIns="81639" tIns="61719" rIns="81639" bIns="42452" anchor="ctr"/>
          <a:lstStyle/>
          <a:p>
            <a:pPr algn="ctr">
              <a:tabLst>
                <a:tab pos="655638" algn="l"/>
                <a:tab pos="1312863" algn="l"/>
              </a:tabLst>
            </a:pPr>
            <a:r>
              <a:rPr lang="en-US" sz="2200" dirty="0" smtClean="0">
                <a:solidFill>
                  <a:srgbClr val="000000"/>
                </a:solidFill>
              </a:rPr>
              <a:t>cytostatic</a:t>
            </a:r>
            <a:endParaRPr lang="en-US" sz="2200" dirty="0">
              <a:solidFill>
                <a:srgbClr val="000000"/>
              </a:solidFill>
            </a:endParaRPr>
          </a:p>
        </p:txBody>
      </p:sp>
      <p:sp>
        <p:nvSpPr>
          <p:cNvPr id="10245" name="AutoShape 4"/>
          <p:cNvSpPr>
            <a:spLocks noChangeArrowheads="1"/>
          </p:cNvSpPr>
          <p:nvPr/>
        </p:nvSpPr>
        <p:spPr bwMode="auto">
          <a:xfrm>
            <a:off x="4146550" y="3249613"/>
            <a:ext cx="1314450" cy="1036637"/>
          </a:xfrm>
          <a:prstGeom prst="roundRect">
            <a:avLst>
              <a:gd name="adj" fmla="val 16667"/>
            </a:avLst>
          </a:prstGeom>
          <a:gradFill rotWithShape="0">
            <a:gsLst>
              <a:gs pos="0">
                <a:srgbClr val="2F7517"/>
              </a:gs>
              <a:gs pos="50000">
                <a:srgbClr val="66FF33"/>
              </a:gs>
              <a:gs pos="100000">
                <a:srgbClr val="2F7517"/>
              </a:gs>
            </a:gsLst>
            <a:lin ang="5400000" scaled="1"/>
          </a:gradFill>
          <a:ln w="9360">
            <a:solidFill>
              <a:srgbClr val="000000"/>
            </a:solidFill>
            <a:miter lim="800000"/>
            <a:headEnd/>
            <a:tailEnd/>
          </a:ln>
        </p:spPr>
        <p:txBody>
          <a:bodyPr wrap="none" lIns="81639" tIns="61719" rIns="81639" bIns="42452" anchor="ctr"/>
          <a:lstStyle/>
          <a:p>
            <a:pPr algn="ctr">
              <a:tabLst>
                <a:tab pos="655638" algn="l"/>
                <a:tab pos="1312863" algn="l"/>
              </a:tabLst>
            </a:pPr>
            <a:r>
              <a:rPr lang="en-US" sz="2200" dirty="0" smtClean="0">
                <a:solidFill>
                  <a:srgbClr val="000000"/>
                </a:solidFill>
              </a:rPr>
              <a:t>ABC</a:t>
            </a:r>
            <a:endParaRPr lang="en-US" sz="2200" dirty="0">
              <a:solidFill>
                <a:srgbClr val="000000"/>
              </a:solidFill>
            </a:endParaRPr>
          </a:p>
          <a:p>
            <a:pPr algn="ctr">
              <a:tabLst>
                <a:tab pos="655638" algn="l"/>
                <a:tab pos="1312863" algn="l"/>
              </a:tabLst>
            </a:pPr>
            <a:r>
              <a:rPr lang="en-US" sz="2200" dirty="0">
                <a:solidFill>
                  <a:srgbClr val="000000"/>
                </a:solidFill>
              </a:rPr>
              <a:t>transporter</a:t>
            </a:r>
          </a:p>
        </p:txBody>
      </p:sp>
    </p:spTree>
    <p:extLst>
      <p:ext uri="{BB962C8B-B14F-4D97-AF65-F5344CB8AC3E}">
        <p14:creationId xmlns="" xmlns:p14="http://schemas.microsoft.com/office/powerpoint/2010/main" val="2316337209"/>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Oval 1"/>
          <p:cNvSpPr>
            <a:spLocks noChangeArrowheads="1"/>
          </p:cNvSpPr>
          <p:nvPr/>
        </p:nvSpPr>
        <p:spPr bwMode="auto">
          <a:xfrm>
            <a:off x="1312863" y="2351088"/>
            <a:ext cx="3608387" cy="2971800"/>
          </a:xfrm>
          <a:prstGeom prst="ellipse">
            <a:avLst/>
          </a:prstGeom>
          <a:gradFill rotWithShape="0">
            <a:gsLst>
              <a:gs pos="0">
                <a:srgbClr val="FFFFFF"/>
              </a:gs>
              <a:gs pos="100000">
                <a:srgbClr val="E6FF00"/>
              </a:gs>
            </a:gsLst>
            <a:path path="shape">
              <a:fillToRect l="50000" t="50000" r="50000" b="50000"/>
            </a:path>
          </a:gradFill>
          <a:ln w="76320">
            <a:solidFill>
              <a:srgbClr val="FF9966"/>
            </a:solidFill>
            <a:miter lim="800000"/>
            <a:headEnd/>
            <a:tailEnd/>
          </a:ln>
        </p:spPr>
        <p:txBody>
          <a:bodyPr wrap="none" lIns="82945" tIns="41473" rIns="82945" bIns="41473" anchor="ctr"/>
          <a:lstStyle/>
          <a:p>
            <a:endParaRPr lang="nb-NO"/>
          </a:p>
        </p:txBody>
      </p:sp>
      <p:sp>
        <p:nvSpPr>
          <p:cNvPr id="11267" name="AutoShape 2"/>
          <p:cNvSpPr>
            <a:spLocks noChangeArrowheads="1"/>
          </p:cNvSpPr>
          <p:nvPr/>
        </p:nvSpPr>
        <p:spPr bwMode="auto">
          <a:xfrm>
            <a:off x="4146550" y="3249613"/>
            <a:ext cx="1314450" cy="1036637"/>
          </a:xfrm>
          <a:prstGeom prst="roundRect">
            <a:avLst>
              <a:gd name="adj" fmla="val 16667"/>
            </a:avLst>
          </a:prstGeom>
          <a:gradFill rotWithShape="0">
            <a:gsLst>
              <a:gs pos="0">
                <a:srgbClr val="2F7517"/>
              </a:gs>
              <a:gs pos="50000">
                <a:srgbClr val="66FF33"/>
              </a:gs>
              <a:gs pos="100000">
                <a:srgbClr val="2F7517"/>
              </a:gs>
            </a:gsLst>
            <a:lin ang="5400000" scaled="1"/>
          </a:gradFill>
          <a:ln w="9360">
            <a:solidFill>
              <a:srgbClr val="000000"/>
            </a:solidFill>
            <a:miter lim="800000"/>
            <a:headEnd/>
            <a:tailEnd/>
          </a:ln>
        </p:spPr>
        <p:txBody>
          <a:bodyPr wrap="none" lIns="81639" tIns="61719" rIns="81639" bIns="42452" anchor="ctr"/>
          <a:lstStyle/>
          <a:p>
            <a:pPr algn="ctr">
              <a:tabLst>
                <a:tab pos="655638" algn="l"/>
                <a:tab pos="1312863" algn="l"/>
              </a:tabLst>
            </a:pPr>
            <a:r>
              <a:rPr lang="en-US" sz="2200" dirty="0" smtClean="0">
                <a:solidFill>
                  <a:srgbClr val="000000"/>
                </a:solidFill>
              </a:rPr>
              <a:t>ABC</a:t>
            </a:r>
            <a:endParaRPr lang="en-US" sz="2200" dirty="0">
              <a:solidFill>
                <a:srgbClr val="000000"/>
              </a:solidFill>
            </a:endParaRPr>
          </a:p>
          <a:p>
            <a:pPr algn="ctr">
              <a:tabLst>
                <a:tab pos="655638" algn="l"/>
                <a:tab pos="1312863" algn="l"/>
              </a:tabLst>
            </a:pPr>
            <a:r>
              <a:rPr lang="en-US" sz="2200" dirty="0">
                <a:solidFill>
                  <a:srgbClr val="000000"/>
                </a:solidFill>
              </a:rPr>
              <a:t>transporter</a:t>
            </a:r>
          </a:p>
        </p:txBody>
      </p:sp>
      <p:sp>
        <p:nvSpPr>
          <p:cNvPr id="11268" name="Oval 3"/>
          <p:cNvSpPr>
            <a:spLocks noChangeArrowheads="1"/>
          </p:cNvSpPr>
          <p:nvPr/>
        </p:nvSpPr>
        <p:spPr bwMode="auto">
          <a:xfrm>
            <a:off x="1589088" y="3455988"/>
            <a:ext cx="1658937" cy="554037"/>
          </a:xfrm>
          <a:prstGeom prst="ellipse">
            <a:avLst/>
          </a:prstGeom>
          <a:gradFill rotWithShape="0">
            <a:gsLst>
              <a:gs pos="0">
                <a:srgbClr val="FFFFFF"/>
              </a:gs>
              <a:gs pos="100000">
                <a:srgbClr val="757575"/>
              </a:gs>
            </a:gsLst>
            <a:path path="shape">
              <a:fillToRect l="50000" t="50000" r="50000" b="50000"/>
            </a:path>
          </a:gradFill>
          <a:ln w="9360">
            <a:solidFill>
              <a:srgbClr val="000000"/>
            </a:solidFill>
            <a:miter lim="800000"/>
            <a:headEnd/>
            <a:tailEnd/>
          </a:ln>
        </p:spPr>
        <p:txBody>
          <a:bodyPr wrap="none" lIns="81639" tIns="61719" rIns="81639" bIns="42452" anchor="ctr"/>
          <a:lstStyle/>
          <a:p>
            <a:pPr algn="ctr">
              <a:tabLst>
                <a:tab pos="655638" algn="l"/>
                <a:tab pos="1312863" algn="l"/>
              </a:tabLst>
            </a:pPr>
            <a:r>
              <a:rPr lang="en-US" sz="2200" dirty="0" smtClean="0">
                <a:solidFill>
                  <a:srgbClr val="000000"/>
                </a:solidFill>
              </a:rPr>
              <a:t>cytostatic</a:t>
            </a:r>
            <a:endParaRPr lang="en-US" sz="2200" dirty="0">
              <a:solidFill>
                <a:srgbClr val="000000"/>
              </a:solidFill>
            </a:endParaRPr>
          </a:p>
        </p:txBody>
      </p:sp>
      <p:sp>
        <p:nvSpPr>
          <p:cNvPr id="11269" name="Oval 4"/>
          <p:cNvSpPr>
            <a:spLocks noChangeArrowheads="1"/>
          </p:cNvSpPr>
          <p:nvPr/>
        </p:nvSpPr>
        <p:spPr bwMode="auto">
          <a:xfrm>
            <a:off x="3525838" y="3111500"/>
            <a:ext cx="414337" cy="414338"/>
          </a:xfrm>
          <a:prstGeom prst="ellipse">
            <a:avLst/>
          </a:prstGeom>
          <a:gradFill rotWithShape="0">
            <a:gsLst>
              <a:gs pos="0">
                <a:srgbClr val="FFFF00"/>
              </a:gs>
              <a:gs pos="100000">
                <a:srgbClr val="FF00FF"/>
              </a:gs>
            </a:gsLst>
            <a:path path="shape">
              <a:fillToRect l="50000" t="50000" r="50000" b="50000"/>
            </a:path>
          </a:gradFill>
          <a:ln w="9360">
            <a:solidFill>
              <a:srgbClr val="000000"/>
            </a:solidFill>
            <a:miter lim="800000"/>
            <a:headEnd/>
            <a:tailEnd/>
          </a:ln>
        </p:spPr>
        <p:txBody>
          <a:bodyPr wrap="none" lIns="82945" tIns="41473" rIns="82945" bIns="41473" anchor="ctr"/>
          <a:lstStyle/>
          <a:p>
            <a:endParaRPr lang="nb-NO"/>
          </a:p>
        </p:txBody>
      </p:sp>
      <p:pic>
        <p:nvPicPr>
          <p:cNvPr id="1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379390" y="2898009"/>
            <a:ext cx="707231" cy="7032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786027898"/>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Oval 1"/>
          <p:cNvSpPr>
            <a:spLocks noChangeArrowheads="1"/>
          </p:cNvSpPr>
          <p:nvPr/>
        </p:nvSpPr>
        <p:spPr bwMode="auto">
          <a:xfrm>
            <a:off x="1312863" y="2351088"/>
            <a:ext cx="3608387" cy="2971800"/>
          </a:xfrm>
          <a:prstGeom prst="ellipse">
            <a:avLst/>
          </a:prstGeom>
          <a:gradFill rotWithShape="0">
            <a:gsLst>
              <a:gs pos="0">
                <a:srgbClr val="FFFFFF"/>
              </a:gs>
              <a:gs pos="100000">
                <a:srgbClr val="E6FF00"/>
              </a:gs>
            </a:gsLst>
            <a:path path="shape">
              <a:fillToRect l="50000" t="50000" r="50000" b="50000"/>
            </a:path>
          </a:gradFill>
          <a:ln w="76320">
            <a:solidFill>
              <a:srgbClr val="FF9966"/>
            </a:solidFill>
            <a:miter lim="800000"/>
            <a:headEnd/>
            <a:tailEnd/>
          </a:ln>
        </p:spPr>
        <p:txBody>
          <a:bodyPr wrap="none" lIns="82945" tIns="41473" rIns="82945" bIns="41473" anchor="ctr"/>
          <a:lstStyle/>
          <a:p>
            <a:endParaRPr lang="nb-NO"/>
          </a:p>
        </p:txBody>
      </p:sp>
      <p:sp>
        <p:nvSpPr>
          <p:cNvPr id="12291" name="AutoShape 2"/>
          <p:cNvSpPr>
            <a:spLocks noChangeArrowheads="1"/>
          </p:cNvSpPr>
          <p:nvPr/>
        </p:nvSpPr>
        <p:spPr bwMode="auto">
          <a:xfrm>
            <a:off x="4146550" y="3249613"/>
            <a:ext cx="1314450" cy="1036637"/>
          </a:xfrm>
          <a:prstGeom prst="roundRect">
            <a:avLst>
              <a:gd name="adj" fmla="val 16667"/>
            </a:avLst>
          </a:prstGeom>
          <a:gradFill rotWithShape="0">
            <a:gsLst>
              <a:gs pos="0">
                <a:srgbClr val="2F7517"/>
              </a:gs>
              <a:gs pos="50000">
                <a:srgbClr val="66FF33"/>
              </a:gs>
              <a:gs pos="100000">
                <a:srgbClr val="2F7517"/>
              </a:gs>
            </a:gsLst>
            <a:lin ang="5400000" scaled="1"/>
          </a:gradFill>
          <a:ln w="9360">
            <a:solidFill>
              <a:srgbClr val="000000"/>
            </a:solidFill>
            <a:miter lim="800000"/>
            <a:headEnd/>
            <a:tailEnd/>
          </a:ln>
        </p:spPr>
        <p:txBody>
          <a:bodyPr wrap="none" lIns="81639" tIns="61719" rIns="81639" bIns="42452" anchor="ctr"/>
          <a:lstStyle/>
          <a:p>
            <a:pPr algn="ctr">
              <a:tabLst>
                <a:tab pos="655638" algn="l"/>
                <a:tab pos="1312863" algn="l"/>
              </a:tabLst>
            </a:pPr>
            <a:r>
              <a:rPr lang="en-US" sz="2200" dirty="0" smtClean="0">
                <a:solidFill>
                  <a:srgbClr val="000000"/>
                </a:solidFill>
              </a:rPr>
              <a:t>ABC</a:t>
            </a:r>
            <a:endParaRPr lang="en-US" sz="2200" dirty="0">
              <a:solidFill>
                <a:srgbClr val="000000"/>
              </a:solidFill>
            </a:endParaRPr>
          </a:p>
          <a:p>
            <a:pPr algn="ctr">
              <a:tabLst>
                <a:tab pos="655638" algn="l"/>
                <a:tab pos="1312863" algn="l"/>
              </a:tabLst>
            </a:pPr>
            <a:r>
              <a:rPr lang="en-US" sz="2200" dirty="0">
                <a:solidFill>
                  <a:srgbClr val="000000"/>
                </a:solidFill>
              </a:rPr>
              <a:t>transporter</a:t>
            </a:r>
          </a:p>
        </p:txBody>
      </p:sp>
      <p:sp>
        <p:nvSpPr>
          <p:cNvPr id="12292" name="Oval 3"/>
          <p:cNvSpPr>
            <a:spLocks noChangeArrowheads="1"/>
          </p:cNvSpPr>
          <p:nvPr/>
        </p:nvSpPr>
        <p:spPr bwMode="auto">
          <a:xfrm>
            <a:off x="1589088" y="3455988"/>
            <a:ext cx="1658937" cy="554037"/>
          </a:xfrm>
          <a:prstGeom prst="ellipse">
            <a:avLst/>
          </a:prstGeom>
          <a:gradFill rotWithShape="0">
            <a:gsLst>
              <a:gs pos="0">
                <a:srgbClr val="FFFFFF"/>
              </a:gs>
              <a:gs pos="100000">
                <a:srgbClr val="757575"/>
              </a:gs>
            </a:gsLst>
            <a:path path="shape">
              <a:fillToRect l="50000" t="50000" r="50000" b="50000"/>
            </a:path>
          </a:gradFill>
          <a:ln w="9360">
            <a:solidFill>
              <a:srgbClr val="000000"/>
            </a:solidFill>
            <a:miter lim="800000"/>
            <a:headEnd/>
            <a:tailEnd/>
          </a:ln>
        </p:spPr>
        <p:txBody>
          <a:bodyPr wrap="none" lIns="81639" tIns="61719" rIns="81639" bIns="42452" anchor="ctr"/>
          <a:lstStyle/>
          <a:p>
            <a:pPr algn="ctr">
              <a:tabLst>
                <a:tab pos="655638" algn="l"/>
                <a:tab pos="1312863" algn="l"/>
              </a:tabLst>
            </a:pPr>
            <a:r>
              <a:rPr lang="en-US" sz="2200" dirty="0" smtClean="0">
                <a:solidFill>
                  <a:srgbClr val="000000"/>
                </a:solidFill>
              </a:rPr>
              <a:t>cytostatic</a:t>
            </a:r>
            <a:endParaRPr lang="en-US" sz="2200" dirty="0">
              <a:solidFill>
                <a:srgbClr val="000000"/>
              </a:solidFill>
            </a:endParaRPr>
          </a:p>
        </p:txBody>
      </p:sp>
      <p:sp>
        <p:nvSpPr>
          <p:cNvPr id="12293" name="Oval 4"/>
          <p:cNvSpPr>
            <a:spLocks noChangeArrowheads="1"/>
          </p:cNvSpPr>
          <p:nvPr/>
        </p:nvSpPr>
        <p:spPr bwMode="auto">
          <a:xfrm>
            <a:off x="3870325" y="3525838"/>
            <a:ext cx="414338" cy="414337"/>
          </a:xfrm>
          <a:prstGeom prst="ellipse">
            <a:avLst/>
          </a:prstGeom>
          <a:gradFill rotWithShape="0">
            <a:gsLst>
              <a:gs pos="0">
                <a:srgbClr val="FFFF00"/>
              </a:gs>
              <a:gs pos="100000">
                <a:srgbClr val="FF00FF"/>
              </a:gs>
            </a:gsLst>
            <a:path path="shape">
              <a:fillToRect l="50000" t="50000" r="50000" b="50000"/>
            </a:path>
          </a:gradFill>
          <a:ln w="9360">
            <a:solidFill>
              <a:srgbClr val="000000"/>
            </a:solidFill>
            <a:miter lim="800000"/>
            <a:headEnd/>
            <a:tailEnd/>
          </a:ln>
        </p:spPr>
        <p:txBody>
          <a:bodyPr wrap="none" lIns="82945" tIns="41473" rIns="82945" bIns="41473" anchor="ctr"/>
          <a:lstStyle/>
          <a:p>
            <a:endParaRPr lang="nb-NO"/>
          </a:p>
        </p:txBody>
      </p:sp>
      <p:pic>
        <p:nvPicPr>
          <p:cNvPr id="1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720753" y="3373865"/>
            <a:ext cx="707231" cy="7032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5979647"/>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Oval 1"/>
          <p:cNvSpPr>
            <a:spLocks noChangeArrowheads="1"/>
          </p:cNvSpPr>
          <p:nvPr/>
        </p:nvSpPr>
        <p:spPr bwMode="auto">
          <a:xfrm>
            <a:off x="1312863" y="2351088"/>
            <a:ext cx="3608387" cy="2971800"/>
          </a:xfrm>
          <a:prstGeom prst="ellipse">
            <a:avLst/>
          </a:prstGeom>
          <a:gradFill rotWithShape="0">
            <a:gsLst>
              <a:gs pos="0">
                <a:srgbClr val="FFFFFF"/>
              </a:gs>
              <a:gs pos="100000">
                <a:srgbClr val="E6FF00"/>
              </a:gs>
            </a:gsLst>
            <a:path path="shape">
              <a:fillToRect l="50000" t="50000" r="50000" b="50000"/>
            </a:path>
          </a:gradFill>
          <a:ln w="76320">
            <a:solidFill>
              <a:srgbClr val="FF9966"/>
            </a:solidFill>
            <a:miter lim="800000"/>
            <a:headEnd/>
            <a:tailEnd/>
          </a:ln>
        </p:spPr>
        <p:txBody>
          <a:bodyPr wrap="none" lIns="82945" tIns="41473" rIns="82945" bIns="41473" anchor="ctr"/>
          <a:lstStyle/>
          <a:p>
            <a:endParaRPr lang="nb-NO"/>
          </a:p>
        </p:txBody>
      </p:sp>
      <p:sp>
        <p:nvSpPr>
          <p:cNvPr id="13315" name="AutoShape 2"/>
          <p:cNvSpPr>
            <a:spLocks noChangeArrowheads="1"/>
          </p:cNvSpPr>
          <p:nvPr/>
        </p:nvSpPr>
        <p:spPr bwMode="auto">
          <a:xfrm>
            <a:off x="4146550" y="3249613"/>
            <a:ext cx="1314450" cy="1036637"/>
          </a:xfrm>
          <a:prstGeom prst="roundRect">
            <a:avLst>
              <a:gd name="adj" fmla="val 16667"/>
            </a:avLst>
          </a:prstGeom>
          <a:gradFill rotWithShape="0">
            <a:gsLst>
              <a:gs pos="0">
                <a:srgbClr val="2F7517"/>
              </a:gs>
              <a:gs pos="50000">
                <a:srgbClr val="66FF33"/>
              </a:gs>
              <a:gs pos="100000">
                <a:srgbClr val="2F7517"/>
              </a:gs>
            </a:gsLst>
            <a:lin ang="5400000" scaled="1"/>
          </a:gradFill>
          <a:ln w="9360">
            <a:solidFill>
              <a:srgbClr val="000000"/>
            </a:solidFill>
            <a:miter lim="800000"/>
            <a:headEnd/>
            <a:tailEnd/>
          </a:ln>
        </p:spPr>
        <p:txBody>
          <a:bodyPr wrap="none" lIns="81639" tIns="61719" rIns="81639" bIns="42452" anchor="ctr"/>
          <a:lstStyle/>
          <a:p>
            <a:pPr algn="ctr">
              <a:tabLst>
                <a:tab pos="655638" algn="l"/>
                <a:tab pos="1312863" algn="l"/>
              </a:tabLst>
            </a:pPr>
            <a:r>
              <a:rPr lang="en-US" sz="2200" dirty="0" smtClean="0">
                <a:solidFill>
                  <a:srgbClr val="000000"/>
                </a:solidFill>
              </a:rPr>
              <a:t>ABC</a:t>
            </a:r>
            <a:endParaRPr lang="en-US" sz="2200" dirty="0">
              <a:solidFill>
                <a:srgbClr val="000000"/>
              </a:solidFill>
            </a:endParaRPr>
          </a:p>
          <a:p>
            <a:pPr algn="ctr">
              <a:tabLst>
                <a:tab pos="655638" algn="l"/>
                <a:tab pos="1312863" algn="l"/>
              </a:tabLst>
            </a:pPr>
            <a:r>
              <a:rPr lang="en-US" sz="2200" dirty="0">
                <a:solidFill>
                  <a:srgbClr val="000000"/>
                </a:solidFill>
              </a:rPr>
              <a:t>transporter</a:t>
            </a:r>
          </a:p>
        </p:txBody>
      </p:sp>
      <p:sp>
        <p:nvSpPr>
          <p:cNvPr id="13316" name="Oval 3"/>
          <p:cNvSpPr>
            <a:spLocks noChangeArrowheads="1"/>
          </p:cNvSpPr>
          <p:nvPr/>
        </p:nvSpPr>
        <p:spPr bwMode="auto">
          <a:xfrm>
            <a:off x="1589088" y="3455988"/>
            <a:ext cx="1658937" cy="554037"/>
          </a:xfrm>
          <a:prstGeom prst="ellipse">
            <a:avLst/>
          </a:prstGeom>
          <a:gradFill rotWithShape="0">
            <a:gsLst>
              <a:gs pos="0">
                <a:srgbClr val="FFFFFF"/>
              </a:gs>
              <a:gs pos="100000">
                <a:srgbClr val="757575"/>
              </a:gs>
            </a:gsLst>
            <a:path path="shape">
              <a:fillToRect l="50000" t="50000" r="50000" b="50000"/>
            </a:path>
          </a:gradFill>
          <a:ln w="9360">
            <a:solidFill>
              <a:srgbClr val="000000"/>
            </a:solidFill>
            <a:miter lim="800000"/>
            <a:headEnd/>
            <a:tailEnd/>
          </a:ln>
        </p:spPr>
        <p:txBody>
          <a:bodyPr wrap="none" lIns="81639" tIns="61719" rIns="81639" bIns="42452" anchor="ctr"/>
          <a:lstStyle/>
          <a:p>
            <a:pPr algn="ctr">
              <a:tabLst>
                <a:tab pos="655638" algn="l"/>
                <a:tab pos="1312863" algn="l"/>
              </a:tabLst>
            </a:pPr>
            <a:r>
              <a:rPr lang="en-US" sz="2200" dirty="0" smtClean="0">
                <a:solidFill>
                  <a:srgbClr val="000000"/>
                </a:solidFill>
              </a:rPr>
              <a:t>cytostatic</a:t>
            </a:r>
            <a:endParaRPr lang="en-US" sz="2200" dirty="0">
              <a:solidFill>
                <a:srgbClr val="000000"/>
              </a:solidFill>
            </a:endParaRPr>
          </a:p>
        </p:txBody>
      </p:sp>
      <p:sp>
        <p:nvSpPr>
          <p:cNvPr id="13317" name="Oval 4"/>
          <p:cNvSpPr>
            <a:spLocks noChangeArrowheads="1"/>
          </p:cNvSpPr>
          <p:nvPr/>
        </p:nvSpPr>
        <p:spPr bwMode="auto">
          <a:xfrm>
            <a:off x="3870325" y="3525838"/>
            <a:ext cx="414338" cy="414337"/>
          </a:xfrm>
          <a:prstGeom prst="ellipse">
            <a:avLst/>
          </a:prstGeom>
          <a:gradFill rotWithShape="0">
            <a:gsLst>
              <a:gs pos="0">
                <a:srgbClr val="FFFF00"/>
              </a:gs>
              <a:gs pos="100000">
                <a:srgbClr val="FF00FF"/>
              </a:gs>
            </a:gsLst>
            <a:path path="shape">
              <a:fillToRect l="50000" t="50000" r="50000" b="50000"/>
            </a:path>
          </a:gradFill>
          <a:ln w="9360">
            <a:solidFill>
              <a:srgbClr val="000000"/>
            </a:solidFill>
            <a:miter lim="800000"/>
            <a:headEnd/>
            <a:tailEnd/>
          </a:ln>
        </p:spPr>
        <p:txBody>
          <a:bodyPr wrap="none" lIns="82945" tIns="41473" rIns="82945" bIns="41473" anchor="ctr"/>
          <a:lstStyle/>
          <a:p>
            <a:endParaRPr lang="nb-NO"/>
          </a:p>
        </p:txBody>
      </p:sp>
      <p:sp>
        <p:nvSpPr>
          <p:cNvPr id="13318" name="Line 5"/>
          <p:cNvSpPr>
            <a:spLocks noChangeShapeType="1"/>
          </p:cNvSpPr>
          <p:nvPr/>
        </p:nvSpPr>
        <p:spPr bwMode="auto">
          <a:xfrm>
            <a:off x="3248025" y="3732213"/>
            <a:ext cx="415925" cy="1587"/>
          </a:xfrm>
          <a:prstGeom prst="line">
            <a:avLst/>
          </a:prstGeom>
          <a:noFill/>
          <a:ln w="57240">
            <a:solidFill>
              <a:srgbClr val="FF3300"/>
            </a:solidFill>
            <a:miter lim="800000"/>
            <a:headEnd/>
            <a:tailEnd type="triangle" w="med" len="med"/>
          </a:ln>
          <a:extLst>
            <a:ext uri="{909E8E84-426E-40DD-AFC4-6F175D3DCCD1}">
              <a14:hiddenFill xmlns="" xmlns:a14="http://schemas.microsoft.com/office/drawing/2010/main">
                <a:noFill/>
              </a14:hiddenFill>
            </a:ext>
          </a:extLst>
        </p:spPr>
        <p:txBody>
          <a:bodyPr lIns="82945" tIns="41473" rIns="82945" bIns="41473"/>
          <a:lstStyle/>
          <a:p>
            <a:endParaRPr lang="nb-NO"/>
          </a:p>
        </p:txBody>
      </p:sp>
      <p:sp>
        <p:nvSpPr>
          <p:cNvPr id="13319" name="Line 6"/>
          <p:cNvSpPr>
            <a:spLocks noChangeShapeType="1"/>
          </p:cNvSpPr>
          <p:nvPr/>
        </p:nvSpPr>
        <p:spPr bwMode="auto">
          <a:xfrm>
            <a:off x="3386138" y="3041650"/>
            <a:ext cx="622300" cy="1312863"/>
          </a:xfrm>
          <a:prstGeom prst="line">
            <a:avLst/>
          </a:prstGeom>
          <a:noFill/>
          <a:ln w="57240">
            <a:solidFill>
              <a:srgbClr val="FF3300"/>
            </a:solidFill>
            <a:miter lim="800000"/>
            <a:headEnd/>
            <a:tailEnd/>
          </a:ln>
          <a:extLst>
            <a:ext uri="{909E8E84-426E-40DD-AFC4-6F175D3DCCD1}">
              <a14:hiddenFill xmlns="" xmlns:a14="http://schemas.microsoft.com/office/drawing/2010/main">
                <a:noFill/>
              </a14:hiddenFill>
            </a:ext>
          </a:extLst>
        </p:spPr>
        <p:txBody>
          <a:bodyPr lIns="82945" tIns="41473" rIns="82945" bIns="41473"/>
          <a:lstStyle/>
          <a:p>
            <a:endParaRPr lang="nb-NO"/>
          </a:p>
        </p:txBody>
      </p:sp>
      <p:sp>
        <p:nvSpPr>
          <p:cNvPr id="13320" name="Line 7"/>
          <p:cNvSpPr>
            <a:spLocks noChangeShapeType="1"/>
          </p:cNvSpPr>
          <p:nvPr/>
        </p:nvSpPr>
        <p:spPr bwMode="auto">
          <a:xfrm flipV="1">
            <a:off x="3455988" y="3038475"/>
            <a:ext cx="552450" cy="1319213"/>
          </a:xfrm>
          <a:prstGeom prst="line">
            <a:avLst/>
          </a:prstGeom>
          <a:noFill/>
          <a:ln w="57240">
            <a:solidFill>
              <a:srgbClr val="FF3300"/>
            </a:solidFill>
            <a:miter lim="800000"/>
            <a:headEnd/>
            <a:tailEnd/>
          </a:ln>
          <a:extLst>
            <a:ext uri="{909E8E84-426E-40DD-AFC4-6F175D3DCCD1}">
              <a14:hiddenFill xmlns="" xmlns:a14="http://schemas.microsoft.com/office/drawing/2010/main">
                <a:noFill/>
              </a14:hiddenFill>
            </a:ext>
          </a:extLst>
        </p:spPr>
        <p:txBody>
          <a:bodyPr lIns="82945" tIns="41473" rIns="82945" bIns="41473"/>
          <a:lstStyle/>
          <a:p>
            <a:endParaRPr lang="nb-NO"/>
          </a:p>
        </p:txBody>
      </p:sp>
      <p:pic>
        <p:nvPicPr>
          <p:cNvPr id="13"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720753" y="3373865"/>
            <a:ext cx="707231" cy="7032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451866548"/>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9856"/>
            <a:ext cx="8229600" cy="1143000"/>
          </a:xfrm>
        </p:spPr>
        <p:txBody>
          <a:bodyPr>
            <a:normAutofit fontScale="90000"/>
          </a:bodyPr>
          <a:lstStyle/>
          <a:p>
            <a:r>
              <a:rPr lang="en-US" dirty="0"/>
              <a:t>Attempts to develop ABCB1 inhibitors</a:t>
            </a:r>
            <a:endParaRPr lang="nb-NO" dirty="0"/>
          </a:p>
        </p:txBody>
      </p:sp>
      <p:sp>
        <p:nvSpPr>
          <p:cNvPr id="3" name="Content Placeholder 2"/>
          <p:cNvSpPr>
            <a:spLocks noGrp="1"/>
          </p:cNvSpPr>
          <p:nvPr>
            <p:ph idx="1"/>
          </p:nvPr>
        </p:nvSpPr>
        <p:spPr>
          <a:xfrm>
            <a:off x="670298" y="2150364"/>
            <a:ext cx="4549774" cy="4374980"/>
          </a:xfrm>
        </p:spPr>
        <p:txBody>
          <a:bodyPr>
            <a:normAutofit/>
          </a:bodyPr>
          <a:lstStyle/>
          <a:p>
            <a:r>
              <a:rPr lang="en-US" sz="2000" dirty="0"/>
              <a:t>Attempts to develop ABCB1 inhibitors have been going on for more than 30 years</a:t>
            </a:r>
          </a:p>
          <a:p>
            <a:pPr lvl="1"/>
            <a:r>
              <a:rPr lang="en-US" dirty="0"/>
              <a:t>3 generations </a:t>
            </a:r>
            <a:r>
              <a:rPr lang="en-US" dirty="0" smtClean="0"/>
              <a:t>of ABCB1 </a:t>
            </a:r>
            <a:r>
              <a:rPr lang="en-US" dirty="0"/>
              <a:t>inhibitors</a:t>
            </a:r>
          </a:p>
          <a:p>
            <a:pPr lvl="1"/>
            <a:r>
              <a:rPr lang="en-US" dirty="0" smtClean="0"/>
              <a:t>Either </a:t>
            </a:r>
            <a:r>
              <a:rPr lang="en-US" dirty="0"/>
              <a:t>serious adverse </a:t>
            </a:r>
            <a:r>
              <a:rPr lang="en-US" dirty="0" smtClean="0"/>
              <a:t>effects </a:t>
            </a:r>
            <a:r>
              <a:rPr lang="en-US" dirty="0"/>
              <a:t>or lack of efficacy in clinical trials</a:t>
            </a:r>
          </a:p>
          <a:p>
            <a:r>
              <a:rPr lang="en-US" sz="2000" i="1" dirty="0" smtClean="0"/>
              <a:t>There is still a need </a:t>
            </a:r>
            <a:r>
              <a:rPr lang="en-US" sz="2000" i="1" dirty="0"/>
              <a:t>to develop and test effective and </a:t>
            </a:r>
            <a:r>
              <a:rPr lang="en-US" sz="2000" i="1" dirty="0" smtClean="0"/>
              <a:t>non-toxic </a:t>
            </a:r>
            <a:r>
              <a:rPr lang="en-US" sz="2000" i="1" dirty="0"/>
              <a:t>ABC transporter inhibitors</a:t>
            </a:r>
            <a:endParaRPr lang="nb-NO" sz="2000" i="1" dirty="0"/>
          </a:p>
        </p:txBody>
      </p:sp>
      <p:pic>
        <p:nvPicPr>
          <p:cNvPr id="4" name="Picture 6"/>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655443" y="1916113"/>
            <a:ext cx="3021013" cy="2987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TextBox 4"/>
          <p:cNvSpPr txBox="1">
            <a:spLocks noChangeArrowheads="1"/>
          </p:cNvSpPr>
          <p:nvPr/>
        </p:nvSpPr>
        <p:spPr bwMode="auto">
          <a:xfrm>
            <a:off x="5655443" y="5013325"/>
            <a:ext cx="3309045"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nb-NO" dirty="0">
                <a:latin typeface="+mn-lt"/>
              </a:rPr>
              <a:t>(Ravna &amp; </a:t>
            </a:r>
            <a:r>
              <a:rPr lang="nb-NO" dirty="0" smtClean="0">
                <a:latin typeface="+mn-lt"/>
              </a:rPr>
              <a:t>Sager, Mini </a:t>
            </a:r>
            <a:r>
              <a:rPr lang="nb-NO" dirty="0">
                <a:latin typeface="+mn-lt"/>
              </a:rPr>
              <a:t>Rev Med </a:t>
            </a:r>
            <a:r>
              <a:rPr lang="nb-NO" dirty="0" err="1">
                <a:latin typeface="+mn-lt"/>
              </a:rPr>
              <a:t>Chem</a:t>
            </a:r>
            <a:r>
              <a:rPr lang="nb-NO" dirty="0">
                <a:latin typeface="+mn-lt"/>
              </a:rPr>
              <a:t>. </a:t>
            </a:r>
            <a:r>
              <a:rPr lang="nb-NO" dirty="0" smtClean="0">
                <a:latin typeface="+mn-lt"/>
              </a:rPr>
              <a:t>(2009)9:186-93</a:t>
            </a:r>
            <a:r>
              <a:rPr lang="nb-NO" dirty="0">
                <a:latin typeface="+mn-lt"/>
              </a:rPr>
              <a:t>. )</a:t>
            </a:r>
          </a:p>
        </p:txBody>
      </p:sp>
    </p:spTree>
    <p:extLst>
      <p:ext uri="{BB962C8B-B14F-4D97-AF65-F5344CB8AC3E}">
        <p14:creationId xmlns="" xmlns:p14="http://schemas.microsoft.com/office/powerpoint/2010/main" val="886127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Sildenafil</a:t>
            </a:r>
            <a:r>
              <a:rPr lang="nb-NO" dirty="0" smtClean="0"/>
              <a:t> and ABC transporters</a:t>
            </a:r>
            <a:endParaRPr lang="nb-NO" dirty="0"/>
          </a:p>
        </p:txBody>
      </p:sp>
      <p:sp>
        <p:nvSpPr>
          <p:cNvPr id="3" name="Content Placeholder 2"/>
          <p:cNvSpPr>
            <a:spLocks noGrp="1"/>
          </p:cNvSpPr>
          <p:nvPr>
            <p:ph idx="1"/>
          </p:nvPr>
        </p:nvSpPr>
        <p:spPr>
          <a:xfrm>
            <a:off x="670297" y="1751183"/>
            <a:ext cx="6546307" cy="4558138"/>
          </a:xfrm>
        </p:spPr>
        <p:txBody>
          <a:bodyPr>
            <a:normAutofit/>
          </a:bodyPr>
          <a:lstStyle/>
          <a:p>
            <a:pPr marL="57150" indent="0">
              <a:buNone/>
            </a:pPr>
            <a:r>
              <a:rPr lang="en-US" sz="2000" dirty="0"/>
              <a:t>Studies have shown that sildenafil </a:t>
            </a:r>
            <a:endParaRPr lang="en-US" sz="2000" dirty="0" smtClean="0"/>
          </a:p>
          <a:p>
            <a:pPr marL="400050"/>
            <a:r>
              <a:rPr lang="en-US" sz="2000" dirty="0" smtClean="0"/>
              <a:t>Inhibits a variety </a:t>
            </a:r>
            <a:r>
              <a:rPr lang="en-US" sz="2000" dirty="0"/>
              <a:t>of ABC transporters</a:t>
            </a:r>
          </a:p>
          <a:p>
            <a:pPr lvl="2"/>
            <a:r>
              <a:rPr lang="en-US" sz="1600" dirty="0"/>
              <a:t>ABCB1, ABCC4, ABCC5 and </a:t>
            </a:r>
            <a:r>
              <a:rPr lang="en-US" sz="1600" dirty="0" smtClean="0"/>
              <a:t>ABCG2</a:t>
            </a:r>
            <a:endParaRPr lang="en-US" sz="2000" dirty="0"/>
          </a:p>
          <a:p>
            <a:r>
              <a:rPr lang="en-US" sz="2000" dirty="0"/>
              <a:t>I</a:t>
            </a:r>
            <a:r>
              <a:rPr lang="en-US" sz="2000" dirty="0" smtClean="0"/>
              <a:t>ncreases </a:t>
            </a:r>
            <a:r>
              <a:rPr lang="en-US" sz="2000" dirty="0"/>
              <a:t>intracellular </a:t>
            </a:r>
            <a:r>
              <a:rPr lang="en-US" sz="2000" dirty="0" smtClean="0"/>
              <a:t>levels of </a:t>
            </a:r>
            <a:r>
              <a:rPr lang="en-US" sz="2000" dirty="0"/>
              <a:t>anticancer </a:t>
            </a:r>
            <a:r>
              <a:rPr lang="en-US" sz="2000" dirty="0" smtClean="0"/>
              <a:t>agents</a:t>
            </a:r>
          </a:p>
          <a:p>
            <a:pPr lvl="1"/>
            <a:r>
              <a:rPr lang="en-US" dirty="0" smtClean="0"/>
              <a:t>Thereby </a:t>
            </a:r>
            <a:r>
              <a:rPr lang="en-US" dirty="0"/>
              <a:t>sensitizing cancer cells </a:t>
            </a:r>
            <a:r>
              <a:rPr lang="en-US" dirty="0" smtClean="0"/>
              <a:t>to </a:t>
            </a:r>
            <a:r>
              <a:rPr lang="en-US" dirty="0"/>
              <a:t>anticancer </a:t>
            </a:r>
            <a:r>
              <a:rPr lang="en-US" dirty="0" smtClean="0"/>
              <a:t>agents</a:t>
            </a:r>
            <a:endParaRPr lang="en-US" dirty="0"/>
          </a:p>
          <a:p>
            <a:pPr lvl="2"/>
            <a:r>
              <a:rPr lang="en-US" sz="1600" dirty="0" smtClean="0"/>
              <a:t>Paclitaxel</a:t>
            </a:r>
          </a:p>
          <a:p>
            <a:pPr lvl="2"/>
            <a:r>
              <a:rPr lang="en-US" sz="1600" dirty="0" smtClean="0"/>
              <a:t>5-fluorouracil</a:t>
            </a:r>
          </a:p>
          <a:p>
            <a:pPr lvl="2"/>
            <a:r>
              <a:rPr lang="en-US" sz="1600" dirty="0" smtClean="0"/>
              <a:t>Methotrexate</a:t>
            </a:r>
          </a:p>
          <a:p>
            <a:pPr lvl="2"/>
            <a:r>
              <a:rPr lang="en-US" sz="1600" dirty="0" err="1" smtClean="0"/>
              <a:t>Cisplatin</a:t>
            </a:r>
            <a:endParaRPr lang="en-US" sz="1600" dirty="0" smtClean="0"/>
          </a:p>
          <a:p>
            <a:pPr lvl="2"/>
            <a:r>
              <a:rPr lang="en-US" sz="1600" dirty="0" err="1" smtClean="0"/>
              <a:t>Oxaliplatin</a:t>
            </a:r>
            <a:endParaRPr lang="en-US" sz="1600" dirty="0"/>
          </a:p>
          <a:p>
            <a:pPr lvl="2"/>
            <a:r>
              <a:rPr lang="en-US" sz="1600" dirty="0" smtClean="0"/>
              <a:t>Doxorubicin</a:t>
            </a:r>
          </a:p>
          <a:p>
            <a:pPr lvl="2"/>
            <a:endParaRPr lang="en-US" sz="1600" dirty="0" smtClean="0"/>
          </a:p>
          <a:p>
            <a:pPr lvl="2"/>
            <a:endParaRPr lang="en-US" sz="1600" dirty="0" smtClean="0"/>
          </a:p>
        </p:txBody>
      </p:sp>
      <p:sp>
        <p:nvSpPr>
          <p:cNvPr id="6" name="Rectangle 1"/>
          <p:cNvSpPr>
            <a:spLocks noChangeArrowheads="1"/>
          </p:cNvSpPr>
          <p:nvPr/>
        </p:nvSpPr>
        <p:spPr bwMode="auto">
          <a:xfrm>
            <a:off x="7216605" y="3140968"/>
            <a:ext cx="1965025" cy="44319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nb-NO" sz="1600" i="1" dirty="0">
                <a:solidFill>
                  <a:srgbClr val="0070C0"/>
                </a:solidFill>
              </a:rPr>
              <a:t>Chen et al. 2001</a:t>
            </a:r>
          </a:p>
          <a:p>
            <a:r>
              <a:rPr lang="en-US" sz="1600" i="1" dirty="0">
                <a:solidFill>
                  <a:srgbClr val="0070C0"/>
                </a:solidFill>
              </a:rPr>
              <a:t>Chen et al. </a:t>
            </a:r>
            <a:r>
              <a:rPr lang="en-US" sz="1600" i="1" dirty="0" smtClean="0">
                <a:solidFill>
                  <a:srgbClr val="0070C0"/>
                </a:solidFill>
              </a:rPr>
              <a:t>2002</a:t>
            </a:r>
          </a:p>
          <a:p>
            <a:pPr marL="0" lvl="1"/>
            <a:r>
              <a:rPr lang="en-US" sz="1600" i="1" dirty="0">
                <a:solidFill>
                  <a:srgbClr val="0070C0"/>
                </a:solidFill>
              </a:rPr>
              <a:t>Das et al. 2010</a:t>
            </a:r>
          </a:p>
          <a:p>
            <a:pPr marL="0" lvl="1"/>
            <a:r>
              <a:rPr lang="nb-NO" sz="1600" i="1" dirty="0" smtClean="0">
                <a:solidFill>
                  <a:srgbClr val="0070C0"/>
                </a:solidFill>
              </a:rPr>
              <a:t>Di </a:t>
            </a:r>
            <a:r>
              <a:rPr lang="nb-NO" sz="1600" i="1" dirty="0">
                <a:solidFill>
                  <a:srgbClr val="0070C0"/>
                </a:solidFill>
              </a:rPr>
              <a:t>et al. 2010</a:t>
            </a:r>
          </a:p>
          <a:p>
            <a:pPr marL="0" lvl="1"/>
            <a:r>
              <a:rPr lang="en-US" sz="1600" i="1" dirty="0" err="1" smtClean="0">
                <a:solidFill>
                  <a:srgbClr val="0070C0"/>
                </a:solidFill>
              </a:rPr>
              <a:t>Jedlitsky</a:t>
            </a:r>
            <a:r>
              <a:rPr lang="en-US" sz="1600" i="1" dirty="0" smtClean="0">
                <a:solidFill>
                  <a:srgbClr val="0070C0"/>
                </a:solidFill>
              </a:rPr>
              <a:t> </a:t>
            </a:r>
            <a:r>
              <a:rPr lang="en-US" sz="1600" i="1" dirty="0">
                <a:solidFill>
                  <a:srgbClr val="0070C0"/>
                </a:solidFill>
              </a:rPr>
              <a:t>et al. 2000</a:t>
            </a:r>
          </a:p>
          <a:p>
            <a:r>
              <a:rPr lang="nb-NO" sz="1600" i="1" dirty="0" smtClean="0">
                <a:solidFill>
                  <a:srgbClr val="0070C0"/>
                </a:solidFill>
              </a:rPr>
              <a:t>Leggas </a:t>
            </a:r>
            <a:r>
              <a:rPr lang="nb-NO" sz="1600" i="1" dirty="0">
                <a:solidFill>
                  <a:srgbClr val="0070C0"/>
                </a:solidFill>
              </a:rPr>
              <a:t>et al. 2004</a:t>
            </a:r>
          </a:p>
          <a:p>
            <a:r>
              <a:rPr lang="nb-NO" sz="1600" i="1" dirty="0" err="1" smtClean="0">
                <a:solidFill>
                  <a:srgbClr val="0070C0"/>
                </a:solidFill>
              </a:rPr>
              <a:t>Norris</a:t>
            </a:r>
            <a:r>
              <a:rPr lang="nb-NO" sz="1600" i="1" dirty="0" smtClean="0">
                <a:solidFill>
                  <a:srgbClr val="0070C0"/>
                </a:solidFill>
              </a:rPr>
              <a:t> </a:t>
            </a:r>
            <a:r>
              <a:rPr lang="nb-NO" sz="1600" i="1" dirty="0">
                <a:solidFill>
                  <a:srgbClr val="0070C0"/>
                </a:solidFill>
              </a:rPr>
              <a:t>et al. </a:t>
            </a:r>
            <a:r>
              <a:rPr lang="nb-NO" sz="1600" i="1" dirty="0" smtClean="0">
                <a:solidFill>
                  <a:srgbClr val="0070C0"/>
                </a:solidFill>
              </a:rPr>
              <a:t>2005</a:t>
            </a:r>
          </a:p>
          <a:p>
            <a:pPr marL="0" lvl="1"/>
            <a:r>
              <a:rPr lang="nb-NO" sz="1600" i="1" dirty="0">
                <a:solidFill>
                  <a:srgbClr val="0070C0"/>
                </a:solidFill>
              </a:rPr>
              <a:t>Pratt et al. 2005</a:t>
            </a:r>
          </a:p>
          <a:p>
            <a:pPr marL="0" lvl="1"/>
            <a:r>
              <a:rPr lang="en-US" sz="1600" i="1" dirty="0" smtClean="0">
                <a:solidFill>
                  <a:srgbClr val="0070C0"/>
                </a:solidFill>
              </a:rPr>
              <a:t>Reid </a:t>
            </a:r>
            <a:r>
              <a:rPr lang="en-US" sz="1600" i="1" dirty="0">
                <a:solidFill>
                  <a:srgbClr val="0070C0"/>
                </a:solidFill>
              </a:rPr>
              <a:t>et al. </a:t>
            </a:r>
            <a:r>
              <a:rPr lang="en-US" sz="1600" i="1" dirty="0" smtClean="0">
                <a:solidFill>
                  <a:srgbClr val="0070C0"/>
                </a:solidFill>
              </a:rPr>
              <a:t>2003</a:t>
            </a:r>
            <a:endParaRPr lang="en-US" sz="1600" i="1" dirty="0">
              <a:solidFill>
                <a:srgbClr val="0070C0"/>
              </a:solidFill>
            </a:endParaRPr>
          </a:p>
          <a:p>
            <a:pPr marL="0" lvl="1"/>
            <a:r>
              <a:rPr lang="en-US" sz="1600" i="1" dirty="0">
                <a:solidFill>
                  <a:srgbClr val="0070C0"/>
                </a:solidFill>
              </a:rPr>
              <a:t>Sager et al. 2012</a:t>
            </a:r>
          </a:p>
          <a:p>
            <a:r>
              <a:rPr lang="en-US" sz="1600" i="1" dirty="0" smtClean="0">
                <a:solidFill>
                  <a:srgbClr val="0070C0"/>
                </a:solidFill>
              </a:rPr>
              <a:t>Shi </a:t>
            </a:r>
            <a:r>
              <a:rPr lang="en-US" sz="1600" i="1" dirty="0">
                <a:solidFill>
                  <a:srgbClr val="0070C0"/>
                </a:solidFill>
              </a:rPr>
              <a:t>et al. </a:t>
            </a:r>
            <a:r>
              <a:rPr lang="en-US" sz="1600" i="1" dirty="0" smtClean="0">
                <a:solidFill>
                  <a:srgbClr val="0070C0"/>
                </a:solidFill>
              </a:rPr>
              <a:t>2011</a:t>
            </a:r>
          </a:p>
          <a:p>
            <a:pPr marL="0" lvl="1"/>
            <a:r>
              <a:rPr lang="en-US" sz="1600" i="1" dirty="0" err="1">
                <a:solidFill>
                  <a:srgbClr val="0070C0"/>
                </a:solidFill>
              </a:rPr>
              <a:t>Sundkvist</a:t>
            </a:r>
            <a:r>
              <a:rPr lang="en-US" sz="1600" i="1" dirty="0">
                <a:solidFill>
                  <a:srgbClr val="0070C0"/>
                </a:solidFill>
              </a:rPr>
              <a:t> et al. 2002</a:t>
            </a:r>
          </a:p>
          <a:p>
            <a:pPr marL="0" lvl="1"/>
            <a:r>
              <a:rPr lang="en-US" sz="1600" i="1" dirty="0" err="1" smtClean="0">
                <a:solidFill>
                  <a:srgbClr val="0070C0"/>
                </a:solidFill>
              </a:rPr>
              <a:t>Ørvoll</a:t>
            </a:r>
            <a:r>
              <a:rPr lang="en-US" sz="1600" i="1" dirty="0" smtClean="0">
                <a:solidFill>
                  <a:srgbClr val="0070C0"/>
                </a:solidFill>
              </a:rPr>
              <a:t> </a:t>
            </a:r>
            <a:r>
              <a:rPr lang="en-US" sz="1600" i="1" dirty="0">
                <a:solidFill>
                  <a:srgbClr val="0070C0"/>
                </a:solidFill>
              </a:rPr>
              <a:t>et al. </a:t>
            </a:r>
            <a:r>
              <a:rPr lang="en-US" sz="1600" i="1" dirty="0" smtClean="0">
                <a:solidFill>
                  <a:srgbClr val="0070C0"/>
                </a:solidFill>
              </a:rPr>
              <a:t>2013</a:t>
            </a:r>
          </a:p>
          <a:p>
            <a:pPr marL="0" lvl="1"/>
            <a:r>
              <a:rPr lang="en-US" sz="1600" i="1" dirty="0" smtClean="0">
                <a:solidFill>
                  <a:srgbClr val="0070C0"/>
                </a:solidFill>
              </a:rPr>
              <a:t>Etc.</a:t>
            </a:r>
          </a:p>
          <a:p>
            <a:pPr marL="0" lvl="1"/>
            <a:endParaRPr lang="en-US" sz="2000" dirty="0"/>
          </a:p>
          <a:p>
            <a:pPr marL="0" lvl="1"/>
            <a:endParaRPr lang="nb-NO" sz="2000" dirty="0"/>
          </a:p>
          <a:p>
            <a:endParaRPr lang="en-US" dirty="0"/>
          </a:p>
        </p:txBody>
      </p:sp>
    </p:spTree>
    <p:extLst>
      <p:ext uri="{BB962C8B-B14F-4D97-AF65-F5344CB8AC3E}">
        <p14:creationId xmlns="" xmlns:p14="http://schemas.microsoft.com/office/powerpoint/2010/main" val="509138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smtClean="0"/>
              <a:t>Sildenafil</a:t>
            </a:r>
            <a:r>
              <a:rPr lang="nb-NO" dirty="0" smtClean="0"/>
              <a:t>/ABCC5</a:t>
            </a:r>
            <a:endParaRPr lang="nb-NO" dirty="0"/>
          </a:p>
        </p:txBody>
      </p:sp>
      <p:pic>
        <p:nvPicPr>
          <p:cNvPr id="307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86264" y="1973019"/>
            <a:ext cx="7672615" cy="30045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17979" y="5302054"/>
            <a:ext cx="8700938" cy="89148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Rectangle 1"/>
          <p:cNvSpPr>
            <a:spLocks noChangeArrowheads="1"/>
          </p:cNvSpPr>
          <p:nvPr/>
        </p:nvSpPr>
        <p:spPr bwMode="auto">
          <a:xfrm>
            <a:off x="2310778" y="6193543"/>
            <a:ext cx="451533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dirty="0"/>
              <a:t>(Sager et al</a:t>
            </a:r>
            <a:r>
              <a:rPr lang="en-US" dirty="0" smtClean="0"/>
              <a:t>. J </a:t>
            </a:r>
            <a:r>
              <a:rPr lang="en-US" dirty="0"/>
              <a:t>Med Chem. </a:t>
            </a:r>
            <a:r>
              <a:rPr lang="en-US" dirty="0" smtClean="0"/>
              <a:t>(2012)55:3049-57</a:t>
            </a:r>
            <a:r>
              <a:rPr lang="en-US" dirty="0"/>
              <a:t>)</a:t>
            </a:r>
            <a:endParaRPr lang="nb-NO" dirty="0"/>
          </a:p>
        </p:txBody>
      </p:sp>
    </p:spTree>
    <p:extLst>
      <p:ext uri="{BB962C8B-B14F-4D97-AF65-F5344CB8AC3E}">
        <p14:creationId xmlns="" xmlns:p14="http://schemas.microsoft.com/office/powerpoint/2010/main" val="11137073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Sildenafil as tumor growth inhibitor</a:t>
            </a:r>
            <a:endParaRPr lang="nb-NO" dirty="0"/>
          </a:p>
        </p:txBody>
      </p:sp>
      <p:sp>
        <p:nvSpPr>
          <p:cNvPr id="3" name="Content Placeholder 2"/>
          <p:cNvSpPr>
            <a:spLocks noGrp="1"/>
          </p:cNvSpPr>
          <p:nvPr>
            <p:ph idx="1"/>
          </p:nvPr>
        </p:nvSpPr>
        <p:spPr/>
        <p:txBody>
          <a:bodyPr>
            <a:normAutofit/>
          </a:bodyPr>
          <a:lstStyle/>
          <a:p>
            <a:r>
              <a:rPr lang="en-US" sz="2000" dirty="0"/>
              <a:t>Increased intracellular levels of </a:t>
            </a:r>
            <a:r>
              <a:rPr lang="en-US" sz="2000" dirty="0" err="1"/>
              <a:t>cGMP</a:t>
            </a:r>
            <a:r>
              <a:rPr lang="en-US" sz="2000" dirty="0"/>
              <a:t> may </a:t>
            </a:r>
            <a:r>
              <a:rPr lang="en-US" sz="2000" dirty="0" smtClean="0"/>
              <a:t>have cytotoxic effects</a:t>
            </a:r>
            <a:endParaRPr lang="en-US" sz="2000" dirty="0"/>
          </a:p>
          <a:p>
            <a:pPr lvl="1"/>
            <a:r>
              <a:rPr lang="en-US" dirty="0"/>
              <a:t>PDE5 breaks down </a:t>
            </a:r>
            <a:r>
              <a:rPr lang="en-US" dirty="0" err="1"/>
              <a:t>cGMP</a:t>
            </a:r>
            <a:endParaRPr lang="en-US" dirty="0"/>
          </a:p>
          <a:p>
            <a:pPr lvl="1"/>
            <a:r>
              <a:rPr lang="en-US" dirty="0"/>
              <a:t>ABCC5 transports </a:t>
            </a:r>
            <a:r>
              <a:rPr lang="en-US" dirty="0" err="1"/>
              <a:t>cGMP</a:t>
            </a:r>
            <a:r>
              <a:rPr lang="en-US" dirty="0"/>
              <a:t> out of cells</a:t>
            </a:r>
          </a:p>
          <a:p>
            <a:r>
              <a:rPr lang="en-US" sz="2000" dirty="0"/>
              <a:t>Several types of tumor cells have increased expression of</a:t>
            </a:r>
          </a:p>
          <a:p>
            <a:pPr lvl="1"/>
            <a:r>
              <a:rPr lang="en-US" dirty="0"/>
              <a:t>PDE5 (Shi et al. 2011)</a:t>
            </a:r>
          </a:p>
          <a:p>
            <a:pPr lvl="1"/>
            <a:r>
              <a:rPr lang="en-US" dirty="0"/>
              <a:t>ABCC5 (</a:t>
            </a:r>
            <a:r>
              <a:rPr lang="en-US" dirty="0" err="1"/>
              <a:t>Eggen</a:t>
            </a:r>
            <a:r>
              <a:rPr lang="en-US" dirty="0"/>
              <a:t> et al. 2012)</a:t>
            </a:r>
          </a:p>
          <a:p>
            <a:r>
              <a:rPr lang="en-US" sz="2000" dirty="0"/>
              <a:t>Inhibition of PDE5/ABCC5 may therefore have antineoplastic </a:t>
            </a:r>
            <a:r>
              <a:rPr lang="en-US" sz="2000" dirty="0" smtClean="0"/>
              <a:t>effect</a:t>
            </a:r>
          </a:p>
          <a:p>
            <a:r>
              <a:rPr lang="en-US" sz="2000" i="1" dirty="0" smtClean="0"/>
              <a:t>Studies have shown that sildenafil </a:t>
            </a:r>
            <a:r>
              <a:rPr lang="en-US" sz="2000" i="1" dirty="0"/>
              <a:t>can inhibit tumor </a:t>
            </a:r>
            <a:r>
              <a:rPr lang="en-US" sz="2000" i="1" dirty="0" smtClean="0"/>
              <a:t>growth without </a:t>
            </a:r>
            <a:r>
              <a:rPr lang="en-US" sz="2000" i="1" dirty="0"/>
              <a:t>cytotoxic agents </a:t>
            </a:r>
            <a:r>
              <a:rPr lang="en-US" sz="2000" i="1" dirty="0" smtClean="0"/>
              <a:t>present (</a:t>
            </a:r>
            <a:r>
              <a:rPr lang="en-US" sz="2000" i="1" dirty="0" err="1" smtClean="0"/>
              <a:t>Serafini</a:t>
            </a:r>
            <a:r>
              <a:rPr lang="en-US" sz="2000" i="1" dirty="0" smtClean="0"/>
              <a:t> </a:t>
            </a:r>
            <a:r>
              <a:rPr lang="en-US" sz="2000" i="1" dirty="0"/>
              <a:t>et al. </a:t>
            </a:r>
            <a:r>
              <a:rPr lang="en-US" sz="2000" i="1" dirty="0" smtClean="0"/>
              <a:t>2006; Tinsley et al. 2009; Piazza </a:t>
            </a:r>
            <a:r>
              <a:rPr lang="en-US" sz="2000" i="1" dirty="0"/>
              <a:t>et al.)</a:t>
            </a:r>
          </a:p>
          <a:p>
            <a:endParaRPr lang="en-US" sz="2000" dirty="0" smtClean="0"/>
          </a:p>
          <a:p>
            <a:endParaRPr lang="nb-NO" sz="2000" dirty="0"/>
          </a:p>
        </p:txBody>
      </p:sp>
    </p:spTree>
    <p:extLst>
      <p:ext uri="{BB962C8B-B14F-4D97-AF65-F5344CB8AC3E}">
        <p14:creationId xmlns="" xmlns:p14="http://schemas.microsoft.com/office/powerpoint/2010/main" val="1511816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1"/>
          <p:cNvSpPr txBox="1">
            <a:spLocks noChangeArrowheads="1"/>
          </p:cNvSpPr>
          <p:nvPr/>
        </p:nvSpPr>
        <p:spPr bwMode="auto">
          <a:xfrm>
            <a:off x="325438" y="846410"/>
            <a:ext cx="7559675" cy="4159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0" tIns="0" rIns="0" bIns="0"/>
          <a:lstStyle>
            <a:lvl1pPr defTabSz="414338"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itchFamily="34" charset="0"/>
              </a:defRPr>
            </a:lvl1pPr>
            <a:lvl2pPr marL="742950" indent="-285750" defTabSz="414338"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itchFamily="34" charset="0"/>
              </a:defRPr>
            </a:lvl2pPr>
            <a:lvl3pPr marL="1143000" indent="-228600" defTabSz="414338"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itchFamily="34" charset="0"/>
              </a:defRPr>
            </a:lvl3pPr>
            <a:lvl4pPr marL="1600200" indent="-228600" defTabSz="414338"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itchFamily="34" charset="0"/>
              </a:defRPr>
            </a:lvl4pPr>
            <a:lvl5pPr marL="2057400" indent="-228600" defTabSz="414338" eaLnBrk="0" hangingPunc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itchFamily="34" charset="0"/>
              </a:defRPr>
            </a:lvl5pPr>
            <a:lvl6pPr marL="2514600" indent="-228600" defTabSz="414338"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itchFamily="34" charset="0"/>
              </a:defRPr>
            </a:lvl6pPr>
            <a:lvl7pPr marL="2971800" indent="-228600" defTabSz="414338"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itchFamily="34" charset="0"/>
              </a:defRPr>
            </a:lvl7pPr>
            <a:lvl8pPr marL="3429000" indent="-228600" defTabSz="414338"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itchFamily="34" charset="0"/>
              </a:defRPr>
            </a:lvl8pPr>
            <a:lvl9pPr marL="3886200" indent="-228600" defTabSz="414338"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Arial" pitchFamily="34" charset="0"/>
              </a:defRPr>
            </a:lvl9pPr>
          </a:lstStyle>
          <a:p>
            <a:pPr algn="ctr" eaLnBrk="1">
              <a:lnSpc>
                <a:spcPct val="93000"/>
              </a:lnSpc>
              <a:buClr>
                <a:srgbClr val="000000"/>
              </a:buClr>
              <a:buSzPct val="45000"/>
            </a:pPr>
            <a:r>
              <a:rPr lang="en-GB" sz="1500" b="1" dirty="0">
                <a:solidFill>
                  <a:srgbClr val="000000"/>
                </a:solidFill>
                <a:latin typeface="+mn-lt"/>
              </a:rPr>
              <a:t>Proposed mechanisms for sildenafil-induced augmentation of the efficacy of antineoplastic drugs, shown in a schematic model. </a:t>
            </a:r>
          </a:p>
        </p:txBody>
      </p:sp>
      <p:pic>
        <p:nvPicPr>
          <p:cNvPr id="22531"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6530975" y="6369050"/>
            <a:ext cx="1841500" cy="36830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pic>
        <p:nvPicPr>
          <p:cNvPr id="22532"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927225" y="1444898"/>
            <a:ext cx="5294313" cy="489267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22533" name="Text Box 4"/>
          <p:cNvSpPr txBox="1">
            <a:spLocks noChangeArrowheads="1"/>
          </p:cNvSpPr>
          <p:nvPr/>
        </p:nvSpPr>
        <p:spPr bwMode="auto">
          <a:xfrm>
            <a:off x="1927225" y="6437585"/>
            <a:ext cx="4603750" cy="2317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0" tIns="0" rIns="0" bIns="0"/>
          <a:lstStyle>
            <a:lvl1pPr defTabSz="414338" eaLnBrk="0" hangingPunct="0">
              <a:tabLst>
                <a:tab pos="723900" algn="l"/>
                <a:tab pos="1447800" algn="l"/>
                <a:tab pos="2171700" algn="l"/>
                <a:tab pos="2895600" algn="l"/>
                <a:tab pos="3619500" algn="l"/>
              </a:tabLst>
              <a:defRPr>
                <a:solidFill>
                  <a:schemeClr val="tx1"/>
                </a:solidFill>
                <a:latin typeface="Arial" pitchFamily="34" charset="0"/>
              </a:defRPr>
            </a:lvl1pPr>
            <a:lvl2pPr marL="742950" indent="-285750" defTabSz="414338" eaLnBrk="0" hangingPunct="0">
              <a:tabLst>
                <a:tab pos="723900" algn="l"/>
                <a:tab pos="1447800" algn="l"/>
                <a:tab pos="2171700" algn="l"/>
                <a:tab pos="2895600" algn="l"/>
                <a:tab pos="3619500" algn="l"/>
              </a:tabLst>
              <a:defRPr>
                <a:solidFill>
                  <a:schemeClr val="tx1"/>
                </a:solidFill>
                <a:latin typeface="Arial" pitchFamily="34" charset="0"/>
              </a:defRPr>
            </a:lvl2pPr>
            <a:lvl3pPr marL="1143000" indent="-228600" defTabSz="414338" eaLnBrk="0" hangingPunct="0">
              <a:tabLst>
                <a:tab pos="723900" algn="l"/>
                <a:tab pos="1447800" algn="l"/>
                <a:tab pos="2171700" algn="l"/>
                <a:tab pos="2895600" algn="l"/>
                <a:tab pos="3619500" algn="l"/>
              </a:tabLst>
              <a:defRPr>
                <a:solidFill>
                  <a:schemeClr val="tx1"/>
                </a:solidFill>
                <a:latin typeface="Arial" pitchFamily="34" charset="0"/>
              </a:defRPr>
            </a:lvl3pPr>
            <a:lvl4pPr marL="1600200" indent="-228600" defTabSz="414338" eaLnBrk="0" hangingPunct="0">
              <a:tabLst>
                <a:tab pos="723900" algn="l"/>
                <a:tab pos="1447800" algn="l"/>
                <a:tab pos="2171700" algn="l"/>
                <a:tab pos="2895600" algn="l"/>
                <a:tab pos="3619500" algn="l"/>
              </a:tabLst>
              <a:defRPr>
                <a:solidFill>
                  <a:schemeClr val="tx1"/>
                </a:solidFill>
                <a:latin typeface="Arial" pitchFamily="34" charset="0"/>
              </a:defRPr>
            </a:lvl4pPr>
            <a:lvl5pPr marL="2057400" indent="-228600" defTabSz="414338" eaLnBrk="0" hangingPunct="0">
              <a:tabLst>
                <a:tab pos="723900" algn="l"/>
                <a:tab pos="1447800" algn="l"/>
                <a:tab pos="2171700" algn="l"/>
                <a:tab pos="2895600" algn="l"/>
                <a:tab pos="3619500" algn="l"/>
              </a:tabLst>
              <a:defRPr>
                <a:solidFill>
                  <a:schemeClr val="tx1"/>
                </a:solidFill>
                <a:latin typeface="Arial" pitchFamily="34" charset="0"/>
              </a:defRPr>
            </a:lvl5pPr>
            <a:lvl6pPr marL="2514600" indent="-228600" defTabSz="414338" eaLnBrk="0" fontAlgn="base" hangingPunct="0">
              <a:spcBef>
                <a:spcPct val="0"/>
              </a:spcBef>
              <a:spcAft>
                <a:spcPct val="0"/>
              </a:spcAft>
              <a:tabLst>
                <a:tab pos="723900" algn="l"/>
                <a:tab pos="1447800" algn="l"/>
                <a:tab pos="2171700" algn="l"/>
                <a:tab pos="2895600" algn="l"/>
                <a:tab pos="3619500" algn="l"/>
              </a:tabLst>
              <a:defRPr>
                <a:solidFill>
                  <a:schemeClr val="tx1"/>
                </a:solidFill>
                <a:latin typeface="Arial" pitchFamily="34" charset="0"/>
              </a:defRPr>
            </a:lvl6pPr>
            <a:lvl7pPr marL="2971800" indent="-228600" defTabSz="414338" eaLnBrk="0" fontAlgn="base" hangingPunct="0">
              <a:spcBef>
                <a:spcPct val="0"/>
              </a:spcBef>
              <a:spcAft>
                <a:spcPct val="0"/>
              </a:spcAft>
              <a:tabLst>
                <a:tab pos="723900" algn="l"/>
                <a:tab pos="1447800" algn="l"/>
                <a:tab pos="2171700" algn="l"/>
                <a:tab pos="2895600" algn="l"/>
                <a:tab pos="3619500" algn="l"/>
              </a:tabLst>
              <a:defRPr>
                <a:solidFill>
                  <a:schemeClr val="tx1"/>
                </a:solidFill>
                <a:latin typeface="Arial" pitchFamily="34" charset="0"/>
              </a:defRPr>
            </a:lvl7pPr>
            <a:lvl8pPr marL="3429000" indent="-228600" defTabSz="414338" eaLnBrk="0" fontAlgn="base" hangingPunct="0">
              <a:spcBef>
                <a:spcPct val="0"/>
              </a:spcBef>
              <a:spcAft>
                <a:spcPct val="0"/>
              </a:spcAft>
              <a:tabLst>
                <a:tab pos="723900" algn="l"/>
                <a:tab pos="1447800" algn="l"/>
                <a:tab pos="2171700" algn="l"/>
                <a:tab pos="2895600" algn="l"/>
                <a:tab pos="3619500" algn="l"/>
              </a:tabLst>
              <a:defRPr>
                <a:solidFill>
                  <a:schemeClr val="tx1"/>
                </a:solidFill>
                <a:latin typeface="Arial" pitchFamily="34" charset="0"/>
              </a:defRPr>
            </a:lvl8pPr>
            <a:lvl9pPr marL="3886200" indent="-228600" defTabSz="414338" eaLnBrk="0" fontAlgn="base" hangingPunct="0">
              <a:spcBef>
                <a:spcPct val="0"/>
              </a:spcBef>
              <a:spcAft>
                <a:spcPct val="0"/>
              </a:spcAft>
              <a:tabLst>
                <a:tab pos="723900" algn="l"/>
                <a:tab pos="1447800" algn="l"/>
                <a:tab pos="2171700" algn="l"/>
                <a:tab pos="2895600" algn="l"/>
                <a:tab pos="3619500" algn="l"/>
              </a:tabLst>
              <a:defRPr>
                <a:solidFill>
                  <a:schemeClr val="tx1"/>
                </a:solidFill>
                <a:latin typeface="Arial" pitchFamily="34" charset="0"/>
              </a:defRPr>
            </a:lvl9pPr>
          </a:lstStyle>
          <a:p>
            <a:pPr eaLnBrk="1">
              <a:lnSpc>
                <a:spcPct val="93000"/>
              </a:lnSpc>
              <a:buClr>
                <a:srgbClr val="000000"/>
              </a:buClr>
              <a:buSzPct val="45000"/>
            </a:pPr>
            <a:r>
              <a:rPr lang="en-GB" sz="1600" b="1" dirty="0">
                <a:solidFill>
                  <a:srgbClr val="000000"/>
                </a:solidFill>
                <a:latin typeface="+mn-lt"/>
              </a:rPr>
              <a:t>Shi Z et al. Cancer Res </a:t>
            </a:r>
            <a:r>
              <a:rPr lang="en-GB" sz="1600" b="1" dirty="0" smtClean="0">
                <a:solidFill>
                  <a:srgbClr val="000000"/>
                </a:solidFill>
                <a:latin typeface="+mn-lt"/>
              </a:rPr>
              <a:t>(2011)71:3735-3738</a:t>
            </a:r>
            <a:endParaRPr lang="en-GB" sz="1600" b="1" dirty="0">
              <a:solidFill>
                <a:srgbClr val="000000"/>
              </a:solidFill>
              <a:latin typeface="+mn-lt"/>
            </a:endParaRPr>
          </a:p>
        </p:txBody>
      </p:sp>
    </p:spTree>
    <p:extLst>
      <p:ext uri="{BB962C8B-B14F-4D97-AF65-F5344CB8AC3E}">
        <p14:creationId xmlns="" xmlns:p14="http://schemas.microsoft.com/office/powerpoint/2010/main" val="352922064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Common side effects of sildenafil</a:t>
            </a:r>
            <a:endParaRPr lang="nb-NO" dirty="0"/>
          </a:p>
        </p:txBody>
      </p:sp>
      <p:sp>
        <p:nvSpPr>
          <p:cNvPr id="3" name="Content Placeholder 2"/>
          <p:cNvSpPr>
            <a:spLocks noGrp="1"/>
          </p:cNvSpPr>
          <p:nvPr>
            <p:ph idx="1"/>
          </p:nvPr>
        </p:nvSpPr>
        <p:spPr>
          <a:xfrm>
            <a:off x="457200" y="2280240"/>
            <a:ext cx="8229600" cy="4389120"/>
          </a:xfrm>
        </p:spPr>
        <p:txBody>
          <a:bodyPr>
            <a:normAutofit/>
          </a:bodyPr>
          <a:lstStyle/>
          <a:p>
            <a:r>
              <a:rPr lang="en-US" sz="2000" dirty="0"/>
              <a:t>Headache, dyspepsia, flushing, nasal congestion, dizziness, blurred vision, color distortion</a:t>
            </a:r>
          </a:p>
          <a:p>
            <a:r>
              <a:rPr lang="en-US" sz="2000" dirty="0"/>
              <a:t>Maximum plasma concentration (</a:t>
            </a:r>
            <a:r>
              <a:rPr lang="en-US" sz="2000" dirty="0" err="1"/>
              <a:t>Cmax</a:t>
            </a:r>
            <a:r>
              <a:rPr lang="en-US" sz="2000" dirty="0"/>
              <a:t>) of sildenafil after single dose (25 to 200 mg) is 127 to 1,150 </a:t>
            </a:r>
            <a:r>
              <a:rPr lang="en-US" sz="2000" dirty="0" err="1"/>
              <a:t>ng</a:t>
            </a:r>
            <a:r>
              <a:rPr lang="en-US" sz="2000" dirty="0"/>
              <a:t> / mL (0.2 to 2 </a:t>
            </a:r>
            <a:r>
              <a:rPr lang="en-US" sz="2000" dirty="0" err="1"/>
              <a:t>μmol</a:t>
            </a:r>
            <a:r>
              <a:rPr lang="en-US" sz="2000" dirty="0"/>
              <a:t> / L)</a:t>
            </a:r>
          </a:p>
          <a:p>
            <a:pPr lvl="1"/>
            <a:r>
              <a:rPr lang="en-US"/>
              <a:t>This </a:t>
            </a:r>
            <a:r>
              <a:rPr lang="en-US" smtClean="0"/>
              <a:t>is </a:t>
            </a:r>
            <a:r>
              <a:rPr lang="en-US" dirty="0"/>
              <a:t>lower than the concentration required to inhibit </a:t>
            </a:r>
            <a:r>
              <a:rPr lang="en-US" dirty="0" smtClean="0"/>
              <a:t>MDR</a:t>
            </a:r>
          </a:p>
          <a:p>
            <a:pPr lvl="1"/>
            <a:endParaRPr lang="en-US" dirty="0"/>
          </a:p>
          <a:p>
            <a:r>
              <a:rPr lang="en-US" sz="2000" i="1" dirty="0" smtClean="0">
                <a:solidFill>
                  <a:srgbClr val="0070C0"/>
                </a:solidFill>
              </a:rPr>
              <a:t>Fewer </a:t>
            </a:r>
            <a:r>
              <a:rPr lang="en-US" sz="2000" i="1" dirty="0">
                <a:solidFill>
                  <a:srgbClr val="0070C0"/>
                </a:solidFill>
              </a:rPr>
              <a:t>side effects by developing sildenafil analogues that </a:t>
            </a:r>
            <a:r>
              <a:rPr lang="en-US" sz="2000" i="1" dirty="0" smtClean="0">
                <a:solidFill>
                  <a:srgbClr val="0070C0"/>
                </a:solidFill>
              </a:rPr>
              <a:t>are </a:t>
            </a:r>
            <a:r>
              <a:rPr lang="en-US" sz="2000" i="1" dirty="0">
                <a:solidFill>
                  <a:srgbClr val="0070C0"/>
                </a:solidFill>
              </a:rPr>
              <a:t>more potent on ABC-transport than the PDE5</a:t>
            </a:r>
            <a:r>
              <a:rPr lang="en-US" sz="2000" i="1" dirty="0" smtClean="0">
                <a:solidFill>
                  <a:srgbClr val="0070C0"/>
                </a:solidFill>
              </a:rPr>
              <a:t>?</a:t>
            </a:r>
          </a:p>
          <a:p>
            <a:pPr lvl="1"/>
            <a:r>
              <a:rPr lang="en-US" i="1" dirty="0" smtClean="0">
                <a:solidFill>
                  <a:srgbClr val="0070C0"/>
                </a:solidFill>
              </a:rPr>
              <a:t>Dual and balanced effect?</a:t>
            </a:r>
            <a:endParaRPr lang="nb-NO" i="1" dirty="0">
              <a:solidFill>
                <a:srgbClr val="0070C0"/>
              </a:solidFill>
            </a:endParaRPr>
          </a:p>
        </p:txBody>
      </p:sp>
    </p:spTree>
    <p:extLst>
      <p:ext uri="{BB962C8B-B14F-4D97-AF65-F5344CB8AC3E}">
        <p14:creationId xmlns="" xmlns:p14="http://schemas.microsoft.com/office/powerpoint/2010/main" val="4281669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Novel sildenafil </a:t>
            </a:r>
            <a:r>
              <a:rPr lang="en-US" dirty="0" smtClean="0"/>
              <a:t>analogues</a:t>
            </a:r>
            <a:endParaRPr lang="nb-NO" dirty="0"/>
          </a:p>
        </p:txBody>
      </p:sp>
      <p:sp>
        <p:nvSpPr>
          <p:cNvPr id="3" name="Text Placeholder 2"/>
          <p:cNvSpPr>
            <a:spLocks noGrp="1"/>
          </p:cNvSpPr>
          <p:nvPr>
            <p:ph type="body" idx="1"/>
          </p:nvPr>
        </p:nvSpPr>
        <p:spPr/>
        <p:txBody>
          <a:bodyPr/>
          <a:lstStyle/>
          <a:p>
            <a:r>
              <a:rPr lang="en-US" dirty="0"/>
              <a:t>We have identified sildenafil analogues using </a:t>
            </a:r>
            <a:r>
              <a:rPr lang="en-US" dirty="0" smtClean="0"/>
              <a:t> virtual</a:t>
            </a:r>
            <a:endParaRPr lang="en-US" dirty="0"/>
          </a:p>
          <a:p>
            <a:r>
              <a:rPr lang="en-US" dirty="0" smtClean="0"/>
              <a:t>ligand screening (VLS) and tested them for ABCC5 transporter efflux using inside-out vesicles (IOV). </a:t>
            </a:r>
          </a:p>
          <a:p>
            <a:endParaRPr lang="nb-NO" dirty="0"/>
          </a:p>
        </p:txBody>
      </p:sp>
      <p:pic>
        <p:nvPicPr>
          <p:cNvPr id="921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90183" y="4149080"/>
            <a:ext cx="2334138" cy="260325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860032" y="4149080"/>
            <a:ext cx="3275092" cy="252108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Right Arrow 5"/>
          <p:cNvSpPr/>
          <p:nvPr/>
        </p:nvSpPr>
        <p:spPr>
          <a:xfrm>
            <a:off x="3707904" y="5085184"/>
            <a:ext cx="936104" cy="365522"/>
          </a:xfrm>
          <a:prstGeom prst="rightArrow">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 xmlns:p14="http://schemas.microsoft.com/office/powerpoint/2010/main" val="976377466"/>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Plassholder for innhold 2"/>
          <p:cNvSpPr>
            <a:spLocks noGrp="1"/>
          </p:cNvSpPr>
          <p:nvPr>
            <p:ph idx="1"/>
          </p:nvPr>
        </p:nvSpPr>
        <p:spPr>
          <a:xfrm>
            <a:off x="611560" y="2420838"/>
            <a:ext cx="7151687" cy="3600450"/>
          </a:xfrm>
        </p:spPr>
        <p:txBody>
          <a:bodyPr/>
          <a:lstStyle/>
          <a:p>
            <a:pPr marL="390525" indent="-293688" eaLnBrk="1" hangingPunct="1">
              <a:buClr>
                <a:srgbClr val="FF6633"/>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b="1" i="1" dirty="0" smtClean="0"/>
              <a:t>In </a:t>
            </a:r>
            <a:r>
              <a:rPr lang="en-US" sz="2400" b="1" i="1" dirty="0" err="1" smtClean="0"/>
              <a:t>silico</a:t>
            </a:r>
            <a:r>
              <a:rPr lang="en-US" sz="2400" b="1" i="1" dirty="0" smtClean="0"/>
              <a:t>:</a:t>
            </a:r>
          </a:p>
          <a:p>
            <a:pPr marL="1565275" lvl="1" indent="-519113" eaLnBrk="1" hangingPunct="1">
              <a:buClr>
                <a:srgbClr val="FF6633"/>
              </a:buClr>
              <a:buSzPct val="75000"/>
              <a:buFont typeface="Symbol" pitchFamily="18"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200" dirty="0" smtClean="0"/>
              <a:t>Molecular modeling of ABCC5</a:t>
            </a:r>
          </a:p>
          <a:p>
            <a:pPr marL="1565275" lvl="1" indent="-519113" eaLnBrk="1" hangingPunct="1">
              <a:buClr>
                <a:srgbClr val="FF6633"/>
              </a:buClr>
              <a:buSzPct val="75000"/>
              <a:buFont typeface="Symbol" pitchFamily="18"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200" dirty="0" smtClean="0"/>
              <a:t>Virtual Ligand Screening (VLS) of sildenafil </a:t>
            </a:r>
            <a:r>
              <a:rPr lang="en-US" sz="2200" dirty="0" err="1" smtClean="0"/>
              <a:t>derivates</a:t>
            </a:r>
            <a:endParaRPr lang="en-US" sz="2200" dirty="0" smtClean="0"/>
          </a:p>
          <a:p>
            <a:pPr marL="390525" indent="-293688" eaLnBrk="1" hangingPunct="1">
              <a:buClr>
                <a:srgbClr val="FF6633"/>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400" b="1" i="1" dirty="0" smtClean="0"/>
              <a:t>In vitro:</a:t>
            </a:r>
          </a:p>
          <a:p>
            <a:pPr marL="1565275" lvl="1" indent="-519113" eaLnBrk="1" hangingPunct="1">
              <a:buClr>
                <a:srgbClr val="FF6633"/>
              </a:buClr>
              <a:buSzPct val="75000"/>
              <a:buFont typeface="Symbol" pitchFamily="18"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200" dirty="0" smtClean="0"/>
              <a:t>Binding Assays of possible inhibitors to the ABCC5 transporter according to the results from VLS</a:t>
            </a:r>
          </a:p>
          <a:p>
            <a:pPr marL="390525" indent="-293688" eaLnBrk="1" hangingPunct="1">
              <a:buClr>
                <a:srgbClr val="FF6633"/>
              </a:buClr>
              <a:buSzPct val="45000"/>
              <a:buFontTx/>
              <a:buNone/>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endParaRPr lang="en-US" sz="2200" dirty="0" smtClean="0">
              <a:latin typeface="Times New Roman" pitchFamily="18" charset="0"/>
            </a:endParaRPr>
          </a:p>
        </p:txBody>
      </p:sp>
      <p:sp>
        <p:nvSpPr>
          <p:cNvPr id="4" name="Plassholder for dato 3"/>
          <p:cNvSpPr>
            <a:spLocks noGrp="1"/>
          </p:cNvSpPr>
          <p:nvPr>
            <p:ph type="dt" sz="quarter" idx="10"/>
          </p:nvPr>
        </p:nvSpPr>
        <p:spPr/>
        <p:txBody>
          <a:bodyPr/>
          <a:lstStyle/>
          <a:p>
            <a:pPr>
              <a:defRPr/>
            </a:pPr>
            <a:fld id="{9323289D-F228-40F2-9088-7DB95634E091}" type="datetime1">
              <a:rPr lang="nb-NO" smtClean="0"/>
              <a:pPr>
                <a:defRPr/>
              </a:pPr>
              <a:t>27.09.2014</a:t>
            </a:fld>
            <a:endParaRPr lang="nb-NO" dirty="0"/>
          </a:p>
        </p:txBody>
      </p:sp>
      <p:sp>
        <p:nvSpPr>
          <p:cNvPr id="5" name="Plassholder for lysbildenummer 4"/>
          <p:cNvSpPr>
            <a:spLocks noGrp="1"/>
          </p:cNvSpPr>
          <p:nvPr>
            <p:ph type="sldNum" sz="quarter" idx="11"/>
          </p:nvPr>
        </p:nvSpPr>
        <p:spPr/>
        <p:txBody>
          <a:bodyPr/>
          <a:lstStyle/>
          <a:p>
            <a:pPr>
              <a:defRPr/>
            </a:pPr>
            <a:fld id="{387CB702-BDCC-44BA-A48E-3215AD2DA6D5}" type="slidenum">
              <a:rPr lang="nb-NO" smtClean="0"/>
              <a:pPr>
                <a:defRPr/>
              </a:pPr>
              <a:t>23</a:t>
            </a:fld>
            <a:endParaRPr lang="nb-NO" dirty="0"/>
          </a:p>
        </p:txBody>
      </p:sp>
      <p:graphicFrame>
        <p:nvGraphicFramePr>
          <p:cNvPr id="6" name="Diagram 5"/>
          <p:cNvGraphicFramePr/>
          <p:nvPr>
            <p:extLst>
              <p:ext uri="{D42A27DB-BD31-4B8C-83A1-F6EECF244321}">
                <p14:modId xmlns="" xmlns:p14="http://schemas.microsoft.com/office/powerpoint/2010/main" val="2259915632"/>
              </p:ext>
            </p:extLst>
          </p:nvPr>
        </p:nvGraphicFramePr>
        <p:xfrm>
          <a:off x="6252864" y="620688"/>
          <a:ext cx="3647728" cy="24482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ittel 1"/>
          <p:cNvSpPr>
            <a:spLocks noGrp="1"/>
          </p:cNvSpPr>
          <p:nvPr>
            <p:ph type="title"/>
          </p:nvPr>
        </p:nvSpPr>
        <p:spPr/>
        <p:txBody>
          <a:bodyPr/>
          <a:lstStyle/>
          <a:p>
            <a:r>
              <a:rPr lang="en-US" dirty="0"/>
              <a:t>Novel sildenafil </a:t>
            </a:r>
            <a:r>
              <a:rPr lang="en-US" dirty="0" smtClean="0"/>
              <a:t>analogues</a:t>
            </a:r>
            <a:endParaRPr lang="nb-NO" dirty="0" smtClean="0"/>
          </a:p>
        </p:txBody>
      </p:sp>
    </p:spTree>
    <p:extLst>
      <p:ext uri="{BB962C8B-B14F-4D97-AF65-F5344CB8AC3E}">
        <p14:creationId xmlns="" xmlns:p14="http://schemas.microsoft.com/office/powerpoint/2010/main" val="10285957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Plassholder for innhold 2"/>
          <p:cNvSpPr>
            <a:spLocks noGrp="1"/>
          </p:cNvSpPr>
          <p:nvPr>
            <p:ph idx="1"/>
          </p:nvPr>
        </p:nvSpPr>
        <p:spPr>
          <a:xfrm>
            <a:off x="611188" y="1866834"/>
            <a:ext cx="7151687" cy="4391942"/>
          </a:xfrm>
        </p:spPr>
        <p:txBody>
          <a:bodyPr/>
          <a:lstStyle/>
          <a:p>
            <a:pPr marL="0" indent="0">
              <a:buNone/>
            </a:pPr>
            <a:r>
              <a:rPr lang="en-US" sz="2400" dirty="0" smtClean="0"/>
              <a:t>Results:</a:t>
            </a:r>
          </a:p>
          <a:p>
            <a:r>
              <a:rPr lang="en-US" sz="2400" dirty="0" smtClean="0"/>
              <a:t>7 </a:t>
            </a:r>
            <a:r>
              <a:rPr lang="en-US" sz="2400" dirty="0"/>
              <a:t>of 11 compounds predicted by VLS to bind to ABCC5 were more potent than </a:t>
            </a:r>
            <a:r>
              <a:rPr lang="en-US" sz="2400" dirty="0" smtClean="0"/>
              <a:t>sildenafil</a:t>
            </a:r>
          </a:p>
          <a:p>
            <a:r>
              <a:rPr lang="en-US" sz="2400" dirty="0" smtClean="0"/>
              <a:t>Ki-values of the most potent inhibitors of </a:t>
            </a:r>
            <a:r>
              <a:rPr lang="en-US" sz="2400" dirty="0" err="1" smtClean="0"/>
              <a:t>cGMP</a:t>
            </a:r>
            <a:r>
              <a:rPr lang="en-US" sz="2400" dirty="0" smtClean="0"/>
              <a:t> transport:</a:t>
            </a:r>
          </a:p>
          <a:p>
            <a:pPr lvl="1"/>
            <a:r>
              <a:rPr lang="en-US" sz="2200" dirty="0" smtClean="0"/>
              <a:t>Sildenafil (reference inhibitor): Ki-value = 1200 ± 170 </a:t>
            </a:r>
            <a:r>
              <a:rPr lang="en-US" sz="2200" dirty="0" err="1" smtClean="0"/>
              <a:t>nM</a:t>
            </a:r>
            <a:endParaRPr lang="en-US" sz="2200" dirty="0" smtClean="0"/>
          </a:p>
          <a:p>
            <a:pPr lvl="1"/>
            <a:r>
              <a:rPr lang="en-US" sz="2200" dirty="0" smtClean="0"/>
              <a:t>Compound </a:t>
            </a:r>
            <a:r>
              <a:rPr lang="en-US" sz="2200" b="1" dirty="0" smtClean="0"/>
              <a:t>1</a:t>
            </a:r>
            <a:r>
              <a:rPr lang="en-US" sz="2200" dirty="0" smtClean="0"/>
              <a:t>: Ki-value = 75.3 ± 3.1 </a:t>
            </a:r>
            <a:r>
              <a:rPr lang="en-US" sz="2200" dirty="0" err="1" smtClean="0"/>
              <a:t>nM</a:t>
            </a:r>
            <a:r>
              <a:rPr lang="en-US" sz="2200" dirty="0" smtClean="0"/>
              <a:t> </a:t>
            </a:r>
          </a:p>
          <a:p>
            <a:pPr lvl="1"/>
            <a:r>
              <a:rPr lang="en-US" sz="2200" dirty="0" smtClean="0"/>
              <a:t>Compound </a:t>
            </a:r>
            <a:r>
              <a:rPr lang="en-US" sz="2200" b="1" dirty="0" smtClean="0"/>
              <a:t>2</a:t>
            </a:r>
            <a:r>
              <a:rPr lang="en-US" sz="2200" dirty="0" smtClean="0"/>
              <a:t>: Ki-value =  65.3 ± 6.4 </a:t>
            </a:r>
            <a:r>
              <a:rPr lang="en-US" sz="2200" dirty="0" err="1" smtClean="0"/>
              <a:t>nM</a:t>
            </a:r>
            <a:endParaRPr lang="nb-NO" sz="2200" dirty="0" smtClean="0"/>
          </a:p>
        </p:txBody>
      </p:sp>
      <p:sp>
        <p:nvSpPr>
          <p:cNvPr id="4" name="Plassholder for dato 3"/>
          <p:cNvSpPr>
            <a:spLocks noGrp="1"/>
          </p:cNvSpPr>
          <p:nvPr>
            <p:ph type="dt" sz="quarter" idx="10"/>
          </p:nvPr>
        </p:nvSpPr>
        <p:spPr/>
        <p:txBody>
          <a:bodyPr/>
          <a:lstStyle/>
          <a:p>
            <a:pPr>
              <a:defRPr/>
            </a:pPr>
            <a:fld id="{9323289D-F228-40F2-9088-7DB95634E091}" type="datetime1">
              <a:rPr lang="nb-NO" smtClean="0"/>
              <a:pPr>
                <a:defRPr/>
              </a:pPr>
              <a:t>27.09.2014</a:t>
            </a:fld>
            <a:endParaRPr lang="nb-NO" dirty="0"/>
          </a:p>
        </p:txBody>
      </p:sp>
      <p:sp>
        <p:nvSpPr>
          <p:cNvPr id="5" name="Plassholder for lysbildenummer 4"/>
          <p:cNvSpPr>
            <a:spLocks noGrp="1"/>
          </p:cNvSpPr>
          <p:nvPr>
            <p:ph type="sldNum" sz="quarter" idx="11"/>
          </p:nvPr>
        </p:nvSpPr>
        <p:spPr/>
        <p:txBody>
          <a:bodyPr/>
          <a:lstStyle/>
          <a:p>
            <a:pPr>
              <a:defRPr/>
            </a:pPr>
            <a:fld id="{387CB702-BDCC-44BA-A48E-3215AD2DA6D5}" type="slidenum">
              <a:rPr lang="nb-NO" smtClean="0"/>
              <a:pPr>
                <a:defRPr/>
              </a:pPr>
              <a:t>24</a:t>
            </a:fld>
            <a:endParaRPr lang="nb-NO" dirty="0"/>
          </a:p>
        </p:txBody>
      </p:sp>
      <p:sp>
        <p:nvSpPr>
          <p:cNvPr id="2" name="Title 1"/>
          <p:cNvSpPr>
            <a:spLocks noGrp="1"/>
          </p:cNvSpPr>
          <p:nvPr>
            <p:ph type="title"/>
          </p:nvPr>
        </p:nvSpPr>
        <p:spPr/>
        <p:txBody>
          <a:bodyPr/>
          <a:lstStyle/>
          <a:p>
            <a:r>
              <a:rPr lang="en-US" dirty="0"/>
              <a:t>Novel sildenafil </a:t>
            </a:r>
            <a:r>
              <a:rPr lang="en-US" dirty="0" smtClean="0"/>
              <a:t>analogues</a:t>
            </a:r>
            <a:endParaRPr lang="nb-NO" dirty="0"/>
          </a:p>
        </p:txBody>
      </p:sp>
    </p:spTree>
    <p:extLst>
      <p:ext uri="{BB962C8B-B14F-4D97-AF65-F5344CB8AC3E}">
        <p14:creationId xmlns="" xmlns:p14="http://schemas.microsoft.com/office/powerpoint/2010/main" val="21856223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endParaRPr lang="nb-NO" smtClean="0"/>
          </a:p>
        </p:txBody>
      </p:sp>
      <p:sp>
        <p:nvSpPr>
          <p:cNvPr id="25603" name="Content Placeholder 2"/>
          <p:cNvSpPr>
            <a:spLocks noGrp="1"/>
          </p:cNvSpPr>
          <p:nvPr>
            <p:ph idx="1"/>
          </p:nvPr>
        </p:nvSpPr>
        <p:spPr/>
        <p:txBody>
          <a:bodyPr/>
          <a:lstStyle/>
          <a:p>
            <a:endParaRPr lang="nb-NO" dirty="0" smtClean="0"/>
          </a:p>
        </p:txBody>
      </p:sp>
      <p:sp>
        <p:nvSpPr>
          <p:cNvPr id="4" name="Date Placeholder 3"/>
          <p:cNvSpPr>
            <a:spLocks noGrp="1"/>
          </p:cNvSpPr>
          <p:nvPr>
            <p:ph type="dt" sz="quarter" idx="10"/>
          </p:nvPr>
        </p:nvSpPr>
        <p:spPr/>
        <p:txBody>
          <a:bodyPr/>
          <a:lstStyle/>
          <a:p>
            <a:pPr>
              <a:defRPr/>
            </a:pPr>
            <a:fld id="{4BE497E3-5950-4206-B1F8-2B5CE81A2A0F}" type="datetime1">
              <a:rPr lang="nb-NO" smtClean="0"/>
              <a:pPr>
                <a:defRPr/>
              </a:pPr>
              <a:t>27.09.2014</a:t>
            </a:fld>
            <a:endParaRPr lang="nb-NO"/>
          </a:p>
        </p:txBody>
      </p:sp>
      <p:sp>
        <p:nvSpPr>
          <p:cNvPr id="5" name="Slide Number Placeholder 4"/>
          <p:cNvSpPr>
            <a:spLocks noGrp="1"/>
          </p:cNvSpPr>
          <p:nvPr>
            <p:ph type="sldNum" sz="quarter" idx="11"/>
          </p:nvPr>
        </p:nvSpPr>
        <p:spPr/>
        <p:txBody>
          <a:bodyPr/>
          <a:lstStyle/>
          <a:p>
            <a:pPr>
              <a:defRPr/>
            </a:pPr>
            <a:fld id="{B89A0C84-EE12-4EB8-8B24-2243A71349A9}" type="slidenum">
              <a:rPr lang="nb-NO" smtClean="0"/>
              <a:pPr>
                <a:defRPr/>
              </a:pPr>
              <a:t>25</a:t>
            </a:fld>
            <a:endParaRPr lang="nb-NO"/>
          </a:p>
        </p:txBody>
      </p:sp>
      <p:pic>
        <p:nvPicPr>
          <p:cNvPr id="25606" name="Picture 7"/>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835150" y="115888"/>
            <a:ext cx="5321300" cy="6308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5607" name="Rectangle 1"/>
          <p:cNvSpPr>
            <a:spLocks noChangeArrowheads="1"/>
          </p:cNvSpPr>
          <p:nvPr/>
        </p:nvSpPr>
        <p:spPr bwMode="auto">
          <a:xfrm>
            <a:off x="2915816" y="6420717"/>
            <a:ext cx="445602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da-DK" dirty="0"/>
              <a:t>(Sager et al. J Med Chem. (2012)55:3049-57)</a:t>
            </a:r>
          </a:p>
        </p:txBody>
      </p:sp>
    </p:spTree>
    <p:extLst>
      <p:ext uri="{BB962C8B-B14F-4D97-AF65-F5344CB8AC3E}">
        <p14:creationId xmlns="" xmlns:p14="http://schemas.microsoft.com/office/powerpoint/2010/main" val="38293022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endParaRPr lang="nb-NO" smtClean="0"/>
          </a:p>
        </p:txBody>
      </p:sp>
      <p:sp>
        <p:nvSpPr>
          <p:cNvPr id="26627" name="Content Placeholder 2"/>
          <p:cNvSpPr>
            <a:spLocks noGrp="1"/>
          </p:cNvSpPr>
          <p:nvPr>
            <p:ph idx="1"/>
          </p:nvPr>
        </p:nvSpPr>
        <p:spPr>
          <a:xfrm>
            <a:off x="611188" y="2794000"/>
            <a:ext cx="7151687" cy="3600450"/>
          </a:xfrm>
        </p:spPr>
        <p:txBody>
          <a:bodyPr/>
          <a:lstStyle/>
          <a:p>
            <a:endParaRPr lang="nb-NO" smtClean="0"/>
          </a:p>
        </p:txBody>
      </p:sp>
      <p:sp>
        <p:nvSpPr>
          <p:cNvPr id="4" name="Date Placeholder 3"/>
          <p:cNvSpPr>
            <a:spLocks noGrp="1"/>
          </p:cNvSpPr>
          <p:nvPr>
            <p:ph type="dt" sz="quarter" idx="10"/>
          </p:nvPr>
        </p:nvSpPr>
        <p:spPr/>
        <p:txBody>
          <a:bodyPr/>
          <a:lstStyle/>
          <a:p>
            <a:pPr>
              <a:defRPr/>
            </a:pPr>
            <a:fld id="{4BE497E3-5950-4206-B1F8-2B5CE81A2A0F}" type="datetime1">
              <a:rPr lang="nb-NO" smtClean="0"/>
              <a:pPr>
                <a:defRPr/>
              </a:pPr>
              <a:t>27.09.2014</a:t>
            </a:fld>
            <a:endParaRPr lang="nb-NO"/>
          </a:p>
        </p:txBody>
      </p:sp>
      <p:sp>
        <p:nvSpPr>
          <p:cNvPr id="5" name="Slide Number Placeholder 4"/>
          <p:cNvSpPr>
            <a:spLocks noGrp="1"/>
          </p:cNvSpPr>
          <p:nvPr>
            <p:ph type="sldNum" sz="quarter" idx="11"/>
          </p:nvPr>
        </p:nvSpPr>
        <p:spPr/>
        <p:txBody>
          <a:bodyPr/>
          <a:lstStyle/>
          <a:p>
            <a:pPr>
              <a:defRPr/>
            </a:pPr>
            <a:fld id="{B86035E5-2D28-4800-B97E-D4FF6C7241AB}" type="slidenum">
              <a:rPr lang="nb-NO" smtClean="0"/>
              <a:pPr>
                <a:defRPr/>
              </a:pPr>
              <a:t>26</a:t>
            </a:fld>
            <a:endParaRPr lang="nb-NO"/>
          </a:p>
        </p:txBody>
      </p:sp>
      <p:pic>
        <p:nvPicPr>
          <p:cNvPr id="26630" name="Picture 6"/>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00013" y="260350"/>
            <a:ext cx="8943975" cy="6134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6631" name="Rectangle 1"/>
          <p:cNvSpPr>
            <a:spLocks noChangeArrowheads="1"/>
          </p:cNvSpPr>
          <p:nvPr/>
        </p:nvSpPr>
        <p:spPr bwMode="auto">
          <a:xfrm>
            <a:off x="3524250" y="6394450"/>
            <a:ext cx="454098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dirty="0" smtClean="0"/>
              <a:t>(</a:t>
            </a:r>
            <a:r>
              <a:rPr lang="da-DK" dirty="0" smtClean="0"/>
              <a:t>Sager </a:t>
            </a:r>
            <a:r>
              <a:rPr lang="da-DK" dirty="0"/>
              <a:t>et al. J Med Chem. (2012)55:3049-57)</a:t>
            </a:r>
          </a:p>
        </p:txBody>
      </p:sp>
    </p:spTree>
    <p:extLst>
      <p:ext uri="{BB962C8B-B14F-4D97-AF65-F5344CB8AC3E}">
        <p14:creationId xmlns="" xmlns:p14="http://schemas.microsoft.com/office/powerpoint/2010/main" val="13748563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nb-NO" dirty="0" err="1"/>
              <a:t>Novel</a:t>
            </a:r>
            <a:r>
              <a:rPr lang="nb-NO" dirty="0"/>
              <a:t> </a:t>
            </a:r>
            <a:r>
              <a:rPr lang="nb-NO" dirty="0" err="1" smtClean="0"/>
              <a:t>sildenafil</a:t>
            </a:r>
            <a:r>
              <a:rPr lang="nb-NO" dirty="0"/>
              <a:t> </a:t>
            </a:r>
            <a:r>
              <a:rPr lang="nb-NO" dirty="0" err="1" smtClean="0"/>
              <a:t>analogues</a:t>
            </a:r>
            <a:endParaRPr lang="nb-NO" dirty="0" smtClean="0"/>
          </a:p>
        </p:txBody>
      </p:sp>
      <p:sp>
        <p:nvSpPr>
          <p:cNvPr id="26627" name="Content Placeholder 2"/>
          <p:cNvSpPr>
            <a:spLocks noGrp="1"/>
          </p:cNvSpPr>
          <p:nvPr>
            <p:ph idx="1"/>
          </p:nvPr>
        </p:nvSpPr>
        <p:spPr>
          <a:xfrm>
            <a:off x="588963" y="2021056"/>
            <a:ext cx="7151687" cy="4175125"/>
          </a:xfrm>
        </p:spPr>
        <p:txBody>
          <a:bodyPr/>
          <a:lstStyle/>
          <a:p>
            <a:r>
              <a:rPr lang="en-US" sz="2000" dirty="0"/>
              <a:t>The compounds may represent candidates for lead optimization in the search for novel drugs that can be used to </a:t>
            </a:r>
            <a:r>
              <a:rPr lang="en-US" sz="2000" dirty="0" smtClean="0"/>
              <a:t>reduce </a:t>
            </a:r>
            <a:r>
              <a:rPr lang="en-US" sz="2000" dirty="0"/>
              <a:t>MDR</a:t>
            </a:r>
          </a:p>
          <a:p>
            <a:r>
              <a:rPr lang="en-US" sz="2000" dirty="0"/>
              <a:t>Such drugs may also be used to inhibit </a:t>
            </a:r>
            <a:r>
              <a:rPr lang="en-US" sz="2000" dirty="0" err="1"/>
              <a:t>cGMP</a:t>
            </a:r>
            <a:r>
              <a:rPr lang="en-US" sz="2000" dirty="0"/>
              <a:t> efflux from cancer cells</a:t>
            </a:r>
          </a:p>
          <a:p>
            <a:pPr lvl="1"/>
            <a:r>
              <a:rPr lang="en-US" dirty="0"/>
              <a:t>Possibly enhancing the body’s own defense mechanism </a:t>
            </a:r>
            <a:r>
              <a:rPr lang="nb-NO" dirty="0" err="1"/>
              <a:t>of</a:t>
            </a:r>
            <a:r>
              <a:rPr lang="nb-NO" dirty="0"/>
              <a:t> </a:t>
            </a:r>
            <a:r>
              <a:rPr lang="nb-NO" dirty="0" err="1"/>
              <a:t>increasing</a:t>
            </a:r>
            <a:r>
              <a:rPr lang="nb-NO" dirty="0"/>
              <a:t> </a:t>
            </a:r>
            <a:r>
              <a:rPr lang="nb-NO" dirty="0" err="1"/>
              <a:t>cGMP</a:t>
            </a:r>
            <a:r>
              <a:rPr lang="nb-NO" dirty="0"/>
              <a:t> </a:t>
            </a:r>
            <a:r>
              <a:rPr lang="nb-NO" dirty="0" err="1"/>
              <a:t>levels</a:t>
            </a:r>
            <a:endParaRPr lang="nb-NO" dirty="0"/>
          </a:p>
          <a:p>
            <a:pPr eaLnBrk="1" hangingPunct="1"/>
            <a:endParaRPr lang="en-US" sz="800" i="1" dirty="0" smtClean="0"/>
          </a:p>
          <a:p>
            <a:pPr eaLnBrk="1" hangingPunct="1"/>
            <a:endParaRPr lang="en-US" sz="800" b="1" i="1" dirty="0" smtClean="0"/>
          </a:p>
          <a:p>
            <a:endParaRPr lang="nb-NO" sz="800" dirty="0" smtClean="0"/>
          </a:p>
        </p:txBody>
      </p:sp>
      <p:sp>
        <p:nvSpPr>
          <p:cNvPr id="4" name="Date Placeholder 3"/>
          <p:cNvSpPr>
            <a:spLocks noGrp="1"/>
          </p:cNvSpPr>
          <p:nvPr>
            <p:ph type="dt" sz="quarter" idx="10"/>
          </p:nvPr>
        </p:nvSpPr>
        <p:spPr/>
        <p:txBody>
          <a:bodyPr/>
          <a:lstStyle/>
          <a:p>
            <a:pPr>
              <a:defRPr/>
            </a:pPr>
            <a:fld id="{92F456E2-22DA-491A-BDDC-11BF8E85DE35}" type="datetime1">
              <a:rPr lang="nb-NO" smtClean="0"/>
              <a:pPr>
                <a:defRPr/>
              </a:pPr>
              <a:t>27.09.2014</a:t>
            </a:fld>
            <a:endParaRPr lang="nb-NO"/>
          </a:p>
        </p:txBody>
      </p:sp>
      <p:sp>
        <p:nvSpPr>
          <p:cNvPr id="5" name="Slide Number Placeholder 4"/>
          <p:cNvSpPr>
            <a:spLocks noGrp="1"/>
          </p:cNvSpPr>
          <p:nvPr>
            <p:ph type="sldNum" sz="quarter" idx="11"/>
          </p:nvPr>
        </p:nvSpPr>
        <p:spPr/>
        <p:txBody>
          <a:bodyPr/>
          <a:lstStyle/>
          <a:p>
            <a:pPr>
              <a:defRPr/>
            </a:pPr>
            <a:fld id="{8136EDE2-0B97-4F17-8DDC-F4FD60501B63}" type="slidenum">
              <a:rPr lang="nb-NO" smtClean="0"/>
              <a:pPr>
                <a:defRPr/>
              </a:pPr>
              <a:t>27</a:t>
            </a:fld>
            <a:endParaRPr lang="nb-NO"/>
          </a:p>
        </p:txBody>
      </p:sp>
    </p:spTree>
    <p:extLst>
      <p:ext uri="{BB962C8B-B14F-4D97-AF65-F5344CB8AC3E}">
        <p14:creationId xmlns="" xmlns:p14="http://schemas.microsoft.com/office/powerpoint/2010/main" val="40157168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0352" y="2704664"/>
            <a:ext cx="7772400" cy="2452528"/>
          </a:xfrm>
        </p:spPr>
        <p:txBody>
          <a:bodyPr>
            <a:normAutofit/>
          </a:bodyPr>
          <a:lstStyle/>
          <a:p>
            <a:r>
              <a:rPr lang="en-US" sz="2400" dirty="0"/>
              <a:t>It is still too early to say whether sildenafil can reverse MDR mediated by ABC transport in clinic</a:t>
            </a:r>
          </a:p>
          <a:p>
            <a:endParaRPr lang="en-US" sz="2400" i="1" dirty="0" smtClean="0"/>
          </a:p>
          <a:p>
            <a:r>
              <a:rPr lang="en-US" sz="2400" i="1" dirty="0" smtClean="0"/>
              <a:t>Sildenafil </a:t>
            </a:r>
            <a:r>
              <a:rPr lang="en-US" sz="2400" i="1" dirty="0"/>
              <a:t>and sildenafil analogues may have the potential to enhance the therapeutic effect of chemotherapy</a:t>
            </a:r>
          </a:p>
          <a:p>
            <a:endParaRPr lang="nb-NO" dirty="0"/>
          </a:p>
        </p:txBody>
      </p:sp>
    </p:spTree>
    <p:extLst>
      <p:ext uri="{BB962C8B-B14F-4D97-AF65-F5344CB8AC3E}">
        <p14:creationId xmlns="" xmlns:p14="http://schemas.microsoft.com/office/powerpoint/2010/main" val="2112098730"/>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Plassholder for innhold 2"/>
          <p:cNvSpPr>
            <a:spLocks noGrp="1"/>
          </p:cNvSpPr>
          <p:nvPr>
            <p:ph idx="1"/>
          </p:nvPr>
        </p:nvSpPr>
        <p:spPr>
          <a:xfrm>
            <a:off x="611189" y="1655814"/>
            <a:ext cx="5760333" cy="4391942"/>
          </a:xfrm>
        </p:spPr>
        <p:txBody>
          <a:bodyPr>
            <a:normAutofit fontScale="92500"/>
          </a:bodyPr>
          <a:lstStyle/>
          <a:p>
            <a:pPr marL="390525" indent="-293688">
              <a:buClr>
                <a:srgbClr val="FF6633"/>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nb-NO" sz="2200" dirty="0" smtClean="0"/>
              <a:t>Ruben </a:t>
            </a:r>
            <a:r>
              <a:rPr lang="nb-NO" sz="2200" dirty="0" err="1" smtClean="0"/>
              <a:t>Abagyan</a:t>
            </a:r>
            <a:r>
              <a:rPr lang="nb-NO" sz="2200" dirty="0" smtClean="0"/>
              <a:t> Research Group</a:t>
            </a:r>
            <a:br>
              <a:rPr lang="nb-NO" sz="2200" dirty="0" smtClean="0"/>
            </a:br>
            <a:r>
              <a:rPr lang="nb-NO" sz="2200" dirty="0" err="1" smtClean="0"/>
              <a:t>University</a:t>
            </a:r>
            <a:r>
              <a:rPr lang="nb-NO" sz="2200" dirty="0" smtClean="0"/>
              <a:t> </a:t>
            </a:r>
            <a:r>
              <a:rPr lang="nb-NO" sz="2200" dirty="0" err="1" smtClean="0"/>
              <a:t>of</a:t>
            </a:r>
            <a:r>
              <a:rPr lang="nb-NO" sz="2200" dirty="0" smtClean="0"/>
              <a:t> California, San Diego</a:t>
            </a:r>
            <a:br>
              <a:rPr lang="nb-NO" sz="2200" dirty="0" smtClean="0"/>
            </a:br>
            <a:r>
              <a:rPr lang="nb-NO" sz="2200" dirty="0" smtClean="0"/>
              <a:t>Skaggs School </a:t>
            </a:r>
            <a:r>
              <a:rPr lang="nb-NO" sz="2200" dirty="0" err="1" smtClean="0"/>
              <a:t>of</a:t>
            </a:r>
            <a:r>
              <a:rPr lang="nb-NO" sz="2200" dirty="0" smtClean="0"/>
              <a:t> </a:t>
            </a:r>
            <a:r>
              <a:rPr lang="nb-NO" sz="2200" dirty="0" err="1" smtClean="0"/>
              <a:t>Pharmacy</a:t>
            </a:r>
            <a:r>
              <a:rPr lang="nb-NO" sz="2200" dirty="0" smtClean="0"/>
              <a:t> &amp; </a:t>
            </a:r>
            <a:r>
              <a:rPr lang="nb-NO" sz="2200" dirty="0" err="1" smtClean="0"/>
              <a:t>Pharmaceutical</a:t>
            </a:r>
            <a:r>
              <a:rPr lang="nb-NO" sz="2200" dirty="0" smtClean="0"/>
              <a:t> Sciences</a:t>
            </a:r>
            <a:br>
              <a:rPr lang="nb-NO" sz="2200" dirty="0" smtClean="0"/>
            </a:br>
            <a:r>
              <a:rPr lang="nb-NO" sz="2200" dirty="0" smtClean="0"/>
              <a:t>USA</a:t>
            </a:r>
            <a:endParaRPr lang="en-US" sz="2200" dirty="0" smtClean="0">
              <a:solidFill>
                <a:srgbClr val="131413"/>
              </a:solidFill>
            </a:endParaRPr>
          </a:p>
          <a:p>
            <a:pPr marL="1565275" lvl="1" indent="-519113" algn="just">
              <a:buClr>
                <a:srgbClr val="FF6633"/>
              </a:buClr>
              <a:buSzPct val="75000"/>
              <a:buFont typeface="Symbol" pitchFamily="18"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dirty="0" smtClean="0">
                <a:solidFill>
                  <a:srgbClr val="131413"/>
                </a:solidFill>
              </a:rPr>
              <a:t>Ruben </a:t>
            </a:r>
            <a:r>
              <a:rPr lang="en-US" dirty="0" err="1" smtClean="0">
                <a:solidFill>
                  <a:srgbClr val="131413"/>
                </a:solidFill>
              </a:rPr>
              <a:t>Abagyan</a:t>
            </a:r>
            <a:r>
              <a:rPr lang="en-US" dirty="0" smtClean="0">
                <a:solidFill>
                  <a:srgbClr val="131413"/>
                </a:solidFill>
              </a:rPr>
              <a:t> &amp; Irina </a:t>
            </a:r>
            <a:r>
              <a:rPr lang="en-US" dirty="0" err="1" smtClean="0">
                <a:solidFill>
                  <a:srgbClr val="131413"/>
                </a:solidFill>
              </a:rPr>
              <a:t>Kufareva</a:t>
            </a:r>
            <a:endParaRPr lang="en-US" dirty="0" smtClean="0">
              <a:solidFill>
                <a:srgbClr val="131413"/>
              </a:solidFill>
            </a:endParaRPr>
          </a:p>
          <a:p>
            <a:pPr marL="390525" indent="-293688" algn="just">
              <a:buClr>
                <a:srgbClr val="FF6633"/>
              </a:buClr>
              <a:buSzPct val="45000"/>
              <a:buFont typeface="Wingdings" pitchFamily="2"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sz="2200" dirty="0" smtClean="0">
                <a:solidFill>
                  <a:srgbClr val="131413"/>
                </a:solidFill>
              </a:rPr>
              <a:t>The Experimental and Clinical Pharmacology Group (</a:t>
            </a:r>
            <a:r>
              <a:rPr lang="en-US" sz="2200" dirty="0" err="1" smtClean="0">
                <a:solidFill>
                  <a:srgbClr val="131413"/>
                </a:solidFill>
              </a:rPr>
              <a:t>Tromsoe</a:t>
            </a:r>
            <a:r>
              <a:rPr lang="en-US" sz="2200" dirty="0" smtClean="0">
                <a:solidFill>
                  <a:srgbClr val="131413"/>
                </a:solidFill>
              </a:rPr>
              <a:t>)</a:t>
            </a:r>
          </a:p>
          <a:p>
            <a:pPr marL="1565275" lvl="1" indent="-519113" algn="just">
              <a:buClr>
                <a:srgbClr val="FF6633"/>
              </a:buClr>
              <a:buSzPct val="75000"/>
              <a:buFont typeface="Symbol" pitchFamily="18" charset="2"/>
              <a:buChar cha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US" dirty="0" smtClean="0">
                <a:solidFill>
                  <a:srgbClr val="131413"/>
                </a:solidFill>
              </a:rPr>
              <a:t>Georg Sager, Lena </a:t>
            </a:r>
            <a:r>
              <a:rPr lang="en-US" dirty="0" err="1" smtClean="0">
                <a:solidFill>
                  <a:srgbClr val="131413"/>
                </a:solidFill>
              </a:rPr>
              <a:t>Aronsen</a:t>
            </a:r>
            <a:r>
              <a:rPr lang="en-US" dirty="0" smtClean="0">
                <a:solidFill>
                  <a:srgbClr val="131413"/>
                </a:solidFill>
              </a:rPr>
              <a:t>, Anna Subbotina, Roy </a:t>
            </a:r>
            <a:r>
              <a:rPr lang="en-US" dirty="0" err="1" smtClean="0">
                <a:solidFill>
                  <a:srgbClr val="131413"/>
                </a:solidFill>
              </a:rPr>
              <a:t>Lysaa</a:t>
            </a:r>
            <a:r>
              <a:rPr lang="en-US" dirty="0" smtClean="0">
                <a:solidFill>
                  <a:srgbClr val="131413"/>
                </a:solidFill>
              </a:rPr>
              <a:t>, </a:t>
            </a:r>
            <a:r>
              <a:rPr lang="en-US" dirty="0" err="1" smtClean="0">
                <a:solidFill>
                  <a:srgbClr val="131413"/>
                </a:solidFill>
              </a:rPr>
              <a:t>Elin</a:t>
            </a:r>
            <a:r>
              <a:rPr lang="en-US" dirty="0" smtClean="0">
                <a:solidFill>
                  <a:srgbClr val="131413"/>
                </a:solidFill>
              </a:rPr>
              <a:t> </a:t>
            </a:r>
            <a:r>
              <a:rPr lang="en-US" dirty="0" err="1" smtClean="0">
                <a:solidFill>
                  <a:srgbClr val="131413"/>
                </a:solidFill>
              </a:rPr>
              <a:t>Orvoll</a:t>
            </a:r>
            <a:r>
              <a:rPr lang="en-US" dirty="0" smtClean="0">
                <a:solidFill>
                  <a:srgbClr val="131413"/>
                </a:solidFill>
              </a:rPr>
              <a:t>, Natalia </a:t>
            </a:r>
            <a:r>
              <a:rPr lang="en-US" dirty="0" err="1" smtClean="0">
                <a:solidFill>
                  <a:srgbClr val="131413"/>
                </a:solidFill>
              </a:rPr>
              <a:t>Smaglyukova</a:t>
            </a:r>
            <a:endParaRPr lang="en-US" dirty="0" smtClean="0">
              <a:solidFill>
                <a:srgbClr val="131413"/>
              </a:solidFill>
            </a:endParaRPr>
          </a:p>
        </p:txBody>
      </p:sp>
      <p:sp>
        <p:nvSpPr>
          <p:cNvPr id="4" name="Plassholder for dato 3"/>
          <p:cNvSpPr>
            <a:spLocks noGrp="1"/>
          </p:cNvSpPr>
          <p:nvPr>
            <p:ph type="dt" sz="quarter" idx="10"/>
          </p:nvPr>
        </p:nvSpPr>
        <p:spPr/>
        <p:txBody>
          <a:bodyPr/>
          <a:lstStyle/>
          <a:p>
            <a:pPr>
              <a:defRPr/>
            </a:pPr>
            <a:fld id="{9323289D-F228-40F2-9088-7DB95634E091}" type="datetime1">
              <a:rPr lang="nb-NO" smtClean="0"/>
              <a:pPr>
                <a:defRPr/>
              </a:pPr>
              <a:t>27.09.2014</a:t>
            </a:fld>
            <a:endParaRPr lang="nb-NO" dirty="0"/>
          </a:p>
        </p:txBody>
      </p:sp>
      <p:sp>
        <p:nvSpPr>
          <p:cNvPr id="5" name="Plassholder for lysbildenummer 4"/>
          <p:cNvSpPr>
            <a:spLocks noGrp="1"/>
          </p:cNvSpPr>
          <p:nvPr>
            <p:ph type="sldNum" sz="quarter" idx="11"/>
          </p:nvPr>
        </p:nvSpPr>
        <p:spPr/>
        <p:txBody>
          <a:bodyPr/>
          <a:lstStyle/>
          <a:p>
            <a:pPr>
              <a:defRPr/>
            </a:pPr>
            <a:fld id="{387CB702-BDCC-44BA-A48E-3215AD2DA6D5}" type="slidenum">
              <a:rPr lang="nb-NO" smtClean="0"/>
              <a:pPr>
                <a:defRPr/>
              </a:pPr>
              <a:t>29</a:t>
            </a:fld>
            <a:endParaRPr lang="nb-NO" dirty="0"/>
          </a:p>
        </p:txBody>
      </p:sp>
      <p:pic>
        <p:nvPicPr>
          <p:cNvPr id="57346" name="Picture 2" descr="Ruben"/>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371522" y="1844824"/>
            <a:ext cx="633258" cy="792088"/>
          </a:xfrm>
          <a:prstGeom prst="rect">
            <a:avLst/>
          </a:prstGeom>
          <a:noFill/>
          <a:extLst>
            <a:ext uri="{909E8E84-426E-40DD-AFC4-6F175D3DCCD1}">
              <a14:hiddenFill xmlns="" xmlns:a14="http://schemas.microsoft.com/office/drawing/2010/main">
                <a:solidFill>
                  <a:srgbClr val="FFFFFF"/>
                </a:solidFill>
              </a14:hiddenFill>
            </a:ext>
          </a:extLst>
        </p:spPr>
      </p:pic>
      <p:pic>
        <p:nvPicPr>
          <p:cNvPr id="57348" name="Picture 4" descr="Irina"/>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035085" y="1844824"/>
            <a:ext cx="633259" cy="792088"/>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501402" y="3429000"/>
            <a:ext cx="2448272" cy="1829116"/>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2" name="Title 1"/>
          <p:cNvSpPr>
            <a:spLocks noGrp="1"/>
          </p:cNvSpPr>
          <p:nvPr>
            <p:ph type="title"/>
          </p:nvPr>
        </p:nvSpPr>
        <p:spPr/>
        <p:txBody>
          <a:bodyPr/>
          <a:lstStyle/>
          <a:p>
            <a:r>
              <a:rPr lang="nb-NO" dirty="0" err="1" smtClean="0"/>
              <a:t>Acknowledgements</a:t>
            </a:r>
            <a:endParaRPr lang="nb-NO" dirty="0"/>
          </a:p>
        </p:txBody>
      </p:sp>
      <p:pic>
        <p:nvPicPr>
          <p:cNvPr id="3074" name="Picture 2" descr="http://norinnova.no/sites/norinnova.no/themes/norinnova/logo.png">
            <a:hlinkClick r:id="rId6"/>
          </p:cNvPr>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683568" y="5630153"/>
            <a:ext cx="1962150" cy="476250"/>
          </a:xfrm>
          <a:prstGeom prst="rect">
            <a:avLst/>
          </a:prstGeom>
          <a:noFill/>
          <a:extLst>
            <a:ext uri="{909E8E84-426E-40DD-AFC4-6F175D3DCCD1}">
              <a14:hiddenFill xmlns="" xmlns:a14="http://schemas.microsoft.com/office/drawing/2010/main">
                <a:solidFill>
                  <a:srgbClr val="FFFFFF"/>
                </a:solidFill>
              </a14:hiddenFill>
            </a:ext>
          </a:extLst>
        </p:spPr>
      </p:pic>
      <p:pic>
        <p:nvPicPr>
          <p:cNvPr id="3077" name="Picture 5" descr="C:\Users\awr000\AppData\Local\Microsoft\Windows\Temporary Internet Files\Content.IE5\W90ELW73\FRlogoEngrgb-farger,0[1].png"/>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6688151" y="5742379"/>
            <a:ext cx="1755652" cy="323089"/>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descr="C:\Users\awr000\AppData\Local\Microsoft\Windows\Temporary Internet Files\Content.Outlook\XLJMGYY9\Kreftforeningen_NCS_signatur_vertikal_pos.jpg"/>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3347864" y="5450735"/>
            <a:ext cx="2375586" cy="113683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4613032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2285984" y="0"/>
            <a:ext cx="4143404" cy="1143000"/>
          </a:xfrm>
        </p:spPr>
        <p:txBody>
          <a:bodyPr/>
          <a:lstStyle/>
          <a:p>
            <a:pPr algn="ctr"/>
            <a:r>
              <a:rPr lang="en-US" sz="3600" b="1"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428736"/>
            <a:ext cx="8001000" cy="4857784"/>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t>
            </a:r>
            <a:r>
              <a:rPr lang="en-US" dirty="0" smtClean="0">
                <a:effectLst>
                  <a:outerShdw blurRad="38100" dist="38100" dir="2700000" algn="tl">
                    <a:srgbClr val="000000">
                      <a:alpha val="43137"/>
                    </a:srgbClr>
                  </a:outerShdw>
                </a:effectLst>
                <a:latin typeface="Georgia" pitchFamily="18" charset="0"/>
              </a:rPr>
              <a:t>to join at 4</a:t>
            </a:r>
            <a:r>
              <a:rPr lang="en-US" baseline="30000" dirty="0" smtClean="0">
                <a:effectLst>
                  <a:outerShdw blurRad="38100" dist="38100" dir="2700000" algn="tl">
                    <a:srgbClr val="000000">
                      <a:alpha val="43137"/>
                    </a:srgbClr>
                  </a:outerShdw>
                </a:effectLst>
                <a:latin typeface="Georgia" pitchFamily="18" charset="0"/>
              </a:rPr>
              <a:t>th</a:t>
            </a:r>
            <a:r>
              <a:rPr lang="en-US" dirty="0" smtClean="0">
                <a:effectLst>
                  <a:outerShdw blurRad="38100" dist="38100" dir="2700000" algn="tl">
                    <a:srgbClr val="000000">
                      <a:alpha val="43137"/>
                    </a:srgbClr>
                  </a:outerShdw>
                </a:effectLst>
                <a:latin typeface="Georgia" pitchFamily="18" charset="0"/>
              </a:rPr>
              <a:t> International Conference on Medicinal Chemistry &amp; Computer Aided Drug Designing</a:t>
            </a:r>
          </a:p>
          <a:p>
            <a:pPr algn="ctr">
              <a:buFont typeface="Arial" charset="0"/>
              <a:buNone/>
              <a:defRPr/>
            </a:pPr>
            <a:r>
              <a:rPr lang="en-IN" dirty="0" smtClean="0"/>
              <a:t>November 02-04 Atlanta, USA</a:t>
            </a: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1800" dirty="0" smtClean="0">
                <a:effectLst>
                  <a:outerShdw blurRad="38100" dist="38100" dir="2700000" algn="tl">
                    <a:srgbClr val="000000">
                      <a:alpha val="43137"/>
                    </a:srgbClr>
                  </a:outerShdw>
                </a:effectLst>
                <a:latin typeface="Georgia" pitchFamily="18" charset="0"/>
                <a:hlinkClick r:id="rId2"/>
              </a:rPr>
              <a:t>http://</a:t>
            </a:r>
            <a:r>
              <a:rPr lang="en-US" sz="1800" smtClean="0">
                <a:effectLst>
                  <a:outerShdw blurRad="38100" dist="38100" dir="2700000" algn="tl">
                    <a:srgbClr val="000000">
                      <a:alpha val="43137"/>
                    </a:srgbClr>
                  </a:outerShdw>
                </a:effectLst>
                <a:latin typeface="Georgia" pitchFamily="18" charset="0"/>
                <a:hlinkClick r:id="rId2"/>
              </a:rPr>
              <a:t>medicinalchemistry.pharmaceuticalconferences.com</a:t>
            </a:r>
            <a:r>
              <a:rPr lang="en-US" sz="1800" smtClean="0">
                <a:effectLst>
                  <a:outerShdw blurRad="38100" dist="38100" dir="2700000" algn="tl">
                    <a:srgbClr val="000000">
                      <a:alpha val="43137"/>
                    </a:srgbClr>
                  </a:outerShdw>
                </a:effectLst>
                <a:latin typeface="Georgia" pitchFamily="18" charset="0"/>
                <a:hlinkClick r:id="rId2"/>
              </a:rPr>
              <a:t>/</a:t>
            </a:r>
            <a:r>
              <a:rPr lang="en-US" sz="1800" smtClean="0">
                <a:effectLst>
                  <a:outerShdw blurRad="38100" dist="38100" dir="2700000" algn="tl">
                    <a:srgbClr val="000000">
                      <a:alpha val="43137"/>
                    </a:srgbClr>
                  </a:outerShdw>
                </a:effectLst>
                <a:latin typeface="Georgia" pitchFamily="18" charset="0"/>
              </a:rPr>
              <a:t> </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r">
              <a:buFont typeface="Arial" charset="0"/>
              <a:buNone/>
              <a:defRPr/>
            </a:pPr>
            <a:r>
              <a:rPr lang="en-US" sz="2400" dirty="0" smtClean="0">
                <a:effectLst>
                  <a:outerShdw blurRad="38100" dist="38100" dir="2700000" algn="tl">
                    <a:srgbClr val="000000">
                      <a:alpha val="43137"/>
                    </a:srgbClr>
                  </a:outerShdw>
                </a:effectLst>
                <a:latin typeface="Georgia" pitchFamily="18" charset="0"/>
              </a:rPr>
              <a:t>Regards</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rPr>
              <a:t>Adam Benson</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rPr>
              <a:t>medchem@conferenceseries.net</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1830</TotalTime>
  <Words>1186</Words>
  <Application>Microsoft Office PowerPoint</Application>
  <PresentationFormat>On-screen Show (4:3)</PresentationFormat>
  <Paragraphs>225</Paragraphs>
  <Slides>30</Slides>
  <Notes>15</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Flow</vt:lpstr>
      <vt:lpstr>About OMICS Group</vt:lpstr>
      <vt:lpstr>About OMICS Group Conferences</vt:lpstr>
      <vt:lpstr>Novel sildenafil analogues </vt:lpstr>
      <vt:lpstr>Sildenafil (Viagra®)</vt:lpstr>
      <vt:lpstr>Sildenafil (Viagra®)</vt:lpstr>
      <vt:lpstr>Sildenafil (Viagra®)</vt:lpstr>
      <vt:lpstr>Sildenafil (Viagra®)</vt:lpstr>
      <vt:lpstr>Sildenafil (Viagra®)</vt:lpstr>
      <vt:lpstr>Multidrug resistance (MDR) in cancer cells</vt:lpstr>
      <vt:lpstr>Slide 10</vt:lpstr>
      <vt:lpstr>Slide 11</vt:lpstr>
      <vt:lpstr>Slide 12</vt:lpstr>
      <vt:lpstr>Slide 13</vt:lpstr>
      <vt:lpstr>Slide 14</vt:lpstr>
      <vt:lpstr>Slide 15</vt:lpstr>
      <vt:lpstr>Attempts to develop ABCB1 inhibitors</vt:lpstr>
      <vt:lpstr>Sildenafil and ABC transporters</vt:lpstr>
      <vt:lpstr>Sildenafil/ABCC5</vt:lpstr>
      <vt:lpstr>Sildenafil as tumor growth inhibitor</vt:lpstr>
      <vt:lpstr>Slide 20</vt:lpstr>
      <vt:lpstr>Common side effects of sildenafil</vt:lpstr>
      <vt:lpstr>Novel sildenafil analogues</vt:lpstr>
      <vt:lpstr>Novel sildenafil analogues</vt:lpstr>
      <vt:lpstr>Novel sildenafil analogues</vt:lpstr>
      <vt:lpstr>Slide 25</vt:lpstr>
      <vt:lpstr>Slide 26</vt:lpstr>
      <vt:lpstr>Novel sildenafil analogues</vt:lpstr>
      <vt:lpstr>Slide 28</vt:lpstr>
      <vt:lpstr>Acknowledgements</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Ravna Aina Westrheim</dc:creator>
  <cp:lastModifiedBy>Venu-p</cp:lastModifiedBy>
  <cp:revision>71</cp:revision>
  <dcterms:created xsi:type="dcterms:W3CDTF">2013-10-02T08:14:12Z</dcterms:created>
  <dcterms:modified xsi:type="dcterms:W3CDTF">2014-09-27T10:35:09Z</dcterms:modified>
</cp:coreProperties>
</file>