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9"/>
  </p:notesMasterIdLst>
  <p:sldIdLst>
    <p:sldId id="256" r:id="rId2"/>
    <p:sldId id="257" r:id="rId3"/>
    <p:sldId id="259" r:id="rId4"/>
    <p:sldId id="265" r:id="rId5"/>
    <p:sldId id="272" r:id="rId6"/>
    <p:sldId id="290" r:id="rId7"/>
    <p:sldId id="263" r:id="rId8"/>
    <p:sldId id="269" r:id="rId9"/>
    <p:sldId id="258" r:id="rId10"/>
    <p:sldId id="262" r:id="rId11"/>
    <p:sldId id="268" r:id="rId12"/>
    <p:sldId id="266" r:id="rId13"/>
    <p:sldId id="267" r:id="rId14"/>
    <p:sldId id="275" r:id="rId15"/>
    <p:sldId id="276" r:id="rId16"/>
    <p:sldId id="277" r:id="rId17"/>
    <p:sldId id="278" r:id="rId18"/>
    <p:sldId id="285" r:id="rId19"/>
    <p:sldId id="286" r:id="rId20"/>
    <p:sldId id="282" r:id="rId21"/>
    <p:sldId id="281" r:id="rId22"/>
    <p:sldId id="283" r:id="rId23"/>
    <p:sldId id="284" r:id="rId24"/>
    <p:sldId id="291" r:id="rId25"/>
    <p:sldId id="289" r:id="rId26"/>
    <p:sldId id="287" r:id="rId27"/>
    <p:sldId id="288"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66FF33"/>
    <a:srgbClr val="FF6699"/>
    <a:srgbClr val="A8007C"/>
    <a:srgbClr val="D933B9"/>
    <a:srgbClr val="E600AA"/>
    <a:srgbClr val="5800DA"/>
    <a:srgbClr val="B7A3FF"/>
    <a:srgbClr val="8409FF"/>
    <a:srgbClr val="3900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1" autoAdjust="0"/>
    <p:restoredTop sz="92185" autoAdjust="0"/>
  </p:normalViewPr>
  <p:slideViewPr>
    <p:cSldViewPr>
      <p:cViewPr>
        <p:scale>
          <a:sx n="68" d="100"/>
          <a:sy n="68" d="100"/>
        </p:scale>
        <p:origin x="-1398" y="-222"/>
      </p:cViewPr>
      <p:guideLst>
        <p:guide orient="horz" pos="2160"/>
        <p:guide pos="2880"/>
      </p:guideLst>
    </p:cSldViewPr>
  </p:slideViewPr>
  <p:notesTextViewPr>
    <p:cViewPr>
      <p:scale>
        <a:sx n="200" d="100"/>
        <a:sy n="200" d="100"/>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C61DE8-40D1-422D-9C82-00C816E1AE00}"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pPr rtl="1"/>
          <a:endParaRPr lang="fa-IR"/>
        </a:p>
      </dgm:t>
    </dgm:pt>
    <dgm:pt modelId="{BE30629F-4FEC-4436-850F-CD3A02B798D8}">
      <dgm:prSet phldrT="[Text]"/>
      <dgm:spPr>
        <a:solidFill>
          <a:schemeClr val="accent4">
            <a:lumMod val="60000"/>
            <a:lumOff val="40000"/>
          </a:schemeClr>
        </a:solidFill>
        <a:ln>
          <a:solidFill>
            <a:schemeClr val="accent4">
              <a:lumMod val="50000"/>
            </a:schemeClr>
          </a:solidFill>
        </a:ln>
      </dgm:spPr>
      <dgm:t>
        <a:bodyPr/>
        <a:lstStyle/>
        <a:p>
          <a:pPr rtl="1"/>
          <a:endParaRPr lang="fa-IR" dirty="0"/>
        </a:p>
      </dgm:t>
    </dgm:pt>
    <dgm:pt modelId="{78D9FB34-F409-4ABF-8C57-9F36686993AB}" type="parTrans" cxnId="{CC48BF38-EBBD-4B01-87A6-5146F21EBFFF}">
      <dgm:prSet/>
      <dgm:spPr/>
      <dgm:t>
        <a:bodyPr/>
        <a:lstStyle/>
        <a:p>
          <a:pPr rtl="1"/>
          <a:endParaRPr lang="fa-IR"/>
        </a:p>
      </dgm:t>
    </dgm:pt>
    <dgm:pt modelId="{E194C65D-37CB-424D-9B57-9619764ED4C2}" type="sibTrans" cxnId="{CC48BF38-EBBD-4B01-87A6-5146F21EBFFF}">
      <dgm:prSet/>
      <dgm:spPr/>
      <dgm:t>
        <a:bodyPr/>
        <a:lstStyle/>
        <a:p>
          <a:pPr rtl="1"/>
          <a:endParaRPr lang="fa-IR"/>
        </a:p>
      </dgm:t>
    </dgm:pt>
    <dgm:pt modelId="{B61ED624-B190-472E-88D5-0EFAEC9AB1D1}">
      <dgm:prSet phldrT="[Text]" phldr="1"/>
      <dgm:spPr/>
      <dgm:t>
        <a:bodyPr/>
        <a:lstStyle/>
        <a:p>
          <a:pPr rtl="1"/>
          <a:endParaRPr lang="fa-IR"/>
        </a:p>
      </dgm:t>
    </dgm:pt>
    <dgm:pt modelId="{063C5175-F397-4649-9079-0EB9C4CBB103}" type="parTrans" cxnId="{AFD01860-D280-4464-86DD-2EAC35B8FB61}">
      <dgm:prSet/>
      <dgm:spPr/>
      <dgm:t>
        <a:bodyPr/>
        <a:lstStyle/>
        <a:p>
          <a:pPr rtl="1"/>
          <a:endParaRPr lang="fa-IR"/>
        </a:p>
      </dgm:t>
    </dgm:pt>
    <dgm:pt modelId="{FFFDBCE2-541E-41E8-868B-4C7C5B6F0104}" type="sibTrans" cxnId="{AFD01860-D280-4464-86DD-2EAC35B8FB61}">
      <dgm:prSet/>
      <dgm:spPr/>
      <dgm:t>
        <a:bodyPr/>
        <a:lstStyle/>
        <a:p>
          <a:pPr rtl="1"/>
          <a:endParaRPr lang="fa-IR"/>
        </a:p>
      </dgm:t>
    </dgm:pt>
    <dgm:pt modelId="{ED23990C-3134-4CF4-8AA6-DE8C34D42EC2}">
      <dgm:prSet phldrT="[Text]" phldr="1"/>
      <dgm:spPr/>
      <dgm:t>
        <a:bodyPr/>
        <a:lstStyle/>
        <a:p>
          <a:pPr rtl="1"/>
          <a:endParaRPr lang="fa-IR"/>
        </a:p>
      </dgm:t>
    </dgm:pt>
    <dgm:pt modelId="{F106AC56-50C2-4AA9-B83F-C87AE711766F}" type="parTrans" cxnId="{91F69A02-9468-4437-BFF3-97B2F539B951}">
      <dgm:prSet/>
      <dgm:spPr/>
      <dgm:t>
        <a:bodyPr/>
        <a:lstStyle/>
        <a:p>
          <a:pPr rtl="1"/>
          <a:endParaRPr lang="fa-IR"/>
        </a:p>
      </dgm:t>
    </dgm:pt>
    <dgm:pt modelId="{09953090-D772-4B95-A26D-321F078BCCEE}" type="sibTrans" cxnId="{91F69A02-9468-4437-BFF3-97B2F539B951}">
      <dgm:prSet/>
      <dgm:spPr/>
      <dgm:t>
        <a:bodyPr/>
        <a:lstStyle/>
        <a:p>
          <a:pPr rtl="1"/>
          <a:endParaRPr lang="fa-IR"/>
        </a:p>
      </dgm:t>
    </dgm:pt>
    <dgm:pt modelId="{5E1B8202-E0C9-4B43-8F32-091043096624}">
      <dgm:prSet phldrT="[Text]"/>
      <dgm:spPr>
        <a:solidFill>
          <a:schemeClr val="accent4">
            <a:lumMod val="60000"/>
            <a:lumOff val="40000"/>
          </a:schemeClr>
        </a:solidFill>
        <a:ln>
          <a:solidFill>
            <a:schemeClr val="accent4">
              <a:lumMod val="50000"/>
            </a:schemeClr>
          </a:solidFill>
        </a:ln>
      </dgm:spPr>
      <dgm:t>
        <a:bodyPr/>
        <a:lstStyle/>
        <a:p>
          <a:pPr rtl="1"/>
          <a:r>
            <a:rPr lang="en-US" dirty="0" smtClean="0"/>
            <a:t>Immune-mediated inflammation</a:t>
          </a:r>
          <a:endParaRPr lang="fa-IR" dirty="0"/>
        </a:p>
      </dgm:t>
    </dgm:pt>
    <dgm:pt modelId="{2782AA7C-F68B-427B-9D8B-DC7A4FC2C4CB}" type="parTrans" cxnId="{A587D91F-1143-4084-879A-857E90C231DA}">
      <dgm:prSet/>
      <dgm:spPr/>
      <dgm:t>
        <a:bodyPr/>
        <a:lstStyle/>
        <a:p>
          <a:pPr rtl="1"/>
          <a:endParaRPr lang="fa-IR"/>
        </a:p>
      </dgm:t>
    </dgm:pt>
    <dgm:pt modelId="{2EDB071F-5A51-4AFB-8F93-B0C91B65C38E}" type="sibTrans" cxnId="{A587D91F-1143-4084-879A-857E90C231DA}">
      <dgm:prSet/>
      <dgm:spPr/>
      <dgm:t>
        <a:bodyPr/>
        <a:lstStyle/>
        <a:p>
          <a:pPr rtl="1"/>
          <a:endParaRPr lang="fa-IR"/>
        </a:p>
      </dgm:t>
    </dgm:pt>
    <dgm:pt modelId="{1C321BE3-61F7-4D53-B9BA-3C56B377B602}">
      <dgm:prSet phldrT="[Text]" phldr="1"/>
      <dgm:spPr/>
      <dgm:t>
        <a:bodyPr/>
        <a:lstStyle/>
        <a:p>
          <a:pPr rtl="1"/>
          <a:endParaRPr lang="fa-IR"/>
        </a:p>
      </dgm:t>
    </dgm:pt>
    <dgm:pt modelId="{6011E939-322F-4B18-B242-14FE8644EFC7}" type="parTrans" cxnId="{CF13378A-ABA2-48F1-9110-32D15E27963E}">
      <dgm:prSet/>
      <dgm:spPr/>
      <dgm:t>
        <a:bodyPr/>
        <a:lstStyle/>
        <a:p>
          <a:pPr rtl="1"/>
          <a:endParaRPr lang="fa-IR"/>
        </a:p>
      </dgm:t>
    </dgm:pt>
    <dgm:pt modelId="{AD3ACF34-DFA6-4141-97AE-ED018AFCCFB3}" type="sibTrans" cxnId="{CF13378A-ABA2-48F1-9110-32D15E27963E}">
      <dgm:prSet/>
      <dgm:spPr/>
      <dgm:t>
        <a:bodyPr/>
        <a:lstStyle/>
        <a:p>
          <a:pPr rtl="1"/>
          <a:endParaRPr lang="fa-IR"/>
        </a:p>
      </dgm:t>
    </dgm:pt>
    <dgm:pt modelId="{6D7DA4DA-D4C6-4B9D-8DBF-C5A7B353D77A}">
      <dgm:prSet phldrT="[Text]" phldr="1"/>
      <dgm:spPr/>
      <dgm:t>
        <a:bodyPr/>
        <a:lstStyle/>
        <a:p>
          <a:pPr rtl="1"/>
          <a:endParaRPr lang="fa-IR"/>
        </a:p>
      </dgm:t>
    </dgm:pt>
    <dgm:pt modelId="{4B9C422A-9AD4-42C1-8D41-0896A5586761}" type="parTrans" cxnId="{DC3BF654-6563-40DC-9BDA-5863A5ADFBDD}">
      <dgm:prSet/>
      <dgm:spPr/>
      <dgm:t>
        <a:bodyPr/>
        <a:lstStyle/>
        <a:p>
          <a:pPr rtl="1"/>
          <a:endParaRPr lang="fa-IR"/>
        </a:p>
      </dgm:t>
    </dgm:pt>
    <dgm:pt modelId="{7BF3C3B7-8E76-42A8-9CC9-0D8A4EB1F922}" type="sibTrans" cxnId="{DC3BF654-6563-40DC-9BDA-5863A5ADFBDD}">
      <dgm:prSet/>
      <dgm:spPr/>
      <dgm:t>
        <a:bodyPr/>
        <a:lstStyle/>
        <a:p>
          <a:pPr rtl="1"/>
          <a:endParaRPr lang="fa-IR"/>
        </a:p>
      </dgm:t>
    </dgm:pt>
    <dgm:pt modelId="{224EFCF7-E1C3-4CC5-9853-DE46FF470DDB}">
      <dgm:prSet phldrT="[Text]" custT="1"/>
      <dgm:spPr>
        <a:solidFill>
          <a:schemeClr val="accent4">
            <a:lumMod val="60000"/>
            <a:lumOff val="40000"/>
          </a:schemeClr>
        </a:solidFill>
        <a:ln>
          <a:solidFill>
            <a:schemeClr val="accent4">
              <a:lumMod val="50000"/>
            </a:schemeClr>
          </a:solidFill>
        </a:ln>
      </dgm:spPr>
      <dgm:t>
        <a:bodyPr/>
        <a:lstStyle/>
        <a:p>
          <a:pPr rtl="1"/>
          <a:r>
            <a:rPr lang="en-US" sz="2400" dirty="0" smtClean="0">
              <a:cs typeface="+mj-cs"/>
            </a:rPr>
            <a:t>CNS </a:t>
          </a:r>
          <a:r>
            <a:rPr lang="en-US" sz="2400" dirty="0" err="1" smtClean="0">
              <a:cs typeface="+mj-cs"/>
            </a:rPr>
            <a:t>neurodegeneration</a:t>
          </a:r>
          <a:endParaRPr lang="fa-IR" sz="2400" dirty="0">
            <a:cs typeface="+mj-cs"/>
          </a:endParaRPr>
        </a:p>
      </dgm:t>
    </dgm:pt>
    <dgm:pt modelId="{A7F59EBF-AF93-44BE-87BF-CCABE6D12014}" type="parTrans" cxnId="{3D16D1E7-4153-4794-9A81-37677269B2CF}">
      <dgm:prSet/>
      <dgm:spPr/>
      <dgm:t>
        <a:bodyPr/>
        <a:lstStyle/>
        <a:p>
          <a:pPr rtl="1"/>
          <a:endParaRPr lang="fa-IR"/>
        </a:p>
      </dgm:t>
    </dgm:pt>
    <dgm:pt modelId="{4ADBEC16-8B03-41A3-A42E-6521C6055F7A}" type="sibTrans" cxnId="{3D16D1E7-4153-4794-9A81-37677269B2CF}">
      <dgm:prSet/>
      <dgm:spPr/>
      <dgm:t>
        <a:bodyPr/>
        <a:lstStyle/>
        <a:p>
          <a:pPr rtl="1"/>
          <a:endParaRPr lang="fa-IR"/>
        </a:p>
      </dgm:t>
    </dgm:pt>
    <dgm:pt modelId="{FA2E7439-7253-435E-B8AD-FCBF865DBA22}">
      <dgm:prSet phldrT="[Text]" phldr="1"/>
      <dgm:spPr/>
      <dgm:t>
        <a:bodyPr/>
        <a:lstStyle/>
        <a:p>
          <a:pPr rtl="1"/>
          <a:endParaRPr lang="fa-IR"/>
        </a:p>
      </dgm:t>
    </dgm:pt>
    <dgm:pt modelId="{AA0EE24D-1755-4FFD-8148-977576645B81}" type="parTrans" cxnId="{42626D82-A2E2-4C7D-BD78-17FB9DEA3653}">
      <dgm:prSet/>
      <dgm:spPr/>
      <dgm:t>
        <a:bodyPr/>
        <a:lstStyle/>
        <a:p>
          <a:pPr rtl="1"/>
          <a:endParaRPr lang="fa-IR"/>
        </a:p>
      </dgm:t>
    </dgm:pt>
    <dgm:pt modelId="{6CF23A92-F8C0-4D0D-AF06-BF2DDF307D25}" type="sibTrans" cxnId="{42626D82-A2E2-4C7D-BD78-17FB9DEA3653}">
      <dgm:prSet/>
      <dgm:spPr/>
      <dgm:t>
        <a:bodyPr/>
        <a:lstStyle/>
        <a:p>
          <a:pPr rtl="1"/>
          <a:endParaRPr lang="fa-IR"/>
        </a:p>
      </dgm:t>
    </dgm:pt>
    <dgm:pt modelId="{DCEE85F1-D99A-4DAE-B3B4-7CB08A8CBD5E}" type="pres">
      <dgm:prSet presAssocID="{32C61DE8-40D1-422D-9C82-00C816E1AE00}" presName="composite" presStyleCnt="0">
        <dgm:presLayoutVars>
          <dgm:chMax val="5"/>
          <dgm:dir/>
          <dgm:animLvl val="ctr"/>
          <dgm:resizeHandles val="exact"/>
        </dgm:presLayoutVars>
      </dgm:prSet>
      <dgm:spPr/>
      <dgm:t>
        <a:bodyPr/>
        <a:lstStyle/>
        <a:p>
          <a:pPr rtl="1"/>
          <a:endParaRPr lang="fa-IR"/>
        </a:p>
      </dgm:t>
    </dgm:pt>
    <dgm:pt modelId="{35E5D63A-C7AD-43FC-B426-382A020A3785}" type="pres">
      <dgm:prSet presAssocID="{32C61DE8-40D1-422D-9C82-00C816E1AE00}" presName="cycle" presStyleCnt="0"/>
      <dgm:spPr/>
    </dgm:pt>
    <dgm:pt modelId="{E40A9E86-EAF7-41CF-BDD4-BCB96E69AC07}" type="pres">
      <dgm:prSet presAssocID="{32C61DE8-40D1-422D-9C82-00C816E1AE00}" presName="centerShape" presStyleCnt="0"/>
      <dgm:spPr/>
    </dgm:pt>
    <dgm:pt modelId="{DE825CD9-30E2-412F-9F79-2BDF96DF6349}" type="pres">
      <dgm:prSet presAssocID="{32C61DE8-40D1-422D-9C82-00C816E1AE00}" presName="connSite" presStyleLbl="node1" presStyleIdx="0" presStyleCnt="4"/>
      <dgm:spPr/>
    </dgm:pt>
    <dgm:pt modelId="{4D6B3B88-636C-4755-8380-10BB3FF36A59}" type="pres">
      <dgm:prSet presAssocID="{32C61DE8-40D1-422D-9C82-00C816E1AE00}" presName="visible" presStyleLbl="node1" presStyleIdx="0" presStyleCnt="4" custScaleX="119620" custScaleY="87817" custLinFactNeighborX="1108" custLinFactNeighborY="-2145"/>
      <dgm:spPr>
        <a:solidFill>
          <a:schemeClr val="accent4">
            <a:lumMod val="60000"/>
            <a:lumOff val="40000"/>
          </a:schemeClr>
        </a:solidFill>
        <a:ln>
          <a:solidFill>
            <a:schemeClr val="accent4">
              <a:lumMod val="50000"/>
            </a:schemeClr>
          </a:solidFill>
        </a:ln>
      </dgm:spPr>
      <dgm:t>
        <a:bodyPr/>
        <a:lstStyle/>
        <a:p>
          <a:pPr rtl="1"/>
          <a:endParaRPr lang="fa-IR"/>
        </a:p>
      </dgm:t>
    </dgm:pt>
    <dgm:pt modelId="{6EA3418C-E202-4477-995F-BFEFAE46D6F0}" type="pres">
      <dgm:prSet presAssocID="{78D9FB34-F409-4ABF-8C57-9F36686993AB}" presName="Name25" presStyleLbl="parChTrans1D1" presStyleIdx="0" presStyleCnt="3"/>
      <dgm:spPr/>
      <dgm:t>
        <a:bodyPr/>
        <a:lstStyle/>
        <a:p>
          <a:pPr rtl="1"/>
          <a:endParaRPr lang="fa-IR"/>
        </a:p>
      </dgm:t>
    </dgm:pt>
    <dgm:pt modelId="{485AEA9B-F24C-4C77-846B-E62066BE7BB8}" type="pres">
      <dgm:prSet presAssocID="{BE30629F-4FEC-4436-850F-CD3A02B798D8}" presName="node" presStyleCnt="0"/>
      <dgm:spPr/>
    </dgm:pt>
    <dgm:pt modelId="{72E46AB3-C266-4C65-921C-7E6ABABCB4AB}" type="pres">
      <dgm:prSet presAssocID="{BE30629F-4FEC-4436-850F-CD3A02B798D8}" presName="parentNode" presStyleLbl="node1" presStyleIdx="1" presStyleCnt="4" custScaleX="161714" custScaleY="100359" custLinFactNeighborX="-5827" custLinFactNeighborY="3309">
        <dgm:presLayoutVars>
          <dgm:chMax val="1"/>
          <dgm:bulletEnabled val="1"/>
        </dgm:presLayoutVars>
      </dgm:prSet>
      <dgm:spPr/>
      <dgm:t>
        <a:bodyPr/>
        <a:lstStyle/>
        <a:p>
          <a:pPr rtl="1"/>
          <a:endParaRPr lang="fa-IR"/>
        </a:p>
      </dgm:t>
    </dgm:pt>
    <dgm:pt modelId="{8804EA11-8A67-4205-B99E-20A0F3E19EB6}" type="pres">
      <dgm:prSet presAssocID="{BE30629F-4FEC-4436-850F-CD3A02B798D8}" presName="childNode" presStyleLbl="revTx" presStyleIdx="0" presStyleCnt="3">
        <dgm:presLayoutVars>
          <dgm:bulletEnabled val="1"/>
        </dgm:presLayoutVars>
      </dgm:prSet>
      <dgm:spPr/>
      <dgm:t>
        <a:bodyPr/>
        <a:lstStyle/>
        <a:p>
          <a:pPr rtl="1"/>
          <a:endParaRPr lang="fa-IR"/>
        </a:p>
      </dgm:t>
    </dgm:pt>
    <dgm:pt modelId="{4E57C183-B004-4FD6-A473-1C19903523E8}" type="pres">
      <dgm:prSet presAssocID="{2782AA7C-F68B-427B-9D8B-DC7A4FC2C4CB}" presName="Name25" presStyleLbl="parChTrans1D1" presStyleIdx="1" presStyleCnt="3"/>
      <dgm:spPr/>
      <dgm:t>
        <a:bodyPr/>
        <a:lstStyle/>
        <a:p>
          <a:pPr rtl="1"/>
          <a:endParaRPr lang="fa-IR"/>
        </a:p>
      </dgm:t>
    </dgm:pt>
    <dgm:pt modelId="{700C2BFE-6CBA-41AF-9213-09BC765D9FDD}" type="pres">
      <dgm:prSet presAssocID="{5E1B8202-E0C9-4B43-8F32-091043096624}" presName="node" presStyleCnt="0"/>
      <dgm:spPr/>
    </dgm:pt>
    <dgm:pt modelId="{39107708-04D0-43BF-9A3D-FB0D2E5B3025}" type="pres">
      <dgm:prSet presAssocID="{5E1B8202-E0C9-4B43-8F32-091043096624}" presName="parentNode" presStyleLbl="node1" presStyleIdx="2" presStyleCnt="4" custScaleX="161669" custLinFactNeighborX="59926" custLinFactNeighborY="-1406">
        <dgm:presLayoutVars>
          <dgm:chMax val="1"/>
          <dgm:bulletEnabled val="1"/>
        </dgm:presLayoutVars>
      </dgm:prSet>
      <dgm:spPr/>
      <dgm:t>
        <a:bodyPr/>
        <a:lstStyle/>
        <a:p>
          <a:pPr rtl="1"/>
          <a:endParaRPr lang="fa-IR"/>
        </a:p>
      </dgm:t>
    </dgm:pt>
    <dgm:pt modelId="{889046FA-638B-4595-80CB-9DA5E963F178}" type="pres">
      <dgm:prSet presAssocID="{5E1B8202-E0C9-4B43-8F32-091043096624}" presName="childNode" presStyleLbl="revTx" presStyleIdx="1" presStyleCnt="3">
        <dgm:presLayoutVars>
          <dgm:bulletEnabled val="1"/>
        </dgm:presLayoutVars>
      </dgm:prSet>
      <dgm:spPr/>
      <dgm:t>
        <a:bodyPr/>
        <a:lstStyle/>
        <a:p>
          <a:pPr rtl="1"/>
          <a:endParaRPr lang="fa-IR"/>
        </a:p>
      </dgm:t>
    </dgm:pt>
    <dgm:pt modelId="{9747F870-F38A-4A9C-8969-DF25A8EACC99}" type="pres">
      <dgm:prSet presAssocID="{A7F59EBF-AF93-44BE-87BF-CCABE6D12014}" presName="Name25" presStyleLbl="parChTrans1D1" presStyleIdx="2" presStyleCnt="3"/>
      <dgm:spPr/>
      <dgm:t>
        <a:bodyPr/>
        <a:lstStyle/>
        <a:p>
          <a:pPr rtl="1"/>
          <a:endParaRPr lang="fa-IR"/>
        </a:p>
      </dgm:t>
    </dgm:pt>
    <dgm:pt modelId="{B643DD61-527A-463F-AF89-45897212A68F}" type="pres">
      <dgm:prSet presAssocID="{224EFCF7-E1C3-4CC5-9853-DE46FF470DDB}" presName="node" presStyleCnt="0"/>
      <dgm:spPr/>
    </dgm:pt>
    <dgm:pt modelId="{475D8DCD-8F05-48D9-8AD1-BB7E42FF3540}" type="pres">
      <dgm:prSet presAssocID="{224EFCF7-E1C3-4CC5-9853-DE46FF470DDB}" presName="parentNode" presStyleLbl="node1" presStyleIdx="3" presStyleCnt="4" custScaleX="213837" custScaleY="95894" custLinFactNeighborX="-40059" custLinFactNeighborY="10983">
        <dgm:presLayoutVars>
          <dgm:chMax val="1"/>
          <dgm:bulletEnabled val="1"/>
        </dgm:presLayoutVars>
      </dgm:prSet>
      <dgm:spPr/>
      <dgm:t>
        <a:bodyPr/>
        <a:lstStyle/>
        <a:p>
          <a:pPr rtl="1"/>
          <a:endParaRPr lang="fa-IR"/>
        </a:p>
      </dgm:t>
    </dgm:pt>
    <dgm:pt modelId="{90367B38-71C9-47C6-BBD9-13496217B3C1}" type="pres">
      <dgm:prSet presAssocID="{224EFCF7-E1C3-4CC5-9853-DE46FF470DDB}" presName="childNode" presStyleLbl="revTx" presStyleIdx="2" presStyleCnt="3">
        <dgm:presLayoutVars>
          <dgm:bulletEnabled val="1"/>
        </dgm:presLayoutVars>
      </dgm:prSet>
      <dgm:spPr/>
      <dgm:t>
        <a:bodyPr/>
        <a:lstStyle/>
        <a:p>
          <a:pPr rtl="1"/>
          <a:endParaRPr lang="fa-IR"/>
        </a:p>
      </dgm:t>
    </dgm:pt>
  </dgm:ptLst>
  <dgm:cxnLst>
    <dgm:cxn modelId="{DC3BF654-6563-40DC-9BDA-5863A5ADFBDD}" srcId="{5E1B8202-E0C9-4B43-8F32-091043096624}" destId="{6D7DA4DA-D4C6-4B9D-8DBF-C5A7B353D77A}" srcOrd="1" destOrd="0" parTransId="{4B9C422A-9AD4-42C1-8D41-0896A5586761}" sibTransId="{7BF3C3B7-8E76-42A8-9CC9-0D8A4EB1F922}"/>
    <dgm:cxn modelId="{233DF0AF-6833-4166-B915-753A883112FE}" type="presOf" srcId="{6D7DA4DA-D4C6-4B9D-8DBF-C5A7B353D77A}" destId="{889046FA-638B-4595-80CB-9DA5E963F178}" srcOrd="0" destOrd="1" presId="urn:microsoft.com/office/officeart/2005/8/layout/radial2"/>
    <dgm:cxn modelId="{E571BAFE-A6E9-45FF-8E9A-6B10925BBD26}" type="presOf" srcId="{224EFCF7-E1C3-4CC5-9853-DE46FF470DDB}" destId="{475D8DCD-8F05-48D9-8AD1-BB7E42FF3540}" srcOrd="0" destOrd="0" presId="urn:microsoft.com/office/officeart/2005/8/layout/radial2"/>
    <dgm:cxn modelId="{CC48BF38-EBBD-4B01-87A6-5146F21EBFFF}" srcId="{32C61DE8-40D1-422D-9C82-00C816E1AE00}" destId="{BE30629F-4FEC-4436-850F-CD3A02B798D8}" srcOrd="0" destOrd="0" parTransId="{78D9FB34-F409-4ABF-8C57-9F36686993AB}" sibTransId="{E194C65D-37CB-424D-9B57-9619764ED4C2}"/>
    <dgm:cxn modelId="{8A5E2EE4-9D95-45B0-8177-DC867DB535F0}" type="presOf" srcId="{B61ED624-B190-472E-88D5-0EFAEC9AB1D1}" destId="{8804EA11-8A67-4205-B99E-20A0F3E19EB6}" srcOrd="0" destOrd="0" presId="urn:microsoft.com/office/officeart/2005/8/layout/radial2"/>
    <dgm:cxn modelId="{822A71CE-46B6-4652-A974-91612FDD6B7F}" type="presOf" srcId="{5E1B8202-E0C9-4B43-8F32-091043096624}" destId="{39107708-04D0-43BF-9A3D-FB0D2E5B3025}" srcOrd="0" destOrd="0" presId="urn:microsoft.com/office/officeart/2005/8/layout/radial2"/>
    <dgm:cxn modelId="{66FCE1E2-0528-417A-8265-55A28E0D62C4}" type="presOf" srcId="{A7F59EBF-AF93-44BE-87BF-CCABE6D12014}" destId="{9747F870-F38A-4A9C-8969-DF25A8EACC99}" srcOrd="0" destOrd="0" presId="urn:microsoft.com/office/officeart/2005/8/layout/radial2"/>
    <dgm:cxn modelId="{B21D81CD-4478-4521-903A-755D8E57460E}" type="presOf" srcId="{2782AA7C-F68B-427B-9D8B-DC7A4FC2C4CB}" destId="{4E57C183-B004-4FD6-A473-1C19903523E8}" srcOrd="0" destOrd="0" presId="urn:microsoft.com/office/officeart/2005/8/layout/radial2"/>
    <dgm:cxn modelId="{3D16D1E7-4153-4794-9A81-37677269B2CF}" srcId="{32C61DE8-40D1-422D-9C82-00C816E1AE00}" destId="{224EFCF7-E1C3-4CC5-9853-DE46FF470DDB}" srcOrd="2" destOrd="0" parTransId="{A7F59EBF-AF93-44BE-87BF-CCABE6D12014}" sibTransId="{4ADBEC16-8B03-41A3-A42E-6521C6055F7A}"/>
    <dgm:cxn modelId="{387FDAB5-9374-4669-8EF4-53FE71D51149}" type="presOf" srcId="{1C321BE3-61F7-4D53-B9BA-3C56B377B602}" destId="{889046FA-638B-4595-80CB-9DA5E963F178}" srcOrd="0" destOrd="0" presId="urn:microsoft.com/office/officeart/2005/8/layout/radial2"/>
    <dgm:cxn modelId="{A587D91F-1143-4084-879A-857E90C231DA}" srcId="{32C61DE8-40D1-422D-9C82-00C816E1AE00}" destId="{5E1B8202-E0C9-4B43-8F32-091043096624}" srcOrd="1" destOrd="0" parTransId="{2782AA7C-F68B-427B-9D8B-DC7A4FC2C4CB}" sibTransId="{2EDB071F-5A51-4AFB-8F93-B0C91B65C38E}"/>
    <dgm:cxn modelId="{BCA3BF3A-83EC-4C93-A94B-67A3F214D473}" type="presOf" srcId="{78D9FB34-F409-4ABF-8C57-9F36686993AB}" destId="{6EA3418C-E202-4477-995F-BFEFAE46D6F0}" srcOrd="0" destOrd="0" presId="urn:microsoft.com/office/officeart/2005/8/layout/radial2"/>
    <dgm:cxn modelId="{0EE541D7-2DD9-4644-A9F0-CC5058E9E0FE}" type="presOf" srcId="{FA2E7439-7253-435E-B8AD-FCBF865DBA22}" destId="{90367B38-71C9-47C6-BBD9-13496217B3C1}" srcOrd="0" destOrd="0" presId="urn:microsoft.com/office/officeart/2005/8/layout/radial2"/>
    <dgm:cxn modelId="{01ED9A2C-A534-4ED5-9080-3EB8FAC50091}" type="presOf" srcId="{32C61DE8-40D1-422D-9C82-00C816E1AE00}" destId="{DCEE85F1-D99A-4DAE-B3B4-7CB08A8CBD5E}" srcOrd="0" destOrd="0" presId="urn:microsoft.com/office/officeart/2005/8/layout/radial2"/>
    <dgm:cxn modelId="{CB96E70F-A237-4AE2-8893-DDA32CD91A04}" type="presOf" srcId="{ED23990C-3134-4CF4-8AA6-DE8C34D42EC2}" destId="{8804EA11-8A67-4205-B99E-20A0F3E19EB6}" srcOrd="0" destOrd="1" presId="urn:microsoft.com/office/officeart/2005/8/layout/radial2"/>
    <dgm:cxn modelId="{42626D82-A2E2-4C7D-BD78-17FB9DEA3653}" srcId="{224EFCF7-E1C3-4CC5-9853-DE46FF470DDB}" destId="{FA2E7439-7253-435E-B8AD-FCBF865DBA22}" srcOrd="0" destOrd="0" parTransId="{AA0EE24D-1755-4FFD-8148-977576645B81}" sibTransId="{6CF23A92-F8C0-4D0D-AF06-BF2DDF307D25}"/>
    <dgm:cxn modelId="{91F69A02-9468-4437-BFF3-97B2F539B951}" srcId="{BE30629F-4FEC-4436-850F-CD3A02B798D8}" destId="{ED23990C-3134-4CF4-8AA6-DE8C34D42EC2}" srcOrd="1" destOrd="0" parTransId="{F106AC56-50C2-4AA9-B83F-C87AE711766F}" sibTransId="{09953090-D772-4B95-A26D-321F078BCCEE}"/>
    <dgm:cxn modelId="{F268FAA5-782A-45DF-B839-2F6C21A51F06}" type="presOf" srcId="{BE30629F-4FEC-4436-850F-CD3A02B798D8}" destId="{72E46AB3-C266-4C65-921C-7E6ABABCB4AB}" srcOrd="0" destOrd="0" presId="urn:microsoft.com/office/officeart/2005/8/layout/radial2"/>
    <dgm:cxn modelId="{AFD01860-D280-4464-86DD-2EAC35B8FB61}" srcId="{BE30629F-4FEC-4436-850F-CD3A02B798D8}" destId="{B61ED624-B190-472E-88D5-0EFAEC9AB1D1}" srcOrd="0" destOrd="0" parTransId="{063C5175-F397-4649-9079-0EB9C4CBB103}" sibTransId="{FFFDBCE2-541E-41E8-868B-4C7C5B6F0104}"/>
    <dgm:cxn modelId="{CF13378A-ABA2-48F1-9110-32D15E27963E}" srcId="{5E1B8202-E0C9-4B43-8F32-091043096624}" destId="{1C321BE3-61F7-4D53-B9BA-3C56B377B602}" srcOrd="0" destOrd="0" parTransId="{6011E939-322F-4B18-B242-14FE8644EFC7}" sibTransId="{AD3ACF34-DFA6-4141-97AE-ED018AFCCFB3}"/>
    <dgm:cxn modelId="{962136B1-C693-4C6A-970E-70C7FA9A0D7B}" type="presParOf" srcId="{DCEE85F1-D99A-4DAE-B3B4-7CB08A8CBD5E}" destId="{35E5D63A-C7AD-43FC-B426-382A020A3785}" srcOrd="0" destOrd="0" presId="urn:microsoft.com/office/officeart/2005/8/layout/radial2"/>
    <dgm:cxn modelId="{C7AED039-0BA0-45A4-BE35-40668D6037BC}" type="presParOf" srcId="{35E5D63A-C7AD-43FC-B426-382A020A3785}" destId="{E40A9E86-EAF7-41CF-BDD4-BCB96E69AC07}" srcOrd="0" destOrd="0" presId="urn:microsoft.com/office/officeart/2005/8/layout/radial2"/>
    <dgm:cxn modelId="{0BFE42D1-0A2B-4B67-A1BE-62DE70D4F56A}" type="presParOf" srcId="{E40A9E86-EAF7-41CF-BDD4-BCB96E69AC07}" destId="{DE825CD9-30E2-412F-9F79-2BDF96DF6349}" srcOrd="0" destOrd="0" presId="urn:microsoft.com/office/officeart/2005/8/layout/radial2"/>
    <dgm:cxn modelId="{3D35951E-3C6D-4387-95FF-7A2D1410DAF3}" type="presParOf" srcId="{E40A9E86-EAF7-41CF-BDD4-BCB96E69AC07}" destId="{4D6B3B88-636C-4755-8380-10BB3FF36A59}" srcOrd="1" destOrd="0" presId="urn:microsoft.com/office/officeart/2005/8/layout/radial2"/>
    <dgm:cxn modelId="{84725E6D-F19E-4933-B221-99309FE26502}" type="presParOf" srcId="{35E5D63A-C7AD-43FC-B426-382A020A3785}" destId="{6EA3418C-E202-4477-995F-BFEFAE46D6F0}" srcOrd="1" destOrd="0" presId="urn:microsoft.com/office/officeart/2005/8/layout/radial2"/>
    <dgm:cxn modelId="{EFA2A1F6-D9A2-4EA1-80F8-5520031F6AF1}" type="presParOf" srcId="{35E5D63A-C7AD-43FC-B426-382A020A3785}" destId="{485AEA9B-F24C-4C77-846B-E62066BE7BB8}" srcOrd="2" destOrd="0" presId="urn:microsoft.com/office/officeart/2005/8/layout/radial2"/>
    <dgm:cxn modelId="{FF4D8B9A-9F7B-4F1F-95B3-AD4AE80F4DE6}" type="presParOf" srcId="{485AEA9B-F24C-4C77-846B-E62066BE7BB8}" destId="{72E46AB3-C266-4C65-921C-7E6ABABCB4AB}" srcOrd="0" destOrd="0" presId="urn:microsoft.com/office/officeart/2005/8/layout/radial2"/>
    <dgm:cxn modelId="{5C928260-434A-4CA7-9B69-014DF7D9458C}" type="presParOf" srcId="{485AEA9B-F24C-4C77-846B-E62066BE7BB8}" destId="{8804EA11-8A67-4205-B99E-20A0F3E19EB6}" srcOrd="1" destOrd="0" presId="urn:microsoft.com/office/officeart/2005/8/layout/radial2"/>
    <dgm:cxn modelId="{AED46D0B-BA6F-44C4-B629-EF03E728C9D3}" type="presParOf" srcId="{35E5D63A-C7AD-43FC-B426-382A020A3785}" destId="{4E57C183-B004-4FD6-A473-1C19903523E8}" srcOrd="3" destOrd="0" presId="urn:microsoft.com/office/officeart/2005/8/layout/radial2"/>
    <dgm:cxn modelId="{BA29CF99-DC88-4DB6-A99A-A7CADAB2D8D7}" type="presParOf" srcId="{35E5D63A-C7AD-43FC-B426-382A020A3785}" destId="{700C2BFE-6CBA-41AF-9213-09BC765D9FDD}" srcOrd="4" destOrd="0" presId="urn:microsoft.com/office/officeart/2005/8/layout/radial2"/>
    <dgm:cxn modelId="{E1ACDA68-9D51-4113-846A-B5CF46951026}" type="presParOf" srcId="{700C2BFE-6CBA-41AF-9213-09BC765D9FDD}" destId="{39107708-04D0-43BF-9A3D-FB0D2E5B3025}" srcOrd="0" destOrd="0" presId="urn:microsoft.com/office/officeart/2005/8/layout/radial2"/>
    <dgm:cxn modelId="{237C8DED-28EF-49D2-BC0C-700722F8E3A5}" type="presParOf" srcId="{700C2BFE-6CBA-41AF-9213-09BC765D9FDD}" destId="{889046FA-638B-4595-80CB-9DA5E963F178}" srcOrd="1" destOrd="0" presId="urn:microsoft.com/office/officeart/2005/8/layout/radial2"/>
    <dgm:cxn modelId="{80D5330F-6873-47E6-967E-8A91E041F7BB}" type="presParOf" srcId="{35E5D63A-C7AD-43FC-B426-382A020A3785}" destId="{9747F870-F38A-4A9C-8969-DF25A8EACC99}" srcOrd="5" destOrd="0" presId="urn:microsoft.com/office/officeart/2005/8/layout/radial2"/>
    <dgm:cxn modelId="{6033D355-7427-4374-9743-A652EDABBDC6}" type="presParOf" srcId="{35E5D63A-C7AD-43FC-B426-382A020A3785}" destId="{B643DD61-527A-463F-AF89-45897212A68F}" srcOrd="6" destOrd="0" presId="urn:microsoft.com/office/officeart/2005/8/layout/radial2"/>
    <dgm:cxn modelId="{E6621208-5248-473A-96DA-10F392B6053D}" type="presParOf" srcId="{B643DD61-527A-463F-AF89-45897212A68F}" destId="{475D8DCD-8F05-48D9-8AD1-BB7E42FF3540}" srcOrd="0" destOrd="0" presId="urn:microsoft.com/office/officeart/2005/8/layout/radial2"/>
    <dgm:cxn modelId="{6C15CA62-71E3-4E5E-86E3-129AF60CA24B}" type="presParOf" srcId="{B643DD61-527A-463F-AF89-45897212A68F}" destId="{90367B38-71C9-47C6-BBD9-13496217B3C1}"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C5C514-1DDD-4251-93D3-361B6509246B}" type="doc">
      <dgm:prSet loTypeId="urn:microsoft.com/office/officeart/2005/8/layout/radial3" loCatId="relationship" qsTypeId="urn:microsoft.com/office/officeart/2005/8/quickstyle/simple1" qsCatId="simple" csTypeId="urn:microsoft.com/office/officeart/2005/8/colors/accent4_1" csCatId="accent4" phldr="1"/>
      <dgm:spPr/>
      <dgm:t>
        <a:bodyPr/>
        <a:lstStyle/>
        <a:p>
          <a:pPr rtl="1"/>
          <a:endParaRPr lang="fa-IR"/>
        </a:p>
      </dgm:t>
    </dgm:pt>
    <dgm:pt modelId="{0EEE0F3E-C615-424D-AB56-F50518AE5264}">
      <dgm:prSet phldrT="[Text]"/>
      <dgm:spPr/>
      <dgm:t>
        <a:bodyPr/>
        <a:lstStyle/>
        <a:p>
          <a:pPr rtl="1"/>
          <a:r>
            <a:rPr lang="en-US" dirty="0" smtClean="0"/>
            <a:t>Fatigue</a:t>
          </a:r>
          <a:endParaRPr lang="fa-IR" dirty="0"/>
        </a:p>
      </dgm:t>
    </dgm:pt>
    <dgm:pt modelId="{19A9FAF0-DE22-42BF-BED7-E0A2ED2AB7B9}" type="parTrans" cxnId="{A33E54B4-FE95-4E41-8CB7-8D16ACE9D2F9}">
      <dgm:prSet/>
      <dgm:spPr/>
      <dgm:t>
        <a:bodyPr/>
        <a:lstStyle/>
        <a:p>
          <a:pPr rtl="1"/>
          <a:endParaRPr lang="fa-IR"/>
        </a:p>
      </dgm:t>
    </dgm:pt>
    <dgm:pt modelId="{35273FB4-41DE-4896-A5C0-339730CD15C4}" type="sibTrans" cxnId="{A33E54B4-FE95-4E41-8CB7-8D16ACE9D2F9}">
      <dgm:prSet/>
      <dgm:spPr/>
      <dgm:t>
        <a:bodyPr/>
        <a:lstStyle/>
        <a:p>
          <a:pPr rtl="1"/>
          <a:endParaRPr lang="fa-IR"/>
        </a:p>
      </dgm:t>
    </dgm:pt>
    <dgm:pt modelId="{903BE71E-0A7F-4624-81DC-4BEAFB31755E}">
      <dgm:prSet phldrT="[Text]"/>
      <dgm:spPr/>
      <dgm:t>
        <a:bodyPr/>
        <a:lstStyle/>
        <a:p>
          <a:pPr rtl="1"/>
          <a:r>
            <a:rPr lang="en-US" b="1" i="1" dirty="0" smtClean="0"/>
            <a:t>Central</a:t>
          </a:r>
          <a:endParaRPr lang="fa-IR" b="1" i="1" dirty="0"/>
        </a:p>
      </dgm:t>
    </dgm:pt>
    <dgm:pt modelId="{279ECF6C-3959-4340-8C82-B1D6C8DB6F42}" type="parTrans" cxnId="{52759800-3CD2-4139-8E9E-AFB9B16FB560}">
      <dgm:prSet/>
      <dgm:spPr/>
      <dgm:t>
        <a:bodyPr/>
        <a:lstStyle/>
        <a:p>
          <a:pPr rtl="1"/>
          <a:endParaRPr lang="fa-IR"/>
        </a:p>
      </dgm:t>
    </dgm:pt>
    <dgm:pt modelId="{C8B18C23-AD52-4C24-83B0-966E209DEF38}" type="sibTrans" cxnId="{52759800-3CD2-4139-8E9E-AFB9B16FB560}">
      <dgm:prSet/>
      <dgm:spPr/>
      <dgm:t>
        <a:bodyPr/>
        <a:lstStyle/>
        <a:p>
          <a:pPr rtl="1"/>
          <a:endParaRPr lang="fa-IR"/>
        </a:p>
      </dgm:t>
    </dgm:pt>
    <dgm:pt modelId="{0394FC67-D0C8-4AC8-8ECD-B37F4926E877}">
      <dgm:prSet phldrT="[Text]"/>
      <dgm:spPr/>
      <dgm:t>
        <a:bodyPr/>
        <a:lstStyle/>
        <a:p>
          <a:pPr rtl="1"/>
          <a:r>
            <a:rPr lang="en-US" b="1" i="1" dirty="0" smtClean="0"/>
            <a:t>Secondary</a:t>
          </a:r>
          <a:endParaRPr lang="fa-IR" b="1" i="1" dirty="0"/>
        </a:p>
      </dgm:t>
    </dgm:pt>
    <dgm:pt modelId="{53301B0A-3554-4EC1-A843-FEA4E8C1C954}" type="parTrans" cxnId="{EDD09C7E-6F20-4801-8681-AC671778F1AF}">
      <dgm:prSet/>
      <dgm:spPr/>
      <dgm:t>
        <a:bodyPr/>
        <a:lstStyle/>
        <a:p>
          <a:pPr rtl="1"/>
          <a:endParaRPr lang="fa-IR"/>
        </a:p>
      </dgm:t>
    </dgm:pt>
    <dgm:pt modelId="{ACDD9B7E-5FAF-4A6C-A07F-EC548FC410D0}" type="sibTrans" cxnId="{EDD09C7E-6F20-4801-8681-AC671778F1AF}">
      <dgm:prSet/>
      <dgm:spPr/>
      <dgm:t>
        <a:bodyPr/>
        <a:lstStyle/>
        <a:p>
          <a:pPr rtl="1"/>
          <a:endParaRPr lang="fa-IR"/>
        </a:p>
      </dgm:t>
    </dgm:pt>
    <dgm:pt modelId="{98336BAA-5197-4C85-8968-72DFE002DA8C}">
      <dgm:prSet phldrT="[Text]"/>
      <dgm:spPr/>
      <dgm:t>
        <a:bodyPr/>
        <a:lstStyle/>
        <a:p>
          <a:pPr rtl="1"/>
          <a:r>
            <a:rPr lang="en-US" b="1" i="1" dirty="0" smtClean="0"/>
            <a:t>Peripheral</a:t>
          </a:r>
          <a:endParaRPr lang="fa-IR" b="1" i="1" dirty="0"/>
        </a:p>
      </dgm:t>
    </dgm:pt>
    <dgm:pt modelId="{8B94B704-EEDF-4D16-A706-4DAAED1E36C4}" type="parTrans" cxnId="{2CFB562F-3739-4B96-8992-F6DE4F6981EF}">
      <dgm:prSet/>
      <dgm:spPr/>
      <dgm:t>
        <a:bodyPr/>
        <a:lstStyle/>
        <a:p>
          <a:pPr rtl="1"/>
          <a:endParaRPr lang="fa-IR"/>
        </a:p>
      </dgm:t>
    </dgm:pt>
    <dgm:pt modelId="{958A966A-BC60-4318-8006-3CE5ED1D4F77}" type="sibTrans" cxnId="{2CFB562F-3739-4B96-8992-F6DE4F6981EF}">
      <dgm:prSet/>
      <dgm:spPr/>
      <dgm:t>
        <a:bodyPr/>
        <a:lstStyle/>
        <a:p>
          <a:pPr rtl="1"/>
          <a:endParaRPr lang="fa-IR"/>
        </a:p>
      </dgm:t>
    </dgm:pt>
    <dgm:pt modelId="{D57B64E9-5A17-4799-B360-8329331E5B25}">
      <dgm:prSet phldrT="[Text]"/>
      <dgm:spPr/>
      <dgm:t>
        <a:bodyPr/>
        <a:lstStyle/>
        <a:p>
          <a:pPr rtl="1"/>
          <a:r>
            <a:rPr lang="en-US" b="1" i="1" dirty="0" smtClean="0"/>
            <a:t>Primary</a:t>
          </a:r>
          <a:endParaRPr lang="fa-IR" b="1" i="1" dirty="0"/>
        </a:p>
      </dgm:t>
    </dgm:pt>
    <dgm:pt modelId="{AA17096E-765D-41D5-AC44-B426D531D14D}" type="parTrans" cxnId="{13C58CC0-DEB5-43C8-861D-6E2225F155B1}">
      <dgm:prSet/>
      <dgm:spPr/>
      <dgm:t>
        <a:bodyPr/>
        <a:lstStyle/>
        <a:p>
          <a:pPr rtl="1"/>
          <a:endParaRPr lang="fa-IR"/>
        </a:p>
      </dgm:t>
    </dgm:pt>
    <dgm:pt modelId="{EF4DACD2-E61B-482D-82A8-E9B433927F02}" type="sibTrans" cxnId="{13C58CC0-DEB5-43C8-861D-6E2225F155B1}">
      <dgm:prSet/>
      <dgm:spPr/>
      <dgm:t>
        <a:bodyPr/>
        <a:lstStyle/>
        <a:p>
          <a:pPr rtl="1"/>
          <a:endParaRPr lang="fa-IR"/>
        </a:p>
      </dgm:t>
    </dgm:pt>
    <dgm:pt modelId="{4790DF11-2B55-4646-8941-844644CBD4C1}" type="pres">
      <dgm:prSet presAssocID="{53C5C514-1DDD-4251-93D3-361B6509246B}" presName="composite" presStyleCnt="0">
        <dgm:presLayoutVars>
          <dgm:chMax val="1"/>
          <dgm:dir/>
          <dgm:resizeHandles val="exact"/>
        </dgm:presLayoutVars>
      </dgm:prSet>
      <dgm:spPr/>
      <dgm:t>
        <a:bodyPr/>
        <a:lstStyle/>
        <a:p>
          <a:pPr rtl="1"/>
          <a:endParaRPr lang="fa-IR"/>
        </a:p>
      </dgm:t>
    </dgm:pt>
    <dgm:pt modelId="{774FBDF9-4C20-4144-A706-5B736AFBA603}" type="pres">
      <dgm:prSet presAssocID="{53C5C514-1DDD-4251-93D3-361B6509246B}" presName="radial" presStyleCnt="0">
        <dgm:presLayoutVars>
          <dgm:animLvl val="ctr"/>
        </dgm:presLayoutVars>
      </dgm:prSet>
      <dgm:spPr/>
    </dgm:pt>
    <dgm:pt modelId="{288B0F8E-2A35-47D6-A3CB-B5680AAECBB2}" type="pres">
      <dgm:prSet presAssocID="{0EEE0F3E-C615-424D-AB56-F50518AE5264}" presName="centerShape" presStyleLbl="vennNode1" presStyleIdx="0" presStyleCnt="5" custScaleX="118471" custScaleY="108169"/>
      <dgm:spPr/>
      <dgm:t>
        <a:bodyPr/>
        <a:lstStyle/>
        <a:p>
          <a:pPr rtl="1"/>
          <a:endParaRPr lang="fa-IR"/>
        </a:p>
      </dgm:t>
    </dgm:pt>
    <dgm:pt modelId="{7D6E8470-12A3-4EE0-BEF5-AF73350FD026}" type="pres">
      <dgm:prSet presAssocID="{903BE71E-0A7F-4624-81DC-4BEAFB31755E}" presName="node" presStyleLbl="vennNode1" presStyleIdx="1" presStyleCnt="5" custScaleX="113320" custScaleY="120675">
        <dgm:presLayoutVars>
          <dgm:bulletEnabled val="1"/>
        </dgm:presLayoutVars>
      </dgm:prSet>
      <dgm:spPr/>
      <dgm:t>
        <a:bodyPr/>
        <a:lstStyle/>
        <a:p>
          <a:pPr rtl="1"/>
          <a:endParaRPr lang="fa-IR"/>
        </a:p>
      </dgm:t>
    </dgm:pt>
    <dgm:pt modelId="{4E999971-B673-48CA-8E56-3FD307D73A71}" type="pres">
      <dgm:prSet presAssocID="{0394FC67-D0C8-4AC8-8ECD-B37F4926E877}" presName="node" presStyleLbl="vennNode1" presStyleIdx="2" presStyleCnt="5" custScaleX="120675" custScaleY="123586" custRadScaleRad="109616" custRadScaleInc="-16">
        <dgm:presLayoutVars>
          <dgm:bulletEnabled val="1"/>
        </dgm:presLayoutVars>
      </dgm:prSet>
      <dgm:spPr/>
      <dgm:t>
        <a:bodyPr/>
        <a:lstStyle/>
        <a:p>
          <a:pPr rtl="1"/>
          <a:endParaRPr lang="fa-IR"/>
        </a:p>
      </dgm:t>
    </dgm:pt>
    <dgm:pt modelId="{BB7EC402-FD73-4386-83E6-4BF68C3CC1B8}" type="pres">
      <dgm:prSet presAssocID="{98336BAA-5197-4C85-8968-72DFE002DA8C}" presName="node" presStyleLbl="vennNode1" presStyleIdx="3" presStyleCnt="5" custScaleX="115905" custScaleY="111015">
        <dgm:presLayoutVars>
          <dgm:bulletEnabled val="1"/>
        </dgm:presLayoutVars>
      </dgm:prSet>
      <dgm:spPr/>
      <dgm:t>
        <a:bodyPr/>
        <a:lstStyle/>
        <a:p>
          <a:pPr rtl="1"/>
          <a:endParaRPr lang="fa-IR"/>
        </a:p>
      </dgm:t>
    </dgm:pt>
    <dgm:pt modelId="{7F702AC2-10B2-40CA-86B0-66DAE5856AEB}" type="pres">
      <dgm:prSet presAssocID="{D57B64E9-5A17-4799-B360-8329331E5B25}" presName="node" presStyleLbl="vennNode1" presStyleIdx="4" presStyleCnt="5" custScaleX="115506" custScaleY="108187">
        <dgm:presLayoutVars>
          <dgm:bulletEnabled val="1"/>
        </dgm:presLayoutVars>
      </dgm:prSet>
      <dgm:spPr/>
      <dgm:t>
        <a:bodyPr/>
        <a:lstStyle/>
        <a:p>
          <a:pPr rtl="1"/>
          <a:endParaRPr lang="fa-IR"/>
        </a:p>
      </dgm:t>
    </dgm:pt>
  </dgm:ptLst>
  <dgm:cxnLst>
    <dgm:cxn modelId="{16157248-9F24-4CF1-85AE-6D44AFFBFB96}" type="presOf" srcId="{53C5C514-1DDD-4251-93D3-361B6509246B}" destId="{4790DF11-2B55-4646-8941-844644CBD4C1}" srcOrd="0" destOrd="0" presId="urn:microsoft.com/office/officeart/2005/8/layout/radial3"/>
    <dgm:cxn modelId="{52759800-3CD2-4139-8E9E-AFB9B16FB560}" srcId="{0EEE0F3E-C615-424D-AB56-F50518AE5264}" destId="{903BE71E-0A7F-4624-81DC-4BEAFB31755E}" srcOrd="0" destOrd="0" parTransId="{279ECF6C-3959-4340-8C82-B1D6C8DB6F42}" sibTransId="{C8B18C23-AD52-4C24-83B0-966E209DEF38}"/>
    <dgm:cxn modelId="{EDD09C7E-6F20-4801-8681-AC671778F1AF}" srcId="{0EEE0F3E-C615-424D-AB56-F50518AE5264}" destId="{0394FC67-D0C8-4AC8-8ECD-B37F4926E877}" srcOrd="1" destOrd="0" parTransId="{53301B0A-3554-4EC1-A843-FEA4E8C1C954}" sibTransId="{ACDD9B7E-5FAF-4A6C-A07F-EC548FC410D0}"/>
    <dgm:cxn modelId="{8414597E-D373-4753-A2C8-BA6CC847AE9D}" type="presOf" srcId="{903BE71E-0A7F-4624-81DC-4BEAFB31755E}" destId="{7D6E8470-12A3-4EE0-BEF5-AF73350FD026}" srcOrd="0" destOrd="0" presId="urn:microsoft.com/office/officeart/2005/8/layout/radial3"/>
    <dgm:cxn modelId="{13C58CC0-DEB5-43C8-861D-6E2225F155B1}" srcId="{0EEE0F3E-C615-424D-AB56-F50518AE5264}" destId="{D57B64E9-5A17-4799-B360-8329331E5B25}" srcOrd="3" destOrd="0" parTransId="{AA17096E-765D-41D5-AC44-B426D531D14D}" sibTransId="{EF4DACD2-E61B-482D-82A8-E9B433927F02}"/>
    <dgm:cxn modelId="{DC81217B-85FB-4E12-8117-5E2CC94541E2}" type="presOf" srcId="{98336BAA-5197-4C85-8968-72DFE002DA8C}" destId="{BB7EC402-FD73-4386-83E6-4BF68C3CC1B8}" srcOrd="0" destOrd="0" presId="urn:microsoft.com/office/officeart/2005/8/layout/radial3"/>
    <dgm:cxn modelId="{2CFB562F-3739-4B96-8992-F6DE4F6981EF}" srcId="{0EEE0F3E-C615-424D-AB56-F50518AE5264}" destId="{98336BAA-5197-4C85-8968-72DFE002DA8C}" srcOrd="2" destOrd="0" parTransId="{8B94B704-EEDF-4D16-A706-4DAAED1E36C4}" sibTransId="{958A966A-BC60-4318-8006-3CE5ED1D4F77}"/>
    <dgm:cxn modelId="{A33E54B4-FE95-4E41-8CB7-8D16ACE9D2F9}" srcId="{53C5C514-1DDD-4251-93D3-361B6509246B}" destId="{0EEE0F3E-C615-424D-AB56-F50518AE5264}" srcOrd="0" destOrd="0" parTransId="{19A9FAF0-DE22-42BF-BED7-E0A2ED2AB7B9}" sibTransId="{35273FB4-41DE-4896-A5C0-339730CD15C4}"/>
    <dgm:cxn modelId="{0D33C73A-2C86-441C-BE3F-BD08B366A0DF}" type="presOf" srcId="{D57B64E9-5A17-4799-B360-8329331E5B25}" destId="{7F702AC2-10B2-40CA-86B0-66DAE5856AEB}" srcOrd="0" destOrd="0" presId="urn:microsoft.com/office/officeart/2005/8/layout/radial3"/>
    <dgm:cxn modelId="{D42C71B1-BA3E-4985-B6E8-F7CBDF152549}" type="presOf" srcId="{0394FC67-D0C8-4AC8-8ECD-B37F4926E877}" destId="{4E999971-B673-48CA-8E56-3FD307D73A71}" srcOrd="0" destOrd="0" presId="urn:microsoft.com/office/officeart/2005/8/layout/radial3"/>
    <dgm:cxn modelId="{1CE68C44-BE92-4BF8-868A-177C05F29D1A}" type="presOf" srcId="{0EEE0F3E-C615-424D-AB56-F50518AE5264}" destId="{288B0F8E-2A35-47D6-A3CB-B5680AAECBB2}" srcOrd="0" destOrd="0" presId="urn:microsoft.com/office/officeart/2005/8/layout/radial3"/>
    <dgm:cxn modelId="{73DCBC44-0130-4168-86D0-EEA86444C503}" type="presParOf" srcId="{4790DF11-2B55-4646-8941-844644CBD4C1}" destId="{774FBDF9-4C20-4144-A706-5B736AFBA603}" srcOrd="0" destOrd="0" presId="urn:microsoft.com/office/officeart/2005/8/layout/radial3"/>
    <dgm:cxn modelId="{32A4D4A0-017F-467E-94BD-A724C0BE9D66}" type="presParOf" srcId="{774FBDF9-4C20-4144-A706-5B736AFBA603}" destId="{288B0F8E-2A35-47D6-A3CB-B5680AAECBB2}" srcOrd="0" destOrd="0" presId="urn:microsoft.com/office/officeart/2005/8/layout/radial3"/>
    <dgm:cxn modelId="{446C00C4-4102-433B-B5DD-1307FF9C77F0}" type="presParOf" srcId="{774FBDF9-4C20-4144-A706-5B736AFBA603}" destId="{7D6E8470-12A3-4EE0-BEF5-AF73350FD026}" srcOrd="1" destOrd="0" presId="urn:microsoft.com/office/officeart/2005/8/layout/radial3"/>
    <dgm:cxn modelId="{62FB32C3-DD40-4961-AE6B-50CECDCE8D84}" type="presParOf" srcId="{774FBDF9-4C20-4144-A706-5B736AFBA603}" destId="{4E999971-B673-48CA-8E56-3FD307D73A71}" srcOrd="2" destOrd="0" presId="urn:microsoft.com/office/officeart/2005/8/layout/radial3"/>
    <dgm:cxn modelId="{3426BAC2-C387-4E50-9227-66CCAFD7CA1E}" type="presParOf" srcId="{774FBDF9-4C20-4144-A706-5B736AFBA603}" destId="{BB7EC402-FD73-4386-83E6-4BF68C3CC1B8}" srcOrd="3" destOrd="0" presId="urn:microsoft.com/office/officeart/2005/8/layout/radial3"/>
    <dgm:cxn modelId="{13CF1949-C99F-4722-8C67-4EB75344EC93}" type="presParOf" srcId="{774FBDF9-4C20-4144-A706-5B736AFBA603}" destId="{7F702AC2-10B2-40CA-86B0-66DAE5856AEB}"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47F870-F38A-4A9C-8969-DF25A8EACC99}">
      <dsp:nvSpPr>
        <dsp:cNvPr id="0" name=""/>
        <dsp:cNvSpPr/>
      </dsp:nvSpPr>
      <dsp:spPr>
        <a:xfrm rot="3445203">
          <a:off x="1838793" y="3801854"/>
          <a:ext cx="380397" cy="62226"/>
        </a:xfrm>
        <a:custGeom>
          <a:avLst/>
          <a:gdLst/>
          <a:ahLst/>
          <a:cxnLst/>
          <a:rect l="0" t="0" r="0" b="0"/>
          <a:pathLst>
            <a:path>
              <a:moveTo>
                <a:pt x="0" y="31113"/>
              </a:moveTo>
              <a:lnTo>
                <a:pt x="380397" y="311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57C183-B004-4FD6-A473-1C19903523E8}">
      <dsp:nvSpPr>
        <dsp:cNvPr id="0" name=""/>
        <dsp:cNvSpPr/>
      </dsp:nvSpPr>
      <dsp:spPr>
        <a:xfrm rot="21577942">
          <a:off x="2263357" y="2698458"/>
          <a:ext cx="1278962" cy="62226"/>
        </a:xfrm>
        <a:custGeom>
          <a:avLst/>
          <a:gdLst/>
          <a:ahLst/>
          <a:cxnLst/>
          <a:rect l="0" t="0" r="0" b="0"/>
          <a:pathLst>
            <a:path>
              <a:moveTo>
                <a:pt x="0" y="31113"/>
              </a:moveTo>
              <a:lnTo>
                <a:pt x="1278962" y="311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A3418C-E202-4477-995F-BFEFAE46D6F0}">
      <dsp:nvSpPr>
        <dsp:cNvPr id="0" name=""/>
        <dsp:cNvSpPr/>
      </dsp:nvSpPr>
      <dsp:spPr>
        <a:xfrm rot="18986104">
          <a:off x="2181320" y="1615795"/>
          <a:ext cx="595848" cy="62226"/>
        </a:xfrm>
        <a:custGeom>
          <a:avLst/>
          <a:gdLst/>
          <a:ahLst/>
          <a:cxnLst/>
          <a:rect l="0" t="0" r="0" b="0"/>
          <a:pathLst>
            <a:path>
              <a:moveTo>
                <a:pt x="0" y="31113"/>
              </a:moveTo>
              <a:lnTo>
                <a:pt x="595848" y="311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6B3B88-636C-4755-8380-10BB3FF36A59}">
      <dsp:nvSpPr>
        <dsp:cNvPr id="0" name=""/>
        <dsp:cNvSpPr/>
      </dsp:nvSpPr>
      <dsp:spPr>
        <a:xfrm>
          <a:off x="-234556" y="1511958"/>
          <a:ext cx="3188854" cy="2341043"/>
        </a:xfrm>
        <a:prstGeom prst="ellipse">
          <a:avLst/>
        </a:prstGeom>
        <a:solidFill>
          <a:schemeClr val="accent4">
            <a:lumMod val="60000"/>
            <a:lumOff val="40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sp>
    <dsp:sp modelId="{72E46AB3-C266-4C65-921C-7E6ABABCB4AB}">
      <dsp:nvSpPr>
        <dsp:cNvPr id="0" name=""/>
        <dsp:cNvSpPr/>
      </dsp:nvSpPr>
      <dsp:spPr>
        <a:xfrm>
          <a:off x="2147837" y="65578"/>
          <a:ext cx="2413333" cy="1497704"/>
        </a:xfrm>
        <a:prstGeom prst="ellipse">
          <a:avLst/>
        </a:prstGeom>
        <a:solidFill>
          <a:schemeClr val="accent4">
            <a:lumMod val="60000"/>
            <a:lumOff val="40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endParaRPr lang="fa-IR" sz="2500" kern="1200" dirty="0"/>
        </a:p>
      </dsp:txBody>
      <dsp:txXfrm>
        <a:off x="2501261" y="284912"/>
        <a:ext cx="1706485" cy="1059036"/>
      </dsp:txXfrm>
    </dsp:sp>
    <dsp:sp modelId="{8804EA11-8A67-4205-B99E-20A0F3E19EB6}">
      <dsp:nvSpPr>
        <dsp:cNvPr id="0" name=""/>
        <dsp:cNvSpPr/>
      </dsp:nvSpPr>
      <dsp:spPr>
        <a:xfrm>
          <a:off x="3559172" y="65578"/>
          <a:ext cx="3619999" cy="1497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2178050" rtl="1">
            <a:lnSpc>
              <a:spcPct val="90000"/>
            </a:lnSpc>
            <a:spcBef>
              <a:spcPct val="0"/>
            </a:spcBef>
            <a:spcAft>
              <a:spcPct val="15000"/>
            </a:spcAft>
            <a:buChar char="••"/>
          </a:pPr>
          <a:endParaRPr lang="fa-IR" sz="4900" kern="1200"/>
        </a:p>
        <a:p>
          <a:pPr marL="285750" lvl="1" indent="-285750" algn="r" defTabSz="2178050" rtl="1">
            <a:lnSpc>
              <a:spcPct val="90000"/>
            </a:lnSpc>
            <a:spcBef>
              <a:spcPct val="0"/>
            </a:spcBef>
            <a:spcAft>
              <a:spcPct val="15000"/>
            </a:spcAft>
            <a:buChar char="••"/>
          </a:pPr>
          <a:endParaRPr lang="fa-IR" sz="4900" kern="1200"/>
        </a:p>
      </dsp:txBody>
      <dsp:txXfrm>
        <a:off x="3559172" y="65578"/>
        <a:ext cx="3619999" cy="1497704"/>
      </dsp:txXfrm>
    </dsp:sp>
    <dsp:sp modelId="{39107708-04D0-43BF-9A3D-FB0D2E5B3025}">
      <dsp:nvSpPr>
        <dsp:cNvPr id="0" name=""/>
        <dsp:cNvSpPr/>
      </dsp:nvSpPr>
      <dsp:spPr>
        <a:xfrm>
          <a:off x="3542237" y="1917426"/>
          <a:ext cx="2585883" cy="1599492"/>
        </a:xfrm>
        <a:prstGeom prst="ellipse">
          <a:avLst/>
        </a:prstGeom>
        <a:solidFill>
          <a:schemeClr val="accent4">
            <a:lumMod val="60000"/>
            <a:lumOff val="40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rtl="1">
            <a:lnSpc>
              <a:spcPct val="90000"/>
            </a:lnSpc>
            <a:spcBef>
              <a:spcPct val="0"/>
            </a:spcBef>
            <a:spcAft>
              <a:spcPct val="35000"/>
            </a:spcAft>
          </a:pPr>
          <a:r>
            <a:rPr lang="en-US" sz="2500" kern="1200" dirty="0" smtClean="0"/>
            <a:t>Immune-mediated inflammation</a:t>
          </a:r>
          <a:endParaRPr lang="fa-IR" sz="2500" kern="1200" dirty="0"/>
        </a:p>
      </dsp:txBody>
      <dsp:txXfrm>
        <a:off x="3920931" y="2151666"/>
        <a:ext cx="1828495" cy="1131012"/>
      </dsp:txXfrm>
    </dsp:sp>
    <dsp:sp modelId="{889046FA-638B-4595-80CB-9DA5E963F178}">
      <dsp:nvSpPr>
        <dsp:cNvPr id="0" name=""/>
        <dsp:cNvSpPr/>
      </dsp:nvSpPr>
      <dsp:spPr>
        <a:xfrm>
          <a:off x="5055081" y="1917426"/>
          <a:ext cx="3878824" cy="159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2178050" rtl="1">
            <a:lnSpc>
              <a:spcPct val="90000"/>
            </a:lnSpc>
            <a:spcBef>
              <a:spcPct val="0"/>
            </a:spcBef>
            <a:spcAft>
              <a:spcPct val="15000"/>
            </a:spcAft>
            <a:buChar char="••"/>
          </a:pPr>
          <a:endParaRPr lang="fa-IR" sz="4900" kern="1200"/>
        </a:p>
        <a:p>
          <a:pPr marL="285750" lvl="1" indent="-285750" algn="r" defTabSz="2178050" rtl="1">
            <a:lnSpc>
              <a:spcPct val="90000"/>
            </a:lnSpc>
            <a:spcBef>
              <a:spcPct val="0"/>
            </a:spcBef>
            <a:spcAft>
              <a:spcPct val="15000"/>
            </a:spcAft>
            <a:buChar char="••"/>
          </a:pPr>
          <a:endParaRPr lang="fa-IR" sz="4900" kern="1200"/>
        </a:p>
      </dsp:txBody>
      <dsp:txXfrm>
        <a:off x="5055081" y="1917426"/>
        <a:ext cx="3878824" cy="1599492"/>
      </dsp:txXfrm>
    </dsp:sp>
    <dsp:sp modelId="{475D8DCD-8F05-48D9-8AD1-BB7E42FF3540}">
      <dsp:nvSpPr>
        <dsp:cNvPr id="0" name=""/>
        <dsp:cNvSpPr/>
      </dsp:nvSpPr>
      <dsp:spPr>
        <a:xfrm>
          <a:off x="892374" y="3963562"/>
          <a:ext cx="3420306" cy="1533817"/>
        </a:xfrm>
        <a:prstGeom prst="ellipse">
          <a:avLst/>
        </a:prstGeom>
        <a:solidFill>
          <a:schemeClr val="accent4">
            <a:lumMod val="60000"/>
            <a:lumOff val="40000"/>
          </a:schemeClr>
        </a:solidFill>
        <a:ln w="25400" cap="flat" cmpd="sng" algn="ctr">
          <a:solidFill>
            <a:schemeClr val="accent4">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en-US" sz="2400" kern="1200" dirty="0" smtClean="0">
              <a:cs typeface="+mj-cs"/>
            </a:rPr>
            <a:t>CNS </a:t>
          </a:r>
          <a:r>
            <a:rPr lang="en-US" sz="2400" kern="1200" dirty="0" err="1" smtClean="0">
              <a:cs typeface="+mj-cs"/>
            </a:rPr>
            <a:t>neurodegeneration</a:t>
          </a:r>
          <a:endParaRPr lang="fa-IR" sz="2400" kern="1200" dirty="0">
            <a:cs typeface="+mj-cs"/>
          </a:endParaRPr>
        </a:p>
      </dsp:txBody>
      <dsp:txXfrm>
        <a:off x="1393266" y="4188184"/>
        <a:ext cx="2418522" cy="1084573"/>
      </dsp:txXfrm>
    </dsp:sp>
    <dsp:sp modelId="{90367B38-71C9-47C6-BBD9-13496217B3C1}">
      <dsp:nvSpPr>
        <dsp:cNvPr id="0" name=""/>
        <dsp:cNvSpPr/>
      </dsp:nvSpPr>
      <dsp:spPr>
        <a:xfrm>
          <a:off x="2196612" y="3963562"/>
          <a:ext cx="5130459" cy="1533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r" defTabSz="2178050" rtl="1">
            <a:lnSpc>
              <a:spcPct val="90000"/>
            </a:lnSpc>
            <a:spcBef>
              <a:spcPct val="0"/>
            </a:spcBef>
            <a:spcAft>
              <a:spcPct val="15000"/>
            </a:spcAft>
            <a:buChar char="••"/>
          </a:pPr>
          <a:endParaRPr lang="fa-IR" sz="4900" kern="1200"/>
        </a:p>
      </dsp:txBody>
      <dsp:txXfrm>
        <a:off x="2196612" y="3963562"/>
        <a:ext cx="5130459" cy="15338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8B0F8E-2A35-47D6-A3CB-B5680AAECBB2}">
      <dsp:nvSpPr>
        <dsp:cNvPr id="0" name=""/>
        <dsp:cNvSpPr/>
      </dsp:nvSpPr>
      <dsp:spPr>
        <a:xfrm>
          <a:off x="2118712" y="1104733"/>
          <a:ext cx="3512220" cy="3206804"/>
        </a:xfrm>
        <a:prstGeom prst="ellipse">
          <a:avLst/>
        </a:prstGeom>
        <a:solidFill>
          <a:schemeClr val="lt1">
            <a:alpha val="5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7470" tIns="77470" rIns="77470" bIns="77470" numCol="1" spcCol="1270" anchor="ctr" anchorCtr="0">
          <a:noAutofit/>
        </a:bodyPr>
        <a:lstStyle/>
        <a:p>
          <a:pPr lvl="0" algn="ctr" defTabSz="2711450" rtl="1">
            <a:lnSpc>
              <a:spcPct val="90000"/>
            </a:lnSpc>
            <a:spcBef>
              <a:spcPct val="0"/>
            </a:spcBef>
            <a:spcAft>
              <a:spcPct val="35000"/>
            </a:spcAft>
          </a:pPr>
          <a:r>
            <a:rPr lang="en-US" sz="6100" kern="1200" dirty="0" smtClean="0"/>
            <a:t>Fatigue</a:t>
          </a:r>
          <a:endParaRPr lang="fa-IR" sz="6100" kern="1200" dirty="0"/>
        </a:p>
      </dsp:txBody>
      <dsp:txXfrm>
        <a:off x="2633065" y="1574359"/>
        <a:ext cx="2483514" cy="2267552"/>
      </dsp:txXfrm>
    </dsp:sp>
    <dsp:sp modelId="{7D6E8470-12A3-4EE0-BEF5-AF73350FD026}">
      <dsp:nvSpPr>
        <dsp:cNvPr id="0" name=""/>
        <dsp:cNvSpPr/>
      </dsp:nvSpPr>
      <dsp:spPr>
        <a:xfrm>
          <a:off x="3034944" y="-116907"/>
          <a:ext cx="1679756" cy="1788780"/>
        </a:xfrm>
        <a:prstGeom prst="ellipse">
          <a:avLst/>
        </a:prstGeom>
        <a:solidFill>
          <a:schemeClr val="lt1">
            <a:alpha val="5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r>
            <a:rPr lang="en-US" sz="2100" b="1" i="1" kern="1200" dirty="0" smtClean="0"/>
            <a:t>Central</a:t>
          </a:r>
          <a:endParaRPr lang="fa-IR" sz="2100" b="1" i="1" kern="1200" dirty="0"/>
        </a:p>
      </dsp:txBody>
      <dsp:txXfrm>
        <a:off x="3280939" y="145054"/>
        <a:ext cx="1187766" cy="1264858"/>
      </dsp:txXfrm>
    </dsp:sp>
    <dsp:sp modelId="{4E999971-B673-48CA-8E56-3FD307D73A71}">
      <dsp:nvSpPr>
        <dsp:cNvPr id="0" name=""/>
        <dsp:cNvSpPr/>
      </dsp:nvSpPr>
      <dsp:spPr>
        <a:xfrm>
          <a:off x="5096735" y="1791638"/>
          <a:ext cx="1788780" cy="1831930"/>
        </a:xfrm>
        <a:prstGeom prst="ellipse">
          <a:avLst/>
        </a:prstGeom>
        <a:solidFill>
          <a:schemeClr val="lt1">
            <a:alpha val="5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r>
            <a:rPr lang="en-US" sz="2100" b="1" i="1" kern="1200" dirty="0" smtClean="0"/>
            <a:t>Secondary</a:t>
          </a:r>
          <a:endParaRPr lang="fa-IR" sz="2100" b="1" i="1" kern="1200" dirty="0"/>
        </a:p>
      </dsp:txBody>
      <dsp:txXfrm>
        <a:off x="5358696" y="2059918"/>
        <a:ext cx="1264858" cy="1295370"/>
      </dsp:txXfrm>
    </dsp:sp>
    <dsp:sp modelId="{BB7EC402-FD73-4386-83E6-4BF68C3CC1B8}">
      <dsp:nvSpPr>
        <dsp:cNvPr id="0" name=""/>
        <dsp:cNvSpPr/>
      </dsp:nvSpPr>
      <dsp:spPr>
        <a:xfrm>
          <a:off x="3015785" y="3815993"/>
          <a:ext cx="1718073" cy="1645588"/>
        </a:xfrm>
        <a:prstGeom prst="ellipse">
          <a:avLst/>
        </a:prstGeom>
        <a:solidFill>
          <a:schemeClr val="lt1">
            <a:alpha val="5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r>
            <a:rPr lang="en-US" sz="2100" b="1" i="1" kern="1200" dirty="0" smtClean="0"/>
            <a:t>Peripheral</a:t>
          </a:r>
          <a:endParaRPr lang="fa-IR" sz="2100" b="1" i="1" kern="1200" dirty="0"/>
        </a:p>
      </dsp:txBody>
      <dsp:txXfrm>
        <a:off x="3267391" y="4056984"/>
        <a:ext cx="1214861" cy="1163606"/>
      </dsp:txXfrm>
    </dsp:sp>
    <dsp:sp modelId="{7F702AC2-10B2-40CA-86B0-66DAE5856AEB}">
      <dsp:nvSpPr>
        <dsp:cNvPr id="0" name=""/>
        <dsp:cNvSpPr/>
      </dsp:nvSpPr>
      <dsp:spPr>
        <a:xfrm>
          <a:off x="1088090" y="1906300"/>
          <a:ext cx="1712159" cy="1603669"/>
        </a:xfrm>
        <a:prstGeom prst="ellipse">
          <a:avLst/>
        </a:prstGeom>
        <a:solidFill>
          <a:schemeClr val="lt1">
            <a:alpha val="50000"/>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r>
            <a:rPr lang="en-US" sz="2100" b="1" i="1" kern="1200" dirty="0" smtClean="0"/>
            <a:t>Primary</a:t>
          </a:r>
          <a:endParaRPr lang="fa-IR" sz="2100" b="1" i="1" kern="1200" dirty="0"/>
        </a:p>
      </dsp:txBody>
      <dsp:txXfrm>
        <a:off x="1338830" y="2141152"/>
        <a:ext cx="1210679" cy="1133965"/>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7FF8EE-2864-4D90-B769-23B46401860C}" type="datetimeFigureOut">
              <a:rPr lang="en-US" smtClean="0"/>
              <a:t>11/24/2017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5528E-1DE4-4498-9518-C25337671BBB}" type="slidenum">
              <a:rPr lang="en-US" smtClean="0"/>
              <a:t>‹#›</a:t>
            </a:fld>
            <a:endParaRPr lang="en-US"/>
          </a:p>
        </p:txBody>
      </p:sp>
    </p:spTree>
    <p:extLst>
      <p:ext uri="{BB962C8B-B14F-4D97-AF65-F5344CB8AC3E}">
        <p14:creationId xmlns:p14="http://schemas.microsoft.com/office/powerpoint/2010/main" val="411494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BB65528E-1DE4-4498-9518-C25337671BBB}" type="slidenum">
              <a:rPr lang="en-US" smtClean="0"/>
              <a:t>22</a:t>
            </a:fld>
            <a:endParaRPr lang="en-US"/>
          </a:p>
        </p:txBody>
      </p:sp>
    </p:spTree>
    <p:extLst>
      <p:ext uri="{BB962C8B-B14F-4D97-AF65-F5344CB8AC3E}">
        <p14:creationId xmlns:p14="http://schemas.microsoft.com/office/powerpoint/2010/main" val="42365577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9785" y="3887115"/>
            <a:ext cx="7635250" cy="1374345"/>
          </a:xfrm>
          <a:effectLst/>
        </p:spPr>
        <p:txBody>
          <a:bodyPr>
            <a:normAutofit/>
          </a:bodyPr>
          <a:lstStyle>
            <a:lvl1pPr algn="r">
              <a:defRPr sz="3600">
                <a:solidFill>
                  <a:srgbClr val="B7A3FF"/>
                </a:solidFill>
                <a:effectLst/>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1059785" y="5261460"/>
            <a:ext cx="7635250" cy="610820"/>
          </a:xfrm>
        </p:spPr>
        <p:txBody>
          <a:bodyPr>
            <a:normAutofit/>
          </a:bodyPr>
          <a:lstStyle>
            <a:lvl1pPr marL="0" indent="0" algn="r">
              <a:buNone/>
              <a:defRPr sz="2800">
                <a:solidFill>
                  <a:srgbClr val="5800DA"/>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1670" y="833015"/>
            <a:ext cx="8093365" cy="610820"/>
          </a:xfrm>
        </p:spPr>
        <p:txBody>
          <a:bodyPr>
            <a:normAutofit/>
          </a:bodyPr>
          <a:lstStyle>
            <a:lvl1pPr algn="r">
              <a:defRPr sz="3600">
                <a:solidFill>
                  <a:srgbClr val="B7A3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601670" y="1596540"/>
            <a:ext cx="8093365" cy="4581150"/>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28720" y="527605"/>
            <a:ext cx="6719019" cy="763525"/>
          </a:xfrm>
        </p:spPr>
        <p:txBody>
          <a:bodyPr>
            <a:normAutofit/>
          </a:bodyPr>
          <a:lstStyle>
            <a:lvl1pPr algn="l">
              <a:defRPr sz="3600">
                <a:solidFill>
                  <a:srgbClr val="B7A3FF"/>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128721" y="1443835"/>
            <a:ext cx="6719019" cy="4275740"/>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3014"/>
            <a:ext cx="8229600" cy="58462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985720"/>
            <a:ext cx="8229600" cy="532180"/>
          </a:xfrm>
        </p:spPr>
        <p:txBody>
          <a:bodyPr>
            <a:normAutofit/>
          </a:bodyPr>
          <a:lstStyle>
            <a:lvl1pPr algn="r">
              <a:defRPr sz="3600">
                <a:solidFill>
                  <a:srgbClr val="B7A3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1749245"/>
            <a:ext cx="4040188" cy="639762"/>
          </a:xfrm>
        </p:spPr>
        <p:txBody>
          <a:bodyPr anchor="b"/>
          <a:lstStyle>
            <a:lvl1pPr marL="0" indent="0" algn="l">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379107"/>
            <a:ext cx="4040188" cy="3340468"/>
          </a:xfrm>
        </p:spPr>
        <p:txBody>
          <a:bodyPr/>
          <a:lstStyle>
            <a:lvl1pPr algn="l">
              <a:defRPr sz="2400">
                <a:solidFill>
                  <a:schemeClr val="bg1"/>
                </a:solidFill>
              </a:defRPr>
            </a:lvl1pPr>
            <a:lvl2pPr algn="l">
              <a:defRPr sz="2000">
                <a:solidFill>
                  <a:schemeClr val="bg1"/>
                </a:solidFill>
              </a:defRPr>
            </a:lvl2pPr>
            <a:lvl3pPr algn="l">
              <a:defRPr sz="1800">
                <a:solidFill>
                  <a:schemeClr val="bg1"/>
                </a:solidFill>
              </a:defRPr>
            </a:lvl3pPr>
            <a:lvl4pPr algn="l">
              <a:defRPr sz="1600">
                <a:solidFill>
                  <a:schemeClr val="bg1"/>
                </a:solidFill>
              </a:defRPr>
            </a:lvl4pPr>
            <a:lvl5pPr algn="l">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1749245"/>
            <a:ext cx="4041775" cy="639762"/>
          </a:xfrm>
        </p:spPr>
        <p:txBody>
          <a:bodyPr anchor="b"/>
          <a:lstStyle>
            <a:lvl1pPr marL="0" indent="0" algn="l">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379108"/>
            <a:ext cx="4041775" cy="3340468"/>
          </a:xfrm>
        </p:spPr>
        <p:txBody>
          <a:bodyPr/>
          <a:lstStyle>
            <a:lvl1pPr algn="l">
              <a:defRPr sz="2400">
                <a:solidFill>
                  <a:schemeClr val="bg1"/>
                </a:solidFill>
              </a:defRPr>
            </a:lvl1pPr>
            <a:lvl2pPr algn="l">
              <a:defRPr sz="2000">
                <a:solidFill>
                  <a:schemeClr val="bg1"/>
                </a:solidFill>
              </a:defRPr>
            </a:lvl2pPr>
            <a:lvl3pPr algn="l">
              <a:defRPr sz="1800">
                <a:solidFill>
                  <a:schemeClr val="bg1"/>
                </a:solidFill>
              </a:defRPr>
            </a:lvl3pPr>
            <a:lvl4pPr algn="l">
              <a:defRPr sz="1600">
                <a:solidFill>
                  <a:schemeClr val="bg1"/>
                </a:solidFill>
              </a:defRPr>
            </a:lvl4pPr>
            <a:lvl5pPr algn="l">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8.xml"/><Relationship Id="rId5" Type="http://schemas.openxmlformats.org/officeDocument/2006/relationships/slide" Target="slide14.xml"/><Relationship Id="rId4" Type="http://schemas.openxmlformats.org/officeDocument/2006/relationships/slide" Target="slide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4130" y="3429000"/>
            <a:ext cx="6297738" cy="2137869"/>
          </a:xfrm>
        </p:spPr>
        <p:txBody>
          <a:bodyPr>
            <a:noAutofit/>
          </a:bodyPr>
          <a:lstStyle/>
          <a:p>
            <a:pPr algn="ctr"/>
            <a:r>
              <a:rPr lang="en-US" b="1" dirty="0" smtClean="0">
                <a:solidFill>
                  <a:schemeClr val="bg1"/>
                </a:solidFill>
              </a:rPr>
              <a:t>The effect of </a:t>
            </a:r>
            <a:r>
              <a:rPr lang="en-US" b="1" dirty="0" err="1" smtClean="0">
                <a:solidFill>
                  <a:schemeClr val="bg1"/>
                </a:solidFill>
              </a:rPr>
              <a:t>tDCS</a:t>
            </a:r>
            <a:r>
              <a:rPr lang="en-US" b="1" dirty="0" smtClean="0">
                <a:solidFill>
                  <a:schemeClr val="bg1"/>
                </a:solidFill>
              </a:rPr>
              <a:t> on fatigue of multiple sclerosis patients</a:t>
            </a:r>
            <a:br>
              <a:rPr lang="en-US" b="1" dirty="0" smtClean="0">
                <a:solidFill>
                  <a:schemeClr val="bg1"/>
                </a:solidFill>
              </a:rPr>
            </a:br>
            <a:r>
              <a:rPr lang="en-US" b="1" dirty="0" smtClean="0">
                <a:solidFill>
                  <a:schemeClr val="bg1"/>
                </a:solidFill>
              </a:rPr>
              <a:t> (review of randomized control clinical trials)</a:t>
            </a:r>
            <a:r>
              <a:rPr lang="en-US" dirty="0" smtClean="0">
                <a:solidFill>
                  <a:schemeClr val="bg1"/>
                </a:solidFill>
              </a:rPr>
              <a:t/>
            </a:r>
            <a:br>
              <a:rPr lang="en-US" dirty="0" smtClean="0">
                <a:solidFill>
                  <a:schemeClr val="bg1"/>
                </a:solidFill>
              </a:rPr>
            </a:br>
            <a:endParaRPr lang="en-US" dirty="0">
              <a:solidFill>
                <a:schemeClr val="bg1"/>
              </a:solidFill>
            </a:endParaRPr>
          </a:p>
        </p:txBody>
      </p:sp>
      <p:sp>
        <p:nvSpPr>
          <p:cNvPr id="3" name="Subtitle 2"/>
          <p:cNvSpPr>
            <a:spLocks noGrp="1"/>
          </p:cNvSpPr>
          <p:nvPr>
            <p:ph type="subTitle" idx="1"/>
          </p:nvPr>
        </p:nvSpPr>
        <p:spPr>
          <a:xfrm>
            <a:off x="448965" y="5566870"/>
            <a:ext cx="8093365" cy="610820"/>
          </a:xfrm>
        </p:spPr>
        <p:txBody>
          <a:bodyPr>
            <a:noAutofit/>
          </a:bodyPr>
          <a:lstStyle/>
          <a:p>
            <a:pPr algn="l" rtl="1"/>
            <a:r>
              <a:rPr lang="en-US" dirty="0" err="1">
                <a:solidFill>
                  <a:schemeClr val="bg1"/>
                </a:solidFill>
              </a:rPr>
              <a:t>Atefe</a:t>
            </a:r>
            <a:r>
              <a:rPr lang="en-US" dirty="0">
                <a:solidFill>
                  <a:schemeClr val="bg1"/>
                </a:solidFill>
              </a:rPr>
              <a:t> </a:t>
            </a:r>
            <a:r>
              <a:rPr lang="en-US" dirty="0" err="1">
                <a:solidFill>
                  <a:schemeClr val="bg1"/>
                </a:solidFill>
              </a:rPr>
              <a:t>Ashrafi</a:t>
            </a:r>
            <a:r>
              <a:rPr lang="en-US" dirty="0">
                <a:solidFill>
                  <a:schemeClr val="bg1"/>
                </a:solidFill>
              </a:rPr>
              <a:t/>
            </a:r>
            <a:br>
              <a:rPr lang="en-US" dirty="0">
                <a:solidFill>
                  <a:schemeClr val="bg1"/>
                </a:solidFill>
              </a:rPr>
            </a:br>
            <a:r>
              <a:rPr lang="en-US" dirty="0">
                <a:solidFill>
                  <a:schemeClr val="bg1"/>
                </a:solidFill>
              </a:rPr>
              <a:t>MSc </a:t>
            </a:r>
            <a:r>
              <a:rPr lang="en-US" dirty="0" smtClean="0">
                <a:solidFill>
                  <a:schemeClr val="bg1"/>
                </a:solidFill>
              </a:rPr>
              <a:t>Student </a:t>
            </a:r>
            <a:r>
              <a:rPr lang="en-US" dirty="0">
                <a:solidFill>
                  <a:schemeClr val="bg1"/>
                </a:solidFill>
              </a:rPr>
              <a:t>of </a:t>
            </a:r>
            <a:r>
              <a:rPr lang="en-US" dirty="0" smtClean="0">
                <a:solidFill>
                  <a:schemeClr val="bg1"/>
                </a:solidFill>
              </a:rPr>
              <a:t>Physical Therapy</a:t>
            </a:r>
            <a:r>
              <a:rPr lang="en-US" dirty="0">
                <a:solidFill>
                  <a:schemeClr val="bg1"/>
                </a:solidFill>
              </a:rPr>
              <a:t>, USWR, Tehran, Iran</a:t>
            </a:r>
            <a:endParaRPr lang="en-US" dirty="0">
              <a:solidFill>
                <a:srgbClr val="5800DA"/>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1755" y="69490"/>
            <a:ext cx="2871135" cy="2818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9203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635" y="1138425"/>
            <a:ext cx="8093365" cy="610820"/>
          </a:xfrm>
        </p:spPr>
        <p:txBody>
          <a:bodyPr>
            <a:normAutofit fontScale="90000"/>
          </a:bodyPr>
          <a:lstStyle/>
          <a:p>
            <a:pPr algn="l" rtl="1"/>
            <a:r>
              <a:rPr lang="en-US" dirty="0" smtClean="0"/>
              <a:t>Introduction</a:t>
            </a:r>
            <a:endParaRPr lang="en-US" dirty="0"/>
          </a:p>
        </p:txBody>
      </p:sp>
      <p:sp>
        <p:nvSpPr>
          <p:cNvPr id="3" name="Content Placeholder 2"/>
          <p:cNvSpPr>
            <a:spLocks noGrp="1"/>
          </p:cNvSpPr>
          <p:nvPr>
            <p:ph idx="1"/>
          </p:nvPr>
        </p:nvSpPr>
        <p:spPr>
          <a:xfrm>
            <a:off x="1050635" y="2002121"/>
            <a:ext cx="8093365" cy="4581150"/>
          </a:xfrm>
        </p:spPr>
        <p:txBody>
          <a:bodyPr/>
          <a:lstStyle/>
          <a:p>
            <a:r>
              <a:rPr lang="en-US" dirty="0" smtClean="0">
                <a:hlinkClick r:id="rId2" action="ppaction://hlinksldjump"/>
              </a:rPr>
              <a:t>Multiple sclerosis characteristics</a:t>
            </a:r>
            <a:endParaRPr lang="en-US" dirty="0" smtClean="0"/>
          </a:p>
          <a:p>
            <a:r>
              <a:rPr lang="en-US" dirty="0" smtClean="0">
                <a:hlinkClick r:id="rId3" action="ppaction://hlinksldjump"/>
              </a:rPr>
              <a:t>Multiple sclerosis fatigue</a:t>
            </a:r>
            <a:endParaRPr lang="en-US" dirty="0" smtClean="0"/>
          </a:p>
          <a:p>
            <a:r>
              <a:rPr lang="en-US" dirty="0" smtClean="0">
                <a:hlinkClick r:id="rId4" action="ppaction://hlinksldjump"/>
              </a:rPr>
              <a:t>Conventional treatments of </a:t>
            </a:r>
            <a:r>
              <a:rPr lang="en-US" b="1" dirty="0">
                <a:hlinkClick r:id="rId4" action="ppaction://hlinksldjump"/>
              </a:rPr>
              <a:t>fatigue of multiple sclerosis </a:t>
            </a:r>
            <a:endParaRPr lang="en-US" dirty="0" smtClean="0"/>
          </a:p>
          <a:p>
            <a:r>
              <a:rPr lang="en-US" b="1" dirty="0" smtClean="0">
                <a:hlinkClick r:id="rId5" action="ppaction://hlinksldjump"/>
              </a:rPr>
              <a:t>Trans cranial </a:t>
            </a:r>
            <a:r>
              <a:rPr lang="en-US" b="1" dirty="0">
                <a:hlinkClick r:id="rId5" action="ppaction://hlinksldjump"/>
              </a:rPr>
              <a:t>direct current stimulation</a:t>
            </a:r>
            <a:r>
              <a:rPr lang="en-US" b="1" dirty="0"/>
              <a:t> (</a:t>
            </a:r>
            <a:r>
              <a:rPr lang="en-US" b="1" dirty="0" err="1" smtClean="0"/>
              <a:t>tDCS</a:t>
            </a:r>
            <a:r>
              <a:rPr lang="en-US" b="1" dirty="0" smtClean="0"/>
              <a:t>)</a:t>
            </a:r>
          </a:p>
          <a:p>
            <a:r>
              <a:rPr lang="en-US" dirty="0" err="1" smtClean="0"/>
              <a:t>tDCS</a:t>
            </a:r>
            <a:r>
              <a:rPr lang="en-US" dirty="0" smtClean="0"/>
              <a:t> </a:t>
            </a:r>
            <a:r>
              <a:rPr lang="en-US" dirty="0">
                <a:hlinkClick r:id="rId6" action="ppaction://hlinksldjump"/>
              </a:rPr>
              <a:t>in </a:t>
            </a:r>
            <a:r>
              <a:rPr lang="en-US" dirty="0" smtClean="0">
                <a:hlinkClick r:id="rId6" action="ppaction://hlinksldjump"/>
              </a:rPr>
              <a:t>MS </a:t>
            </a:r>
            <a:r>
              <a:rPr lang="en-US" dirty="0">
                <a:hlinkClick r:id="rId6" action="ppaction://hlinksldjump"/>
              </a:rPr>
              <a:t>fatigue</a:t>
            </a:r>
            <a:endParaRPr lang="en-US" dirty="0" smtClean="0"/>
          </a:p>
          <a:p>
            <a:endParaRPr lang="en-US" dirty="0"/>
          </a:p>
        </p:txBody>
      </p:sp>
    </p:spTree>
    <p:extLst>
      <p:ext uri="{BB962C8B-B14F-4D97-AF65-F5344CB8AC3E}">
        <p14:creationId xmlns:p14="http://schemas.microsoft.com/office/powerpoint/2010/main" val="410330949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idx="1"/>
            <p:extLst>
              <p:ext uri="{D42A27DB-BD31-4B8C-83A1-F6EECF244321}">
                <p14:modId xmlns:p14="http://schemas.microsoft.com/office/powerpoint/2010/main" val="257251335"/>
              </p:ext>
            </p:extLst>
          </p:nvPr>
        </p:nvGraphicFramePr>
        <p:xfrm>
          <a:off x="601670" y="222195"/>
          <a:ext cx="7711300" cy="5497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96260" y="2054655"/>
            <a:ext cx="3206805" cy="1323439"/>
          </a:xfrm>
          <a:prstGeom prst="rect">
            <a:avLst/>
          </a:prstGeom>
          <a:noFill/>
        </p:spPr>
        <p:txBody>
          <a:bodyPr wrap="square" rtlCol="1">
            <a:spAutoFit/>
          </a:bodyPr>
          <a:lstStyle/>
          <a:p>
            <a:pPr algn="ctr"/>
            <a:r>
              <a:rPr lang="en-US" sz="4000" dirty="0" smtClean="0">
                <a:solidFill>
                  <a:schemeClr val="bg1"/>
                </a:solidFill>
                <a:cs typeface="+mj-cs"/>
              </a:rPr>
              <a:t>MS Characteristics</a:t>
            </a:r>
            <a:endParaRPr lang="fa-IR" sz="4000" dirty="0">
              <a:solidFill>
                <a:schemeClr val="bg1"/>
              </a:solidFill>
              <a:cs typeface="+mj-cs"/>
            </a:endParaRPr>
          </a:p>
        </p:txBody>
      </p:sp>
      <p:sp>
        <p:nvSpPr>
          <p:cNvPr id="7" name="TextBox 6"/>
          <p:cNvSpPr txBox="1"/>
          <p:nvPr/>
        </p:nvSpPr>
        <p:spPr>
          <a:xfrm>
            <a:off x="2972981" y="798210"/>
            <a:ext cx="1985165" cy="461665"/>
          </a:xfrm>
          <a:prstGeom prst="rect">
            <a:avLst/>
          </a:prstGeom>
          <a:noFill/>
        </p:spPr>
        <p:txBody>
          <a:bodyPr wrap="square" rtlCol="1">
            <a:spAutoFit/>
          </a:bodyPr>
          <a:lstStyle/>
          <a:p>
            <a:r>
              <a:rPr lang="en-US" sz="2400" dirty="0" smtClean="0">
                <a:solidFill>
                  <a:schemeClr val="bg1"/>
                </a:solidFill>
                <a:cs typeface="+mj-cs"/>
              </a:rPr>
              <a:t>Demyelination</a:t>
            </a:r>
            <a:endParaRPr lang="fa-IR" sz="2400" dirty="0">
              <a:solidFill>
                <a:schemeClr val="bg1"/>
              </a:solidFill>
              <a:cs typeface="+mj-cs"/>
            </a:endParaRPr>
          </a:p>
        </p:txBody>
      </p:sp>
      <p:pic>
        <p:nvPicPr>
          <p:cNvPr id="8" name="Content Placeholder 3" descr="h99912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8146" y="4075192"/>
            <a:ext cx="4266972" cy="2782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63387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2128720" y="-846739"/>
            <a:ext cx="6719019" cy="305410"/>
          </a:xfrm>
        </p:spPr>
        <p:txBody>
          <a:bodyPr>
            <a:normAutofit fontScale="90000"/>
          </a:bodyPr>
          <a:lstStyle/>
          <a:p>
            <a:endParaRPr lang="fa-IR" dirty="0"/>
          </a:p>
        </p:txBody>
      </p:sp>
      <p:sp>
        <p:nvSpPr>
          <p:cNvPr id="4" name="Text Placeholder 2"/>
          <p:cNvSpPr>
            <a:spLocks noGrp="1"/>
          </p:cNvSpPr>
          <p:nvPr>
            <p:ph idx="1"/>
          </p:nvPr>
        </p:nvSpPr>
        <p:spPr>
          <a:xfrm>
            <a:off x="1517900" y="680310"/>
            <a:ext cx="6719019" cy="5039265"/>
          </a:xfrm>
          <a:ln>
            <a:solidFill>
              <a:schemeClr val="accent4">
                <a:lumMod val="50000"/>
              </a:schemeClr>
            </a:solidFill>
          </a:ln>
        </p:spPr>
        <p:txBody>
          <a:bodyPr>
            <a:normAutofit/>
          </a:bodyPr>
          <a:lstStyle/>
          <a:p>
            <a:pPr marL="0" indent="0">
              <a:buNone/>
            </a:pPr>
            <a:r>
              <a:rPr lang="en-US" dirty="0" smtClean="0"/>
              <a:t>Multiple sclerosis has a variable and unpredictable course, with symptoms that can include:</a:t>
            </a:r>
          </a:p>
          <a:p>
            <a:r>
              <a:rPr lang="en-US" dirty="0" smtClean="0"/>
              <a:t>Weakness</a:t>
            </a:r>
          </a:p>
          <a:p>
            <a:r>
              <a:rPr lang="en-US" dirty="0" smtClean="0"/>
              <a:t>Visual loss</a:t>
            </a:r>
          </a:p>
          <a:p>
            <a:r>
              <a:rPr lang="en-US" dirty="0" smtClean="0"/>
              <a:t>Bowel and bladder incontinence</a:t>
            </a:r>
          </a:p>
          <a:p>
            <a:r>
              <a:rPr lang="en-US" sz="4800" dirty="0" smtClean="0">
                <a:solidFill>
                  <a:srgbClr val="FF6699"/>
                </a:solidFill>
              </a:rPr>
              <a:t>Fatigue</a:t>
            </a:r>
          </a:p>
          <a:p>
            <a:r>
              <a:rPr lang="en-US" dirty="0" smtClean="0"/>
              <a:t>Cognitive impairment</a:t>
            </a:r>
          </a:p>
          <a:p>
            <a:r>
              <a:rPr lang="en-US" dirty="0" smtClean="0"/>
              <a:t>Mood symptoms</a:t>
            </a:r>
            <a:endParaRPr lang="fa-I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9828" y="3648103"/>
            <a:ext cx="2901394" cy="2914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82879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7605"/>
            <a:ext cx="8847740" cy="763525"/>
          </a:xfrm>
        </p:spPr>
        <p:txBody>
          <a:bodyPr>
            <a:normAutofit fontScale="90000"/>
          </a:bodyPr>
          <a:lstStyle/>
          <a:p>
            <a:pPr algn="ctr"/>
            <a:r>
              <a:rPr lang="en-US" dirty="0">
                <a:solidFill>
                  <a:srgbClr val="FF6699"/>
                </a:solidFill>
              </a:rPr>
              <a:t>Cycle of MS </a:t>
            </a:r>
            <a:r>
              <a:rPr lang="en-US" dirty="0" smtClean="0">
                <a:solidFill>
                  <a:srgbClr val="FF6699"/>
                </a:solidFill>
              </a:rPr>
              <a:t>Symptoms: Related and Interdependent</a:t>
            </a:r>
            <a:endParaRPr lang="fa-IR" dirty="0">
              <a:solidFill>
                <a:srgbClr val="FF6699"/>
              </a:solidFill>
            </a:endParaRPr>
          </a:p>
        </p:txBody>
      </p:sp>
      <p:sp>
        <p:nvSpPr>
          <p:cNvPr id="3" name="Content Placeholder 2"/>
          <p:cNvSpPr>
            <a:spLocks noGrp="1"/>
          </p:cNvSpPr>
          <p:nvPr>
            <p:ph idx="1"/>
          </p:nvPr>
        </p:nvSpPr>
        <p:spPr>
          <a:xfrm>
            <a:off x="1212490" y="1443835"/>
            <a:ext cx="7024430" cy="4632048"/>
          </a:xfrm>
        </p:spPr>
        <p:txBody>
          <a:bodyPr/>
          <a:lstStyle/>
          <a:p>
            <a:pPr marL="0" indent="0" algn="ctr">
              <a:buNone/>
            </a:pPr>
            <a:r>
              <a:rPr lang="en-US" dirty="0">
                <a:sym typeface="Symbol" pitchFamily="18" charset="2"/>
              </a:rPr>
              <a:t> </a:t>
            </a:r>
            <a:r>
              <a:rPr lang="en-US" dirty="0">
                <a:solidFill>
                  <a:schemeClr val="accent2"/>
                </a:solidFill>
              </a:rPr>
              <a:t>Fatigue</a:t>
            </a:r>
            <a:br>
              <a:rPr lang="en-US" dirty="0">
                <a:solidFill>
                  <a:schemeClr val="accent2"/>
                </a:solidFill>
              </a:rPr>
            </a:br>
            <a:r>
              <a:rPr lang="en-US" dirty="0">
                <a:solidFill>
                  <a:schemeClr val="accent2"/>
                </a:solidFill>
              </a:rPr>
              <a:t>Depression</a:t>
            </a:r>
          </a:p>
          <a:p>
            <a:pPr marL="0" indent="0" algn="ctr">
              <a:buNone/>
            </a:pPr>
            <a:endParaRPr lang="fa-IR" dirty="0"/>
          </a:p>
        </p:txBody>
      </p:sp>
      <p:grpSp>
        <p:nvGrpSpPr>
          <p:cNvPr id="4" name="Group 3"/>
          <p:cNvGrpSpPr>
            <a:grpSpLocks/>
          </p:cNvGrpSpPr>
          <p:nvPr/>
        </p:nvGrpSpPr>
        <p:grpSpPr bwMode="auto">
          <a:xfrm>
            <a:off x="2460768" y="1636176"/>
            <a:ext cx="1273177" cy="1085850"/>
            <a:chOff x="1607" y="1016"/>
            <a:chExt cx="802" cy="684"/>
          </a:xfrm>
        </p:grpSpPr>
        <p:sp>
          <p:nvSpPr>
            <p:cNvPr id="5" name="AutoShape 24"/>
            <p:cNvSpPr>
              <a:spLocks noChangeArrowheads="1"/>
            </p:cNvSpPr>
            <p:nvPr/>
          </p:nvSpPr>
          <p:spPr bwMode="gray">
            <a:xfrm rot="3674906">
              <a:off x="2165" y="1059"/>
              <a:ext cx="288" cy="201"/>
            </a:xfrm>
            <a:prstGeom prst="upArrow">
              <a:avLst>
                <a:gd name="adj1" fmla="val 73259"/>
                <a:gd name="adj2" fmla="val 100000"/>
              </a:avLst>
            </a:prstGeom>
            <a:solidFill>
              <a:srgbClr val="00CC66"/>
            </a:solidFill>
            <a:ln w="28575">
              <a:solidFill>
                <a:srgbClr val="00CC66"/>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6" name="AutoShape 25"/>
            <p:cNvSpPr>
              <a:spLocks noChangeArrowheads="1"/>
            </p:cNvSpPr>
            <p:nvPr/>
          </p:nvSpPr>
          <p:spPr bwMode="gray">
            <a:xfrm rot="12786815" flipH="1">
              <a:off x="1607" y="1508"/>
              <a:ext cx="288" cy="192"/>
            </a:xfrm>
            <a:prstGeom prst="upArrow">
              <a:avLst>
                <a:gd name="adj1" fmla="val 73259"/>
                <a:gd name="adj2" fmla="val 100000"/>
              </a:avLst>
            </a:prstGeom>
            <a:solidFill>
              <a:srgbClr val="00CC66"/>
            </a:solidFill>
            <a:ln w="28575">
              <a:solidFill>
                <a:srgbClr val="00CC66"/>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7" name="Freeform 6"/>
            <p:cNvSpPr>
              <a:spLocks/>
            </p:cNvSpPr>
            <p:nvPr/>
          </p:nvSpPr>
          <p:spPr bwMode="gray">
            <a:xfrm rot="-132518">
              <a:off x="1782" y="1200"/>
              <a:ext cx="474" cy="354"/>
            </a:xfrm>
            <a:custGeom>
              <a:avLst/>
              <a:gdLst>
                <a:gd name="T0" fmla="*/ 0 w 567"/>
                <a:gd name="T1" fmla="*/ 108 h 431"/>
                <a:gd name="T2" fmla="*/ 59 w 567"/>
                <a:gd name="T3" fmla="*/ 48 h 431"/>
                <a:gd name="T4" fmla="*/ 162 w 567"/>
                <a:gd name="T5" fmla="*/ 0 h 431"/>
                <a:gd name="T6" fmla="*/ 0 60000 65536"/>
                <a:gd name="T7" fmla="*/ 0 60000 65536"/>
                <a:gd name="T8" fmla="*/ 0 60000 65536"/>
                <a:gd name="T9" fmla="*/ 0 w 567"/>
                <a:gd name="T10" fmla="*/ 0 h 431"/>
                <a:gd name="T11" fmla="*/ 567 w 567"/>
                <a:gd name="T12" fmla="*/ 431 h 431"/>
              </a:gdLst>
              <a:ahLst/>
              <a:cxnLst>
                <a:cxn ang="T6">
                  <a:pos x="T0" y="T1"/>
                </a:cxn>
                <a:cxn ang="T7">
                  <a:pos x="T2" y="T3"/>
                </a:cxn>
                <a:cxn ang="T8">
                  <a:pos x="T4" y="T5"/>
                </a:cxn>
              </a:cxnLst>
              <a:rect l="T9" t="T10" r="T11" b="T12"/>
              <a:pathLst>
                <a:path w="567" h="431">
                  <a:moveTo>
                    <a:pt x="0" y="431"/>
                  </a:moveTo>
                  <a:cubicBezTo>
                    <a:pt x="34" y="391"/>
                    <a:pt x="114" y="263"/>
                    <a:pt x="209" y="191"/>
                  </a:cubicBezTo>
                  <a:cubicBezTo>
                    <a:pt x="300" y="97"/>
                    <a:pt x="492" y="41"/>
                    <a:pt x="567" y="0"/>
                  </a:cubicBezTo>
                </a:path>
              </a:pathLst>
            </a:custGeom>
            <a:solidFill>
              <a:srgbClr val="00CC66"/>
            </a:solidFill>
            <a:ln w="228600" cap="flat" cmpd="sng">
              <a:solidFill>
                <a:srgbClr val="00CC66"/>
              </a:solidFill>
              <a:prstDash val="solid"/>
              <a:round/>
              <a:headEnd type="none" w="med" len="med"/>
              <a:tailEnd type="none" w="med" len="med"/>
            </a:ln>
          </p:spPr>
          <p:txBody>
            <a:bodyP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grpSp>
        <p:nvGrpSpPr>
          <p:cNvPr id="8" name="Group 7"/>
          <p:cNvGrpSpPr>
            <a:grpSpLocks/>
          </p:cNvGrpSpPr>
          <p:nvPr/>
        </p:nvGrpSpPr>
        <p:grpSpPr bwMode="auto">
          <a:xfrm rot="194860">
            <a:off x="1876090" y="3708135"/>
            <a:ext cx="457200" cy="1130301"/>
            <a:chOff x="1347" y="2264"/>
            <a:chExt cx="288" cy="712"/>
          </a:xfrm>
          <a:solidFill>
            <a:srgbClr val="FFFF00"/>
          </a:solidFill>
        </p:grpSpPr>
        <p:sp>
          <p:nvSpPr>
            <p:cNvPr id="9" name="Freeform 8"/>
            <p:cNvSpPr>
              <a:spLocks/>
            </p:cNvSpPr>
            <p:nvPr/>
          </p:nvSpPr>
          <p:spPr bwMode="gray">
            <a:xfrm rot="-334996">
              <a:off x="1503" y="2407"/>
              <a:ext cx="38" cy="569"/>
            </a:xfrm>
            <a:custGeom>
              <a:avLst/>
              <a:gdLst>
                <a:gd name="T0" fmla="*/ 38 w 38"/>
                <a:gd name="T1" fmla="*/ 569 h 569"/>
                <a:gd name="T2" fmla="*/ 12 w 38"/>
                <a:gd name="T3" fmla="*/ 296 h 569"/>
                <a:gd name="T4" fmla="*/ 11 w 38"/>
                <a:gd name="T5" fmla="*/ 0 h 569"/>
                <a:gd name="T6" fmla="*/ 0 60000 65536"/>
                <a:gd name="T7" fmla="*/ 0 60000 65536"/>
                <a:gd name="T8" fmla="*/ 0 60000 65536"/>
                <a:gd name="T9" fmla="*/ 0 w 38"/>
                <a:gd name="T10" fmla="*/ 0 h 569"/>
                <a:gd name="T11" fmla="*/ 38 w 38"/>
                <a:gd name="T12" fmla="*/ 569 h 569"/>
              </a:gdLst>
              <a:ahLst/>
              <a:cxnLst>
                <a:cxn ang="T6">
                  <a:pos x="T0" y="T1"/>
                </a:cxn>
                <a:cxn ang="T7">
                  <a:pos x="T2" y="T3"/>
                </a:cxn>
                <a:cxn ang="T8">
                  <a:pos x="T4" y="T5"/>
                </a:cxn>
              </a:cxnLst>
              <a:rect l="T9" t="T10" r="T11" b="T12"/>
              <a:pathLst>
                <a:path w="38" h="569">
                  <a:moveTo>
                    <a:pt x="38" y="569"/>
                  </a:moveTo>
                  <a:cubicBezTo>
                    <a:pt x="34" y="522"/>
                    <a:pt x="16" y="391"/>
                    <a:pt x="12" y="296"/>
                  </a:cubicBezTo>
                  <a:cubicBezTo>
                    <a:pt x="0" y="224"/>
                    <a:pt x="11" y="62"/>
                    <a:pt x="11" y="0"/>
                  </a:cubicBezTo>
                </a:path>
              </a:pathLst>
            </a:custGeom>
            <a:grpFill/>
            <a:ln w="228600" cap="flat" cmpd="sng">
              <a:solidFill>
                <a:srgbClr val="FFFF00"/>
              </a:solidFill>
              <a:prstDash val="solid"/>
              <a:round/>
              <a:headEnd type="none" w="med" len="med"/>
              <a:tailEnd type="none" w="med" len="med"/>
            </a:ln>
            <a:extLst/>
          </p:spPr>
          <p:txBody>
            <a:bodyPr wrap="none">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10" name="AutoShape 29"/>
            <p:cNvSpPr>
              <a:spLocks noChangeArrowheads="1"/>
            </p:cNvSpPr>
            <p:nvPr/>
          </p:nvSpPr>
          <p:spPr bwMode="gray">
            <a:xfrm rot="-184421">
              <a:off x="1347" y="2264"/>
              <a:ext cx="288" cy="201"/>
            </a:xfrm>
            <a:prstGeom prst="upArrow">
              <a:avLst>
                <a:gd name="adj1" fmla="val 73259"/>
                <a:gd name="adj2" fmla="val 100000"/>
              </a:avLst>
            </a:prstGeom>
            <a:grpFill/>
            <a:ln w="28575">
              <a:solidFill>
                <a:srgbClr val="FFFF00"/>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grpSp>
        <p:nvGrpSpPr>
          <p:cNvPr id="14" name="Group 13"/>
          <p:cNvGrpSpPr>
            <a:grpSpLocks/>
          </p:cNvGrpSpPr>
          <p:nvPr/>
        </p:nvGrpSpPr>
        <p:grpSpPr bwMode="auto">
          <a:xfrm>
            <a:off x="5485348" y="5751560"/>
            <a:ext cx="1212565" cy="928764"/>
            <a:chOff x="3409" y="3291"/>
            <a:chExt cx="575" cy="556"/>
          </a:xfrm>
          <a:solidFill>
            <a:srgbClr val="66FF33"/>
          </a:solidFill>
        </p:grpSpPr>
        <p:sp>
          <p:nvSpPr>
            <p:cNvPr id="15" name="Freeform 14"/>
            <p:cNvSpPr>
              <a:spLocks/>
            </p:cNvSpPr>
            <p:nvPr/>
          </p:nvSpPr>
          <p:spPr bwMode="gray">
            <a:xfrm rot="-313109">
              <a:off x="3547" y="3462"/>
              <a:ext cx="302" cy="198"/>
            </a:xfrm>
            <a:custGeom>
              <a:avLst/>
              <a:gdLst>
                <a:gd name="T0" fmla="*/ 5 w 594"/>
                <a:gd name="T1" fmla="*/ 0 h 438"/>
                <a:gd name="T2" fmla="*/ 3 w 594"/>
                <a:gd name="T3" fmla="*/ 1 h 438"/>
                <a:gd name="T4" fmla="*/ 0 w 594"/>
                <a:gd name="T5" fmla="*/ 2 h 438"/>
                <a:gd name="T6" fmla="*/ 0 60000 65536"/>
                <a:gd name="T7" fmla="*/ 0 60000 65536"/>
                <a:gd name="T8" fmla="*/ 0 60000 65536"/>
                <a:gd name="T9" fmla="*/ 0 w 594"/>
                <a:gd name="T10" fmla="*/ 0 h 438"/>
                <a:gd name="T11" fmla="*/ 594 w 594"/>
                <a:gd name="T12" fmla="*/ 438 h 438"/>
              </a:gdLst>
              <a:ahLst/>
              <a:cxnLst>
                <a:cxn ang="T6">
                  <a:pos x="T0" y="T1"/>
                </a:cxn>
                <a:cxn ang="T7">
                  <a:pos x="T2" y="T3"/>
                </a:cxn>
                <a:cxn ang="T8">
                  <a:pos x="T4" y="T5"/>
                </a:cxn>
              </a:cxnLst>
              <a:rect l="T9" t="T10" r="T11" b="T12"/>
              <a:pathLst>
                <a:path w="594" h="438">
                  <a:moveTo>
                    <a:pt x="594" y="0"/>
                  </a:moveTo>
                  <a:cubicBezTo>
                    <a:pt x="553" y="38"/>
                    <a:pt x="447" y="155"/>
                    <a:pt x="348" y="228"/>
                  </a:cubicBezTo>
                  <a:cubicBezTo>
                    <a:pt x="204" y="336"/>
                    <a:pt x="72" y="394"/>
                    <a:pt x="0" y="438"/>
                  </a:cubicBezTo>
                </a:path>
              </a:pathLst>
            </a:custGeom>
            <a:grpFill/>
            <a:ln w="228600" cap="flat" cmpd="sng">
              <a:solidFill>
                <a:srgbClr val="66FF33"/>
              </a:solidFill>
              <a:prstDash val="solid"/>
              <a:round/>
              <a:headEnd type="none" w="med" len="med"/>
              <a:tailEnd type="none" w="med" len="med"/>
            </a:ln>
            <a:extLst/>
          </p:spPr>
          <p:txBody>
            <a:bodyP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16" name="AutoShape 11"/>
            <p:cNvSpPr>
              <a:spLocks noChangeArrowheads="1"/>
            </p:cNvSpPr>
            <p:nvPr/>
          </p:nvSpPr>
          <p:spPr bwMode="gray">
            <a:xfrm rot="3138622">
              <a:off x="3740" y="3334"/>
              <a:ext cx="288" cy="201"/>
            </a:xfrm>
            <a:prstGeom prst="upArrow">
              <a:avLst>
                <a:gd name="adj1" fmla="val 73259"/>
                <a:gd name="adj2" fmla="val 100000"/>
              </a:avLst>
            </a:prstGeom>
            <a:grpFill/>
            <a:ln w="28575">
              <a:solidFill>
                <a:srgbClr val="66FF33"/>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17" name="AutoShape 12"/>
            <p:cNvSpPr>
              <a:spLocks noChangeArrowheads="1"/>
            </p:cNvSpPr>
            <p:nvPr/>
          </p:nvSpPr>
          <p:spPr bwMode="gray">
            <a:xfrm rot="14126782" flipH="1">
              <a:off x="3361" y="3607"/>
              <a:ext cx="288" cy="192"/>
            </a:xfrm>
            <a:prstGeom prst="upArrow">
              <a:avLst>
                <a:gd name="adj1" fmla="val 73259"/>
                <a:gd name="adj2" fmla="val 100000"/>
              </a:avLst>
            </a:prstGeom>
            <a:grpFill/>
            <a:ln w="28575">
              <a:solidFill>
                <a:srgbClr val="66FF33"/>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grpSp>
        <p:nvGrpSpPr>
          <p:cNvPr id="18" name="Group 17"/>
          <p:cNvGrpSpPr>
            <a:grpSpLocks/>
          </p:cNvGrpSpPr>
          <p:nvPr/>
        </p:nvGrpSpPr>
        <p:grpSpPr bwMode="auto">
          <a:xfrm>
            <a:off x="6877885" y="3676133"/>
            <a:ext cx="487369" cy="1177926"/>
            <a:chOff x="4088" y="2082"/>
            <a:chExt cx="307" cy="742"/>
          </a:xfrm>
        </p:grpSpPr>
        <p:sp>
          <p:nvSpPr>
            <p:cNvPr id="19" name="Freeform 18"/>
            <p:cNvSpPr>
              <a:spLocks/>
            </p:cNvSpPr>
            <p:nvPr/>
          </p:nvSpPr>
          <p:spPr bwMode="gray">
            <a:xfrm>
              <a:off x="4252" y="2243"/>
              <a:ext cx="23" cy="405"/>
            </a:xfrm>
            <a:custGeom>
              <a:avLst/>
              <a:gdLst>
                <a:gd name="T0" fmla="*/ 12 w 23"/>
                <a:gd name="T1" fmla="*/ 0 h 405"/>
                <a:gd name="T2" fmla="*/ 21 w 23"/>
                <a:gd name="T3" fmla="*/ 244 h 405"/>
                <a:gd name="T4" fmla="*/ 0 w 23"/>
                <a:gd name="T5" fmla="*/ 405 h 405"/>
                <a:gd name="T6" fmla="*/ 0 60000 65536"/>
                <a:gd name="T7" fmla="*/ 0 60000 65536"/>
                <a:gd name="T8" fmla="*/ 0 60000 65536"/>
                <a:gd name="T9" fmla="*/ 0 w 23"/>
                <a:gd name="T10" fmla="*/ 0 h 405"/>
                <a:gd name="T11" fmla="*/ 23 w 23"/>
                <a:gd name="T12" fmla="*/ 405 h 405"/>
              </a:gdLst>
              <a:ahLst/>
              <a:cxnLst>
                <a:cxn ang="T6">
                  <a:pos x="T0" y="T1"/>
                </a:cxn>
                <a:cxn ang="T7">
                  <a:pos x="T2" y="T3"/>
                </a:cxn>
                <a:cxn ang="T8">
                  <a:pos x="T4" y="T5"/>
                </a:cxn>
              </a:cxnLst>
              <a:rect l="T9" t="T10" r="T11" b="T12"/>
              <a:pathLst>
                <a:path w="23" h="405">
                  <a:moveTo>
                    <a:pt x="12" y="0"/>
                  </a:moveTo>
                  <a:cubicBezTo>
                    <a:pt x="12" y="41"/>
                    <a:pt x="23" y="177"/>
                    <a:pt x="21" y="244"/>
                  </a:cubicBezTo>
                  <a:cubicBezTo>
                    <a:pt x="22" y="322"/>
                    <a:pt x="4" y="371"/>
                    <a:pt x="0" y="405"/>
                  </a:cubicBezTo>
                </a:path>
              </a:pathLst>
            </a:custGeom>
            <a:solidFill>
              <a:srgbClr val="66FF33"/>
            </a:solidFill>
            <a:ln w="228600" cap="flat" cmpd="sng">
              <a:solidFill>
                <a:srgbClr val="FF5050"/>
              </a:solidFill>
              <a:prstDash val="solid"/>
              <a:round/>
              <a:headEnd type="none" w="med" len="med"/>
              <a:tailEnd type="none" w="med" len="med"/>
            </a:ln>
          </p:spPr>
          <p:txBody>
            <a:bodyP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20" name="AutoShape 15"/>
            <p:cNvSpPr>
              <a:spLocks noChangeArrowheads="1"/>
            </p:cNvSpPr>
            <p:nvPr/>
          </p:nvSpPr>
          <p:spPr bwMode="gray">
            <a:xfrm rot="-368241">
              <a:off x="4107" y="2082"/>
              <a:ext cx="288" cy="201"/>
            </a:xfrm>
            <a:prstGeom prst="upArrow">
              <a:avLst>
                <a:gd name="adj1" fmla="val 73259"/>
                <a:gd name="adj2" fmla="val 100000"/>
              </a:avLst>
            </a:prstGeom>
            <a:solidFill>
              <a:srgbClr val="FF5050"/>
            </a:solidFill>
            <a:ln w="28575">
              <a:solidFill>
                <a:srgbClr val="FF5050"/>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21" name="AutoShape 16"/>
            <p:cNvSpPr>
              <a:spLocks noChangeArrowheads="1"/>
            </p:cNvSpPr>
            <p:nvPr/>
          </p:nvSpPr>
          <p:spPr bwMode="gray">
            <a:xfrm rot="11518477" flipH="1">
              <a:off x="4088" y="2632"/>
              <a:ext cx="288" cy="192"/>
            </a:xfrm>
            <a:prstGeom prst="upArrow">
              <a:avLst>
                <a:gd name="adj1" fmla="val 73259"/>
                <a:gd name="adj2" fmla="val 100000"/>
              </a:avLst>
            </a:prstGeom>
            <a:solidFill>
              <a:srgbClr val="FF5050"/>
            </a:solidFill>
            <a:ln w="28575">
              <a:solidFill>
                <a:srgbClr val="FF5050"/>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grpSp>
        <p:nvGrpSpPr>
          <p:cNvPr id="22" name="Group 21"/>
          <p:cNvGrpSpPr>
            <a:grpSpLocks/>
          </p:cNvGrpSpPr>
          <p:nvPr/>
        </p:nvGrpSpPr>
        <p:grpSpPr bwMode="auto">
          <a:xfrm>
            <a:off x="5580232" y="1625974"/>
            <a:ext cx="1081087" cy="1055688"/>
            <a:chOff x="3501" y="1161"/>
            <a:chExt cx="681" cy="665"/>
          </a:xfrm>
          <a:solidFill>
            <a:srgbClr val="00FFFF"/>
          </a:solidFill>
        </p:grpSpPr>
        <p:sp>
          <p:nvSpPr>
            <p:cNvPr id="23" name="Freeform 22"/>
            <p:cNvSpPr>
              <a:spLocks/>
            </p:cNvSpPr>
            <p:nvPr/>
          </p:nvSpPr>
          <p:spPr bwMode="gray">
            <a:xfrm rot="178583">
              <a:off x="3639" y="1335"/>
              <a:ext cx="397" cy="355"/>
            </a:xfrm>
            <a:custGeom>
              <a:avLst/>
              <a:gdLst>
                <a:gd name="T0" fmla="*/ 0 w 672"/>
                <a:gd name="T1" fmla="*/ 0 h 636"/>
                <a:gd name="T2" fmla="*/ 10 w 672"/>
                <a:gd name="T3" fmla="*/ 4 h 636"/>
                <a:gd name="T4" fmla="*/ 17 w 672"/>
                <a:gd name="T5" fmla="*/ 11 h 636"/>
                <a:gd name="T6" fmla="*/ 0 60000 65536"/>
                <a:gd name="T7" fmla="*/ 0 60000 65536"/>
                <a:gd name="T8" fmla="*/ 0 60000 65536"/>
                <a:gd name="T9" fmla="*/ 0 w 672"/>
                <a:gd name="T10" fmla="*/ 0 h 636"/>
                <a:gd name="T11" fmla="*/ 672 w 672"/>
                <a:gd name="T12" fmla="*/ 636 h 636"/>
              </a:gdLst>
              <a:ahLst/>
              <a:cxnLst>
                <a:cxn ang="T6">
                  <a:pos x="T0" y="T1"/>
                </a:cxn>
                <a:cxn ang="T7">
                  <a:pos x="T2" y="T3"/>
                </a:cxn>
                <a:cxn ang="T8">
                  <a:pos x="T4" y="T5"/>
                </a:cxn>
              </a:cxnLst>
              <a:rect l="T9" t="T10" r="T11" b="T12"/>
              <a:pathLst>
                <a:path w="672" h="636">
                  <a:moveTo>
                    <a:pt x="0" y="0"/>
                  </a:moveTo>
                  <a:cubicBezTo>
                    <a:pt x="64" y="43"/>
                    <a:pt x="272" y="152"/>
                    <a:pt x="384" y="258"/>
                  </a:cubicBezTo>
                  <a:cubicBezTo>
                    <a:pt x="479" y="370"/>
                    <a:pt x="612" y="557"/>
                    <a:pt x="672" y="636"/>
                  </a:cubicBezTo>
                </a:path>
              </a:pathLst>
            </a:custGeom>
            <a:grpFill/>
            <a:ln w="228600" cap="flat" cmpd="sng">
              <a:solidFill>
                <a:srgbClr val="00FFFF"/>
              </a:solidFill>
              <a:prstDash val="solid"/>
              <a:round/>
              <a:headEnd type="none" w="med" len="med"/>
              <a:tailEnd type="none" w="med" len="med"/>
            </a:ln>
            <a:extLst/>
          </p:spPr>
          <p:txBody>
            <a:bodyP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24" name="AutoShape 19"/>
            <p:cNvSpPr>
              <a:spLocks noChangeArrowheads="1"/>
            </p:cNvSpPr>
            <p:nvPr/>
          </p:nvSpPr>
          <p:spPr bwMode="gray">
            <a:xfrm rot="-3517861">
              <a:off x="3458" y="1204"/>
              <a:ext cx="288" cy="201"/>
            </a:xfrm>
            <a:prstGeom prst="upArrow">
              <a:avLst>
                <a:gd name="adj1" fmla="val 73259"/>
                <a:gd name="adj2" fmla="val 100000"/>
              </a:avLst>
            </a:prstGeom>
            <a:grpFill/>
            <a:ln w="28575">
              <a:solidFill>
                <a:srgbClr val="00FFFF"/>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25" name="AutoShape 20"/>
            <p:cNvSpPr>
              <a:spLocks noChangeArrowheads="1"/>
            </p:cNvSpPr>
            <p:nvPr/>
          </p:nvSpPr>
          <p:spPr bwMode="gray">
            <a:xfrm rot="9038233" flipH="1">
              <a:off x="3894" y="1634"/>
              <a:ext cx="288" cy="192"/>
            </a:xfrm>
            <a:prstGeom prst="upArrow">
              <a:avLst>
                <a:gd name="adj1" fmla="val 73259"/>
                <a:gd name="adj2" fmla="val 100000"/>
              </a:avLst>
            </a:prstGeom>
            <a:grpFill/>
            <a:ln w="28575">
              <a:solidFill>
                <a:srgbClr val="00FFFF"/>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grpSp>
        <p:nvGrpSpPr>
          <p:cNvPr id="26" name="Group 25"/>
          <p:cNvGrpSpPr>
            <a:grpSpLocks/>
          </p:cNvGrpSpPr>
          <p:nvPr/>
        </p:nvGrpSpPr>
        <p:grpSpPr bwMode="auto">
          <a:xfrm rot="18776188">
            <a:off x="2949629" y="5407305"/>
            <a:ext cx="457200" cy="1296326"/>
            <a:chOff x="1347" y="2264"/>
            <a:chExt cx="288" cy="712"/>
          </a:xfrm>
        </p:grpSpPr>
        <p:sp>
          <p:nvSpPr>
            <p:cNvPr id="27" name="Freeform 26"/>
            <p:cNvSpPr>
              <a:spLocks/>
            </p:cNvSpPr>
            <p:nvPr/>
          </p:nvSpPr>
          <p:spPr bwMode="gray">
            <a:xfrm rot="-334996">
              <a:off x="1503" y="2407"/>
              <a:ext cx="38" cy="569"/>
            </a:xfrm>
            <a:custGeom>
              <a:avLst/>
              <a:gdLst>
                <a:gd name="T0" fmla="*/ 38 w 38"/>
                <a:gd name="T1" fmla="*/ 569 h 569"/>
                <a:gd name="T2" fmla="*/ 12 w 38"/>
                <a:gd name="T3" fmla="*/ 296 h 569"/>
                <a:gd name="T4" fmla="*/ 11 w 38"/>
                <a:gd name="T5" fmla="*/ 0 h 569"/>
                <a:gd name="T6" fmla="*/ 0 60000 65536"/>
                <a:gd name="T7" fmla="*/ 0 60000 65536"/>
                <a:gd name="T8" fmla="*/ 0 60000 65536"/>
                <a:gd name="T9" fmla="*/ 0 w 38"/>
                <a:gd name="T10" fmla="*/ 0 h 569"/>
                <a:gd name="T11" fmla="*/ 38 w 38"/>
                <a:gd name="T12" fmla="*/ 569 h 569"/>
              </a:gdLst>
              <a:ahLst/>
              <a:cxnLst>
                <a:cxn ang="T6">
                  <a:pos x="T0" y="T1"/>
                </a:cxn>
                <a:cxn ang="T7">
                  <a:pos x="T2" y="T3"/>
                </a:cxn>
                <a:cxn ang="T8">
                  <a:pos x="T4" y="T5"/>
                </a:cxn>
              </a:cxnLst>
              <a:rect l="T9" t="T10" r="T11" b="T12"/>
              <a:pathLst>
                <a:path w="38" h="569">
                  <a:moveTo>
                    <a:pt x="38" y="569"/>
                  </a:moveTo>
                  <a:cubicBezTo>
                    <a:pt x="34" y="522"/>
                    <a:pt x="16" y="391"/>
                    <a:pt x="12" y="296"/>
                  </a:cubicBezTo>
                  <a:cubicBezTo>
                    <a:pt x="0" y="224"/>
                    <a:pt x="11" y="62"/>
                    <a:pt x="11" y="0"/>
                  </a:cubicBezTo>
                </a:path>
              </a:pathLst>
            </a:custGeom>
            <a:noFill/>
            <a:ln w="228600" cap="flat" cmpd="sng">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sp>
          <p:nvSpPr>
            <p:cNvPr id="28" name="AutoShape 29"/>
            <p:cNvSpPr>
              <a:spLocks noChangeArrowheads="1"/>
            </p:cNvSpPr>
            <p:nvPr/>
          </p:nvSpPr>
          <p:spPr bwMode="gray">
            <a:xfrm rot="-184421">
              <a:off x="1347" y="2264"/>
              <a:ext cx="288" cy="201"/>
            </a:xfrm>
            <a:prstGeom prst="upArrow">
              <a:avLst>
                <a:gd name="adj1" fmla="val 73259"/>
                <a:gd name="adj2" fmla="val 100000"/>
              </a:avLst>
            </a:prstGeom>
            <a:solidFill>
              <a:schemeClr val="tx2"/>
            </a:solidFill>
            <a:ln w="28575">
              <a:solidFill>
                <a:schemeClr val="tx2"/>
              </a:solidFill>
              <a:miter lim="800000"/>
              <a:headEnd/>
              <a:tailEnd/>
            </a:ln>
          </p:spPr>
          <p:txBody>
            <a:bodyPr anchor="ctr">
              <a:spAutoFit/>
            </a:bodyPr>
            <a:lstStyle>
              <a:defPPr>
                <a:defRPr lang="en-US"/>
              </a:defPPr>
              <a:lvl1pPr algn="l" rtl="0" fontAlgn="base">
                <a:spcBef>
                  <a:spcPct val="20000"/>
                </a:spcBef>
                <a:spcAft>
                  <a:spcPct val="0"/>
                </a:spcAft>
                <a:defRPr sz="2000" b="1" kern="1200">
                  <a:solidFill>
                    <a:schemeClr val="tx1"/>
                  </a:solidFill>
                  <a:latin typeface="Arial" charset="0"/>
                  <a:ea typeface="ＭＳ Ｐゴシック" pitchFamily="1" charset="-128"/>
                  <a:cs typeface="+mn-cs"/>
                </a:defRPr>
              </a:lvl1pPr>
              <a:lvl2pPr marL="457200" algn="l" rtl="0" fontAlgn="base">
                <a:spcBef>
                  <a:spcPct val="20000"/>
                </a:spcBef>
                <a:spcAft>
                  <a:spcPct val="0"/>
                </a:spcAft>
                <a:defRPr sz="2000" b="1" kern="1200">
                  <a:solidFill>
                    <a:schemeClr val="tx1"/>
                  </a:solidFill>
                  <a:latin typeface="Arial" charset="0"/>
                  <a:ea typeface="ＭＳ Ｐゴシック" pitchFamily="1" charset="-128"/>
                  <a:cs typeface="+mn-cs"/>
                </a:defRPr>
              </a:lvl2pPr>
              <a:lvl3pPr marL="914400" algn="l" rtl="0" fontAlgn="base">
                <a:spcBef>
                  <a:spcPct val="20000"/>
                </a:spcBef>
                <a:spcAft>
                  <a:spcPct val="0"/>
                </a:spcAft>
                <a:defRPr sz="2000" b="1" kern="1200">
                  <a:solidFill>
                    <a:schemeClr val="tx1"/>
                  </a:solidFill>
                  <a:latin typeface="Arial" charset="0"/>
                  <a:ea typeface="ＭＳ Ｐゴシック" pitchFamily="1" charset="-128"/>
                  <a:cs typeface="+mn-cs"/>
                </a:defRPr>
              </a:lvl3pPr>
              <a:lvl4pPr marL="1371600" algn="l" rtl="0" fontAlgn="base">
                <a:spcBef>
                  <a:spcPct val="20000"/>
                </a:spcBef>
                <a:spcAft>
                  <a:spcPct val="0"/>
                </a:spcAft>
                <a:defRPr sz="2000" b="1" kern="1200">
                  <a:solidFill>
                    <a:schemeClr val="tx1"/>
                  </a:solidFill>
                  <a:latin typeface="Arial" charset="0"/>
                  <a:ea typeface="ＭＳ Ｐゴシック" pitchFamily="1" charset="-128"/>
                  <a:cs typeface="+mn-cs"/>
                </a:defRPr>
              </a:lvl4pPr>
              <a:lvl5pPr marL="1828800" algn="l" rtl="0" fontAlgn="base">
                <a:spcBef>
                  <a:spcPct val="20000"/>
                </a:spcBef>
                <a:spcAft>
                  <a:spcPct val="0"/>
                </a:spcAft>
                <a:defRPr sz="2000" b="1" kern="1200">
                  <a:solidFill>
                    <a:schemeClr val="tx1"/>
                  </a:solidFill>
                  <a:latin typeface="Arial" charset="0"/>
                  <a:ea typeface="ＭＳ Ｐゴシック" pitchFamily="1" charset="-128"/>
                  <a:cs typeface="+mn-cs"/>
                </a:defRPr>
              </a:lvl5pPr>
              <a:lvl6pPr marL="2286000" algn="r" defTabSz="914400" rtl="1" eaLnBrk="1" latinLnBrk="0" hangingPunct="1">
                <a:defRPr sz="2000" b="1" kern="1200">
                  <a:solidFill>
                    <a:schemeClr val="tx1"/>
                  </a:solidFill>
                  <a:latin typeface="Arial" charset="0"/>
                  <a:ea typeface="ＭＳ Ｐゴシック" pitchFamily="1" charset="-128"/>
                  <a:cs typeface="+mn-cs"/>
                </a:defRPr>
              </a:lvl6pPr>
              <a:lvl7pPr marL="2743200" algn="r" defTabSz="914400" rtl="1" eaLnBrk="1" latinLnBrk="0" hangingPunct="1">
                <a:defRPr sz="2000" b="1" kern="1200">
                  <a:solidFill>
                    <a:schemeClr val="tx1"/>
                  </a:solidFill>
                  <a:latin typeface="Arial" charset="0"/>
                  <a:ea typeface="ＭＳ Ｐゴシック" pitchFamily="1" charset="-128"/>
                  <a:cs typeface="+mn-cs"/>
                </a:defRPr>
              </a:lvl7pPr>
              <a:lvl8pPr marL="3200400" algn="r" defTabSz="914400" rtl="1" eaLnBrk="1" latinLnBrk="0" hangingPunct="1">
                <a:defRPr sz="2000" b="1" kern="1200">
                  <a:solidFill>
                    <a:schemeClr val="tx1"/>
                  </a:solidFill>
                  <a:latin typeface="Arial" charset="0"/>
                  <a:ea typeface="ＭＳ Ｐゴシック" pitchFamily="1" charset="-128"/>
                  <a:cs typeface="+mn-cs"/>
                </a:defRPr>
              </a:lvl8pPr>
              <a:lvl9pPr marL="3657600" algn="r" defTabSz="914400" rtl="1" eaLnBrk="1" latinLnBrk="0" hangingPunct="1">
                <a:defRPr sz="2000" b="1" kern="1200">
                  <a:solidFill>
                    <a:schemeClr val="tx1"/>
                  </a:solidFill>
                  <a:latin typeface="Arial" charset="0"/>
                  <a:ea typeface="ＭＳ Ｐゴシック" pitchFamily="1" charset="-128"/>
                  <a:cs typeface="+mn-cs"/>
                </a:defRPr>
              </a:lvl9pPr>
            </a:lstStyle>
            <a:p>
              <a:endParaRPr lang="fa-IR"/>
            </a:p>
          </p:txBody>
        </p:sp>
      </p:grpSp>
      <p:sp>
        <p:nvSpPr>
          <p:cNvPr id="29" name="Rectangle 28"/>
          <p:cNvSpPr/>
          <p:nvPr/>
        </p:nvSpPr>
        <p:spPr>
          <a:xfrm>
            <a:off x="6040345" y="2722026"/>
            <a:ext cx="1675345" cy="954107"/>
          </a:xfrm>
          <a:prstGeom prst="rect">
            <a:avLst/>
          </a:prstGeom>
        </p:spPr>
        <p:txBody>
          <a:bodyPr wrap="square">
            <a:spAutoFit/>
          </a:bodyPr>
          <a:lstStyle/>
          <a:p>
            <a:pPr algn="ctr">
              <a:spcBef>
                <a:spcPct val="0"/>
              </a:spcBef>
            </a:pPr>
            <a:r>
              <a:rPr lang="en-US" sz="2800" dirty="0" smtClean="0">
                <a:solidFill>
                  <a:schemeClr val="bg1"/>
                </a:solidFill>
                <a:sym typeface="Symbol" pitchFamily="18" charset="2"/>
              </a:rPr>
              <a:t></a:t>
            </a:r>
            <a:r>
              <a:rPr lang="en-US" sz="2800" dirty="0" err="1" smtClean="0">
                <a:solidFill>
                  <a:schemeClr val="bg1"/>
                </a:solidFill>
              </a:rPr>
              <a:t>Sexualiy</a:t>
            </a:r>
            <a:r>
              <a:rPr lang="en-US" sz="2800" dirty="0" smtClean="0">
                <a:solidFill>
                  <a:schemeClr val="bg1"/>
                </a:solidFill>
              </a:rPr>
              <a:t> </a:t>
            </a:r>
            <a:r>
              <a:rPr lang="en-US" sz="2800" dirty="0">
                <a:solidFill>
                  <a:schemeClr val="bg1"/>
                </a:solidFill>
              </a:rPr>
              <a:t>issues</a:t>
            </a:r>
          </a:p>
        </p:txBody>
      </p:sp>
      <p:sp>
        <p:nvSpPr>
          <p:cNvPr id="30" name="Rectangle 29"/>
          <p:cNvSpPr/>
          <p:nvPr/>
        </p:nvSpPr>
        <p:spPr>
          <a:xfrm>
            <a:off x="5450164" y="4885919"/>
            <a:ext cx="2513029" cy="954107"/>
          </a:xfrm>
          <a:prstGeom prst="rect">
            <a:avLst/>
          </a:prstGeom>
        </p:spPr>
        <p:txBody>
          <a:bodyPr wrap="square">
            <a:spAutoFit/>
          </a:bodyPr>
          <a:lstStyle/>
          <a:p>
            <a:pPr algn="ctr">
              <a:spcBef>
                <a:spcPct val="0"/>
              </a:spcBef>
            </a:pPr>
            <a:r>
              <a:rPr lang="en-US" sz="2800" dirty="0">
                <a:solidFill>
                  <a:schemeClr val="bg1"/>
                </a:solidFill>
                <a:sym typeface="Symbol" pitchFamily="18" charset="2"/>
              </a:rPr>
              <a:t> </a:t>
            </a:r>
            <a:r>
              <a:rPr lang="en-US" sz="2800" dirty="0">
                <a:solidFill>
                  <a:schemeClr val="bg1"/>
                </a:solidFill>
              </a:rPr>
              <a:t>Spasticity</a:t>
            </a:r>
          </a:p>
          <a:p>
            <a:pPr algn="ctr">
              <a:spcBef>
                <a:spcPct val="0"/>
              </a:spcBef>
            </a:pPr>
            <a:r>
              <a:rPr lang="en-US" sz="2800" dirty="0">
                <a:solidFill>
                  <a:schemeClr val="bg1"/>
                </a:solidFill>
              </a:rPr>
              <a:t>Constipation</a:t>
            </a:r>
          </a:p>
        </p:txBody>
      </p:sp>
      <p:sp>
        <p:nvSpPr>
          <p:cNvPr id="32" name="Rectangle 31"/>
          <p:cNvSpPr/>
          <p:nvPr/>
        </p:nvSpPr>
        <p:spPr>
          <a:xfrm>
            <a:off x="3665839" y="5362972"/>
            <a:ext cx="1704754" cy="1384995"/>
          </a:xfrm>
          <a:prstGeom prst="rect">
            <a:avLst/>
          </a:prstGeom>
        </p:spPr>
        <p:txBody>
          <a:bodyPr wrap="square">
            <a:spAutoFit/>
          </a:bodyPr>
          <a:lstStyle/>
          <a:p>
            <a:pPr algn="ctr">
              <a:spcBef>
                <a:spcPct val="0"/>
              </a:spcBef>
            </a:pPr>
            <a:r>
              <a:rPr lang="en-US" sz="2800" dirty="0">
                <a:solidFill>
                  <a:schemeClr val="bg1"/>
                </a:solidFill>
                <a:sym typeface="Symbol" pitchFamily="18" charset="2"/>
              </a:rPr>
              <a:t> </a:t>
            </a:r>
            <a:r>
              <a:rPr lang="en-US" sz="2800" dirty="0">
                <a:solidFill>
                  <a:schemeClr val="bg1"/>
                </a:solidFill>
              </a:rPr>
              <a:t>Bladder</a:t>
            </a:r>
            <a:br>
              <a:rPr lang="en-US" sz="2800" dirty="0">
                <a:solidFill>
                  <a:schemeClr val="bg1"/>
                </a:solidFill>
              </a:rPr>
            </a:br>
            <a:r>
              <a:rPr lang="en-US" sz="2800" dirty="0">
                <a:solidFill>
                  <a:schemeClr val="bg1"/>
                </a:solidFill>
              </a:rPr>
              <a:t>&amp; Bowel problems</a:t>
            </a:r>
          </a:p>
        </p:txBody>
      </p:sp>
      <p:sp>
        <p:nvSpPr>
          <p:cNvPr id="33" name="Rectangle 32"/>
          <p:cNvSpPr/>
          <p:nvPr/>
        </p:nvSpPr>
        <p:spPr>
          <a:xfrm>
            <a:off x="1688375" y="4912120"/>
            <a:ext cx="1274708" cy="523220"/>
          </a:xfrm>
          <a:prstGeom prst="rect">
            <a:avLst/>
          </a:prstGeom>
        </p:spPr>
        <p:txBody>
          <a:bodyPr wrap="none">
            <a:spAutoFit/>
          </a:bodyPr>
          <a:lstStyle/>
          <a:p>
            <a:pPr algn="r">
              <a:spcBef>
                <a:spcPct val="0"/>
              </a:spcBef>
            </a:pPr>
            <a:r>
              <a:rPr lang="en-US" sz="2800" dirty="0">
                <a:solidFill>
                  <a:schemeClr val="bg1"/>
                </a:solidFill>
                <a:sym typeface="Symbol" pitchFamily="18" charset="2"/>
              </a:rPr>
              <a:t> </a:t>
            </a:r>
            <a:r>
              <a:rPr lang="en-US" sz="2800" dirty="0">
                <a:solidFill>
                  <a:schemeClr val="bg1"/>
                </a:solidFill>
              </a:rPr>
              <a:t>Sleep</a:t>
            </a:r>
          </a:p>
        </p:txBody>
      </p:sp>
      <p:sp>
        <p:nvSpPr>
          <p:cNvPr id="34" name="Rectangle 33"/>
          <p:cNvSpPr/>
          <p:nvPr/>
        </p:nvSpPr>
        <p:spPr>
          <a:xfrm>
            <a:off x="1012351" y="2822160"/>
            <a:ext cx="2959137" cy="954107"/>
          </a:xfrm>
          <a:prstGeom prst="rect">
            <a:avLst/>
          </a:prstGeom>
        </p:spPr>
        <p:txBody>
          <a:bodyPr wrap="square">
            <a:spAutoFit/>
          </a:bodyPr>
          <a:lstStyle/>
          <a:p>
            <a:pPr algn="ctr">
              <a:spcBef>
                <a:spcPct val="0"/>
              </a:spcBef>
            </a:pPr>
            <a:r>
              <a:rPr lang="en-US" sz="2800" dirty="0">
                <a:solidFill>
                  <a:schemeClr val="bg1"/>
                </a:solidFill>
                <a:sym typeface="Symbol" pitchFamily="18" charset="2"/>
              </a:rPr>
              <a:t></a:t>
            </a:r>
            <a:r>
              <a:rPr lang="en-US" sz="2800" dirty="0">
                <a:solidFill>
                  <a:schemeClr val="bg1"/>
                </a:solidFill>
              </a:rPr>
              <a:t> Cognitive function</a:t>
            </a:r>
          </a:p>
        </p:txBody>
      </p:sp>
    </p:spTree>
    <p:extLst>
      <p:ext uri="{BB962C8B-B14F-4D97-AF65-F5344CB8AC3E}">
        <p14:creationId xmlns:p14="http://schemas.microsoft.com/office/powerpoint/2010/main" val="142760186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a:spLocks noGrp="1"/>
          </p:cNvSpPr>
          <p:nvPr>
            <p:ph idx="1"/>
          </p:nvPr>
        </p:nvSpPr>
        <p:spPr>
          <a:xfrm>
            <a:off x="1212490" y="833015"/>
            <a:ext cx="7482544" cy="4275740"/>
          </a:xfrm>
        </p:spPr>
        <p:txBody>
          <a:bodyPr>
            <a:normAutofit/>
          </a:bodyPr>
          <a:lstStyle/>
          <a:p>
            <a:r>
              <a:rPr lang="en-US" dirty="0"/>
              <a:t>MS constitutes the second most common cause of handicap in young </a:t>
            </a:r>
            <a:r>
              <a:rPr lang="en-US" dirty="0" smtClean="0"/>
              <a:t>adults</a:t>
            </a:r>
          </a:p>
          <a:p>
            <a:r>
              <a:rPr lang="en-US" dirty="0"/>
              <a:t>A significant percentage of individuals affected by multiple sclerosis (MS) report fatigue as their most disabling </a:t>
            </a:r>
            <a:r>
              <a:rPr lang="en-US" dirty="0" smtClean="0"/>
              <a:t>symptom(%75)</a:t>
            </a:r>
            <a:endParaRPr lang="fa-I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0605" y="3429000"/>
            <a:ext cx="6991350"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746784"/>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8720" y="680310"/>
            <a:ext cx="6719019" cy="763525"/>
          </a:xfrm>
        </p:spPr>
        <p:txBody>
          <a:bodyPr>
            <a:normAutofit fontScale="90000"/>
          </a:bodyPr>
          <a:lstStyle/>
          <a:p>
            <a:r>
              <a:rPr lang="en-US" dirty="0"/>
              <a:t>Multiple sclerosis fatigue</a:t>
            </a:r>
            <a:br>
              <a:rPr lang="en-US" dirty="0"/>
            </a:br>
            <a:endParaRPr lang="fa-IR" dirty="0"/>
          </a:p>
        </p:txBody>
      </p:sp>
      <p:sp>
        <p:nvSpPr>
          <p:cNvPr id="4" name="Text Placeholder 2"/>
          <p:cNvSpPr>
            <a:spLocks noGrp="1"/>
          </p:cNvSpPr>
          <p:nvPr>
            <p:ph idx="1"/>
          </p:nvPr>
        </p:nvSpPr>
        <p:spPr>
          <a:xfrm>
            <a:off x="1823310" y="1901950"/>
            <a:ext cx="6719019" cy="4275740"/>
          </a:xfrm>
        </p:spPr>
        <p:txBody>
          <a:bodyPr>
            <a:normAutofit/>
          </a:bodyPr>
          <a:lstStyle/>
          <a:p>
            <a:r>
              <a:rPr lang="en-US" sz="3200" dirty="0">
                <a:solidFill>
                  <a:srgbClr val="FF0000"/>
                </a:solidFill>
              </a:rPr>
              <a:t>Fatigue is defined </a:t>
            </a:r>
            <a:r>
              <a:rPr lang="en-US" sz="3200" dirty="0" smtClean="0">
                <a:solidFill>
                  <a:srgbClr val="FF0000"/>
                </a:solidFill>
              </a:rPr>
              <a:t>as</a:t>
            </a:r>
          </a:p>
          <a:p>
            <a:pPr marL="0" indent="0">
              <a:buNone/>
            </a:pPr>
            <a:r>
              <a:rPr lang="en-US" sz="3200" dirty="0" smtClean="0">
                <a:solidFill>
                  <a:srgbClr val="FF0000"/>
                </a:solidFill>
              </a:rPr>
              <a:t> </a:t>
            </a:r>
            <a:r>
              <a:rPr lang="en-US" dirty="0" smtClean="0"/>
              <a:t>A </a:t>
            </a:r>
            <a:r>
              <a:rPr lang="en-US" dirty="0"/>
              <a:t>“subjective lack of physical and/or mental energy that is perceived by the individual or caregiver to interfere with usual and desired activities” (MS Council, 1998) and is often considered by the patients as their most disabling </a:t>
            </a:r>
            <a:r>
              <a:rPr lang="en-US" dirty="0" smtClean="0"/>
              <a:t>symptom.</a:t>
            </a:r>
            <a:endParaRPr lang="fa-IR" dirty="0"/>
          </a:p>
        </p:txBody>
      </p:sp>
    </p:spTree>
    <p:extLst>
      <p:ext uri="{BB962C8B-B14F-4D97-AF65-F5344CB8AC3E}">
        <p14:creationId xmlns:p14="http://schemas.microsoft.com/office/powerpoint/2010/main" val="2908906928"/>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15302543"/>
              </p:ext>
            </p:extLst>
          </p:nvPr>
        </p:nvGraphicFramePr>
        <p:xfrm>
          <a:off x="1212489" y="985720"/>
          <a:ext cx="7787955" cy="53446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33745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1365195" y="1443835"/>
            <a:ext cx="7024430" cy="4867518"/>
          </a:xfrm>
        </p:spPr>
        <p:txBody>
          <a:bodyPr/>
          <a:lstStyle/>
          <a:p>
            <a:pPr marL="0" indent="0">
              <a:buNone/>
            </a:pPr>
            <a:r>
              <a:rPr lang="en-US" sz="2800" dirty="0">
                <a:solidFill>
                  <a:srgbClr val="FF0000"/>
                </a:solidFill>
              </a:rPr>
              <a:t>The pathophysiology of fatigue </a:t>
            </a:r>
          </a:p>
          <a:p>
            <a:pPr marL="0" indent="0">
              <a:buNone/>
            </a:pPr>
            <a:endParaRPr lang="en-US" dirty="0"/>
          </a:p>
          <a:p>
            <a:pPr marL="0" indent="0">
              <a:buNone/>
            </a:pPr>
            <a:r>
              <a:rPr lang="en-US" dirty="0" smtClean="0"/>
              <a:t>Some studies suggest an involvement of</a:t>
            </a:r>
          </a:p>
          <a:p>
            <a:pPr>
              <a:buFont typeface="Wingdings" pitchFamily="2" charset="2"/>
              <a:buChar char="ü"/>
            </a:pPr>
            <a:r>
              <a:rPr lang="en-US" dirty="0" err="1" smtClean="0"/>
              <a:t>Proinflammatory</a:t>
            </a:r>
            <a:r>
              <a:rPr lang="en-US" dirty="0" smtClean="0"/>
              <a:t> cytokines</a:t>
            </a:r>
          </a:p>
          <a:p>
            <a:pPr>
              <a:buFont typeface="Wingdings" pitchFamily="2" charset="2"/>
              <a:buChar char="ü"/>
            </a:pPr>
            <a:r>
              <a:rPr lang="en-US" dirty="0" smtClean="0"/>
              <a:t>Cerebral lesions</a:t>
            </a:r>
          </a:p>
          <a:p>
            <a:pPr>
              <a:buFont typeface="Wingdings" pitchFamily="2" charset="2"/>
              <a:buChar char="ü"/>
            </a:pPr>
            <a:r>
              <a:rPr lang="en-US" dirty="0" smtClean="0"/>
              <a:t>Cortical atrophy</a:t>
            </a:r>
          </a:p>
          <a:p>
            <a:pPr>
              <a:buFont typeface="Wingdings" pitchFamily="2" charset="2"/>
              <a:buChar char="ü"/>
            </a:pPr>
            <a:r>
              <a:rPr lang="en-US" dirty="0" smtClean="0"/>
              <a:t>Endocrine dysfunction</a:t>
            </a:r>
          </a:p>
          <a:p>
            <a:pPr>
              <a:buFont typeface="Wingdings" pitchFamily="2" charset="2"/>
              <a:buChar char="ü"/>
            </a:pPr>
            <a:r>
              <a:rPr lang="en-US" dirty="0" smtClean="0"/>
              <a:t>Axonal damage.</a:t>
            </a:r>
          </a:p>
        </p:txBody>
      </p:sp>
    </p:spTree>
    <p:extLst>
      <p:ext uri="{BB962C8B-B14F-4D97-AF65-F5344CB8AC3E}">
        <p14:creationId xmlns:p14="http://schemas.microsoft.com/office/powerpoint/2010/main" val="4170783713"/>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lowchart: Alternate Process 10"/>
          <p:cNvSpPr/>
          <p:nvPr/>
        </p:nvSpPr>
        <p:spPr>
          <a:xfrm>
            <a:off x="4563588" y="2763854"/>
            <a:ext cx="4127241" cy="129799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2" name="Rounded Rectangle 11"/>
          <p:cNvSpPr/>
          <p:nvPr/>
        </p:nvSpPr>
        <p:spPr>
          <a:xfrm>
            <a:off x="4415089" y="4803344"/>
            <a:ext cx="4275740" cy="12216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Oval 12"/>
          <p:cNvSpPr/>
          <p:nvPr/>
        </p:nvSpPr>
        <p:spPr>
          <a:xfrm>
            <a:off x="3727916" y="4116172"/>
            <a:ext cx="1374345" cy="137434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4" name="Oval 13"/>
          <p:cNvSpPr/>
          <p:nvPr/>
        </p:nvSpPr>
        <p:spPr>
          <a:xfrm>
            <a:off x="3808475" y="2153034"/>
            <a:ext cx="1374345" cy="122164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17" name="Straight Arrow Connector 16"/>
          <p:cNvCxnSpPr>
            <a:endCxn id="14" idx="3"/>
          </p:cNvCxnSpPr>
          <p:nvPr/>
        </p:nvCxnSpPr>
        <p:spPr>
          <a:xfrm flipV="1">
            <a:off x="3044950" y="3195769"/>
            <a:ext cx="964793" cy="6913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044950" y="3887117"/>
            <a:ext cx="682966" cy="7635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Flowchart: Alternate Process 24"/>
          <p:cNvSpPr/>
          <p:nvPr/>
        </p:nvSpPr>
        <p:spPr>
          <a:xfrm>
            <a:off x="754375" y="2889397"/>
            <a:ext cx="2290575" cy="234490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6" name="TextBox 25"/>
          <p:cNvSpPr txBox="1"/>
          <p:nvPr/>
        </p:nvSpPr>
        <p:spPr>
          <a:xfrm>
            <a:off x="907124" y="3233684"/>
            <a:ext cx="1832460" cy="1938992"/>
          </a:xfrm>
          <a:prstGeom prst="rect">
            <a:avLst/>
          </a:prstGeom>
          <a:noFill/>
        </p:spPr>
        <p:txBody>
          <a:bodyPr wrap="square" rtlCol="1">
            <a:spAutoFit/>
          </a:bodyPr>
          <a:lstStyle/>
          <a:p>
            <a:pPr algn="ctr"/>
            <a:r>
              <a:rPr lang="en-US" sz="2400" b="1" dirty="0"/>
              <a:t>The anatomical landmarks of fatigue in MS </a:t>
            </a:r>
            <a:endParaRPr lang="fa-IR" sz="2400" b="1" dirty="0"/>
          </a:p>
        </p:txBody>
      </p:sp>
      <p:sp>
        <p:nvSpPr>
          <p:cNvPr id="29" name="TextBox 28"/>
          <p:cNvSpPr txBox="1"/>
          <p:nvPr/>
        </p:nvSpPr>
        <p:spPr>
          <a:xfrm>
            <a:off x="4009743" y="2469480"/>
            <a:ext cx="1221640" cy="646331"/>
          </a:xfrm>
          <a:prstGeom prst="rect">
            <a:avLst/>
          </a:prstGeom>
          <a:noFill/>
        </p:spPr>
        <p:txBody>
          <a:bodyPr wrap="square" rtlCol="1">
            <a:spAutoFit/>
          </a:bodyPr>
          <a:lstStyle/>
          <a:p>
            <a:r>
              <a:rPr lang="en-US" b="1" dirty="0" smtClean="0"/>
              <a:t>Fatigue </a:t>
            </a:r>
            <a:r>
              <a:rPr lang="en-US" b="1" dirty="0"/>
              <a:t>severity</a:t>
            </a:r>
            <a:endParaRPr lang="fa-IR" b="1" dirty="0"/>
          </a:p>
        </p:txBody>
      </p:sp>
      <p:sp>
        <p:nvSpPr>
          <p:cNvPr id="30" name="TextBox 29"/>
          <p:cNvSpPr txBox="1"/>
          <p:nvPr/>
        </p:nvSpPr>
        <p:spPr>
          <a:xfrm>
            <a:off x="4009743" y="4497935"/>
            <a:ext cx="1092518" cy="646331"/>
          </a:xfrm>
          <a:prstGeom prst="rect">
            <a:avLst/>
          </a:prstGeom>
          <a:noFill/>
        </p:spPr>
        <p:txBody>
          <a:bodyPr wrap="square" rtlCol="1">
            <a:spAutoFit/>
          </a:bodyPr>
          <a:lstStyle/>
          <a:p>
            <a:r>
              <a:rPr lang="en-US" b="1" dirty="0" smtClean="0"/>
              <a:t>Fatigue</a:t>
            </a:r>
            <a:endParaRPr lang="en-US" b="1" dirty="0"/>
          </a:p>
          <a:p>
            <a:r>
              <a:rPr lang="en-US" b="1" dirty="0"/>
              <a:t>scores</a:t>
            </a:r>
            <a:endParaRPr lang="fa-IR" b="1" dirty="0"/>
          </a:p>
        </p:txBody>
      </p:sp>
      <p:sp>
        <p:nvSpPr>
          <p:cNvPr id="32" name="TextBox 31"/>
          <p:cNvSpPr txBox="1"/>
          <p:nvPr/>
        </p:nvSpPr>
        <p:spPr>
          <a:xfrm>
            <a:off x="5182820" y="3115811"/>
            <a:ext cx="3206805" cy="646331"/>
          </a:xfrm>
          <a:prstGeom prst="rect">
            <a:avLst/>
          </a:prstGeom>
          <a:noFill/>
        </p:spPr>
        <p:txBody>
          <a:bodyPr wrap="square" rtlCol="1">
            <a:spAutoFit/>
          </a:bodyPr>
          <a:lstStyle/>
          <a:p>
            <a:r>
              <a:rPr lang="en-US" dirty="0" smtClean="0"/>
              <a:t>Functional and structural </a:t>
            </a:r>
            <a:r>
              <a:rPr lang="en-US" dirty="0"/>
              <a:t>alterations in the frontal cortex </a:t>
            </a:r>
            <a:endParaRPr lang="fa-IR" dirty="0"/>
          </a:p>
        </p:txBody>
      </p:sp>
      <p:sp>
        <p:nvSpPr>
          <p:cNvPr id="33" name="TextBox 32"/>
          <p:cNvSpPr txBox="1"/>
          <p:nvPr/>
        </p:nvSpPr>
        <p:spPr>
          <a:xfrm>
            <a:off x="4978043" y="4881158"/>
            <a:ext cx="3616357" cy="1200329"/>
          </a:xfrm>
          <a:prstGeom prst="rect">
            <a:avLst/>
          </a:prstGeom>
          <a:noFill/>
        </p:spPr>
        <p:txBody>
          <a:bodyPr wrap="square" rtlCol="1">
            <a:spAutoFit/>
          </a:bodyPr>
          <a:lstStyle/>
          <a:p>
            <a:r>
              <a:rPr lang="en-US" dirty="0" smtClean="0"/>
              <a:t>White </a:t>
            </a:r>
            <a:r>
              <a:rPr lang="en-US" dirty="0"/>
              <a:t>matter lesions in the left frontal cortex as well as with atrophy of </a:t>
            </a:r>
            <a:r>
              <a:rPr lang="en-US" dirty="0" smtClean="0"/>
              <a:t>the left </a:t>
            </a:r>
            <a:r>
              <a:rPr lang="en-US" dirty="0"/>
              <a:t>superior frontal </a:t>
            </a:r>
            <a:r>
              <a:rPr lang="en-US" dirty="0" err="1"/>
              <a:t>gyrus</a:t>
            </a:r>
            <a:r>
              <a:rPr lang="en-US" dirty="0"/>
              <a:t> </a:t>
            </a:r>
            <a:r>
              <a:rPr lang="en-US" dirty="0" smtClean="0"/>
              <a:t>and </a:t>
            </a:r>
            <a:r>
              <a:rPr lang="en-US" dirty="0"/>
              <a:t>left </a:t>
            </a:r>
            <a:r>
              <a:rPr lang="en-US" dirty="0" err="1"/>
              <a:t>precentral</a:t>
            </a:r>
            <a:r>
              <a:rPr lang="en-US" dirty="0"/>
              <a:t> </a:t>
            </a:r>
            <a:r>
              <a:rPr lang="en-US" dirty="0" err="1"/>
              <a:t>gyrus</a:t>
            </a:r>
            <a:r>
              <a:rPr lang="en-US" dirty="0"/>
              <a:t> </a:t>
            </a:r>
            <a:endParaRPr lang="fa-IR" dirty="0"/>
          </a:p>
        </p:txBody>
      </p:sp>
    </p:spTree>
    <p:extLst>
      <p:ext uri="{BB962C8B-B14F-4D97-AF65-F5344CB8AC3E}">
        <p14:creationId xmlns:p14="http://schemas.microsoft.com/office/powerpoint/2010/main" val="262726461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1443835"/>
            <a:ext cx="8229600" cy="532180"/>
          </a:xfrm>
        </p:spPr>
        <p:txBody>
          <a:bodyPr>
            <a:normAutofit fontScale="90000"/>
          </a:bodyPr>
          <a:lstStyle/>
          <a:p>
            <a:pPr algn="ctr"/>
            <a:r>
              <a:rPr lang="en-US" dirty="0"/>
              <a:t>MS fatigue has multifactorial nature</a:t>
            </a:r>
            <a:endParaRPr lang="fa-IR" dirty="0"/>
          </a:p>
        </p:txBody>
      </p:sp>
      <p:sp>
        <p:nvSpPr>
          <p:cNvPr id="4" name="Content Placeholder 3"/>
          <p:cNvSpPr>
            <a:spLocks noGrp="1"/>
          </p:cNvSpPr>
          <p:nvPr>
            <p:ph sz="half" idx="2"/>
          </p:nvPr>
        </p:nvSpPr>
        <p:spPr>
          <a:xfrm>
            <a:off x="1670605" y="2512770"/>
            <a:ext cx="6260905" cy="4581150"/>
          </a:xfrm>
        </p:spPr>
        <p:txBody>
          <a:bodyPr/>
          <a:lstStyle/>
          <a:p>
            <a:pPr>
              <a:buFont typeface="Wingdings" pitchFamily="2" charset="2"/>
              <a:buChar char="ü"/>
            </a:pPr>
            <a:r>
              <a:rPr lang="en-US" dirty="0" smtClean="0"/>
              <a:t>Structural </a:t>
            </a:r>
            <a:r>
              <a:rPr lang="en-US" dirty="0"/>
              <a:t>or functional brain abnormalities </a:t>
            </a:r>
            <a:endParaRPr lang="en-US" dirty="0" smtClean="0"/>
          </a:p>
          <a:p>
            <a:pPr>
              <a:buFont typeface="Wingdings" pitchFamily="2" charset="2"/>
              <a:buChar char="ü"/>
            </a:pPr>
            <a:r>
              <a:rPr lang="en-US" dirty="0" smtClean="0"/>
              <a:t>Neurochemical imbalance</a:t>
            </a:r>
          </a:p>
          <a:p>
            <a:pPr>
              <a:buFont typeface="Wingdings" pitchFamily="2" charset="2"/>
              <a:buChar char="ü"/>
            </a:pPr>
            <a:r>
              <a:rPr lang="en-US" dirty="0" smtClean="0"/>
              <a:t>Neuroendocrine dysfunction</a:t>
            </a:r>
          </a:p>
          <a:p>
            <a:pPr>
              <a:buFont typeface="Wingdings" pitchFamily="2" charset="2"/>
              <a:buChar char="ü"/>
            </a:pPr>
            <a:r>
              <a:rPr lang="en-US" dirty="0" err="1" smtClean="0"/>
              <a:t>Neuroimmune</a:t>
            </a:r>
            <a:r>
              <a:rPr lang="en-US" dirty="0" smtClean="0"/>
              <a:t> </a:t>
            </a:r>
            <a:r>
              <a:rPr lang="en-US" dirty="0" err="1" smtClean="0"/>
              <a:t>dysregulation</a:t>
            </a:r>
            <a:endParaRPr lang="fa-IR" dirty="0"/>
          </a:p>
        </p:txBody>
      </p:sp>
    </p:spTree>
    <p:extLst>
      <p:ext uri="{BB962C8B-B14F-4D97-AF65-F5344CB8AC3E}">
        <p14:creationId xmlns:p14="http://schemas.microsoft.com/office/powerpoint/2010/main" val="1431814371"/>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6807" y="1901950"/>
            <a:ext cx="7577193" cy="610820"/>
          </a:xfrm>
        </p:spPr>
        <p:txBody>
          <a:bodyPr>
            <a:normAutofit fontScale="90000"/>
          </a:bodyPr>
          <a:lstStyle/>
          <a:p>
            <a:r>
              <a:rPr lang="en-US" dirty="0" smtClean="0"/>
              <a:t>The </a:t>
            </a:r>
            <a:r>
              <a:rPr lang="en-US" dirty="0"/>
              <a:t>multimodal approaches able to ameliorate </a:t>
            </a:r>
            <a:r>
              <a:rPr lang="en-US" dirty="0" smtClean="0"/>
              <a:t>fatigue </a:t>
            </a:r>
            <a:r>
              <a:rPr lang="en-US" dirty="0" err="1" smtClean="0"/>
              <a:t>acording</a:t>
            </a:r>
            <a:r>
              <a:rPr lang="en-US" dirty="0" smtClean="0"/>
              <a:t> to the </a:t>
            </a:r>
            <a:r>
              <a:rPr lang="en-US" dirty="0"/>
              <a:t>International </a:t>
            </a:r>
            <a:r>
              <a:rPr lang="en-US" dirty="0" smtClean="0"/>
              <a:t>guidelines: </a:t>
            </a:r>
            <a:endParaRPr lang="fa-IR" dirty="0"/>
          </a:p>
        </p:txBody>
      </p:sp>
      <p:sp>
        <p:nvSpPr>
          <p:cNvPr id="3" name="Content Placeholder 2"/>
          <p:cNvSpPr>
            <a:spLocks noGrp="1"/>
          </p:cNvSpPr>
          <p:nvPr>
            <p:ph idx="1"/>
          </p:nvPr>
        </p:nvSpPr>
        <p:spPr>
          <a:xfrm>
            <a:off x="1823310" y="2818180"/>
            <a:ext cx="8246070" cy="4275740"/>
          </a:xfrm>
        </p:spPr>
        <p:txBody>
          <a:bodyPr/>
          <a:lstStyle/>
          <a:p>
            <a:r>
              <a:rPr lang="en-US" dirty="0" smtClean="0"/>
              <a:t>Physical activity</a:t>
            </a:r>
          </a:p>
          <a:p>
            <a:r>
              <a:rPr lang="en-US" dirty="0" smtClean="0"/>
              <a:t>Diet features</a:t>
            </a:r>
          </a:p>
          <a:p>
            <a:r>
              <a:rPr lang="en-US" dirty="0"/>
              <a:t>E</a:t>
            </a:r>
            <a:r>
              <a:rPr lang="en-US" dirty="0" smtClean="0"/>
              <a:t>nergy </a:t>
            </a:r>
            <a:r>
              <a:rPr lang="en-US" dirty="0"/>
              <a:t>effectiveness strategies</a:t>
            </a:r>
            <a:endParaRPr lang="fa-IR" dirty="0"/>
          </a:p>
        </p:txBody>
      </p:sp>
      <p:sp>
        <p:nvSpPr>
          <p:cNvPr id="5" name="Rounded Rectangle 4"/>
          <p:cNvSpPr/>
          <p:nvPr/>
        </p:nvSpPr>
        <p:spPr>
          <a:xfrm>
            <a:off x="2128720" y="5118529"/>
            <a:ext cx="6260905" cy="916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TextBox 5"/>
          <p:cNvSpPr txBox="1"/>
          <p:nvPr/>
        </p:nvSpPr>
        <p:spPr>
          <a:xfrm>
            <a:off x="2434130" y="5118529"/>
            <a:ext cx="5344675" cy="1107996"/>
          </a:xfrm>
          <a:prstGeom prst="rect">
            <a:avLst/>
          </a:prstGeom>
          <a:noFill/>
        </p:spPr>
        <p:txBody>
          <a:bodyPr wrap="square" rtlCol="1">
            <a:spAutoFit/>
          </a:bodyPr>
          <a:lstStyle/>
          <a:p>
            <a:pPr algn="ctr"/>
            <a:r>
              <a:rPr lang="en-US" sz="2400" b="1" i="1" dirty="0" smtClean="0">
                <a:solidFill>
                  <a:srgbClr val="A8007C"/>
                </a:solidFill>
              </a:rPr>
              <a:t>Nevertheless</a:t>
            </a:r>
            <a:r>
              <a:rPr lang="en-US" sz="2400" b="1" i="1" dirty="0">
                <a:solidFill>
                  <a:srgbClr val="A8007C"/>
                </a:solidFill>
              </a:rPr>
              <a:t>, none of these approaches applies in a systematic </a:t>
            </a:r>
            <a:r>
              <a:rPr lang="en-US" sz="2400" b="1" i="1" dirty="0" smtClean="0">
                <a:solidFill>
                  <a:srgbClr val="A8007C"/>
                </a:solidFill>
              </a:rPr>
              <a:t>manner</a:t>
            </a:r>
            <a:endParaRPr lang="en-US" sz="2400" b="1" i="1" dirty="0">
              <a:solidFill>
                <a:srgbClr val="A8007C"/>
              </a:solidFill>
            </a:endParaRPr>
          </a:p>
          <a:p>
            <a:pPr algn="ctr"/>
            <a:endParaRPr lang="fa-IR" b="1" i="1" dirty="0"/>
          </a:p>
        </p:txBody>
      </p:sp>
      <p:sp>
        <p:nvSpPr>
          <p:cNvPr id="7" name="TextBox 6"/>
          <p:cNvSpPr txBox="1"/>
          <p:nvPr/>
        </p:nvSpPr>
        <p:spPr>
          <a:xfrm>
            <a:off x="2128720" y="527604"/>
            <a:ext cx="5462251" cy="769441"/>
          </a:xfrm>
          <a:prstGeom prst="rect">
            <a:avLst/>
          </a:prstGeom>
          <a:noFill/>
        </p:spPr>
        <p:txBody>
          <a:bodyPr wrap="square" rtlCol="1">
            <a:spAutoFit/>
          </a:bodyPr>
          <a:lstStyle/>
          <a:p>
            <a:r>
              <a:rPr lang="en-US" sz="4400" dirty="0" smtClean="0">
                <a:solidFill>
                  <a:srgbClr val="FF0000"/>
                </a:solidFill>
              </a:rPr>
              <a:t>Fatigue management</a:t>
            </a:r>
            <a:endParaRPr lang="fa-IR" sz="4400" dirty="0">
              <a:solidFill>
                <a:srgbClr val="FF0000"/>
              </a:solidFill>
            </a:endParaRPr>
          </a:p>
        </p:txBody>
      </p:sp>
    </p:spTree>
    <p:extLst>
      <p:ext uri="{BB962C8B-B14F-4D97-AF65-F5344CB8AC3E}">
        <p14:creationId xmlns:p14="http://schemas.microsoft.com/office/powerpoint/2010/main" val="328685408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635" y="1138425"/>
            <a:ext cx="8093365" cy="610820"/>
          </a:xfrm>
        </p:spPr>
        <p:txBody>
          <a:bodyPr>
            <a:noAutofit/>
          </a:bodyPr>
          <a:lstStyle/>
          <a:p>
            <a:pPr algn="ctr" rtl="1"/>
            <a:r>
              <a:rPr lang="en-US" sz="4400" dirty="0">
                <a:solidFill>
                  <a:srgbClr val="FF0000"/>
                </a:solidFill>
              </a:rPr>
              <a:t>Fatigue management</a:t>
            </a:r>
            <a:r>
              <a:rPr lang="fa-IR" sz="4400" dirty="0">
                <a:solidFill>
                  <a:srgbClr val="FF0000"/>
                </a:solidFill>
              </a:rPr>
              <a:t/>
            </a:r>
            <a:br>
              <a:rPr lang="fa-IR" sz="4400" dirty="0">
                <a:solidFill>
                  <a:srgbClr val="FF0000"/>
                </a:solidFill>
              </a:rPr>
            </a:br>
            <a:endParaRPr lang="en-US" sz="4400" dirty="0"/>
          </a:p>
        </p:txBody>
      </p:sp>
      <p:sp>
        <p:nvSpPr>
          <p:cNvPr id="3" name="Content Placeholder 2"/>
          <p:cNvSpPr>
            <a:spLocks noGrp="1"/>
          </p:cNvSpPr>
          <p:nvPr>
            <p:ph idx="1"/>
          </p:nvPr>
        </p:nvSpPr>
        <p:spPr>
          <a:xfrm>
            <a:off x="1050635" y="1596540"/>
            <a:ext cx="8093365" cy="4581150"/>
          </a:xfrm>
        </p:spPr>
        <p:txBody>
          <a:bodyPr/>
          <a:lstStyle/>
          <a:p>
            <a:pPr marL="0" indent="0">
              <a:buNone/>
            </a:pPr>
            <a:r>
              <a:rPr lang="en-US" dirty="0" smtClean="0"/>
              <a:t>The </a:t>
            </a:r>
            <a:r>
              <a:rPr lang="en-US" dirty="0"/>
              <a:t>two most common being progressive resistive training and fatigue management </a:t>
            </a:r>
            <a:r>
              <a:rPr lang="en-US" dirty="0" smtClean="0"/>
              <a:t>programs is:</a:t>
            </a:r>
          </a:p>
          <a:p>
            <a:pPr>
              <a:buFont typeface="Wingdings" pitchFamily="2" charset="2"/>
              <a:buChar char="ü"/>
            </a:pPr>
            <a:r>
              <a:rPr lang="en-US" dirty="0" smtClean="0">
                <a:solidFill>
                  <a:schemeClr val="accent1">
                    <a:lumMod val="40000"/>
                    <a:lumOff val="60000"/>
                  </a:schemeClr>
                </a:solidFill>
              </a:rPr>
              <a:t>Exercise</a:t>
            </a:r>
          </a:p>
          <a:p>
            <a:pPr>
              <a:buFont typeface="Wingdings" pitchFamily="2" charset="2"/>
              <a:buChar char="ü"/>
            </a:pPr>
            <a:r>
              <a:rPr lang="en-US" dirty="0" smtClean="0">
                <a:solidFill>
                  <a:schemeClr val="accent1">
                    <a:lumMod val="40000"/>
                    <a:lumOff val="60000"/>
                  </a:schemeClr>
                </a:solidFill>
              </a:rPr>
              <a:t>Behavior </a:t>
            </a:r>
            <a:r>
              <a:rPr lang="en-US" dirty="0">
                <a:solidFill>
                  <a:schemeClr val="accent1">
                    <a:lumMod val="40000"/>
                    <a:lumOff val="60000"/>
                  </a:schemeClr>
                </a:solidFill>
              </a:rPr>
              <a:t>change </a:t>
            </a:r>
            <a:r>
              <a:rPr lang="en-US" dirty="0" smtClean="0">
                <a:solidFill>
                  <a:schemeClr val="accent1">
                    <a:lumMod val="40000"/>
                    <a:lumOff val="60000"/>
                  </a:schemeClr>
                </a:solidFill>
              </a:rPr>
              <a:t>interventions</a:t>
            </a:r>
          </a:p>
          <a:p>
            <a:pPr>
              <a:buFont typeface="Wingdings" pitchFamily="2" charset="2"/>
              <a:buChar char="ü"/>
            </a:pPr>
            <a:r>
              <a:rPr lang="en-US" dirty="0" smtClean="0">
                <a:solidFill>
                  <a:schemeClr val="accent1">
                    <a:lumMod val="40000"/>
                    <a:lumOff val="60000"/>
                  </a:schemeClr>
                </a:solidFill>
              </a:rPr>
              <a:t>Drug </a:t>
            </a:r>
            <a:r>
              <a:rPr lang="en-US" dirty="0">
                <a:solidFill>
                  <a:schemeClr val="accent1">
                    <a:lumMod val="40000"/>
                    <a:lumOff val="60000"/>
                  </a:schemeClr>
                </a:solidFill>
              </a:rPr>
              <a:t>therapies </a:t>
            </a:r>
            <a:endParaRPr lang="en-US" dirty="0" smtClean="0">
              <a:solidFill>
                <a:schemeClr val="accent1">
                  <a:lumMod val="40000"/>
                  <a:lumOff val="60000"/>
                </a:schemeClr>
              </a:solidFill>
            </a:endParaRPr>
          </a:p>
          <a:p>
            <a:pPr marL="0" indent="0">
              <a:buNone/>
            </a:pPr>
            <a:r>
              <a:rPr lang="en-US" dirty="0">
                <a:solidFill>
                  <a:schemeClr val="accent1">
                    <a:lumMod val="40000"/>
                    <a:lumOff val="60000"/>
                  </a:schemeClr>
                </a:solidFill>
              </a:rPr>
              <a:t> </a:t>
            </a:r>
            <a:r>
              <a:rPr lang="en-US" dirty="0" smtClean="0">
                <a:solidFill>
                  <a:schemeClr val="accent1">
                    <a:lumMod val="40000"/>
                    <a:lumOff val="60000"/>
                  </a:schemeClr>
                </a:solidFill>
              </a:rPr>
              <a:t>    </a:t>
            </a:r>
            <a:endParaRPr lang="en-US" dirty="0">
              <a:solidFill>
                <a:schemeClr val="accent1">
                  <a:lumMod val="40000"/>
                  <a:lumOff val="60000"/>
                </a:schemeClr>
              </a:solidFill>
            </a:endParaRPr>
          </a:p>
        </p:txBody>
      </p:sp>
      <p:sp>
        <p:nvSpPr>
          <p:cNvPr id="4" name="Rounded Rectangle 3"/>
          <p:cNvSpPr/>
          <p:nvPr/>
        </p:nvSpPr>
        <p:spPr>
          <a:xfrm>
            <a:off x="1670605" y="4803345"/>
            <a:ext cx="5802790" cy="916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TextBox 4"/>
          <p:cNvSpPr txBox="1"/>
          <p:nvPr/>
        </p:nvSpPr>
        <p:spPr>
          <a:xfrm>
            <a:off x="2128720" y="4906718"/>
            <a:ext cx="4733855" cy="830997"/>
          </a:xfrm>
          <a:prstGeom prst="rect">
            <a:avLst/>
          </a:prstGeom>
          <a:noFill/>
        </p:spPr>
        <p:txBody>
          <a:bodyPr wrap="square" rtlCol="1">
            <a:spAutoFit/>
          </a:bodyPr>
          <a:lstStyle/>
          <a:p>
            <a:pPr algn="ctr"/>
            <a:r>
              <a:rPr lang="en-US" sz="2400" b="1" i="1" dirty="0" smtClean="0">
                <a:solidFill>
                  <a:srgbClr val="E600AA"/>
                </a:solidFill>
              </a:rPr>
              <a:t>There </a:t>
            </a:r>
            <a:r>
              <a:rPr lang="en-US" sz="2400" b="1" i="1" dirty="0">
                <a:solidFill>
                  <a:srgbClr val="E600AA"/>
                </a:solidFill>
              </a:rPr>
              <a:t>is none specifically indicated for this symptom</a:t>
            </a:r>
            <a:endParaRPr lang="fa-IR" sz="2400" b="1" i="1" dirty="0">
              <a:solidFill>
                <a:srgbClr val="E600AA"/>
              </a:solidFill>
            </a:endParaRPr>
          </a:p>
        </p:txBody>
      </p:sp>
    </p:spTree>
    <p:extLst>
      <p:ext uri="{BB962C8B-B14F-4D97-AF65-F5344CB8AC3E}">
        <p14:creationId xmlns:p14="http://schemas.microsoft.com/office/powerpoint/2010/main" val="750755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490" y="833015"/>
            <a:ext cx="7329840" cy="763525"/>
          </a:xfrm>
        </p:spPr>
        <p:txBody>
          <a:bodyPr>
            <a:normAutofit fontScale="90000"/>
          </a:bodyPr>
          <a:lstStyle/>
          <a:p>
            <a:pPr algn="ctr"/>
            <a:r>
              <a:rPr lang="en-US" b="1" dirty="0" err="1"/>
              <a:t>Transcranial</a:t>
            </a:r>
            <a:r>
              <a:rPr lang="en-US" b="1" dirty="0"/>
              <a:t> direct current stimulation (</a:t>
            </a:r>
            <a:r>
              <a:rPr lang="en-US" b="1" dirty="0" err="1"/>
              <a:t>tDCS</a:t>
            </a:r>
            <a:r>
              <a:rPr lang="en-US" b="1" dirty="0"/>
              <a:t>)</a:t>
            </a:r>
            <a:r>
              <a:rPr lang="en-US" dirty="0"/>
              <a:t/>
            </a:r>
            <a:br>
              <a:rPr lang="en-US" dirty="0"/>
            </a:br>
            <a:endParaRPr lang="fa-IR" dirty="0"/>
          </a:p>
        </p:txBody>
      </p:sp>
      <p:sp>
        <p:nvSpPr>
          <p:cNvPr id="4" name="Text Placeholder 2"/>
          <p:cNvSpPr>
            <a:spLocks noGrp="1"/>
          </p:cNvSpPr>
          <p:nvPr>
            <p:ph idx="1"/>
          </p:nvPr>
        </p:nvSpPr>
        <p:spPr>
          <a:xfrm>
            <a:off x="1517900" y="1901950"/>
            <a:ext cx="7024429" cy="4275740"/>
          </a:xfrm>
        </p:spPr>
        <p:txBody>
          <a:bodyPr>
            <a:normAutofit/>
          </a:bodyPr>
          <a:lstStyle/>
          <a:p>
            <a:pPr>
              <a:buFont typeface="Wingdings" pitchFamily="2" charset="2"/>
              <a:buChar char="Ø"/>
            </a:pPr>
            <a:r>
              <a:rPr lang="en-US" u="sng" dirty="0" smtClean="0"/>
              <a:t>Non-invasive</a:t>
            </a:r>
          </a:p>
          <a:p>
            <a:pPr>
              <a:buFont typeface="Wingdings" pitchFamily="2" charset="2"/>
              <a:buChar char="Ø"/>
            </a:pPr>
            <a:r>
              <a:rPr lang="en-US" u="sng" dirty="0"/>
              <a:t>painless brain stimulation</a:t>
            </a:r>
            <a:r>
              <a:rPr lang="en-US" dirty="0"/>
              <a:t> </a:t>
            </a:r>
            <a:endParaRPr lang="en-US" dirty="0" smtClean="0"/>
          </a:p>
          <a:p>
            <a:pPr>
              <a:buFont typeface="Wingdings" pitchFamily="2" charset="2"/>
              <a:buChar char="Ø"/>
            </a:pPr>
            <a:r>
              <a:rPr lang="en-US" dirty="0"/>
              <a:t>A </a:t>
            </a:r>
            <a:r>
              <a:rPr lang="en-US" u="sng" dirty="0"/>
              <a:t>constant</a:t>
            </a:r>
            <a:r>
              <a:rPr lang="en-US" dirty="0"/>
              <a:t>, </a:t>
            </a:r>
            <a:r>
              <a:rPr lang="en-US" u="sng" dirty="0"/>
              <a:t>low </a:t>
            </a:r>
            <a:r>
              <a:rPr lang="en-US" u="sng" dirty="0" smtClean="0"/>
              <a:t>intensity direct </a:t>
            </a:r>
            <a:r>
              <a:rPr lang="en-US" u="sng" dirty="0"/>
              <a:t>current</a:t>
            </a:r>
            <a:r>
              <a:rPr lang="en-US" dirty="0"/>
              <a:t> </a:t>
            </a:r>
            <a:endParaRPr lang="fa-IR"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670333"/>
            <a:ext cx="353017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329489"/>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195" y="1138425"/>
            <a:ext cx="8093365" cy="610820"/>
          </a:xfrm>
        </p:spPr>
        <p:txBody>
          <a:bodyPr>
            <a:noAutofit/>
          </a:bodyPr>
          <a:lstStyle/>
          <a:p>
            <a:pPr algn="l"/>
            <a:r>
              <a:rPr lang="en-US" sz="4000" dirty="0" err="1" smtClean="0"/>
              <a:t>tDCS</a:t>
            </a:r>
            <a:r>
              <a:rPr lang="en-US" sz="4000" dirty="0" smtClean="0"/>
              <a:t> has </a:t>
            </a:r>
            <a:r>
              <a:rPr lang="en-US" sz="4000" dirty="0"/>
              <a:t>two types of stimulation </a:t>
            </a:r>
            <a:endParaRPr lang="fa-IR" sz="4000" dirty="0"/>
          </a:p>
        </p:txBody>
      </p:sp>
      <p:sp>
        <p:nvSpPr>
          <p:cNvPr id="3" name="Content Placeholder 2"/>
          <p:cNvSpPr>
            <a:spLocks noGrp="1"/>
          </p:cNvSpPr>
          <p:nvPr>
            <p:ph idx="1"/>
          </p:nvPr>
        </p:nvSpPr>
        <p:spPr>
          <a:xfrm>
            <a:off x="1517900" y="2054655"/>
            <a:ext cx="8093365" cy="4581150"/>
          </a:xfrm>
        </p:spPr>
        <p:txBody>
          <a:bodyPr>
            <a:normAutofit/>
          </a:bodyPr>
          <a:lstStyle/>
          <a:p>
            <a:pPr>
              <a:buFont typeface="Wingdings" pitchFamily="2" charset="2"/>
              <a:buChar char="ü"/>
            </a:pPr>
            <a:r>
              <a:rPr lang="en-US" sz="3200" dirty="0">
                <a:solidFill>
                  <a:srgbClr val="FF0000"/>
                </a:solidFill>
              </a:rPr>
              <a:t>Anodal </a:t>
            </a:r>
            <a:r>
              <a:rPr lang="en-US" sz="3200" dirty="0" smtClean="0">
                <a:solidFill>
                  <a:srgbClr val="FF0000"/>
                </a:solidFill>
              </a:rPr>
              <a:t>stimulation</a:t>
            </a:r>
          </a:p>
          <a:p>
            <a:pPr marL="0" indent="0">
              <a:buNone/>
            </a:pPr>
            <a:r>
              <a:rPr lang="en-US" dirty="0"/>
              <a:t>acts to excite neuronal activity</a:t>
            </a:r>
            <a:r>
              <a:rPr lang="en-US" sz="3200" dirty="0"/>
              <a:t> </a:t>
            </a:r>
            <a:endParaRPr lang="en-US" sz="3200" dirty="0" smtClean="0">
              <a:solidFill>
                <a:srgbClr val="FF0000"/>
              </a:solidFill>
            </a:endParaRPr>
          </a:p>
          <a:p>
            <a:pPr>
              <a:buFont typeface="Wingdings" pitchFamily="2" charset="2"/>
              <a:buChar char="ü"/>
            </a:pPr>
            <a:r>
              <a:rPr lang="en-US" sz="3200" dirty="0" err="1" smtClean="0">
                <a:solidFill>
                  <a:srgbClr val="FF0000"/>
                </a:solidFill>
              </a:rPr>
              <a:t>Cathodal</a:t>
            </a:r>
            <a:r>
              <a:rPr lang="en-US" sz="3200" dirty="0" smtClean="0">
                <a:solidFill>
                  <a:srgbClr val="FF0000"/>
                </a:solidFill>
              </a:rPr>
              <a:t> stimulation</a:t>
            </a:r>
          </a:p>
          <a:p>
            <a:pPr marL="0" indent="0">
              <a:buNone/>
            </a:pPr>
            <a:r>
              <a:rPr lang="en-US" dirty="0"/>
              <a:t>inhibits or reduces neuronal activity</a:t>
            </a:r>
            <a:endParaRPr lang="fa-IR" dirty="0">
              <a:solidFill>
                <a:srgbClr val="FF0000"/>
              </a:solidFill>
            </a:endParaRPr>
          </a:p>
        </p:txBody>
      </p:sp>
    </p:spTree>
    <p:extLst>
      <p:ext uri="{BB962C8B-B14F-4D97-AF65-F5344CB8AC3E}">
        <p14:creationId xmlns:p14="http://schemas.microsoft.com/office/powerpoint/2010/main" val="39762834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195" y="833015"/>
            <a:ext cx="8093365" cy="610820"/>
          </a:xfrm>
        </p:spPr>
        <p:txBody>
          <a:bodyPr>
            <a:noAutofit/>
          </a:bodyPr>
          <a:lstStyle/>
          <a:p>
            <a:pPr algn="l"/>
            <a:r>
              <a:rPr lang="en-US" sz="4800" dirty="0" smtClean="0"/>
              <a:t>Advantages AND Side effects</a:t>
            </a:r>
            <a:endParaRPr lang="fa-IR" sz="4800" dirty="0"/>
          </a:p>
        </p:txBody>
      </p:sp>
      <p:sp>
        <p:nvSpPr>
          <p:cNvPr id="3" name="Content Placeholder 2"/>
          <p:cNvSpPr>
            <a:spLocks noGrp="1"/>
          </p:cNvSpPr>
          <p:nvPr>
            <p:ph idx="1"/>
          </p:nvPr>
        </p:nvSpPr>
        <p:spPr>
          <a:xfrm>
            <a:off x="1517900" y="1596540"/>
            <a:ext cx="7482545" cy="4581150"/>
          </a:xfrm>
        </p:spPr>
        <p:txBody>
          <a:bodyPr>
            <a:normAutofit fontScale="92500"/>
          </a:bodyPr>
          <a:lstStyle/>
          <a:p>
            <a:r>
              <a:rPr lang="en-US" sz="3600" dirty="0" smtClean="0">
                <a:solidFill>
                  <a:srgbClr val="FF0000"/>
                </a:solidFill>
              </a:rPr>
              <a:t>Advantages:</a:t>
            </a:r>
          </a:p>
          <a:p>
            <a:pPr marL="0" indent="0">
              <a:buNone/>
            </a:pPr>
            <a:r>
              <a:rPr lang="en-US" dirty="0" smtClean="0"/>
              <a:t>Cheap</a:t>
            </a:r>
          </a:p>
          <a:p>
            <a:pPr marL="0" indent="0">
              <a:buNone/>
            </a:pPr>
            <a:r>
              <a:rPr lang="en-US" dirty="0" smtClean="0"/>
              <a:t>Non-invasive</a:t>
            </a:r>
          </a:p>
          <a:p>
            <a:pPr marL="0" indent="0">
              <a:buNone/>
            </a:pPr>
            <a:r>
              <a:rPr lang="en-US" dirty="0" smtClean="0"/>
              <a:t>Painless</a:t>
            </a:r>
          </a:p>
          <a:p>
            <a:pPr marL="0" indent="0">
              <a:buNone/>
            </a:pPr>
            <a:r>
              <a:rPr lang="en-US" dirty="0" smtClean="0"/>
              <a:t>Safe</a:t>
            </a:r>
          </a:p>
          <a:p>
            <a:pPr marL="0" indent="0">
              <a:buNone/>
            </a:pPr>
            <a:r>
              <a:rPr lang="en-US" dirty="0" smtClean="0"/>
              <a:t>Easy </a:t>
            </a:r>
            <a:r>
              <a:rPr lang="en-US" dirty="0"/>
              <a:t>to </a:t>
            </a:r>
            <a:r>
              <a:rPr lang="en-US" dirty="0" smtClean="0"/>
              <a:t>administer</a:t>
            </a:r>
          </a:p>
          <a:p>
            <a:pPr marL="0" indent="0">
              <a:buNone/>
            </a:pPr>
            <a:r>
              <a:rPr lang="en-US" dirty="0" smtClean="0"/>
              <a:t>The </a:t>
            </a:r>
            <a:r>
              <a:rPr lang="en-US" dirty="0"/>
              <a:t>equipment is easily </a:t>
            </a:r>
            <a:r>
              <a:rPr lang="en-US" dirty="0" smtClean="0"/>
              <a:t>portable</a:t>
            </a:r>
          </a:p>
          <a:p>
            <a:r>
              <a:rPr lang="en-US" sz="3600" dirty="0">
                <a:solidFill>
                  <a:srgbClr val="FF0000"/>
                </a:solidFill>
              </a:rPr>
              <a:t>The most common side effect of </a:t>
            </a:r>
            <a:r>
              <a:rPr lang="en-US" sz="3600" dirty="0" err="1">
                <a:solidFill>
                  <a:srgbClr val="FF0000"/>
                </a:solidFill>
              </a:rPr>
              <a:t>tDCS</a:t>
            </a:r>
            <a:r>
              <a:rPr lang="en-US" sz="3600" dirty="0">
                <a:solidFill>
                  <a:srgbClr val="FF0000"/>
                </a:solidFill>
              </a:rPr>
              <a:t> is a slight itching or tingling on the scalp.</a:t>
            </a:r>
          </a:p>
          <a:p>
            <a:endParaRPr lang="fa-IR" dirty="0">
              <a:solidFill>
                <a:srgbClr val="FF0000"/>
              </a:solidFill>
            </a:endParaRPr>
          </a:p>
        </p:txBody>
      </p:sp>
    </p:spTree>
    <p:extLst>
      <p:ext uri="{BB962C8B-B14F-4D97-AF65-F5344CB8AC3E}">
        <p14:creationId xmlns:p14="http://schemas.microsoft.com/office/powerpoint/2010/main" val="171642861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490" y="833015"/>
            <a:ext cx="7329840" cy="763525"/>
          </a:xfrm>
        </p:spPr>
        <p:txBody>
          <a:bodyPr>
            <a:normAutofit fontScale="90000"/>
          </a:bodyPr>
          <a:lstStyle/>
          <a:p>
            <a:pPr algn="ctr"/>
            <a:r>
              <a:rPr lang="en-US" b="1" dirty="0"/>
              <a:t>How long do effects from </a:t>
            </a:r>
            <a:r>
              <a:rPr lang="en-US" b="1" dirty="0" err="1"/>
              <a:t>tDCS</a:t>
            </a:r>
            <a:r>
              <a:rPr lang="en-US" b="1" dirty="0"/>
              <a:t> last?</a:t>
            </a:r>
            <a:r>
              <a:rPr lang="en-US" dirty="0"/>
              <a:t/>
            </a:r>
            <a:br>
              <a:rPr lang="en-US" dirty="0"/>
            </a:br>
            <a:endParaRPr lang="fa-IR" dirty="0"/>
          </a:p>
        </p:txBody>
      </p:sp>
      <p:sp>
        <p:nvSpPr>
          <p:cNvPr id="4" name="Text Placeholder 2"/>
          <p:cNvSpPr>
            <a:spLocks noGrp="1"/>
          </p:cNvSpPr>
          <p:nvPr>
            <p:ph idx="1"/>
          </p:nvPr>
        </p:nvSpPr>
        <p:spPr>
          <a:xfrm>
            <a:off x="1517900" y="1901950"/>
            <a:ext cx="7024429" cy="4275740"/>
          </a:xfrm>
        </p:spPr>
        <p:txBody>
          <a:bodyPr>
            <a:normAutofit/>
          </a:bodyPr>
          <a:lstStyle/>
          <a:p>
            <a:pPr>
              <a:buFont typeface="Wingdings" pitchFamily="2" charset="2"/>
              <a:buChar char="Ø"/>
            </a:pPr>
            <a:r>
              <a:rPr lang="en-US" dirty="0">
                <a:solidFill>
                  <a:srgbClr val="FF0000"/>
                </a:solidFill>
              </a:rPr>
              <a:t>The immediate effects </a:t>
            </a:r>
            <a:endParaRPr lang="en-US" dirty="0" smtClean="0">
              <a:solidFill>
                <a:srgbClr val="FF0000"/>
              </a:solidFill>
            </a:endParaRPr>
          </a:p>
          <a:p>
            <a:pPr marL="0" indent="0">
              <a:buNone/>
            </a:pPr>
            <a:r>
              <a:rPr lang="en-US" dirty="0"/>
              <a:t>from 5 to 90 minutes after the end of the stimulation </a:t>
            </a:r>
            <a:r>
              <a:rPr lang="en-US" dirty="0" smtClean="0"/>
              <a:t>session</a:t>
            </a:r>
          </a:p>
          <a:p>
            <a:pPr>
              <a:buFont typeface="Wingdings" pitchFamily="2" charset="2"/>
              <a:buChar char="Ø"/>
            </a:pPr>
            <a:r>
              <a:rPr lang="en-US" dirty="0" smtClean="0">
                <a:solidFill>
                  <a:srgbClr val="FF0000"/>
                </a:solidFill>
              </a:rPr>
              <a:t>With </a:t>
            </a:r>
            <a:r>
              <a:rPr lang="en-US" dirty="0">
                <a:solidFill>
                  <a:srgbClr val="FF0000"/>
                </a:solidFill>
              </a:rPr>
              <a:t>repetitive </a:t>
            </a:r>
            <a:r>
              <a:rPr lang="en-US" dirty="0" smtClean="0">
                <a:solidFill>
                  <a:srgbClr val="FF0000"/>
                </a:solidFill>
              </a:rPr>
              <a:t>stimulation</a:t>
            </a:r>
          </a:p>
          <a:p>
            <a:pPr marL="0" indent="0">
              <a:buNone/>
            </a:pPr>
            <a:r>
              <a:rPr lang="en-US" dirty="0"/>
              <a:t>educe longer lasting, and more “ingrained” effects</a:t>
            </a:r>
            <a:endParaRPr lang="fa-IR" dirty="0"/>
          </a:p>
        </p:txBody>
      </p:sp>
    </p:spTree>
    <p:extLst>
      <p:ext uri="{BB962C8B-B14F-4D97-AF65-F5344CB8AC3E}">
        <p14:creationId xmlns:p14="http://schemas.microsoft.com/office/powerpoint/2010/main" val="496396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0605" y="680310"/>
            <a:ext cx="6719019" cy="763525"/>
          </a:xfrm>
        </p:spPr>
        <p:txBody>
          <a:bodyPr/>
          <a:lstStyle/>
          <a:p>
            <a:r>
              <a:rPr lang="en-US" dirty="0" smtClean="0"/>
              <a:t>The aim of this research</a:t>
            </a:r>
            <a:endParaRPr lang="fa-IR" dirty="0"/>
          </a:p>
        </p:txBody>
      </p:sp>
      <p:sp>
        <p:nvSpPr>
          <p:cNvPr id="3" name="Content Placeholder 2"/>
          <p:cNvSpPr>
            <a:spLocks noGrp="1"/>
          </p:cNvSpPr>
          <p:nvPr>
            <p:ph idx="1"/>
          </p:nvPr>
        </p:nvSpPr>
        <p:spPr>
          <a:xfrm>
            <a:off x="1365195" y="1596540"/>
            <a:ext cx="6719019" cy="4275740"/>
          </a:xfrm>
        </p:spPr>
        <p:txBody>
          <a:bodyPr/>
          <a:lstStyle/>
          <a:p>
            <a:pPr marL="0" indent="0">
              <a:buNone/>
            </a:pPr>
            <a:r>
              <a:rPr lang="en-US" dirty="0" smtClean="0"/>
              <a:t>To review the articles that considered the effect of </a:t>
            </a:r>
            <a:r>
              <a:rPr lang="en-US" dirty="0" err="1"/>
              <a:t>tDCS</a:t>
            </a:r>
            <a:r>
              <a:rPr lang="en-US" dirty="0" smtClean="0"/>
              <a:t> on fatigue of MS patients</a:t>
            </a:r>
          </a:p>
          <a:p>
            <a:pPr marL="0" indent="0">
              <a:buNone/>
            </a:pPr>
            <a:endParaRPr lang="fa-IR" dirty="0"/>
          </a:p>
        </p:txBody>
      </p:sp>
      <p:pic>
        <p:nvPicPr>
          <p:cNvPr id="4" name="Picture 2" descr="Image result for best animations for power 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1180" y="2665828"/>
            <a:ext cx="4123035" cy="412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676295"/>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31413" y="472161"/>
            <a:ext cx="3359510" cy="156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Rectangle 4"/>
          <p:cNvSpPr/>
          <p:nvPr/>
        </p:nvSpPr>
        <p:spPr>
          <a:xfrm>
            <a:off x="1431413" y="2665475"/>
            <a:ext cx="3359510" cy="916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Rectangle 5"/>
          <p:cNvSpPr/>
          <p:nvPr/>
        </p:nvSpPr>
        <p:spPr>
          <a:xfrm>
            <a:off x="1431413" y="4148133"/>
            <a:ext cx="3359510" cy="916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Rectangle 6"/>
          <p:cNvSpPr/>
          <p:nvPr/>
        </p:nvSpPr>
        <p:spPr>
          <a:xfrm>
            <a:off x="1408274" y="5657328"/>
            <a:ext cx="3359510" cy="9162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8" name="Rectangle 7"/>
          <p:cNvSpPr/>
          <p:nvPr/>
        </p:nvSpPr>
        <p:spPr>
          <a:xfrm>
            <a:off x="5965167" y="1901950"/>
            <a:ext cx="2443280" cy="763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9" name="Rectangle 8"/>
          <p:cNvSpPr/>
          <p:nvPr/>
        </p:nvSpPr>
        <p:spPr>
          <a:xfrm>
            <a:off x="5982114" y="3490055"/>
            <a:ext cx="2426333" cy="9834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0" name="Rectangle 9"/>
          <p:cNvSpPr/>
          <p:nvPr/>
        </p:nvSpPr>
        <p:spPr>
          <a:xfrm>
            <a:off x="5982114" y="5005765"/>
            <a:ext cx="2426333" cy="9819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1" name="TextBox 10"/>
          <p:cNvSpPr txBox="1"/>
          <p:nvPr/>
        </p:nvSpPr>
        <p:spPr>
          <a:xfrm>
            <a:off x="1554441" y="559169"/>
            <a:ext cx="3213343" cy="1477328"/>
          </a:xfrm>
          <a:prstGeom prst="rect">
            <a:avLst/>
          </a:prstGeom>
          <a:noFill/>
        </p:spPr>
        <p:txBody>
          <a:bodyPr wrap="square" rtlCol="1">
            <a:spAutoFit/>
          </a:bodyPr>
          <a:lstStyle/>
          <a:p>
            <a:pPr algn="ctr"/>
            <a:r>
              <a:rPr lang="en-US" dirty="0" smtClean="0">
                <a:solidFill>
                  <a:schemeClr val="bg1"/>
                </a:solidFill>
              </a:rPr>
              <a:t>Record represented in Pub Med, science direct, </a:t>
            </a:r>
            <a:r>
              <a:rPr lang="en-US" dirty="0" err="1" smtClean="0">
                <a:solidFill>
                  <a:schemeClr val="bg1"/>
                </a:solidFill>
              </a:rPr>
              <a:t>google</a:t>
            </a:r>
            <a:r>
              <a:rPr lang="en-US" dirty="0" smtClean="0">
                <a:solidFill>
                  <a:schemeClr val="bg1"/>
                </a:solidFill>
              </a:rPr>
              <a:t> scholar, </a:t>
            </a:r>
            <a:r>
              <a:rPr lang="en-US" dirty="0" err="1" smtClean="0">
                <a:solidFill>
                  <a:schemeClr val="bg1"/>
                </a:solidFill>
              </a:rPr>
              <a:t>scopus</a:t>
            </a:r>
            <a:r>
              <a:rPr lang="en-US" dirty="0" smtClean="0">
                <a:solidFill>
                  <a:schemeClr val="bg1"/>
                </a:solidFill>
              </a:rPr>
              <a:t>, </a:t>
            </a:r>
            <a:r>
              <a:rPr lang="en-US" dirty="0" err="1" smtClean="0">
                <a:solidFill>
                  <a:schemeClr val="bg1"/>
                </a:solidFill>
              </a:rPr>
              <a:t>elsevier</a:t>
            </a:r>
            <a:r>
              <a:rPr lang="en-US" dirty="0" smtClean="0">
                <a:solidFill>
                  <a:schemeClr val="bg1"/>
                </a:solidFill>
              </a:rPr>
              <a:t> and manual search. date base searching (n=44)</a:t>
            </a:r>
            <a:endParaRPr lang="fa-IR" dirty="0">
              <a:solidFill>
                <a:schemeClr val="bg1"/>
              </a:solidFill>
            </a:endParaRPr>
          </a:p>
        </p:txBody>
      </p:sp>
      <p:sp>
        <p:nvSpPr>
          <p:cNvPr id="12" name="TextBox 11"/>
          <p:cNvSpPr txBox="1"/>
          <p:nvPr/>
        </p:nvSpPr>
        <p:spPr>
          <a:xfrm>
            <a:off x="1491556" y="2729397"/>
            <a:ext cx="3133722" cy="646331"/>
          </a:xfrm>
          <a:prstGeom prst="rect">
            <a:avLst/>
          </a:prstGeom>
          <a:noFill/>
        </p:spPr>
        <p:txBody>
          <a:bodyPr wrap="square" rtlCol="1">
            <a:spAutoFit/>
          </a:bodyPr>
          <a:lstStyle/>
          <a:p>
            <a:pPr algn="ctr"/>
            <a:r>
              <a:rPr lang="en-US" dirty="0" smtClean="0">
                <a:solidFill>
                  <a:schemeClr val="bg1"/>
                </a:solidFill>
              </a:rPr>
              <a:t>Potential relevant articles after duplicates removed (n=35)</a:t>
            </a:r>
            <a:endParaRPr lang="fa-IR" dirty="0">
              <a:solidFill>
                <a:schemeClr val="bg1"/>
              </a:solidFill>
            </a:endParaRPr>
          </a:p>
        </p:txBody>
      </p:sp>
      <p:sp>
        <p:nvSpPr>
          <p:cNvPr id="14" name="TextBox 13"/>
          <p:cNvSpPr txBox="1"/>
          <p:nvPr/>
        </p:nvSpPr>
        <p:spPr>
          <a:xfrm>
            <a:off x="1684280" y="5872278"/>
            <a:ext cx="2595985" cy="646331"/>
          </a:xfrm>
          <a:prstGeom prst="rect">
            <a:avLst/>
          </a:prstGeom>
          <a:noFill/>
        </p:spPr>
        <p:txBody>
          <a:bodyPr wrap="square" rtlCol="1">
            <a:spAutoFit/>
          </a:bodyPr>
          <a:lstStyle/>
          <a:p>
            <a:r>
              <a:rPr lang="en-US" dirty="0" smtClean="0">
                <a:solidFill>
                  <a:schemeClr val="bg1"/>
                </a:solidFill>
              </a:rPr>
              <a:t>Articles included in this study (n=11)</a:t>
            </a:r>
            <a:endParaRPr lang="fa-IR" dirty="0">
              <a:solidFill>
                <a:schemeClr val="bg1"/>
              </a:solidFill>
            </a:endParaRPr>
          </a:p>
        </p:txBody>
      </p:sp>
      <p:sp>
        <p:nvSpPr>
          <p:cNvPr id="18" name="TextBox 17"/>
          <p:cNvSpPr txBox="1"/>
          <p:nvPr/>
        </p:nvSpPr>
        <p:spPr>
          <a:xfrm>
            <a:off x="1684280" y="4359435"/>
            <a:ext cx="2595985" cy="646331"/>
          </a:xfrm>
          <a:prstGeom prst="rect">
            <a:avLst/>
          </a:prstGeom>
          <a:noFill/>
        </p:spPr>
        <p:txBody>
          <a:bodyPr wrap="square" rtlCol="1">
            <a:spAutoFit/>
          </a:bodyPr>
          <a:lstStyle/>
          <a:p>
            <a:r>
              <a:rPr lang="en-US" dirty="0" smtClean="0">
                <a:solidFill>
                  <a:schemeClr val="bg1"/>
                </a:solidFill>
              </a:rPr>
              <a:t>Full text articles assessed for eligibility (n=23)</a:t>
            </a:r>
            <a:endParaRPr lang="fa-IR" dirty="0">
              <a:solidFill>
                <a:schemeClr val="bg1"/>
              </a:solidFill>
            </a:endParaRPr>
          </a:p>
        </p:txBody>
      </p:sp>
      <p:sp>
        <p:nvSpPr>
          <p:cNvPr id="19" name="TextBox 18"/>
          <p:cNvSpPr txBox="1"/>
          <p:nvPr/>
        </p:nvSpPr>
        <p:spPr>
          <a:xfrm>
            <a:off x="6175402" y="2009822"/>
            <a:ext cx="1985165" cy="646331"/>
          </a:xfrm>
          <a:prstGeom prst="rect">
            <a:avLst/>
          </a:prstGeom>
          <a:noFill/>
        </p:spPr>
        <p:txBody>
          <a:bodyPr wrap="square" rtlCol="1">
            <a:spAutoFit/>
          </a:bodyPr>
          <a:lstStyle/>
          <a:p>
            <a:r>
              <a:rPr lang="en-US" dirty="0" smtClean="0">
                <a:solidFill>
                  <a:schemeClr val="bg1"/>
                </a:solidFill>
              </a:rPr>
              <a:t>Duplicated articles excluded (n= 9)</a:t>
            </a:r>
            <a:endParaRPr lang="fa-IR" dirty="0">
              <a:solidFill>
                <a:schemeClr val="bg1"/>
              </a:solidFill>
            </a:endParaRPr>
          </a:p>
        </p:txBody>
      </p:sp>
      <p:sp>
        <p:nvSpPr>
          <p:cNvPr id="20" name="TextBox 19"/>
          <p:cNvSpPr txBox="1"/>
          <p:nvPr/>
        </p:nvSpPr>
        <p:spPr>
          <a:xfrm>
            <a:off x="5982114" y="3481610"/>
            <a:ext cx="2426333" cy="923330"/>
          </a:xfrm>
          <a:prstGeom prst="rect">
            <a:avLst/>
          </a:prstGeom>
          <a:noFill/>
        </p:spPr>
        <p:txBody>
          <a:bodyPr wrap="square" rtlCol="1">
            <a:spAutoFit/>
          </a:bodyPr>
          <a:lstStyle/>
          <a:p>
            <a:r>
              <a:rPr lang="en-US" dirty="0" smtClean="0">
                <a:solidFill>
                  <a:schemeClr val="bg1"/>
                </a:solidFill>
              </a:rPr>
              <a:t>Articles excluded based on title and abstract screening (n=12)</a:t>
            </a:r>
            <a:endParaRPr lang="fa-IR" dirty="0">
              <a:solidFill>
                <a:schemeClr val="bg1"/>
              </a:solidFill>
            </a:endParaRPr>
          </a:p>
        </p:txBody>
      </p:sp>
      <p:sp>
        <p:nvSpPr>
          <p:cNvPr id="21" name="TextBox 20"/>
          <p:cNvSpPr txBox="1"/>
          <p:nvPr/>
        </p:nvSpPr>
        <p:spPr>
          <a:xfrm>
            <a:off x="6175402" y="5064363"/>
            <a:ext cx="2233045" cy="923330"/>
          </a:xfrm>
          <a:prstGeom prst="rect">
            <a:avLst/>
          </a:prstGeom>
          <a:noFill/>
        </p:spPr>
        <p:txBody>
          <a:bodyPr wrap="square" rtlCol="1">
            <a:spAutoFit/>
          </a:bodyPr>
          <a:lstStyle/>
          <a:p>
            <a:r>
              <a:rPr lang="en-US" dirty="0" smtClean="0">
                <a:solidFill>
                  <a:schemeClr val="bg1"/>
                </a:solidFill>
              </a:rPr>
              <a:t>Articles excluded based on full-text screening (n=12)</a:t>
            </a:r>
            <a:endParaRPr lang="fa-IR" dirty="0">
              <a:solidFill>
                <a:schemeClr val="bg1"/>
              </a:solidFill>
            </a:endParaRPr>
          </a:p>
        </p:txBody>
      </p:sp>
      <p:cxnSp>
        <p:nvCxnSpPr>
          <p:cNvPr id="23" name="Straight Arrow Connector 22"/>
          <p:cNvCxnSpPr>
            <a:stCxn id="4" idx="2"/>
            <a:endCxn id="5" idx="0"/>
          </p:cNvCxnSpPr>
          <p:nvPr/>
        </p:nvCxnSpPr>
        <p:spPr>
          <a:xfrm>
            <a:off x="3111168" y="2036497"/>
            <a:ext cx="0" cy="6289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5" idx="2"/>
            <a:endCxn id="6" idx="0"/>
          </p:cNvCxnSpPr>
          <p:nvPr/>
        </p:nvCxnSpPr>
        <p:spPr>
          <a:xfrm>
            <a:off x="3111168" y="3581705"/>
            <a:ext cx="0" cy="5664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 idx="2"/>
            <a:endCxn id="7" idx="0"/>
          </p:cNvCxnSpPr>
          <p:nvPr/>
        </p:nvCxnSpPr>
        <p:spPr>
          <a:xfrm flipH="1">
            <a:off x="3088029" y="5064363"/>
            <a:ext cx="23139" cy="5929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111168" y="2283712"/>
            <a:ext cx="287094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20" idx="1"/>
          </p:cNvCxnSpPr>
          <p:nvPr/>
        </p:nvCxnSpPr>
        <p:spPr>
          <a:xfrm>
            <a:off x="3111168" y="3943275"/>
            <a:ext cx="287094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111168" y="5360845"/>
            <a:ext cx="285399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rot="16200000">
            <a:off x="-2019380" y="2649748"/>
            <a:ext cx="5765320" cy="523220"/>
          </a:xfrm>
          <a:prstGeom prst="rect">
            <a:avLst/>
          </a:prstGeom>
          <a:noFill/>
        </p:spPr>
        <p:txBody>
          <a:bodyPr wrap="square" rtlCol="1">
            <a:spAutoFit/>
          </a:bodyPr>
          <a:lstStyle/>
          <a:p>
            <a:r>
              <a:rPr lang="en-US" sz="2800" b="1" dirty="0" smtClean="0">
                <a:solidFill>
                  <a:schemeClr val="bg1"/>
                </a:solidFill>
              </a:rPr>
              <a:t>Flowchart </a:t>
            </a:r>
            <a:r>
              <a:rPr lang="en-US" sz="2800" b="1" dirty="0">
                <a:solidFill>
                  <a:schemeClr val="bg1"/>
                </a:solidFill>
              </a:rPr>
              <a:t>of included studies</a:t>
            </a:r>
            <a:endParaRPr lang="fa-IR" sz="2800" b="1" dirty="0">
              <a:solidFill>
                <a:schemeClr val="bg1"/>
              </a:solidFill>
            </a:endParaRPr>
          </a:p>
        </p:txBody>
      </p:sp>
    </p:spTree>
    <p:extLst>
      <p:ext uri="{BB962C8B-B14F-4D97-AF65-F5344CB8AC3E}">
        <p14:creationId xmlns:p14="http://schemas.microsoft.com/office/powerpoint/2010/main" val="1321117410"/>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093365" cy="610820"/>
          </a:xfrm>
        </p:spPr>
        <p:txBody>
          <a:bodyPr>
            <a:noAutofit/>
          </a:bodyPr>
          <a:lstStyle/>
          <a:p>
            <a:pPr algn="l"/>
            <a:r>
              <a:rPr lang="en-US" sz="2800" b="1" dirty="0" smtClean="0"/>
              <a:t> Summarized details </a:t>
            </a:r>
            <a:r>
              <a:rPr lang="en-US" sz="2800" b="1" dirty="0"/>
              <a:t>of the studies in</a:t>
            </a:r>
            <a:r>
              <a:rPr lang="en-US" sz="2800" dirty="0"/>
              <a:t> </a:t>
            </a:r>
            <a:r>
              <a:rPr lang="en-US" sz="2800" b="1" dirty="0"/>
              <a:t>the effect of </a:t>
            </a:r>
            <a:r>
              <a:rPr lang="en-US" sz="2800" b="1" dirty="0" err="1"/>
              <a:t>tDCS</a:t>
            </a:r>
            <a:r>
              <a:rPr lang="en-US" sz="2800" b="1" dirty="0"/>
              <a:t> on fatigue of multiple sclerosis</a:t>
            </a:r>
            <a:r>
              <a:rPr lang="en-US" sz="2800" dirty="0"/>
              <a:t/>
            </a:r>
            <a:br>
              <a:rPr lang="en-US" sz="2800" dirty="0"/>
            </a:br>
            <a:endParaRPr lang="fa-IR"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3848251"/>
              </p:ext>
            </p:extLst>
          </p:nvPr>
        </p:nvGraphicFramePr>
        <p:xfrm>
          <a:off x="-9151" y="985720"/>
          <a:ext cx="9153151" cy="5781072"/>
        </p:xfrm>
        <a:graphic>
          <a:graphicData uri="http://schemas.openxmlformats.org/drawingml/2006/table">
            <a:tbl>
              <a:tblPr firstRow="1" firstCol="1" bandRow="1">
                <a:tableStyleId>{5C22544A-7EE6-4342-B048-85BDC9FD1C3A}</a:tableStyleId>
              </a:tblPr>
              <a:tblGrid>
                <a:gridCol w="788049"/>
                <a:gridCol w="873168"/>
                <a:gridCol w="1408305"/>
                <a:gridCol w="863037"/>
                <a:gridCol w="1344753"/>
                <a:gridCol w="1108040"/>
                <a:gridCol w="1226858"/>
                <a:gridCol w="1540941"/>
              </a:tblGrid>
              <a:tr h="418500">
                <a:tc>
                  <a:txBody>
                    <a:bodyPr/>
                    <a:lstStyle/>
                    <a:p>
                      <a:pPr algn="ctr" rtl="0">
                        <a:lnSpc>
                          <a:spcPct val="115000"/>
                        </a:lnSpc>
                        <a:spcAft>
                          <a:spcPts val="0"/>
                        </a:spcAft>
                      </a:pPr>
                      <a:r>
                        <a:rPr lang="en-US" sz="1100" dirty="0">
                          <a:effectLst/>
                        </a:rPr>
                        <a:t>No.</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Author/ Year</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Purpose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Subjects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Intervention</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Duration of</a:t>
                      </a:r>
                    </a:p>
                    <a:p>
                      <a:pPr algn="ctr" rtl="0">
                        <a:lnSpc>
                          <a:spcPct val="115000"/>
                        </a:lnSpc>
                        <a:spcAft>
                          <a:spcPts val="0"/>
                        </a:spcAft>
                      </a:pPr>
                      <a:r>
                        <a:rPr lang="en-US" sz="1100" dirty="0">
                          <a:effectLst/>
                        </a:rPr>
                        <a:t>Treatment</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Outcome Measures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Conclusion</a:t>
                      </a:r>
                      <a:endParaRPr lang="en-US" sz="1100" dirty="0">
                        <a:effectLst/>
                        <a:latin typeface="Calibri"/>
                        <a:ea typeface="Calibri"/>
                        <a:cs typeface="Arial"/>
                      </a:endParaRPr>
                    </a:p>
                  </a:txBody>
                  <a:tcPr marL="30489" marR="30489" marT="0" marB="0"/>
                </a:tc>
              </a:tr>
              <a:tr h="2681286">
                <a:tc>
                  <a:txBody>
                    <a:bodyPr/>
                    <a:lstStyle/>
                    <a:p>
                      <a:pPr algn="ctr" rtl="0">
                        <a:lnSpc>
                          <a:spcPct val="115000"/>
                        </a:lnSpc>
                        <a:spcAft>
                          <a:spcPts val="0"/>
                        </a:spcAft>
                      </a:pPr>
                      <a:r>
                        <a:rPr lang="en-US" sz="1100" dirty="0">
                          <a:effectLst/>
                        </a:rPr>
                        <a:t>1</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Chalah et al.2017</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Effects of left DLPFC versus right PPC </a:t>
                      </a:r>
                      <a:r>
                        <a:rPr lang="en-US" sz="1100" dirty="0" err="1">
                          <a:effectLst/>
                        </a:rPr>
                        <a:t>tDCS</a:t>
                      </a:r>
                      <a:r>
                        <a:rPr lang="en-US" sz="1100" dirty="0">
                          <a:effectLst/>
                        </a:rPr>
                        <a:t> on multiple sclerosis fatigue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10 patients with multiple sclerosis fatigue</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three anodal </a:t>
                      </a:r>
                      <a:r>
                        <a:rPr lang="en-US" sz="1100" dirty="0" err="1">
                          <a:effectLst/>
                        </a:rPr>
                        <a:t>tDCS</a:t>
                      </a:r>
                      <a:r>
                        <a:rPr lang="en-US" sz="1100" dirty="0">
                          <a:effectLst/>
                        </a:rPr>
                        <a:t> blocks: active stimulation over the left dorsolateral prefrontal</a:t>
                      </a:r>
                    </a:p>
                    <a:p>
                      <a:pPr algn="ctr" rtl="0">
                        <a:lnSpc>
                          <a:spcPct val="115000"/>
                        </a:lnSpc>
                        <a:spcAft>
                          <a:spcPts val="0"/>
                        </a:spcAft>
                      </a:pPr>
                      <a:r>
                        <a:rPr lang="en-US" sz="1100" dirty="0">
                          <a:effectLst/>
                        </a:rPr>
                        <a:t>cortex (DLPFC), active stimulation over the right posterior parietal cortex (PPC), and sham stimulation over</a:t>
                      </a:r>
                    </a:p>
                    <a:p>
                      <a:pPr algn="ctr" rtl="0">
                        <a:lnSpc>
                          <a:spcPct val="115000"/>
                        </a:lnSpc>
                        <a:spcAft>
                          <a:spcPts val="0"/>
                        </a:spcAft>
                      </a:pPr>
                      <a:r>
                        <a:rPr lang="en-US" sz="1100" dirty="0">
                          <a:effectLst/>
                        </a:rPr>
                        <a:t>either cortical </a:t>
                      </a:r>
                      <a:r>
                        <a:rPr lang="en-US" sz="1100" dirty="0" smtClean="0">
                          <a:effectLst/>
                        </a:rPr>
                        <a:t>site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smtClean="0">
                          <a:effectLst/>
                        </a:rPr>
                        <a:t>five </a:t>
                      </a:r>
                      <a:r>
                        <a:rPr lang="en-US" sz="1100" dirty="0">
                          <a:effectLst/>
                        </a:rPr>
                        <a:t>consecutive daily sessions and were held apart by a washout interval of three weeks.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active left DLPFC stimulation significantly ameliorated fatigue and Mood improvement was exclusively</a:t>
                      </a:r>
                    </a:p>
                    <a:p>
                      <a:pPr algn="ctr" rtl="0">
                        <a:lnSpc>
                          <a:spcPct val="115000"/>
                        </a:lnSpc>
                        <a:spcAft>
                          <a:spcPts val="0"/>
                        </a:spcAft>
                      </a:pPr>
                      <a:r>
                        <a:rPr lang="en-US" sz="1100">
                          <a:effectLst/>
                        </a:rPr>
                        <a:t>obtained following active right PPC stimulation</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After three blocks interventions only anodal tDCS over the left prefrontal in treatingMS fatigue</a:t>
                      </a:r>
                      <a:endParaRPr lang="en-US" sz="1100">
                        <a:effectLst/>
                        <a:latin typeface="Calibri"/>
                        <a:ea typeface="Calibri"/>
                        <a:cs typeface="Arial"/>
                      </a:endParaRPr>
                    </a:p>
                  </a:txBody>
                  <a:tcPr marL="30489" marR="30489" marT="0" marB="0"/>
                </a:tc>
              </a:tr>
              <a:tr h="2681286">
                <a:tc>
                  <a:txBody>
                    <a:bodyPr/>
                    <a:lstStyle/>
                    <a:p>
                      <a:pPr algn="ctr" rtl="0">
                        <a:lnSpc>
                          <a:spcPct val="115000"/>
                        </a:lnSpc>
                        <a:spcAft>
                          <a:spcPts val="0"/>
                        </a:spcAft>
                      </a:pPr>
                      <a:r>
                        <a:rPr lang="en-US" sz="1100">
                          <a:effectLst/>
                        </a:rPr>
                        <a:t>2</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Cancelli at al.2017</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The effect of bilateral whole-body</a:t>
                      </a:r>
                    </a:p>
                    <a:p>
                      <a:pPr algn="ctr" rtl="0">
                        <a:lnSpc>
                          <a:spcPct val="115000"/>
                        </a:lnSpc>
                        <a:spcAft>
                          <a:spcPts val="0"/>
                        </a:spcAft>
                      </a:pPr>
                      <a:r>
                        <a:rPr lang="en-US" sz="1100">
                          <a:effectLst/>
                        </a:rPr>
                        <a:t>somatosensory cortex stimulation to relieve</a:t>
                      </a:r>
                    </a:p>
                    <a:p>
                      <a:pPr algn="ctr" rtl="0">
                        <a:lnSpc>
                          <a:spcPct val="115000"/>
                        </a:lnSpc>
                        <a:spcAft>
                          <a:spcPts val="0"/>
                        </a:spcAft>
                      </a:pPr>
                      <a:r>
                        <a:rPr lang="en-US" sz="1100">
                          <a:effectLst/>
                        </a:rPr>
                        <a:t>fatigue in multiple sclerosis</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10 patients with multiple sclerosis fatigue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smtClean="0">
                          <a:effectLst/>
                        </a:rPr>
                        <a:t>stimulation </a:t>
                      </a:r>
                      <a:r>
                        <a:rPr lang="en-US" sz="1100" dirty="0">
                          <a:effectLst/>
                        </a:rPr>
                        <a:t>targeted the bilateral whole-body primary somatosensory cortex (</a:t>
                      </a:r>
                      <a:r>
                        <a:rPr lang="en-US" sz="1100" dirty="0" smtClean="0">
                          <a:effectLst/>
                        </a:rPr>
                        <a:t>S1)with </a:t>
                      </a:r>
                      <a:r>
                        <a:rPr lang="en-US" sz="1100" dirty="0">
                          <a:effectLst/>
                        </a:rPr>
                        <a:t>an occipital cathode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a:effectLst/>
                        </a:rPr>
                        <a:t>15 minutes a day for five consecutive days</a:t>
                      </a:r>
                      <a:endParaRPr lang="en-US" sz="110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The amelioration of fatigue symptoms after Real stimulation was significantly</a:t>
                      </a:r>
                    </a:p>
                    <a:p>
                      <a:pPr algn="ctr" rtl="0">
                        <a:lnSpc>
                          <a:spcPct val="115000"/>
                        </a:lnSpc>
                        <a:spcAft>
                          <a:spcPts val="0"/>
                        </a:spcAft>
                      </a:pPr>
                      <a:r>
                        <a:rPr lang="en-US" sz="1100" dirty="0">
                          <a:effectLst/>
                        </a:rPr>
                        <a:t>larger than after Sham stimulation and Anodal whole body S1 induced a significant fatigue</a:t>
                      </a:r>
                    </a:p>
                    <a:p>
                      <a:pPr algn="ctr" rtl="0">
                        <a:lnSpc>
                          <a:spcPct val="115000"/>
                        </a:lnSpc>
                        <a:spcAft>
                          <a:spcPts val="0"/>
                        </a:spcAft>
                      </a:pPr>
                      <a:r>
                        <a:rPr lang="en-US" sz="1100" dirty="0">
                          <a:effectLst/>
                        </a:rPr>
                        <a:t>reduction in mildly disabled MS patients</a:t>
                      </a:r>
                      <a:endParaRPr lang="en-US" sz="1100" dirty="0">
                        <a:effectLst/>
                        <a:latin typeface="Calibri"/>
                        <a:ea typeface="Calibri"/>
                        <a:cs typeface="Arial"/>
                      </a:endParaRPr>
                    </a:p>
                  </a:txBody>
                  <a:tcPr marL="30489" marR="30489" marT="0" marB="0"/>
                </a:tc>
                <a:tc>
                  <a:txBody>
                    <a:bodyPr/>
                    <a:lstStyle/>
                    <a:p>
                      <a:pPr algn="ctr"/>
                      <a:r>
                        <a:rPr lang="en-US" sz="1100" b="0" i="0" u="none" strike="noStrike" kern="1200" baseline="0" dirty="0" err="1" smtClean="0">
                          <a:solidFill>
                            <a:schemeClr val="dk1"/>
                          </a:solidFill>
                          <a:latin typeface="+mn-lt"/>
                          <a:ea typeface="+mn-ea"/>
                          <a:cs typeface="+mn-cs"/>
                        </a:rPr>
                        <a:t>neuromodulation</a:t>
                      </a:r>
                      <a:endParaRPr lang="en-US" sz="1100" b="0" i="0" u="none" strike="noStrike" kern="1200" baseline="0" dirty="0" smtClean="0">
                        <a:solidFill>
                          <a:schemeClr val="dk1"/>
                        </a:solidFill>
                        <a:latin typeface="+mn-lt"/>
                        <a:ea typeface="+mn-ea"/>
                        <a:cs typeface="+mn-cs"/>
                      </a:endParaRPr>
                    </a:p>
                    <a:p>
                      <a:pPr algn="ctr"/>
                      <a:r>
                        <a:rPr lang="en-US" sz="1100" b="0" i="0" u="none" strike="noStrike" kern="1200" baseline="0" dirty="0" smtClean="0">
                          <a:solidFill>
                            <a:schemeClr val="dk1"/>
                          </a:solidFill>
                          <a:latin typeface="+mn-lt"/>
                          <a:ea typeface="+mn-ea"/>
                          <a:cs typeface="+mn-cs"/>
                        </a:rPr>
                        <a:t>Interventions such as </a:t>
                      </a:r>
                      <a:r>
                        <a:rPr lang="en-US" sz="1100" dirty="0" smtClean="0">
                          <a:effectLst/>
                        </a:rPr>
                        <a:t> </a:t>
                      </a:r>
                      <a:r>
                        <a:rPr lang="en-US" sz="1100" dirty="0" err="1" smtClean="0">
                          <a:effectLst/>
                        </a:rPr>
                        <a:t>tDCS</a:t>
                      </a:r>
                      <a:r>
                        <a:rPr lang="en-US" sz="1100" b="0" i="0" u="none" strike="noStrike" kern="1200" baseline="0" dirty="0" smtClean="0">
                          <a:solidFill>
                            <a:schemeClr val="dk1"/>
                          </a:solidFill>
                          <a:latin typeface="+mn-lt"/>
                          <a:ea typeface="+mn-ea"/>
                          <a:cs typeface="+mn-cs"/>
                        </a:rPr>
                        <a:t> might be a suitable non-pharmacological</a:t>
                      </a:r>
                    </a:p>
                    <a:p>
                      <a:pPr algn="ctr"/>
                      <a:r>
                        <a:rPr lang="en-US" sz="1100" b="0" i="0" u="none" strike="noStrike" kern="1200" baseline="0" dirty="0" smtClean="0">
                          <a:solidFill>
                            <a:schemeClr val="dk1"/>
                          </a:solidFill>
                          <a:latin typeface="+mn-lt"/>
                          <a:ea typeface="+mn-ea"/>
                          <a:cs typeface="+mn-cs"/>
                        </a:rPr>
                        <a:t>treatment for MS fatigue</a:t>
                      </a:r>
                      <a:r>
                        <a:rPr lang="en-US" sz="1100" dirty="0">
                          <a:effectLst/>
                          <a:cs typeface="+mn-cs"/>
                        </a:rPr>
                        <a:t> </a:t>
                      </a:r>
                      <a:endParaRPr lang="en-US" sz="1100" dirty="0">
                        <a:effectLst/>
                        <a:latin typeface="Calibri"/>
                        <a:ea typeface="Calibri"/>
                        <a:cs typeface="+mn-cs"/>
                      </a:endParaRPr>
                    </a:p>
                  </a:txBody>
                  <a:tcPr marL="30489" marR="30489" marT="0" marB="0"/>
                </a:tc>
              </a:tr>
            </a:tbl>
          </a:graphicData>
        </a:graphic>
      </p:graphicFrame>
      <p:sp>
        <p:nvSpPr>
          <p:cNvPr id="5" name="Rectangle 1"/>
          <p:cNvSpPr>
            <a:spLocks noChangeArrowheads="1"/>
          </p:cNvSpPr>
          <p:nvPr/>
        </p:nvSpPr>
        <p:spPr bwMode="auto">
          <a:xfrm>
            <a:off x="7467309" y="1793359"/>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8450393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679482905"/>
              </p:ext>
            </p:extLst>
          </p:nvPr>
        </p:nvGraphicFramePr>
        <p:xfrm>
          <a:off x="2" y="527604"/>
          <a:ext cx="9143998" cy="6452150"/>
        </p:xfrm>
        <a:graphic>
          <a:graphicData uri="http://schemas.openxmlformats.org/drawingml/2006/table">
            <a:tbl>
              <a:tblPr firstRow="1" firstCol="1" bandRow="1">
                <a:tableStyleId>{5C22544A-7EE6-4342-B048-85BDC9FD1C3A}</a:tableStyleId>
              </a:tblPr>
              <a:tblGrid>
                <a:gridCol w="498799"/>
                <a:gridCol w="902406"/>
                <a:gridCol w="1455462"/>
                <a:gridCol w="891934"/>
                <a:gridCol w="1389781"/>
                <a:gridCol w="1145140"/>
                <a:gridCol w="1267937"/>
                <a:gridCol w="1592539"/>
              </a:tblGrid>
              <a:tr h="2198661">
                <a:tc>
                  <a:txBody>
                    <a:bodyPr/>
                    <a:lstStyle/>
                    <a:p>
                      <a:pPr algn="ctr" rtl="0">
                        <a:lnSpc>
                          <a:spcPct val="115000"/>
                        </a:lnSpc>
                        <a:spcAft>
                          <a:spcPts val="0"/>
                        </a:spcAft>
                      </a:pPr>
                      <a:r>
                        <a:rPr lang="en-US" sz="1200" dirty="0">
                          <a:effectLst/>
                        </a:rPr>
                        <a:t>3</a:t>
                      </a:r>
                      <a:endParaRPr lang="en-US" sz="1200" dirty="0">
                        <a:effectLst/>
                        <a:latin typeface="Calibri"/>
                        <a:ea typeface="Calibri"/>
                        <a:cs typeface="Arial"/>
                      </a:endParaRPr>
                    </a:p>
                  </a:txBody>
                  <a:tcPr marL="26390" marR="26390" marT="0" marB="0">
                    <a:solidFill>
                      <a:schemeClr val="tx2">
                        <a:lumMod val="60000"/>
                        <a:lumOff val="40000"/>
                      </a:schemeClr>
                    </a:solidFill>
                  </a:tcPr>
                </a:tc>
                <a:tc>
                  <a:txBody>
                    <a:bodyPr/>
                    <a:lstStyle/>
                    <a:p>
                      <a:pPr algn="ctr" rtl="0">
                        <a:lnSpc>
                          <a:spcPct val="115000"/>
                        </a:lnSpc>
                        <a:spcAft>
                          <a:spcPts val="0"/>
                        </a:spcAft>
                      </a:pPr>
                      <a:r>
                        <a:rPr lang="en-US" sz="1200">
                          <a:effectLst/>
                        </a:rPr>
                        <a:t>Ferrucci et al.2014</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a:effectLst/>
                        </a:rPr>
                        <a:t>The effect of anodal tDCS applied over the</a:t>
                      </a:r>
                    </a:p>
                    <a:p>
                      <a:pPr algn="ctr" rtl="0">
                        <a:lnSpc>
                          <a:spcPct val="115000"/>
                        </a:lnSpc>
                        <a:spcAft>
                          <a:spcPts val="0"/>
                        </a:spcAft>
                      </a:pPr>
                      <a:r>
                        <a:rPr lang="en-US" sz="1200">
                          <a:effectLst/>
                        </a:rPr>
                        <a:t>motor cortex in  MS patients with fatigue</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a:effectLst/>
                        </a:rPr>
                        <a:t>25 patients with MS fatigue</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a:effectLst/>
                        </a:rPr>
                        <a:t>They delivered anodal and sham tDCS over the motor cortex</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a:effectLst/>
                        </a:rPr>
                        <a:t>They delivered anodal and sham tDCS in random</a:t>
                      </a:r>
                    </a:p>
                    <a:p>
                      <a:pPr algn="ctr" rtl="0">
                        <a:lnSpc>
                          <a:spcPct val="115000"/>
                        </a:lnSpc>
                        <a:spcAft>
                          <a:spcPts val="0"/>
                        </a:spcAft>
                      </a:pPr>
                      <a:r>
                        <a:rPr lang="en-US" sz="1200">
                          <a:effectLst/>
                        </a:rPr>
                        <a:t>order in two separate experimental sessions at least 1 month apart 15 minutes once</a:t>
                      </a:r>
                    </a:p>
                    <a:p>
                      <a:pPr algn="ctr" rtl="0">
                        <a:lnSpc>
                          <a:spcPct val="115000"/>
                        </a:lnSpc>
                        <a:spcAft>
                          <a:spcPts val="0"/>
                        </a:spcAft>
                      </a:pPr>
                      <a:r>
                        <a:rPr lang="en-US" sz="1200">
                          <a:effectLst/>
                        </a:rPr>
                        <a:t>a day for 5 consecutive days</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a:effectLst/>
                        </a:rPr>
                        <a:t>The fatigue score significantly decreased after anodal tDCS</a:t>
                      </a:r>
                    </a:p>
                    <a:p>
                      <a:pPr algn="ctr" rtl="0">
                        <a:lnSpc>
                          <a:spcPct val="115000"/>
                        </a:lnSpc>
                        <a:spcAft>
                          <a:spcPts val="0"/>
                        </a:spcAft>
                      </a:pPr>
                      <a:r>
                        <a:rPr lang="en-US" sz="1200">
                          <a:effectLst/>
                        </a:rPr>
                        <a:t>in 65% of the patients</a:t>
                      </a:r>
                      <a:endParaRPr lang="en-US" sz="1200">
                        <a:effectLst/>
                        <a:latin typeface="Calibri"/>
                        <a:ea typeface="Calibri"/>
                        <a:cs typeface="Arial"/>
                      </a:endParaRPr>
                    </a:p>
                  </a:txBody>
                  <a:tcPr marL="26390" marR="26390" marT="0" marB="0">
                    <a:solidFill>
                      <a:schemeClr val="tx2">
                        <a:lumMod val="40000"/>
                        <a:lumOff val="60000"/>
                      </a:schemeClr>
                    </a:solidFill>
                  </a:tcPr>
                </a:tc>
                <a:tc>
                  <a:txBody>
                    <a:bodyPr/>
                    <a:lstStyle/>
                    <a:p>
                      <a:pPr algn="ctr" rtl="0">
                        <a:lnSpc>
                          <a:spcPct val="115000"/>
                        </a:lnSpc>
                        <a:spcAft>
                          <a:spcPts val="0"/>
                        </a:spcAft>
                      </a:pPr>
                      <a:r>
                        <a:rPr lang="en-US" sz="1200" dirty="0">
                          <a:effectLst/>
                        </a:rPr>
                        <a:t>anodal </a:t>
                      </a:r>
                      <a:r>
                        <a:rPr lang="en-US" sz="1200" dirty="0" err="1">
                          <a:effectLst/>
                        </a:rPr>
                        <a:t>tDCS</a:t>
                      </a:r>
                      <a:r>
                        <a:rPr lang="en-US" sz="1200" dirty="0">
                          <a:effectLst/>
                        </a:rPr>
                        <a:t> applied over the motor cortex, could improve fatigue in</a:t>
                      </a:r>
                    </a:p>
                    <a:p>
                      <a:pPr algn="ctr" rtl="0">
                        <a:lnSpc>
                          <a:spcPct val="115000"/>
                        </a:lnSpc>
                        <a:spcAft>
                          <a:spcPts val="0"/>
                        </a:spcAft>
                      </a:pPr>
                      <a:r>
                        <a:rPr lang="en-US" sz="1200" dirty="0">
                          <a:effectLst/>
                        </a:rPr>
                        <a:t>most patients with MS</a:t>
                      </a:r>
                      <a:endParaRPr lang="en-US" sz="1200" dirty="0">
                        <a:effectLst/>
                        <a:latin typeface="Calibri"/>
                        <a:ea typeface="Calibri"/>
                        <a:cs typeface="Arial"/>
                      </a:endParaRPr>
                    </a:p>
                  </a:txBody>
                  <a:tcPr marL="26390" marR="26390" marT="0" marB="0">
                    <a:solidFill>
                      <a:schemeClr val="tx2">
                        <a:lumMod val="40000"/>
                        <a:lumOff val="60000"/>
                      </a:schemeClr>
                    </a:solidFill>
                  </a:tcPr>
                </a:tc>
              </a:tr>
              <a:tr h="1947333">
                <a:tc>
                  <a:txBody>
                    <a:bodyPr/>
                    <a:lstStyle/>
                    <a:p>
                      <a:pPr algn="ctr" rtl="0">
                        <a:lnSpc>
                          <a:spcPct val="115000"/>
                        </a:lnSpc>
                        <a:spcAft>
                          <a:spcPts val="0"/>
                        </a:spcAft>
                      </a:pPr>
                      <a:r>
                        <a:rPr lang="en-US" sz="1200">
                          <a:effectLst/>
                        </a:rPr>
                        <a:t>4</a:t>
                      </a:r>
                      <a:endParaRPr lang="en-US" sz="1200">
                        <a:effectLst/>
                        <a:latin typeface="Calibri"/>
                        <a:ea typeface="Calibri"/>
                        <a:cs typeface="Arial"/>
                      </a:endParaRPr>
                    </a:p>
                  </a:txBody>
                  <a:tcPr marL="26390" marR="26390" marT="0" marB="0">
                    <a:solidFill>
                      <a:schemeClr val="tx2">
                        <a:lumMod val="60000"/>
                        <a:lumOff val="40000"/>
                      </a:schemeClr>
                    </a:solidFill>
                  </a:tcPr>
                </a:tc>
                <a:tc>
                  <a:txBody>
                    <a:bodyPr/>
                    <a:lstStyle/>
                    <a:p>
                      <a:pPr algn="ctr" rtl="0">
                        <a:lnSpc>
                          <a:spcPct val="115000"/>
                        </a:lnSpc>
                        <a:spcAft>
                          <a:spcPts val="0"/>
                        </a:spcAft>
                      </a:pPr>
                      <a:r>
                        <a:rPr lang="en-US" sz="1200">
                          <a:effectLst/>
                        </a:rPr>
                        <a:t>Saiote et al,2014</a:t>
                      </a:r>
                      <a:endParaRPr lang="en-US" sz="120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dirty="0">
                          <a:effectLst/>
                        </a:rPr>
                        <a:t>to assess whether fatigue symptoms can be reduced by</a:t>
                      </a:r>
                    </a:p>
                    <a:p>
                      <a:pPr algn="ctr" rtl="0">
                        <a:lnSpc>
                          <a:spcPct val="115000"/>
                        </a:lnSpc>
                        <a:spcAft>
                          <a:spcPts val="0"/>
                        </a:spcAft>
                      </a:pPr>
                      <a:r>
                        <a:rPr lang="en-US" sz="1200" dirty="0">
                          <a:effectLst/>
                        </a:rPr>
                        <a:t>excitability-enhancing anodal </a:t>
                      </a:r>
                      <a:r>
                        <a:rPr lang="en-US" sz="1200" dirty="0" err="1">
                          <a:effectLst/>
                        </a:rPr>
                        <a:t>tDCS</a:t>
                      </a:r>
                      <a:endParaRPr lang="en-US" sz="1200" dirty="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a:effectLst/>
                        </a:rPr>
                        <a:t>Fourteen patients with MS fatigue</a:t>
                      </a:r>
                      <a:endParaRPr lang="en-US" sz="120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a:effectLst/>
                        </a:rPr>
                        <a:t>tDCS was applied over the left prefrontal cortex of MS</a:t>
                      </a:r>
                    </a:p>
                    <a:p>
                      <a:pPr algn="ctr" rtl="0">
                        <a:lnSpc>
                          <a:spcPct val="115000"/>
                        </a:lnSpc>
                        <a:spcAft>
                          <a:spcPts val="0"/>
                        </a:spcAft>
                      </a:pPr>
                      <a:r>
                        <a:rPr lang="en-US" sz="1200">
                          <a:effectLst/>
                        </a:rPr>
                        <a:t>patients with fatigue</a:t>
                      </a:r>
                      <a:endParaRPr lang="en-US" sz="120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a:effectLst/>
                        </a:rPr>
                        <a:t>They received tDCS stimulation for five consecutive days and Symptoms were tracked for 1 month via questionnaires</a:t>
                      </a:r>
                      <a:endParaRPr lang="en-US" sz="120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a:effectLst/>
                        </a:rPr>
                        <a:t>the scores of the fatigue scales were not altered by tDCS</a:t>
                      </a:r>
                      <a:endParaRPr lang="en-US" sz="120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a:effectLst/>
                        </a:rPr>
                        <a:t>They did not find a robust effect of</a:t>
                      </a:r>
                    </a:p>
                    <a:p>
                      <a:pPr algn="ctr" rtl="0">
                        <a:lnSpc>
                          <a:spcPct val="115000"/>
                        </a:lnSpc>
                        <a:spcAft>
                          <a:spcPts val="0"/>
                        </a:spcAft>
                      </a:pPr>
                      <a:r>
                        <a:rPr lang="en-US" sz="1200">
                          <a:effectLst/>
                        </a:rPr>
                        <a:t>anodal tDCS on MS fatigue</a:t>
                      </a:r>
                      <a:endParaRPr lang="en-US" sz="1200">
                        <a:effectLst/>
                        <a:latin typeface="Calibri"/>
                        <a:ea typeface="Calibri"/>
                        <a:cs typeface="Arial"/>
                      </a:endParaRPr>
                    </a:p>
                  </a:txBody>
                  <a:tcPr marL="26390" marR="26390" marT="0" marB="0"/>
                </a:tc>
              </a:tr>
              <a:tr h="2184400">
                <a:tc>
                  <a:txBody>
                    <a:bodyPr/>
                    <a:lstStyle/>
                    <a:p>
                      <a:pPr algn="ctr" rtl="0">
                        <a:lnSpc>
                          <a:spcPct val="115000"/>
                        </a:lnSpc>
                        <a:spcAft>
                          <a:spcPts val="0"/>
                        </a:spcAft>
                      </a:pPr>
                      <a:r>
                        <a:rPr lang="en-US" sz="1200" dirty="0">
                          <a:effectLst/>
                        </a:rPr>
                        <a:t>5</a:t>
                      </a:r>
                      <a:endParaRPr lang="en-US" sz="1200" dirty="0">
                        <a:effectLst/>
                        <a:latin typeface="Calibri"/>
                        <a:ea typeface="Calibri"/>
                        <a:cs typeface="Arial"/>
                      </a:endParaRPr>
                    </a:p>
                  </a:txBody>
                  <a:tcPr marL="26390" marR="26390" marT="0" marB="0">
                    <a:solidFill>
                      <a:schemeClr val="tx2">
                        <a:lumMod val="60000"/>
                        <a:lumOff val="40000"/>
                      </a:schemeClr>
                    </a:solidFill>
                  </a:tcPr>
                </a:tc>
                <a:tc>
                  <a:txBody>
                    <a:bodyPr/>
                    <a:lstStyle/>
                    <a:p>
                      <a:pPr algn="ctr" rtl="0">
                        <a:lnSpc>
                          <a:spcPct val="115000"/>
                        </a:lnSpc>
                        <a:spcAft>
                          <a:spcPts val="0"/>
                        </a:spcAft>
                      </a:pPr>
                      <a:r>
                        <a:rPr lang="en-US" sz="1200">
                          <a:effectLst/>
                        </a:rPr>
                        <a:t>Ayache et al.2016</a:t>
                      </a:r>
                      <a:endParaRPr lang="en-US" sz="1200">
                        <a:effectLst/>
                        <a:latin typeface="Calibri"/>
                        <a:ea typeface="Calibri"/>
                        <a:cs typeface="Arial"/>
                      </a:endParaRPr>
                    </a:p>
                  </a:txBody>
                  <a:tcPr marL="26390" marR="26390" marT="0" marB="0"/>
                </a:tc>
                <a:tc>
                  <a:txBody>
                    <a:bodyPr/>
                    <a:lstStyle/>
                    <a:p>
                      <a:pPr algn="ctr">
                        <a:spcAft>
                          <a:spcPts val="0"/>
                        </a:spcAft>
                      </a:pPr>
                      <a:r>
                        <a:rPr lang="en-US" sz="1200" dirty="0">
                          <a:effectLst/>
                        </a:rPr>
                        <a:t> </a:t>
                      </a:r>
                      <a:r>
                        <a:rPr lang="en-US" sz="1200" dirty="0" smtClean="0">
                          <a:effectLst/>
                        </a:rPr>
                        <a:t>To </a:t>
                      </a:r>
                      <a:r>
                        <a:rPr lang="en-US" sz="1200" dirty="0">
                          <a:effectLst/>
                        </a:rPr>
                        <a:t>evaluate the </a:t>
                      </a:r>
                      <a:r>
                        <a:rPr lang="en-US" sz="1200" dirty="0" err="1">
                          <a:effectLst/>
                        </a:rPr>
                        <a:t>tDCS</a:t>
                      </a:r>
                      <a:r>
                        <a:rPr lang="en-US" sz="1200" dirty="0">
                          <a:effectLst/>
                        </a:rPr>
                        <a:t> effects over the left </a:t>
                      </a:r>
                      <a:r>
                        <a:rPr lang="en-US" sz="1200" dirty="0" err="1">
                          <a:effectLst/>
                        </a:rPr>
                        <a:t>dorsolateralprefrontalcortex</a:t>
                      </a:r>
                      <a:r>
                        <a:rPr lang="en-US" sz="1200" dirty="0">
                          <a:effectLst/>
                        </a:rPr>
                        <a:t>(DLPFC) on pain,</a:t>
                      </a:r>
                    </a:p>
                    <a:p>
                      <a:pPr algn="ctr" rtl="0">
                        <a:lnSpc>
                          <a:spcPct val="115000"/>
                        </a:lnSpc>
                        <a:spcAft>
                          <a:spcPts val="0"/>
                        </a:spcAft>
                      </a:pPr>
                      <a:r>
                        <a:rPr lang="en-US" sz="1200" dirty="0" err="1">
                          <a:effectLst/>
                        </a:rPr>
                        <a:t>attention,fatigue,andmood</a:t>
                      </a:r>
                      <a:r>
                        <a:rPr lang="en-US" sz="1200" dirty="0">
                          <a:effectLst/>
                        </a:rPr>
                        <a:t> in MS patients</a:t>
                      </a:r>
                    </a:p>
                    <a:p>
                      <a:pPr algn="ctr" rtl="0">
                        <a:lnSpc>
                          <a:spcPct val="115000"/>
                        </a:lnSpc>
                        <a:spcAft>
                          <a:spcPts val="0"/>
                        </a:spcAft>
                      </a:pPr>
                      <a:r>
                        <a:rPr lang="en-US" sz="1200" dirty="0">
                          <a:effectLst/>
                        </a:rPr>
                        <a:t> </a:t>
                      </a:r>
                    </a:p>
                    <a:p>
                      <a:pPr algn="ctr" rtl="0">
                        <a:lnSpc>
                          <a:spcPct val="115000"/>
                        </a:lnSpc>
                        <a:spcAft>
                          <a:spcPts val="0"/>
                        </a:spcAft>
                      </a:pPr>
                      <a:r>
                        <a:rPr lang="en-US" sz="1200" dirty="0">
                          <a:effectLst/>
                        </a:rPr>
                        <a:t> </a:t>
                      </a:r>
                    </a:p>
                    <a:p>
                      <a:pPr algn="ctr" rtl="0">
                        <a:lnSpc>
                          <a:spcPct val="115000"/>
                        </a:lnSpc>
                        <a:spcAft>
                          <a:spcPts val="0"/>
                        </a:spcAft>
                      </a:pPr>
                      <a:r>
                        <a:rPr lang="en-US" sz="1200" dirty="0">
                          <a:effectLst/>
                        </a:rPr>
                        <a:t> </a:t>
                      </a:r>
                    </a:p>
                    <a:p>
                      <a:pPr algn="ctr" rtl="0">
                        <a:lnSpc>
                          <a:spcPct val="115000"/>
                        </a:lnSpc>
                        <a:spcAft>
                          <a:spcPts val="0"/>
                        </a:spcAft>
                      </a:pPr>
                      <a:r>
                        <a:rPr lang="en-US" sz="1200" dirty="0">
                          <a:effectLst/>
                        </a:rPr>
                        <a:t> </a:t>
                      </a:r>
                    </a:p>
                    <a:p>
                      <a:pPr algn="ctr" rtl="0">
                        <a:lnSpc>
                          <a:spcPct val="115000"/>
                        </a:lnSpc>
                        <a:spcAft>
                          <a:spcPts val="0"/>
                        </a:spcAft>
                      </a:pPr>
                      <a:r>
                        <a:rPr lang="en-US" sz="1200" dirty="0">
                          <a:effectLst/>
                        </a:rPr>
                        <a:t> </a:t>
                      </a:r>
                      <a:endParaRPr lang="en-US" sz="1200" dirty="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dirty="0">
                          <a:effectLst/>
                        </a:rPr>
                        <a:t> </a:t>
                      </a:r>
                      <a:r>
                        <a:rPr lang="en-US" sz="1200" dirty="0" smtClean="0">
                          <a:effectLst/>
                        </a:rPr>
                        <a:t>Sixteen </a:t>
                      </a:r>
                      <a:r>
                        <a:rPr lang="en-US" sz="1200" dirty="0">
                          <a:effectLst/>
                        </a:rPr>
                        <a:t>MS patients with chronic neuropathic pain and fatigue</a:t>
                      </a:r>
                      <a:endParaRPr lang="en-US" sz="1200" dirty="0">
                        <a:effectLst/>
                        <a:latin typeface="Calibri"/>
                        <a:ea typeface="Calibri"/>
                        <a:cs typeface="Arial"/>
                      </a:endParaRPr>
                    </a:p>
                  </a:txBody>
                  <a:tcPr marL="26390" marR="26390" marT="0" marB="0"/>
                </a:tc>
                <a:tc>
                  <a:txBody>
                    <a:bodyPr/>
                    <a:lstStyle/>
                    <a:p>
                      <a:pPr algn="ctr">
                        <a:spcAft>
                          <a:spcPts val="0"/>
                        </a:spcAft>
                      </a:pPr>
                      <a:r>
                        <a:rPr lang="en-US" sz="1200" dirty="0" err="1">
                          <a:effectLst/>
                        </a:rPr>
                        <a:t>tDCS</a:t>
                      </a:r>
                      <a:r>
                        <a:rPr lang="en-US" sz="1200" dirty="0">
                          <a:effectLst/>
                        </a:rPr>
                        <a:t> was applied over</a:t>
                      </a:r>
                    </a:p>
                    <a:p>
                      <a:pPr algn="ctr" rtl="0">
                        <a:lnSpc>
                          <a:spcPct val="115000"/>
                        </a:lnSpc>
                        <a:spcAft>
                          <a:spcPts val="0"/>
                        </a:spcAft>
                      </a:pPr>
                      <a:r>
                        <a:rPr lang="en-US" sz="1200" dirty="0">
                          <a:effectLst/>
                        </a:rPr>
                        <a:t>the left </a:t>
                      </a:r>
                      <a:r>
                        <a:rPr lang="en-US" sz="1200" dirty="0" err="1" smtClean="0">
                          <a:effectLst/>
                        </a:rPr>
                        <a:t>dorsolateralprefrontal</a:t>
                      </a:r>
                      <a:r>
                        <a:rPr lang="en-US" sz="1200" dirty="0" smtClean="0">
                          <a:effectLst/>
                        </a:rPr>
                        <a:t> cortex(DLPFC</a:t>
                      </a:r>
                      <a:r>
                        <a:rPr lang="en-US" sz="1200" dirty="0">
                          <a:effectLst/>
                        </a:rPr>
                        <a:t>)</a:t>
                      </a:r>
                      <a:endParaRPr lang="en-US" sz="1200" dirty="0">
                        <a:effectLst/>
                        <a:latin typeface="Calibri"/>
                        <a:ea typeface="Calibri"/>
                        <a:cs typeface="Arial"/>
                      </a:endParaRPr>
                    </a:p>
                  </a:txBody>
                  <a:tcPr marL="26390" marR="26390" marT="0" marB="0"/>
                </a:tc>
                <a:tc>
                  <a:txBody>
                    <a:bodyPr/>
                    <a:lstStyle/>
                    <a:p>
                      <a:pPr algn="ctr">
                        <a:spcAft>
                          <a:spcPts val="0"/>
                        </a:spcAft>
                      </a:pPr>
                      <a:r>
                        <a:rPr lang="en-US" sz="1200" dirty="0">
                          <a:effectLst/>
                        </a:rPr>
                        <a:t>They</a:t>
                      </a:r>
                    </a:p>
                    <a:p>
                      <a:pPr algn="ctr" rtl="0">
                        <a:lnSpc>
                          <a:spcPct val="115000"/>
                        </a:lnSpc>
                        <a:spcAft>
                          <a:spcPts val="0"/>
                        </a:spcAft>
                      </a:pPr>
                      <a:r>
                        <a:rPr lang="en-US" sz="1200" dirty="0">
                          <a:effectLst/>
                        </a:rPr>
                        <a:t>Received two </a:t>
                      </a:r>
                      <a:r>
                        <a:rPr lang="en-US" sz="1200" dirty="0" smtClean="0">
                          <a:effectLst/>
                        </a:rPr>
                        <a:t>anodal </a:t>
                      </a:r>
                      <a:r>
                        <a:rPr lang="en-US" sz="1200" dirty="0" err="1" smtClean="0">
                          <a:effectLst/>
                        </a:rPr>
                        <a:t>tDCS</a:t>
                      </a:r>
                      <a:r>
                        <a:rPr lang="en-US" sz="1200" dirty="0" smtClean="0">
                          <a:effectLst/>
                        </a:rPr>
                        <a:t> </a:t>
                      </a:r>
                      <a:r>
                        <a:rPr lang="en-US" sz="1200" dirty="0">
                          <a:effectLst/>
                        </a:rPr>
                        <a:t>blocks (</a:t>
                      </a:r>
                      <a:r>
                        <a:rPr lang="en-US" sz="1200" dirty="0" smtClean="0">
                          <a:effectLst/>
                        </a:rPr>
                        <a:t>active or sham</a:t>
                      </a:r>
                      <a:r>
                        <a:rPr lang="en-US" sz="1200" dirty="0">
                          <a:effectLst/>
                        </a:rPr>
                        <a:t>), for three consecutive daily </a:t>
                      </a:r>
                      <a:r>
                        <a:rPr lang="en-US" sz="1200" dirty="0" err="1">
                          <a:effectLst/>
                        </a:rPr>
                        <a:t>tDCS</a:t>
                      </a:r>
                      <a:r>
                        <a:rPr lang="en-US" sz="1200" dirty="0">
                          <a:effectLst/>
                        </a:rPr>
                        <a:t> sessions  and held apart by 3 weeks</a:t>
                      </a:r>
                      <a:endParaRPr lang="en-US" sz="1200" dirty="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dirty="0">
                          <a:effectLst/>
                        </a:rPr>
                        <a:t> </a:t>
                      </a:r>
                      <a:r>
                        <a:rPr lang="en-US" sz="1200" dirty="0" smtClean="0">
                          <a:effectLst/>
                        </a:rPr>
                        <a:t>There </a:t>
                      </a:r>
                      <a:r>
                        <a:rPr lang="en-US" sz="1200" dirty="0">
                          <a:effectLst/>
                        </a:rPr>
                        <a:t>were no effects of any block on fatigue</a:t>
                      </a:r>
                      <a:endParaRPr lang="en-US" sz="1200" dirty="0">
                        <a:effectLst/>
                        <a:latin typeface="Calibri"/>
                        <a:ea typeface="Calibri"/>
                        <a:cs typeface="Arial"/>
                      </a:endParaRPr>
                    </a:p>
                  </a:txBody>
                  <a:tcPr marL="26390" marR="26390" marT="0" marB="0"/>
                </a:tc>
                <a:tc>
                  <a:txBody>
                    <a:bodyPr/>
                    <a:lstStyle/>
                    <a:p>
                      <a:pPr algn="ctr" rtl="0">
                        <a:lnSpc>
                          <a:spcPct val="115000"/>
                        </a:lnSpc>
                        <a:spcAft>
                          <a:spcPts val="0"/>
                        </a:spcAft>
                      </a:pPr>
                      <a:r>
                        <a:rPr lang="en-US" sz="1200" dirty="0">
                          <a:effectLst/>
                        </a:rPr>
                        <a:t>They did not find a ameliorating effect of</a:t>
                      </a:r>
                    </a:p>
                    <a:p>
                      <a:pPr algn="ctr" rtl="0">
                        <a:lnSpc>
                          <a:spcPct val="115000"/>
                        </a:lnSpc>
                        <a:spcAft>
                          <a:spcPts val="0"/>
                        </a:spcAft>
                      </a:pPr>
                      <a:r>
                        <a:rPr lang="en-US" sz="1200" dirty="0">
                          <a:effectLst/>
                        </a:rPr>
                        <a:t>anodal </a:t>
                      </a:r>
                      <a:r>
                        <a:rPr lang="en-US" sz="1200" dirty="0" err="1">
                          <a:effectLst/>
                        </a:rPr>
                        <a:t>tDCS</a:t>
                      </a:r>
                      <a:r>
                        <a:rPr lang="en-US" sz="1200" dirty="0">
                          <a:effectLst/>
                        </a:rPr>
                        <a:t> on MS fatigue</a:t>
                      </a:r>
                      <a:endParaRPr lang="en-US" sz="1200" dirty="0">
                        <a:effectLst/>
                        <a:latin typeface="Calibri"/>
                        <a:ea typeface="Calibri"/>
                        <a:cs typeface="Arial"/>
                      </a:endParaRPr>
                    </a:p>
                  </a:txBody>
                  <a:tcPr marL="26390" marR="26390" marT="0" marB="0"/>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4086540715"/>
              </p:ext>
            </p:extLst>
          </p:nvPr>
        </p:nvGraphicFramePr>
        <p:xfrm>
          <a:off x="0" y="0"/>
          <a:ext cx="9153988" cy="527605"/>
        </p:xfrm>
        <a:graphic>
          <a:graphicData uri="http://schemas.openxmlformats.org/drawingml/2006/table">
            <a:tbl>
              <a:tblPr firstRow="1" firstCol="1" bandRow="1">
                <a:tableStyleId>{5C22544A-7EE6-4342-B048-85BDC9FD1C3A}</a:tableStyleId>
              </a:tblPr>
              <a:tblGrid>
                <a:gridCol w="448965"/>
                <a:gridCol w="916230"/>
                <a:gridCol w="1527050"/>
                <a:gridCol w="916230"/>
                <a:gridCol w="1374345"/>
                <a:gridCol w="1068935"/>
                <a:gridCol w="1221640"/>
                <a:gridCol w="1680593"/>
              </a:tblGrid>
              <a:tr h="527605">
                <a:tc>
                  <a:txBody>
                    <a:bodyPr/>
                    <a:lstStyle/>
                    <a:p>
                      <a:pPr algn="ctr" rtl="0">
                        <a:lnSpc>
                          <a:spcPct val="115000"/>
                        </a:lnSpc>
                        <a:spcAft>
                          <a:spcPts val="0"/>
                        </a:spcAft>
                      </a:pPr>
                      <a:r>
                        <a:rPr lang="en-US" sz="1100" dirty="0">
                          <a:effectLst/>
                        </a:rPr>
                        <a:t>No.</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Author/ Year</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Purpose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Subjects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Intervention</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Duration of</a:t>
                      </a:r>
                    </a:p>
                    <a:p>
                      <a:pPr algn="ctr" rtl="0">
                        <a:lnSpc>
                          <a:spcPct val="115000"/>
                        </a:lnSpc>
                        <a:spcAft>
                          <a:spcPts val="0"/>
                        </a:spcAft>
                      </a:pPr>
                      <a:r>
                        <a:rPr lang="en-US" sz="1100" dirty="0">
                          <a:effectLst/>
                        </a:rPr>
                        <a:t>Treatment</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Outcome Measures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Conclusion</a:t>
                      </a:r>
                      <a:endParaRPr lang="en-US" sz="1100" dirty="0">
                        <a:effectLst/>
                        <a:latin typeface="Calibri"/>
                        <a:ea typeface="Calibri"/>
                        <a:cs typeface="Arial"/>
                      </a:endParaRPr>
                    </a:p>
                  </a:txBody>
                  <a:tcPr marL="30489" marR="30489" marT="0" marB="0"/>
                </a:tc>
              </a:tr>
            </a:tbl>
          </a:graphicData>
        </a:graphic>
      </p:graphicFrame>
    </p:spTree>
    <p:extLst>
      <p:ext uri="{BB962C8B-B14F-4D97-AF65-F5344CB8AC3E}">
        <p14:creationId xmlns:p14="http://schemas.microsoft.com/office/powerpoint/2010/main" val="18034060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41388648"/>
              </p:ext>
            </p:extLst>
          </p:nvPr>
        </p:nvGraphicFramePr>
        <p:xfrm>
          <a:off x="0" y="-54239"/>
          <a:ext cx="9144001" cy="6995115"/>
        </p:xfrm>
        <a:graphic>
          <a:graphicData uri="http://schemas.openxmlformats.org/drawingml/2006/table">
            <a:tbl>
              <a:tblPr firstRow="1" firstCol="1" bandRow="1">
                <a:tableStyleId>{5C22544A-7EE6-4342-B048-85BDC9FD1C3A}</a:tableStyleId>
              </a:tblPr>
              <a:tblGrid>
                <a:gridCol w="498799"/>
                <a:gridCol w="902406"/>
                <a:gridCol w="1455461"/>
                <a:gridCol w="891935"/>
                <a:gridCol w="1389782"/>
                <a:gridCol w="1145143"/>
                <a:gridCol w="1267937"/>
                <a:gridCol w="1592538"/>
              </a:tblGrid>
              <a:tr h="1335177">
                <a:tc>
                  <a:txBody>
                    <a:bodyPr/>
                    <a:lstStyle/>
                    <a:p>
                      <a:pPr algn="ctr" rtl="0">
                        <a:lnSpc>
                          <a:spcPct val="115000"/>
                        </a:lnSpc>
                        <a:spcAft>
                          <a:spcPts val="0"/>
                        </a:spcAft>
                      </a:pPr>
                      <a:r>
                        <a:rPr lang="en-US" sz="1100" dirty="0">
                          <a:effectLst/>
                          <a:cs typeface="+mj-cs"/>
                        </a:rPr>
                        <a:t>6</a:t>
                      </a:r>
                      <a:endParaRPr lang="en-US" sz="1100" dirty="0">
                        <a:effectLst/>
                        <a:latin typeface="Calibri"/>
                        <a:ea typeface="Calibri"/>
                        <a:cs typeface="+mj-cs"/>
                      </a:endParaRPr>
                    </a:p>
                  </a:txBody>
                  <a:tcPr marL="23839" marR="23839" marT="0" marB="0">
                    <a:solidFill>
                      <a:schemeClr val="tx2">
                        <a:lumMod val="60000"/>
                        <a:lumOff val="40000"/>
                      </a:schemeClr>
                    </a:solidFill>
                  </a:tcPr>
                </a:tc>
                <a:tc>
                  <a:txBody>
                    <a:bodyPr/>
                    <a:lstStyle/>
                    <a:p>
                      <a:pPr algn="ctr" rtl="0">
                        <a:lnSpc>
                          <a:spcPct val="115000"/>
                        </a:lnSpc>
                        <a:spcAft>
                          <a:spcPts val="0"/>
                        </a:spcAft>
                      </a:pPr>
                      <a:r>
                        <a:rPr lang="en-US" sz="1100" dirty="0" err="1">
                          <a:effectLst/>
                          <a:cs typeface="+mj-cs"/>
                        </a:rPr>
                        <a:t>Tecchio</a:t>
                      </a:r>
                      <a:r>
                        <a:rPr lang="en-US" sz="1100" dirty="0">
                          <a:effectLst/>
                          <a:cs typeface="+mj-cs"/>
                        </a:rPr>
                        <a:t> et al. (2015)</a:t>
                      </a:r>
                      <a:endParaRPr lang="en-US" sz="1100" dirty="0">
                        <a:effectLst/>
                        <a:latin typeface="Calibri"/>
                        <a:ea typeface="Calibri"/>
                        <a:cs typeface="+mj-cs"/>
                      </a:endParaRPr>
                    </a:p>
                  </a:txBody>
                  <a:tcPr marL="23839" marR="23839" marT="0" marB="0">
                    <a:solidFill>
                      <a:schemeClr val="tx2">
                        <a:lumMod val="20000"/>
                        <a:lumOff val="80000"/>
                      </a:schemeClr>
                    </a:solidFill>
                  </a:tcPr>
                </a:tc>
                <a:tc>
                  <a:txBody>
                    <a:bodyPr/>
                    <a:lstStyle/>
                    <a:p>
                      <a:pPr algn="ctr">
                        <a:spcAft>
                          <a:spcPts val="0"/>
                        </a:spcAft>
                      </a:pPr>
                      <a:r>
                        <a:rPr lang="en-US" sz="1100">
                          <a:effectLst/>
                          <a:cs typeface="+mj-cs"/>
                        </a:rPr>
                        <a:t>to assess</a:t>
                      </a:r>
                    </a:p>
                    <a:p>
                      <a:pPr algn="ctr">
                        <a:spcAft>
                          <a:spcPts val="0"/>
                        </a:spcAft>
                      </a:pPr>
                      <a:r>
                        <a:rPr lang="en-US" sz="1100">
                          <a:effectLst/>
                          <a:cs typeface="+mj-cs"/>
                        </a:rPr>
                        <a:t>the tDCS interventions can</a:t>
                      </a:r>
                    </a:p>
                    <a:p>
                      <a:pPr algn="ctr" rtl="0">
                        <a:lnSpc>
                          <a:spcPct val="115000"/>
                        </a:lnSpc>
                        <a:spcAft>
                          <a:spcPts val="0"/>
                        </a:spcAft>
                      </a:pPr>
                      <a:r>
                        <a:rPr lang="en-US" sz="1100">
                          <a:effectLst/>
                          <a:cs typeface="+mj-cs"/>
                        </a:rPr>
                        <a:t>changes in the excitability of sensorimotor cortical areas in MS fatigue</a:t>
                      </a:r>
                      <a:endParaRPr lang="en-US" sz="1100">
                        <a:effectLst/>
                        <a:latin typeface="Calibri"/>
                        <a:ea typeface="Calibri"/>
                        <a:cs typeface="+mj-cs"/>
                      </a:endParaRPr>
                    </a:p>
                  </a:txBody>
                  <a:tcPr marL="23839" marR="23839" marT="0" marB="0">
                    <a:solidFill>
                      <a:schemeClr val="tx2">
                        <a:lumMod val="20000"/>
                        <a:lumOff val="80000"/>
                      </a:schemeClr>
                    </a:solidFill>
                  </a:tcPr>
                </a:tc>
                <a:tc>
                  <a:txBody>
                    <a:bodyPr/>
                    <a:lstStyle/>
                    <a:p>
                      <a:pPr algn="ctr" rtl="0">
                        <a:lnSpc>
                          <a:spcPct val="115000"/>
                        </a:lnSpc>
                        <a:spcAft>
                          <a:spcPts val="0"/>
                        </a:spcAft>
                      </a:pPr>
                      <a:r>
                        <a:rPr lang="en-US" sz="1100">
                          <a:effectLst/>
                          <a:cs typeface="+mj-cs"/>
                        </a:rPr>
                        <a:t>13 patients with MS fatigue</a:t>
                      </a:r>
                      <a:endParaRPr lang="en-US" sz="1100">
                        <a:effectLst/>
                        <a:latin typeface="Calibri"/>
                        <a:ea typeface="Calibri"/>
                        <a:cs typeface="+mj-cs"/>
                      </a:endParaRPr>
                    </a:p>
                  </a:txBody>
                  <a:tcPr marL="23839" marR="23839" marT="0" marB="0">
                    <a:solidFill>
                      <a:schemeClr val="tx2">
                        <a:lumMod val="20000"/>
                        <a:lumOff val="80000"/>
                      </a:schemeClr>
                    </a:solidFill>
                  </a:tcPr>
                </a:tc>
                <a:tc>
                  <a:txBody>
                    <a:bodyPr/>
                    <a:lstStyle/>
                    <a:p>
                      <a:pPr algn="ctr" rtl="0">
                        <a:lnSpc>
                          <a:spcPct val="115000"/>
                        </a:lnSpc>
                        <a:spcAft>
                          <a:spcPts val="0"/>
                        </a:spcAft>
                      </a:pPr>
                      <a:r>
                        <a:rPr lang="en-US" sz="1100">
                          <a:effectLst/>
                          <a:cs typeface="+mj-cs"/>
                        </a:rPr>
                        <a:t>tDCS was applied over the whole body</a:t>
                      </a:r>
                    </a:p>
                    <a:p>
                      <a:pPr algn="ctr" rtl="0">
                        <a:lnSpc>
                          <a:spcPct val="115000"/>
                        </a:lnSpc>
                        <a:spcAft>
                          <a:spcPts val="0"/>
                        </a:spcAft>
                      </a:pPr>
                      <a:r>
                        <a:rPr lang="en-US" sz="1100">
                          <a:effectLst/>
                          <a:cs typeface="+mj-cs"/>
                        </a:rPr>
                        <a:t>S1 personalized of MS</a:t>
                      </a:r>
                    </a:p>
                    <a:p>
                      <a:pPr algn="ctr" rtl="0">
                        <a:lnSpc>
                          <a:spcPct val="115000"/>
                        </a:lnSpc>
                        <a:spcAft>
                          <a:spcPts val="0"/>
                        </a:spcAft>
                      </a:pPr>
                      <a:r>
                        <a:rPr lang="en-US" sz="1100">
                          <a:effectLst/>
                          <a:cs typeface="+mj-cs"/>
                        </a:rPr>
                        <a:t>patients with fatigue</a:t>
                      </a:r>
                      <a:endParaRPr lang="en-US" sz="1100">
                        <a:effectLst/>
                        <a:latin typeface="Calibri"/>
                        <a:ea typeface="Calibri"/>
                        <a:cs typeface="+mj-cs"/>
                      </a:endParaRPr>
                    </a:p>
                  </a:txBody>
                  <a:tcPr marL="23839" marR="23839" marT="0" marB="0">
                    <a:solidFill>
                      <a:schemeClr val="tx2">
                        <a:lumMod val="20000"/>
                        <a:lumOff val="80000"/>
                      </a:schemeClr>
                    </a:solidFill>
                  </a:tcPr>
                </a:tc>
                <a:tc>
                  <a:txBody>
                    <a:bodyPr/>
                    <a:lstStyle/>
                    <a:p>
                      <a:pPr algn="ctr" rtl="0">
                        <a:lnSpc>
                          <a:spcPct val="115000"/>
                        </a:lnSpc>
                        <a:spcAft>
                          <a:spcPts val="0"/>
                        </a:spcAft>
                      </a:pPr>
                      <a:r>
                        <a:rPr lang="en-US" sz="1100">
                          <a:effectLst/>
                          <a:cs typeface="+mj-cs"/>
                        </a:rPr>
                        <a:t>They received tDCS stimulation for 15 min at  5 days</a:t>
                      </a:r>
                      <a:endParaRPr lang="en-US" sz="1100">
                        <a:effectLst/>
                        <a:latin typeface="Calibri"/>
                        <a:ea typeface="Calibri"/>
                        <a:cs typeface="+mj-cs"/>
                      </a:endParaRPr>
                    </a:p>
                  </a:txBody>
                  <a:tcPr marL="23839" marR="23839" marT="0" marB="0">
                    <a:solidFill>
                      <a:schemeClr val="tx2">
                        <a:lumMod val="20000"/>
                        <a:lumOff val="80000"/>
                      </a:schemeClr>
                    </a:solidFill>
                  </a:tcPr>
                </a:tc>
                <a:tc>
                  <a:txBody>
                    <a:bodyPr/>
                    <a:lstStyle/>
                    <a:p>
                      <a:pPr algn="ctr" rtl="0">
                        <a:lnSpc>
                          <a:spcPct val="115000"/>
                        </a:lnSpc>
                        <a:spcAft>
                          <a:spcPts val="0"/>
                        </a:spcAft>
                      </a:pPr>
                      <a:r>
                        <a:rPr lang="en-US" sz="1100" dirty="0">
                          <a:effectLst/>
                          <a:cs typeface="+mj-cs"/>
                        </a:rPr>
                        <a:t>Fatigue reduced after active</a:t>
                      </a:r>
                    </a:p>
                    <a:p>
                      <a:pPr algn="ctr" rtl="0">
                        <a:lnSpc>
                          <a:spcPct val="115000"/>
                        </a:lnSpc>
                        <a:spcAft>
                          <a:spcPts val="0"/>
                        </a:spcAft>
                      </a:pPr>
                      <a:r>
                        <a:rPr lang="en-US" sz="1100" dirty="0">
                          <a:effectLst/>
                          <a:cs typeface="+mj-cs"/>
                        </a:rPr>
                        <a:t>but not sham </a:t>
                      </a:r>
                      <a:r>
                        <a:rPr lang="en-US" sz="1100" dirty="0" err="1">
                          <a:effectLst/>
                          <a:cs typeface="+mj-cs"/>
                        </a:rPr>
                        <a:t>tDCS</a:t>
                      </a:r>
                      <a:r>
                        <a:rPr lang="en-US" sz="1100" dirty="0">
                          <a:effectLst/>
                          <a:cs typeface="+mj-cs"/>
                        </a:rPr>
                        <a:t> at the end of the intervention</a:t>
                      </a:r>
                      <a:endParaRPr lang="en-US" sz="1100" dirty="0">
                        <a:effectLst/>
                        <a:latin typeface="Calibri"/>
                        <a:ea typeface="Calibri"/>
                        <a:cs typeface="+mj-cs"/>
                      </a:endParaRPr>
                    </a:p>
                  </a:txBody>
                  <a:tcPr marL="23839" marR="23839" marT="0" marB="0">
                    <a:solidFill>
                      <a:schemeClr val="tx2">
                        <a:lumMod val="20000"/>
                        <a:lumOff val="80000"/>
                      </a:schemeClr>
                    </a:solidFill>
                  </a:tcPr>
                </a:tc>
                <a:tc>
                  <a:txBody>
                    <a:bodyPr/>
                    <a:lstStyle/>
                    <a:p>
                      <a:pPr algn="ctr" rtl="0">
                        <a:lnSpc>
                          <a:spcPct val="115000"/>
                        </a:lnSpc>
                        <a:spcAft>
                          <a:spcPts val="0"/>
                        </a:spcAft>
                      </a:pPr>
                      <a:r>
                        <a:rPr lang="en-US" sz="1100" dirty="0">
                          <a:effectLst/>
                          <a:cs typeface="+mj-cs"/>
                        </a:rPr>
                        <a:t>The </a:t>
                      </a:r>
                      <a:r>
                        <a:rPr lang="en-US" sz="1100" dirty="0" err="1">
                          <a:effectLst/>
                          <a:cs typeface="+mj-cs"/>
                        </a:rPr>
                        <a:t>tDCS</a:t>
                      </a:r>
                      <a:r>
                        <a:rPr lang="en-US" sz="1100" dirty="0">
                          <a:effectLst/>
                          <a:cs typeface="+mj-cs"/>
                        </a:rPr>
                        <a:t> treatment was more effective against MS fatigue when the electrode was focused on the bilateral whole body somatosensory area</a:t>
                      </a:r>
                      <a:endParaRPr lang="en-US" sz="1100" dirty="0">
                        <a:effectLst/>
                        <a:latin typeface="Calibri"/>
                        <a:ea typeface="Calibri"/>
                        <a:cs typeface="+mj-cs"/>
                      </a:endParaRPr>
                    </a:p>
                  </a:txBody>
                  <a:tcPr marL="23839" marR="23839" marT="0" marB="0">
                    <a:solidFill>
                      <a:schemeClr val="tx2">
                        <a:lumMod val="20000"/>
                        <a:lumOff val="80000"/>
                      </a:schemeClr>
                    </a:solidFill>
                  </a:tcPr>
                </a:tc>
              </a:tr>
              <a:tr h="3550595">
                <a:tc>
                  <a:txBody>
                    <a:bodyPr/>
                    <a:lstStyle/>
                    <a:p>
                      <a:pPr algn="ctr" rtl="0">
                        <a:lnSpc>
                          <a:spcPct val="115000"/>
                        </a:lnSpc>
                        <a:spcAft>
                          <a:spcPts val="0"/>
                        </a:spcAft>
                      </a:pPr>
                      <a:r>
                        <a:rPr lang="en-US" sz="1100">
                          <a:effectLst/>
                          <a:cs typeface="+mj-cs"/>
                        </a:rPr>
                        <a:t>7</a:t>
                      </a:r>
                      <a:endParaRPr lang="en-US" sz="1100">
                        <a:effectLst/>
                        <a:latin typeface="Calibri"/>
                        <a:ea typeface="Calibri"/>
                        <a:cs typeface="+mj-cs"/>
                      </a:endParaRPr>
                    </a:p>
                  </a:txBody>
                  <a:tcPr marL="23839" marR="23839" marT="0" marB="0">
                    <a:solidFill>
                      <a:schemeClr val="tx2">
                        <a:lumMod val="60000"/>
                        <a:lumOff val="40000"/>
                      </a:schemeClr>
                    </a:solidFill>
                  </a:tcPr>
                </a:tc>
                <a:tc>
                  <a:txBody>
                    <a:bodyPr/>
                    <a:lstStyle/>
                    <a:p>
                      <a:pPr algn="ctr" rtl="0">
                        <a:lnSpc>
                          <a:spcPct val="115000"/>
                        </a:lnSpc>
                        <a:spcAft>
                          <a:spcPts val="0"/>
                        </a:spcAft>
                      </a:pPr>
                      <a:r>
                        <a:rPr lang="en-US" sz="1100">
                          <a:effectLst/>
                          <a:cs typeface="+mj-cs"/>
                        </a:rPr>
                        <a:t>Katrin Hanken et al.2016</a:t>
                      </a:r>
                      <a:endParaRPr lang="en-US" sz="110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to investigate whether anodal </a:t>
                      </a:r>
                      <a:r>
                        <a:rPr lang="en-US" sz="1100" dirty="0" err="1">
                          <a:effectLst/>
                          <a:cs typeface="+mj-cs"/>
                        </a:rPr>
                        <a:t>transcranial</a:t>
                      </a:r>
                      <a:r>
                        <a:rPr lang="en-US" sz="1100" dirty="0">
                          <a:effectLst/>
                          <a:cs typeface="+mj-cs"/>
                        </a:rPr>
                        <a:t> direct current stimulation (</a:t>
                      </a:r>
                      <a:r>
                        <a:rPr lang="en-US" sz="1100" dirty="0" err="1">
                          <a:effectLst/>
                          <a:cs typeface="+mj-cs"/>
                        </a:rPr>
                        <a:t>tDCS</a:t>
                      </a:r>
                      <a:r>
                        <a:rPr lang="en-US" sz="1100" dirty="0">
                          <a:effectLst/>
                          <a:cs typeface="+mj-cs"/>
                        </a:rPr>
                        <a:t>) over the right parietal or frontal cortex counteracts fatigue-as-</a:t>
                      </a:r>
                      <a:r>
                        <a:rPr lang="en-US" sz="1100" dirty="0" err="1">
                          <a:effectLst/>
                          <a:cs typeface="+mj-cs"/>
                        </a:rPr>
                        <a:t>sociated</a:t>
                      </a:r>
                      <a:r>
                        <a:rPr lang="en-US" sz="1100" dirty="0">
                          <a:effectLst/>
                          <a:cs typeface="+mj-cs"/>
                        </a:rPr>
                        <a:t> vigilance decrement and subjective fatigue</a:t>
                      </a:r>
                      <a:endParaRPr lang="en-US" sz="1100" dirty="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 </a:t>
                      </a:r>
                    </a:p>
                    <a:p>
                      <a:pPr algn="ctr">
                        <a:spcAft>
                          <a:spcPts val="0"/>
                        </a:spcAft>
                      </a:pPr>
                      <a:r>
                        <a:rPr lang="en-US" sz="1100" dirty="0">
                          <a:effectLst/>
                          <a:cs typeface="+mj-cs"/>
                        </a:rPr>
                        <a:t>52 healthy </a:t>
                      </a:r>
                      <a:r>
                        <a:rPr lang="en-US" sz="1100" dirty="0" smtClean="0">
                          <a:effectLst/>
                          <a:cs typeface="+mj-cs"/>
                        </a:rPr>
                        <a:t>participants</a:t>
                      </a:r>
                      <a:endParaRPr lang="en-US" sz="1100" dirty="0">
                        <a:effectLst/>
                        <a:cs typeface="+mj-cs"/>
                      </a:endParaRPr>
                    </a:p>
                  </a:txBody>
                  <a:tcPr marL="23839" marR="23839" marT="0" marB="0"/>
                </a:tc>
                <a:tc>
                  <a:txBody>
                    <a:bodyPr/>
                    <a:lstStyle/>
                    <a:p>
                      <a:pPr algn="ctr" rtl="0">
                        <a:lnSpc>
                          <a:spcPct val="115000"/>
                        </a:lnSpc>
                        <a:spcAft>
                          <a:spcPts val="0"/>
                        </a:spcAft>
                      </a:pPr>
                      <a:r>
                        <a:rPr lang="en-US" sz="1100">
                          <a:effectLst/>
                          <a:cs typeface="+mj-cs"/>
                        </a:rPr>
                        <a:t> </a:t>
                      </a:r>
                    </a:p>
                    <a:p>
                      <a:pPr algn="ctr" rtl="0">
                        <a:lnSpc>
                          <a:spcPct val="115000"/>
                        </a:lnSpc>
                        <a:spcAft>
                          <a:spcPts val="0"/>
                        </a:spcAft>
                      </a:pPr>
                      <a:r>
                        <a:rPr lang="en-US" sz="1100">
                          <a:effectLst/>
                          <a:cs typeface="+mj-cs"/>
                        </a:rPr>
                        <a:t>tDCS  was delivered to the right parietal cortex or the right frontal cortex</a:t>
                      </a:r>
                    </a:p>
                    <a:p>
                      <a:pPr algn="ctr" rtl="0">
                        <a:lnSpc>
                          <a:spcPct val="115000"/>
                        </a:lnSpc>
                        <a:spcAft>
                          <a:spcPts val="0"/>
                        </a:spcAft>
                      </a:pPr>
                      <a:r>
                        <a:rPr lang="en-US" sz="1100">
                          <a:effectLst/>
                          <a:cs typeface="+mj-cs"/>
                        </a:rPr>
                        <a:t> </a:t>
                      </a:r>
                      <a:endParaRPr lang="en-US" sz="1100">
                        <a:effectLst/>
                        <a:latin typeface="Calibri"/>
                        <a:ea typeface="Calibri"/>
                        <a:cs typeface="+mj-cs"/>
                      </a:endParaRPr>
                    </a:p>
                  </a:txBody>
                  <a:tcPr marL="23839" marR="23839" marT="0" marB="0"/>
                </a:tc>
                <a:tc>
                  <a:txBody>
                    <a:bodyPr/>
                    <a:lstStyle/>
                    <a:p>
                      <a:pPr algn="ctr">
                        <a:spcAft>
                          <a:spcPts val="0"/>
                        </a:spcAft>
                      </a:pPr>
                      <a:r>
                        <a:rPr lang="en-US" sz="1100">
                          <a:effectLst/>
                          <a:cs typeface="+mj-cs"/>
                        </a:rPr>
                        <a:t>Healthy participants received tDCS</a:t>
                      </a:r>
                    </a:p>
                    <a:p>
                      <a:pPr algn="ctr">
                        <a:spcAft>
                          <a:spcPts val="0"/>
                        </a:spcAft>
                      </a:pPr>
                      <a:r>
                        <a:rPr lang="en-US" sz="1100">
                          <a:effectLst/>
                          <a:cs typeface="+mj-cs"/>
                        </a:rPr>
                        <a:t>during the first 20 min of a 40-min lasting visual vigilance task</a:t>
                      </a:r>
                    </a:p>
                    <a:p>
                      <a:pPr algn="ctr" rtl="0">
                        <a:lnSpc>
                          <a:spcPct val="115000"/>
                        </a:lnSpc>
                        <a:spcAft>
                          <a:spcPts val="0"/>
                        </a:spcAft>
                      </a:pPr>
                      <a:r>
                        <a:rPr lang="en-US" sz="1100">
                          <a:effectLst/>
                          <a:cs typeface="+mj-cs"/>
                        </a:rPr>
                        <a:t> </a:t>
                      </a:r>
                      <a:endParaRPr lang="en-US" sz="1100">
                        <a:effectLst/>
                        <a:latin typeface="Calibri"/>
                        <a:ea typeface="Calibri"/>
                        <a:cs typeface="+mj-cs"/>
                      </a:endParaRPr>
                    </a:p>
                  </a:txBody>
                  <a:tcPr marL="23839" marR="23839" marT="0" marB="0"/>
                </a:tc>
                <a:tc>
                  <a:txBody>
                    <a:bodyPr/>
                    <a:lstStyle/>
                    <a:p>
                      <a:pPr algn="ctr">
                        <a:spcAft>
                          <a:spcPts val="0"/>
                        </a:spcAft>
                      </a:pPr>
                      <a:r>
                        <a:rPr lang="en-US" sz="1100" dirty="0" smtClean="0">
                          <a:effectLst/>
                          <a:cs typeface="+mj-cs"/>
                        </a:rPr>
                        <a:t>right </a:t>
                      </a:r>
                      <a:r>
                        <a:rPr lang="en-US" sz="1100" dirty="0">
                          <a:effectLst/>
                          <a:cs typeface="+mj-cs"/>
                        </a:rPr>
                        <a:t>parietal stimulation, but not right frontal stimulation, counteracts the increase in RT associated with vigilance </a:t>
                      </a:r>
                      <a:r>
                        <a:rPr lang="en-US" sz="1100" dirty="0" smtClean="0">
                          <a:effectLst/>
                          <a:cs typeface="+mj-cs"/>
                        </a:rPr>
                        <a:t>decrement</a:t>
                      </a:r>
                      <a:endParaRPr lang="en-US" sz="1100" dirty="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 </a:t>
                      </a:r>
                    </a:p>
                    <a:p>
                      <a:pPr algn="ctr" rtl="0">
                        <a:lnSpc>
                          <a:spcPct val="115000"/>
                        </a:lnSpc>
                        <a:spcAft>
                          <a:spcPts val="0"/>
                        </a:spcAft>
                      </a:pPr>
                      <a:r>
                        <a:rPr lang="en-US" sz="1100" dirty="0">
                          <a:effectLst/>
                          <a:cs typeface="+mj-cs"/>
                        </a:rPr>
                        <a:t>Anodal </a:t>
                      </a:r>
                      <a:r>
                        <a:rPr lang="en-US" sz="1100" dirty="0" err="1">
                          <a:effectLst/>
                          <a:cs typeface="+mj-cs"/>
                        </a:rPr>
                        <a:t>tDCS</a:t>
                      </a:r>
                      <a:r>
                        <a:rPr lang="en-US" sz="1100" dirty="0">
                          <a:effectLst/>
                          <a:cs typeface="+mj-cs"/>
                        </a:rPr>
                        <a:t> over the right parietal cortex can counteract the increase in RTs during vigilance performance, but not the increase in subjective </a:t>
                      </a:r>
                      <a:r>
                        <a:rPr lang="en-US" sz="1100" dirty="0" smtClean="0">
                          <a:effectLst/>
                          <a:cs typeface="+mj-cs"/>
                        </a:rPr>
                        <a:t>fatigue</a:t>
                      </a:r>
                      <a:endParaRPr lang="en-US" sz="1100" dirty="0">
                        <a:effectLst/>
                        <a:cs typeface="+mj-cs"/>
                      </a:endParaRPr>
                    </a:p>
                  </a:txBody>
                  <a:tcPr marL="23839" marR="23839" marT="0" marB="0"/>
                </a:tc>
              </a:tr>
              <a:tr h="2026467">
                <a:tc>
                  <a:txBody>
                    <a:bodyPr/>
                    <a:lstStyle/>
                    <a:p>
                      <a:pPr algn="ctr" rtl="0">
                        <a:lnSpc>
                          <a:spcPct val="115000"/>
                        </a:lnSpc>
                        <a:spcAft>
                          <a:spcPts val="0"/>
                        </a:spcAft>
                      </a:pPr>
                      <a:r>
                        <a:rPr lang="en-US" sz="1100" dirty="0">
                          <a:effectLst/>
                          <a:cs typeface="+mj-cs"/>
                        </a:rPr>
                        <a:t>8</a:t>
                      </a:r>
                      <a:endParaRPr lang="en-US" sz="1100" dirty="0">
                        <a:effectLst/>
                        <a:latin typeface="Calibri"/>
                        <a:ea typeface="Calibri"/>
                        <a:cs typeface="+mj-cs"/>
                      </a:endParaRPr>
                    </a:p>
                  </a:txBody>
                  <a:tcPr marL="23839" marR="23839" marT="0" marB="0">
                    <a:solidFill>
                      <a:schemeClr val="tx2">
                        <a:lumMod val="60000"/>
                        <a:lumOff val="40000"/>
                      </a:schemeClr>
                    </a:solidFill>
                  </a:tcPr>
                </a:tc>
                <a:tc>
                  <a:txBody>
                    <a:bodyPr/>
                    <a:lstStyle/>
                    <a:p>
                      <a:pPr algn="ctr" rtl="0">
                        <a:lnSpc>
                          <a:spcPct val="115000"/>
                        </a:lnSpc>
                        <a:spcAft>
                          <a:spcPts val="0"/>
                        </a:spcAft>
                      </a:pPr>
                      <a:r>
                        <a:rPr lang="en-US" sz="1100">
                          <a:effectLst/>
                          <a:cs typeface="+mj-cs"/>
                        </a:rPr>
                        <a:t>Katrin Hanken et al.2016</a:t>
                      </a:r>
                      <a:endParaRPr lang="en-US" sz="110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to investigate whether anodal </a:t>
                      </a:r>
                      <a:r>
                        <a:rPr lang="en-US" sz="1100" dirty="0" err="1">
                          <a:effectLst/>
                          <a:cs typeface="+mj-cs"/>
                        </a:rPr>
                        <a:t>transcranial</a:t>
                      </a:r>
                      <a:r>
                        <a:rPr lang="en-US" sz="1100" dirty="0">
                          <a:effectLst/>
                          <a:cs typeface="+mj-cs"/>
                        </a:rPr>
                        <a:t> direct current stimulation (</a:t>
                      </a:r>
                      <a:r>
                        <a:rPr lang="en-US" sz="1100" dirty="0" err="1">
                          <a:effectLst/>
                          <a:cs typeface="+mj-cs"/>
                        </a:rPr>
                        <a:t>tDCS</a:t>
                      </a:r>
                      <a:r>
                        <a:rPr lang="en-US" sz="1100" dirty="0">
                          <a:effectLst/>
                          <a:cs typeface="+mj-cs"/>
                        </a:rPr>
                        <a:t>) over the right parietal or frontal cortex counteracts fatigue-as-</a:t>
                      </a:r>
                      <a:r>
                        <a:rPr lang="en-US" sz="1100" dirty="0" err="1">
                          <a:effectLst/>
                          <a:cs typeface="+mj-cs"/>
                        </a:rPr>
                        <a:t>sociated</a:t>
                      </a:r>
                      <a:r>
                        <a:rPr lang="en-US" sz="1100" dirty="0">
                          <a:effectLst/>
                          <a:cs typeface="+mj-cs"/>
                        </a:rPr>
                        <a:t> vigilance decrement and subjective fatigue</a:t>
                      </a:r>
                      <a:endParaRPr lang="en-US" sz="1100" dirty="0">
                        <a:effectLst/>
                        <a:latin typeface="Calibri"/>
                        <a:ea typeface="Calibri"/>
                        <a:cs typeface="+mj-cs"/>
                      </a:endParaRPr>
                    </a:p>
                  </a:txBody>
                  <a:tcPr marL="23839" marR="23839" marT="0" marB="0"/>
                </a:tc>
                <a:tc>
                  <a:txBody>
                    <a:bodyPr/>
                    <a:lstStyle/>
                    <a:p>
                      <a:pPr algn="ctr" rtl="0">
                        <a:lnSpc>
                          <a:spcPct val="115000"/>
                        </a:lnSpc>
                        <a:spcAft>
                          <a:spcPts val="0"/>
                        </a:spcAft>
                      </a:pPr>
                      <a:r>
                        <a:rPr lang="en-US" sz="1100">
                          <a:effectLst/>
                          <a:cs typeface="+mj-cs"/>
                        </a:rPr>
                        <a:t>46 MS patients experiencing cognitive fatigue</a:t>
                      </a:r>
                      <a:endParaRPr lang="en-US" sz="110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anodal </a:t>
                      </a:r>
                      <a:r>
                        <a:rPr lang="en-US" sz="1100" dirty="0" err="1">
                          <a:effectLst/>
                          <a:cs typeface="+mj-cs"/>
                        </a:rPr>
                        <a:t>tDCS</a:t>
                      </a:r>
                      <a:r>
                        <a:rPr lang="en-US" sz="1100" dirty="0">
                          <a:effectLst/>
                          <a:cs typeface="+mj-cs"/>
                        </a:rPr>
                        <a:t> over the right parietal cortex</a:t>
                      </a:r>
                      <a:endParaRPr lang="en-US" sz="1100" dirty="0">
                        <a:effectLst/>
                        <a:latin typeface="Calibri"/>
                        <a:ea typeface="Calibri"/>
                        <a:cs typeface="+mj-cs"/>
                      </a:endParaRPr>
                    </a:p>
                  </a:txBody>
                  <a:tcPr marL="23839" marR="23839" marT="0" marB="0"/>
                </a:tc>
                <a:tc>
                  <a:txBody>
                    <a:bodyPr/>
                    <a:lstStyle/>
                    <a:p>
                      <a:pPr algn="ctr">
                        <a:spcAft>
                          <a:spcPts val="0"/>
                        </a:spcAft>
                      </a:pPr>
                      <a:r>
                        <a:rPr lang="en-US" sz="1100">
                          <a:effectLst/>
                          <a:cs typeface="+mj-cs"/>
                        </a:rPr>
                        <a:t>MS patients received</a:t>
                      </a:r>
                    </a:p>
                    <a:p>
                      <a:pPr algn="ctr" rtl="0">
                        <a:lnSpc>
                          <a:spcPct val="115000"/>
                        </a:lnSpc>
                        <a:spcAft>
                          <a:spcPts val="0"/>
                        </a:spcAft>
                      </a:pPr>
                      <a:r>
                        <a:rPr lang="en-US" sz="1100">
                          <a:effectLst/>
                          <a:cs typeface="+mj-cs"/>
                        </a:rPr>
                        <a:t>20 min tDCS before patients performed a 20-min lasting visual vigilance task</a:t>
                      </a:r>
                      <a:endParaRPr lang="en-US" sz="1100">
                        <a:effectLst/>
                        <a:latin typeface="Calibri"/>
                        <a:ea typeface="Calibri"/>
                        <a:cs typeface="+mj-cs"/>
                      </a:endParaRPr>
                    </a:p>
                  </a:txBody>
                  <a:tcPr marL="23839" marR="23839" marT="0" marB="0"/>
                </a:tc>
                <a:tc>
                  <a:txBody>
                    <a:bodyPr/>
                    <a:lstStyle/>
                    <a:p>
                      <a:pPr algn="ctr" rtl="0">
                        <a:lnSpc>
                          <a:spcPct val="115000"/>
                        </a:lnSpc>
                        <a:spcAft>
                          <a:spcPts val="0"/>
                        </a:spcAft>
                      </a:pPr>
                      <a:r>
                        <a:rPr lang="en-US" sz="1100">
                          <a:effectLst/>
                          <a:cs typeface="+mj-cs"/>
                        </a:rPr>
                        <a:t>tDCS had a significant effect on vigilance decrement in mildly to moderately cognitively fatigued MS patients</a:t>
                      </a:r>
                      <a:endParaRPr lang="en-US" sz="1100">
                        <a:effectLst/>
                        <a:latin typeface="Calibri"/>
                        <a:ea typeface="Calibri"/>
                        <a:cs typeface="+mj-cs"/>
                      </a:endParaRPr>
                    </a:p>
                  </a:txBody>
                  <a:tcPr marL="23839" marR="23839" marT="0" marB="0"/>
                </a:tc>
                <a:tc>
                  <a:txBody>
                    <a:bodyPr/>
                    <a:lstStyle/>
                    <a:p>
                      <a:pPr algn="ctr" rtl="0">
                        <a:lnSpc>
                          <a:spcPct val="115000"/>
                        </a:lnSpc>
                        <a:spcAft>
                          <a:spcPts val="0"/>
                        </a:spcAft>
                      </a:pPr>
                      <a:r>
                        <a:rPr lang="en-US" sz="1100" dirty="0">
                          <a:effectLst/>
                          <a:cs typeface="+mj-cs"/>
                        </a:rPr>
                        <a:t> </a:t>
                      </a:r>
                    </a:p>
                    <a:p>
                      <a:pPr algn="ctr" rtl="0">
                        <a:lnSpc>
                          <a:spcPct val="115000"/>
                        </a:lnSpc>
                        <a:spcAft>
                          <a:spcPts val="0"/>
                        </a:spcAft>
                      </a:pPr>
                      <a:r>
                        <a:rPr lang="en-US" sz="1100" dirty="0">
                          <a:effectLst/>
                          <a:cs typeface="+mj-cs"/>
                        </a:rPr>
                        <a:t> </a:t>
                      </a:r>
                      <a:r>
                        <a:rPr lang="en-US" sz="1100" kern="1200" dirty="0" smtClean="0">
                          <a:solidFill>
                            <a:schemeClr val="dk1"/>
                          </a:solidFill>
                          <a:effectLst/>
                          <a:latin typeface="+mn-lt"/>
                          <a:ea typeface="+mn-ea"/>
                          <a:cs typeface="+mn-cs"/>
                        </a:rPr>
                        <a:t>This finding is compatible with our model of fatigue in MS, suggesting a dissociation between the feeling and the behavioral characteristics of fatigue</a:t>
                      </a:r>
                      <a:endParaRPr lang="en-US" sz="1100" dirty="0">
                        <a:effectLst/>
                        <a:cs typeface="+mj-cs"/>
                      </a:endParaRPr>
                    </a:p>
                    <a:p>
                      <a:pPr algn="ctr" rtl="0">
                        <a:lnSpc>
                          <a:spcPct val="115000"/>
                        </a:lnSpc>
                        <a:spcAft>
                          <a:spcPts val="0"/>
                        </a:spcAft>
                      </a:pPr>
                      <a:r>
                        <a:rPr lang="en-US" sz="1100" dirty="0">
                          <a:effectLst/>
                          <a:cs typeface="+mj-cs"/>
                        </a:rPr>
                        <a:t> </a:t>
                      </a:r>
                    </a:p>
                    <a:p>
                      <a:pPr algn="ctr" rtl="0">
                        <a:lnSpc>
                          <a:spcPct val="115000"/>
                        </a:lnSpc>
                        <a:spcAft>
                          <a:spcPts val="0"/>
                        </a:spcAft>
                      </a:pPr>
                      <a:r>
                        <a:rPr lang="en-US" sz="1100" dirty="0">
                          <a:effectLst/>
                          <a:cs typeface="+mj-cs"/>
                        </a:rPr>
                        <a:t> </a:t>
                      </a:r>
                    </a:p>
                    <a:p>
                      <a:pPr algn="ctr" rtl="0">
                        <a:lnSpc>
                          <a:spcPct val="115000"/>
                        </a:lnSpc>
                        <a:spcAft>
                          <a:spcPts val="0"/>
                        </a:spcAft>
                      </a:pPr>
                      <a:r>
                        <a:rPr lang="en-US" sz="1100" dirty="0">
                          <a:effectLst/>
                          <a:cs typeface="+mj-cs"/>
                        </a:rPr>
                        <a:t> </a:t>
                      </a:r>
                    </a:p>
                    <a:p>
                      <a:pPr algn="ctr" rtl="0">
                        <a:lnSpc>
                          <a:spcPct val="115000"/>
                        </a:lnSpc>
                        <a:spcAft>
                          <a:spcPts val="0"/>
                        </a:spcAft>
                      </a:pPr>
                      <a:r>
                        <a:rPr lang="en-US" sz="1100" dirty="0">
                          <a:effectLst/>
                          <a:cs typeface="+mj-cs"/>
                        </a:rPr>
                        <a:t> </a:t>
                      </a:r>
                      <a:endParaRPr lang="en-US" sz="1100" dirty="0">
                        <a:effectLst/>
                        <a:latin typeface="Calibri"/>
                        <a:ea typeface="Calibri"/>
                        <a:cs typeface="+mj-cs"/>
                      </a:endParaRPr>
                    </a:p>
                  </a:txBody>
                  <a:tcPr marL="23839" marR="23839"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11980713"/>
              </p:ext>
            </p:extLst>
          </p:nvPr>
        </p:nvGraphicFramePr>
        <p:xfrm>
          <a:off x="-9151" y="0"/>
          <a:ext cx="9153151" cy="527605"/>
        </p:xfrm>
        <a:graphic>
          <a:graphicData uri="http://schemas.openxmlformats.org/drawingml/2006/table">
            <a:tbl>
              <a:tblPr firstRow="1" firstCol="1" bandRow="1">
                <a:tableStyleId>{5C22544A-7EE6-4342-B048-85BDC9FD1C3A}</a:tableStyleId>
              </a:tblPr>
              <a:tblGrid>
                <a:gridCol w="458116"/>
                <a:gridCol w="916230"/>
                <a:gridCol w="1527050"/>
                <a:gridCol w="916230"/>
                <a:gridCol w="1374345"/>
                <a:gridCol w="1068935"/>
                <a:gridCol w="1221640"/>
                <a:gridCol w="1670605"/>
              </a:tblGrid>
              <a:tr h="527605">
                <a:tc>
                  <a:txBody>
                    <a:bodyPr/>
                    <a:lstStyle/>
                    <a:p>
                      <a:pPr algn="ctr" rtl="0">
                        <a:lnSpc>
                          <a:spcPct val="115000"/>
                        </a:lnSpc>
                        <a:spcAft>
                          <a:spcPts val="0"/>
                        </a:spcAft>
                      </a:pPr>
                      <a:r>
                        <a:rPr lang="en-US" sz="1100" dirty="0">
                          <a:effectLst/>
                        </a:rPr>
                        <a:t>No.</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Author/ Year</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Purpose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Subjects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Intervention</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Duration of</a:t>
                      </a:r>
                    </a:p>
                    <a:p>
                      <a:pPr algn="ctr" rtl="0">
                        <a:lnSpc>
                          <a:spcPct val="115000"/>
                        </a:lnSpc>
                        <a:spcAft>
                          <a:spcPts val="0"/>
                        </a:spcAft>
                      </a:pPr>
                      <a:r>
                        <a:rPr lang="en-US" sz="1100" dirty="0">
                          <a:effectLst/>
                        </a:rPr>
                        <a:t>Treatment</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Outcome Measures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Conclusion</a:t>
                      </a:r>
                      <a:endParaRPr lang="en-US" sz="1100" dirty="0">
                        <a:effectLst/>
                        <a:latin typeface="Calibri"/>
                        <a:ea typeface="Calibri"/>
                        <a:cs typeface="Arial"/>
                      </a:endParaRPr>
                    </a:p>
                  </a:txBody>
                  <a:tcPr marL="30489" marR="30489" marT="0" marB="0"/>
                </a:tc>
              </a:tr>
            </a:tbl>
          </a:graphicData>
        </a:graphic>
      </p:graphicFrame>
    </p:spTree>
    <p:extLst>
      <p:ext uri="{BB962C8B-B14F-4D97-AF65-F5344CB8AC3E}">
        <p14:creationId xmlns:p14="http://schemas.microsoft.com/office/powerpoint/2010/main" val="32970459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91307169"/>
              </p:ext>
            </p:extLst>
          </p:nvPr>
        </p:nvGraphicFramePr>
        <p:xfrm>
          <a:off x="0" y="680310"/>
          <a:ext cx="9144001" cy="6177690"/>
        </p:xfrm>
        <a:graphic>
          <a:graphicData uri="http://schemas.openxmlformats.org/drawingml/2006/table">
            <a:tbl>
              <a:tblPr firstRow="1" firstCol="1" bandRow="1">
                <a:tableStyleId>{5C22544A-7EE6-4342-B048-85BDC9FD1C3A}</a:tableStyleId>
              </a:tblPr>
              <a:tblGrid>
                <a:gridCol w="498299"/>
                <a:gridCol w="901503"/>
                <a:gridCol w="1454007"/>
                <a:gridCol w="891044"/>
                <a:gridCol w="1388392"/>
                <a:gridCol w="1143998"/>
                <a:gridCol w="1266671"/>
                <a:gridCol w="1600087"/>
              </a:tblGrid>
              <a:tr h="1925710">
                <a:tc>
                  <a:txBody>
                    <a:bodyPr/>
                    <a:lstStyle/>
                    <a:p>
                      <a:pPr algn="ctr" rtl="0">
                        <a:lnSpc>
                          <a:spcPct val="115000"/>
                        </a:lnSpc>
                        <a:spcAft>
                          <a:spcPts val="0"/>
                        </a:spcAft>
                      </a:pPr>
                      <a:r>
                        <a:rPr lang="en-US" sz="1200" dirty="0">
                          <a:effectLst/>
                        </a:rPr>
                        <a:t>9</a:t>
                      </a:r>
                      <a:endParaRPr lang="en-US" sz="1200" dirty="0">
                        <a:effectLst/>
                        <a:latin typeface="Calibri"/>
                        <a:ea typeface="Calibri"/>
                        <a:cs typeface="Arial"/>
                      </a:endParaRPr>
                    </a:p>
                  </a:txBody>
                  <a:tcPr marL="30979" marR="30979" marT="0" marB="0">
                    <a:solidFill>
                      <a:schemeClr val="accent1"/>
                    </a:solidFill>
                  </a:tcPr>
                </a:tc>
                <a:tc>
                  <a:txBody>
                    <a:bodyPr/>
                    <a:lstStyle/>
                    <a:p>
                      <a:pPr algn="ctr" rtl="0">
                        <a:lnSpc>
                          <a:spcPct val="115000"/>
                        </a:lnSpc>
                        <a:spcAft>
                          <a:spcPts val="0"/>
                        </a:spcAft>
                      </a:pPr>
                      <a:r>
                        <a:rPr lang="en-US" sz="1200">
                          <a:effectLst/>
                        </a:rPr>
                        <a:t>Tecchio et al. 2014</a:t>
                      </a:r>
                      <a:endParaRPr lang="en-US" sz="120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dirty="0">
                          <a:effectLst/>
                        </a:rPr>
                        <a:t>To assess the effect of bilateral somatosensory cortex</a:t>
                      </a:r>
                    </a:p>
                    <a:p>
                      <a:pPr algn="ctr" rtl="0">
                        <a:lnSpc>
                          <a:spcPct val="115000"/>
                        </a:lnSpc>
                        <a:spcAft>
                          <a:spcPts val="0"/>
                        </a:spcAft>
                      </a:pPr>
                      <a:r>
                        <a:rPr lang="en-US" sz="1200" dirty="0" err="1">
                          <a:effectLst/>
                        </a:rPr>
                        <a:t>n</a:t>
                      </a:r>
                      <a:r>
                        <a:rPr lang="en-US" sz="1200" dirty="0" err="1" smtClean="0">
                          <a:effectLst/>
                        </a:rPr>
                        <a:t>euromodulation</a:t>
                      </a:r>
                      <a:r>
                        <a:rPr lang="en-US" sz="1200" dirty="0" smtClean="0">
                          <a:effectLst/>
                        </a:rPr>
                        <a:t> </a:t>
                      </a:r>
                      <a:r>
                        <a:rPr lang="en-US" sz="1200" dirty="0">
                          <a:effectLst/>
                        </a:rPr>
                        <a:t>in MS fatigue</a:t>
                      </a:r>
                      <a:endParaRPr lang="en-US" sz="1200" dirty="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dirty="0">
                          <a:effectLst/>
                        </a:rPr>
                        <a:t>Ten</a:t>
                      </a:r>
                    </a:p>
                    <a:p>
                      <a:pPr algn="ctr" rtl="0">
                        <a:lnSpc>
                          <a:spcPct val="115000"/>
                        </a:lnSpc>
                        <a:spcAft>
                          <a:spcPts val="0"/>
                        </a:spcAft>
                      </a:pPr>
                      <a:r>
                        <a:rPr lang="en-US" sz="1200" dirty="0">
                          <a:effectLst/>
                        </a:rPr>
                        <a:t>fatigued multiple sclerosis patients</a:t>
                      </a:r>
                      <a:endParaRPr lang="en-US" sz="1200" dirty="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dirty="0">
                          <a:effectLst/>
                        </a:rPr>
                        <a:t>anodal bilateral primary somatosensory areas </a:t>
                      </a:r>
                      <a:r>
                        <a:rPr lang="en-US" sz="1200" dirty="0" err="1">
                          <a:effectLst/>
                        </a:rPr>
                        <a:t>transcranial</a:t>
                      </a:r>
                      <a:endParaRPr lang="en-US" sz="1200" dirty="0">
                        <a:effectLst/>
                      </a:endParaRPr>
                    </a:p>
                    <a:p>
                      <a:pPr algn="ctr" rtl="0">
                        <a:lnSpc>
                          <a:spcPct val="115000"/>
                        </a:lnSpc>
                        <a:spcAft>
                          <a:spcPts val="0"/>
                        </a:spcAft>
                      </a:pPr>
                      <a:r>
                        <a:rPr lang="en-US" sz="1200" dirty="0">
                          <a:effectLst/>
                        </a:rPr>
                        <a:t>direct current stimulation</a:t>
                      </a:r>
                      <a:endParaRPr lang="en-US" sz="1200" dirty="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dirty="0">
                          <a:effectLst/>
                        </a:rPr>
                        <a:t>two blocks of</a:t>
                      </a:r>
                    </a:p>
                    <a:p>
                      <a:pPr algn="ctr" rtl="0">
                        <a:lnSpc>
                          <a:spcPct val="115000"/>
                        </a:lnSpc>
                        <a:spcAft>
                          <a:spcPts val="0"/>
                        </a:spcAft>
                      </a:pPr>
                      <a:r>
                        <a:rPr lang="en-US" sz="1200" dirty="0">
                          <a:effectLst/>
                        </a:rPr>
                        <a:t>5-day, for 15min</a:t>
                      </a:r>
                      <a:endParaRPr lang="en-US" sz="1200" dirty="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a:effectLst/>
                        </a:rPr>
                        <a:t>The real neuromodulation</a:t>
                      </a:r>
                    </a:p>
                    <a:p>
                      <a:pPr algn="ctr" rtl="0">
                        <a:lnSpc>
                          <a:spcPct val="115000"/>
                        </a:lnSpc>
                        <a:spcAft>
                          <a:spcPts val="0"/>
                        </a:spcAft>
                      </a:pPr>
                      <a:r>
                        <a:rPr lang="en-US" sz="1200">
                          <a:effectLst/>
                        </a:rPr>
                        <a:t>OF primary somatosensory cortex reduce</a:t>
                      </a:r>
                    </a:p>
                    <a:p>
                      <a:pPr algn="ctr" rtl="0">
                        <a:lnSpc>
                          <a:spcPct val="115000"/>
                        </a:lnSpc>
                        <a:spcAft>
                          <a:spcPts val="0"/>
                        </a:spcAft>
                      </a:pPr>
                      <a:r>
                        <a:rPr lang="en-US" sz="1200">
                          <a:effectLst/>
                        </a:rPr>
                        <a:t>fatigue in all patients</a:t>
                      </a:r>
                      <a:endParaRPr lang="en-US" sz="1200">
                        <a:effectLst/>
                        <a:latin typeface="Calibri"/>
                        <a:ea typeface="Calibri"/>
                        <a:cs typeface="Arial"/>
                      </a:endParaRPr>
                    </a:p>
                  </a:txBody>
                  <a:tcPr marL="30979" marR="30979" marT="0" marB="0">
                    <a:solidFill>
                      <a:schemeClr val="tx2">
                        <a:lumMod val="40000"/>
                        <a:lumOff val="60000"/>
                      </a:schemeClr>
                    </a:solidFill>
                  </a:tcPr>
                </a:tc>
                <a:tc>
                  <a:txBody>
                    <a:bodyPr/>
                    <a:lstStyle/>
                    <a:p>
                      <a:pPr algn="ctr" rtl="0">
                        <a:lnSpc>
                          <a:spcPct val="115000"/>
                        </a:lnSpc>
                        <a:spcAft>
                          <a:spcPts val="0"/>
                        </a:spcAft>
                      </a:pPr>
                      <a:r>
                        <a:rPr lang="en-US" sz="1200" dirty="0">
                          <a:effectLst/>
                        </a:rPr>
                        <a:t>Anodal</a:t>
                      </a:r>
                    </a:p>
                    <a:p>
                      <a:pPr algn="ctr" rtl="0">
                        <a:lnSpc>
                          <a:spcPct val="115000"/>
                        </a:lnSpc>
                        <a:spcAft>
                          <a:spcPts val="0"/>
                        </a:spcAft>
                      </a:pPr>
                      <a:r>
                        <a:rPr lang="en-US" sz="1200" dirty="0" err="1">
                          <a:effectLst/>
                        </a:rPr>
                        <a:t>tDCS</a:t>
                      </a:r>
                      <a:r>
                        <a:rPr lang="en-US" sz="1200" dirty="0">
                          <a:effectLst/>
                        </a:rPr>
                        <a:t> over bilateral somatosensory areas was able to relief</a:t>
                      </a:r>
                    </a:p>
                    <a:p>
                      <a:pPr algn="ctr" rtl="0">
                        <a:lnSpc>
                          <a:spcPct val="115000"/>
                        </a:lnSpc>
                        <a:spcAft>
                          <a:spcPts val="0"/>
                        </a:spcAft>
                      </a:pPr>
                      <a:r>
                        <a:rPr lang="en-US" sz="1200" dirty="0">
                          <a:effectLst/>
                        </a:rPr>
                        <a:t>fatigue in mildly disabled MS patients</a:t>
                      </a:r>
                      <a:endParaRPr lang="en-US" sz="1200" dirty="0">
                        <a:effectLst/>
                        <a:latin typeface="Calibri"/>
                        <a:ea typeface="Calibri"/>
                        <a:cs typeface="Arial"/>
                      </a:endParaRPr>
                    </a:p>
                  </a:txBody>
                  <a:tcPr marL="30979" marR="30979" marT="0" marB="0">
                    <a:solidFill>
                      <a:schemeClr val="tx2">
                        <a:lumMod val="40000"/>
                        <a:lumOff val="60000"/>
                      </a:schemeClr>
                    </a:solidFill>
                  </a:tcPr>
                </a:tc>
              </a:tr>
              <a:tr h="2679593">
                <a:tc>
                  <a:txBody>
                    <a:bodyPr/>
                    <a:lstStyle/>
                    <a:p>
                      <a:pPr algn="ctr" rtl="0">
                        <a:lnSpc>
                          <a:spcPct val="115000"/>
                        </a:lnSpc>
                        <a:spcAft>
                          <a:spcPts val="0"/>
                        </a:spcAft>
                      </a:pPr>
                      <a:r>
                        <a:rPr lang="en-US" sz="1200" dirty="0">
                          <a:effectLst/>
                        </a:rPr>
                        <a:t>10</a:t>
                      </a:r>
                      <a:endParaRPr lang="en-US" sz="1200" dirty="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E Charvet et al.2017</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To assess the effect of tDCS in MS fatigue</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dirty="0" smtClean="0">
                          <a:effectLst/>
                        </a:rPr>
                        <a:t>26participant </a:t>
                      </a:r>
                      <a:r>
                        <a:rPr lang="en-US" sz="1200" dirty="0">
                          <a:effectLst/>
                        </a:rPr>
                        <a:t>in active </a:t>
                      </a:r>
                      <a:r>
                        <a:rPr lang="en-US" sz="1200" dirty="0" err="1">
                          <a:effectLst/>
                        </a:rPr>
                        <a:t>tDCS</a:t>
                      </a:r>
                      <a:r>
                        <a:rPr lang="en-US" sz="1200" dirty="0">
                          <a:effectLst/>
                        </a:rPr>
                        <a:t> group and 20 participant in control group</a:t>
                      </a:r>
                      <a:endParaRPr lang="en-US" sz="1200" dirty="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dirty="0">
                          <a:effectLst/>
                        </a:rPr>
                        <a:t>Anodal over the left Dorsolateral prefrontal cortex</a:t>
                      </a:r>
                      <a:endParaRPr lang="en-US" sz="1200" dirty="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for openlabel</a:t>
                      </a:r>
                    </a:p>
                    <a:p>
                      <a:pPr algn="ctr" rtl="0">
                        <a:lnSpc>
                          <a:spcPct val="115000"/>
                        </a:lnSpc>
                        <a:spcAft>
                          <a:spcPts val="0"/>
                        </a:spcAft>
                      </a:pPr>
                      <a:r>
                        <a:rPr lang="en-US" sz="1200">
                          <a:effectLst/>
                        </a:rPr>
                        <a:t>tDCS received 10 sessions of 20 minute × 1.5 mA</a:t>
                      </a:r>
                    </a:p>
                    <a:p>
                      <a:pPr algn="ctr" rtl="0">
                        <a:lnSpc>
                          <a:spcPct val="115000"/>
                        </a:lnSpc>
                        <a:spcAft>
                          <a:spcPts val="0"/>
                        </a:spcAft>
                      </a:pPr>
                      <a:r>
                        <a:rPr lang="en-US" sz="1200">
                          <a:effectLst/>
                        </a:rPr>
                        <a:t>stimulation and for Control participants were done cognitive training games for 10 sessions</a:t>
                      </a:r>
                    </a:p>
                    <a:p>
                      <a:pPr algn="ctr" rtl="0">
                        <a:lnSpc>
                          <a:spcPct val="115000"/>
                        </a:lnSpc>
                        <a:spcAft>
                          <a:spcPts val="0"/>
                        </a:spcAft>
                      </a:pPr>
                      <a:r>
                        <a:rPr lang="en-US" sz="1200">
                          <a:effectLst/>
                        </a:rPr>
                        <a:t>× 20 minutes</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fatigue reduced in the active group</a:t>
                      </a:r>
                    </a:p>
                    <a:p>
                      <a:pPr algn="ctr" rtl="0">
                        <a:lnSpc>
                          <a:spcPct val="115000"/>
                        </a:lnSpc>
                        <a:spcAft>
                          <a:spcPts val="0"/>
                        </a:spcAft>
                      </a:pPr>
                      <a:r>
                        <a:rPr lang="en-US" sz="1200">
                          <a:effectLst/>
                        </a:rPr>
                        <a:t> </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dirty="0" err="1">
                          <a:effectLst/>
                        </a:rPr>
                        <a:t>tDCS</a:t>
                      </a:r>
                      <a:r>
                        <a:rPr lang="en-US" sz="1200" dirty="0">
                          <a:effectLst/>
                        </a:rPr>
                        <a:t> is a potential treatment for</a:t>
                      </a:r>
                    </a:p>
                    <a:p>
                      <a:pPr algn="ctr" rtl="0">
                        <a:lnSpc>
                          <a:spcPct val="115000"/>
                        </a:lnSpc>
                        <a:spcAft>
                          <a:spcPts val="0"/>
                        </a:spcAft>
                      </a:pPr>
                      <a:r>
                        <a:rPr lang="en-US" sz="1200" dirty="0">
                          <a:effectLst/>
                        </a:rPr>
                        <a:t>MS-related </a:t>
                      </a:r>
                      <a:r>
                        <a:rPr lang="en-US" sz="1200" dirty="0" smtClean="0">
                          <a:effectLst/>
                        </a:rPr>
                        <a:t>fatigue</a:t>
                      </a:r>
                      <a:endParaRPr lang="en-US" sz="1200" dirty="0">
                        <a:effectLst/>
                        <a:latin typeface="Calibri"/>
                        <a:ea typeface="Calibri"/>
                        <a:cs typeface="Arial"/>
                      </a:endParaRPr>
                    </a:p>
                  </a:txBody>
                  <a:tcPr marL="30979" marR="30979" marT="0" marB="0"/>
                </a:tc>
              </a:tr>
              <a:tr h="1572387">
                <a:tc>
                  <a:txBody>
                    <a:bodyPr/>
                    <a:lstStyle/>
                    <a:p>
                      <a:pPr algn="ctr" rtl="0">
                        <a:lnSpc>
                          <a:spcPct val="115000"/>
                        </a:lnSpc>
                        <a:spcAft>
                          <a:spcPts val="0"/>
                        </a:spcAft>
                      </a:pPr>
                      <a:r>
                        <a:rPr lang="en-US" sz="1200" dirty="0">
                          <a:effectLst/>
                        </a:rPr>
                        <a:t>11</a:t>
                      </a:r>
                      <a:endParaRPr lang="en-US" sz="1200" dirty="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E Charvet et al.2017</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dirty="0">
                          <a:effectLst/>
                        </a:rPr>
                        <a:t>To assess the effect of </a:t>
                      </a:r>
                      <a:r>
                        <a:rPr lang="en-US" sz="1200" dirty="0" err="1">
                          <a:effectLst/>
                        </a:rPr>
                        <a:t>tDCS</a:t>
                      </a:r>
                      <a:r>
                        <a:rPr lang="en-US" sz="1200" dirty="0">
                          <a:effectLst/>
                        </a:rPr>
                        <a:t> in MS fatigue</a:t>
                      </a:r>
                      <a:endParaRPr lang="en-US" sz="1200" dirty="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17participant in active tDCS group and 14 participant in sham tDCS group</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Anodal over the left Dorsolateral prefrontal cortex</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Participants completed 20 sessions of active tDCS or</a:t>
                      </a:r>
                    </a:p>
                    <a:p>
                      <a:pPr algn="ctr" rtl="0">
                        <a:lnSpc>
                          <a:spcPct val="115000"/>
                        </a:lnSpc>
                        <a:spcAft>
                          <a:spcPts val="0"/>
                        </a:spcAft>
                      </a:pPr>
                      <a:r>
                        <a:rPr lang="en-US" sz="1200">
                          <a:effectLst/>
                        </a:rPr>
                        <a:t>sham tDCS, each session lasting 20 minutes</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a:effectLst/>
                        </a:rPr>
                        <a:t>there was statistically significant reduction</a:t>
                      </a:r>
                    </a:p>
                    <a:p>
                      <a:pPr algn="ctr" rtl="0">
                        <a:lnSpc>
                          <a:spcPct val="115000"/>
                        </a:lnSpc>
                        <a:spcAft>
                          <a:spcPts val="0"/>
                        </a:spcAft>
                      </a:pPr>
                      <a:r>
                        <a:rPr lang="en-US" sz="1200">
                          <a:effectLst/>
                        </a:rPr>
                        <a:t>for the active group</a:t>
                      </a:r>
                      <a:endParaRPr lang="en-US" sz="1200">
                        <a:effectLst/>
                        <a:latin typeface="Calibri"/>
                        <a:ea typeface="Calibri"/>
                        <a:cs typeface="Arial"/>
                      </a:endParaRPr>
                    </a:p>
                  </a:txBody>
                  <a:tcPr marL="30979" marR="30979" marT="0" marB="0"/>
                </a:tc>
                <a:tc>
                  <a:txBody>
                    <a:bodyPr/>
                    <a:lstStyle/>
                    <a:p>
                      <a:pPr algn="ctr" rtl="0">
                        <a:lnSpc>
                          <a:spcPct val="115000"/>
                        </a:lnSpc>
                        <a:spcAft>
                          <a:spcPts val="0"/>
                        </a:spcAft>
                      </a:pPr>
                      <a:r>
                        <a:rPr lang="en-US" sz="1200" dirty="0" err="1">
                          <a:effectLst/>
                        </a:rPr>
                        <a:t>tDCS</a:t>
                      </a:r>
                      <a:r>
                        <a:rPr lang="en-US" sz="1200" dirty="0">
                          <a:effectLst/>
                        </a:rPr>
                        <a:t> is a potential treatment for</a:t>
                      </a:r>
                    </a:p>
                    <a:p>
                      <a:pPr algn="ctr" rtl="0">
                        <a:lnSpc>
                          <a:spcPct val="115000"/>
                        </a:lnSpc>
                        <a:spcAft>
                          <a:spcPts val="0"/>
                        </a:spcAft>
                      </a:pPr>
                      <a:r>
                        <a:rPr lang="en-US" sz="1200" dirty="0">
                          <a:effectLst/>
                        </a:rPr>
                        <a:t>MS-related </a:t>
                      </a:r>
                      <a:r>
                        <a:rPr lang="en-US" sz="1200" dirty="0" smtClean="0">
                          <a:effectLst/>
                        </a:rPr>
                        <a:t>fatigue</a:t>
                      </a:r>
                      <a:endParaRPr lang="en-US" sz="1200" dirty="0">
                        <a:effectLst/>
                        <a:latin typeface="Calibri"/>
                        <a:ea typeface="Calibri"/>
                        <a:cs typeface="Arial"/>
                      </a:endParaRPr>
                    </a:p>
                  </a:txBody>
                  <a:tcPr marL="30979" marR="30979" marT="0" marB="0"/>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511766587"/>
              </p:ext>
            </p:extLst>
          </p:nvPr>
        </p:nvGraphicFramePr>
        <p:xfrm>
          <a:off x="0" y="69490"/>
          <a:ext cx="9153151" cy="612860"/>
        </p:xfrm>
        <a:graphic>
          <a:graphicData uri="http://schemas.openxmlformats.org/drawingml/2006/table">
            <a:tbl>
              <a:tblPr firstRow="1" firstCol="1" bandRow="1">
                <a:tableStyleId>{5C22544A-7EE6-4342-B048-85BDC9FD1C3A}</a:tableStyleId>
              </a:tblPr>
              <a:tblGrid>
                <a:gridCol w="601670"/>
                <a:gridCol w="763525"/>
                <a:gridCol w="1527050"/>
                <a:gridCol w="916230"/>
                <a:gridCol w="1374345"/>
                <a:gridCol w="1068935"/>
                <a:gridCol w="1221640"/>
                <a:gridCol w="1679756"/>
              </a:tblGrid>
              <a:tr h="612860">
                <a:tc>
                  <a:txBody>
                    <a:bodyPr/>
                    <a:lstStyle/>
                    <a:p>
                      <a:pPr algn="ctr" rtl="0">
                        <a:lnSpc>
                          <a:spcPct val="115000"/>
                        </a:lnSpc>
                        <a:spcAft>
                          <a:spcPts val="0"/>
                        </a:spcAft>
                      </a:pPr>
                      <a:r>
                        <a:rPr lang="en-US" sz="1100" dirty="0">
                          <a:effectLst/>
                        </a:rPr>
                        <a:t>No.</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Author/ Year</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Purpose</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Subjects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Intervention</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Duration of</a:t>
                      </a:r>
                    </a:p>
                    <a:p>
                      <a:pPr algn="ctr" rtl="0">
                        <a:lnSpc>
                          <a:spcPct val="115000"/>
                        </a:lnSpc>
                        <a:spcAft>
                          <a:spcPts val="0"/>
                        </a:spcAft>
                      </a:pPr>
                      <a:r>
                        <a:rPr lang="en-US" sz="1100" dirty="0">
                          <a:effectLst/>
                        </a:rPr>
                        <a:t>Treatment</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Outcome Measures</a:t>
                      </a:r>
                      <a:endParaRPr lang="en-US" sz="1100" dirty="0">
                        <a:effectLst/>
                        <a:latin typeface="Calibri"/>
                        <a:ea typeface="Calibri"/>
                        <a:cs typeface="Arial"/>
                      </a:endParaRPr>
                    </a:p>
                  </a:txBody>
                  <a:tcPr marL="30489" marR="30489" marT="0" marB="0"/>
                </a:tc>
                <a:tc>
                  <a:txBody>
                    <a:bodyPr/>
                    <a:lstStyle/>
                    <a:p>
                      <a:pPr algn="ctr" rtl="0">
                        <a:lnSpc>
                          <a:spcPct val="115000"/>
                        </a:lnSpc>
                        <a:spcAft>
                          <a:spcPts val="0"/>
                        </a:spcAft>
                      </a:pPr>
                      <a:r>
                        <a:rPr lang="en-US" sz="1100" dirty="0">
                          <a:effectLst/>
                        </a:rPr>
                        <a:t>Conclusion</a:t>
                      </a:r>
                      <a:endParaRPr lang="en-US" sz="1100" dirty="0">
                        <a:effectLst/>
                        <a:latin typeface="Calibri"/>
                        <a:ea typeface="Calibri"/>
                        <a:cs typeface="Arial"/>
                      </a:endParaRPr>
                    </a:p>
                  </a:txBody>
                  <a:tcPr marL="30489" marR="30489" marT="0" marB="0"/>
                </a:tc>
              </a:tr>
            </a:tbl>
          </a:graphicData>
        </a:graphic>
      </p:graphicFrame>
    </p:spTree>
    <p:extLst>
      <p:ext uri="{BB962C8B-B14F-4D97-AF65-F5344CB8AC3E}">
        <p14:creationId xmlns:p14="http://schemas.microsoft.com/office/powerpoint/2010/main" val="23167997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587" y="833015"/>
            <a:ext cx="8542329" cy="763525"/>
          </a:xfrm>
        </p:spPr>
        <p:txBody>
          <a:bodyPr>
            <a:normAutofit fontScale="90000"/>
          </a:bodyPr>
          <a:lstStyle/>
          <a:p>
            <a:r>
              <a:rPr lang="en-US" dirty="0" smtClean="0"/>
              <a:t>Electrode placement of some variant protocols </a:t>
            </a:r>
            <a:endParaRPr lang="fa-IR"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901950"/>
            <a:ext cx="9144000" cy="495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023844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195" y="1138425"/>
            <a:ext cx="8093365" cy="610820"/>
          </a:xfrm>
        </p:spPr>
        <p:txBody>
          <a:bodyPr>
            <a:noAutofit/>
          </a:bodyPr>
          <a:lstStyle/>
          <a:p>
            <a:pPr algn="l"/>
            <a:r>
              <a:rPr lang="en-US" sz="4000" dirty="0" err="1" smtClean="0"/>
              <a:t>Disccusion</a:t>
            </a:r>
            <a:r>
              <a:rPr lang="en-US" sz="4000" dirty="0"/>
              <a:t>:</a:t>
            </a:r>
            <a:endParaRPr lang="fa-IR" sz="4000" dirty="0"/>
          </a:p>
        </p:txBody>
      </p:sp>
      <p:sp>
        <p:nvSpPr>
          <p:cNvPr id="3" name="Content Placeholder 2"/>
          <p:cNvSpPr>
            <a:spLocks noGrp="1"/>
          </p:cNvSpPr>
          <p:nvPr>
            <p:ph idx="1"/>
          </p:nvPr>
        </p:nvSpPr>
        <p:spPr>
          <a:xfrm>
            <a:off x="1050635" y="2054655"/>
            <a:ext cx="8093365" cy="4581150"/>
          </a:xfrm>
        </p:spPr>
        <p:txBody>
          <a:bodyPr>
            <a:normAutofit/>
          </a:bodyPr>
          <a:lstStyle/>
          <a:p>
            <a:pPr>
              <a:buFont typeface="Wingdings" pitchFamily="2" charset="2"/>
              <a:buChar char="ü"/>
            </a:pPr>
            <a:r>
              <a:rPr lang="en-US" dirty="0"/>
              <a:t>To sum up what has been recap </a:t>
            </a:r>
            <a:r>
              <a:rPr lang="en-US" dirty="0" smtClean="0"/>
              <a:t>regarding </a:t>
            </a:r>
            <a:r>
              <a:rPr lang="en-US" dirty="0"/>
              <a:t>to the contradictory results among different studies it seems</a:t>
            </a:r>
            <a:r>
              <a:rPr lang="en-US" b="1" dirty="0"/>
              <a:t> </a:t>
            </a:r>
            <a:r>
              <a:rPr lang="en-US" dirty="0"/>
              <a:t>difficult to conclude that </a:t>
            </a:r>
            <a:r>
              <a:rPr lang="en-US" dirty="0" err="1"/>
              <a:t>tDCS</a:t>
            </a:r>
            <a:r>
              <a:rPr lang="en-US" dirty="0"/>
              <a:t> is an effective approach in the treatment of fatigue in patients with MS however further research is necessary</a:t>
            </a:r>
            <a:endParaRPr lang="fa-IR" dirty="0">
              <a:solidFill>
                <a:srgbClr val="FF0000"/>
              </a:solidFill>
            </a:endParaRPr>
          </a:p>
        </p:txBody>
      </p:sp>
    </p:spTree>
    <p:extLst>
      <p:ext uri="{BB962C8B-B14F-4D97-AF65-F5344CB8AC3E}">
        <p14:creationId xmlns:p14="http://schemas.microsoft.com/office/powerpoint/2010/main" val="30006256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195" y="527605"/>
            <a:ext cx="6719019" cy="763525"/>
          </a:xfrm>
        </p:spPr>
        <p:txBody>
          <a:bodyPr/>
          <a:lstStyle/>
          <a:p>
            <a:r>
              <a:rPr lang="en-US" dirty="0" smtClean="0"/>
              <a:t>Conclusion:</a:t>
            </a:r>
            <a:endParaRPr lang="fa-IR" dirty="0"/>
          </a:p>
        </p:txBody>
      </p:sp>
      <p:sp>
        <p:nvSpPr>
          <p:cNvPr id="3" name="Content Placeholder 2"/>
          <p:cNvSpPr>
            <a:spLocks noGrp="1"/>
          </p:cNvSpPr>
          <p:nvPr>
            <p:ph idx="1"/>
          </p:nvPr>
        </p:nvSpPr>
        <p:spPr>
          <a:xfrm>
            <a:off x="1365195" y="1443835"/>
            <a:ext cx="6719019" cy="4275740"/>
          </a:xfrm>
        </p:spPr>
        <p:txBody>
          <a:bodyPr>
            <a:normAutofit fontScale="92500" lnSpcReduction="10000"/>
          </a:bodyPr>
          <a:lstStyle/>
          <a:p>
            <a:pPr marL="0" indent="0">
              <a:buNone/>
            </a:pPr>
            <a:r>
              <a:rPr lang="en-US" dirty="0" smtClean="0"/>
              <a:t>In conclusion because </a:t>
            </a:r>
            <a:r>
              <a:rPr lang="en-US" dirty="0"/>
              <a:t>this is a new method in treatment of </a:t>
            </a:r>
            <a:r>
              <a:rPr lang="en-US" dirty="0" err="1"/>
              <a:t>fatique</a:t>
            </a:r>
            <a:r>
              <a:rPr lang="en-US" dirty="0"/>
              <a:t> in MS patients, and the number of studies are rare and also their methodology are varied, but many of these articles have reported positive effects of TDCS in treatment of fatigue. As this treatment has less adverse effects , we need to consider more studies with specific method and greater sample sizes for achieve reliable results and a specific protocol for the treatment of fatigue in MS patients.</a:t>
            </a:r>
          </a:p>
          <a:p>
            <a:pPr marL="0" indent="0">
              <a:buNone/>
            </a:pPr>
            <a:endParaRPr lang="fa-IR" dirty="0"/>
          </a:p>
        </p:txBody>
      </p:sp>
    </p:spTree>
    <p:extLst>
      <p:ext uri="{BB962C8B-B14F-4D97-AF65-F5344CB8AC3E}">
        <p14:creationId xmlns:p14="http://schemas.microsoft.com/office/powerpoint/2010/main" val="39819021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7900" y="1443835"/>
            <a:ext cx="6719019" cy="763525"/>
          </a:xfrm>
        </p:spPr>
        <p:txBody>
          <a:bodyPr/>
          <a:lstStyle/>
          <a:p>
            <a:pPr algn="ctr"/>
            <a:r>
              <a:rPr lang="en-US" dirty="0" smtClean="0"/>
              <a:t>Thanks for your attention</a:t>
            </a:r>
            <a:endParaRPr lang="fa-IR" dirty="0"/>
          </a:p>
        </p:txBody>
      </p:sp>
      <p:pic>
        <p:nvPicPr>
          <p:cNvPr id="2053" name="Picture 5" descr="Related imag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365195" y="2665475"/>
            <a:ext cx="7024429" cy="5039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58337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1574</Words>
  <Application>Microsoft Office PowerPoint</Application>
  <PresentationFormat>On-screen Show (4:3)</PresentationFormat>
  <Paragraphs>293</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The effect of tDCS on fatigue of multiple sclerosis patients  (review of randomized control clinical trials) </vt:lpstr>
      <vt:lpstr>Introduction</vt:lpstr>
      <vt:lpstr>PowerPoint Presentation</vt:lpstr>
      <vt:lpstr>PowerPoint Presentation</vt:lpstr>
      <vt:lpstr>Cycle of MS Symptoms: Related and Interdependent</vt:lpstr>
      <vt:lpstr>PowerPoint Presentation</vt:lpstr>
      <vt:lpstr>Multiple sclerosis fatigue </vt:lpstr>
      <vt:lpstr>PowerPoint Presentation</vt:lpstr>
      <vt:lpstr>PowerPoint Presentation</vt:lpstr>
      <vt:lpstr>PowerPoint Presentation</vt:lpstr>
      <vt:lpstr>MS fatigue has multifactorial nature</vt:lpstr>
      <vt:lpstr>The multimodal approaches able to ameliorate fatigue acording to the International guidelines: </vt:lpstr>
      <vt:lpstr>Fatigue management </vt:lpstr>
      <vt:lpstr>Transcranial direct current stimulation (tDCS) </vt:lpstr>
      <vt:lpstr>tDCS has two types of stimulation </vt:lpstr>
      <vt:lpstr>Advantages AND Side effects</vt:lpstr>
      <vt:lpstr>How long do effects from tDCS last? </vt:lpstr>
      <vt:lpstr>The aim of this research</vt:lpstr>
      <vt:lpstr>PowerPoint Presentation</vt:lpstr>
      <vt:lpstr> Summarized details of the studies in the effect of tDCS on fatigue of multiple sclerosis </vt:lpstr>
      <vt:lpstr>PowerPoint Presentation</vt:lpstr>
      <vt:lpstr>PowerPoint Presentation</vt:lpstr>
      <vt:lpstr>PowerPoint Presentation</vt:lpstr>
      <vt:lpstr>Electrode placement of some variant protocols </vt:lpstr>
      <vt:lpstr>Disccusion:</vt:lpstr>
      <vt:lpstr>Conclusion:</vt:lpstr>
      <vt:lpstr>Thanks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2014-02-20T03:58:06Z</dcterms:created>
  <dcterms:modified xsi:type="dcterms:W3CDTF">2017-11-24T17:28:41Z</dcterms:modified>
</cp:coreProperties>
</file>