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5"/>
  </p:handoutMasterIdLst>
  <p:sldIdLst>
    <p:sldId id="256" r:id="rId2"/>
    <p:sldId id="257" r:id="rId3"/>
    <p:sldId id="258" r:id="rId4"/>
    <p:sldId id="278" r:id="rId5"/>
    <p:sldId id="259" r:id="rId6"/>
    <p:sldId id="269" r:id="rId7"/>
    <p:sldId id="270" r:id="rId8"/>
    <p:sldId id="260" r:id="rId9"/>
    <p:sldId id="262" r:id="rId10"/>
    <p:sldId id="263" r:id="rId11"/>
    <p:sldId id="273" r:id="rId12"/>
    <p:sldId id="264" r:id="rId13"/>
    <p:sldId id="265" r:id="rId14"/>
    <p:sldId id="266" r:id="rId15"/>
    <p:sldId id="267" r:id="rId16"/>
    <p:sldId id="271" r:id="rId17"/>
    <p:sldId id="275" r:id="rId18"/>
    <p:sldId id="276" r:id="rId19"/>
    <p:sldId id="274" r:id="rId20"/>
    <p:sldId id="268" r:id="rId21"/>
    <p:sldId id="277" r:id="rId22"/>
    <p:sldId id="279" r:id="rId23"/>
    <p:sldId id="272" r:id="rId24"/>
  </p:sldIdLst>
  <p:sldSz cx="9144000" cy="6858000" type="screen4x3"/>
  <p:notesSz cx="7077075" cy="9383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186"/>
          </a:xfrm>
          <a:prstGeom prst="rect">
            <a:avLst/>
          </a:prstGeom>
        </p:spPr>
        <p:txBody>
          <a:bodyPr vert="horz" lIns="94055" tIns="47028" rIns="94055" bIns="47028" rtlCol="0"/>
          <a:lstStyle>
            <a:lvl1pPr algn="l">
              <a:defRPr sz="1200"/>
            </a:lvl1pPr>
          </a:lstStyle>
          <a:p>
            <a:endParaRPr lang="en-CA"/>
          </a:p>
        </p:txBody>
      </p:sp>
      <p:sp>
        <p:nvSpPr>
          <p:cNvPr id="3" name="Date Placeholder 2"/>
          <p:cNvSpPr>
            <a:spLocks noGrp="1"/>
          </p:cNvSpPr>
          <p:nvPr>
            <p:ph type="dt" sz="quarter" idx="1"/>
          </p:nvPr>
        </p:nvSpPr>
        <p:spPr>
          <a:xfrm>
            <a:off x="4008705" y="0"/>
            <a:ext cx="3066733" cy="469186"/>
          </a:xfrm>
          <a:prstGeom prst="rect">
            <a:avLst/>
          </a:prstGeom>
        </p:spPr>
        <p:txBody>
          <a:bodyPr vert="horz" lIns="94055" tIns="47028" rIns="94055" bIns="47028" rtlCol="0"/>
          <a:lstStyle>
            <a:lvl1pPr algn="r">
              <a:defRPr sz="1200"/>
            </a:lvl1pPr>
          </a:lstStyle>
          <a:p>
            <a:fld id="{8807559C-05AF-4A4A-8549-660524E30252}" type="datetimeFigureOut">
              <a:rPr lang="en-CA" smtClean="0"/>
              <a:pPr/>
              <a:t>2015-07-28</a:t>
            </a:fld>
            <a:endParaRPr lang="en-CA"/>
          </a:p>
        </p:txBody>
      </p:sp>
      <p:sp>
        <p:nvSpPr>
          <p:cNvPr id="4" name="Footer Placeholder 3"/>
          <p:cNvSpPr>
            <a:spLocks noGrp="1"/>
          </p:cNvSpPr>
          <p:nvPr>
            <p:ph type="ftr" sz="quarter" idx="2"/>
          </p:nvPr>
        </p:nvSpPr>
        <p:spPr>
          <a:xfrm>
            <a:off x="0" y="8912899"/>
            <a:ext cx="3066733" cy="469186"/>
          </a:xfrm>
          <a:prstGeom prst="rect">
            <a:avLst/>
          </a:prstGeom>
        </p:spPr>
        <p:txBody>
          <a:bodyPr vert="horz" lIns="94055" tIns="47028" rIns="94055" bIns="47028" rtlCol="0" anchor="b"/>
          <a:lstStyle>
            <a:lvl1pPr algn="l">
              <a:defRPr sz="1200"/>
            </a:lvl1pPr>
          </a:lstStyle>
          <a:p>
            <a:endParaRPr lang="en-CA"/>
          </a:p>
        </p:txBody>
      </p:sp>
      <p:sp>
        <p:nvSpPr>
          <p:cNvPr id="5" name="Slide Number Placeholder 4"/>
          <p:cNvSpPr>
            <a:spLocks noGrp="1"/>
          </p:cNvSpPr>
          <p:nvPr>
            <p:ph type="sldNum" sz="quarter" idx="3"/>
          </p:nvPr>
        </p:nvSpPr>
        <p:spPr>
          <a:xfrm>
            <a:off x="4008705" y="8912899"/>
            <a:ext cx="3066733" cy="469186"/>
          </a:xfrm>
          <a:prstGeom prst="rect">
            <a:avLst/>
          </a:prstGeom>
        </p:spPr>
        <p:txBody>
          <a:bodyPr vert="horz" lIns="94055" tIns="47028" rIns="94055" bIns="47028" rtlCol="0" anchor="b"/>
          <a:lstStyle>
            <a:lvl1pPr algn="r">
              <a:defRPr sz="1200"/>
            </a:lvl1pPr>
          </a:lstStyle>
          <a:p>
            <a:fld id="{C9F1D45C-B616-4346-B642-42D4AAA2AD59}" type="slidenum">
              <a:rPr lang="en-CA" smtClean="0"/>
              <a:pPr/>
              <a:t>‹#›</a:t>
            </a:fld>
            <a:endParaRPr lang="en-CA"/>
          </a:p>
        </p:txBody>
      </p:sp>
    </p:spTree>
    <p:extLst>
      <p:ext uri="{BB962C8B-B14F-4D97-AF65-F5344CB8AC3E}">
        <p14:creationId xmlns:p14="http://schemas.microsoft.com/office/powerpoint/2010/main" val="56358323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3836EBFF-671E-4D3E-99B5-1C9EA5431914}" type="datetimeFigureOut">
              <a:rPr lang="en-CA" smtClean="0"/>
              <a:pPr/>
              <a:t>2015-07-28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9F3125C-4654-4502-B445-2A4F6644B985}"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3836EBFF-671E-4D3E-99B5-1C9EA5431914}" type="datetimeFigureOut">
              <a:rPr lang="en-CA" smtClean="0"/>
              <a:pPr/>
              <a:t>2015-07-28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9F3125C-4654-4502-B445-2A4F6644B985}"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36EBFF-671E-4D3E-99B5-1C9EA5431914}" type="datetimeFigureOut">
              <a:rPr lang="en-CA" smtClean="0"/>
              <a:pPr/>
              <a:t>2015-07-28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9F3125C-4654-4502-B445-2A4F6644B985}"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3836EBFF-671E-4D3E-99B5-1C9EA5431914}" type="datetimeFigureOut">
              <a:rPr lang="en-CA" smtClean="0"/>
              <a:pPr/>
              <a:t>2015-07-28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9F3125C-4654-4502-B445-2A4F6644B985}"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3836EBFF-671E-4D3E-99B5-1C9EA5431914}" type="datetimeFigureOut">
              <a:rPr lang="en-CA" smtClean="0"/>
              <a:pPr/>
              <a:t>2015-07-28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F9F3125C-4654-4502-B445-2A4F6644B985}"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3836EBFF-671E-4D3E-99B5-1C9EA5431914}" type="datetimeFigureOut">
              <a:rPr lang="en-CA" smtClean="0"/>
              <a:pPr/>
              <a:t>2015-07-28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F9F3125C-4654-4502-B445-2A4F6644B985}"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36EBFF-671E-4D3E-99B5-1C9EA5431914}" type="datetimeFigureOut">
              <a:rPr lang="en-CA" smtClean="0"/>
              <a:pPr/>
              <a:t>2015-07-28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F9F3125C-4654-4502-B445-2A4F6644B985}"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36EBFF-671E-4D3E-99B5-1C9EA5431914}" type="datetimeFigureOut">
              <a:rPr lang="en-CA" smtClean="0"/>
              <a:pPr/>
              <a:t>2015-07-28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9F3125C-4654-4502-B445-2A4F6644B985}"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36EBFF-671E-4D3E-99B5-1C9EA5431914}" type="datetimeFigureOut">
              <a:rPr lang="en-CA" smtClean="0"/>
              <a:pPr/>
              <a:t>2015-07-28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9F3125C-4654-4502-B445-2A4F6644B985}"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3836EBFF-671E-4D3E-99B5-1C9EA5431914}" type="datetimeFigureOut">
              <a:rPr lang="en-CA" smtClean="0"/>
              <a:pPr/>
              <a:t>2015-07-28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9F3125C-4654-4502-B445-2A4F6644B985}"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3836EBFF-671E-4D3E-99B5-1C9EA5431914}" type="datetimeFigureOut">
              <a:rPr lang="en-CA" smtClean="0"/>
              <a:pPr/>
              <a:t>2015-07-28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9F3125C-4654-4502-B445-2A4F6644B985}"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36EBFF-671E-4D3E-99B5-1C9EA5431914}" type="datetimeFigureOut">
              <a:rPr lang="en-CA" smtClean="0"/>
              <a:pPr/>
              <a:t>2015-07-28</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F3125C-4654-4502-B445-2A4F6644B985}"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0649"/>
            <a:ext cx="7772400" cy="1440159"/>
          </a:xfrm>
        </p:spPr>
        <p:txBody>
          <a:bodyPr>
            <a:normAutofit/>
          </a:bodyPr>
          <a:lstStyle/>
          <a:p>
            <a:r>
              <a:rPr lang="en-CA" sz="3600" dirty="0" smtClean="0"/>
              <a:t>Family Presence During Resuscitation:</a:t>
            </a:r>
            <a:br>
              <a:rPr lang="en-CA" sz="3600" dirty="0" smtClean="0"/>
            </a:br>
            <a:r>
              <a:rPr lang="en-CA" sz="3600" dirty="0" smtClean="0"/>
              <a:t>To Be or Not To Be</a:t>
            </a:r>
            <a:endParaRPr lang="en-CA" sz="3600" dirty="0"/>
          </a:p>
        </p:txBody>
      </p:sp>
      <p:sp>
        <p:nvSpPr>
          <p:cNvPr id="3" name="Subtitle 2"/>
          <p:cNvSpPr>
            <a:spLocks noGrp="1"/>
          </p:cNvSpPr>
          <p:nvPr>
            <p:ph type="subTitle" idx="1"/>
          </p:nvPr>
        </p:nvSpPr>
        <p:spPr/>
        <p:txBody>
          <a:bodyPr>
            <a:normAutofit fontScale="92500" lnSpcReduction="10000"/>
          </a:bodyPr>
          <a:lstStyle/>
          <a:p>
            <a:r>
              <a:rPr lang="en-CA" sz="2000" dirty="0" smtClean="0"/>
              <a:t>Shirley Strachan-</a:t>
            </a:r>
            <a:r>
              <a:rPr lang="en-CA" sz="2000" dirty="0" err="1" smtClean="0"/>
              <a:t>Jackman</a:t>
            </a:r>
            <a:r>
              <a:rPr lang="en-CA" sz="2000" dirty="0" smtClean="0"/>
              <a:t> RN(EC), MN, ENC(C)</a:t>
            </a:r>
          </a:p>
          <a:p>
            <a:r>
              <a:rPr lang="en-CA" sz="2000" dirty="0" smtClean="0"/>
              <a:t>Nurse Practitioner Emergency Medicine</a:t>
            </a:r>
          </a:p>
          <a:p>
            <a:r>
              <a:rPr lang="en-CA" sz="2000" dirty="0" smtClean="0"/>
              <a:t>Toronto Western Hospital- University Health Network</a:t>
            </a:r>
          </a:p>
          <a:p>
            <a:endParaRPr lang="en-CA" sz="2000" dirty="0" smtClean="0"/>
          </a:p>
          <a:p>
            <a:r>
              <a:rPr lang="en-CA" sz="2000" dirty="0" smtClean="0"/>
              <a:t>Euro Nursing 2015- July 29, 2015</a:t>
            </a:r>
            <a:endParaRPr lang="en-CA" sz="2000" dirty="0"/>
          </a:p>
        </p:txBody>
      </p:sp>
      <p:pic>
        <p:nvPicPr>
          <p:cNvPr id="4" name="Picture 3" descr="family presence.png"/>
          <p:cNvPicPr>
            <a:picLocks noChangeAspect="1"/>
          </p:cNvPicPr>
          <p:nvPr/>
        </p:nvPicPr>
        <p:blipFill>
          <a:blip r:embed="rId2" cstate="print"/>
          <a:stretch>
            <a:fillRect/>
          </a:stretch>
        </p:blipFill>
        <p:spPr>
          <a:xfrm>
            <a:off x="3347864" y="1844824"/>
            <a:ext cx="2286000" cy="1752600"/>
          </a:xfrm>
          <a:prstGeom prst="rect">
            <a:avLst/>
          </a:prstGeom>
        </p:spPr>
      </p:pic>
      <p:pic>
        <p:nvPicPr>
          <p:cNvPr id="23554" name="Picture 2" descr="http://tse1.mm.bing.net/th?&amp;id=JN.0QcG1fLN4eKCuKuM1ld2yg&amp;w=300&amp;h=300&amp;c=0&amp;pid=1.9&amp;rs=0&amp;p=0"/>
          <p:cNvPicPr>
            <a:picLocks noChangeAspect="1" noChangeArrowheads="1"/>
          </p:cNvPicPr>
          <p:nvPr/>
        </p:nvPicPr>
        <p:blipFill>
          <a:blip r:embed="rId3" cstate="print"/>
          <a:srcRect/>
          <a:stretch>
            <a:fillRect/>
          </a:stretch>
        </p:blipFill>
        <p:spPr bwMode="auto">
          <a:xfrm>
            <a:off x="63500" y="-427038"/>
            <a:ext cx="1895475" cy="895351"/>
          </a:xfrm>
          <a:prstGeom prst="rect">
            <a:avLst/>
          </a:prstGeom>
          <a:noFill/>
        </p:spPr>
      </p:pic>
      <p:pic>
        <p:nvPicPr>
          <p:cNvPr id="6" name="Picture 5" descr="uhn logo.jpg"/>
          <p:cNvPicPr>
            <a:picLocks noChangeAspect="1"/>
          </p:cNvPicPr>
          <p:nvPr/>
        </p:nvPicPr>
        <p:blipFill>
          <a:blip r:embed="rId3" cstate="print"/>
          <a:stretch>
            <a:fillRect/>
          </a:stretch>
        </p:blipFill>
        <p:spPr>
          <a:xfrm>
            <a:off x="7248525" y="6021288"/>
            <a:ext cx="1895475" cy="72008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Outline</a:t>
            </a:r>
            <a:endParaRPr lang="en-CA" dirty="0"/>
          </a:p>
        </p:txBody>
      </p:sp>
      <p:sp>
        <p:nvSpPr>
          <p:cNvPr id="3" name="Content Placeholder 2"/>
          <p:cNvSpPr>
            <a:spLocks noGrp="1"/>
          </p:cNvSpPr>
          <p:nvPr>
            <p:ph idx="1"/>
          </p:nvPr>
        </p:nvSpPr>
        <p:spPr/>
        <p:txBody>
          <a:bodyPr/>
          <a:lstStyle/>
          <a:p>
            <a:pPr>
              <a:buNone/>
            </a:pPr>
            <a:r>
              <a:rPr lang="en-CA" dirty="0" smtClean="0"/>
              <a:t>	This presentation will discuss the findings of our phenomenological study that was undertaken to describe “the lived experiences of families who were present during cardiopulmonary resuscitation (CPR)” in the emergency department setting.</a:t>
            </a:r>
            <a:endParaRPr lang="en-CA" dirty="0"/>
          </a:p>
        </p:txBody>
      </p:sp>
      <p:pic>
        <p:nvPicPr>
          <p:cNvPr id="21506" name="Picture 2" descr="http://tse1.mm.bing.net/th?&amp;id=JN.0QcG1fLN4eKCuKuM1ld2yg&amp;w=300&amp;h=300&amp;c=0&amp;pid=1.9&amp;rs=0&amp;p=0"/>
          <p:cNvPicPr>
            <a:picLocks noChangeAspect="1" noChangeArrowheads="1"/>
          </p:cNvPicPr>
          <p:nvPr/>
        </p:nvPicPr>
        <p:blipFill>
          <a:blip r:embed="rId2" cstate="print"/>
          <a:srcRect/>
          <a:stretch>
            <a:fillRect/>
          </a:stretch>
        </p:blipFill>
        <p:spPr bwMode="auto">
          <a:xfrm>
            <a:off x="63500" y="-427038"/>
            <a:ext cx="1895475" cy="895351"/>
          </a:xfrm>
          <a:prstGeom prst="rect">
            <a:avLst/>
          </a:prstGeom>
          <a:noFill/>
        </p:spPr>
      </p:pic>
      <p:pic>
        <p:nvPicPr>
          <p:cNvPr id="5" name="Picture 4" descr="uhn logo.jpg"/>
          <p:cNvPicPr>
            <a:picLocks noChangeAspect="1"/>
          </p:cNvPicPr>
          <p:nvPr/>
        </p:nvPicPr>
        <p:blipFill>
          <a:blip r:embed="rId2" cstate="print"/>
          <a:stretch>
            <a:fillRect/>
          </a:stretch>
        </p:blipFill>
        <p:spPr>
          <a:xfrm>
            <a:off x="7248525" y="5805264"/>
            <a:ext cx="1895475" cy="89535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Significance </a:t>
            </a:r>
            <a:endParaRPr lang="en-CA" dirty="0"/>
          </a:p>
        </p:txBody>
      </p:sp>
      <p:sp>
        <p:nvSpPr>
          <p:cNvPr id="3" name="Content Placeholder 2"/>
          <p:cNvSpPr>
            <a:spLocks noGrp="1"/>
          </p:cNvSpPr>
          <p:nvPr>
            <p:ph idx="1"/>
          </p:nvPr>
        </p:nvSpPr>
        <p:spPr/>
        <p:txBody>
          <a:bodyPr>
            <a:normAutofit/>
          </a:bodyPr>
          <a:lstStyle/>
          <a:p>
            <a:pPr>
              <a:buNone/>
            </a:pPr>
            <a:r>
              <a:rPr lang="en-CA" dirty="0" smtClean="0"/>
              <a:t>	A  better understanding of family presence during resuscitation,  will inform how care can best support the needs of individuals who wish to be at their family members bedside   </a:t>
            </a:r>
          </a:p>
          <a:p>
            <a:endParaRPr lang="en-CA" dirty="0"/>
          </a:p>
          <a:p>
            <a:endParaRPr lang="en-CA" dirty="0" smtClean="0"/>
          </a:p>
        </p:txBody>
      </p:sp>
      <p:pic>
        <p:nvPicPr>
          <p:cNvPr id="4" name="Picture 3" descr="uhn logo.jpg"/>
          <p:cNvPicPr>
            <a:picLocks noChangeAspect="1"/>
          </p:cNvPicPr>
          <p:nvPr/>
        </p:nvPicPr>
        <p:blipFill>
          <a:blip r:embed="rId2" cstate="print"/>
          <a:stretch>
            <a:fillRect/>
          </a:stretch>
        </p:blipFill>
        <p:spPr>
          <a:xfrm>
            <a:off x="7248525" y="6021288"/>
            <a:ext cx="1895475" cy="72008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Question?</a:t>
            </a:r>
            <a:endParaRPr lang="en-CA" dirty="0"/>
          </a:p>
        </p:txBody>
      </p:sp>
      <p:sp>
        <p:nvSpPr>
          <p:cNvPr id="3" name="Content Placeholder 2"/>
          <p:cNvSpPr>
            <a:spLocks noGrp="1"/>
          </p:cNvSpPr>
          <p:nvPr>
            <p:ph idx="1"/>
          </p:nvPr>
        </p:nvSpPr>
        <p:spPr/>
        <p:txBody>
          <a:bodyPr/>
          <a:lstStyle/>
          <a:p>
            <a:r>
              <a:rPr lang="en-CA" dirty="0" smtClean="0"/>
              <a:t>Recommend family presence during resuscitation</a:t>
            </a:r>
          </a:p>
          <a:p>
            <a:endParaRPr lang="en-CA" dirty="0"/>
          </a:p>
          <a:p>
            <a:endParaRPr lang="en-CA" dirty="0" smtClean="0"/>
          </a:p>
          <a:p>
            <a:r>
              <a:rPr lang="en-CA" dirty="0" smtClean="0"/>
              <a:t>Recommend against family presence during resuscitation</a:t>
            </a:r>
            <a:endParaRPr lang="en-CA" dirty="0"/>
          </a:p>
        </p:txBody>
      </p:sp>
      <p:pic>
        <p:nvPicPr>
          <p:cNvPr id="4" name="Picture 3" descr="uhn logo.jpg"/>
          <p:cNvPicPr>
            <a:picLocks noChangeAspect="1"/>
          </p:cNvPicPr>
          <p:nvPr/>
        </p:nvPicPr>
        <p:blipFill>
          <a:blip r:embed="rId2" cstate="print"/>
          <a:stretch>
            <a:fillRect/>
          </a:stretch>
        </p:blipFill>
        <p:spPr>
          <a:xfrm>
            <a:off x="7248525" y="6021288"/>
            <a:ext cx="1895475" cy="72008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Background</a:t>
            </a:r>
            <a:endParaRPr lang="en-CA" dirty="0"/>
          </a:p>
        </p:txBody>
      </p:sp>
      <p:sp>
        <p:nvSpPr>
          <p:cNvPr id="3" name="Content Placeholder 2"/>
          <p:cNvSpPr>
            <a:spLocks noGrp="1"/>
          </p:cNvSpPr>
          <p:nvPr>
            <p:ph idx="1"/>
          </p:nvPr>
        </p:nvSpPr>
        <p:spPr/>
        <p:txBody>
          <a:bodyPr>
            <a:normAutofit fontScale="85000" lnSpcReduction="10000"/>
          </a:bodyPr>
          <a:lstStyle/>
          <a:p>
            <a:r>
              <a:rPr lang="en-CA" dirty="0" smtClean="0"/>
              <a:t>Family presence during resuscitation (FPDR) has gained increasing attention over the past few decades</a:t>
            </a:r>
          </a:p>
          <a:p>
            <a:endParaRPr lang="en-CA" dirty="0"/>
          </a:p>
          <a:p>
            <a:r>
              <a:rPr lang="en-CA" dirty="0" smtClean="0"/>
              <a:t>Routinely family members were not invited to be present</a:t>
            </a:r>
          </a:p>
          <a:p>
            <a:pPr>
              <a:buNone/>
            </a:pPr>
            <a:endParaRPr lang="en-CA" dirty="0" smtClean="0"/>
          </a:p>
          <a:p>
            <a:r>
              <a:rPr lang="en-CA" dirty="0" smtClean="0"/>
              <a:t>Unit Council- families should be given the opportunity to be in the room during a resuscitation</a:t>
            </a:r>
          </a:p>
          <a:p>
            <a:pPr>
              <a:buNone/>
            </a:pPr>
            <a:endParaRPr lang="en-CA" dirty="0"/>
          </a:p>
          <a:p>
            <a:r>
              <a:rPr lang="en-CA" dirty="0" smtClean="0"/>
              <a:t>Research Challenge</a:t>
            </a:r>
          </a:p>
          <a:p>
            <a:endParaRPr lang="en-CA" dirty="0"/>
          </a:p>
          <a:p>
            <a:pPr>
              <a:buNone/>
            </a:pPr>
            <a:endParaRPr lang="en-CA" dirty="0" smtClean="0"/>
          </a:p>
          <a:p>
            <a:endParaRPr lang="en-CA" dirty="0"/>
          </a:p>
          <a:p>
            <a:endParaRPr lang="en-CA" dirty="0" smtClean="0"/>
          </a:p>
          <a:p>
            <a:endParaRPr lang="en-CA" dirty="0"/>
          </a:p>
        </p:txBody>
      </p:sp>
      <p:pic>
        <p:nvPicPr>
          <p:cNvPr id="4" name="Picture 3" descr="uhn logo.jpg"/>
          <p:cNvPicPr>
            <a:picLocks noChangeAspect="1"/>
          </p:cNvPicPr>
          <p:nvPr/>
        </p:nvPicPr>
        <p:blipFill>
          <a:blip r:embed="rId2" cstate="print"/>
          <a:stretch>
            <a:fillRect/>
          </a:stretch>
        </p:blipFill>
        <p:spPr>
          <a:xfrm>
            <a:off x="7248525" y="6021288"/>
            <a:ext cx="1895475" cy="72008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Research Question</a:t>
            </a:r>
            <a:endParaRPr lang="en-CA" dirty="0"/>
          </a:p>
        </p:txBody>
      </p:sp>
      <p:sp>
        <p:nvSpPr>
          <p:cNvPr id="3" name="Content Placeholder 2"/>
          <p:cNvSpPr>
            <a:spLocks noGrp="1"/>
          </p:cNvSpPr>
          <p:nvPr>
            <p:ph idx="1"/>
          </p:nvPr>
        </p:nvSpPr>
        <p:spPr/>
        <p:txBody>
          <a:bodyPr>
            <a:normAutofit lnSpcReduction="10000"/>
          </a:bodyPr>
          <a:lstStyle/>
          <a:p>
            <a:r>
              <a:rPr lang="en-US" dirty="0" smtClean="0"/>
              <a:t>What is the structural description of family presence during resuscitation in the emergency department?</a:t>
            </a:r>
            <a:endParaRPr lang="en-CA" dirty="0" smtClean="0"/>
          </a:p>
          <a:p>
            <a:endParaRPr lang="en-CA" dirty="0" smtClean="0"/>
          </a:p>
          <a:p>
            <a:r>
              <a:rPr lang="en-US" dirty="0" smtClean="0"/>
              <a:t>The purpose is to describe family members lived experiences when present during CPR of a loved one.</a:t>
            </a:r>
          </a:p>
          <a:p>
            <a:endParaRPr lang="en-US" dirty="0"/>
          </a:p>
          <a:p>
            <a:r>
              <a:rPr lang="en-US" dirty="0" err="1" smtClean="0"/>
              <a:t>Giorgi’s</a:t>
            </a:r>
            <a:r>
              <a:rPr lang="en-US" dirty="0" smtClean="0"/>
              <a:t> Phenomenological Analysis</a:t>
            </a:r>
          </a:p>
          <a:p>
            <a:pPr>
              <a:buNone/>
            </a:pPr>
            <a:endParaRPr lang="en-CA" dirty="0"/>
          </a:p>
        </p:txBody>
      </p:sp>
      <p:pic>
        <p:nvPicPr>
          <p:cNvPr id="4" name="Picture 3" descr="uhn logo.jpg"/>
          <p:cNvPicPr>
            <a:picLocks noChangeAspect="1"/>
          </p:cNvPicPr>
          <p:nvPr/>
        </p:nvPicPr>
        <p:blipFill>
          <a:blip r:embed="rId2" cstate="print"/>
          <a:stretch>
            <a:fillRect/>
          </a:stretch>
        </p:blipFill>
        <p:spPr>
          <a:xfrm>
            <a:off x="7248525" y="6021288"/>
            <a:ext cx="1895475" cy="72008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Process</a:t>
            </a:r>
            <a:endParaRPr lang="en-CA" dirty="0"/>
          </a:p>
        </p:txBody>
      </p:sp>
      <p:sp>
        <p:nvSpPr>
          <p:cNvPr id="3" name="Content Placeholder 2"/>
          <p:cNvSpPr>
            <a:spLocks noGrp="1"/>
          </p:cNvSpPr>
          <p:nvPr>
            <p:ph idx="1"/>
          </p:nvPr>
        </p:nvSpPr>
        <p:spPr/>
        <p:txBody>
          <a:bodyPr>
            <a:normAutofit fontScale="92500" lnSpcReduction="20000"/>
          </a:bodyPr>
          <a:lstStyle/>
          <a:p>
            <a:r>
              <a:rPr lang="en-CA" dirty="0" smtClean="0"/>
              <a:t>Family members were given a choice</a:t>
            </a:r>
          </a:p>
          <a:p>
            <a:endParaRPr lang="en-CA" dirty="0" smtClean="0"/>
          </a:p>
          <a:p>
            <a:r>
              <a:rPr lang="en-CA" dirty="0" smtClean="0"/>
              <a:t>Facilitator assigned to family</a:t>
            </a:r>
          </a:p>
          <a:p>
            <a:endParaRPr lang="en-CA" dirty="0" smtClean="0"/>
          </a:p>
          <a:p>
            <a:r>
              <a:rPr lang="en-CA" dirty="0" smtClean="0"/>
              <a:t>Given a package outlining the study before leaving the department</a:t>
            </a:r>
          </a:p>
          <a:p>
            <a:endParaRPr lang="en-CA" dirty="0" smtClean="0"/>
          </a:p>
          <a:p>
            <a:r>
              <a:rPr lang="en-CA" dirty="0" smtClean="0"/>
              <a:t>Called to see if they would participate- consent</a:t>
            </a:r>
          </a:p>
          <a:p>
            <a:endParaRPr lang="en-CA" dirty="0" smtClean="0"/>
          </a:p>
          <a:p>
            <a:r>
              <a:rPr lang="en-CA" dirty="0" smtClean="0"/>
              <a:t>Interview</a:t>
            </a:r>
          </a:p>
          <a:p>
            <a:pPr>
              <a:buNone/>
            </a:pPr>
            <a:endParaRPr lang="en-CA" dirty="0"/>
          </a:p>
        </p:txBody>
      </p:sp>
      <p:pic>
        <p:nvPicPr>
          <p:cNvPr id="4" name="Picture 3" descr="uhn logo.jpg"/>
          <p:cNvPicPr>
            <a:picLocks noChangeAspect="1"/>
          </p:cNvPicPr>
          <p:nvPr/>
        </p:nvPicPr>
        <p:blipFill>
          <a:blip r:embed="rId2" cstate="print"/>
          <a:stretch>
            <a:fillRect/>
          </a:stretch>
        </p:blipFill>
        <p:spPr>
          <a:xfrm>
            <a:off x="7248525" y="6021288"/>
            <a:ext cx="1895475" cy="72008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Family Facilitators</a:t>
            </a:r>
            <a:endParaRPr lang="en-CA" dirty="0"/>
          </a:p>
        </p:txBody>
      </p:sp>
      <p:sp>
        <p:nvSpPr>
          <p:cNvPr id="3" name="Content Placeholder 2"/>
          <p:cNvSpPr>
            <a:spLocks noGrp="1"/>
          </p:cNvSpPr>
          <p:nvPr>
            <p:ph idx="1"/>
          </p:nvPr>
        </p:nvSpPr>
        <p:spPr/>
        <p:txBody>
          <a:bodyPr>
            <a:normAutofit fontScale="70000" lnSpcReduction="20000"/>
          </a:bodyPr>
          <a:lstStyle/>
          <a:p>
            <a:r>
              <a:rPr lang="en-CA" dirty="0" smtClean="0"/>
              <a:t>Ensure that relatives understand that they can choose whether or not to be present during resuscitations</a:t>
            </a:r>
          </a:p>
          <a:p>
            <a:endParaRPr lang="en-CA" dirty="0"/>
          </a:p>
          <a:p>
            <a:r>
              <a:rPr lang="en-CA" dirty="0" smtClean="0"/>
              <a:t>Explain that someone will </a:t>
            </a:r>
            <a:r>
              <a:rPr lang="en-CA" dirty="0" smtClean="0"/>
              <a:t>be designated </a:t>
            </a:r>
            <a:r>
              <a:rPr lang="en-CA" dirty="0" smtClean="0"/>
              <a:t>to care for them, regardless of their </a:t>
            </a:r>
            <a:r>
              <a:rPr lang="en-CA" dirty="0" smtClean="0"/>
              <a:t>choice</a:t>
            </a:r>
          </a:p>
          <a:p>
            <a:pPr marL="0" indent="0">
              <a:buNone/>
            </a:pPr>
            <a:endParaRPr lang="en-CA" dirty="0"/>
          </a:p>
          <a:p>
            <a:r>
              <a:rPr lang="en-CA" dirty="0" smtClean="0"/>
              <a:t>Discuss the patients’ illness or injuries and what the relatives will see when the enter the room</a:t>
            </a:r>
          </a:p>
          <a:p>
            <a:pPr marL="0" indent="0">
              <a:buNone/>
            </a:pPr>
            <a:endParaRPr lang="en-CA" dirty="0"/>
          </a:p>
          <a:p>
            <a:r>
              <a:rPr lang="en-CA" dirty="0" smtClean="0"/>
              <a:t>Ensure relatives understand that they can leave and return at any time  </a:t>
            </a:r>
          </a:p>
          <a:p>
            <a:endParaRPr lang="en-CA" dirty="0"/>
          </a:p>
          <a:p>
            <a:r>
              <a:rPr lang="en-CA" dirty="0" smtClean="0"/>
              <a:t>Explain resuscitation procedures in simple terms as the occur</a:t>
            </a:r>
            <a:endParaRPr lang="en-CA" dirty="0"/>
          </a:p>
        </p:txBody>
      </p:sp>
      <p:pic>
        <p:nvPicPr>
          <p:cNvPr id="4" name="Picture 3" descr="uhn logo.jpg"/>
          <p:cNvPicPr>
            <a:picLocks noChangeAspect="1"/>
          </p:cNvPicPr>
          <p:nvPr/>
        </p:nvPicPr>
        <p:blipFill>
          <a:blip r:embed="rId2" cstate="print"/>
          <a:stretch>
            <a:fillRect/>
          </a:stretch>
        </p:blipFill>
        <p:spPr>
          <a:xfrm>
            <a:off x="7248525" y="6021288"/>
            <a:ext cx="1895475" cy="72008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Interviews</a:t>
            </a:r>
            <a:endParaRPr lang="en-CA" dirty="0"/>
          </a:p>
        </p:txBody>
      </p:sp>
      <p:sp>
        <p:nvSpPr>
          <p:cNvPr id="3" name="Content Placeholder 2"/>
          <p:cNvSpPr>
            <a:spLocks noGrp="1"/>
          </p:cNvSpPr>
          <p:nvPr>
            <p:ph idx="1"/>
          </p:nvPr>
        </p:nvSpPr>
        <p:spPr>
          <a:xfrm>
            <a:off x="457200" y="1196752"/>
            <a:ext cx="8229600" cy="4929411"/>
          </a:xfrm>
        </p:spPr>
        <p:txBody>
          <a:bodyPr>
            <a:normAutofit fontScale="77500" lnSpcReduction="20000"/>
          </a:bodyPr>
          <a:lstStyle/>
          <a:p>
            <a:r>
              <a:rPr lang="en-CA" dirty="0" smtClean="0"/>
              <a:t>Six participants consented &amp; interviewed by two study team members </a:t>
            </a:r>
          </a:p>
          <a:p>
            <a:pPr>
              <a:buNone/>
            </a:pPr>
            <a:endParaRPr lang="en-CA" dirty="0" smtClean="0"/>
          </a:p>
          <a:p>
            <a:r>
              <a:rPr lang="en-CA" dirty="0" smtClean="0"/>
              <a:t>Interview location determined by participant</a:t>
            </a:r>
          </a:p>
          <a:p>
            <a:pPr>
              <a:buNone/>
            </a:pPr>
            <a:endParaRPr lang="en-CA" dirty="0" smtClean="0"/>
          </a:p>
          <a:p>
            <a:r>
              <a:rPr lang="en-CA" dirty="0" smtClean="0"/>
              <a:t>Audio Recorded</a:t>
            </a:r>
          </a:p>
          <a:p>
            <a:pPr>
              <a:buNone/>
            </a:pPr>
            <a:endParaRPr lang="en-CA" dirty="0" smtClean="0"/>
          </a:p>
          <a:p>
            <a:r>
              <a:rPr lang="en-CA" dirty="0" smtClean="0"/>
              <a:t>Family member was asked one question-</a:t>
            </a:r>
          </a:p>
          <a:p>
            <a:pPr lvl="2">
              <a:buNone/>
            </a:pPr>
            <a:r>
              <a:rPr lang="en-US" dirty="0" smtClean="0"/>
              <a:t>	“Describe your experience of being present during the resuscitation of your loved one.”</a:t>
            </a:r>
          </a:p>
          <a:p>
            <a:pPr lvl="2"/>
            <a:endParaRPr lang="en-US" dirty="0" smtClean="0"/>
          </a:p>
          <a:p>
            <a:r>
              <a:rPr lang="en-US" dirty="0" smtClean="0"/>
              <a:t> Participants were emotional &amp; able to talk about their experience in great depth </a:t>
            </a:r>
            <a:endParaRPr lang="en-CA" dirty="0" smtClean="0"/>
          </a:p>
          <a:p>
            <a:pPr>
              <a:buNone/>
            </a:pPr>
            <a:r>
              <a:rPr lang="en-CA" dirty="0"/>
              <a:t>	</a:t>
            </a:r>
            <a:r>
              <a:rPr lang="en-CA" dirty="0" smtClean="0"/>
              <a:t>	</a:t>
            </a:r>
            <a:endParaRPr lang="en-CA" dirty="0"/>
          </a:p>
        </p:txBody>
      </p:sp>
      <p:pic>
        <p:nvPicPr>
          <p:cNvPr id="4" name="Picture 3" descr="uhn logo.jpg"/>
          <p:cNvPicPr>
            <a:picLocks noChangeAspect="1"/>
          </p:cNvPicPr>
          <p:nvPr/>
        </p:nvPicPr>
        <p:blipFill>
          <a:blip r:embed="rId2" cstate="print"/>
          <a:stretch>
            <a:fillRect/>
          </a:stretch>
        </p:blipFill>
        <p:spPr>
          <a:xfrm>
            <a:off x="7248525" y="6021288"/>
            <a:ext cx="1895475" cy="72008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Analysis</a:t>
            </a:r>
            <a:endParaRPr lang="en-CA" dirty="0"/>
          </a:p>
        </p:txBody>
      </p:sp>
      <p:sp>
        <p:nvSpPr>
          <p:cNvPr id="3" name="Content Placeholder 2"/>
          <p:cNvSpPr>
            <a:spLocks noGrp="1"/>
          </p:cNvSpPr>
          <p:nvPr>
            <p:ph idx="1"/>
          </p:nvPr>
        </p:nvSpPr>
        <p:spPr/>
        <p:txBody>
          <a:bodyPr>
            <a:normAutofit fontScale="25000" lnSpcReduction="20000"/>
          </a:bodyPr>
          <a:lstStyle/>
          <a:p>
            <a:r>
              <a:rPr lang="en-CA" sz="9600" dirty="0" smtClean="0"/>
              <a:t>2 study team members &amp; 2 research experts in phenomenological analysis &amp; telephone consultation with </a:t>
            </a:r>
            <a:r>
              <a:rPr lang="en-CA" sz="9600" dirty="0" err="1" smtClean="0"/>
              <a:t>Giorgi</a:t>
            </a:r>
            <a:r>
              <a:rPr lang="en-CA" sz="9600" dirty="0" smtClean="0"/>
              <a:t> </a:t>
            </a:r>
          </a:p>
          <a:p>
            <a:r>
              <a:rPr lang="en-CA" sz="9600" dirty="0" smtClean="0"/>
              <a:t>Interviews were transcribed verbatim </a:t>
            </a:r>
          </a:p>
          <a:p>
            <a:r>
              <a:rPr lang="en-CA" sz="9600" dirty="0" smtClean="0"/>
              <a:t>Over the course of 5 meetings: </a:t>
            </a:r>
          </a:p>
          <a:p>
            <a:pPr lvl="1"/>
            <a:r>
              <a:rPr lang="en-CA" sz="9600" dirty="0" smtClean="0"/>
              <a:t>Each analysis team member: </a:t>
            </a:r>
          </a:p>
          <a:p>
            <a:pPr lvl="2"/>
            <a:r>
              <a:rPr lang="en-CA" sz="9600" dirty="0" smtClean="0"/>
              <a:t>Read &amp; re-read each transcripts</a:t>
            </a:r>
          </a:p>
          <a:p>
            <a:pPr lvl="2"/>
            <a:r>
              <a:rPr lang="en-CA" sz="9600" dirty="0" smtClean="0"/>
              <a:t>Identified  meaning units  for each transcript </a:t>
            </a:r>
          </a:p>
          <a:p>
            <a:r>
              <a:rPr lang="en-CA" sz="9600" dirty="0" smtClean="0"/>
              <a:t>Together, discussed meaning units &amp; identified focal meaning(s) for each transcript </a:t>
            </a:r>
          </a:p>
          <a:p>
            <a:r>
              <a:rPr lang="en-CA" sz="9600" dirty="0" smtClean="0"/>
              <a:t>Focal meanings were discussed &amp; transformed into language that best expressed the participants experience of witnessing resuscitation </a:t>
            </a:r>
          </a:p>
          <a:p>
            <a:pPr lvl="2">
              <a:buNone/>
            </a:pPr>
            <a:endParaRPr lang="en-CA" dirty="0" smtClean="0"/>
          </a:p>
          <a:p>
            <a:endParaRPr lang="en-CA" dirty="0"/>
          </a:p>
          <a:p>
            <a:pPr>
              <a:buNone/>
            </a:pPr>
            <a:r>
              <a:rPr lang="en-CA" dirty="0"/>
              <a:t>	</a:t>
            </a:r>
            <a:r>
              <a:rPr lang="en-CA" dirty="0" smtClean="0"/>
              <a:t>		  </a:t>
            </a:r>
          </a:p>
          <a:p>
            <a:endParaRPr lang="en-CA" dirty="0"/>
          </a:p>
          <a:p>
            <a:endParaRPr lang="en-CA" dirty="0"/>
          </a:p>
        </p:txBody>
      </p:sp>
      <p:pic>
        <p:nvPicPr>
          <p:cNvPr id="4" name="Picture 3" descr="uhn logo.jpg"/>
          <p:cNvPicPr>
            <a:picLocks noChangeAspect="1"/>
          </p:cNvPicPr>
          <p:nvPr/>
        </p:nvPicPr>
        <p:blipFill>
          <a:blip r:embed="rId2" cstate="print"/>
          <a:stretch>
            <a:fillRect/>
          </a:stretch>
        </p:blipFill>
        <p:spPr>
          <a:xfrm>
            <a:off x="7248525" y="6021288"/>
            <a:ext cx="1895475" cy="7200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026" name="Picture 2" descr="X:\Nursing Research Challenge\2007 challenge\Family Presence During Resusitation\Analysis\Meeting 3 november 201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4111"/>
            <a:ext cx="9144000" cy="6829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9582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Meaning Units</a:t>
            </a:r>
            <a:endParaRPr lang="en-CA" dirty="0"/>
          </a:p>
        </p:txBody>
      </p:sp>
      <p:sp>
        <p:nvSpPr>
          <p:cNvPr id="3" name="Content Placeholder 2"/>
          <p:cNvSpPr>
            <a:spLocks noGrp="1"/>
          </p:cNvSpPr>
          <p:nvPr>
            <p:ph idx="1"/>
          </p:nvPr>
        </p:nvSpPr>
        <p:spPr/>
        <p:txBody>
          <a:bodyPr>
            <a:normAutofit fontScale="70000" lnSpcReduction="20000"/>
          </a:bodyPr>
          <a:lstStyle/>
          <a:p>
            <a:r>
              <a:rPr lang="en-CA" dirty="0" smtClean="0"/>
              <a:t>Feeling there but not there</a:t>
            </a:r>
          </a:p>
          <a:p>
            <a:pPr>
              <a:buNone/>
            </a:pPr>
            <a:endParaRPr lang="en-CA" dirty="0" smtClean="0"/>
          </a:p>
          <a:p>
            <a:r>
              <a:rPr lang="en-CA" dirty="0" smtClean="0"/>
              <a:t>Desire to be there but concerned about being in the way</a:t>
            </a:r>
          </a:p>
          <a:p>
            <a:pPr>
              <a:buNone/>
            </a:pPr>
            <a:endParaRPr lang="en-CA" dirty="0" smtClean="0"/>
          </a:p>
          <a:p>
            <a:r>
              <a:rPr lang="en-CA" dirty="0" smtClean="0"/>
              <a:t>Hard, difficult experience but necessary to see with their own eyes</a:t>
            </a:r>
          </a:p>
          <a:p>
            <a:pPr>
              <a:buNone/>
            </a:pPr>
            <a:endParaRPr lang="en-CA" dirty="0" smtClean="0"/>
          </a:p>
          <a:p>
            <a:r>
              <a:rPr lang="en-CA" dirty="0" smtClean="0"/>
              <a:t>Grateful for staff telling her everything/ support</a:t>
            </a:r>
          </a:p>
          <a:p>
            <a:pPr>
              <a:buNone/>
            </a:pPr>
            <a:endParaRPr lang="en-CA" dirty="0" smtClean="0"/>
          </a:p>
          <a:p>
            <a:r>
              <a:rPr lang="en-CA" dirty="0" smtClean="0"/>
              <a:t>Shocked and scared but grateful everything possible was done</a:t>
            </a:r>
          </a:p>
          <a:p>
            <a:pPr>
              <a:buNone/>
            </a:pPr>
            <a:endParaRPr lang="en-CA" dirty="0" smtClean="0"/>
          </a:p>
          <a:p>
            <a:r>
              <a:rPr lang="en-CA" dirty="0" smtClean="0"/>
              <a:t>Looked like the staff was hurting the patient at times but appreciated that they were fighting to save the patient</a:t>
            </a:r>
          </a:p>
          <a:p>
            <a:endParaRPr lang="en-CA" dirty="0"/>
          </a:p>
        </p:txBody>
      </p:sp>
      <p:pic>
        <p:nvPicPr>
          <p:cNvPr id="4" name="Picture 3" descr="uhn logo.jpg"/>
          <p:cNvPicPr>
            <a:picLocks noChangeAspect="1"/>
          </p:cNvPicPr>
          <p:nvPr/>
        </p:nvPicPr>
        <p:blipFill>
          <a:blip r:embed="rId2" cstate="print"/>
          <a:stretch>
            <a:fillRect/>
          </a:stretch>
        </p:blipFill>
        <p:spPr>
          <a:xfrm>
            <a:off x="7248525" y="6021288"/>
            <a:ext cx="1895475" cy="72008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Meaning Units </a:t>
            </a:r>
            <a:endParaRPr lang="en-CA" dirty="0"/>
          </a:p>
        </p:txBody>
      </p:sp>
      <p:sp>
        <p:nvSpPr>
          <p:cNvPr id="3" name="Content Placeholder 2"/>
          <p:cNvSpPr>
            <a:spLocks noGrp="1"/>
          </p:cNvSpPr>
          <p:nvPr>
            <p:ph idx="1"/>
          </p:nvPr>
        </p:nvSpPr>
        <p:spPr/>
        <p:txBody>
          <a:bodyPr>
            <a:normAutofit fontScale="77500" lnSpcReduction="20000"/>
          </a:bodyPr>
          <a:lstStyle/>
          <a:p>
            <a:r>
              <a:rPr lang="en-CA" dirty="0" smtClean="0"/>
              <a:t>Fear of abandoning her family unit</a:t>
            </a:r>
          </a:p>
          <a:p>
            <a:endParaRPr lang="en-CA" dirty="0"/>
          </a:p>
          <a:p>
            <a:r>
              <a:rPr lang="en-CA" dirty="0" smtClean="0"/>
              <a:t>Fearful of the unknown if they had not been present</a:t>
            </a:r>
          </a:p>
          <a:p>
            <a:endParaRPr lang="en-CA" dirty="0"/>
          </a:p>
          <a:p>
            <a:r>
              <a:rPr lang="en-CA" dirty="0" smtClean="0"/>
              <a:t>Need to know and be able to share with family members what happened</a:t>
            </a:r>
          </a:p>
          <a:p>
            <a:endParaRPr lang="en-CA" dirty="0"/>
          </a:p>
          <a:p>
            <a:r>
              <a:rPr lang="en-CA" dirty="0" smtClean="0"/>
              <a:t>Wanting to be close to loved ones</a:t>
            </a:r>
          </a:p>
          <a:p>
            <a:endParaRPr lang="en-CA" dirty="0"/>
          </a:p>
          <a:p>
            <a:r>
              <a:rPr lang="en-CA" dirty="0" smtClean="0"/>
              <a:t>Being reassured by seeing everything possible was done</a:t>
            </a:r>
          </a:p>
          <a:p>
            <a:endParaRPr lang="en-CA" dirty="0"/>
          </a:p>
          <a:p>
            <a:r>
              <a:rPr lang="en-CA" dirty="0" smtClean="0"/>
              <a:t>Confusion, disbelief, denial</a:t>
            </a:r>
            <a:endParaRPr lang="en-CA" dirty="0"/>
          </a:p>
        </p:txBody>
      </p:sp>
      <p:pic>
        <p:nvPicPr>
          <p:cNvPr id="4" name="Picture 3" descr="uhn logo.jpg"/>
          <p:cNvPicPr>
            <a:picLocks noChangeAspect="1"/>
          </p:cNvPicPr>
          <p:nvPr/>
        </p:nvPicPr>
        <p:blipFill>
          <a:blip r:embed="rId2" cstate="print"/>
          <a:stretch>
            <a:fillRect/>
          </a:stretch>
        </p:blipFill>
        <p:spPr>
          <a:xfrm>
            <a:off x="7248525" y="6021288"/>
            <a:ext cx="1895475" cy="72008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Meaning Units</a:t>
            </a:r>
            <a:endParaRPr lang="en-CA" dirty="0"/>
          </a:p>
        </p:txBody>
      </p:sp>
      <p:sp>
        <p:nvSpPr>
          <p:cNvPr id="3" name="Content Placeholder 2"/>
          <p:cNvSpPr>
            <a:spLocks noGrp="1"/>
          </p:cNvSpPr>
          <p:nvPr>
            <p:ph idx="1"/>
          </p:nvPr>
        </p:nvSpPr>
        <p:spPr/>
        <p:txBody>
          <a:bodyPr>
            <a:normAutofit fontScale="77500" lnSpcReduction="20000"/>
          </a:bodyPr>
          <a:lstStyle/>
          <a:p>
            <a:r>
              <a:rPr lang="en-CA" dirty="0" smtClean="0"/>
              <a:t>“Like a movie”...there but not there</a:t>
            </a:r>
          </a:p>
          <a:p>
            <a:endParaRPr lang="en-CA" dirty="0"/>
          </a:p>
          <a:p>
            <a:r>
              <a:rPr lang="en-CA" dirty="0" smtClean="0"/>
              <a:t>Memories were haunting, remembering what she saw</a:t>
            </a:r>
          </a:p>
          <a:p>
            <a:endParaRPr lang="en-CA" dirty="0"/>
          </a:p>
          <a:p>
            <a:r>
              <a:rPr lang="en-CA" dirty="0" smtClean="0"/>
              <a:t>Afraid for their loved one</a:t>
            </a:r>
          </a:p>
          <a:p>
            <a:endParaRPr lang="en-CA" dirty="0"/>
          </a:p>
          <a:p>
            <a:r>
              <a:rPr lang="en-CA" dirty="0" smtClean="0"/>
              <a:t>Hoping and praying she would come back </a:t>
            </a:r>
            <a:r>
              <a:rPr lang="en-CA" smtClean="0"/>
              <a:t>to </a:t>
            </a:r>
            <a:r>
              <a:rPr lang="en-CA" smtClean="0"/>
              <a:t>life</a:t>
            </a:r>
            <a:endParaRPr lang="en-CA" dirty="0" smtClean="0"/>
          </a:p>
          <a:p>
            <a:endParaRPr lang="en-CA" dirty="0"/>
          </a:p>
          <a:p>
            <a:r>
              <a:rPr lang="en-CA" dirty="0" smtClean="0"/>
              <a:t>Emotional rollercoaster, relief when resuscitated</a:t>
            </a:r>
          </a:p>
          <a:p>
            <a:endParaRPr lang="en-CA" dirty="0"/>
          </a:p>
          <a:p>
            <a:r>
              <a:rPr lang="en-CA" dirty="0" smtClean="0"/>
              <a:t>Important role for English speaking family members to be able to explain what happened</a:t>
            </a:r>
            <a:endParaRPr lang="en-CA" dirty="0"/>
          </a:p>
        </p:txBody>
      </p:sp>
      <p:pic>
        <p:nvPicPr>
          <p:cNvPr id="4" name="Picture 3" descr="uhn logo.jpg"/>
          <p:cNvPicPr>
            <a:picLocks noChangeAspect="1"/>
          </p:cNvPicPr>
          <p:nvPr/>
        </p:nvPicPr>
        <p:blipFill>
          <a:blip r:embed="rId2" cstate="print"/>
          <a:stretch>
            <a:fillRect/>
          </a:stretch>
        </p:blipFill>
        <p:spPr>
          <a:xfrm>
            <a:off x="7248525" y="6021288"/>
            <a:ext cx="1895475" cy="72008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Focal Meaning</a:t>
            </a:r>
            <a:endParaRPr lang="en-CA" dirty="0"/>
          </a:p>
        </p:txBody>
      </p:sp>
      <p:sp>
        <p:nvSpPr>
          <p:cNvPr id="3" name="Content Placeholder 2"/>
          <p:cNvSpPr>
            <a:spLocks noGrp="1"/>
          </p:cNvSpPr>
          <p:nvPr>
            <p:ph idx="1"/>
          </p:nvPr>
        </p:nvSpPr>
        <p:spPr/>
        <p:txBody>
          <a:bodyPr>
            <a:normAutofit fontScale="70000" lnSpcReduction="20000"/>
          </a:bodyPr>
          <a:lstStyle/>
          <a:p>
            <a:r>
              <a:rPr lang="en-CA" dirty="0" smtClean="0"/>
              <a:t>Push/ pull- striking a balance</a:t>
            </a:r>
          </a:p>
          <a:p>
            <a:endParaRPr lang="en-CA" dirty="0"/>
          </a:p>
          <a:p>
            <a:r>
              <a:rPr lang="en-CA" dirty="0" smtClean="0"/>
              <a:t>Need to be guided in this foreign land/ foreign language by the facilitator</a:t>
            </a:r>
          </a:p>
          <a:p>
            <a:endParaRPr lang="en-CA" dirty="0"/>
          </a:p>
          <a:p>
            <a:r>
              <a:rPr lang="en-CA" dirty="0" smtClean="0"/>
              <a:t>Hard and difficult experience- intense and profound- but wanted to be there</a:t>
            </a:r>
          </a:p>
          <a:p>
            <a:endParaRPr lang="en-CA" dirty="0"/>
          </a:p>
          <a:p>
            <a:r>
              <a:rPr lang="en-CA" dirty="0" smtClean="0"/>
              <a:t>Expectations weigh heavily on the family member who is present, but was necessary in order to fulfill the family expectations</a:t>
            </a:r>
          </a:p>
          <a:p>
            <a:endParaRPr lang="en-CA" dirty="0"/>
          </a:p>
          <a:p>
            <a:r>
              <a:rPr lang="en-CA" dirty="0" smtClean="0"/>
              <a:t>Spiritual connections</a:t>
            </a:r>
          </a:p>
          <a:p>
            <a:endParaRPr lang="en-CA" dirty="0"/>
          </a:p>
          <a:p>
            <a:r>
              <a:rPr lang="en-CA" dirty="0" smtClean="0"/>
              <a:t>Vacillating emotions</a:t>
            </a:r>
          </a:p>
          <a:p>
            <a:endParaRPr lang="en-CA" dirty="0"/>
          </a:p>
          <a:p>
            <a:endParaRPr lang="en-CA" dirty="0" smtClean="0"/>
          </a:p>
          <a:p>
            <a:endParaRPr lang="en-CA" dirty="0"/>
          </a:p>
          <a:p>
            <a:endParaRPr lang="en-CA" dirty="0" smtClean="0"/>
          </a:p>
          <a:p>
            <a:endParaRPr lang="en-CA" dirty="0"/>
          </a:p>
          <a:p>
            <a:endParaRPr lang="en-CA" dirty="0" smtClean="0"/>
          </a:p>
          <a:p>
            <a:pPr>
              <a:buNone/>
            </a:pPr>
            <a:endParaRPr lang="en-CA" dirty="0"/>
          </a:p>
        </p:txBody>
      </p:sp>
      <p:pic>
        <p:nvPicPr>
          <p:cNvPr id="4" name="Picture 3" descr="uhn logo.jpg"/>
          <p:cNvPicPr>
            <a:picLocks noChangeAspect="1"/>
          </p:cNvPicPr>
          <p:nvPr/>
        </p:nvPicPr>
        <p:blipFill>
          <a:blip r:embed="rId2" cstate="print"/>
          <a:stretch>
            <a:fillRect/>
          </a:stretch>
        </p:blipFill>
        <p:spPr>
          <a:xfrm>
            <a:off x="7248525" y="6021288"/>
            <a:ext cx="1895475" cy="72008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Study Finding: </a:t>
            </a:r>
            <a:br>
              <a:rPr lang="en-CA" dirty="0" smtClean="0"/>
            </a:br>
            <a:r>
              <a:rPr lang="en-CA" dirty="0" smtClean="0"/>
              <a:t>General Structural Description</a:t>
            </a:r>
            <a:endParaRPr lang="en-CA" dirty="0"/>
          </a:p>
        </p:txBody>
      </p:sp>
      <p:sp>
        <p:nvSpPr>
          <p:cNvPr id="3" name="Content Placeholder 2"/>
          <p:cNvSpPr>
            <a:spLocks noGrp="1"/>
          </p:cNvSpPr>
          <p:nvPr>
            <p:ph idx="1"/>
          </p:nvPr>
        </p:nvSpPr>
        <p:spPr/>
        <p:txBody>
          <a:bodyPr/>
          <a:lstStyle/>
          <a:p>
            <a:pPr>
              <a:buNone/>
            </a:pPr>
            <a:r>
              <a:rPr lang="en-CA" dirty="0" smtClean="0"/>
              <a:t>	The essence of witnessed resuscitation is:  A profound emotional experience where the onus on the </a:t>
            </a:r>
            <a:r>
              <a:rPr lang="en-CA" dirty="0" err="1" smtClean="0"/>
              <a:t>witnesser</a:t>
            </a:r>
            <a:r>
              <a:rPr lang="en-CA" dirty="0" smtClean="0"/>
              <a:t> demands in the moment, shifting of how to be within their role as conduit INTERMEDIARY between health care team and family during this critical incident in the patient’s and family‘s life journey</a:t>
            </a:r>
            <a:endParaRPr lang="en-CA" dirty="0"/>
          </a:p>
        </p:txBody>
      </p:sp>
      <p:pic>
        <p:nvPicPr>
          <p:cNvPr id="4" name="Picture 3" descr="uhn logo.jpg"/>
          <p:cNvPicPr>
            <a:picLocks noChangeAspect="1"/>
          </p:cNvPicPr>
          <p:nvPr/>
        </p:nvPicPr>
        <p:blipFill>
          <a:blip r:embed="rId2" cstate="print"/>
          <a:stretch>
            <a:fillRect/>
          </a:stretch>
        </p:blipFill>
        <p:spPr>
          <a:xfrm>
            <a:off x="7248525" y="6021288"/>
            <a:ext cx="1895475" cy="72008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 </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endParaRPr lang="en-US" dirty="0" smtClean="0"/>
          </a:p>
          <a:p>
            <a:pPr marL="0" lvl="1" indent="0" algn="ctr">
              <a:buNone/>
            </a:pPr>
            <a:r>
              <a:rPr lang="en-US" b="1" i="1" dirty="0" smtClean="0"/>
              <a:t>Recognize that  care is an opportunity to strengthen individuals during a critical time in a person/family’s life journey,  and positively </a:t>
            </a:r>
            <a:r>
              <a:rPr lang="en-US" b="1" i="1" dirty="0"/>
              <a:t>impact on family’s health </a:t>
            </a:r>
          </a:p>
          <a:p>
            <a:pPr marL="0" indent="0">
              <a:buNone/>
            </a:pPr>
            <a:r>
              <a:rPr lang="en-US" b="1" dirty="0" smtClean="0"/>
              <a:t>Nurse Coach: </a:t>
            </a:r>
          </a:p>
          <a:p>
            <a:pPr lvl="1"/>
            <a:r>
              <a:rPr lang="en-US" dirty="0" smtClean="0"/>
              <a:t> Focus  </a:t>
            </a:r>
            <a:r>
              <a:rPr lang="en-US" dirty="0"/>
              <a:t>on the </a:t>
            </a:r>
            <a:r>
              <a:rPr lang="en-US" dirty="0" err="1" smtClean="0"/>
              <a:t>Witnesser</a:t>
            </a:r>
            <a:endParaRPr lang="en-US" dirty="0" smtClean="0"/>
          </a:p>
          <a:p>
            <a:pPr lvl="1"/>
            <a:r>
              <a:rPr lang="en-US" dirty="0" smtClean="0"/>
              <a:t> Appreciate individual </a:t>
            </a:r>
            <a:r>
              <a:rPr lang="en-US" dirty="0"/>
              <a:t>as family </a:t>
            </a:r>
            <a:endParaRPr lang="en-US" dirty="0" smtClean="0"/>
          </a:p>
          <a:p>
            <a:pPr lvl="1"/>
            <a:r>
              <a:rPr lang="en-US" dirty="0" smtClean="0"/>
              <a:t>Help them </a:t>
            </a:r>
            <a:r>
              <a:rPr lang="en-US" dirty="0"/>
              <a:t>to negotiate how to </a:t>
            </a:r>
            <a:r>
              <a:rPr lang="en-US" dirty="0" smtClean="0"/>
              <a:t>be </a:t>
            </a:r>
          </a:p>
          <a:p>
            <a:pPr lvl="1"/>
            <a:r>
              <a:rPr lang="en-US" dirty="0" smtClean="0"/>
              <a:t>Address emotional </a:t>
            </a:r>
            <a:r>
              <a:rPr lang="en-US" dirty="0"/>
              <a:t>issues as </a:t>
            </a:r>
            <a:r>
              <a:rPr lang="en-US" dirty="0" smtClean="0"/>
              <a:t>needed</a:t>
            </a:r>
          </a:p>
          <a:p>
            <a:pPr lvl="1"/>
            <a:r>
              <a:rPr lang="en-US" dirty="0" smtClean="0"/>
              <a:t>Provide information/interpret what </a:t>
            </a:r>
            <a:r>
              <a:rPr lang="en-US" dirty="0"/>
              <a:t>is happening </a:t>
            </a:r>
            <a:endParaRPr lang="en-US" dirty="0" smtClean="0"/>
          </a:p>
          <a:p>
            <a:pPr lvl="1"/>
            <a:endParaRPr lang="en-US" dirty="0"/>
          </a:p>
        </p:txBody>
      </p:sp>
      <p:pic>
        <p:nvPicPr>
          <p:cNvPr id="4" name="Picture 3" descr="uhn logo.jpg"/>
          <p:cNvPicPr>
            <a:picLocks noChangeAspect="1"/>
          </p:cNvPicPr>
          <p:nvPr/>
        </p:nvPicPr>
        <p:blipFill>
          <a:blip r:embed="rId2" cstate="print"/>
          <a:stretch>
            <a:fillRect/>
          </a:stretch>
        </p:blipFill>
        <p:spPr>
          <a:xfrm>
            <a:off x="7248525" y="6021288"/>
            <a:ext cx="1895475" cy="720080"/>
          </a:xfrm>
          <a:prstGeom prst="rect">
            <a:avLst/>
          </a:prstGeom>
        </p:spPr>
      </p:pic>
    </p:spTree>
    <p:extLst>
      <p:ext uri="{BB962C8B-B14F-4D97-AF65-F5344CB8AC3E}">
        <p14:creationId xmlns:p14="http://schemas.microsoft.com/office/powerpoint/2010/main" val="2989850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 </a:t>
            </a:r>
            <a:endParaRPr lang="en-US" dirty="0"/>
          </a:p>
        </p:txBody>
      </p:sp>
      <p:sp>
        <p:nvSpPr>
          <p:cNvPr id="3" name="Content Placeholder 2"/>
          <p:cNvSpPr>
            <a:spLocks noGrp="1"/>
          </p:cNvSpPr>
          <p:nvPr>
            <p:ph idx="1"/>
          </p:nvPr>
        </p:nvSpPr>
        <p:spPr/>
        <p:txBody>
          <a:bodyPr/>
          <a:lstStyle/>
          <a:p>
            <a:pPr marL="0" indent="0">
              <a:buNone/>
            </a:pPr>
            <a:r>
              <a:rPr lang="en-US" b="1" dirty="0"/>
              <a:t>Health Care Team </a:t>
            </a:r>
            <a:r>
              <a:rPr lang="en-US" b="1" dirty="0" smtClean="0"/>
              <a:t>–</a:t>
            </a:r>
          </a:p>
          <a:p>
            <a:r>
              <a:rPr lang="en-US" dirty="0" smtClean="0"/>
              <a:t>Recognize  </a:t>
            </a:r>
            <a:r>
              <a:rPr lang="en-US" dirty="0"/>
              <a:t>importance of </a:t>
            </a:r>
            <a:r>
              <a:rPr lang="en-US" dirty="0" err="1"/>
              <a:t>witnesser</a:t>
            </a:r>
            <a:r>
              <a:rPr lang="en-US" dirty="0"/>
              <a:t> </a:t>
            </a:r>
            <a:r>
              <a:rPr lang="en-US" dirty="0" smtClean="0"/>
              <a:t>who can  </a:t>
            </a:r>
            <a:r>
              <a:rPr lang="en-US" dirty="0"/>
              <a:t>provide information </a:t>
            </a:r>
            <a:r>
              <a:rPr lang="en-US" dirty="0" smtClean="0"/>
              <a:t>about the patient in the moment </a:t>
            </a:r>
          </a:p>
          <a:p>
            <a:r>
              <a:rPr lang="en-US" dirty="0" smtClean="0"/>
              <a:t>Information valuable to support </a:t>
            </a:r>
            <a:r>
              <a:rPr lang="en-US" dirty="0"/>
              <a:t>care and </a:t>
            </a:r>
            <a:r>
              <a:rPr lang="en-US" dirty="0" smtClean="0"/>
              <a:t>decisions </a:t>
            </a:r>
            <a:endParaRPr lang="en-US" dirty="0"/>
          </a:p>
        </p:txBody>
      </p:sp>
      <p:pic>
        <p:nvPicPr>
          <p:cNvPr id="4" name="Picture 3" descr="uhn logo.jpg"/>
          <p:cNvPicPr>
            <a:picLocks noChangeAspect="1"/>
          </p:cNvPicPr>
          <p:nvPr/>
        </p:nvPicPr>
        <p:blipFill>
          <a:blip r:embed="rId2" cstate="print"/>
          <a:stretch>
            <a:fillRect/>
          </a:stretch>
        </p:blipFill>
        <p:spPr>
          <a:xfrm>
            <a:off x="7248525" y="6021288"/>
            <a:ext cx="1895475" cy="720080"/>
          </a:xfrm>
          <a:prstGeom prst="rect">
            <a:avLst/>
          </a:prstGeom>
        </p:spPr>
      </p:pic>
    </p:spTree>
    <p:extLst>
      <p:ext uri="{BB962C8B-B14F-4D97-AF65-F5344CB8AC3E}">
        <p14:creationId xmlns:p14="http://schemas.microsoft.com/office/powerpoint/2010/main" val="854277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a:t>
            </a:r>
            <a:endParaRPr lang="en-US" dirty="0"/>
          </a:p>
        </p:txBody>
      </p:sp>
      <p:sp>
        <p:nvSpPr>
          <p:cNvPr id="3" name="Content Placeholder 2"/>
          <p:cNvSpPr>
            <a:spLocks noGrp="1"/>
          </p:cNvSpPr>
          <p:nvPr>
            <p:ph idx="1"/>
          </p:nvPr>
        </p:nvSpPr>
        <p:spPr/>
        <p:txBody>
          <a:bodyPr/>
          <a:lstStyle/>
          <a:p>
            <a:r>
              <a:rPr lang="en-US" dirty="0" smtClean="0"/>
              <a:t>6 participants  </a:t>
            </a:r>
          </a:p>
          <a:p>
            <a:r>
              <a:rPr lang="en-US" dirty="0" smtClean="0"/>
              <a:t>older </a:t>
            </a:r>
            <a:r>
              <a:rPr lang="en-US" dirty="0"/>
              <a:t>with chronic </a:t>
            </a:r>
            <a:r>
              <a:rPr lang="en-US" dirty="0" smtClean="0"/>
              <a:t>illness </a:t>
            </a:r>
          </a:p>
          <a:p>
            <a:r>
              <a:rPr lang="en-US" dirty="0" smtClean="0"/>
              <a:t>2 successfully resuscitated </a:t>
            </a:r>
            <a:r>
              <a:rPr lang="en-US" dirty="0"/>
              <a:t>but died within 3 months</a:t>
            </a:r>
          </a:p>
          <a:p>
            <a:r>
              <a:rPr lang="en-US" dirty="0" smtClean="0"/>
              <a:t>all female</a:t>
            </a:r>
            <a:endParaRPr lang="en-US" dirty="0"/>
          </a:p>
          <a:p>
            <a:r>
              <a:rPr lang="en-US" dirty="0" smtClean="0"/>
              <a:t>all non English </a:t>
            </a:r>
            <a:r>
              <a:rPr lang="en-US" dirty="0"/>
              <a:t>speaking ( TWH Catchments ) </a:t>
            </a:r>
          </a:p>
          <a:p>
            <a:endParaRPr lang="en-US" dirty="0"/>
          </a:p>
        </p:txBody>
      </p:sp>
      <p:pic>
        <p:nvPicPr>
          <p:cNvPr id="4" name="Picture 3" descr="uhn logo.jpg"/>
          <p:cNvPicPr>
            <a:picLocks noChangeAspect="1"/>
          </p:cNvPicPr>
          <p:nvPr/>
        </p:nvPicPr>
        <p:blipFill>
          <a:blip r:embed="rId2" cstate="print"/>
          <a:stretch>
            <a:fillRect/>
          </a:stretch>
        </p:blipFill>
        <p:spPr>
          <a:xfrm>
            <a:off x="7248525" y="6021288"/>
            <a:ext cx="1895475" cy="720080"/>
          </a:xfrm>
          <a:prstGeom prst="rect">
            <a:avLst/>
          </a:prstGeom>
        </p:spPr>
      </p:pic>
    </p:spTree>
    <p:extLst>
      <p:ext uri="{BB962C8B-B14F-4D97-AF65-F5344CB8AC3E}">
        <p14:creationId xmlns:p14="http://schemas.microsoft.com/office/powerpoint/2010/main" val="3144163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Summary</a:t>
            </a:r>
            <a:endParaRPr lang="en-CA" dirty="0"/>
          </a:p>
        </p:txBody>
      </p:sp>
      <p:sp>
        <p:nvSpPr>
          <p:cNvPr id="3" name="Content Placeholder 2"/>
          <p:cNvSpPr>
            <a:spLocks noGrp="1"/>
          </p:cNvSpPr>
          <p:nvPr>
            <p:ph idx="1"/>
          </p:nvPr>
        </p:nvSpPr>
        <p:spPr/>
        <p:txBody>
          <a:bodyPr/>
          <a:lstStyle/>
          <a:p>
            <a:pPr>
              <a:buNone/>
            </a:pPr>
            <a:r>
              <a:rPr lang="en-CA" dirty="0" smtClean="0"/>
              <a:t>	“Resuscitation teams often take for granted that they will be the last people to be in the presence of dying patients.  But being present in these last moments is a privilege, and sharing this privilege may be the greatest comfort that healthcare professionals can offer grieving relatives” (Boucher, 2010)</a:t>
            </a:r>
            <a:endParaRPr lang="en-CA" dirty="0"/>
          </a:p>
        </p:txBody>
      </p:sp>
      <p:pic>
        <p:nvPicPr>
          <p:cNvPr id="4" name="Picture 3" descr="uhn logo.jpg"/>
          <p:cNvPicPr>
            <a:picLocks noChangeAspect="1"/>
          </p:cNvPicPr>
          <p:nvPr/>
        </p:nvPicPr>
        <p:blipFill>
          <a:blip r:embed="rId2" cstate="print"/>
          <a:stretch>
            <a:fillRect/>
          </a:stretch>
        </p:blipFill>
        <p:spPr>
          <a:xfrm>
            <a:off x="7248525" y="6021288"/>
            <a:ext cx="1895475" cy="72008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 </a:t>
            </a:r>
            <a:endParaRPr lang="en-US" dirty="0"/>
          </a:p>
        </p:txBody>
      </p:sp>
      <p:sp>
        <p:nvSpPr>
          <p:cNvPr id="3" name="Content Placeholder 2"/>
          <p:cNvSpPr>
            <a:spLocks noGrp="1"/>
          </p:cNvSpPr>
          <p:nvPr>
            <p:ph idx="1"/>
          </p:nvPr>
        </p:nvSpPr>
        <p:spPr/>
        <p:txBody>
          <a:bodyPr>
            <a:normAutofit lnSpcReduction="10000"/>
          </a:bodyPr>
          <a:lstStyle/>
          <a:p>
            <a:r>
              <a:rPr lang="en-US" dirty="0" smtClean="0"/>
              <a:t>Participants  </a:t>
            </a:r>
          </a:p>
          <a:p>
            <a:r>
              <a:rPr lang="en-US" dirty="0" smtClean="0"/>
              <a:t>Funders – Nursing Research Challenge &amp; Krembil Funding </a:t>
            </a:r>
          </a:p>
          <a:p>
            <a:r>
              <a:rPr lang="en-US" dirty="0" smtClean="0"/>
              <a:t>Study Team </a:t>
            </a:r>
          </a:p>
          <a:p>
            <a:pPr marL="457200" lvl="1" indent="0">
              <a:buNone/>
            </a:pPr>
            <a:r>
              <a:rPr lang="en-US" i="1" dirty="0" smtClean="0"/>
              <a:t>Shirley Strachan-Jackman;  Sheila Foggie; Sharon Foskett; </a:t>
            </a:r>
            <a:r>
              <a:rPr lang="en-US" i="1" dirty="0" err="1" smtClean="0"/>
              <a:t>Licinia</a:t>
            </a:r>
            <a:r>
              <a:rPr lang="en-US" i="1" dirty="0" smtClean="0"/>
              <a:t> Simoes; Tim Stewart; Helen Kelly</a:t>
            </a:r>
          </a:p>
          <a:p>
            <a:r>
              <a:rPr lang="en-US" dirty="0" smtClean="0"/>
              <a:t>Consultants:  </a:t>
            </a:r>
            <a:r>
              <a:rPr lang="en-US" sz="2600" i="1" dirty="0" smtClean="0"/>
              <a:t>Dr. Debra Bournes, Nadine Cross, Dr. Sue Bishop; Dr. </a:t>
            </a:r>
            <a:r>
              <a:rPr lang="en-US" sz="2600" i="1" dirty="0" err="1" smtClean="0"/>
              <a:t>Amadeo</a:t>
            </a:r>
            <a:r>
              <a:rPr lang="en-US" sz="2600" i="1" dirty="0" smtClean="0"/>
              <a:t> </a:t>
            </a:r>
            <a:r>
              <a:rPr lang="en-US" sz="2600" i="1" dirty="0" err="1" smtClean="0"/>
              <a:t>Giorgi</a:t>
            </a:r>
            <a:r>
              <a:rPr lang="en-US" sz="2600" i="1" dirty="0" smtClean="0"/>
              <a:t>,  </a:t>
            </a:r>
          </a:p>
          <a:p>
            <a:r>
              <a:rPr lang="en-US" sz="3000" dirty="0" smtClean="0"/>
              <a:t>TWH – ER Staff </a:t>
            </a:r>
            <a:endParaRPr lang="en-US" sz="3500" dirty="0" smtClean="0"/>
          </a:p>
        </p:txBody>
      </p:sp>
      <p:pic>
        <p:nvPicPr>
          <p:cNvPr id="4" name="Picture 3" descr="uhn logo.jpg"/>
          <p:cNvPicPr>
            <a:picLocks noChangeAspect="1"/>
          </p:cNvPicPr>
          <p:nvPr/>
        </p:nvPicPr>
        <p:blipFill>
          <a:blip r:embed="rId2" cstate="print"/>
          <a:stretch>
            <a:fillRect/>
          </a:stretch>
        </p:blipFill>
        <p:spPr>
          <a:xfrm>
            <a:off x="7248525" y="6021288"/>
            <a:ext cx="1895475" cy="720080"/>
          </a:xfrm>
          <a:prstGeom prst="rect">
            <a:avLst/>
          </a:prstGeom>
        </p:spPr>
      </p:pic>
    </p:spTree>
    <p:extLst>
      <p:ext uri="{BB962C8B-B14F-4D97-AF65-F5344CB8AC3E}">
        <p14:creationId xmlns:p14="http://schemas.microsoft.com/office/powerpoint/2010/main" val="865868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Toronto- Pan/ </a:t>
            </a:r>
            <a:r>
              <a:rPr lang="en-CA" dirty="0" err="1" smtClean="0"/>
              <a:t>ParaPan</a:t>
            </a:r>
            <a:r>
              <a:rPr lang="en-CA" dirty="0" smtClean="0"/>
              <a:t> Games</a:t>
            </a:r>
            <a:endParaRPr lang="en-CA" dirty="0"/>
          </a:p>
        </p:txBody>
      </p:sp>
      <p:pic>
        <p:nvPicPr>
          <p:cNvPr id="8" name="Content Placeholder 7" descr="Toronto sign.jpg"/>
          <p:cNvPicPr>
            <a:picLocks noGrp="1" noChangeAspect="1"/>
          </p:cNvPicPr>
          <p:nvPr>
            <p:ph idx="1"/>
          </p:nvPr>
        </p:nvPicPr>
        <p:blipFill>
          <a:blip r:embed="rId2" cstate="print"/>
          <a:stretch>
            <a:fillRect/>
          </a:stretch>
        </p:blipFill>
        <p:spPr>
          <a:xfrm>
            <a:off x="827584" y="3861049"/>
            <a:ext cx="2857500" cy="2088232"/>
          </a:xfrm>
        </p:spPr>
      </p:pic>
      <p:pic>
        <p:nvPicPr>
          <p:cNvPr id="9" name="Picture 8" descr="TO 2015.jpg"/>
          <p:cNvPicPr>
            <a:picLocks noChangeAspect="1"/>
          </p:cNvPicPr>
          <p:nvPr/>
        </p:nvPicPr>
        <p:blipFill>
          <a:blip r:embed="rId3" cstate="print"/>
          <a:stretch>
            <a:fillRect/>
          </a:stretch>
        </p:blipFill>
        <p:spPr>
          <a:xfrm>
            <a:off x="3059832" y="1700808"/>
            <a:ext cx="2857500" cy="1095375"/>
          </a:xfrm>
          <a:prstGeom prst="rect">
            <a:avLst/>
          </a:prstGeom>
        </p:spPr>
      </p:pic>
      <p:pic>
        <p:nvPicPr>
          <p:cNvPr id="10" name="Picture 9" descr="To 2.jpg"/>
          <p:cNvPicPr>
            <a:picLocks noChangeAspect="1"/>
          </p:cNvPicPr>
          <p:nvPr/>
        </p:nvPicPr>
        <p:blipFill>
          <a:blip r:embed="rId4" cstate="print"/>
          <a:stretch>
            <a:fillRect/>
          </a:stretch>
        </p:blipFill>
        <p:spPr>
          <a:xfrm>
            <a:off x="4644008" y="3861048"/>
            <a:ext cx="2952328" cy="208823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Thoughts?  Questions?</a:t>
            </a:r>
            <a:endParaRPr lang="en-CA" dirty="0"/>
          </a:p>
        </p:txBody>
      </p:sp>
      <p:pic>
        <p:nvPicPr>
          <p:cNvPr id="4" name="Content Placeholder 3" descr="thoughts.jpg"/>
          <p:cNvPicPr>
            <a:picLocks noGrp="1" noChangeAspect="1"/>
          </p:cNvPicPr>
          <p:nvPr>
            <p:ph idx="1"/>
          </p:nvPr>
        </p:nvPicPr>
        <p:blipFill>
          <a:blip r:embed="rId2" cstate="print"/>
          <a:stretch>
            <a:fillRect/>
          </a:stretch>
        </p:blipFill>
        <p:spPr>
          <a:xfrm>
            <a:off x="2368550" y="1666081"/>
            <a:ext cx="4406900" cy="4394200"/>
          </a:xfrm>
        </p:spPr>
      </p:pic>
      <p:pic>
        <p:nvPicPr>
          <p:cNvPr id="5" name="Picture 4" descr="uhn logo.jpg"/>
          <p:cNvPicPr>
            <a:picLocks noChangeAspect="1"/>
          </p:cNvPicPr>
          <p:nvPr/>
        </p:nvPicPr>
        <p:blipFill>
          <a:blip r:embed="rId3" cstate="print"/>
          <a:stretch>
            <a:fillRect/>
          </a:stretch>
        </p:blipFill>
        <p:spPr>
          <a:xfrm>
            <a:off x="7248525" y="6021288"/>
            <a:ext cx="1895475" cy="72008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305</TotalTime>
  <Words>730</Words>
  <Application>Microsoft Office PowerPoint</Application>
  <PresentationFormat>On-screen Show (4:3)</PresentationFormat>
  <Paragraphs>161</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Family Presence During Resuscitation: To Be or Not To Be</vt:lpstr>
      <vt:lpstr>Outline</vt:lpstr>
      <vt:lpstr>Significance </vt:lpstr>
      <vt:lpstr>Question?</vt:lpstr>
      <vt:lpstr>Background</vt:lpstr>
      <vt:lpstr>Research Question</vt:lpstr>
      <vt:lpstr>Process</vt:lpstr>
      <vt:lpstr>Family Facilitators</vt:lpstr>
      <vt:lpstr>Interviews</vt:lpstr>
      <vt:lpstr>Analysis</vt:lpstr>
      <vt:lpstr>PowerPoint Presentation</vt:lpstr>
      <vt:lpstr>Meaning Units</vt:lpstr>
      <vt:lpstr>Meaning Units </vt:lpstr>
      <vt:lpstr>Meaning Units</vt:lpstr>
      <vt:lpstr>Focal Meaning</vt:lpstr>
      <vt:lpstr>Study Finding:  General Structural Description</vt:lpstr>
      <vt:lpstr>Recommendations </vt:lpstr>
      <vt:lpstr>Recommendations </vt:lpstr>
      <vt:lpstr>Limitations </vt:lpstr>
      <vt:lpstr>Summary</vt:lpstr>
      <vt:lpstr>Acknowledgements </vt:lpstr>
      <vt:lpstr>Toronto- Pan/ ParaPan Games</vt:lpstr>
      <vt:lpstr>Thoughts?  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Presence During Resuscitation: To Be or Not To Be</dc:title>
  <dc:creator>Thom Jackman</dc:creator>
  <cp:lastModifiedBy>Thom Jackman</cp:lastModifiedBy>
  <cp:revision>34</cp:revision>
  <dcterms:created xsi:type="dcterms:W3CDTF">2014-05-10T14:26:45Z</dcterms:created>
  <dcterms:modified xsi:type="dcterms:W3CDTF">2015-07-28T18:02:56Z</dcterms:modified>
</cp:coreProperties>
</file>