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p:sldMasterIdLst>
    <p:sldMasterId id="2147483648" r:id="rId1"/>
  </p:sldMasterIdLst>
  <p:notesMasterIdLst>
    <p:notesMasterId r:id="rId17"/>
  </p:notesMasterIdLst>
  <p:sldIdLst>
    <p:sldId id="256" r:id="rId2"/>
    <p:sldId id="257" r:id="rId3"/>
    <p:sldId id="258" r:id="rId4"/>
    <p:sldId id="284" r:id="rId5"/>
    <p:sldId id="277" r:id="rId6"/>
    <p:sldId id="279" r:id="rId7"/>
    <p:sldId id="280" r:id="rId8"/>
    <p:sldId id="281" r:id="rId9"/>
    <p:sldId id="282" r:id="rId10"/>
    <p:sldId id="285" r:id="rId11"/>
    <p:sldId id="270" r:id="rId12"/>
    <p:sldId id="286" r:id="rId13"/>
    <p:sldId id="283" r:id="rId14"/>
    <p:sldId id="274" r:id="rId15"/>
    <p:sldId id="276" r:id="rId16"/>
  </p:sldIdLst>
  <p:sldSz cx="13004800" cy="9753600"/>
  <p:notesSz cx="6797675" cy="9926638"/>
  <p:defaultTextStyle>
    <a:defPPr>
      <a:defRPr lang="th-TH"/>
    </a:defPPr>
    <a:lvl1pPr algn="l" defTabSz="584200" rtl="0" fontAlgn="base">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1pPr>
    <a:lvl2pPr marL="342900" indent="114300" algn="l" defTabSz="584200" rtl="0" fontAlgn="base">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2pPr>
    <a:lvl3pPr marL="685800" indent="228600" algn="l" defTabSz="584200" rtl="0" fontAlgn="base">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3pPr>
    <a:lvl4pPr marL="1028700" indent="342900" algn="l" defTabSz="584200" rtl="0" fontAlgn="base">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4pPr>
    <a:lvl5pPr marL="1371600" indent="457200" algn="l" defTabSz="584200" rtl="0" fontAlgn="base">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5pPr>
    <a:lvl6pPr marL="22860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6pPr>
    <a:lvl7pPr marL="27432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7pPr>
    <a:lvl8pPr marL="32004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8pPr>
    <a:lvl9pPr marL="36576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FF5117"/>
    <a:srgbClr val="000000"/>
    <a:srgbClr val="FF893F"/>
    <a:srgbClr val="F9FFF8"/>
    <a:srgbClr val="A6411D"/>
    <a:srgbClr val="F6FFF2"/>
    <a:srgbClr val="F4E965"/>
    <a:srgbClr val="FF482D"/>
  </p:clrMru>
</p:presentationPr>
</file>

<file path=ppt/tableStyles.xml><?xml version="1.0" encoding="utf-8"?>
<a:tblStyleLst xmlns:a="http://schemas.openxmlformats.org/drawingml/2006/main" def="{5C22544A-7EE6-4342-B048-85BDC9FD1C3A}">
  <a:tblStyle styleId="{5C22544A-7EE6-4342-B048-85BDC9FD1C3A}" styleName="ลักษณะสีปานกลาง 2 - เน้น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709" autoAdjust="0"/>
  </p:normalViewPr>
  <p:slideViewPr>
    <p:cSldViewPr>
      <p:cViewPr>
        <p:scale>
          <a:sx n="50" d="100"/>
          <a:sy n="50" d="100"/>
        </p:scale>
        <p:origin x="-1338" y="-78"/>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3626;&#3617;&#3640;&#3604;&#3591;&#3634;&#3609;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th-TH"/>
  <c:style val="26"/>
  <c:chart>
    <c:plotArea>
      <c:layout/>
      <c:barChart>
        <c:barDir val="col"/>
        <c:grouping val="clustered"/>
        <c:ser>
          <c:idx val="0"/>
          <c:order val="0"/>
          <c:tx>
            <c:strRef>
              <c:f>Sheet1!$B$1</c:f>
              <c:strCache>
                <c:ptCount val="1"/>
                <c:pt idx="0">
                  <c:v>Numbers</c:v>
                </c:pt>
              </c:strCache>
            </c:strRef>
          </c:tx>
          <c:cat>
            <c:strRef>
              <c:f>Sheet1!$A$2:$A$4</c:f>
              <c:strCache>
                <c:ptCount val="3"/>
                <c:pt idx="0">
                  <c:v>Community hospitals</c:v>
                </c:pt>
                <c:pt idx="1">
                  <c:v>Provincial hospitals</c:v>
                </c:pt>
                <c:pt idx="2">
                  <c:v>Regional hospitals</c:v>
                </c:pt>
              </c:strCache>
            </c:strRef>
          </c:cat>
          <c:val>
            <c:numRef>
              <c:f>Sheet1!$B$2:$B$4</c:f>
              <c:numCache>
                <c:formatCode>General</c:formatCode>
                <c:ptCount val="3"/>
                <c:pt idx="0">
                  <c:v>460</c:v>
                </c:pt>
                <c:pt idx="1">
                  <c:v>40</c:v>
                </c:pt>
                <c:pt idx="2">
                  <c:v>18</c:v>
                </c:pt>
              </c:numCache>
            </c:numRef>
          </c:val>
        </c:ser>
        <c:ser>
          <c:idx val="1"/>
          <c:order val="1"/>
          <c:tx>
            <c:strRef>
              <c:f>Sheet1!$C$1</c:f>
              <c:strCache>
                <c:ptCount val="1"/>
                <c:pt idx="0">
                  <c:v>Percentage</c:v>
                </c:pt>
              </c:strCache>
            </c:strRef>
          </c:tx>
          <c:cat>
            <c:strRef>
              <c:f>Sheet1!$A$2:$A$4</c:f>
              <c:strCache>
                <c:ptCount val="3"/>
                <c:pt idx="0">
                  <c:v>Community hospitals</c:v>
                </c:pt>
                <c:pt idx="1">
                  <c:v>Provincial hospitals</c:v>
                </c:pt>
                <c:pt idx="2">
                  <c:v>Regional hospitals</c:v>
                </c:pt>
              </c:strCache>
            </c:strRef>
          </c:cat>
          <c:val>
            <c:numRef>
              <c:f>Sheet1!$C$2:$C$4</c:f>
              <c:numCache>
                <c:formatCode>0.00</c:formatCode>
                <c:ptCount val="3"/>
                <c:pt idx="0">
                  <c:v>88.803088803088713</c:v>
                </c:pt>
                <c:pt idx="1">
                  <c:v>7.7220077220077217</c:v>
                </c:pt>
                <c:pt idx="2">
                  <c:v>3.4749034749034737</c:v>
                </c:pt>
              </c:numCache>
            </c:numRef>
          </c:val>
        </c:ser>
        <c:axId val="73863552"/>
        <c:axId val="73865088"/>
      </c:barChart>
      <c:catAx>
        <c:axId val="73863552"/>
        <c:scaling>
          <c:orientation val="minMax"/>
        </c:scaling>
        <c:axPos val="b"/>
        <c:tickLblPos val="nextTo"/>
        <c:txPr>
          <a:bodyPr/>
          <a:lstStyle/>
          <a:p>
            <a:pPr>
              <a:defRPr sz="2000" b="1"/>
            </a:pPr>
            <a:endParaRPr lang="th-TH"/>
          </a:p>
        </c:txPr>
        <c:crossAx val="73865088"/>
        <c:crosses val="autoZero"/>
        <c:auto val="1"/>
        <c:lblAlgn val="ctr"/>
        <c:lblOffset val="100"/>
      </c:catAx>
      <c:valAx>
        <c:axId val="73865088"/>
        <c:scaling>
          <c:orientation val="minMax"/>
        </c:scaling>
        <c:axPos val="l"/>
        <c:majorGridlines/>
        <c:numFmt formatCode="General" sourceLinked="1"/>
        <c:tickLblPos val="nextTo"/>
        <c:txPr>
          <a:bodyPr/>
          <a:lstStyle/>
          <a:p>
            <a:pPr>
              <a:defRPr sz="2000"/>
            </a:pPr>
            <a:endParaRPr lang="th-TH"/>
          </a:p>
        </c:txPr>
        <c:crossAx val="73863552"/>
        <c:crosses val="autoZero"/>
        <c:crossBetween val="between"/>
      </c:valAx>
    </c:plotArea>
    <c:legend>
      <c:legendPos val="r"/>
      <c:layout/>
      <c:txPr>
        <a:bodyPr/>
        <a:lstStyle/>
        <a:p>
          <a:pPr>
            <a:defRPr sz="2400" b="1"/>
          </a:pPr>
          <a:endParaRPr lang="th-TH"/>
        </a:p>
      </c:txPr>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1"/>
          <p:cNvSpPr>
            <a:spLocks noGrp="1" noRot="1" noChangeAspect="1"/>
          </p:cNvSpPr>
          <p:nvPr>
            <p:ph type="sldImg" idx="2"/>
          </p:nvPr>
        </p:nvSpPr>
        <p:spPr bwMode="auto">
          <a:xfrm>
            <a:off x="917575" y="744538"/>
            <a:ext cx="4962525" cy="3722687"/>
          </a:xfrm>
          <a:prstGeom prst="rect">
            <a:avLst/>
          </a:prstGeom>
          <a:noFill/>
          <a:ln w="12700" cap="rnd">
            <a:noFill/>
            <a:round/>
            <a:headEnd/>
            <a:tailEnd/>
          </a:ln>
        </p:spPr>
      </p:sp>
      <p:sp>
        <p:nvSpPr>
          <p:cNvPr id="2050" name="Rectangle 2"/>
          <p:cNvSpPr>
            <a:spLocks noGrp="1"/>
          </p:cNvSpPr>
          <p:nvPr>
            <p:ph type="body" sz="quarter" idx="3"/>
          </p:nvPr>
        </p:nvSpPr>
        <p:spPr bwMode="auto">
          <a:xfrm>
            <a:off x="906357" y="4715153"/>
            <a:ext cx="4984962" cy="4466987"/>
          </a:xfrm>
          <a:prstGeom prst="rect">
            <a:avLst/>
          </a:prstGeom>
          <a:noFill/>
          <a:ln w="12700" cap="rnd" cmpd="sng">
            <a:no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th-TH" noProof="0" smtClean="0">
                <a:sym typeface="Noteworthy Bold" charset="0"/>
              </a:rPr>
              <a:t>Click to edit Master text styles</a:t>
            </a:r>
          </a:p>
          <a:p>
            <a:pPr lvl="1"/>
            <a:r>
              <a:rPr lang="th-TH" noProof="0" smtClean="0">
                <a:sym typeface="Noteworthy Bold" charset="0"/>
              </a:rPr>
              <a:t>Second level</a:t>
            </a:r>
          </a:p>
          <a:p>
            <a:pPr lvl="2"/>
            <a:r>
              <a:rPr lang="th-TH" noProof="0" smtClean="0">
                <a:sym typeface="Noteworthy Bold" charset="0"/>
              </a:rPr>
              <a:t>Third level</a:t>
            </a:r>
          </a:p>
          <a:p>
            <a:pPr lvl="3"/>
            <a:r>
              <a:rPr lang="th-TH" noProof="0" smtClean="0">
                <a:sym typeface="Noteworthy Bold" charset="0"/>
              </a:rPr>
              <a:t>Fourth level</a:t>
            </a:r>
          </a:p>
          <a:p>
            <a:pPr lvl="4"/>
            <a:r>
              <a:rPr lang="th-TH" noProof="0" smtClean="0">
                <a:sym typeface="Noteworthy Bold" charset="0"/>
              </a:rPr>
              <a:t>Fifth level</a:t>
            </a:r>
          </a:p>
        </p:txBody>
      </p:sp>
    </p:spTree>
  </p:cSld>
  <p:clrMap bg1="lt1" tx1="dk1" bg2="lt2" tx2="dk2" accent1="accent1" accent2="accent2" accent3="accent3" accent4="accent4" accent5="accent5" accent6="accent6" hlink="hlink" folHlink="folHlink"/>
  <p:notesStyle>
    <a:lvl1pPr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1pPr>
    <a:lvl2pPr marL="3429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2pPr>
    <a:lvl3pPr marL="6858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3pPr>
    <a:lvl4pPr marL="10287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4pPr>
    <a:lvl5pPr marL="1371600" algn="l" defTabSz="457200" rtl="0" eaLnBrk="0" fontAlgn="base" hangingPunct="0">
      <a:lnSpc>
        <a:spcPts val="3500"/>
      </a:lnSpc>
      <a:spcBef>
        <a:spcPct val="0"/>
      </a:spcBef>
      <a:spcAft>
        <a:spcPct val="0"/>
      </a:spcAft>
      <a:defRPr sz="2400" kern="1200">
        <a:solidFill>
          <a:srgbClr val="572E2D"/>
        </a:solidFill>
        <a:latin typeface="Noteworthy Bold" charset="0"/>
        <a:ea typeface="Noteworthy Bold" charset="0"/>
        <a:cs typeface="Noteworthy Bold" charset="0"/>
        <a:sym typeface="Noteworthy Bold" charset="0"/>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ตัวยึดรูปบนภาพนิ่ง 1"/>
          <p:cNvSpPr>
            <a:spLocks noGrp="1" noRot="1" noChangeAspect="1" noTextEdit="1"/>
          </p:cNvSpPr>
          <p:nvPr>
            <p:ph type="sldImg"/>
          </p:nvPr>
        </p:nvSpPr>
        <p:spPr/>
      </p:sp>
      <p:sp>
        <p:nvSpPr>
          <p:cNvPr id="22531" name="ตัวยึดบันทึกย่อ 2"/>
          <p:cNvSpPr>
            <a:spLocks noGrp="1"/>
          </p:cNvSpPr>
          <p:nvPr>
            <p:ph type="body" idx="1"/>
          </p:nvPr>
        </p:nvSpPr>
        <p:spPr>
          <a:noFill/>
          <a:ln w="9525"/>
        </p:spPr>
        <p:txBody>
          <a:bodyPr/>
          <a:lstStyle/>
          <a:p>
            <a:pPr eaLnBrk="1"/>
            <a:endParaRPr lang="th-TH"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ตัวยึดรูปบนภาพนิ่ง 1"/>
          <p:cNvSpPr>
            <a:spLocks noGrp="1" noRot="1" noChangeAspect="1" noTextEdit="1"/>
          </p:cNvSpPr>
          <p:nvPr>
            <p:ph type="sldImg"/>
          </p:nvPr>
        </p:nvSpPr>
        <p:spPr/>
      </p:sp>
      <p:sp>
        <p:nvSpPr>
          <p:cNvPr id="23555" name="ตัวยึดบันทึกย่อ 2"/>
          <p:cNvSpPr>
            <a:spLocks noGrp="1"/>
          </p:cNvSpPr>
          <p:nvPr>
            <p:ph type="body" idx="1"/>
          </p:nvPr>
        </p:nvSpPr>
        <p:spPr>
          <a:noFill/>
          <a:ln w="9525"/>
        </p:spPr>
        <p:txBody>
          <a:bodyPr/>
          <a:lstStyle/>
          <a:p>
            <a:pPr eaLnBrk="1"/>
            <a:endParaRPr lang="th-TH"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smtClean="0"/>
              <a:t>Click to edit Master title style</a:t>
            </a:r>
            <a:endParaRPr lang="th-TH"/>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th-T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smtClean="0"/>
              <a:t>Click to edit Master title style</a:t>
            </a:r>
            <a:endParaRPr lang="th-TH"/>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smtClean="0"/>
              <a:t>Click to edit Master title style</a:t>
            </a:r>
            <a:endParaRPr lang="th-TH"/>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smtClean="0"/>
              <a:t>Click to edit Master title style</a:t>
            </a:r>
            <a:endParaRPr lang="th-TH"/>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smtClean="0"/>
              <a:t>Click to edit Master title style</a:t>
            </a:r>
            <a:endParaRPr lang="th-TH"/>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smtClean="0"/>
              <a:t>Click to edit Master title style</a:t>
            </a:r>
            <a:endParaRPr lang="th-T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nchor="b"/>
          <a:lstStyle>
            <a:lvl1pPr algn="l">
              <a:defRPr sz="2000" b="1"/>
            </a:lvl1pPr>
          </a:lstStyle>
          <a:p>
            <a:r>
              <a:rPr lang="en-US" smtClean="0"/>
              <a:t>Click to edit Master title style</a:t>
            </a:r>
            <a:endParaRPr lang="th-TH"/>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nchor="b"/>
          <a:lstStyle>
            <a:lvl1pPr algn="l">
              <a:defRPr sz="2000" b="1"/>
            </a:lvl1pPr>
          </a:lstStyle>
          <a:p>
            <a:r>
              <a:rPr lang="en-US" smtClean="0"/>
              <a:t>Click to edit Master title style</a:t>
            </a:r>
            <a:endParaRPr lang="th-TH"/>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h-TH" noProof="0">
              <a:sym typeface="Helvetica Light"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smtClean="0"/>
              <a:t>Click to edit Master title style</a:t>
            </a:r>
            <a:endParaRPr lang="th-TH"/>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th-TH"/>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h-T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84200" rtl="0" eaLnBrk="0" fontAlgn="base" hangingPunct="0">
        <a:spcBef>
          <a:spcPct val="0"/>
        </a:spcBef>
        <a:spcAft>
          <a:spcPct val="0"/>
        </a:spcAft>
        <a:defRPr sz="8000">
          <a:solidFill>
            <a:srgbClr val="000000"/>
          </a:solidFill>
          <a:latin typeface="+mj-lt"/>
          <a:ea typeface="+mj-ea"/>
          <a:cs typeface="+mj-cs"/>
          <a:sym typeface="Helvetica Light" charset="0"/>
        </a:defRPr>
      </a:lvl1pPr>
      <a:lvl2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2pPr>
      <a:lvl3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3pPr>
      <a:lvl4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4pPr>
      <a:lvl5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5pPr>
      <a:lvl6pPr marL="4572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6pPr>
      <a:lvl7pPr marL="9144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7pPr>
      <a:lvl8pPr marL="13716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8pPr>
      <a:lvl9pPr marL="18288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9pPr>
    </p:titleStyle>
    <p:bodyStyle>
      <a:lvl1pPr marL="342900" indent="-342900" algn="l" defTabSz="584200" rtl="0" eaLnBrk="0" fontAlgn="base" hangingPunct="0">
        <a:spcBef>
          <a:spcPts val="4200"/>
        </a:spcBef>
        <a:spcAft>
          <a:spcPct val="0"/>
        </a:spcAft>
        <a:buChar char="•"/>
        <a:defRPr sz="3800">
          <a:solidFill>
            <a:srgbClr val="000000"/>
          </a:solidFill>
          <a:latin typeface="+mn-lt"/>
          <a:ea typeface="+mn-ea"/>
          <a:cs typeface="+mn-cs"/>
          <a:sym typeface="Helvetica Light" charset="0"/>
        </a:defRPr>
      </a:lvl1pPr>
      <a:lvl2pPr marL="342900" indent="114300" algn="l" defTabSz="584200" rtl="0" eaLnBrk="0" fontAlgn="base" hangingPunct="0">
        <a:spcBef>
          <a:spcPts val="4200"/>
        </a:spcBef>
        <a:spcAft>
          <a:spcPct val="0"/>
        </a:spcAft>
        <a:buChar char="–"/>
        <a:defRPr sz="3800">
          <a:solidFill>
            <a:srgbClr val="000000"/>
          </a:solidFill>
          <a:latin typeface="+mn-lt"/>
          <a:ea typeface="+mn-ea"/>
          <a:cs typeface="+mn-cs"/>
          <a:sym typeface="Helvetica Light" charset="0"/>
        </a:defRPr>
      </a:lvl2pPr>
      <a:lvl3pPr marL="685800" indent="228600" algn="l" defTabSz="584200" rtl="0" eaLnBrk="0" fontAlgn="base" hangingPunct="0">
        <a:spcBef>
          <a:spcPts val="4200"/>
        </a:spcBef>
        <a:spcAft>
          <a:spcPct val="0"/>
        </a:spcAft>
        <a:buChar char="•"/>
        <a:defRPr sz="3800">
          <a:solidFill>
            <a:srgbClr val="000000"/>
          </a:solidFill>
          <a:latin typeface="+mn-lt"/>
          <a:ea typeface="+mn-ea"/>
          <a:cs typeface="+mn-cs"/>
          <a:sym typeface="Helvetica Light" charset="0"/>
        </a:defRPr>
      </a:lvl3pPr>
      <a:lvl4pPr marL="1028700" indent="342900" algn="l" defTabSz="584200" rtl="0" eaLnBrk="0" fontAlgn="base" hangingPunct="0">
        <a:spcBef>
          <a:spcPts val="4200"/>
        </a:spcBef>
        <a:spcAft>
          <a:spcPct val="0"/>
        </a:spcAft>
        <a:buChar char="–"/>
        <a:defRPr sz="3800">
          <a:solidFill>
            <a:srgbClr val="000000"/>
          </a:solidFill>
          <a:latin typeface="+mn-lt"/>
          <a:ea typeface="+mn-ea"/>
          <a:cs typeface="+mn-cs"/>
          <a:sym typeface="Helvetica Light" charset="0"/>
        </a:defRPr>
      </a:lvl4pPr>
      <a:lvl5pPr marL="1371600" indent="457200" algn="l" defTabSz="584200" rtl="0" eaLnBrk="0" fontAlgn="base" hangingPunct="0">
        <a:spcBef>
          <a:spcPts val="4200"/>
        </a:spcBef>
        <a:spcAft>
          <a:spcPct val="0"/>
        </a:spcAft>
        <a:buChar char="»"/>
        <a:defRPr sz="3800">
          <a:solidFill>
            <a:srgbClr val="000000"/>
          </a:solidFill>
          <a:latin typeface="+mn-lt"/>
          <a:ea typeface="+mn-ea"/>
          <a:cs typeface="+mn-cs"/>
          <a:sym typeface="Helvetica Light" charset="0"/>
        </a:defRPr>
      </a:lvl5pPr>
      <a:lvl6pPr marL="1828800" algn="l" defTabSz="584200" rtl="0" fontAlgn="base" hangingPunct="0">
        <a:spcBef>
          <a:spcPts val="4200"/>
        </a:spcBef>
        <a:spcAft>
          <a:spcPct val="0"/>
        </a:spcAft>
        <a:defRPr sz="3800">
          <a:solidFill>
            <a:srgbClr val="000000"/>
          </a:solidFill>
          <a:latin typeface="+mn-lt"/>
          <a:ea typeface="+mn-ea"/>
          <a:cs typeface="+mn-cs"/>
          <a:sym typeface="Helvetica Light" charset="0"/>
        </a:defRPr>
      </a:lvl6pPr>
      <a:lvl7pPr marL="2286000" algn="l" defTabSz="584200" rtl="0" fontAlgn="base" hangingPunct="0">
        <a:spcBef>
          <a:spcPts val="4200"/>
        </a:spcBef>
        <a:spcAft>
          <a:spcPct val="0"/>
        </a:spcAft>
        <a:defRPr sz="3800">
          <a:solidFill>
            <a:srgbClr val="000000"/>
          </a:solidFill>
          <a:latin typeface="+mn-lt"/>
          <a:ea typeface="+mn-ea"/>
          <a:cs typeface="+mn-cs"/>
          <a:sym typeface="Helvetica Light" charset="0"/>
        </a:defRPr>
      </a:lvl7pPr>
      <a:lvl8pPr marL="2743200" algn="l" defTabSz="584200" rtl="0" fontAlgn="base" hangingPunct="0">
        <a:spcBef>
          <a:spcPts val="4200"/>
        </a:spcBef>
        <a:spcAft>
          <a:spcPct val="0"/>
        </a:spcAft>
        <a:defRPr sz="3800">
          <a:solidFill>
            <a:srgbClr val="000000"/>
          </a:solidFill>
          <a:latin typeface="+mn-lt"/>
          <a:ea typeface="+mn-ea"/>
          <a:cs typeface="+mn-cs"/>
          <a:sym typeface="Helvetica Light" charset="0"/>
        </a:defRPr>
      </a:lvl8pPr>
      <a:lvl9pPr marL="3200400" algn="l" defTabSz="584200" rtl="0" fontAlgn="base" hangingPunct="0">
        <a:spcBef>
          <a:spcPts val="4200"/>
        </a:spcBef>
        <a:spcAft>
          <a:spcPct val="0"/>
        </a:spcAft>
        <a:defRPr sz="3800">
          <a:solidFill>
            <a:srgbClr val="000000"/>
          </a:solidFill>
          <a:latin typeface="+mn-lt"/>
          <a:ea typeface="+mn-ea"/>
          <a:cs typeface="+mn-cs"/>
          <a:sym typeface="Helvetica Light" charset="0"/>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jpeg"/><Relationship Id="rId7"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รูปภาพ 14" descr="Untitled-1.png"/>
          <p:cNvPicPr>
            <a:picLocks noChangeAspect="1"/>
          </p:cNvPicPr>
          <p:nvPr/>
        </p:nvPicPr>
        <p:blipFill>
          <a:blip r:embed="rId3"/>
          <a:srcRect l="59760" t="45537" b="17334"/>
          <a:stretch>
            <a:fillRect/>
          </a:stretch>
        </p:blipFill>
        <p:spPr bwMode="auto">
          <a:xfrm>
            <a:off x="0" y="5956300"/>
            <a:ext cx="3355975" cy="3097213"/>
          </a:xfrm>
          <a:prstGeom prst="rect">
            <a:avLst/>
          </a:prstGeom>
          <a:noFill/>
          <a:ln w="9525">
            <a:noFill/>
            <a:miter lim="800000"/>
            <a:headEnd/>
            <a:tailEnd/>
          </a:ln>
        </p:spPr>
      </p:pic>
      <p:grpSp>
        <p:nvGrpSpPr>
          <p:cNvPr id="2" name="กลุ่ม 30"/>
          <p:cNvGrpSpPr/>
          <p:nvPr/>
        </p:nvGrpSpPr>
        <p:grpSpPr>
          <a:xfrm>
            <a:off x="1461841" y="-19744"/>
            <a:ext cx="11542960" cy="2039024"/>
            <a:chOff x="2894013" y="-1240110"/>
            <a:chExt cx="9279639"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28" name="AutoShape 3"/>
            <p:cNvSpPr>
              <a:spLocks/>
            </p:cNvSpPr>
            <p:nvPr/>
          </p:nvSpPr>
          <p:spPr bwMode="auto">
            <a:xfrm flipV="1">
              <a:off x="2894013" y="-1240110"/>
              <a:ext cx="4579666"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641" y="0"/>
                  </a:moveTo>
                  <a:lnTo>
                    <a:pt x="0" y="21600"/>
                  </a:lnTo>
                  <a:lnTo>
                    <a:pt x="15959" y="21600"/>
                  </a:lnTo>
                  <a:lnTo>
                    <a:pt x="2160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29"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30"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sp>
        <p:nvSpPr>
          <p:cNvPr id="1029" name="Rectangle 1"/>
          <p:cNvSpPr>
            <a:spLocks/>
          </p:cNvSpPr>
          <p:nvPr/>
        </p:nvSpPr>
        <p:spPr bwMode="auto">
          <a:xfrm>
            <a:off x="14288" y="6203950"/>
            <a:ext cx="13004800" cy="2855913"/>
          </a:xfrm>
          <a:prstGeom prst="rect">
            <a:avLst/>
          </a:prstGeom>
          <a:solidFill>
            <a:srgbClr val="969696">
              <a:alpha val="45882"/>
            </a:srgbClr>
          </a:solidFill>
          <a:ln w="12700">
            <a:noFill/>
            <a:miter lim="0"/>
            <a:headEnd/>
            <a:tailEnd/>
          </a:ln>
        </p:spPr>
        <p:txBody>
          <a:bodyPr lIns="72248" tIns="72248" rIns="72248" bIns="72248" anchor="ctr"/>
          <a:lstStyle/>
          <a:p>
            <a:pPr algn="ctr" hangingPunct="0"/>
            <a:endParaRPr lang="th-TH"/>
          </a:p>
        </p:txBody>
      </p:sp>
      <p:sp>
        <p:nvSpPr>
          <p:cNvPr id="3078" name="Rectangle 6"/>
          <p:cNvSpPr>
            <a:spLocks/>
          </p:cNvSpPr>
          <p:nvPr/>
        </p:nvSpPr>
        <p:spPr bwMode="auto">
          <a:xfrm>
            <a:off x="14288" y="6092853"/>
            <a:ext cx="12990512" cy="2855913"/>
          </a:xfrm>
          <a:prstGeom prst="rect">
            <a:avLst/>
          </a:prstGeom>
          <a:solidFill>
            <a:srgbClr val="D94C1F"/>
          </a:solidFill>
          <a:ln>
            <a:headEnd/>
            <a:tailEnd/>
          </a:ln>
        </p:spPr>
        <p:style>
          <a:lnRef idx="1">
            <a:schemeClr val="accent4"/>
          </a:lnRef>
          <a:fillRef idx="3">
            <a:schemeClr val="accent4"/>
          </a:fillRef>
          <a:effectRef idx="2">
            <a:schemeClr val="accent4"/>
          </a:effectRef>
          <a:fontRef idx="minor">
            <a:schemeClr val="lt1"/>
          </a:fontRef>
        </p:style>
        <p:txBody>
          <a:bodyPr lIns="72248" tIns="72248" rIns="72248" bIns="72248" anchor="ctr"/>
          <a:lstStyle/>
          <a:p>
            <a:pPr algn="ctr" hangingPunct="0">
              <a:defRPr/>
            </a:pPr>
            <a:r>
              <a:rPr lang="en-US" sz="3200" b="1" dirty="0" smtClean="0">
                <a:solidFill>
                  <a:schemeClr val="bg1"/>
                </a:solidFill>
                <a:latin typeface="Arial Unicode MS" pitchFamily="34" charset="-128"/>
                <a:ea typeface="Arial Unicode MS" pitchFamily="34" charset="-128"/>
                <a:cs typeface="Arial Unicode MS" pitchFamily="34" charset="-128"/>
              </a:rPr>
              <a:t> Marisa </a:t>
            </a:r>
            <a:r>
              <a:rPr lang="en-US" sz="3200" b="1" dirty="0" err="1" smtClean="0">
                <a:solidFill>
                  <a:schemeClr val="bg1"/>
                </a:solidFill>
                <a:latin typeface="Arial Unicode MS" pitchFamily="34" charset="-128"/>
                <a:ea typeface="Arial Unicode MS" pitchFamily="34" charset="-128"/>
                <a:cs typeface="Arial Unicode MS" pitchFamily="34" charset="-128"/>
              </a:rPr>
              <a:t>Krairiksh</a:t>
            </a:r>
            <a:r>
              <a:rPr lang="en-US" sz="3200" b="1" dirty="0" smtClean="0">
                <a:solidFill>
                  <a:schemeClr val="bg1"/>
                </a:solidFill>
                <a:latin typeface="Arial Unicode MS" pitchFamily="34" charset="-128"/>
                <a:ea typeface="Arial Unicode MS" pitchFamily="34" charset="-128"/>
                <a:cs typeface="Arial Unicode MS" pitchFamily="34" charset="-128"/>
              </a:rPr>
              <a:t>, PhD, RN  </a:t>
            </a:r>
            <a:r>
              <a:rPr lang="en-US" sz="3200" b="1" dirty="0" err="1" smtClean="0">
                <a:solidFill>
                  <a:schemeClr val="bg1"/>
                </a:solidFill>
                <a:latin typeface="Arial Unicode MS" pitchFamily="34" charset="-128"/>
                <a:ea typeface="Arial Unicode MS" pitchFamily="34" charset="-128"/>
                <a:cs typeface="Arial Unicode MS" pitchFamily="34" charset="-128"/>
              </a:rPr>
              <a:t>Lamduan</a:t>
            </a:r>
            <a:r>
              <a:rPr lang="en-US" sz="3200" b="1" dirty="0" smtClean="0">
                <a:solidFill>
                  <a:schemeClr val="bg1"/>
                </a:solidFill>
                <a:latin typeface="Arial Unicode MS" pitchFamily="34" charset="-128"/>
                <a:ea typeface="Arial Unicode MS" pitchFamily="34" charset="-128"/>
                <a:cs typeface="Arial Unicode MS" pitchFamily="34" charset="-128"/>
              </a:rPr>
              <a:t> </a:t>
            </a:r>
            <a:r>
              <a:rPr lang="en-US" sz="3200" b="1" dirty="0" err="1" smtClean="0">
                <a:solidFill>
                  <a:schemeClr val="bg1"/>
                </a:solidFill>
                <a:latin typeface="Arial Unicode MS" pitchFamily="34" charset="-128"/>
                <a:ea typeface="Arial Unicode MS" pitchFamily="34" charset="-128"/>
                <a:cs typeface="Arial Unicode MS" pitchFamily="34" charset="-128"/>
              </a:rPr>
              <a:t>Boontee</a:t>
            </a:r>
            <a:r>
              <a:rPr lang="en-US" sz="3200" b="1" dirty="0" smtClean="0">
                <a:solidFill>
                  <a:schemeClr val="bg1"/>
                </a:solidFill>
                <a:latin typeface="Arial Unicode MS" pitchFamily="34" charset="-128"/>
                <a:ea typeface="Arial Unicode MS" pitchFamily="34" charset="-128"/>
                <a:cs typeface="Arial Unicode MS" pitchFamily="34" charset="-128"/>
              </a:rPr>
              <a:t>, MSN, RN &amp;</a:t>
            </a:r>
          </a:p>
          <a:p>
            <a:pPr algn="ctr" hangingPunct="0">
              <a:defRPr/>
            </a:pPr>
            <a:r>
              <a:rPr lang="en-US" sz="3200" b="1" dirty="0" smtClean="0">
                <a:solidFill>
                  <a:schemeClr val="bg1"/>
                </a:solidFill>
                <a:latin typeface="Arial Unicode MS" pitchFamily="34" charset="-128"/>
                <a:ea typeface="Arial Unicode MS" pitchFamily="34" charset="-128"/>
                <a:cs typeface="Arial Unicode MS" pitchFamily="34" charset="-128"/>
              </a:rPr>
              <a:t> </a:t>
            </a:r>
            <a:r>
              <a:rPr lang="en-US" sz="3200" b="1" dirty="0" err="1" smtClean="0">
                <a:solidFill>
                  <a:schemeClr val="bg1"/>
                </a:solidFill>
                <a:latin typeface="Arial Unicode MS" pitchFamily="34" charset="-128"/>
                <a:ea typeface="Arial Unicode MS" pitchFamily="34" charset="-128"/>
                <a:cs typeface="Arial Unicode MS" pitchFamily="34" charset="-128"/>
              </a:rPr>
              <a:t>Jitpinan</a:t>
            </a:r>
            <a:r>
              <a:rPr lang="en-US" sz="3200" b="1" dirty="0" smtClean="0">
                <a:solidFill>
                  <a:schemeClr val="bg1"/>
                </a:solidFill>
                <a:latin typeface="Arial Unicode MS" pitchFamily="34" charset="-128"/>
                <a:ea typeface="Arial Unicode MS" pitchFamily="34" charset="-128"/>
                <a:cs typeface="Arial Unicode MS" pitchFamily="34" charset="-128"/>
              </a:rPr>
              <a:t> </a:t>
            </a:r>
            <a:r>
              <a:rPr lang="en-US" sz="3200" b="1" dirty="0" err="1" smtClean="0">
                <a:solidFill>
                  <a:schemeClr val="bg1"/>
                </a:solidFill>
                <a:latin typeface="Arial Unicode MS" pitchFamily="34" charset="-128"/>
                <a:ea typeface="Arial Unicode MS" pitchFamily="34" charset="-128"/>
                <a:cs typeface="Arial Unicode MS" pitchFamily="34" charset="-128"/>
              </a:rPr>
              <a:t>Srijakote</a:t>
            </a:r>
            <a:r>
              <a:rPr lang="en-US" sz="3200" b="1" dirty="0" smtClean="0">
                <a:solidFill>
                  <a:schemeClr val="bg1"/>
                </a:solidFill>
                <a:latin typeface="Arial Unicode MS" pitchFamily="34" charset="-128"/>
                <a:ea typeface="Arial Unicode MS" pitchFamily="34" charset="-128"/>
                <a:cs typeface="Arial Unicode MS" pitchFamily="34" charset="-128"/>
              </a:rPr>
              <a:t>, PhD, RN</a:t>
            </a:r>
          </a:p>
          <a:p>
            <a:pPr algn="ctr" hangingPunct="0">
              <a:defRPr/>
            </a:pPr>
            <a:r>
              <a:rPr lang="en-US" sz="2800" b="1" i="1" dirty="0" smtClean="0">
                <a:solidFill>
                  <a:schemeClr val="bg1"/>
                </a:solidFill>
                <a:latin typeface="Arial Unicode MS" pitchFamily="34" charset="-128"/>
                <a:ea typeface="Arial Unicode MS" pitchFamily="34" charset="-128"/>
                <a:cs typeface="Arial Unicode MS" pitchFamily="34" charset="-128"/>
              </a:rPr>
              <a:t> </a:t>
            </a:r>
            <a:r>
              <a:rPr lang="en-US" sz="2800" b="1" i="1" dirty="0" smtClean="0">
                <a:solidFill>
                  <a:schemeClr val="bg1"/>
                </a:solidFill>
                <a:latin typeface="Arial Narrow" pitchFamily="34" charset="0"/>
                <a:ea typeface="Arial Unicode MS" pitchFamily="34" charset="-128"/>
                <a:cs typeface="Arial Unicode MS" pitchFamily="34" charset="-128"/>
              </a:rPr>
              <a:t>Members of the Research and Training Center for 	Enhancing  Quality of  Life of   </a:t>
            </a:r>
          </a:p>
          <a:p>
            <a:pPr algn="ctr" hangingPunct="0">
              <a:defRPr/>
            </a:pPr>
            <a:r>
              <a:rPr lang="en-US" sz="2800" b="1" i="1" dirty="0" smtClean="0">
                <a:solidFill>
                  <a:schemeClr val="bg1"/>
                </a:solidFill>
                <a:latin typeface="Arial Narrow" pitchFamily="34" charset="0"/>
                <a:ea typeface="Arial Unicode MS" pitchFamily="34" charset="-128"/>
                <a:cs typeface="Arial Unicode MS" pitchFamily="34" charset="-128"/>
              </a:rPr>
              <a:t>Working-Age People , Faculty of Nursing, </a:t>
            </a:r>
            <a:r>
              <a:rPr lang="en-US" sz="2800" b="1" i="1" dirty="0" err="1" smtClean="0">
                <a:solidFill>
                  <a:schemeClr val="bg1"/>
                </a:solidFill>
                <a:latin typeface="Arial Narrow" pitchFamily="34" charset="0"/>
                <a:ea typeface="Arial Unicode MS" pitchFamily="34" charset="-128"/>
                <a:cs typeface="Arial Unicode MS" pitchFamily="34" charset="-128"/>
              </a:rPr>
              <a:t>Khon</a:t>
            </a:r>
            <a:r>
              <a:rPr lang="en-US" sz="2800" b="1" i="1" dirty="0" smtClean="0">
                <a:solidFill>
                  <a:schemeClr val="bg1"/>
                </a:solidFill>
                <a:latin typeface="Arial Narrow" pitchFamily="34" charset="0"/>
                <a:ea typeface="Arial Unicode MS" pitchFamily="34" charset="-128"/>
                <a:cs typeface="Arial Unicode MS" pitchFamily="34" charset="-128"/>
              </a:rPr>
              <a:t> </a:t>
            </a:r>
            <a:r>
              <a:rPr lang="en-US" sz="2800" b="1" i="1" dirty="0" err="1" smtClean="0">
                <a:solidFill>
                  <a:schemeClr val="bg1"/>
                </a:solidFill>
                <a:latin typeface="Arial Narrow" pitchFamily="34" charset="0"/>
                <a:ea typeface="Arial Unicode MS" pitchFamily="34" charset="-128"/>
                <a:cs typeface="Arial Unicode MS" pitchFamily="34" charset="-128"/>
              </a:rPr>
              <a:t>Kaen</a:t>
            </a:r>
            <a:r>
              <a:rPr lang="en-US" sz="2800" b="1" i="1" dirty="0" smtClean="0">
                <a:solidFill>
                  <a:schemeClr val="bg1"/>
                </a:solidFill>
                <a:latin typeface="Arial Narrow" pitchFamily="34" charset="0"/>
                <a:ea typeface="Arial Unicode MS" pitchFamily="34" charset="-128"/>
                <a:cs typeface="Arial Unicode MS" pitchFamily="34" charset="-128"/>
              </a:rPr>
              <a:t> University </a:t>
            </a:r>
            <a:r>
              <a:rPr lang="en-US" sz="2800" i="1" dirty="0" smtClean="0">
                <a:solidFill>
                  <a:schemeClr val="bg1"/>
                </a:solidFill>
                <a:latin typeface="Arial Narrow" pitchFamily="34" charset="0"/>
                <a:ea typeface="Arial Unicode MS" pitchFamily="34" charset="-128"/>
                <a:cs typeface="Arial Unicode MS" pitchFamily="34" charset="-128"/>
              </a:rPr>
              <a:t/>
            </a:r>
            <a:br>
              <a:rPr lang="en-US" sz="2800" i="1" dirty="0" smtClean="0">
                <a:solidFill>
                  <a:schemeClr val="bg1"/>
                </a:solidFill>
                <a:latin typeface="Arial Narrow" pitchFamily="34" charset="0"/>
                <a:ea typeface="Arial Unicode MS" pitchFamily="34" charset="-128"/>
                <a:cs typeface="Arial Unicode MS" pitchFamily="34" charset="-128"/>
              </a:rPr>
            </a:br>
            <a:r>
              <a:rPr lang="en-US" sz="2800" b="1" i="1" dirty="0" smtClean="0">
                <a:solidFill>
                  <a:schemeClr val="bg1"/>
                </a:solidFill>
                <a:latin typeface="Arial Narrow" pitchFamily="34" charset="0"/>
                <a:ea typeface="Arial Unicode MS" pitchFamily="34" charset="-128"/>
                <a:cs typeface="Arial Unicode MS" pitchFamily="34" charset="-128"/>
              </a:rPr>
              <a:t>THAILAND</a:t>
            </a:r>
            <a:endParaRPr lang="th-TH" sz="3200" i="1" dirty="0">
              <a:solidFill>
                <a:schemeClr val="bg1"/>
              </a:solidFill>
              <a:latin typeface="Arial Narrow" pitchFamily="34" charset="0"/>
            </a:endParaRPr>
          </a:p>
        </p:txBody>
      </p:sp>
      <p:sp>
        <p:nvSpPr>
          <p:cNvPr id="1032" name="Rectangle 10"/>
          <p:cNvSpPr>
            <a:spLocks noGrp="1"/>
          </p:cNvSpPr>
          <p:nvPr>
            <p:ph type="title" idx="4294967295"/>
          </p:nvPr>
        </p:nvSpPr>
        <p:spPr bwMode="auto">
          <a:xfrm>
            <a:off x="644484" y="1804966"/>
            <a:ext cx="11715750" cy="4500594"/>
          </a:xfrm>
          <a:prstGeom prst="rect">
            <a:avLst/>
          </a:prstGeom>
          <a:noFill/>
          <a:ln w="12700">
            <a:miter lim="0"/>
            <a:headEnd/>
            <a:tailEnd/>
          </a:ln>
        </p:spPr>
        <p:txBody>
          <a:bodyPr lIns="72248" tIns="72248" rIns="72248" bIns="72248" anchor="ctr"/>
          <a:lstStyle/>
          <a:p>
            <a:pPr algn="l"/>
            <a:r>
              <a:rPr lang="en-US" sz="4000" b="1" dirty="0" smtClean="0"/>
              <a:t>Implementation of Nursing Service Strategies Supporting ASEAN Economic Community in the Year 2015 of Nursing Organizations in Thailand</a:t>
            </a:r>
            <a:br>
              <a:rPr lang="en-US" sz="4000" b="1" dirty="0" smtClean="0"/>
            </a:br>
            <a:r>
              <a:rPr lang="en-US" sz="3600" dirty="0" smtClean="0"/>
              <a:t/>
            </a:r>
            <a:br>
              <a:rPr lang="en-US" sz="3600" dirty="0" smtClean="0"/>
            </a:br>
            <a:endParaRPr lang="th-TH" sz="2000" b="1" dirty="0" smtClean="0">
              <a:solidFill>
                <a:srgbClr val="002060"/>
              </a:solidFill>
              <a:latin typeface="Arial Unicode MS" pitchFamily="34" charset="-128"/>
              <a:ea typeface="Arial Unicode MS" pitchFamily="34" charset="-128"/>
              <a:cs typeface="Arial Unicode MS" pitchFamily="34" charset="-128"/>
            </a:endParaRPr>
          </a:p>
        </p:txBody>
      </p:sp>
      <p:cxnSp>
        <p:nvCxnSpPr>
          <p:cNvPr id="1034" name="Straight Connector 13"/>
          <p:cNvCxnSpPr>
            <a:cxnSpLocks noChangeShapeType="1"/>
          </p:cNvCxnSpPr>
          <p:nvPr/>
        </p:nvCxnSpPr>
        <p:spPr bwMode="auto">
          <a:xfrm>
            <a:off x="14288" y="8834438"/>
            <a:ext cx="13004800" cy="71437"/>
          </a:xfrm>
          <a:prstGeom prst="line">
            <a:avLst/>
          </a:prstGeom>
          <a:noFill/>
          <a:ln w="76200" algn="ctr">
            <a:solidFill>
              <a:schemeClr val="bg1"/>
            </a:solidFill>
            <a:miter lim="0"/>
            <a:headEnd/>
            <a:tailEnd/>
          </a:ln>
        </p:spPr>
      </p:cxnSp>
      <p:pic>
        <p:nvPicPr>
          <p:cNvPr id="1036" name="รูปภาพ 16" descr="logo_kku2.gif"/>
          <p:cNvPicPr>
            <a:picLocks noChangeAspect="1"/>
          </p:cNvPicPr>
          <p:nvPr/>
        </p:nvPicPr>
        <p:blipFill>
          <a:blip r:embed="rId4"/>
          <a:srcRect/>
          <a:stretch>
            <a:fillRect/>
          </a:stretch>
        </p:blipFill>
        <p:spPr bwMode="auto">
          <a:xfrm>
            <a:off x="430170" y="233330"/>
            <a:ext cx="1301717" cy="1931768"/>
          </a:xfrm>
          <a:prstGeom prst="rect">
            <a:avLst/>
          </a:prstGeom>
          <a:noFill/>
          <a:ln w="9525">
            <a:noFill/>
            <a:miter lim="800000"/>
            <a:headEnd/>
            <a:tailEnd/>
          </a:ln>
        </p:spPr>
      </p:pic>
      <p:cxnSp>
        <p:nvCxnSpPr>
          <p:cNvPr id="1038" name="ตัวเชื่อมต่อตรง 37"/>
          <p:cNvCxnSpPr>
            <a:cxnSpLocks noChangeShapeType="1"/>
          </p:cNvCxnSpPr>
          <p:nvPr/>
        </p:nvCxnSpPr>
        <p:spPr bwMode="auto">
          <a:xfrm>
            <a:off x="0" y="2162156"/>
            <a:ext cx="13004800" cy="0"/>
          </a:xfrm>
          <a:prstGeom prst="line">
            <a:avLst/>
          </a:prstGeom>
          <a:noFill/>
          <a:ln w="76200" algn="ctr">
            <a:solidFill>
              <a:srgbClr val="FF893F"/>
            </a:solidFill>
            <a:miter lim="0"/>
            <a:headEnd/>
            <a:tailEnd/>
          </a:ln>
        </p:spPr>
      </p:cxn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กลุ่ม 87"/>
          <p:cNvGrpSpPr/>
          <p:nvPr/>
        </p:nvGrpSpPr>
        <p:grpSpPr>
          <a:xfrm>
            <a:off x="1101800" y="0"/>
            <a:ext cx="11903000" cy="916360"/>
            <a:chOff x="3762242" y="-1240110"/>
            <a:chExt cx="8411410"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89" name="AutoShape 3"/>
            <p:cNvSpPr>
              <a:spLocks/>
            </p:cNvSpPr>
            <p:nvPr/>
          </p:nvSpPr>
          <p:spPr bwMode="auto">
            <a:xfrm flipV="1">
              <a:off x="3762242" y="-1240110"/>
              <a:ext cx="3711438"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 name="connsiteX0" fmla="*/ 1546 w 17505"/>
                <a:gd name="connsiteY0" fmla="*/ 0 h 21600"/>
                <a:gd name="connsiteX1" fmla="*/ 0 w 17505"/>
                <a:gd name="connsiteY1" fmla="*/ 21600 h 21600"/>
                <a:gd name="connsiteX2" fmla="*/ 11864 w 17505"/>
                <a:gd name="connsiteY2" fmla="*/ 21600 h 21600"/>
                <a:gd name="connsiteX3" fmla="*/ 17505 w 17505"/>
                <a:gd name="connsiteY3" fmla="*/ 0 h 21600"/>
                <a:gd name="connsiteX4" fmla="*/ 1546 w 17505"/>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21600">
                  <a:moveTo>
                    <a:pt x="1546" y="0"/>
                  </a:moveTo>
                  <a:lnTo>
                    <a:pt x="0" y="21600"/>
                  </a:lnTo>
                  <a:lnTo>
                    <a:pt x="11864" y="21600"/>
                  </a:lnTo>
                  <a:lnTo>
                    <a:pt x="17505" y="0"/>
                  </a:lnTo>
                  <a:lnTo>
                    <a:pt x="1546"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90"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91"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sp>
        <p:nvSpPr>
          <p:cNvPr id="2051" name="Rectangle 1"/>
          <p:cNvSpPr>
            <a:spLocks/>
          </p:cNvSpPr>
          <p:nvPr/>
        </p:nvSpPr>
        <p:spPr bwMode="auto">
          <a:xfrm>
            <a:off x="0" y="1636713"/>
            <a:ext cx="13004800" cy="649287"/>
          </a:xfrm>
          <a:prstGeom prst="rect">
            <a:avLst/>
          </a:prstGeom>
          <a:solidFill>
            <a:srgbClr val="808080">
              <a:alpha val="25098"/>
            </a:srgbClr>
          </a:solidFill>
          <a:ln w="12700">
            <a:noFill/>
            <a:miter lim="0"/>
            <a:headEnd/>
            <a:tailEnd/>
          </a:ln>
        </p:spPr>
        <p:txBody>
          <a:bodyPr lIns="72248" tIns="72248" rIns="72248" bIns="72248" anchor="ctr"/>
          <a:lstStyle/>
          <a:p>
            <a:pPr algn="ctr" hangingPunct="0"/>
            <a:endParaRPr lang="th-TH"/>
          </a:p>
        </p:txBody>
      </p:sp>
      <p:grpSp>
        <p:nvGrpSpPr>
          <p:cNvPr id="2052" name="Group 2"/>
          <p:cNvGrpSpPr>
            <a:grpSpLocks/>
          </p:cNvGrpSpPr>
          <p:nvPr/>
        </p:nvGrpSpPr>
        <p:grpSpPr bwMode="auto">
          <a:xfrm>
            <a:off x="8158163" y="915988"/>
            <a:ext cx="4897437" cy="1244600"/>
            <a:chOff x="0" y="0"/>
            <a:chExt cx="358" cy="98"/>
          </a:xfrm>
        </p:grpSpPr>
        <p:sp>
          <p:nvSpPr>
            <p:cNvPr id="2064" name="AutoShape 3"/>
            <p:cNvSpPr>
              <a:spLocks/>
            </p:cNvSpPr>
            <p:nvPr/>
          </p:nvSpPr>
          <p:spPr bwMode="auto">
            <a:xfrm>
              <a:off x="0" y="0"/>
              <a:ext cx="162"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40" y="0"/>
                  </a:moveTo>
                  <a:lnTo>
                    <a:pt x="0" y="21600"/>
                  </a:lnTo>
                  <a:lnTo>
                    <a:pt x="15959" y="21600"/>
                  </a:lnTo>
                  <a:lnTo>
                    <a:pt x="2160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2065" name="AutoShape 4"/>
            <p:cNvSpPr>
              <a:spLocks/>
            </p:cNvSpPr>
            <p:nvPr/>
          </p:nvSpPr>
          <p:spPr bwMode="auto">
            <a:xfrm rot="10800000">
              <a:off x="128" y="0"/>
              <a:ext cx="166"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2066" name="AutoShape 5"/>
            <p:cNvSpPr>
              <a:spLocks/>
            </p:cNvSpPr>
            <p:nvPr/>
          </p:nvSpPr>
          <p:spPr bwMode="auto">
            <a:xfrm>
              <a:off x="259" y="0"/>
              <a:ext cx="99"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8853" y="21582"/>
                  </a:lnTo>
                  <a:lnTo>
                    <a:pt x="21600" y="21600"/>
                  </a:lnTo>
                  <a:lnTo>
                    <a:pt x="21548" y="17"/>
                  </a:lnTo>
                  <a:lnTo>
                    <a:pt x="0" y="0"/>
                  </a:lnTo>
                  <a:close/>
                </a:path>
              </a:pathLst>
            </a:custGeom>
            <a:solidFill>
              <a:srgbClr val="808080">
                <a:alpha val="25098"/>
              </a:srgbClr>
            </a:solidFill>
            <a:ln w="9525">
              <a:noFill/>
              <a:round/>
              <a:headEnd/>
              <a:tailEnd/>
            </a:ln>
          </p:spPr>
          <p:txBody>
            <a:bodyPr lIns="72248" tIns="72248" rIns="72248" bIns="72248" anchor="ctr"/>
            <a:lstStyle/>
            <a:p>
              <a:endParaRPr lang="th-TH"/>
            </a:p>
          </p:txBody>
        </p:sp>
      </p:grpSp>
      <p:cxnSp>
        <p:nvCxnSpPr>
          <p:cNvPr id="2053" name="Straight Connector 41"/>
          <p:cNvCxnSpPr>
            <a:cxnSpLocks noChangeShapeType="1"/>
          </p:cNvCxnSpPr>
          <p:nvPr/>
        </p:nvCxnSpPr>
        <p:spPr bwMode="auto">
          <a:xfrm>
            <a:off x="-1588" y="1590675"/>
            <a:ext cx="13004801" cy="71438"/>
          </a:xfrm>
          <a:prstGeom prst="line">
            <a:avLst/>
          </a:prstGeom>
          <a:noFill/>
          <a:ln w="76200" algn="ctr">
            <a:solidFill>
              <a:schemeClr val="bg1"/>
            </a:solidFill>
            <a:miter lim="0"/>
            <a:headEnd/>
            <a:tailEnd/>
          </a:ln>
        </p:spPr>
      </p:cxnSp>
      <p:sp>
        <p:nvSpPr>
          <p:cNvPr id="2054" name="Rectangle 6"/>
          <p:cNvSpPr>
            <a:spLocks/>
          </p:cNvSpPr>
          <p:nvPr/>
        </p:nvSpPr>
        <p:spPr bwMode="auto">
          <a:xfrm>
            <a:off x="0" y="1122363"/>
            <a:ext cx="13004800" cy="1066800"/>
          </a:xfrm>
          <a:prstGeom prst="rect">
            <a:avLst/>
          </a:prstGeom>
          <a:solidFill>
            <a:srgbClr val="D94C1F"/>
          </a:solidFill>
          <a:ln w="12700">
            <a:noFill/>
            <a:miter lim="0"/>
            <a:headEnd/>
            <a:tailEnd/>
          </a:ln>
        </p:spPr>
        <p:txBody>
          <a:bodyPr lIns="72248" tIns="72248" rIns="72248" bIns="72248" anchor="ctr"/>
          <a:lstStyle/>
          <a:p>
            <a:pPr algn="ctr" hangingPunct="0"/>
            <a:endParaRPr lang="th-TH"/>
          </a:p>
        </p:txBody>
      </p:sp>
      <p:grpSp>
        <p:nvGrpSpPr>
          <p:cNvPr id="2055" name="กลุ่ม 55"/>
          <p:cNvGrpSpPr>
            <a:grpSpLocks/>
          </p:cNvGrpSpPr>
          <p:nvPr/>
        </p:nvGrpSpPr>
        <p:grpSpPr bwMode="auto">
          <a:xfrm>
            <a:off x="8734425" y="1095375"/>
            <a:ext cx="4276725" cy="1077913"/>
            <a:chOff x="8797897" y="519082"/>
            <a:chExt cx="4276799" cy="1078903"/>
          </a:xfrm>
        </p:grpSpPr>
        <p:pic>
          <p:nvPicPr>
            <p:cNvPr id="2061" name="รูปภาพ 51" descr="mini011.png"/>
            <p:cNvPicPr>
              <a:picLocks noChangeAspect="1"/>
            </p:cNvPicPr>
            <p:nvPr/>
          </p:nvPicPr>
          <p:blipFill>
            <a:blip r:embed="rId2"/>
            <a:srcRect/>
            <a:stretch>
              <a:fillRect/>
            </a:stretch>
          </p:blipFill>
          <p:spPr bwMode="auto">
            <a:xfrm>
              <a:off x="8797897" y="519082"/>
              <a:ext cx="1633593" cy="1078903"/>
            </a:xfrm>
            <a:prstGeom prst="rect">
              <a:avLst/>
            </a:prstGeom>
            <a:noFill/>
            <a:ln w="9525">
              <a:noFill/>
              <a:miter lim="800000"/>
              <a:headEnd/>
              <a:tailEnd/>
            </a:ln>
          </p:spPr>
        </p:pic>
        <p:pic>
          <p:nvPicPr>
            <p:cNvPr id="2062" name="รูปภาพ 53" descr="mini013.png"/>
            <p:cNvPicPr>
              <a:picLocks noChangeAspect="1"/>
            </p:cNvPicPr>
            <p:nvPr/>
          </p:nvPicPr>
          <p:blipFill>
            <a:blip r:embed="rId3"/>
            <a:srcRect/>
            <a:stretch>
              <a:fillRect/>
            </a:stretch>
          </p:blipFill>
          <p:spPr bwMode="auto">
            <a:xfrm>
              <a:off x="11648350" y="519082"/>
              <a:ext cx="1426346" cy="1078903"/>
            </a:xfrm>
            <a:prstGeom prst="rect">
              <a:avLst/>
            </a:prstGeom>
            <a:noFill/>
            <a:ln w="9525">
              <a:noFill/>
              <a:miter lim="800000"/>
              <a:headEnd/>
              <a:tailEnd/>
            </a:ln>
          </p:spPr>
        </p:pic>
        <p:pic>
          <p:nvPicPr>
            <p:cNvPr id="2063" name="รูปภาพ 54" descr="mini015.png"/>
            <p:cNvPicPr>
              <a:picLocks noChangeAspect="1"/>
            </p:cNvPicPr>
            <p:nvPr/>
          </p:nvPicPr>
          <p:blipFill>
            <a:blip r:embed="rId4"/>
            <a:srcRect/>
            <a:stretch>
              <a:fillRect/>
            </a:stretch>
          </p:blipFill>
          <p:spPr bwMode="auto">
            <a:xfrm>
              <a:off x="10107427" y="519082"/>
              <a:ext cx="1895699" cy="1078903"/>
            </a:xfrm>
            <a:prstGeom prst="rect">
              <a:avLst/>
            </a:prstGeom>
            <a:noFill/>
            <a:ln w="9525">
              <a:noFill/>
              <a:miter lim="800000"/>
              <a:headEnd/>
              <a:tailEnd/>
            </a:ln>
          </p:spPr>
        </p:pic>
      </p:grpSp>
      <p:pic>
        <p:nvPicPr>
          <p:cNvPr id="2056" name="รูปภาพ 43" descr="Untitled-1.png"/>
          <p:cNvPicPr>
            <a:picLocks noChangeAspect="1"/>
          </p:cNvPicPr>
          <p:nvPr/>
        </p:nvPicPr>
        <p:blipFill>
          <a:blip r:embed="rId5"/>
          <a:srcRect l="48795" t="25333" b="50667"/>
          <a:stretch>
            <a:fillRect/>
          </a:stretch>
        </p:blipFill>
        <p:spPr bwMode="auto">
          <a:xfrm>
            <a:off x="0" y="1131888"/>
            <a:ext cx="2765425" cy="1296987"/>
          </a:xfrm>
          <a:prstGeom prst="rect">
            <a:avLst/>
          </a:prstGeom>
          <a:noFill/>
          <a:ln w="9525">
            <a:noFill/>
            <a:miter lim="800000"/>
            <a:headEnd/>
            <a:tailEnd/>
          </a:ln>
        </p:spPr>
      </p:pic>
      <p:sp>
        <p:nvSpPr>
          <p:cNvPr id="2057" name="Rectangle 26"/>
          <p:cNvSpPr>
            <a:spLocks noGrp="1"/>
          </p:cNvSpPr>
          <p:nvPr>
            <p:ph type="title"/>
          </p:nvPr>
        </p:nvSpPr>
        <p:spPr bwMode="auto">
          <a:xfrm>
            <a:off x="644484" y="750870"/>
            <a:ext cx="11703050" cy="1625600"/>
          </a:xfrm>
          <a:prstGeom prst="rect">
            <a:avLst/>
          </a:prstGeom>
          <a:noFill/>
          <a:ln w="12700">
            <a:miter lim="0"/>
            <a:headEnd/>
            <a:tailEnd/>
          </a:ln>
        </p:spPr>
        <p:txBody>
          <a:bodyPr lIns="72248" tIns="72248" rIns="72248" bIns="72248" anchor="ctr"/>
          <a:lstStyle/>
          <a:p>
            <a:pPr marL="39688" algn="l" defTabSz="1300163" eaLnBrk="1">
              <a:buClr>
                <a:srgbClr val="FFFFFF"/>
              </a:buClr>
              <a:buFont typeface="ArialMT" charset="0"/>
              <a:buNone/>
            </a:pPr>
            <a:r>
              <a:rPr lang="en-US" sz="6000" dirty="0" smtClean="0">
                <a:solidFill>
                  <a:srgbClr val="FFFFFF"/>
                </a:solidFill>
                <a:effectLst>
                  <a:outerShdw blurRad="38100" dist="38100" dir="2700000" algn="tl">
                    <a:srgbClr val="000000">
                      <a:alpha val="43137"/>
                    </a:srgbClr>
                  </a:outerShdw>
                </a:effectLst>
                <a:latin typeface="Arial" pitchFamily="34" charset="0"/>
                <a:cs typeface="Arial" pitchFamily="34" charset="0"/>
                <a:sym typeface="Arial" pitchFamily="34" charset="0"/>
              </a:rPr>
              <a:t>Topics</a:t>
            </a:r>
            <a:endParaRPr lang="th-TH" sz="9600" dirty="0" smtClean="0">
              <a:effectLst>
                <a:outerShdw blurRad="38100" dist="38100" dir="2700000" algn="tl">
                  <a:srgbClr val="000000">
                    <a:alpha val="43137"/>
                  </a:srgbClr>
                </a:outerShdw>
              </a:effectLst>
            </a:endParaRPr>
          </a:p>
        </p:txBody>
      </p:sp>
      <p:sp>
        <p:nvSpPr>
          <p:cNvPr id="22" name="ตัวยึดเนื้อหา 21"/>
          <p:cNvSpPr>
            <a:spLocks noGrp="1"/>
          </p:cNvSpPr>
          <p:nvPr>
            <p:ph idx="1"/>
          </p:nvPr>
        </p:nvSpPr>
        <p:spPr>
          <a:xfrm>
            <a:off x="650875" y="2584479"/>
            <a:ext cx="9566301" cy="6435725"/>
          </a:xfrm>
        </p:spPr>
        <p:txBody>
          <a:bodyPr/>
          <a:lstStyle/>
          <a:p>
            <a:pPr>
              <a:lnSpc>
                <a:spcPts val="4000"/>
              </a:lnSpc>
              <a:spcBef>
                <a:spcPts val="2400"/>
              </a:spcBef>
            </a:pPr>
            <a:r>
              <a:rPr lang="en-US" sz="4000" dirty="0" smtClean="0"/>
              <a:t>Background and significance</a:t>
            </a:r>
          </a:p>
          <a:p>
            <a:pPr>
              <a:lnSpc>
                <a:spcPts val="4000"/>
              </a:lnSpc>
              <a:spcBef>
                <a:spcPts val="2400"/>
              </a:spcBef>
            </a:pPr>
            <a:r>
              <a:rPr lang="en-US" sz="4000" dirty="0" smtClean="0"/>
              <a:t>Aim of the study</a:t>
            </a:r>
          </a:p>
          <a:p>
            <a:pPr>
              <a:lnSpc>
                <a:spcPts val="4000"/>
              </a:lnSpc>
              <a:spcBef>
                <a:spcPts val="2400"/>
              </a:spcBef>
            </a:pPr>
            <a:r>
              <a:rPr lang="en-US" sz="4000" dirty="0" smtClean="0"/>
              <a:t>Research Framework</a:t>
            </a:r>
          </a:p>
          <a:p>
            <a:pPr>
              <a:lnSpc>
                <a:spcPts val="4000"/>
              </a:lnSpc>
              <a:spcBef>
                <a:spcPts val="2400"/>
              </a:spcBef>
            </a:pPr>
            <a:r>
              <a:rPr lang="en-US" sz="4000" dirty="0" smtClean="0"/>
              <a:t>Population</a:t>
            </a:r>
          </a:p>
          <a:p>
            <a:pPr>
              <a:lnSpc>
                <a:spcPts val="4000"/>
              </a:lnSpc>
              <a:spcBef>
                <a:spcPts val="2400"/>
              </a:spcBef>
            </a:pPr>
            <a:r>
              <a:rPr lang="en-US" sz="4000" dirty="0" smtClean="0"/>
              <a:t>Research  instrument</a:t>
            </a:r>
          </a:p>
          <a:p>
            <a:pPr>
              <a:lnSpc>
                <a:spcPts val="4000"/>
              </a:lnSpc>
              <a:spcBef>
                <a:spcPts val="2400"/>
              </a:spcBef>
            </a:pPr>
            <a:r>
              <a:rPr lang="en-US" sz="4000" dirty="0" smtClean="0"/>
              <a:t>Data collection</a:t>
            </a:r>
          </a:p>
          <a:p>
            <a:pPr>
              <a:lnSpc>
                <a:spcPts val="4000"/>
              </a:lnSpc>
              <a:spcBef>
                <a:spcPts val="2400"/>
              </a:spcBef>
            </a:pPr>
            <a:r>
              <a:rPr lang="en-US" sz="4000" dirty="0" smtClean="0"/>
              <a:t>Research results</a:t>
            </a:r>
          </a:p>
          <a:p>
            <a:pPr>
              <a:lnSpc>
                <a:spcPts val="4000"/>
              </a:lnSpc>
              <a:spcBef>
                <a:spcPts val="2400"/>
              </a:spcBef>
            </a:pPr>
            <a:r>
              <a:rPr lang="en-US" sz="4000" dirty="0" smtClean="0"/>
              <a:t>Recommendation </a:t>
            </a:r>
          </a:p>
          <a:p>
            <a:pPr>
              <a:lnSpc>
                <a:spcPts val="4000"/>
              </a:lnSpc>
              <a:spcBef>
                <a:spcPts val="2400"/>
              </a:spcBef>
            </a:pPr>
            <a:endParaRPr lang="th-TH" sz="4000" dirty="0"/>
          </a:p>
        </p:txBody>
      </p:sp>
      <p:pic>
        <p:nvPicPr>
          <p:cNvPr id="2058" name="รูปภาพ 69" descr="logo_kku2.gif"/>
          <p:cNvPicPr>
            <a:picLocks noChangeAspect="1"/>
          </p:cNvPicPr>
          <p:nvPr/>
        </p:nvPicPr>
        <p:blipFill>
          <a:blip r:embed="rId6"/>
          <a:srcRect/>
          <a:stretch>
            <a:fillRect/>
          </a:stretch>
        </p:blipFill>
        <p:spPr bwMode="auto">
          <a:xfrm>
            <a:off x="454024" y="90454"/>
            <a:ext cx="619088" cy="846810"/>
          </a:xfrm>
          <a:prstGeom prst="rect">
            <a:avLst/>
          </a:prstGeom>
          <a:noFill/>
          <a:ln w="9525">
            <a:noFill/>
            <a:miter lim="800000"/>
            <a:headEnd/>
            <a:tailEnd/>
          </a:ln>
        </p:spPr>
      </p:pic>
      <p:cxnSp>
        <p:nvCxnSpPr>
          <p:cNvPr id="2059" name="ตัวเชื่อมต่อตรง 74"/>
          <p:cNvCxnSpPr>
            <a:cxnSpLocks noChangeShapeType="1"/>
          </p:cNvCxnSpPr>
          <p:nvPr/>
        </p:nvCxnSpPr>
        <p:spPr bwMode="auto">
          <a:xfrm>
            <a:off x="1317625" y="823913"/>
            <a:ext cx="11687175" cy="0"/>
          </a:xfrm>
          <a:prstGeom prst="line">
            <a:avLst/>
          </a:prstGeom>
          <a:noFill/>
          <a:ln w="76200" algn="ctr">
            <a:solidFill>
              <a:schemeClr val="bg1"/>
            </a:solidFill>
            <a:miter lim="0"/>
            <a:headEnd/>
            <a:tailEnd/>
          </a:ln>
        </p:spPr>
      </p:cxnSp>
      <p:cxnSp>
        <p:nvCxnSpPr>
          <p:cNvPr id="2060" name="ตัวเชื่อมต่อตรง 75"/>
          <p:cNvCxnSpPr>
            <a:cxnSpLocks noChangeShapeType="1"/>
          </p:cNvCxnSpPr>
          <p:nvPr/>
        </p:nvCxnSpPr>
        <p:spPr bwMode="auto">
          <a:xfrm>
            <a:off x="0" y="989013"/>
            <a:ext cx="13004800" cy="0"/>
          </a:xfrm>
          <a:prstGeom prst="line">
            <a:avLst/>
          </a:prstGeom>
          <a:noFill/>
          <a:ln w="57150" algn="ctr">
            <a:solidFill>
              <a:srgbClr val="FF893F"/>
            </a:solidFill>
            <a:miter lim="0"/>
            <a:headEnd/>
            <a:tailEnd/>
          </a:ln>
        </p:spPr>
      </p:cxn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1"/>
          <p:cNvSpPr>
            <a:spLocks noGrp="1"/>
          </p:cNvSpPr>
          <p:nvPr>
            <p:ph type="body" idx="4294967295"/>
          </p:nvPr>
        </p:nvSpPr>
        <p:spPr bwMode="auto">
          <a:xfrm>
            <a:off x="787360" y="2524157"/>
            <a:ext cx="7715304" cy="2209767"/>
          </a:xfrm>
          <a:prstGeom prst="rect">
            <a:avLst/>
          </a:prstGeom>
          <a:noFill/>
          <a:ln w="12700">
            <a:miter lim="0"/>
            <a:headEnd/>
            <a:tailEnd/>
          </a:ln>
        </p:spPr>
        <p:txBody>
          <a:bodyPr lIns="72248" tIns="72248" rIns="72248" bIns="72248"/>
          <a:lstStyle/>
          <a:p>
            <a:pPr>
              <a:lnSpc>
                <a:spcPts val="6000"/>
              </a:lnSpc>
            </a:pPr>
            <a:r>
              <a:rPr lang="en-US" sz="4000" dirty="0" smtClean="0"/>
              <a:t>AEC will come into effect on December  31,  2015. </a:t>
            </a:r>
          </a:p>
          <a:p>
            <a:pPr marL="527050" indent="-487363" defTabSz="1300163" eaLnBrk="1">
              <a:lnSpc>
                <a:spcPts val="4000"/>
              </a:lnSpc>
              <a:spcBef>
                <a:spcPts val="2400"/>
              </a:spcBef>
              <a:buClr>
                <a:srgbClr val="000000"/>
              </a:buClr>
              <a:buFont typeface="ArialMT" charset="0"/>
              <a:buChar char="•"/>
            </a:pPr>
            <a:endParaRPr lang="th-TH" sz="3600" dirty="0" smtClean="0">
              <a:solidFill>
                <a:srgbClr val="002060"/>
              </a:solidFill>
            </a:endParaRPr>
          </a:p>
        </p:txBody>
      </p:sp>
      <p:sp>
        <p:nvSpPr>
          <p:cNvPr id="3077" name="Rectangle 1"/>
          <p:cNvSpPr>
            <a:spLocks/>
          </p:cNvSpPr>
          <p:nvPr/>
        </p:nvSpPr>
        <p:spPr bwMode="auto">
          <a:xfrm>
            <a:off x="0" y="1636713"/>
            <a:ext cx="13004800" cy="649287"/>
          </a:xfrm>
          <a:prstGeom prst="rect">
            <a:avLst/>
          </a:prstGeom>
          <a:solidFill>
            <a:srgbClr val="808080">
              <a:alpha val="25098"/>
            </a:srgbClr>
          </a:solidFill>
          <a:ln w="12700">
            <a:noFill/>
            <a:miter lim="0"/>
            <a:headEnd/>
            <a:tailEnd/>
          </a:ln>
        </p:spPr>
        <p:txBody>
          <a:bodyPr lIns="72248" tIns="72248" rIns="72248" bIns="72248" anchor="ctr"/>
          <a:lstStyle/>
          <a:p>
            <a:pPr algn="ctr" hangingPunct="0"/>
            <a:endParaRPr lang="th-TH"/>
          </a:p>
        </p:txBody>
      </p:sp>
      <p:grpSp>
        <p:nvGrpSpPr>
          <p:cNvPr id="3078" name="Group 2"/>
          <p:cNvGrpSpPr>
            <a:grpSpLocks/>
          </p:cNvGrpSpPr>
          <p:nvPr/>
        </p:nvGrpSpPr>
        <p:grpSpPr bwMode="auto">
          <a:xfrm>
            <a:off x="8158163" y="915988"/>
            <a:ext cx="4897437" cy="1244600"/>
            <a:chOff x="0" y="0"/>
            <a:chExt cx="358" cy="98"/>
          </a:xfrm>
        </p:grpSpPr>
        <p:sp>
          <p:nvSpPr>
            <p:cNvPr id="3092" name="AutoShape 3"/>
            <p:cNvSpPr>
              <a:spLocks/>
            </p:cNvSpPr>
            <p:nvPr/>
          </p:nvSpPr>
          <p:spPr bwMode="auto">
            <a:xfrm>
              <a:off x="0" y="0"/>
              <a:ext cx="162"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40" y="0"/>
                  </a:moveTo>
                  <a:lnTo>
                    <a:pt x="0" y="21600"/>
                  </a:lnTo>
                  <a:lnTo>
                    <a:pt x="15959" y="21600"/>
                  </a:lnTo>
                  <a:lnTo>
                    <a:pt x="2160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3" name="AutoShape 4"/>
            <p:cNvSpPr>
              <a:spLocks/>
            </p:cNvSpPr>
            <p:nvPr/>
          </p:nvSpPr>
          <p:spPr bwMode="auto">
            <a:xfrm rot="10800000">
              <a:off x="128" y="0"/>
              <a:ext cx="166"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4" name="AutoShape 5"/>
            <p:cNvSpPr>
              <a:spLocks/>
            </p:cNvSpPr>
            <p:nvPr/>
          </p:nvSpPr>
          <p:spPr bwMode="auto">
            <a:xfrm>
              <a:off x="259" y="0"/>
              <a:ext cx="99"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8853" y="21582"/>
                  </a:lnTo>
                  <a:lnTo>
                    <a:pt x="21600" y="21600"/>
                  </a:lnTo>
                  <a:lnTo>
                    <a:pt x="21548" y="17"/>
                  </a:lnTo>
                  <a:lnTo>
                    <a:pt x="0" y="0"/>
                  </a:lnTo>
                  <a:close/>
                </a:path>
              </a:pathLst>
            </a:custGeom>
            <a:solidFill>
              <a:srgbClr val="808080">
                <a:alpha val="25098"/>
              </a:srgbClr>
            </a:solidFill>
            <a:ln w="9525">
              <a:noFill/>
              <a:round/>
              <a:headEnd/>
              <a:tailEnd/>
            </a:ln>
          </p:spPr>
          <p:txBody>
            <a:bodyPr lIns="72248" tIns="72248" rIns="72248" bIns="72248" anchor="ctr"/>
            <a:lstStyle/>
            <a:p>
              <a:endParaRPr lang="th-TH"/>
            </a:p>
          </p:txBody>
        </p:sp>
      </p:grpSp>
      <p:cxnSp>
        <p:nvCxnSpPr>
          <p:cNvPr id="3079" name="Straight Connector 41"/>
          <p:cNvCxnSpPr>
            <a:cxnSpLocks noChangeShapeType="1"/>
          </p:cNvCxnSpPr>
          <p:nvPr/>
        </p:nvCxnSpPr>
        <p:spPr bwMode="auto">
          <a:xfrm>
            <a:off x="-1588" y="1590675"/>
            <a:ext cx="13004801" cy="71438"/>
          </a:xfrm>
          <a:prstGeom prst="line">
            <a:avLst/>
          </a:prstGeom>
          <a:noFill/>
          <a:ln w="76200" algn="ctr">
            <a:solidFill>
              <a:schemeClr val="bg1"/>
            </a:solidFill>
            <a:miter lim="0"/>
            <a:headEnd/>
            <a:tailEnd/>
          </a:ln>
        </p:spPr>
      </p:cxnSp>
      <p:sp>
        <p:nvSpPr>
          <p:cNvPr id="3080" name="Rectangle 6"/>
          <p:cNvSpPr>
            <a:spLocks/>
          </p:cNvSpPr>
          <p:nvPr/>
        </p:nvSpPr>
        <p:spPr bwMode="auto">
          <a:xfrm>
            <a:off x="0" y="1122363"/>
            <a:ext cx="13004800" cy="1066800"/>
          </a:xfrm>
          <a:prstGeom prst="rect">
            <a:avLst/>
          </a:prstGeom>
          <a:solidFill>
            <a:srgbClr val="D94C1F"/>
          </a:solidFill>
          <a:ln w="12700">
            <a:noFill/>
            <a:miter lim="0"/>
            <a:headEnd/>
            <a:tailEnd/>
          </a:ln>
        </p:spPr>
        <p:txBody>
          <a:bodyPr lIns="72248" tIns="72248" rIns="72248" bIns="72248" anchor="ctr"/>
          <a:lstStyle/>
          <a:p>
            <a:pPr algn="ctr" hangingPunct="0"/>
            <a:endParaRPr lang="th-TH"/>
          </a:p>
        </p:txBody>
      </p:sp>
      <p:pic>
        <p:nvPicPr>
          <p:cNvPr id="3081" name="รูปภาพ 38" descr="Untitled-1.png"/>
          <p:cNvPicPr>
            <a:picLocks noChangeAspect="1"/>
          </p:cNvPicPr>
          <p:nvPr/>
        </p:nvPicPr>
        <p:blipFill>
          <a:blip r:embed="rId2"/>
          <a:srcRect l="48795" t="25333" b="50667"/>
          <a:stretch>
            <a:fillRect/>
          </a:stretch>
        </p:blipFill>
        <p:spPr bwMode="auto">
          <a:xfrm>
            <a:off x="0" y="1131888"/>
            <a:ext cx="2765425" cy="1296987"/>
          </a:xfrm>
          <a:prstGeom prst="rect">
            <a:avLst/>
          </a:prstGeom>
          <a:noFill/>
          <a:ln w="9525">
            <a:noFill/>
            <a:miter lim="800000"/>
            <a:headEnd/>
            <a:tailEnd/>
          </a:ln>
        </p:spPr>
      </p:pic>
      <p:sp>
        <p:nvSpPr>
          <p:cNvPr id="40" name="Rectangle 26"/>
          <p:cNvSpPr txBox="1">
            <a:spLocks/>
          </p:cNvSpPr>
          <p:nvPr/>
        </p:nvSpPr>
        <p:spPr bwMode="auto">
          <a:xfrm>
            <a:off x="649288" y="860425"/>
            <a:ext cx="10353706" cy="1554163"/>
          </a:xfrm>
          <a:prstGeom prst="rect">
            <a:avLst/>
          </a:prstGeom>
          <a:noFill/>
          <a:ln w="12700" cap="flat">
            <a:miter lim="0"/>
            <a:headEnd/>
            <a:tailEnd/>
          </a:ln>
        </p:spPr>
        <p:txBody>
          <a:bodyPr lIns="72248" tIns="72248" rIns="72248" bIns="72248" anchor="ctr"/>
          <a:lstStyle/>
          <a:p>
            <a:pPr marL="39688" defTabSz="1300163" hangingPunct="0">
              <a:buClr>
                <a:srgbClr val="FFFFFF"/>
              </a:buClr>
              <a:buFont typeface="ArialMT" charset="0"/>
              <a:buNone/>
              <a:defRPr/>
            </a:pPr>
            <a:r>
              <a:rPr lang="en-US" sz="5400" b="1" kern="0" dirty="0" smtClean="0">
                <a:solidFill>
                  <a:schemeClr val="bg1"/>
                </a:solidFill>
                <a:latin typeface="+mj-lt"/>
                <a:ea typeface="+mj-ea"/>
                <a:cs typeface="+mj-cs"/>
              </a:rPr>
              <a:t>Background and significance</a:t>
            </a:r>
            <a:endParaRPr lang="th-TH" sz="5400" b="1" kern="0" dirty="0">
              <a:solidFill>
                <a:schemeClr val="bg1"/>
              </a:solidFill>
              <a:latin typeface="+mj-lt"/>
              <a:ea typeface="+mj-ea"/>
              <a:cs typeface="+mj-cs"/>
            </a:endParaRPr>
          </a:p>
        </p:txBody>
      </p:sp>
      <p:cxnSp>
        <p:nvCxnSpPr>
          <p:cNvPr id="3083" name="ตัวเชื่อมต่อตรง 46"/>
          <p:cNvCxnSpPr>
            <a:cxnSpLocks noChangeShapeType="1"/>
          </p:cNvCxnSpPr>
          <p:nvPr/>
        </p:nvCxnSpPr>
        <p:spPr bwMode="auto">
          <a:xfrm>
            <a:off x="2901950" y="823913"/>
            <a:ext cx="10102850" cy="0"/>
          </a:xfrm>
          <a:prstGeom prst="line">
            <a:avLst/>
          </a:prstGeom>
          <a:noFill/>
          <a:ln w="76200" algn="ctr">
            <a:solidFill>
              <a:schemeClr val="bg1"/>
            </a:solidFill>
            <a:miter lim="0"/>
            <a:headEnd/>
            <a:tailEnd/>
          </a:ln>
        </p:spPr>
      </p:cxnSp>
      <p:cxnSp>
        <p:nvCxnSpPr>
          <p:cNvPr id="3084" name="ตัวเชื่อมต่อตรง 47"/>
          <p:cNvCxnSpPr>
            <a:cxnSpLocks noChangeShapeType="1"/>
          </p:cNvCxnSpPr>
          <p:nvPr/>
        </p:nvCxnSpPr>
        <p:spPr bwMode="auto">
          <a:xfrm>
            <a:off x="0" y="989013"/>
            <a:ext cx="13004800" cy="0"/>
          </a:xfrm>
          <a:prstGeom prst="line">
            <a:avLst/>
          </a:prstGeom>
          <a:noFill/>
          <a:ln w="57150" algn="ctr">
            <a:solidFill>
              <a:srgbClr val="FF893F"/>
            </a:solidFill>
            <a:miter lim="0"/>
            <a:headEnd/>
            <a:tailEnd/>
          </a:ln>
        </p:spPr>
      </p:cxnSp>
      <p:grpSp>
        <p:nvGrpSpPr>
          <p:cNvPr id="4" name="กลุ่ม 54"/>
          <p:cNvGrpSpPr/>
          <p:nvPr/>
        </p:nvGrpSpPr>
        <p:grpSpPr>
          <a:xfrm>
            <a:off x="1101800" y="0"/>
            <a:ext cx="11903000" cy="916360"/>
            <a:chOff x="3762242" y="-1240110"/>
            <a:chExt cx="8411410"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56" name="AutoShape 3"/>
            <p:cNvSpPr>
              <a:spLocks/>
            </p:cNvSpPr>
            <p:nvPr/>
          </p:nvSpPr>
          <p:spPr bwMode="auto">
            <a:xfrm flipV="1">
              <a:off x="3762242" y="-1240110"/>
              <a:ext cx="3711438"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 name="connsiteX0" fmla="*/ 1546 w 17505"/>
                <a:gd name="connsiteY0" fmla="*/ 0 h 21600"/>
                <a:gd name="connsiteX1" fmla="*/ 0 w 17505"/>
                <a:gd name="connsiteY1" fmla="*/ 21600 h 21600"/>
                <a:gd name="connsiteX2" fmla="*/ 11864 w 17505"/>
                <a:gd name="connsiteY2" fmla="*/ 21600 h 21600"/>
                <a:gd name="connsiteX3" fmla="*/ 17505 w 17505"/>
                <a:gd name="connsiteY3" fmla="*/ 0 h 21600"/>
                <a:gd name="connsiteX4" fmla="*/ 1546 w 17505"/>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21600">
                  <a:moveTo>
                    <a:pt x="1546" y="0"/>
                  </a:moveTo>
                  <a:lnTo>
                    <a:pt x="0" y="21600"/>
                  </a:lnTo>
                  <a:lnTo>
                    <a:pt x="11864" y="21600"/>
                  </a:lnTo>
                  <a:lnTo>
                    <a:pt x="17505" y="0"/>
                  </a:lnTo>
                  <a:lnTo>
                    <a:pt x="1546"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7"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8"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pic>
        <p:nvPicPr>
          <p:cNvPr id="3087" name="รูปภาพ 58" descr="logo_kku2.gif"/>
          <p:cNvPicPr>
            <a:picLocks noChangeAspect="1"/>
          </p:cNvPicPr>
          <p:nvPr/>
        </p:nvPicPr>
        <p:blipFill>
          <a:blip r:embed="rId3"/>
          <a:srcRect/>
          <a:stretch>
            <a:fillRect/>
          </a:stretch>
        </p:blipFill>
        <p:spPr bwMode="auto">
          <a:xfrm>
            <a:off x="454025" y="144463"/>
            <a:ext cx="393700" cy="700087"/>
          </a:xfrm>
          <a:prstGeom prst="rect">
            <a:avLst/>
          </a:prstGeom>
          <a:noFill/>
          <a:ln w="9525">
            <a:noFill/>
            <a:miter lim="800000"/>
            <a:headEnd/>
            <a:tailEnd/>
          </a:ln>
        </p:spPr>
      </p:pic>
      <p:cxnSp>
        <p:nvCxnSpPr>
          <p:cNvPr id="3088" name="ตัวเชื่อมต่อตรง 59"/>
          <p:cNvCxnSpPr>
            <a:cxnSpLocks noChangeShapeType="1"/>
          </p:cNvCxnSpPr>
          <p:nvPr/>
        </p:nvCxnSpPr>
        <p:spPr bwMode="auto">
          <a:xfrm>
            <a:off x="1317625" y="823913"/>
            <a:ext cx="11687175" cy="0"/>
          </a:xfrm>
          <a:prstGeom prst="line">
            <a:avLst/>
          </a:prstGeom>
          <a:noFill/>
          <a:ln w="76200" algn="ctr">
            <a:solidFill>
              <a:schemeClr val="bg1"/>
            </a:solidFill>
            <a:miter lim="0"/>
            <a:headEnd/>
            <a:tailEnd/>
          </a:ln>
        </p:spPr>
      </p:cxnSp>
      <p:pic>
        <p:nvPicPr>
          <p:cNvPr id="11266" name="Picture 2" descr="http://thaipublica.org/wp-content/uploads/2014/12/1343992323.jpg"/>
          <p:cNvPicPr>
            <a:picLocks noChangeAspect="1" noChangeArrowheads="1"/>
          </p:cNvPicPr>
          <p:nvPr/>
        </p:nvPicPr>
        <p:blipFill>
          <a:blip r:embed="rId4"/>
          <a:srcRect/>
          <a:stretch>
            <a:fillRect/>
          </a:stretch>
        </p:blipFill>
        <p:spPr bwMode="auto">
          <a:xfrm>
            <a:off x="8359788" y="2447908"/>
            <a:ext cx="2714644" cy="2714645"/>
          </a:xfrm>
          <a:prstGeom prst="rect">
            <a:avLst/>
          </a:prstGeom>
          <a:noFill/>
        </p:spPr>
      </p:pic>
      <p:pic>
        <p:nvPicPr>
          <p:cNvPr id="11270" name="Picture 6" descr="http://p3.isanook.com/ca/0/ud/273/1369175/13696542341369654333l.jpg"/>
          <p:cNvPicPr>
            <a:picLocks noChangeAspect="1" noChangeArrowheads="1"/>
          </p:cNvPicPr>
          <p:nvPr/>
        </p:nvPicPr>
        <p:blipFill>
          <a:blip r:embed="rId5"/>
          <a:srcRect/>
          <a:stretch>
            <a:fillRect/>
          </a:stretch>
        </p:blipFill>
        <p:spPr bwMode="auto">
          <a:xfrm>
            <a:off x="215856" y="5805494"/>
            <a:ext cx="4865764" cy="2524115"/>
          </a:xfrm>
          <a:prstGeom prst="rect">
            <a:avLst/>
          </a:prstGeom>
          <a:noFill/>
        </p:spPr>
      </p:pic>
      <p:sp>
        <p:nvSpPr>
          <p:cNvPr id="23" name="TextBox 22"/>
          <p:cNvSpPr txBox="1"/>
          <p:nvPr/>
        </p:nvSpPr>
        <p:spPr>
          <a:xfrm>
            <a:off x="5145078" y="5591180"/>
            <a:ext cx="7572428" cy="3298339"/>
          </a:xfrm>
          <a:prstGeom prst="rect">
            <a:avLst/>
          </a:prstGeom>
          <a:noFill/>
        </p:spPr>
        <p:txBody>
          <a:bodyPr wrap="square" rtlCol="0">
            <a:spAutoFit/>
          </a:bodyPr>
          <a:lstStyle/>
          <a:p>
            <a:pPr>
              <a:lnSpc>
                <a:spcPts val="5000"/>
              </a:lnSpc>
              <a:spcBef>
                <a:spcPts val="2400"/>
              </a:spcBef>
            </a:pPr>
            <a:r>
              <a:rPr lang="en-US" dirty="0" smtClean="0"/>
              <a:t>Mutual Recognition Agreement (MRA) in the services sector is a relatively recent development in ASEAN cooperation in trade in services.</a:t>
            </a: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1"/>
          <p:cNvSpPr>
            <a:spLocks noGrp="1"/>
          </p:cNvSpPr>
          <p:nvPr>
            <p:ph type="body" idx="4294967295"/>
          </p:nvPr>
        </p:nvSpPr>
        <p:spPr bwMode="auto">
          <a:xfrm>
            <a:off x="787360" y="2667033"/>
            <a:ext cx="8072494" cy="6924675"/>
          </a:xfrm>
          <a:prstGeom prst="rect">
            <a:avLst/>
          </a:prstGeom>
          <a:noFill/>
          <a:ln w="12700">
            <a:miter lim="0"/>
            <a:headEnd/>
            <a:tailEnd/>
          </a:ln>
        </p:spPr>
        <p:txBody>
          <a:bodyPr lIns="72248" tIns="72248" rIns="72248" bIns="72248"/>
          <a:lstStyle/>
          <a:p>
            <a:pPr>
              <a:spcBef>
                <a:spcPts val="2400"/>
              </a:spcBef>
            </a:pPr>
            <a:r>
              <a:rPr lang="en-US" sz="3600" dirty="0" smtClean="0"/>
              <a:t>This makes nursing organizations in ASEAN countries prepare for changes in 2015.</a:t>
            </a:r>
          </a:p>
          <a:p>
            <a:pPr>
              <a:spcBef>
                <a:spcPts val="2400"/>
              </a:spcBef>
            </a:pPr>
            <a:r>
              <a:rPr lang="en-US" sz="3600" dirty="0" smtClean="0"/>
              <a:t>Bureau of Nursing of Thailand announced Nursing service strategies to support nursing during changes in the ASEAN Economic Community (AEC) in 2015</a:t>
            </a:r>
            <a:endParaRPr lang="th-TH" sz="3600" dirty="0" smtClean="0"/>
          </a:p>
          <a:p>
            <a:pPr marL="527050" indent="-487363" defTabSz="1300163" eaLnBrk="1">
              <a:spcBef>
                <a:spcPts val="2400"/>
              </a:spcBef>
              <a:buClr>
                <a:srgbClr val="000000"/>
              </a:buClr>
              <a:buFont typeface="ArialMT" charset="0"/>
              <a:buChar char="•"/>
            </a:pPr>
            <a:endParaRPr lang="th-TH" sz="3600" dirty="0" smtClean="0">
              <a:solidFill>
                <a:srgbClr val="002060"/>
              </a:solidFill>
            </a:endParaRPr>
          </a:p>
        </p:txBody>
      </p:sp>
      <p:sp>
        <p:nvSpPr>
          <p:cNvPr id="3077" name="Rectangle 1"/>
          <p:cNvSpPr>
            <a:spLocks/>
          </p:cNvSpPr>
          <p:nvPr/>
        </p:nvSpPr>
        <p:spPr bwMode="auto">
          <a:xfrm>
            <a:off x="0" y="1636713"/>
            <a:ext cx="13004800" cy="649287"/>
          </a:xfrm>
          <a:prstGeom prst="rect">
            <a:avLst/>
          </a:prstGeom>
          <a:solidFill>
            <a:srgbClr val="808080">
              <a:alpha val="25098"/>
            </a:srgbClr>
          </a:solidFill>
          <a:ln w="12700">
            <a:noFill/>
            <a:miter lim="0"/>
            <a:headEnd/>
            <a:tailEnd/>
          </a:ln>
        </p:spPr>
        <p:txBody>
          <a:bodyPr lIns="72248" tIns="72248" rIns="72248" bIns="72248" anchor="ctr"/>
          <a:lstStyle/>
          <a:p>
            <a:pPr algn="ctr" hangingPunct="0"/>
            <a:endParaRPr lang="th-TH"/>
          </a:p>
        </p:txBody>
      </p:sp>
      <p:grpSp>
        <p:nvGrpSpPr>
          <p:cNvPr id="2" name="Group 2"/>
          <p:cNvGrpSpPr>
            <a:grpSpLocks/>
          </p:cNvGrpSpPr>
          <p:nvPr/>
        </p:nvGrpSpPr>
        <p:grpSpPr bwMode="auto">
          <a:xfrm>
            <a:off x="8158163" y="915988"/>
            <a:ext cx="4897437" cy="1244600"/>
            <a:chOff x="0" y="0"/>
            <a:chExt cx="358" cy="98"/>
          </a:xfrm>
        </p:grpSpPr>
        <p:sp>
          <p:nvSpPr>
            <p:cNvPr id="3092" name="AutoShape 3"/>
            <p:cNvSpPr>
              <a:spLocks/>
            </p:cNvSpPr>
            <p:nvPr/>
          </p:nvSpPr>
          <p:spPr bwMode="auto">
            <a:xfrm>
              <a:off x="0" y="0"/>
              <a:ext cx="162"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40" y="0"/>
                  </a:moveTo>
                  <a:lnTo>
                    <a:pt x="0" y="21600"/>
                  </a:lnTo>
                  <a:lnTo>
                    <a:pt x="15959" y="21600"/>
                  </a:lnTo>
                  <a:lnTo>
                    <a:pt x="2160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3" name="AutoShape 4"/>
            <p:cNvSpPr>
              <a:spLocks/>
            </p:cNvSpPr>
            <p:nvPr/>
          </p:nvSpPr>
          <p:spPr bwMode="auto">
            <a:xfrm rot="10800000">
              <a:off x="128" y="0"/>
              <a:ext cx="166"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4" name="AutoShape 5"/>
            <p:cNvSpPr>
              <a:spLocks/>
            </p:cNvSpPr>
            <p:nvPr/>
          </p:nvSpPr>
          <p:spPr bwMode="auto">
            <a:xfrm>
              <a:off x="259" y="0"/>
              <a:ext cx="99"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8853" y="21582"/>
                  </a:lnTo>
                  <a:lnTo>
                    <a:pt x="21600" y="21600"/>
                  </a:lnTo>
                  <a:lnTo>
                    <a:pt x="21548" y="17"/>
                  </a:lnTo>
                  <a:lnTo>
                    <a:pt x="0" y="0"/>
                  </a:lnTo>
                  <a:close/>
                </a:path>
              </a:pathLst>
            </a:custGeom>
            <a:solidFill>
              <a:srgbClr val="808080">
                <a:alpha val="25098"/>
              </a:srgbClr>
            </a:solidFill>
            <a:ln w="9525">
              <a:noFill/>
              <a:round/>
              <a:headEnd/>
              <a:tailEnd/>
            </a:ln>
          </p:spPr>
          <p:txBody>
            <a:bodyPr lIns="72248" tIns="72248" rIns="72248" bIns="72248" anchor="ctr"/>
            <a:lstStyle/>
            <a:p>
              <a:endParaRPr lang="th-TH"/>
            </a:p>
          </p:txBody>
        </p:sp>
      </p:grpSp>
      <p:cxnSp>
        <p:nvCxnSpPr>
          <p:cNvPr id="3079" name="Straight Connector 41"/>
          <p:cNvCxnSpPr>
            <a:cxnSpLocks noChangeShapeType="1"/>
          </p:cNvCxnSpPr>
          <p:nvPr/>
        </p:nvCxnSpPr>
        <p:spPr bwMode="auto">
          <a:xfrm>
            <a:off x="-1588" y="1590675"/>
            <a:ext cx="13004801" cy="71438"/>
          </a:xfrm>
          <a:prstGeom prst="line">
            <a:avLst/>
          </a:prstGeom>
          <a:noFill/>
          <a:ln w="76200" algn="ctr">
            <a:solidFill>
              <a:schemeClr val="bg1"/>
            </a:solidFill>
            <a:miter lim="0"/>
            <a:headEnd/>
            <a:tailEnd/>
          </a:ln>
        </p:spPr>
      </p:cxnSp>
      <p:sp>
        <p:nvSpPr>
          <p:cNvPr id="3080" name="Rectangle 6"/>
          <p:cNvSpPr>
            <a:spLocks/>
          </p:cNvSpPr>
          <p:nvPr/>
        </p:nvSpPr>
        <p:spPr bwMode="auto">
          <a:xfrm>
            <a:off x="0" y="1122363"/>
            <a:ext cx="13004800" cy="1066800"/>
          </a:xfrm>
          <a:prstGeom prst="rect">
            <a:avLst/>
          </a:prstGeom>
          <a:solidFill>
            <a:srgbClr val="D94C1F"/>
          </a:solidFill>
          <a:ln w="12700">
            <a:noFill/>
            <a:miter lim="0"/>
            <a:headEnd/>
            <a:tailEnd/>
          </a:ln>
        </p:spPr>
        <p:txBody>
          <a:bodyPr lIns="72248" tIns="72248" rIns="72248" bIns="72248" anchor="ctr"/>
          <a:lstStyle/>
          <a:p>
            <a:pPr algn="ctr" hangingPunct="0"/>
            <a:endParaRPr lang="th-TH"/>
          </a:p>
        </p:txBody>
      </p:sp>
      <p:pic>
        <p:nvPicPr>
          <p:cNvPr id="3081" name="รูปภาพ 38" descr="Untitled-1.png"/>
          <p:cNvPicPr>
            <a:picLocks noChangeAspect="1"/>
          </p:cNvPicPr>
          <p:nvPr/>
        </p:nvPicPr>
        <p:blipFill>
          <a:blip r:embed="rId2"/>
          <a:srcRect l="48795" t="25333" b="50667"/>
          <a:stretch>
            <a:fillRect/>
          </a:stretch>
        </p:blipFill>
        <p:spPr bwMode="auto">
          <a:xfrm>
            <a:off x="0" y="1131888"/>
            <a:ext cx="2765425" cy="1296987"/>
          </a:xfrm>
          <a:prstGeom prst="rect">
            <a:avLst/>
          </a:prstGeom>
          <a:noFill/>
          <a:ln w="9525">
            <a:noFill/>
            <a:miter lim="800000"/>
            <a:headEnd/>
            <a:tailEnd/>
          </a:ln>
        </p:spPr>
      </p:pic>
      <p:sp>
        <p:nvSpPr>
          <p:cNvPr id="40" name="Rectangle 26"/>
          <p:cNvSpPr txBox="1">
            <a:spLocks/>
          </p:cNvSpPr>
          <p:nvPr/>
        </p:nvSpPr>
        <p:spPr bwMode="auto">
          <a:xfrm>
            <a:off x="649288" y="860425"/>
            <a:ext cx="10353706" cy="1554163"/>
          </a:xfrm>
          <a:prstGeom prst="rect">
            <a:avLst/>
          </a:prstGeom>
          <a:noFill/>
          <a:ln w="12700" cap="flat">
            <a:miter lim="0"/>
            <a:headEnd/>
            <a:tailEnd/>
          </a:ln>
        </p:spPr>
        <p:txBody>
          <a:bodyPr lIns="72248" tIns="72248" rIns="72248" bIns="72248" anchor="ctr"/>
          <a:lstStyle/>
          <a:p>
            <a:pPr marL="39688" defTabSz="1300163" hangingPunct="0">
              <a:buClr>
                <a:srgbClr val="FFFFFF"/>
              </a:buClr>
              <a:buFont typeface="ArialMT" charset="0"/>
              <a:buNone/>
              <a:defRPr/>
            </a:pPr>
            <a:r>
              <a:rPr lang="en-US" sz="5400" b="1" kern="0" dirty="0" smtClean="0">
                <a:solidFill>
                  <a:schemeClr val="bg1"/>
                </a:solidFill>
                <a:latin typeface="+mj-lt"/>
                <a:ea typeface="+mj-ea"/>
                <a:cs typeface="+mj-cs"/>
              </a:rPr>
              <a:t>Background and significance</a:t>
            </a:r>
            <a:endParaRPr lang="th-TH" sz="5400" b="1" kern="0" dirty="0">
              <a:solidFill>
                <a:schemeClr val="bg1"/>
              </a:solidFill>
              <a:latin typeface="+mj-lt"/>
              <a:ea typeface="+mj-ea"/>
              <a:cs typeface="+mj-cs"/>
            </a:endParaRPr>
          </a:p>
        </p:txBody>
      </p:sp>
      <p:cxnSp>
        <p:nvCxnSpPr>
          <p:cNvPr id="3083" name="ตัวเชื่อมต่อตรง 46"/>
          <p:cNvCxnSpPr>
            <a:cxnSpLocks noChangeShapeType="1"/>
          </p:cNvCxnSpPr>
          <p:nvPr/>
        </p:nvCxnSpPr>
        <p:spPr bwMode="auto">
          <a:xfrm>
            <a:off x="2901950" y="823913"/>
            <a:ext cx="10102850" cy="0"/>
          </a:xfrm>
          <a:prstGeom prst="line">
            <a:avLst/>
          </a:prstGeom>
          <a:noFill/>
          <a:ln w="76200" algn="ctr">
            <a:solidFill>
              <a:schemeClr val="bg1"/>
            </a:solidFill>
            <a:miter lim="0"/>
            <a:headEnd/>
            <a:tailEnd/>
          </a:ln>
        </p:spPr>
      </p:cxnSp>
      <p:cxnSp>
        <p:nvCxnSpPr>
          <p:cNvPr id="3084" name="ตัวเชื่อมต่อตรง 47"/>
          <p:cNvCxnSpPr>
            <a:cxnSpLocks noChangeShapeType="1"/>
          </p:cNvCxnSpPr>
          <p:nvPr/>
        </p:nvCxnSpPr>
        <p:spPr bwMode="auto">
          <a:xfrm>
            <a:off x="0" y="989013"/>
            <a:ext cx="13004800" cy="0"/>
          </a:xfrm>
          <a:prstGeom prst="line">
            <a:avLst/>
          </a:prstGeom>
          <a:noFill/>
          <a:ln w="57150" algn="ctr">
            <a:solidFill>
              <a:srgbClr val="FF893F"/>
            </a:solidFill>
            <a:miter lim="0"/>
            <a:headEnd/>
            <a:tailEnd/>
          </a:ln>
        </p:spPr>
      </p:cxnSp>
      <p:grpSp>
        <p:nvGrpSpPr>
          <p:cNvPr id="3" name="กลุ่ม 54"/>
          <p:cNvGrpSpPr/>
          <p:nvPr/>
        </p:nvGrpSpPr>
        <p:grpSpPr>
          <a:xfrm>
            <a:off x="1101800" y="0"/>
            <a:ext cx="11903000" cy="916360"/>
            <a:chOff x="3762242" y="-1240110"/>
            <a:chExt cx="8411410"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56" name="AutoShape 3"/>
            <p:cNvSpPr>
              <a:spLocks/>
            </p:cNvSpPr>
            <p:nvPr/>
          </p:nvSpPr>
          <p:spPr bwMode="auto">
            <a:xfrm flipV="1">
              <a:off x="3762242" y="-1240110"/>
              <a:ext cx="3711438"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 name="connsiteX0" fmla="*/ 1546 w 17505"/>
                <a:gd name="connsiteY0" fmla="*/ 0 h 21600"/>
                <a:gd name="connsiteX1" fmla="*/ 0 w 17505"/>
                <a:gd name="connsiteY1" fmla="*/ 21600 h 21600"/>
                <a:gd name="connsiteX2" fmla="*/ 11864 w 17505"/>
                <a:gd name="connsiteY2" fmla="*/ 21600 h 21600"/>
                <a:gd name="connsiteX3" fmla="*/ 17505 w 17505"/>
                <a:gd name="connsiteY3" fmla="*/ 0 h 21600"/>
                <a:gd name="connsiteX4" fmla="*/ 1546 w 17505"/>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21600">
                  <a:moveTo>
                    <a:pt x="1546" y="0"/>
                  </a:moveTo>
                  <a:lnTo>
                    <a:pt x="0" y="21600"/>
                  </a:lnTo>
                  <a:lnTo>
                    <a:pt x="11864" y="21600"/>
                  </a:lnTo>
                  <a:lnTo>
                    <a:pt x="17505" y="0"/>
                  </a:lnTo>
                  <a:lnTo>
                    <a:pt x="1546"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7"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8"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pic>
        <p:nvPicPr>
          <p:cNvPr id="3087" name="รูปภาพ 58" descr="logo_kku2.gif"/>
          <p:cNvPicPr>
            <a:picLocks noChangeAspect="1"/>
          </p:cNvPicPr>
          <p:nvPr/>
        </p:nvPicPr>
        <p:blipFill>
          <a:blip r:embed="rId3"/>
          <a:srcRect/>
          <a:stretch>
            <a:fillRect/>
          </a:stretch>
        </p:blipFill>
        <p:spPr bwMode="auto">
          <a:xfrm>
            <a:off x="454025" y="144463"/>
            <a:ext cx="393700" cy="700087"/>
          </a:xfrm>
          <a:prstGeom prst="rect">
            <a:avLst/>
          </a:prstGeom>
          <a:noFill/>
          <a:ln w="9525">
            <a:noFill/>
            <a:miter lim="800000"/>
            <a:headEnd/>
            <a:tailEnd/>
          </a:ln>
        </p:spPr>
      </p:pic>
      <p:cxnSp>
        <p:nvCxnSpPr>
          <p:cNvPr id="3088" name="ตัวเชื่อมต่อตรง 59"/>
          <p:cNvCxnSpPr>
            <a:cxnSpLocks noChangeShapeType="1"/>
          </p:cNvCxnSpPr>
          <p:nvPr/>
        </p:nvCxnSpPr>
        <p:spPr bwMode="auto">
          <a:xfrm>
            <a:off x="1317625" y="823913"/>
            <a:ext cx="11687175" cy="0"/>
          </a:xfrm>
          <a:prstGeom prst="line">
            <a:avLst/>
          </a:prstGeom>
          <a:noFill/>
          <a:ln w="76200" algn="ctr">
            <a:solidFill>
              <a:schemeClr val="bg1"/>
            </a:solidFill>
            <a:miter lim="0"/>
            <a:headEnd/>
            <a:tailEnd/>
          </a:ln>
        </p:spPr>
      </p:cxnSp>
      <p:pic>
        <p:nvPicPr>
          <p:cNvPr id="28674" name="Picture 2" descr="http://www.gj.mahidol.ac.th/tech/FileSponsor/Picture/Big/SP141127122541.jpg"/>
          <p:cNvPicPr>
            <a:picLocks noChangeAspect="1" noChangeArrowheads="1"/>
          </p:cNvPicPr>
          <p:nvPr/>
        </p:nvPicPr>
        <p:blipFill>
          <a:blip r:embed="rId4"/>
          <a:srcRect/>
          <a:stretch>
            <a:fillRect/>
          </a:stretch>
        </p:blipFill>
        <p:spPr bwMode="auto">
          <a:xfrm>
            <a:off x="8574102" y="3090850"/>
            <a:ext cx="3771900" cy="3810001"/>
          </a:xfrm>
          <a:prstGeom prst="rect">
            <a:avLst/>
          </a:prstGeom>
          <a:noFill/>
        </p:spPr>
      </p:pic>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1"/>
          <p:cNvSpPr>
            <a:spLocks noGrp="1"/>
          </p:cNvSpPr>
          <p:nvPr>
            <p:ph type="body" idx="4294967295"/>
          </p:nvPr>
        </p:nvSpPr>
        <p:spPr bwMode="auto">
          <a:xfrm>
            <a:off x="787360" y="2662222"/>
            <a:ext cx="11125200" cy="4214842"/>
          </a:xfrm>
          <a:prstGeom prst="rect">
            <a:avLst/>
          </a:prstGeom>
          <a:noFill/>
          <a:ln w="12700">
            <a:miter lim="0"/>
            <a:headEnd/>
            <a:tailEnd/>
          </a:ln>
        </p:spPr>
        <p:txBody>
          <a:bodyPr lIns="72248" tIns="72248" rIns="72248" bIns="72248"/>
          <a:lstStyle/>
          <a:p>
            <a:pPr marL="527050" indent="-487363" defTabSz="1300163" eaLnBrk="1">
              <a:lnSpc>
                <a:spcPts val="6000"/>
              </a:lnSpc>
              <a:spcBef>
                <a:spcPts val="700"/>
              </a:spcBef>
              <a:buClr>
                <a:srgbClr val="000000"/>
              </a:buClr>
              <a:buFont typeface="ArialMT" charset="0"/>
              <a:buChar char="•"/>
            </a:pPr>
            <a:r>
              <a:rPr lang="en-US" dirty="0" smtClean="0"/>
              <a:t>To study the implementation of nursing service strategies to support nursing during changes in the ASEAN Economic Community (AEC) in 2015 of nursing organizations in hospitals being under The Ministry of Public Health, Thailand</a:t>
            </a:r>
            <a:endParaRPr lang="th-TH" dirty="0" smtClean="0"/>
          </a:p>
        </p:txBody>
      </p:sp>
      <p:sp>
        <p:nvSpPr>
          <p:cNvPr id="3077" name="Rectangle 1"/>
          <p:cNvSpPr>
            <a:spLocks/>
          </p:cNvSpPr>
          <p:nvPr/>
        </p:nvSpPr>
        <p:spPr bwMode="auto">
          <a:xfrm>
            <a:off x="0" y="1636713"/>
            <a:ext cx="13004800" cy="649287"/>
          </a:xfrm>
          <a:prstGeom prst="rect">
            <a:avLst/>
          </a:prstGeom>
          <a:solidFill>
            <a:srgbClr val="808080">
              <a:alpha val="25098"/>
            </a:srgbClr>
          </a:solidFill>
          <a:ln w="12700">
            <a:noFill/>
            <a:miter lim="0"/>
            <a:headEnd/>
            <a:tailEnd/>
          </a:ln>
        </p:spPr>
        <p:txBody>
          <a:bodyPr lIns="72248" tIns="72248" rIns="72248" bIns="72248" anchor="ctr"/>
          <a:lstStyle/>
          <a:p>
            <a:pPr algn="ctr" hangingPunct="0"/>
            <a:endParaRPr lang="th-TH"/>
          </a:p>
        </p:txBody>
      </p:sp>
      <p:grpSp>
        <p:nvGrpSpPr>
          <p:cNvPr id="2" name="Group 2"/>
          <p:cNvGrpSpPr>
            <a:grpSpLocks/>
          </p:cNvGrpSpPr>
          <p:nvPr/>
        </p:nvGrpSpPr>
        <p:grpSpPr bwMode="auto">
          <a:xfrm>
            <a:off x="8158163" y="915988"/>
            <a:ext cx="4897437" cy="1244600"/>
            <a:chOff x="0" y="0"/>
            <a:chExt cx="358" cy="98"/>
          </a:xfrm>
        </p:grpSpPr>
        <p:sp>
          <p:nvSpPr>
            <p:cNvPr id="3092" name="AutoShape 3"/>
            <p:cNvSpPr>
              <a:spLocks/>
            </p:cNvSpPr>
            <p:nvPr/>
          </p:nvSpPr>
          <p:spPr bwMode="auto">
            <a:xfrm>
              <a:off x="0" y="0"/>
              <a:ext cx="162"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40" y="0"/>
                  </a:moveTo>
                  <a:lnTo>
                    <a:pt x="0" y="21600"/>
                  </a:lnTo>
                  <a:lnTo>
                    <a:pt x="15959" y="21600"/>
                  </a:lnTo>
                  <a:lnTo>
                    <a:pt x="2160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3" name="AutoShape 4"/>
            <p:cNvSpPr>
              <a:spLocks/>
            </p:cNvSpPr>
            <p:nvPr/>
          </p:nvSpPr>
          <p:spPr bwMode="auto">
            <a:xfrm rot="10800000">
              <a:off x="128" y="0"/>
              <a:ext cx="166"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4" name="AutoShape 5"/>
            <p:cNvSpPr>
              <a:spLocks/>
            </p:cNvSpPr>
            <p:nvPr/>
          </p:nvSpPr>
          <p:spPr bwMode="auto">
            <a:xfrm>
              <a:off x="259" y="0"/>
              <a:ext cx="99"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8853" y="21582"/>
                  </a:lnTo>
                  <a:lnTo>
                    <a:pt x="21600" y="21600"/>
                  </a:lnTo>
                  <a:lnTo>
                    <a:pt x="21548" y="17"/>
                  </a:lnTo>
                  <a:lnTo>
                    <a:pt x="0" y="0"/>
                  </a:lnTo>
                  <a:close/>
                </a:path>
              </a:pathLst>
            </a:custGeom>
            <a:solidFill>
              <a:srgbClr val="808080">
                <a:alpha val="25098"/>
              </a:srgbClr>
            </a:solidFill>
            <a:ln w="9525">
              <a:noFill/>
              <a:round/>
              <a:headEnd/>
              <a:tailEnd/>
            </a:ln>
          </p:spPr>
          <p:txBody>
            <a:bodyPr lIns="72248" tIns="72248" rIns="72248" bIns="72248" anchor="ctr"/>
            <a:lstStyle/>
            <a:p>
              <a:endParaRPr lang="th-TH"/>
            </a:p>
          </p:txBody>
        </p:sp>
      </p:grpSp>
      <p:cxnSp>
        <p:nvCxnSpPr>
          <p:cNvPr id="3079" name="Straight Connector 41"/>
          <p:cNvCxnSpPr>
            <a:cxnSpLocks noChangeShapeType="1"/>
          </p:cNvCxnSpPr>
          <p:nvPr/>
        </p:nvCxnSpPr>
        <p:spPr bwMode="auto">
          <a:xfrm>
            <a:off x="-1588" y="1590675"/>
            <a:ext cx="13004801" cy="71438"/>
          </a:xfrm>
          <a:prstGeom prst="line">
            <a:avLst/>
          </a:prstGeom>
          <a:noFill/>
          <a:ln w="76200" algn="ctr">
            <a:solidFill>
              <a:schemeClr val="bg1"/>
            </a:solidFill>
            <a:miter lim="0"/>
            <a:headEnd/>
            <a:tailEnd/>
          </a:ln>
        </p:spPr>
      </p:cxnSp>
      <p:sp>
        <p:nvSpPr>
          <p:cNvPr id="3080" name="Rectangle 6"/>
          <p:cNvSpPr>
            <a:spLocks/>
          </p:cNvSpPr>
          <p:nvPr/>
        </p:nvSpPr>
        <p:spPr bwMode="auto">
          <a:xfrm>
            <a:off x="0" y="1122363"/>
            <a:ext cx="13004800" cy="1066800"/>
          </a:xfrm>
          <a:prstGeom prst="rect">
            <a:avLst/>
          </a:prstGeom>
          <a:solidFill>
            <a:srgbClr val="D94C1F"/>
          </a:solidFill>
          <a:ln w="12700">
            <a:noFill/>
            <a:miter lim="0"/>
            <a:headEnd/>
            <a:tailEnd/>
          </a:ln>
        </p:spPr>
        <p:txBody>
          <a:bodyPr lIns="72248" tIns="72248" rIns="72248" bIns="72248" anchor="ctr"/>
          <a:lstStyle/>
          <a:p>
            <a:pPr algn="ctr" hangingPunct="0"/>
            <a:endParaRPr lang="th-TH"/>
          </a:p>
        </p:txBody>
      </p:sp>
      <p:pic>
        <p:nvPicPr>
          <p:cNvPr id="3081" name="รูปภาพ 38" descr="Untitled-1.png"/>
          <p:cNvPicPr>
            <a:picLocks noChangeAspect="1"/>
          </p:cNvPicPr>
          <p:nvPr/>
        </p:nvPicPr>
        <p:blipFill>
          <a:blip r:embed="rId2"/>
          <a:srcRect l="48795" t="25333" b="50667"/>
          <a:stretch>
            <a:fillRect/>
          </a:stretch>
        </p:blipFill>
        <p:spPr bwMode="auto">
          <a:xfrm>
            <a:off x="0" y="1131888"/>
            <a:ext cx="2765425" cy="1296987"/>
          </a:xfrm>
          <a:prstGeom prst="rect">
            <a:avLst/>
          </a:prstGeom>
          <a:noFill/>
          <a:ln w="9525">
            <a:noFill/>
            <a:miter lim="800000"/>
            <a:headEnd/>
            <a:tailEnd/>
          </a:ln>
        </p:spPr>
      </p:pic>
      <p:sp>
        <p:nvSpPr>
          <p:cNvPr id="40" name="Rectangle 26"/>
          <p:cNvSpPr txBox="1">
            <a:spLocks/>
          </p:cNvSpPr>
          <p:nvPr/>
        </p:nvSpPr>
        <p:spPr bwMode="auto">
          <a:xfrm>
            <a:off x="649288" y="860425"/>
            <a:ext cx="10353706" cy="1554163"/>
          </a:xfrm>
          <a:prstGeom prst="rect">
            <a:avLst/>
          </a:prstGeom>
          <a:noFill/>
          <a:ln w="12700" cap="flat">
            <a:miter lim="0"/>
            <a:headEnd/>
            <a:tailEnd/>
          </a:ln>
        </p:spPr>
        <p:txBody>
          <a:bodyPr lIns="72248" tIns="72248" rIns="72248" bIns="72248" anchor="ctr"/>
          <a:lstStyle/>
          <a:p>
            <a:pPr marL="39688" defTabSz="1300163" hangingPunct="0">
              <a:buClr>
                <a:srgbClr val="FFFFFF"/>
              </a:buClr>
              <a:buFont typeface="ArialMT" charset="0"/>
              <a:buNone/>
              <a:defRPr/>
            </a:pPr>
            <a:r>
              <a:rPr lang="en-US" sz="5400" b="1" kern="0" dirty="0" smtClean="0">
                <a:solidFill>
                  <a:schemeClr val="bg1"/>
                </a:solidFill>
                <a:latin typeface="+mj-lt"/>
                <a:ea typeface="+mj-ea"/>
                <a:cs typeface="+mj-cs"/>
              </a:rPr>
              <a:t>Aim of the study</a:t>
            </a:r>
            <a:endParaRPr lang="th-TH" sz="5400" b="1" kern="0" dirty="0">
              <a:solidFill>
                <a:schemeClr val="bg1"/>
              </a:solidFill>
              <a:latin typeface="+mj-lt"/>
              <a:ea typeface="+mj-ea"/>
              <a:cs typeface="+mj-cs"/>
            </a:endParaRPr>
          </a:p>
        </p:txBody>
      </p:sp>
      <p:cxnSp>
        <p:nvCxnSpPr>
          <p:cNvPr id="3083" name="ตัวเชื่อมต่อตรง 46"/>
          <p:cNvCxnSpPr>
            <a:cxnSpLocks noChangeShapeType="1"/>
          </p:cNvCxnSpPr>
          <p:nvPr/>
        </p:nvCxnSpPr>
        <p:spPr bwMode="auto">
          <a:xfrm>
            <a:off x="2901950" y="823913"/>
            <a:ext cx="10102850" cy="0"/>
          </a:xfrm>
          <a:prstGeom prst="line">
            <a:avLst/>
          </a:prstGeom>
          <a:noFill/>
          <a:ln w="76200" algn="ctr">
            <a:solidFill>
              <a:schemeClr val="bg1"/>
            </a:solidFill>
            <a:miter lim="0"/>
            <a:headEnd/>
            <a:tailEnd/>
          </a:ln>
        </p:spPr>
      </p:cxnSp>
      <p:cxnSp>
        <p:nvCxnSpPr>
          <p:cNvPr id="3084" name="ตัวเชื่อมต่อตรง 47"/>
          <p:cNvCxnSpPr>
            <a:cxnSpLocks noChangeShapeType="1"/>
          </p:cNvCxnSpPr>
          <p:nvPr/>
        </p:nvCxnSpPr>
        <p:spPr bwMode="auto">
          <a:xfrm>
            <a:off x="0" y="989013"/>
            <a:ext cx="13004800" cy="0"/>
          </a:xfrm>
          <a:prstGeom prst="line">
            <a:avLst/>
          </a:prstGeom>
          <a:noFill/>
          <a:ln w="57150" algn="ctr">
            <a:solidFill>
              <a:srgbClr val="FF893F"/>
            </a:solidFill>
            <a:miter lim="0"/>
            <a:headEnd/>
            <a:tailEnd/>
          </a:ln>
        </p:spPr>
      </p:cxnSp>
      <p:grpSp>
        <p:nvGrpSpPr>
          <p:cNvPr id="3" name="กลุ่ม 54"/>
          <p:cNvGrpSpPr/>
          <p:nvPr/>
        </p:nvGrpSpPr>
        <p:grpSpPr>
          <a:xfrm>
            <a:off x="1101800" y="0"/>
            <a:ext cx="11903000" cy="916360"/>
            <a:chOff x="3762242" y="-1240110"/>
            <a:chExt cx="8411410"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56" name="AutoShape 3"/>
            <p:cNvSpPr>
              <a:spLocks/>
            </p:cNvSpPr>
            <p:nvPr/>
          </p:nvSpPr>
          <p:spPr bwMode="auto">
            <a:xfrm flipV="1">
              <a:off x="3762242" y="-1240110"/>
              <a:ext cx="3711438"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 name="connsiteX0" fmla="*/ 1546 w 17505"/>
                <a:gd name="connsiteY0" fmla="*/ 0 h 21600"/>
                <a:gd name="connsiteX1" fmla="*/ 0 w 17505"/>
                <a:gd name="connsiteY1" fmla="*/ 21600 h 21600"/>
                <a:gd name="connsiteX2" fmla="*/ 11864 w 17505"/>
                <a:gd name="connsiteY2" fmla="*/ 21600 h 21600"/>
                <a:gd name="connsiteX3" fmla="*/ 17505 w 17505"/>
                <a:gd name="connsiteY3" fmla="*/ 0 h 21600"/>
                <a:gd name="connsiteX4" fmla="*/ 1546 w 17505"/>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21600">
                  <a:moveTo>
                    <a:pt x="1546" y="0"/>
                  </a:moveTo>
                  <a:lnTo>
                    <a:pt x="0" y="21600"/>
                  </a:lnTo>
                  <a:lnTo>
                    <a:pt x="11864" y="21600"/>
                  </a:lnTo>
                  <a:lnTo>
                    <a:pt x="17505" y="0"/>
                  </a:lnTo>
                  <a:lnTo>
                    <a:pt x="1546"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7"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8"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pic>
        <p:nvPicPr>
          <p:cNvPr id="3087" name="รูปภาพ 58" descr="logo_kku2.gif"/>
          <p:cNvPicPr>
            <a:picLocks noChangeAspect="1"/>
          </p:cNvPicPr>
          <p:nvPr/>
        </p:nvPicPr>
        <p:blipFill>
          <a:blip r:embed="rId3"/>
          <a:srcRect/>
          <a:stretch>
            <a:fillRect/>
          </a:stretch>
        </p:blipFill>
        <p:spPr bwMode="auto">
          <a:xfrm>
            <a:off x="454025" y="144463"/>
            <a:ext cx="393700" cy="700087"/>
          </a:xfrm>
          <a:prstGeom prst="rect">
            <a:avLst/>
          </a:prstGeom>
          <a:noFill/>
          <a:ln w="9525">
            <a:noFill/>
            <a:miter lim="800000"/>
            <a:headEnd/>
            <a:tailEnd/>
          </a:ln>
        </p:spPr>
      </p:pic>
      <p:cxnSp>
        <p:nvCxnSpPr>
          <p:cNvPr id="3088" name="ตัวเชื่อมต่อตรง 59"/>
          <p:cNvCxnSpPr>
            <a:cxnSpLocks noChangeShapeType="1"/>
          </p:cNvCxnSpPr>
          <p:nvPr/>
        </p:nvCxnSpPr>
        <p:spPr bwMode="auto">
          <a:xfrm>
            <a:off x="1317625" y="823913"/>
            <a:ext cx="11687175" cy="0"/>
          </a:xfrm>
          <a:prstGeom prst="line">
            <a:avLst/>
          </a:prstGeom>
          <a:noFill/>
          <a:ln w="76200" algn="ctr">
            <a:solidFill>
              <a:schemeClr val="bg1"/>
            </a:solidFill>
            <a:miter lim="0"/>
            <a:headEnd/>
            <a:tailEnd/>
          </a:ln>
        </p:spPr>
      </p:cxn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1"/>
          <p:cNvSpPr>
            <a:spLocks noGrp="1"/>
          </p:cNvSpPr>
          <p:nvPr>
            <p:ph type="body" idx="4294967295"/>
          </p:nvPr>
        </p:nvSpPr>
        <p:spPr bwMode="auto">
          <a:xfrm>
            <a:off x="787360" y="2233594"/>
            <a:ext cx="11125200" cy="6924675"/>
          </a:xfrm>
          <a:prstGeom prst="rect">
            <a:avLst/>
          </a:prstGeom>
          <a:noFill/>
          <a:ln w="12700">
            <a:miter lim="0"/>
            <a:headEnd/>
            <a:tailEnd/>
          </a:ln>
        </p:spPr>
        <p:txBody>
          <a:bodyPr lIns="72248" tIns="72248" rIns="72248" bIns="72248"/>
          <a:lstStyle/>
          <a:p>
            <a:pPr marL="527050" indent="-487363" defTabSz="1300163" eaLnBrk="1">
              <a:spcBef>
                <a:spcPts val="700"/>
              </a:spcBef>
              <a:buClr>
                <a:srgbClr val="000000"/>
              </a:buClr>
              <a:buFont typeface="ArialMT" charset="0"/>
              <a:buChar char="•"/>
            </a:pPr>
            <a:r>
              <a:rPr lang="en-US" dirty="0" smtClean="0"/>
              <a:t>Nursing service strategies (nursing organization level) to support nursing during changes in the ASEAN Economic Community (AEC) in 2015</a:t>
            </a:r>
          </a:p>
          <a:p>
            <a:pPr marL="1125537" lvl="2" indent="-742950" defTabSz="1300163" eaLnBrk="1">
              <a:spcBef>
                <a:spcPts val="700"/>
              </a:spcBef>
              <a:buClr>
                <a:srgbClr val="000000"/>
              </a:buClr>
              <a:buFont typeface="+mj-lt"/>
              <a:buAutoNum type="arabicPeriod"/>
            </a:pPr>
            <a:r>
              <a:rPr lang="en-US" sz="3000" dirty="0" smtClean="0">
                <a:solidFill>
                  <a:srgbClr val="002060"/>
                </a:solidFill>
              </a:rPr>
              <a:t>Raising awareness and understanding of nursing personnel about AEC.</a:t>
            </a:r>
          </a:p>
          <a:p>
            <a:pPr marL="1125537" lvl="2" indent="-742950" defTabSz="1300163" eaLnBrk="1">
              <a:spcBef>
                <a:spcPts val="700"/>
              </a:spcBef>
              <a:buClr>
                <a:srgbClr val="000000"/>
              </a:buClr>
              <a:buFont typeface="+mj-lt"/>
              <a:buAutoNum type="arabicPeriod"/>
            </a:pPr>
            <a:r>
              <a:rPr lang="en-US" sz="3000" dirty="0" smtClean="0">
                <a:solidFill>
                  <a:srgbClr val="002060"/>
                </a:solidFill>
              </a:rPr>
              <a:t>Development of nursing personnel competencies to handle the changes.</a:t>
            </a:r>
          </a:p>
          <a:p>
            <a:pPr marL="1125537" lvl="2" indent="-742950" defTabSz="1300163" eaLnBrk="1">
              <a:spcBef>
                <a:spcPts val="700"/>
              </a:spcBef>
              <a:buClr>
                <a:srgbClr val="000000"/>
              </a:buClr>
              <a:buFont typeface="+mj-lt"/>
              <a:buAutoNum type="arabicPeriod"/>
            </a:pPr>
            <a:r>
              <a:rPr lang="en-US" sz="3000" dirty="0" smtClean="0">
                <a:solidFill>
                  <a:srgbClr val="002060"/>
                </a:solidFill>
              </a:rPr>
              <a:t>Development of nursing manpower management system.</a:t>
            </a:r>
          </a:p>
          <a:p>
            <a:pPr marL="1125537" lvl="2" indent="-742950" defTabSz="1300163" eaLnBrk="1">
              <a:spcBef>
                <a:spcPts val="700"/>
              </a:spcBef>
              <a:buClr>
                <a:srgbClr val="000000"/>
              </a:buClr>
              <a:buFont typeface="+mj-lt"/>
              <a:buAutoNum type="arabicPeriod"/>
            </a:pPr>
            <a:r>
              <a:rPr lang="en-US" sz="3000" dirty="0" smtClean="0">
                <a:solidFill>
                  <a:srgbClr val="002060"/>
                </a:solidFill>
              </a:rPr>
              <a:t>Development of the nursing service system of emergency medical services / disaster and emerging diseases / reemerging.</a:t>
            </a:r>
          </a:p>
          <a:p>
            <a:pPr marL="1125537" lvl="2" indent="-742950" defTabSz="1300163" eaLnBrk="1">
              <a:spcBef>
                <a:spcPts val="700"/>
              </a:spcBef>
              <a:buClr>
                <a:srgbClr val="000000"/>
              </a:buClr>
              <a:buFont typeface="+mj-lt"/>
              <a:buAutoNum type="arabicPeriod"/>
            </a:pPr>
            <a:r>
              <a:rPr lang="en-US" sz="3000" dirty="0" smtClean="0">
                <a:solidFill>
                  <a:srgbClr val="002060"/>
                </a:solidFill>
              </a:rPr>
              <a:t>Raising the quality of nursing service.</a:t>
            </a:r>
            <a:endParaRPr lang="th-TH" sz="3000" dirty="0" smtClean="0">
              <a:solidFill>
                <a:srgbClr val="002060"/>
              </a:solidFill>
            </a:endParaRPr>
          </a:p>
        </p:txBody>
      </p:sp>
      <p:sp>
        <p:nvSpPr>
          <p:cNvPr id="3077" name="Rectangle 1"/>
          <p:cNvSpPr>
            <a:spLocks/>
          </p:cNvSpPr>
          <p:nvPr/>
        </p:nvSpPr>
        <p:spPr bwMode="auto">
          <a:xfrm>
            <a:off x="0" y="1636713"/>
            <a:ext cx="13004800" cy="649287"/>
          </a:xfrm>
          <a:prstGeom prst="rect">
            <a:avLst/>
          </a:prstGeom>
          <a:solidFill>
            <a:srgbClr val="808080">
              <a:alpha val="25098"/>
            </a:srgbClr>
          </a:solidFill>
          <a:ln w="12700">
            <a:noFill/>
            <a:miter lim="0"/>
            <a:headEnd/>
            <a:tailEnd/>
          </a:ln>
        </p:spPr>
        <p:txBody>
          <a:bodyPr lIns="72248" tIns="72248" rIns="72248" bIns="72248" anchor="ctr"/>
          <a:lstStyle/>
          <a:p>
            <a:pPr algn="ctr" hangingPunct="0"/>
            <a:endParaRPr lang="th-TH"/>
          </a:p>
        </p:txBody>
      </p:sp>
      <p:grpSp>
        <p:nvGrpSpPr>
          <p:cNvPr id="2" name="Group 2"/>
          <p:cNvGrpSpPr>
            <a:grpSpLocks/>
          </p:cNvGrpSpPr>
          <p:nvPr/>
        </p:nvGrpSpPr>
        <p:grpSpPr bwMode="auto">
          <a:xfrm>
            <a:off x="8158163" y="915988"/>
            <a:ext cx="4897437" cy="1244600"/>
            <a:chOff x="0" y="0"/>
            <a:chExt cx="358" cy="98"/>
          </a:xfrm>
        </p:grpSpPr>
        <p:sp>
          <p:nvSpPr>
            <p:cNvPr id="3092" name="AutoShape 3"/>
            <p:cNvSpPr>
              <a:spLocks/>
            </p:cNvSpPr>
            <p:nvPr/>
          </p:nvSpPr>
          <p:spPr bwMode="auto">
            <a:xfrm>
              <a:off x="0" y="0"/>
              <a:ext cx="162"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40" y="0"/>
                  </a:moveTo>
                  <a:lnTo>
                    <a:pt x="0" y="21600"/>
                  </a:lnTo>
                  <a:lnTo>
                    <a:pt x="15959" y="21600"/>
                  </a:lnTo>
                  <a:lnTo>
                    <a:pt x="2160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3" name="AutoShape 4"/>
            <p:cNvSpPr>
              <a:spLocks/>
            </p:cNvSpPr>
            <p:nvPr/>
          </p:nvSpPr>
          <p:spPr bwMode="auto">
            <a:xfrm rot="10800000">
              <a:off x="128" y="0"/>
              <a:ext cx="166"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4" name="AutoShape 5"/>
            <p:cNvSpPr>
              <a:spLocks/>
            </p:cNvSpPr>
            <p:nvPr/>
          </p:nvSpPr>
          <p:spPr bwMode="auto">
            <a:xfrm>
              <a:off x="259" y="0"/>
              <a:ext cx="99"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8853" y="21582"/>
                  </a:lnTo>
                  <a:lnTo>
                    <a:pt x="21600" y="21600"/>
                  </a:lnTo>
                  <a:lnTo>
                    <a:pt x="21548" y="17"/>
                  </a:lnTo>
                  <a:lnTo>
                    <a:pt x="0" y="0"/>
                  </a:lnTo>
                  <a:close/>
                </a:path>
              </a:pathLst>
            </a:custGeom>
            <a:solidFill>
              <a:srgbClr val="808080">
                <a:alpha val="25098"/>
              </a:srgbClr>
            </a:solidFill>
            <a:ln w="9525">
              <a:noFill/>
              <a:round/>
              <a:headEnd/>
              <a:tailEnd/>
            </a:ln>
          </p:spPr>
          <p:txBody>
            <a:bodyPr lIns="72248" tIns="72248" rIns="72248" bIns="72248" anchor="ctr"/>
            <a:lstStyle/>
            <a:p>
              <a:endParaRPr lang="th-TH"/>
            </a:p>
          </p:txBody>
        </p:sp>
      </p:grpSp>
      <p:cxnSp>
        <p:nvCxnSpPr>
          <p:cNvPr id="3079" name="Straight Connector 41"/>
          <p:cNvCxnSpPr>
            <a:cxnSpLocks noChangeShapeType="1"/>
          </p:cNvCxnSpPr>
          <p:nvPr/>
        </p:nvCxnSpPr>
        <p:spPr bwMode="auto">
          <a:xfrm>
            <a:off x="-1588" y="1590675"/>
            <a:ext cx="13004801" cy="71438"/>
          </a:xfrm>
          <a:prstGeom prst="line">
            <a:avLst/>
          </a:prstGeom>
          <a:noFill/>
          <a:ln w="76200" algn="ctr">
            <a:solidFill>
              <a:schemeClr val="bg1"/>
            </a:solidFill>
            <a:miter lim="0"/>
            <a:headEnd/>
            <a:tailEnd/>
          </a:ln>
        </p:spPr>
      </p:cxnSp>
      <p:sp>
        <p:nvSpPr>
          <p:cNvPr id="3080" name="Rectangle 6"/>
          <p:cNvSpPr>
            <a:spLocks/>
          </p:cNvSpPr>
          <p:nvPr/>
        </p:nvSpPr>
        <p:spPr bwMode="auto">
          <a:xfrm>
            <a:off x="0" y="1122363"/>
            <a:ext cx="13004800" cy="1066800"/>
          </a:xfrm>
          <a:prstGeom prst="rect">
            <a:avLst/>
          </a:prstGeom>
          <a:solidFill>
            <a:srgbClr val="D94C1F"/>
          </a:solidFill>
          <a:ln w="12700">
            <a:noFill/>
            <a:miter lim="0"/>
            <a:headEnd/>
            <a:tailEnd/>
          </a:ln>
        </p:spPr>
        <p:txBody>
          <a:bodyPr lIns="72248" tIns="72248" rIns="72248" bIns="72248" anchor="ctr"/>
          <a:lstStyle/>
          <a:p>
            <a:pPr algn="ctr" hangingPunct="0"/>
            <a:endParaRPr lang="th-TH"/>
          </a:p>
        </p:txBody>
      </p:sp>
      <p:pic>
        <p:nvPicPr>
          <p:cNvPr id="3081" name="รูปภาพ 38" descr="Untitled-1.png"/>
          <p:cNvPicPr>
            <a:picLocks noChangeAspect="1"/>
          </p:cNvPicPr>
          <p:nvPr/>
        </p:nvPicPr>
        <p:blipFill>
          <a:blip r:embed="rId2"/>
          <a:srcRect l="48795" t="25333" b="50667"/>
          <a:stretch>
            <a:fillRect/>
          </a:stretch>
        </p:blipFill>
        <p:spPr bwMode="auto">
          <a:xfrm>
            <a:off x="0" y="1131888"/>
            <a:ext cx="2765425" cy="1296987"/>
          </a:xfrm>
          <a:prstGeom prst="rect">
            <a:avLst/>
          </a:prstGeom>
          <a:noFill/>
          <a:ln w="9525">
            <a:noFill/>
            <a:miter lim="800000"/>
            <a:headEnd/>
            <a:tailEnd/>
          </a:ln>
        </p:spPr>
      </p:pic>
      <p:sp>
        <p:nvSpPr>
          <p:cNvPr id="40" name="Rectangle 26"/>
          <p:cNvSpPr txBox="1">
            <a:spLocks/>
          </p:cNvSpPr>
          <p:nvPr/>
        </p:nvSpPr>
        <p:spPr bwMode="auto">
          <a:xfrm>
            <a:off x="649288" y="860425"/>
            <a:ext cx="10353706" cy="1554163"/>
          </a:xfrm>
          <a:prstGeom prst="rect">
            <a:avLst/>
          </a:prstGeom>
          <a:noFill/>
          <a:ln w="12700" cap="flat">
            <a:miter lim="0"/>
            <a:headEnd/>
            <a:tailEnd/>
          </a:ln>
        </p:spPr>
        <p:txBody>
          <a:bodyPr lIns="72248" tIns="72248" rIns="72248" bIns="72248" anchor="ctr"/>
          <a:lstStyle/>
          <a:p>
            <a:pPr marL="39688" defTabSz="1300163" hangingPunct="0">
              <a:buClr>
                <a:srgbClr val="FFFFFF"/>
              </a:buClr>
              <a:buFont typeface="ArialMT" charset="0"/>
              <a:buNone/>
              <a:defRPr/>
            </a:pPr>
            <a:r>
              <a:rPr lang="en-US" sz="5400" b="1" kern="0" dirty="0" smtClean="0">
                <a:solidFill>
                  <a:schemeClr val="bg1"/>
                </a:solidFill>
                <a:latin typeface="+mj-lt"/>
                <a:ea typeface="+mj-ea"/>
                <a:cs typeface="+mj-cs"/>
              </a:rPr>
              <a:t>Research Framework</a:t>
            </a:r>
            <a:endParaRPr lang="th-TH" sz="5400" b="1" kern="0" dirty="0">
              <a:solidFill>
                <a:schemeClr val="bg1"/>
              </a:solidFill>
              <a:latin typeface="+mj-lt"/>
              <a:ea typeface="+mj-ea"/>
              <a:cs typeface="+mj-cs"/>
            </a:endParaRPr>
          </a:p>
        </p:txBody>
      </p:sp>
      <p:cxnSp>
        <p:nvCxnSpPr>
          <p:cNvPr id="3083" name="ตัวเชื่อมต่อตรง 46"/>
          <p:cNvCxnSpPr>
            <a:cxnSpLocks noChangeShapeType="1"/>
          </p:cNvCxnSpPr>
          <p:nvPr/>
        </p:nvCxnSpPr>
        <p:spPr bwMode="auto">
          <a:xfrm>
            <a:off x="2901950" y="823913"/>
            <a:ext cx="10102850" cy="0"/>
          </a:xfrm>
          <a:prstGeom prst="line">
            <a:avLst/>
          </a:prstGeom>
          <a:noFill/>
          <a:ln w="76200" algn="ctr">
            <a:solidFill>
              <a:schemeClr val="bg1"/>
            </a:solidFill>
            <a:miter lim="0"/>
            <a:headEnd/>
            <a:tailEnd/>
          </a:ln>
        </p:spPr>
      </p:cxnSp>
      <p:cxnSp>
        <p:nvCxnSpPr>
          <p:cNvPr id="3084" name="ตัวเชื่อมต่อตรง 47"/>
          <p:cNvCxnSpPr>
            <a:cxnSpLocks noChangeShapeType="1"/>
          </p:cNvCxnSpPr>
          <p:nvPr/>
        </p:nvCxnSpPr>
        <p:spPr bwMode="auto">
          <a:xfrm>
            <a:off x="0" y="989013"/>
            <a:ext cx="13004800" cy="0"/>
          </a:xfrm>
          <a:prstGeom prst="line">
            <a:avLst/>
          </a:prstGeom>
          <a:noFill/>
          <a:ln w="57150" algn="ctr">
            <a:solidFill>
              <a:srgbClr val="FF893F"/>
            </a:solidFill>
            <a:miter lim="0"/>
            <a:headEnd/>
            <a:tailEnd/>
          </a:ln>
        </p:spPr>
      </p:cxnSp>
      <p:grpSp>
        <p:nvGrpSpPr>
          <p:cNvPr id="3" name="กลุ่ม 54"/>
          <p:cNvGrpSpPr/>
          <p:nvPr/>
        </p:nvGrpSpPr>
        <p:grpSpPr>
          <a:xfrm>
            <a:off x="1101800" y="0"/>
            <a:ext cx="11903000" cy="916360"/>
            <a:chOff x="3762242" y="-1240110"/>
            <a:chExt cx="8411410"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56" name="AutoShape 3"/>
            <p:cNvSpPr>
              <a:spLocks/>
            </p:cNvSpPr>
            <p:nvPr/>
          </p:nvSpPr>
          <p:spPr bwMode="auto">
            <a:xfrm flipV="1">
              <a:off x="3762242" y="-1240110"/>
              <a:ext cx="3711438"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 name="connsiteX0" fmla="*/ 1546 w 17505"/>
                <a:gd name="connsiteY0" fmla="*/ 0 h 21600"/>
                <a:gd name="connsiteX1" fmla="*/ 0 w 17505"/>
                <a:gd name="connsiteY1" fmla="*/ 21600 h 21600"/>
                <a:gd name="connsiteX2" fmla="*/ 11864 w 17505"/>
                <a:gd name="connsiteY2" fmla="*/ 21600 h 21600"/>
                <a:gd name="connsiteX3" fmla="*/ 17505 w 17505"/>
                <a:gd name="connsiteY3" fmla="*/ 0 h 21600"/>
                <a:gd name="connsiteX4" fmla="*/ 1546 w 17505"/>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21600">
                  <a:moveTo>
                    <a:pt x="1546" y="0"/>
                  </a:moveTo>
                  <a:lnTo>
                    <a:pt x="0" y="21600"/>
                  </a:lnTo>
                  <a:lnTo>
                    <a:pt x="11864" y="21600"/>
                  </a:lnTo>
                  <a:lnTo>
                    <a:pt x="17505" y="0"/>
                  </a:lnTo>
                  <a:lnTo>
                    <a:pt x="1546"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7"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8"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pic>
        <p:nvPicPr>
          <p:cNvPr id="3087" name="รูปภาพ 58" descr="logo_kku2.gif"/>
          <p:cNvPicPr>
            <a:picLocks noChangeAspect="1"/>
          </p:cNvPicPr>
          <p:nvPr/>
        </p:nvPicPr>
        <p:blipFill>
          <a:blip r:embed="rId3"/>
          <a:srcRect/>
          <a:stretch>
            <a:fillRect/>
          </a:stretch>
        </p:blipFill>
        <p:spPr bwMode="auto">
          <a:xfrm>
            <a:off x="454025" y="144463"/>
            <a:ext cx="393700" cy="700087"/>
          </a:xfrm>
          <a:prstGeom prst="rect">
            <a:avLst/>
          </a:prstGeom>
          <a:noFill/>
          <a:ln w="9525">
            <a:noFill/>
            <a:miter lim="800000"/>
            <a:headEnd/>
            <a:tailEnd/>
          </a:ln>
        </p:spPr>
      </p:pic>
      <p:cxnSp>
        <p:nvCxnSpPr>
          <p:cNvPr id="3088" name="ตัวเชื่อมต่อตรง 59"/>
          <p:cNvCxnSpPr>
            <a:cxnSpLocks noChangeShapeType="1"/>
          </p:cNvCxnSpPr>
          <p:nvPr/>
        </p:nvCxnSpPr>
        <p:spPr bwMode="auto">
          <a:xfrm>
            <a:off x="1317625" y="823913"/>
            <a:ext cx="11687175" cy="0"/>
          </a:xfrm>
          <a:prstGeom prst="line">
            <a:avLst/>
          </a:prstGeom>
          <a:noFill/>
          <a:ln w="76200" algn="ctr">
            <a:solidFill>
              <a:schemeClr val="bg1"/>
            </a:solidFill>
            <a:miter lim="0"/>
            <a:headEnd/>
            <a:tailEnd/>
          </a:ln>
        </p:spPr>
      </p:cxn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1"/>
          <p:cNvSpPr>
            <a:spLocks noGrp="1"/>
          </p:cNvSpPr>
          <p:nvPr>
            <p:ph type="body" idx="4294967295"/>
          </p:nvPr>
        </p:nvSpPr>
        <p:spPr bwMode="auto">
          <a:xfrm>
            <a:off x="715922" y="2519346"/>
            <a:ext cx="11125200" cy="5072098"/>
          </a:xfrm>
          <a:prstGeom prst="rect">
            <a:avLst/>
          </a:prstGeom>
          <a:noFill/>
          <a:ln w="12700">
            <a:miter lim="0"/>
            <a:headEnd/>
            <a:tailEnd/>
          </a:ln>
        </p:spPr>
        <p:txBody>
          <a:bodyPr lIns="72248" tIns="72248" rIns="72248" bIns="72248"/>
          <a:lstStyle/>
          <a:p>
            <a:pPr marL="527050" indent="-487363" defTabSz="1300163" eaLnBrk="1">
              <a:spcBef>
                <a:spcPts val="700"/>
              </a:spcBef>
              <a:buClr>
                <a:srgbClr val="000000"/>
              </a:buClr>
              <a:buFont typeface="ArialMT" charset="0"/>
              <a:buChar char="•"/>
            </a:pPr>
            <a:r>
              <a:rPr lang="en-US" sz="4000" dirty="0" smtClean="0"/>
              <a:t>Nursing directors, who were working in public hospitals located in all parts of Thailand and being under the Ministry of Public Health of Thailand </a:t>
            </a:r>
          </a:p>
          <a:p>
            <a:pPr marL="527050" indent="-487363" defTabSz="1300163" eaLnBrk="1">
              <a:spcBef>
                <a:spcPts val="700"/>
              </a:spcBef>
              <a:buClr>
                <a:srgbClr val="000000"/>
              </a:buClr>
              <a:buFont typeface="ArialMT" charset="0"/>
              <a:buChar char="•"/>
            </a:pPr>
            <a:r>
              <a:rPr lang="en-US" sz="4000" dirty="0" smtClean="0"/>
              <a:t>This study collected data from all nursing directors.</a:t>
            </a:r>
          </a:p>
        </p:txBody>
      </p:sp>
      <p:sp>
        <p:nvSpPr>
          <p:cNvPr id="3077" name="Rectangle 1"/>
          <p:cNvSpPr>
            <a:spLocks/>
          </p:cNvSpPr>
          <p:nvPr/>
        </p:nvSpPr>
        <p:spPr bwMode="auto">
          <a:xfrm>
            <a:off x="0" y="1636713"/>
            <a:ext cx="13004800" cy="649287"/>
          </a:xfrm>
          <a:prstGeom prst="rect">
            <a:avLst/>
          </a:prstGeom>
          <a:solidFill>
            <a:srgbClr val="808080">
              <a:alpha val="25098"/>
            </a:srgbClr>
          </a:solidFill>
          <a:ln w="12700">
            <a:noFill/>
            <a:miter lim="0"/>
            <a:headEnd/>
            <a:tailEnd/>
          </a:ln>
        </p:spPr>
        <p:txBody>
          <a:bodyPr lIns="72248" tIns="72248" rIns="72248" bIns="72248" anchor="ctr"/>
          <a:lstStyle/>
          <a:p>
            <a:pPr algn="ctr" hangingPunct="0"/>
            <a:endParaRPr lang="th-TH"/>
          </a:p>
        </p:txBody>
      </p:sp>
      <p:grpSp>
        <p:nvGrpSpPr>
          <p:cNvPr id="2" name="Group 2"/>
          <p:cNvGrpSpPr>
            <a:grpSpLocks/>
          </p:cNvGrpSpPr>
          <p:nvPr/>
        </p:nvGrpSpPr>
        <p:grpSpPr bwMode="auto">
          <a:xfrm>
            <a:off x="8158163" y="915988"/>
            <a:ext cx="4897437" cy="1244600"/>
            <a:chOff x="0" y="0"/>
            <a:chExt cx="358" cy="98"/>
          </a:xfrm>
        </p:grpSpPr>
        <p:sp>
          <p:nvSpPr>
            <p:cNvPr id="3092" name="AutoShape 3"/>
            <p:cNvSpPr>
              <a:spLocks/>
            </p:cNvSpPr>
            <p:nvPr/>
          </p:nvSpPr>
          <p:spPr bwMode="auto">
            <a:xfrm>
              <a:off x="0" y="0"/>
              <a:ext cx="162"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40" y="0"/>
                  </a:moveTo>
                  <a:lnTo>
                    <a:pt x="0" y="21600"/>
                  </a:lnTo>
                  <a:lnTo>
                    <a:pt x="15959" y="21600"/>
                  </a:lnTo>
                  <a:lnTo>
                    <a:pt x="2160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3" name="AutoShape 4"/>
            <p:cNvSpPr>
              <a:spLocks/>
            </p:cNvSpPr>
            <p:nvPr/>
          </p:nvSpPr>
          <p:spPr bwMode="auto">
            <a:xfrm rot="10800000">
              <a:off x="128" y="0"/>
              <a:ext cx="166"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4" name="AutoShape 5"/>
            <p:cNvSpPr>
              <a:spLocks/>
            </p:cNvSpPr>
            <p:nvPr/>
          </p:nvSpPr>
          <p:spPr bwMode="auto">
            <a:xfrm>
              <a:off x="259" y="0"/>
              <a:ext cx="99"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8853" y="21582"/>
                  </a:lnTo>
                  <a:lnTo>
                    <a:pt x="21600" y="21600"/>
                  </a:lnTo>
                  <a:lnTo>
                    <a:pt x="21548" y="17"/>
                  </a:lnTo>
                  <a:lnTo>
                    <a:pt x="0" y="0"/>
                  </a:lnTo>
                  <a:close/>
                </a:path>
              </a:pathLst>
            </a:custGeom>
            <a:solidFill>
              <a:srgbClr val="808080">
                <a:alpha val="25098"/>
              </a:srgbClr>
            </a:solidFill>
            <a:ln w="9525">
              <a:noFill/>
              <a:round/>
              <a:headEnd/>
              <a:tailEnd/>
            </a:ln>
          </p:spPr>
          <p:txBody>
            <a:bodyPr lIns="72248" tIns="72248" rIns="72248" bIns="72248" anchor="ctr"/>
            <a:lstStyle/>
            <a:p>
              <a:endParaRPr lang="th-TH"/>
            </a:p>
          </p:txBody>
        </p:sp>
      </p:grpSp>
      <p:cxnSp>
        <p:nvCxnSpPr>
          <p:cNvPr id="3079" name="Straight Connector 41"/>
          <p:cNvCxnSpPr>
            <a:cxnSpLocks noChangeShapeType="1"/>
          </p:cNvCxnSpPr>
          <p:nvPr/>
        </p:nvCxnSpPr>
        <p:spPr bwMode="auto">
          <a:xfrm>
            <a:off x="-1588" y="1590675"/>
            <a:ext cx="13004801" cy="71438"/>
          </a:xfrm>
          <a:prstGeom prst="line">
            <a:avLst/>
          </a:prstGeom>
          <a:noFill/>
          <a:ln w="76200" algn="ctr">
            <a:solidFill>
              <a:schemeClr val="bg1"/>
            </a:solidFill>
            <a:miter lim="0"/>
            <a:headEnd/>
            <a:tailEnd/>
          </a:ln>
        </p:spPr>
      </p:cxnSp>
      <p:sp>
        <p:nvSpPr>
          <p:cNvPr id="3080" name="Rectangle 6"/>
          <p:cNvSpPr>
            <a:spLocks/>
          </p:cNvSpPr>
          <p:nvPr/>
        </p:nvSpPr>
        <p:spPr bwMode="auto">
          <a:xfrm>
            <a:off x="0" y="1122363"/>
            <a:ext cx="13004800" cy="1066800"/>
          </a:xfrm>
          <a:prstGeom prst="rect">
            <a:avLst/>
          </a:prstGeom>
          <a:solidFill>
            <a:srgbClr val="D94C1F"/>
          </a:solidFill>
          <a:ln w="12700">
            <a:noFill/>
            <a:miter lim="0"/>
            <a:headEnd/>
            <a:tailEnd/>
          </a:ln>
        </p:spPr>
        <p:txBody>
          <a:bodyPr lIns="72248" tIns="72248" rIns="72248" bIns="72248" anchor="ctr"/>
          <a:lstStyle/>
          <a:p>
            <a:pPr algn="ctr" hangingPunct="0"/>
            <a:endParaRPr lang="th-TH"/>
          </a:p>
        </p:txBody>
      </p:sp>
      <p:pic>
        <p:nvPicPr>
          <p:cNvPr id="3081" name="รูปภาพ 38" descr="Untitled-1.png"/>
          <p:cNvPicPr>
            <a:picLocks noChangeAspect="1"/>
          </p:cNvPicPr>
          <p:nvPr/>
        </p:nvPicPr>
        <p:blipFill>
          <a:blip r:embed="rId2"/>
          <a:srcRect l="48795" t="25333" b="50667"/>
          <a:stretch>
            <a:fillRect/>
          </a:stretch>
        </p:blipFill>
        <p:spPr bwMode="auto">
          <a:xfrm>
            <a:off x="0" y="1131888"/>
            <a:ext cx="2765425" cy="1296987"/>
          </a:xfrm>
          <a:prstGeom prst="rect">
            <a:avLst/>
          </a:prstGeom>
          <a:noFill/>
          <a:ln w="9525">
            <a:noFill/>
            <a:miter lim="800000"/>
            <a:headEnd/>
            <a:tailEnd/>
          </a:ln>
        </p:spPr>
      </p:pic>
      <p:sp>
        <p:nvSpPr>
          <p:cNvPr id="40" name="Rectangle 26"/>
          <p:cNvSpPr txBox="1">
            <a:spLocks/>
          </p:cNvSpPr>
          <p:nvPr/>
        </p:nvSpPr>
        <p:spPr bwMode="auto">
          <a:xfrm>
            <a:off x="649288" y="860425"/>
            <a:ext cx="10353706" cy="1554163"/>
          </a:xfrm>
          <a:prstGeom prst="rect">
            <a:avLst/>
          </a:prstGeom>
          <a:noFill/>
          <a:ln w="12700" cap="flat">
            <a:miter lim="0"/>
            <a:headEnd/>
            <a:tailEnd/>
          </a:ln>
        </p:spPr>
        <p:txBody>
          <a:bodyPr lIns="72248" tIns="72248" rIns="72248" bIns="72248" anchor="ctr"/>
          <a:lstStyle/>
          <a:p>
            <a:pPr marL="39688" defTabSz="1300163" hangingPunct="0">
              <a:buClr>
                <a:srgbClr val="FFFFFF"/>
              </a:buClr>
              <a:defRPr/>
            </a:pPr>
            <a:r>
              <a:rPr lang="en-US" sz="5400" b="1" dirty="0" smtClean="0">
                <a:solidFill>
                  <a:schemeClr val="bg1"/>
                </a:solidFill>
              </a:rPr>
              <a:t>Population</a:t>
            </a:r>
            <a:endParaRPr lang="en-US" sz="5400" b="1" dirty="0">
              <a:solidFill>
                <a:schemeClr val="bg1"/>
              </a:solidFill>
            </a:endParaRPr>
          </a:p>
        </p:txBody>
      </p:sp>
      <p:cxnSp>
        <p:nvCxnSpPr>
          <p:cNvPr id="3083" name="ตัวเชื่อมต่อตรง 46"/>
          <p:cNvCxnSpPr>
            <a:cxnSpLocks noChangeShapeType="1"/>
          </p:cNvCxnSpPr>
          <p:nvPr/>
        </p:nvCxnSpPr>
        <p:spPr bwMode="auto">
          <a:xfrm>
            <a:off x="2901950" y="823913"/>
            <a:ext cx="10102850" cy="0"/>
          </a:xfrm>
          <a:prstGeom prst="line">
            <a:avLst/>
          </a:prstGeom>
          <a:noFill/>
          <a:ln w="76200" algn="ctr">
            <a:solidFill>
              <a:schemeClr val="bg1"/>
            </a:solidFill>
            <a:miter lim="0"/>
            <a:headEnd/>
            <a:tailEnd/>
          </a:ln>
        </p:spPr>
      </p:cxnSp>
      <p:cxnSp>
        <p:nvCxnSpPr>
          <p:cNvPr id="3084" name="ตัวเชื่อมต่อตรง 47"/>
          <p:cNvCxnSpPr>
            <a:cxnSpLocks noChangeShapeType="1"/>
          </p:cNvCxnSpPr>
          <p:nvPr/>
        </p:nvCxnSpPr>
        <p:spPr bwMode="auto">
          <a:xfrm>
            <a:off x="0" y="989013"/>
            <a:ext cx="13004800" cy="0"/>
          </a:xfrm>
          <a:prstGeom prst="line">
            <a:avLst/>
          </a:prstGeom>
          <a:noFill/>
          <a:ln w="57150" algn="ctr">
            <a:solidFill>
              <a:srgbClr val="FF893F"/>
            </a:solidFill>
            <a:miter lim="0"/>
            <a:headEnd/>
            <a:tailEnd/>
          </a:ln>
        </p:spPr>
      </p:cxnSp>
      <p:grpSp>
        <p:nvGrpSpPr>
          <p:cNvPr id="3" name="กลุ่ม 54"/>
          <p:cNvGrpSpPr/>
          <p:nvPr/>
        </p:nvGrpSpPr>
        <p:grpSpPr>
          <a:xfrm>
            <a:off x="1101800" y="0"/>
            <a:ext cx="11903000" cy="916360"/>
            <a:chOff x="3762242" y="-1240110"/>
            <a:chExt cx="8411410"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56" name="AutoShape 3"/>
            <p:cNvSpPr>
              <a:spLocks/>
            </p:cNvSpPr>
            <p:nvPr/>
          </p:nvSpPr>
          <p:spPr bwMode="auto">
            <a:xfrm flipV="1">
              <a:off x="3762242" y="-1240110"/>
              <a:ext cx="3711438"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 name="connsiteX0" fmla="*/ 1546 w 17505"/>
                <a:gd name="connsiteY0" fmla="*/ 0 h 21600"/>
                <a:gd name="connsiteX1" fmla="*/ 0 w 17505"/>
                <a:gd name="connsiteY1" fmla="*/ 21600 h 21600"/>
                <a:gd name="connsiteX2" fmla="*/ 11864 w 17505"/>
                <a:gd name="connsiteY2" fmla="*/ 21600 h 21600"/>
                <a:gd name="connsiteX3" fmla="*/ 17505 w 17505"/>
                <a:gd name="connsiteY3" fmla="*/ 0 h 21600"/>
                <a:gd name="connsiteX4" fmla="*/ 1546 w 17505"/>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21600">
                  <a:moveTo>
                    <a:pt x="1546" y="0"/>
                  </a:moveTo>
                  <a:lnTo>
                    <a:pt x="0" y="21600"/>
                  </a:lnTo>
                  <a:lnTo>
                    <a:pt x="11864" y="21600"/>
                  </a:lnTo>
                  <a:lnTo>
                    <a:pt x="17505" y="0"/>
                  </a:lnTo>
                  <a:lnTo>
                    <a:pt x="1546"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7"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8"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pic>
        <p:nvPicPr>
          <p:cNvPr id="3087" name="รูปภาพ 58" descr="logo_kku2.gif"/>
          <p:cNvPicPr>
            <a:picLocks noChangeAspect="1"/>
          </p:cNvPicPr>
          <p:nvPr/>
        </p:nvPicPr>
        <p:blipFill>
          <a:blip r:embed="rId3"/>
          <a:srcRect/>
          <a:stretch>
            <a:fillRect/>
          </a:stretch>
        </p:blipFill>
        <p:spPr bwMode="auto">
          <a:xfrm>
            <a:off x="454025" y="144463"/>
            <a:ext cx="393700" cy="700087"/>
          </a:xfrm>
          <a:prstGeom prst="rect">
            <a:avLst/>
          </a:prstGeom>
          <a:noFill/>
          <a:ln w="9525">
            <a:noFill/>
            <a:miter lim="800000"/>
            <a:headEnd/>
            <a:tailEnd/>
          </a:ln>
        </p:spPr>
      </p:pic>
      <p:cxnSp>
        <p:nvCxnSpPr>
          <p:cNvPr id="3088" name="ตัวเชื่อมต่อตรง 59"/>
          <p:cNvCxnSpPr>
            <a:cxnSpLocks noChangeShapeType="1"/>
          </p:cNvCxnSpPr>
          <p:nvPr/>
        </p:nvCxnSpPr>
        <p:spPr bwMode="auto">
          <a:xfrm>
            <a:off x="1317625" y="823913"/>
            <a:ext cx="11687175" cy="0"/>
          </a:xfrm>
          <a:prstGeom prst="line">
            <a:avLst/>
          </a:prstGeom>
          <a:noFill/>
          <a:ln w="76200" algn="ctr">
            <a:solidFill>
              <a:schemeClr val="bg1"/>
            </a:solidFill>
            <a:miter lim="0"/>
            <a:headEnd/>
            <a:tailEnd/>
          </a:ln>
        </p:spPr>
      </p:cxn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1"/>
          <p:cNvSpPr>
            <a:spLocks noGrp="1"/>
          </p:cNvSpPr>
          <p:nvPr>
            <p:ph type="body" idx="4294967295"/>
          </p:nvPr>
        </p:nvSpPr>
        <p:spPr bwMode="auto">
          <a:xfrm>
            <a:off x="715922" y="2447908"/>
            <a:ext cx="11125200" cy="6286543"/>
          </a:xfrm>
          <a:prstGeom prst="rect">
            <a:avLst/>
          </a:prstGeom>
          <a:noFill/>
          <a:ln w="12700">
            <a:miter lim="0"/>
            <a:headEnd/>
            <a:tailEnd/>
          </a:ln>
        </p:spPr>
        <p:txBody>
          <a:bodyPr lIns="72248" tIns="72248" rIns="72248" bIns="72248"/>
          <a:lstStyle/>
          <a:p>
            <a:pPr marL="527050" indent="-487363" defTabSz="1300163" eaLnBrk="1">
              <a:spcBef>
                <a:spcPts val="700"/>
              </a:spcBef>
              <a:buClr>
                <a:srgbClr val="000000"/>
              </a:buClr>
              <a:buFont typeface="ArialMT" charset="0"/>
              <a:buChar char="•"/>
            </a:pPr>
            <a:r>
              <a:rPr lang="en-US" sz="3600" dirty="0" smtClean="0"/>
              <a:t>A questionnaire developed by the researchers. </a:t>
            </a:r>
          </a:p>
          <a:p>
            <a:pPr marL="527050" indent="-487363" defTabSz="1300163" eaLnBrk="1">
              <a:spcBef>
                <a:spcPts val="700"/>
              </a:spcBef>
              <a:buClr>
                <a:srgbClr val="000000"/>
              </a:buClr>
              <a:buFont typeface="ArialMT" charset="0"/>
              <a:buChar char="•"/>
            </a:pPr>
            <a:r>
              <a:rPr lang="en-US" sz="3600" dirty="0" smtClean="0"/>
              <a:t>The questionnaire was comprised of five dimensions and 50 items based on the Nursing Service Strategies Supporting the ASEAN Economic Community (AEC) Year 2013-2015.</a:t>
            </a:r>
          </a:p>
          <a:p>
            <a:pPr marL="527050" indent="-487363" defTabSz="1300163" eaLnBrk="1">
              <a:lnSpc>
                <a:spcPts val="3900"/>
              </a:lnSpc>
              <a:spcBef>
                <a:spcPts val="700"/>
              </a:spcBef>
              <a:buClr>
                <a:srgbClr val="000000"/>
              </a:buClr>
              <a:buFont typeface="ArialMT" charset="0"/>
              <a:buChar char="•"/>
            </a:pPr>
            <a:r>
              <a:rPr lang="en-US" sz="3600" dirty="0" smtClean="0"/>
              <a:t>Four scales rating from 1 “not having policies and actions” to 4 “having policies and already implemented.” </a:t>
            </a:r>
          </a:p>
          <a:p>
            <a:pPr marL="527050" indent="-487363" defTabSz="1300163" eaLnBrk="1">
              <a:lnSpc>
                <a:spcPts val="3900"/>
              </a:lnSpc>
              <a:spcBef>
                <a:spcPts val="700"/>
              </a:spcBef>
              <a:buClr>
                <a:srgbClr val="000000"/>
              </a:buClr>
              <a:buFont typeface="ArialMT" charset="0"/>
              <a:buChar char="•"/>
            </a:pPr>
            <a:r>
              <a:rPr lang="en-US" sz="3600" dirty="0" smtClean="0"/>
              <a:t>Content validated by 5 experts</a:t>
            </a:r>
          </a:p>
          <a:p>
            <a:pPr marL="527050" indent="-487363" defTabSz="1300163" eaLnBrk="1">
              <a:lnSpc>
                <a:spcPts val="3900"/>
              </a:lnSpc>
              <a:spcBef>
                <a:spcPts val="700"/>
              </a:spcBef>
              <a:buClr>
                <a:srgbClr val="000000"/>
              </a:buClr>
              <a:buFont typeface="ArialMT" charset="0"/>
              <a:buChar char="•"/>
            </a:pPr>
            <a:r>
              <a:rPr lang="en-US" sz="3600" dirty="0" smtClean="0"/>
              <a:t>Reliability tested by </a:t>
            </a:r>
            <a:r>
              <a:rPr lang="en-US" sz="3600" dirty="0" err="1" smtClean="0"/>
              <a:t>Cronbach’s</a:t>
            </a:r>
            <a:r>
              <a:rPr lang="en-US" sz="3600" dirty="0" smtClean="0"/>
              <a:t> Alpha = .97</a:t>
            </a:r>
          </a:p>
          <a:p>
            <a:pPr marL="527050" indent="-487363" defTabSz="1300163" eaLnBrk="1">
              <a:spcBef>
                <a:spcPts val="700"/>
              </a:spcBef>
              <a:buClr>
                <a:srgbClr val="000000"/>
              </a:buClr>
              <a:buFont typeface="ArialMT" charset="0"/>
              <a:buChar char="•"/>
            </a:pPr>
            <a:endParaRPr lang="th-TH" sz="3600" dirty="0" smtClean="0">
              <a:solidFill>
                <a:srgbClr val="002060"/>
              </a:solidFill>
            </a:endParaRPr>
          </a:p>
        </p:txBody>
      </p:sp>
      <p:sp>
        <p:nvSpPr>
          <p:cNvPr id="3077" name="Rectangle 1"/>
          <p:cNvSpPr>
            <a:spLocks/>
          </p:cNvSpPr>
          <p:nvPr/>
        </p:nvSpPr>
        <p:spPr bwMode="auto">
          <a:xfrm>
            <a:off x="0" y="1636713"/>
            <a:ext cx="13004800" cy="649287"/>
          </a:xfrm>
          <a:prstGeom prst="rect">
            <a:avLst/>
          </a:prstGeom>
          <a:solidFill>
            <a:srgbClr val="808080">
              <a:alpha val="25098"/>
            </a:srgbClr>
          </a:solidFill>
          <a:ln w="12700">
            <a:noFill/>
            <a:miter lim="0"/>
            <a:headEnd/>
            <a:tailEnd/>
          </a:ln>
        </p:spPr>
        <p:txBody>
          <a:bodyPr lIns="72248" tIns="72248" rIns="72248" bIns="72248" anchor="ctr"/>
          <a:lstStyle/>
          <a:p>
            <a:pPr algn="ctr" hangingPunct="0"/>
            <a:endParaRPr lang="th-TH"/>
          </a:p>
        </p:txBody>
      </p:sp>
      <p:grpSp>
        <p:nvGrpSpPr>
          <p:cNvPr id="2" name="Group 2"/>
          <p:cNvGrpSpPr>
            <a:grpSpLocks/>
          </p:cNvGrpSpPr>
          <p:nvPr/>
        </p:nvGrpSpPr>
        <p:grpSpPr bwMode="auto">
          <a:xfrm>
            <a:off x="8158163" y="915988"/>
            <a:ext cx="4897437" cy="1244600"/>
            <a:chOff x="0" y="0"/>
            <a:chExt cx="358" cy="98"/>
          </a:xfrm>
        </p:grpSpPr>
        <p:sp>
          <p:nvSpPr>
            <p:cNvPr id="3092" name="AutoShape 3"/>
            <p:cNvSpPr>
              <a:spLocks/>
            </p:cNvSpPr>
            <p:nvPr/>
          </p:nvSpPr>
          <p:spPr bwMode="auto">
            <a:xfrm>
              <a:off x="0" y="0"/>
              <a:ext cx="162"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40" y="0"/>
                  </a:moveTo>
                  <a:lnTo>
                    <a:pt x="0" y="21600"/>
                  </a:lnTo>
                  <a:lnTo>
                    <a:pt x="15959" y="21600"/>
                  </a:lnTo>
                  <a:lnTo>
                    <a:pt x="2160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3" name="AutoShape 4"/>
            <p:cNvSpPr>
              <a:spLocks/>
            </p:cNvSpPr>
            <p:nvPr/>
          </p:nvSpPr>
          <p:spPr bwMode="auto">
            <a:xfrm rot="10800000">
              <a:off x="128" y="0"/>
              <a:ext cx="166"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4" name="AutoShape 5"/>
            <p:cNvSpPr>
              <a:spLocks/>
            </p:cNvSpPr>
            <p:nvPr/>
          </p:nvSpPr>
          <p:spPr bwMode="auto">
            <a:xfrm>
              <a:off x="259" y="0"/>
              <a:ext cx="99"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8853" y="21582"/>
                  </a:lnTo>
                  <a:lnTo>
                    <a:pt x="21600" y="21600"/>
                  </a:lnTo>
                  <a:lnTo>
                    <a:pt x="21548" y="17"/>
                  </a:lnTo>
                  <a:lnTo>
                    <a:pt x="0" y="0"/>
                  </a:lnTo>
                  <a:close/>
                </a:path>
              </a:pathLst>
            </a:custGeom>
            <a:solidFill>
              <a:srgbClr val="808080">
                <a:alpha val="25098"/>
              </a:srgbClr>
            </a:solidFill>
            <a:ln w="9525">
              <a:noFill/>
              <a:round/>
              <a:headEnd/>
              <a:tailEnd/>
            </a:ln>
          </p:spPr>
          <p:txBody>
            <a:bodyPr lIns="72248" tIns="72248" rIns="72248" bIns="72248" anchor="ctr"/>
            <a:lstStyle/>
            <a:p>
              <a:endParaRPr lang="th-TH"/>
            </a:p>
          </p:txBody>
        </p:sp>
      </p:grpSp>
      <p:cxnSp>
        <p:nvCxnSpPr>
          <p:cNvPr id="3079" name="Straight Connector 41"/>
          <p:cNvCxnSpPr>
            <a:cxnSpLocks noChangeShapeType="1"/>
          </p:cNvCxnSpPr>
          <p:nvPr/>
        </p:nvCxnSpPr>
        <p:spPr bwMode="auto">
          <a:xfrm>
            <a:off x="-1588" y="1590675"/>
            <a:ext cx="13004801" cy="71438"/>
          </a:xfrm>
          <a:prstGeom prst="line">
            <a:avLst/>
          </a:prstGeom>
          <a:noFill/>
          <a:ln w="76200" algn="ctr">
            <a:solidFill>
              <a:schemeClr val="bg1"/>
            </a:solidFill>
            <a:miter lim="0"/>
            <a:headEnd/>
            <a:tailEnd/>
          </a:ln>
        </p:spPr>
      </p:cxnSp>
      <p:sp>
        <p:nvSpPr>
          <p:cNvPr id="3080" name="Rectangle 6"/>
          <p:cNvSpPr>
            <a:spLocks/>
          </p:cNvSpPr>
          <p:nvPr/>
        </p:nvSpPr>
        <p:spPr bwMode="auto">
          <a:xfrm>
            <a:off x="0" y="1122363"/>
            <a:ext cx="13004800" cy="1066800"/>
          </a:xfrm>
          <a:prstGeom prst="rect">
            <a:avLst/>
          </a:prstGeom>
          <a:solidFill>
            <a:srgbClr val="D94C1F"/>
          </a:solidFill>
          <a:ln w="12700">
            <a:noFill/>
            <a:miter lim="0"/>
            <a:headEnd/>
            <a:tailEnd/>
          </a:ln>
        </p:spPr>
        <p:txBody>
          <a:bodyPr lIns="72248" tIns="72248" rIns="72248" bIns="72248" anchor="ctr"/>
          <a:lstStyle/>
          <a:p>
            <a:pPr algn="ctr" hangingPunct="0"/>
            <a:endParaRPr lang="th-TH"/>
          </a:p>
        </p:txBody>
      </p:sp>
      <p:pic>
        <p:nvPicPr>
          <p:cNvPr id="3081" name="รูปภาพ 38" descr="Untitled-1.png"/>
          <p:cNvPicPr>
            <a:picLocks noChangeAspect="1"/>
          </p:cNvPicPr>
          <p:nvPr/>
        </p:nvPicPr>
        <p:blipFill>
          <a:blip r:embed="rId2"/>
          <a:srcRect l="48795" t="25333" b="50667"/>
          <a:stretch>
            <a:fillRect/>
          </a:stretch>
        </p:blipFill>
        <p:spPr bwMode="auto">
          <a:xfrm>
            <a:off x="0" y="1131888"/>
            <a:ext cx="2765425" cy="1296987"/>
          </a:xfrm>
          <a:prstGeom prst="rect">
            <a:avLst/>
          </a:prstGeom>
          <a:noFill/>
          <a:ln w="9525">
            <a:noFill/>
            <a:miter lim="800000"/>
            <a:headEnd/>
            <a:tailEnd/>
          </a:ln>
        </p:spPr>
      </p:pic>
      <p:sp>
        <p:nvSpPr>
          <p:cNvPr id="40" name="Rectangle 26"/>
          <p:cNvSpPr txBox="1">
            <a:spLocks/>
          </p:cNvSpPr>
          <p:nvPr/>
        </p:nvSpPr>
        <p:spPr bwMode="auto">
          <a:xfrm>
            <a:off x="649288" y="860425"/>
            <a:ext cx="10353706" cy="1554163"/>
          </a:xfrm>
          <a:prstGeom prst="rect">
            <a:avLst/>
          </a:prstGeom>
          <a:noFill/>
          <a:ln w="12700" cap="flat">
            <a:miter lim="0"/>
            <a:headEnd/>
            <a:tailEnd/>
          </a:ln>
        </p:spPr>
        <p:txBody>
          <a:bodyPr lIns="72248" tIns="72248" rIns="72248" bIns="72248" anchor="ctr"/>
          <a:lstStyle/>
          <a:p>
            <a:r>
              <a:rPr lang="en-US" sz="5400" b="1" dirty="0" smtClean="0">
                <a:solidFill>
                  <a:schemeClr val="bg1"/>
                </a:solidFill>
              </a:rPr>
              <a:t>Research Instrument</a:t>
            </a:r>
          </a:p>
        </p:txBody>
      </p:sp>
      <p:cxnSp>
        <p:nvCxnSpPr>
          <p:cNvPr id="3083" name="ตัวเชื่อมต่อตรง 46"/>
          <p:cNvCxnSpPr>
            <a:cxnSpLocks noChangeShapeType="1"/>
          </p:cNvCxnSpPr>
          <p:nvPr/>
        </p:nvCxnSpPr>
        <p:spPr bwMode="auto">
          <a:xfrm>
            <a:off x="2901950" y="823913"/>
            <a:ext cx="10102850" cy="0"/>
          </a:xfrm>
          <a:prstGeom prst="line">
            <a:avLst/>
          </a:prstGeom>
          <a:noFill/>
          <a:ln w="76200" algn="ctr">
            <a:solidFill>
              <a:schemeClr val="bg1"/>
            </a:solidFill>
            <a:miter lim="0"/>
            <a:headEnd/>
            <a:tailEnd/>
          </a:ln>
        </p:spPr>
      </p:cxnSp>
      <p:cxnSp>
        <p:nvCxnSpPr>
          <p:cNvPr id="3084" name="ตัวเชื่อมต่อตรง 47"/>
          <p:cNvCxnSpPr>
            <a:cxnSpLocks noChangeShapeType="1"/>
          </p:cNvCxnSpPr>
          <p:nvPr/>
        </p:nvCxnSpPr>
        <p:spPr bwMode="auto">
          <a:xfrm>
            <a:off x="0" y="989013"/>
            <a:ext cx="13004800" cy="0"/>
          </a:xfrm>
          <a:prstGeom prst="line">
            <a:avLst/>
          </a:prstGeom>
          <a:noFill/>
          <a:ln w="57150" algn="ctr">
            <a:solidFill>
              <a:srgbClr val="FF893F"/>
            </a:solidFill>
            <a:miter lim="0"/>
            <a:headEnd/>
            <a:tailEnd/>
          </a:ln>
        </p:spPr>
      </p:cxnSp>
      <p:grpSp>
        <p:nvGrpSpPr>
          <p:cNvPr id="3" name="กลุ่ม 54"/>
          <p:cNvGrpSpPr/>
          <p:nvPr/>
        </p:nvGrpSpPr>
        <p:grpSpPr>
          <a:xfrm>
            <a:off x="1101800" y="0"/>
            <a:ext cx="11903000" cy="916360"/>
            <a:chOff x="3762242" y="-1240110"/>
            <a:chExt cx="8411410"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56" name="AutoShape 3"/>
            <p:cNvSpPr>
              <a:spLocks/>
            </p:cNvSpPr>
            <p:nvPr/>
          </p:nvSpPr>
          <p:spPr bwMode="auto">
            <a:xfrm flipV="1">
              <a:off x="3762242" y="-1240110"/>
              <a:ext cx="3711438"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 name="connsiteX0" fmla="*/ 1546 w 17505"/>
                <a:gd name="connsiteY0" fmla="*/ 0 h 21600"/>
                <a:gd name="connsiteX1" fmla="*/ 0 w 17505"/>
                <a:gd name="connsiteY1" fmla="*/ 21600 h 21600"/>
                <a:gd name="connsiteX2" fmla="*/ 11864 w 17505"/>
                <a:gd name="connsiteY2" fmla="*/ 21600 h 21600"/>
                <a:gd name="connsiteX3" fmla="*/ 17505 w 17505"/>
                <a:gd name="connsiteY3" fmla="*/ 0 h 21600"/>
                <a:gd name="connsiteX4" fmla="*/ 1546 w 17505"/>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21600">
                  <a:moveTo>
                    <a:pt x="1546" y="0"/>
                  </a:moveTo>
                  <a:lnTo>
                    <a:pt x="0" y="21600"/>
                  </a:lnTo>
                  <a:lnTo>
                    <a:pt x="11864" y="21600"/>
                  </a:lnTo>
                  <a:lnTo>
                    <a:pt x="17505" y="0"/>
                  </a:lnTo>
                  <a:lnTo>
                    <a:pt x="1546"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7"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8"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pic>
        <p:nvPicPr>
          <p:cNvPr id="3087" name="รูปภาพ 58" descr="logo_kku2.gif"/>
          <p:cNvPicPr>
            <a:picLocks noChangeAspect="1"/>
          </p:cNvPicPr>
          <p:nvPr/>
        </p:nvPicPr>
        <p:blipFill>
          <a:blip r:embed="rId3"/>
          <a:srcRect/>
          <a:stretch>
            <a:fillRect/>
          </a:stretch>
        </p:blipFill>
        <p:spPr bwMode="auto">
          <a:xfrm>
            <a:off x="454025" y="144463"/>
            <a:ext cx="393700" cy="700087"/>
          </a:xfrm>
          <a:prstGeom prst="rect">
            <a:avLst/>
          </a:prstGeom>
          <a:noFill/>
          <a:ln w="9525">
            <a:noFill/>
            <a:miter lim="800000"/>
            <a:headEnd/>
            <a:tailEnd/>
          </a:ln>
        </p:spPr>
      </p:pic>
      <p:cxnSp>
        <p:nvCxnSpPr>
          <p:cNvPr id="3088" name="ตัวเชื่อมต่อตรง 59"/>
          <p:cNvCxnSpPr>
            <a:cxnSpLocks noChangeShapeType="1"/>
          </p:cNvCxnSpPr>
          <p:nvPr/>
        </p:nvCxnSpPr>
        <p:spPr bwMode="auto">
          <a:xfrm>
            <a:off x="1317625" y="823913"/>
            <a:ext cx="11687175" cy="0"/>
          </a:xfrm>
          <a:prstGeom prst="line">
            <a:avLst/>
          </a:prstGeom>
          <a:noFill/>
          <a:ln w="76200" algn="ctr">
            <a:solidFill>
              <a:schemeClr val="bg1"/>
            </a:solidFill>
            <a:miter lim="0"/>
            <a:headEnd/>
            <a:tailEnd/>
          </a:ln>
        </p:spPr>
      </p:cxn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1"/>
          <p:cNvSpPr>
            <a:spLocks noGrp="1"/>
          </p:cNvSpPr>
          <p:nvPr>
            <p:ph type="body" idx="4294967295"/>
          </p:nvPr>
        </p:nvSpPr>
        <p:spPr bwMode="auto">
          <a:xfrm>
            <a:off x="715922" y="2447908"/>
            <a:ext cx="11125200" cy="6286543"/>
          </a:xfrm>
          <a:prstGeom prst="rect">
            <a:avLst/>
          </a:prstGeom>
          <a:noFill/>
          <a:ln w="12700">
            <a:miter lim="0"/>
            <a:headEnd/>
            <a:tailEnd/>
          </a:ln>
        </p:spPr>
        <p:txBody>
          <a:bodyPr lIns="72248" tIns="72248" rIns="72248" bIns="72248"/>
          <a:lstStyle/>
          <a:p>
            <a:r>
              <a:rPr lang="en-US" sz="3600" dirty="0" smtClean="0"/>
              <a:t>Research Ethics was approved by The </a:t>
            </a:r>
            <a:r>
              <a:rPr lang="en-US" sz="3600" dirty="0" err="1" smtClean="0"/>
              <a:t>Khon</a:t>
            </a:r>
            <a:r>
              <a:rPr lang="en-US" sz="3600" dirty="0" smtClean="0"/>
              <a:t> </a:t>
            </a:r>
            <a:r>
              <a:rPr lang="en-US" sz="3600" dirty="0" err="1" smtClean="0"/>
              <a:t>Kaen</a:t>
            </a:r>
            <a:r>
              <a:rPr lang="en-US" sz="3600" dirty="0" smtClean="0"/>
              <a:t> University Ethics Committee in Human Research</a:t>
            </a:r>
          </a:p>
          <a:p>
            <a:r>
              <a:rPr lang="en-US" sz="3600" dirty="0" smtClean="0"/>
              <a:t>The 838 questionnaires were distributed to nursing directors by mail with a stamped envelop to return the questionnaire back to the researcher. The 518 questionnaires were returned.</a:t>
            </a:r>
          </a:p>
          <a:p>
            <a:r>
              <a:rPr lang="en-US" sz="3600" dirty="0" smtClean="0"/>
              <a:t>61.81  % response rate.</a:t>
            </a:r>
            <a:endParaRPr lang="th-TH" sz="3600" dirty="0" smtClean="0"/>
          </a:p>
          <a:p>
            <a:pPr marL="527050" indent="-487363" defTabSz="1300163" eaLnBrk="1">
              <a:spcBef>
                <a:spcPts val="700"/>
              </a:spcBef>
              <a:buClr>
                <a:srgbClr val="000000"/>
              </a:buClr>
              <a:buFont typeface="ArialMT" charset="0"/>
              <a:buChar char="•"/>
            </a:pPr>
            <a:endParaRPr lang="th-TH" sz="3600" dirty="0" smtClean="0">
              <a:solidFill>
                <a:srgbClr val="002060"/>
              </a:solidFill>
            </a:endParaRPr>
          </a:p>
        </p:txBody>
      </p:sp>
      <p:sp>
        <p:nvSpPr>
          <p:cNvPr id="3077" name="Rectangle 1"/>
          <p:cNvSpPr>
            <a:spLocks/>
          </p:cNvSpPr>
          <p:nvPr/>
        </p:nvSpPr>
        <p:spPr bwMode="auto">
          <a:xfrm>
            <a:off x="0" y="1636713"/>
            <a:ext cx="13004800" cy="649287"/>
          </a:xfrm>
          <a:prstGeom prst="rect">
            <a:avLst/>
          </a:prstGeom>
          <a:solidFill>
            <a:srgbClr val="808080">
              <a:alpha val="25098"/>
            </a:srgbClr>
          </a:solidFill>
          <a:ln w="12700">
            <a:noFill/>
            <a:miter lim="0"/>
            <a:headEnd/>
            <a:tailEnd/>
          </a:ln>
        </p:spPr>
        <p:txBody>
          <a:bodyPr lIns="72248" tIns="72248" rIns="72248" bIns="72248" anchor="ctr"/>
          <a:lstStyle/>
          <a:p>
            <a:pPr algn="ctr" hangingPunct="0"/>
            <a:endParaRPr lang="th-TH"/>
          </a:p>
        </p:txBody>
      </p:sp>
      <p:grpSp>
        <p:nvGrpSpPr>
          <p:cNvPr id="2" name="Group 2"/>
          <p:cNvGrpSpPr>
            <a:grpSpLocks/>
          </p:cNvGrpSpPr>
          <p:nvPr/>
        </p:nvGrpSpPr>
        <p:grpSpPr bwMode="auto">
          <a:xfrm>
            <a:off x="8158163" y="915988"/>
            <a:ext cx="4897437" cy="1244600"/>
            <a:chOff x="0" y="0"/>
            <a:chExt cx="358" cy="98"/>
          </a:xfrm>
        </p:grpSpPr>
        <p:sp>
          <p:nvSpPr>
            <p:cNvPr id="3092" name="AutoShape 3"/>
            <p:cNvSpPr>
              <a:spLocks/>
            </p:cNvSpPr>
            <p:nvPr/>
          </p:nvSpPr>
          <p:spPr bwMode="auto">
            <a:xfrm>
              <a:off x="0" y="0"/>
              <a:ext cx="162"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40" y="0"/>
                  </a:moveTo>
                  <a:lnTo>
                    <a:pt x="0" y="21600"/>
                  </a:lnTo>
                  <a:lnTo>
                    <a:pt x="15959" y="21600"/>
                  </a:lnTo>
                  <a:lnTo>
                    <a:pt x="2160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3" name="AutoShape 4"/>
            <p:cNvSpPr>
              <a:spLocks/>
            </p:cNvSpPr>
            <p:nvPr/>
          </p:nvSpPr>
          <p:spPr bwMode="auto">
            <a:xfrm rot="10800000">
              <a:off x="128" y="0"/>
              <a:ext cx="166"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4" name="AutoShape 5"/>
            <p:cNvSpPr>
              <a:spLocks/>
            </p:cNvSpPr>
            <p:nvPr/>
          </p:nvSpPr>
          <p:spPr bwMode="auto">
            <a:xfrm>
              <a:off x="259" y="0"/>
              <a:ext cx="99"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8853" y="21582"/>
                  </a:lnTo>
                  <a:lnTo>
                    <a:pt x="21600" y="21600"/>
                  </a:lnTo>
                  <a:lnTo>
                    <a:pt x="21548" y="17"/>
                  </a:lnTo>
                  <a:lnTo>
                    <a:pt x="0" y="0"/>
                  </a:lnTo>
                  <a:close/>
                </a:path>
              </a:pathLst>
            </a:custGeom>
            <a:solidFill>
              <a:srgbClr val="808080">
                <a:alpha val="25098"/>
              </a:srgbClr>
            </a:solidFill>
            <a:ln w="9525">
              <a:noFill/>
              <a:round/>
              <a:headEnd/>
              <a:tailEnd/>
            </a:ln>
          </p:spPr>
          <p:txBody>
            <a:bodyPr lIns="72248" tIns="72248" rIns="72248" bIns="72248" anchor="ctr"/>
            <a:lstStyle/>
            <a:p>
              <a:endParaRPr lang="th-TH"/>
            </a:p>
          </p:txBody>
        </p:sp>
      </p:grpSp>
      <p:cxnSp>
        <p:nvCxnSpPr>
          <p:cNvPr id="3079" name="Straight Connector 41"/>
          <p:cNvCxnSpPr>
            <a:cxnSpLocks noChangeShapeType="1"/>
          </p:cNvCxnSpPr>
          <p:nvPr/>
        </p:nvCxnSpPr>
        <p:spPr bwMode="auto">
          <a:xfrm>
            <a:off x="-1588" y="1590675"/>
            <a:ext cx="13004801" cy="71438"/>
          </a:xfrm>
          <a:prstGeom prst="line">
            <a:avLst/>
          </a:prstGeom>
          <a:noFill/>
          <a:ln w="76200" algn="ctr">
            <a:solidFill>
              <a:schemeClr val="bg1"/>
            </a:solidFill>
            <a:miter lim="0"/>
            <a:headEnd/>
            <a:tailEnd/>
          </a:ln>
        </p:spPr>
      </p:cxnSp>
      <p:sp>
        <p:nvSpPr>
          <p:cNvPr id="3080" name="Rectangle 6"/>
          <p:cNvSpPr>
            <a:spLocks/>
          </p:cNvSpPr>
          <p:nvPr/>
        </p:nvSpPr>
        <p:spPr bwMode="auto">
          <a:xfrm>
            <a:off x="0" y="1122363"/>
            <a:ext cx="13004800" cy="1066800"/>
          </a:xfrm>
          <a:prstGeom prst="rect">
            <a:avLst/>
          </a:prstGeom>
          <a:solidFill>
            <a:srgbClr val="D94C1F"/>
          </a:solidFill>
          <a:ln w="12700">
            <a:noFill/>
            <a:miter lim="0"/>
            <a:headEnd/>
            <a:tailEnd/>
          </a:ln>
        </p:spPr>
        <p:txBody>
          <a:bodyPr lIns="72248" tIns="72248" rIns="72248" bIns="72248" anchor="ctr"/>
          <a:lstStyle/>
          <a:p>
            <a:pPr algn="ctr" hangingPunct="0"/>
            <a:endParaRPr lang="th-TH"/>
          </a:p>
        </p:txBody>
      </p:sp>
      <p:pic>
        <p:nvPicPr>
          <p:cNvPr id="3081" name="รูปภาพ 38" descr="Untitled-1.png"/>
          <p:cNvPicPr>
            <a:picLocks noChangeAspect="1"/>
          </p:cNvPicPr>
          <p:nvPr/>
        </p:nvPicPr>
        <p:blipFill>
          <a:blip r:embed="rId2"/>
          <a:srcRect l="48795" t="25333" b="50667"/>
          <a:stretch>
            <a:fillRect/>
          </a:stretch>
        </p:blipFill>
        <p:spPr bwMode="auto">
          <a:xfrm>
            <a:off x="0" y="1131888"/>
            <a:ext cx="2765425" cy="1296987"/>
          </a:xfrm>
          <a:prstGeom prst="rect">
            <a:avLst/>
          </a:prstGeom>
          <a:noFill/>
          <a:ln w="9525">
            <a:noFill/>
            <a:miter lim="800000"/>
            <a:headEnd/>
            <a:tailEnd/>
          </a:ln>
        </p:spPr>
      </p:pic>
      <p:sp>
        <p:nvSpPr>
          <p:cNvPr id="40" name="Rectangle 26"/>
          <p:cNvSpPr txBox="1">
            <a:spLocks/>
          </p:cNvSpPr>
          <p:nvPr/>
        </p:nvSpPr>
        <p:spPr bwMode="auto">
          <a:xfrm>
            <a:off x="649288" y="860425"/>
            <a:ext cx="10353706" cy="1554163"/>
          </a:xfrm>
          <a:prstGeom prst="rect">
            <a:avLst/>
          </a:prstGeom>
          <a:noFill/>
          <a:ln w="12700" cap="flat">
            <a:miter lim="0"/>
            <a:headEnd/>
            <a:tailEnd/>
          </a:ln>
        </p:spPr>
        <p:txBody>
          <a:bodyPr lIns="72248" tIns="72248" rIns="72248" bIns="72248" anchor="ctr"/>
          <a:lstStyle/>
          <a:p>
            <a:r>
              <a:rPr lang="en-US" sz="5400" b="1" dirty="0" smtClean="0">
                <a:solidFill>
                  <a:schemeClr val="bg1"/>
                </a:solidFill>
              </a:rPr>
              <a:t>Data Collection</a:t>
            </a:r>
          </a:p>
        </p:txBody>
      </p:sp>
      <p:cxnSp>
        <p:nvCxnSpPr>
          <p:cNvPr id="3083" name="ตัวเชื่อมต่อตรง 46"/>
          <p:cNvCxnSpPr>
            <a:cxnSpLocks noChangeShapeType="1"/>
          </p:cNvCxnSpPr>
          <p:nvPr/>
        </p:nvCxnSpPr>
        <p:spPr bwMode="auto">
          <a:xfrm>
            <a:off x="2901950" y="823913"/>
            <a:ext cx="10102850" cy="0"/>
          </a:xfrm>
          <a:prstGeom prst="line">
            <a:avLst/>
          </a:prstGeom>
          <a:noFill/>
          <a:ln w="76200" algn="ctr">
            <a:solidFill>
              <a:schemeClr val="bg1"/>
            </a:solidFill>
            <a:miter lim="0"/>
            <a:headEnd/>
            <a:tailEnd/>
          </a:ln>
        </p:spPr>
      </p:cxnSp>
      <p:cxnSp>
        <p:nvCxnSpPr>
          <p:cNvPr id="3084" name="ตัวเชื่อมต่อตรง 47"/>
          <p:cNvCxnSpPr>
            <a:cxnSpLocks noChangeShapeType="1"/>
          </p:cNvCxnSpPr>
          <p:nvPr/>
        </p:nvCxnSpPr>
        <p:spPr bwMode="auto">
          <a:xfrm>
            <a:off x="0" y="989013"/>
            <a:ext cx="13004800" cy="0"/>
          </a:xfrm>
          <a:prstGeom prst="line">
            <a:avLst/>
          </a:prstGeom>
          <a:noFill/>
          <a:ln w="57150" algn="ctr">
            <a:solidFill>
              <a:srgbClr val="FF893F"/>
            </a:solidFill>
            <a:miter lim="0"/>
            <a:headEnd/>
            <a:tailEnd/>
          </a:ln>
        </p:spPr>
      </p:cxnSp>
      <p:grpSp>
        <p:nvGrpSpPr>
          <p:cNvPr id="3" name="กลุ่ม 54"/>
          <p:cNvGrpSpPr/>
          <p:nvPr/>
        </p:nvGrpSpPr>
        <p:grpSpPr>
          <a:xfrm>
            <a:off x="1101800" y="0"/>
            <a:ext cx="11903000" cy="916360"/>
            <a:chOff x="3762242" y="-1240110"/>
            <a:chExt cx="8411410"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56" name="AutoShape 3"/>
            <p:cNvSpPr>
              <a:spLocks/>
            </p:cNvSpPr>
            <p:nvPr/>
          </p:nvSpPr>
          <p:spPr bwMode="auto">
            <a:xfrm flipV="1">
              <a:off x="3762242" y="-1240110"/>
              <a:ext cx="3711438"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 name="connsiteX0" fmla="*/ 1546 w 17505"/>
                <a:gd name="connsiteY0" fmla="*/ 0 h 21600"/>
                <a:gd name="connsiteX1" fmla="*/ 0 w 17505"/>
                <a:gd name="connsiteY1" fmla="*/ 21600 h 21600"/>
                <a:gd name="connsiteX2" fmla="*/ 11864 w 17505"/>
                <a:gd name="connsiteY2" fmla="*/ 21600 h 21600"/>
                <a:gd name="connsiteX3" fmla="*/ 17505 w 17505"/>
                <a:gd name="connsiteY3" fmla="*/ 0 h 21600"/>
                <a:gd name="connsiteX4" fmla="*/ 1546 w 17505"/>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21600">
                  <a:moveTo>
                    <a:pt x="1546" y="0"/>
                  </a:moveTo>
                  <a:lnTo>
                    <a:pt x="0" y="21600"/>
                  </a:lnTo>
                  <a:lnTo>
                    <a:pt x="11864" y="21600"/>
                  </a:lnTo>
                  <a:lnTo>
                    <a:pt x="17505" y="0"/>
                  </a:lnTo>
                  <a:lnTo>
                    <a:pt x="1546"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7"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8"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pic>
        <p:nvPicPr>
          <p:cNvPr id="3087" name="รูปภาพ 58" descr="logo_kku2.gif"/>
          <p:cNvPicPr>
            <a:picLocks noChangeAspect="1"/>
          </p:cNvPicPr>
          <p:nvPr/>
        </p:nvPicPr>
        <p:blipFill>
          <a:blip r:embed="rId3"/>
          <a:srcRect/>
          <a:stretch>
            <a:fillRect/>
          </a:stretch>
        </p:blipFill>
        <p:spPr bwMode="auto">
          <a:xfrm>
            <a:off x="454025" y="144463"/>
            <a:ext cx="393700" cy="700087"/>
          </a:xfrm>
          <a:prstGeom prst="rect">
            <a:avLst/>
          </a:prstGeom>
          <a:noFill/>
          <a:ln w="9525">
            <a:noFill/>
            <a:miter lim="800000"/>
            <a:headEnd/>
            <a:tailEnd/>
          </a:ln>
        </p:spPr>
      </p:pic>
      <p:cxnSp>
        <p:nvCxnSpPr>
          <p:cNvPr id="3088" name="ตัวเชื่อมต่อตรง 59"/>
          <p:cNvCxnSpPr>
            <a:cxnSpLocks noChangeShapeType="1"/>
          </p:cNvCxnSpPr>
          <p:nvPr/>
        </p:nvCxnSpPr>
        <p:spPr bwMode="auto">
          <a:xfrm>
            <a:off x="1317625" y="823913"/>
            <a:ext cx="11687175" cy="0"/>
          </a:xfrm>
          <a:prstGeom prst="line">
            <a:avLst/>
          </a:prstGeom>
          <a:noFill/>
          <a:ln w="76200" algn="ctr">
            <a:solidFill>
              <a:schemeClr val="bg1"/>
            </a:solidFill>
            <a:miter lim="0"/>
            <a:headEnd/>
            <a:tailEnd/>
          </a:ln>
        </p:spPr>
      </p:cxn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ตัวยึดเนื้อหา 21"/>
          <p:cNvGraphicFramePr>
            <a:graphicFrameLocks noGrp="1"/>
          </p:cNvGraphicFramePr>
          <p:nvPr>
            <p:ph idx="1"/>
          </p:nvPr>
        </p:nvGraphicFramePr>
        <p:xfrm>
          <a:off x="430170" y="2617496"/>
          <a:ext cx="12287336" cy="6102749"/>
        </p:xfrm>
        <a:graphic>
          <a:graphicData uri="http://schemas.openxmlformats.org/drawingml/2006/table">
            <a:tbl>
              <a:tblPr firstRow="1" bandRow="1">
                <a:tableStyleId>{5C22544A-7EE6-4342-B048-85BDC9FD1C3A}</a:tableStyleId>
              </a:tblPr>
              <a:tblGrid>
                <a:gridCol w="6068663"/>
                <a:gridCol w="1800111"/>
                <a:gridCol w="1489604"/>
                <a:gridCol w="1500198"/>
                <a:gridCol w="1428760"/>
              </a:tblGrid>
              <a:tr h="1563685">
                <a:tc>
                  <a:txBody>
                    <a:bodyPr/>
                    <a:lstStyle/>
                    <a:p>
                      <a:pPr algn="ctr"/>
                      <a:r>
                        <a:rPr lang="en-US" sz="3600" dirty="0" smtClean="0"/>
                        <a:t>Personal and hospital information</a:t>
                      </a:r>
                      <a:endParaRPr lang="th-TH" sz="3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t>Mean </a:t>
                      </a:r>
                      <a:endParaRPr lang="th-TH"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t>S.D.</a:t>
                      </a:r>
                      <a:endParaRPr lang="th-TH"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t>Yes </a:t>
                      </a:r>
                      <a:endParaRPr lang="th-TH"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t>No</a:t>
                      </a:r>
                      <a:endParaRPr lang="th-TH"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81606">
                <a:tc>
                  <a:txBody>
                    <a:bodyPr/>
                    <a:lstStyle/>
                    <a:p>
                      <a:r>
                        <a:rPr lang="en-US" dirty="0" smtClean="0"/>
                        <a:t>Age</a:t>
                      </a:r>
                      <a:r>
                        <a:rPr lang="en-US" baseline="0" dirty="0" smtClean="0"/>
                        <a:t> (N=514)</a:t>
                      </a:r>
                      <a:endParaRPr lang="th-TH"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t>51.57</a:t>
                      </a:r>
                      <a:endParaRPr lang="th-TH"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t>4.84</a:t>
                      </a:r>
                      <a:endParaRPr lang="th-TH"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h-TH"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th-TH"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42929">
                <a:tc>
                  <a:txBody>
                    <a:bodyPr/>
                    <a:lstStyle/>
                    <a:p>
                      <a:r>
                        <a:rPr lang="en-US" dirty="0" smtClean="0">
                          <a:solidFill>
                            <a:schemeClr val="tx1"/>
                          </a:solidFill>
                        </a:rPr>
                        <a:t>Years of </a:t>
                      </a:r>
                      <a:r>
                        <a:rPr lang="en-US" baseline="0" dirty="0" smtClean="0">
                          <a:solidFill>
                            <a:schemeClr val="tx1"/>
                          </a:solidFill>
                        </a:rPr>
                        <a:t>experience in nursing director position (N=507)</a:t>
                      </a:r>
                      <a:endParaRPr lang="th-TH"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t>13.74</a:t>
                      </a:r>
                      <a:endParaRPr lang="th-TH"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t>9.54</a:t>
                      </a:r>
                      <a:endParaRPr lang="th-TH"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h-TH"/>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th-TH"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429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Experience of  participation in a seminar  on the topic of AEC  (N=514)</a:t>
                      </a:r>
                      <a:endParaRPr lang="th-TH"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h-TH"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th-TH"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kern="1200" dirty="0" smtClean="0">
                          <a:solidFill>
                            <a:schemeClr val="dk1"/>
                          </a:solidFill>
                          <a:latin typeface="+mn-lt"/>
                          <a:ea typeface="+mn-ea"/>
                          <a:cs typeface="+mn-cs"/>
                        </a:rPr>
                        <a:t>64.40%</a:t>
                      </a:r>
                      <a:endParaRPr lang="th-TH"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dk1"/>
                          </a:solidFill>
                          <a:latin typeface="+mn-lt"/>
                          <a:ea typeface="+mn-ea"/>
                          <a:cs typeface="+mn-cs"/>
                        </a:rPr>
                        <a:t>35.60%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2929">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2800" dirty="0" smtClean="0">
                          <a:solidFill>
                            <a:schemeClr val="tx1"/>
                          </a:solidFill>
                        </a:rPr>
                        <a:t>Hospitals provided health care services to foreigner clients (N=516)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th-TH"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th-TH"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smtClean="0"/>
                        <a:t>91.86%</a:t>
                      </a:r>
                      <a:endParaRPr lang="th-TH"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t>8.14%</a:t>
                      </a:r>
                      <a:endParaRPr lang="th-TH"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077" name="Rectangle 1"/>
          <p:cNvSpPr>
            <a:spLocks/>
          </p:cNvSpPr>
          <p:nvPr/>
        </p:nvSpPr>
        <p:spPr bwMode="auto">
          <a:xfrm>
            <a:off x="0" y="1636713"/>
            <a:ext cx="13004800" cy="649287"/>
          </a:xfrm>
          <a:prstGeom prst="rect">
            <a:avLst/>
          </a:prstGeom>
          <a:solidFill>
            <a:srgbClr val="808080">
              <a:alpha val="25098"/>
            </a:srgbClr>
          </a:solidFill>
          <a:ln w="12700">
            <a:noFill/>
            <a:miter lim="0"/>
            <a:headEnd/>
            <a:tailEnd/>
          </a:ln>
        </p:spPr>
        <p:txBody>
          <a:bodyPr lIns="72248" tIns="72248" rIns="72248" bIns="72248" anchor="ctr"/>
          <a:lstStyle/>
          <a:p>
            <a:pPr algn="ctr" hangingPunct="0"/>
            <a:endParaRPr lang="th-TH"/>
          </a:p>
        </p:txBody>
      </p:sp>
      <p:grpSp>
        <p:nvGrpSpPr>
          <p:cNvPr id="2" name="Group 2"/>
          <p:cNvGrpSpPr>
            <a:grpSpLocks/>
          </p:cNvGrpSpPr>
          <p:nvPr/>
        </p:nvGrpSpPr>
        <p:grpSpPr bwMode="auto">
          <a:xfrm>
            <a:off x="8158163" y="915988"/>
            <a:ext cx="4897437" cy="1244600"/>
            <a:chOff x="0" y="0"/>
            <a:chExt cx="358" cy="98"/>
          </a:xfrm>
        </p:grpSpPr>
        <p:sp>
          <p:nvSpPr>
            <p:cNvPr id="3092" name="AutoShape 3"/>
            <p:cNvSpPr>
              <a:spLocks/>
            </p:cNvSpPr>
            <p:nvPr/>
          </p:nvSpPr>
          <p:spPr bwMode="auto">
            <a:xfrm>
              <a:off x="0" y="0"/>
              <a:ext cx="162"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40" y="0"/>
                  </a:moveTo>
                  <a:lnTo>
                    <a:pt x="0" y="21600"/>
                  </a:lnTo>
                  <a:lnTo>
                    <a:pt x="15959" y="21600"/>
                  </a:lnTo>
                  <a:lnTo>
                    <a:pt x="2160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3" name="AutoShape 4"/>
            <p:cNvSpPr>
              <a:spLocks/>
            </p:cNvSpPr>
            <p:nvPr/>
          </p:nvSpPr>
          <p:spPr bwMode="auto">
            <a:xfrm rot="10800000">
              <a:off x="128" y="0"/>
              <a:ext cx="166"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4" name="AutoShape 5"/>
            <p:cNvSpPr>
              <a:spLocks/>
            </p:cNvSpPr>
            <p:nvPr/>
          </p:nvSpPr>
          <p:spPr bwMode="auto">
            <a:xfrm>
              <a:off x="259" y="0"/>
              <a:ext cx="99"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8853" y="21582"/>
                  </a:lnTo>
                  <a:lnTo>
                    <a:pt x="21600" y="21600"/>
                  </a:lnTo>
                  <a:lnTo>
                    <a:pt x="21548" y="17"/>
                  </a:lnTo>
                  <a:lnTo>
                    <a:pt x="0" y="0"/>
                  </a:lnTo>
                  <a:close/>
                </a:path>
              </a:pathLst>
            </a:custGeom>
            <a:solidFill>
              <a:srgbClr val="808080">
                <a:alpha val="25098"/>
              </a:srgbClr>
            </a:solidFill>
            <a:ln w="9525">
              <a:noFill/>
              <a:round/>
              <a:headEnd/>
              <a:tailEnd/>
            </a:ln>
          </p:spPr>
          <p:txBody>
            <a:bodyPr lIns="72248" tIns="72248" rIns="72248" bIns="72248" anchor="ctr"/>
            <a:lstStyle/>
            <a:p>
              <a:endParaRPr lang="th-TH"/>
            </a:p>
          </p:txBody>
        </p:sp>
      </p:grpSp>
      <p:cxnSp>
        <p:nvCxnSpPr>
          <p:cNvPr id="3079" name="Straight Connector 41"/>
          <p:cNvCxnSpPr>
            <a:cxnSpLocks noChangeShapeType="1"/>
          </p:cNvCxnSpPr>
          <p:nvPr/>
        </p:nvCxnSpPr>
        <p:spPr bwMode="auto">
          <a:xfrm>
            <a:off x="-1588" y="1590675"/>
            <a:ext cx="13004801" cy="71438"/>
          </a:xfrm>
          <a:prstGeom prst="line">
            <a:avLst/>
          </a:prstGeom>
          <a:noFill/>
          <a:ln w="76200" algn="ctr">
            <a:solidFill>
              <a:schemeClr val="bg1"/>
            </a:solidFill>
            <a:miter lim="0"/>
            <a:headEnd/>
            <a:tailEnd/>
          </a:ln>
        </p:spPr>
      </p:cxnSp>
      <p:sp>
        <p:nvSpPr>
          <p:cNvPr id="3080" name="Rectangle 6"/>
          <p:cNvSpPr>
            <a:spLocks/>
          </p:cNvSpPr>
          <p:nvPr/>
        </p:nvSpPr>
        <p:spPr bwMode="auto">
          <a:xfrm>
            <a:off x="0" y="1122363"/>
            <a:ext cx="13004800" cy="1066800"/>
          </a:xfrm>
          <a:prstGeom prst="rect">
            <a:avLst/>
          </a:prstGeom>
          <a:solidFill>
            <a:srgbClr val="D94C1F"/>
          </a:solidFill>
          <a:ln w="12700">
            <a:noFill/>
            <a:miter lim="0"/>
            <a:headEnd/>
            <a:tailEnd/>
          </a:ln>
        </p:spPr>
        <p:txBody>
          <a:bodyPr lIns="72248" tIns="72248" rIns="72248" bIns="72248" anchor="ctr"/>
          <a:lstStyle/>
          <a:p>
            <a:pPr algn="ctr" hangingPunct="0"/>
            <a:endParaRPr lang="th-TH"/>
          </a:p>
        </p:txBody>
      </p:sp>
      <p:pic>
        <p:nvPicPr>
          <p:cNvPr id="3081" name="รูปภาพ 38" descr="Untitled-1.png"/>
          <p:cNvPicPr>
            <a:picLocks noChangeAspect="1"/>
          </p:cNvPicPr>
          <p:nvPr/>
        </p:nvPicPr>
        <p:blipFill>
          <a:blip r:embed="rId2"/>
          <a:srcRect l="48795" t="25333" b="50667"/>
          <a:stretch>
            <a:fillRect/>
          </a:stretch>
        </p:blipFill>
        <p:spPr bwMode="auto">
          <a:xfrm>
            <a:off x="0" y="1131888"/>
            <a:ext cx="2765425" cy="1296987"/>
          </a:xfrm>
          <a:prstGeom prst="rect">
            <a:avLst/>
          </a:prstGeom>
          <a:noFill/>
          <a:ln w="9525">
            <a:noFill/>
            <a:miter lim="800000"/>
            <a:headEnd/>
            <a:tailEnd/>
          </a:ln>
        </p:spPr>
      </p:pic>
      <p:sp>
        <p:nvSpPr>
          <p:cNvPr id="40" name="Rectangle 26"/>
          <p:cNvSpPr txBox="1">
            <a:spLocks/>
          </p:cNvSpPr>
          <p:nvPr/>
        </p:nvSpPr>
        <p:spPr bwMode="auto">
          <a:xfrm>
            <a:off x="649288" y="860425"/>
            <a:ext cx="10353706" cy="1554163"/>
          </a:xfrm>
          <a:prstGeom prst="rect">
            <a:avLst/>
          </a:prstGeom>
          <a:noFill/>
          <a:ln w="12700" cap="flat">
            <a:miter lim="0"/>
            <a:headEnd/>
            <a:tailEnd/>
          </a:ln>
        </p:spPr>
        <p:txBody>
          <a:bodyPr lIns="72248" tIns="72248" rIns="72248" bIns="72248" anchor="ctr"/>
          <a:lstStyle/>
          <a:p>
            <a:r>
              <a:rPr lang="en-US" sz="5400" b="1" cap="all"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Research Results</a:t>
            </a:r>
            <a:endParaRPr lang="en-US" sz="5400" b="1" dirty="0" smtClean="0">
              <a:solidFill>
                <a:schemeClr val="bg1"/>
              </a:solidFill>
            </a:endParaRPr>
          </a:p>
        </p:txBody>
      </p:sp>
      <p:cxnSp>
        <p:nvCxnSpPr>
          <p:cNvPr id="3083" name="ตัวเชื่อมต่อตรง 46"/>
          <p:cNvCxnSpPr>
            <a:cxnSpLocks noChangeShapeType="1"/>
          </p:cNvCxnSpPr>
          <p:nvPr/>
        </p:nvCxnSpPr>
        <p:spPr bwMode="auto">
          <a:xfrm>
            <a:off x="2901950" y="823913"/>
            <a:ext cx="10102850" cy="0"/>
          </a:xfrm>
          <a:prstGeom prst="line">
            <a:avLst/>
          </a:prstGeom>
          <a:noFill/>
          <a:ln w="76200" algn="ctr">
            <a:solidFill>
              <a:schemeClr val="bg1"/>
            </a:solidFill>
            <a:miter lim="0"/>
            <a:headEnd/>
            <a:tailEnd/>
          </a:ln>
        </p:spPr>
      </p:cxnSp>
      <p:cxnSp>
        <p:nvCxnSpPr>
          <p:cNvPr id="3084" name="ตัวเชื่อมต่อตรง 47"/>
          <p:cNvCxnSpPr>
            <a:cxnSpLocks noChangeShapeType="1"/>
          </p:cNvCxnSpPr>
          <p:nvPr/>
        </p:nvCxnSpPr>
        <p:spPr bwMode="auto">
          <a:xfrm>
            <a:off x="0" y="989013"/>
            <a:ext cx="13004800" cy="0"/>
          </a:xfrm>
          <a:prstGeom prst="line">
            <a:avLst/>
          </a:prstGeom>
          <a:noFill/>
          <a:ln w="57150" algn="ctr">
            <a:solidFill>
              <a:srgbClr val="FF893F"/>
            </a:solidFill>
            <a:miter lim="0"/>
            <a:headEnd/>
            <a:tailEnd/>
          </a:ln>
        </p:spPr>
      </p:cxnSp>
      <p:grpSp>
        <p:nvGrpSpPr>
          <p:cNvPr id="3" name="กลุ่ม 54"/>
          <p:cNvGrpSpPr/>
          <p:nvPr/>
        </p:nvGrpSpPr>
        <p:grpSpPr>
          <a:xfrm>
            <a:off x="1101800" y="0"/>
            <a:ext cx="11903000" cy="916360"/>
            <a:chOff x="3762242" y="-1240110"/>
            <a:chExt cx="8411410"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56" name="AutoShape 3"/>
            <p:cNvSpPr>
              <a:spLocks/>
            </p:cNvSpPr>
            <p:nvPr/>
          </p:nvSpPr>
          <p:spPr bwMode="auto">
            <a:xfrm flipV="1">
              <a:off x="3762242" y="-1240110"/>
              <a:ext cx="3711438"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 name="connsiteX0" fmla="*/ 1546 w 17505"/>
                <a:gd name="connsiteY0" fmla="*/ 0 h 21600"/>
                <a:gd name="connsiteX1" fmla="*/ 0 w 17505"/>
                <a:gd name="connsiteY1" fmla="*/ 21600 h 21600"/>
                <a:gd name="connsiteX2" fmla="*/ 11864 w 17505"/>
                <a:gd name="connsiteY2" fmla="*/ 21600 h 21600"/>
                <a:gd name="connsiteX3" fmla="*/ 17505 w 17505"/>
                <a:gd name="connsiteY3" fmla="*/ 0 h 21600"/>
                <a:gd name="connsiteX4" fmla="*/ 1546 w 17505"/>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21600">
                  <a:moveTo>
                    <a:pt x="1546" y="0"/>
                  </a:moveTo>
                  <a:lnTo>
                    <a:pt x="0" y="21600"/>
                  </a:lnTo>
                  <a:lnTo>
                    <a:pt x="11864" y="21600"/>
                  </a:lnTo>
                  <a:lnTo>
                    <a:pt x="17505" y="0"/>
                  </a:lnTo>
                  <a:lnTo>
                    <a:pt x="1546"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7"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8"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pic>
        <p:nvPicPr>
          <p:cNvPr id="3087" name="รูปภาพ 58" descr="logo_kku2.gif"/>
          <p:cNvPicPr>
            <a:picLocks noChangeAspect="1"/>
          </p:cNvPicPr>
          <p:nvPr/>
        </p:nvPicPr>
        <p:blipFill>
          <a:blip r:embed="rId3"/>
          <a:srcRect/>
          <a:stretch>
            <a:fillRect/>
          </a:stretch>
        </p:blipFill>
        <p:spPr bwMode="auto">
          <a:xfrm>
            <a:off x="454025" y="144463"/>
            <a:ext cx="393700" cy="700087"/>
          </a:xfrm>
          <a:prstGeom prst="rect">
            <a:avLst/>
          </a:prstGeom>
          <a:noFill/>
          <a:ln w="9525">
            <a:noFill/>
            <a:miter lim="800000"/>
            <a:headEnd/>
            <a:tailEnd/>
          </a:ln>
        </p:spPr>
      </p:pic>
      <p:cxnSp>
        <p:nvCxnSpPr>
          <p:cNvPr id="3088" name="ตัวเชื่อมต่อตรง 59"/>
          <p:cNvCxnSpPr>
            <a:cxnSpLocks noChangeShapeType="1"/>
          </p:cNvCxnSpPr>
          <p:nvPr/>
        </p:nvCxnSpPr>
        <p:spPr bwMode="auto">
          <a:xfrm>
            <a:off x="1317625" y="823913"/>
            <a:ext cx="11687175" cy="0"/>
          </a:xfrm>
          <a:prstGeom prst="line">
            <a:avLst/>
          </a:prstGeom>
          <a:noFill/>
          <a:ln w="76200" algn="ctr">
            <a:solidFill>
              <a:schemeClr val="bg1"/>
            </a:solidFill>
            <a:miter lim="0"/>
            <a:headEnd/>
            <a:tailEnd/>
          </a:ln>
        </p:spPr>
      </p:cxn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9" name="AutoShape 11"/>
          <p:cNvSpPr>
            <a:spLocks/>
          </p:cNvSpPr>
          <p:nvPr/>
        </p:nvSpPr>
        <p:spPr bwMode="auto">
          <a:xfrm>
            <a:off x="1624013" y="5676900"/>
            <a:ext cx="6205537" cy="180022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5">
              <a:lumMod val="20000"/>
              <a:lumOff val="80000"/>
              <a:alpha val="50195"/>
            </a:schemeClr>
          </a:solidFill>
          <a:ln w="9525" cap="flat" cmpd="sng">
            <a:noFill/>
            <a:prstDash val="solid"/>
            <a:round/>
            <a:headEnd/>
            <a:tailEnd/>
          </a:ln>
          <a:effectLst/>
        </p:spPr>
        <p:txBody>
          <a:bodyPr lIns="72248" tIns="72248" rIns="72248" bIns="72248" anchor="ctr"/>
          <a:lstStyle/>
          <a:p>
            <a:pPr algn="ctr" hangingPunct="0">
              <a:defRPr/>
            </a:pPr>
            <a:endParaRPr lang="th-TH"/>
          </a:p>
        </p:txBody>
      </p:sp>
      <p:sp>
        <p:nvSpPr>
          <p:cNvPr id="17420" name="AutoShape 12"/>
          <p:cNvSpPr>
            <a:spLocks/>
          </p:cNvSpPr>
          <p:nvPr/>
        </p:nvSpPr>
        <p:spPr bwMode="auto">
          <a:xfrm rot="16200000">
            <a:off x="3933032" y="2891631"/>
            <a:ext cx="2184400" cy="5770563"/>
          </a:xfrm>
          <a:custGeom>
            <a:avLst/>
            <a:gdLst>
              <a:gd name="T0" fmla="*/ 10800 w 21600"/>
              <a:gd name="T1" fmla="*/ 10799 h 21599"/>
              <a:gd name="T2" fmla="*/ 10800 w 21600"/>
              <a:gd name="T3" fmla="*/ 10799 h 21599"/>
              <a:gd name="T4" fmla="*/ 10800 w 21600"/>
              <a:gd name="T5" fmla="*/ 10799 h 21599"/>
              <a:gd name="T6" fmla="*/ 10800 w 21600"/>
              <a:gd name="T7" fmla="*/ 10799 h 21599"/>
            </a:gdLst>
            <a:ahLst/>
            <a:cxnLst>
              <a:cxn ang="0">
                <a:pos x="T0" y="T1"/>
              </a:cxn>
              <a:cxn ang="0">
                <a:pos x="T2" y="T3"/>
              </a:cxn>
              <a:cxn ang="0">
                <a:pos x="T4" y="T5"/>
              </a:cxn>
              <a:cxn ang="0">
                <a:pos x="T6" y="T7"/>
              </a:cxn>
            </a:cxnLst>
            <a:rect l="0" t="0" r="r" b="b"/>
            <a:pathLst>
              <a:path w="21600" h="21599">
                <a:moveTo>
                  <a:pt x="16690" y="19852"/>
                </a:moveTo>
                <a:cubicBezTo>
                  <a:pt x="14936" y="20992"/>
                  <a:pt x="12890" y="21599"/>
                  <a:pt x="10800" y="21599"/>
                </a:cubicBezTo>
                <a:cubicBezTo>
                  <a:pt x="4835" y="21600"/>
                  <a:pt x="0" y="16764"/>
                  <a:pt x="0" y="10800"/>
                </a:cubicBezTo>
                <a:cubicBezTo>
                  <a:pt x="0" y="4835"/>
                  <a:pt x="4835" y="0"/>
                  <a:pt x="10800" y="0"/>
                </a:cubicBezTo>
                <a:cubicBezTo>
                  <a:pt x="16764" y="0"/>
                  <a:pt x="21600" y="4835"/>
                  <a:pt x="21600" y="10800"/>
                </a:cubicBezTo>
                <a:cubicBezTo>
                  <a:pt x="21599" y="13260"/>
                  <a:pt x="20760" y="15646"/>
                  <a:pt x="19219" y="17564"/>
                </a:cubicBezTo>
                <a:lnTo>
                  <a:pt x="10800" y="10800"/>
                </a:lnTo>
                <a:lnTo>
                  <a:pt x="16690" y="19852"/>
                </a:lnTo>
                <a:close/>
              </a:path>
            </a:pathLst>
          </a:custGeom>
          <a:solidFill>
            <a:schemeClr val="accent5">
              <a:lumMod val="75000"/>
              <a:lumOff val="25000"/>
            </a:schemeClr>
          </a:solidFill>
          <a:ln w="38100" cap="flat" cmpd="sng">
            <a:noFill/>
            <a:prstDash val="solid"/>
            <a:round/>
            <a:headEnd/>
            <a:tailEnd/>
          </a:ln>
          <a:effectLst/>
        </p:spPr>
        <p:txBody>
          <a:bodyPr lIns="72248" tIns="72248" rIns="72248" bIns="72248" anchor="ctr"/>
          <a:lstStyle/>
          <a:p>
            <a:pPr algn="ctr" hangingPunct="0">
              <a:defRPr/>
            </a:pPr>
            <a:endParaRPr lang="th-TH"/>
          </a:p>
        </p:txBody>
      </p:sp>
      <p:sp>
        <p:nvSpPr>
          <p:cNvPr id="15364" name="AutoShape 13"/>
          <p:cNvSpPr>
            <a:spLocks/>
          </p:cNvSpPr>
          <p:nvPr/>
        </p:nvSpPr>
        <p:spPr bwMode="auto">
          <a:xfrm rot="-5400000">
            <a:off x="4126707" y="2747169"/>
            <a:ext cx="1962150" cy="55514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345" y="21001"/>
                </a:moveTo>
                <a:cubicBezTo>
                  <a:pt x="13205" y="21397"/>
                  <a:pt x="12007" y="21599"/>
                  <a:pt x="10800" y="21599"/>
                </a:cubicBezTo>
                <a:cubicBezTo>
                  <a:pt x="4835" y="21600"/>
                  <a:pt x="0" y="16764"/>
                  <a:pt x="0" y="10800"/>
                </a:cubicBezTo>
                <a:cubicBezTo>
                  <a:pt x="0" y="4835"/>
                  <a:pt x="4835" y="0"/>
                  <a:pt x="10800" y="0"/>
                </a:cubicBezTo>
                <a:cubicBezTo>
                  <a:pt x="16764" y="0"/>
                  <a:pt x="21600" y="4835"/>
                  <a:pt x="21600" y="10800"/>
                </a:cubicBezTo>
                <a:cubicBezTo>
                  <a:pt x="21599" y="14843"/>
                  <a:pt x="19339" y="18549"/>
                  <a:pt x="15744" y="20401"/>
                </a:cubicBezTo>
                <a:lnTo>
                  <a:pt x="10800" y="10800"/>
                </a:lnTo>
                <a:lnTo>
                  <a:pt x="14345" y="21001"/>
                </a:lnTo>
                <a:close/>
              </a:path>
            </a:pathLst>
          </a:custGeom>
          <a:gradFill rotWithShape="0">
            <a:gsLst>
              <a:gs pos="0">
                <a:srgbClr val="7FAF45"/>
              </a:gs>
              <a:gs pos="100000">
                <a:srgbClr val="C9DDB0"/>
              </a:gs>
            </a:gsLst>
            <a:lin ang="2700000"/>
          </a:gradFill>
          <a:ln w="38100">
            <a:noFill/>
            <a:round/>
            <a:headEnd/>
            <a:tailEnd/>
          </a:ln>
        </p:spPr>
        <p:txBody>
          <a:bodyPr lIns="72248" tIns="72248" rIns="72248" bIns="72248" anchor="ctr"/>
          <a:lstStyle/>
          <a:p>
            <a:endParaRPr lang="th-TH"/>
          </a:p>
        </p:txBody>
      </p:sp>
      <p:sp>
        <p:nvSpPr>
          <p:cNvPr id="15365" name="AutoShape 14"/>
          <p:cNvSpPr>
            <a:spLocks/>
          </p:cNvSpPr>
          <p:nvPr/>
        </p:nvSpPr>
        <p:spPr bwMode="auto">
          <a:xfrm rot="-5400000">
            <a:off x="3973513" y="2954338"/>
            <a:ext cx="1962150" cy="53530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7513" y="21600"/>
                </a:moveTo>
                <a:cubicBezTo>
                  <a:pt x="3037" y="20135"/>
                  <a:pt x="0" y="15875"/>
                  <a:pt x="0" y="11062"/>
                </a:cubicBezTo>
                <a:cubicBezTo>
                  <a:pt x="0" y="4952"/>
                  <a:pt x="4835" y="0"/>
                  <a:pt x="10800" y="0"/>
                </a:cubicBezTo>
                <a:cubicBezTo>
                  <a:pt x="16764" y="0"/>
                  <a:pt x="21600" y="4952"/>
                  <a:pt x="21600" y="11062"/>
                </a:cubicBezTo>
                <a:cubicBezTo>
                  <a:pt x="21599" y="15204"/>
                  <a:pt x="19339" y="19000"/>
                  <a:pt x="15744" y="20896"/>
                </a:cubicBezTo>
                <a:lnTo>
                  <a:pt x="10800" y="11062"/>
                </a:lnTo>
                <a:lnTo>
                  <a:pt x="7513" y="21600"/>
                </a:lnTo>
                <a:close/>
              </a:path>
            </a:pathLst>
          </a:custGeom>
          <a:gradFill rotWithShape="0">
            <a:gsLst>
              <a:gs pos="0">
                <a:srgbClr val="FBC49B"/>
              </a:gs>
              <a:gs pos="100000">
                <a:srgbClr val="F78631"/>
              </a:gs>
            </a:gsLst>
            <a:lin ang="18900000"/>
          </a:gradFill>
          <a:ln w="38100">
            <a:noFill/>
            <a:round/>
            <a:headEnd/>
            <a:tailEnd/>
          </a:ln>
        </p:spPr>
        <p:txBody>
          <a:bodyPr lIns="72248" tIns="72248" rIns="72248" bIns="72248" anchor="ctr"/>
          <a:lstStyle/>
          <a:p>
            <a:endParaRPr lang="th-TH"/>
          </a:p>
        </p:txBody>
      </p:sp>
      <p:sp>
        <p:nvSpPr>
          <p:cNvPr id="15366" name="AutoShape 15"/>
          <p:cNvSpPr>
            <a:spLocks/>
          </p:cNvSpPr>
          <p:nvPr/>
        </p:nvSpPr>
        <p:spPr bwMode="auto">
          <a:xfrm rot="-5400000">
            <a:off x="3875088" y="3025775"/>
            <a:ext cx="2011362" cy="517048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3470" y="19833"/>
                </a:moveTo>
                <a:cubicBezTo>
                  <a:pt x="1257" y="17669"/>
                  <a:pt x="0" y="14624"/>
                  <a:pt x="0" y="11434"/>
                </a:cubicBezTo>
                <a:cubicBezTo>
                  <a:pt x="0" y="5119"/>
                  <a:pt x="4835" y="0"/>
                  <a:pt x="10800" y="0"/>
                </a:cubicBezTo>
                <a:cubicBezTo>
                  <a:pt x="16764" y="0"/>
                  <a:pt x="21600" y="5119"/>
                  <a:pt x="21600" y="11434"/>
                </a:cubicBezTo>
                <a:cubicBezTo>
                  <a:pt x="21599" y="15716"/>
                  <a:pt x="19340" y="19639"/>
                  <a:pt x="15744" y="21600"/>
                </a:cubicBezTo>
                <a:lnTo>
                  <a:pt x="10800" y="11434"/>
                </a:lnTo>
                <a:lnTo>
                  <a:pt x="3470" y="19833"/>
                </a:lnTo>
                <a:close/>
              </a:path>
            </a:pathLst>
          </a:custGeom>
          <a:gradFill rotWithShape="0">
            <a:gsLst>
              <a:gs pos="0">
                <a:srgbClr val="CDC529"/>
              </a:gs>
              <a:gs pos="100000">
                <a:srgbClr val="EBE8A9"/>
              </a:gs>
            </a:gsLst>
            <a:lin ang="0"/>
          </a:gradFill>
          <a:ln w="38100">
            <a:noFill/>
            <a:round/>
            <a:headEnd/>
            <a:tailEnd/>
          </a:ln>
        </p:spPr>
        <p:txBody>
          <a:bodyPr lIns="72248" tIns="72248" rIns="72248" bIns="72248" anchor="ctr"/>
          <a:lstStyle/>
          <a:p>
            <a:endParaRPr lang="th-TH"/>
          </a:p>
        </p:txBody>
      </p:sp>
      <p:sp>
        <p:nvSpPr>
          <p:cNvPr id="15367" name="Rectangle 16"/>
          <p:cNvSpPr>
            <a:spLocks/>
          </p:cNvSpPr>
          <p:nvPr/>
        </p:nvSpPr>
        <p:spPr bwMode="auto">
          <a:xfrm>
            <a:off x="6145210" y="5734056"/>
            <a:ext cx="1065215" cy="447669"/>
          </a:xfrm>
          <a:prstGeom prst="rect">
            <a:avLst/>
          </a:prstGeom>
          <a:noFill/>
          <a:ln w="12700">
            <a:noFill/>
            <a:miter lim="0"/>
            <a:headEnd/>
            <a:tailEnd/>
          </a:ln>
        </p:spPr>
        <p:txBody>
          <a:bodyPr lIns="72248" tIns="72248" rIns="72248" bIns="72248"/>
          <a:lstStyle/>
          <a:p>
            <a:pPr marL="39688" algn="ctr" defTabSz="1300163" hangingPunct="0">
              <a:spcBef>
                <a:spcPts val="800"/>
              </a:spcBef>
              <a:buClr>
                <a:srgbClr val="1C1C1C"/>
              </a:buClr>
              <a:buFont typeface="ArialMT" charset="0"/>
              <a:buNone/>
            </a:pPr>
            <a:r>
              <a:rPr lang="en-US" sz="1900" b="1" dirty="0" smtClean="0">
                <a:solidFill>
                  <a:srgbClr val="1C1C1C"/>
                </a:solidFill>
                <a:latin typeface="Arial" pitchFamily="34" charset="0"/>
                <a:cs typeface="Arial" pitchFamily="34" charset="0"/>
                <a:sym typeface="Arial" pitchFamily="34" charset="0"/>
              </a:rPr>
              <a:t>14.29</a:t>
            </a:r>
            <a:r>
              <a:rPr lang="th-TH" sz="1900" b="1" dirty="0" smtClean="0">
                <a:solidFill>
                  <a:srgbClr val="1C1C1C"/>
                </a:solidFill>
                <a:latin typeface="Arial" pitchFamily="34" charset="0"/>
                <a:cs typeface="Arial" pitchFamily="34" charset="0"/>
                <a:sym typeface="Arial" pitchFamily="34" charset="0"/>
              </a:rPr>
              <a:t>%</a:t>
            </a:r>
            <a:endParaRPr lang="th-TH" b="1" dirty="0"/>
          </a:p>
        </p:txBody>
      </p:sp>
      <p:sp>
        <p:nvSpPr>
          <p:cNvPr id="15368" name="Rectangle 17"/>
          <p:cNvSpPr>
            <a:spLocks/>
          </p:cNvSpPr>
          <p:nvPr/>
        </p:nvSpPr>
        <p:spPr bwMode="auto">
          <a:xfrm>
            <a:off x="6359524" y="5305428"/>
            <a:ext cx="1714512" cy="500066"/>
          </a:xfrm>
          <a:prstGeom prst="rect">
            <a:avLst/>
          </a:prstGeom>
          <a:noFill/>
          <a:ln w="12700">
            <a:noFill/>
            <a:miter lim="0"/>
            <a:headEnd/>
            <a:tailEnd/>
          </a:ln>
        </p:spPr>
        <p:txBody>
          <a:bodyPr lIns="72248" tIns="72248" rIns="72248" bIns="72248"/>
          <a:lstStyle/>
          <a:p>
            <a:pPr marL="39688" algn="ctr" defTabSz="1300163" hangingPunct="0">
              <a:spcBef>
                <a:spcPts val="800"/>
              </a:spcBef>
              <a:buClr>
                <a:srgbClr val="1C1C1C"/>
              </a:buClr>
              <a:buFont typeface="ArialMT" charset="0"/>
              <a:buNone/>
            </a:pPr>
            <a:r>
              <a:rPr lang="en-US" sz="2000" b="1" dirty="0" smtClean="0">
                <a:solidFill>
                  <a:srgbClr val="1C1C1C"/>
                </a:solidFill>
                <a:latin typeface="Arial" pitchFamily="34" charset="0"/>
                <a:cs typeface="Arial" pitchFamily="34" charset="0"/>
                <a:sym typeface="Arial" pitchFamily="34" charset="0"/>
              </a:rPr>
              <a:t>23.55%</a:t>
            </a:r>
            <a:endParaRPr lang="th-TH" sz="4000" b="1" dirty="0"/>
          </a:p>
        </p:txBody>
      </p:sp>
      <p:sp>
        <p:nvSpPr>
          <p:cNvPr id="15369" name="Line 18"/>
          <p:cNvSpPr>
            <a:spLocks noChangeShapeType="1"/>
          </p:cNvSpPr>
          <p:nvPr/>
        </p:nvSpPr>
        <p:spPr bwMode="auto">
          <a:xfrm>
            <a:off x="7626350" y="5935663"/>
            <a:ext cx="1588" cy="163512"/>
          </a:xfrm>
          <a:prstGeom prst="line">
            <a:avLst/>
          </a:prstGeom>
          <a:noFill/>
          <a:ln w="13546">
            <a:solidFill>
              <a:srgbClr val="1C1C1C">
                <a:alpha val="39999"/>
              </a:srgbClr>
            </a:solidFill>
            <a:round/>
            <a:headEnd/>
            <a:tailEnd/>
          </a:ln>
        </p:spPr>
        <p:txBody>
          <a:bodyPr/>
          <a:lstStyle/>
          <a:p>
            <a:endParaRPr lang="th-TH"/>
          </a:p>
        </p:txBody>
      </p:sp>
      <p:sp>
        <p:nvSpPr>
          <p:cNvPr id="15370" name="Line 19"/>
          <p:cNvSpPr>
            <a:spLocks noChangeShapeType="1"/>
          </p:cNvSpPr>
          <p:nvPr/>
        </p:nvSpPr>
        <p:spPr bwMode="auto">
          <a:xfrm flipH="1">
            <a:off x="7037388" y="6302375"/>
            <a:ext cx="1587" cy="100013"/>
          </a:xfrm>
          <a:prstGeom prst="line">
            <a:avLst/>
          </a:prstGeom>
          <a:noFill/>
          <a:ln w="13546">
            <a:solidFill>
              <a:srgbClr val="1C1C1C">
                <a:alpha val="39999"/>
              </a:srgbClr>
            </a:solidFill>
            <a:round/>
            <a:headEnd/>
            <a:tailEnd/>
          </a:ln>
        </p:spPr>
        <p:txBody>
          <a:bodyPr/>
          <a:lstStyle/>
          <a:p>
            <a:endParaRPr lang="th-TH"/>
          </a:p>
        </p:txBody>
      </p:sp>
      <p:sp>
        <p:nvSpPr>
          <p:cNvPr id="17429" name="AutoShape 21"/>
          <p:cNvSpPr>
            <a:spLocks/>
          </p:cNvSpPr>
          <p:nvPr/>
        </p:nvSpPr>
        <p:spPr bwMode="auto">
          <a:xfrm rot="16200000">
            <a:off x="3601233" y="2690012"/>
            <a:ext cx="2516187" cy="58579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6751"/>
                </a:moveTo>
                <a:cubicBezTo>
                  <a:pt x="1787" y="2652"/>
                  <a:pt x="5846" y="0"/>
                  <a:pt x="10333" y="0"/>
                </a:cubicBezTo>
                <a:cubicBezTo>
                  <a:pt x="16555" y="0"/>
                  <a:pt x="21600" y="5024"/>
                  <a:pt x="21600" y="11222"/>
                </a:cubicBezTo>
                <a:cubicBezTo>
                  <a:pt x="21600" y="15770"/>
                  <a:pt x="18844" y="19868"/>
                  <a:pt x="14622" y="21600"/>
                </a:cubicBezTo>
                <a:lnTo>
                  <a:pt x="10333" y="11222"/>
                </a:lnTo>
                <a:lnTo>
                  <a:pt x="0" y="6751"/>
                </a:lnTo>
                <a:close/>
              </a:path>
            </a:pathLst>
          </a:custGeom>
          <a:solidFill>
            <a:schemeClr val="accent6">
              <a:lumMod val="50000"/>
            </a:schemeClr>
          </a:solidFill>
          <a:ln w="38100" cap="flat" cmpd="sng">
            <a:noFill/>
            <a:prstDash val="solid"/>
            <a:round/>
            <a:headEnd/>
            <a:tailEnd/>
          </a:ln>
          <a:effectLst/>
        </p:spPr>
        <p:txBody>
          <a:bodyPr lIns="72248" tIns="72248" rIns="72248" bIns="72248" anchor="ctr"/>
          <a:lstStyle/>
          <a:p>
            <a:pPr algn="ctr" hangingPunct="0">
              <a:defRPr/>
            </a:pPr>
            <a:endParaRPr lang="th-TH"/>
          </a:p>
        </p:txBody>
      </p:sp>
      <p:sp>
        <p:nvSpPr>
          <p:cNvPr id="15374" name="AutoShape 23"/>
          <p:cNvSpPr>
            <a:spLocks/>
          </p:cNvSpPr>
          <p:nvPr/>
        </p:nvSpPr>
        <p:spPr bwMode="auto">
          <a:xfrm rot="-5400000">
            <a:off x="3654430" y="2447920"/>
            <a:ext cx="2500313" cy="591027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6433"/>
                </a:moveTo>
                <a:cubicBezTo>
                  <a:pt x="1873" y="2505"/>
                  <a:pt x="5868" y="0"/>
                  <a:pt x="10257" y="0"/>
                </a:cubicBezTo>
                <a:cubicBezTo>
                  <a:pt x="16521" y="0"/>
                  <a:pt x="21600" y="5024"/>
                  <a:pt x="21600" y="11222"/>
                </a:cubicBezTo>
                <a:cubicBezTo>
                  <a:pt x="21600" y="15770"/>
                  <a:pt x="18825" y="19868"/>
                  <a:pt x="14575" y="21600"/>
                </a:cubicBezTo>
                <a:lnTo>
                  <a:pt x="10257" y="11222"/>
                </a:lnTo>
                <a:lnTo>
                  <a:pt x="0" y="6433"/>
                </a:lnTo>
                <a:close/>
              </a:path>
            </a:pathLst>
          </a:custGeom>
          <a:solidFill>
            <a:srgbClr val="BF4D00"/>
          </a:solidFill>
          <a:ln w="19050">
            <a:noFill/>
            <a:round/>
            <a:headEnd/>
            <a:tailEnd/>
          </a:ln>
        </p:spPr>
        <p:txBody>
          <a:bodyPr lIns="72248" tIns="72248" rIns="72248" bIns="72248" anchor="ctr"/>
          <a:lstStyle/>
          <a:p>
            <a:endParaRPr lang="th-TH"/>
          </a:p>
        </p:txBody>
      </p:sp>
      <p:sp>
        <p:nvSpPr>
          <p:cNvPr id="15375" name="Rectangle 24"/>
          <p:cNvSpPr>
            <a:spLocks/>
          </p:cNvSpPr>
          <p:nvPr/>
        </p:nvSpPr>
        <p:spPr bwMode="auto">
          <a:xfrm>
            <a:off x="3930632" y="4376734"/>
            <a:ext cx="1668460" cy="563562"/>
          </a:xfrm>
          <a:prstGeom prst="rect">
            <a:avLst/>
          </a:prstGeom>
          <a:noFill/>
          <a:ln w="12700">
            <a:noFill/>
            <a:miter lim="0"/>
            <a:headEnd/>
            <a:tailEnd/>
          </a:ln>
        </p:spPr>
        <p:txBody>
          <a:bodyPr lIns="72248" tIns="72248" rIns="72248" bIns="72248"/>
          <a:lstStyle/>
          <a:p>
            <a:pPr marL="39688" algn="ctr" defTabSz="1300163" hangingPunct="0">
              <a:spcBef>
                <a:spcPts val="1100"/>
              </a:spcBef>
              <a:buClr>
                <a:srgbClr val="000066"/>
              </a:buClr>
              <a:buFont typeface="ArialMT" charset="0"/>
              <a:buNone/>
            </a:pPr>
            <a:r>
              <a:rPr lang="en-US" sz="2800" dirty="0" smtClean="0">
                <a:solidFill>
                  <a:schemeClr val="bg1"/>
                </a:solidFill>
                <a:latin typeface="Arial" pitchFamily="34" charset="0"/>
                <a:cs typeface="Arial" pitchFamily="34" charset="0"/>
                <a:sym typeface="Arial" pitchFamily="34" charset="0"/>
              </a:rPr>
              <a:t>36.68</a:t>
            </a:r>
            <a:r>
              <a:rPr lang="th-TH" sz="2800" dirty="0" smtClean="0">
                <a:solidFill>
                  <a:schemeClr val="bg1"/>
                </a:solidFill>
                <a:latin typeface="Arial" pitchFamily="34" charset="0"/>
                <a:cs typeface="Arial" pitchFamily="34" charset="0"/>
                <a:sym typeface="Arial" pitchFamily="34" charset="0"/>
              </a:rPr>
              <a:t>%</a:t>
            </a:r>
          </a:p>
        </p:txBody>
      </p:sp>
      <p:sp>
        <p:nvSpPr>
          <p:cNvPr id="15376" name="AutoShape 25"/>
          <p:cNvSpPr>
            <a:spLocks/>
          </p:cNvSpPr>
          <p:nvPr/>
        </p:nvSpPr>
        <p:spPr bwMode="auto">
          <a:xfrm flipH="1">
            <a:off x="5883275" y="3509963"/>
            <a:ext cx="3435350" cy="12573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10800" y="0"/>
                </a:lnTo>
                <a:lnTo>
                  <a:pt x="10800" y="21600"/>
                </a:lnTo>
                <a:lnTo>
                  <a:pt x="21600" y="21600"/>
                </a:lnTo>
              </a:path>
            </a:pathLst>
          </a:custGeom>
          <a:noFill/>
          <a:ln w="13546">
            <a:solidFill>
              <a:srgbClr val="000000"/>
            </a:solidFill>
            <a:round/>
            <a:headEnd/>
            <a:tailEnd type="triangle" w="med" len="med"/>
          </a:ln>
        </p:spPr>
        <p:txBody>
          <a:bodyPr lIns="72248" tIns="72248" rIns="72248" bIns="72248" anchor="ctr"/>
          <a:lstStyle/>
          <a:p>
            <a:endParaRPr lang="th-TH"/>
          </a:p>
        </p:txBody>
      </p:sp>
      <p:sp>
        <p:nvSpPr>
          <p:cNvPr id="15377" name="AutoShape 26"/>
          <p:cNvSpPr>
            <a:spLocks/>
          </p:cNvSpPr>
          <p:nvPr/>
        </p:nvSpPr>
        <p:spPr bwMode="auto">
          <a:xfrm rot="10800000">
            <a:off x="7793038" y="5526088"/>
            <a:ext cx="1743075" cy="260350"/>
          </a:xfrm>
          <a:custGeom>
            <a:avLst/>
            <a:gdLst>
              <a:gd name="T0" fmla="*/ 2147483647 w 21600"/>
              <a:gd name="T1" fmla="*/ 227949553 h 21600"/>
              <a:gd name="T2" fmla="*/ 2147483647 w 21600"/>
              <a:gd name="T3" fmla="*/ 227949553 h 21600"/>
              <a:gd name="T4" fmla="*/ 2147483647 w 21600"/>
              <a:gd name="T5" fmla="*/ 227949553 h 21600"/>
              <a:gd name="T6" fmla="*/ 2147483647 w 21600"/>
              <a:gd name="T7" fmla="*/ 22794955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10800" y="0"/>
                </a:lnTo>
                <a:lnTo>
                  <a:pt x="10800" y="21600"/>
                </a:lnTo>
                <a:lnTo>
                  <a:pt x="21600" y="21600"/>
                </a:lnTo>
              </a:path>
            </a:pathLst>
          </a:custGeom>
          <a:noFill/>
          <a:ln w="13546">
            <a:solidFill>
              <a:srgbClr val="000000"/>
            </a:solidFill>
            <a:round/>
            <a:headEnd/>
            <a:tailEnd type="triangle" w="med" len="med"/>
          </a:ln>
        </p:spPr>
        <p:txBody>
          <a:bodyPr lIns="0" tIns="0" rIns="0" bIns="0" anchor="ctr"/>
          <a:lstStyle/>
          <a:p>
            <a:endParaRPr lang="th-TH"/>
          </a:p>
        </p:txBody>
      </p:sp>
      <p:sp>
        <p:nvSpPr>
          <p:cNvPr id="15378" name="Rectangle 27"/>
          <p:cNvSpPr>
            <a:spLocks/>
          </p:cNvSpPr>
          <p:nvPr/>
        </p:nvSpPr>
        <p:spPr bwMode="auto">
          <a:xfrm>
            <a:off x="4716450" y="5907088"/>
            <a:ext cx="1223960" cy="469910"/>
          </a:xfrm>
          <a:prstGeom prst="rect">
            <a:avLst/>
          </a:prstGeom>
          <a:noFill/>
          <a:ln w="12700">
            <a:noFill/>
            <a:miter lim="0"/>
            <a:headEnd/>
            <a:tailEnd/>
          </a:ln>
        </p:spPr>
        <p:txBody>
          <a:bodyPr lIns="72248" tIns="72248" rIns="72248" bIns="72248"/>
          <a:lstStyle/>
          <a:p>
            <a:pPr marL="39688" algn="ctr" defTabSz="1300163" hangingPunct="0">
              <a:spcBef>
                <a:spcPts val="800"/>
              </a:spcBef>
              <a:buClr>
                <a:srgbClr val="1C1C1C"/>
              </a:buClr>
              <a:buFont typeface="ArialMT" charset="0"/>
              <a:buNone/>
            </a:pPr>
            <a:r>
              <a:rPr lang="en-US" sz="2400" b="1" dirty="0" smtClean="0">
                <a:solidFill>
                  <a:srgbClr val="1C1C1C"/>
                </a:solidFill>
                <a:latin typeface="Arial" pitchFamily="34" charset="0"/>
                <a:cs typeface="Arial" pitchFamily="34" charset="0"/>
                <a:sym typeface="Arial" pitchFamily="34" charset="0"/>
              </a:rPr>
              <a:t>25.48</a:t>
            </a:r>
            <a:r>
              <a:rPr lang="th-TH" sz="2400" b="1" dirty="0" smtClean="0">
                <a:solidFill>
                  <a:srgbClr val="1C1C1C"/>
                </a:solidFill>
                <a:latin typeface="Arial" pitchFamily="34" charset="0"/>
                <a:cs typeface="Arial" pitchFamily="34" charset="0"/>
                <a:sym typeface="Arial" pitchFamily="34" charset="0"/>
              </a:rPr>
              <a:t>%</a:t>
            </a:r>
          </a:p>
        </p:txBody>
      </p:sp>
      <p:sp>
        <p:nvSpPr>
          <p:cNvPr id="15379" name="Rectangle 28"/>
          <p:cNvSpPr>
            <a:spLocks/>
          </p:cNvSpPr>
          <p:nvPr/>
        </p:nvSpPr>
        <p:spPr bwMode="auto">
          <a:xfrm>
            <a:off x="1190625" y="2428875"/>
            <a:ext cx="8883675" cy="855663"/>
          </a:xfrm>
          <a:prstGeom prst="rect">
            <a:avLst/>
          </a:prstGeom>
          <a:noFill/>
          <a:ln w="12700">
            <a:noFill/>
            <a:miter lim="0"/>
            <a:headEnd/>
            <a:tailEnd/>
          </a:ln>
        </p:spPr>
        <p:txBody>
          <a:bodyPr lIns="72248" tIns="72248" rIns="72248" bIns="72248"/>
          <a:lstStyle/>
          <a:p>
            <a:pPr marL="39688" defTabSz="1300163" hangingPunct="0">
              <a:buClr>
                <a:srgbClr val="000066"/>
              </a:buClr>
              <a:buFont typeface="ArialMT" charset="0"/>
              <a:buNone/>
            </a:pPr>
            <a:r>
              <a:rPr lang="en-US" dirty="0" smtClean="0">
                <a:latin typeface="Arial" pitchFamily="34" charset="0"/>
                <a:cs typeface="Arial" pitchFamily="34" charset="0"/>
                <a:sym typeface="Arial" pitchFamily="34" charset="0"/>
              </a:rPr>
              <a:t>Hospital information: Locations</a:t>
            </a:r>
            <a:endParaRPr lang="th-TH" sz="4400" dirty="0"/>
          </a:p>
        </p:txBody>
      </p:sp>
      <p:grpSp>
        <p:nvGrpSpPr>
          <p:cNvPr id="2" name="Group 29"/>
          <p:cNvGrpSpPr>
            <a:grpSpLocks/>
          </p:cNvGrpSpPr>
          <p:nvPr/>
        </p:nvGrpSpPr>
        <p:grpSpPr bwMode="auto">
          <a:xfrm>
            <a:off x="9318625" y="2876536"/>
            <a:ext cx="2886075" cy="1060464"/>
            <a:chOff x="0" y="0"/>
            <a:chExt cx="228" cy="55"/>
          </a:xfrm>
          <a:solidFill>
            <a:srgbClr val="8F5201"/>
          </a:solidFill>
        </p:grpSpPr>
        <p:sp>
          <p:nvSpPr>
            <p:cNvPr id="17438" name="AutoShape 30"/>
            <p:cNvSpPr>
              <a:spLocks/>
            </p:cNvSpPr>
            <p:nvPr/>
          </p:nvSpPr>
          <p:spPr bwMode="auto">
            <a:xfrm>
              <a:off x="13" y="31"/>
              <a:ext cx="201" cy="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lnTo>
                    <a:pt x="21522" y="21428"/>
                  </a:lnTo>
                  <a:lnTo>
                    <a:pt x="21214" y="21085"/>
                  </a:lnTo>
                  <a:lnTo>
                    <a:pt x="20712" y="20571"/>
                  </a:lnTo>
                  <a:lnTo>
                    <a:pt x="20018" y="19885"/>
                  </a:lnTo>
                  <a:lnTo>
                    <a:pt x="19131" y="19028"/>
                  </a:lnTo>
                  <a:lnTo>
                    <a:pt x="18090" y="18171"/>
                  </a:lnTo>
                  <a:lnTo>
                    <a:pt x="16894" y="17485"/>
                  </a:lnTo>
                  <a:lnTo>
                    <a:pt x="15544" y="16800"/>
                  </a:lnTo>
                  <a:lnTo>
                    <a:pt x="14078" y="16285"/>
                  </a:lnTo>
                  <a:lnTo>
                    <a:pt x="12458" y="15771"/>
                  </a:lnTo>
                  <a:lnTo>
                    <a:pt x="10722" y="15771"/>
                  </a:lnTo>
                  <a:lnTo>
                    <a:pt x="8987" y="15771"/>
                  </a:lnTo>
                  <a:lnTo>
                    <a:pt x="7405" y="16285"/>
                  </a:lnTo>
                  <a:lnTo>
                    <a:pt x="5940" y="16800"/>
                  </a:lnTo>
                  <a:lnTo>
                    <a:pt x="4590" y="17485"/>
                  </a:lnTo>
                  <a:lnTo>
                    <a:pt x="3432" y="18171"/>
                  </a:lnTo>
                  <a:lnTo>
                    <a:pt x="2430" y="19028"/>
                  </a:lnTo>
                  <a:lnTo>
                    <a:pt x="1581" y="19885"/>
                  </a:lnTo>
                  <a:lnTo>
                    <a:pt x="887" y="20571"/>
                  </a:lnTo>
                  <a:lnTo>
                    <a:pt x="385" y="21085"/>
                  </a:lnTo>
                  <a:lnTo>
                    <a:pt x="115" y="21428"/>
                  </a:lnTo>
                  <a:lnTo>
                    <a:pt x="0" y="21600"/>
                  </a:lnTo>
                  <a:lnTo>
                    <a:pt x="0" y="5314"/>
                  </a:lnTo>
                  <a:lnTo>
                    <a:pt x="10800" y="0"/>
                  </a:lnTo>
                  <a:lnTo>
                    <a:pt x="21600" y="5314"/>
                  </a:lnTo>
                  <a:lnTo>
                    <a:pt x="21600" y="21600"/>
                  </a:lnTo>
                  <a:close/>
                </a:path>
              </a:pathLst>
            </a:custGeom>
            <a:solidFill>
              <a:srgbClr val="4A3522"/>
            </a:solidFill>
            <a:ln w="3175" cap="flat" cmpd="sng">
              <a:noFill/>
              <a:prstDash val="solid"/>
              <a:round/>
              <a:headEnd/>
              <a:tailEnd/>
            </a:ln>
            <a:effectLst/>
          </p:spPr>
          <p:txBody>
            <a:bodyPr lIns="72248" tIns="72248" rIns="72248" bIns="72248" anchor="ctr"/>
            <a:lstStyle/>
            <a:p>
              <a:pPr algn="ctr" hangingPunct="0">
                <a:defRPr/>
              </a:pPr>
              <a:endParaRPr lang="th-TH" sz="2800" b="1">
                <a:solidFill>
                  <a:schemeClr val="bg1"/>
                </a:solidFill>
              </a:endParaRPr>
            </a:p>
          </p:txBody>
        </p:sp>
        <p:grpSp>
          <p:nvGrpSpPr>
            <p:cNvPr id="3" name="Group 31"/>
            <p:cNvGrpSpPr>
              <a:grpSpLocks/>
            </p:cNvGrpSpPr>
            <p:nvPr/>
          </p:nvGrpSpPr>
          <p:grpSpPr bwMode="auto">
            <a:xfrm>
              <a:off x="0" y="0"/>
              <a:ext cx="228" cy="48"/>
              <a:chOff x="0" y="0"/>
              <a:chExt cx="228" cy="48"/>
            </a:xfrm>
            <a:grpFill/>
          </p:grpSpPr>
          <p:sp>
            <p:nvSpPr>
              <p:cNvPr id="17440" name="Rectangle 32"/>
              <p:cNvSpPr>
                <a:spLocks/>
              </p:cNvSpPr>
              <p:nvPr/>
            </p:nvSpPr>
            <p:spPr bwMode="auto">
              <a:xfrm>
                <a:off x="0" y="0"/>
                <a:ext cx="228" cy="48"/>
              </a:xfrm>
              <a:prstGeom prst="rect">
                <a:avLst/>
              </a:prstGeom>
              <a:grpFill/>
              <a:ln w="12700" cap="flat" cmpd="sng">
                <a:noFill/>
                <a:prstDash val="solid"/>
                <a:miter lim="0"/>
                <a:headEnd/>
                <a:tailEnd/>
              </a:ln>
              <a:effectLst/>
            </p:spPr>
            <p:txBody>
              <a:bodyPr lIns="72248" tIns="72248" rIns="72248" bIns="72248" anchor="ctr"/>
              <a:lstStyle/>
              <a:p>
                <a:pPr algn="ctr" hangingPunct="0">
                  <a:defRPr/>
                </a:pPr>
                <a:endParaRPr lang="th-TH" sz="2800" b="1">
                  <a:solidFill>
                    <a:schemeClr val="bg1"/>
                  </a:solidFill>
                </a:endParaRPr>
              </a:p>
            </p:txBody>
          </p:sp>
          <p:sp>
            <p:nvSpPr>
              <p:cNvPr id="17441" name="Rectangle 33"/>
              <p:cNvSpPr>
                <a:spLocks/>
              </p:cNvSpPr>
              <p:nvPr/>
            </p:nvSpPr>
            <p:spPr bwMode="auto">
              <a:xfrm>
                <a:off x="34" y="3"/>
                <a:ext cx="160" cy="42"/>
              </a:xfrm>
              <a:prstGeom prst="rect">
                <a:avLst/>
              </a:prstGeom>
              <a:grpFill/>
              <a:ln w="12700" cap="flat" cmpd="sng">
                <a:noFill/>
                <a:prstDash val="solid"/>
                <a:miter lim="0"/>
                <a:headEnd/>
                <a:tailEnd/>
              </a:ln>
              <a:effectLst/>
            </p:spPr>
            <p:txBody>
              <a:bodyPr lIns="72248" tIns="72248" rIns="72248" bIns="72248" anchor="ctr"/>
              <a:lstStyle/>
              <a:p>
                <a:pPr marL="39688" algn="ctr" defTabSz="1300163" hangingPunct="0">
                  <a:buClr>
                    <a:srgbClr val="FFFFFF"/>
                  </a:buClr>
                  <a:buFont typeface="ArialMT" charset="0"/>
                  <a:buNone/>
                  <a:defRPr/>
                </a:pPr>
                <a:r>
                  <a:rPr lang="en-US" sz="2800" b="1" dirty="0" smtClean="0">
                    <a:solidFill>
                      <a:schemeClr val="bg1"/>
                    </a:solidFill>
                  </a:rPr>
                  <a:t>Northeast</a:t>
                </a:r>
              </a:p>
              <a:p>
                <a:pPr marL="39688" algn="ctr" defTabSz="1300163" hangingPunct="0">
                  <a:buClr>
                    <a:srgbClr val="FFFFFF"/>
                  </a:buClr>
                  <a:buFont typeface="ArialMT" charset="0"/>
                  <a:buNone/>
                  <a:defRPr/>
                </a:pPr>
                <a:r>
                  <a:rPr lang="en-US" sz="2800" b="1" dirty="0" smtClean="0">
                    <a:solidFill>
                      <a:schemeClr val="bg1"/>
                    </a:solidFill>
                  </a:rPr>
                  <a:t>(N=190)</a:t>
                </a:r>
                <a:endParaRPr lang="th-TH" sz="2800" b="1" dirty="0">
                  <a:solidFill>
                    <a:schemeClr val="bg1"/>
                  </a:solidFill>
                </a:endParaRPr>
              </a:p>
            </p:txBody>
          </p:sp>
        </p:grpSp>
      </p:grpSp>
      <p:grpSp>
        <p:nvGrpSpPr>
          <p:cNvPr id="15381" name="Group 34"/>
          <p:cNvGrpSpPr>
            <a:grpSpLocks/>
          </p:cNvGrpSpPr>
          <p:nvPr/>
        </p:nvGrpSpPr>
        <p:grpSpPr bwMode="auto">
          <a:xfrm>
            <a:off x="9318625" y="5019676"/>
            <a:ext cx="2886075" cy="1127124"/>
            <a:chOff x="0" y="0"/>
            <a:chExt cx="228" cy="55"/>
          </a:xfrm>
        </p:grpSpPr>
        <p:sp>
          <p:nvSpPr>
            <p:cNvPr id="15415" name="AutoShape 35"/>
            <p:cNvSpPr>
              <a:spLocks/>
            </p:cNvSpPr>
            <p:nvPr/>
          </p:nvSpPr>
          <p:spPr bwMode="auto">
            <a:xfrm>
              <a:off x="13" y="31"/>
              <a:ext cx="201" cy="2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21522" y="21428"/>
                  </a:lnTo>
                  <a:lnTo>
                    <a:pt x="21214" y="21085"/>
                  </a:lnTo>
                  <a:lnTo>
                    <a:pt x="20712" y="20571"/>
                  </a:lnTo>
                  <a:lnTo>
                    <a:pt x="20018" y="19885"/>
                  </a:lnTo>
                  <a:lnTo>
                    <a:pt x="19131" y="19028"/>
                  </a:lnTo>
                  <a:lnTo>
                    <a:pt x="18090" y="18171"/>
                  </a:lnTo>
                  <a:lnTo>
                    <a:pt x="16894" y="17485"/>
                  </a:lnTo>
                  <a:lnTo>
                    <a:pt x="15544" y="16800"/>
                  </a:lnTo>
                  <a:lnTo>
                    <a:pt x="14078" y="16285"/>
                  </a:lnTo>
                  <a:lnTo>
                    <a:pt x="12458" y="15771"/>
                  </a:lnTo>
                  <a:lnTo>
                    <a:pt x="10722" y="15771"/>
                  </a:lnTo>
                  <a:lnTo>
                    <a:pt x="8987" y="15771"/>
                  </a:lnTo>
                  <a:lnTo>
                    <a:pt x="7405" y="16285"/>
                  </a:lnTo>
                  <a:lnTo>
                    <a:pt x="5940" y="16800"/>
                  </a:lnTo>
                  <a:lnTo>
                    <a:pt x="4590" y="17485"/>
                  </a:lnTo>
                  <a:lnTo>
                    <a:pt x="3432" y="18171"/>
                  </a:lnTo>
                  <a:lnTo>
                    <a:pt x="2430" y="19028"/>
                  </a:lnTo>
                  <a:lnTo>
                    <a:pt x="1581" y="19885"/>
                  </a:lnTo>
                  <a:lnTo>
                    <a:pt x="887" y="20571"/>
                  </a:lnTo>
                  <a:lnTo>
                    <a:pt x="385" y="21085"/>
                  </a:lnTo>
                  <a:lnTo>
                    <a:pt x="115" y="21428"/>
                  </a:lnTo>
                  <a:lnTo>
                    <a:pt x="0" y="21600"/>
                  </a:lnTo>
                  <a:lnTo>
                    <a:pt x="0" y="5314"/>
                  </a:lnTo>
                  <a:lnTo>
                    <a:pt x="10800" y="0"/>
                  </a:lnTo>
                  <a:lnTo>
                    <a:pt x="21600" y="5314"/>
                  </a:lnTo>
                  <a:lnTo>
                    <a:pt x="21600" y="21600"/>
                  </a:lnTo>
                  <a:close/>
                </a:path>
              </a:pathLst>
            </a:custGeom>
            <a:gradFill rotWithShape="0">
              <a:gsLst>
                <a:gs pos="0">
                  <a:srgbClr val="000000"/>
                </a:gs>
                <a:gs pos="100000">
                  <a:srgbClr val="000000"/>
                </a:gs>
              </a:gsLst>
              <a:lin ang="2700000"/>
            </a:gradFill>
            <a:ln w="3175">
              <a:noFill/>
              <a:round/>
              <a:headEnd/>
              <a:tailEnd/>
            </a:ln>
          </p:spPr>
          <p:txBody>
            <a:bodyPr lIns="72248" tIns="72248" rIns="72248" bIns="72248" anchor="ctr"/>
            <a:lstStyle/>
            <a:p>
              <a:endParaRPr lang="th-TH" sz="3200" b="1">
                <a:solidFill>
                  <a:schemeClr val="bg1"/>
                </a:solidFill>
              </a:endParaRPr>
            </a:p>
          </p:txBody>
        </p:sp>
        <p:grpSp>
          <p:nvGrpSpPr>
            <p:cNvPr id="15416" name="Group 36"/>
            <p:cNvGrpSpPr>
              <a:grpSpLocks/>
            </p:cNvGrpSpPr>
            <p:nvPr/>
          </p:nvGrpSpPr>
          <p:grpSpPr bwMode="auto">
            <a:xfrm>
              <a:off x="0" y="0"/>
              <a:ext cx="228" cy="48"/>
              <a:chOff x="0" y="0"/>
              <a:chExt cx="228" cy="48"/>
            </a:xfrm>
          </p:grpSpPr>
          <p:sp>
            <p:nvSpPr>
              <p:cNvPr id="15417" name="Rectangle 37"/>
              <p:cNvSpPr>
                <a:spLocks/>
              </p:cNvSpPr>
              <p:nvPr/>
            </p:nvSpPr>
            <p:spPr bwMode="auto">
              <a:xfrm>
                <a:off x="0" y="0"/>
                <a:ext cx="228" cy="48"/>
              </a:xfrm>
              <a:prstGeom prst="rect">
                <a:avLst/>
              </a:prstGeom>
              <a:gradFill rotWithShape="0">
                <a:gsLst>
                  <a:gs pos="0">
                    <a:srgbClr val="7FAF45"/>
                  </a:gs>
                  <a:gs pos="100000">
                    <a:srgbClr val="648A36"/>
                  </a:gs>
                </a:gsLst>
                <a:lin ang="2700000"/>
              </a:gradFill>
              <a:ln w="12700">
                <a:noFill/>
                <a:miter lim="0"/>
                <a:headEnd/>
                <a:tailEnd/>
              </a:ln>
            </p:spPr>
            <p:txBody>
              <a:bodyPr lIns="72248" tIns="72248" rIns="72248" bIns="72248" anchor="ctr"/>
              <a:lstStyle/>
              <a:p>
                <a:pPr algn="ctr" hangingPunct="0"/>
                <a:endParaRPr lang="th-TH" sz="3200" b="1">
                  <a:solidFill>
                    <a:schemeClr val="bg1"/>
                  </a:solidFill>
                </a:endParaRPr>
              </a:p>
            </p:txBody>
          </p:sp>
          <p:sp>
            <p:nvSpPr>
              <p:cNvPr id="15418" name="Rectangle 38"/>
              <p:cNvSpPr>
                <a:spLocks/>
              </p:cNvSpPr>
              <p:nvPr/>
            </p:nvSpPr>
            <p:spPr bwMode="auto">
              <a:xfrm>
                <a:off x="34" y="3"/>
                <a:ext cx="160" cy="42"/>
              </a:xfrm>
              <a:prstGeom prst="rect">
                <a:avLst/>
              </a:prstGeom>
              <a:noFill/>
              <a:ln w="12700">
                <a:noFill/>
                <a:miter lim="0"/>
                <a:headEnd/>
                <a:tailEnd/>
              </a:ln>
            </p:spPr>
            <p:txBody>
              <a:bodyPr lIns="72248" tIns="72248" rIns="72248" bIns="72248" anchor="ctr"/>
              <a:lstStyle/>
              <a:p>
                <a:pPr marL="39688" algn="ctr" defTabSz="1300163" hangingPunct="0">
                  <a:buClr>
                    <a:srgbClr val="FFFFFF"/>
                  </a:buClr>
                  <a:buFont typeface="ArialMT" charset="0"/>
                  <a:buNone/>
                </a:pPr>
                <a:r>
                  <a:rPr lang="en-US" sz="3200" b="1" dirty="0" smtClean="0">
                    <a:solidFill>
                      <a:schemeClr val="bg1"/>
                    </a:solidFill>
                  </a:rPr>
                  <a:t>Central</a:t>
                </a:r>
              </a:p>
              <a:p>
                <a:pPr marL="39688" algn="ctr" defTabSz="1300163" hangingPunct="0">
                  <a:buClr>
                    <a:srgbClr val="FFFFFF"/>
                  </a:buClr>
                  <a:buFont typeface="ArialMT" charset="0"/>
                  <a:buNone/>
                </a:pPr>
                <a:r>
                  <a:rPr lang="en-US" sz="3200" b="1" dirty="0" smtClean="0">
                    <a:solidFill>
                      <a:schemeClr val="bg1"/>
                    </a:solidFill>
                  </a:rPr>
                  <a:t>(N=122)</a:t>
                </a:r>
                <a:endParaRPr lang="th-TH" sz="3200" b="1" dirty="0">
                  <a:solidFill>
                    <a:schemeClr val="bg1"/>
                  </a:solidFill>
                </a:endParaRPr>
              </a:p>
            </p:txBody>
          </p:sp>
        </p:grpSp>
      </p:grpSp>
      <p:grpSp>
        <p:nvGrpSpPr>
          <p:cNvPr id="15382" name="Group 39"/>
          <p:cNvGrpSpPr>
            <a:grpSpLocks/>
          </p:cNvGrpSpPr>
          <p:nvPr/>
        </p:nvGrpSpPr>
        <p:grpSpPr bwMode="auto">
          <a:xfrm>
            <a:off x="9318625" y="7019940"/>
            <a:ext cx="2886075" cy="1077898"/>
            <a:chOff x="0" y="0"/>
            <a:chExt cx="228" cy="55"/>
          </a:xfrm>
        </p:grpSpPr>
        <p:sp>
          <p:nvSpPr>
            <p:cNvPr id="15411" name="AutoShape 40"/>
            <p:cNvSpPr>
              <a:spLocks/>
            </p:cNvSpPr>
            <p:nvPr/>
          </p:nvSpPr>
          <p:spPr bwMode="auto">
            <a:xfrm>
              <a:off x="13" y="31"/>
              <a:ext cx="201" cy="2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21600"/>
                  </a:moveTo>
                  <a:lnTo>
                    <a:pt x="21522" y="21428"/>
                  </a:lnTo>
                  <a:lnTo>
                    <a:pt x="21214" y="21085"/>
                  </a:lnTo>
                  <a:lnTo>
                    <a:pt x="20712" y="20571"/>
                  </a:lnTo>
                  <a:lnTo>
                    <a:pt x="20018" y="19885"/>
                  </a:lnTo>
                  <a:lnTo>
                    <a:pt x="19131" y="19028"/>
                  </a:lnTo>
                  <a:lnTo>
                    <a:pt x="18090" y="18171"/>
                  </a:lnTo>
                  <a:lnTo>
                    <a:pt x="16894" y="17485"/>
                  </a:lnTo>
                  <a:lnTo>
                    <a:pt x="15544" y="16800"/>
                  </a:lnTo>
                  <a:lnTo>
                    <a:pt x="14078" y="16285"/>
                  </a:lnTo>
                  <a:lnTo>
                    <a:pt x="12458" y="15771"/>
                  </a:lnTo>
                  <a:lnTo>
                    <a:pt x="10722" y="15771"/>
                  </a:lnTo>
                  <a:lnTo>
                    <a:pt x="8987" y="15771"/>
                  </a:lnTo>
                  <a:lnTo>
                    <a:pt x="7405" y="16285"/>
                  </a:lnTo>
                  <a:lnTo>
                    <a:pt x="5940" y="16800"/>
                  </a:lnTo>
                  <a:lnTo>
                    <a:pt x="4590" y="17485"/>
                  </a:lnTo>
                  <a:lnTo>
                    <a:pt x="3432" y="18171"/>
                  </a:lnTo>
                  <a:lnTo>
                    <a:pt x="2430" y="19028"/>
                  </a:lnTo>
                  <a:lnTo>
                    <a:pt x="1581" y="19885"/>
                  </a:lnTo>
                  <a:lnTo>
                    <a:pt x="887" y="20571"/>
                  </a:lnTo>
                  <a:lnTo>
                    <a:pt x="385" y="21085"/>
                  </a:lnTo>
                  <a:lnTo>
                    <a:pt x="115" y="21428"/>
                  </a:lnTo>
                  <a:lnTo>
                    <a:pt x="0" y="21600"/>
                  </a:lnTo>
                  <a:lnTo>
                    <a:pt x="0" y="5314"/>
                  </a:lnTo>
                  <a:lnTo>
                    <a:pt x="10800" y="0"/>
                  </a:lnTo>
                  <a:lnTo>
                    <a:pt x="21600" y="5314"/>
                  </a:lnTo>
                  <a:lnTo>
                    <a:pt x="21600" y="21600"/>
                  </a:lnTo>
                  <a:close/>
                </a:path>
              </a:pathLst>
            </a:custGeom>
            <a:gradFill rotWithShape="0">
              <a:gsLst>
                <a:gs pos="0">
                  <a:srgbClr val="000000"/>
                </a:gs>
                <a:gs pos="100000">
                  <a:srgbClr val="000000"/>
                </a:gs>
              </a:gsLst>
              <a:lin ang="2700000"/>
            </a:gradFill>
            <a:ln w="3175">
              <a:noFill/>
              <a:round/>
              <a:headEnd/>
              <a:tailEnd/>
            </a:ln>
          </p:spPr>
          <p:txBody>
            <a:bodyPr lIns="72248" tIns="72248" rIns="72248" bIns="72248" anchor="ctr"/>
            <a:lstStyle/>
            <a:p>
              <a:endParaRPr lang="th-TH"/>
            </a:p>
          </p:txBody>
        </p:sp>
        <p:grpSp>
          <p:nvGrpSpPr>
            <p:cNvPr id="15412" name="Group 41"/>
            <p:cNvGrpSpPr>
              <a:grpSpLocks/>
            </p:cNvGrpSpPr>
            <p:nvPr/>
          </p:nvGrpSpPr>
          <p:grpSpPr bwMode="auto">
            <a:xfrm>
              <a:off x="0" y="0"/>
              <a:ext cx="228" cy="48"/>
              <a:chOff x="0" y="0"/>
              <a:chExt cx="228" cy="48"/>
            </a:xfrm>
          </p:grpSpPr>
          <p:sp>
            <p:nvSpPr>
              <p:cNvPr id="15413" name="Rectangle 42"/>
              <p:cNvSpPr>
                <a:spLocks/>
              </p:cNvSpPr>
              <p:nvPr/>
            </p:nvSpPr>
            <p:spPr bwMode="auto">
              <a:xfrm>
                <a:off x="0" y="0"/>
                <a:ext cx="228" cy="48"/>
              </a:xfrm>
              <a:prstGeom prst="rect">
                <a:avLst/>
              </a:prstGeom>
              <a:gradFill rotWithShape="0">
                <a:gsLst>
                  <a:gs pos="0">
                    <a:srgbClr val="F78631"/>
                  </a:gs>
                  <a:gs pos="100000">
                    <a:srgbClr val="C36A27"/>
                  </a:gs>
                </a:gsLst>
                <a:lin ang="2700000"/>
              </a:gradFill>
              <a:ln w="12700">
                <a:noFill/>
                <a:miter lim="0"/>
                <a:headEnd/>
                <a:tailEnd/>
              </a:ln>
            </p:spPr>
            <p:txBody>
              <a:bodyPr lIns="72248" tIns="72248" rIns="72248" bIns="72248" anchor="ctr"/>
              <a:lstStyle/>
              <a:p>
                <a:pPr algn="ctr" hangingPunct="0"/>
                <a:endParaRPr lang="th-TH"/>
              </a:p>
            </p:txBody>
          </p:sp>
          <p:sp>
            <p:nvSpPr>
              <p:cNvPr id="15414" name="Rectangle 43"/>
              <p:cNvSpPr>
                <a:spLocks/>
              </p:cNvSpPr>
              <p:nvPr/>
            </p:nvSpPr>
            <p:spPr bwMode="auto">
              <a:xfrm>
                <a:off x="34" y="3"/>
                <a:ext cx="160" cy="42"/>
              </a:xfrm>
              <a:prstGeom prst="rect">
                <a:avLst/>
              </a:prstGeom>
              <a:noFill/>
              <a:ln w="12700">
                <a:noFill/>
                <a:miter lim="0"/>
                <a:headEnd/>
                <a:tailEnd/>
              </a:ln>
            </p:spPr>
            <p:txBody>
              <a:bodyPr lIns="72248" tIns="72248" rIns="72248" bIns="72248" anchor="ctr"/>
              <a:lstStyle/>
              <a:p>
                <a:pPr marL="39688" algn="ctr" defTabSz="1300163" hangingPunct="0">
                  <a:buClr>
                    <a:srgbClr val="FFFFFF"/>
                  </a:buClr>
                  <a:buFont typeface="ArialMT" charset="0"/>
                  <a:buNone/>
                </a:pPr>
                <a:r>
                  <a:rPr lang="en-US" sz="2800" b="1" dirty="0" smtClean="0">
                    <a:solidFill>
                      <a:schemeClr val="bg1"/>
                    </a:solidFill>
                  </a:rPr>
                  <a:t>South</a:t>
                </a:r>
              </a:p>
              <a:p>
                <a:pPr marL="39688" algn="ctr" defTabSz="1300163" hangingPunct="0">
                  <a:buClr>
                    <a:srgbClr val="FFFFFF"/>
                  </a:buClr>
                  <a:buFont typeface="ArialMT" charset="0"/>
                  <a:buNone/>
                </a:pPr>
                <a:r>
                  <a:rPr lang="en-US" sz="2800" b="1" dirty="0" smtClean="0">
                    <a:solidFill>
                      <a:schemeClr val="bg1"/>
                    </a:solidFill>
                  </a:rPr>
                  <a:t>(N=74)</a:t>
                </a:r>
                <a:endParaRPr lang="th-TH" sz="2800" b="1" dirty="0">
                  <a:solidFill>
                    <a:schemeClr val="bg1"/>
                  </a:solidFill>
                </a:endParaRPr>
              </a:p>
            </p:txBody>
          </p:sp>
        </p:grpSp>
      </p:grpSp>
      <p:grpSp>
        <p:nvGrpSpPr>
          <p:cNvPr id="8" name="Group 44"/>
          <p:cNvGrpSpPr>
            <a:grpSpLocks/>
          </p:cNvGrpSpPr>
          <p:nvPr/>
        </p:nvGrpSpPr>
        <p:grpSpPr bwMode="auto">
          <a:xfrm>
            <a:off x="1949450" y="7735888"/>
            <a:ext cx="2886075" cy="1070002"/>
            <a:chOff x="0" y="0"/>
            <a:chExt cx="228" cy="55"/>
          </a:xfrm>
          <a:solidFill>
            <a:schemeClr val="bg1">
              <a:lumMod val="50000"/>
            </a:schemeClr>
          </a:solidFill>
        </p:grpSpPr>
        <p:sp>
          <p:nvSpPr>
            <p:cNvPr id="17453" name="AutoShape 45"/>
            <p:cNvSpPr>
              <a:spLocks/>
            </p:cNvSpPr>
            <p:nvPr/>
          </p:nvSpPr>
          <p:spPr bwMode="auto">
            <a:xfrm>
              <a:off x="13" y="31"/>
              <a:ext cx="201" cy="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lnTo>
                    <a:pt x="21522" y="21428"/>
                  </a:lnTo>
                  <a:lnTo>
                    <a:pt x="21214" y="21085"/>
                  </a:lnTo>
                  <a:lnTo>
                    <a:pt x="20712" y="20571"/>
                  </a:lnTo>
                  <a:lnTo>
                    <a:pt x="20018" y="19885"/>
                  </a:lnTo>
                  <a:lnTo>
                    <a:pt x="19131" y="19028"/>
                  </a:lnTo>
                  <a:lnTo>
                    <a:pt x="18090" y="18171"/>
                  </a:lnTo>
                  <a:lnTo>
                    <a:pt x="16894" y="17485"/>
                  </a:lnTo>
                  <a:lnTo>
                    <a:pt x="15544" y="16800"/>
                  </a:lnTo>
                  <a:lnTo>
                    <a:pt x="14078" y="16285"/>
                  </a:lnTo>
                  <a:lnTo>
                    <a:pt x="12458" y="15771"/>
                  </a:lnTo>
                  <a:lnTo>
                    <a:pt x="10722" y="15771"/>
                  </a:lnTo>
                  <a:lnTo>
                    <a:pt x="8987" y="15771"/>
                  </a:lnTo>
                  <a:lnTo>
                    <a:pt x="7405" y="16285"/>
                  </a:lnTo>
                  <a:lnTo>
                    <a:pt x="5940" y="16800"/>
                  </a:lnTo>
                  <a:lnTo>
                    <a:pt x="4590" y="17485"/>
                  </a:lnTo>
                  <a:lnTo>
                    <a:pt x="3432" y="18171"/>
                  </a:lnTo>
                  <a:lnTo>
                    <a:pt x="2430" y="19028"/>
                  </a:lnTo>
                  <a:lnTo>
                    <a:pt x="1581" y="19885"/>
                  </a:lnTo>
                  <a:lnTo>
                    <a:pt x="887" y="20571"/>
                  </a:lnTo>
                  <a:lnTo>
                    <a:pt x="385" y="21085"/>
                  </a:lnTo>
                  <a:lnTo>
                    <a:pt x="115" y="21428"/>
                  </a:lnTo>
                  <a:lnTo>
                    <a:pt x="0" y="21600"/>
                  </a:lnTo>
                  <a:lnTo>
                    <a:pt x="0" y="5314"/>
                  </a:lnTo>
                  <a:lnTo>
                    <a:pt x="10800" y="0"/>
                  </a:lnTo>
                  <a:lnTo>
                    <a:pt x="21600" y="5314"/>
                  </a:lnTo>
                  <a:lnTo>
                    <a:pt x="21600" y="21600"/>
                  </a:lnTo>
                  <a:close/>
                </a:path>
              </a:pathLst>
            </a:custGeom>
            <a:solidFill>
              <a:schemeClr val="tx1">
                <a:lumMod val="65000"/>
                <a:lumOff val="35000"/>
              </a:schemeClr>
            </a:solidFill>
            <a:ln w="3175" cap="flat" cmpd="sng">
              <a:noFill/>
              <a:prstDash val="solid"/>
              <a:round/>
              <a:headEnd/>
              <a:tailEnd/>
            </a:ln>
            <a:effectLst/>
          </p:spPr>
          <p:txBody>
            <a:bodyPr lIns="72248" tIns="72248" rIns="72248" bIns="72248" anchor="ctr"/>
            <a:lstStyle/>
            <a:p>
              <a:pPr algn="ctr" hangingPunct="0">
                <a:defRPr/>
              </a:pPr>
              <a:endParaRPr lang="th-TH" sz="3200" b="1">
                <a:solidFill>
                  <a:schemeClr val="bg1"/>
                </a:solidFill>
              </a:endParaRPr>
            </a:p>
          </p:txBody>
        </p:sp>
        <p:grpSp>
          <p:nvGrpSpPr>
            <p:cNvPr id="9" name="Group 46"/>
            <p:cNvGrpSpPr>
              <a:grpSpLocks/>
            </p:cNvGrpSpPr>
            <p:nvPr/>
          </p:nvGrpSpPr>
          <p:grpSpPr bwMode="auto">
            <a:xfrm>
              <a:off x="0" y="0"/>
              <a:ext cx="228" cy="48"/>
              <a:chOff x="0" y="0"/>
              <a:chExt cx="228" cy="48"/>
            </a:xfrm>
            <a:grpFill/>
          </p:grpSpPr>
          <p:sp>
            <p:nvSpPr>
              <p:cNvPr id="17455" name="Rectangle 47"/>
              <p:cNvSpPr>
                <a:spLocks/>
              </p:cNvSpPr>
              <p:nvPr/>
            </p:nvSpPr>
            <p:spPr bwMode="auto">
              <a:xfrm>
                <a:off x="0" y="0"/>
                <a:ext cx="228" cy="48"/>
              </a:xfrm>
              <a:prstGeom prst="rect">
                <a:avLst/>
              </a:prstGeom>
              <a:grpFill/>
              <a:ln w="12700" cap="flat" cmpd="sng">
                <a:noFill/>
                <a:prstDash val="solid"/>
                <a:miter lim="0"/>
                <a:headEnd/>
                <a:tailEnd/>
              </a:ln>
              <a:effectLst/>
            </p:spPr>
            <p:txBody>
              <a:bodyPr lIns="72248" tIns="72248" rIns="72248" bIns="72248" anchor="ctr"/>
              <a:lstStyle/>
              <a:p>
                <a:pPr algn="ctr" hangingPunct="0">
                  <a:defRPr/>
                </a:pPr>
                <a:endParaRPr lang="th-TH" sz="3200" b="1">
                  <a:solidFill>
                    <a:schemeClr val="bg1"/>
                  </a:solidFill>
                </a:endParaRPr>
              </a:p>
            </p:txBody>
          </p:sp>
          <p:sp>
            <p:nvSpPr>
              <p:cNvPr id="17456" name="Rectangle 48"/>
              <p:cNvSpPr>
                <a:spLocks/>
              </p:cNvSpPr>
              <p:nvPr/>
            </p:nvSpPr>
            <p:spPr bwMode="auto">
              <a:xfrm>
                <a:off x="34" y="3"/>
                <a:ext cx="160" cy="42"/>
              </a:xfrm>
              <a:prstGeom prst="rect">
                <a:avLst/>
              </a:prstGeom>
              <a:grpFill/>
              <a:ln w="12700" cap="flat" cmpd="sng">
                <a:noFill/>
                <a:prstDash val="solid"/>
                <a:miter lim="0"/>
                <a:headEnd/>
                <a:tailEnd/>
              </a:ln>
              <a:effectLst/>
            </p:spPr>
            <p:txBody>
              <a:bodyPr lIns="72248" tIns="72248" rIns="72248" bIns="72248" anchor="ctr"/>
              <a:lstStyle/>
              <a:p>
                <a:pPr marL="39688" algn="ctr" defTabSz="1300163" hangingPunct="0">
                  <a:buClr>
                    <a:srgbClr val="FFFFFF"/>
                  </a:buClr>
                  <a:buFont typeface="ArialMT" charset="0"/>
                  <a:buNone/>
                  <a:defRPr/>
                </a:pPr>
                <a:r>
                  <a:rPr lang="en-US" sz="3200" b="1" dirty="0" smtClean="0">
                    <a:solidFill>
                      <a:schemeClr val="bg1"/>
                    </a:solidFill>
                  </a:rPr>
                  <a:t>North</a:t>
                </a:r>
              </a:p>
              <a:p>
                <a:pPr marL="39688" algn="ctr" defTabSz="1300163" hangingPunct="0">
                  <a:buClr>
                    <a:srgbClr val="FFFFFF"/>
                  </a:buClr>
                  <a:buFont typeface="ArialMT" charset="0"/>
                  <a:buNone/>
                  <a:defRPr/>
                </a:pPr>
                <a:r>
                  <a:rPr lang="en-US" sz="3200" b="1" dirty="0" smtClean="0">
                    <a:solidFill>
                      <a:schemeClr val="bg1"/>
                    </a:solidFill>
                  </a:rPr>
                  <a:t>(N=132) </a:t>
                </a:r>
                <a:endParaRPr lang="th-TH" sz="3200" b="1" dirty="0">
                  <a:solidFill>
                    <a:schemeClr val="bg1"/>
                  </a:solidFill>
                </a:endParaRPr>
              </a:p>
            </p:txBody>
          </p:sp>
        </p:grpSp>
      </p:grpSp>
      <p:sp>
        <p:nvSpPr>
          <p:cNvPr id="15384" name="AutoShape 49"/>
          <p:cNvSpPr>
            <a:spLocks/>
          </p:cNvSpPr>
          <p:nvPr/>
        </p:nvSpPr>
        <p:spPr bwMode="auto">
          <a:xfrm rot="10800000">
            <a:off x="7151688" y="6002338"/>
            <a:ext cx="2166937" cy="17335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10800" y="0"/>
                </a:lnTo>
                <a:lnTo>
                  <a:pt x="10800" y="21600"/>
                </a:lnTo>
                <a:lnTo>
                  <a:pt x="21600" y="21600"/>
                </a:lnTo>
              </a:path>
            </a:pathLst>
          </a:custGeom>
          <a:noFill/>
          <a:ln w="13546">
            <a:solidFill>
              <a:srgbClr val="000000"/>
            </a:solidFill>
            <a:round/>
            <a:headEnd/>
            <a:tailEnd type="triangle" w="med" len="med"/>
          </a:ln>
        </p:spPr>
        <p:txBody>
          <a:bodyPr lIns="0" tIns="0" rIns="0" bIns="0" anchor="ctr"/>
          <a:lstStyle/>
          <a:p>
            <a:endParaRPr lang="th-TH"/>
          </a:p>
        </p:txBody>
      </p:sp>
      <p:sp>
        <p:nvSpPr>
          <p:cNvPr id="15385" name="AutoShape 50"/>
          <p:cNvSpPr>
            <a:spLocks/>
          </p:cNvSpPr>
          <p:nvPr/>
        </p:nvSpPr>
        <p:spPr bwMode="auto">
          <a:xfrm rot="-5400000">
            <a:off x="4302127" y="7124709"/>
            <a:ext cx="1447788" cy="380991"/>
          </a:xfrm>
          <a:custGeom>
            <a:avLst/>
            <a:gdLst>
              <a:gd name="T0" fmla="*/ 2147483647 w 21600"/>
              <a:gd name="T1" fmla="*/ 881811987 h 21600"/>
              <a:gd name="T2" fmla="*/ 2147483647 w 21600"/>
              <a:gd name="T3" fmla="*/ 881811987 h 21600"/>
              <a:gd name="T4" fmla="*/ 2147483647 w 21600"/>
              <a:gd name="T5" fmla="*/ 881811987 h 21600"/>
              <a:gd name="T6" fmla="*/ 2147483647 w 21600"/>
              <a:gd name="T7" fmla="*/ 88181198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10800" y="0"/>
                </a:lnTo>
                <a:lnTo>
                  <a:pt x="10800" y="21600"/>
                </a:lnTo>
                <a:lnTo>
                  <a:pt x="21600" y="21600"/>
                </a:lnTo>
              </a:path>
            </a:pathLst>
          </a:custGeom>
          <a:noFill/>
          <a:ln w="13546">
            <a:solidFill>
              <a:srgbClr val="000000"/>
            </a:solidFill>
            <a:round/>
            <a:headEnd/>
            <a:tailEnd type="triangle" w="med" len="med"/>
          </a:ln>
        </p:spPr>
        <p:txBody>
          <a:bodyPr lIns="0" tIns="0" rIns="0" bIns="0" anchor="ctr"/>
          <a:lstStyle/>
          <a:p>
            <a:endParaRPr lang="th-TH"/>
          </a:p>
        </p:txBody>
      </p:sp>
      <p:sp>
        <p:nvSpPr>
          <p:cNvPr id="15393" name="Rectangle 1"/>
          <p:cNvSpPr>
            <a:spLocks/>
          </p:cNvSpPr>
          <p:nvPr/>
        </p:nvSpPr>
        <p:spPr bwMode="auto">
          <a:xfrm>
            <a:off x="0" y="1636713"/>
            <a:ext cx="13004800" cy="649287"/>
          </a:xfrm>
          <a:prstGeom prst="rect">
            <a:avLst/>
          </a:prstGeom>
          <a:solidFill>
            <a:srgbClr val="808080">
              <a:alpha val="25098"/>
            </a:srgbClr>
          </a:solidFill>
          <a:ln w="12700">
            <a:noFill/>
            <a:miter lim="0"/>
            <a:headEnd/>
            <a:tailEnd/>
          </a:ln>
        </p:spPr>
        <p:txBody>
          <a:bodyPr lIns="72248" tIns="72248" rIns="72248" bIns="72248" anchor="ctr"/>
          <a:lstStyle/>
          <a:p>
            <a:pPr algn="ctr" hangingPunct="0"/>
            <a:endParaRPr lang="th-TH"/>
          </a:p>
        </p:txBody>
      </p:sp>
      <p:grpSp>
        <p:nvGrpSpPr>
          <p:cNvPr id="15394" name="Group 2"/>
          <p:cNvGrpSpPr>
            <a:grpSpLocks/>
          </p:cNvGrpSpPr>
          <p:nvPr/>
        </p:nvGrpSpPr>
        <p:grpSpPr bwMode="auto">
          <a:xfrm>
            <a:off x="8158163" y="915988"/>
            <a:ext cx="4897437" cy="1244600"/>
            <a:chOff x="0" y="0"/>
            <a:chExt cx="358" cy="98"/>
          </a:xfrm>
        </p:grpSpPr>
        <p:sp>
          <p:nvSpPr>
            <p:cNvPr id="15408" name="AutoShape 3"/>
            <p:cNvSpPr>
              <a:spLocks/>
            </p:cNvSpPr>
            <p:nvPr/>
          </p:nvSpPr>
          <p:spPr bwMode="auto">
            <a:xfrm>
              <a:off x="0" y="0"/>
              <a:ext cx="162"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40" y="0"/>
                  </a:moveTo>
                  <a:lnTo>
                    <a:pt x="0" y="21600"/>
                  </a:lnTo>
                  <a:lnTo>
                    <a:pt x="15959" y="21600"/>
                  </a:lnTo>
                  <a:lnTo>
                    <a:pt x="2160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15409" name="AutoShape 4"/>
            <p:cNvSpPr>
              <a:spLocks/>
            </p:cNvSpPr>
            <p:nvPr/>
          </p:nvSpPr>
          <p:spPr bwMode="auto">
            <a:xfrm rot="10800000">
              <a:off x="128" y="0"/>
              <a:ext cx="166"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15410" name="AutoShape 5"/>
            <p:cNvSpPr>
              <a:spLocks/>
            </p:cNvSpPr>
            <p:nvPr/>
          </p:nvSpPr>
          <p:spPr bwMode="auto">
            <a:xfrm>
              <a:off x="259" y="0"/>
              <a:ext cx="99"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8853" y="21582"/>
                  </a:lnTo>
                  <a:lnTo>
                    <a:pt x="21600" y="21600"/>
                  </a:lnTo>
                  <a:lnTo>
                    <a:pt x="21548" y="17"/>
                  </a:lnTo>
                  <a:lnTo>
                    <a:pt x="0" y="0"/>
                  </a:lnTo>
                  <a:close/>
                </a:path>
              </a:pathLst>
            </a:custGeom>
            <a:solidFill>
              <a:srgbClr val="808080">
                <a:alpha val="25098"/>
              </a:srgbClr>
            </a:solidFill>
            <a:ln w="9525">
              <a:noFill/>
              <a:round/>
              <a:headEnd/>
              <a:tailEnd/>
            </a:ln>
          </p:spPr>
          <p:txBody>
            <a:bodyPr lIns="72248" tIns="72248" rIns="72248" bIns="72248" anchor="ctr"/>
            <a:lstStyle/>
            <a:p>
              <a:endParaRPr lang="th-TH"/>
            </a:p>
          </p:txBody>
        </p:sp>
      </p:grpSp>
      <p:cxnSp>
        <p:nvCxnSpPr>
          <p:cNvPr id="15395" name="Straight Connector 40"/>
          <p:cNvCxnSpPr>
            <a:cxnSpLocks noChangeShapeType="1"/>
          </p:cNvCxnSpPr>
          <p:nvPr/>
        </p:nvCxnSpPr>
        <p:spPr bwMode="auto">
          <a:xfrm>
            <a:off x="0" y="447675"/>
            <a:ext cx="13004800" cy="71438"/>
          </a:xfrm>
          <a:prstGeom prst="line">
            <a:avLst/>
          </a:prstGeom>
          <a:noFill/>
          <a:ln w="38100" algn="ctr">
            <a:solidFill>
              <a:schemeClr val="bg1"/>
            </a:solidFill>
            <a:miter lim="0"/>
            <a:headEnd/>
            <a:tailEnd/>
          </a:ln>
        </p:spPr>
      </p:cxnSp>
      <p:cxnSp>
        <p:nvCxnSpPr>
          <p:cNvPr id="15396" name="Straight Connector 41"/>
          <p:cNvCxnSpPr>
            <a:cxnSpLocks noChangeShapeType="1"/>
          </p:cNvCxnSpPr>
          <p:nvPr/>
        </p:nvCxnSpPr>
        <p:spPr bwMode="auto">
          <a:xfrm>
            <a:off x="-1588" y="1590675"/>
            <a:ext cx="13004801" cy="71438"/>
          </a:xfrm>
          <a:prstGeom prst="line">
            <a:avLst/>
          </a:prstGeom>
          <a:noFill/>
          <a:ln w="76200" algn="ctr">
            <a:solidFill>
              <a:schemeClr val="bg1"/>
            </a:solidFill>
            <a:miter lim="0"/>
            <a:headEnd/>
            <a:tailEnd/>
          </a:ln>
        </p:spPr>
      </p:cxnSp>
      <p:sp>
        <p:nvSpPr>
          <p:cNvPr id="15397" name="Rectangle 6"/>
          <p:cNvSpPr>
            <a:spLocks/>
          </p:cNvSpPr>
          <p:nvPr/>
        </p:nvSpPr>
        <p:spPr bwMode="auto">
          <a:xfrm>
            <a:off x="0" y="1122363"/>
            <a:ext cx="13004800" cy="1066800"/>
          </a:xfrm>
          <a:prstGeom prst="rect">
            <a:avLst/>
          </a:prstGeom>
          <a:solidFill>
            <a:srgbClr val="D94C1F"/>
          </a:solidFill>
          <a:ln w="12700">
            <a:noFill/>
            <a:miter lim="0"/>
            <a:headEnd/>
            <a:tailEnd/>
          </a:ln>
        </p:spPr>
        <p:txBody>
          <a:bodyPr lIns="72248" tIns="72248" rIns="72248" bIns="72248" anchor="ctr"/>
          <a:lstStyle/>
          <a:p>
            <a:r>
              <a:rPr lang="en-US" b="1" cap="all"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   </a:t>
            </a:r>
            <a:r>
              <a:rPr lang="en-US" sz="4800" b="1" cap="all"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Research Results</a:t>
            </a:r>
            <a:endParaRPr lang="en-US" b="1" dirty="0" smtClean="0">
              <a:solidFill>
                <a:schemeClr val="bg1"/>
              </a:solidFill>
            </a:endParaRPr>
          </a:p>
        </p:txBody>
      </p:sp>
      <p:sp>
        <p:nvSpPr>
          <p:cNvPr id="82" name="Rectangle 26"/>
          <p:cNvSpPr txBox="1">
            <a:spLocks/>
          </p:cNvSpPr>
          <p:nvPr/>
        </p:nvSpPr>
        <p:spPr bwMode="auto">
          <a:xfrm>
            <a:off x="649288" y="860425"/>
            <a:ext cx="3648075" cy="1554163"/>
          </a:xfrm>
          <a:prstGeom prst="rect">
            <a:avLst/>
          </a:prstGeom>
          <a:noFill/>
          <a:ln w="12700" cap="flat">
            <a:miter lim="0"/>
            <a:headEnd/>
            <a:tailEnd/>
          </a:ln>
        </p:spPr>
        <p:txBody>
          <a:bodyPr lIns="72248" tIns="72248" rIns="72248" bIns="72248" anchor="ctr"/>
          <a:lstStyle/>
          <a:p>
            <a:pPr marL="39688" defTabSz="1300163" hangingPunct="0">
              <a:buClr>
                <a:srgbClr val="FFFFFF"/>
              </a:buClr>
              <a:buFont typeface="ArialMT" charset="0"/>
              <a:buNone/>
              <a:defRPr/>
            </a:pPr>
            <a:endParaRPr lang="th-TH" sz="8000" kern="0" dirty="0">
              <a:latin typeface="+mj-lt"/>
              <a:ea typeface="+mj-ea"/>
              <a:cs typeface="+mj-cs"/>
            </a:endParaRPr>
          </a:p>
        </p:txBody>
      </p:sp>
      <p:cxnSp>
        <p:nvCxnSpPr>
          <p:cNvPr id="15400" name="ตัวเชื่อมต่อตรง 89"/>
          <p:cNvCxnSpPr>
            <a:cxnSpLocks noChangeShapeType="1"/>
          </p:cNvCxnSpPr>
          <p:nvPr/>
        </p:nvCxnSpPr>
        <p:spPr bwMode="auto">
          <a:xfrm>
            <a:off x="0" y="989013"/>
            <a:ext cx="13004800" cy="0"/>
          </a:xfrm>
          <a:prstGeom prst="line">
            <a:avLst/>
          </a:prstGeom>
          <a:noFill/>
          <a:ln w="57150" algn="ctr">
            <a:solidFill>
              <a:srgbClr val="FF893F"/>
            </a:solidFill>
            <a:miter lim="0"/>
            <a:headEnd/>
            <a:tailEnd/>
          </a:ln>
        </p:spPr>
      </p:cxnSp>
      <p:grpSp>
        <p:nvGrpSpPr>
          <p:cNvPr id="15401" name="กลุ่ม 90"/>
          <p:cNvGrpSpPr>
            <a:grpSpLocks/>
          </p:cNvGrpSpPr>
          <p:nvPr/>
        </p:nvGrpSpPr>
        <p:grpSpPr bwMode="auto">
          <a:xfrm>
            <a:off x="8788400" y="1133475"/>
            <a:ext cx="4216400" cy="1079500"/>
            <a:chOff x="8788416" y="519082"/>
            <a:chExt cx="4216384" cy="1078903"/>
          </a:xfrm>
        </p:grpSpPr>
        <p:pic>
          <p:nvPicPr>
            <p:cNvPr id="15405" name="รูปภาพ 91" descr="mini01101.png"/>
            <p:cNvPicPr>
              <a:picLocks noChangeAspect="1"/>
            </p:cNvPicPr>
            <p:nvPr/>
          </p:nvPicPr>
          <p:blipFill>
            <a:blip r:embed="rId2"/>
            <a:srcRect/>
            <a:stretch>
              <a:fillRect/>
            </a:stretch>
          </p:blipFill>
          <p:spPr bwMode="auto">
            <a:xfrm>
              <a:off x="8788416" y="519082"/>
              <a:ext cx="1633593" cy="1078903"/>
            </a:xfrm>
            <a:prstGeom prst="rect">
              <a:avLst/>
            </a:prstGeom>
            <a:noFill/>
            <a:ln w="9525">
              <a:noFill/>
              <a:miter lim="800000"/>
              <a:headEnd/>
              <a:tailEnd/>
            </a:ln>
          </p:spPr>
        </p:pic>
        <p:pic>
          <p:nvPicPr>
            <p:cNvPr id="15406" name="รูปภาพ 92" descr="mini0132.png"/>
            <p:cNvPicPr>
              <a:picLocks noChangeAspect="1"/>
            </p:cNvPicPr>
            <p:nvPr/>
          </p:nvPicPr>
          <p:blipFill>
            <a:blip r:embed="rId3"/>
            <a:srcRect/>
            <a:stretch>
              <a:fillRect/>
            </a:stretch>
          </p:blipFill>
          <p:spPr bwMode="auto">
            <a:xfrm>
              <a:off x="11578454" y="519082"/>
              <a:ext cx="1426346" cy="1078903"/>
            </a:xfrm>
            <a:prstGeom prst="rect">
              <a:avLst/>
            </a:prstGeom>
            <a:noFill/>
            <a:ln w="9525">
              <a:noFill/>
              <a:miter lim="800000"/>
              <a:headEnd/>
              <a:tailEnd/>
            </a:ln>
          </p:spPr>
        </p:pic>
        <p:pic>
          <p:nvPicPr>
            <p:cNvPr id="15407" name="รูปภาพ 93" descr="mini01612.png"/>
            <p:cNvPicPr>
              <a:picLocks noChangeAspect="1"/>
            </p:cNvPicPr>
            <p:nvPr/>
          </p:nvPicPr>
          <p:blipFill>
            <a:blip r:embed="rId4"/>
            <a:srcRect/>
            <a:stretch>
              <a:fillRect/>
            </a:stretch>
          </p:blipFill>
          <p:spPr bwMode="auto">
            <a:xfrm>
              <a:off x="10074300" y="519082"/>
              <a:ext cx="1895699" cy="1078903"/>
            </a:xfrm>
            <a:prstGeom prst="rect">
              <a:avLst/>
            </a:prstGeom>
            <a:noFill/>
            <a:ln w="9525">
              <a:noFill/>
              <a:miter lim="800000"/>
              <a:headEnd/>
              <a:tailEnd/>
            </a:ln>
          </p:spPr>
        </p:pic>
      </p:grpSp>
      <p:grpSp>
        <p:nvGrpSpPr>
          <p:cNvPr id="12" name="กลุ่ม 70"/>
          <p:cNvGrpSpPr/>
          <p:nvPr/>
        </p:nvGrpSpPr>
        <p:grpSpPr>
          <a:xfrm>
            <a:off x="1101800" y="0"/>
            <a:ext cx="11903000" cy="916360"/>
            <a:chOff x="3762242" y="-1240110"/>
            <a:chExt cx="8411410"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72" name="AutoShape 3"/>
            <p:cNvSpPr>
              <a:spLocks/>
            </p:cNvSpPr>
            <p:nvPr/>
          </p:nvSpPr>
          <p:spPr bwMode="auto">
            <a:xfrm flipV="1">
              <a:off x="3762242" y="-1240110"/>
              <a:ext cx="3711438"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 name="connsiteX0" fmla="*/ 1546 w 17505"/>
                <a:gd name="connsiteY0" fmla="*/ 0 h 21600"/>
                <a:gd name="connsiteX1" fmla="*/ 0 w 17505"/>
                <a:gd name="connsiteY1" fmla="*/ 21600 h 21600"/>
                <a:gd name="connsiteX2" fmla="*/ 11864 w 17505"/>
                <a:gd name="connsiteY2" fmla="*/ 21600 h 21600"/>
                <a:gd name="connsiteX3" fmla="*/ 17505 w 17505"/>
                <a:gd name="connsiteY3" fmla="*/ 0 h 21600"/>
                <a:gd name="connsiteX4" fmla="*/ 1546 w 17505"/>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21600">
                  <a:moveTo>
                    <a:pt x="1546" y="0"/>
                  </a:moveTo>
                  <a:lnTo>
                    <a:pt x="0" y="21600"/>
                  </a:lnTo>
                  <a:lnTo>
                    <a:pt x="11864" y="21600"/>
                  </a:lnTo>
                  <a:lnTo>
                    <a:pt x="17505" y="0"/>
                  </a:lnTo>
                  <a:lnTo>
                    <a:pt x="1546"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73"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74"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pic>
        <p:nvPicPr>
          <p:cNvPr id="15403" name="รูปภาพ 94" descr="logo_kku2.gif"/>
          <p:cNvPicPr>
            <a:picLocks noChangeAspect="1"/>
          </p:cNvPicPr>
          <p:nvPr/>
        </p:nvPicPr>
        <p:blipFill>
          <a:blip r:embed="rId5"/>
          <a:srcRect/>
          <a:stretch>
            <a:fillRect/>
          </a:stretch>
        </p:blipFill>
        <p:spPr bwMode="auto">
          <a:xfrm>
            <a:off x="454025" y="144463"/>
            <a:ext cx="393700" cy="700087"/>
          </a:xfrm>
          <a:prstGeom prst="rect">
            <a:avLst/>
          </a:prstGeom>
          <a:noFill/>
          <a:ln w="9525">
            <a:noFill/>
            <a:miter lim="800000"/>
            <a:headEnd/>
            <a:tailEnd/>
          </a:ln>
        </p:spPr>
      </p:pic>
      <p:cxnSp>
        <p:nvCxnSpPr>
          <p:cNvPr id="15404" name="ตัวเชื่อมต่อตรง 95"/>
          <p:cNvCxnSpPr>
            <a:cxnSpLocks noChangeShapeType="1"/>
          </p:cNvCxnSpPr>
          <p:nvPr/>
        </p:nvCxnSpPr>
        <p:spPr bwMode="auto">
          <a:xfrm>
            <a:off x="1317625" y="823913"/>
            <a:ext cx="11687175" cy="0"/>
          </a:xfrm>
          <a:prstGeom prst="line">
            <a:avLst/>
          </a:prstGeom>
          <a:noFill/>
          <a:ln w="76200" algn="ctr">
            <a:solidFill>
              <a:schemeClr val="bg1"/>
            </a:solidFill>
            <a:miter lim="0"/>
            <a:headEnd/>
            <a:tailEnd/>
          </a:ln>
        </p:spPr>
      </p:cxn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1"/>
          <p:cNvSpPr>
            <a:spLocks/>
          </p:cNvSpPr>
          <p:nvPr/>
        </p:nvSpPr>
        <p:spPr bwMode="auto">
          <a:xfrm>
            <a:off x="0" y="1636713"/>
            <a:ext cx="13004800" cy="649287"/>
          </a:xfrm>
          <a:prstGeom prst="rect">
            <a:avLst/>
          </a:prstGeom>
          <a:solidFill>
            <a:srgbClr val="808080">
              <a:alpha val="25098"/>
            </a:srgbClr>
          </a:solidFill>
          <a:ln w="12700">
            <a:noFill/>
            <a:miter lim="0"/>
            <a:headEnd/>
            <a:tailEnd/>
          </a:ln>
        </p:spPr>
        <p:txBody>
          <a:bodyPr lIns="72248" tIns="72248" rIns="72248" bIns="72248" anchor="ctr"/>
          <a:lstStyle/>
          <a:p>
            <a:pPr algn="ctr" hangingPunct="0"/>
            <a:endParaRPr lang="th-TH"/>
          </a:p>
        </p:txBody>
      </p:sp>
      <p:grpSp>
        <p:nvGrpSpPr>
          <p:cNvPr id="2" name="Group 2"/>
          <p:cNvGrpSpPr>
            <a:grpSpLocks/>
          </p:cNvGrpSpPr>
          <p:nvPr/>
        </p:nvGrpSpPr>
        <p:grpSpPr bwMode="auto">
          <a:xfrm>
            <a:off x="8158163" y="915988"/>
            <a:ext cx="4897437" cy="1244600"/>
            <a:chOff x="0" y="0"/>
            <a:chExt cx="358" cy="98"/>
          </a:xfrm>
        </p:grpSpPr>
        <p:sp>
          <p:nvSpPr>
            <p:cNvPr id="3092" name="AutoShape 3"/>
            <p:cNvSpPr>
              <a:spLocks/>
            </p:cNvSpPr>
            <p:nvPr/>
          </p:nvSpPr>
          <p:spPr bwMode="auto">
            <a:xfrm>
              <a:off x="0" y="0"/>
              <a:ext cx="162"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40" y="0"/>
                  </a:moveTo>
                  <a:lnTo>
                    <a:pt x="0" y="21600"/>
                  </a:lnTo>
                  <a:lnTo>
                    <a:pt x="15959" y="21600"/>
                  </a:lnTo>
                  <a:lnTo>
                    <a:pt x="2160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3" name="AutoShape 4"/>
            <p:cNvSpPr>
              <a:spLocks/>
            </p:cNvSpPr>
            <p:nvPr/>
          </p:nvSpPr>
          <p:spPr bwMode="auto">
            <a:xfrm rot="10800000">
              <a:off x="128" y="0"/>
              <a:ext cx="166"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4" name="AutoShape 5"/>
            <p:cNvSpPr>
              <a:spLocks/>
            </p:cNvSpPr>
            <p:nvPr/>
          </p:nvSpPr>
          <p:spPr bwMode="auto">
            <a:xfrm>
              <a:off x="259" y="0"/>
              <a:ext cx="99"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8853" y="21582"/>
                  </a:lnTo>
                  <a:lnTo>
                    <a:pt x="21600" y="21600"/>
                  </a:lnTo>
                  <a:lnTo>
                    <a:pt x="21548" y="17"/>
                  </a:lnTo>
                  <a:lnTo>
                    <a:pt x="0" y="0"/>
                  </a:lnTo>
                  <a:close/>
                </a:path>
              </a:pathLst>
            </a:custGeom>
            <a:solidFill>
              <a:srgbClr val="808080">
                <a:alpha val="25098"/>
              </a:srgbClr>
            </a:solidFill>
            <a:ln w="9525">
              <a:noFill/>
              <a:round/>
              <a:headEnd/>
              <a:tailEnd/>
            </a:ln>
          </p:spPr>
          <p:txBody>
            <a:bodyPr lIns="72248" tIns="72248" rIns="72248" bIns="72248" anchor="ctr"/>
            <a:lstStyle/>
            <a:p>
              <a:endParaRPr lang="th-TH"/>
            </a:p>
          </p:txBody>
        </p:sp>
      </p:grpSp>
      <p:cxnSp>
        <p:nvCxnSpPr>
          <p:cNvPr id="3079" name="Straight Connector 41"/>
          <p:cNvCxnSpPr>
            <a:cxnSpLocks noChangeShapeType="1"/>
          </p:cNvCxnSpPr>
          <p:nvPr/>
        </p:nvCxnSpPr>
        <p:spPr bwMode="auto">
          <a:xfrm>
            <a:off x="-1588" y="1590675"/>
            <a:ext cx="13004801" cy="71438"/>
          </a:xfrm>
          <a:prstGeom prst="line">
            <a:avLst/>
          </a:prstGeom>
          <a:noFill/>
          <a:ln w="76200" algn="ctr">
            <a:solidFill>
              <a:schemeClr val="bg1"/>
            </a:solidFill>
            <a:miter lim="0"/>
            <a:headEnd/>
            <a:tailEnd/>
          </a:ln>
        </p:spPr>
      </p:cxnSp>
      <p:sp>
        <p:nvSpPr>
          <p:cNvPr id="3080" name="Rectangle 6"/>
          <p:cNvSpPr>
            <a:spLocks/>
          </p:cNvSpPr>
          <p:nvPr/>
        </p:nvSpPr>
        <p:spPr bwMode="auto">
          <a:xfrm>
            <a:off x="0" y="1122363"/>
            <a:ext cx="13004800" cy="1066800"/>
          </a:xfrm>
          <a:prstGeom prst="rect">
            <a:avLst/>
          </a:prstGeom>
          <a:solidFill>
            <a:srgbClr val="D94C1F"/>
          </a:solidFill>
          <a:ln w="12700">
            <a:noFill/>
            <a:miter lim="0"/>
            <a:headEnd/>
            <a:tailEnd/>
          </a:ln>
        </p:spPr>
        <p:txBody>
          <a:bodyPr lIns="72248" tIns="72248" rIns="72248" bIns="72248" anchor="ctr"/>
          <a:lstStyle/>
          <a:p>
            <a:pPr algn="ctr" hangingPunct="0"/>
            <a:endParaRPr lang="th-TH"/>
          </a:p>
        </p:txBody>
      </p:sp>
      <p:pic>
        <p:nvPicPr>
          <p:cNvPr id="3081" name="รูปภาพ 38" descr="Untitled-1.png"/>
          <p:cNvPicPr>
            <a:picLocks noChangeAspect="1"/>
          </p:cNvPicPr>
          <p:nvPr/>
        </p:nvPicPr>
        <p:blipFill>
          <a:blip r:embed="rId2"/>
          <a:srcRect l="48795" t="25333" b="50667"/>
          <a:stretch>
            <a:fillRect/>
          </a:stretch>
        </p:blipFill>
        <p:spPr bwMode="auto">
          <a:xfrm>
            <a:off x="0" y="1131888"/>
            <a:ext cx="2765425" cy="1296987"/>
          </a:xfrm>
          <a:prstGeom prst="rect">
            <a:avLst/>
          </a:prstGeom>
          <a:noFill/>
          <a:ln w="9525">
            <a:noFill/>
            <a:miter lim="800000"/>
            <a:headEnd/>
            <a:tailEnd/>
          </a:ln>
        </p:spPr>
      </p:pic>
      <p:sp>
        <p:nvSpPr>
          <p:cNvPr id="40" name="Rectangle 26"/>
          <p:cNvSpPr txBox="1">
            <a:spLocks/>
          </p:cNvSpPr>
          <p:nvPr/>
        </p:nvSpPr>
        <p:spPr bwMode="auto">
          <a:xfrm>
            <a:off x="649288" y="860425"/>
            <a:ext cx="10353706" cy="1554163"/>
          </a:xfrm>
          <a:prstGeom prst="rect">
            <a:avLst/>
          </a:prstGeom>
          <a:noFill/>
          <a:ln w="12700" cap="flat">
            <a:miter lim="0"/>
            <a:headEnd/>
            <a:tailEnd/>
          </a:ln>
        </p:spPr>
        <p:txBody>
          <a:bodyPr lIns="72248" tIns="72248" rIns="72248" bIns="72248" anchor="ctr"/>
          <a:lstStyle/>
          <a:p>
            <a:r>
              <a:rPr lang="en-US" sz="5400" b="1" cap="all"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Research Results</a:t>
            </a:r>
            <a:endParaRPr lang="en-US" sz="5400" b="1" dirty="0" smtClean="0">
              <a:solidFill>
                <a:schemeClr val="bg1"/>
              </a:solidFill>
            </a:endParaRPr>
          </a:p>
        </p:txBody>
      </p:sp>
      <p:cxnSp>
        <p:nvCxnSpPr>
          <p:cNvPr id="3083" name="ตัวเชื่อมต่อตรง 46"/>
          <p:cNvCxnSpPr>
            <a:cxnSpLocks noChangeShapeType="1"/>
          </p:cNvCxnSpPr>
          <p:nvPr/>
        </p:nvCxnSpPr>
        <p:spPr bwMode="auto">
          <a:xfrm>
            <a:off x="2901950" y="823913"/>
            <a:ext cx="10102850" cy="0"/>
          </a:xfrm>
          <a:prstGeom prst="line">
            <a:avLst/>
          </a:prstGeom>
          <a:noFill/>
          <a:ln w="76200" algn="ctr">
            <a:solidFill>
              <a:schemeClr val="bg1"/>
            </a:solidFill>
            <a:miter lim="0"/>
            <a:headEnd/>
            <a:tailEnd/>
          </a:ln>
        </p:spPr>
      </p:cxnSp>
      <p:cxnSp>
        <p:nvCxnSpPr>
          <p:cNvPr id="3084" name="ตัวเชื่อมต่อตรง 47"/>
          <p:cNvCxnSpPr>
            <a:cxnSpLocks noChangeShapeType="1"/>
          </p:cNvCxnSpPr>
          <p:nvPr/>
        </p:nvCxnSpPr>
        <p:spPr bwMode="auto">
          <a:xfrm>
            <a:off x="0" y="989013"/>
            <a:ext cx="13004800" cy="0"/>
          </a:xfrm>
          <a:prstGeom prst="line">
            <a:avLst/>
          </a:prstGeom>
          <a:noFill/>
          <a:ln w="57150" algn="ctr">
            <a:solidFill>
              <a:srgbClr val="FF893F"/>
            </a:solidFill>
            <a:miter lim="0"/>
            <a:headEnd/>
            <a:tailEnd/>
          </a:ln>
        </p:spPr>
      </p:cxnSp>
      <p:grpSp>
        <p:nvGrpSpPr>
          <p:cNvPr id="3" name="กลุ่ม 54"/>
          <p:cNvGrpSpPr/>
          <p:nvPr/>
        </p:nvGrpSpPr>
        <p:grpSpPr>
          <a:xfrm>
            <a:off x="1101800" y="0"/>
            <a:ext cx="11903000" cy="916360"/>
            <a:chOff x="3762242" y="-1240110"/>
            <a:chExt cx="8411410"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56" name="AutoShape 3"/>
            <p:cNvSpPr>
              <a:spLocks/>
            </p:cNvSpPr>
            <p:nvPr/>
          </p:nvSpPr>
          <p:spPr bwMode="auto">
            <a:xfrm flipV="1">
              <a:off x="3762242" y="-1240110"/>
              <a:ext cx="3711438"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 name="connsiteX0" fmla="*/ 1546 w 17505"/>
                <a:gd name="connsiteY0" fmla="*/ 0 h 21600"/>
                <a:gd name="connsiteX1" fmla="*/ 0 w 17505"/>
                <a:gd name="connsiteY1" fmla="*/ 21600 h 21600"/>
                <a:gd name="connsiteX2" fmla="*/ 11864 w 17505"/>
                <a:gd name="connsiteY2" fmla="*/ 21600 h 21600"/>
                <a:gd name="connsiteX3" fmla="*/ 17505 w 17505"/>
                <a:gd name="connsiteY3" fmla="*/ 0 h 21600"/>
                <a:gd name="connsiteX4" fmla="*/ 1546 w 17505"/>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21600">
                  <a:moveTo>
                    <a:pt x="1546" y="0"/>
                  </a:moveTo>
                  <a:lnTo>
                    <a:pt x="0" y="21600"/>
                  </a:lnTo>
                  <a:lnTo>
                    <a:pt x="11864" y="21600"/>
                  </a:lnTo>
                  <a:lnTo>
                    <a:pt x="17505" y="0"/>
                  </a:lnTo>
                  <a:lnTo>
                    <a:pt x="1546"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7"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8"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pic>
        <p:nvPicPr>
          <p:cNvPr id="3087" name="รูปภาพ 58" descr="logo_kku2.gif"/>
          <p:cNvPicPr>
            <a:picLocks noChangeAspect="1"/>
          </p:cNvPicPr>
          <p:nvPr/>
        </p:nvPicPr>
        <p:blipFill>
          <a:blip r:embed="rId3"/>
          <a:srcRect/>
          <a:stretch>
            <a:fillRect/>
          </a:stretch>
        </p:blipFill>
        <p:spPr bwMode="auto">
          <a:xfrm>
            <a:off x="454025" y="144463"/>
            <a:ext cx="393700" cy="700087"/>
          </a:xfrm>
          <a:prstGeom prst="rect">
            <a:avLst/>
          </a:prstGeom>
          <a:noFill/>
          <a:ln w="9525">
            <a:noFill/>
            <a:miter lim="800000"/>
            <a:headEnd/>
            <a:tailEnd/>
          </a:ln>
        </p:spPr>
      </p:pic>
      <p:cxnSp>
        <p:nvCxnSpPr>
          <p:cNvPr id="3088" name="ตัวเชื่อมต่อตรง 59"/>
          <p:cNvCxnSpPr>
            <a:cxnSpLocks noChangeShapeType="1"/>
          </p:cNvCxnSpPr>
          <p:nvPr/>
        </p:nvCxnSpPr>
        <p:spPr bwMode="auto">
          <a:xfrm>
            <a:off x="1317625" y="823913"/>
            <a:ext cx="11687175" cy="0"/>
          </a:xfrm>
          <a:prstGeom prst="line">
            <a:avLst/>
          </a:prstGeom>
          <a:noFill/>
          <a:ln w="76200" algn="ctr">
            <a:solidFill>
              <a:schemeClr val="bg1"/>
            </a:solidFill>
            <a:miter lim="0"/>
            <a:headEnd/>
            <a:tailEnd/>
          </a:ln>
        </p:spPr>
      </p:cxnSp>
      <p:sp>
        <p:nvSpPr>
          <p:cNvPr id="27" name="TextBox 26"/>
          <p:cNvSpPr txBox="1"/>
          <p:nvPr/>
        </p:nvSpPr>
        <p:spPr>
          <a:xfrm>
            <a:off x="9002730" y="1804966"/>
            <a:ext cx="3698448" cy="1200329"/>
          </a:xfrm>
          <a:prstGeom prst="rect">
            <a:avLst/>
          </a:prstGeom>
          <a:noFill/>
        </p:spPr>
        <p:txBody>
          <a:bodyPr wrap="none" rtlCol="0">
            <a:spAutoFit/>
          </a:bodyPr>
          <a:lstStyle/>
          <a:p>
            <a:r>
              <a:rPr lang="en-US" b="1" dirty="0" smtClean="0"/>
              <a:t> </a:t>
            </a:r>
          </a:p>
          <a:p>
            <a:r>
              <a:rPr lang="en-US" b="1" dirty="0" smtClean="0"/>
              <a:t>Hospital Levels </a:t>
            </a:r>
            <a:endParaRPr lang="th-TH" b="1" dirty="0"/>
          </a:p>
        </p:txBody>
      </p:sp>
      <p:graphicFrame>
        <p:nvGraphicFramePr>
          <p:cNvPr id="28" name="แผนภูมิ 27"/>
          <p:cNvGraphicFramePr/>
          <p:nvPr/>
        </p:nvGraphicFramePr>
        <p:xfrm>
          <a:off x="930236" y="2447908"/>
          <a:ext cx="9787006" cy="6500858"/>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ตัวยึดเนื้อหา 21"/>
          <p:cNvGraphicFramePr>
            <a:graphicFrameLocks noGrp="1"/>
          </p:cNvGraphicFramePr>
          <p:nvPr>
            <p:ph idx="1"/>
          </p:nvPr>
        </p:nvGraphicFramePr>
        <p:xfrm>
          <a:off x="430170" y="2617496"/>
          <a:ext cx="12287336" cy="6339840"/>
        </p:xfrm>
        <a:graphic>
          <a:graphicData uri="http://schemas.openxmlformats.org/drawingml/2006/table">
            <a:tbl>
              <a:tblPr firstRow="1" bandRow="1">
                <a:tableStyleId>{5C22544A-7EE6-4342-B048-85BDC9FD1C3A}</a:tableStyleId>
              </a:tblPr>
              <a:tblGrid>
                <a:gridCol w="6068663"/>
                <a:gridCol w="1800111"/>
                <a:gridCol w="1489604"/>
                <a:gridCol w="1500198"/>
                <a:gridCol w="1428760"/>
              </a:tblGrid>
              <a:tr h="370840">
                <a:tc>
                  <a:txBody>
                    <a:bodyPr/>
                    <a:lstStyle/>
                    <a:p>
                      <a:pPr algn="ctr"/>
                      <a:r>
                        <a:rPr lang="en-US" sz="3600" dirty="0" smtClean="0"/>
                        <a:t>Strategies </a:t>
                      </a:r>
                      <a:endParaRPr lang="th-TH" sz="3600" dirty="0"/>
                    </a:p>
                  </a:txBody>
                  <a:tcPr anchor="ctr"/>
                </a:tc>
                <a:tc>
                  <a:txBody>
                    <a:bodyPr/>
                    <a:lstStyle/>
                    <a:p>
                      <a:pPr algn="ctr"/>
                      <a:r>
                        <a:rPr lang="en-US" sz="2400" dirty="0" smtClean="0"/>
                        <a:t>North part</a:t>
                      </a:r>
                    </a:p>
                    <a:p>
                      <a:pPr algn="ctr"/>
                      <a:r>
                        <a:rPr lang="en-US" sz="2400" dirty="0" smtClean="0"/>
                        <a:t>(N=132)</a:t>
                      </a:r>
                      <a:endParaRPr lang="th-TH" sz="2400" dirty="0"/>
                    </a:p>
                  </a:txBody>
                  <a:tcPr/>
                </a:tc>
                <a:tc>
                  <a:txBody>
                    <a:bodyPr/>
                    <a:lstStyle/>
                    <a:p>
                      <a:pPr algn="ctr"/>
                      <a:r>
                        <a:rPr lang="en-US" sz="2400" dirty="0" smtClean="0"/>
                        <a:t>Central part</a:t>
                      </a:r>
                    </a:p>
                    <a:p>
                      <a:pPr algn="ctr"/>
                      <a:r>
                        <a:rPr lang="en-US" sz="2400" dirty="0" smtClean="0"/>
                        <a:t>(N=122)</a:t>
                      </a:r>
                      <a:endParaRPr lang="th-TH" sz="2400" dirty="0"/>
                    </a:p>
                  </a:txBody>
                  <a:tcPr/>
                </a:tc>
                <a:tc>
                  <a:txBody>
                    <a:bodyPr/>
                    <a:lstStyle/>
                    <a:p>
                      <a:pPr algn="ctr"/>
                      <a:r>
                        <a:rPr lang="en-US" sz="2000" dirty="0" smtClean="0"/>
                        <a:t>Northeast part</a:t>
                      </a:r>
                    </a:p>
                    <a:p>
                      <a:pPr algn="ctr"/>
                      <a:r>
                        <a:rPr lang="en-US" sz="2000" dirty="0" smtClean="0"/>
                        <a:t>(N=190)</a:t>
                      </a:r>
                      <a:endParaRPr lang="th-TH" sz="2000" dirty="0"/>
                    </a:p>
                  </a:txBody>
                  <a:tcPr/>
                </a:tc>
                <a:tc>
                  <a:txBody>
                    <a:bodyPr/>
                    <a:lstStyle/>
                    <a:p>
                      <a:pPr algn="ctr"/>
                      <a:r>
                        <a:rPr lang="en-US" sz="2400" dirty="0" smtClean="0"/>
                        <a:t>South part</a:t>
                      </a:r>
                    </a:p>
                    <a:p>
                      <a:pPr algn="ctr"/>
                      <a:r>
                        <a:rPr lang="en-US" sz="2400" dirty="0" smtClean="0"/>
                        <a:t>(N=74)</a:t>
                      </a:r>
                      <a:endParaRPr lang="th-TH" sz="2400" dirty="0"/>
                    </a:p>
                  </a:txBody>
                  <a:tcPr/>
                </a:tc>
              </a:tr>
              <a:tr h="370840">
                <a:tc>
                  <a:txBody>
                    <a:bodyPr/>
                    <a:lstStyle/>
                    <a:p>
                      <a:r>
                        <a:rPr lang="en-US" dirty="0" smtClean="0"/>
                        <a:t>1. Establishment of AEC awareness</a:t>
                      </a:r>
                      <a:endParaRPr lang="th-TH" dirty="0"/>
                    </a:p>
                  </a:txBody>
                  <a:tcPr/>
                </a:tc>
                <a:tc>
                  <a:txBody>
                    <a:bodyPr/>
                    <a:lstStyle/>
                    <a:p>
                      <a:pPr algn="ctr"/>
                      <a:r>
                        <a:rPr lang="en-US" sz="2400" dirty="0" smtClean="0">
                          <a:solidFill>
                            <a:srgbClr val="FF5117"/>
                          </a:solidFill>
                        </a:rPr>
                        <a:t>1.71</a:t>
                      </a:r>
                      <a:r>
                        <a:rPr lang="en-US" sz="2400" dirty="0" smtClean="0"/>
                        <a:t> (.67)</a:t>
                      </a:r>
                      <a:endParaRPr lang="th-TH" sz="2400" dirty="0"/>
                    </a:p>
                  </a:txBody>
                  <a:tcPr/>
                </a:tc>
                <a:tc>
                  <a:txBody>
                    <a:bodyPr/>
                    <a:lstStyle/>
                    <a:p>
                      <a:pPr algn="ctr"/>
                      <a:r>
                        <a:rPr lang="en-US" sz="2400" dirty="0" smtClean="0">
                          <a:solidFill>
                            <a:srgbClr val="FF5117"/>
                          </a:solidFill>
                        </a:rPr>
                        <a:t>1.74</a:t>
                      </a:r>
                      <a:r>
                        <a:rPr lang="en-US" sz="2400" dirty="0" smtClean="0"/>
                        <a:t>(.62)</a:t>
                      </a:r>
                      <a:endParaRPr lang="th-TH" sz="2400" dirty="0"/>
                    </a:p>
                  </a:txBody>
                  <a:tcPr/>
                </a:tc>
                <a:tc>
                  <a:txBody>
                    <a:bodyPr/>
                    <a:lstStyle/>
                    <a:p>
                      <a:pPr algn="ctr"/>
                      <a:r>
                        <a:rPr lang="en-US" sz="2400" dirty="0" smtClean="0">
                          <a:solidFill>
                            <a:srgbClr val="FF5117"/>
                          </a:solidFill>
                        </a:rPr>
                        <a:t>1.71</a:t>
                      </a:r>
                      <a:r>
                        <a:rPr lang="en-US" sz="2400" dirty="0" smtClean="0"/>
                        <a:t>(.67)</a:t>
                      </a:r>
                      <a:endParaRPr lang="th-TH" sz="2400" dirty="0"/>
                    </a:p>
                  </a:txBody>
                  <a:tcPr/>
                </a:tc>
                <a:tc>
                  <a:txBody>
                    <a:bodyPr/>
                    <a:lstStyle/>
                    <a:p>
                      <a:pPr algn="ctr"/>
                      <a:r>
                        <a:rPr lang="en-US" sz="2400" dirty="0" smtClean="0">
                          <a:solidFill>
                            <a:srgbClr val="FF5117"/>
                          </a:solidFill>
                        </a:rPr>
                        <a:t>1.68</a:t>
                      </a:r>
                      <a:r>
                        <a:rPr lang="en-US" sz="2400" dirty="0" smtClean="0"/>
                        <a:t>(.65)</a:t>
                      </a:r>
                      <a:endParaRPr lang="th-TH" sz="2400" dirty="0"/>
                    </a:p>
                  </a:txBody>
                  <a:tcPr/>
                </a:tc>
              </a:tr>
              <a:tr h="370840">
                <a:tc>
                  <a:txBody>
                    <a:bodyPr/>
                    <a:lstStyle/>
                    <a:p>
                      <a:r>
                        <a:rPr lang="en-US" sz="2800" dirty="0" smtClean="0">
                          <a:solidFill>
                            <a:schemeClr val="tx1"/>
                          </a:solidFill>
                        </a:rPr>
                        <a:t>2. Nursing personnel competency</a:t>
                      </a:r>
                      <a:r>
                        <a:rPr lang="en-US" sz="2800" baseline="0" dirty="0" smtClean="0">
                          <a:solidFill>
                            <a:schemeClr val="tx1"/>
                          </a:solidFill>
                        </a:rPr>
                        <a:t> development</a:t>
                      </a:r>
                      <a:endParaRPr lang="th-TH" dirty="0">
                        <a:solidFill>
                          <a:schemeClr val="tx1"/>
                        </a:solidFill>
                      </a:endParaRPr>
                    </a:p>
                  </a:txBody>
                  <a:tcPr/>
                </a:tc>
                <a:tc>
                  <a:txBody>
                    <a:bodyPr/>
                    <a:lstStyle/>
                    <a:p>
                      <a:pPr algn="ctr"/>
                      <a:r>
                        <a:rPr lang="en-US" sz="2400" dirty="0" smtClean="0"/>
                        <a:t>2.34(.59)</a:t>
                      </a:r>
                      <a:endParaRPr lang="th-TH" sz="2400" dirty="0"/>
                    </a:p>
                  </a:txBody>
                  <a:tcPr/>
                </a:tc>
                <a:tc>
                  <a:txBody>
                    <a:bodyPr/>
                    <a:lstStyle/>
                    <a:p>
                      <a:pPr algn="ctr"/>
                      <a:r>
                        <a:rPr lang="en-US" sz="2400" dirty="0" smtClean="0"/>
                        <a:t>2.17(.61)</a:t>
                      </a:r>
                      <a:endParaRPr lang="th-TH" sz="2400" dirty="0"/>
                    </a:p>
                  </a:txBody>
                  <a:tcPr/>
                </a:tc>
                <a:tc>
                  <a:txBody>
                    <a:bodyPr/>
                    <a:lstStyle/>
                    <a:p>
                      <a:pPr algn="ctr"/>
                      <a:r>
                        <a:rPr lang="en-US" sz="2400" dirty="0" smtClean="0"/>
                        <a:t>2.27(.59)</a:t>
                      </a:r>
                      <a:endParaRPr lang="th-TH" sz="2400" dirty="0"/>
                    </a:p>
                  </a:txBody>
                  <a:tcPr/>
                </a:tc>
                <a:tc>
                  <a:txBody>
                    <a:bodyPr/>
                    <a:lstStyle/>
                    <a:p>
                      <a:pPr algn="ctr"/>
                      <a:r>
                        <a:rPr lang="en-US" sz="2400" dirty="0" smtClean="0"/>
                        <a:t>2.11(.57)</a:t>
                      </a:r>
                      <a:endParaRPr lang="th-TH" sz="2400" dirty="0"/>
                    </a:p>
                  </a:txBody>
                  <a:tcPr>
                    <a:solidFill>
                      <a:srgbClr val="66FFFF"/>
                    </a:solidFill>
                  </a:tcPr>
                </a:tc>
              </a:tr>
              <a:tr h="370840">
                <a:tc>
                  <a:txBody>
                    <a:bodyPr/>
                    <a:lstStyle/>
                    <a:p>
                      <a:r>
                        <a:rPr lang="en-US" sz="2800" dirty="0" smtClean="0">
                          <a:solidFill>
                            <a:schemeClr val="tx1"/>
                          </a:solidFill>
                        </a:rPr>
                        <a:t>3. Nursing manpower management system development</a:t>
                      </a:r>
                      <a:endParaRPr lang="th-TH" dirty="0">
                        <a:solidFill>
                          <a:schemeClr val="tx1"/>
                        </a:solidFill>
                      </a:endParaRPr>
                    </a:p>
                  </a:txBody>
                  <a:tcPr/>
                </a:tc>
                <a:tc>
                  <a:txBody>
                    <a:bodyPr/>
                    <a:lstStyle/>
                    <a:p>
                      <a:pPr algn="ctr"/>
                      <a:r>
                        <a:rPr lang="en-US" sz="2400" dirty="0" smtClean="0"/>
                        <a:t>2.82(.67)</a:t>
                      </a:r>
                      <a:endParaRPr lang="th-TH" sz="2400" dirty="0"/>
                    </a:p>
                  </a:txBody>
                  <a:tcPr>
                    <a:solidFill>
                      <a:srgbClr val="66FFFF"/>
                    </a:solidFill>
                  </a:tcPr>
                </a:tc>
                <a:tc>
                  <a:txBody>
                    <a:bodyPr/>
                    <a:lstStyle/>
                    <a:p>
                      <a:pPr algn="ctr"/>
                      <a:r>
                        <a:rPr lang="en-US" sz="2400" dirty="0" smtClean="0"/>
                        <a:t>2.69(.63)</a:t>
                      </a:r>
                      <a:endParaRPr lang="th-TH" sz="2400" dirty="0"/>
                    </a:p>
                  </a:txBody>
                  <a:tcPr/>
                </a:tc>
                <a:tc>
                  <a:txBody>
                    <a:bodyPr/>
                    <a:lstStyle/>
                    <a:p>
                      <a:pPr algn="ctr"/>
                      <a:r>
                        <a:rPr lang="en-US" sz="2400" dirty="0" smtClean="0"/>
                        <a:t>2.80(.74)</a:t>
                      </a:r>
                      <a:endParaRPr lang="th-TH" sz="2400" dirty="0"/>
                    </a:p>
                  </a:txBody>
                  <a:tcPr/>
                </a:tc>
                <a:tc>
                  <a:txBody>
                    <a:bodyPr/>
                    <a:lstStyle/>
                    <a:p>
                      <a:pPr algn="ctr"/>
                      <a:r>
                        <a:rPr lang="en-US" sz="2400" dirty="0" smtClean="0"/>
                        <a:t>2.61(.63)</a:t>
                      </a:r>
                      <a:endParaRPr lang="th-TH" sz="2400" dirty="0"/>
                    </a:p>
                  </a:txBody>
                  <a:tcPr/>
                </a:tc>
              </a:tr>
              <a:tr h="370840">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2800" dirty="0" smtClean="0">
                          <a:solidFill>
                            <a:schemeClr val="tx1"/>
                          </a:solidFill>
                        </a:rPr>
                        <a:t>4. Development of the nursing service system of emergency medical services / disaster and emerging diseases / reemerging.</a:t>
                      </a:r>
                    </a:p>
                  </a:txBody>
                  <a:tcPr/>
                </a:tc>
                <a:tc>
                  <a:txBody>
                    <a:bodyPr/>
                    <a:lstStyle/>
                    <a:p>
                      <a:pPr algn="ctr"/>
                      <a:r>
                        <a:rPr lang="en-US" sz="2400" dirty="0" smtClean="0"/>
                        <a:t>2.52(.64)</a:t>
                      </a:r>
                      <a:endParaRPr lang="th-TH" sz="2400" dirty="0"/>
                    </a:p>
                  </a:txBody>
                  <a:tcPr/>
                </a:tc>
                <a:tc>
                  <a:txBody>
                    <a:bodyPr/>
                    <a:lstStyle/>
                    <a:p>
                      <a:pPr algn="ctr"/>
                      <a:r>
                        <a:rPr lang="en-US" sz="2400" dirty="0" smtClean="0"/>
                        <a:t>2.36(.62)</a:t>
                      </a:r>
                      <a:endParaRPr lang="th-TH" sz="2400" dirty="0"/>
                    </a:p>
                  </a:txBody>
                  <a:tcPr/>
                </a:tc>
                <a:tc>
                  <a:txBody>
                    <a:bodyPr/>
                    <a:lstStyle/>
                    <a:p>
                      <a:pPr algn="ctr"/>
                      <a:r>
                        <a:rPr lang="en-US" sz="2400" dirty="0" smtClean="0"/>
                        <a:t>2.44(.66)</a:t>
                      </a:r>
                      <a:endParaRPr lang="th-TH" sz="2400" dirty="0"/>
                    </a:p>
                  </a:txBody>
                  <a:tcPr/>
                </a:tc>
                <a:tc>
                  <a:txBody>
                    <a:bodyPr/>
                    <a:lstStyle/>
                    <a:p>
                      <a:pPr algn="ctr"/>
                      <a:r>
                        <a:rPr lang="en-US" sz="2400" dirty="0" smtClean="0"/>
                        <a:t>2.36(.65)</a:t>
                      </a:r>
                      <a:endParaRPr lang="th-TH" sz="2400" dirty="0"/>
                    </a:p>
                  </a:txBody>
                  <a:tcPr/>
                </a:tc>
              </a:tr>
              <a:tr h="370840">
                <a:tc>
                  <a: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sz="2800" dirty="0" smtClean="0">
                          <a:solidFill>
                            <a:schemeClr val="tx1"/>
                          </a:solidFill>
                        </a:rPr>
                        <a:t>5. Raising the quality of nursing service.</a:t>
                      </a:r>
                      <a:endParaRPr lang="th-TH" sz="2800" dirty="0" smtClean="0">
                        <a:solidFill>
                          <a:schemeClr val="tx1"/>
                        </a:solidFill>
                      </a:endParaRPr>
                    </a:p>
                  </a:txBody>
                  <a:tcPr/>
                </a:tc>
                <a:tc>
                  <a:txBody>
                    <a:bodyPr/>
                    <a:lstStyle/>
                    <a:p>
                      <a:pPr algn="ctr"/>
                      <a:r>
                        <a:rPr lang="en-US" sz="2400" dirty="0" smtClean="0"/>
                        <a:t>2.37(.61)</a:t>
                      </a:r>
                      <a:endParaRPr lang="th-TH" sz="2400" dirty="0"/>
                    </a:p>
                  </a:txBody>
                  <a:tcPr/>
                </a:tc>
                <a:tc>
                  <a:txBody>
                    <a:bodyPr/>
                    <a:lstStyle/>
                    <a:p>
                      <a:pPr algn="ctr"/>
                      <a:r>
                        <a:rPr lang="en-US" sz="2400" dirty="0" smtClean="0"/>
                        <a:t>2.19(.55)</a:t>
                      </a:r>
                      <a:endParaRPr lang="th-TH" sz="2400" dirty="0"/>
                    </a:p>
                  </a:txBody>
                  <a:tcPr/>
                </a:tc>
                <a:tc>
                  <a:txBody>
                    <a:bodyPr/>
                    <a:lstStyle/>
                    <a:p>
                      <a:pPr algn="ctr"/>
                      <a:r>
                        <a:rPr lang="en-US" sz="2400" dirty="0" smtClean="0"/>
                        <a:t>2.30(.65)</a:t>
                      </a:r>
                      <a:endParaRPr lang="th-TH" sz="2400" dirty="0"/>
                    </a:p>
                  </a:txBody>
                  <a:tcPr/>
                </a:tc>
                <a:tc>
                  <a:txBody>
                    <a:bodyPr/>
                    <a:lstStyle/>
                    <a:p>
                      <a:pPr algn="ctr"/>
                      <a:r>
                        <a:rPr lang="en-US" sz="2400" dirty="0" smtClean="0"/>
                        <a:t>2.19(.60)</a:t>
                      </a:r>
                      <a:endParaRPr lang="th-TH" sz="2400" dirty="0"/>
                    </a:p>
                  </a:txBody>
                  <a:tcPr/>
                </a:tc>
              </a:tr>
            </a:tbl>
          </a:graphicData>
        </a:graphic>
      </p:graphicFrame>
      <p:sp>
        <p:nvSpPr>
          <p:cNvPr id="3077" name="Rectangle 1"/>
          <p:cNvSpPr>
            <a:spLocks/>
          </p:cNvSpPr>
          <p:nvPr/>
        </p:nvSpPr>
        <p:spPr bwMode="auto">
          <a:xfrm>
            <a:off x="0" y="1636713"/>
            <a:ext cx="13004800" cy="649287"/>
          </a:xfrm>
          <a:prstGeom prst="rect">
            <a:avLst/>
          </a:prstGeom>
          <a:solidFill>
            <a:srgbClr val="808080">
              <a:alpha val="25098"/>
            </a:srgbClr>
          </a:solidFill>
          <a:ln w="12700">
            <a:noFill/>
            <a:miter lim="0"/>
            <a:headEnd/>
            <a:tailEnd/>
          </a:ln>
        </p:spPr>
        <p:txBody>
          <a:bodyPr lIns="72248" tIns="72248" rIns="72248" bIns="72248" anchor="ctr"/>
          <a:lstStyle/>
          <a:p>
            <a:pPr algn="ctr" hangingPunct="0"/>
            <a:endParaRPr lang="th-TH"/>
          </a:p>
        </p:txBody>
      </p:sp>
      <p:grpSp>
        <p:nvGrpSpPr>
          <p:cNvPr id="2" name="Group 2"/>
          <p:cNvGrpSpPr>
            <a:grpSpLocks/>
          </p:cNvGrpSpPr>
          <p:nvPr/>
        </p:nvGrpSpPr>
        <p:grpSpPr bwMode="auto">
          <a:xfrm>
            <a:off x="8158163" y="915988"/>
            <a:ext cx="4897437" cy="1244600"/>
            <a:chOff x="0" y="0"/>
            <a:chExt cx="358" cy="98"/>
          </a:xfrm>
        </p:grpSpPr>
        <p:sp>
          <p:nvSpPr>
            <p:cNvPr id="3092" name="AutoShape 3"/>
            <p:cNvSpPr>
              <a:spLocks/>
            </p:cNvSpPr>
            <p:nvPr/>
          </p:nvSpPr>
          <p:spPr bwMode="auto">
            <a:xfrm>
              <a:off x="0" y="0"/>
              <a:ext cx="162"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40" y="0"/>
                  </a:moveTo>
                  <a:lnTo>
                    <a:pt x="0" y="21600"/>
                  </a:lnTo>
                  <a:lnTo>
                    <a:pt x="15959" y="21600"/>
                  </a:lnTo>
                  <a:lnTo>
                    <a:pt x="2160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3" name="AutoShape 4"/>
            <p:cNvSpPr>
              <a:spLocks/>
            </p:cNvSpPr>
            <p:nvPr/>
          </p:nvSpPr>
          <p:spPr bwMode="auto">
            <a:xfrm rot="10800000">
              <a:off x="128" y="0"/>
              <a:ext cx="166"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3094" name="AutoShape 5"/>
            <p:cNvSpPr>
              <a:spLocks/>
            </p:cNvSpPr>
            <p:nvPr/>
          </p:nvSpPr>
          <p:spPr bwMode="auto">
            <a:xfrm>
              <a:off x="259" y="0"/>
              <a:ext cx="99"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8853" y="21582"/>
                  </a:lnTo>
                  <a:lnTo>
                    <a:pt x="21600" y="21600"/>
                  </a:lnTo>
                  <a:lnTo>
                    <a:pt x="21548" y="17"/>
                  </a:lnTo>
                  <a:lnTo>
                    <a:pt x="0" y="0"/>
                  </a:lnTo>
                  <a:close/>
                </a:path>
              </a:pathLst>
            </a:custGeom>
            <a:solidFill>
              <a:srgbClr val="808080">
                <a:alpha val="25098"/>
              </a:srgbClr>
            </a:solidFill>
            <a:ln w="9525">
              <a:noFill/>
              <a:round/>
              <a:headEnd/>
              <a:tailEnd/>
            </a:ln>
          </p:spPr>
          <p:txBody>
            <a:bodyPr lIns="72248" tIns="72248" rIns="72248" bIns="72248" anchor="ctr"/>
            <a:lstStyle/>
            <a:p>
              <a:endParaRPr lang="th-TH"/>
            </a:p>
          </p:txBody>
        </p:sp>
      </p:grpSp>
      <p:cxnSp>
        <p:nvCxnSpPr>
          <p:cNvPr id="3079" name="Straight Connector 41"/>
          <p:cNvCxnSpPr>
            <a:cxnSpLocks noChangeShapeType="1"/>
          </p:cNvCxnSpPr>
          <p:nvPr/>
        </p:nvCxnSpPr>
        <p:spPr bwMode="auto">
          <a:xfrm>
            <a:off x="-1588" y="1590675"/>
            <a:ext cx="13004801" cy="71438"/>
          </a:xfrm>
          <a:prstGeom prst="line">
            <a:avLst/>
          </a:prstGeom>
          <a:noFill/>
          <a:ln w="76200" algn="ctr">
            <a:solidFill>
              <a:schemeClr val="bg1"/>
            </a:solidFill>
            <a:miter lim="0"/>
            <a:headEnd/>
            <a:tailEnd/>
          </a:ln>
        </p:spPr>
      </p:cxnSp>
      <p:sp>
        <p:nvSpPr>
          <p:cNvPr id="3080" name="Rectangle 6"/>
          <p:cNvSpPr>
            <a:spLocks/>
          </p:cNvSpPr>
          <p:nvPr/>
        </p:nvSpPr>
        <p:spPr bwMode="auto">
          <a:xfrm>
            <a:off x="0" y="1122363"/>
            <a:ext cx="13004800" cy="1066800"/>
          </a:xfrm>
          <a:prstGeom prst="rect">
            <a:avLst/>
          </a:prstGeom>
          <a:solidFill>
            <a:srgbClr val="D94C1F"/>
          </a:solidFill>
          <a:ln w="12700">
            <a:noFill/>
            <a:miter lim="0"/>
            <a:headEnd/>
            <a:tailEnd/>
          </a:ln>
        </p:spPr>
        <p:txBody>
          <a:bodyPr lIns="72248" tIns="72248" rIns="72248" bIns="72248" anchor="ctr"/>
          <a:lstStyle/>
          <a:p>
            <a:pPr algn="ctr" hangingPunct="0"/>
            <a:endParaRPr lang="th-TH"/>
          </a:p>
        </p:txBody>
      </p:sp>
      <p:pic>
        <p:nvPicPr>
          <p:cNvPr id="3081" name="รูปภาพ 38" descr="Untitled-1.png"/>
          <p:cNvPicPr>
            <a:picLocks noChangeAspect="1"/>
          </p:cNvPicPr>
          <p:nvPr/>
        </p:nvPicPr>
        <p:blipFill>
          <a:blip r:embed="rId2"/>
          <a:srcRect l="48795" t="25333" b="50667"/>
          <a:stretch>
            <a:fillRect/>
          </a:stretch>
        </p:blipFill>
        <p:spPr bwMode="auto">
          <a:xfrm>
            <a:off x="0" y="1131888"/>
            <a:ext cx="2765425" cy="1296987"/>
          </a:xfrm>
          <a:prstGeom prst="rect">
            <a:avLst/>
          </a:prstGeom>
          <a:noFill/>
          <a:ln w="9525">
            <a:noFill/>
            <a:miter lim="800000"/>
            <a:headEnd/>
            <a:tailEnd/>
          </a:ln>
        </p:spPr>
      </p:pic>
      <p:sp>
        <p:nvSpPr>
          <p:cNvPr id="40" name="Rectangle 26"/>
          <p:cNvSpPr txBox="1">
            <a:spLocks/>
          </p:cNvSpPr>
          <p:nvPr/>
        </p:nvSpPr>
        <p:spPr bwMode="auto">
          <a:xfrm>
            <a:off x="649288" y="860425"/>
            <a:ext cx="10353706" cy="1554163"/>
          </a:xfrm>
          <a:prstGeom prst="rect">
            <a:avLst/>
          </a:prstGeom>
          <a:noFill/>
          <a:ln w="12700" cap="flat">
            <a:miter lim="0"/>
            <a:headEnd/>
            <a:tailEnd/>
          </a:ln>
        </p:spPr>
        <p:txBody>
          <a:bodyPr lIns="72248" tIns="72248" rIns="72248" bIns="72248" anchor="ctr"/>
          <a:lstStyle/>
          <a:p>
            <a:r>
              <a:rPr lang="en-US" sz="5400" b="1" cap="all" dirty="0" smtClean="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rPr>
              <a:t>Research Results</a:t>
            </a:r>
            <a:endParaRPr lang="en-US" sz="5400" b="1" dirty="0" smtClean="0">
              <a:solidFill>
                <a:schemeClr val="bg1"/>
              </a:solidFill>
            </a:endParaRPr>
          </a:p>
        </p:txBody>
      </p:sp>
      <p:cxnSp>
        <p:nvCxnSpPr>
          <p:cNvPr id="3083" name="ตัวเชื่อมต่อตรง 46"/>
          <p:cNvCxnSpPr>
            <a:cxnSpLocks noChangeShapeType="1"/>
          </p:cNvCxnSpPr>
          <p:nvPr/>
        </p:nvCxnSpPr>
        <p:spPr bwMode="auto">
          <a:xfrm>
            <a:off x="2901950" y="823913"/>
            <a:ext cx="10102850" cy="0"/>
          </a:xfrm>
          <a:prstGeom prst="line">
            <a:avLst/>
          </a:prstGeom>
          <a:noFill/>
          <a:ln w="76200" algn="ctr">
            <a:solidFill>
              <a:schemeClr val="bg1"/>
            </a:solidFill>
            <a:miter lim="0"/>
            <a:headEnd/>
            <a:tailEnd/>
          </a:ln>
        </p:spPr>
      </p:cxnSp>
      <p:cxnSp>
        <p:nvCxnSpPr>
          <p:cNvPr id="3084" name="ตัวเชื่อมต่อตรง 47"/>
          <p:cNvCxnSpPr>
            <a:cxnSpLocks noChangeShapeType="1"/>
          </p:cNvCxnSpPr>
          <p:nvPr/>
        </p:nvCxnSpPr>
        <p:spPr bwMode="auto">
          <a:xfrm>
            <a:off x="0" y="989013"/>
            <a:ext cx="13004800" cy="0"/>
          </a:xfrm>
          <a:prstGeom prst="line">
            <a:avLst/>
          </a:prstGeom>
          <a:noFill/>
          <a:ln w="57150" algn="ctr">
            <a:solidFill>
              <a:srgbClr val="FF893F"/>
            </a:solidFill>
            <a:miter lim="0"/>
            <a:headEnd/>
            <a:tailEnd/>
          </a:ln>
        </p:spPr>
      </p:cxnSp>
      <p:grpSp>
        <p:nvGrpSpPr>
          <p:cNvPr id="3" name="กลุ่ม 54"/>
          <p:cNvGrpSpPr/>
          <p:nvPr/>
        </p:nvGrpSpPr>
        <p:grpSpPr>
          <a:xfrm>
            <a:off x="1101800" y="0"/>
            <a:ext cx="11903000" cy="916360"/>
            <a:chOff x="3762242" y="-1240110"/>
            <a:chExt cx="8411410"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56" name="AutoShape 3"/>
            <p:cNvSpPr>
              <a:spLocks/>
            </p:cNvSpPr>
            <p:nvPr/>
          </p:nvSpPr>
          <p:spPr bwMode="auto">
            <a:xfrm flipV="1">
              <a:off x="3762242" y="-1240110"/>
              <a:ext cx="3711438"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 name="connsiteX0" fmla="*/ 1546 w 17505"/>
                <a:gd name="connsiteY0" fmla="*/ 0 h 21600"/>
                <a:gd name="connsiteX1" fmla="*/ 0 w 17505"/>
                <a:gd name="connsiteY1" fmla="*/ 21600 h 21600"/>
                <a:gd name="connsiteX2" fmla="*/ 11864 w 17505"/>
                <a:gd name="connsiteY2" fmla="*/ 21600 h 21600"/>
                <a:gd name="connsiteX3" fmla="*/ 17505 w 17505"/>
                <a:gd name="connsiteY3" fmla="*/ 0 h 21600"/>
                <a:gd name="connsiteX4" fmla="*/ 1546 w 17505"/>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21600">
                  <a:moveTo>
                    <a:pt x="1546" y="0"/>
                  </a:moveTo>
                  <a:lnTo>
                    <a:pt x="0" y="21600"/>
                  </a:lnTo>
                  <a:lnTo>
                    <a:pt x="11864" y="21600"/>
                  </a:lnTo>
                  <a:lnTo>
                    <a:pt x="17505" y="0"/>
                  </a:lnTo>
                  <a:lnTo>
                    <a:pt x="1546"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7"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8"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pic>
        <p:nvPicPr>
          <p:cNvPr id="3087" name="รูปภาพ 58" descr="logo_kku2.gif"/>
          <p:cNvPicPr>
            <a:picLocks noChangeAspect="1"/>
          </p:cNvPicPr>
          <p:nvPr/>
        </p:nvPicPr>
        <p:blipFill>
          <a:blip r:embed="rId3"/>
          <a:srcRect/>
          <a:stretch>
            <a:fillRect/>
          </a:stretch>
        </p:blipFill>
        <p:spPr bwMode="auto">
          <a:xfrm>
            <a:off x="454025" y="144463"/>
            <a:ext cx="393700" cy="700087"/>
          </a:xfrm>
          <a:prstGeom prst="rect">
            <a:avLst/>
          </a:prstGeom>
          <a:noFill/>
          <a:ln w="9525">
            <a:noFill/>
            <a:miter lim="800000"/>
            <a:headEnd/>
            <a:tailEnd/>
          </a:ln>
        </p:spPr>
      </p:pic>
      <p:cxnSp>
        <p:nvCxnSpPr>
          <p:cNvPr id="3088" name="ตัวเชื่อมต่อตรง 59"/>
          <p:cNvCxnSpPr>
            <a:cxnSpLocks noChangeShapeType="1"/>
          </p:cNvCxnSpPr>
          <p:nvPr/>
        </p:nvCxnSpPr>
        <p:spPr bwMode="auto">
          <a:xfrm>
            <a:off x="1317625" y="823913"/>
            <a:ext cx="11687175" cy="0"/>
          </a:xfrm>
          <a:prstGeom prst="line">
            <a:avLst/>
          </a:prstGeom>
          <a:noFill/>
          <a:ln w="76200" algn="ctr">
            <a:solidFill>
              <a:schemeClr val="bg1"/>
            </a:solidFill>
            <a:miter lim="0"/>
            <a:headEnd/>
            <a:tailEnd/>
          </a:ln>
        </p:spPr>
      </p:cxn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4" name="AutoShape 10"/>
          <p:cNvSpPr>
            <a:spLocks/>
          </p:cNvSpPr>
          <p:nvPr/>
        </p:nvSpPr>
        <p:spPr bwMode="auto">
          <a:xfrm>
            <a:off x="8215313" y="4375150"/>
            <a:ext cx="2795587" cy="37528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90" y="0"/>
                </a:moveTo>
                <a:lnTo>
                  <a:pt x="21600" y="21600"/>
                </a:lnTo>
                <a:lnTo>
                  <a:pt x="0" y="21600"/>
                </a:lnTo>
                <a:lnTo>
                  <a:pt x="69" y="5406"/>
                </a:lnTo>
              </a:path>
            </a:pathLst>
          </a:custGeom>
          <a:gradFill flip="none" rotWithShape="1">
            <a:gsLst>
              <a:gs pos="0">
                <a:schemeClr val="accent5">
                  <a:lumMod val="75000"/>
                </a:schemeClr>
              </a:gs>
              <a:gs pos="100000">
                <a:srgbClr val="FFFFFF"/>
              </a:gs>
            </a:gsLst>
            <a:lin ang="5160000" scaled="0"/>
            <a:tileRect/>
          </a:gradFill>
          <a:ln w="9525" cap="flat" cmpd="sng">
            <a:noFill/>
            <a:prstDash val="solid"/>
            <a:round/>
            <a:headEnd/>
            <a:tailEnd/>
          </a:ln>
          <a:effectLst/>
        </p:spPr>
        <p:txBody>
          <a:bodyPr lIns="72248" tIns="72248" rIns="72248" bIns="72248" anchor="ctr"/>
          <a:lstStyle/>
          <a:p>
            <a:pPr algn="ctr" hangingPunct="0">
              <a:defRPr/>
            </a:pPr>
            <a:endParaRPr lang="th-TH"/>
          </a:p>
        </p:txBody>
      </p:sp>
      <p:sp>
        <p:nvSpPr>
          <p:cNvPr id="19459" name="AutoShape 11"/>
          <p:cNvSpPr>
            <a:spLocks/>
          </p:cNvSpPr>
          <p:nvPr/>
        </p:nvSpPr>
        <p:spPr bwMode="auto">
          <a:xfrm>
            <a:off x="5221288" y="4738688"/>
            <a:ext cx="2817812" cy="37560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42" y="0"/>
                </a:moveTo>
                <a:lnTo>
                  <a:pt x="21600" y="3738"/>
                </a:lnTo>
                <a:lnTo>
                  <a:pt x="21600" y="21353"/>
                </a:lnTo>
                <a:lnTo>
                  <a:pt x="0" y="21600"/>
                </a:lnTo>
                <a:lnTo>
                  <a:pt x="0" y="5075"/>
                </a:lnTo>
              </a:path>
            </a:pathLst>
          </a:custGeom>
          <a:gradFill rotWithShape="1">
            <a:gsLst>
              <a:gs pos="0">
                <a:srgbClr val="BF4D00"/>
              </a:gs>
              <a:gs pos="100000">
                <a:srgbClr val="FFFFFF"/>
              </a:gs>
            </a:gsLst>
            <a:lin ang="5400000"/>
          </a:gradFill>
          <a:ln w="9525">
            <a:noFill/>
            <a:round/>
            <a:headEnd/>
            <a:tailEnd/>
          </a:ln>
        </p:spPr>
        <p:txBody>
          <a:bodyPr lIns="72248" tIns="72248" rIns="72248" bIns="72248" anchor="ctr"/>
          <a:lstStyle/>
          <a:p>
            <a:endParaRPr lang="th-TH"/>
          </a:p>
        </p:txBody>
      </p:sp>
      <p:sp>
        <p:nvSpPr>
          <p:cNvPr id="21516" name="AutoShape 12"/>
          <p:cNvSpPr>
            <a:spLocks/>
          </p:cNvSpPr>
          <p:nvPr/>
        </p:nvSpPr>
        <p:spPr bwMode="auto">
          <a:xfrm>
            <a:off x="2181225" y="4662487"/>
            <a:ext cx="2952750" cy="38862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42" y="0"/>
                </a:moveTo>
                <a:lnTo>
                  <a:pt x="21600" y="4880"/>
                </a:lnTo>
                <a:lnTo>
                  <a:pt x="21600" y="21600"/>
                </a:lnTo>
                <a:lnTo>
                  <a:pt x="0" y="21600"/>
                </a:lnTo>
                <a:lnTo>
                  <a:pt x="0" y="7682"/>
                </a:lnTo>
              </a:path>
            </a:pathLst>
          </a:custGeom>
          <a:gradFill flip="none" rotWithShape="1">
            <a:gsLst>
              <a:gs pos="0">
                <a:schemeClr val="accent4">
                  <a:lumMod val="60000"/>
                  <a:lumOff val="40000"/>
                </a:schemeClr>
              </a:gs>
              <a:gs pos="100000">
                <a:srgbClr val="FFFFFF"/>
              </a:gs>
            </a:gsLst>
            <a:lin ang="4920000" scaled="0"/>
            <a:tileRect/>
          </a:gradFill>
          <a:ln w="9525" cap="flat" cmpd="sng">
            <a:noFill/>
            <a:prstDash val="solid"/>
            <a:round/>
            <a:headEnd/>
            <a:tailEnd/>
          </a:ln>
          <a:effectLst/>
        </p:spPr>
        <p:txBody>
          <a:bodyPr lIns="72248" tIns="72248" rIns="72248" bIns="72248" anchor="ctr"/>
          <a:lstStyle/>
          <a:p>
            <a:pPr algn="ctr" hangingPunct="0">
              <a:defRPr/>
            </a:pPr>
            <a:endParaRPr lang="th-TH"/>
          </a:p>
        </p:txBody>
      </p:sp>
      <p:sp>
        <p:nvSpPr>
          <p:cNvPr id="19461" name="Line 14"/>
          <p:cNvSpPr>
            <a:spLocks noChangeShapeType="1"/>
          </p:cNvSpPr>
          <p:nvPr/>
        </p:nvSpPr>
        <p:spPr bwMode="auto">
          <a:xfrm>
            <a:off x="5124450" y="5008563"/>
            <a:ext cx="1588" cy="3552825"/>
          </a:xfrm>
          <a:prstGeom prst="line">
            <a:avLst/>
          </a:prstGeom>
          <a:noFill/>
          <a:ln w="13546">
            <a:solidFill>
              <a:srgbClr val="1C1C1C"/>
            </a:solidFill>
            <a:prstDash val="lgDash"/>
            <a:round/>
            <a:headEnd/>
            <a:tailEnd/>
          </a:ln>
        </p:spPr>
        <p:txBody>
          <a:bodyPr/>
          <a:lstStyle/>
          <a:p>
            <a:endParaRPr lang="th-TH"/>
          </a:p>
        </p:txBody>
      </p:sp>
      <p:sp>
        <p:nvSpPr>
          <p:cNvPr id="19462" name="Line 15"/>
          <p:cNvSpPr>
            <a:spLocks noChangeShapeType="1"/>
          </p:cNvSpPr>
          <p:nvPr/>
        </p:nvSpPr>
        <p:spPr bwMode="auto">
          <a:xfrm>
            <a:off x="8128000" y="5008563"/>
            <a:ext cx="1588" cy="3552825"/>
          </a:xfrm>
          <a:prstGeom prst="line">
            <a:avLst/>
          </a:prstGeom>
          <a:noFill/>
          <a:ln w="13546">
            <a:solidFill>
              <a:srgbClr val="1C1C1C"/>
            </a:solidFill>
            <a:prstDash val="lgDash"/>
            <a:round/>
            <a:headEnd/>
            <a:tailEnd/>
          </a:ln>
        </p:spPr>
        <p:txBody>
          <a:bodyPr/>
          <a:lstStyle/>
          <a:p>
            <a:endParaRPr lang="th-TH"/>
          </a:p>
        </p:txBody>
      </p:sp>
      <p:sp>
        <p:nvSpPr>
          <p:cNvPr id="19463" name="Line 16"/>
          <p:cNvSpPr>
            <a:spLocks noChangeShapeType="1"/>
          </p:cNvSpPr>
          <p:nvPr/>
        </p:nvSpPr>
        <p:spPr bwMode="auto">
          <a:xfrm>
            <a:off x="11091863" y="4573588"/>
            <a:ext cx="1587" cy="3987800"/>
          </a:xfrm>
          <a:prstGeom prst="line">
            <a:avLst/>
          </a:prstGeom>
          <a:noFill/>
          <a:ln w="13546">
            <a:solidFill>
              <a:srgbClr val="1C1C1C"/>
            </a:solidFill>
            <a:prstDash val="lgDash"/>
            <a:round/>
            <a:headEnd/>
            <a:tailEnd/>
          </a:ln>
        </p:spPr>
        <p:txBody>
          <a:bodyPr/>
          <a:lstStyle/>
          <a:p>
            <a:endParaRPr lang="th-TH"/>
          </a:p>
        </p:txBody>
      </p:sp>
      <p:sp>
        <p:nvSpPr>
          <p:cNvPr id="21521" name="AutoShape 17"/>
          <p:cNvSpPr>
            <a:spLocks/>
          </p:cNvSpPr>
          <p:nvPr/>
        </p:nvSpPr>
        <p:spPr bwMode="auto">
          <a:xfrm>
            <a:off x="2181225" y="2932113"/>
            <a:ext cx="9998075" cy="2593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121"/>
                </a:moveTo>
                <a:lnTo>
                  <a:pt x="7526" y="6342"/>
                </a:lnTo>
                <a:lnTo>
                  <a:pt x="7956" y="12502"/>
                </a:lnTo>
                <a:lnTo>
                  <a:pt x="13441" y="4923"/>
                </a:lnTo>
                <a:lnTo>
                  <a:pt x="13757" y="10901"/>
                </a:lnTo>
                <a:lnTo>
                  <a:pt x="19183" y="5389"/>
                </a:lnTo>
                <a:lnTo>
                  <a:pt x="18753" y="0"/>
                </a:lnTo>
                <a:lnTo>
                  <a:pt x="21600" y="5450"/>
                </a:lnTo>
                <a:lnTo>
                  <a:pt x="19573" y="16858"/>
                </a:lnTo>
                <a:lnTo>
                  <a:pt x="19331" y="10982"/>
                </a:lnTo>
                <a:lnTo>
                  <a:pt x="12818" y="18661"/>
                </a:lnTo>
                <a:lnTo>
                  <a:pt x="12398" y="12562"/>
                </a:lnTo>
                <a:lnTo>
                  <a:pt x="6641" y="19614"/>
                </a:lnTo>
                <a:lnTo>
                  <a:pt x="6325" y="13494"/>
                </a:lnTo>
                <a:lnTo>
                  <a:pt x="331" y="21600"/>
                </a:lnTo>
                <a:lnTo>
                  <a:pt x="0" y="17121"/>
                </a:lnTo>
                <a:close/>
              </a:path>
            </a:pathLst>
          </a:custGeom>
          <a:gradFill rotWithShape="0">
            <a:gsLst>
              <a:gs pos="0">
                <a:srgbClr val="990000"/>
              </a:gs>
              <a:gs pos="100000">
                <a:srgbClr val="FF9933"/>
              </a:gs>
            </a:gsLst>
            <a:lin ang="0"/>
          </a:gradFill>
          <a:ln w="9525" cap="flat" cmpd="sng">
            <a:noFill/>
            <a:prstDash val="solid"/>
            <a:round/>
            <a:headEnd/>
            <a:tailEnd/>
          </a:ln>
          <a:effectLst>
            <a:outerShdw dist="101600" dir="16559998" algn="ctr" rotWithShape="0">
              <a:srgbClr val="FFAC00"/>
            </a:outerShdw>
          </a:effectLst>
        </p:spPr>
        <p:txBody>
          <a:bodyPr lIns="72248" tIns="72248" rIns="72248" bIns="72248" anchor="ctr"/>
          <a:lstStyle/>
          <a:p>
            <a:pPr algn="ctr" hangingPunct="0">
              <a:defRPr/>
            </a:pPr>
            <a:endParaRPr lang="th-TH"/>
          </a:p>
        </p:txBody>
      </p:sp>
      <p:sp>
        <p:nvSpPr>
          <p:cNvPr id="19466" name="Rectangle 25"/>
          <p:cNvSpPr>
            <a:spLocks/>
          </p:cNvSpPr>
          <p:nvPr/>
        </p:nvSpPr>
        <p:spPr bwMode="auto">
          <a:xfrm>
            <a:off x="2573310" y="5734056"/>
            <a:ext cx="2690812" cy="1785932"/>
          </a:xfrm>
          <a:prstGeom prst="rect">
            <a:avLst/>
          </a:prstGeom>
          <a:noFill/>
          <a:ln w="12700">
            <a:noFill/>
            <a:miter lim="0"/>
            <a:headEnd/>
            <a:tailEnd/>
          </a:ln>
        </p:spPr>
        <p:txBody>
          <a:bodyPr lIns="72248" tIns="72248" rIns="72248" bIns="72248"/>
          <a:lstStyle/>
          <a:p>
            <a:pPr marL="153988" indent="-114300" defTabSz="1300163" hangingPunct="0">
              <a:spcBef>
                <a:spcPts val="800"/>
              </a:spcBef>
              <a:buClr>
                <a:srgbClr val="1F3F5F"/>
              </a:buClr>
              <a:buFont typeface="ArialMT" charset="0"/>
              <a:buNone/>
            </a:pPr>
            <a:r>
              <a:rPr lang="en-US" sz="2400" dirty="0" smtClean="0"/>
              <a:t>Establish  a guideline of implementation of the strategies</a:t>
            </a:r>
            <a:endParaRPr lang="th-TH" sz="2400" dirty="0"/>
          </a:p>
        </p:txBody>
      </p:sp>
      <p:sp>
        <p:nvSpPr>
          <p:cNvPr id="19467" name="Rectangle 26"/>
          <p:cNvSpPr>
            <a:spLocks/>
          </p:cNvSpPr>
          <p:nvPr/>
        </p:nvSpPr>
        <p:spPr bwMode="auto">
          <a:xfrm>
            <a:off x="2254250" y="2692400"/>
            <a:ext cx="7170738" cy="889000"/>
          </a:xfrm>
          <a:prstGeom prst="rect">
            <a:avLst/>
          </a:prstGeom>
          <a:noFill/>
          <a:ln w="12700">
            <a:noFill/>
            <a:miter lim="0"/>
            <a:headEnd/>
            <a:tailEnd/>
          </a:ln>
        </p:spPr>
        <p:txBody>
          <a:bodyPr lIns="72248" tIns="72248" rIns="72248" bIns="72248"/>
          <a:lstStyle/>
          <a:p>
            <a:pPr marL="39688" defTabSz="1300163" hangingPunct="0">
              <a:buClr>
                <a:srgbClr val="000000"/>
              </a:buClr>
              <a:buFont typeface="ArialMT" charset="0"/>
              <a:buNone/>
            </a:pPr>
            <a:endParaRPr lang="th-TH" dirty="0"/>
          </a:p>
        </p:txBody>
      </p:sp>
      <p:grpSp>
        <p:nvGrpSpPr>
          <p:cNvPr id="3" name="Group 27"/>
          <p:cNvGrpSpPr>
            <a:grpSpLocks/>
          </p:cNvGrpSpPr>
          <p:nvPr/>
        </p:nvGrpSpPr>
        <p:grpSpPr bwMode="auto">
          <a:xfrm>
            <a:off x="5142484" y="7874000"/>
            <a:ext cx="2926366" cy="1280849"/>
            <a:chOff x="-18" y="-18"/>
            <a:chExt cx="231" cy="103"/>
          </a:xfrm>
          <a:solidFill>
            <a:schemeClr val="accent3">
              <a:lumMod val="75000"/>
            </a:schemeClr>
          </a:solidFill>
        </p:grpSpPr>
        <p:sp>
          <p:nvSpPr>
            <p:cNvPr id="21532" name="Rectangle 28"/>
            <p:cNvSpPr>
              <a:spLocks/>
            </p:cNvSpPr>
            <p:nvPr/>
          </p:nvSpPr>
          <p:spPr bwMode="auto">
            <a:xfrm>
              <a:off x="0" y="0"/>
              <a:ext cx="200" cy="36"/>
            </a:xfrm>
            <a:prstGeom prst="rect">
              <a:avLst/>
            </a:pr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21533" name="AutoShape 29"/>
            <p:cNvSpPr>
              <a:spLocks/>
            </p:cNvSpPr>
            <p:nvPr/>
          </p:nvSpPr>
          <p:spPr bwMode="auto">
            <a:xfrm>
              <a:off x="0" y="0"/>
              <a:ext cx="200" cy="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26" y="21600"/>
                  </a:lnTo>
                  <a:lnTo>
                    <a:pt x="21373" y="21600"/>
                  </a:lnTo>
                  <a:lnTo>
                    <a:pt x="2160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21534" name="AutoShape 30"/>
            <p:cNvSpPr>
              <a:spLocks/>
            </p:cNvSpPr>
            <p:nvPr/>
          </p:nvSpPr>
          <p:spPr bwMode="auto">
            <a:xfrm>
              <a:off x="0" y="0"/>
              <a:ext cx="3" cy="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1285"/>
                  </a:lnTo>
                  <a:lnTo>
                    <a:pt x="21600" y="20315"/>
                  </a:lnTo>
                  <a:lnTo>
                    <a:pt x="0" y="2160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21535" name="AutoShape 31"/>
            <p:cNvSpPr>
              <a:spLocks/>
            </p:cNvSpPr>
            <p:nvPr/>
          </p:nvSpPr>
          <p:spPr bwMode="auto">
            <a:xfrm>
              <a:off x="197" y="0"/>
              <a:ext cx="3" cy="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lnTo>
                    <a:pt x="0" y="1285"/>
                  </a:lnTo>
                  <a:lnTo>
                    <a:pt x="0" y="20315"/>
                  </a:lnTo>
                  <a:lnTo>
                    <a:pt x="21600" y="2160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21536" name="AutoShape 32"/>
            <p:cNvSpPr>
              <a:spLocks/>
            </p:cNvSpPr>
            <p:nvPr/>
          </p:nvSpPr>
          <p:spPr bwMode="auto">
            <a:xfrm>
              <a:off x="0" y="33"/>
              <a:ext cx="200" cy="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lnTo>
                    <a:pt x="21373" y="0"/>
                  </a:lnTo>
                  <a:lnTo>
                    <a:pt x="226" y="0"/>
                  </a:lnTo>
                  <a:lnTo>
                    <a:pt x="0" y="2160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21537" name="Rectangle 33"/>
            <p:cNvSpPr>
              <a:spLocks/>
            </p:cNvSpPr>
            <p:nvPr/>
          </p:nvSpPr>
          <p:spPr bwMode="auto">
            <a:xfrm>
              <a:off x="-18" y="-18"/>
              <a:ext cx="231" cy="103"/>
            </a:xfrm>
            <a:prstGeom prst="rect">
              <a:avLst/>
            </a:prstGeom>
            <a:grpFill/>
            <a:ln w="12700" cap="flat" cmpd="sng">
              <a:noFill/>
              <a:prstDash val="solid"/>
              <a:miter lim="0"/>
              <a:headEnd/>
              <a:tailEnd/>
            </a:ln>
            <a:effectLst/>
          </p:spPr>
          <p:txBody>
            <a:bodyPr lIns="54186" tIns="54186" rIns="54186" bIns="54186" anchor="ctr"/>
            <a:lstStyle/>
            <a:p>
              <a:pPr marL="50800" algn="ctr" defTabSz="1300163" hangingPunct="0">
                <a:lnSpc>
                  <a:spcPts val="2400"/>
                </a:lnSpc>
                <a:buClr>
                  <a:srgbClr val="FFFFFF"/>
                </a:buClr>
                <a:buFont typeface="ArialMT" charset="0"/>
                <a:buNone/>
                <a:defRPr/>
              </a:pPr>
              <a:r>
                <a:rPr lang="en-US" sz="2400" dirty="0" smtClean="0">
                  <a:solidFill>
                    <a:schemeClr val="bg1"/>
                  </a:solidFill>
                </a:rPr>
                <a:t>Nursing organizations in hospitals</a:t>
              </a:r>
              <a:r>
                <a:rPr lang="en-US" dirty="0" smtClean="0"/>
                <a:t> </a:t>
              </a:r>
              <a:endParaRPr lang="th-TH" dirty="0"/>
            </a:p>
          </p:txBody>
        </p:sp>
      </p:grpSp>
      <p:grpSp>
        <p:nvGrpSpPr>
          <p:cNvPr id="4" name="Group 34"/>
          <p:cNvGrpSpPr>
            <a:grpSpLocks/>
          </p:cNvGrpSpPr>
          <p:nvPr/>
        </p:nvGrpSpPr>
        <p:grpSpPr bwMode="auto">
          <a:xfrm>
            <a:off x="2282888" y="7811823"/>
            <a:ext cx="2711006" cy="733690"/>
            <a:chOff x="-2" y="-23"/>
            <a:chExt cx="214" cy="59"/>
          </a:xfrm>
          <a:solidFill>
            <a:schemeClr val="accent3">
              <a:lumMod val="75000"/>
            </a:schemeClr>
          </a:solidFill>
        </p:grpSpPr>
        <p:sp>
          <p:nvSpPr>
            <p:cNvPr id="21539" name="Rectangle 35"/>
            <p:cNvSpPr>
              <a:spLocks/>
            </p:cNvSpPr>
            <p:nvPr/>
          </p:nvSpPr>
          <p:spPr bwMode="auto">
            <a:xfrm>
              <a:off x="0" y="0"/>
              <a:ext cx="200" cy="36"/>
            </a:xfrm>
            <a:prstGeom prst="rect">
              <a:avLst/>
            </a:pr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21540" name="AutoShape 36"/>
            <p:cNvSpPr>
              <a:spLocks/>
            </p:cNvSpPr>
            <p:nvPr/>
          </p:nvSpPr>
          <p:spPr bwMode="auto">
            <a:xfrm>
              <a:off x="0" y="0"/>
              <a:ext cx="200" cy="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26" y="21600"/>
                  </a:lnTo>
                  <a:lnTo>
                    <a:pt x="21373" y="21600"/>
                  </a:lnTo>
                  <a:lnTo>
                    <a:pt x="2160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21541" name="AutoShape 37"/>
            <p:cNvSpPr>
              <a:spLocks/>
            </p:cNvSpPr>
            <p:nvPr/>
          </p:nvSpPr>
          <p:spPr bwMode="auto">
            <a:xfrm>
              <a:off x="0" y="0"/>
              <a:ext cx="3" cy="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1285"/>
                  </a:lnTo>
                  <a:lnTo>
                    <a:pt x="21600" y="20315"/>
                  </a:lnTo>
                  <a:lnTo>
                    <a:pt x="0" y="2160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21542" name="AutoShape 38"/>
            <p:cNvSpPr>
              <a:spLocks/>
            </p:cNvSpPr>
            <p:nvPr/>
          </p:nvSpPr>
          <p:spPr bwMode="auto">
            <a:xfrm>
              <a:off x="197" y="0"/>
              <a:ext cx="3" cy="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lnTo>
                    <a:pt x="0" y="1285"/>
                  </a:lnTo>
                  <a:lnTo>
                    <a:pt x="0" y="20315"/>
                  </a:lnTo>
                  <a:lnTo>
                    <a:pt x="21600" y="2160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21543" name="AutoShape 39"/>
            <p:cNvSpPr>
              <a:spLocks/>
            </p:cNvSpPr>
            <p:nvPr/>
          </p:nvSpPr>
          <p:spPr bwMode="auto">
            <a:xfrm>
              <a:off x="0" y="33"/>
              <a:ext cx="200" cy="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lnTo>
                    <a:pt x="21373" y="0"/>
                  </a:lnTo>
                  <a:lnTo>
                    <a:pt x="226" y="0"/>
                  </a:lnTo>
                  <a:lnTo>
                    <a:pt x="0" y="2160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21544" name="Rectangle 40"/>
            <p:cNvSpPr>
              <a:spLocks/>
            </p:cNvSpPr>
            <p:nvPr/>
          </p:nvSpPr>
          <p:spPr bwMode="auto">
            <a:xfrm>
              <a:off x="-2" y="-23"/>
              <a:ext cx="214" cy="58"/>
            </a:xfrm>
            <a:prstGeom prst="rect">
              <a:avLst/>
            </a:prstGeom>
            <a:grpFill/>
            <a:ln w="12700" cap="flat" cmpd="sng">
              <a:noFill/>
              <a:prstDash val="solid"/>
              <a:miter lim="0"/>
              <a:headEnd/>
              <a:tailEnd/>
            </a:ln>
            <a:effectLst/>
          </p:spPr>
          <p:txBody>
            <a:bodyPr lIns="54186" tIns="54186" rIns="54186" bIns="54186" anchor="ctr"/>
            <a:lstStyle/>
            <a:p>
              <a:pPr marL="50800" algn="ctr" defTabSz="1300163" hangingPunct="0">
                <a:buClr>
                  <a:srgbClr val="FFFFFF"/>
                </a:buClr>
                <a:buFont typeface="ArialMT" charset="0"/>
                <a:buNone/>
                <a:defRPr/>
              </a:pPr>
              <a:r>
                <a:rPr lang="en-US" sz="2200" dirty="0" smtClean="0">
                  <a:solidFill>
                    <a:srgbClr val="FFFFFF"/>
                  </a:solidFill>
                  <a:latin typeface="Arial" pitchFamily="34" charset="0"/>
                  <a:cs typeface="Arial" pitchFamily="34" charset="0"/>
                  <a:sym typeface="Arial" pitchFamily="34" charset="0"/>
                </a:rPr>
                <a:t>National nursing organizations</a:t>
              </a:r>
              <a:endParaRPr lang="th-TH" dirty="0"/>
            </a:p>
          </p:txBody>
        </p:sp>
      </p:grpSp>
      <p:sp>
        <p:nvSpPr>
          <p:cNvPr id="19470" name="Rectangle 41"/>
          <p:cNvSpPr>
            <a:spLocks/>
          </p:cNvSpPr>
          <p:nvPr/>
        </p:nvSpPr>
        <p:spPr bwMode="auto">
          <a:xfrm>
            <a:off x="5194300" y="5519742"/>
            <a:ext cx="2808298" cy="2214578"/>
          </a:xfrm>
          <a:prstGeom prst="rect">
            <a:avLst/>
          </a:prstGeom>
          <a:noFill/>
          <a:ln w="12700">
            <a:noFill/>
            <a:miter lim="0"/>
            <a:headEnd/>
            <a:tailEnd/>
          </a:ln>
        </p:spPr>
        <p:txBody>
          <a:bodyPr lIns="72248" tIns="72248" rIns="72248" bIns="72248"/>
          <a:lstStyle/>
          <a:p>
            <a:pPr marL="153988" indent="-114300" defTabSz="1300163" hangingPunct="0">
              <a:spcBef>
                <a:spcPts val="800"/>
              </a:spcBef>
              <a:buClr>
                <a:srgbClr val="1F3F5F"/>
              </a:buClr>
              <a:buFont typeface="ArialMT" charset="0"/>
              <a:buNone/>
            </a:pPr>
            <a:r>
              <a:rPr lang="en-US" sz="2200" dirty="0" smtClean="0">
                <a:solidFill>
                  <a:srgbClr val="1C1C1C"/>
                </a:solidFill>
                <a:latin typeface="Arial" pitchFamily="34" charset="0"/>
                <a:cs typeface="Arial" pitchFamily="34" charset="0"/>
                <a:sym typeface="Arial" pitchFamily="34" charset="0"/>
              </a:rPr>
              <a:t>Increase awareness of AEC changes in nursing personnel and focus on the implementation of the strategy.</a:t>
            </a:r>
            <a:endParaRPr lang="th-TH" sz="2200" dirty="0"/>
          </a:p>
        </p:txBody>
      </p:sp>
      <p:sp>
        <p:nvSpPr>
          <p:cNvPr id="19471" name="Rectangle 42"/>
          <p:cNvSpPr>
            <a:spLocks/>
          </p:cNvSpPr>
          <p:nvPr/>
        </p:nvSpPr>
        <p:spPr bwMode="auto">
          <a:xfrm>
            <a:off x="8229600" y="5519742"/>
            <a:ext cx="2690813" cy="2714644"/>
          </a:xfrm>
          <a:prstGeom prst="rect">
            <a:avLst/>
          </a:prstGeom>
          <a:noFill/>
          <a:ln w="12700">
            <a:noFill/>
            <a:miter lim="0"/>
            <a:headEnd/>
            <a:tailEnd/>
          </a:ln>
        </p:spPr>
        <p:txBody>
          <a:bodyPr lIns="72248" tIns="72248" rIns="72248" bIns="72248"/>
          <a:lstStyle/>
          <a:p>
            <a:pPr marL="153988" indent="-114300" defTabSz="1300163" hangingPunct="0">
              <a:spcBef>
                <a:spcPts val="800"/>
              </a:spcBef>
              <a:buClr>
                <a:srgbClr val="1F3F5F"/>
              </a:buClr>
              <a:buFont typeface="ArialMT" charset="0"/>
              <a:buNone/>
            </a:pPr>
            <a:r>
              <a:rPr lang="en-US" sz="2400" dirty="0" smtClean="0"/>
              <a:t>Nursing profession of Thailand will  be able to support the changes that will occur in the AEC.</a:t>
            </a:r>
            <a:endParaRPr lang="th-TH" sz="2400" dirty="0"/>
          </a:p>
        </p:txBody>
      </p:sp>
      <p:sp>
        <p:nvSpPr>
          <p:cNvPr id="19472" name="Rectangle 1"/>
          <p:cNvSpPr>
            <a:spLocks/>
          </p:cNvSpPr>
          <p:nvPr/>
        </p:nvSpPr>
        <p:spPr bwMode="auto">
          <a:xfrm>
            <a:off x="0" y="1636713"/>
            <a:ext cx="13004800" cy="649287"/>
          </a:xfrm>
          <a:prstGeom prst="rect">
            <a:avLst/>
          </a:prstGeom>
          <a:solidFill>
            <a:srgbClr val="808080">
              <a:alpha val="25098"/>
            </a:srgbClr>
          </a:solidFill>
          <a:ln w="12700">
            <a:noFill/>
            <a:miter lim="0"/>
            <a:headEnd/>
            <a:tailEnd/>
          </a:ln>
        </p:spPr>
        <p:txBody>
          <a:bodyPr lIns="72248" tIns="72248" rIns="72248" bIns="72248" anchor="ctr"/>
          <a:lstStyle/>
          <a:p>
            <a:pPr algn="ctr" hangingPunct="0"/>
            <a:endParaRPr lang="th-TH"/>
          </a:p>
        </p:txBody>
      </p:sp>
      <p:grpSp>
        <p:nvGrpSpPr>
          <p:cNvPr id="19473" name="Group 2"/>
          <p:cNvGrpSpPr>
            <a:grpSpLocks/>
          </p:cNvGrpSpPr>
          <p:nvPr/>
        </p:nvGrpSpPr>
        <p:grpSpPr bwMode="auto">
          <a:xfrm>
            <a:off x="8158163" y="915988"/>
            <a:ext cx="4897437" cy="1244600"/>
            <a:chOff x="0" y="0"/>
            <a:chExt cx="358" cy="98"/>
          </a:xfrm>
        </p:grpSpPr>
        <p:sp>
          <p:nvSpPr>
            <p:cNvPr id="19487" name="AutoShape 3"/>
            <p:cNvSpPr>
              <a:spLocks/>
            </p:cNvSpPr>
            <p:nvPr/>
          </p:nvSpPr>
          <p:spPr bwMode="auto">
            <a:xfrm>
              <a:off x="0" y="0"/>
              <a:ext cx="162"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5640" y="0"/>
                  </a:moveTo>
                  <a:lnTo>
                    <a:pt x="0" y="21600"/>
                  </a:lnTo>
                  <a:lnTo>
                    <a:pt x="15959" y="21600"/>
                  </a:lnTo>
                  <a:lnTo>
                    <a:pt x="2160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19488" name="AutoShape 4"/>
            <p:cNvSpPr>
              <a:spLocks/>
            </p:cNvSpPr>
            <p:nvPr/>
          </p:nvSpPr>
          <p:spPr bwMode="auto">
            <a:xfrm rot="10800000">
              <a:off x="128" y="0"/>
              <a:ext cx="166"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lnTo>
                    <a:pt x="0" y="0"/>
                  </a:lnTo>
                  <a:close/>
                </a:path>
              </a:pathLst>
            </a:custGeom>
            <a:solidFill>
              <a:srgbClr val="808080">
                <a:alpha val="25098"/>
              </a:srgbClr>
            </a:solidFill>
            <a:ln w="12700">
              <a:noFill/>
              <a:miter lim="0"/>
              <a:headEnd/>
              <a:tailEnd/>
            </a:ln>
          </p:spPr>
          <p:txBody>
            <a:bodyPr lIns="72248" tIns="72248" rIns="72248" bIns="72248" anchor="ctr"/>
            <a:lstStyle/>
            <a:p>
              <a:endParaRPr lang="th-TH"/>
            </a:p>
          </p:txBody>
        </p:sp>
        <p:sp>
          <p:nvSpPr>
            <p:cNvPr id="19489" name="AutoShape 5"/>
            <p:cNvSpPr>
              <a:spLocks/>
            </p:cNvSpPr>
            <p:nvPr/>
          </p:nvSpPr>
          <p:spPr bwMode="auto">
            <a:xfrm>
              <a:off x="259" y="0"/>
              <a:ext cx="99" cy="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8853" y="21582"/>
                  </a:lnTo>
                  <a:lnTo>
                    <a:pt x="21600" y="21600"/>
                  </a:lnTo>
                  <a:lnTo>
                    <a:pt x="21548" y="17"/>
                  </a:lnTo>
                  <a:lnTo>
                    <a:pt x="0" y="0"/>
                  </a:lnTo>
                  <a:close/>
                </a:path>
              </a:pathLst>
            </a:custGeom>
            <a:solidFill>
              <a:srgbClr val="808080">
                <a:alpha val="25098"/>
              </a:srgbClr>
            </a:solidFill>
            <a:ln w="9525">
              <a:noFill/>
              <a:round/>
              <a:headEnd/>
              <a:tailEnd/>
            </a:ln>
          </p:spPr>
          <p:txBody>
            <a:bodyPr lIns="72248" tIns="72248" rIns="72248" bIns="72248" anchor="ctr"/>
            <a:lstStyle/>
            <a:p>
              <a:endParaRPr lang="th-TH"/>
            </a:p>
          </p:txBody>
        </p:sp>
      </p:grpSp>
      <p:cxnSp>
        <p:nvCxnSpPr>
          <p:cNvPr id="19474" name="Straight Connector 40"/>
          <p:cNvCxnSpPr>
            <a:cxnSpLocks noChangeShapeType="1"/>
          </p:cNvCxnSpPr>
          <p:nvPr/>
        </p:nvCxnSpPr>
        <p:spPr bwMode="auto">
          <a:xfrm>
            <a:off x="0" y="447675"/>
            <a:ext cx="13004800" cy="71438"/>
          </a:xfrm>
          <a:prstGeom prst="line">
            <a:avLst/>
          </a:prstGeom>
          <a:noFill/>
          <a:ln w="38100" algn="ctr">
            <a:solidFill>
              <a:schemeClr val="bg1"/>
            </a:solidFill>
            <a:miter lim="0"/>
            <a:headEnd/>
            <a:tailEnd/>
          </a:ln>
        </p:spPr>
      </p:cxnSp>
      <p:cxnSp>
        <p:nvCxnSpPr>
          <p:cNvPr id="19475" name="Straight Connector 41"/>
          <p:cNvCxnSpPr>
            <a:cxnSpLocks noChangeShapeType="1"/>
          </p:cNvCxnSpPr>
          <p:nvPr/>
        </p:nvCxnSpPr>
        <p:spPr bwMode="auto">
          <a:xfrm>
            <a:off x="-1588" y="1590675"/>
            <a:ext cx="13004801" cy="71438"/>
          </a:xfrm>
          <a:prstGeom prst="line">
            <a:avLst/>
          </a:prstGeom>
          <a:noFill/>
          <a:ln w="76200" algn="ctr">
            <a:solidFill>
              <a:schemeClr val="bg1"/>
            </a:solidFill>
            <a:miter lim="0"/>
            <a:headEnd/>
            <a:tailEnd/>
          </a:ln>
        </p:spPr>
      </p:cxnSp>
      <p:sp>
        <p:nvSpPr>
          <p:cNvPr id="19476" name="Rectangle 6"/>
          <p:cNvSpPr>
            <a:spLocks/>
          </p:cNvSpPr>
          <p:nvPr/>
        </p:nvSpPr>
        <p:spPr bwMode="auto">
          <a:xfrm>
            <a:off x="0" y="1122363"/>
            <a:ext cx="13004800" cy="1066800"/>
          </a:xfrm>
          <a:prstGeom prst="rect">
            <a:avLst/>
          </a:prstGeom>
          <a:solidFill>
            <a:srgbClr val="D94C1F"/>
          </a:solidFill>
          <a:ln w="12700">
            <a:noFill/>
            <a:miter lim="0"/>
            <a:headEnd/>
            <a:tailEnd/>
          </a:ln>
        </p:spPr>
        <p:txBody>
          <a:bodyPr lIns="72248" tIns="72248" rIns="72248" bIns="72248" anchor="ctr"/>
          <a:lstStyle/>
          <a:p>
            <a:pPr algn="ctr" hangingPunct="0"/>
            <a:endParaRPr lang="th-TH"/>
          </a:p>
        </p:txBody>
      </p:sp>
      <p:pic>
        <p:nvPicPr>
          <p:cNvPr id="19477" name="รูปภาพ 65" descr="Untitled-1.png"/>
          <p:cNvPicPr>
            <a:picLocks noChangeAspect="1"/>
          </p:cNvPicPr>
          <p:nvPr/>
        </p:nvPicPr>
        <p:blipFill>
          <a:blip r:embed="rId2"/>
          <a:srcRect l="48795" t="25333" b="50667"/>
          <a:stretch>
            <a:fillRect/>
          </a:stretch>
        </p:blipFill>
        <p:spPr bwMode="auto">
          <a:xfrm>
            <a:off x="0" y="1131888"/>
            <a:ext cx="2765425" cy="1296987"/>
          </a:xfrm>
          <a:prstGeom prst="rect">
            <a:avLst/>
          </a:prstGeom>
          <a:noFill/>
          <a:ln w="9525">
            <a:noFill/>
            <a:miter lim="800000"/>
            <a:headEnd/>
            <a:tailEnd/>
          </a:ln>
        </p:spPr>
      </p:pic>
      <p:sp>
        <p:nvSpPr>
          <p:cNvPr id="67" name="Rectangle 26"/>
          <p:cNvSpPr txBox="1">
            <a:spLocks/>
          </p:cNvSpPr>
          <p:nvPr/>
        </p:nvSpPr>
        <p:spPr bwMode="auto">
          <a:xfrm>
            <a:off x="649288" y="860425"/>
            <a:ext cx="6424616" cy="1554163"/>
          </a:xfrm>
          <a:prstGeom prst="rect">
            <a:avLst/>
          </a:prstGeom>
          <a:noFill/>
          <a:ln w="12700" cap="flat">
            <a:miter lim="0"/>
            <a:headEnd/>
            <a:tailEnd/>
          </a:ln>
        </p:spPr>
        <p:txBody>
          <a:bodyPr lIns="72248" tIns="72248" rIns="72248" bIns="72248" anchor="ctr"/>
          <a:lstStyle/>
          <a:p>
            <a:pPr marL="39688" defTabSz="1300163" hangingPunct="0">
              <a:buClr>
                <a:srgbClr val="FFFFFF"/>
              </a:buClr>
              <a:buFont typeface="ArialMT" charset="0"/>
              <a:buNone/>
              <a:defRPr/>
            </a:pPr>
            <a:r>
              <a:rPr lang="en-US" sz="5100" kern="0" dirty="0" smtClean="0">
                <a:solidFill>
                  <a:srgbClr val="FFFFFF"/>
                </a:solidFill>
                <a:latin typeface="Arial" pitchFamily="34" charset="0"/>
                <a:ea typeface="+mj-ea"/>
                <a:cs typeface="Arial" pitchFamily="34" charset="0"/>
                <a:sym typeface="Arial" pitchFamily="34" charset="0"/>
              </a:rPr>
              <a:t>Recommendations </a:t>
            </a:r>
            <a:endParaRPr lang="th-TH" sz="8000" kern="0" dirty="0">
              <a:latin typeface="+mj-lt"/>
              <a:ea typeface="+mj-ea"/>
              <a:cs typeface="+mj-cs"/>
            </a:endParaRPr>
          </a:p>
        </p:txBody>
      </p:sp>
      <p:grpSp>
        <p:nvGrpSpPr>
          <p:cNvPr id="19479" name="กลุ่ม 74"/>
          <p:cNvGrpSpPr>
            <a:grpSpLocks/>
          </p:cNvGrpSpPr>
          <p:nvPr/>
        </p:nvGrpSpPr>
        <p:grpSpPr bwMode="auto">
          <a:xfrm>
            <a:off x="8788400" y="1131888"/>
            <a:ext cx="4216400" cy="1079500"/>
            <a:chOff x="8788416" y="519082"/>
            <a:chExt cx="4216384" cy="1078903"/>
          </a:xfrm>
        </p:grpSpPr>
        <p:pic>
          <p:nvPicPr>
            <p:cNvPr id="19484" name="รูปภาพ 75" descr="0100.png"/>
            <p:cNvPicPr>
              <a:picLocks noChangeAspect="1"/>
            </p:cNvPicPr>
            <p:nvPr/>
          </p:nvPicPr>
          <p:blipFill>
            <a:blip r:embed="rId3"/>
            <a:srcRect/>
            <a:stretch>
              <a:fillRect/>
            </a:stretch>
          </p:blipFill>
          <p:spPr bwMode="auto">
            <a:xfrm>
              <a:off x="10074300" y="519082"/>
              <a:ext cx="1895699" cy="1078903"/>
            </a:xfrm>
            <a:prstGeom prst="rect">
              <a:avLst/>
            </a:prstGeom>
            <a:noFill/>
            <a:ln w="9525">
              <a:noFill/>
              <a:miter lim="800000"/>
              <a:headEnd/>
              <a:tailEnd/>
            </a:ln>
          </p:spPr>
        </p:pic>
        <p:pic>
          <p:nvPicPr>
            <p:cNvPr id="19485" name="รูปภาพ 76" descr="mini01102.png"/>
            <p:cNvPicPr>
              <a:picLocks noChangeAspect="1"/>
            </p:cNvPicPr>
            <p:nvPr/>
          </p:nvPicPr>
          <p:blipFill>
            <a:blip r:embed="rId4"/>
            <a:srcRect/>
            <a:stretch>
              <a:fillRect/>
            </a:stretch>
          </p:blipFill>
          <p:spPr bwMode="auto">
            <a:xfrm>
              <a:off x="8788416" y="519082"/>
              <a:ext cx="1633593" cy="1078903"/>
            </a:xfrm>
            <a:prstGeom prst="rect">
              <a:avLst/>
            </a:prstGeom>
            <a:noFill/>
            <a:ln w="9525">
              <a:noFill/>
              <a:miter lim="800000"/>
              <a:headEnd/>
              <a:tailEnd/>
            </a:ln>
          </p:spPr>
        </p:pic>
        <p:pic>
          <p:nvPicPr>
            <p:cNvPr id="19486" name="รูปภาพ 77" descr="mini0135.png"/>
            <p:cNvPicPr>
              <a:picLocks noChangeAspect="1"/>
            </p:cNvPicPr>
            <p:nvPr/>
          </p:nvPicPr>
          <p:blipFill>
            <a:blip r:embed="rId5"/>
            <a:srcRect/>
            <a:stretch>
              <a:fillRect/>
            </a:stretch>
          </p:blipFill>
          <p:spPr bwMode="auto">
            <a:xfrm>
              <a:off x="11578454" y="519082"/>
              <a:ext cx="1426346" cy="1078903"/>
            </a:xfrm>
            <a:prstGeom prst="rect">
              <a:avLst/>
            </a:prstGeom>
            <a:noFill/>
            <a:ln w="9525">
              <a:noFill/>
              <a:miter lim="800000"/>
              <a:headEnd/>
              <a:tailEnd/>
            </a:ln>
          </p:spPr>
        </p:pic>
      </p:grpSp>
      <p:cxnSp>
        <p:nvCxnSpPr>
          <p:cNvPr id="19480" name="ตัวเชื่อมต่อตรง 78"/>
          <p:cNvCxnSpPr>
            <a:cxnSpLocks noChangeShapeType="1"/>
          </p:cNvCxnSpPr>
          <p:nvPr/>
        </p:nvCxnSpPr>
        <p:spPr bwMode="auto">
          <a:xfrm>
            <a:off x="0" y="989013"/>
            <a:ext cx="13004800" cy="0"/>
          </a:xfrm>
          <a:prstGeom prst="line">
            <a:avLst/>
          </a:prstGeom>
          <a:noFill/>
          <a:ln w="57150" algn="ctr">
            <a:solidFill>
              <a:srgbClr val="FF893F"/>
            </a:solidFill>
            <a:miter lim="0"/>
            <a:headEnd/>
            <a:tailEnd/>
          </a:ln>
        </p:spPr>
      </p:cxnSp>
      <p:grpSp>
        <p:nvGrpSpPr>
          <p:cNvPr id="7" name="กลุ่ม 55"/>
          <p:cNvGrpSpPr/>
          <p:nvPr/>
        </p:nvGrpSpPr>
        <p:grpSpPr>
          <a:xfrm>
            <a:off x="1101800" y="0"/>
            <a:ext cx="11903000" cy="916360"/>
            <a:chOff x="3762242" y="-1240110"/>
            <a:chExt cx="8411410" cy="2876550"/>
          </a:xfrm>
          <a:gradFill flip="none" rotWithShape="1">
            <a:gsLst>
              <a:gs pos="100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3500000" scaled="1"/>
            <a:tileRect/>
          </a:gradFill>
        </p:grpSpPr>
        <p:sp>
          <p:nvSpPr>
            <p:cNvPr id="57" name="AutoShape 3"/>
            <p:cNvSpPr>
              <a:spLocks/>
            </p:cNvSpPr>
            <p:nvPr/>
          </p:nvSpPr>
          <p:spPr bwMode="auto">
            <a:xfrm flipV="1">
              <a:off x="3762242" y="-1240110"/>
              <a:ext cx="3711438"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 name="connsiteX0" fmla="*/ 1546 w 17505"/>
                <a:gd name="connsiteY0" fmla="*/ 0 h 21600"/>
                <a:gd name="connsiteX1" fmla="*/ 0 w 17505"/>
                <a:gd name="connsiteY1" fmla="*/ 21600 h 21600"/>
                <a:gd name="connsiteX2" fmla="*/ 11864 w 17505"/>
                <a:gd name="connsiteY2" fmla="*/ 21600 h 21600"/>
                <a:gd name="connsiteX3" fmla="*/ 17505 w 17505"/>
                <a:gd name="connsiteY3" fmla="*/ 0 h 21600"/>
                <a:gd name="connsiteX4" fmla="*/ 1546 w 17505"/>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5" h="21600">
                  <a:moveTo>
                    <a:pt x="1546" y="0"/>
                  </a:moveTo>
                  <a:lnTo>
                    <a:pt x="0" y="21600"/>
                  </a:lnTo>
                  <a:lnTo>
                    <a:pt x="11864" y="21600"/>
                  </a:lnTo>
                  <a:lnTo>
                    <a:pt x="17505" y="0"/>
                  </a:lnTo>
                  <a:lnTo>
                    <a:pt x="1546"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8" name="AutoShape 4"/>
            <p:cNvSpPr>
              <a:spLocks/>
            </p:cNvSpPr>
            <p:nvPr/>
          </p:nvSpPr>
          <p:spPr bwMode="auto">
            <a:xfrm rot="10800000" flipV="1">
              <a:off x="5998344" y="-1240110"/>
              <a:ext cx="4693841" cy="287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59" name="AutoShape 5"/>
            <p:cNvSpPr>
              <a:spLocks/>
            </p:cNvSpPr>
            <p:nvPr/>
          </p:nvSpPr>
          <p:spPr bwMode="auto">
            <a:xfrm flipV="1">
              <a:off x="9382720" y="-1227438"/>
              <a:ext cx="2790932" cy="2863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pic>
        <p:nvPicPr>
          <p:cNvPr id="19482" name="รูปภาพ 79" descr="logo_kku2.gif"/>
          <p:cNvPicPr>
            <a:picLocks noChangeAspect="1"/>
          </p:cNvPicPr>
          <p:nvPr/>
        </p:nvPicPr>
        <p:blipFill>
          <a:blip r:embed="rId6"/>
          <a:srcRect/>
          <a:stretch>
            <a:fillRect/>
          </a:stretch>
        </p:blipFill>
        <p:spPr bwMode="auto">
          <a:xfrm>
            <a:off x="454025" y="144463"/>
            <a:ext cx="393700" cy="700087"/>
          </a:xfrm>
          <a:prstGeom prst="rect">
            <a:avLst/>
          </a:prstGeom>
          <a:noFill/>
          <a:ln w="9525">
            <a:noFill/>
            <a:miter lim="800000"/>
            <a:headEnd/>
            <a:tailEnd/>
          </a:ln>
        </p:spPr>
      </p:pic>
      <p:cxnSp>
        <p:nvCxnSpPr>
          <p:cNvPr id="19483" name="ตัวเชื่อมต่อตรง 80"/>
          <p:cNvCxnSpPr>
            <a:cxnSpLocks noChangeShapeType="1"/>
          </p:cNvCxnSpPr>
          <p:nvPr/>
        </p:nvCxnSpPr>
        <p:spPr bwMode="auto">
          <a:xfrm>
            <a:off x="1317625" y="823913"/>
            <a:ext cx="11687175" cy="0"/>
          </a:xfrm>
          <a:prstGeom prst="line">
            <a:avLst/>
          </a:prstGeom>
          <a:noFill/>
          <a:ln w="76200" algn="ctr">
            <a:solidFill>
              <a:schemeClr val="bg1"/>
            </a:solidFill>
            <a:miter lim="0"/>
            <a:headEnd/>
            <a:tailEnd/>
          </a:ln>
        </p:spPr>
      </p:cxn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รูปภาพ 23" descr="world-map-background.jpg"/>
          <p:cNvPicPr>
            <a:picLocks noChangeAspect="1"/>
          </p:cNvPicPr>
          <p:nvPr/>
        </p:nvPicPr>
        <p:blipFill>
          <a:blip r:embed="rId3">
            <a:grayscl/>
          </a:blip>
          <a:srcRect l="16229" t="22867" r="6021"/>
          <a:stretch>
            <a:fillRect/>
          </a:stretch>
        </p:blipFill>
        <p:spPr bwMode="auto">
          <a:xfrm>
            <a:off x="0" y="0"/>
            <a:ext cx="13027025" cy="8004175"/>
          </a:xfrm>
          <a:prstGeom prst="rect">
            <a:avLst/>
          </a:prstGeom>
          <a:solidFill>
            <a:schemeClr val="bg1"/>
          </a:solidFill>
          <a:ln w="9525">
            <a:noFill/>
            <a:miter lim="800000"/>
            <a:headEnd/>
            <a:tailEnd/>
          </a:ln>
        </p:spPr>
      </p:pic>
      <p:sp>
        <p:nvSpPr>
          <p:cNvPr id="20483" name="Rectangle 1"/>
          <p:cNvSpPr>
            <a:spLocks/>
          </p:cNvSpPr>
          <p:nvPr/>
        </p:nvSpPr>
        <p:spPr bwMode="auto">
          <a:xfrm>
            <a:off x="-12700" y="6916738"/>
            <a:ext cx="13004800" cy="2855912"/>
          </a:xfrm>
          <a:prstGeom prst="rect">
            <a:avLst/>
          </a:prstGeom>
          <a:solidFill>
            <a:srgbClr val="969696">
              <a:alpha val="45882"/>
            </a:srgbClr>
          </a:solidFill>
          <a:ln w="12700">
            <a:noFill/>
            <a:miter lim="0"/>
            <a:headEnd/>
            <a:tailEnd/>
          </a:ln>
        </p:spPr>
        <p:txBody>
          <a:bodyPr lIns="72248" tIns="72248" rIns="72248" bIns="72248" anchor="ctr"/>
          <a:lstStyle/>
          <a:p>
            <a:pPr algn="ctr" hangingPunct="0"/>
            <a:endParaRPr lang="th-TH"/>
          </a:p>
        </p:txBody>
      </p:sp>
      <p:grpSp>
        <p:nvGrpSpPr>
          <p:cNvPr id="2" name="Group 2"/>
          <p:cNvGrpSpPr>
            <a:grpSpLocks/>
          </p:cNvGrpSpPr>
          <p:nvPr/>
        </p:nvGrpSpPr>
        <p:grpSpPr bwMode="auto">
          <a:xfrm>
            <a:off x="2894013" y="6662750"/>
            <a:ext cx="10110787" cy="2530760"/>
            <a:chOff x="0" y="0"/>
            <a:chExt cx="797" cy="227"/>
          </a:xfrm>
          <a:solidFill>
            <a:srgbClr val="FFFFFF">
              <a:alpha val="32157"/>
            </a:srgbClr>
          </a:solidFill>
        </p:grpSpPr>
        <p:sp>
          <p:nvSpPr>
            <p:cNvPr id="5" name="AutoShape 3"/>
            <p:cNvSpPr>
              <a:spLocks/>
            </p:cNvSpPr>
            <p:nvPr/>
          </p:nvSpPr>
          <p:spPr bwMode="auto">
            <a:xfrm>
              <a:off x="0" y="0"/>
              <a:ext cx="361" cy="2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641" y="0"/>
                  </a:moveTo>
                  <a:lnTo>
                    <a:pt x="0" y="21600"/>
                  </a:lnTo>
                  <a:lnTo>
                    <a:pt x="15959" y="21600"/>
                  </a:lnTo>
                  <a:lnTo>
                    <a:pt x="2160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6" name="AutoShape 4"/>
            <p:cNvSpPr>
              <a:spLocks/>
            </p:cNvSpPr>
            <p:nvPr/>
          </p:nvSpPr>
          <p:spPr bwMode="auto">
            <a:xfrm rot="10800000">
              <a:off x="284" y="0"/>
              <a:ext cx="370" cy="2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5399" y="21600"/>
                  </a:lnTo>
                  <a:lnTo>
                    <a:pt x="16201" y="21600"/>
                  </a:lnTo>
                  <a:lnTo>
                    <a:pt x="21600" y="0"/>
                  </a:lnTo>
                  <a:lnTo>
                    <a:pt x="0" y="0"/>
                  </a:lnTo>
                  <a:close/>
                </a:path>
              </a:pathLst>
            </a:custGeom>
            <a:grpFill/>
            <a:ln w="12700" cap="flat" cmpd="sng">
              <a:noFill/>
              <a:prstDash val="solid"/>
              <a:miter lim="0"/>
              <a:headEnd/>
              <a:tailEnd/>
            </a:ln>
            <a:effectLst/>
          </p:spPr>
          <p:txBody>
            <a:bodyPr lIns="72248" tIns="72248" rIns="72248" bIns="72248" anchor="ctr"/>
            <a:lstStyle/>
            <a:p>
              <a:pPr algn="ctr" hangingPunct="0">
                <a:defRPr/>
              </a:pPr>
              <a:endParaRPr lang="th-TH"/>
            </a:p>
          </p:txBody>
        </p:sp>
        <p:sp>
          <p:nvSpPr>
            <p:cNvPr id="7" name="AutoShape 5"/>
            <p:cNvSpPr>
              <a:spLocks/>
            </p:cNvSpPr>
            <p:nvPr/>
          </p:nvSpPr>
          <p:spPr bwMode="auto">
            <a:xfrm>
              <a:off x="577" y="0"/>
              <a:ext cx="220" cy="2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8853" y="21582"/>
                  </a:lnTo>
                  <a:lnTo>
                    <a:pt x="21600" y="21600"/>
                  </a:lnTo>
                  <a:lnTo>
                    <a:pt x="21548" y="17"/>
                  </a:lnTo>
                  <a:lnTo>
                    <a:pt x="0" y="0"/>
                  </a:lnTo>
                  <a:close/>
                </a:path>
              </a:pathLst>
            </a:custGeom>
            <a:grpFill/>
            <a:ln w="9525" cap="flat" cmpd="sng">
              <a:noFill/>
              <a:prstDash val="solid"/>
              <a:round/>
              <a:headEnd/>
              <a:tailEnd/>
            </a:ln>
            <a:effectLst/>
          </p:spPr>
          <p:txBody>
            <a:bodyPr lIns="72248" tIns="72248" rIns="72248" bIns="72248" anchor="ctr"/>
            <a:lstStyle/>
            <a:p>
              <a:pPr algn="ctr" hangingPunct="0">
                <a:defRPr/>
              </a:pPr>
              <a:endParaRPr lang="th-TH"/>
            </a:p>
          </p:txBody>
        </p:sp>
      </p:grpSp>
      <p:sp>
        <p:nvSpPr>
          <p:cNvPr id="20485" name="Rectangle 6"/>
          <p:cNvSpPr>
            <a:spLocks/>
          </p:cNvSpPr>
          <p:nvPr/>
        </p:nvSpPr>
        <p:spPr bwMode="auto">
          <a:xfrm>
            <a:off x="-12700" y="6764338"/>
            <a:ext cx="13004800" cy="2855912"/>
          </a:xfrm>
          <a:prstGeom prst="rect">
            <a:avLst/>
          </a:prstGeom>
          <a:solidFill>
            <a:srgbClr val="D94C1F"/>
          </a:solidFill>
          <a:ln w="12700">
            <a:noFill/>
            <a:miter lim="0"/>
            <a:headEnd/>
            <a:tailEnd/>
          </a:ln>
        </p:spPr>
        <p:txBody>
          <a:bodyPr lIns="72248" tIns="72248" rIns="72248" bIns="72248" anchor="ctr"/>
          <a:lstStyle/>
          <a:p>
            <a:pPr algn="ctr" hangingPunct="0"/>
            <a:endParaRPr lang="th-TH"/>
          </a:p>
        </p:txBody>
      </p:sp>
      <p:sp>
        <p:nvSpPr>
          <p:cNvPr id="14" name="คำบรรยายภาพแบบวงรี 8"/>
          <p:cNvSpPr/>
          <p:nvPr/>
        </p:nvSpPr>
        <p:spPr bwMode="auto">
          <a:xfrm rot="2885694">
            <a:off x="9473559" y="311588"/>
            <a:ext cx="1857388" cy="2286016"/>
          </a:xfrm>
          <a:prstGeom prst="wedgeEllipseCallout">
            <a:avLst>
              <a:gd name="adj1" fmla="val 43415"/>
              <a:gd name="adj2" fmla="val 76498"/>
            </a:avLst>
          </a:prstGeom>
          <a:solidFill>
            <a:srgbClr val="863C0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0">
              <a:defRPr/>
            </a:pPr>
            <a:endParaRPr lang="th-TH"/>
          </a:p>
        </p:txBody>
      </p:sp>
      <p:sp>
        <p:nvSpPr>
          <p:cNvPr id="16" name="ดาว 5 แฉก 16"/>
          <p:cNvSpPr/>
          <p:nvPr/>
        </p:nvSpPr>
        <p:spPr>
          <a:xfrm>
            <a:off x="9526588" y="3154363"/>
            <a:ext cx="144462" cy="144462"/>
          </a:xfrm>
          <a:prstGeom prst="star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0">
              <a:defRPr/>
            </a:pPr>
            <a:endParaRPr lang="th-TH"/>
          </a:p>
        </p:txBody>
      </p:sp>
      <p:cxnSp>
        <p:nvCxnSpPr>
          <p:cNvPr id="20488" name="Straight Connector 17"/>
          <p:cNvCxnSpPr>
            <a:cxnSpLocks noChangeShapeType="1"/>
          </p:cNvCxnSpPr>
          <p:nvPr/>
        </p:nvCxnSpPr>
        <p:spPr bwMode="auto">
          <a:xfrm flipV="1">
            <a:off x="0" y="6691313"/>
            <a:ext cx="13004800" cy="71437"/>
          </a:xfrm>
          <a:prstGeom prst="line">
            <a:avLst/>
          </a:prstGeom>
          <a:noFill/>
          <a:ln w="76200" algn="ctr">
            <a:solidFill>
              <a:schemeClr val="bg1"/>
            </a:solidFill>
            <a:miter lim="0"/>
            <a:headEnd/>
            <a:tailEnd/>
          </a:ln>
        </p:spPr>
      </p:cxnSp>
      <p:sp>
        <p:nvSpPr>
          <p:cNvPr id="12" name="Rectangle 11"/>
          <p:cNvSpPr/>
          <p:nvPr/>
        </p:nvSpPr>
        <p:spPr>
          <a:xfrm>
            <a:off x="1430302" y="1376338"/>
            <a:ext cx="3878263" cy="923925"/>
          </a:xfrm>
          <a:prstGeom prst="rect">
            <a:avLst/>
          </a:prstGeom>
          <a:noFill/>
        </p:spPr>
        <p:txBody>
          <a:bodyPr wrap="none">
            <a:spAutoFit/>
          </a:bodyPr>
          <a:lstStyle/>
          <a:p>
            <a:pPr algn="ctr" hangingPunct="0">
              <a:defRPr/>
            </a:pPr>
            <a:r>
              <a:rPr lang="en-US" sz="5400" b="1" dirty="0">
                <a:ln w="12700">
                  <a:noFill/>
                  <a:prstDash val="solid"/>
                </a:ln>
                <a:solidFill>
                  <a:schemeClr val="tx1"/>
                </a:solidFill>
                <a:effectLst>
                  <a:outerShdw blurRad="41275" dist="20320" dir="1800000" algn="tl" rotWithShape="0">
                    <a:srgbClr val="000000">
                      <a:alpha val="40000"/>
                    </a:srgbClr>
                  </a:outerShdw>
                </a:effectLst>
              </a:rPr>
              <a:t>Thank you!</a:t>
            </a:r>
          </a:p>
        </p:txBody>
      </p:sp>
      <p:pic>
        <p:nvPicPr>
          <p:cNvPr id="20490" name="รูปภาพ 18" descr="kku01.png"/>
          <p:cNvPicPr>
            <a:picLocks noChangeAspect="1"/>
          </p:cNvPicPr>
          <p:nvPr/>
        </p:nvPicPr>
        <p:blipFill>
          <a:blip r:embed="rId4"/>
          <a:srcRect/>
          <a:stretch>
            <a:fillRect/>
          </a:stretch>
        </p:blipFill>
        <p:spPr bwMode="auto">
          <a:xfrm>
            <a:off x="6573872" y="6732588"/>
            <a:ext cx="4929188" cy="2959100"/>
          </a:xfrm>
          <a:prstGeom prst="rect">
            <a:avLst/>
          </a:prstGeom>
          <a:noFill/>
          <a:ln w="9525">
            <a:noFill/>
            <a:miter lim="800000"/>
            <a:headEnd/>
            <a:tailEnd/>
          </a:ln>
        </p:spPr>
      </p:pic>
      <p:pic>
        <p:nvPicPr>
          <p:cNvPr id="20491" name="รูปภาพ 19" descr="kku033.png"/>
          <p:cNvPicPr>
            <a:picLocks noChangeAspect="1"/>
          </p:cNvPicPr>
          <p:nvPr/>
        </p:nvPicPr>
        <p:blipFill>
          <a:blip r:embed="rId5"/>
          <a:srcRect/>
          <a:stretch>
            <a:fillRect/>
          </a:stretch>
        </p:blipFill>
        <p:spPr bwMode="auto">
          <a:xfrm>
            <a:off x="10145713" y="6762750"/>
            <a:ext cx="2859087" cy="2908300"/>
          </a:xfrm>
          <a:prstGeom prst="rect">
            <a:avLst/>
          </a:prstGeom>
          <a:noFill/>
          <a:ln w="9525">
            <a:noFill/>
            <a:miter lim="800000"/>
            <a:headEnd/>
            <a:tailEnd/>
          </a:ln>
        </p:spPr>
      </p:pic>
      <p:pic>
        <p:nvPicPr>
          <p:cNvPr id="20492" name="รูปภาพ 20" descr="kku024.png"/>
          <p:cNvPicPr>
            <a:picLocks noChangeAspect="1"/>
          </p:cNvPicPr>
          <p:nvPr/>
        </p:nvPicPr>
        <p:blipFill>
          <a:blip r:embed="rId6"/>
          <a:srcRect/>
          <a:stretch>
            <a:fillRect/>
          </a:stretch>
        </p:blipFill>
        <p:spPr bwMode="auto">
          <a:xfrm>
            <a:off x="3144847" y="6740525"/>
            <a:ext cx="4643437" cy="2879725"/>
          </a:xfrm>
          <a:prstGeom prst="rect">
            <a:avLst/>
          </a:prstGeom>
          <a:noFill/>
          <a:ln w="9525">
            <a:noFill/>
            <a:miter lim="800000"/>
            <a:headEnd/>
            <a:tailEnd/>
          </a:ln>
        </p:spPr>
      </p:pic>
      <p:pic>
        <p:nvPicPr>
          <p:cNvPr id="20493" name="รูปภาพ 21" descr="Untitled-1.png"/>
          <p:cNvPicPr>
            <a:picLocks noChangeAspect="1"/>
          </p:cNvPicPr>
          <p:nvPr/>
        </p:nvPicPr>
        <p:blipFill>
          <a:blip r:embed="rId7"/>
          <a:srcRect l="67271" t="46637" b="17334"/>
          <a:stretch>
            <a:fillRect/>
          </a:stretch>
        </p:blipFill>
        <p:spPr bwMode="auto">
          <a:xfrm>
            <a:off x="0" y="6748463"/>
            <a:ext cx="2728913" cy="3005137"/>
          </a:xfrm>
          <a:prstGeom prst="rect">
            <a:avLst/>
          </a:prstGeom>
          <a:noFill/>
          <a:ln w="9525">
            <a:noFill/>
            <a:miter lim="800000"/>
            <a:headEnd/>
            <a:tailEnd/>
          </a:ln>
        </p:spPr>
      </p:pic>
      <p:sp>
        <p:nvSpPr>
          <p:cNvPr id="20494" name="TextBox 1"/>
          <p:cNvSpPr txBox="1">
            <a:spLocks noChangeArrowheads="1"/>
          </p:cNvSpPr>
          <p:nvPr/>
        </p:nvSpPr>
        <p:spPr bwMode="auto">
          <a:xfrm>
            <a:off x="358732" y="7061446"/>
            <a:ext cx="4548177" cy="1815882"/>
          </a:xfrm>
          <a:prstGeom prst="rect">
            <a:avLst/>
          </a:prstGeom>
          <a:noFill/>
          <a:ln w="9525">
            <a:noFill/>
            <a:miter lim="800000"/>
            <a:headEnd/>
            <a:tailEnd/>
          </a:ln>
        </p:spPr>
        <p:txBody>
          <a:bodyPr wrap="square">
            <a:spAutoFit/>
          </a:bodyPr>
          <a:lstStyle/>
          <a:p>
            <a:pPr hangingPunct="0"/>
            <a:r>
              <a:rPr lang="en-US" sz="2800" dirty="0">
                <a:solidFill>
                  <a:srgbClr val="FFFFFF"/>
                </a:solidFill>
              </a:rPr>
              <a:t>Contact Address: </a:t>
            </a:r>
          </a:p>
          <a:p>
            <a:pPr hangingPunct="0"/>
            <a:r>
              <a:rPr lang="en-US" sz="2800" dirty="0" smtClean="0">
                <a:solidFill>
                  <a:srgbClr val="FFFFFF"/>
                </a:solidFill>
              </a:rPr>
              <a:t>Marisa </a:t>
            </a:r>
            <a:r>
              <a:rPr lang="en-US" sz="2800" dirty="0" err="1" smtClean="0">
                <a:solidFill>
                  <a:srgbClr val="FFFFFF"/>
                </a:solidFill>
              </a:rPr>
              <a:t>Krairiksh</a:t>
            </a:r>
            <a:r>
              <a:rPr lang="en-US" sz="2800" dirty="0" smtClean="0">
                <a:solidFill>
                  <a:srgbClr val="FFFFFF"/>
                </a:solidFill>
              </a:rPr>
              <a:t> </a:t>
            </a:r>
            <a:endParaRPr lang="en-US" sz="2800" dirty="0">
              <a:solidFill>
                <a:srgbClr val="FFFFFF"/>
              </a:solidFill>
            </a:endParaRPr>
          </a:p>
          <a:p>
            <a:pPr hangingPunct="0"/>
            <a:r>
              <a:rPr lang="en-US" sz="2800" dirty="0" smtClean="0">
                <a:solidFill>
                  <a:srgbClr val="FFFFFF"/>
                </a:solidFill>
              </a:rPr>
              <a:t>Email: kmaris@kku.ac.th </a:t>
            </a:r>
            <a:endParaRPr lang="en-US" sz="2800" dirty="0">
              <a:solidFill>
                <a:srgbClr val="FFFFFF"/>
              </a:solidFill>
            </a:endParaRPr>
          </a:p>
          <a:p>
            <a:pPr hangingPunct="0"/>
            <a:endParaRPr lang="en-US" sz="2800" dirty="0">
              <a:solidFill>
                <a:srgbClr val="FFFFFF"/>
              </a:solidFill>
            </a:endParaRPr>
          </a:p>
        </p:txBody>
      </p:sp>
      <p:pic>
        <p:nvPicPr>
          <p:cNvPr id="20496" name="รูปภาพ 29" descr="LOGO KKU [Converted].png"/>
          <p:cNvPicPr>
            <a:picLocks noChangeAspect="1"/>
          </p:cNvPicPr>
          <p:nvPr/>
        </p:nvPicPr>
        <p:blipFill>
          <a:blip r:embed="rId8"/>
          <a:srcRect/>
          <a:stretch>
            <a:fillRect/>
          </a:stretch>
        </p:blipFill>
        <p:spPr bwMode="auto">
          <a:xfrm>
            <a:off x="9931424" y="519082"/>
            <a:ext cx="1052537" cy="1871177"/>
          </a:xfrm>
          <a:prstGeom prst="rect">
            <a:avLst/>
          </a:prstGeom>
          <a:noFill/>
          <a:ln w="9525">
            <a:noFill/>
            <a:miter lim="800000"/>
            <a:headEnd/>
            <a:tailEnd/>
          </a:ln>
        </p:spPr>
      </p:pic>
      <p:sp>
        <p:nvSpPr>
          <p:cNvPr id="20" name="TextBox 19"/>
          <p:cNvSpPr txBox="1"/>
          <p:nvPr/>
        </p:nvSpPr>
        <p:spPr>
          <a:xfrm>
            <a:off x="1358865" y="2662222"/>
            <a:ext cx="9572692" cy="3416320"/>
          </a:xfrm>
          <a:prstGeom prst="rect">
            <a:avLst/>
          </a:prstGeom>
          <a:solidFill>
            <a:schemeClr val="accent4">
              <a:lumMod val="20000"/>
              <a:lumOff val="80000"/>
            </a:schemeClr>
          </a:solidFill>
        </p:spPr>
        <p:txBody>
          <a:bodyPr wrap="square" rtlCol="0">
            <a:spAutoFit/>
          </a:bodyPr>
          <a:lstStyle/>
          <a:p>
            <a:pPr>
              <a:buFont typeface="Wingdings" pitchFamily="2" charset="2"/>
              <a:buChar char="q"/>
            </a:pPr>
            <a:r>
              <a:rPr lang="en-US" b="1" dirty="0" smtClean="0">
                <a:solidFill>
                  <a:schemeClr val="tx1"/>
                </a:solidFill>
                <a:latin typeface="Arial Narrow" pitchFamily="34" charset="0"/>
              </a:rPr>
              <a:t> Faculty of Nursing, </a:t>
            </a:r>
            <a:r>
              <a:rPr lang="en-US" b="1" dirty="0" err="1" smtClean="0">
                <a:solidFill>
                  <a:schemeClr val="tx1"/>
                </a:solidFill>
                <a:latin typeface="Arial Narrow" pitchFamily="34" charset="0"/>
              </a:rPr>
              <a:t>Khon</a:t>
            </a:r>
            <a:r>
              <a:rPr lang="en-US" b="1" dirty="0" smtClean="0">
                <a:solidFill>
                  <a:schemeClr val="tx1"/>
                </a:solidFill>
                <a:latin typeface="Arial Narrow" pitchFamily="34" charset="0"/>
              </a:rPr>
              <a:t> </a:t>
            </a:r>
            <a:r>
              <a:rPr lang="en-US" b="1" dirty="0" err="1" smtClean="0">
                <a:solidFill>
                  <a:schemeClr val="tx1"/>
                </a:solidFill>
                <a:latin typeface="Arial Narrow" pitchFamily="34" charset="0"/>
              </a:rPr>
              <a:t>Kaen</a:t>
            </a:r>
            <a:r>
              <a:rPr lang="en-US" b="1" dirty="0" smtClean="0">
                <a:solidFill>
                  <a:schemeClr val="tx1"/>
                </a:solidFill>
                <a:latin typeface="Arial Narrow" pitchFamily="34" charset="0"/>
              </a:rPr>
              <a:t> University</a:t>
            </a:r>
          </a:p>
          <a:p>
            <a:pPr>
              <a:buFont typeface="Wingdings" pitchFamily="2" charset="2"/>
              <a:buChar char="q"/>
            </a:pPr>
            <a:r>
              <a:rPr lang="en-US" b="1" dirty="0" smtClean="0">
                <a:solidFill>
                  <a:schemeClr val="tx1"/>
                </a:solidFill>
                <a:latin typeface="Arial Narrow" pitchFamily="34" charset="0"/>
                <a:ea typeface="Arial Unicode MS" pitchFamily="34" charset="-128"/>
                <a:cs typeface="Arial Unicode MS" pitchFamily="34" charset="-128"/>
              </a:rPr>
              <a:t>  The Research and Training Center for Enhancing   	Quality of  Life of   Working-Age People , Faculty 	of Nursing, </a:t>
            </a:r>
            <a:r>
              <a:rPr lang="en-US" b="1" dirty="0" err="1" smtClean="0">
                <a:solidFill>
                  <a:schemeClr val="tx1"/>
                </a:solidFill>
                <a:latin typeface="Arial Narrow" pitchFamily="34" charset="0"/>
                <a:ea typeface="Arial Unicode MS" pitchFamily="34" charset="-128"/>
                <a:cs typeface="Arial Unicode MS" pitchFamily="34" charset="-128"/>
              </a:rPr>
              <a:t>Khon</a:t>
            </a:r>
            <a:r>
              <a:rPr lang="en-US" b="1" dirty="0" smtClean="0">
                <a:solidFill>
                  <a:schemeClr val="tx1"/>
                </a:solidFill>
                <a:latin typeface="Arial Narrow" pitchFamily="34" charset="0"/>
                <a:ea typeface="Arial Unicode MS" pitchFamily="34" charset="-128"/>
                <a:cs typeface="Arial Unicode MS" pitchFamily="34" charset="-128"/>
              </a:rPr>
              <a:t> </a:t>
            </a:r>
            <a:r>
              <a:rPr lang="en-US" b="1" dirty="0" err="1" smtClean="0">
                <a:solidFill>
                  <a:schemeClr val="tx1"/>
                </a:solidFill>
                <a:latin typeface="Arial Narrow" pitchFamily="34" charset="0"/>
                <a:ea typeface="Arial Unicode MS" pitchFamily="34" charset="-128"/>
                <a:cs typeface="Arial Unicode MS" pitchFamily="34" charset="-128"/>
              </a:rPr>
              <a:t>Kaen</a:t>
            </a:r>
            <a:r>
              <a:rPr lang="en-US" b="1" dirty="0" smtClean="0">
                <a:solidFill>
                  <a:schemeClr val="tx1"/>
                </a:solidFill>
                <a:latin typeface="Arial Narrow" pitchFamily="34" charset="0"/>
                <a:ea typeface="Arial Unicode MS" pitchFamily="34" charset="-128"/>
                <a:cs typeface="Arial Unicode MS" pitchFamily="34" charset="-128"/>
              </a:rPr>
              <a:t> University		</a:t>
            </a:r>
          </a:p>
          <a:p>
            <a:pPr>
              <a:buFont typeface="Wingdings" pitchFamily="2" charset="2"/>
              <a:buChar char="q"/>
            </a:pPr>
            <a:r>
              <a:rPr lang="en-US" b="1" dirty="0" smtClean="0">
                <a:solidFill>
                  <a:schemeClr val="tx1"/>
                </a:solidFill>
                <a:latin typeface="Arial Narrow" pitchFamily="34" charset="0"/>
              </a:rPr>
              <a:t>  </a:t>
            </a:r>
            <a:r>
              <a:rPr lang="en-US" b="1" dirty="0" err="1" smtClean="0">
                <a:solidFill>
                  <a:schemeClr val="tx1"/>
                </a:solidFill>
                <a:latin typeface="Arial Narrow" pitchFamily="34" charset="0"/>
              </a:rPr>
              <a:t>Khon</a:t>
            </a:r>
            <a:r>
              <a:rPr lang="en-US" b="1" dirty="0" smtClean="0">
                <a:solidFill>
                  <a:schemeClr val="tx1"/>
                </a:solidFill>
                <a:latin typeface="Arial Narrow" pitchFamily="34" charset="0"/>
              </a:rPr>
              <a:t> </a:t>
            </a:r>
            <a:r>
              <a:rPr lang="en-US" b="1" dirty="0" err="1" smtClean="0">
                <a:solidFill>
                  <a:schemeClr val="tx1"/>
                </a:solidFill>
                <a:latin typeface="Arial Narrow" pitchFamily="34" charset="0"/>
              </a:rPr>
              <a:t>Kaen</a:t>
            </a:r>
            <a:r>
              <a:rPr lang="en-US" b="1" dirty="0" smtClean="0">
                <a:solidFill>
                  <a:schemeClr val="tx1"/>
                </a:solidFill>
                <a:latin typeface="Arial Narrow" pitchFamily="34" charset="0"/>
              </a:rPr>
              <a:t> University</a:t>
            </a:r>
          </a:p>
          <a:p>
            <a:endParaRPr lang="th-TH" b="1" dirty="0">
              <a:solidFill>
                <a:schemeClr val="tx1"/>
              </a:solidFill>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hold" grpId="0" nodeType="withEffect">
                                  <p:stCondLst>
                                    <p:cond delay="0"/>
                                  </p:stCondLst>
                                  <p:childTnLst>
                                    <p:animClr clrSpc="rgb" dir="cw">
                                      <p:cBhvr override="childStyle">
                                        <p:cTn id="6" dur="250" autoRev="1" fill="hold"/>
                                        <p:tgtEl>
                                          <p:spTgt spid="16"/>
                                        </p:tgtEl>
                                        <p:attrNameLst>
                                          <p:attrName>style.color</p:attrName>
                                        </p:attrNameLst>
                                      </p:cBhvr>
                                      <p:to>
                                        <a:srgbClr val="FFFF99"/>
                                      </p:to>
                                    </p:animClr>
                                    <p:animClr clrSpc="rgb" dir="cw">
                                      <p:cBhvr>
                                        <p:cTn id="7" dur="250" autoRev="1" fill="hold"/>
                                        <p:tgtEl>
                                          <p:spTgt spid="16"/>
                                        </p:tgtEl>
                                        <p:attrNameLst>
                                          <p:attrName>fillcolor</p:attrName>
                                        </p:attrNameLst>
                                      </p:cBhvr>
                                      <p:to>
                                        <a:srgbClr val="FFFF99"/>
                                      </p:to>
                                    </p:animClr>
                                    <p:set>
                                      <p:cBhvr>
                                        <p:cTn id="8" dur="250" autoRev="1" fill="hold"/>
                                        <p:tgtEl>
                                          <p:spTgt spid="16"/>
                                        </p:tgtEl>
                                        <p:attrNameLst>
                                          <p:attrName>fill.type</p:attrName>
                                        </p:attrNameLst>
                                      </p:cBhvr>
                                      <p:to>
                                        <p:strVal val="solid"/>
                                      </p:to>
                                    </p:set>
                                    <p:set>
                                      <p:cBhvr>
                                        <p:cTn id="9" dur="250" autoRev="1" fill="hold"/>
                                        <p:tgtEl>
                                          <p:spTgt spid="1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theme/theme1.xml><?xml version="1.0" encoding="utf-8"?>
<a:theme xmlns:a="http://schemas.openxmlformats.org/drawingml/2006/main" name="Office Them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Theme">
      <a:majorFont>
        <a:latin typeface="Helvetica Light"/>
        <a:ea typeface="Helvetica Light"/>
        <a:cs typeface="Helvetica Light"/>
      </a:majorFont>
      <a:minorFont>
        <a:latin typeface="Helvetica Light"/>
        <a:ea typeface="Helvetica Light"/>
        <a:cs typeface="Helvetica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CC4"/>
        </a:solidFill>
        <a:ln w="12700" cap="flat" cmpd="sng" algn="ctr">
          <a:noFill/>
          <a:prstDash val="solid"/>
          <a:miter lim="0"/>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584200" rtl="0" eaLnBrk="1" fontAlgn="base" latinLnBrk="0" hangingPunct="0">
          <a:lnSpc>
            <a:spcPct val="100000"/>
          </a:lnSpc>
          <a:spcBef>
            <a:spcPct val="0"/>
          </a:spcBef>
          <a:spcAft>
            <a:spcPct val="0"/>
          </a:spcAft>
          <a:buClrTx/>
          <a:buSzTx/>
          <a:buFontTx/>
          <a:buNone/>
          <a:tabLst/>
          <a:defRPr kumimoji="0" lang="th-TH" sz="3600" b="0" i="0" u="none" strike="noStrike" cap="none" normalizeH="0" baseline="0" smtClean="0">
            <a:ln>
              <a:noFill/>
            </a:ln>
            <a:solidFill>
              <a:srgbClr val="000000"/>
            </a:solidFill>
            <a:effectLst/>
            <a:latin typeface="Helvetica Light" charset="0"/>
            <a:ea typeface="Helvetica Light" charset="0"/>
            <a:cs typeface="Helvetica Light" charset="0"/>
            <a:sym typeface="Helvetica Light" charset="0"/>
          </a:defRPr>
        </a:defPPr>
      </a:lstStyle>
    </a:spDef>
    <a:lnDef>
      <a:spPr bwMode="auto">
        <a:xfrm>
          <a:off x="0" y="0"/>
          <a:ext cx="1" cy="1"/>
        </a:xfrm>
        <a:custGeom>
          <a:avLst/>
          <a:gdLst/>
          <a:ahLst/>
          <a:cxnLst/>
          <a:rect l="0" t="0" r="0" b="0"/>
          <a:pathLst/>
        </a:custGeom>
        <a:solidFill>
          <a:srgbClr val="095CC4"/>
        </a:solidFill>
        <a:ln w="12700" cap="flat" cmpd="sng" algn="ctr">
          <a:noFill/>
          <a:prstDash val="solid"/>
          <a:miter lim="0"/>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584200" rtl="0" eaLnBrk="1" fontAlgn="base" latinLnBrk="0" hangingPunct="0">
          <a:lnSpc>
            <a:spcPct val="100000"/>
          </a:lnSpc>
          <a:spcBef>
            <a:spcPct val="0"/>
          </a:spcBef>
          <a:spcAft>
            <a:spcPct val="0"/>
          </a:spcAft>
          <a:buClrTx/>
          <a:buSzTx/>
          <a:buFontTx/>
          <a:buNone/>
          <a:tabLst/>
          <a:defRPr kumimoji="0" lang="th-TH" sz="3600" b="0" i="0" u="none" strike="noStrike" cap="none" normalizeH="0" baseline="0" smtClean="0">
            <a:ln>
              <a:noFill/>
            </a:ln>
            <a:solidFill>
              <a:srgbClr val="000000"/>
            </a:solidFill>
            <a:effectLst/>
            <a:latin typeface="Helvetica Light" charset="0"/>
            <a:ea typeface="Helvetica Light" charset="0"/>
            <a:cs typeface="Helvetica Light" charset="0"/>
            <a:sym typeface="Helvetica Light" charset="0"/>
          </a:defRPr>
        </a:defPPr>
      </a:lst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1184</TotalTime>
  <Words>693</Words>
  <Application>Microsoft Office PowerPoint</Application>
  <PresentationFormat>กำหนดเอง</PresentationFormat>
  <Paragraphs>125</Paragraphs>
  <Slides>15</Slides>
  <Notes>2</Notes>
  <HiddenSlides>0</HiddenSlides>
  <MMClips>0</MMClips>
  <ScaleCrop>false</ScaleCrop>
  <HeadingPairs>
    <vt:vector size="4" baseType="variant">
      <vt:variant>
        <vt:lpstr>ชุดรูปแบบ</vt:lpstr>
      </vt:variant>
      <vt:variant>
        <vt:i4>1</vt:i4>
      </vt:variant>
      <vt:variant>
        <vt:lpstr>ชื่อเรื่องภาพนิ่ง</vt:lpstr>
      </vt:variant>
      <vt:variant>
        <vt:i4>15</vt:i4>
      </vt:variant>
    </vt:vector>
  </HeadingPairs>
  <TitlesOfParts>
    <vt:vector size="16" baseType="lpstr">
      <vt:lpstr>Office Theme</vt:lpstr>
      <vt:lpstr>Implementation of Nursing Service Strategies Supporting ASEAN Economic Community in the Year 2015 of Nursing Organizations in Thailand  </vt:lpstr>
      <vt:lpstr>Topics</vt:lpstr>
      <vt:lpstr>ภาพนิ่ง 3</vt:lpstr>
      <vt:lpstr>ภาพนิ่ง 4</vt:lpstr>
      <vt:lpstr>ภาพนิ่ง 5</vt:lpstr>
      <vt:lpstr>ภาพนิ่ง 6</vt:lpstr>
      <vt:lpstr>ภาพนิ่ง 7</vt:lpstr>
      <vt:lpstr>ภาพนิ่ง 8</vt:lpstr>
      <vt:lpstr>ภาพนิ่ง 9</vt:lpstr>
      <vt:lpstr>ภาพนิ่ง 10</vt:lpstr>
      <vt:lpstr>ภาพนิ่ง 11</vt:lpstr>
      <vt:lpstr>ภาพนิ่ง 12</vt:lpstr>
      <vt:lpstr>ภาพนิ่ง 13</vt:lpstr>
      <vt:lpstr>ภาพนิ่ง 14</vt:lpstr>
      <vt:lpstr>ภาพนิ่ง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TOB</dc:creator>
  <cp:lastModifiedBy>HP430</cp:lastModifiedBy>
  <cp:revision>93</cp:revision>
  <dcterms:modified xsi:type="dcterms:W3CDTF">2015-07-26T13:49:10Z</dcterms:modified>
</cp:coreProperties>
</file>