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7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8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9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0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  <p:sldMasterId id="2147483652" r:id="rId3"/>
    <p:sldMasterId id="2147483653" r:id="rId4"/>
    <p:sldMasterId id="2147483654" r:id="rId5"/>
    <p:sldMasterId id="2147484242" r:id="rId6"/>
    <p:sldMasterId id="2147484255" r:id="rId7"/>
    <p:sldMasterId id="2147484269" r:id="rId8"/>
    <p:sldMasterId id="2147484282" r:id="rId9"/>
    <p:sldMasterId id="2147484295" r:id="rId10"/>
    <p:sldMasterId id="2147484407" r:id="rId11"/>
  </p:sldMasterIdLst>
  <p:notesMasterIdLst>
    <p:notesMasterId r:id="rId25"/>
  </p:notesMasterIdLst>
  <p:sldIdLst>
    <p:sldId id="411" r:id="rId12"/>
    <p:sldId id="546" r:id="rId13"/>
    <p:sldId id="549" r:id="rId14"/>
    <p:sldId id="541" r:id="rId15"/>
    <p:sldId id="547" r:id="rId16"/>
    <p:sldId id="540" r:id="rId17"/>
    <p:sldId id="509" r:id="rId18"/>
    <p:sldId id="542" r:id="rId19"/>
    <p:sldId id="537" r:id="rId20"/>
    <p:sldId id="524" r:id="rId21"/>
    <p:sldId id="514" r:id="rId22"/>
    <p:sldId id="543" r:id="rId23"/>
    <p:sldId id="550" r:id="rId24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400" b="1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F712489-B590-7848-9624-B3EAC98975A6}">
          <p14:sldIdLst>
            <p14:sldId id="411"/>
            <p14:sldId id="546"/>
            <p14:sldId id="549"/>
            <p14:sldId id="541"/>
            <p14:sldId id="547"/>
            <p14:sldId id="540"/>
            <p14:sldId id="509"/>
            <p14:sldId id="542"/>
            <p14:sldId id="537"/>
            <p14:sldId id="524"/>
            <p14:sldId id="514"/>
            <p14:sldId id="543"/>
          </p14:sldIdLst>
        </p14:section>
        <p14:section name="Untitled Section" id="{D62AEE05-8301-0142-A25F-8F13B2416CA7}">
          <p14:sldIdLst>
            <p14:sldId id="55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D6EA"/>
    <a:srgbClr val="EAEAEA"/>
    <a:srgbClr val="DDDDDD"/>
    <a:srgbClr val="D6DEEE"/>
    <a:srgbClr val="BAE5E4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14" autoAdjust="0"/>
    <p:restoredTop sz="87478" autoAdjust="0"/>
  </p:normalViewPr>
  <p:slideViewPr>
    <p:cSldViewPr>
      <p:cViewPr>
        <p:scale>
          <a:sx n="75" d="100"/>
          <a:sy n="75" d="100"/>
        </p:scale>
        <p:origin x="-1512" y="-72"/>
      </p:cViewPr>
      <p:guideLst>
        <p:guide orient="horz" pos="1968"/>
        <p:guide pos="5520"/>
        <p:guide pos="1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32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83EFD59B-C8C6-4A33-84A9-2133D30175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6977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3EFD59B-C8C6-4A33-84A9-2133D301750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9922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889800"/>
            <a:fld id="{57DED6CF-9719-4CD4-AAB7-394B6E1CD7AC}" type="slidenum">
              <a:rPr lang="en-US" smtClean="0">
                <a:latin typeface="Arial" pitchFamily="34" charset="0"/>
                <a:cs typeface="Arial" pitchFamily="34" charset="0"/>
              </a:rPr>
              <a:pPr defTabSz="889800"/>
              <a:t>7</a:t>
            </a:fld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6175" y="695325"/>
            <a:ext cx="4573588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889800"/>
            <a:fld id="{57DED6CF-9719-4CD4-AAB7-394B6E1CD7AC}" type="slidenum">
              <a:rPr lang="en-US" smtClean="0">
                <a:latin typeface="Arial" pitchFamily="34" charset="0"/>
                <a:cs typeface="Arial" pitchFamily="34" charset="0"/>
              </a:rPr>
              <a:pPr defTabSz="889800"/>
              <a:t>8</a:t>
            </a:fld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6175" y="695325"/>
            <a:ext cx="4573588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2"/>
            <a:ext cx="8347075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8463" y="1154114"/>
            <a:ext cx="4006850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585788" y="776288"/>
            <a:ext cx="7972425" cy="4795837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90000" tIns="90000" rIns="90000" bIns="90000" anchor="ctr"/>
          <a:lstStyle/>
          <a:p>
            <a:pPr marL="119063" indent="-119063" algn="l" eaLnBrk="0" hangingPunct="0">
              <a:spcBef>
                <a:spcPct val="50000"/>
              </a:spcBef>
              <a:defRPr/>
            </a:pPr>
            <a:endParaRPr lang="en-US" sz="11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gray">
          <a:xfrm>
            <a:off x="892175" y="1077913"/>
            <a:ext cx="762000" cy="958850"/>
          </a:xfrm>
          <a:prstGeom prst="rect">
            <a:avLst/>
          </a:prstGeom>
          <a:solidFill>
            <a:srgbClr val="8CA3D1">
              <a:alpha val="50000"/>
            </a:srgbClr>
          </a:solidFill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anchor="b" anchorCtr="1"/>
          <a:lstStyle/>
          <a:p>
            <a:pPr eaLnBrk="0" hangingPunct="0">
              <a:lnSpc>
                <a:spcPct val="95000"/>
              </a:lnSpc>
              <a:defRPr/>
            </a:pPr>
            <a:r>
              <a:rPr lang="en-US" sz="1600" b="0" dirty="0">
                <a:solidFill>
                  <a:schemeClr val="tx1"/>
                </a:solidFill>
                <a:latin typeface="Arial" pitchFamily="34" charset="0"/>
              </a:rPr>
              <a:t>Client</a:t>
            </a:r>
            <a:br>
              <a:rPr lang="en-US" sz="1600" b="0" dirty="0">
                <a:solidFill>
                  <a:schemeClr val="tx1"/>
                </a:solidFill>
                <a:latin typeface="Arial" pitchFamily="34" charset="0"/>
              </a:rPr>
            </a:br>
            <a:r>
              <a:rPr lang="en-US" sz="1600" b="0" dirty="0">
                <a:solidFill>
                  <a:schemeClr val="tx1"/>
                </a:solidFill>
                <a:latin typeface="Arial" pitchFamily="34" charset="0"/>
              </a:rPr>
              <a:t>logo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gray">
          <a:xfrm>
            <a:off x="892175" y="1077913"/>
            <a:ext cx="1546225" cy="452437"/>
          </a:xfrm>
          <a:prstGeom prst="rect">
            <a:avLst/>
          </a:prstGeom>
          <a:solidFill>
            <a:srgbClr val="8CA3D1">
              <a:alpha val="50000"/>
            </a:srgbClr>
          </a:solidFill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1"/>
          <a:lstStyle/>
          <a:p>
            <a:pPr eaLnBrk="0" hangingPunct="0">
              <a:lnSpc>
                <a:spcPct val="95000"/>
              </a:lnSpc>
              <a:defRPr/>
            </a:pPr>
            <a:r>
              <a:rPr lang="en-US" sz="1600" b="0" dirty="0">
                <a:solidFill>
                  <a:schemeClr val="tx1"/>
                </a:solidFill>
                <a:latin typeface="Arial" pitchFamily="34" charset="0"/>
              </a:rPr>
              <a:t>Client logo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892175" y="2695575"/>
            <a:ext cx="6581775" cy="549275"/>
          </a:xfrm>
          <a:ln algn="ctr"/>
        </p:spPr>
        <p:txBody>
          <a:bodyPr/>
          <a:lstStyle>
            <a:lvl1pPr>
              <a:lnSpc>
                <a:spcPts val="3200"/>
              </a:lnSpc>
              <a:spcBef>
                <a:spcPct val="100000"/>
              </a:spcBef>
              <a:buClr>
                <a:schemeClr val="tx2"/>
              </a:buClr>
              <a:buSzPct val="85000"/>
              <a:buFont typeface="Wingdings" pitchFamily="2" charset="2"/>
              <a:buNone/>
              <a:defRPr sz="1800"/>
            </a:lvl1pPr>
          </a:lstStyle>
          <a:p>
            <a:r>
              <a:rPr lang="en-US"/>
              <a:t>Click to edit Mast</a:t>
            </a:r>
            <a:br>
              <a:rPr lang="en-US"/>
            </a:br>
            <a:r>
              <a:rPr lang="en-US"/>
              <a:t>er title style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2175" y="3516313"/>
            <a:ext cx="6583363" cy="439737"/>
          </a:xfrm>
          <a:ln/>
        </p:spPr>
        <p:txBody>
          <a:bodyPr/>
          <a:lstStyle>
            <a:lvl1pPr>
              <a:lnSpc>
                <a:spcPts val="2400"/>
              </a:lnSpc>
              <a:spcBef>
                <a:spcPct val="15000"/>
              </a:spcBef>
              <a:buClrTx/>
              <a:defRPr sz="2000" b="1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0050" y="1154113"/>
            <a:ext cx="409257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154113"/>
            <a:ext cx="409257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3213" y="407988"/>
            <a:ext cx="2084387" cy="5881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0050" y="407988"/>
            <a:ext cx="6100763" cy="5881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050" y="407988"/>
            <a:ext cx="8337550" cy="3651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00050" y="1154113"/>
            <a:ext cx="8337550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050" y="407988"/>
            <a:ext cx="8337550" cy="3651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0050" y="1154113"/>
            <a:ext cx="4092575" cy="51355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154113"/>
            <a:ext cx="4092575" cy="51355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2"/>
            <a:ext cx="8347075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8463" y="1154114"/>
            <a:ext cx="4006850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0050" y="1154113"/>
            <a:ext cx="409257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154113"/>
            <a:ext cx="409257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3213" y="407988"/>
            <a:ext cx="2084387" cy="5881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0050" y="407988"/>
            <a:ext cx="6100763" cy="5881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6388" y="728663"/>
            <a:ext cx="2085975" cy="55610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728663"/>
            <a:ext cx="6107113" cy="55610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gray">
          <a:xfrm>
            <a:off x="585788" y="774700"/>
            <a:ext cx="7972425" cy="4795838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90000" tIns="90000" rIns="90000" bIns="90000" anchor="ctr"/>
          <a:lstStyle/>
          <a:p>
            <a:pPr marL="119063" indent="-119063" algn="l" eaLnBrk="0" hangingPunct="0">
              <a:spcBef>
                <a:spcPct val="50000"/>
              </a:spcBef>
              <a:defRPr/>
            </a:pPr>
            <a:endParaRPr lang="en-GB" sz="1100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gray">
          <a:xfrm>
            <a:off x="892175" y="4756150"/>
            <a:ext cx="1585913" cy="20161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l" eaLnBrk="0" hangingPunct="0">
              <a:lnSpc>
                <a:spcPct val="110000"/>
              </a:lnSpc>
              <a:defRPr/>
            </a:pPr>
            <a:r>
              <a:rPr lang="en-GB" sz="1200" b="0" dirty="0">
                <a:solidFill>
                  <a:schemeClr val="tx1"/>
                </a:solidFill>
                <a:latin typeface="Arial" pitchFamily="34" charset="0"/>
              </a:rPr>
              <a:t>Deloitte Consulting LLP</a:t>
            </a:r>
          </a:p>
        </p:txBody>
      </p:sp>
      <p:sp>
        <p:nvSpPr>
          <p:cNvPr id="315395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892175" y="2581275"/>
            <a:ext cx="6581775" cy="549275"/>
          </a:xfrm>
        </p:spPr>
        <p:txBody>
          <a:bodyPr/>
          <a:lstStyle>
            <a:lvl1pPr>
              <a:lnSpc>
                <a:spcPts val="2200"/>
              </a:lnSpc>
              <a:spcBef>
                <a:spcPct val="100000"/>
              </a:spcBef>
              <a:buClr>
                <a:schemeClr val="tx2"/>
              </a:buClr>
              <a:buSzPct val="85000"/>
              <a:buFont typeface="Wingdings" pitchFamily="2" charset="2"/>
              <a:buNone/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15396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2175" y="3402013"/>
            <a:ext cx="6583363" cy="439737"/>
          </a:xfrm>
          <a:ln/>
        </p:spPr>
        <p:txBody>
          <a:bodyPr/>
          <a:lstStyle>
            <a:lvl1pPr>
              <a:lnSpc>
                <a:spcPts val="1600"/>
              </a:lnSpc>
              <a:spcBef>
                <a:spcPct val="15000"/>
              </a:spcBef>
              <a:buClrTx/>
              <a:defRPr sz="1400" b="1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2"/>
            <a:ext cx="8347075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8463" y="1154114"/>
            <a:ext cx="4006850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BA5405E2-0D62-452F-8EA1-916C59EAAF2B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10291A65-913E-44A6-BA7B-718A97733DBD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D78A652F-ADB1-4D48-901A-3523975AE62C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44916B2B-48ED-464A-921D-8DEBB2AB257D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60F025E3-1688-45B9-AE6F-490534CC7F0B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A359EEFF-1F68-417D-9A62-B602259729CD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0A7C7F5A-87BA-4658-983D-D0754DC7F327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7857915A-D9C3-42A1-B113-A3B45491EC6C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3ECD43EF-D3BE-4A3D-9B4F-83662AD087F3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ACA1B936-DC07-49F4-94F4-32D5F5513287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07EAB03E-8459-488D-80FD-A8F3FB2E3D9B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6388" y="514350"/>
            <a:ext cx="2085975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07113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3D15DF91-8500-42D7-BFAA-A24876121B01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514350"/>
            <a:ext cx="8345488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585788" y="776288"/>
            <a:ext cx="7972425" cy="4795837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90000" tIns="90000" rIns="90000" bIns="90000" anchor="ctr"/>
          <a:lstStyle/>
          <a:p>
            <a:pPr marL="119063" indent="-119063" algn="l" eaLnBrk="0" hangingPunct="0">
              <a:spcBef>
                <a:spcPct val="50000"/>
              </a:spcBef>
              <a:defRPr/>
            </a:pPr>
            <a:endParaRPr lang="en-US" sz="11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gray">
          <a:xfrm>
            <a:off x="892175" y="1077913"/>
            <a:ext cx="762000" cy="958850"/>
          </a:xfrm>
          <a:prstGeom prst="rect">
            <a:avLst/>
          </a:prstGeom>
          <a:solidFill>
            <a:srgbClr val="8CA3D1">
              <a:alpha val="50000"/>
            </a:srgbClr>
          </a:solidFill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anchor="b" anchorCtr="1"/>
          <a:lstStyle/>
          <a:p>
            <a:pPr eaLnBrk="0" hangingPunct="0">
              <a:lnSpc>
                <a:spcPct val="95000"/>
              </a:lnSpc>
              <a:defRPr/>
            </a:pPr>
            <a:r>
              <a:rPr lang="en-US" sz="16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Client</a:t>
            </a:r>
            <a:br>
              <a:rPr lang="en-US" sz="16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16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logo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gray">
          <a:xfrm>
            <a:off x="892175" y="1077913"/>
            <a:ext cx="1546225" cy="452437"/>
          </a:xfrm>
          <a:prstGeom prst="rect">
            <a:avLst/>
          </a:prstGeom>
          <a:solidFill>
            <a:srgbClr val="8CA3D1">
              <a:alpha val="50000"/>
            </a:srgbClr>
          </a:solidFill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1"/>
          <a:lstStyle/>
          <a:p>
            <a:pPr eaLnBrk="0" hangingPunct="0">
              <a:lnSpc>
                <a:spcPct val="95000"/>
              </a:lnSpc>
              <a:defRPr/>
            </a:pPr>
            <a:r>
              <a:rPr lang="en-US" sz="16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Client logo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892175" y="2695575"/>
            <a:ext cx="6581775" cy="549275"/>
          </a:xfrm>
          <a:ln algn="ctr"/>
        </p:spPr>
        <p:txBody>
          <a:bodyPr/>
          <a:lstStyle>
            <a:lvl1pPr>
              <a:lnSpc>
                <a:spcPts val="3200"/>
              </a:lnSpc>
              <a:spcBef>
                <a:spcPct val="100000"/>
              </a:spcBef>
              <a:buClr>
                <a:schemeClr val="tx2"/>
              </a:buClr>
              <a:buSzPct val="85000"/>
              <a:buFont typeface="Wingdings" pitchFamily="2" charset="2"/>
              <a:buNone/>
              <a:defRPr sz="1800"/>
            </a:lvl1pPr>
          </a:lstStyle>
          <a:p>
            <a:r>
              <a:rPr lang="en-US"/>
              <a:t>Click to edit Mast</a:t>
            </a:r>
            <a:br>
              <a:rPr lang="en-US"/>
            </a:br>
            <a:r>
              <a:rPr lang="en-US"/>
              <a:t>er title style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2175" y="3516313"/>
            <a:ext cx="6583363" cy="439737"/>
          </a:xfrm>
          <a:ln/>
        </p:spPr>
        <p:txBody>
          <a:bodyPr/>
          <a:lstStyle>
            <a:lvl1pPr>
              <a:lnSpc>
                <a:spcPts val="2400"/>
              </a:lnSpc>
              <a:spcBef>
                <a:spcPct val="15000"/>
              </a:spcBef>
              <a:buClrTx/>
              <a:defRPr sz="2000" b="1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0050" y="1154113"/>
            <a:ext cx="409257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154113"/>
            <a:ext cx="409257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3213" y="407988"/>
            <a:ext cx="2084387" cy="5881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0050" y="407988"/>
            <a:ext cx="6100763" cy="5881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050" y="407988"/>
            <a:ext cx="8337550" cy="3651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00050" y="1154113"/>
            <a:ext cx="8337550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050" y="407988"/>
            <a:ext cx="8337550" cy="3651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0050" y="1154113"/>
            <a:ext cx="4092575" cy="51355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154113"/>
            <a:ext cx="4092575" cy="51355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82508B9D-96DD-48CC-BE72-9E781A31DDA9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3A4284B5-A545-410C-9C09-3CB9972D6D85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6A2848FD-13BF-4AF6-9722-A2789B08175D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2A827F72-1850-4F24-867A-1C524F88A0B0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2B5C591F-9DD9-4DCE-8F4A-0542FABC49BE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F3EC8714-5535-4CAC-BE2F-982C9C67CD05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7B788177-9A49-4829-9B61-E7D9ADB2BF1B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8CCFE48D-B3CD-46B0-81E6-1B9753CC6F94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9EA344D2-D8C5-4036-A990-A67900087456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1A8959F6-996A-45CD-B63E-4BDADDFF6D40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AC0B03B9-03A3-4712-BA55-8784824B5A94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6388" y="514350"/>
            <a:ext cx="2085975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07113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8CBC9354-ADA4-4E0D-992B-942DC712A1C9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875" y="514350"/>
            <a:ext cx="8345488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gray">
          <a:xfrm>
            <a:off x="585788" y="774700"/>
            <a:ext cx="7972425" cy="4795838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90000" tIns="90000" rIns="90000" bIns="90000" anchor="ctr"/>
          <a:lstStyle/>
          <a:p>
            <a:pPr marL="119063" indent="-119063" algn="l" eaLnBrk="0" hangingPunct="0">
              <a:spcBef>
                <a:spcPct val="50000"/>
              </a:spcBef>
              <a:defRPr/>
            </a:pPr>
            <a:endParaRPr lang="en-GB" sz="11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gray">
          <a:xfrm>
            <a:off x="892175" y="4756150"/>
            <a:ext cx="1585913" cy="20161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l" eaLnBrk="0" hangingPunct="0">
              <a:lnSpc>
                <a:spcPct val="110000"/>
              </a:lnSpc>
              <a:defRPr/>
            </a:pPr>
            <a:r>
              <a:rPr lang="en-GB" sz="1200" b="0" dirty="0">
                <a:solidFill>
                  <a:srgbClr val="000000"/>
                </a:solidFill>
                <a:cs typeface="Arial" pitchFamily="34" charset="0"/>
              </a:rPr>
              <a:t>Deloitte Consulting LLP</a:t>
            </a:r>
          </a:p>
        </p:txBody>
      </p:sp>
      <p:sp>
        <p:nvSpPr>
          <p:cNvPr id="3700739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892175" y="2581275"/>
            <a:ext cx="6581775" cy="549275"/>
          </a:xfrm>
        </p:spPr>
        <p:txBody>
          <a:bodyPr/>
          <a:lstStyle>
            <a:lvl1pPr>
              <a:lnSpc>
                <a:spcPts val="2200"/>
              </a:lnSpc>
              <a:spcBef>
                <a:spcPct val="100000"/>
              </a:spcBef>
              <a:buClr>
                <a:schemeClr val="tx2"/>
              </a:buClr>
              <a:buSzPct val="85000"/>
              <a:buFont typeface="Wingdings" pitchFamily="2" charset="2"/>
              <a:buNone/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700740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2175" y="3402013"/>
            <a:ext cx="6583363" cy="439737"/>
          </a:xfrm>
          <a:ln/>
        </p:spPr>
        <p:txBody>
          <a:bodyPr/>
          <a:lstStyle>
            <a:lvl1pPr>
              <a:lnSpc>
                <a:spcPts val="1600"/>
              </a:lnSpc>
              <a:spcBef>
                <a:spcPct val="15000"/>
              </a:spcBef>
              <a:buClrTx/>
              <a:defRPr sz="1400" b="1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0"/>
            <a:ext cx="8345487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gray">
          <a:xfrm>
            <a:off x="585788" y="774700"/>
            <a:ext cx="7972425" cy="4795838"/>
          </a:xfrm>
          <a:prstGeom prst="rect">
            <a:avLst/>
          </a:prstGeom>
          <a:solidFill>
            <a:schemeClr val="bg1"/>
          </a:solidFill>
          <a:ln w="12700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lIns="90000" tIns="90000" rIns="90000" bIns="90000" anchor="ctr"/>
          <a:lstStyle/>
          <a:p>
            <a:pPr marL="119063" indent="-119063" algn="l" eaLnBrk="0" hangingPunct="0">
              <a:spcBef>
                <a:spcPct val="50000"/>
              </a:spcBef>
              <a:defRPr/>
            </a:pPr>
            <a:endParaRPr lang="en-GB" sz="11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gray">
          <a:xfrm>
            <a:off x="892175" y="4756150"/>
            <a:ext cx="1585913" cy="201613"/>
          </a:xfrm>
          <a:prstGeom prst="rect">
            <a:avLst/>
          </a:prstGeom>
          <a:noFill/>
          <a:ln w="12700" cap="rnd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l" eaLnBrk="0" hangingPunct="0">
              <a:lnSpc>
                <a:spcPct val="110000"/>
              </a:lnSpc>
              <a:defRPr/>
            </a:pPr>
            <a:r>
              <a:rPr lang="en-GB" sz="1200" b="0" dirty="0">
                <a:solidFill>
                  <a:srgbClr val="000000"/>
                </a:solidFill>
                <a:cs typeface="Arial" pitchFamily="34" charset="0"/>
              </a:rPr>
              <a:t>Deloitte Consulting LLP</a:t>
            </a:r>
          </a:p>
        </p:txBody>
      </p:sp>
      <p:sp>
        <p:nvSpPr>
          <p:cNvPr id="3700739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892175" y="2581275"/>
            <a:ext cx="6581775" cy="549275"/>
          </a:xfrm>
        </p:spPr>
        <p:txBody>
          <a:bodyPr/>
          <a:lstStyle>
            <a:lvl1pPr>
              <a:lnSpc>
                <a:spcPts val="2200"/>
              </a:lnSpc>
              <a:spcBef>
                <a:spcPct val="100000"/>
              </a:spcBef>
              <a:buClr>
                <a:schemeClr val="tx2"/>
              </a:buClr>
              <a:buSzPct val="85000"/>
              <a:buFont typeface="Wingdings" pitchFamily="2" charset="2"/>
              <a:buNone/>
              <a:defRPr sz="1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700740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2175" y="3402013"/>
            <a:ext cx="6583363" cy="439737"/>
          </a:xfrm>
          <a:ln/>
        </p:spPr>
        <p:txBody>
          <a:bodyPr/>
          <a:lstStyle>
            <a:lvl1pPr>
              <a:lnSpc>
                <a:spcPts val="1600"/>
              </a:lnSpc>
              <a:spcBef>
                <a:spcPct val="15000"/>
              </a:spcBef>
              <a:buClrTx/>
              <a:defRPr sz="1400" b="1"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6875" y="1154113"/>
            <a:ext cx="1927225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6500" y="1154113"/>
            <a:ext cx="1928813" cy="51355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3" y="514350"/>
            <a:ext cx="2087562" cy="5775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6875" y="514350"/>
            <a:ext cx="6110288" cy="57753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0"/>
            <a:ext cx="8345487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6875" y="1154113"/>
            <a:ext cx="4008438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C5678-EE20-4FA5-88E2-6E0BD67A2E26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D738E-8962-435F-8C43-147B8DD7E819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AEA93-55E7-4DA9-90C2-089A26EEFEC4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B24-CE78-465C-A726-91D0868FA48F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AADF0-1749-4E8B-9691-B44A5F8C0895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F628A-A867-4937-BBE5-207DB6F9C51A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BB94-68E6-4675-A946-F1C5994EDBD7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8377-21E3-4835-B75D-4E2847E2750F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1B39-B140-43FE-96DB-472A2B59CE7C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00BB2-27C5-458B-ABCE-839C88CF47CE}" type="datetime1">
              <a:rPr lang="en-US" smtClean="0"/>
              <a:t>06-Nov-18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514352"/>
            <a:ext cx="8347075" cy="25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98463" y="1154114"/>
            <a:ext cx="4006850" cy="5135562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slideLayout" Target="../slideLayouts/slideLayout85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slideLayout" Target="../slideLayouts/slideLayout109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12" Type="http://schemas.openxmlformats.org/officeDocument/2006/relationships/slideLayout" Target="../slideLayouts/slideLayout121.xml"/><Relationship Id="rId2" Type="http://schemas.openxmlformats.org/officeDocument/2006/relationships/slideLayout" Target="../slideLayouts/slideLayout111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11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13.xml"/><Relationship Id="rId9" Type="http://schemas.openxmlformats.org/officeDocument/2006/relationships/slideLayout" Target="../slideLayouts/slideLayout11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slideLayout" Target="../slideLayouts/slideLayout133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6754" name="Line 2"/>
          <p:cNvSpPr>
            <a:spLocks noChangeShapeType="1"/>
          </p:cNvSpPr>
          <p:nvPr/>
        </p:nvSpPr>
        <p:spPr bwMode="gray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lnSpc>
                <a:spcPct val="110000"/>
              </a:lnSpc>
              <a:defRPr/>
            </a:pP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gray">
          <a:xfrm>
            <a:off x="401638" y="514350"/>
            <a:ext cx="8345487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3786757" name="Text Box 5"/>
          <p:cNvSpPr txBox="1">
            <a:spLocks noChangeArrowheads="1"/>
          </p:cNvSpPr>
          <p:nvPr/>
        </p:nvSpPr>
        <p:spPr bwMode="gray">
          <a:xfrm>
            <a:off x="4432300" y="6664325"/>
            <a:ext cx="279400" cy="144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</p:spPr>
        <p:txBody>
          <a:bodyPr wrap="none" lIns="0" tIns="0" rIns="0" bIns="0" anchor="b" anchorCtr="1">
            <a:spAutoFit/>
          </a:bodyPr>
          <a:lstStyle/>
          <a:p>
            <a:pPr eaLnBrk="0" hangingPunct="0">
              <a:lnSpc>
                <a:spcPct val="106000"/>
              </a:lnSpc>
              <a:buClr>
                <a:schemeClr val="tx1"/>
              </a:buClr>
              <a:buSzPct val="65000"/>
              <a:buFont typeface="Wingdings" pitchFamily="2" charset="2"/>
              <a:buNone/>
              <a:defRPr/>
            </a:pPr>
            <a:r>
              <a:rPr lang="en-US" sz="900" b="0" dirty="0">
                <a:solidFill>
                  <a:srgbClr val="000000"/>
                </a:solidFill>
              </a:rPr>
              <a:t>- </a:t>
            </a:r>
            <a:fld id="{37884633-E8BA-468A-97D7-A0F14F18F3BF}" type="slidenum">
              <a:rPr lang="en-US" sz="900" b="0">
                <a:solidFill>
                  <a:srgbClr val="000000"/>
                </a:solidFill>
              </a:rPr>
              <a:pPr eaLnBrk="0" hangingPunct="0">
                <a:lnSpc>
                  <a:spcPct val="106000"/>
                </a:lnSpc>
                <a:buClr>
                  <a:schemeClr val="tx1"/>
                </a:buClr>
                <a:buSzPct val="65000"/>
                <a:buFont typeface="Wingdings" pitchFamily="2" charset="2"/>
                <a:buNone/>
                <a:defRPr/>
              </a:pPr>
              <a:t>‹#›</a:t>
            </a:fld>
            <a:r>
              <a:rPr lang="en-US" sz="900" b="0" dirty="0">
                <a:solidFill>
                  <a:srgbClr val="000000"/>
                </a:solidFill>
              </a:rPr>
              <a:t> -</a:t>
            </a:r>
          </a:p>
        </p:txBody>
      </p:sp>
      <p:sp>
        <p:nvSpPr>
          <p:cNvPr id="3786759" name="Line 7"/>
          <p:cNvSpPr>
            <a:spLocks noChangeShapeType="1"/>
          </p:cNvSpPr>
          <p:nvPr/>
        </p:nvSpPr>
        <p:spPr bwMode="gray">
          <a:xfrm>
            <a:off x="469900" y="992188"/>
            <a:ext cx="8504238" cy="0"/>
          </a:xfrm>
          <a:prstGeom prst="line">
            <a:avLst/>
          </a:prstGeom>
          <a:noFill/>
          <a:ln w="12700">
            <a:noFill/>
            <a:round/>
            <a:headEnd/>
            <a:tailEnd/>
          </a:ln>
          <a:effectLst/>
        </p:spPr>
        <p:txBody>
          <a:bodyPr lIns="73152" tIns="73152" rIns="73152" bIns="73152" anchor="ctr" anchorCtr="1"/>
          <a:lstStyle/>
          <a:p>
            <a:pPr eaLnBrk="0" hangingPunct="0">
              <a:lnSpc>
                <a:spcPct val="110000"/>
              </a:lnSpc>
              <a:defRPr/>
            </a:pPr>
            <a:endParaRPr lang="en-US" sz="100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  <p:sldLayoutId id="2147484308" r:id="rId12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blackWhite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 bwMode="gray">
          <a:xfrm>
            <a:off x="400050" y="407988"/>
            <a:ext cx="83375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idx="1"/>
          </p:nvPr>
        </p:nvSpPr>
        <p:spPr bwMode="gray">
          <a:xfrm>
            <a:off x="400050" y="1154113"/>
            <a:ext cx="8337550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gray">
          <a:xfrm>
            <a:off x="4432300" y="6664325"/>
            <a:ext cx="279400" cy="144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</p:spPr>
        <p:txBody>
          <a:bodyPr wrap="none" lIns="0" tIns="0" rIns="0" bIns="0" anchor="b" anchorCtr="1">
            <a:spAutoFit/>
          </a:bodyPr>
          <a:lstStyle/>
          <a:p>
            <a:pPr eaLnBrk="0" hangingPunct="0">
              <a:lnSpc>
                <a:spcPct val="106000"/>
              </a:lnSpc>
              <a:buClr>
                <a:schemeClr val="tx1"/>
              </a:buClr>
              <a:buSzPct val="65000"/>
              <a:buFont typeface="Wingdings" pitchFamily="2" charset="2"/>
              <a:buNone/>
              <a:defRPr/>
            </a:pPr>
            <a:r>
              <a:rPr lang="en-US" sz="900" b="0" dirty="0">
                <a:solidFill>
                  <a:schemeClr val="tx1"/>
                </a:solidFill>
                <a:latin typeface="Arial" pitchFamily="34" charset="0"/>
              </a:rPr>
              <a:t>- </a:t>
            </a:r>
            <a:fld id="{0D291674-34CD-44F5-AB03-B974B4BAB0AC}" type="slidenum">
              <a:rPr lang="en-US" sz="900" b="0">
                <a:solidFill>
                  <a:schemeClr val="tx1"/>
                </a:solidFill>
                <a:latin typeface="Arial" pitchFamily="34" charset="0"/>
              </a:rPr>
              <a:pPr eaLnBrk="0" hangingPunct="0">
                <a:lnSpc>
                  <a:spcPct val="106000"/>
                </a:lnSpc>
                <a:buClr>
                  <a:schemeClr val="tx1"/>
                </a:buClr>
                <a:buSzPct val="65000"/>
                <a:buFont typeface="Wingdings" pitchFamily="2" charset="2"/>
                <a:buNone/>
                <a:defRPr/>
              </a:pPr>
              <a:t>‹#›</a:t>
            </a:fld>
            <a:r>
              <a:rPr lang="en-US" sz="900" b="0" dirty="0">
                <a:solidFill>
                  <a:schemeClr val="tx1"/>
                </a:solidFill>
                <a:latin typeface="Arial" pitchFamily="34" charset="0"/>
              </a:rPr>
              <a:t> -</a:t>
            </a:r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gray">
          <a:xfrm>
            <a:off x="401638" y="803275"/>
            <a:ext cx="8335962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0" r:id="rId1"/>
    <p:sldLayoutId id="2147484196" r:id="rId2"/>
    <p:sldLayoutId id="2147484197" r:id="rId3"/>
    <p:sldLayoutId id="2147484198" r:id="rId4"/>
    <p:sldLayoutId id="2147484199" r:id="rId5"/>
    <p:sldLayoutId id="2147484200" r:id="rId6"/>
    <p:sldLayoutId id="2147484201" r:id="rId7"/>
    <p:sldLayoutId id="2147484202" r:id="rId8"/>
    <p:sldLayoutId id="2147484203" r:id="rId9"/>
    <p:sldLayoutId id="2147484204" r:id="rId10"/>
    <p:sldLayoutId id="2147484205" r:id="rId11"/>
    <p:sldLayoutId id="2147484206" r:id="rId12"/>
    <p:sldLayoutId id="2147484207" r:id="rId13"/>
    <p:sldLayoutId id="2147484309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7013" indent="-225425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2pPr>
      <a:lvl3pPr marL="457200" indent="-22860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681038" indent="-2222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</a:defRPr>
      </a:lvl4pPr>
      <a:lvl5pPr marL="1722438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21796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6368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30940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5512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blackWhite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gray">
          <a:xfrm>
            <a:off x="400050" y="407988"/>
            <a:ext cx="83375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gray">
          <a:xfrm>
            <a:off x="400050" y="1154113"/>
            <a:ext cx="8337550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gray">
          <a:xfrm>
            <a:off x="4432300" y="6664325"/>
            <a:ext cx="279400" cy="144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</p:spPr>
        <p:txBody>
          <a:bodyPr wrap="none" lIns="0" tIns="0" rIns="0" bIns="0" anchor="b" anchorCtr="1">
            <a:spAutoFit/>
          </a:bodyPr>
          <a:lstStyle/>
          <a:p>
            <a:pPr eaLnBrk="0" hangingPunct="0">
              <a:lnSpc>
                <a:spcPct val="106000"/>
              </a:lnSpc>
              <a:buClr>
                <a:schemeClr val="tx1"/>
              </a:buClr>
              <a:buSzPct val="65000"/>
              <a:buFont typeface="Wingdings" pitchFamily="2" charset="2"/>
              <a:buNone/>
              <a:defRPr/>
            </a:pPr>
            <a:r>
              <a:rPr lang="en-US" sz="900" b="0" dirty="0">
                <a:solidFill>
                  <a:schemeClr val="tx1"/>
                </a:solidFill>
                <a:latin typeface="Arial" pitchFamily="34" charset="0"/>
              </a:rPr>
              <a:t>- </a:t>
            </a:r>
            <a:fld id="{E9697ADD-F0DD-4748-8572-B3BA7044A0F3}" type="slidenum">
              <a:rPr lang="en-US" sz="900" b="0">
                <a:solidFill>
                  <a:schemeClr val="tx1"/>
                </a:solidFill>
                <a:latin typeface="Arial" pitchFamily="34" charset="0"/>
              </a:rPr>
              <a:pPr eaLnBrk="0" hangingPunct="0">
                <a:lnSpc>
                  <a:spcPct val="106000"/>
                </a:lnSpc>
                <a:buClr>
                  <a:schemeClr val="tx1"/>
                </a:buClr>
                <a:buSzPct val="65000"/>
                <a:buFont typeface="Wingdings" pitchFamily="2" charset="2"/>
                <a:buNone/>
                <a:defRPr/>
              </a:pPr>
              <a:t>‹#›</a:t>
            </a:fld>
            <a:r>
              <a:rPr lang="en-US" sz="900" b="0" dirty="0">
                <a:solidFill>
                  <a:schemeClr val="tx1"/>
                </a:solidFill>
                <a:latin typeface="Arial" pitchFamily="34" charset="0"/>
              </a:rPr>
              <a:t> -</a:t>
            </a:r>
          </a:p>
        </p:txBody>
      </p:sp>
      <p:sp>
        <p:nvSpPr>
          <p:cNvPr id="10246" name="Line 6"/>
          <p:cNvSpPr>
            <a:spLocks noChangeShapeType="1"/>
          </p:cNvSpPr>
          <p:nvPr/>
        </p:nvSpPr>
        <p:spPr bwMode="gray">
          <a:xfrm>
            <a:off x="401638" y="803275"/>
            <a:ext cx="8335962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en-US" sz="1800" b="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8" r:id="rId1"/>
    <p:sldLayoutId id="2147484209" r:id="rId2"/>
    <p:sldLayoutId id="2147484210" r:id="rId3"/>
    <p:sldLayoutId id="2147484211" r:id="rId4"/>
    <p:sldLayoutId id="2147484212" r:id="rId5"/>
    <p:sldLayoutId id="2147484213" r:id="rId6"/>
    <p:sldLayoutId id="2147484214" r:id="rId7"/>
    <p:sldLayoutId id="2147484215" r:id="rId8"/>
    <p:sldLayoutId id="2147484216" r:id="rId9"/>
    <p:sldLayoutId id="2147484217" r:id="rId10"/>
    <p:sldLayoutId id="21474842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7013" indent="-225425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2pPr>
      <a:lvl3pPr marL="457200" indent="-22860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681038" indent="-2222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</a:defRPr>
      </a:lvl4pPr>
      <a:lvl5pPr marL="1722438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21796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6368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30940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5512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96875" y="728663"/>
            <a:ext cx="8345488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3699717" name="Text Box 5"/>
          <p:cNvSpPr txBox="1">
            <a:spLocks noChangeArrowheads="1"/>
          </p:cNvSpPr>
          <p:nvPr/>
        </p:nvSpPr>
        <p:spPr bwMode="gray">
          <a:xfrm>
            <a:off x="4216400" y="6616700"/>
            <a:ext cx="703263" cy="214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</p:spPr>
        <p:txBody>
          <a:bodyPr lIns="137160" tIns="46038" rIns="137160" bIns="46038">
            <a:spAutoFit/>
          </a:bodyPr>
          <a:lstStyle/>
          <a:p>
            <a:pPr eaLnBrk="0" hangingPunct="0">
              <a:lnSpc>
                <a:spcPct val="90000"/>
              </a:lnSpc>
              <a:buClr>
                <a:srgbClr val="000000"/>
              </a:buClr>
              <a:buSzPct val="65000"/>
              <a:buFont typeface="Wingdings" pitchFamily="2" charset="2"/>
              <a:buNone/>
              <a:defRPr/>
            </a:pPr>
            <a:r>
              <a:rPr lang="en-US" sz="900" b="0" dirty="0">
                <a:solidFill>
                  <a:srgbClr val="000066"/>
                </a:solidFill>
              </a:rPr>
              <a:t>- </a:t>
            </a:r>
            <a:fld id="{51580768-66D0-466B-89E0-14E2EE230E59}" type="slidenum">
              <a:rPr lang="en-US" sz="900" b="0">
                <a:solidFill>
                  <a:srgbClr val="000066"/>
                </a:solidFill>
              </a:rPr>
              <a:pPr eaLnBrk="0" hangingPunct="0">
                <a:lnSpc>
                  <a:spcPct val="90000"/>
                </a:lnSpc>
                <a:buClr>
                  <a:srgbClr val="000000"/>
                </a:buClr>
                <a:buSzPct val="65000"/>
                <a:buFont typeface="Wingdings" pitchFamily="2" charset="2"/>
                <a:buNone/>
                <a:defRPr/>
              </a:pPr>
              <a:t>‹#›</a:t>
            </a:fld>
            <a:r>
              <a:rPr lang="en-US" sz="900" b="0" dirty="0">
                <a:solidFill>
                  <a:srgbClr val="000066"/>
                </a:solidFill>
              </a:rPr>
              <a:t> -</a:t>
            </a:r>
          </a:p>
        </p:txBody>
      </p:sp>
      <p:sp>
        <p:nvSpPr>
          <p:cNvPr id="3699725" name="Line 13"/>
          <p:cNvSpPr>
            <a:spLocks noChangeShapeType="1"/>
          </p:cNvSpPr>
          <p:nvPr/>
        </p:nvSpPr>
        <p:spPr bwMode="gray">
          <a:xfrm flipV="1">
            <a:off x="392113" y="1020763"/>
            <a:ext cx="8353425" cy="1587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lnSpc>
                <a:spcPct val="110000"/>
              </a:lnSpc>
              <a:defRPr/>
            </a:pPr>
            <a:endParaRPr lang="en-US" sz="1000" dirty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  <p:sldLayoutId id="2147484221" r:id="rId3"/>
    <p:sldLayoutId id="2147484222" r:id="rId4"/>
    <p:sldLayoutId id="2147484223" r:id="rId5"/>
    <p:sldLayoutId id="2147484224" r:id="rId6"/>
    <p:sldLayoutId id="2147484225" r:id="rId7"/>
    <p:sldLayoutId id="2147484226" r:id="rId8"/>
    <p:sldLayoutId id="2147484227" r:id="rId9"/>
    <p:sldLayoutId id="2147484228" r:id="rId10"/>
    <p:sldLayoutId id="2147484229" r:id="rId11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96850" indent="-195263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65125" indent="-16668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49275" indent="-182563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01638" y="514350"/>
            <a:ext cx="8345487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314372" name="Text Box 4"/>
          <p:cNvSpPr txBox="1">
            <a:spLocks noChangeArrowheads="1"/>
          </p:cNvSpPr>
          <p:nvPr/>
        </p:nvSpPr>
        <p:spPr bwMode="gray">
          <a:xfrm>
            <a:off x="4432300" y="6664325"/>
            <a:ext cx="279400" cy="144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</p:spPr>
        <p:txBody>
          <a:bodyPr wrap="none" lIns="0" tIns="0" rIns="0" bIns="0" anchor="b" anchorCtr="1">
            <a:spAutoFit/>
          </a:bodyPr>
          <a:lstStyle/>
          <a:p>
            <a:pPr eaLnBrk="0" hangingPunct="0">
              <a:lnSpc>
                <a:spcPct val="106000"/>
              </a:lnSpc>
              <a:buClr>
                <a:schemeClr val="tx1"/>
              </a:buClr>
              <a:buSzPct val="65000"/>
              <a:buFont typeface="Wingdings" pitchFamily="2" charset="2"/>
              <a:buNone/>
              <a:defRPr/>
            </a:pPr>
            <a:r>
              <a:rPr lang="en-US" sz="900" b="0" dirty="0">
                <a:solidFill>
                  <a:srgbClr val="000000"/>
                </a:solidFill>
                <a:latin typeface="Arial" pitchFamily="34" charset="0"/>
              </a:rPr>
              <a:t>- </a:t>
            </a:r>
            <a:fld id="{FA246211-95A8-4E95-8724-186DF107A009}" type="slidenum">
              <a:rPr lang="en-US" sz="900" b="0">
                <a:solidFill>
                  <a:srgbClr val="000000"/>
                </a:solidFill>
                <a:latin typeface="Arial" pitchFamily="34" charset="0"/>
              </a:rPr>
              <a:pPr eaLnBrk="0" hangingPunct="0">
                <a:lnSpc>
                  <a:spcPct val="106000"/>
                </a:lnSpc>
                <a:buClr>
                  <a:schemeClr val="tx1"/>
                </a:buClr>
                <a:buSzPct val="65000"/>
                <a:buFont typeface="Wingdings" pitchFamily="2" charset="2"/>
                <a:buNone/>
                <a:defRPr/>
              </a:pPr>
              <a:t>‹#›</a:t>
            </a:fld>
            <a:r>
              <a:rPr lang="en-US" sz="900" b="0" dirty="0">
                <a:solidFill>
                  <a:srgbClr val="000000"/>
                </a:solidFill>
                <a:latin typeface="Arial" pitchFamily="34" charset="0"/>
              </a:rPr>
              <a:t> -</a:t>
            </a:r>
          </a:p>
        </p:txBody>
      </p:sp>
      <p:sp>
        <p:nvSpPr>
          <p:cNvPr id="314377" name="Line 9"/>
          <p:cNvSpPr>
            <a:spLocks noChangeShapeType="1"/>
          </p:cNvSpPr>
          <p:nvPr/>
        </p:nvSpPr>
        <p:spPr bwMode="gray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1" r:id="rId1"/>
    <p:sldLayoutId id="2147484230" r:id="rId2"/>
    <p:sldLayoutId id="2147484231" r:id="rId3"/>
    <p:sldLayoutId id="2147484232" r:id="rId4"/>
    <p:sldLayoutId id="2147484233" r:id="rId5"/>
    <p:sldLayoutId id="2147484234" r:id="rId6"/>
    <p:sldLayoutId id="2147484235" r:id="rId7"/>
    <p:sldLayoutId id="2147484236" r:id="rId8"/>
    <p:sldLayoutId id="2147484237" r:id="rId9"/>
    <p:sldLayoutId id="2147484238" r:id="rId10"/>
    <p:sldLayoutId id="2147484239" r:id="rId11"/>
    <p:sldLayoutId id="2147484310" r:id="rId12"/>
  </p:sldLayoutIdLst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96875" y="514350"/>
            <a:ext cx="8345488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3713042" name="Line 18"/>
          <p:cNvSpPr>
            <a:spLocks noChangeShapeType="1"/>
          </p:cNvSpPr>
          <p:nvPr/>
        </p:nvSpPr>
        <p:spPr bwMode="gray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lnSpc>
                <a:spcPct val="106000"/>
              </a:lnSpc>
              <a:spcBef>
                <a:spcPct val="30000"/>
              </a:spcBef>
              <a:defRPr/>
            </a:pPr>
            <a:endParaRPr lang="en-US" sz="900" b="0" dirty="0">
              <a:solidFill>
                <a:srgbClr val="000066"/>
              </a:solidFill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09D0C1B7-0038-444E-958C-4C7FC909AD5E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3" r:id="rId1"/>
    <p:sldLayoutId id="2147484244" r:id="rId2"/>
    <p:sldLayoutId id="2147484245" r:id="rId3"/>
    <p:sldLayoutId id="2147484246" r:id="rId4"/>
    <p:sldLayoutId id="2147484247" r:id="rId5"/>
    <p:sldLayoutId id="2147484248" r:id="rId6"/>
    <p:sldLayoutId id="2147484249" r:id="rId7"/>
    <p:sldLayoutId id="2147484250" r:id="rId8"/>
    <p:sldLayoutId id="2147484251" r:id="rId9"/>
    <p:sldLayoutId id="2147484252" r:id="rId10"/>
    <p:sldLayoutId id="2147484253" r:id="rId11"/>
    <p:sldLayoutId id="2147484254" r:id="rId12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5pPr>
      <a:lvl6pPr marL="4572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6pPr>
      <a:lvl7pPr marL="9144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7pPr>
      <a:lvl8pPr marL="13716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8pPr>
      <a:lvl9pPr marL="18288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•"/>
        <a:defRPr sz="13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3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pitchFamily="34" charset="0"/>
        <a:buChar char="–"/>
        <a:defRPr sz="11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1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blackWhite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gray">
          <a:xfrm>
            <a:off x="400050" y="407988"/>
            <a:ext cx="83375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gray">
          <a:xfrm>
            <a:off x="400050" y="1154113"/>
            <a:ext cx="8337550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gray">
          <a:xfrm>
            <a:off x="4432300" y="6664325"/>
            <a:ext cx="279400" cy="144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</p:spPr>
        <p:txBody>
          <a:bodyPr wrap="none" lIns="0" tIns="0" rIns="0" bIns="0" anchor="b" anchorCtr="1">
            <a:spAutoFit/>
          </a:bodyPr>
          <a:lstStyle/>
          <a:p>
            <a:pPr eaLnBrk="0" hangingPunct="0">
              <a:lnSpc>
                <a:spcPct val="106000"/>
              </a:lnSpc>
              <a:buClr>
                <a:srgbClr val="000000"/>
              </a:buClr>
              <a:buSzPct val="65000"/>
              <a:buFont typeface="Wingdings" pitchFamily="2" charset="2"/>
              <a:buNone/>
              <a:defRPr/>
            </a:pPr>
            <a:r>
              <a:rPr lang="en-US" sz="9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</a:t>
            </a:r>
            <a:fld id="{1AFC7938-EE47-4ABF-8915-094D825D133D}" type="slidenum">
              <a:rPr lang="en-US" sz="900" b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 eaLnBrk="0" hangingPunct="0">
                <a:lnSpc>
                  <a:spcPct val="106000"/>
                </a:lnSpc>
                <a:buClr>
                  <a:srgbClr val="000000"/>
                </a:buClr>
                <a:buSzPct val="65000"/>
                <a:buFont typeface="Wingdings" pitchFamily="2" charset="2"/>
                <a:buNone/>
                <a:defRPr/>
              </a:pPr>
              <a:t>‹#›</a:t>
            </a:fld>
            <a:r>
              <a:rPr lang="en-US" sz="9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-</a:t>
            </a:r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gray">
          <a:xfrm>
            <a:off x="401638" y="803275"/>
            <a:ext cx="8335962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6" r:id="rId1"/>
    <p:sldLayoutId id="2147484257" r:id="rId2"/>
    <p:sldLayoutId id="2147484258" r:id="rId3"/>
    <p:sldLayoutId id="2147484259" r:id="rId4"/>
    <p:sldLayoutId id="2147484260" r:id="rId5"/>
    <p:sldLayoutId id="2147484261" r:id="rId6"/>
    <p:sldLayoutId id="2147484262" r:id="rId7"/>
    <p:sldLayoutId id="2147484263" r:id="rId8"/>
    <p:sldLayoutId id="2147484264" r:id="rId9"/>
    <p:sldLayoutId id="2147484265" r:id="rId10"/>
    <p:sldLayoutId id="2147484266" r:id="rId11"/>
    <p:sldLayoutId id="2147484267" r:id="rId12"/>
    <p:sldLayoutId id="2147484268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7013" indent="-225425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2pPr>
      <a:lvl3pPr marL="457200" indent="-22860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Font typeface="Arial" pitchFamily="34" charset="0"/>
        <a:buChar char="–"/>
        <a:defRPr sz="1600">
          <a:solidFill>
            <a:schemeClr val="tx1"/>
          </a:solidFill>
          <a:latin typeface="+mn-lt"/>
        </a:defRPr>
      </a:lvl3pPr>
      <a:lvl4pPr marL="681038" indent="-2222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600">
          <a:solidFill>
            <a:schemeClr val="tx1"/>
          </a:solidFill>
          <a:latin typeface="+mn-lt"/>
        </a:defRPr>
      </a:lvl4pPr>
      <a:lvl5pPr marL="1722438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21796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6368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30940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551238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96875" y="514350"/>
            <a:ext cx="8345488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3713042" name="Line 18"/>
          <p:cNvSpPr>
            <a:spLocks noChangeShapeType="1"/>
          </p:cNvSpPr>
          <p:nvPr/>
        </p:nvSpPr>
        <p:spPr bwMode="gray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lnSpc>
                <a:spcPct val="106000"/>
              </a:lnSpc>
              <a:spcBef>
                <a:spcPct val="30000"/>
              </a:spcBef>
              <a:defRPr/>
            </a:pPr>
            <a:endParaRPr lang="en-US" sz="900" b="0" dirty="0">
              <a:solidFill>
                <a:srgbClr val="000066"/>
              </a:solidFill>
              <a:cs typeface="Arial" pitchFamily="34" charset="0"/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4143375" y="6592888"/>
            <a:ext cx="688975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fld id="{BE2E7187-F1AF-4296-8A48-A3414A41B25F}" type="slidenum">
              <a:rPr lang="en-US" sz="900" b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pPr>
                <a:defRPr/>
              </a:pPr>
              <a:t>‹#›</a:t>
            </a:fld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0" r:id="rId1"/>
    <p:sldLayoutId id="2147484271" r:id="rId2"/>
    <p:sldLayoutId id="2147484272" r:id="rId3"/>
    <p:sldLayoutId id="2147484273" r:id="rId4"/>
    <p:sldLayoutId id="2147484274" r:id="rId5"/>
    <p:sldLayoutId id="2147484275" r:id="rId6"/>
    <p:sldLayoutId id="2147484276" r:id="rId7"/>
    <p:sldLayoutId id="2147484277" r:id="rId8"/>
    <p:sldLayoutId id="2147484278" r:id="rId9"/>
    <p:sldLayoutId id="2147484279" r:id="rId10"/>
    <p:sldLayoutId id="2147484280" r:id="rId11"/>
    <p:sldLayoutId id="2147484281" r:id="rId12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5pPr>
      <a:lvl6pPr marL="4572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6pPr>
      <a:lvl7pPr marL="9144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7pPr>
      <a:lvl8pPr marL="13716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8pPr>
      <a:lvl9pPr marL="18288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•"/>
        <a:defRPr sz="13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3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pitchFamily="34" charset="0"/>
        <a:buChar char="–"/>
        <a:defRPr sz="11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1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01638" y="514350"/>
            <a:ext cx="8345487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3699717" name="Text Box 5"/>
          <p:cNvSpPr txBox="1">
            <a:spLocks noChangeArrowheads="1"/>
          </p:cNvSpPr>
          <p:nvPr/>
        </p:nvSpPr>
        <p:spPr bwMode="gray">
          <a:xfrm>
            <a:off x="4432300" y="6664325"/>
            <a:ext cx="279400" cy="144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</p:spPr>
        <p:txBody>
          <a:bodyPr wrap="none" lIns="0" tIns="0" rIns="0" bIns="0" anchor="b" anchorCtr="1">
            <a:spAutoFit/>
          </a:bodyPr>
          <a:lstStyle/>
          <a:p>
            <a:pPr eaLnBrk="0" hangingPunct="0">
              <a:lnSpc>
                <a:spcPct val="106000"/>
              </a:lnSpc>
              <a:buClr>
                <a:srgbClr val="000000"/>
              </a:buClr>
              <a:buSzPct val="65000"/>
              <a:buFont typeface="Wingdings" pitchFamily="2" charset="2"/>
              <a:buNone/>
              <a:defRPr/>
            </a:pPr>
            <a:r>
              <a:rPr lang="en-US" sz="900" b="0" dirty="0">
                <a:solidFill>
                  <a:srgbClr val="000000"/>
                </a:solidFill>
                <a:cs typeface="Arial" pitchFamily="34" charset="0"/>
              </a:rPr>
              <a:t>- </a:t>
            </a:r>
            <a:fld id="{60C4DC11-0ADF-4191-B062-E5502CC2895E}" type="slidenum">
              <a:rPr lang="en-US" sz="900" b="0">
                <a:solidFill>
                  <a:srgbClr val="000000"/>
                </a:solidFill>
                <a:cs typeface="Arial" pitchFamily="34" charset="0"/>
              </a:rPr>
              <a:pPr eaLnBrk="0" hangingPunct="0">
                <a:lnSpc>
                  <a:spcPct val="106000"/>
                </a:lnSpc>
                <a:buClr>
                  <a:srgbClr val="000000"/>
                </a:buClr>
                <a:buSzPct val="65000"/>
                <a:buFont typeface="Wingdings" pitchFamily="2" charset="2"/>
                <a:buNone/>
                <a:defRPr/>
              </a:pPr>
              <a:t>‹#›</a:t>
            </a:fld>
            <a:r>
              <a:rPr lang="en-US" sz="900" b="0" dirty="0">
                <a:solidFill>
                  <a:srgbClr val="000000"/>
                </a:solidFill>
                <a:cs typeface="Arial" pitchFamily="34" charset="0"/>
              </a:rPr>
              <a:t> -</a:t>
            </a:r>
          </a:p>
        </p:txBody>
      </p:sp>
      <p:sp>
        <p:nvSpPr>
          <p:cNvPr id="3699747" name="Line 35"/>
          <p:cNvSpPr>
            <a:spLocks noChangeShapeType="1"/>
          </p:cNvSpPr>
          <p:nvPr/>
        </p:nvSpPr>
        <p:spPr bwMode="gray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lnSpc>
                <a:spcPct val="106000"/>
              </a:lnSpc>
              <a:spcBef>
                <a:spcPct val="30000"/>
              </a:spcBef>
              <a:defRPr/>
            </a:pPr>
            <a:endParaRPr lang="en-US" sz="900" b="0" dirty="0">
              <a:solidFill>
                <a:srgbClr val="000066"/>
              </a:solidFill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65600" y="6559550"/>
            <a:ext cx="846138" cy="230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3" r:id="rId1"/>
    <p:sldLayoutId id="2147484284" r:id="rId2"/>
    <p:sldLayoutId id="2147484285" r:id="rId3"/>
    <p:sldLayoutId id="2147484286" r:id="rId4"/>
    <p:sldLayoutId id="2147484287" r:id="rId5"/>
    <p:sldLayoutId id="2147484288" r:id="rId6"/>
    <p:sldLayoutId id="2147484289" r:id="rId7"/>
    <p:sldLayoutId id="2147484290" r:id="rId8"/>
    <p:sldLayoutId id="2147484291" r:id="rId9"/>
    <p:sldLayoutId id="2147484292" r:id="rId10"/>
    <p:sldLayoutId id="2147484293" r:id="rId11"/>
    <p:sldLayoutId id="2147484294" r:id="rId12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5pPr>
      <a:lvl6pPr marL="4572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6pPr>
      <a:lvl7pPr marL="9144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7pPr>
      <a:lvl8pPr marL="13716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8pPr>
      <a:lvl9pPr marL="18288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•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pitchFamily="34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01638" y="514350"/>
            <a:ext cx="8345487" cy="25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6875" y="1154113"/>
            <a:ext cx="4008438" cy="5135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3699717" name="Text Box 5"/>
          <p:cNvSpPr txBox="1">
            <a:spLocks noChangeArrowheads="1"/>
          </p:cNvSpPr>
          <p:nvPr/>
        </p:nvSpPr>
        <p:spPr bwMode="gray">
          <a:xfrm>
            <a:off x="4432300" y="6664325"/>
            <a:ext cx="279400" cy="144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DDDDDD">
                <a:gamma/>
                <a:shade val="60000"/>
                <a:invGamma/>
              </a:srgbClr>
            </a:prstShdw>
          </a:effectLst>
        </p:spPr>
        <p:txBody>
          <a:bodyPr wrap="none" lIns="0" tIns="0" rIns="0" bIns="0" anchor="b" anchorCtr="1">
            <a:spAutoFit/>
          </a:bodyPr>
          <a:lstStyle/>
          <a:p>
            <a:pPr eaLnBrk="0" hangingPunct="0">
              <a:lnSpc>
                <a:spcPct val="106000"/>
              </a:lnSpc>
              <a:buClr>
                <a:srgbClr val="000000"/>
              </a:buClr>
              <a:buSzPct val="65000"/>
              <a:buFont typeface="Wingdings" pitchFamily="2" charset="2"/>
              <a:buNone/>
              <a:defRPr/>
            </a:pPr>
            <a:r>
              <a:rPr lang="en-US" sz="900" b="0" dirty="0">
                <a:solidFill>
                  <a:srgbClr val="000000"/>
                </a:solidFill>
                <a:cs typeface="Arial" pitchFamily="34" charset="0"/>
              </a:rPr>
              <a:t>- </a:t>
            </a:r>
            <a:fld id="{60C4DC11-0ADF-4191-B062-E5502CC2895E}" type="slidenum">
              <a:rPr lang="en-US" sz="900" b="0">
                <a:solidFill>
                  <a:srgbClr val="000000"/>
                </a:solidFill>
                <a:cs typeface="Arial" pitchFamily="34" charset="0"/>
              </a:rPr>
              <a:pPr eaLnBrk="0" hangingPunct="0">
                <a:lnSpc>
                  <a:spcPct val="106000"/>
                </a:lnSpc>
                <a:buClr>
                  <a:srgbClr val="000000"/>
                </a:buClr>
                <a:buSzPct val="65000"/>
                <a:buFont typeface="Wingdings" pitchFamily="2" charset="2"/>
                <a:buNone/>
                <a:defRPr/>
              </a:pPr>
              <a:t>‹#›</a:t>
            </a:fld>
            <a:r>
              <a:rPr lang="en-US" sz="900" b="0" dirty="0">
                <a:solidFill>
                  <a:srgbClr val="000000"/>
                </a:solidFill>
                <a:cs typeface="Arial" pitchFamily="34" charset="0"/>
              </a:rPr>
              <a:t> -</a:t>
            </a:r>
          </a:p>
        </p:txBody>
      </p:sp>
      <p:sp>
        <p:nvSpPr>
          <p:cNvPr id="3699747" name="Line 35"/>
          <p:cNvSpPr>
            <a:spLocks noChangeShapeType="1"/>
          </p:cNvSpPr>
          <p:nvPr/>
        </p:nvSpPr>
        <p:spPr bwMode="gray">
          <a:xfrm>
            <a:off x="392113" y="806450"/>
            <a:ext cx="8355012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lnSpc>
                <a:spcPct val="106000"/>
              </a:lnSpc>
              <a:spcBef>
                <a:spcPct val="30000"/>
              </a:spcBef>
              <a:defRPr/>
            </a:pPr>
            <a:endParaRPr lang="en-US" sz="900" b="0" dirty="0">
              <a:solidFill>
                <a:srgbClr val="000066"/>
              </a:solidFill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65600" y="6559550"/>
            <a:ext cx="846138" cy="230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endParaRPr lang="en-US" sz="900" b="0" dirty="0">
              <a:solidFill>
                <a:srgbClr val="000066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6" r:id="rId1"/>
    <p:sldLayoutId id="2147484297" r:id="rId2"/>
    <p:sldLayoutId id="2147484298" r:id="rId3"/>
    <p:sldLayoutId id="2147484299" r:id="rId4"/>
    <p:sldLayoutId id="2147484300" r:id="rId5"/>
    <p:sldLayoutId id="2147484301" r:id="rId6"/>
    <p:sldLayoutId id="2147484302" r:id="rId7"/>
    <p:sldLayoutId id="2147484303" r:id="rId8"/>
    <p:sldLayoutId id="2147484304" r:id="rId9"/>
    <p:sldLayoutId id="2147484305" r:id="rId10"/>
    <p:sldLayoutId id="2147484306" r:id="rId11"/>
    <p:sldLayoutId id="2147484307" r:id="rId12"/>
  </p:sldLayoutIdLst>
  <p:hf hdr="0" ftr="0" dt="0"/>
  <p:txStyles>
    <p:titleStyle>
      <a:lvl1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2pPr>
      <a:lvl3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3pPr>
      <a:lvl4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4pPr>
      <a:lvl5pPr algn="l" rtl="0" eaLnBrk="0" fontAlgn="base" hangingPunct="0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5pPr>
      <a:lvl6pPr marL="4572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6pPr>
      <a:lvl7pPr marL="9144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7pPr>
      <a:lvl8pPr marL="13716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8pPr>
      <a:lvl9pPr marL="1828800" algn="l" rtl="0" fontAlgn="base">
        <a:lnSpc>
          <a:spcPct val="106000"/>
        </a:lnSpc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•"/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169863" indent="-168275" algn="l" rtl="0" eaLnBrk="0" fontAlgn="base" hangingPunct="0">
        <a:lnSpc>
          <a:spcPct val="106000"/>
        </a:lnSpc>
        <a:spcBef>
          <a:spcPct val="80000"/>
        </a:spcBef>
        <a:spcAft>
          <a:spcPct val="0"/>
        </a:spcAft>
        <a:buClr>
          <a:schemeClr val="tx1"/>
        </a:buClr>
        <a:buFont typeface="Wingdings 2" pitchFamily="18" charset="2"/>
        <a:buChar char="¡"/>
        <a:defRPr sz="1100">
          <a:solidFill>
            <a:schemeClr val="tx1"/>
          </a:solidFill>
          <a:latin typeface="+mn-lt"/>
        </a:defRPr>
      </a:lvl2pPr>
      <a:lvl3pPr marL="344488" indent="-173038" algn="l" rtl="0" eaLnBrk="0" fontAlgn="base" hangingPunct="0">
        <a:lnSpc>
          <a:spcPct val="106000"/>
        </a:lnSpc>
        <a:spcBef>
          <a:spcPct val="40000"/>
        </a:spcBef>
        <a:spcAft>
          <a:spcPct val="0"/>
        </a:spcAft>
        <a:buClr>
          <a:schemeClr val="tx1"/>
        </a:buClr>
        <a:buFont typeface="Arial" pitchFamily="34" charset="0"/>
        <a:buChar char="–"/>
        <a:defRPr sz="1000">
          <a:solidFill>
            <a:schemeClr val="tx1"/>
          </a:solidFill>
          <a:latin typeface="+mn-lt"/>
        </a:defRPr>
      </a:lvl3pPr>
      <a:lvl4pPr marL="517525" indent="-171450" algn="l" rtl="0" eaLnBrk="0" fontAlgn="base" hangingPunct="0">
        <a:lnSpc>
          <a:spcPct val="106000"/>
        </a:lnSpc>
        <a:spcBef>
          <a:spcPct val="20000"/>
        </a:spcBef>
        <a:spcAft>
          <a:spcPct val="0"/>
        </a:spcAft>
        <a:buClr>
          <a:schemeClr val="tx1"/>
        </a:buClr>
        <a:buChar char="•"/>
        <a:defRPr sz="1000">
          <a:solidFill>
            <a:schemeClr val="tx1"/>
          </a:solidFill>
          <a:latin typeface="+mn-lt"/>
        </a:defRPr>
      </a:lvl4pPr>
      <a:lvl5pPr marL="1446213" indent="-23653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5pPr>
      <a:lvl6pPr marL="19034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6pPr>
      <a:lvl7pPr marL="23606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7pPr>
      <a:lvl8pPr marL="28178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8pPr>
      <a:lvl9pPr marL="3275013" indent="-236538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November 6,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8" r:id="rId1"/>
    <p:sldLayoutId id="2147484409" r:id="rId2"/>
    <p:sldLayoutId id="2147484410" r:id="rId3"/>
    <p:sldLayoutId id="2147484411" r:id="rId4"/>
    <p:sldLayoutId id="2147484412" r:id="rId5"/>
    <p:sldLayoutId id="2147484413" r:id="rId6"/>
    <p:sldLayoutId id="2147484414" r:id="rId7"/>
    <p:sldLayoutId id="2147484415" r:id="rId8"/>
    <p:sldLayoutId id="2147484416" r:id="rId9"/>
    <p:sldLayoutId id="2147484417" r:id="rId10"/>
    <p:sldLayoutId id="2147484418" r:id="rId11"/>
    <p:sldLayoutId id="2147484419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ctrTitle"/>
          </p:nvPr>
        </p:nvSpPr>
        <p:spPr>
          <a:xfrm>
            <a:off x="4419600" y="3290053"/>
            <a:ext cx="4419600" cy="2653547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JUDI BROWN CLARKE, Ph.D. </a:t>
            </a:r>
            <a:b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DIVERSITY DIRECTOR</a:t>
            </a:r>
            <a:b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6</a:t>
            </a:r>
            <a:r>
              <a:rPr lang="en-US" sz="1800" b="1" baseline="30000" dirty="0" smtClean="0">
                <a:solidFill>
                  <a:srgbClr val="000000"/>
                </a:solidFill>
                <a:latin typeface="Arial"/>
                <a:cs typeface="Arial"/>
              </a:rPr>
              <a:t>TH</a:t>
            </a: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 INTERNATIONAL </a:t>
            </a:r>
            <a:b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MECHANICAL &amp; AEROSPACE ENGINEERING CONFERENCE</a:t>
            </a:r>
            <a:b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  <a:t>NOVEMBER 7, 2018 </a:t>
            </a:r>
            <a:br>
              <a:rPr lang="en-US" sz="18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endParaRPr lang="en-US" sz="1800" b="1" i="1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1219200"/>
            <a:ext cx="79248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GLOBAL DIVERSITY &amp; INCLUSION PRACTICES:  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KEY TO THE ADVANCEMENT OF 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MECHANICAL &amp; AEROSPACE ENGINEERING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alphaModFix/>
          </a:blip>
          <a:srcRect r="8333"/>
          <a:stretch/>
        </p:blipFill>
        <p:spPr>
          <a:xfrm>
            <a:off x="228600" y="2895600"/>
            <a:ext cx="4191000" cy="358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452432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smtClean="0">
                <a:solidFill>
                  <a:srgbClr val="000000"/>
                </a:solidFill>
                <a:latin typeface="Arial"/>
                <a:cs typeface="Arial"/>
              </a:rPr>
              <a:t>Background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4040188" cy="639762"/>
          </a:xfrm>
        </p:spPr>
        <p:txBody>
          <a:bodyPr/>
          <a:lstStyle/>
          <a:p>
            <a:pPr>
              <a:lnSpc>
                <a:spcPct val="50000"/>
              </a:lnSpc>
            </a:pPr>
            <a:endParaRPr lang="en-US" sz="2000" dirty="0" smtClean="0"/>
          </a:p>
          <a:p>
            <a:pPr>
              <a:lnSpc>
                <a:spcPct val="50000"/>
              </a:lnSpc>
            </a:pP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066800"/>
            <a:ext cx="4040188" cy="5486400"/>
          </a:xfrm>
        </p:spPr>
        <p:txBody>
          <a:bodyPr>
            <a:noAutofit/>
          </a:bodyPr>
          <a:lstStyle/>
          <a:p>
            <a:pPr marL="0" indent="0"/>
            <a:r>
              <a:rPr lang="en-US" sz="2000" dirty="0">
                <a:latin typeface="Arial"/>
                <a:cs typeface="Arial"/>
              </a:rPr>
              <a:t>I am a scientific strategist that functions at the intersection of STEM &amp; </a:t>
            </a:r>
            <a:r>
              <a:rPr lang="en-US" sz="2000" dirty="0" smtClean="0">
                <a:latin typeface="Arial"/>
                <a:cs typeface="Arial"/>
              </a:rPr>
              <a:t>Infrastructure</a:t>
            </a:r>
          </a:p>
          <a:p>
            <a:pPr marL="0" indent="0"/>
            <a:endParaRPr lang="en-US" sz="1000" dirty="0">
              <a:latin typeface="Arial"/>
              <a:cs typeface="Arial"/>
            </a:endParaRPr>
          </a:p>
          <a:p>
            <a:pPr marL="0" indent="0"/>
            <a:r>
              <a:rPr lang="en-US" sz="2000" dirty="0" smtClean="0">
                <a:latin typeface="Arial"/>
                <a:cs typeface="Arial"/>
              </a:rPr>
              <a:t>BEACON Center for the Study of Evolution in Action </a:t>
            </a:r>
            <a:endParaRPr lang="en-US" sz="2000" dirty="0">
              <a:latin typeface="Arial"/>
              <a:cs typeface="Arial"/>
            </a:endParaRPr>
          </a:p>
          <a:p>
            <a:pPr marL="0" indent="0"/>
            <a:endParaRPr lang="en-US" sz="1000" dirty="0" smtClean="0"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Arial"/>
                <a:cs typeface="Arial"/>
              </a:rPr>
              <a:t>Illuminating &amp; harnessing the power of evolution in action to advance science, technology &amp; society. 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 smtClean="0">
                <a:latin typeface="Arial"/>
                <a:cs typeface="Arial"/>
              </a:rPr>
              <a:t>We have 800 members</a:t>
            </a:r>
            <a:endParaRPr lang="en-US" sz="2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Arial"/>
                <a:cs typeface="Arial"/>
              </a:rPr>
              <a:t>Create innovative solutions by leveraging existing systems and realities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4648200" y="1143000"/>
            <a:ext cx="4041775" cy="1981200"/>
          </a:xfrm>
        </p:spPr>
        <p:txBody>
          <a:bodyPr/>
          <a:lstStyle/>
          <a:p>
            <a:r>
              <a:rPr lang="en-US" sz="2000" b="1" cap="none" dirty="0" smtClean="0">
                <a:solidFill>
                  <a:srgbClr val="000000"/>
                </a:solidFill>
                <a:latin typeface="Arial"/>
                <a:cs typeface="Arial"/>
              </a:rPr>
              <a:t>Crosscutting Themes Include: </a:t>
            </a:r>
          </a:p>
          <a:p>
            <a:pPr marL="342900" indent="-342900">
              <a:buFont typeface="Arial"/>
              <a:buChar char="•"/>
            </a:pPr>
            <a:r>
              <a:rPr lang="en-US" sz="2000" b="1" cap="none" dirty="0" smtClean="0">
                <a:solidFill>
                  <a:srgbClr val="000000"/>
                </a:solidFill>
                <a:latin typeface="Arial"/>
                <a:cs typeface="Arial"/>
              </a:rPr>
              <a:t>Biological Evolution</a:t>
            </a:r>
          </a:p>
          <a:p>
            <a:pPr marL="342900" indent="-342900">
              <a:buFont typeface="Arial"/>
              <a:buChar char="•"/>
            </a:pPr>
            <a:r>
              <a:rPr lang="en-US" sz="2000" b="1" cap="none" dirty="0" smtClean="0">
                <a:solidFill>
                  <a:srgbClr val="000000"/>
                </a:solidFill>
                <a:latin typeface="Arial"/>
                <a:cs typeface="Arial"/>
              </a:rPr>
              <a:t>Computational Evolution</a:t>
            </a:r>
          </a:p>
          <a:p>
            <a:pPr marL="342900" indent="-342900">
              <a:buFont typeface="Arial"/>
              <a:buChar char="•"/>
            </a:pPr>
            <a:r>
              <a:rPr lang="en-US" sz="2000" b="1" cap="none" dirty="0" smtClean="0">
                <a:solidFill>
                  <a:srgbClr val="000000"/>
                </a:solidFill>
                <a:latin typeface="Arial"/>
                <a:cs typeface="Arial"/>
              </a:rPr>
              <a:t>Evolutionary Applications</a:t>
            </a:r>
            <a:endParaRPr lang="en-US" sz="2000" b="1" cap="none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pic>
        <p:nvPicPr>
          <p:cNvPr id="3" name="Content Placeholder 2" descr="2011GECOPoster.pdf"/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4" t="15990" r="6843" b="16709"/>
          <a:stretch/>
        </p:blipFill>
        <p:spPr>
          <a:xfrm>
            <a:off x="4343400" y="3276600"/>
            <a:ext cx="4480312" cy="3276600"/>
          </a:xfrm>
        </p:spPr>
      </p:pic>
    </p:spTree>
    <p:extLst>
      <p:ext uri="{BB962C8B-B14F-4D97-AF65-F5344CB8AC3E}">
        <p14:creationId xmlns:p14="http://schemas.microsoft.com/office/powerpoint/2010/main" val="112277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7848600" cy="533400"/>
          </a:xfrm>
          <a:noFill/>
        </p:spPr>
        <p:txBody>
          <a:bodyPr>
            <a:normAutofit/>
          </a:bodyPr>
          <a:lstStyle/>
          <a:p>
            <a:pPr algn="ctr"/>
            <a:r>
              <a:rPr lang="en-US" sz="2400" b="1" dirty="0" smtClean="0">
                <a:ln w="1905"/>
                <a:solidFill>
                  <a:schemeClr val="tx1"/>
                </a:solidFill>
                <a:effectLst/>
                <a:latin typeface="+mn-lt"/>
              </a:rPr>
              <a:t>Diversity: The Voice’s Blind Audition</a:t>
            </a:r>
            <a:endParaRPr lang="en-US" sz="2400" b="1" dirty="0">
              <a:ln w="1905"/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29191"/>
          </a:xfrm>
        </p:spPr>
        <p:txBody>
          <a:bodyPr>
            <a:normAutofit/>
          </a:bodyPr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During </a:t>
            </a:r>
            <a:r>
              <a:rPr lang="en-US" dirty="0"/>
              <a:t>the blind auditions, the decisions from </a:t>
            </a:r>
            <a:r>
              <a:rPr lang="en-US" dirty="0" smtClean="0"/>
              <a:t>the </a:t>
            </a:r>
            <a:r>
              <a:rPr lang="en-US" dirty="0"/>
              <a:t>coaches are based solely on voice and not on </a:t>
            </a:r>
            <a:r>
              <a:rPr lang="en-US" dirty="0" smtClean="0"/>
              <a:t>looks. </a:t>
            </a:r>
            <a:r>
              <a:rPr lang="en-US" dirty="0" smtClean="0">
                <a:solidFill>
                  <a:srgbClr val="FF0000"/>
                </a:solidFill>
              </a:rPr>
              <a:t>(Implicit Bias)</a:t>
            </a:r>
            <a:r>
              <a:rPr lang="en-US" dirty="0" smtClean="0"/>
              <a:t> 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The </a:t>
            </a:r>
            <a:r>
              <a:rPr lang="en-US" dirty="0"/>
              <a:t>coaches hear the artists perform, but they don't get to see them - thanks to rotating chairs. If a coach is impressed by the artist's voice, he/she pushes a button to select the artist for his/her team. </a:t>
            </a:r>
            <a:r>
              <a:rPr lang="en-US" dirty="0">
                <a:solidFill>
                  <a:srgbClr val="FF0000"/>
                </a:solidFill>
              </a:rPr>
              <a:t>(Recruitment)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At this point, the coach's chair will swivel so that he/she can face the artist he/she has selected. </a:t>
            </a:r>
            <a:r>
              <a:rPr lang="en-US" dirty="0">
                <a:solidFill>
                  <a:srgbClr val="FF0000"/>
                </a:solidFill>
              </a:rPr>
              <a:t>(Unconscious Bias)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If </a:t>
            </a:r>
            <a:r>
              <a:rPr lang="en-US" dirty="0"/>
              <a:t>more than one coach pushes his/her button, the power then shifts to the artists to choose which coach they want to work with. </a:t>
            </a:r>
            <a:r>
              <a:rPr lang="en-US" dirty="0" smtClean="0">
                <a:solidFill>
                  <a:srgbClr val="FF0000"/>
                </a:solidFill>
              </a:rPr>
              <a:t>(Retention)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If </a:t>
            </a:r>
            <a:r>
              <a:rPr lang="en-US" dirty="0"/>
              <a:t>no coach pushes his/her button, the artist is eliminated from the competition</a:t>
            </a:r>
            <a:r>
              <a:rPr lang="en-US" dirty="0" smtClean="0"/>
              <a:t>. </a:t>
            </a:r>
            <a:r>
              <a:rPr lang="en-US" dirty="0" smtClean="0">
                <a:solidFill>
                  <a:srgbClr val="FF0000"/>
                </a:solidFill>
              </a:rPr>
              <a:t>(Equity &amp; Fairness)</a:t>
            </a:r>
          </a:p>
          <a:p>
            <a:endParaRPr 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31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345487" cy="290849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smtClean="0">
                <a:solidFill>
                  <a:srgbClr val="000000"/>
                </a:solidFill>
                <a:latin typeface="Arial"/>
                <a:cs typeface="Arial"/>
              </a:rPr>
              <a:t>The Evolution of “Wicked Problems”</a:t>
            </a:r>
            <a:endParaRPr lang="en-US" sz="24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51355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Arial"/>
                <a:cs typeface="Arial"/>
              </a:rPr>
              <a:t>The globalization of </a:t>
            </a: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business and research </a:t>
            </a:r>
            <a:r>
              <a:rPr lang="en-US" dirty="0">
                <a:solidFill>
                  <a:schemeClr val="tx1"/>
                </a:solidFill>
                <a:latin typeface="Arial"/>
                <a:cs typeface="Arial"/>
              </a:rPr>
              <a:t>has created a sophisticated, complex, and competitive </a:t>
            </a: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environment </a:t>
            </a:r>
            <a:endParaRPr lang="en-US" dirty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US" sz="1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A </a:t>
            </a:r>
            <a:r>
              <a:rPr lang="en-US" dirty="0">
                <a:solidFill>
                  <a:schemeClr val="tx1"/>
                </a:solidFill>
                <a:latin typeface="Arial"/>
                <a:cs typeface="Arial"/>
              </a:rPr>
              <a:t>diverse and inclusive workforce is necessary to drive innovation, foster creativity, and guide business </a:t>
            </a: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strategies </a:t>
            </a:r>
          </a:p>
          <a:p>
            <a:pPr marL="0" indent="0">
              <a:buNone/>
            </a:pPr>
            <a:endParaRPr lang="en-US" sz="1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Executive leadership no </a:t>
            </a:r>
            <a:r>
              <a:rPr lang="en-US" dirty="0">
                <a:solidFill>
                  <a:schemeClr val="tx1"/>
                </a:solidFill>
                <a:latin typeface="Arial"/>
                <a:cs typeface="Arial"/>
              </a:rPr>
              <a:t>longer view diversity and inclusion </a:t>
            </a: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efforts </a:t>
            </a:r>
            <a:r>
              <a:rPr lang="en-US" dirty="0">
                <a:solidFill>
                  <a:schemeClr val="tx1"/>
                </a:solidFill>
                <a:latin typeface="Arial"/>
                <a:cs typeface="Arial"/>
              </a:rPr>
              <a:t>as separate from their other business </a:t>
            </a: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practices </a:t>
            </a:r>
          </a:p>
          <a:p>
            <a:pPr marL="0" indent="0">
              <a:buNone/>
            </a:pPr>
            <a:endParaRPr lang="en-US" sz="1000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There is a strong recognition </a:t>
            </a:r>
            <a:r>
              <a:rPr lang="en-US" dirty="0">
                <a:solidFill>
                  <a:schemeClr val="tx1"/>
                </a:solidFill>
                <a:latin typeface="Arial"/>
                <a:cs typeface="Arial"/>
              </a:rPr>
              <a:t>that a diverse workforce can </a:t>
            </a: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differentiate </a:t>
            </a:r>
            <a:r>
              <a:rPr lang="en-US" dirty="0">
                <a:solidFill>
                  <a:schemeClr val="tx1"/>
                </a:solidFill>
                <a:latin typeface="Arial"/>
                <a:cs typeface="Arial"/>
              </a:rPr>
              <a:t>them from their </a:t>
            </a: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competitors </a:t>
            </a:r>
            <a:r>
              <a:rPr lang="en-US" dirty="0">
                <a:solidFill>
                  <a:schemeClr val="tx1"/>
                </a:solidFill>
                <a:latin typeface="Arial"/>
                <a:cs typeface="Arial"/>
              </a:rPr>
              <a:t>by attracting top talent </a:t>
            </a: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and/or </a:t>
            </a:r>
            <a:r>
              <a:rPr lang="en-US" dirty="0">
                <a:solidFill>
                  <a:schemeClr val="tx1"/>
                </a:solidFill>
                <a:latin typeface="Arial"/>
                <a:cs typeface="Arial"/>
              </a:rPr>
              <a:t>capturing new </a:t>
            </a:r>
            <a:r>
              <a:rPr lang="en-US" dirty="0" smtClean="0">
                <a:solidFill>
                  <a:schemeClr val="tx1"/>
                </a:solidFill>
                <a:latin typeface="Arial"/>
                <a:cs typeface="Arial"/>
              </a:rPr>
              <a:t>clients/collaborative partners </a:t>
            </a:r>
          </a:p>
          <a:p>
            <a:pPr marL="0" indent="0" algn="ctr">
              <a:buNone/>
            </a:pPr>
            <a:endParaRPr lang="en-US" sz="800" b="1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US" b="1" dirty="0" smtClean="0">
                <a:solidFill>
                  <a:schemeClr val="tx1"/>
                </a:solidFill>
                <a:latin typeface="Arial"/>
                <a:cs typeface="Arial"/>
              </a:rPr>
              <a:t>WHERE “STANDING OUT” BECOMES “OUTSTANDING”!</a:t>
            </a:r>
            <a:endParaRPr lang="en-US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1781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 smtClean="0">
                <a:solidFill>
                  <a:srgbClr val="000000"/>
                </a:solidFill>
                <a:latin typeface="Arial"/>
                <a:cs typeface="Arial"/>
              </a:rPr>
              <a:t>Competitive Edge</a:t>
            </a:r>
            <a:endParaRPr lang="en-US" sz="24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Font typeface="Arial"/>
              <a:buNone/>
            </a:pP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In order to be successful, researchers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/organizations </a:t>
            </a: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need to continually create new knowledge, products, and 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services </a:t>
            </a: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Arial"/>
              <a:buNone/>
            </a:pP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T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he </a:t>
            </a: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best way to ensure the development of new ideas is through a diverse and inclusive 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workforce </a:t>
            </a: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Arial"/>
              <a:buNone/>
            </a:pP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lvl="1">
              <a:buClrTx/>
              <a:buFont typeface="Lucida Grande"/>
              <a:buChar char="-"/>
            </a:pPr>
            <a:r>
              <a:rPr lang="en-US" sz="2000" b="1" dirty="0">
                <a:solidFill>
                  <a:srgbClr val="000000"/>
                </a:solidFill>
                <a:latin typeface="Arial"/>
                <a:cs typeface="Arial"/>
              </a:rPr>
              <a:t>Multiple voices lead to new ideas, new services, and new products, and encourage </a:t>
            </a: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non-traditional, out</a:t>
            </a:r>
            <a:r>
              <a:rPr lang="en-US" sz="2000" b="1" dirty="0">
                <a:solidFill>
                  <a:srgbClr val="000000"/>
                </a:solidFill>
                <a:latin typeface="Arial"/>
                <a:cs typeface="Arial"/>
              </a:rPr>
              <a:t>-of-the-box </a:t>
            </a: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thinking</a:t>
            </a:r>
          </a:p>
          <a:p>
            <a:pPr marL="457200" lvl="1" indent="0">
              <a:buNone/>
            </a:pPr>
            <a:endParaRPr lang="en-US" sz="20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lvl="1">
              <a:buClrTx/>
              <a:buFont typeface="Lucida Grande"/>
              <a:buChar char="-"/>
            </a:pP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Do not undervalue diversity of thought and adaptive solution from individuals with disabilities, who navigate daily barriers “real-time”</a:t>
            </a:r>
            <a:r>
              <a:rPr lang="mr-IN" sz="2000" b="1" dirty="0" smtClean="0">
                <a:solidFill>
                  <a:srgbClr val="000000"/>
                </a:solidFill>
                <a:latin typeface="Arial"/>
                <a:cs typeface="Arial"/>
              </a:rPr>
              <a:t>…</a:t>
            </a: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ex: blind CSE student</a:t>
            </a:r>
            <a:endParaRPr lang="en-US" sz="2000" b="1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Arial"/>
              <a:buNone/>
            </a:pP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2005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8" y="449948"/>
            <a:ext cx="8345487" cy="323165"/>
          </a:xfrm>
        </p:spPr>
        <p:txBody>
          <a:bodyPr>
            <a:normAutofit fontScale="90000"/>
          </a:bodyPr>
          <a:lstStyle/>
          <a:p>
            <a:r>
              <a:rPr lang="en-US" sz="2400" b="1" dirty="0" smtClean="0">
                <a:solidFill>
                  <a:srgbClr val="000000"/>
                </a:solidFill>
                <a:latin typeface="Arial"/>
                <a:cs typeface="Arial"/>
              </a:rPr>
              <a:t>Diversity is the Key to Robustness and Innovation</a:t>
            </a:r>
            <a:endParaRPr lang="en-US" sz="24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89926" cy="513556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Forbes Insight (2017) conducted a comprehensive survey and interviews of more than 300 senior executives and found: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Diversity is a key driver of robustness and innovation and is a core component of being successful on a global scale 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endParaRPr lang="en-US" sz="11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Senior </a:t>
            </a: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executives are recognizing that a diverse set of experiences, perspectives, and backgrounds is crucial to innovation and the development of new 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ideas </a:t>
            </a:r>
          </a:p>
          <a:p>
            <a:pPr marL="342900" indent="-342900">
              <a:lnSpc>
                <a:spcPct val="110000"/>
              </a:lnSpc>
              <a:buFont typeface="Arial"/>
              <a:buChar char="•"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A diverse and inclusive workforce is crucial for companies that want to attract and retain top talent.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1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Competition for talent is fierce in today’s global economy, so senior executives need to have plans in pace to recruit, develop, and retain a diverse workforce. </a:t>
            </a: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5761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sz="2400" b="1" dirty="0" smtClean="0">
                <a:solidFill>
                  <a:srgbClr val="000000"/>
                </a:solidFill>
                <a:latin typeface="Arial"/>
                <a:cs typeface="Arial"/>
              </a:rPr>
              <a:t>Strategies Based on</a:t>
            </a:r>
            <a:r>
              <a:rPr lang="en-US" sz="2400" b="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  <a:latin typeface="Arial"/>
                <a:cs typeface="Arial"/>
              </a:rPr>
              <a:t>Key Change Elements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4678363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Catalyst research suggests that a well-designed strategy, not separate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programs or specific people, 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makes all the difference. </a:t>
            </a:r>
          </a:p>
          <a:p>
            <a:pPr>
              <a:lnSpc>
                <a:spcPct val="110000"/>
              </a:lnSpc>
            </a:pPr>
            <a:endParaRPr lang="en-US" sz="1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The strategy cannot be must be:</a:t>
            </a:r>
          </a:p>
          <a:p>
            <a:pPr marL="799990" lvl="1" indent="-342790">
              <a:lnSpc>
                <a:spcPct val="110000"/>
              </a:lnSpc>
              <a:spcBef>
                <a:spcPct val="50000"/>
              </a:spcBef>
              <a:buClrTx/>
              <a:buFontTx/>
              <a:buChar char="•"/>
              <a:defRPr/>
            </a:pPr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Business-based and founded on organizational goals and structure, as well as on assessment of strengths, issues, and opportunities</a:t>
            </a:r>
          </a:p>
          <a:p>
            <a:pPr marL="799033" lvl="1" indent="-341833">
              <a:lnSpc>
                <a:spcPct val="110000"/>
              </a:lnSpc>
              <a:spcBef>
                <a:spcPct val="50000"/>
              </a:spcBef>
              <a:buClrTx/>
              <a:buFontTx/>
              <a:buChar char="•"/>
              <a:defRPr/>
            </a:pPr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Focused on the three or four priority areas that define the programs the organization develops</a:t>
            </a:r>
          </a:p>
          <a:p>
            <a:pPr marL="799990" lvl="1" indent="-342790">
              <a:lnSpc>
                <a:spcPct val="110000"/>
              </a:lnSpc>
              <a:spcBef>
                <a:spcPct val="50000"/>
              </a:spcBef>
              <a:buClrTx/>
              <a:buFontTx/>
              <a:buChar char="•"/>
              <a:defRPr/>
            </a:pPr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Integrated into business strategy and human resources policies with effective planning and implementation</a:t>
            </a:r>
          </a:p>
          <a:p>
            <a:pPr>
              <a:lnSpc>
                <a:spcPct val="110000"/>
              </a:lnSpc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27653" name="Slide Number Placeholder 9"/>
          <p:cNvSpPr txBox="1">
            <a:spLocks/>
          </p:cNvSpPr>
          <p:nvPr/>
        </p:nvSpPr>
        <p:spPr bwMode="auto">
          <a:xfrm>
            <a:off x="415571" y="6554102"/>
            <a:ext cx="417014" cy="303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040" tIns="41020" rIns="82040" bIns="41020"/>
          <a:lstStyle/>
          <a:p>
            <a:pPr defTabSz="914404"/>
            <a:fld id="{2204057C-51C9-4AB5-ADB6-61E69C67A55A}" type="slidenum">
              <a:rPr lang="en-US" sz="900"/>
              <a:pPr defTabSz="914404"/>
              <a:t>7</a:t>
            </a:fld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347489" cy="623449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en-US" sz="2200" b="1" dirty="0" smtClean="0">
                <a:solidFill>
                  <a:srgbClr val="000000"/>
                </a:solidFill>
                <a:latin typeface="Arial"/>
                <a:cs typeface="Arial"/>
              </a:rPr>
              <a:t>Strategies Based on Key Change Elements</a:t>
            </a:r>
          </a:p>
        </p:txBody>
      </p:sp>
      <p:sp>
        <p:nvSpPr>
          <p:cNvPr id="27653" name="Slide Number Placeholder 9"/>
          <p:cNvSpPr txBox="1">
            <a:spLocks/>
          </p:cNvSpPr>
          <p:nvPr/>
        </p:nvSpPr>
        <p:spPr bwMode="auto">
          <a:xfrm>
            <a:off x="415571" y="6554102"/>
            <a:ext cx="417014" cy="303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040" tIns="41020" rIns="82040" bIns="41020"/>
          <a:lstStyle/>
          <a:p>
            <a:pPr defTabSz="914404"/>
            <a:fld id="{2204057C-51C9-4AB5-ADB6-61E69C67A55A}" type="slidenum">
              <a:rPr lang="en-US" sz="900"/>
              <a:pPr defTabSz="914404"/>
              <a:t>8</a:t>
            </a:fld>
            <a:endParaRPr lang="en-US" sz="900" dirty="0"/>
          </a:p>
        </p:txBody>
      </p:sp>
      <p:sp>
        <p:nvSpPr>
          <p:cNvPr id="6" name="Rectangle 5"/>
          <p:cNvSpPr/>
          <p:nvPr/>
        </p:nvSpPr>
        <p:spPr>
          <a:xfrm>
            <a:off x="381000" y="1295400"/>
            <a:ext cx="8382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sz="2000" dirty="0" smtClean="0">
                <a:solidFill>
                  <a:schemeClr val="tx1"/>
                </a:solidFill>
                <a:latin typeface="Arial"/>
                <a:cs typeface="Arial"/>
              </a:rPr>
              <a:t>Driven </a:t>
            </a:r>
            <a:r>
              <a:rPr lang="en-US" sz="2000" dirty="0">
                <a:solidFill>
                  <a:schemeClr val="tx1"/>
                </a:solidFill>
                <a:latin typeface="Arial"/>
                <a:cs typeface="Arial"/>
              </a:rPr>
              <a:t>by key change </a:t>
            </a:r>
            <a:r>
              <a:rPr lang="en-US" sz="2000" dirty="0" smtClean="0">
                <a:solidFill>
                  <a:schemeClr val="tx1"/>
                </a:solidFill>
                <a:latin typeface="Arial"/>
                <a:cs typeface="Arial"/>
              </a:rPr>
              <a:t>elements:</a:t>
            </a:r>
            <a:endParaRPr lang="en-US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marL="799843" lvl="1" indent="-342790" algn="l">
              <a:spcBef>
                <a:spcPct val="50000"/>
              </a:spcBef>
              <a:buFontTx/>
              <a:buChar char="•"/>
              <a:defRPr/>
            </a:pPr>
            <a:r>
              <a:rPr lang="en-US" sz="2000" u="sng" dirty="0">
                <a:solidFill>
                  <a:schemeClr val="tx1"/>
                </a:solidFill>
                <a:latin typeface="Arial"/>
                <a:cs typeface="Arial"/>
              </a:rPr>
              <a:t>Solid Business Case </a:t>
            </a:r>
            <a:r>
              <a:rPr lang="en-US" sz="2000" dirty="0">
                <a:solidFill>
                  <a:schemeClr val="tx1"/>
                </a:solidFill>
                <a:latin typeface="Arial"/>
                <a:cs typeface="Arial"/>
              </a:rPr>
              <a:t>- Assess and develop the case for an inclusive culture that supports talent and business goals</a:t>
            </a:r>
          </a:p>
          <a:p>
            <a:pPr marL="799843" lvl="1" indent="-342790" algn="l">
              <a:spcBef>
                <a:spcPct val="50000"/>
              </a:spcBef>
              <a:buFontTx/>
              <a:buChar char="•"/>
              <a:defRPr/>
            </a:pPr>
            <a:r>
              <a:rPr lang="en-US" sz="2000" u="sng" dirty="0">
                <a:solidFill>
                  <a:schemeClr val="tx1"/>
                </a:solidFill>
                <a:latin typeface="Arial"/>
                <a:cs typeface="Arial"/>
              </a:rPr>
              <a:t>Senior Leadership Support </a:t>
            </a:r>
            <a:r>
              <a:rPr lang="en-US" sz="2000" dirty="0">
                <a:solidFill>
                  <a:schemeClr val="tx1"/>
                </a:solidFill>
                <a:latin typeface="Arial"/>
                <a:cs typeface="Arial"/>
              </a:rPr>
              <a:t>- Act as a role model/champion of diversity internally and externally, advocate and shape a culture of inclusion on a daily basis </a:t>
            </a:r>
          </a:p>
          <a:p>
            <a:pPr marL="799843" lvl="1" indent="-342790" algn="l">
              <a:spcBef>
                <a:spcPct val="50000"/>
              </a:spcBef>
              <a:buFontTx/>
              <a:buChar char="•"/>
              <a:defRPr/>
            </a:pPr>
            <a:r>
              <a:rPr lang="en-US" sz="2000" u="sng" dirty="0">
                <a:solidFill>
                  <a:schemeClr val="tx1"/>
                </a:solidFill>
                <a:latin typeface="Arial"/>
                <a:cs typeface="Arial"/>
              </a:rPr>
              <a:t>Effective Communication </a:t>
            </a:r>
            <a:r>
              <a:rPr lang="en-US" sz="2000" dirty="0">
                <a:solidFill>
                  <a:schemeClr val="tx1"/>
                </a:solidFill>
                <a:latin typeface="Arial"/>
                <a:cs typeface="Arial"/>
              </a:rPr>
              <a:t>- Market the business case, approach and success in a consistent and clear message </a:t>
            </a:r>
            <a:r>
              <a:rPr lang="en-US" sz="2000" dirty="0" smtClean="0">
                <a:solidFill>
                  <a:schemeClr val="tx1"/>
                </a:solidFill>
                <a:latin typeface="Arial"/>
                <a:cs typeface="Arial"/>
              </a:rPr>
              <a:t>across the consortium</a:t>
            </a:r>
            <a:endParaRPr lang="en-US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marL="799843" lvl="1" indent="-342790" algn="l">
              <a:spcBef>
                <a:spcPct val="50000"/>
              </a:spcBef>
              <a:buFontTx/>
              <a:buChar char="•"/>
              <a:defRPr/>
            </a:pPr>
            <a:r>
              <a:rPr lang="en-US" sz="2000" u="sng" dirty="0">
                <a:solidFill>
                  <a:schemeClr val="tx1"/>
                </a:solidFill>
                <a:latin typeface="Arial"/>
                <a:cs typeface="Arial"/>
              </a:rPr>
              <a:t>Accountability and Metrics </a:t>
            </a:r>
            <a:r>
              <a:rPr lang="en-US" sz="2000" dirty="0">
                <a:solidFill>
                  <a:schemeClr val="tx1"/>
                </a:solidFill>
                <a:latin typeface="Arial"/>
                <a:cs typeface="Arial"/>
              </a:rPr>
              <a:t>- Measure if </a:t>
            </a:r>
            <a:r>
              <a:rPr lang="en-US" sz="2000" dirty="0" smtClean="0">
                <a:solidFill>
                  <a:schemeClr val="tx1"/>
                </a:solidFill>
                <a:latin typeface="Arial"/>
                <a:cs typeface="Arial"/>
              </a:rPr>
              <a:t>practices </a:t>
            </a:r>
            <a:r>
              <a:rPr lang="en-US" sz="2000" dirty="0">
                <a:solidFill>
                  <a:schemeClr val="tx1"/>
                </a:solidFill>
                <a:latin typeface="Arial"/>
                <a:cs typeface="Arial"/>
              </a:rPr>
              <a:t>support diversity efforts and reward “inclusive” behaviors and results</a:t>
            </a:r>
          </a:p>
          <a:p>
            <a:pPr algn="l"/>
            <a:endParaRPr lang="en-US" sz="2000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9192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09600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Year-Round and Summer Research Opportunities</a:t>
            </a:r>
            <a:endParaRPr lang="en-US" sz="20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78363"/>
          </a:xfrm>
        </p:spPr>
        <p:txBody>
          <a:bodyPr>
            <a:noAutofit/>
          </a:bodyPr>
          <a:lstStyle/>
          <a:p>
            <a:pPr marL="1588" lvl="1" indent="0">
              <a:buNone/>
            </a:pPr>
            <a:r>
              <a:rPr lang="en-US" sz="2000" b="1" dirty="0">
                <a:solidFill>
                  <a:srgbClr val="000000"/>
                </a:solidFill>
                <a:latin typeface="Arial"/>
                <a:cs typeface="Arial"/>
              </a:rPr>
              <a:t>We </a:t>
            </a:r>
            <a:r>
              <a:rPr lang="en-US" sz="2000" b="1" dirty="0">
                <a:ln w="1905"/>
                <a:solidFill>
                  <a:srgbClr val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blended, braided, and leveraged from multiple funding sources to create research opportunities</a:t>
            </a:r>
            <a:r>
              <a:rPr lang="en-US" sz="2000" b="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endParaRPr lang="en-US" sz="20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1588" lvl="1" indent="0">
              <a:buNone/>
            </a:pPr>
            <a:endParaRPr lang="en-US" sz="1000" b="1" dirty="0">
              <a:solidFill>
                <a:srgbClr val="000000"/>
              </a:solidFill>
              <a:latin typeface="Arial"/>
              <a:cs typeface="Arial"/>
            </a:endParaRPr>
          </a:p>
          <a:p>
            <a:pPr marL="1588" lvl="1" indent="0">
              <a:buNone/>
            </a:pP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We </a:t>
            </a:r>
            <a:r>
              <a:rPr lang="en-US" sz="2000" b="1" dirty="0">
                <a:solidFill>
                  <a:srgbClr val="000000"/>
                </a:solidFill>
                <a:latin typeface="Arial"/>
                <a:cs typeface="Arial"/>
              </a:rPr>
              <a:t>found that many </a:t>
            </a: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students </a:t>
            </a:r>
            <a:r>
              <a:rPr lang="en-US" sz="2000" b="1" dirty="0">
                <a:solidFill>
                  <a:srgbClr val="000000"/>
                </a:solidFill>
                <a:latin typeface="Arial"/>
                <a:cs typeface="Arial"/>
              </a:rPr>
              <a:t>were underprepared for the research experiences and therefore created a two-tiered program by funding</a:t>
            </a: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:</a:t>
            </a:r>
          </a:p>
          <a:p>
            <a:pPr marL="1588" lvl="1" indent="0">
              <a:buNone/>
            </a:pP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</a:p>
          <a:p>
            <a:pPr marL="344488" lvl="1" indent="-342900">
              <a:buClrTx/>
            </a:pPr>
            <a:r>
              <a:rPr lang="en-US" sz="2000" b="1" dirty="0" smtClean="0">
                <a:ln w="1905"/>
                <a:solidFill>
                  <a:srgbClr val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Research </a:t>
            </a:r>
            <a:r>
              <a:rPr lang="en-US" sz="2000" b="1" dirty="0">
                <a:ln w="1905"/>
                <a:solidFill>
                  <a:srgbClr val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Experiences for Undergraduates (REUs) for students with strong lab/research backgrounds who were able to conduct their own research projects </a:t>
            </a:r>
            <a:endParaRPr lang="en-US" sz="2000" b="1" dirty="0" smtClean="0">
              <a:ln w="1905"/>
              <a:solidFill>
                <a:srgbClr val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/>
              <a:cs typeface="Arial"/>
            </a:endParaRPr>
          </a:p>
          <a:p>
            <a:pPr marL="1588" lvl="1" indent="0">
              <a:buClrTx/>
              <a:buNone/>
            </a:pPr>
            <a:endParaRPr lang="en-US" sz="1000" b="1" dirty="0" smtClean="0">
              <a:ln w="1905"/>
              <a:solidFill>
                <a:srgbClr val="0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/>
              <a:cs typeface="Arial"/>
            </a:endParaRPr>
          </a:p>
          <a:p>
            <a:pPr marL="344488" lvl="1" indent="-342900">
              <a:buClrTx/>
            </a:pPr>
            <a:r>
              <a:rPr lang="en-US" sz="2000" b="1" dirty="0" smtClean="0">
                <a:ln w="1905"/>
                <a:solidFill>
                  <a:srgbClr val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Undergraduate </a:t>
            </a:r>
            <a:r>
              <a:rPr lang="en-US" sz="2000" b="1" dirty="0">
                <a:ln w="1905"/>
                <a:solidFill>
                  <a:srgbClr val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Research Apprenticeships (URAs) for student with limited lab/research background who conduct a limited portion of an existing research project</a:t>
            </a:r>
          </a:p>
          <a:p>
            <a:pPr marL="346075" lvl="3" indent="0">
              <a:buNone/>
            </a:pPr>
            <a:endParaRPr lang="en-US" sz="20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218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345487" cy="519527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/>
            </a:r>
            <a:b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Establish Structures to Ensure Payoff of Investment?</a:t>
            </a:r>
            <a:endParaRPr lang="en-US" sz="20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874" y="1371599"/>
            <a:ext cx="8366125" cy="4918075"/>
          </a:xfrm>
        </p:spPr>
        <p:txBody>
          <a:bodyPr>
            <a:normAutofit/>
          </a:bodyPr>
          <a:lstStyle/>
          <a:p>
            <a:pPr marL="342900" indent="-342900">
              <a:buFont typeface="Wingdings" charset="2"/>
              <a:buChar char="§"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Establish “buy-in” and ownership among the participants</a:t>
            </a:r>
          </a:p>
          <a:p>
            <a:pPr marL="342900" indent="-342900">
              <a:buFont typeface="Wingdings" charset="2"/>
              <a:buChar char="§"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Get people “leaning in” versus “leaning back” on diversity, equity and inclusion</a:t>
            </a:r>
          </a:p>
          <a:p>
            <a:pPr marL="342900" indent="-342900">
              <a:buFont typeface="Wingdings" charset="2"/>
              <a:buChar char="§"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Change the atmosphere by clarifying and operationalizing the core values</a:t>
            </a:r>
          </a:p>
          <a:p>
            <a:pPr marL="342900" indent="-342900">
              <a:buFont typeface="Wingdings" charset="2"/>
              <a:buChar char="§"/>
            </a:pP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Establish a compelling argument using a cost-benefit business perspective that frames the “high performance” advantages of a diverse organization</a:t>
            </a:r>
          </a:p>
          <a:p>
            <a:pPr marL="800100" lvl="1" indent="-342900">
              <a:buClrTx/>
              <a:buFont typeface="Wingdings" charset="2"/>
              <a:buChar char="§"/>
            </a:pPr>
            <a:r>
              <a:rPr lang="en-US" b="1" dirty="0" smtClean="0">
                <a:solidFill>
                  <a:srgbClr val="000000"/>
                </a:solidFill>
                <a:latin typeface="Arial"/>
                <a:cs typeface="Arial"/>
              </a:rPr>
              <a:t>E.g., diverse perspectives facilitate innovation and creative solutions </a:t>
            </a:r>
          </a:p>
          <a:p>
            <a:pPr lvl="3">
              <a:buFont typeface="Arial"/>
              <a:buChar char="•"/>
            </a:pPr>
            <a:endParaRPr lang="en-US" sz="20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Arial"/>
              <a:buChar char="•"/>
            </a:pP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9729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/>
          <a:lstStyle/>
          <a:p>
            <a:pPr algn="ctr" eaLnBrk="1" hangingPunct="1"/>
            <a:r>
              <a:rPr lang="en-US" sz="2000" b="1" dirty="0" smtClean="0">
                <a:solidFill>
                  <a:schemeClr val="tx1"/>
                </a:solidFill>
                <a:latin typeface="Arial"/>
                <a:cs typeface="Arial"/>
              </a:rPr>
              <a:t>KEY Strategies to  Success </a:t>
            </a:r>
            <a:r>
              <a:rPr lang="mr-IN" sz="2000" b="1" dirty="0" smtClean="0">
                <a:solidFill>
                  <a:schemeClr val="tx1"/>
                </a:solidFill>
                <a:latin typeface="Arial"/>
                <a:cs typeface="Arial"/>
              </a:rPr>
              <a:t>–</a:t>
            </a:r>
            <a:r>
              <a:rPr lang="en-US" sz="2000" b="1" dirty="0" smtClean="0">
                <a:solidFill>
                  <a:schemeClr val="tx1"/>
                </a:solidFill>
                <a:latin typeface="Arial"/>
                <a:cs typeface="Arial"/>
              </a:rPr>
              <a:t> Everyone Owns It!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4678363"/>
          </a:xfrm>
        </p:spPr>
        <p:txBody>
          <a:bodyPr>
            <a:no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Diversity </a:t>
            </a: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Committee consisted of “decision-maker” representatives 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that constantly monitor diversity progress with continuous and active feedback and improvement</a:t>
            </a:r>
          </a:p>
          <a:p>
            <a:pPr>
              <a:buFont typeface="Arial"/>
              <a:buChar char="•"/>
            </a:pPr>
            <a:endParaRPr lang="en-US" sz="10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Diversity </a:t>
            </a: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Director worked “top down” with the Diversity Committee and faculty, and “bottom up” with graduate students and post-docs, using active involvement and advocacy</a:t>
            </a:r>
          </a:p>
          <a:p>
            <a:pPr marL="0" indent="0">
              <a:buNone/>
            </a:pPr>
            <a:endParaRPr lang="en-US" sz="1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Many </a:t>
            </a: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points of feedback with “gatekeepers” across the 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organization at </a:t>
            </a: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every level; e.g., undergraduates, graduates, post-docs, faculty, staff </a:t>
            </a:r>
            <a:r>
              <a:rPr lang="mr-IN" sz="2000" dirty="0">
                <a:solidFill>
                  <a:srgbClr val="000000"/>
                </a:solidFill>
                <a:latin typeface="Arial"/>
                <a:cs typeface="Arial"/>
              </a:rPr>
              <a:t>…</a:t>
            </a: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 in the classrooms, labs and fields </a:t>
            </a:r>
          </a:p>
          <a:p>
            <a:pPr>
              <a:buFont typeface="Arial"/>
              <a:buChar char="•"/>
            </a:pPr>
            <a:endParaRPr lang="en-US" sz="1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000" dirty="0" smtClean="0">
                <a:solidFill>
                  <a:srgbClr val="000000"/>
                </a:solidFill>
                <a:latin typeface="Arial"/>
                <a:cs typeface="Arial"/>
              </a:rPr>
              <a:t>Able </a:t>
            </a:r>
            <a:r>
              <a:rPr lang="en-US" sz="2000" dirty="0">
                <a:solidFill>
                  <a:srgbClr val="000000"/>
                </a:solidFill>
                <a:latin typeface="Arial"/>
                <a:cs typeface="Arial"/>
              </a:rPr>
              <a:t>to identify unmet needs and gaps problems quickly, problem solve, and share successes</a:t>
            </a:r>
          </a:p>
          <a:p>
            <a:endParaRPr lang="en-US" sz="2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457200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rgbClr val="000000"/>
                </a:solidFill>
                <a:latin typeface="Arial"/>
                <a:cs typeface="Arial"/>
              </a:rPr>
              <a:t>Mechanical and Aerospace Engineering</a:t>
            </a:r>
            <a:endParaRPr lang="en-US" sz="20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7620000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NEW CHALLENGES:</a:t>
            </a:r>
            <a:endParaRPr lang="en-US" sz="1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457200" indent="-457200">
              <a:buAutoNum type="arabicParenR"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Systems software (CSE) is on the rise, but must interface with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hardware </a:t>
            </a:r>
            <a:endParaRPr lang="en-US" sz="1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457200" indent="-457200">
              <a:buAutoNum type="arabicParenR"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Machine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learning and artificial 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ntelligence </a:t>
            </a:r>
            <a:r>
              <a:rPr lang="mr-IN" dirty="0" smtClean="0">
                <a:solidFill>
                  <a:srgbClr val="000000"/>
                </a:solidFill>
                <a:latin typeface="Arial"/>
                <a:cs typeface="Arial"/>
              </a:rPr>
              <a:t>–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 collaboration 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with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neuroscience and </a:t>
            </a:r>
            <a:endParaRPr lang="en-US" sz="1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457200" indent="-457200">
              <a:buAutoNum type="arabicParenR"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Big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data science and analytics/software carpentry </a:t>
            </a:r>
            <a:endParaRPr lang="en-US" sz="1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457200" indent="-457200">
              <a:buAutoNum type="arabicParenR"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Talent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banks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,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some Aerospace 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EGR programs are training differently than how industry is addressing “wicked” problems</a:t>
            </a:r>
            <a:r>
              <a:rPr lang="mr-IN" dirty="0">
                <a:solidFill>
                  <a:srgbClr val="000000"/>
                </a:solidFill>
                <a:latin typeface="Arial"/>
                <a:cs typeface="Arial"/>
              </a:rPr>
              <a:t>…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need 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to facilitate “knowledge transfer” opportunities to collaborate on brilliant solutions</a:t>
            </a:r>
          </a:p>
          <a:p>
            <a:endParaRPr lang="en-US" sz="10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NEW SOLUTIONS:</a:t>
            </a:r>
          </a:p>
          <a:p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Create huge inclusive pipelines and pathways for the </a:t>
            </a:r>
            <a:r>
              <a:rPr lang="en-US" i="1" dirty="0" smtClean="0">
                <a:solidFill>
                  <a:srgbClr val="000000"/>
                </a:solidFill>
                <a:latin typeface="Arial"/>
                <a:cs typeface="Arial"/>
              </a:rPr>
              <a:t>best and brightest</a:t>
            </a:r>
            <a:r>
              <a:rPr lang="en-US" dirty="0" smtClean="0">
                <a:solidFill>
                  <a:srgbClr val="000000"/>
                </a:solidFill>
                <a:latin typeface="Arial"/>
                <a:cs typeface="Arial"/>
              </a:rPr>
              <a:t> talent and curious innovators</a:t>
            </a:r>
            <a:endParaRPr lang="en-US" i="1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61670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001000" cy="83788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dirty="0" smtClean="0">
                <a:solidFill>
                  <a:srgbClr val="000000"/>
                </a:solidFill>
              </a:rPr>
              <a:t>Questions???</a:t>
            </a:r>
            <a:br>
              <a:rPr lang="en-US" sz="2800" dirty="0" smtClean="0">
                <a:solidFill>
                  <a:srgbClr val="000000"/>
                </a:solidFill>
              </a:rPr>
            </a:br>
            <a:endParaRPr lang="en-US" sz="2800" dirty="0">
              <a:solidFill>
                <a:srgbClr val="000000"/>
              </a:solidFill>
            </a:endParaRPr>
          </a:p>
        </p:txBody>
      </p:sp>
      <p:pic>
        <p:nvPicPr>
          <p:cNvPr id="4" name="Content Placeholder 3" descr="MAE WORDS white copy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3" r="6443"/>
          <a:stretch>
            <a:fillRect/>
          </a:stretch>
        </p:blipFill>
        <p:spPr>
          <a:xfrm>
            <a:off x="457200" y="1447800"/>
            <a:ext cx="7848600" cy="4678363"/>
          </a:xfrm>
        </p:spPr>
      </p:pic>
    </p:spTree>
    <p:extLst>
      <p:ext uri="{BB962C8B-B14F-4D97-AF65-F5344CB8AC3E}">
        <p14:creationId xmlns:p14="http://schemas.microsoft.com/office/powerpoint/2010/main" val="3365703293"/>
      </p:ext>
    </p:extLst>
  </p:cSld>
  <p:clrMapOvr>
    <a:masterClrMapping/>
  </p:clrMapOvr>
</p:sld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.S. Consulting Report Template_022307">
  <a:themeElements>
    <a:clrScheme name="">
      <a:dk1>
        <a:srgbClr val="000000"/>
      </a:dk1>
      <a:lt1>
        <a:srgbClr val="FFFFFF"/>
      </a:lt1>
      <a:dk2>
        <a:srgbClr val="99CC00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U.S. Consulting On-screen Presentation Template_SMALL_White_042707">
  <a:themeElements>
    <a:clrScheme name="">
      <a:dk1>
        <a:srgbClr val="000000"/>
      </a:dk1>
      <a:lt1>
        <a:srgbClr val="FFFFFF"/>
      </a:lt1>
      <a:dk2>
        <a:srgbClr val="99CC33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On-screen Presentation Template_SMALL_White_0427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.S. Consulting On-screen Presentation Template_SMALL_White_0427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U.S. Consulting On-screen Presentation Template_SMALL_White_042707">
  <a:themeElements>
    <a:clrScheme name="">
      <a:dk1>
        <a:srgbClr val="000000"/>
      </a:dk1>
      <a:lt1>
        <a:srgbClr val="FFFFFF"/>
      </a:lt1>
      <a:dk2>
        <a:srgbClr val="99CC33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1_U.S. Consulting On-screen Presentation Template_SMALL_White_0427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1_U.S. Consulting On-screen Presentation Template_SMALL_White_0427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U.S. Consulting On-screen Presentation Template_SMALL_White_0427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Deloitte Consulting Report Template_091806">
  <a:themeElements>
    <a:clrScheme name="">
      <a:dk1>
        <a:srgbClr val="000000"/>
      </a:dk1>
      <a:lt1>
        <a:srgbClr val="FFFFFF"/>
      </a:lt1>
      <a:dk2>
        <a:srgbClr val="4066B2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Deloitte Consulting Report Template_091806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loitte Consulting Report Template_0918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loitte Consulting Report Template_091806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loitte Consulting Report Template_091806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US Consulting Report Template_R1.5_032508">
  <a:themeElements>
    <a:clrScheme name="">
      <a:dk1>
        <a:srgbClr val="000000"/>
      </a:dk1>
      <a:lt1>
        <a:srgbClr val="FFFFFF"/>
      </a:lt1>
      <a:dk2>
        <a:srgbClr val="4066B2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S Consulting Report Template_R1.5_032508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S Consulting Report Template_R1.5_0325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S Consulting Report Template_R1.5_03250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S Consulting Report Template_R1.5_032508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OC Master">
  <a:themeElements>
    <a:clrScheme name="Custom 7">
      <a:dk1>
        <a:srgbClr val="000000"/>
      </a:dk1>
      <a:lt1>
        <a:srgbClr val="FFFFFF"/>
      </a:lt1>
      <a:dk2>
        <a:srgbClr val="4066B2"/>
      </a:dk2>
      <a:lt2>
        <a:srgbClr val="000066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0A0AFF"/>
      </a:hlink>
      <a:folHlink>
        <a:srgbClr val="4066B2"/>
      </a:folHlink>
    </a:clrScheme>
    <a:fontScheme name="TOC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54000" tIns="54000" rIns="54000" bIns="54000" numCol="1" anchor="t" anchorCtr="1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54000" tIns="54000" rIns="54000" bIns="54000" numCol="1" anchor="t" anchorCtr="1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OC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C Master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U.S. Consulting On-screen Presentation Template_SMALL_White_042707">
  <a:themeElements>
    <a:clrScheme name="">
      <a:dk1>
        <a:srgbClr val="000000"/>
      </a:dk1>
      <a:lt1>
        <a:srgbClr val="FFFFFF"/>
      </a:lt1>
      <a:dk2>
        <a:srgbClr val="99CC33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80CCCC"/>
      </a:hlink>
      <a:folHlink>
        <a:srgbClr val="4066B2"/>
      </a:folHlink>
    </a:clrScheme>
    <a:fontScheme name="U.S. Consulting On-screen Presentation Template_SMALL_White_0427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U.S. Consulting On-screen Presentation Template_SMALL_White_0427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On-screen Presentation Template_SMALL_White_0427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TOC Master">
  <a:themeElements>
    <a:clrScheme name="Custom 7">
      <a:dk1>
        <a:srgbClr val="000000"/>
      </a:dk1>
      <a:lt1>
        <a:srgbClr val="FFFFFF"/>
      </a:lt1>
      <a:dk2>
        <a:srgbClr val="4066B2"/>
      </a:dk2>
      <a:lt2>
        <a:srgbClr val="000066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0A0AFF"/>
      </a:hlink>
      <a:folHlink>
        <a:srgbClr val="4066B2"/>
      </a:folHlink>
    </a:clrScheme>
    <a:fontScheme name="TOC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54000" tIns="54000" rIns="54000" bIns="54000" numCol="1" anchor="t" anchorCtr="1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54000" tIns="54000" rIns="54000" bIns="54000" numCol="1" anchor="t" anchorCtr="1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OC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C Master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C Master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U.S. Consulting Report Template_022307">
  <a:themeElements>
    <a:clrScheme name="Custom 6">
      <a:dk1>
        <a:srgbClr val="000000"/>
      </a:dk1>
      <a:lt1>
        <a:srgbClr val="FFFFFF"/>
      </a:lt1>
      <a:dk2>
        <a:srgbClr val="4066B2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2870FF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54000" tIns="54000" rIns="54000" bIns="54000" numCol="1" anchor="t" anchorCtr="1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54000" tIns="54000" rIns="54000" bIns="54000" numCol="1" anchor="t" anchorCtr="1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2_U.S. Consulting Report Template_022307">
  <a:themeElements>
    <a:clrScheme name="Custom 6">
      <a:dk1>
        <a:srgbClr val="000000"/>
      </a:dk1>
      <a:lt1>
        <a:srgbClr val="FFFFFF"/>
      </a:lt1>
      <a:dk2>
        <a:srgbClr val="4066B2"/>
      </a:dk2>
      <a:lt2>
        <a:srgbClr val="009999"/>
      </a:lt2>
      <a:accent1>
        <a:srgbClr val="003399"/>
      </a:accent1>
      <a:accent2>
        <a:srgbClr val="8099CC"/>
      </a:accent2>
      <a:accent3>
        <a:srgbClr val="FFFFFF"/>
      </a:accent3>
      <a:accent4>
        <a:srgbClr val="000000"/>
      </a:accent4>
      <a:accent5>
        <a:srgbClr val="AAADCA"/>
      </a:accent5>
      <a:accent6>
        <a:srgbClr val="738AB9"/>
      </a:accent6>
      <a:hlink>
        <a:srgbClr val="2870FF"/>
      </a:hlink>
      <a:folHlink>
        <a:srgbClr val="4066B2"/>
      </a:folHlink>
    </a:clrScheme>
    <a:fontScheme name="U.S. Consulting Report Template_0223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54000" tIns="54000" rIns="54000" bIns="54000" numCol="1" anchor="t" anchorCtr="1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54000" tIns="54000" rIns="54000" bIns="54000" numCol="1" anchor="t" anchorCtr="1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6000"/>
          </a:lnSpc>
          <a:spcBef>
            <a:spcPct val="3000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U.S. Consulting Report Template_0223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.S. Consulting Report Template_022307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8">
        <a:dk1>
          <a:srgbClr val="000000"/>
        </a:dk1>
        <a:lt1>
          <a:srgbClr val="FFFFFF"/>
        </a:lt1>
        <a:dk2>
          <a:srgbClr val="B2CADB"/>
        </a:dk2>
        <a:lt2>
          <a:srgbClr val="1D3A6A"/>
        </a:lt2>
        <a:accent1>
          <a:srgbClr val="DED3B6"/>
        </a:accent1>
        <a:accent2>
          <a:srgbClr val="EAB58E"/>
        </a:accent2>
        <a:accent3>
          <a:srgbClr val="FFFFFF"/>
        </a:accent3>
        <a:accent4>
          <a:srgbClr val="000000"/>
        </a:accent4>
        <a:accent5>
          <a:srgbClr val="ECE6D7"/>
        </a:accent5>
        <a:accent6>
          <a:srgbClr val="D4A480"/>
        </a:accent6>
        <a:hlink>
          <a:srgbClr val="F5DDCB"/>
        </a:hlink>
        <a:folHlink>
          <a:srgbClr val="FEF2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9">
        <a:dk1>
          <a:srgbClr val="000000"/>
        </a:dk1>
        <a:lt1>
          <a:srgbClr val="FFFFFF"/>
        </a:lt1>
        <a:dk2>
          <a:srgbClr val="FEF2D2"/>
        </a:dk2>
        <a:lt2>
          <a:srgbClr val="1D3A6A"/>
        </a:lt2>
        <a:accent1>
          <a:srgbClr val="B2CADB"/>
        </a:accent1>
        <a:accent2>
          <a:srgbClr val="DED3B6"/>
        </a:accent2>
        <a:accent3>
          <a:srgbClr val="FFFFFF"/>
        </a:accent3>
        <a:accent4>
          <a:srgbClr val="000000"/>
        </a:accent4>
        <a:accent5>
          <a:srgbClr val="D5E1EA"/>
        </a:accent5>
        <a:accent6>
          <a:srgbClr val="C9BFA5"/>
        </a:accent6>
        <a:hlink>
          <a:srgbClr val="EAB58E"/>
        </a:hlink>
        <a:folHlink>
          <a:srgbClr val="F5DD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0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9DA5BE"/>
        </a:accent1>
        <a:accent2>
          <a:srgbClr val="85C2FE"/>
        </a:accent2>
        <a:accent3>
          <a:srgbClr val="FFFFFF"/>
        </a:accent3>
        <a:accent4>
          <a:srgbClr val="000000"/>
        </a:accent4>
        <a:accent5>
          <a:srgbClr val="CCCFDB"/>
        </a:accent5>
        <a:accent6>
          <a:srgbClr val="78B0E6"/>
        </a:accent6>
        <a:hlink>
          <a:srgbClr val="ADD6FF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1">
        <a:dk1>
          <a:srgbClr val="AFAFAF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959595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2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F1EDE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3">
        <a:dk1>
          <a:srgbClr val="000000"/>
        </a:dk1>
        <a:lt1>
          <a:srgbClr val="FFFFFF"/>
        </a:lt1>
        <a:dk2>
          <a:srgbClr val="F1EDE1"/>
        </a:dk2>
        <a:lt2>
          <a:srgbClr val="091D5D"/>
        </a:lt2>
        <a:accent1>
          <a:srgbClr val="85C2FE"/>
        </a:accent1>
        <a:accent2>
          <a:srgbClr val="ADD6FF"/>
        </a:accent2>
        <a:accent3>
          <a:srgbClr val="FFFFFF"/>
        </a:accent3>
        <a:accent4>
          <a:srgbClr val="000000"/>
        </a:accent4>
        <a:accent5>
          <a:srgbClr val="C2DDFE"/>
        </a:accent5>
        <a:accent6>
          <a:srgbClr val="9CC2E7"/>
        </a:accent6>
        <a:hlink>
          <a:srgbClr val="C6C1D6"/>
        </a:hlink>
        <a:folHlink>
          <a:srgbClr val="D6EB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4">
        <a:dk1>
          <a:srgbClr val="000000"/>
        </a:dk1>
        <a:lt1>
          <a:srgbClr val="FFFFFF"/>
        </a:lt1>
        <a:dk2>
          <a:srgbClr val="CCD6EB"/>
        </a:dk2>
        <a:lt2>
          <a:srgbClr val="000066"/>
        </a:lt2>
        <a:accent1>
          <a:srgbClr val="40B3B3"/>
        </a:accent1>
        <a:accent2>
          <a:srgbClr val="B2C1E0"/>
        </a:accent2>
        <a:accent3>
          <a:srgbClr val="FFFFFF"/>
        </a:accent3>
        <a:accent4>
          <a:srgbClr val="000000"/>
        </a:accent4>
        <a:accent5>
          <a:srgbClr val="AFD6D6"/>
        </a:accent5>
        <a:accent6>
          <a:srgbClr val="A1AFCB"/>
        </a:accent6>
        <a:hlink>
          <a:srgbClr val="66C2C2"/>
        </a:hlink>
        <a:folHlink>
          <a:srgbClr val="8CA3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5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CC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B9B9"/>
        </a:accent6>
        <a:hlink>
          <a:srgbClr val="8099CC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.S. Consulting Report Template_022307 16">
        <a:dk1>
          <a:srgbClr val="000000"/>
        </a:dk1>
        <a:lt1>
          <a:srgbClr val="FFFFFF"/>
        </a:lt1>
        <a:dk2>
          <a:srgbClr val="4066B2"/>
        </a:dk2>
        <a:lt2>
          <a:srgbClr val="000066"/>
        </a:lt2>
        <a:accent1>
          <a:srgbClr val="003399"/>
        </a:accent1>
        <a:accent2>
          <a:srgbClr val="8099CC"/>
        </a:accent2>
        <a:accent3>
          <a:srgbClr val="FFFFFF"/>
        </a:accent3>
        <a:accent4>
          <a:srgbClr val="000000"/>
        </a:accent4>
        <a:accent5>
          <a:srgbClr val="AAADCA"/>
        </a:accent5>
        <a:accent6>
          <a:srgbClr val="738AB9"/>
        </a:accent6>
        <a:hlink>
          <a:srgbClr val="80CCCC"/>
        </a:hlink>
        <a:folHlink>
          <a:srgbClr val="4066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42414</TotalTime>
  <Words>1062</Words>
  <Application>Microsoft Office PowerPoint</Application>
  <PresentationFormat>On-screen Show (4:3)</PresentationFormat>
  <Paragraphs>98</Paragraphs>
  <Slides>13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11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U.S. Consulting Report Template_022307</vt:lpstr>
      <vt:lpstr>U.S. Consulting On-screen Presentation Template_SMALL_White_042707</vt:lpstr>
      <vt:lpstr>1_U.S. Consulting On-screen Presentation Template_SMALL_White_042707</vt:lpstr>
      <vt:lpstr>Deloitte Consulting Report Template_091806</vt:lpstr>
      <vt:lpstr>US Consulting Report Template_R1.5_032508</vt:lpstr>
      <vt:lpstr>TOC Master</vt:lpstr>
      <vt:lpstr>2_U.S. Consulting On-screen Presentation Template_SMALL_White_042707</vt:lpstr>
      <vt:lpstr>1_TOC Master</vt:lpstr>
      <vt:lpstr>1_U.S. Consulting Report Template_022307</vt:lpstr>
      <vt:lpstr>2_U.S. Consulting Report Template_022307</vt:lpstr>
      <vt:lpstr>Essential</vt:lpstr>
      <vt:lpstr>JUDI BROWN CLARKE, Ph.D.  DIVERSITY DIRECTOR   6TH INTERNATIONAL  MECHANICAL &amp; AEROSPACE ENGINEERING CONFERENCE  NOVEMBER 7, 2018  </vt:lpstr>
      <vt:lpstr>Background </vt:lpstr>
      <vt:lpstr>Diversity: The Voice’s Blind Audition</vt:lpstr>
      <vt:lpstr>The Evolution of “Wicked Problems”</vt:lpstr>
      <vt:lpstr>Competitive Edge</vt:lpstr>
      <vt:lpstr>Diversity is the Key to Robustness and Innovation</vt:lpstr>
      <vt:lpstr>Strategies Based on Key Change Elements</vt:lpstr>
      <vt:lpstr>Strategies Based on Key Change Elements</vt:lpstr>
      <vt:lpstr>Year-Round and Summer Research Opportunities</vt:lpstr>
      <vt:lpstr> Establish Structures to Ensure Payoff of Investment?</vt:lpstr>
      <vt:lpstr>KEY Strategies to  Success – Everyone Owns It!</vt:lpstr>
      <vt:lpstr>Mechanical and Aerospace Engineering</vt:lpstr>
      <vt:lpstr>Questions??? </vt:lpstr>
    </vt:vector>
  </TitlesOfParts>
  <Company>Deloitte &amp; Touche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D&amp;I Strategy POV Table of Contents</dc:title>
  <dc:creator>Graham, Taia A</dc:creator>
  <cp:lastModifiedBy>Mech Aero</cp:lastModifiedBy>
  <cp:revision>969</cp:revision>
  <cp:lastPrinted>2018-09-30T16:49:46Z</cp:lastPrinted>
  <dcterms:created xsi:type="dcterms:W3CDTF">2008-07-30T20:56:06Z</dcterms:created>
  <dcterms:modified xsi:type="dcterms:W3CDTF">2018-11-06T07:59:48Z</dcterms:modified>
</cp:coreProperties>
</file>