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44" r:id="rId1"/>
  </p:sldMasterIdLst>
  <p:notesMasterIdLst>
    <p:notesMasterId r:id="rId27"/>
  </p:notesMasterIdLst>
  <p:sldIdLst>
    <p:sldId id="256" r:id="rId2"/>
    <p:sldId id="453" r:id="rId3"/>
    <p:sldId id="491" r:id="rId4"/>
    <p:sldId id="473" r:id="rId5"/>
    <p:sldId id="427" r:id="rId6"/>
    <p:sldId id="496" r:id="rId7"/>
    <p:sldId id="498" r:id="rId8"/>
    <p:sldId id="488" r:id="rId9"/>
    <p:sldId id="457" r:id="rId10"/>
    <p:sldId id="412" r:id="rId11"/>
    <p:sldId id="461" r:id="rId12"/>
    <p:sldId id="489" r:id="rId13"/>
    <p:sldId id="459" r:id="rId14"/>
    <p:sldId id="497" r:id="rId15"/>
    <p:sldId id="494" r:id="rId16"/>
    <p:sldId id="485" r:id="rId17"/>
    <p:sldId id="463" r:id="rId18"/>
    <p:sldId id="471" r:id="rId19"/>
    <p:sldId id="495" r:id="rId20"/>
    <p:sldId id="483" r:id="rId21"/>
    <p:sldId id="454" r:id="rId22"/>
    <p:sldId id="452" r:id="rId23"/>
    <p:sldId id="466" r:id="rId24"/>
    <p:sldId id="499" r:id="rId25"/>
    <p:sldId id="30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42" autoAdjust="0"/>
    <p:restoredTop sz="77738" autoAdjust="0"/>
  </p:normalViewPr>
  <p:slideViewPr>
    <p:cSldViewPr>
      <p:cViewPr varScale="1">
        <p:scale>
          <a:sx n="89" d="100"/>
          <a:sy n="89" d="100"/>
        </p:scale>
        <p:origin x="-145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312F8-2008-4974-B113-582196E0198E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B5092-D1F8-4F06-9091-EE24B291CD1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2635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0E4C8E-3BBF-4DE6-AF64-D430B0028823}" type="datetimeFigureOut">
              <a:rPr lang="en-US" smtClean="0"/>
              <a:pPr/>
              <a:t>8/4/2015</a:t>
            </a:fld>
            <a:endParaRPr lang="en-A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83E29D-0873-4DB3-A4ED-6E8F8D9A8B2C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064688" y="4077072"/>
            <a:ext cx="2531399" cy="52322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Ian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Martins</a:t>
            </a:r>
            <a:endParaRPr kumimoji="0" lang="en-AU" altLang="zh-CN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94090"/>
            <a:ext cx="9144000" cy="15234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*</a:t>
            </a:r>
            <a:r>
              <a:rPr lang="en-AU" sz="1600" b="1" dirty="0" smtClean="0">
                <a:solidFill>
                  <a:srgbClr val="FF0000"/>
                </a:solidFill>
                <a:latin typeface="Arial"/>
                <a:ea typeface="Times New Roman"/>
                <a:cs typeface="Times New Roman"/>
              </a:rPr>
              <a:t>Centre of Excellence for Alzheimer's Disease Research and Care, </a:t>
            </a:r>
          </a:p>
          <a:p>
            <a:r>
              <a:rPr lang="en-AU" sz="1700" b="1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                          EDITH COWAN UNIVERSITY</a:t>
            </a:r>
            <a:r>
              <a:rPr lang="en-AU" sz="1700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   </a:t>
            </a:r>
          </a:p>
          <a:p>
            <a:r>
              <a:rPr lang="en-AU" sz="1600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School of Psychiatry and Clinical Neurosciences, </a:t>
            </a:r>
            <a:r>
              <a:rPr lang="en-AU" sz="1600" b="1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University of Western Australia</a:t>
            </a:r>
            <a:r>
              <a:rPr lang="en-AU" sz="1600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, </a:t>
            </a:r>
          </a:p>
          <a:p>
            <a:r>
              <a:rPr lang="en-AU" sz="1600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Sir James </a:t>
            </a:r>
            <a:r>
              <a:rPr lang="en-AU" sz="1600" b="1" dirty="0" err="1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McCusker</a:t>
            </a:r>
            <a:r>
              <a:rPr lang="en-AU" sz="1600" b="1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Alzheimer's Disease Research Foundation</a:t>
            </a:r>
            <a:r>
              <a:rPr lang="en-AU" sz="1600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,                                          Hollywood Private Hospital, Perth, WA, </a:t>
            </a:r>
            <a:r>
              <a:rPr lang="en-AU" sz="2000" b="1" dirty="0" smtClean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Australia</a:t>
            </a:r>
            <a:r>
              <a:rPr lang="en-AU" sz="2000" b="1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.</a:t>
            </a:r>
            <a:endParaRPr lang="en-AU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://www.coolaz.com.au/blogs/per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696" cy="137677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21962" y="1376772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PERTH</a:t>
            </a:r>
            <a:endParaRPr lang="en-AU" dirty="0"/>
          </a:p>
        </p:txBody>
      </p:sp>
      <p:sp>
        <p:nvSpPr>
          <p:cNvPr id="2" name="TextBox 1"/>
          <p:cNvSpPr txBox="1"/>
          <p:nvPr/>
        </p:nvSpPr>
        <p:spPr>
          <a:xfrm>
            <a:off x="415926" y="2226930"/>
            <a:ext cx="8312147" cy="110799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AU" dirty="0" smtClean="0"/>
              <a:t>    </a:t>
            </a:r>
            <a:r>
              <a:rPr lang="en-A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NUTRITIONAL THERAPY ACTIVATES THE ANTI-AGING</a:t>
            </a:r>
          </a:p>
          <a:p>
            <a:r>
              <a:rPr lang="en-A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AU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PROCESS TO REVERSE ACCELERATED GLOBAL DISEASES </a:t>
            </a:r>
            <a:endParaRPr lang="en-A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425629" y="0"/>
            <a:ext cx="3711272" cy="1015663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zh-CN" sz="20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altLang="zh-CN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Global Summit and Expo 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Food and Beverages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Florida,</a:t>
            </a:r>
            <a:r>
              <a:rPr kumimoji="0" lang="en-US" altLang="zh-CN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USA</a:t>
            </a:r>
            <a:endParaRPr kumimoji="0" lang="en-AU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16168"/>
            <a:ext cx="6847208" cy="46771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</p:pic>
      <p:sp>
        <p:nvSpPr>
          <p:cNvPr id="6" name="TextBox 5"/>
          <p:cNvSpPr txBox="1"/>
          <p:nvPr/>
        </p:nvSpPr>
        <p:spPr>
          <a:xfrm>
            <a:off x="2051720" y="1116168"/>
            <a:ext cx="5400600" cy="87267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1541928" y="1367838"/>
            <a:ext cx="64266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DIET AND LIFESTYLE TO MAINTAIN ORGAN SURVIVAL</a:t>
            </a:r>
            <a:endParaRPr lang="en-A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79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13" y="1193800"/>
            <a:ext cx="6327775" cy="4475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25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10364644" cy="416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5738230"/>
            <a:ext cx="889461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dirty="0" smtClean="0"/>
              <a:t>Unhealthy </a:t>
            </a:r>
            <a:r>
              <a:rPr lang="en-AU" dirty="0" err="1" smtClean="0"/>
              <a:t>Nutrigenomic</a:t>
            </a:r>
            <a:r>
              <a:rPr lang="en-AU" dirty="0" smtClean="0"/>
              <a:t> diets accelerate NAFLD and Adiposity in Global </a:t>
            </a:r>
            <a:r>
              <a:rPr lang="en-AU" dirty="0" err="1" smtClean="0"/>
              <a:t>Communites</a:t>
            </a:r>
            <a:r>
              <a:rPr lang="en-AU" dirty="0" smtClean="0"/>
              <a:t>. </a:t>
            </a:r>
          </a:p>
          <a:p>
            <a:r>
              <a:rPr lang="en-AU" dirty="0" smtClean="0"/>
              <a:t>                                           2015. J. Mol. Genet. Med. 9: 1. </a:t>
            </a:r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692696"/>
            <a:ext cx="5764399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ADIPOSE TISSUE TRANSFORMATION</a:t>
            </a:r>
          </a:p>
          <a:p>
            <a:r>
              <a:rPr lang="en-A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ENDOCRINE METABOLIC DEFECT</a:t>
            </a:r>
            <a:endParaRPr lang="en-A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37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14374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7664" y="1196752"/>
            <a:ext cx="585910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NUTRITIONAL INTERVENTION TO PREVENT </a:t>
            </a:r>
          </a:p>
          <a:p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BRAIN AND LIVER DISEASE</a:t>
            </a:r>
            <a:endParaRPr lang="en-A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4163" y="5877272"/>
            <a:ext cx="848610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Diabetes and Cholesterol </a:t>
            </a:r>
            <a:r>
              <a:rPr lang="en-A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dyshomeostasis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involve abnormal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A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synuclein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</a:p>
          <a:p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amyloid beta transport in neurodegenerative diseases. Austin Alzheimer’s and Parkinson’s disease. 2015; 2 (1):1020</a:t>
            </a:r>
          </a:p>
        </p:txBody>
      </p:sp>
    </p:spTree>
    <p:extLst>
      <p:ext uri="{BB962C8B-B14F-4D97-AF65-F5344CB8AC3E}">
        <p14:creationId xmlns:p14="http://schemas.microsoft.com/office/powerpoint/2010/main" val="134152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29331"/>
            <a:ext cx="7272808" cy="4976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35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33" y="980728"/>
            <a:ext cx="7213302" cy="524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9122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8088922" cy="5882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5656" y="5661248"/>
            <a:ext cx="60555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NUMBER OF CELLS FOR ORGAN SURVIVAL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51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216081" cy="5240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960342"/>
            <a:ext cx="54155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TRACK 10- NUTRITIONAL MANAGEMENT</a:t>
            </a:r>
            <a:endParaRPr lang="en-A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44208" y="2852936"/>
            <a:ext cx="76174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ZINC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09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541" y="1309305"/>
            <a:ext cx="5544616" cy="3960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827584" y="5445224"/>
            <a:ext cx="7488832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Frontiers </a:t>
            </a:r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Clinical Drug Research</a:t>
            </a:r>
            <a:r>
              <a:rPr lang="en-AU" dirty="0"/>
              <a:t>-CNS &amp; </a:t>
            </a:r>
            <a:r>
              <a:rPr lang="en-AU" dirty="0" err="1"/>
              <a:t>Neuro</a:t>
            </a:r>
            <a:r>
              <a:rPr lang="en-AU" dirty="0"/>
              <a:t> </a:t>
            </a:r>
            <a:r>
              <a:rPr lang="en-AU" dirty="0" smtClean="0"/>
              <a:t>Vol.3, </a:t>
            </a:r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b="1" dirty="0">
                <a:solidFill>
                  <a:srgbClr val="FF0000"/>
                </a:solidFill>
              </a:rPr>
              <a:t>CHAPTER</a:t>
            </a:r>
            <a:r>
              <a:rPr lang="en-AU" dirty="0"/>
              <a:t> Nutritional and </a:t>
            </a:r>
            <a:r>
              <a:rPr lang="en-AU" dirty="0" err="1"/>
              <a:t>Genotoxic</a:t>
            </a:r>
            <a:r>
              <a:rPr lang="en-AU" dirty="0"/>
              <a:t> Stress Contributes to Diabetes and Neurodegenerative Diseases such as Parkinson's and Alzheimer's Diseases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55636" y="764704"/>
            <a:ext cx="54155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TRACK 10- NUTRITIONAL MANAGEMENT</a:t>
            </a:r>
            <a:endParaRPr lang="en-A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14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572375" cy="4608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1423" y="5721796"/>
            <a:ext cx="6408711" cy="58477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 MITOCHONDRIAL APOPTOSIS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354836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33363"/>
            <a:ext cx="8572500" cy="639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295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30480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057" y="1013638"/>
            <a:ext cx="5305236" cy="451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1560" y="5619284"/>
            <a:ext cx="7954422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Links between Insulin resistance, Lipoprotein metabolism and Amyloidosis in Alzheimer’s disease. </a:t>
            </a:r>
          </a:p>
          <a:p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2014.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6; 1549-1579. 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Induction of NAFLD with Increased Risk of Obesity and Chronic Diseases </a:t>
            </a:r>
          </a:p>
          <a:p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Developed Countries.  2014.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Journal of Endocrine and Metabolic Diseases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4; 90-110.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13"/>
            <a:ext cx="135413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6161" y="1013638"/>
            <a:ext cx="5295424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000" dirty="0" smtClean="0"/>
              <a:t>   </a:t>
            </a:r>
            <a:r>
              <a:rPr lang="en-A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NUTRITIONAL MANAGEMENT</a:t>
            </a:r>
          </a:p>
          <a:p>
            <a:r>
              <a:rPr lang="en-A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 NUTRIGENOMIC DIETS</a:t>
            </a:r>
            <a:endParaRPr lang="en-A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97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815659" cy="492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980728"/>
            <a:ext cx="7191008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WESTERN COUNTRIES AND REVERSAL OF GLOBAL DISEASES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8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15660"/>
            <a:ext cx="7184851" cy="5127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355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48706"/>
            <a:ext cx="7723584" cy="5026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35696" y="720920"/>
            <a:ext cx="54155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TRACK 10- NUTRITIONAL MANAGEMENT</a:t>
            </a:r>
            <a:endParaRPr lang="en-A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9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30480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651750" cy="4425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13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29674" y="920750"/>
            <a:ext cx="54155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TRACK 10- NUTRITIONAL MANAGEMENT</a:t>
            </a:r>
            <a:endParaRPr lang="en-A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2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88637"/>
            <a:ext cx="6399088" cy="37409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68996" y="5698752"/>
            <a:ext cx="7356424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	XENOBIOTIC INTESTINAL ABSORPTION SHARE</a:t>
            </a:r>
          </a:p>
          <a:p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SAME PATHWAYS AS LPS AND NUTRIENT ABSORPTION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2857" y="980728"/>
            <a:ext cx="8244565" cy="677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		      </a:t>
            </a:r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DIETARY FAT</a:t>
            </a:r>
          </a:p>
          <a:p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REDUCED CLEARANCE OF </a:t>
            </a:r>
            <a:r>
              <a:rPr lang="en-A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LIVER LPS </a:t>
            </a:r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A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XENOBIOTIC </a:t>
            </a:r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METABOLISM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42207" y="3861048"/>
            <a:ext cx="246093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ANTI-AGING GENES</a:t>
            </a:r>
            <a:endParaRPr lang="en-A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9301" y="3481254"/>
            <a:ext cx="170033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DIETARY FAT</a:t>
            </a:r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12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46165"/>
            <a:ext cx="6912768" cy="575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60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7113655" cy="46319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5157191"/>
            <a:ext cx="602594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MITOCHONDRIAL APOPTOSIS</a:t>
            </a:r>
            <a:endParaRPr lang="en-A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96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55" y="1196752"/>
            <a:ext cx="6826275" cy="46875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811670"/>
            <a:ext cx="775696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SIRTUIN 1 GENE ACTIVATION </a:t>
            </a: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LEADS TO RAPID LPS METABOLISM</a:t>
            </a:r>
            <a:endParaRPr lang="en-A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1470" y="2283267"/>
            <a:ext cx="3687547" cy="36009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   </a:t>
            </a:r>
            <a:r>
              <a:rPr lang="en-AU" dirty="0" smtClean="0">
                <a:solidFill>
                  <a:srgbClr val="FF0000"/>
                </a:solidFill>
              </a:rPr>
              <a:t> </a:t>
            </a:r>
            <a:r>
              <a:rPr lang="en-A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 DIET AND LPS</a:t>
            </a:r>
          </a:p>
          <a:p>
            <a:r>
              <a:rPr lang="en-A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PALMITIC ACID </a:t>
            </a:r>
            <a:r>
              <a:rPr lang="en-A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DIET</a:t>
            </a:r>
          </a:p>
          <a:p>
            <a:r>
              <a:rPr lang="en-AU" sz="2400" dirty="0" smtClean="0">
                <a:solidFill>
                  <a:srgbClr val="FF0000"/>
                </a:solidFill>
              </a:rPr>
              <a:t>  </a:t>
            </a:r>
            <a:r>
              <a:rPr lang="en-AU" sz="2400" dirty="0" smtClean="0"/>
              <a:t>CHOLESTEROL </a:t>
            </a:r>
            <a:r>
              <a:rPr lang="en-AU" sz="2400" dirty="0"/>
              <a:t>DIET</a:t>
            </a:r>
          </a:p>
          <a:p>
            <a:r>
              <a:rPr lang="en-AU" sz="2400" dirty="0">
                <a:solidFill>
                  <a:srgbClr val="FF0000"/>
                </a:solidFill>
              </a:rPr>
              <a:t> </a:t>
            </a:r>
            <a:r>
              <a:rPr lang="en-AU" sz="2400" dirty="0" smtClean="0">
                <a:solidFill>
                  <a:srgbClr val="FF0000"/>
                </a:solidFill>
              </a:rPr>
              <a:t>     </a:t>
            </a:r>
          </a:p>
          <a:p>
            <a:r>
              <a:rPr lang="en-AU" sz="2400" dirty="0" smtClean="0">
                <a:solidFill>
                  <a:srgbClr val="FF0000"/>
                </a:solidFill>
              </a:rPr>
              <a:t>       </a:t>
            </a:r>
            <a:r>
              <a:rPr lang="en-AU" dirty="0" smtClean="0"/>
              <a:t> ALCOHOL  AND LPS</a:t>
            </a:r>
          </a:p>
          <a:p>
            <a:r>
              <a:rPr lang="en-AU" dirty="0" smtClean="0"/>
              <a:t>CARBOHYDRATE </a:t>
            </a:r>
            <a:r>
              <a:rPr lang="en-AU" dirty="0"/>
              <a:t>DIET and LPS</a:t>
            </a:r>
          </a:p>
          <a:p>
            <a:r>
              <a:rPr lang="en-AU" dirty="0" smtClean="0"/>
              <a:t>        HIGH PROTEIN DIET</a:t>
            </a:r>
          </a:p>
          <a:p>
            <a:endParaRPr lang="en-AU" dirty="0"/>
          </a:p>
          <a:p>
            <a:r>
              <a:rPr lang="en-AU" dirty="0" smtClean="0"/>
              <a:t>         </a:t>
            </a:r>
          </a:p>
          <a:p>
            <a:r>
              <a:rPr lang="en-AU" dirty="0"/>
              <a:t> </a:t>
            </a:r>
            <a:r>
              <a:rPr lang="en-AU" dirty="0" smtClean="0"/>
              <a:t>           </a:t>
            </a:r>
          </a:p>
          <a:p>
            <a:endParaRPr lang="en-A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045255" y="4406925"/>
            <a:ext cx="3138728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  </a:t>
            </a:r>
          </a:p>
          <a:p>
            <a:r>
              <a:rPr lang="en-AU" dirty="0"/>
              <a:t> </a:t>
            </a:r>
            <a:r>
              <a:rPr lang="en-AU" dirty="0" smtClean="0"/>
              <a:t>      </a:t>
            </a:r>
            <a:r>
              <a:rPr lang="en-A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CROP </a:t>
            </a:r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ROTATION </a:t>
            </a:r>
          </a:p>
          <a:p>
            <a:r>
              <a:rPr lang="en-A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A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XENOBIOTIC </a:t>
            </a:r>
            <a:r>
              <a:rPr lang="en-A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 </a:t>
            </a:r>
            <a:r>
              <a:rPr lang="en-A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	FOODS</a:t>
            </a:r>
            <a:endParaRPr lang="en-A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/>
              <a:t>   </a:t>
            </a:r>
            <a:r>
              <a:rPr lang="en-AU" dirty="0" smtClean="0"/>
              <a:t>DEVELOPING </a:t>
            </a:r>
            <a:r>
              <a:rPr lang="en-AU" dirty="0"/>
              <a:t>WORLD</a:t>
            </a:r>
          </a:p>
        </p:txBody>
      </p:sp>
    </p:spTree>
    <p:extLst>
      <p:ext uri="{BB962C8B-B14F-4D97-AF65-F5344CB8AC3E}">
        <p14:creationId xmlns:p14="http://schemas.microsoft.com/office/powerpoint/2010/main" val="396364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654" y="0"/>
            <a:ext cx="30480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831037" cy="47664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13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79357" y="1052736"/>
            <a:ext cx="541552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TRACK 10- NUTRITIONAL MANAGEMENT</a:t>
            </a:r>
            <a:endParaRPr lang="en-A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26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510" y="1844824"/>
            <a:ext cx="8502971" cy="24929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                              </a:t>
            </a:r>
            <a:r>
              <a:rPr lang="en-AU" b="1" dirty="0" smtClean="0">
                <a:solidFill>
                  <a:srgbClr val="FF0000"/>
                </a:solidFill>
              </a:rPr>
              <a:t>Foods associated with NO production</a:t>
            </a:r>
          </a:p>
          <a:p>
            <a:endParaRPr lang="en-AU" b="1" dirty="0" smtClean="0"/>
          </a:p>
          <a:p>
            <a:r>
              <a:rPr lang="en-AU" b="1" dirty="0" smtClean="0"/>
              <a:t>                           Fruits</a:t>
            </a:r>
            <a:r>
              <a:rPr lang="en-AU" b="1" dirty="0"/>
              <a:t>, </a:t>
            </a:r>
            <a:r>
              <a:rPr lang="en-AU" b="1" dirty="0" smtClean="0"/>
              <a:t>nuts, vegetables</a:t>
            </a:r>
            <a:r>
              <a:rPr lang="en-AU" b="1" dirty="0"/>
              <a:t>, spices, fish </a:t>
            </a:r>
            <a:r>
              <a:rPr lang="en-AU" b="1" dirty="0" smtClean="0"/>
              <a:t>and meats</a:t>
            </a:r>
          </a:p>
          <a:p>
            <a:endParaRPr lang="en-AU" dirty="0" smtClean="0"/>
          </a:p>
          <a:p>
            <a:r>
              <a:rPr lang="en-AU" sz="2000" b="1" dirty="0" smtClean="0"/>
              <a:t>      Food </a:t>
            </a:r>
            <a:r>
              <a:rPr lang="en-AU" sz="2000" b="1" dirty="0"/>
              <a:t>restriction </a:t>
            </a:r>
            <a:r>
              <a:rPr lang="en-AU" sz="2000" dirty="0"/>
              <a:t>(nitric oxide content) maintains the expression </a:t>
            </a:r>
          </a:p>
          <a:p>
            <a:r>
              <a:rPr lang="en-AU" sz="2000" dirty="0" smtClean="0"/>
              <a:t>       and </a:t>
            </a:r>
            <a:r>
              <a:rPr lang="en-AU" sz="2000" dirty="0"/>
              <a:t>activity of the  </a:t>
            </a:r>
            <a:r>
              <a:rPr lang="en-AU" sz="2400" b="1" dirty="0"/>
              <a:t>anti-aging </a:t>
            </a:r>
            <a:r>
              <a:rPr lang="en-AU" sz="2400" b="1" dirty="0" err="1"/>
              <a:t>Sirt</a:t>
            </a:r>
            <a:r>
              <a:rPr lang="en-AU" sz="2400" b="1" dirty="0"/>
              <a:t> 1 </a:t>
            </a:r>
            <a:r>
              <a:rPr lang="en-AU" sz="2000" dirty="0"/>
              <a:t>central </a:t>
            </a:r>
            <a:r>
              <a:rPr lang="en-AU" sz="2000" dirty="0" smtClean="0"/>
              <a:t>to </a:t>
            </a:r>
            <a:r>
              <a:rPr lang="en-AU" sz="2000" dirty="0"/>
              <a:t> </a:t>
            </a:r>
            <a:r>
              <a:rPr lang="en-AU" sz="2000" b="1" dirty="0" smtClean="0"/>
              <a:t>nutritional intervention  </a:t>
            </a:r>
            <a:r>
              <a:rPr lang="en-AU" sz="2000" dirty="0" smtClean="0"/>
              <a:t>and involve </a:t>
            </a:r>
            <a:r>
              <a:rPr lang="en-AU" sz="2000" dirty="0"/>
              <a:t> </a:t>
            </a:r>
            <a:r>
              <a:rPr lang="en-AU" sz="2000" b="1" dirty="0" smtClean="0">
                <a:solidFill>
                  <a:srgbClr val="FF0000"/>
                </a:solidFill>
              </a:rPr>
              <a:t>NITRIC OXIDE HOMEOSTASIS  </a:t>
            </a:r>
            <a:r>
              <a:rPr lang="en-AU" sz="2000" dirty="0" smtClean="0"/>
              <a:t>connected    		          to </a:t>
            </a:r>
            <a:r>
              <a:rPr lang="en-AU" sz="2000" b="1" dirty="0" smtClean="0">
                <a:solidFill>
                  <a:srgbClr val="FF0000"/>
                </a:solidFill>
              </a:rPr>
              <a:t>pancreas </a:t>
            </a:r>
            <a:r>
              <a:rPr lang="en-AU" sz="2000" b="1" dirty="0">
                <a:solidFill>
                  <a:srgbClr val="FF0000"/>
                </a:solidFill>
              </a:rPr>
              <a:t>function  </a:t>
            </a:r>
            <a:r>
              <a:rPr lang="en-AU" sz="2000" dirty="0" smtClean="0"/>
              <a:t>and diabetes.</a:t>
            </a:r>
            <a:endParaRPr lang="en-A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4581128"/>
            <a:ext cx="7128792" cy="120032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/>
              <a:t>Nutritional diets accelerate amyloid beta metabolism and prevent the induction of chronic diseases and Alzheimer’s disease</a:t>
            </a:r>
          </a:p>
          <a:p>
            <a:r>
              <a:rPr lang="en-AU" dirty="0"/>
              <a:t>Chapter · July </a:t>
            </a:r>
            <a:r>
              <a:rPr lang="en-AU" dirty="0" smtClean="0"/>
              <a:t>2015 In </a:t>
            </a:r>
            <a:r>
              <a:rPr lang="en-AU" dirty="0"/>
              <a:t>book: </a:t>
            </a:r>
            <a:r>
              <a:rPr lang="en-AU" b="1" dirty="0"/>
              <a:t>Photon</a:t>
            </a:r>
            <a:r>
              <a:rPr lang="en-AU" dirty="0"/>
              <a:t> eBooks, Edition: First, Chapter: </a:t>
            </a:r>
            <a:endParaRPr lang="en-AU" dirty="0" smtClean="0"/>
          </a:p>
          <a:p>
            <a:r>
              <a:rPr lang="en-AU" dirty="0" smtClean="0"/>
              <a:t>First</a:t>
            </a:r>
            <a:r>
              <a:rPr lang="en-AU" dirty="0"/>
              <a:t>, Publisher:  </a:t>
            </a:r>
            <a:r>
              <a:rPr lang="en-AU" b="1" dirty="0" smtClean="0"/>
              <a:t>Photon</a:t>
            </a:r>
            <a:r>
              <a:rPr lang="en-AU" dirty="0"/>
              <a:t>, pp.1-48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30480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" y="0"/>
            <a:ext cx="135413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47664" y="1054288"/>
            <a:ext cx="541552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TRACK 10- </a:t>
            </a:r>
            <a:r>
              <a:rPr lang="en-A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NUTRITIONAL MANAGEMENT</a:t>
            </a:r>
          </a:p>
          <a:p>
            <a:r>
              <a:rPr lang="en-AU" sz="2000" b="1" dirty="0"/>
              <a:t>CONSUMPTION OF NITRIC OXIDE </a:t>
            </a:r>
            <a:r>
              <a:rPr lang="en-AU" sz="2000" b="1" dirty="0" smtClean="0"/>
              <a:t>FOODS</a:t>
            </a:r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48737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809625"/>
            <a:ext cx="7718425" cy="52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105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628800"/>
            <a:ext cx="5715040" cy="2893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B. </a:t>
            </a:r>
            <a:r>
              <a:rPr lang="en-AU" sz="1600" b="1" dirty="0" smtClean="0">
                <a:latin typeface="Arial" pitchFamily="34" charset="0"/>
                <a:cs typeface="Arial" pitchFamily="34" charset="0"/>
              </a:rPr>
              <a:t>GROUP</a:t>
            </a:r>
            <a:endParaRPr kumimoji="0" lang="en-A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DR. A.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Fernandis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University of Singapore                               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Dr J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Dumin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Pfizer Global, USA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Prof. M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Wenk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University of Singapore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Prof. SE Gandy                      New York School of Medicine 					USA</a:t>
            </a:r>
            <a:endParaRPr kumimoji="0" lang="en-A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zh-CN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884" y="1182524"/>
            <a:ext cx="5363584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GLOBAL JOURNAL OF MEDICAL RESEARCH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SCIENTIFIC AND ACADEMIC PUBLISHING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4873149"/>
            <a:ext cx="7464672" cy="15081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GRANTS: 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NATIONAL HEALTH MEDICAL RESEARCH COUNCIL   </a:t>
            </a:r>
            <a:r>
              <a:rPr lang="en-US" sz="2000" b="1" dirty="0" smtClean="0">
                <a:solidFill>
                  <a:srgbClr val="FF0000"/>
                </a:solidFill>
              </a:rPr>
              <a:t>AUSTRALIA</a:t>
            </a:r>
          </a:p>
          <a:p>
            <a:r>
              <a:rPr lang="en-US" dirty="0" smtClean="0"/>
              <a:t>NATIONAL INSTITUTE OF HEALTH (UNITED STATES OF AMERICA)</a:t>
            </a:r>
          </a:p>
          <a:p>
            <a:r>
              <a:rPr lang="en-US" dirty="0" smtClean="0"/>
              <a:t>EDITH COWAN UNIVERSITY</a:t>
            </a:r>
          </a:p>
          <a:p>
            <a:r>
              <a:rPr lang="en-US" dirty="0" smtClean="0"/>
              <a:t>HOLLYWOOD HOSPITAL RESEARCH FOUNDATION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45233" y="723887"/>
            <a:ext cx="3286116" cy="38164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lang="en-US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GROUP</a:t>
            </a:r>
            <a:r>
              <a:rPr lang="en-US" altLang="zh-CN" sz="14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Edith Cowan University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UNIVERSITY OF WA</a:t>
            </a:r>
            <a:endParaRPr lang="en-AU" altLang="zh-CN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Prof. </a:t>
            </a:r>
            <a:r>
              <a:rPr lang="en-US" altLang="zh-CN" sz="1400" b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R.Martins</a:t>
            </a:r>
            <a:endParaRPr lang="en-US" altLang="zh-CN" sz="1400" b="1" dirty="0" smtClean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Dr</a:t>
            </a:r>
            <a:r>
              <a:rPr lang="en-US" altLang="zh-CN" sz="14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W Fernando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Dr</a:t>
            </a:r>
            <a:r>
              <a:rPr lang="en-US" altLang="zh-CN" sz="14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F Lim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Prof S Laws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Dr</a:t>
            </a:r>
            <a:r>
              <a:rPr lang="en-US" altLang="zh-CN" sz="14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V Gupta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Ms</a:t>
            </a:r>
            <a:r>
              <a:rPr lang="en-US" altLang="zh-CN" sz="14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R </a:t>
            </a:r>
            <a:r>
              <a:rPr lang="en-US" altLang="zh-CN" sz="1400" b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Creegan</a:t>
            </a:r>
            <a:r>
              <a:rPr lang="en-US" altLang="zh-CN" sz="14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      </a:t>
            </a:r>
            <a:endParaRPr lang="en-AU" altLang="zh-CN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A/Prof G </a:t>
            </a:r>
            <a:r>
              <a:rPr lang="en-US" altLang="zh-CN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Verdile</a:t>
            </a:r>
            <a:endParaRPr lang="en-AU" altLang="zh-CN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 K Bates</a:t>
            </a:r>
            <a:endParaRPr lang="en-AU" altLang="zh-CN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Mr</a:t>
            </a:r>
            <a:r>
              <a:rPr lang="en-US" altLang="zh-CN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Kevin </a:t>
            </a:r>
            <a:r>
              <a:rPr lang="en-US" altLang="zh-CN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Taddei</a:t>
            </a:r>
            <a:endParaRPr lang="en-AU" altLang="zh-CN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 S Fuller</a:t>
            </a:r>
            <a:endParaRPr lang="en-AU" altLang="zh-CN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 E Hone</a:t>
            </a:r>
            <a:endParaRPr lang="en-AU" altLang="zh-CN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 M Sharman</a:t>
            </a:r>
            <a:endParaRPr lang="en-AU" altLang="zh-CN" sz="1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Mr</a:t>
            </a:r>
            <a:r>
              <a:rPr lang="en-US" altLang="zh-CN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 </a:t>
            </a:r>
            <a:r>
              <a:rPr lang="en-US" altLang="zh-CN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Morici</a:t>
            </a:r>
            <a:endParaRPr lang="en-US" altLang="zh-CN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Prof. </a:t>
            </a:r>
            <a:r>
              <a:rPr lang="en-US" altLang="zh-CN" sz="1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T.Redgrave</a:t>
            </a:r>
            <a:endParaRPr lang="en-AU" altLang="zh-CN" sz="1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54701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5829</TotalTime>
  <Words>545</Words>
  <Application>Microsoft Office PowerPoint</Application>
  <PresentationFormat>On-screen Show (4:3)</PresentationFormat>
  <Paragraphs>103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Edith Cowan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imartins</dc:creator>
  <cp:lastModifiedBy>Ian MARTINS</cp:lastModifiedBy>
  <cp:revision>645</cp:revision>
  <dcterms:created xsi:type="dcterms:W3CDTF">2013-05-06T01:52:15Z</dcterms:created>
  <dcterms:modified xsi:type="dcterms:W3CDTF">2015-08-04T13:15:42Z</dcterms:modified>
</cp:coreProperties>
</file>