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346" r:id="rId2"/>
    <p:sldId id="401" r:id="rId3"/>
    <p:sldId id="359" r:id="rId4"/>
    <p:sldId id="361" r:id="rId5"/>
    <p:sldId id="372" r:id="rId6"/>
    <p:sldId id="362" r:id="rId7"/>
    <p:sldId id="403" r:id="rId8"/>
    <p:sldId id="404" r:id="rId9"/>
    <p:sldId id="366" r:id="rId10"/>
    <p:sldId id="402" r:id="rId11"/>
    <p:sldId id="408" r:id="rId12"/>
    <p:sldId id="405" r:id="rId13"/>
    <p:sldId id="410" r:id="rId14"/>
    <p:sldId id="407" r:id="rId15"/>
    <p:sldId id="374" r:id="rId16"/>
    <p:sldId id="409" r:id="rId17"/>
    <p:sldId id="375" r:id="rId18"/>
    <p:sldId id="376" r:id="rId19"/>
    <p:sldId id="377" r:id="rId20"/>
    <p:sldId id="397" r:id="rId21"/>
    <p:sldId id="392" r:id="rId22"/>
    <p:sldId id="385" r:id="rId23"/>
    <p:sldId id="386" r:id="rId24"/>
    <p:sldId id="387" r:id="rId25"/>
    <p:sldId id="411" r:id="rId26"/>
    <p:sldId id="388" r:id="rId27"/>
    <p:sldId id="40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CCCC"/>
    <a:srgbClr val="00B0F0"/>
    <a:srgbClr val="CC00CC"/>
    <a:srgbClr val="0091EA"/>
    <a:srgbClr val="FF0000"/>
    <a:srgbClr val="00B415"/>
    <a:srgbClr val="FFC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0A1B5D5-9B99-4C35-A422-299274C87663}" styleName="Orta Stil 1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8603FDC-E32A-4AB5-989C-0864C3EAD2B8}" styleName="Tema Uygulanmış Stil 2 - Vurgu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ema Uygulanmış Stil 2 - Vurgu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67" autoAdjust="0"/>
    <p:restoredTop sz="77681" autoAdjust="0"/>
  </p:normalViewPr>
  <p:slideViewPr>
    <p:cSldViewPr>
      <p:cViewPr varScale="1">
        <p:scale>
          <a:sx n="70" d="100"/>
          <a:sy n="70" d="100"/>
        </p:scale>
        <p:origin x="-185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9" d="100"/>
          <a:sy n="69" d="100"/>
        </p:scale>
        <p:origin x="-3270"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al__ma_Sayfas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al__ma_Sayfas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al__ma_Sayfas_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chart>
    <c:autoTitleDeleted val="1"/>
    <c:plotArea>
      <c:layout>
        <c:manualLayout>
          <c:layoutTarget val="inner"/>
          <c:xMode val="edge"/>
          <c:yMode val="edge"/>
          <c:x val="0.11629982298724294"/>
          <c:y val="4.1904761904761903E-2"/>
          <c:w val="0.84180781908075464"/>
          <c:h val="0.74709544720371535"/>
        </c:manualLayout>
      </c:layout>
      <c:scatterChart>
        <c:scatterStyle val="lineMarker"/>
        <c:ser>
          <c:idx val="0"/>
          <c:order val="0"/>
          <c:tx>
            <c:v>GABA</c:v>
          </c:tx>
          <c:spPr>
            <a:ln w="952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rnd">
                <a:solidFill>
                  <a:schemeClr val="accent1"/>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errBars>
            <c:errDir val="y"/>
            <c:errBarType val="both"/>
            <c:errValType val="cust"/>
            <c:plus>
              <c:numRef>
                <c:f>Sayfa1!$J$2:$J$9</c:f>
                <c:numCache>
                  <c:formatCode>General</c:formatCode>
                  <c:ptCount val="8"/>
                  <c:pt idx="0">
                    <c:v>0</c:v>
                  </c:pt>
                  <c:pt idx="1">
                    <c:v>1.3285</c:v>
                  </c:pt>
                  <c:pt idx="2">
                    <c:v>5.4268000000000001</c:v>
                  </c:pt>
                  <c:pt idx="3">
                    <c:v>2.6739999999999999</c:v>
                  </c:pt>
                  <c:pt idx="4">
                    <c:v>2.6589</c:v>
                  </c:pt>
                  <c:pt idx="5">
                    <c:v>3.109</c:v>
                  </c:pt>
                  <c:pt idx="6">
                    <c:v>4.7300000000000004</c:v>
                  </c:pt>
                  <c:pt idx="7">
                    <c:v>8.9623000000000008</c:v>
                  </c:pt>
                </c:numCache>
              </c:numRef>
            </c:plus>
            <c:minus>
              <c:numRef>
                <c:f>Sayfa1!$J$2:$J$9</c:f>
                <c:numCache>
                  <c:formatCode>General</c:formatCode>
                  <c:ptCount val="8"/>
                  <c:pt idx="0">
                    <c:v>0</c:v>
                  </c:pt>
                  <c:pt idx="1">
                    <c:v>1.3285</c:v>
                  </c:pt>
                  <c:pt idx="2">
                    <c:v>5.4268000000000001</c:v>
                  </c:pt>
                  <c:pt idx="3">
                    <c:v>2.6739999999999999</c:v>
                  </c:pt>
                  <c:pt idx="4">
                    <c:v>2.6589</c:v>
                  </c:pt>
                  <c:pt idx="5">
                    <c:v>3.109</c:v>
                  </c:pt>
                  <c:pt idx="6">
                    <c:v>4.7300000000000004</c:v>
                  </c:pt>
                  <c:pt idx="7">
                    <c:v>8.9623000000000008</c:v>
                  </c:pt>
                </c:numCache>
              </c:numRef>
            </c:minus>
            <c:spPr>
              <a:noFill/>
              <a:ln w="9525" cap="flat" cmpd="sng" algn="ctr">
                <a:solidFill>
                  <a:schemeClr val="accent5">
                    <a:lumMod val="75000"/>
                  </a:schemeClr>
                </a:solidFill>
                <a:round/>
              </a:ln>
              <a:effectLst/>
            </c:spPr>
          </c:errBars>
          <c:xVal>
            <c:numRef>
              <c:f>Sayfa1!$A$2:$A$9</c:f>
              <c:numCache>
                <c:formatCode>General</c:formatCode>
                <c:ptCount val="8"/>
                <c:pt idx="0">
                  <c:v>0</c:v>
                </c:pt>
                <c:pt idx="1">
                  <c:v>0.5</c:v>
                </c:pt>
                <c:pt idx="2">
                  <c:v>1</c:v>
                </c:pt>
                <c:pt idx="3">
                  <c:v>2</c:v>
                </c:pt>
                <c:pt idx="4">
                  <c:v>3</c:v>
                </c:pt>
                <c:pt idx="5">
                  <c:v>4</c:v>
                </c:pt>
                <c:pt idx="6">
                  <c:v>5</c:v>
                </c:pt>
                <c:pt idx="7">
                  <c:v>6</c:v>
                </c:pt>
              </c:numCache>
            </c:numRef>
          </c:xVal>
          <c:yVal>
            <c:numRef>
              <c:f>Sayfa1!$I$2:$I$9</c:f>
              <c:numCache>
                <c:formatCode>General</c:formatCode>
                <c:ptCount val="8"/>
                <c:pt idx="0">
                  <c:v>0</c:v>
                </c:pt>
                <c:pt idx="1">
                  <c:v>98.111989771627805</c:v>
                </c:pt>
                <c:pt idx="2">
                  <c:v>96.431785462874103</c:v>
                </c:pt>
                <c:pt idx="3">
                  <c:v>94.435000000000002</c:v>
                </c:pt>
                <c:pt idx="4">
                  <c:v>92.692999999999998</c:v>
                </c:pt>
                <c:pt idx="5">
                  <c:v>88.994214574161248</c:v>
                </c:pt>
                <c:pt idx="6">
                  <c:v>87.795000000000002</c:v>
                </c:pt>
                <c:pt idx="7">
                  <c:v>87.475313955109002</c:v>
                </c:pt>
              </c:numCache>
            </c:numRef>
          </c:yVal>
        </c:ser>
        <c:ser>
          <c:idx val="1"/>
          <c:order val="1"/>
          <c:tx>
            <c:v>HNT-GABA H1</c:v>
          </c:tx>
          <c:spPr>
            <a:ln w="9525" cap="rnd">
              <a:solidFill>
                <a:schemeClr val="accent2"/>
              </a:solidFill>
              <a:round/>
            </a:ln>
            <a:effectLst>
              <a:outerShdw blurRad="40000" dist="23000" dir="5400000" rotWithShape="0">
                <a:srgbClr val="000000">
                  <a:alpha val="35000"/>
                </a:srgbClr>
              </a:outerShdw>
            </a:effectLst>
          </c:spPr>
          <c:marker>
            <c:symbol val="circle"/>
            <c:size val="6"/>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rnd">
                <a:solidFill>
                  <a:schemeClr val="accent2"/>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errBars>
            <c:errDir val="y"/>
            <c:errBarType val="both"/>
            <c:errValType val="cust"/>
            <c:plus>
              <c:numRef>
                <c:f>Sayfa1!$E$2:$E$9</c:f>
                <c:numCache>
                  <c:formatCode>General</c:formatCode>
                  <c:ptCount val="8"/>
                  <c:pt idx="0">
                    <c:v>0</c:v>
                  </c:pt>
                  <c:pt idx="1">
                    <c:v>0.2</c:v>
                  </c:pt>
                  <c:pt idx="2">
                    <c:v>2.8899999999999997</c:v>
                  </c:pt>
                  <c:pt idx="3">
                    <c:v>5.1899999999999995</c:v>
                  </c:pt>
                  <c:pt idx="4">
                    <c:v>2.67</c:v>
                  </c:pt>
                  <c:pt idx="5">
                    <c:v>4.45</c:v>
                  </c:pt>
                  <c:pt idx="6">
                    <c:v>3.77</c:v>
                  </c:pt>
                  <c:pt idx="7">
                    <c:v>1.6500000000000001</c:v>
                  </c:pt>
                </c:numCache>
              </c:numRef>
            </c:plus>
            <c:minus>
              <c:numRef>
                <c:f>Sayfa1!$E$2:$E$9</c:f>
                <c:numCache>
                  <c:formatCode>General</c:formatCode>
                  <c:ptCount val="8"/>
                  <c:pt idx="0">
                    <c:v>0</c:v>
                  </c:pt>
                  <c:pt idx="1">
                    <c:v>0.2</c:v>
                  </c:pt>
                  <c:pt idx="2">
                    <c:v>2.8899999999999997</c:v>
                  </c:pt>
                  <c:pt idx="3">
                    <c:v>5.1899999999999995</c:v>
                  </c:pt>
                  <c:pt idx="4">
                    <c:v>2.67</c:v>
                  </c:pt>
                  <c:pt idx="5">
                    <c:v>4.45</c:v>
                  </c:pt>
                  <c:pt idx="6">
                    <c:v>3.77</c:v>
                  </c:pt>
                  <c:pt idx="7">
                    <c:v>1.6500000000000001</c:v>
                  </c:pt>
                </c:numCache>
              </c:numRef>
            </c:minus>
            <c:spPr>
              <a:noFill/>
              <a:ln w="9525" cap="flat" cmpd="sng" algn="ctr">
                <a:solidFill>
                  <a:schemeClr val="accent2"/>
                </a:solidFill>
                <a:round/>
              </a:ln>
              <a:effectLst/>
            </c:spPr>
          </c:errBars>
          <c:xVal>
            <c:numRef>
              <c:f>Sayfa1!$H$2:$H$9</c:f>
              <c:numCache>
                <c:formatCode>General</c:formatCode>
                <c:ptCount val="8"/>
                <c:pt idx="0">
                  <c:v>0</c:v>
                </c:pt>
                <c:pt idx="1">
                  <c:v>0.5</c:v>
                </c:pt>
                <c:pt idx="2">
                  <c:v>1</c:v>
                </c:pt>
                <c:pt idx="3">
                  <c:v>2</c:v>
                </c:pt>
                <c:pt idx="4">
                  <c:v>3</c:v>
                </c:pt>
                <c:pt idx="5">
                  <c:v>4</c:v>
                </c:pt>
                <c:pt idx="6">
                  <c:v>5</c:v>
                </c:pt>
                <c:pt idx="7">
                  <c:v>6</c:v>
                </c:pt>
              </c:numCache>
            </c:numRef>
          </c:xVal>
          <c:yVal>
            <c:numRef>
              <c:f>Sayfa1!$B$2:$B$9</c:f>
              <c:numCache>
                <c:formatCode>General</c:formatCode>
                <c:ptCount val="8"/>
                <c:pt idx="0">
                  <c:v>0</c:v>
                </c:pt>
                <c:pt idx="1">
                  <c:v>9.3108000000000004</c:v>
                </c:pt>
                <c:pt idx="2">
                  <c:v>15.432</c:v>
                </c:pt>
                <c:pt idx="3">
                  <c:v>27.254999999999999</c:v>
                </c:pt>
                <c:pt idx="4">
                  <c:v>44.069000000000003</c:v>
                </c:pt>
                <c:pt idx="5">
                  <c:v>43.222000000000016</c:v>
                </c:pt>
                <c:pt idx="6">
                  <c:v>45.532000000000011</c:v>
                </c:pt>
                <c:pt idx="7">
                  <c:v>43.777000000000001</c:v>
                </c:pt>
              </c:numCache>
            </c:numRef>
          </c:yVal>
        </c:ser>
        <c:ser>
          <c:idx val="2"/>
          <c:order val="2"/>
          <c:tx>
            <c:v>HNT-GABA H2</c:v>
          </c:tx>
          <c:spPr>
            <a:ln w="9525" cap="rnd">
              <a:solidFill>
                <a:schemeClr val="accent3"/>
              </a:solidFill>
              <a:round/>
            </a:ln>
            <a:effectLst>
              <a:outerShdw blurRad="40000" dist="23000" dir="5400000" rotWithShape="0">
                <a:srgbClr val="000000">
                  <a:alpha val="35000"/>
                </a:srgbClr>
              </a:outerShdw>
            </a:effectLst>
          </c:spPr>
          <c:marker>
            <c:symbol val="circle"/>
            <c:size val="6"/>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rnd">
                <a:solidFill>
                  <a:schemeClr val="accent3"/>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errBars>
            <c:errDir val="y"/>
            <c:errBarType val="both"/>
            <c:errValType val="cust"/>
            <c:plus>
              <c:numRef>
                <c:f>Sayfa1!$F$2:$F$9</c:f>
                <c:numCache>
                  <c:formatCode>General</c:formatCode>
                  <c:ptCount val="8"/>
                  <c:pt idx="0">
                    <c:v>0</c:v>
                  </c:pt>
                  <c:pt idx="1">
                    <c:v>2.12</c:v>
                  </c:pt>
                  <c:pt idx="2">
                    <c:v>1.3800000000000001</c:v>
                  </c:pt>
                  <c:pt idx="3">
                    <c:v>4.0599999999999996</c:v>
                  </c:pt>
                  <c:pt idx="4">
                    <c:v>3.8699999999999997</c:v>
                  </c:pt>
                  <c:pt idx="5">
                    <c:v>1.9800000000000004</c:v>
                  </c:pt>
                  <c:pt idx="6">
                    <c:v>0.65000000000000024</c:v>
                  </c:pt>
                  <c:pt idx="7">
                    <c:v>3.77</c:v>
                  </c:pt>
                </c:numCache>
              </c:numRef>
            </c:plus>
            <c:minus>
              <c:numRef>
                <c:f>Sayfa1!$F$2:$F$9</c:f>
                <c:numCache>
                  <c:formatCode>General</c:formatCode>
                  <c:ptCount val="8"/>
                  <c:pt idx="0">
                    <c:v>0</c:v>
                  </c:pt>
                  <c:pt idx="1">
                    <c:v>2.12</c:v>
                  </c:pt>
                  <c:pt idx="2">
                    <c:v>1.3800000000000001</c:v>
                  </c:pt>
                  <c:pt idx="3">
                    <c:v>4.0599999999999996</c:v>
                  </c:pt>
                  <c:pt idx="4">
                    <c:v>3.8699999999999997</c:v>
                  </c:pt>
                  <c:pt idx="5">
                    <c:v>1.9800000000000004</c:v>
                  </c:pt>
                  <c:pt idx="6">
                    <c:v>0.65000000000000024</c:v>
                  </c:pt>
                  <c:pt idx="7">
                    <c:v>3.77</c:v>
                  </c:pt>
                </c:numCache>
              </c:numRef>
            </c:minus>
            <c:spPr>
              <a:noFill/>
              <a:ln w="9525" cap="flat" cmpd="sng" algn="ctr">
                <a:solidFill>
                  <a:schemeClr val="accent3">
                    <a:lumMod val="75000"/>
                  </a:schemeClr>
                </a:solidFill>
                <a:round/>
              </a:ln>
              <a:effectLst/>
            </c:spPr>
          </c:errBars>
          <c:xVal>
            <c:numRef>
              <c:f>Sayfa1!$A$2:$A$9</c:f>
              <c:numCache>
                <c:formatCode>General</c:formatCode>
                <c:ptCount val="8"/>
                <c:pt idx="0">
                  <c:v>0</c:v>
                </c:pt>
                <c:pt idx="1">
                  <c:v>0.5</c:v>
                </c:pt>
                <c:pt idx="2">
                  <c:v>1</c:v>
                </c:pt>
                <c:pt idx="3">
                  <c:v>2</c:v>
                </c:pt>
                <c:pt idx="4">
                  <c:v>3</c:v>
                </c:pt>
                <c:pt idx="5">
                  <c:v>4</c:v>
                </c:pt>
                <c:pt idx="6">
                  <c:v>5</c:v>
                </c:pt>
                <c:pt idx="7">
                  <c:v>6</c:v>
                </c:pt>
              </c:numCache>
            </c:numRef>
          </c:xVal>
          <c:yVal>
            <c:numRef>
              <c:f>Sayfa1!$C$2:$C$9</c:f>
              <c:numCache>
                <c:formatCode>General</c:formatCode>
                <c:ptCount val="8"/>
                <c:pt idx="0">
                  <c:v>0</c:v>
                </c:pt>
                <c:pt idx="1">
                  <c:v>6.6159999999999979</c:v>
                </c:pt>
                <c:pt idx="2">
                  <c:v>14.387</c:v>
                </c:pt>
                <c:pt idx="3">
                  <c:v>23.831000000000007</c:v>
                </c:pt>
                <c:pt idx="4">
                  <c:v>28.284999999999993</c:v>
                </c:pt>
                <c:pt idx="5">
                  <c:v>36.746000000000002</c:v>
                </c:pt>
                <c:pt idx="6">
                  <c:v>37.426000000000002</c:v>
                </c:pt>
                <c:pt idx="7">
                  <c:v>54.937000000000005</c:v>
                </c:pt>
              </c:numCache>
            </c:numRef>
          </c:yVal>
        </c:ser>
        <c:ser>
          <c:idx val="3"/>
          <c:order val="3"/>
          <c:tx>
            <c:v>HNT-GABA H3</c:v>
          </c:tx>
          <c:spPr>
            <a:ln w="9525" cap="rnd">
              <a:solidFill>
                <a:schemeClr val="accent4"/>
              </a:solidFill>
              <a:round/>
            </a:ln>
            <a:effectLst>
              <a:outerShdw blurRad="40000" dist="23000" dir="5400000" rotWithShape="0">
                <a:srgbClr val="000000">
                  <a:alpha val="35000"/>
                </a:srgbClr>
              </a:outerShdw>
            </a:effectLst>
          </c:spPr>
          <c:marker>
            <c:symbol val="circle"/>
            <c:size val="6"/>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rnd">
                <a:solidFill>
                  <a:schemeClr val="accent4"/>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errBars>
            <c:errDir val="y"/>
            <c:errBarType val="both"/>
            <c:errValType val="cust"/>
            <c:plus>
              <c:numRef>
                <c:f>Sayfa1!$G$2:$G$9</c:f>
                <c:numCache>
                  <c:formatCode>General</c:formatCode>
                  <c:ptCount val="8"/>
                  <c:pt idx="0">
                    <c:v>0</c:v>
                  </c:pt>
                  <c:pt idx="1">
                    <c:v>2.63</c:v>
                  </c:pt>
                  <c:pt idx="2">
                    <c:v>2.56</c:v>
                  </c:pt>
                  <c:pt idx="3">
                    <c:v>3.4499999999999997</c:v>
                  </c:pt>
                  <c:pt idx="4">
                    <c:v>4.5599999999999996</c:v>
                  </c:pt>
                  <c:pt idx="5">
                    <c:v>5.78</c:v>
                  </c:pt>
                  <c:pt idx="6">
                    <c:v>3.2</c:v>
                  </c:pt>
                  <c:pt idx="7">
                    <c:v>7.6499999999999995</c:v>
                  </c:pt>
                </c:numCache>
              </c:numRef>
            </c:plus>
            <c:minus>
              <c:numRef>
                <c:f>Sayfa1!$G$2:$G$9</c:f>
                <c:numCache>
                  <c:formatCode>General</c:formatCode>
                  <c:ptCount val="8"/>
                  <c:pt idx="0">
                    <c:v>0</c:v>
                  </c:pt>
                  <c:pt idx="1">
                    <c:v>2.63</c:v>
                  </c:pt>
                  <c:pt idx="2">
                    <c:v>2.56</c:v>
                  </c:pt>
                  <c:pt idx="3">
                    <c:v>3.4499999999999997</c:v>
                  </c:pt>
                  <c:pt idx="4">
                    <c:v>4.5599999999999996</c:v>
                  </c:pt>
                  <c:pt idx="5">
                    <c:v>5.78</c:v>
                  </c:pt>
                  <c:pt idx="6">
                    <c:v>3.2</c:v>
                  </c:pt>
                  <c:pt idx="7">
                    <c:v>7.6499999999999995</c:v>
                  </c:pt>
                </c:numCache>
              </c:numRef>
            </c:minus>
            <c:spPr>
              <a:noFill/>
              <a:ln w="9525" cap="flat" cmpd="sng" algn="ctr">
                <a:solidFill>
                  <a:schemeClr val="accent4">
                    <a:lumMod val="75000"/>
                  </a:schemeClr>
                </a:solidFill>
                <a:round/>
              </a:ln>
              <a:effectLst/>
            </c:spPr>
          </c:errBars>
          <c:xVal>
            <c:numRef>
              <c:f>Sayfa1!$A$2:$A$9</c:f>
              <c:numCache>
                <c:formatCode>General</c:formatCode>
                <c:ptCount val="8"/>
                <c:pt idx="0">
                  <c:v>0</c:v>
                </c:pt>
                <c:pt idx="1">
                  <c:v>0.5</c:v>
                </c:pt>
                <c:pt idx="2">
                  <c:v>1</c:v>
                </c:pt>
                <c:pt idx="3">
                  <c:v>2</c:v>
                </c:pt>
                <c:pt idx="4">
                  <c:v>3</c:v>
                </c:pt>
                <c:pt idx="5">
                  <c:v>4</c:v>
                </c:pt>
                <c:pt idx="6">
                  <c:v>5</c:v>
                </c:pt>
                <c:pt idx="7">
                  <c:v>6</c:v>
                </c:pt>
              </c:numCache>
            </c:numRef>
          </c:xVal>
          <c:yVal>
            <c:numRef>
              <c:f>Sayfa1!$D$2:$D$9</c:f>
              <c:numCache>
                <c:formatCode>General</c:formatCode>
                <c:ptCount val="8"/>
                <c:pt idx="0">
                  <c:v>0</c:v>
                </c:pt>
                <c:pt idx="1">
                  <c:v>33.844000000000001</c:v>
                </c:pt>
                <c:pt idx="2">
                  <c:v>40.765000000000015</c:v>
                </c:pt>
                <c:pt idx="3">
                  <c:v>56.045000000000002</c:v>
                </c:pt>
                <c:pt idx="4">
                  <c:v>67.345000000000013</c:v>
                </c:pt>
                <c:pt idx="5">
                  <c:v>70.822999999999979</c:v>
                </c:pt>
                <c:pt idx="6">
                  <c:v>71.230999999999995</c:v>
                </c:pt>
                <c:pt idx="7">
                  <c:v>68.058999999999983</c:v>
                </c:pt>
              </c:numCache>
            </c:numRef>
          </c:yVal>
        </c:ser>
        <c:axId val="113566080"/>
        <c:axId val="113568000"/>
      </c:scatterChart>
      <c:valAx>
        <c:axId val="113566080"/>
        <c:scaling>
          <c:orientation val="minMax"/>
          <c:max val="6.5"/>
          <c:min val="0"/>
        </c:scaling>
        <c:axPos val="b"/>
        <c:majorGridlines>
          <c:spPr>
            <a:ln w="9525" cap="flat" cmpd="sng" algn="ctr">
              <a:solidFill>
                <a:schemeClr val="lt1">
                  <a:lumMod val="95000"/>
                  <a:alpha val="10000"/>
                </a:schemeClr>
              </a:solidFill>
              <a:round/>
            </a:ln>
            <a:effectLst/>
          </c:spPr>
        </c:majorGridlines>
        <c:title>
          <c:tx>
            <c:rich>
              <a:bodyPr rot="0" spcFirstLastPara="1" vertOverflow="ellipsis" vert="horz" wrap="square" anchor="ctr" anchorCtr="1"/>
              <a:lstStyle/>
              <a:p>
                <a:pPr>
                  <a:defRPr sz="1800" b="1" i="0" u="none" strike="noStrike" kern="1200" cap="all" baseline="0">
                    <a:solidFill>
                      <a:schemeClr val="tx1"/>
                    </a:solidFill>
                    <a:latin typeface="+mn-lt"/>
                    <a:ea typeface="+mn-ea"/>
                    <a:cs typeface="+mn-cs"/>
                  </a:defRPr>
                </a:pPr>
                <a:r>
                  <a:rPr lang="tr-TR" sz="1600" dirty="0" err="1" smtClean="0"/>
                  <a:t>Tıme</a:t>
                </a:r>
                <a:r>
                  <a:rPr lang="tr-TR" sz="1600" dirty="0" smtClean="0"/>
                  <a:t> (</a:t>
                </a:r>
                <a:r>
                  <a:rPr lang="tr-TR" sz="1600" dirty="0" err="1" smtClean="0"/>
                  <a:t>hour</a:t>
                </a:r>
                <a:r>
                  <a:rPr lang="tr-TR" sz="1600" dirty="0" smtClean="0"/>
                  <a:t>)</a:t>
                </a:r>
                <a:endParaRPr lang="tr-TR" sz="1600" dirty="0"/>
              </a:p>
            </c:rich>
          </c:tx>
          <c:layout>
            <c:manualLayout>
              <c:xMode val="edge"/>
              <c:yMode val="edge"/>
              <c:x val="0.43023666383958648"/>
              <c:y val="0.84781678635083824"/>
            </c:manualLayout>
          </c:layout>
          <c:spPr>
            <a:noFill/>
            <a:ln>
              <a:noFill/>
            </a:ln>
            <a:effectLst/>
          </c:spPr>
        </c:title>
        <c:numFmt formatCode="General" sourceLinked="1"/>
        <c:maj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tr-TR"/>
          </a:p>
        </c:txPr>
        <c:crossAx val="113568000"/>
        <c:crosses val="autoZero"/>
        <c:crossBetween val="midCat"/>
      </c:valAx>
      <c:valAx>
        <c:axId val="113568000"/>
        <c:scaling>
          <c:orientation val="minMax"/>
          <c:max val="102"/>
          <c:min val="0"/>
        </c:scaling>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r>
                  <a:rPr lang="tr-TR" sz="1600" dirty="0" smtClean="0"/>
                  <a:t>%</a:t>
                </a:r>
                <a:r>
                  <a:rPr lang="tr-TR" sz="1600" baseline="0" dirty="0" smtClean="0"/>
                  <a:t> </a:t>
                </a:r>
                <a:r>
                  <a:rPr lang="tr-TR" sz="1600" baseline="0" dirty="0" err="1" smtClean="0"/>
                  <a:t>cumulatıve</a:t>
                </a:r>
                <a:r>
                  <a:rPr lang="tr-TR" sz="1600" baseline="0" dirty="0" smtClean="0"/>
                  <a:t> </a:t>
                </a:r>
                <a:r>
                  <a:rPr lang="tr-TR" sz="1600" baseline="0" dirty="0" err="1" smtClean="0"/>
                  <a:t>percent</a:t>
                </a:r>
                <a:r>
                  <a:rPr lang="tr-TR" sz="1600" baseline="0" dirty="0" smtClean="0"/>
                  <a:t> of GABA </a:t>
                </a:r>
                <a:r>
                  <a:rPr lang="tr-TR" sz="1600" baseline="0" dirty="0" err="1" smtClean="0"/>
                  <a:t>release</a:t>
                </a:r>
                <a:endParaRPr lang="tr-TR" sz="1600" dirty="0"/>
              </a:p>
            </c:rich>
          </c:tx>
          <c:layout>
            <c:manualLayout>
              <c:xMode val="edge"/>
              <c:yMode val="edge"/>
              <c:x val="1.7480808277863181E-2"/>
              <c:y val="6.371391076115486E-2"/>
            </c:manualLayout>
          </c:layout>
          <c:spPr>
            <a:noFill/>
            <a:ln>
              <a:noFill/>
            </a:ln>
            <a:effectLst/>
          </c:spPr>
        </c:title>
        <c:numFmt formatCode="General" sourceLinked="1"/>
        <c:maj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tr-TR"/>
          </a:p>
        </c:txPr>
        <c:crossAx val="113566080"/>
        <c:crosses val="autoZero"/>
        <c:crossBetween val="midCat"/>
      </c:valAx>
      <c:spPr>
        <a:noFill/>
        <a:ln>
          <a:noFill/>
        </a:ln>
        <a:effectLst/>
      </c:spPr>
    </c:plotArea>
    <c:legend>
      <c:legendPos val="b"/>
      <c:layout>
        <c:manualLayout>
          <c:xMode val="edge"/>
          <c:yMode val="edge"/>
          <c:x val="9.1393670267960692E-2"/>
          <c:y val="0.9214630022208764"/>
          <c:w val="0.81721250686687419"/>
          <c:h val="6.5716484958611016E-2"/>
        </c:manualLayout>
      </c:layout>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tr-TR"/>
        </a:p>
      </c:txPr>
    </c:legend>
    <c:plotVisOnly val="1"/>
    <c:dispBlanksAs val="gap"/>
  </c:chart>
  <c: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a:effectLst/>
    <a:scene3d>
      <a:camera prst="orthographicFront"/>
      <a:lightRig rig="threePt" dir="t"/>
    </a:scene3d>
    <a:sp3d prstMaterial="plastic">
      <a:bevelT w="82550" h="63500" prst="divot"/>
      <a:bevelB/>
    </a:sp3d>
  </c:spPr>
  <c:txPr>
    <a:bodyPr/>
    <a:lstStyle/>
    <a:p>
      <a:pPr>
        <a:defRPr sz="1200" baseline="0">
          <a:solidFill>
            <a:schemeClr val="tx1"/>
          </a:solidFill>
        </a:defRPr>
      </a:pPr>
      <a:endParaRPr lang="tr-T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tr-TR"/>
  <c:chart>
    <c:plotArea>
      <c:layout>
        <c:manualLayout>
          <c:layoutTarget val="inner"/>
          <c:xMode val="edge"/>
          <c:yMode val="edge"/>
          <c:x val="0.11653714481342006"/>
          <c:y val="3.9693675387350788E-2"/>
          <c:w val="0.5410715508387538"/>
          <c:h val="0.44409550419100829"/>
        </c:manualLayout>
      </c:layout>
      <c:barChart>
        <c:barDir val="col"/>
        <c:grouping val="clustered"/>
        <c:ser>
          <c:idx val="0"/>
          <c:order val="0"/>
          <c:tx>
            <c:strRef>
              <c:f>Sayfa1!$B$49</c:f>
              <c:strCache>
                <c:ptCount val="1"/>
                <c:pt idx="0">
                  <c:v>HNT-GABA H1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cat>
            <c:strRef>
              <c:f>Sayfa1!$B$49</c:f>
              <c:strCache>
                <c:ptCount val="1"/>
                <c:pt idx="0">
                  <c:v>HNT-GABA H1</c:v>
                </c:pt>
              </c:strCache>
            </c:strRef>
          </c:cat>
          <c:val>
            <c:numRef>
              <c:f>Sayfa1!$C$49</c:f>
              <c:numCache>
                <c:formatCode>General</c:formatCode>
                <c:ptCount val="1"/>
                <c:pt idx="0">
                  <c:v>70.183999999999983</c:v>
                </c:pt>
              </c:numCache>
            </c:numRef>
          </c:val>
        </c:ser>
        <c:ser>
          <c:idx val="1"/>
          <c:order val="1"/>
          <c:tx>
            <c:v>PURE HNT</c:v>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cat>
            <c:strRef>
              <c:f>Sayfa1!$B$49</c:f>
              <c:strCache>
                <c:ptCount val="1"/>
                <c:pt idx="0">
                  <c:v>HNT-GABA H1</c:v>
                </c:pt>
              </c:strCache>
            </c:strRef>
          </c:cat>
          <c:val>
            <c:numRef>
              <c:f>Sayfa1!$E$49</c:f>
              <c:numCache>
                <c:formatCode>General</c:formatCode>
                <c:ptCount val="1"/>
                <c:pt idx="0">
                  <c:v>93.668999999999983</c:v>
                </c:pt>
              </c:numCache>
            </c:numRef>
          </c:val>
        </c:ser>
        <c:ser>
          <c:idx val="2"/>
          <c:order val="2"/>
          <c:tx>
            <c:strRef>
              <c:f>Sayfa1!$F$45</c:f>
              <c:strCache>
                <c:ptCount val="1"/>
                <c:pt idx="0">
                  <c:v>GABA</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cat>
            <c:strRef>
              <c:f>Sayfa1!$B$49</c:f>
              <c:strCache>
                <c:ptCount val="1"/>
                <c:pt idx="0">
                  <c:v>HNT-GABA H1</c:v>
                </c:pt>
              </c:strCache>
            </c:strRef>
          </c:cat>
          <c:val>
            <c:numRef>
              <c:f>Sayfa1!$G$49</c:f>
              <c:numCache>
                <c:formatCode>General</c:formatCode>
                <c:ptCount val="1"/>
                <c:pt idx="0">
                  <c:v>48.701000000000001</c:v>
                </c:pt>
              </c:numCache>
            </c:numRef>
          </c:val>
        </c:ser>
        <c:ser>
          <c:idx val="3"/>
          <c:order val="3"/>
          <c:tx>
            <c:v>Control</c:v>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cat>
            <c:strRef>
              <c:f>Sayfa1!$B$49</c:f>
              <c:strCache>
                <c:ptCount val="1"/>
                <c:pt idx="0">
                  <c:v>HNT-GABA H1</c:v>
                </c:pt>
              </c:strCache>
            </c:strRef>
          </c:cat>
          <c:val>
            <c:numRef>
              <c:f>Sayfa1!$I$49</c:f>
              <c:numCache>
                <c:formatCode>General</c:formatCode>
                <c:ptCount val="1"/>
                <c:pt idx="0">
                  <c:v>100</c:v>
                </c:pt>
              </c:numCache>
            </c:numRef>
          </c:val>
        </c:ser>
        <c:gapWidth val="100"/>
        <c:overlap val="-24"/>
        <c:axId val="114694016"/>
        <c:axId val="114695552"/>
      </c:barChart>
      <c:catAx>
        <c:axId val="114694016"/>
        <c:scaling>
          <c:orientation val="minMax"/>
        </c:scaling>
        <c:delete val="1"/>
        <c:axPos val="b"/>
        <c:numFmt formatCode="General" sourceLinked="1"/>
        <c:majorTickMark val="none"/>
        <c:tickLblPos val="none"/>
        <c:crossAx val="114695552"/>
        <c:crosses val="autoZero"/>
        <c:auto val="1"/>
        <c:lblAlgn val="ctr"/>
        <c:lblOffset val="100"/>
      </c:catAx>
      <c:valAx>
        <c:axId val="114695552"/>
        <c:scaling>
          <c:orientation val="minMax"/>
          <c:max val="100"/>
          <c:min val="0"/>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bg1"/>
                    </a:solidFill>
                    <a:latin typeface="+mn-lt"/>
                    <a:ea typeface="+mn-ea"/>
                    <a:cs typeface="+mn-cs"/>
                  </a:defRPr>
                </a:pPr>
                <a:r>
                  <a:rPr lang="tr-TR" sz="2000" b="1" baseline="0" dirty="0">
                    <a:solidFill>
                      <a:schemeClr val="bg1"/>
                    </a:solidFill>
                  </a:rPr>
                  <a:t>% </a:t>
                </a:r>
                <a:r>
                  <a:rPr lang="tr-TR" sz="2000" b="1" baseline="0" dirty="0" smtClean="0">
                    <a:solidFill>
                      <a:schemeClr val="bg1"/>
                    </a:solidFill>
                  </a:rPr>
                  <a:t>Cell </a:t>
                </a:r>
                <a:r>
                  <a:rPr lang="tr-TR" sz="2000" b="1" baseline="0" dirty="0" err="1" smtClean="0">
                    <a:solidFill>
                      <a:schemeClr val="bg1"/>
                    </a:solidFill>
                  </a:rPr>
                  <a:t>Viability</a:t>
                </a:r>
                <a:endParaRPr lang="tr-TR" sz="2000" b="1" baseline="0" dirty="0">
                  <a:solidFill>
                    <a:schemeClr val="bg1"/>
                  </a:solidFill>
                </a:endParaRPr>
              </a:p>
            </c:rich>
          </c:tx>
          <c:layout>
            <c:manualLayout>
              <c:xMode val="edge"/>
              <c:yMode val="edge"/>
              <c:x val="2.2376664722465252E-2"/>
              <c:y val="9.4242584042559932E-2"/>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tr-TR"/>
          </a:p>
        </c:txPr>
        <c:crossAx val="114694016"/>
        <c:crosses val="autoZero"/>
        <c:crossBetween val="between"/>
        <c:minorUnit val="10"/>
      </c:valAx>
      <c:spPr>
        <a:noFill/>
        <a:ln>
          <a:noFill/>
        </a:ln>
        <a:effectLst/>
      </c:spPr>
    </c:plotArea>
    <c:legend>
      <c:legendPos val="b"/>
      <c:layout>
        <c:manualLayout>
          <c:xMode val="edge"/>
          <c:yMode val="edge"/>
          <c:x val="0"/>
          <c:y val="0.56343662687325358"/>
          <c:w val="0.68422515120392569"/>
          <c:h val="8.1724663449326954E-2"/>
        </c:manualLayout>
      </c:layout>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tr-TR"/>
        </a:p>
      </c:txPr>
    </c:legend>
    <c:plotVisOnly val="1"/>
    <c:dispBlanksAs val="gap"/>
  </c:chart>
  <c:spPr>
    <a:noFill/>
    <a:ln>
      <a:noFill/>
    </a:ln>
    <a:effectLst/>
  </c:spPr>
  <c:txPr>
    <a:bodyPr/>
    <a:lstStyle/>
    <a:p>
      <a:pPr>
        <a:defRPr/>
      </a:pPr>
      <a:endParaRPr lang="tr-T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tr-TR"/>
  <c:chart>
    <c:autoTitleDeleted val="1"/>
    <c:plotArea>
      <c:layout>
        <c:manualLayout>
          <c:layoutTarget val="inner"/>
          <c:xMode val="edge"/>
          <c:yMode val="edge"/>
          <c:x val="0.19452853841031068"/>
          <c:y val="9.666718130821883E-2"/>
          <c:w val="0.72094975241496895"/>
          <c:h val="0.77417991868663494"/>
        </c:manualLayout>
      </c:layout>
      <c:barChart>
        <c:barDir val="col"/>
        <c:grouping val="clustered"/>
        <c:ser>
          <c:idx val="0"/>
          <c:order val="0"/>
          <c:tx>
            <c:strRef>
              <c:f>Sayfa1!$B$1</c:f>
              <c:strCache>
                <c:ptCount val="1"/>
                <c:pt idx="0">
                  <c:v>PBS </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rrBars>
            <c:errBarType val="both"/>
            <c:errValType val="cust"/>
            <c:plus>
              <c:numRef>
                <c:f>Sayfa1!$B$4</c:f>
                <c:numCache>
                  <c:formatCode>General</c:formatCode>
                  <c:ptCount val="1"/>
                  <c:pt idx="0">
                    <c:v>0.283723</c:v>
                  </c:pt>
                </c:numCache>
              </c:numRef>
            </c:plus>
            <c:minus>
              <c:numRef>
                <c:f>Sayfa1!$B$4</c:f>
                <c:numCache>
                  <c:formatCode>General</c:formatCode>
                  <c:ptCount val="1"/>
                  <c:pt idx="0">
                    <c:v>0.283723</c:v>
                  </c:pt>
                </c:numCache>
              </c:numRef>
            </c:minus>
            <c:spPr>
              <a:noFill/>
              <a:ln w="9525" cap="flat" cmpd="sng" algn="ctr">
                <a:solidFill>
                  <a:schemeClr val="tx1">
                    <a:lumMod val="65000"/>
                    <a:lumOff val="35000"/>
                  </a:schemeClr>
                </a:solidFill>
                <a:round/>
              </a:ln>
              <a:effectLst/>
            </c:spPr>
          </c:errBars>
          <c:cat>
            <c:numRef>
              <c:f>Sayfa1!$A$2</c:f>
              <c:numCache>
                <c:formatCode>General</c:formatCode>
                <c:ptCount val="1"/>
              </c:numCache>
            </c:numRef>
          </c:cat>
          <c:val>
            <c:numRef>
              <c:f>Sayfa1!$B$2</c:f>
              <c:numCache>
                <c:formatCode>General</c:formatCode>
                <c:ptCount val="1"/>
                <c:pt idx="0">
                  <c:v>1.2573739999999998</c:v>
                </c:pt>
              </c:numCache>
            </c:numRef>
          </c:val>
        </c:ser>
        <c:ser>
          <c:idx val="1"/>
          <c:order val="1"/>
          <c:tx>
            <c:strRef>
              <c:f>Sayfa1!$C$1</c:f>
              <c:strCache>
                <c:ptCount val="1"/>
                <c:pt idx="0">
                  <c:v>GABA</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rrBars>
            <c:errBarType val="both"/>
            <c:errValType val="cust"/>
            <c:plus>
              <c:numRef>
                <c:f>Sayfa1!$C$4</c:f>
                <c:numCache>
                  <c:formatCode>General</c:formatCode>
                  <c:ptCount val="1"/>
                  <c:pt idx="0">
                    <c:v>0.16908775411208399</c:v>
                  </c:pt>
                </c:numCache>
              </c:numRef>
            </c:plus>
            <c:minus>
              <c:numRef>
                <c:f>Sayfa1!$C$4</c:f>
                <c:numCache>
                  <c:formatCode>General</c:formatCode>
                  <c:ptCount val="1"/>
                  <c:pt idx="0">
                    <c:v>0.16908775411208399</c:v>
                  </c:pt>
                </c:numCache>
              </c:numRef>
            </c:minus>
            <c:spPr>
              <a:noFill/>
              <a:ln w="9525" cap="flat" cmpd="sng" algn="ctr">
                <a:solidFill>
                  <a:schemeClr val="tx1">
                    <a:lumMod val="65000"/>
                    <a:lumOff val="35000"/>
                  </a:schemeClr>
                </a:solidFill>
                <a:round/>
              </a:ln>
              <a:effectLst/>
            </c:spPr>
          </c:errBars>
          <c:cat>
            <c:numRef>
              <c:f>Sayfa1!$A$2</c:f>
              <c:numCache>
                <c:formatCode>General</c:formatCode>
                <c:ptCount val="1"/>
              </c:numCache>
            </c:numRef>
          </c:cat>
          <c:val>
            <c:numRef>
              <c:f>Sayfa1!$C$2</c:f>
              <c:numCache>
                <c:formatCode>General</c:formatCode>
                <c:ptCount val="1"/>
                <c:pt idx="0">
                  <c:v>1.4649999999999996</c:v>
                </c:pt>
              </c:numCache>
            </c:numRef>
          </c:val>
        </c:ser>
        <c:ser>
          <c:idx val="6"/>
          <c:order val="2"/>
          <c:tx>
            <c:strRef>
              <c:f>Sayfa1!$H$1</c:f>
              <c:strCache>
                <c:ptCount val="1"/>
                <c:pt idx="0">
                  <c:v>HNT-GABA H1</c:v>
                </c:pt>
              </c:strCache>
            </c:strRef>
          </c:tx>
          <c:spPr>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rrBars>
            <c:errBarType val="both"/>
            <c:errValType val="cust"/>
            <c:plus>
              <c:numRef>
                <c:f>Sayfa1!$H$4</c:f>
                <c:numCache>
                  <c:formatCode>General</c:formatCode>
                  <c:ptCount val="1"/>
                  <c:pt idx="0">
                    <c:v>0.26772400000000002</c:v>
                  </c:pt>
                </c:numCache>
              </c:numRef>
            </c:plus>
            <c:minus>
              <c:numRef>
                <c:f>Sayfa1!$H$4</c:f>
                <c:numCache>
                  <c:formatCode>General</c:formatCode>
                  <c:ptCount val="1"/>
                  <c:pt idx="0">
                    <c:v>0.26772400000000002</c:v>
                  </c:pt>
                </c:numCache>
              </c:numRef>
            </c:minus>
            <c:spPr>
              <a:noFill/>
              <a:ln w="9525" cap="flat" cmpd="sng" algn="ctr">
                <a:solidFill>
                  <a:schemeClr val="tx1">
                    <a:lumMod val="65000"/>
                    <a:lumOff val="35000"/>
                  </a:schemeClr>
                </a:solidFill>
                <a:round/>
              </a:ln>
              <a:effectLst/>
            </c:spPr>
          </c:errBars>
          <c:cat>
            <c:numRef>
              <c:f>Sayfa1!$A$2</c:f>
              <c:numCache>
                <c:formatCode>General</c:formatCode>
                <c:ptCount val="1"/>
              </c:numCache>
            </c:numRef>
          </c:cat>
          <c:val>
            <c:numRef>
              <c:f>Sayfa1!$H$2</c:f>
              <c:numCache>
                <c:formatCode>General</c:formatCode>
                <c:ptCount val="1"/>
                <c:pt idx="0">
                  <c:v>1.468485</c:v>
                </c:pt>
              </c:numCache>
            </c:numRef>
          </c:val>
        </c:ser>
        <c:gapWidth val="100"/>
        <c:overlap val="-24"/>
        <c:axId val="115968256"/>
        <c:axId val="115982336"/>
      </c:barChart>
      <c:catAx>
        <c:axId val="115968256"/>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15982336"/>
        <c:crosses val="autoZero"/>
        <c:auto val="1"/>
        <c:lblAlgn val="ctr"/>
        <c:lblOffset val="100"/>
      </c:catAx>
      <c:valAx>
        <c:axId val="115982336"/>
        <c:scaling>
          <c:orientation val="minMax"/>
          <c:max val="1.8"/>
          <c:min val="0"/>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bg1"/>
                    </a:solidFill>
                    <a:latin typeface="+mn-lt"/>
                    <a:ea typeface="+mn-ea"/>
                    <a:cs typeface="+mn-cs"/>
                  </a:defRPr>
                </a:pPr>
                <a:r>
                  <a:rPr lang="tr-TR" b="1" dirty="0">
                    <a:solidFill>
                      <a:schemeClr val="bg1"/>
                    </a:solidFill>
                  </a:rPr>
                  <a:t>GABA </a:t>
                </a:r>
                <a:r>
                  <a:rPr lang="tr-TR" b="1" dirty="0" err="1">
                    <a:solidFill>
                      <a:schemeClr val="bg1"/>
                    </a:solidFill>
                  </a:rPr>
                  <a:t>Concentration</a:t>
                </a:r>
                <a:r>
                  <a:rPr lang="tr-TR" b="1" dirty="0">
                    <a:solidFill>
                      <a:schemeClr val="bg1"/>
                    </a:solidFill>
                  </a:rPr>
                  <a:t> (µg.g-1)</a:t>
                </a:r>
              </a:p>
            </c:rich>
          </c:tx>
          <c:layout>
            <c:manualLayout>
              <c:xMode val="edge"/>
              <c:yMode val="edge"/>
              <c:x val="6.6816404199475085E-2"/>
              <c:y val="0.12879709592752525"/>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tr-TR"/>
          </a:p>
        </c:txPr>
        <c:crossAx val="115968256"/>
        <c:crosses val="autoZero"/>
        <c:crossBetween val="between"/>
        <c:majorUnit val="0.5"/>
      </c:valAx>
      <c:spPr>
        <a:noFill/>
        <a:ln>
          <a:noFill/>
        </a:ln>
        <a:effectLst/>
      </c:spPr>
    </c:plotArea>
    <c:legend>
      <c:legendPos val="b"/>
      <c:layout>
        <c:manualLayout>
          <c:xMode val="edge"/>
          <c:yMode val="edge"/>
          <c:x val="0.20380063316827671"/>
          <c:y val="0.91523803059100362"/>
          <c:w val="0.79104477611940338"/>
          <c:h val="6.9605227917938869E-2"/>
        </c:manualLayout>
      </c:layout>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tr-TR"/>
        </a:p>
      </c:txPr>
    </c:legend>
    <c:plotVisOnly val="1"/>
    <c:dispBlanksAs val="gap"/>
  </c:chart>
  <c:spPr>
    <a:noFill/>
    <a:ln>
      <a:noFill/>
    </a:ln>
    <a:effectLst/>
  </c:spPr>
  <c:txPr>
    <a:bodyPr/>
    <a:lstStyle/>
    <a:p>
      <a:pPr>
        <a:defRPr sz="2000"/>
      </a:pPr>
      <a:endParaRPr lang="tr-TR"/>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1197"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3128FE-581D-4B9A-9E58-466EC990B5A4}" type="doc">
      <dgm:prSet loTypeId="urn:microsoft.com/office/officeart/2009/3/layout/RandomtoResultProcess" loCatId="process" qsTypeId="urn:microsoft.com/office/officeart/2005/8/quickstyle/3d9" qsCatId="3D" csTypeId="urn:microsoft.com/office/officeart/2005/8/colors/accent1_2" csCatId="accent1" phldr="1"/>
      <dgm:spPr/>
      <dgm:t>
        <a:bodyPr/>
        <a:lstStyle/>
        <a:p>
          <a:endParaRPr lang="tr-TR"/>
        </a:p>
      </dgm:t>
    </dgm:pt>
    <dgm:pt modelId="{54B37250-9782-4691-920E-AD032EC0F6CF}">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2400" dirty="0" smtClean="0">
              <a:solidFill>
                <a:schemeClr val="tx2">
                  <a:lumMod val="60000"/>
                  <a:lumOff val="40000"/>
                </a:schemeClr>
              </a:solidFill>
            </a:rPr>
            <a:t>INTRODUCTION</a:t>
          </a:r>
          <a:endParaRPr lang="tr-TR" sz="2400" dirty="0">
            <a:solidFill>
              <a:schemeClr val="tx2">
                <a:lumMod val="60000"/>
                <a:lumOff val="40000"/>
              </a:schemeClr>
            </a:solidFill>
          </a:endParaRPr>
        </a:p>
      </dgm:t>
    </dgm:pt>
    <dgm:pt modelId="{702108B0-929C-4D65-A575-DED344269535}" type="parTrans" cxnId="{B7768B0C-FC0C-429F-B4BE-07D8083AD571}">
      <dgm:prSet/>
      <dgm:spPr/>
      <dgm:t>
        <a:bodyPr/>
        <a:lstStyle/>
        <a:p>
          <a:endParaRPr lang="tr-TR"/>
        </a:p>
      </dgm:t>
    </dgm:pt>
    <dgm:pt modelId="{8C8D9EA0-D18B-4CB8-A3A4-F9E0EDA05C43}" type="sibTrans" cxnId="{B7768B0C-FC0C-429F-B4BE-07D8083AD571}">
      <dgm:prSet/>
      <dgm:spPr/>
      <dgm:t>
        <a:bodyPr/>
        <a:lstStyle/>
        <a:p>
          <a:endParaRPr lang="tr-TR"/>
        </a:p>
      </dgm:t>
    </dgm:pt>
    <dgm:pt modelId="{5227469E-1628-4BA3-BB22-766230F50709}">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2400" dirty="0" smtClean="0">
              <a:solidFill>
                <a:schemeClr val="tx2">
                  <a:lumMod val="60000"/>
                  <a:lumOff val="40000"/>
                </a:schemeClr>
              </a:solidFill>
            </a:rPr>
            <a:t>EXPERIMENTAL</a:t>
          </a:r>
          <a:endParaRPr lang="tr-TR" sz="2400" dirty="0">
            <a:solidFill>
              <a:schemeClr val="tx2">
                <a:lumMod val="60000"/>
                <a:lumOff val="40000"/>
              </a:schemeClr>
            </a:solidFill>
          </a:endParaRPr>
        </a:p>
      </dgm:t>
    </dgm:pt>
    <dgm:pt modelId="{555093F5-CB2A-440B-8493-F89860C56C4D}" type="parTrans" cxnId="{7F5EE29B-810A-4965-B9BD-22DDC5255C54}">
      <dgm:prSet/>
      <dgm:spPr/>
      <dgm:t>
        <a:bodyPr/>
        <a:lstStyle/>
        <a:p>
          <a:endParaRPr lang="tr-TR"/>
        </a:p>
      </dgm:t>
    </dgm:pt>
    <dgm:pt modelId="{E075865B-10FB-4FCD-B9F2-63E27ACBEF21}" type="sibTrans" cxnId="{7F5EE29B-810A-4965-B9BD-22DDC5255C54}">
      <dgm:prSet/>
      <dgm:spPr/>
      <dgm:t>
        <a:bodyPr/>
        <a:lstStyle/>
        <a:p>
          <a:endParaRPr lang="tr-TR"/>
        </a:p>
      </dgm:t>
    </dgm:pt>
    <dgm:pt modelId="{F82FCC14-611F-4C90-931C-83E7344FC81C}">
      <dgm:prSet phldrT="[Metin]" custT="1">
        <dgm:style>
          <a:lnRef idx="1">
            <a:schemeClr val="accent4"/>
          </a:lnRef>
          <a:fillRef idx="3">
            <a:schemeClr val="accent4"/>
          </a:fillRef>
          <a:effectRef idx="2">
            <a:schemeClr val="accent4"/>
          </a:effectRef>
          <a:fontRef idx="minor">
            <a:schemeClr val="lt1"/>
          </a:fontRef>
        </dgm:style>
      </dgm:prSet>
      <dgm:spPr>
        <a:ln/>
      </dgm:spPr>
      <dgm:t>
        <a:bodyPr/>
        <a:lstStyle/>
        <a:p>
          <a:r>
            <a:rPr lang="tr-TR" sz="2000" b="0" dirty="0" err="1" smtClean="0">
              <a:solidFill>
                <a:schemeClr val="tx1">
                  <a:lumMod val="75000"/>
                  <a:lumOff val="25000"/>
                </a:schemeClr>
              </a:solidFill>
            </a:rPr>
            <a:t>Characterization</a:t>
          </a:r>
          <a:endParaRPr lang="tr-TR" sz="2000" b="0" dirty="0">
            <a:solidFill>
              <a:schemeClr val="tx1">
                <a:lumMod val="75000"/>
                <a:lumOff val="25000"/>
              </a:schemeClr>
            </a:solidFill>
          </a:endParaRPr>
        </a:p>
      </dgm:t>
    </dgm:pt>
    <dgm:pt modelId="{B1A867F8-6079-41E8-A1B8-AE3837C0421E}" type="parTrans" cxnId="{475E06E6-F4D0-4361-9E0F-630BD329B127}">
      <dgm:prSet/>
      <dgm:spPr/>
      <dgm:t>
        <a:bodyPr/>
        <a:lstStyle/>
        <a:p>
          <a:endParaRPr lang="tr-TR"/>
        </a:p>
      </dgm:t>
    </dgm:pt>
    <dgm:pt modelId="{1E813A86-7DC4-4DED-BA2F-267167DE9B14}" type="sibTrans" cxnId="{475E06E6-F4D0-4361-9E0F-630BD329B127}">
      <dgm:prSet/>
      <dgm:spPr/>
      <dgm:t>
        <a:bodyPr/>
        <a:lstStyle/>
        <a:p>
          <a:endParaRPr lang="tr-TR"/>
        </a:p>
      </dgm:t>
    </dgm:pt>
    <dgm:pt modelId="{76C2EBDD-D0AD-4197-BAF3-71B4DE764427}">
      <dgm:prSet phldrT="[Metin]" custT="1">
        <dgm:style>
          <a:lnRef idx="0">
            <a:schemeClr val="accent2"/>
          </a:lnRef>
          <a:fillRef idx="3">
            <a:schemeClr val="accent2"/>
          </a:fillRef>
          <a:effectRef idx="3">
            <a:schemeClr val="accent2"/>
          </a:effectRef>
          <a:fontRef idx="minor">
            <a:schemeClr val="lt1"/>
          </a:fontRef>
        </dgm:style>
      </dgm:prSet>
      <dgm:spPr/>
      <dgm:t>
        <a:bodyPr/>
        <a:lstStyle/>
        <a:p>
          <a:r>
            <a:rPr lang="tr-TR" sz="2400" dirty="0" smtClean="0">
              <a:solidFill>
                <a:schemeClr val="tx2">
                  <a:lumMod val="60000"/>
                  <a:lumOff val="40000"/>
                </a:schemeClr>
              </a:solidFill>
            </a:rPr>
            <a:t>RESULTS and DISCUSSION</a:t>
          </a:r>
          <a:endParaRPr lang="tr-TR" sz="2400" dirty="0">
            <a:solidFill>
              <a:schemeClr val="tx2">
                <a:lumMod val="60000"/>
                <a:lumOff val="40000"/>
              </a:schemeClr>
            </a:solidFill>
          </a:endParaRPr>
        </a:p>
      </dgm:t>
    </dgm:pt>
    <dgm:pt modelId="{1841B9F8-AE8E-474E-B817-C1CA51FD83CA}" type="parTrans" cxnId="{81744F67-95B1-43C5-BE40-A809908E0EE4}">
      <dgm:prSet/>
      <dgm:spPr/>
      <dgm:t>
        <a:bodyPr/>
        <a:lstStyle/>
        <a:p>
          <a:endParaRPr lang="tr-TR"/>
        </a:p>
      </dgm:t>
    </dgm:pt>
    <dgm:pt modelId="{8CEF1B7A-0D75-4848-9BE1-A0A2CF9B75B4}" type="sibTrans" cxnId="{81744F67-95B1-43C5-BE40-A809908E0EE4}">
      <dgm:prSet/>
      <dgm:spPr/>
      <dgm:t>
        <a:bodyPr/>
        <a:lstStyle/>
        <a:p>
          <a:endParaRPr lang="tr-TR"/>
        </a:p>
      </dgm:t>
    </dgm:pt>
    <dgm:pt modelId="{54FFC17F-9B3F-4290-A4AD-8A46D3D7224E}">
      <dgm:prSet phldrT="[Metin]" custT="1">
        <dgm:style>
          <a:lnRef idx="1">
            <a:schemeClr val="accent4"/>
          </a:lnRef>
          <a:fillRef idx="3">
            <a:schemeClr val="accent4"/>
          </a:fillRef>
          <a:effectRef idx="2">
            <a:schemeClr val="accent4"/>
          </a:effectRef>
          <a:fontRef idx="minor">
            <a:schemeClr val="lt1"/>
          </a:fontRef>
        </dgm:style>
      </dgm:prSet>
      <dgm:spPr>
        <a:ln/>
      </dgm:spPr>
      <dgm:t>
        <a:bodyPr/>
        <a:lstStyle/>
        <a:p>
          <a:r>
            <a:rPr lang="tr-TR" sz="2000" b="0" i="1" dirty="0" smtClean="0">
              <a:solidFill>
                <a:schemeClr val="tx1">
                  <a:lumMod val="75000"/>
                  <a:lumOff val="25000"/>
                </a:schemeClr>
              </a:solidFill>
            </a:rPr>
            <a:t>In </a:t>
          </a:r>
          <a:r>
            <a:rPr lang="tr-TR" sz="2000" b="0" i="1" dirty="0" err="1" smtClean="0">
              <a:solidFill>
                <a:schemeClr val="tx1">
                  <a:lumMod val="75000"/>
                  <a:lumOff val="25000"/>
                </a:schemeClr>
              </a:solidFill>
            </a:rPr>
            <a:t>vitro</a:t>
          </a:r>
          <a:r>
            <a:rPr lang="tr-TR" sz="2000" b="0" i="1" dirty="0" smtClean="0">
              <a:solidFill>
                <a:schemeClr val="tx1">
                  <a:lumMod val="75000"/>
                  <a:lumOff val="25000"/>
                </a:schemeClr>
              </a:solidFill>
            </a:rPr>
            <a:t> </a:t>
          </a:r>
          <a:r>
            <a:rPr lang="tr-TR" sz="2000" b="0" dirty="0" err="1" smtClean="0">
              <a:solidFill>
                <a:schemeClr val="tx1">
                  <a:lumMod val="75000"/>
                  <a:lumOff val="25000"/>
                </a:schemeClr>
              </a:solidFill>
            </a:rPr>
            <a:t>study</a:t>
          </a:r>
          <a:endParaRPr lang="tr-TR" sz="2000" b="0" dirty="0">
            <a:solidFill>
              <a:schemeClr val="tx1">
                <a:lumMod val="75000"/>
                <a:lumOff val="25000"/>
              </a:schemeClr>
            </a:solidFill>
          </a:endParaRPr>
        </a:p>
      </dgm:t>
    </dgm:pt>
    <dgm:pt modelId="{3AFB8BF7-414B-4908-9C45-A8B76DAF0CE1}" type="parTrans" cxnId="{6FD218A3-EE8C-4633-9506-71974835CEBC}">
      <dgm:prSet/>
      <dgm:spPr/>
      <dgm:t>
        <a:bodyPr/>
        <a:lstStyle/>
        <a:p>
          <a:endParaRPr lang="tr-TR"/>
        </a:p>
      </dgm:t>
    </dgm:pt>
    <dgm:pt modelId="{57FF9045-512D-4683-AD76-A1ED7A61C566}" type="sibTrans" cxnId="{6FD218A3-EE8C-4633-9506-71974835CEBC}">
      <dgm:prSet/>
      <dgm:spPr/>
      <dgm:t>
        <a:bodyPr/>
        <a:lstStyle/>
        <a:p>
          <a:endParaRPr lang="tr-TR"/>
        </a:p>
      </dgm:t>
    </dgm:pt>
    <dgm:pt modelId="{134DCDE8-B16C-4C4A-A0ED-A73ED4E9915A}">
      <dgm:prSet phldrT="[Metin]" custT="1">
        <dgm:style>
          <a:lnRef idx="1">
            <a:schemeClr val="accent4"/>
          </a:lnRef>
          <a:fillRef idx="3">
            <a:schemeClr val="accent4"/>
          </a:fillRef>
          <a:effectRef idx="2">
            <a:schemeClr val="accent4"/>
          </a:effectRef>
          <a:fontRef idx="minor">
            <a:schemeClr val="lt1"/>
          </a:fontRef>
        </dgm:style>
      </dgm:prSet>
      <dgm:spPr>
        <a:ln/>
      </dgm:spPr>
      <dgm:t>
        <a:bodyPr/>
        <a:lstStyle/>
        <a:p>
          <a:r>
            <a:rPr lang="tr-TR" sz="2000" b="0" dirty="0" smtClean="0">
              <a:solidFill>
                <a:schemeClr val="tx1">
                  <a:lumMod val="75000"/>
                  <a:lumOff val="25000"/>
                </a:schemeClr>
              </a:solidFill>
            </a:rPr>
            <a:t>In </a:t>
          </a:r>
          <a:r>
            <a:rPr lang="tr-TR" sz="2000" b="0" dirty="0" err="1" smtClean="0">
              <a:solidFill>
                <a:schemeClr val="tx1">
                  <a:lumMod val="75000"/>
                  <a:lumOff val="25000"/>
                </a:schemeClr>
              </a:solidFill>
            </a:rPr>
            <a:t>vivo</a:t>
          </a:r>
          <a:r>
            <a:rPr lang="tr-TR" sz="2000" b="0" dirty="0" smtClean="0">
              <a:solidFill>
                <a:schemeClr val="tx1">
                  <a:lumMod val="75000"/>
                  <a:lumOff val="25000"/>
                </a:schemeClr>
              </a:solidFill>
            </a:rPr>
            <a:t> </a:t>
          </a:r>
          <a:r>
            <a:rPr lang="tr-TR" sz="2000" b="0" dirty="0" err="1" smtClean="0">
              <a:solidFill>
                <a:schemeClr val="tx1">
                  <a:lumMod val="75000"/>
                  <a:lumOff val="25000"/>
                </a:schemeClr>
              </a:solidFill>
            </a:rPr>
            <a:t>study</a:t>
          </a:r>
          <a:r>
            <a:rPr lang="tr-TR" sz="2000" b="0" dirty="0" smtClean="0">
              <a:solidFill>
                <a:schemeClr val="tx1">
                  <a:lumMod val="75000"/>
                  <a:lumOff val="25000"/>
                </a:schemeClr>
              </a:solidFill>
            </a:rPr>
            <a:t> </a:t>
          </a:r>
          <a:endParaRPr lang="tr-TR" sz="2000" dirty="0">
            <a:solidFill>
              <a:schemeClr val="tx1">
                <a:lumMod val="75000"/>
                <a:lumOff val="25000"/>
              </a:schemeClr>
            </a:solidFill>
          </a:endParaRPr>
        </a:p>
      </dgm:t>
    </dgm:pt>
    <dgm:pt modelId="{28927061-3534-4937-8B8C-135ABC728145}" type="parTrans" cxnId="{8923CABA-F783-436E-88F5-1B27BA3C896C}">
      <dgm:prSet/>
      <dgm:spPr/>
      <dgm:t>
        <a:bodyPr/>
        <a:lstStyle/>
        <a:p>
          <a:endParaRPr lang="tr-TR"/>
        </a:p>
      </dgm:t>
    </dgm:pt>
    <dgm:pt modelId="{EFE23E15-A8EC-4268-A795-227AD0E0D488}" type="sibTrans" cxnId="{8923CABA-F783-436E-88F5-1B27BA3C896C}">
      <dgm:prSet/>
      <dgm:spPr/>
      <dgm:t>
        <a:bodyPr/>
        <a:lstStyle/>
        <a:p>
          <a:endParaRPr lang="tr-TR"/>
        </a:p>
      </dgm:t>
    </dgm:pt>
    <dgm:pt modelId="{A001479E-7BA9-4ED6-808C-565403F95707}">
      <dgm:prSet phldrT="[Metin]" custT="1">
        <dgm:style>
          <a:lnRef idx="1">
            <a:schemeClr val="accent4"/>
          </a:lnRef>
          <a:fillRef idx="3">
            <a:schemeClr val="accent4"/>
          </a:fillRef>
          <a:effectRef idx="2">
            <a:schemeClr val="accent4"/>
          </a:effectRef>
          <a:fontRef idx="minor">
            <a:schemeClr val="lt1"/>
          </a:fontRef>
        </dgm:style>
      </dgm:prSet>
      <dgm:spPr>
        <a:ln/>
      </dgm:spPr>
      <dgm:t>
        <a:bodyPr/>
        <a:lstStyle/>
        <a:p>
          <a:endParaRPr lang="tr-TR" sz="2000" b="0" dirty="0">
            <a:solidFill>
              <a:schemeClr val="tx1">
                <a:lumMod val="75000"/>
                <a:lumOff val="25000"/>
              </a:schemeClr>
            </a:solidFill>
          </a:endParaRPr>
        </a:p>
      </dgm:t>
    </dgm:pt>
    <dgm:pt modelId="{AB82D2DE-1EC7-47B7-9877-92501F3BC490}" type="parTrans" cxnId="{77EE218F-57DF-43F2-B329-D3278B6B94F9}">
      <dgm:prSet/>
      <dgm:spPr/>
      <dgm:t>
        <a:bodyPr/>
        <a:lstStyle/>
        <a:p>
          <a:endParaRPr lang="tr-TR"/>
        </a:p>
      </dgm:t>
    </dgm:pt>
    <dgm:pt modelId="{7D993896-E864-47E1-833C-ADE861219E43}" type="sibTrans" cxnId="{77EE218F-57DF-43F2-B329-D3278B6B94F9}">
      <dgm:prSet/>
      <dgm:spPr/>
      <dgm:t>
        <a:bodyPr/>
        <a:lstStyle/>
        <a:p>
          <a:endParaRPr lang="tr-TR"/>
        </a:p>
      </dgm:t>
    </dgm:pt>
    <dgm:pt modelId="{893B80EA-6706-443A-855E-DB0C4C008A2B}">
      <dgm:prSet phldrT="[Metin]" custT="1">
        <dgm:style>
          <a:lnRef idx="1">
            <a:schemeClr val="accent4"/>
          </a:lnRef>
          <a:fillRef idx="3">
            <a:schemeClr val="accent4"/>
          </a:fillRef>
          <a:effectRef idx="2">
            <a:schemeClr val="accent4"/>
          </a:effectRef>
          <a:fontRef idx="minor">
            <a:schemeClr val="lt1"/>
          </a:fontRef>
        </dgm:style>
      </dgm:prSet>
      <dgm:spPr>
        <a:ln/>
      </dgm:spPr>
      <dgm:t>
        <a:bodyPr/>
        <a:lstStyle/>
        <a:p>
          <a:r>
            <a:rPr lang="en-US" sz="2000" b="0" noProof="0" dirty="0" smtClean="0">
              <a:solidFill>
                <a:schemeClr val="tx1">
                  <a:lumMod val="75000"/>
                  <a:lumOff val="25000"/>
                </a:schemeClr>
              </a:solidFill>
            </a:rPr>
            <a:t>Methods</a:t>
          </a:r>
          <a:endParaRPr lang="en-US" sz="2000" b="0" noProof="0" dirty="0">
            <a:solidFill>
              <a:schemeClr val="tx1">
                <a:lumMod val="75000"/>
                <a:lumOff val="25000"/>
              </a:schemeClr>
            </a:solidFill>
          </a:endParaRPr>
        </a:p>
      </dgm:t>
    </dgm:pt>
    <dgm:pt modelId="{52E96555-2884-4E04-B4E3-A128627F250F}" type="sibTrans" cxnId="{68FA2D9D-9F22-4BAE-9704-3585BD61BB49}">
      <dgm:prSet/>
      <dgm:spPr/>
      <dgm:t>
        <a:bodyPr/>
        <a:lstStyle/>
        <a:p>
          <a:endParaRPr lang="tr-TR"/>
        </a:p>
      </dgm:t>
    </dgm:pt>
    <dgm:pt modelId="{55142FE6-D507-42A3-B07E-3B418E39FBD4}" type="parTrans" cxnId="{68FA2D9D-9F22-4BAE-9704-3585BD61BB49}">
      <dgm:prSet/>
      <dgm:spPr/>
      <dgm:t>
        <a:bodyPr/>
        <a:lstStyle/>
        <a:p>
          <a:endParaRPr lang="tr-TR"/>
        </a:p>
      </dgm:t>
    </dgm:pt>
    <dgm:pt modelId="{A24DC46E-353A-451B-90DD-65C1CC4C4EEB}" type="pres">
      <dgm:prSet presAssocID="{6A3128FE-581D-4B9A-9E58-466EC990B5A4}" presName="Name0" presStyleCnt="0">
        <dgm:presLayoutVars>
          <dgm:dir/>
          <dgm:animOne val="branch"/>
          <dgm:animLvl val="lvl"/>
        </dgm:presLayoutVars>
      </dgm:prSet>
      <dgm:spPr/>
      <dgm:t>
        <a:bodyPr/>
        <a:lstStyle/>
        <a:p>
          <a:endParaRPr lang="tr-TR"/>
        </a:p>
      </dgm:t>
    </dgm:pt>
    <dgm:pt modelId="{AF00CCD6-AD0A-407E-A4E7-AAD90C32E0F9}" type="pres">
      <dgm:prSet presAssocID="{54B37250-9782-4691-920E-AD032EC0F6CF}" presName="chaos" presStyleCnt="0"/>
      <dgm:spPr/>
    </dgm:pt>
    <dgm:pt modelId="{4B7D2008-54FE-4253-AECA-02129D5374A6}" type="pres">
      <dgm:prSet presAssocID="{54B37250-9782-4691-920E-AD032EC0F6CF}" presName="parTx1" presStyleLbl="revTx" presStyleIdx="0" presStyleCnt="3" custLinFactNeighborX="127" custLinFactNeighborY="10023"/>
      <dgm:spPr/>
      <dgm:t>
        <a:bodyPr/>
        <a:lstStyle/>
        <a:p>
          <a:endParaRPr lang="tr-TR"/>
        </a:p>
      </dgm:t>
    </dgm:pt>
    <dgm:pt modelId="{8FBA7278-8FC4-4C78-897D-03A785B19507}" type="pres">
      <dgm:prSet presAssocID="{54B37250-9782-4691-920E-AD032EC0F6CF}" presName="c1" presStyleLbl="node1" presStyleIdx="0"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06641FED-5916-47B6-A307-6EDAF1BCD03B}" type="pres">
      <dgm:prSet presAssocID="{54B37250-9782-4691-920E-AD032EC0F6CF}" presName="c2" presStyleLbl="node1" presStyleIdx="1"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A9F5C81E-36FB-49AF-8199-42D8C30E2243}" type="pres">
      <dgm:prSet presAssocID="{54B37250-9782-4691-920E-AD032EC0F6CF}" presName="c3" presStyleLbl="node1" presStyleIdx="2"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DADAB4CB-D813-476F-AE4F-ED29BFEBDC57}" type="pres">
      <dgm:prSet presAssocID="{54B37250-9782-4691-920E-AD032EC0F6CF}" presName="c4" presStyleLbl="node1" presStyleIdx="3"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27AE7C8D-05F1-4B34-8B4A-2C1BE2879882}" type="pres">
      <dgm:prSet presAssocID="{54B37250-9782-4691-920E-AD032EC0F6CF}" presName="c5" presStyleLbl="node1" presStyleIdx="4"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1F9BFFEF-B158-47CB-85D0-A51D7517D688}" type="pres">
      <dgm:prSet presAssocID="{54B37250-9782-4691-920E-AD032EC0F6CF}" presName="c6" presStyleLbl="node1" presStyleIdx="5"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B9581356-3BA4-4844-B447-2D705195502C}" type="pres">
      <dgm:prSet presAssocID="{54B37250-9782-4691-920E-AD032EC0F6CF}" presName="c7" presStyleLbl="node1" presStyleIdx="6"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40B1A1B6-4DF2-4C0C-91D8-FDA5ABAD73B7}" type="pres">
      <dgm:prSet presAssocID="{54B37250-9782-4691-920E-AD032EC0F6CF}" presName="c8" presStyleLbl="node1" presStyleIdx="7"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4E24A409-27ED-40A2-957D-8877910ADC7B}" type="pres">
      <dgm:prSet presAssocID="{54B37250-9782-4691-920E-AD032EC0F6CF}" presName="c9" presStyleLbl="node1" presStyleIdx="8"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A0A116A3-481E-45EA-8D2C-F09E6C9DD280}" type="pres">
      <dgm:prSet presAssocID="{54B37250-9782-4691-920E-AD032EC0F6CF}" presName="c10" presStyleLbl="node1" presStyleIdx="9"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37674109-CF86-4E0A-94A7-3725D3F49D46}" type="pres">
      <dgm:prSet presAssocID="{54B37250-9782-4691-920E-AD032EC0F6CF}" presName="c11" presStyleLbl="node1" presStyleIdx="10"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6ED9BB38-43D2-415B-9893-5202DE4C1518}" type="pres">
      <dgm:prSet presAssocID="{54B37250-9782-4691-920E-AD032EC0F6CF}" presName="c12" presStyleLbl="node1" presStyleIdx="11"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95D0760D-C44C-4E76-B832-5F99D298C76C}" type="pres">
      <dgm:prSet presAssocID="{54B37250-9782-4691-920E-AD032EC0F6CF}" presName="c13" presStyleLbl="node1" presStyleIdx="12"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4C514F31-8BDE-4D29-B93C-44E4B9DF4DDD}" type="pres">
      <dgm:prSet presAssocID="{54B37250-9782-4691-920E-AD032EC0F6CF}" presName="c14" presStyleLbl="node1" presStyleIdx="13"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D4D539CC-A2A1-42FB-8682-CA457DCF6050}" type="pres">
      <dgm:prSet presAssocID="{54B37250-9782-4691-920E-AD032EC0F6CF}" presName="c15" presStyleLbl="node1" presStyleIdx="14"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3E93510C-C8F2-456D-BB0C-567935687F63}" type="pres">
      <dgm:prSet presAssocID="{54B37250-9782-4691-920E-AD032EC0F6CF}" presName="c16" presStyleLbl="node1" presStyleIdx="15"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15524C5B-02D2-44DB-8A9F-C6987FE8532E}" type="pres">
      <dgm:prSet presAssocID="{54B37250-9782-4691-920E-AD032EC0F6CF}" presName="c17" presStyleLbl="node1" presStyleIdx="16"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3DE675D8-08B8-429F-A060-E603FB4890CA}" type="pres">
      <dgm:prSet presAssocID="{54B37250-9782-4691-920E-AD032EC0F6CF}" presName="c18" presStyleLbl="node1" presStyleIdx="17" presStyleCnt="19">
        <dgm:style>
          <a:lnRef idx="0">
            <a:schemeClr val="accent1"/>
          </a:lnRef>
          <a:fillRef idx="3">
            <a:schemeClr val="accent1"/>
          </a:fillRef>
          <a:effectRef idx="3">
            <a:schemeClr val="accent1"/>
          </a:effectRef>
          <a:fontRef idx="minor">
            <a:schemeClr val="lt1"/>
          </a:fontRef>
        </dgm:style>
      </dgm:prSet>
      <dgm:spPr/>
      <dgm:t>
        <a:bodyPr/>
        <a:lstStyle/>
        <a:p>
          <a:endParaRPr lang="tr-TR"/>
        </a:p>
      </dgm:t>
    </dgm:pt>
    <dgm:pt modelId="{46926627-A03C-4FB0-B5D7-A899208BB5F4}" type="pres">
      <dgm:prSet presAssocID="{8C8D9EA0-D18B-4CB8-A3A4-F9E0EDA05C43}" presName="chevronComposite1" presStyleCnt="0"/>
      <dgm:spPr/>
    </dgm:pt>
    <dgm:pt modelId="{5EFDF766-E3BC-4D79-A594-D09ACFA329B9}" type="pres">
      <dgm:prSet presAssocID="{8C8D9EA0-D18B-4CB8-A3A4-F9E0EDA05C43}" presName="chevron1" presStyleLbl="sibTrans2D1" presStyleIdx="0" presStyleCnt="2" custLinFactNeighborX="-3809"/>
      <dgm:spPr>
        <a:solidFill>
          <a:schemeClr val="bg1"/>
        </a:solidFill>
      </dgm:spPr>
      <dgm:t>
        <a:bodyPr/>
        <a:lstStyle/>
        <a:p>
          <a:endParaRPr lang="tr-TR"/>
        </a:p>
      </dgm:t>
    </dgm:pt>
    <dgm:pt modelId="{37537CBB-D6E9-4802-AF69-F4C59B0495E1}" type="pres">
      <dgm:prSet presAssocID="{8C8D9EA0-D18B-4CB8-A3A4-F9E0EDA05C43}" presName="spChevron1" presStyleCnt="0"/>
      <dgm:spPr/>
    </dgm:pt>
    <dgm:pt modelId="{71A3CFD0-4307-4A28-A941-6ECF7A85FBDF}" type="pres">
      <dgm:prSet presAssocID="{5227469E-1628-4BA3-BB22-766230F50709}" presName="middle" presStyleCnt="0"/>
      <dgm:spPr/>
    </dgm:pt>
    <dgm:pt modelId="{25BDA447-8B1D-49E1-B250-9CEBE8551DCE}" type="pres">
      <dgm:prSet presAssocID="{5227469E-1628-4BA3-BB22-766230F50709}" presName="parTxMid" presStyleLbl="revTx" presStyleIdx="1" presStyleCnt="3"/>
      <dgm:spPr/>
      <dgm:t>
        <a:bodyPr/>
        <a:lstStyle/>
        <a:p>
          <a:endParaRPr lang="tr-TR"/>
        </a:p>
      </dgm:t>
    </dgm:pt>
    <dgm:pt modelId="{B0A6B416-BF52-4F85-AC0E-D0C4124BEB25}" type="pres">
      <dgm:prSet presAssocID="{5227469E-1628-4BA3-BB22-766230F50709}" presName="desTxMid" presStyleLbl="revTx" presStyleIdx="2" presStyleCnt="3" custLinFactNeighborY="23620">
        <dgm:presLayoutVars>
          <dgm:bulletEnabled val="1"/>
        </dgm:presLayoutVars>
      </dgm:prSet>
      <dgm:spPr/>
      <dgm:t>
        <a:bodyPr/>
        <a:lstStyle/>
        <a:p>
          <a:endParaRPr lang="tr-TR"/>
        </a:p>
      </dgm:t>
    </dgm:pt>
    <dgm:pt modelId="{CCCC9FBA-2AE6-420E-9351-1C12CF850A58}" type="pres">
      <dgm:prSet presAssocID="{5227469E-1628-4BA3-BB22-766230F50709}" presName="spMid" presStyleCnt="0"/>
      <dgm:spPr/>
    </dgm:pt>
    <dgm:pt modelId="{85EB656C-D7CB-4BCF-9FFF-7A082599F181}" type="pres">
      <dgm:prSet presAssocID="{E075865B-10FB-4FCD-B9F2-63E27ACBEF21}" presName="chevronComposite1" presStyleCnt="0"/>
      <dgm:spPr/>
    </dgm:pt>
    <dgm:pt modelId="{690B9A6C-EF7E-4982-9C76-A60C3E6109B2}" type="pres">
      <dgm:prSet presAssocID="{E075865B-10FB-4FCD-B9F2-63E27ACBEF21}" presName="chevron1" presStyleLbl="sibTrans2D1" presStyleIdx="1" presStyleCnt="2" custLinFactNeighborX="22370" custLinFactNeighborY="-3012"/>
      <dgm:spPr>
        <a:solidFill>
          <a:schemeClr val="bg1"/>
        </a:solidFill>
      </dgm:spPr>
      <dgm:t>
        <a:bodyPr/>
        <a:lstStyle/>
        <a:p>
          <a:endParaRPr lang="tr-TR"/>
        </a:p>
      </dgm:t>
    </dgm:pt>
    <dgm:pt modelId="{5C66555A-0768-4A2E-9F78-DE32EB67DFEE}" type="pres">
      <dgm:prSet presAssocID="{E075865B-10FB-4FCD-B9F2-63E27ACBEF21}" presName="spChevron1" presStyleCnt="0"/>
      <dgm:spPr/>
    </dgm:pt>
    <dgm:pt modelId="{6B9297A0-9A0E-44EC-A1D4-48A146BBC2CF}" type="pres">
      <dgm:prSet presAssocID="{76C2EBDD-D0AD-4197-BAF3-71B4DE764427}" presName="last" presStyleCnt="0"/>
      <dgm:spPr/>
    </dgm:pt>
    <dgm:pt modelId="{40F59625-FD30-44FF-83D5-C3368D42AF21}" type="pres">
      <dgm:prSet presAssocID="{76C2EBDD-D0AD-4197-BAF3-71B4DE764427}" presName="circleTx" presStyleLbl="node1" presStyleIdx="18" presStyleCnt="19" custLinFactNeighborX="7368" custLinFactNeighborY="-3232"/>
      <dgm:spPr/>
      <dgm:t>
        <a:bodyPr/>
        <a:lstStyle/>
        <a:p>
          <a:endParaRPr lang="tr-TR"/>
        </a:p>
      </dgm:t>
    </dgm:pt>
    <dgm:pt modelId="{4383A611-8421-4072-9C89-2CB0DD822047}" type="pres">
      <dgm:prSet presAssocID="{76C2EBDD-D0AD-4197-BAF3-71B4DE764427}" presName="spN" presStyleCnt="0"/>
      <dgm:spPr/>
    </dgm:pt>
  </dgm:ptLst>
  <dgm:cxnLst>
    <dgm:cxn modelId="{C51A2254-AA17-4086-B8FF-93FFCC9C8CA8}" type="presOf" srcId="{5227469E-1628-4BA3-BB22-766230F50709}" destId="{25BDA447-8B1D-49E1-B250-9CEBE8551DCE}" srcOrd="0" destOrd="0" presId="urn:microsoft.com/office/officeart/2009/3/layout/RandomtoResultProcess"/>
    <dgm:cxn modelId="{39395AC6-6DC8-4AFD-82BA-CC3B0F23BF95}" type="presOf" srcId="{54B37250-9782-4691-920E-AD032EC0F6CF}" destId="{4B7D2008-54FE-4253-AECA-02129D5374A6}" srcOrd="0" destOrd="0" presId="urn:microsoft.com/office/officeart/2009/3/layout/RandomtoResultProcess"/>
    <dgm:cxn modelId="{927BDD2C-261D-413F-B18B-898D5F8FCC39}" type="presOf" srcId="{76C2EBDD-D0AD-4197-BAF3-71B4DE764427}" destId="{40F59625-FD30-44FF-83D5-C3368D42AF21}" srcOrd="0" destOrd="0" presId="urn:microsoft.com/office/officeart/2009/3/layout/RandomtoResultProcess"/>
    <dgm:cxn modelId="{9FD2FA52-74B4-4583-B88A-5BEF33B28EA1}" type="presOf" srcId="{134DCDE8-B16C-4C4A-A0ED-A73ED4E9915A}" destId="{B0A6B416-BF52-4F85-AC0E-D0C4124BEB25}" srcOrd="0" destOrd="4" presId="urn:microsoft.com/office/officeart/2009/3/layout/RandomtoResultProcess"/>
    <dgm:cxn modelId="{8923CABA-F783-436E-88F5-1B27BA3C896C}" srcId="{5227469E-1628-4BA3-BB22-766230F50709}" destId="{134DCDE8-B16C-4C4A-A0ED-A73ED4E9915A}" srcOrd="4" destOrd="0" parTransId="{28927061-3534-4937-8B8C-135ABC728145}" sibTransId="{EFE23E15-A8EC-4268-A795-227AD0E0D488}"/>
    <dgm:cxn modelId="{604E72A7-7873-47D1-9334-CAE6BF31786B}" type="presOf" srcId="{893B80EA-6706-443A-855E-DB0C4C008A2B}" destId="{B0A6B416-BF52-4F85-AC0E-D0C4124BEB25}" srcOrd="0" destOrd="1" presId="urn:microsoft.com/office/officeart/2009/3/layout/RandomtoResultProcess"/>
    <dgm:cxn modelId="{11067B6E-F38E-4FD3-9EFE-8F8039040B0F}" type="presOf" srcId="{F82FCC14-611F-4C90-931C-83E7344FC81C}" destId="{B0A6B416-BF52-4F85-AC0E-D0C4124BEB25}" srcOrd="0" destOrd="2" presId="urn:microsoft.com/office/officeart/2009/3/layout/RandomtoResultProcess"/>
    <dgm:cxn modelId="{CBD163C9-5CC2-461E-9206-79FDB7CE739F}" type="presOf" srcId="{A001479E-7BA9-4ED6-808C-565403F95707}" destId="{B0A6B416-BF52-4F85-AC0E-D0C4124BEB25}" srcOrd="0" destOrd="0" presId="urn:microsoft.com/office/officeart/2009/3/layout/RandomtoResultProcess"/>
    <dgm:cxn modelId="{475E06E6-F4D0-4361-9E0F-630BD329B127}" srcId="{5227469E-1628-4BA3-BB22-766230F50709}" destId="{F82FCC14-611F-4C90-931C-83E7344FC81C}" srcOrd="2" destOrd="0" parTransId="{B1A867F8-6079-41E8-A1B8-AE3837C0421E}" sibTransId="{1E813A86-7DC4-4DED-BA2F-267167DE9B14}"/>
    <dgm:cxn modelId="{6FD218A3-EE8C-4633-9506-71974835CEBC}" srcId="{5227469E-1628-4BA3-BB22-766230F50709}" destId="{54FFC17F-9B3F-4290-A4AD-8A46D3D7224E}" srcOrd="3" destOrd="0" parTransId="{3AFB8BF7-414B-4908-9C45-A8B76DAF0CE1}" sibTransId="{57FF9045-512D-4683-AD76-A1ED7A61C566}"/>
    <dgm:cxn modelId="{81744F67-95B1-43C5-BE40-A809908E0EE4}" srcId="{6A3128FE-581D-4B9A-9E58-466EC990B5A4}" destId="{76C2EBDD-D0AD-4197-BAF3-71B4DE764427}" srcOrd="2" destOrd="0" parTransId="{1841B9F8-AE8E-474E-B817-C1CA51FD83CA}" sibTransId="{8CEF1B7A-0D75-4848-9BE1-A0A2CF9B75B4}"/>
    <dgm:cxn modelId="{68FA2D9D-9F22-4BAE-9704-3585BD61BB49}" srcId="{5227469E-1628-4BA3-BB22-766230F50709}" destId="{893B80EA-6706-443A-855E-DB0C4C008A2B}" srcOrd="1" destOrd="0" parTransId="{55142FE6-D507-42A3-B07E-3B418E39FBD4}" sibTransId="{52E96555-2884-4E04-B4E3-A128627F250F}"/>
    <dgm:cxn modelId="{DA9C36C6-89CF-4ACD-8A12-B79D13B350DD}" type="presOf" srcId="{6A3128FE-581D-4B9A-9E58-466EC990B5A4}" destId="{A24DC46E-353A-451B-90DD-65C1CC4C4EEB}" srcOrd="0" destOrd="0" presId="urn:microsoft.com/office/officeart/2009/3/layout/RandomtoResultProcess"/>
    <dgm:cxn modelId="{DBD6511C-A7FB-4367-92B5-226C9342F6D6}" type="presOf" srcId="{54FFC17F-9B3F-4290-A4AD-8A46D3D7224E}" destId="{B0A6B416-BF52-4F85-AC0E-D0C4124BEB25}" srcOrd="0" destOrd="3" presId="urn:microsoft.com/office/officeart/2009/3/layout/RandomtoResultProcess"/>
    <dgm:cxn modelId="{77EE218F-57DF-43F2-B329-D3278B6B94F9}" srcId="{5227469E-1628-4BA3-BB22-766230F50709}" destId="{A001479E-7BA9-4ED6-808C-565403F95707}" srcOrd="0" destOrd="0" parTransId="{AB82D2DE-1EC7-47B7-9877-92501F3BC490}" sibTransId="{7D993896-E864-47E1-833C-ADE861219E43}"/>
    <dgm:cxn modelId="{7F5EE29B-810A-4965-B9BD-22DDC5255C54}" srcId="{6A3128FE-581D-4B9A-9E58-466EC990B5A4}" destId="{5227469E-1628-4BA3-BB22-766230F50709}" srcOrd="1" destOrd="0" parTransId="{555093F5-CB2A-440B-8493-F89860C56C4D}" sibTransId="{E075865B-10FB-4FCD-B9F2-63E27ACBEF21}"/>
    <dgm:cxn modelId="{B7768B0C-FC0C-429F-B4BE-07D8083AD571}" srcId="{6A3128FE-581D-4B9A-9E58-466EC990B5A4}" destId="{54B37250-9782-4691-920E-AD032EC0F6CF}" srcOrd="0" destOrd="0" parTransId="{702108B0-929C-4D65-A575-DED344269535}" sibTransId="{8C8D9EA0-D18B-4CB8-A3A4-F9E0EDA05C43}"/>
    <dgm:cxn modelId="{D4F98C56-C2F9-4B8A-AABC-578882377C44}" type="presParOf" srcId="{A24DC46E-353A-451B-90DD-65C1CC4C4EEB}" destId="{AF00CCD6-AD0A-407E-A4E7-AAD90C32E0F9}" srcOrd="0" destOrd="0" presId="urn:microsoft.com/office/officeart/2009/3/layout/RandomtoResultProcess"/>
    <dgm:cxn modelId="{4B0F4CDE-500E-45C0-AA0A-5E4449DA4A0D}" type="presParOf" srcId="{AF00CCD6-AD0A-407E-A4E7-AAD90C32E0F9}" destId="{4B7D2008-54FE-4253-AECA-02129D5374A6}" srcOrd="0" destOrd="0" presId="urn:microsoft.com/office/officeart/2009/3/layout/RandomtoResultProcess"/>
    <dgm:cxn modelId="{EB667482-4ADC-4938-938F-193F6EECA772}" type="presParOf" srcId="{AF00CCD6-AD0A-407E-A4E7-AAD90C32E0F9}" destId="{8FBA7278-8FC4-4C78-897D-03A785B19507}" srcOrd="1" destOrd="0" presId="urn:microsoft.com/office/officeart/2009/3/layout/RandomtoResultProcess"/>
    <dgm:cxn modelId="{EF29CA2A-AB24-4D89-8D66-9B1B77CF413F}" type="presParOf" srcId="{AF00CCD6-AD0A-407E-A4E7-AAD90C32E0F9}" destId="{06641FED-5916-47B6-A307-6EDAF1BCD03B}" srcOrd="2" destOrd="0" presId="urn:microsoft.com/office/officeart/2009/3/layout/RandomtoResultProcess"/>
    <dgm:cxn modelId="{4618C4DE-DCB1-4659-80E0-550F9AA48EB6}" type="presParOf" srcId="{AF00CCD6-AD0A-407E-A4E7-AAD90C32E0F9}" destId="{A9F5C81E-36FB-49AF-8199-42D8C30E2243}" srcOrd="3" destOrd="0" presId="urn:microsoft.com/office/officeart/2009/3/layout/RandomtoResultProcess"/>
    <dgm:cxn modelId="{91EEBC08-E3FE-4F25-AB17-0C3803EBDE72}" type="presParOf" srcId="{AF00CCD6-AD0A-407E-A4E7-AAD90C32E0F9}" destId="{DADAB4CB-D813-476F-AE4F-ED29BFEBDC57}" srcOrd="4" destOrd="0" presId="urn:microsoft.com/office/officeart/2009/3/layout/RandomtoResultProcess"/>
    <dgm:cxn modelId="{2E1B95B9-1FBE-4557-ABDC-EA581E349B0D}" type="presParOf" srcId="{AF00CCD6-AD0A-407E-A4E7-AAD90C32E0F9}" destId="{27AE7C8D-05F1-4B34-8B4A-2C1BE2879882}" srcOrd="5" destOrd="0" presId="urn:microsoft.com/office/officeart/2009/3/layout/RandomtoResultProcess"/>
    <dgm:cxn modelId="{7F66B8DF-EA62-4BB8-A8CE-DC267ABB43DC}" type="presParOf" srcId="{AF00CCD6-AD0A-407E-A4E7-AAD90C32E0F9}" destId="{1F9BFFEF-B158-47CB-85D0-A51D7517D688}" srcOrd="6" destOrd="0" presId="urn:microsoft.com/office/officeart/2009/3/layout/RandomtoResultProcess"/>
    <dgm:cxn modelId="{93ED8FED-2CF4-4864-9DA8-6695FB3E19FA}" type="presParOf" srcId="{AF00CCD6-AD0A-407E-A4E7-AAD90C32E0F9}" destId="{B9581356-3BA4-4844-B447-2D705195502C}" srcOrd="7" destOrd="0" presId="urn:microsoft.com/office/officeart/2009/3/layout/RandomtoResultProcess"/>
    <dgm:cxn modelId="{656F572E-EFC0-4FDC-AA88-B5203A0446B9}" type="presParOf" srcId="{AF00CCD6-AD0A-407E-A4E7-AAD90C32E0F9}" destId="{40B1A1B6-4DF2-4C0C-91D8-FDA5ABAD73B7}" srcOrd="8" destOrd="0" presId="urn:microsoft.com/office/officeart/2009/3/layout/RandomtoResultProcess"/>
    <dgm:cxn modelId="{03C2FFAF-8B61-4249-A694-0E6A40B74640}" type="presParOf" srcId="{AF00CCD6-AD0A-407E-A4E7-AAD90C32E0F9}" destId="{4E24A409-27ED-40A2-957D-8877910ADC7B}" srcOrd="9" destOrd="0" presId="urn:microsoft.com/office/officeart/2009/3/layout/RandomtoResultProcess"/>
    <dgm:cxn modelId="{A6A72DF7-7FC8-4A56-A0FB-D4FB9F492395}" type="presParOf" srcId="{AF00CCD6-AD0A-407E-A4E7-AAD90C32E0F9}" destId="{A0A116A3-481E-45EA-8D2C-F09E6C9DD280}" srcOrd="10" destOrd="0" presId="urn:microsoft.com/office/officeart/2009/3/layout/RandomtoResultProcess"/>
    <dgm:cxn modelId="{57C82859-1C29-4603-9D61-B5F09B601098}" type="presParOf" srcId="{AF00CCD6-AD0A-407E-A4E7-AAD90C32E0F9}" destId="{37674109-CF86-4E0A-94A7-3725D3F49D46}" srcOrd="11" destOrd="0" presId="urn:microsoft.com/office/officeart/2009/3/layout/RandomtoResultProcess"/>
    <dgm:cxn modelId="{ACFA8BFB-4376-483B-96CB-1AF66D0680FC}" type="presParOf" srcId="{AF00CCD6-AD0A-407E-A4E7-AAD90C32E0F9}" destId="{6ED9BB38-43D2-415B-9893-5202DE4C1518}" srcOrd="12" destOrd="0" presId="urn:microsoft.com/office/officeart/2009/3/layout/RandomtoResultProcess"/>
    <dgm:cxn modelId="{5C316A74-9EB6-4883-B4F3-E523B313F420}" type="presParOf" srcId="{AF00CCD6-AD0A-407E-A4E7-AAD90C32E0F9}" destId="{95D0760D-C44C-4E76-B832-5F99D298C76C}" srcOrd="13" destOrd="0" presId="urn:microsoft.com/office/officeart/2009/3/layout/RandomtoResultProcess"/>
    <dgm:cxn modelId="{B03EFD9B-8BBB-42F4-A425-F48A7FC770DF}" type="presParOf" srcId="{AF00CCD6-AD0A-407E-A4E7-AAD90C32E0F9}" destId="{4C514F31-8BDE-4D29-B93C-44E4B9DF4DDD}" srcOrd="14" destOrd="0" presId="urn:microsoft.com/office/officeart/2009/3/layout/RandomtoResultProcess"/>
    <dgm:cxn modelId="{09B16685-A8A7-4998-9443-DF5E51B577BC}" type="presParOf" srcId="{AF00CCD6-AD0A-407E-A4E7-AAD90C32E0F9}" destId="{D4D539CC-A2A1-42FB-8682-CA457DCF6050}" srcOrd="15" destOrd="0" presId="urn:microsoft.com/office/officeart/2009/3/layout/RandomtoResultProcess"/>
    <dgm:cxn modelId="{3DC5E760-73BC-48B3-AF3D-B0250BFF5F11}" type="presParOf" srcId="{AF00CCD6-AD0A-407E-A4E7-AAD90C32E0F9}" destId="{3E93510C-C8F2-456D-BB0C-567935687F63}" srcOrd="16" destOrd="0" presId="urn:microsoft.com/office/officeart/2009/3/layout/RandomtoResultProcess"/>
    <dgm:cxn modelId="{F4279D11-3635-4877-97BF-D0570CBD23C0}" type="presParOf" srcId="{AF00CCD6-AD0A-407E-A4E7-AAD90C32E0F9}" destId="{15524C5B-02D2-44DB-8A9F-C6987FE8532E}" srcOrd="17" destOrd="0" presId="urn:microsoft.com/office/officeart/2009/3/layout/RandomtoResultProcess"/>
    <dgm:cxn modelId="{660CD608-4B4C-4368-AFB1-22C5170CD7DA}" type="presParOf" srcId="{AF00CCD6-AD0A-407E-A4E7-AAD90C32E0F9}" destId="{3DE675D8-08B8-429F-A060-E603FB4890CA}" srcOrd="18" destOrd="0" presId="urn:microsoft.com/office/officeart/2009/3/layout/RandomtoResultProcess"/>
    <dgm:cxn modelId="{EB635C90-CBA1-44A8-BFD5-194CFB87E625}" type="presParOf" srcId="{A24DC46E-353A-451B-90DD-65C1CC4C4EEB}" destId="{46926627-A03C-4FB0-B5D7-A899208BB5F4}" srcOrd="1" destOrd="0" presId="urn:microsoft.com/office/officeart/2009/3/layout/RandomtoResultProcess"/>
    <dgm:cxn modelId="{18F7D91E-B70B-4BC2-889D-8D2BED2EE2B4}" type="presParOf" srcId="{46926627-A03C-4FB0-B5D7-A899208BB5F4}" destId="{5EFDF766-E3BC-4D79-A594-D09ACFA329B9}" srcOrd="0" destOrd="0" presId="urn:microsoft.com/office/officeart/2009/3/layout/RandomtoResultProcess"/>
    <dgm:cxn modelId="{74A3E11A-8216-4510-9493-557C2CBFA743}" type="presParOf" srcId="{46926627-A03C-4FB0-B5D7-A899208BB5F4}" destId="{37537CBB-D6E9-4802-AF69-F4C59B0495E1}" srcOrd="1" destOrd="0" presId="urn:microsoft.com/office/officeart/2009/3/layout/RandomtoResultProcess"/>
    <dgm:cxn modelId="{89817778-6DE3-442E-92D4-E4E2B0AD948E}" type="presParOf" srcId="{A24DC46E-353A-451B-90DD-65C1CC4C4EEB}" destId="{71A3CFD0-4307-4A28-A941-6ECF7A85FBDF}" srcOrd="2" destOrd="0" presId="urn:microsoft.com/office/officeart/2009/3/layout/RandomtoResultProcess"/>
    <dgm:cxn modelId="{61251AF0-89F2-44E1-A08B-1808F18811E0}" type="presParOf" srcId="{71A3CFD0-4307-4A28-A941-6ECF7A85FBDF}" destId="{25BDA447-8B1D-49E1-B250-9CEBE8551DCE}" srcOrd="0" destOrd="0" presId="urn:microsoft.com/office/officeart/2009/3/layout/RandomtoResultProcess"/>
    <dgm:cxn modelId="{321B0BAD-3035-4E86-8C0C-CDC717AF85C1}" type="presParOf" srcId="{71A3CFD0-4307-4A28-A941-6ECF7A85FBDF}" destId="{B0A6B416-BF52-4F85-AC0E-D0C4124BEB25}" srcOrd="1" destOrd="0" presId="urn:microsoft.com/office/officeart/2009/3/layout/RandomtoResultProcess"/>
    <dgm:cxn modelId="{B28EE3E7-4E90-425B-822A-DEF2975140E5}" type="presParOf" srcId="{71A3CFD0-4307-4A28-A941-6ECF7A85FBDF}" destId="{CCCC9FBA-2AE6-420E-9351-1C12CF850A58}" srcOrd="2" destOrd="0" presId="urn:microsoft.com/office/officeart/2009/3/layout/RandomtoResultProcess"/>
    <dgm:cxn modelId="{D331DA57-36C1-4BEA-ADF9-4E06B584B00F}" type="presParOf" srcId="{A24DC46E-353A-451B-90DD-65C1CC4C4EEB}" destId="{85EB656C-D7CB-4BCF-9FFF-7A082599F181}" srcOrd="3" destOrd="0" presId="urn:microsoft.com/office/officeart/2009/3/layout/RandomtoResultProcess"/>
    <dgm:cxn modelId="{31371242-2FD5-4248-B99E-4575371F1030}" type="presParOf" srcId="{85EB656C-D7CB-4BCF-9FFF-7A082599F181}" destId="{690B9A6C-EF7E-4982-9C76-A60C3E6109B2}" srcOrd="0" destOrd="0" presId="urn:microsoft.com/office/officeart/2009/3/layout/RandomtoResultProcess"/>
    <dgm:cxn modelId="{4E99A467-8B84-46AD-AB54-6819EEFDDC7A}" type="presParOf" srcId="{85EB656C-D7CB-4BCF-9FFF-7A082599F181}" destId="{5C66555A-0768-4A2E-9F78-DE32EB67DFEE}" srcOrd="1" destOrd="0" presId="urn:microsoft.com/office/officeart/2009/3/layout/RandomtoResultProcess"/>
    <dgm:cxn modelId="{092A0B7D-1B68-44F7-87CE-75DBC29E8317}" type="presParOf" srcId="{A24DC46E-353A-451B-90DD-65C1CC4C4EEB}" destId="{6B9297A0-9A0E-44EC-A1D4-48A146BBC2CF}" srcOrd="4" destOrd="0" presId="urn:microsoft.com/office/officeart/2009/3/layout/RandomtoResultProcess"/>
    <dgm:cxn modelId="{9899B462-73AB-44AA-BE41-FB737DF5DC90}" type="presParOf" srcId="{6B9297A0-9A0E-44EC-A1D4-48A146BBC2CF}" destId="{40F59625-FD30-44FF-83D5-C3368D42AF21}" srcOrd="0" destOrd="0" presId="urn:microsoft.com/office/officeart/2009/3/layout/RandomtoResultProcess"/>
    <dgm:cxn modelId="{EEC97C32-99F7-48DA-BD6B-3E2F4FFC6DFC}" type="presParOf" srcId="{6B9297A0-9A0E-44EC-A1D4-48A146BBC2CF}" destId="{4383A611-8421-4072-9C89-2CB0DD822047}" srcOrd="1" destOrd="0" presId="urn:microsoft.com/office/officeart/2009/3/layout/RandomtoResultProcess"/>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DA1472-863C-43AF-9AA8-3B36C346E37D}" type="doc">
      <dgm:prSet loTypeId="urn:microsoft.com/office/officeart/2005/8/layout/hierarchy1" loCatId="hierarchy" qsTypeId="urn:microsoft.com/office/officeart/2005/8/quickstyle/3d2" qsCatId="3D" csTypeId="urn:microsoft.com/office/officeart/2005/8/colors/colorful2" csCatId="colorful" phldr="1"/>
      <dgm:spPr/>
      <dgm:t>
        <a:bodyPr/>
        <a:lstStyle/>
        <a:p>
          <a:endParaRPr lang="tr-TR"/>
        </a:p>
      </dgm:t>
    </dgm:pt>
    <dgm:pt modelId="{C95C8926-3ED4-453D-8209-F6D78402E808}">
      <dgm:prSet phldrT="[Metin]" custT="1"/>
      <dgm:spPr/>
      <dgm:t>
        <a:bodyPr/>
        <a:lstStyle/>
        <a:p>
          <a:r>
            <a:rPr lang="en-US" sz="2800" b="1" noProof="0" dirty="0" smtClean="0"/>
            <a:t>Loading Methods</a:t>
          </a:r>
          <a:endParaRPr lang="en-US" sz="2800" b="1" noProof="0" dirty="0"/>
        </a:p>
      </dgm:t>
    </dgm:pt>
    <dgm:pt modelId="{134660A9-9FD6-48E0-BAF3-42F9E01B16EF}" type="parTrans" cxnId="{C56C5E66-4892-4DE4-B0B7-F0F3FCE333EC}">
      <dgm:prSet/>
      <dgm:spPr/>
      <dgm:t>
        <a:bodyPr/>
        <a:lstStyle/>
        <a:p>
          <a:endParaRPr lang="tr-TR"/>
        </a:p>
      </dgm:t>
    </dgm:pt>
    <dgm:pt modelId="{7B31F406-9608-48DC-B802-14EBA8CA71C9}" type="sibTrans" cxnId="{C56C5E66-4892-4DE4-B0B7-F0F3FCE333EC}">
      <dgm:prSet/>
      <dgm:spPr/>
      <dgm:t>
        <a:bodyPr/>
        <a:lstStyle/>
        <a:p>
          <a:endParaRPr lang="tr-TR"/>
        </a:p>
      </dgm:t>
    </dgm:pt>
    <dgm:pt modelId="{F4F19AAB-9523-4921-B85B-93B92593A91E}">
      <dgm:prSet phldrT="[Metin]" custT="1"/>
      <dgm:spPr/>
      <dgm:t>
        <a:bodyPr/>
        <a:lstStyle/>
        <a:p>
          <a:pPr>
            <a:lnSpc>
              <a:spcPct val="100000"/>
            </a:lnSpc>
            <a:spcAft>
              <a:spcPts val="0"/>
            </a:spcAft>
          </a:pPr>
          <a:r>
            <a:rPr lang="tr-TR" sz="2000" b="1" dirty="0" smtClean="0"/>
            <a:t>Under </a:t>
          </a:r>
          <a:r>
            <a:rPr lang="tr-TR" sz="2000" b="1" dirty="0" err="1" smtClean="0"/>
            <a:t>vacuum</a:t>
          </a:r>
          <a:r>
            <a:rPr lang="tr-TR" sz="2000" b="1" dirty="0" smtClean="0"/>
            <a:t> (100 </a:t>
          </a:r>
          <a:r>
            <a:rPr lang="tr-TR" sz="2000" b="1" dirty="0" err="1" smtClean="0"/>
            <a:t>mmHg</a:t>
          </a:r>
          <a:r>
            <a:rPr lang="tr-TR" sz="2000" b="1" dirty="0" smtClean="0"/>
            <a:t>) </a:t>
          </a:r>
        </a:p>
        <a:p>
          <a:pPr>
            <a:lnSpc>
              <a:spcPct val="100000"/>
            </a:lnSpc>
            <a:spcAft>
              <a:spcPts val="0"/>
            </a:spcAft>
          </a:pPr>
          <a:r>
            <a:rPr lang="tr-TR" sz="2000" b="1" dirty="0" smtClean="0"/>
            <a:t>1:1 </a:t>
          </a:r>
          <a:r>
            <a:rPr lang="tr-TR" sz="2000" b="1" dirty="0" err="1" smtClean="0"/>
            <a:t>molar</a:t>
          </a:r>
          <a:r>
            <a:rPr lang="tr-TR" sz="2000" b="1" dirty="0" smtClean="0"/>
            <a:t> </a:t>
          </a:r>
          <a:r>
            <a:rPr lang="tr-TR" sz="2000" b="1" dirty="0" err="1" smtClean="0"/>
            <a:t>ratio</a:t>
          </a:r>
          <a:endParaRPr lang="tr-TR" sz="2000" b="1" dirty="0" smtClean="0"/>
        </a:p>
        <a:p>
          <a:pPr>
            <a:lnSpc>
              <a:spcPct val="100000"/>
            </a:lnSpc>
            <a:spcAft>
              <a:spcPts val="0"/>
            </a:spcAft>
          </a:pPr>
          <a:r>
            <a:rPr lang="tr-TR" sz="2000" b="1" dirty="0" smtClean="0">
              <a:ln>
                <a:solidFill>
                  <a:schemeClr val="accent4">
                    <a:lumMod val="60000"/>
                    <a:lumOff val="40000"/>
                  </a:schemeClr>
                </a:solidFill>
              </a:ln>
            </a:rPr>
            <a:t>HNT-GABA VAC</a:t>
          </a:r>
          <a:endParaRPr lang="tr-TR" sz="2000" b="1" dirty="0">
            <a:ln>
              <a:solidFill>
                <a:schemeClr val="accent4">
                  <a:lumMod val="60000"/>
                  <a:lumOff val="40000"/>
                </a:schemeClr>
              </a:solidFill>
            </a:ln>
          </a:endParaRPr>
        </a:p>
      </dgm:t>
    </dgm:pt>
    <dgm:pt modelId="{1F8A10C6-3109-4D77-80E3-3334E1DF6612}" type="parTrans" cxnId="{34D787FF-CE18-442F-94EB-96C20166940E}">
      <dgm:prSet/>
      <dgm:spPr/>
      <dgm:t>
        <a:bodyPr/>
        <a:lstStyle/>
        <a:p>
          <a:endParaRPr lang="tr-TR"/>
        </a:p>
      </dgm:t>
    </dgm:pt>
    <dgm:pt modelId="{7F024B64-E77A-4EC3-ABFE-44DFE23923B2}" type="sibTrans" cxnId="{34D787FF-CE18-442F-94EB-96C20166940E}">
      <dgm:prSet/>
      <dgm:spPr/>
      <dgm:t>
        <a:bodyPr/>
        <a:lstStyle/>
        <a:p>
          <a:endParaRPr lang="tr-TR"/>
        </a:p>
      </dgm:t>
    </dgm:pt>
    <dgm:pt modelId="{F3C3FFBE-5A13-4107-9DE0-A0B61120514F}">
      <dgm:prSet phldrT="[Metin]" custT="1"/>
      <dgm:spPr/>
      <dgm:t>
        <a:bodyPr/>
        <a:lstStyle/>
        <a:p>
          <a:r>
            <a:rPr lang="tr-TR" sz="2000" b="1" dirty="0" err="1" smtClean="0"/>
            <a:t>Heat</a:t>
          </a:r>
          <a:r>
            <a:rPr lang="tr-TR" sz="2000" b="1" dirty="0" smtClean="0"/>
            <a:t> </a:t>
          </a:r>
          <a:r>
            <a:rPr lang="tr-TR" sz="2000" b="1" dirty="0" err="1" smtClean="0"/>
            <a:t>treatment</a:t>
          </a:r>
          <a:r>
            <a:rPr lang="tr-TR" sz="2000" b="1" dirty="0" smtClean="0"/>
            <a:t> (80</a:t>
          </a:r>
          <a:r>
            <a:rPr lang="en-GB" sz="2000" b="1" dirty="0" smtClean="0">
              <a:effectLst/>
              <a:latin typeface="Times New Roman" panose="02020603050405020304" pitchFamily="18" charset="0"/>
              <a:ea typeface="Times New Roman" panose="02020603050405020304" pitchFamily="18" charset="0"/>
            </a:rPr>
            <a:t>º</a:t>
          </a:r>
          <a:r>
            <a:rPr lang="en-GB" sz="2000" b="1" dirty="0" smtClean="0"/>
            <a:t>C</a:t>
          </a:r>
          <a:r>
            <a:rPr lang="tr-TR" sz="2000" b="1" dirty="0" smtClean="0"/>
            <a:t>, 2 </a:t>
          </a:r>
          <a:r>
            <a:rPr lang="tr-TR" sz="2000" b="1" dirty="0" err="1" smtClean="0"/>
            <a:t>hr</a:t>
          </a:r>
          <a:r>
            <a:rPr lang="tr-TR" sz="2000" b="1" dirty="0" smtClean="0"/>
            <a:t>)</a:t>
          </a:r>
          <a:endParaRPr lang="tr-TR" sz="2000" b="1" dirty="0"/>
        </a:p>
      </dgm:t>
    </dgm:pt>
    <dgm:pt modelId="{9D4DA638-8BB1-4452-BBDA-DA67C723B7F3}" type="parTrans" cxnId="{D5197E5D-C780-42FC-BEE8-768E38FCD118}">
      <dgm:prSet/>
      <dgm:spPr/>
      <dgm:t>
        <a:bodyPr/>
        <a:lstStyle/>
        <a:p>
          <a:endParaRPr lang="tr-TR"/>
        </a:p>
      </dgm:t>
    </dgm:pt>
    <dgm:pt modelId="{57FF1AF4-4332-4394-8F3F-AE9FFBED9BEA}" type="sibTrans" cxnId="{D5197E5D-C780-42FC-BEE8-768E38FCD118}">
      <dgm:prSet/>
      <dgm:spPr/>
      <dgm:t>
        <a:bodyPr/>
        <a:lstStyle/>
        <a:p>
          <a:endParaRPr lang="tr-TR"/>
        </a:p>
      </dgm:t>
    </dgm:pt>
    <dgm:pt modelId="{BC6C997F-ECA8-470F-9653-80C33DA4A4B1}">
      <dgm:prSet phldrT="[Metin]" custT="1"/>
      <dgm:spPr/>
      <dgm:t>
        <a:bodyPr/>
        <a:lstStyle/>
        <a:p>
          <a:pPr>
            <a:lnSpc>
              <a:spcPct val="100000"/>
            </a:lnSpc>
            <a:spcAft>
              <a:spcPts val="0"/>
            </a:spcAft>
          </a:pPr>
          <a:r>
            <a:rPr lang="tr-TR" sz="1800" b="1" dirty="0" err="1" smtClean="0"/>
            <a:t>Heat</a:t>
          </a:r>
          <a:r>
            <a:rPr lang="tr-TR" sz="1800" b="1" dirty="0" smtClean="0"/>
            <a:t> </a:t>
          </a:r>
          <a:r>
            <a:rPr lang="tr-TR" sz="1800" b="1" dirty="0" err="1" smtClean="0"/>
            <a:t>treatment</a:t>
          </a:r>
          <a:r>
            <a:rPr lang="tr-TR" sz="1800" b="1" dirty="0" smtClean="0"/>
            <a:t> + </a:t>
          </a:r>
          <a:r>
            <a:rPr lang="tr-TR" sz="1800" b="1" dirty="0" err="1" smtClean="0"/>
            <a:t>Washing</a:t>
          </a:r>
          <a:r>
            <a:rPr lang="tr-TR" sz="1800" b="1" dirty="0" smtClean="0"/>
            <a:t> + </a:t>
          </a:r>
          <a:r>
            <a:rPr lang="tr-TR" sz="1800" b="1" dirty="0" err="1" smtClean="0"/>
            <a:t>Centrifugation</a:t>
          </a:r>
          <a:r>
            <a:rPr lang="tr-TR" sz="1800" dirty="0" smtClean="0"/>
            <a:t> </a:t>
          </a:r>
        </a:p>
        <a:p>
          <a:pPr>
            <a:lnSpc>
              <a:spcPct val="100000"/>
            </a:lnSpc>
            <a:spcAft>
              <a:spcPts val="0"/>
            </a:spcAft>
          </a:pPr>
          <a:r>
            <a:rPr lang="tr-TR" sz="1800" b="1" dirty="0" smtClean="0"/>
            <a:t>1:1 </a:t>
          </a:r>
          <a:r>
            <a:rPr lang="tr-TR" sz="1800" b="1" dirty="0" err="1" smtClean="0"/>
            <a:t>molar</a:t>
          </a:r>
          <a:r>
            <a:rPr lang="tr-TR" sz="1800" b="1" dirty="0" smtClean="0"/>
            <a:t> </a:t>
          </a:r>
          <a:r>
            <a:rPr lang="tr-TR" sz="1800" b="1" dirty="0" err="1" smtClean="0"/>
            <a:t>ratio</a:t>
          </a:r>
          <a:endParaRPr lang="tr-TR" sz="1800" b="1" dirty="0" smtClean="0"/>
        </a:p>
        <a:p>
          <a:pPr>
            <a:lnSpc>
              <a:spcPct val="100000"/>
            </a:lnSpc>
            <a:spcAft>
              <a:spcPts val="0"/>
            </a:spcAft>
          </a:pPr>
          <a:r>
            <a:rPr lang="tr-TR" sz="1800" b="1" dirty="0" smtClean="0">
              <a:ln>
                <a:solidFill>
                  <a:schemeClr val="accent4">
                    <a:lumMod val="60000"/>
                    <a:lumOff val="40000"/>
                  </a:schemeClr>
                </a:solidFill>
              </a:ln>
            </a:rPr>
            <a:t>HNT-GABA H1</a:t>
          </a:r>
          <a:endParaRPr lang="tr-TR" sz="1800" b="1" dirty="0">
            <a:ln>
              <a:solidFill>
                <a:schemeClr val="accent4">
                  <a:lumMod val="60000"/>
                  <a:lumOff val="40000"/>
                </a:schemeClr>
              </a:solidFill>
            </a:ln>
          </a:endParaRPr>
        </a:p>
      </dgm:t>
    </dgm:pt>
    <dgm:pt modelId="{592E5602-46C4-4B85-A8CA-D7A4778B51C3}" type="parTrans" cxnId="{ECF5E2DB-F5BA-410B-AB9A-5014D3AD7F63}">
      <dgm:prSet/>
      <dgm:spPr/>
      <dgm:t>
        <a:bodyPr/>
        <a:lstStyle/>
        <a:p>
          <a:endParaRPr lang="tr-TR"/>
        </a:p>
      </dgm:t>
    </dgm:pt>
    <dgm:pt modelId="{9510471A-F377-4F56-936F-E8749E6F71DF}" type="sibTrans" cxnId="{ECF5E2DB-F5BA-410B-AB9A-5014D3AD7F63}">
      <dgm:prSet/>
      <dgm:spPr/>
      <dgm:t>
        <a:bodyPr/>
        <a:lstStyle/>
        <a:p>
          <a:endParaRPr lang="tr-TR"/>
        </a:p>
      </dgm:t>
    </dgm:pt>
    <dgm:pt modelId="{DAB94DB1-5F7D-4C99-ABA4-E8AB175A59A9}">
      <dgm:prSet custT="1"/>
      <dgm:spPr/>
      <dgm:t>
        <a:bodyPr/>
        <a:lstStyle/>
        <a:p>
          <a:pPr>
            <a:lnSpc>
              <a:spcPct val="100000"/>
            </a:lnSpc>
            <a:spcAft>
              <a:spcPts val="0"/>
            </a:spcAft>
          </a:pPr>
          <a:r>
            <a:rPr lang="tr-TR" sz="1800" b="1" dirty="0" err="1" smtClean="0"/>
            <a:t>Heat</a:t>
          </a:r>
          <a:r>
            <a:rPr lang="tr-TR" sz="1800" b="1" dirty="0" smtClean="0"/>
            <a:t> </a:t>
          </a:r>
          <a:r>
            <a:rPr lang="tr-TR" sz="1800" b="1" dirty="0" err="1" smtClean="0"/>
            <a:t>treatment</a:t>
          </a:r>
          <a:r>
            <a:rPr lang="tr-TR" sz="1800" b="1" dirty="0" smtClean="0"/>
            <a:t> + </a:t>
          </a:r>
          <a:r>
            <a:rPr lang="tr-TR" sz="1800" b="1" dirty="0" err="1" smtClean="0"/>
            <a:t>Washing</a:t>
          </a:r>
          <a:r>
            <a:rPr lang="tr-TR" sz="1800" b="1" dirty="0" smtClean="0"/>
            <a:t> + </a:t>
          </a:r>
          <a:r>
            <a:rPr lang="tr-TR" sz="1800" b="1" dirty="0" err="1" smtClean="0"/>
            <a:t>Centrifugation</a:t>
          </a:r>
          <a:endParaRPr lang="tr-TR" sz="1800" b="1" dirty="0" smtClean="0"/>
        </a:p>
        <a:p>
          <a:pPr>
            <a:lnSpc>
              <a:spcPct val="100000"/>
            </a:lnSpc>
            <a:spcAft>
              <a:spcPts val="0"/>
            </a:spcAft>
          </a:pPr>
          <a:r>
            <a:rPr lang="tr-TR" sz="1800" b="1" dirty="0" smtClean="0"/>
            <a:t>1:2 </a:t>
          </a:r>
          <a:r>
            <a:rPr lang="tr-TR" sz="1800" b="1" dirty="0" err="1" smtClean="0"/>
            <a:t>Molar</a:t>
          </a:r>
          <a:r>
            <a:rPr lang="tr-TR" sz="1800" b="1" dirty="0" smtClean="0"/>
            <a:t> </a:t>
          </a:r>
          <a:r>
            <a:rPr lang="tr-TR" sz="1800" b="1" dirty="0" err="1" smtClean="0"/>
            <a:t>ratio</a:t>
          </a:r>
          <a:endParaRPr lang="tr-TR" sz="1800" b="1" dirty="0" smtClean="0"/>
        </a:p>
        <a:p>
          <a:pPr>
            <a:lnSpc>
              <a:spcPct val="100000"/>
            </a:lnSpc>
            <a:spcAft>
              <a:spcPts val="0"/>
            </a:spcAft>
          </a:pPr>
          <a:r>
            <a:rPr lang="tr-TR" sz="1800" b="1" dirty="0" smtClean="0">
              <a:ln>
                <a:solidFill>
                  <a:schemeClr val="accent4">
                    <a:lumMod val="60000"/>
                    <a:lumOff val="40000"/>
                  </a:schemeClr>
                </a:solidFill>
              </a:ln>
            </a:rPr>
            <a:t>HNT-GABA H2</a:t>
          </a:r>
          <a:endParaRPr lang="tr-TR" sz="1800" dirty="0">
            <a:ln>
              <a:solidFill>
                <a:schemeClr val="accent4">
                  <a:lumMod val="60000"/>
                  <a:lumOff val="40000"/>
                </a:schemeClr>
              </a:solidFill>
            </a:ln>
          </a:endParaRPr>
        </a:p>
      </dgm:t>
    </dgm:pt>
    <dgm:pt modelId="{A0F9B3C8-F229-4D61-8CE3-C06C545F2B93}" type="parTrans" cxnId="{23400DCF-575F-4897-A8E9-368B4F9F8B1E}">
      <dgm:prSet/>
      <dgm:spPr/>
      <dgm:t>
        <a:bodyPr/>
        <a:lstStyle/>
        <a:p>
          <a:endParaRPr lang="tr-TR"/>
        </a:p>
      </dgm:t>
    </dgm:pt>
    <dgm:pt modelId="{23B93138-0799-4CD4-B652-725344965695}" type="sibTrans" cxnId="{23400DCF-575F-4897-A8E9-368B4F9F8B1E}">
      <dgm:prSet/>
      <dgm:spPr/>
      <dgm:t>
        <a:bodyPr/>
        <a:lstStyle/>
        <a:p>
          <a:endParaRPr lang="tr-TR"/>
        </a:p>
      </dgm:t>
    </dgm:pt>
    <dgm:pt modelId="{BC8F55CF-495E-415A-A527-2583B4784A50}">
      <dgm:prSet custT="1"/>
      <dgm:spPr/>
      <dgm:t>
        <a:bodyPr/>
        <a:lstStyle/>
        <a:p>
          <a:pPr>
            <a:lnSpc>
              <a:spcPct val="100000"/>
            </a:lnSpc>
            <a:spcAft>
              <a:spcPts val="0"/>
            </a:spcAft>
          </a:pPr>
          <a:r>
            <a:rPr lang="tr-TR" sz="1800" b="1" dirty="0" err="1" smtClean="0"/>
            <a:t>Heat</a:t>
          </a:r>
          <a:r>
            <a:rPr lang="tr-TR" sz="1800" b="1" dirty="0" smtClean="0"/>
            <a:t> </a:t>
          </a:r>
          <a:r>
            <a:rPr lang="tr-TR" sz="1800" b="1" dirty="0" err="1" smtClean="0"/>
            <a:t>treatment</a:t>
          </a:r>
          <a:r>
            <a:rPr lang="tr-TR" sz="1800" b="1" dirty="0" smtClean="0"/>
            <a:t> + </a:t>
          </a:r>
          <a:r>
            <a:rPr lang="tr-TR" sz="1800" b="1" dirty="0" err="1" smtClean="0"/>
            <a:t>Frezee</a:t>
          </a:r>
          <a:r>
            <a:rPr lang="tr-TR" sz="1800" b="1" dirty="0" smtClean="0"/>
            <a:t>- </a:t>
          </a:r>
          <a:r>
            <a:rPr lang="tr-TR" sz="1800" b="1" dirty="0" err="1" smtClean="0"/>
            <a:t>drying</a:t>
          </a:r>
          <a:endParaRPr lang="tr-TR" sz="1800" b="1" dirty="0" smtClean="0"/>
        </a:p>
        <a:p>
          <a:pPr>
            <a:lnSpc>
              <a:spcPct val="100000"/>
            </a:lnSpc>
            <a:spcAft>
              <a:spcPts val="0"/>
            </a:spcAft>
          </a:pPr>
          <a:r>
            <a:rPr lang="tr-TR" sz="1800" b="1" dirty="0" smtClean="0"/>
            <a:t>1:1 </a:t>
          </a:r>
          <a:r>
            <a:rPr lang="tr-TR" sz="1800" b="1" dirty="0" err="1" smtClean="0"/>
            <a:t>Molar</a:t>
          </a:r>
          <a:r>
            <a:rPr lang="tr-TR" sz="1800" b="1" dirty="0" smtClean="0"/>
            <a:t> </a:t>
          </a:r>
          <a:r>
            <a:rPr lang="tr-TR" sz="1800" b="1" dirty="0" err="1" smtClean="0"/>
            <a:t>ratio</a:t>
          </a:r>
          <a:endParaRPr lang="tr-TR" sz="1800" b="1" dirty="0" smtClean="0"/>
        </a:p>
        <a:p>
          <a:pPr>
            <a:lnSpc>
              <a:spcPct val="100000"/>
            </a:lnSpc>
            <a:spcAft>
              <a:spcPts val="0"/>
            </a:spcAft>
          </a:pPr>
          <a:r>
            <a:rPr lang="tr-TR" sz="1800" b="1" dirty="0" smtClean="0">
              <a:ln>
                <a:solidFill>
                  <a:schemeClr val="accent4">
                    <a:lumMod val="60000"/>
                    <a:lumOff val="40000"/>
                  </a:schemeClr>
                </a:solidFill>
              </a:ln>
            </a:rPr>
            <a:t>HNT-GABA H3</a:t>
          </a:r>
          <a:endParaRPr lang="tr-TR" sz="1800" b="1" dirty="0">
            <a:ln>
              <a:solidFill>
                <a:schemeClr val="accent4">
                  <a:lumMod val="60000"/>
                  <a:lumOff val="40000"/>
                </a:schemeClr>
              </a:solidFill>
            </a:ln>
          </a:endParaRPr>
        </a:p>
      </dgm:t>
    </dgm:pt>
    <dgm:pt modelId="{1BA6F67B-1407-44E7-8F8A-B8889DEC4121}" type="parTrans" cxnId="{19093180-AEC1-4737-A077-97F8E00A972E}">
      <dgm:prSet/>
      <dgm:spPr/>
      <dgm:t>
        <a:bodyPr/>
        <a:lstStyle/>
        <a:p>
          <a:endParaRPr lang="tr-TR"/>
        </a:p>
      </dgm:t>
    </dgm:pt>
    <dgm:pt modelId="{9332174D-2C38-4EE7-8915-1266366382DA}" type="sibTrans" cxnId="{19093180-AEC1-4737-A077-97F8E00A972E}">
      <dgm:prSet/>
      <dgm:spPr/>
      <dgm:t>
        <a:bodyPr/>
        <a:lstStyle/>
        <a:p>
          <a:endParaRPr lang="tr-TR"/>
        </a:p>
      </dgm:t>
    </dgm:pt>
    <dgm:pt modelId="{E957FA8A-7FA0-4554-98D9-6C31057A0518}" type="pres">
      <dgm:prSet presAssocID="{65DA1472-863C-43AF-9AA8-3B36C346E37D}" presName="hierChild1" presStyleCnt="0">
        <dgm:presLayoutVars>
          <dgm:chPref val="1"/>
          <dgm:dir/>
          <dgm:animOne val="branch"/>
          <dgm:animLvl val="lvl"/>
          <dgm:resizeHandles/>
        </dgm:presLayoutVars>
      </dgm:prSet>
      <dgm:spPr/>
      <dgm:t>
        <a:bodyPr/>
        <a:lstStyle/>
        <a:p>
          <a:endParaRPr lang="tr-TR"/>
        </a:p>
      </dgm:t>
    </dgm:pt>
    <dgm:pt modelId="{07DC76A0-531F-47B0-9963-7E7D2CE09B9A}" type="pres">
      <dgm:prSet presAssocID="{C95C8926-3ED4-453D-8209-F6D78402E808}" presName="hierRoot1" presStyleCnt="0"/>
      <dgm:spPr/>
      <dgm:t>
        <a:bodyPr/>
        <a:lstStyle/>
        <a:p>
          <a:endParaRPr lang="tr-TR"/>
        </a:p>
      </dgm:t>
    </dgm:pt>
    <dgm:pt modelId="{EB342107-1099-4EF9-AA39-852B2F461B02}" type="pres">
      <dgm:prSet presAssocID="{C95C8926-3ED4-453D-8209-F6D78402E808}" presName="composite" presStyleCnt="0"/>
      <dgm:spPr/>
      <dgm:t>
        <a:bodyPr/>
        <a:lstStyle/>
        <a:p>
          <a:endParaRPr lang="tr-TR"/>
        </a:p>
      </dgm:t>
    </dgm:pt>
    <dgm:pt modelId="{E109B8A6-87E3-4ABE-8F6F-CFBDCF7089CF}" type="pres">
      <dgm:prSet presAssocID="{C95C8926-3ED4-453D-8209-F6D78402E808}" presName="background" presStyleLbl="node0" presStyleIdx="0" presStyleCnt="1"/>
      <dgm:spPr/>
      <dgm:t>
        <a:bodyPr/>
        <a:lstStyle/>
        <a:p>
          <a:endParaRPr lang="tr-TR"/>
        </a:p>
      </dgm:t>
    </dgm:pt>
    <dgm:pt modelId="{C199811A-626E-4C4F-889D-5AAE183531FE}" type="pres">
      <dgm:prSet presAssocID="{C95C8926-3ED4-453D-8209-F6D78402E808}" presName="text" presStyleLbl="fgAcc0" presStyleIdx="0" presStyleCnt="1" custScaleX="153940" custScaleY="167243" custLinFactNeighborX="-1111" custLinFactNeighborY="-1487">
        <dgm:presLayoutVars>
          <dgm:chPref val="3"/>
        </dgm:presLayoutVars>
      </dgm:prSet>
      <dgm:spPr/>
      <dgm:t>
        <a:bodyPr/>
        <a:lstStyle/>
        <a:p>
          <a:endParaRPr lang="tr-TR"/>
        </a:p>
      </dgm:t>
    </dgm:pt>
    <dgm:pt modelId="{BEB5D20F-8110-4FFA-AED7-D569CE61C4FE}" type="pres">
      <dgm:prSet presAssocID="{C95C8926-3ED4-453D-8209-F6D78402E808}" presName="hierChild2" presStyleCnt="0"/>
      <dgm:spPr/>
      <dgm:t>
        <a:bodyPr/>
        <a:lstStyle/>
        <a:p>
          <a:endParaRPr lang="tr-TR"/>
        </a:p>
      </dgm:t>
    </dgm:pt>
    <dgm:pt modelId="{CEB83E8E-E09C-4204-8E21-4049C753F534}" type="pres">
      <dgm:prSet presAssocID="{1F8A10C6-3109-4D77-80E3-3334E1DF6612}" presName="Name10" presStyleLbl="parChTrans1D2" presStyleIdx="0" presStyleCnt="2"/>
      <dgm:spPr/>
      <dgm:t>
        <a:bodyPr/>
        <a:lstStyle/>
        <a:p>
          <a:endParaRPr lang="tr-TR"/>
        </a:p>
      </dgm:t>
    </dgm:pt>
    <dgm:pt modelId="{022E73E9-2043-4869-93CE-4E8D27547C7A}" type="pres">
      <dgm:prSet presAssocID="{F4F19AAB-9523-4921-B85B-93B92593A91E}" presName="hierRoot2" presStyleCnt="0"/>
      <dgm:spPr/>
      <dgm:t>
        <a:bodyPr/>
        <a:lstStyle/>
        <a:p>
          <a:endParaRPr lang="tr-TR"/>
        </a:p>
      </dgm:t>
    </dgm:pt>
    <dgm:pt modelId="{F51F4A82-C1CF-4E4F-9CC7-973C399E0745}" type="pres">
      <dgm:prSet presAssocID="{F4F19AAB-9523-4921-B85B-93B92593A91E}" presName="composite2" presStyleCnt="0"/>
      <dgm:spPr/>
      <dgm:t>
        <a:bodyPr/>
        <a:lstStyle/>
        <a:p>
          <a:endParaRPr lang="tr-TR"/>
        </a:p>
      </dgm:t>
    </dgm:pt>
    <dgm:pt modelId="{28F7828F-8FD7-4428-AC20-F57832C5725B}" type="pres">
      <dgm:prSet presAssocID="{F4F19AAB-9523-4921-B85B-93B92593A91E}" presName="background2" presStyleLbl="node2" presStyleIdx="0" presStyleCnt="2"/>
      <dgm:spPr/>
      <dgm:t>
        <a:bodyPr/>
        <a:lstStyle/>
        <a:p>
          <a:endParaRPr lang="tr-TR"/>
        </a:p>
      </dgm:t>
    </dgm:pt>
    <dgm:pt modelId="{066E8C71-89A9-457A-BD08-5C997CDEEBDA}" type="pres">
      <dgm:prSet presAssocID="{F4F19AAB-9523-4921-B85B-93B92593A91E}" presName="text2" presStyleLbl="fgAcc2" presStyleIdx="0" presStyleCnt="2" custScaleX="126101" custScaleY="224364">
        <dgm:presLayoutVars>
          <dgm:chPref val="3"/>
        </dgm:presLayoutVars>
      </dgm:prSet>
      <dgm:spPr/>
      <dgm:t>
        <a:bodyPr/>
        <a:lstStyle/>
        <a:p>
          <a:endParaRPr lang="tr-TR"/>
        </a:p>
      </dgm:t>
    </dgm:pt>
    <dgm:pt modelId="{005F8E2E-3CD4-4B00-A5F2-9602DDE25129}" type="pres">
      <dgm:prSet presAssocID="{F4F19AAB-9523-4921-B85B-93B92593A91E}" presName="hierChild3" presStyleCnt="0"/>
      <dgm:spPr/>
      <dgm:t>
        <a:bodyPr/>
        <a:lstStyle/>
        <a:p>
          <a:endParaRPr lang="tr-TR"/>
        </a:p>
      </dgm:t>
    </dgm:pt>
    <dgm:pt modelId="{8C052748-EBFC-444D-A7E1-24E9C5FA0E34}" type="pres">
      <dgm:prSet presAssocID="{9D4DA638-8BB1-4452-BBDA-DA67C723B7F3}" presName="Name10" presStyleLbl="parChTrans1D2" presStyleIdx="1" presStyleCnt="2"/>
      <dgm:spPr/>
      <dgm:t>
        <a:bodyPr/>
        <a:lstStyle/>
        <a:p>
          <a:endParaRPr lang="tr-TR"/>
        </a:p>
      </dgm:t>
    </dgm:pt>
    <dgm:pt modelId="{F6EF2443-8FD8-4D42-B0B3-FBD3AAA78590}" type="pres">
      <dgm:prSet presAssocID="{F3C3FFBE-5A13-4107-9DE0-A0B61120514F}" presName="hierRoot2" presStyleCnt="0"/>
      <dgm:spPr/>
      <dgm:t>
        <a:bodyPr/>
        <a:lstStyle/>
        <a:p>
          <a:endParaRPr lang="tr-TR"/>
        </a:p>
      </dgm:t>
    </dgm:pt>
    <dgm:pt modelId="{3AF17549-7650-4157-8BE9-9E0539679EF5}" type="pres">
      <dgm:prSet presAssocID="{F3C3FFBE-5A13-4107-9DE0-A0B61120514F}" presName="composite2" presStyleCnt="0"/>
      <dgm:spPr/>
      <dgm:t>
        <a:bodyPr/>
        <a:lstStyle/>
        <a:p>
          <a:endParaRPr lang="tr-TR"/>
        </a:p>
      </dgm:t>
    </dgm:pt>
    <dgm:pt modelId="{7D61849E-7030-487C-BEAB-95CAF9910DFA}" type="pres">
      <dgm:prSet presAssocID="{F3C3FFBE-5A13-4107-9DE0-A0B61120514F}" presName="background2" presStyleLbl="node2" presStyleIdx="1" presStyleCnt="2"/>
      <dgm:spPr/>
      <dgm:t>
        <a:bodyPr/>
        <a:lstStyle/>
        <a:p>
          <a:endParaRPr lang="tr-TR"/>
        </a:p>
      </dgm:t>
    </dgm:pt>
    <dgm:pt modelId="{92CD05BC-2034-4A5B-8D02-E472FC819020}" type="pres">
      <dgm:prSet presAssocID="{F3C3FFBE-5A13-4107-9DE0-A0B61120514F}" presName="text2" presStyleLbl="fgAcc2" presStyleIdx="1" presStyleCnt="2" custScaleX="133122" custScaleY="132776">
        <dgm:presLayoutVars>
          <dgm:chPref val="3"/>
        </dgm:presLayoutVars>
      </dgm:prSet>
      <dgm:spPr/>
      <dgm:t>
        <a:bodyPr/>
        <a:lstStyle/>
        <a:p>
          <a:endParaRPr lang="tr-TR"/>
        </a:p>
      </dgm:t>
    </dgm:pt>
    <dgm:pt modelId="{319270B9-2EE9-47C9-85C3-16EDF7A71E37}" type="pres">
      <dgm:prSet presAssocID="{F3C3FFBE-5A13-4107-9DE0-A0B61120514F}" presName="hierChild3" presStyleCnt="0"/>
      <dgm:spPr/>
      <dgm:t>
        <a:bodyPr/>
        <a:lstStyle/>
        <a:p>
          <a:endParaRPr lang="tr-TR"/>
        </a:p>
      </dgm:t>
    </dgm:pt>
    <dgm:pt modelId="{99BB262B-0E21-4459-9AFD-86EB6C022531}" type="pres">
      <dgm:prSet presAssocID="{592E5602-46C4-4B85-A8CA-D7A4778B51C3}" presName="Name17" presStyleLbl="parChTrans1D3" presStyleIdx="0" presStyleCnt="3"/>
      <dgm:spPr/>
      <dgm:t>
        <a:bodyPr/>
        <a:lstStyle/>
        <a:p>
          <a:endParaRPr lang="tr-TR"/>
        </a:p>
      </dgm:t>
    </dgm:pt>
    <dgm:pt modelId="{06D8B4B8-B45C-4136-BB68-60CD9AC9D9C1}" type="pres">
      <dgm:prSet presAssocID="{BC6C997F-ECA8-470F-9653-80C33DA4A4B1}" presName="hierRoot3" presStyleCnt="0"/>
      <dgm:spPr/>
      <dgm:t>
        <a:bodyPr/>
        <a:lstStyle/>
        <a:p>
          <a:endParaRPr lang="tr-TR"/>
        </a:p>
      </dgm:t>
    </dgm:pt>
    <dgm:pt modelId="{5D11AF1E-EDBA-406E-BA8C-FB5B4B4809C4}" type="pres">
      <dgm:prSet presAssocID="{BC6C997F-ECA8-470F-9653-80C33DA4A4B1}" presName="composite3" presStyleCnt="0"/>
      <dgm:spPr/>
      <dgm:t>
        <a:bodyPr/>
        <a:lstStyle/>
        <a:p>
          <a:endParaRPr lang="tr-TR"/>
        </a:p>
      </dgm:t>
    </dgm:pt>
    <dgm:pt modelId="{2F16EE42-8936-44EF-BA32-4E912BCD1648}" type="pres">
      <dgm:prSet presAssocID="{BC6C997F-ECA8-470F-9653-80C33DA4A4B1}" presName="background3" presStyleLbl="node3" presStyleIdx="0" presStyleCnt="3"/>
      <dgm:spPr/>
      <dgm:t>
        <a:bodyPr/>
        <a:lstStyle/>
        <a:p>
          <a:endParaRPr lang="tr-TR"/>
        </a:p>
      </dgm:t>
    </dgm:pt>
    <dgm:pt modelId="{5339EFA4-5CF8-4418-8D6D-78AF27E1641D}" type="pres">
      <dgm:prSet presAssocID="{BC6C997F-ECA8-470F-9653-80C33DA4A4B1}" presName="text3" presStyleLbl="fgAcc3" presStyleIdx="0" presStyleCnt="3" custScaleX="134160" custScaleY="155271" custLinFactNeighborX="-4358" custLinFactNeighborY="1295">
        <dgm:presLayoutVars>
          <dgm:chPref val="3"/>
        </dgm:presLayoutVars>
      </dgm:prSet>
      <dgm:spPr/>
      <dgm:t>
        <a:bodyPr/>
        <a:lstStyle/>
        <a:p>
          <a:endParaRPr lang="tr-TR"/>
        </a:p>
      </dgm:t>
    </dgm:pt>
    <dgm:pt modelId="{53CE5EC4-0904-4748-A747-836BF5A673DD}" type="pres">
      <dgm:prSet presAssocID="{BC6C997F-ECA8-470F-9653-80C33DA4A4B1}" presName="hierChild4" presStyleCnt="0"/>
      <dgm:spPr/>
      <dgm:t>
        <a:bodyPr/>
        <a:lstStyle/>
        <a:p>
          <a:endParaRPr lang="tr-TR"/>
        </a:p>
      </dgm:t>
    </dgm:pt>
    <dgm:pt modelId="{7B21D95B-DAEB-418C-B117-3715F9D74A55}" type="pres">
      <dgm:prSet presAssocID="{A0F9B3C8-F229-4D61-8CE3-C06C545F2B93}" presName="Name17" presStyleLbl="parChTrans1D3" presStyleIdx="1" presStyleCnt="3"/>
      <dgm:spPr/>
      <dgm:t>
        <a:bodyPr/>
        <a:lstStyle/>
        <a:p>
          <a:endParaRPr lang="tr-TR"/>
        </a:p>
      </dgm:t>
    </dgm:pt>
    <dgm:pt modelId="{6CDA8E6D-ABB2-4C7A-9310-A6F5F480F968}" type="pres">
      <dgm:prSet presAssocID="{DAB94DB1-5F7D-4C99-ABA4-E8AB175A59A9}" presName="hierRoot3" presStyleCnt="0"/>
      <dgm:spPr/>
      <dgm:t>
        <a:bodyPr/>
        <a:lstStyle/>
        <a:p>
          <a:endParaRPr lang="tr-TR"/>
        </a:p>
      </dgm:t>
    </dgm:pt>
    <dgm:pt modelId="{58E783CF-46EC-4166-A93D-245583BA5A8A}" type="pres">
      <dgm:prSet presAssocID="{DAB94DB1-5F7D-4C99-ABA4-E8AB175A59A9}" presName="composite3" presStyleCnt="0"/>
      <dgm:spPr/>
      <dgm:t>
        <a:bodyPr/>
        <a:lstStyle/>
        <a:p>
          <a:endParaRPr lang="tr-TR"/>
        </a:p>
      </dgm:t>
    </dgm:pt>
    <dgm:pt modelId="{FA9CFDEC-A793-4D5D-9DAB-CB6CAD6F25A4}" type="pres">
      <dgm:prSet presAssocID="{DAB94DB1-5F7D-4C99-ABA4-E8AB175A59A9}" presName="background3" presStyleLbl="node3" presStyleIdx="1" presStyleCnt="3"/>
      <dgm:spPr/>
      <dgm:t>
        <a:bodyPr/>
        <a:lstStyle/>
        <a:p>
          <a:endParaRPr lang="tr-TR"/>
        </a:p>
      </dgm:t>
    </dgm:pt>
    <dgm:pt modelId="{011BCC49-00F3-4B32-8618-F8B77A1BAAD4}" type="pres">
      <dgm:prSet presAssocID="{DAB94DB1-5F7D-4C99-ABA4-E8AB175A59A9}" presName="text3" presStyleLbl="fgAcc3" presStyleIdx="1" presStyleCnt="3" custScaleX="130950" custScaleY="151355" custLinFactNeighborX="-3285" custLinFactNeighborY="2543">
        <dgm:presLayoutVars>
          <dgm:chPref val="3"/>
        </dgm:presLayoutVars>
      </dgm:prSet>
      <dgm:spPr/>
      <dgm:t>
        <a:bodyPr/>
        <a:lstStyle/>
        <a:p>
          <a:endParaRPr lang="tr-TR"/>
        </a:p>
      </dgm:t>
    </dgm:pt>
    <dgm:pt modelId="{92F30196-A3CD-4FD2-AA0C-2F5E8DE9C28F}" type="pres">
      <dgm:prSet presAssocID="{DAB94DB1-5F7D-4C99-ABA4-E8AB175A59A9}" presName="hierChild4" presStyleCnt="0"/>
      <dgm:spPr/>
      <dgm:t>
        <a:bodyPr/>
        <a:lstStyle/>
        <a:p>
          <a:endParaRPr lang="tr-TR"/>
        </a:p>
      </dgm:t>
    </dgm:pt>
    <dgm:pt modelId="{B263C499-ABDC-43A6-A265-FC3DA19B2974}" type="pres">
      <dgm:prSet presAssocID="{1BA6F67B-1407-44E7-8F8A-B8889DEC4121}" presName="Name17" presStyleLbl="parChTrans1D3" presStyleIdx="2" presStyleCnt="3"/>
      <dgm:spPr/>
      <dgm:t>
        <a:bodyPr/>
        <a:lstStyle/>
        <a:p>
          <a:endParaRPr lang="tr-TR"/>
        </a:p>
      </dgm:t>
    </dgm:pt>
    <dgm:pt modelId="{ABFDC87E-997B-4568-8F65-3C2C1E5FD893}" type="pres">
      <dgm:prSet presAssocID="{BC8F55CF-495E-415A-A527-2583B4784A50}" presName="hierRoot3" presStyleCnt="0"/>
      <dgm:spPr/>
      <dgm:t>
        <a:bodyPr/>
        <a:lstStyle/>
        <a:p>
          <a:endParaRPr lang="tr-TR"/>
        </a:p>
      </dgm:t>
    </dgm:pt>
    <dgm:pt modelId="{E2ED3FAC-A22E-4B39-8C6A-F8E70C0960EB}" type="pres">
      <dgm:prSet presAssocID="{BC8F55CF-495E-415A-A527-2583B4784A50}" presName="composite3" presStyleCnt="0"/>
      <dgm:spPr/>
      <dgm:t>
        <a:bodyPr/>
        <a:lstStyle/>
        <a:p>
          <a:endParaRPr lang="tr-TR"/>
        </a:p>
      </dgm:t>
    </dgm:pt>
    <dgm:pt modelId="{1AEE15A7-0B05-4773-83F4-60248743EA5E}" type="pres">
      <dgm:prSet presAssocID="{BC8F55CF-495E-415A-A527-2583B4784A50}" presName="background3" presStyleLbl="node3" presStyleIdx="2" presStyleCnt="3"/>
      <dgm:spPr/>
      <dgm:t>
        <a:bodyPr/>
        <a:lstStyle/>
        <a:p>
          <a:endParaRPr lang="tr-TR"/>
        </a:p>
      </dgm:t>
    </dgm:pt>
    <dgm:pt modelId="{A8EDF48D-6171-4EF8-80CE-ABA9507BCB69}" type="pres">
      <dgm:prSet presAssocID="{BC8F55CF-495E-415A-A527-2583B4784A50}" presName="text3" presStyleLbl="fgAcc3" presStyleIdx="2" presStyleCnt="3" custScaleX="136362" custScaleY="150498" custLinFactNeighborX="-541" custLinFactNeighborY="16730">
        <dgm:presLayoutVars>
          <dgm:chPref val="3"/>
        </dgm:presLayoutVars>
      </dgm:prSet>
      <dgm:spPr/>
      <dgm:t>
        <a:bodyPr/>
        <a:lstStyle/>
        <a:p>
          <a:endParaRPr lang="tr-TR"/>
        </a:p>
      </dgm:t>
    </dgm:pt>
    <dgm:pt modelId="{849EEFAF-1698-4B4E-91A7-E71DA915FF67}" type="pres">
      <dgm:prSet presAssocID="{BC8F55CF-495E-415A-A527-2583B4784A50}" presName="hierChild4" presStyleCnt="0"/>
      <dgm:spPr/>
      <dgm:t>
        <a:bodyPr/>
        <a:lstStyle/>
        <a:p>
          <a:endParaRPr lang="tr-TR"/>
        </a:p>
      </dgm:t>
    </dgm:pt>
  </dgm:ptLst>
  <dgm:cxnLst>
    <dgm:cxn modelId="{CAB67178-229D-4871-B7C1-5A7EFD8643FC}" type="presOf" srcId="{1BA6F67B-1407-44E7-8F8A-B8889DEC4121}" destId="{B263C499-ABDC-43A6-A265-FC3DA19B2974}" srcOrd="0" destOrd="0" presId="urn:microsoft.com/office/officeart/2005/8/layout/hierarchy1"/>
    <dgm:cxn modelId="{D5197E5D-C780-42FC-BEE8-768E38FCD118}" srcId="{C95C8926-3ED4-453D-8209-F6D78402E808}" destId="{F3C3FFBE-5A13-4107-9DE0-A0B61120514F}" srcOrd="1" destOrd="0" parTransId="{9D4DA638-8BB1-4452-BBDA-DA67C723B7F3}" sibTransId="{57FF1AF4-4332-4394-8F3F-AE9FFBED9BEA}"/>
    <dgm:cxn modelId="{ECF5E2DB-F5BA-410B-AB9A-5014D3AD7F63}" srcId="{F3C3FFBE-5A13-4107-9DE0-A0B61120514F}" destId="{BC6C997F-ECA8-470F-9653-80C33DA4A4B1}" srcOrd="0" destOrd="0" parTransId="{592E5602-46C4-4B85-A8CA-D7A4778B51C3}" sibTransId="{9510471A-F377-4F56-936F-E8749E6F71DF}"/>
    <dgm:cxn modelId="{76E85AE9-AD3B-49A0-8D8B-8CBA95959907}" type="presOf" srcId="{1F8A10C6-3109-4D77-80E3-3334E1DF6612}" destId="{CEB83E8E-E09C-4204-8E21-4049C753F534}" srcOrd="0" destOrd="0" presId="urn:microsoft.com/office/officeart/2005/8/layout/hierarchy1"/>
    <dgm:cxn modelId="{572E8097-2546-42C5-9A20-80835C40B894}" type="presOf" srcId="{BC6C997F-ECA8-470F-9653-80C33DA4A4B1}" destId="{5339EFA4-5CF8-4418-8D6D-78AF27E1641D}" srcOrd="0" destOrd="0" presId="urn:microsoft.com/office/officeart/2005/8/layout/hierarchy1"/>
    <dgm:cxn modelId="{C5C6CF78-9669-4956-897C-4F471507C5C8}" type="presOf" srcId="{C95C8926-3ED4-453D-8209-F6D78402E808}" destId="{C199811A-626E-4C4F-889D-5AAE183531FE}" srcOrd="0" destOrd="0" presId="urn:microsoft.com/office/officeart/2005/8/layout/hierarchy1"/>
    <dgm:cxn modelId="{A8E929C3-C284-4CCE-A77E-43AEE020460E}" type="presOf" srcId="{F4F19AAB-9523-4921-B85B-93B92593A91E}" destId="{066E8C71-89A9-457A-BD08-5C997CDEEBDA}" srcOrd="0" destOrd="0" presId="urn:microsoft.com/office/officeart/2005/8/layout/hierarchy1"/>
    <dgm:cxn modelId="{34D787FF-CE18-442F-94EB-96C20166940E}" srcId="{C95C8926-3ED4-453D-8209-F6D78402E808}" destId="{F4F19AAB-9523-4921-B85B-93B92593A91E}" srcOrd="0" destOrd="0" parTransId="{1F8A10C6-3109-4D77-80E3-3334E1DF6612}" sibTransId="{7F024B64-E77A-4EC3-ABFE-44DFE23923B2}"/>
    <dgm:cxn modelId="{23400DCF-575F-4897-A8E9-368B4F9F8B1E}" srcId="{F3C3FFBE-5A13-4107-9DE0-A0B61120514F}" destId="{DAB94DB1-5F7D-4C99-ABA4-E8AB175A59A9}" srcOrd="1" destOrd="0" parTransId="{A0F9B3C8-F229-4D61-8CE3-C06C545F2B93}" sibTransId="{23B93138-0799-4CD4-B652-725344965695}"/>
    <dgm:cxn modelId="{19093180-AEC1-4737-A077-97F8E00A972E}" srcId="{F3C3FFBE-5A13-4107-9DE0-A0B61120514F}" destId="{BC8F55CF-495E-415A-A527-2583B4784A50}" srcOrd="2" destOrd="0" parTransId="{1BA6F67B-1407-44E7-8F8A-B8889DEC4121}" sibTransId="{9332174D-2C38-4EE7-8915-1266366382DA}"/>
    <dgm:cxn modelId="{C56C5E66-4892-4DE4-B0B7-F0F3FCE333EC}" srcId="{65DA1472-863C-43AF-9AA8-3B36C346E37D}" destId="{C95C8926-3ED4-453D-8209-F6D78402E808}" srcOrd="0" destOrd="0" parTransId="{134660A9-9FD6-48E0-BAF3-42F9E01B16EF}" sibTransId="{7B31F406-9608-48DC-B802-14EBA8CA71C9}"/>
    <dgm:cxn modelId="{B869262F-FCD8-47D0-92DD-3BABC89C63E1}" type="presOf" srcId="{BC8F55CF-495E-415A-A527-2583B4784A50}" destId="{A8EDF48D-6171-4EF8-80CE-ABA9507BCB69}" srcOrd="0" destOrd="0" presId="urn:microsoft.com/office/officeart/2005/8/layout/hierarchy1"/>
    <dgm:cxn modelId="{E25F091F-543E-4FDF-B2B0-ED892231F813}" type="presOf" srcId="{F3C3FFBE-5A13-4107-9DE0-A0B61120514F}" destId="{92CD05BC-2034-4A5B-8D02-E472FC819020}" srcOrd="0" destOrd="0" presId="urn:microsoft.com/office/officeart/2005/8/layout/hierarchy1"/>
    <dgm:cxn modelId="{9B307355-CDC8-41AE-9563-A87A1B355BD6}" type="presOf" srcId="{592E5602-46C4-4B85-A8CA-D7A4778B51C3}" destId="{99BB262B-0E21-4459-9AFD-86EB6C022531}" srcOrd="0" destOrd="0" presId="urn:microsoft.com/office/officeart/2005/8/layout/hierarchy1"/>
    <dgm:cxn modelId="{1FCD130B-B520-47A7-833F-F718EB5B8249}" type="presOf" srcId="{DAB94DB1-5F7D-4C99-ABA4-E8AB175A59A9}" destId="{011BCC49-00F3-4B32-8618-F8B77A1BAAD4}" srcOrd="0" destOrd="0" presId="urn:microsoft.com/office/officeart/2005/8/layout/hierarchy1"/>
    <dgm:cxn modelId="{4F5F25C9-F90A-41BC-8D17-88C17E15BC95}" type="presOf" srcId="{65DA1472-863C-43AF-9AA8-3B36C346E37D}" destId="{E957FA8A-7FA0-4554-98D9-6C31057A0518}" srcOrd="0" destOrd="0" presId="urn:microsoft.com/office/officeart/2005/8/layout/hierarchy1"/>
    <dgm:cxn modelId="{BB9345EA-9BD2-4399-A183-A697CE28E007}" type="presOf" srcId="{A0F9B3C8-F229-4D61-8CE3-C06C545F2B93}" destId="{7B21D95B-DAEB-418C-B117-3715F9D74A55}" srcOrd="0" destOrd="0" presId="urn:microsoft.com/office/officeart/2005/8/layout/hierarchy1"/>
    <dgm:cxn modelId="{B531DE43-0862-4289-A70D-F9053B598771}" type="presOf" srcId="{9D4DA638-8BB1-4452-BBDA-DA67C723B7F3}" destId="{8C052748-EBFC-444D-A7E1-24E9C5FA0E34}" srcOrd="0" destOrd="0" presId="urn:microsoft.com/office/officeart/2005/8/layout/hierarchy1"/>
    <dgm:cxn modelId="{C29FE244-ED33-4D4C-BE99-68CC4BCDF9BB}" type="presParOf" srcId="{E957FA8A-7FA0-4554-98D9-6C31057A0518}" destId="{07DC76A0-531F-47B0-9963-7E7D2CE09B9A}" srcOrd="0" destOrd="0" presId="urn:microsoft.com/office/officeart/2005/8/layout/hierarchy1"/>
    <dgm:cxn modelId="{7631533F-3ADA-455C-9127-3A6DFAECFBE2}" type="presParOf" srcId="{07DC76A0-531F-47B0-9963-7E7D2CE09B9A}" destId="{EB342107-1099-4EF9-AA39-852B2F461B02}" srcOrd="0" destOrd="0" presId="urn:microsoft.com/office/officeart/2005/8/layout/hierarchy1"/>
    <dgm:cxn modelId="{47539A5F-9AAC-414C-9B46-D2585691A2AF}" type="presParOf" srcId="{EB342107-1099-4EF9-AA39-852B2F461B02}" destId="{E109B8A6-87E3-4ABE-8F6F-CFBDCF7089CF}" srcOrd="0" destOrd="0" presId="urn:microsoft.com/office/officeart/2005/8/layout/hierarchy1"/>
    <dgm:cxn modelId="{9357EE43-C721-408C-B301-5601526ADCA6}" type="presParOf" srcId="{EB342107-1099-4EF9-AA39-852B2F461B02}" destId="{C199811A-626E-4C4F-889D-5AAE183531FE}" srcOrd="1" destOrd="0" presId="urn:microsoft.com/office/officeart/2005/8/layout/hierarchy1"/>
    <dgm:cxn modelId="{9ED2C07B-176B-4ECB-AED4-49711FDC8E40}" type="presParOf" srcId="{07DC76A0-531F-47B0-9963-7E7D2CE09B9A}" destId="{BEB5D20F-8110-4FFA-AED7-D569CE61C4FE}" srcOrd="1" destOrd="0" presId="urn:microsoft.com/office/officeart/2005/8/layout/hierarchy1"/>
    <dgm:cxn modelId="{ABDFC52B-6E5C-4BFC-B145-3422DE0A282E}" type="presParOf" srcId="{BEB5D20F-8110-4FFA-AED7-D569CE61C4FE}" destId="{CEB83E8E-E09C-4204-8E21-4049C753F534}" srcOrd="0" destOrd="0" presId="urn:microsoft.com/office/officeart/2005/8/layout/hierarchy1"/>
    <dgm:cxn modelId="{633C8BCF-F610-4D78-BCFC-E253EEFA8631}" type="presParOf" srcId="{BEB5D20F-8110-4FFA-AED7-D569CE61C4FE}" destId="{022E73E9-2043-4869-93CE-4E8D27547C7A}" srcOrd="1" destOrd="0" presId="urn:microsoft.com/office/officeart/2005/8/layout/hierarchy1"/>
    <dgm:cxn modelId="{EB37EF26-1C71-4E87-AD38-B3BD37D47EAA}" type="presParOf" srcId="{022E73E9-2043-4869-93CE-4E8D27547C7A}" destId="{F51F4A82-C1CF-4E4F-9CC7-973C399E0745}" srcOrd="0" destOrd="0" presId="urn:microsoft.com/office/officeart/2005/8/layout/hierarchy1"/>
    <dgm:cxn modelId="{947DF4A4-FB7E-41E4-9E12-01443F8BA86E}" type="presParOf" srcId="{F51F4A82-C1CF-4E4F-9CC7-973C399E0745}" destId="{28F7828F-8FD7-4428-AC20-F57832C5725B}" srcOrd="0" destOrd="0" presId="urn:microsoft.com/office/officeart/2005/8/layout/hierarchy1"/>
    <dgm:cxn modelId="{ED3C5E3A-263F-4C3B-B525-3C31AC1C2EA7}" type="presParOf" srcId="{F51F4A82-C1CF-4E4F-9CC7-973C399E0745}" destId="{066E8C71-89A9-457A-BD08-5C997CDEEBDA}" srcOrd="1" destOrd="0" presId="urn:microsoft.com/office/officeart/2005/8/layout/hierarchy1"/>
    <dgm:cxn modelId="{73955F23-E69E-48CD-BC0C-284C8DB1DE54}" type="presParOf" srcId="{022E73E9-2043-4869-93CE-4E8D27547C7A}" destId="{005F8E2E-3CD4-4B00-A5F2-9602DDE25129}" srcOrd="1" destOrd="0" presId="urn:microsoft.com/office/officeart/2005/8/layout/hierarchy1"/>
    <dgm:cxn modelId="{1BA92A6C-3422-4BA6-B37A-43F24D6A1EBC}" type="presParOf" srcId="{BEB5D20F-8110-4FFA-AED7-D569CE61C4FE}" destId="{8C052748-EBFC-444D-A7E1-24E9C5FA0E34}" srcOrd="2" destOrd="0" presId="urn:microsoft.com/office/officeart/2005/8/layout/hierarchy1"/>
    <dgm:cxn modelId="{9FC76751-ECA4-4CB4-8870-AB3F16CFA30B}" type="presParOf" srcId="{BEB5D20F-8110-4FFA-AED7-D569CE61C4FE}" destId="{F6EF2443-8FD8-4D42-B0B3-FBD3AAA78590}" srcOrd="3" destOrd="0" presId="urn:microsoft.com/office/officeart/2005/8/layout/hierarchy1"/>
    <dgm:cxn modelId="{BFD1891A-C760-4162-9506-3532D1861C54}" type="presParOf" srcId="{F6EF2443-8FD8-4D42-B0B3-FBD3AAA78590}" destId="{3AF17549-7650-4157-8BE9-9E0539679EF5}" srcOrd="0" destOrd="0" presId="urn:microsoft.com/office/officeart/2005/8/layout/hierarchy1"/>
    <dgm:cxn modelId="{DF61029E-C52C-4CB4-B78C-6BCF95BD4162}" type="presParOf" srcId="{3AF17549-7650-4157-8BE9-9E0539679EF5}" destId="{7D61849E-7030-487C-BEAB-95CAF9910DFA}" srcOrd="0" destOrd="0" presId="urn:microsoft.com/office/officeart/2005/8/layout/hierarchy1"/>
    <dgm:cxn modelId="{E572FB76-2ED8-49FA-B998-A40E2141A806}" type="presParOf" srcId="{3AF17549-7650-4157-8BE9-9E0539679EF5}" destId="{92CD05BC-2034-4A5B-8D02-E472FC819020}" srcOrd="1" destOrd="0" presId="urn:microsoft.com/office/officeart/2005/8/layout/hierarchy1"/>
    <dgm:cxn modelId="{7B3DFA9C-36E7-43AA-806E-85FB5647C953}" type="presParOf" srcId="{F6EF2443-8FD8-4D42-B0B3-FBD3AAA78590}" destId="{319270B9-2EE9-47C9-85C3-16EDF7A71E37}" srcOrd="1" destOrd="0" presId="urn:microsoft.com/office/officeart/2005/8/layout/hierarchy1"/>
    <dgm:cxn modelId="{6865677A-54E1-4DDA-86BF-9B4538DD4130}" type="presParOf" srcId="{319270B9-2EE9-47C9-85C3-16EDF7A71E37}" destId="{99BB262B-0E21-4459-9AFD-86EB6C022531}" srcOrd="0" destOrd="0" presId="urn:microsoft.com/office/officeart/2005/8/layout/hierarchy1"/>
    <dgm:cxn modelId="{42FE0AD0-4E1E-4A08-AA6A-33A2790A2BF3}" type="presParOf" srcId="{319270B9-2EE9-47C9-85C3-16EDF7A71E37}" destId="{06D8B4B8-B45C-4136-BB68-60CD9AC9D9C1}" srcOrd="1" destOrd="0" presId="urn:microsoft.com/office/officeart/2005/8/layout/hierarchy1"/>
    <dgm:cxn modelId="{7C9C6F6C-310C-406C-98F1-73D1CBA7ABB5}" type="presParOf" srcId="{06D8B4B8-B45C-4136-BB68-60CD9AC9D9C1}" destId="{5D11AF1E-EDBA-406E-BA8C-FB5B4B4809C4}" srcOrd="0" destOrd="0" presId="urn:microsoft.com/office/officeart/2005/8/layout/hierarchy1"/>
    <dgm:cxn modelId="{6C50E888-0F0E-466A-90AD-1C4F80A9783B}" type="presParOf" srcId="{5D11AF1E-EDBA-406E-BA8C-FB5B4B4809C4}" destId="{2F16EE42-8936-44EF-BA32-4E912BCD1648}" srcOrd="0" destOrd="0" presId="urn:microsoft.com/office/officeart/2005/8/layout/hierarchy1"/>
    <dgm:cxn modelId="{F495925B-31B2-4F30-AA3B-1D95812D9DAB}" type="presParOf" srcId="{5D11AF1E-EDBA-406E-BA8C-FB5B4B4809C4}" destId="{5339EFA4-5CF8-4418-8D6D-78AF27E1641D}" srcOrd="1" destOrd="0" presId="urn:microsoft.com/office/officeart/2005/8/layout/hierarchy1"/>
    <dgm:cxn modelId="{A3C80F6C-F6A1-4C09-A1AD-CE54F4EF14DE}" type="presParOf" srcId="{06D8B4B8-B45C-4136-BB68-60CD9AC9D9C1}" destId="{53CE5EC4-0904-4748-A747-836BF5A673DD}" srcOrd="1" destOrd="0" presId="urn:microsoft.com/office/officeart/2005/8/layout/hierarchy1"/>
    <dgm:cxn modelId="{7C6BFCB4-B0F2-4C15-86A4-DF5FA1BDB29D}" type="presParOf" srcId="{319270B9-2EE9-47C9-85C3-16EDF7A71E37}" destId="{7B21D95B-DAEB-418C-B117-3715F9D74A55}" srcOrd="2" destOrd="0" presId="urn:microsoft.com/office/officeart/2005/8/layout/hierarchy1"/>
    <dgm:cxn modelId="{CFDF49EC-919D-42E4-8026-34F8C0CE1186}" type="presParOf" srcId="{319270B9-2EE9-47C9-85C3-16EDF7A71E37}" destId="{6CDA8E6D-ABB2-4C7A-9310-A6F5F480F968}" srcOrd="3" destOrd="0" presId="urn:microsoft.com/office/officeart/2005/8/layout/hierarchy1"/>
    <dgm:cxn modelId="{BC2E31CE-573B-4E0B-A56B-64C55D4A3A56}" type="presParOf" srcId="{6CDA8E6D-ABB2-4C7A-9310-A6F5F480F968}" destId="{58E783CF-46EC-4166-A93D-245583BA5A8A}" srcOrd="0" destOrd="0" presId="urn:microsoft.com/office/officeart/2005/8/layout/hierarchy1"/>
    <dgm:cxn modelId="{94F9C4DF-D0B3-4E34-8DB1-0A3BAA375B6F}" type="presParOf" srcId="{58E783CF-46EC-4166-A93D-245583BA5A8A}" destId="{FA9CFDEC-A793-4D5D-9DAB-CB6CAD6F25A4}" srcOrd="0" destOrd="0" presId="urn:microsoft.com/office/officeart/2005/8/layout/hierarchy1"/>
    <dgm:cxn modelId="{F30F2ECE-A144-4A8C-88E1-23EC78C51AB5}" type="presParOf" srcId="{58E783CF-46EC-4166-A93D-245583BA5A8A}" destId="{011BCC49-00F3-4B32-8618-F8B77A1BAAD4}" srcOrd="1" destOrd="0" presId="urn:microsoft.com/office/officeart/2005/8/layout/hierarchy1"/>
    <dgm:cxn modelId="{DF989CB0-621D-49A3-BB46-19676278C067}" type="presParOf" srcId="{6CDA8E6D-ABB2-4C7A-9310-A6F5F480F968}" destId="{92F30196-A3CD-4FD2-AA0C-2F5E8DE9C28F}" srcOrd="1" destOrd="0" presId="urn:microsoft.com/office/officeart/2005/8/layout/hierarchy1"/>
    <dgm:cxn modelId="{5515935C-A5CC-46D2-A0C2-F4A692ED39B6}" type="presParOf" srcId="{319270B9-2EE9-47C9-85C3-16EDF7A71E37}" destId="{B263C499-ABDC-43A6-A265-FC3DA19B2974}" srcOrd="4" destOrd="0" presId="urn:microsoft.com/office/officeart/2005/8/layout/hierarchy1"/>
    <dgm:cxn modelId="{A04FD96F-CC7F-4970-A739-64997F53CC10}" type="presParOf" srcId="{319270B9-2EE9-47C9-85C3-16EDF7A71E37}" destId="{ABFDC87E-997B-4568-8F65-3C2C1E5FD893}" srcOrd="5" destOrd="0" presId="urn:microsoft.com/office/officeart/2005/8/layout/hierarchy1"/>
    <dgm:cxn modelId="{8676207E-FA2C-497E-8BA6-1B87713B5403}" type="presParOf" srcId="{ABFDC87E-997B-4568-8F65-3C2C1E5FD893}" destId="{E2ED3FAC-A22E-4B39-8C6A-F8E70C0960EB}" srcOrd="0" destOrd="0" presId="urn:microsoft.com/office/officeart/2005/8/layout/hierarchy1"/>
    <dgm:cxn modelId="{E312465A-3587-4749-B2B5-840A38B1C82A}" type="presParOf" srcId="{E2ED3FAC-A22E-4B39-8C6A-F8E70C0960EB}" destId="{1AEE15A7-0B05-4773-83F4-60248743EA5E}" srcOrd="0" destOrd="0" presId="urn:microsoft.com/office/officeart/2005/8/layout/hierarchy1"/>
    <dgm:cxn modelId="{41DECE34-0E4C-4C8C-A290-8F5EAED8E2C6}" type="presParOf" srcId="{E2ED3FAC-A22E-4B39-8C6A-F8E70C0960EB}" destId="{A8EDF48D-6171-4EF8-80CE-ABA9507BCB69}" srcOrd="1" destOrd="0" presId="urn:microsoft.com/office/officeart/2005/8/layout/hierarchy1"/>
    <dgm:cxn modelId="{A10843DF-175F-47C3-AF3D-60E7901AF0D7}" type="presParOf" srcId="{ABFDC87E-997B-4568-8F65-3C2C1E5FD893}" destId="{849EEFAF-1698-4B4E-91A7-E71DA915FF67}"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B11181-738A-4B95-99EF-5944E8540FCE}" type="doc">
      <dgm:prSet loTypeId="urn:microsoft.com/office/officeart/2008/layout/HorizontalMultiLevelHierarchy" loCatId="hierarchy" qsTypeId="urn:microsoft.com/office/officeart/2005/8/quickstyle/3d7" qsCatId="3D" csTypeId="urn:microsoft.com/office/officeart/2005/8/colors/colorful1#5" csCatId="colorful" phldr="1"/>
      <dgm:spPr/>
      <dgm:t>
        <a:bodyPr/>
        <a:lstStyle/>
        <a:p>
          <a:endParaRPr lang="tr-TR"/>
        </a:p>
      </dgm:t>
    </dgm:pt>
    <dgm:pt modelId="{49E448CA-B4E3-4A0D-B4F8-4B4BA1DAF58B}">
      <dgm:prSet phldrT="[Metin]" custT="1"/>
      <dgm:spPr/>
      <dgm:t>
        <a:bodyPr/>
        <a:lstStyle/>
        <a:p>
          <a:r>
            <a:rPr lang="tr-TR" sz="2600" b="1" dirty="0" smtClean="0"/>
            <a:t>CHARACTERIZATION</a:t>
          </a:r>
          <a:endParaRPr lang="tr-TR" sz="2600" b="1" dirty="0"/>
        </a:p>
      </dgm:t>
    </dgm:pt>
    <dgm:pt modelId="{282FE321-1161-43C9-8490-9A9E3659C142}" type="parTrans" cxnId="{761788AB-F6C0-4D64-8FD0-805A635A206F}">
      <dgm:prSet/>
      <dgm:spPr/>
      <dgm:t>
        <a:bodyPr/>
        <a:lstStyle/>
        <a:p>
          <a:endParaRPr lang="tr-TR" sz="2000" b="1"/>
        </a:p>
      </dgm:t>
    </dgm:pt>
    <dgm:pt modelId="{B58677C0-163A-4292-99C0-19FF7AD0DD69}" type="sibTrans" cxnId="{761788AB-F6C0-4D64-8FD0-805A635A206F}">
      <dgm:prSet/>
      <dgm:spPr/>
      <dgm:t>
        <a:bodyPr/>
        <a:lstStyle/>
        <a:p>
          <a:endParaRPr lang="tr-TR" sz="2000" b="1"/>
        </a:p>
      </dgm:t>
    </dgm:pt>
    <dgm:pt modelId="{0DB68A8F-9CFD-4C4A-BEB3-F25F796F89DD}">
      <dgm:prSet phldrT="[Metin]" custT="1"/>
      <dgm:spPr/>
      <dgm:t>
        <a:bodyPr/>
        <a:lstStyle/>
        <a:p>
          <a:r>
            <a:rPr lang="tr-TR" altLang="ko-KR" sz="2200" b="1" dirty="0" err="1" smtClean="0">
              <a:latin typeface="+mn-lt"/>
              <a:ea typeface="굴림" pitchFamily="34" charset="-127"/>
            </a:rPr>
            <a:t>Particle</a:t>
          </a:r>
          <a:r>
            <a:rPr lang="tr-TR" altLang="ko-KR" sz="2200" b="1" dirty="0" smtClean="0">
              <a:latin typeface="+mn-lt"/>
              <a:ea typeface="굴림" pitchFamily="34" charset="-127"/>
            </a:rPr>
            <a:t> Size</a:t>
          </a:r>
          <a:endParaRPr lang="tr-TR" sz="2200" b="1" dirty="0">
            <a:latin typeface="+mn-lt"/>
          </a:endParaRPr>
        </a:p>
      </dgm:t>
    </dgm:pt>
    <dgm:pt modelId="{2DFF99E7-1D8D-4F4D-AD6D-321A051D1A56}" type="parTrans" cxnId="{7C6CF0A7-136E-4205-91F4-823F72664594}">
      <dgm:prSet custT="1"/>
      <dgm:spPr/>
      <dgm:t>
        <a:bodyPr/>
        <a:lstStyle/>
        <a:p>
          <a:endParaRPr lang="tr-TR" sz="2000" b="1"/>
        </a:p>
      </dgm:t>
    </dgm:pt>
    <dgm:pt modelId="{C228C8E6-D87C-4075-BEDA-F84731765974}" type="sibTrans" cxnId="{7C6CF0A7-136E-4205-91F4-823F72664594}">
      <dgm:prSet/>
      <dgm:spPr/>
      <dgm:t>
        <a:bodyPr/>
        <a:lstStyle/>
        <a:p>
          <a:endParaRPr lang="tr-TR" sz="2000" b="1"/>
        </a:p>
      </dgm:t>
    </dgm:pt>
    <dgm:pt modelId="{E7F4C01F-F484-4DA2-A230-72ECE3FEC0BE}">
      <dgm:prSet phldrT="[Metin]" custT="1"/>
      <dgm:spPr/>
      <dgm:t>
        <a:bodyPr/>
        <a:lstStyle/>
        <a:p>
          <a:r>
            <a:rPr lang="tr-TR" sz="2400" b="1" dirty="0" err="1" smtClean="0"/>
            <a:t>pH</a:t>
          </a:r>
          <a:r>
            <a:rPr lang="tr-TR" sz="2400" b="1" dirty="0" smtClean="0"/>
            <a:t> </a:t>
          </a:r>
          <a:r>
            <a:rPr lang="tr-TR" sz="2200" b="1" dirty="0" smtClean="0"/>
            <a:t>Value</a:t>
          </a:r>
          <a:endParaRPr lang="tr-TR" sz="2200" b="1" dirty="0"/>
        </a:p>
      </dgm:t>
    </dgm:pt>
    <dgm:pt modelId="{6394A3D3-28C6-4F3A-AEDB-1ADE3F470B3A}" type="parTrans" cxnId="{2AEC2313-7A67-445C-A18A-DA1CF71F3791}">
      <dgm:prSet custT="1"/>
      <dgm:spPr/>
      <dgm:t>
        <a:bodyPr/>
        <a:lstStyle/>
        <a:p>
          <a:endParaRPr lang="tr-TR" sz="2000" b="1"/>
        </a:p>
      </dgm:t>
    </dgm:pt>
    <dgm:pt modelId="{3C4DBB22-D0CB-41A2-8BED-48BD8A225BB1}" type="sibTrans" cxnId="{2AEC2313-7A67-445C-A18A-DA1CF71F3791}">
      <dgm:prSet/>
      <dgm:spPr/>
      <dgm:t>
        <a:bodyPr/>
        <a:lstStyle/>
        <a:p>
          <a:endParaRPr lang="tr-TR" sz="2000" b="1"/>
        </a:p>
      </dgm:t>
    </dgm:pt>
    <dgm:pt modelId="{99A352B2-140A-401B-A78E-BDB9B5A3C1C9}">
      <dgm:prSet phldrT="[Metin]" custT="1"/>
      <dgm:spPr/>
      <dgm:t>
        <a:bodyPr/>
        <a:lstStyle/>
        <a:p>
          <a:r>
            <a:rPr lang="tr-TR" sz="2200" b="1" dirty="0" err="1" smtClean="0"/>
            <a:t>Morphology</a:t>
          </a:r>
          <a:endParaRPr lang="tr-TR" sz="2200" b="1" dirty="0"/>
        </a:p>
      </dgm:t>
    </dgm:pt>
    <dgm:pt modelId="{974D5284-0110-4045-9C5B-A081DEE423EA}" type="parTrans" cxnId="{B52DF8F2-A24F-49DF-ADAE-315110B7CC00}">
      <dgm:prSet custT="1"/>
      <dgm:spPr/>
      <dgm:t>
        <a:bodyPr/>
        <a:lstStyle/>
        <a:p>
          <a:endParaRPr lang="tr-TR" sz="2000" b="1"/>
        </a:p>
      </dgm:t>
    </dgm:pt>
    <dgm:pt modelId="{D76CE0F9-B092-47C4-9A9C-587FDF311C6C}" type="sibTrans" cxnId="{B52DF8F2-A24F-49DF-ADAE-315110B7CC00}">
      <dgm:prSet/>
      <dgm:spPr/>
      <dgm:t>
        <a:bodyPr/>
        <a:lstStyle/>
        <a:p>
          <a:endParaRPr lang="tr-TR" sz="2000" b="1"/>
        </a:p>
      </dgm:t>
    </dgm:pt>
    <dgm:pt modelId="{7307DEA4-3DF0-4875-A2D9-D0C8A0E38B5A}">
      <dgm:prSet phldrT="[Metin]" custT="1"/>
      <dgm:spPr/>
      <dgm:t>
        <a:bodyPr/>
        <a:lstStyle/>
        <a:p>
          <a:r>
            <a:rPr lang="tr-TR" altLang="ko-KR" sz="2200" b="1" dirty="0" err="1" smtClean="0">
              <a:latin typeface="+mn-lt"/>
              <a:ea typeface="굴림" pitchFamily="34" charset="-127"/>
            </a:rPr>
            <a:t>Thermal</a:t>
          </a:r>
          <a:r>
            <a:rPr lang="tr-TR" altLang="ko-KR" sz="2200" b="1" dirty="0" smtClean="0">
              <a:latin typeface="+mn-lt"/>
              <a:ea typeface="굴림" pitchFamily="34" charset="-127"/>
            </a:rPr>
            <a:t> Analysis (DSC)</a:t>
          </a:r>
          <a:endParaRPr lang="tr-TR" sz="2200" b="1" dirty="0">
            <a:latin typeface="+mn-lt"/>
          </a:endParaRPr>
        </a:p>
      </dgm:t>
    </dgm:pt>
    <dgm:pt modelId="{5C2E01DE-E2D1-47D3-9C94-62A7E9AFA488}" type="parTrans" cxnId="{FF376604-F5E4-4847-B6A5-BE620E2C7AF6}">
      <dgm:prSet custT="1"/>
      <dgm:spPr/>
      <dgm:t>
        <a:bodyPr/>
        <a:lstStyle/>
        <a:p>
          <a:endParaRPr lang="tr-TR" sz="2000" b="1"/>
        </a:p>
      </dgm:t>
    </dgm:pt>
    <dgm:pt modelId="{6CD44257-EEA5-4A3F-8ABA-AFF7B023260A}" type="sibTrans" cxnId="{FF376604-F5E4-4847-B6A5-BE620E2C7AF6}">
      <dgm:prSet/>
      <dgm:spPr/>
      <dgm:t>
        <a:bodyPr/>
        <a:lstStyle/>
        <a:p>
          <a:endParaRPr lang="tr-TR" sz="2000" b="1"/>
        </a:p>
      </dgm:t>
    </dgm:pt>
    <dgm:pt modelId="{538877F0-0298-4196-8553-0CBAB88C7A45}">
      <dgm:prSet phldrT="[Metin]" custT="1"/>
      <dgm:spPr/>
      <dgm:t>
        <a:bodyPr/>
        <a:lstStyle/>
        <a:p>
          <a:r>
            <a:rPr lang="tr-TR" sz="2200" b="1" dirty="0" smtClean="0"/>
            <a:t>X-Ray </a:t>
          </a:r>
          <a:r>
            <a:rPr lang="tr-TR" sz="2200" b="1" dirty="0" err="1" smtClean="0"/>
            <a:t>Diffraction</a:t>
          </a:r>
          <a:r>
            <a:rPr lang="tr-TR" sz="2200" b="1" dirty="0" smtClean="0"/>
            <a:t> (XRD) Analysis</a:t>
          </a:r>
          <a:endParaRPr lang="tr-TR" sz="2200" b="1" dirty="0"/>
        </a:p>
      </dgm:t>
    </dgm:pt>
    <dgm:pt modelId="{2422B8DD-A42A-47A6-948B-D55A37EA25B5}" type="parTrans" cxnId="{9070FF6E-8FDF-4744-A99C-C39D025C7D06}">
      <dgm:prSet custT="1"/>
      <dgm:spPr/>
      <dgm:t>
        <a:bodyPr/>
        <a:lstStyle/>
        <a:p>
          <a:endParaRPr lang="tr-TR" sz="2000" b="1"/>
        </a:p>
      </dgm:t>
    </dgm:pt>
    <dgm:pt modelId="{64658839-B744-4638-A9DF-BEC1A48C0E47}" type="sibTrans" cxnId="{9070FF6E-8FDF-4744-A99C-C39D025C7D06}">
      <dgm:prSet/>
      <dgm:spPr/>
      <dgm:t>
        <a:bodyPr/>
        <a:lstStyle/>
        <a:p>
          <a:endParaRPr lang="tr-TR" sz="2000" b="1"/>
        </a:p>
      </dgm:t>
    </dgm:pt>
    <dgm:pt modelId="{287871B5-262A-4355-ABB9-A390E224BE01}">
      <dgm:prSet phldrT="[Metin]" custT="1"/>
      <dgm:spPr/>
      <dgm:t>
        <a:bodyPr/>
        <a:lstStyle/>
        <a:p>
          <a:r>
            <a:rPr lang="tr-TR" sz="2200" b="1" dirty="0" err="1" smtClean="0"/>
            <a:t>Infrared</a:t>
          </a:r>
          <a:r>
            <a:rPr lang="tr-TR" sz="2200" b="1" dirty="0" smtClean="0"/>
            <a:t> (IR) Analysis</a:t>
          </a:r>
          <a:endParaRPr lang="tr-TR" sz="2200" b="1" dirty="0"/>
        </a:p>
      </dgm:t>
    </dgm:pt>
    <dgm:pt modelId="{6A77A87E-3D61-4DA3-93E8-837BF361FD35}" type="parTrans" cxnId="{D9224F8B-DE74-4E9A-A612-4CF7F8ABA10D}">
      <dgm:prSet custT="1"/>
      <dgm:spPr/>
      <dgm:t>
        <a:bodyPr/>
        <a:lstStyle/>
        <a:p>
          <a:endParaRPr lang="tr-TR" sz="2000" b="1"/>
        </a:p>
      </dgm:t>
    </dgm:pt>
    <dgm:pt modelId="{2A2F8376-2526-4455-9DF1-07687337F737}" type="sibTrans" cxnId="{D9224F8B-DE74-4E9A-A612-4CF7F8ABA10D}">
      <dgm:prSet/>
      <dgm:spPr/>
      <dgm:t>
        <a:bodyPr/>
        <a:lstStyle/>
        <a:p>
          <a:endParaRPr lang="tr-TR" sz="2000" b="1"/>
        </a:p>
      </dgm:t>
    </dgm:pt>
    <dgm:pt modelId="{2F5F508C-6EEA-4127-B5E3-2BB2EFD004E0}">
      <dgm:prSet phldrT="[Metin]" custT="1"/>
      <dgm:spPr/>
      <dgm:t>
        <a:bodyPr/>
        <a:lstStyle/>
        <a:p>
          <a:r>
            <a:rPr lang="tr-TR" sz="2200" b="1" dirty="0" err="1" smtClean="0"/>
            <a:t>Cytotoxicity</a:t>
          </a:r>
          <a:endParaRPr lang="tr-TR" sz="2200" b="1" dirty="0" smtClean="0"/>
        </a:p>
      </dgm:t>
    </dgm:pt>
    <dgm:pt modelId="{F6FDA2F0-3A7A-4441-B6F0-A853D0893F13}" type="parTrans" cxnId="{1024A1DF-B60D-4FE9-ABF6-80A4057188AB}">
      <dgm:prSet custT="1"/>
      <dgm:spPr/>
      <dgm:t>
        <a:bodyPr/>
        <a:lstStyle/>
        <a:p>
          <a:endParaRPr lang="tr-TR" sz="2000" b="1"/>
        </a:p>
      </dgm:t>
    </dgm:pt>
    <dgm:pt modelId="{A7FB9DFD-7B56-4B33-879C-8F77D42AE739}" type="sibTrans" cxnId="{1024A1DF-B60D-4FE9-ABF6-80A4057188AB}">
      <dgm:prSet/>
      <dgm:spPr/>
      <dgm:t>
        <a:bodyPr/>
        <a:lstStyle/>
        <a:p>
          <a:endParaRPr lang="tr-TR" sz="2000" b="1"/>
        </a:p>
      </dgm:t>
    </dgm:pt>
    <dgm:pt modelId="{DC80A9EC-7370-4C28-B8A5-FEC1C4EA13BB}">
      <dgm:prSet custT="1"/>
      <dgm:spPr/>
      <dgm:t>
        <a:bodyPr/>
        <a:lstStyle/>
        <a:p>
          <a:r>
            <a:rPr lang="tr-TR" sz="2200" b="1" dirty="0" smtClean="0"/>
            <a:t>Zeta </a:t>
          </a:r>
          <a:r>
            <a:rPr lang="tr-TR" sz="2200" b="1" dirty="0" err="1" smtClean="0"/>
            <a:t>Potential</a:t>
          </a:r>
          <a:endParaRPr lang="tr-TR" sz="2200" b="1" dirty="0"/>
        </a:p>
      </dgm:t>
    </dgm:pt>
    <dgm:pt modelId="{9AB6595F-CD4E-4035-A3FF-4BFBB46D4CE2}" type="parTrans" cxnId="{112D3BF5-A4DC-45B9-86EC-473714A7DD3C}">
      <dgm:prSet/>
      <dgm:spPr/>
      <dgm:t>
        <a:bodyPr/>
        <a:lstStyle/>
        <a:p>
          <a:endParaRPr lang="tr-TR"/>
        </a:p>
      </dgm:t>
    </dgm:pt>
    <dgm:pt modelId="{18CDE9E6-19B6-4EA3-A4EC-9FA1DF45DDD9}" type="sibTrans" cxnId="{112D3BF5-A4DC-45B9-86EC-473714A7DD3C}">
      <dgm:prSet/>
      <dgm:spPr/>
      <dgm:t>
        <a:bodyPr/>
        <a:lstStyle/>
        <a:p>
          <a:endParaRPr lang="tr-TR"/>
        </a:p>
      </dgm:t>
    </dgm:pt>
    <dgm:pt modelId="{BA670770-7A47-42E9-89B6-966AC2802F0C}" type="pres">
      <dgm:prSet presAssocID="{20B11181-738A-4B95-99EF-5944E8540FCE}" presName="Name0" presStyleCnt="0">
        <dgm:presLayoutVars>
          <dgm:chPref val="1"/>
          <dgm:dir/>
          <dgm:animOne val="branch"/>
          <dgm:animLvl val="lvl"/>
          <dgm:resizeHandles val="exact"/>
        </dgm:presLayoutVars>
      </dgm:prSet>
      <dgm:spPr/>
      <dgm:t>
        <a:bodyPr/>
        <a:lstStyle/>
        <a:p>
          <a:endParaRPr lang="tr-TR"/>
        </a:p>
      </dgm:t>
    </dgm:pt>
    <dgm:pt modelId="{DED26DF4-A150-483D-AA33-174D20E98C72}" type="pres">
      <dgm:prSet presAssocID="{49E448CA-B4E3-4A0D-B4F8-4B4BA1DAF58B}" presName="root1" presStyleCnt="0"/>
      <dgm:spPr/>
      <dgm:t>
        <a:bodyPr/>
        <a:lstStyle/>
        <a:p>
          <a:endParaRPr lang="tr-TR"/>
        </a:p>
      </dgm:t>
    </dgm:pt>
    <dgm:pt modelId="{9F08026F-414E-470D-B36A-370C2EE84FAD}" type="pres">
      <dgm:prSet presAssocID="{49E448CA-B4E3-4A0D-B4F8-4B4BA1DAF58B}" presName="LevelOneTextNode" presStyleLbl="node0" presStyleIdx="0" presStyleCnt="1" custLinFactNeighborX="-4979" custLinFactNeighborY="-3231">
        <dgm:presLayoutVars>
          <dgm:chPref val="3"/>
        </dgm:presLayoutVars>
      </dgm:prSet>
      <dgm:spPr/>
      <dgm:t>
        <a:bodyPr/>
        <a:lstStyle/>
        <a:p>
          <a:endParaRPr lang="tr-TR"/>
        </a:p>
      </dgm:t>
    </dgm:pt>
    <dgm:pt modelId="{B95A8519-5941-4F6B-B773-0E4DEBC34397}" type="pres">
      <dgm:prSet presAssocID="{49E448CA-B4E3-4A0D-B4F8-4B4BA1DAF58B}" presName="level2hierChild" presStyleCnt="0"/>
      <dgm:spPr/>
      <dgm:t>
        <a:bodyPr/>
        <a:lstStyle/>
        <a:p>
          <a:endParaRPr lang="tr-TR"/>
        </a:p>
      </dgm:t>
    </dgm:pt>
    <dgm:pt modelId="{BA56FA8E-0E5E-491B-B40A-6522BD522AE9}" type="pres">
      <dgm:prSet presAssocID="{2DFF99E7-1D8D-4F4D-AD6D-321A051D1A56}" presName="conn2-1" presStyleLbl="parChTrans1D2" presStyleIdx="0" presStyleCnt="8"/>
      <dgm:spPr/>
      <dgm:t>
        <a:bodyPr/>
        <a:lstStyle/>
        <a:p>
          <a:endParaRPr lang="tr-TR"/>
        </a:p>
      </dgm:t>
    </dgm:pt>
    <dgm:pt modelId="{7C4F5793-F4D1-4017-AC42-79732468B32B}" type="pres">
      <dgm:prSet presAssocID="{2DFF99E7-1D8D-4F4D-AD6D-321A051D1A56}" presName="connTx" presStyleLbl="parChTrans1D2" presStyleIdx="0" presStyleCnt="8"/>
      <dgm:spPr/>
      <dgm:t>
        <a:bodyPr/>
        <a:lstStyle/>
        <a:p>
          <a:endParaRPr lang="tr-TR"/>
        </a:p>
      </dgm:t>
    </dgm:pt>
    <dgm:pt modelId="{2A76B6EE-C2A6-4D8A-8DC7-B25D4CAEF02C}" type="pres">
      <dgm:prSet presAssocID="{0DB68A8F-9CFD-4C4A-BEB3-F25F796F89DD}" presName="root2" presStyleCnt="0"/>
      <dgm:spPr/>
      <dgm:t>
        <a:bodyPr/>
        <a:lstStyle/>
        <a:p>
          <a:endParaRPr lang="tr-TR"/>
        </a:p>
      </dgm:t>
    </dgm:pt>
    <dgm:pt modelId="{3FF18A1E-1DCA-430F-BB74-6D6BE1369472}" type="pres">
      <dgm:prSet presAssocID="{0DB68A8F-9CFD-4C4A-BEB3-F25F796F89DD}" presName="LevelTwoTextNode" presStyleLbl="node2" presStyleIdx="0" presStyleCnt="8" custScaleX="208681">
        <dgm:presLayoutVars>
          <dgm:chPref val="3"/>
        </dgm:presLayoutVars>
      </dgm:prSet>
      <dgm:spPr/>
      <dgm:t>
        <a:bodyPr/>
        <a:lstStyle/>
        <a:p>
          <a:endParaRPr lang="tr-TR"/>
        </a:p>
      </dgm:t>
    </dgm:pt>
    <dgm:pt modelId="{FF897D0A-6F9A-46B9-8ACE-2373C65EB2FF}" type="pres">
      <dgm:prSet presAssocID="{0DB68A8F-9CFD-4C4A-BEB3-F25F796F89DD}" presName="level3hierChild" presStyleCnt="0"/>
      <dgm:spPr/>
      <dgm:t>
        <a:bodyPr/>
        <a:lstStyle/>
        <a:p>
          <a:endParaRPr lang="tr-TR"/>
        </a:p>
      </dgm:t>
    </dgm:pt>
    <dgm:pt modelId="{DA1A57A4-5DB5-45CA-B6AC-DFD4AF9948FE}" type="pres">
      <dgm:prSet presAssocID="{9AB6595F-CD4E-4035-A3FF-4BFBB46D4CE2}" presName="conn2-1" presStyleLbl="parChTrans1D2" presStyleIdx="1" presStyleCnt="8"/>
      <dgm:spPr/>
      <dgm:t>
        <a:bodyPr/>
        <a:lstStyle/>
        <a:p>
          <a:endParaRPr lang="tr-TR"/>
        </a:p>
      </dgm:t>
    </dgm:pt>
    <dgm:pt modelId="{5858DEEF-8EAA-49FE-BB0D-354AE2481512}" type="pres">
      <dgm:prSet presAssocID="{9AB6595F-CD4E-4035-A3FF-4BFBB46D4CE2}" presName="connTx" presStyleLbl="parChTrans1D2" presStyleIdx="1" presStyleCnt="8"/>
      <dgm:spPr/>
      <dgm:t>
        <a:bodyPr/>
        <a:lstStyle/>
        <a:p>
          <a:endParaRPr lang="tr-TR"/>
        </a:p>
      </dgm:t>
    </dgm:pt>
    <dgm:pt modelId="{D5AA03EC-BFF3-48F6-926D-5678C5B4C589}" type="pres">
      <dgm:prSet presAssocID="{DC80A9EC-7370-4C28-B8A5-FEC1C4EA13BB}" presName="root2" presStyleCnt="0"/>
      <dgm:spPr/>
    </dgm:pt>
    <dgm:pt modelId="{3624801E-8B47-439B-86E9-A726896F384F}" type="pres">
      <dgm:prSet presAssocID="{DC80A9EC-7370-4C28-B8A5-FEC1C4EA13BB}" presName="LevelTwoTextNode" presStyleLbl="node2" presStyleIdx="1" presStyleCnt="8" custScaleX="208655">
        <dgm:presLayoutVars>
          <dgm:chPref val="3"/>
        </dgm:presLayoutVars>
      </dgm:prSet>
      <dgm:spPr/>
      <dgm:t>
        <a:bodyPr/>
        <a:lstStyle/>
        <a:p>
          <a:endParaRPr lang="tr-TR"/>
        </a:p>
      </dgm:t>
    </dgm:pt>
    <dgm:pt modelId="{2AA36DA0-641A-4FF5-94EA-158B89C71E60}" type="pres">
      <dgm:prSet presAssocID="{DC80A9EC-7370-4C28-B8A5-FEC1C4EA13BB}" presName="level3hierChild" presStyleCnt="0"/>
      <dgm:spPr/>
    </dgm:pt>
    <dgm:pt modelId="{7C46BF43-E24B-4EE8-A9AC-7E6CEF2F0931}" type="pres">
      <dgm:prSet presAssocID="{6394A3D3-28C6-4F3A-AEDB-1ADE3F470B3A}" presName="conn2-1" presStyleLbl="parChTrans1D2" presStyleIdx="2" presStyleCnt="8"/>
      <dgm:spPr/>
      <dgm:t>
        <a:bodyPr/>
        <a:lstStyle/>
        <a:p>
          <a:endParaRPr lang="tr-TR"/>
        </a:p>
      </dgm:t>
    </dgm:pt>
    <dgm:pt modelId="{A4B11805-A9EA-4C82-9C10-95D518F8264D}" type="pres">
      <dgm:prSet presAssocID="{6394A3D3-28C6-4F3A-AEDB-1ADE3F470B3A}" presName="connTx" presStyleLbl="parChTrans1D2" presStyleIdx="2" presStyleCnt="8"/>
      <dgm:spPr/>
      <dgm:t>
        <a:bodyPr/>
        <a:lstStyle/>
        <a:p>
          <a:endParaRPr lang="tr-TR"/>
        </a:p>
      </dgm:t>
    </dgm:pt>
    <dgm:pt modelId="{D0A065FB-64B9-442E-B58F-A79CC58D8AE8}" type="pres">
      <dgm:prSet presAssocID="{E7F4C01F-F484-4DA2-A230-72ECE3FEC0BE}" presName="root2" presStyleCnt="0"/>
      <dgm:spPr/>
      <dgm:t>
        <a:bodyPr/>
        <a:lstStyle/>
        <a:p>
          <a:endParaRPr lang="tr-TR"/>
        </a:p>
      </dgm:t>
    </dgm:pt>
    <dgm:pt modelId="{A074889F-A4D0-4D51-8619-BC4E3C65F55E}" type="pres">
      <dgm:prSet presAssocID="{E7F4C01F-F484-4DA2-A230-72ECE3FEC0BE}" presName="LevelTwoTextNode" presStyleLbl="node2" presStyleIdx="2" presStyleCnt="8" custScaleX="208681">
        <dgm:presLayoutVars>
          <dgm:chPref val="3"/>
        </dgm:presLayoutVars>
      </dgm:prSet>
      <dgm:spPr/>
      <dgm:t>
        <a:bodyPr/>
        <a:lstStyle/>
        <a:p>
          <a:endParaRPr lang="tr-TR"/>
        </a:p>
      </dgm:t>
    </dgm:pt>
    <dgm:pt modelId="{DDC4AAF3-CF27-49AD-92D5-84B50DB560EA}" type="pres">
      <dgm:prSet presAssocID="{E7F4C01F-F484-4DA2-A230-72ECE3FEC0BE}" presName="level3hierChild" presStyleCnt="0"/>
      <dgm:spPr/>
      <dgm:t>
        <a:bodyPr/>
        <a:lstStyle/>
        <a:p>
          <a:endParaRPr lang="tr-TR"/>
        </a:p>
      </dgm:t>
    </dgm:pt>
    <dgm:pt modelId="{15AF9E08-50BB-43B0-A722-0AF01FD29598}" type="pres">
      <dgm:prSet presAssocID="{974D5284-0110-4045-9C5B-A081DEE423EA}" presName="conn2-1" presStyleLbl="parChTrans1D2" presStyleIdx="3" presStyleCnt="8"/>
      <dgm:spPr/>
      <dgm:t>
        <a:bodyPr/>
        <a:lstStyle/>
        <a:p>
          <a:endParaRPr lang="tr-TR"/>
        </a:p>
      </dgm:t>
    </dgm:pt>
    <dgm:pt modelId="{2846DD2C-564F-4933-B210-1A8B8C791B26}" type="pres">
      <dgm:prSet presAssocID="{974D5284-0110-4045-9C5B-A081DEE423EA}" presName="connTx" presStyleLbl="parChTrans1D2" presStyleIdx="3" presStyleCnt="8"/>
      <dgm:spPr/>
      <dgm:t>
        <a:bodyPr/>
        <a:lstStyle/>
        <a:p>
          <a:endParaRPr lang="tr-TR"/>
        </a:p>
      </dgm:t>
    </dgm:pt>
    <dgm:pt modelId="{6A8B14F3-C72F-4CDE-AB0A-9A0626FF895E}" type="pres">
      <dgm:prSet presAssocID="{99A352B2-140A-401B-A78E-BDB9B5A3C1C9}" presName="root2" presStyleCnt="0"/>
      <dgm:spPr/>
      <dgm:t>
        <a:bodyPr/>
        <a:lstStyle/>
        <a:p>
          <a:endParaRPr lang="tr-TR"/>
        </a:p>
      </dgm:t>
    </dgm:pt>
    <dgm:pt modelId="{AC889C60-4B32-4F29-BB03-86878A3DB5DE}" type="pres">
      <dgm:prSet presAssocID="{99A352B2-140A-401B-A78E-BDB9B5A3C1C9}" presName="LevelTwoTextNode" presStyleLbl="node2" presStyleIdx="3" presStyleCnt="8" custScaleX="208681" custLinFactNeighborX="484" custLinFactNeighborY="-5495">
        <dgm:presLayoutVars>
          <dgm:chPref val="3"/>
        </dgm:presLayoutVars>
      </dgm:prSet>
      <dgm:spPr/>
      <dgm:t>
        <a:bodyPr/>
        <a:lstStyle/>
        <a:p>
          <a:endParaRPr lang="tr-TR"/>
        </a:p>
      </dgm:t>
    </dgm:pt>
    <dgm:pt modelId="{7508040B-DA16-4AC9-96D4-ADF49A0BB44E}" type="pres">
      <dgm:prSet presAssocID="{99A352B2-140A-401B-A78E-BDB9B5A3C1C9}" presName="level3hierChild" presStyleCnt="0"/>
      <dgm:spPr/>
      <dgm:t>
        <a:bodyPr/>
        <a:lstStyle/>
        <a:p>
          <a:endParaRPr lang="tr-TR"/>
        </a:p>
      </dgm:t>
    </dgm:pt>
    <dgm:pt modelId="{286EDC66-0946-48CF-B686-9CFB5512A5BF}" type="pres">
      <dgm:prSet presAssocID="{5C2E01DE-E2D1-47D3-9C94-62A7E9AFA488}" presName="conn2-1" presStyleLbl="parChTrans1D2" presStyleIdx="4" presStyleCnt="8"/>
      <dgm:spPr/>
      <dgm:t>
        <a:bodyPr/>
        <a:lstStyle/>
        <a:p>
          <a:endParaRPr lang="tr-TR"/>
        </a:p>
      </dgm:t>
    </dgm:pt>
    <dgm:pt modelId="{50967B38-1F43-428A-928A-C0150216FF8D}" type="pres">
      <dgm:prSet presAssocID="{5C2E01DE-E2D1-47D3-9C94-62A7E9AFA488}" presName="connTx" presStyleLbl="parChTrans1D2" presStyleIdx="4" presStyleCnt="8"/>
      <dgm:spPr/>
      <dgm:t>
        <a:bodyPr/>
        <a:lstStyle/>
        <a:p>
          <a:endParaRPr lang="tr-TR"/>
        </a:p>
      </dgm:t>
    </dgm:pt>
    <dgm:pt modelId="{1DD86744-122A-4BD7-9452-9B378549CAB0}" type="pres">
      <dgm:prSet presAssocID="{7307DEA4-3DF0-4875-A2D9-D0C8A0E38B5A}" presName="root2" presStyleCnt="0"/>
      <dgm:spPr/>
      <dgm:t>
        <a:bodyPr/>
        <a:lstStyle/>
        <a:p>
          <a:endParaRPr lang="tr-TR"/>
        </a:p>
      </dgm:t>
    </dgm:pt>
    <dgm:pt modelId="{046AE7D0-1D0A-4CDE-9B0A-C603E33E3440}" type="pres">
      <dgm:prSet presAssocID="{7307DEA4-3DF0-4875-A2D9-D0C8A0E38B5A}" presName="LevelTwoTextNode" presStyleLbl="node2" presStyleIdx="4" presStyleCnt="8" custScaleX="208681">
        <dgm:presLayoutVars>
          <dgm:chPref val="3"/>
        </dgm:presLayoutVars>
      </dgm:prSet>
      <dgm:spPr/>
      <dgm:t>
        <a:bodyPr/>
        <a:lstStyle/>
        <a:p>
          <a:endParaRPr lang="tr-TR"/>
        </a:p>
      </dgm:t>
    </dgm:pt>
    <dgm:pt modelId="{D7E83892-4D61-4ADE-9CEC-2AE825E43B26}" type="pres">
      <dgm:prSet presAssocID="{7307DEA4-3DF0-4875-A2D9-D0C8A0E38B5A}" presName="level3hierChild" presStyleCnt="0"/>
      <dgm:spPr/>
      <dgm:t>
        <a:bodyPr/>
        <a:lstStyle/>
        <a:p>
          <a:endParaRPr lang="tr-TR"/>
        </a:p>
      </dgm:t>
    </dgm:pt>
    <dgm:pt modelId="{7E47DE1F-B5FF-4E85-8161-C9D35419E535}" type="pres">
      <dgm:prSet presAssocID="{2422B8DD-A42A-47A6-948B-D55A37EA25B5}" presName="conn2-1" presStyleLbl="parChTrans1D2" presStyleIdx="5" presStyleCnt="8"/>
      <dgm:spPr/>
      <dgm:t>
        <a:bodyPr/>
        <a:lstStyle/>
        <a:p>
          <a:endParaRPr lang="tr-TR"/>
        </a:p>
      </dgm:t>
    </dgm:pt>
    <dgm:pt modelId="{6A05DFD2-816E-41DA-86EE-04CEC7F97167}" type="pres">
      <dgm:prSet presAssocID="{2422B8DD-A42A-47A6-948B-D55A37EA25B5}" presName="connTx" presStyleLbl="parChTrans1D2" presStyleIdx="5" presStyleCnt="8"/>
      <dgm:spPr/>
      <dgm:t>
        <a:bodyPr/>
        <a:lstStyle/>
        <a:p>
          <a:endParaRPr lang="tr-TR"/>
        </a:p>
      </dgm:t>
    </dgm:pt>
    <dgm:pt modelId="{21BB1C92-2402-414A-89D0-C90DB0EF7620}" type="pres">
      <dgm:prSet presAssocID="{538877F0-0298-4196-8553-0CBAB88C7A45}" presName="root2" presStyleCnt="0"/>
      <dgm:spPr/>
      <dgm:t>
        <a:bodyPr/>
        <a:lstStyle/>
        <a:p>
          <a:endParaRPr lang="tr-TR"/>
        </a:p>
      </dgm:t>
    </dgm:pt>
    <dgm:pt modelId="{A66F88E6-ACC0-405D-9A2C-9EF182C2C60C}" type="pres">
      <dgm:prSet presAssocID="{538877F0-0298-4196-8553-0CBAB88C7A45}" presName="LevelTwoTextNode" presStyleLbl="node2" presStyleIdx="5" presStyleCnt="8" custScaleX="208681" custLinFactNeighborX="-941" custLinFactNeighborY="7">
        <dgm:presLayoutVars>
          <dgm:chPref val="3"/>
        </dgm:presLayoutVars>
      </dgm:prSet>
      <dgm:spPr/>
      <dgm:t>
        <a:bodyPr/>
        <a:lstStyle/>
        <a:p>
          <a:endParaRPr lang="tr-TR"/>
        </a:p>
      </dgm:t>
    </dgm:pt>
    <dgm:pt modelId="{1A7E9C51-A1D2-4101-ADC6-A98389992A64}" type="pres">
      <dgm:prSet presAssocID="{538877F0-0298-4196-8553-0CBAB88C7A45}" presName="level3hierChild" presStyleCnt="0"/>
      <dgm:spPr/>
      <dgm:t>
        <a:bodyPr/>
        <a:lstStyle/>
        <a:p>
          <a:endParaRPr lang="tr-TR"/>
        </a:p>
      </dgm:t>
    </dgm:pt>
    <dgm:pt modelId="{C6142412-8403-448C-93F0-06CFB718F6BE}" type="pres">
      <dgm:prSet presAssocID="{6A77A87E-3D61-4DA3-93E8-837BF361FD35}" presName="conn2-1" presStyleLbl="parChTrans1D2" presStyleIdx="6" presStyleCnt="8"/>
      <dgm:spPr/>
      <dgm:t>
        <a:bodyPr/>
        <a:lstStyle/>
        <a:p>
          <a:endParaRPr lang="tr-TR"/>
        </a:p>
      </dgm:t>
    </dgm:pt>
    <dgm:pt modelId="{E442EF31-C5BF-40DA-9E57-B23F202319D4}" type="pres">
      <dgm:prSet presAssocID="{6A77A87E-3D61-4DA3-93E8-837BF361FD35}" presName="connTx" presStyleLbl="parChTrans1D2" presStyleIdx="6" presStyleCnt="8"/>
      <dgm:spPr/>
      <dgm:t>
        <a:bodyPr/>
        <a:lstStyle/>
        <a:p>
          <a:endParaRPr lang="tr-TR"/>
        </a:p>
      </dgm:t>
    </dgm:pt>
    <dgm:pt modelId="{2B7556CC-3A1B-4C49-84BD-74A8DC9DB7D2}" type="pres">
      <dgm:prSet presAssocID="{287871B5-262A-4355-ABB9-A390E224BE01}" presName="root2" presStyleCnt="0"/>
      <dgm:spPr/>
      <dgm:t>
        <a:bodyPr/>
        <a:lstStyle/>
        <a:p>
          <a:endParaRPr lang="tr-TR"/>
        </a:p>
      </dgm:t>
    </dgm:pt>
    <dgm:pt modelId="{F3B18388-42C6-4F25-9950-3C38328EEEC7}" type="pres">
      <dgm:prSet presAssocID="{287871B5-262A-4355-ABB9-A390E224BE01}" presName="LevelTwoTextNode" presStyleLbl="node2" presStyleIdx="6" presStyleCnt="8" custScaleX="208681">
        <dgm:presLayoutVars>
          <dgm:chPref val="3"/>
        </dgm:presLayoutVars>
      </dgm:prSet>
      <dgm:spPr/>
      <dgm:t>
        <a:bodyPr/>
        <a:lstStyle/>
        <a:p>
          <a:endParaRPr lang="tr-TR"/>
        </a:p>
      </dgm:t>
    </dgm:pt>
    <dgm:pt modelId="{A4169655-D1EA-4612-A3D7-69DBC5C50F63}" type="pres">
      <dgm:prSet presAssocID="{287871B5-262A-4355-ABB9-A390E224BE01}" presName="level3hierChild" presStyleCnt="0"/>
      <dgm:spPr/>
      <dgm:t>
        <a:bodyPr/>
        <a:lstStyle/>
        <a:p>
          <a:endParaRPr lang="tr-TR"/>
        </a:p>
      </dgm:t>
    </dgm:pt>
    <dgm:pt modelId="{F3CECA2E-E147-426E-8F88-A3AD6C3C477C}" type="pres">
      <dgm:prSet presAssocID="{F6FDA2F0-3A7A-4441-B6F0-A853D0893F13}" presName="conn2-1" presStyleLbl="parChTrans1D2" presStyleIdx="7" presStyleCnt="8"/>
      <dgm:spPr/>
      <dgm:t>
        <a:bodyPr/>
        <a:lstStyle/>
        <a:p>
          <a:endParaRPr lang="tr-TR"/>
        </a:p>
      </dgm:t>
    </dgm:pt>
    <dgm:pt modelId="{95CD9BD2-67F9-4E21-94A2-CCA358310CE6}" type="pres">
      <dgm:prSet presAssocID="{F6FDA2F0-3A7A-4441-B6F0-A853D0893F13}" presName="connTx" presStyleLbl="parChTrans1D2" presStyleIdx="7" presStyleCnt="8"/>
      <dgm:spPr/>
      <dgm:t>
        <a:bodyPr/>
        <a:lstStyle/>
        <a:p>
          <a:endParaRPr lang="tr-TR"/>
        </a:p>
      </dgm:t>
    </dgm:pt>
    <dgm:pt modelId="{96BB5E42-E7B7-4FB9-BD35-B7EF3B8D203B}" type="pres">
      <dgm:prSet presAssocID="{2F5F508C-6EEA-4127-B5E3-2BB2EFD004E0}" presName="root2" presStyleCnt="0"/>
      <dgm:spPr/>
      <dgm:t>
        <a:bodyPr/>
        <a:lstStyle/>
        <a:p>
          <a:endParaRPr lang="tr-TR"/>
        </a:p>
      </dgm:t>
    </dgm:pt>
    <dgm:pt modelId="{445FD3A1-88F7-4953-ADFA-07C8A322A64A}" type="pres">
      <dgm:prSet presAssocID="{2F5F508C-6EEA-4127-B5E3-2BB2EFD004E0}" presName="LevelTwoTextNode" presStyleLbl="node2" presStyleIdx="7" presStyleCnt="8" custScaleX="207412" custLinFactNeighborX="-941" custLinFactNeighborY="33">
        <dgm:presLayoutVars>
          <dgm:chPref val="3"/>
        </dgm:presLayoutVars>
      </dgm:prSet>
      <dgm:spPr/>
      <dgm:t>
        <a:bodyPr/>
        <a:lstStyle/>
        <a:p>
          <a:endParaRPr lang="tr-TR"/>
        </a:p>
      </dgm:t>
    </dgm:pt>
    <dgm:pt modelId="{FAD755E9-27D1-4268-B65B-2D4254D5DE00}" type="pres">
      <dgm:prSet presAssocID="{2F5F508C-6EEA-4127-B5E3-2BB2EFD004E0}" presName="level3hierChild" presStyleCnt="0"/>
      <dgm:spPr/>
      <dgm:t>
        <a:bodyPr/>
        <a:lstStyle/>
        <a:p>
          <a:endParaRPr lang="tr-TR"/>
        </a:p>
      </dgm:t>
    </dgm:pt>
  </dgm:ptLst>
  <dgm:cxnLst>
    <dgm:cxn modelId="{9070FF6E-8FDF-4744-A99C-C39D025C7D06}" srcId="{49E448CA-B4E3-4A0D-B4F8-4B4BA1DAF58B}" destId="{538877F0-0298-4196-8553-0CBAB88C7A45}" srcOrd="5" destOrd="0" parTransId="{2422B8DD-A42A-47A6-948B-D55A37EA25B5}" sibTransId="{64658839-B744-4638-A9DF-BEC1A48C0E47}"/>
    <dgm:cxn modelId="{761788AB-F6C0-4D64-8FD0-805A635A206F}" srcId="{20B11181-738A-4B95-99EF-5944E8540FCE}" destId="{49E448CA-B4E3-4A0D-B4F8-4B4BA1DAF58B}" srcOrd="0" destOrd="0" parTransId="{282FE321-1161-43C9-8490-9A9E3659C142}" sibTransId="{B58677C0-163A-4292-99C0-19FF7AD0DD69}"/>
    <dgm:cxn modelId="{7515D449-F54E-4AA4-804D-AC3A73739FD3}" type="presOf" srcId="{F6FDA2F0-3A7A-4441-B6F0-A853D0893F13}" destId="{95CD9BD2-67F9-4E21-94A2-CCA358310CE6}" srcOrd="1" destOrd="0" presId="urn:microsoft.com/office/officeart/2008/layout/HorizontalMultiLevelHierarchy"/>
    <dgm:cxn modelId="{B4963F25-AECD-4093-9150-0C5EC5335B47}" type="presOf" srcId="{6394A3D3-28C6-4F3A-AEDB-1ADE3F470B3A}" destId="{7C46BF43-E24B-4EE8-A9AC-7E6CEF2F0931}" srcOrd="0" destOrd="0" presId="urn:microsoft.com/office/officeart/2008/layout/HorizontalMultiLevelHierarchy"/>
    <dgm:cxn modelId="{2B0F6F7A-7B70-44E8-B1F3-9A74847D000F}" type="presOf" srcId="{974D5284-0110-4045-9C5B-A081DEE423EA}" destId="{2846DD2C-564F-4933-B210-1A8B8C791B26}" srcOrd="1" destOrd="0" presId="urn:microsoft.com/office/officeart/2008/layout/HorizontalMultiLevelHierarchy"/>
    <dgm:cxn modelId="{9C9EA784-7E57-4914-BA19-1E8B718334B4}" type="presOf" srcId="{99A352B2-140A-401B-A78E-BDB9B5A3C1C9}" destId="{AC889C60-4B32-4F29-BB03-86878A3DB5DE}" srcOrd="0" destOrd="0" presId="urn:microsoft.com/office/officeart/2008/layout/HorizontalMultiLevelHierarchy"/>
    <dgm:cxn modelId="{1024A1DF-B60D-4FE9-ABF6-80A4057188AB}" srcId="{49E448CA-B4E3-4A0D-B4F8-4B4BA1DAF58B}" destId="{2F5F508C-6EEA-4127-B5E3-2BB2EFD004E0}" srcOrd="7" destOrd="0" parTransId="{F6FDA2F0-3A7A-4441-B6F0-A853D0893F13}" sibTransId="{A7FB9DFD-7B56-4B33-879C-8F77D42AE739}"/>
    <dgm:cxn modelId="{A08C2A3D-5779-4497-9D6C-0C18D7498CE7}" type="presOf" srcId="{2F5F508C-6EEA-4127-B5E3-2BB2EFD004E0}" destId="{445FD3A1-88F7-4953-ADFA-07C8A322A64A}" srcOrd="0" destOrd="0" presId="urn:microsoft.com/office/officeart/2008/layout/HorizontalMultiLevelHierarchy"/>
    <dgm:cxn modelId="{20FD9E41-4126-4D93-8B5E-146A5B61DAA5}" type="presOf" srcId="{6A77A87E-3D61-4DA3-93E8-837BF361FD35}" destId="{C6142412-8403-448C-93F0-06CFB718F6BE}" srcOrd="0" destOrd="0" presId="urn:microsoft.com/office/officeart/2008/layout/HorizontalMultiLevelHierarchy"/>
    <dgm:cxn modelId="{B52DF8F2-A24F-49DF-ADAE-315110B7CC00}" srcId="{49E448CA-B4E3-4A0D-B4F8-4B4BA1DAF58B}" destId="{99A352B2-140A-401B-A78E-BDB9B5A3C1C9}" srcOrd="3" destOrd="0" parTransId="{974D5284-0110-4045-9C5B-A081DEE423EA}" sibTransId="{D76CE0F9-B092-47C4-9A9C-587FDF311C6C}"/>
    <dgm:cxn modelId="{EC3E1627-6531-4CDE-BF8E-6E7E9E2F1793}" type="presOf" srcId="{287871B5-262A-4355-ABB9-A390E224BE01}" destId="{F3B18388-42C6-4F25-9950-3C38328EEEC7}" srcOrd="0" destOrd="0" presId="urn:microsoft.com/office/officeart/2008/layout/HorizontalMultiLevelHierarchy"/>
    <dgm:cxn modelId="{EB6186C4-68CA-4C7C-99E2-8ED2AEC05754}" type="presOf" srcId="{2422B8DD-A42A-47A6-948B-D55A37EA25B5}" destId="{7E47DE1F-B5FF-4E85-8161-C9D35419E535}" srcOrd="0" destOrd="0" presId="urn:microsoft.com/office/officeart/2008/layout/HorizontalMultiLevelHierarchy"/>
    <dgm:cxn modelId="{14D6C442-CFFC-4DF1-8F8F-2D94DB343FCB}" type="presOf" srcId="{0DB68A8F-9CFD-4C4A-BEB3-F25F796F89DD}" destId="{3FF18A1E-1DCA-430F-BB74-6D6BE1369472}" srcOrd="0" destOrd="0" presId="urn:microsoft.com/office/officeart/2008/layout/HorizontalMultiLevelHierarchy"/>
    <dgm:cxn modelId="{B3ADD162-39AC-4BC1-AC06-2FCB837FF0B0}" type="presOf" srcId="{2DFF99E7-1D8D-4F4D-AD6D-321A051D1A56}" destId="{BA56FA8E-0E5E-491B-B40A-6522BD522AE9}" srcOrd="0" destOrd="0" presId="urn:microsoft.com/office/officeart/2008/layout/HorizontalMultiLevelHierarchy"/>
    <dgm:cxn modelId="{7C6CF0A7-136E-4205-91F4-823F72664594}" srcId="{49E448CA-B4E3-4A0D-B4F8-4B4BA1DAF58B}" destId="{0DB68A8F-9CFD-4C4A-BEB3-F25F796F89DD}" srcOrd="0" destOrd="0" parTransId="{2DFF99E7-1D8D-4F4D-AD6D-321A051D1A56}" sibTransId="{C228C8E6-D87C-4075-BEDA-F84731765974}"/>
    <dgm:cxn modelId="{B1DB9516-2424-4315-827D-591071FDBF21}" type="presOf" srcId="{9AB6595F-CD4E-4035-A3FF-4BFBB46D4CE2}" destId="{DA1A57A4-5DB5-45CA-B6AC-DFD4AF9948FE}" srcOrd="0" destOrd="0" presId="urn:microsoft.com/office/officeart/2008/layout/HorizontalMultiLevelHierarchy"/>
    <dgm:cxn modelId="{2AEC2313-7A67-445C-A18A-DA1CF71F3791}" srcId="{49E448CA-B4E3-4A0D-B4F8-4B4BA1DAF58B}" destId="{E7F4C01F-F484-4DA2-A230-72ECE3FEC0BE}" srcOrd="2" destOrd="0" parTransId="{6394A3D3-28C6-4F3A-AEDB-1ADE3F470B3A}" sibTransId="{3C4DBB22-D0CB-41A2-8BED-48BD8A225BB1}"/>
    <dgm:cxn modelId="{4353873D-033C-4989-B0A1-BB9F75FE22A1}" type="presOf" srcId="{538877F0-0298-4196-8553-0CBAB88C7A45}" destId="{A66F88E6-ACC0-405D-9A2C-9EF182C2C60C}" srcOrd="0" destOrd="0" presId="urn:microsoft.com/office/officeart/2008/layout/HorizontalMultiLevelHierarchy"/>
    <dgm:cxn modelId="{8AFAF3B3-452B-4C6E-AE6B-43370A28236A}" type="presOf" srcId="{5C2E01DE-E2D1-47D3-9C94-62A7E9AFA488}" destId="{50967B38-1F43-428A-928A-C0150216FF8D}" srcOrd="1" destOrd="0" presId="urn:microsoft.com/office/officeart/2008/layout/HorizontalMultiLevelHierarchy"/>
    <dgm:cxn modelId="{47BBCC34-F37C-494F-A8B2-8DC702814297}" type="presOf" srcId="{9AB6595F-CD4E-4035-A3FF-4BFBB46D4CE2}" destId="{5858DEEF-8EAA-49FE-BB0D-354AE2481512}" srcOrd="1" destOrd="0" presId="urn:microsoft.com/office/officeart/2008/layout/HorizontalMultiLevelHierarchy"/>
    <dgm:cxn modelId="{D9224F8B-DE74-4E9A-A612-4CF7F8ABA10D}" srcId="{49E448CA-B4E3-4A0D-B4F8-4B4BA1DAF58B}" destId="{287871B5-262A-4355-ABB9-A390E224BE01}" srcOrd="6" destOrd="0" parTransId="{6A77A87E-3D61-4DA3-93E8-837BF361FD35}" sibTransId="{2A2F8376-2526-4455-9DF1-07687337F737}"/>
    <dgm:cxn modelId="{5E6FD76F-DDCA-43E4-A4C1-C6CC4EC18EBA}" type="presOf" srcId="{6394A3D3-28C6-4F3A-AEDB-1ADE3F470B3A}" destId="{A4B11805-A9EA-4C82-9C10-95D518F8264D}" srcOrd="1" destOrd="0" presId="urn:microsoft.com/office/officeart/2008/layout/HorizontalMultiLevelHierarchy"/>
    <dgm:cxn modelId="{C93373CD-BD3C-40D4-B642-33CF9081CCC3}" type="presOf" srcId="{49E448CA-B4E3-4A0D-B4F8-4B4BA1DAF58B}" destId="{9F08026F-414E-470D-B36A-370C2EE84FAD}" srcOrd="0" destOrd="0" presId="urn:microsoft.com/office/officeart/2008/layout/HorizontalMultiLevelHierarchy"/>
    <dgm:cxn modelId="{FF376604-F5E4-4847-B6A5-BE620E2C7AF6}" srcId="{49E448CA-B4E3-4A0D-B4F8-4B4BA1DAF58B}" destId="{7307DEA4-3DF0-4875-A2D9-D0C8A0E38B5A}" srcOrd="4" destOrd="0" parTransId="{5C2E01DE-E2D1-47D3-9C94-62A7E9AFA488}" sibTransId="{6CD44257-EEA5-4A3F-8ABA-AFF7B023260A}"/>
    <dgm:cxn modelId="{41679403-1EEB-42C8-AF65-507B5065CE80}" type="presOf" srcId="{E7F4C01F-F484-4DA2-A230-72ECE3FEC0BE}" destId="{A074889F-A4D0-4D51-8619-BC4E3C65F55E}" srcOrd="0" destOrd="0" presId="urn:microsoft.com/office/officeart/2008/layout/HorizontalMultiLevelHierarchy"/>
    <dgm:cxn modelId="{DAB87FF6-712B-46A1-96C0-C568183FDBBB}" type="presOf" srcId="{2DFF99E7-1D8D-4F4D-AD6D-321A051D1A56}" destId="{7C4F5793-F4D1-4017-AC42-79732468B32B}" srcOrd="1" destOrd="0" presId="urn:microsoft.com/office/officeart/2008/layout/HorizontalMultiLevelHierarchy"/>
    <dgm:cxn modelId="{79955198-D367-4B52-A185-9376F98D982C}" type="presOf" srcId="{7307DEA4-3DF0-4875-A2D9-D0C8A0E38B5A}" destId="{046AE7D0-1D0A-4CDE-9B0A-C603E33E3440}" srcOrd="0" destOrd="0" presId="urn:microsoft.com/office/officeart/2008/layout/HorizontalMultiLevelHierarchy"/>
    <dgm:cxn modelId="{CB9DB7BC-4675-4209-B8FC-1B68BDA6BBA4}" type="presOf" srcId="{2422B8DD-A42A-47A6-948B-D55A37EA25B5}" destId="{6A05DFD2-816E-41DA-86EE-04CEC7F97167}" srcOrd="1" destOrd="0" presId="urn:microsoft.com/office/officeart/2008/layout/HorizontalMultiLevelHierarchy"/>
    <dgm:cxn modelId="{923A6E14-6D5A-44EF-AEB0-9458AC4E991C}" type="presOf" srcId="{20B11181-738A-4B95-99EF-5944E8540FCE}" destId="{BA670770-7A47-42E9-89B6-966AC2802F0C}" srcOrd="0" destOrd="0" presId="urn:microsoft.com/office/officeart/2008/layout/HorizontalMultiLevelHierarchy"/>
    <dgm:cxn modelId="{362E028C-9A94-4207-854D-F4769F828005}" type="presOf" srcId="{DC80A9EC-7370-4C28-B8A5-FEC1C4EA13BB}" destId="{3624801E-8B47-439B-86E9-A726896F384F}" srcOrd="0" destOrd="0" presId="urn:microsoft.com/office/officeart/2008/layout/HorizontalMultiLevelHierarchy"/>
    <dgm:cxn modelId="{ADF40F9B-91B3-474B-A749-2763E0706CFB}" type="presOf" srcId="{F6FDA2F0-3A7A-4441-B6F0-A853D0893F13}" destId="{F3CECA2E-E147-426E-8F88-A3AD6C3C477C}" srcOrd="0" destOrd="0" presId="urn:microsoft.com/office/officeart/2008/layout/HorizontalMultiLevelHierarchy"/>
    <dgm:cxn modelId="{112D3BF5-A4DC-45B9-86EC-473714A7DD3C}" srcId="{49E448CA-B4E3-4A0D-B4F8-4B4BA1DAF58B}" destId="{DC80A9EC-7370-4C28-B8A5-FEC1C4EA13BB}" srcOrd="1" destOrd="0" parTransId="{9AB6595F-CD4E-4035-A3FF-4BFBB46D4CE2}" sibTransId="{18CDE9E6-19B6-4EA3-A4EC-9FA1DF45DDD9}"/>
    <dgm:cxn modelId="{356E2400-C525-4056-8BF4-D88F8E31300D}" type="presOf" srcId="{6A77A87E-3D61-4DA3-93E8-837BF361FD35}" destId="{E442EF31-C5BF-40DA-9E57-B23F202319D4}" srcOrd="1" destOrd="0" presId="urn:microsoft.com/office/officeart/2008/layout/HorizontalMultiLevelHierarchy"/>
    <dgm:cxn modelId="{40DA1D5A-4E3E-4988-9BEA-50FBAED7A44F}" type="presOf" srcId="{974D5284-0110-4045-9C5B-A081DEE423EA}" destId="{15AF9E08-50BB-43B0-A722-0AF01FD29598}" srcOrd="0" destOrd="0" presId="urn:microsoft.com/office/officeart/2008/layout/HorizontalMultiLevelHierarchy"/>
    <dgm:cxn modelId="{8EC259FE-DCA0-4DF6-A3AB-E4FA6476244F}" type="presOf" srcId="{5C2E01DE-E2D1-47D3-9C94-62A7E9AFA488}" destId="{286EDC66-0946-48CF-B686-9CFB5512A5BF}" srcOrd="0" destOrd="0" presId="urn:microsoft.com/office/officeart/2008/layout/HorizontalMultiLevelHierarchy"/>
    <dgm:cxn modelId="{E616BF34-176D-4F39-9D7C-76729772802F}" type="presParOf" srcId="{BA670770-7A47-42E9-89B6-966AC2802F0C}" destId="{DED26DF4-A150-483D-AA33-174D20E98C72}" srcOrd="0" destOrd="0" presId="urn:microsoft.com/office/officeart/2008/layout/HorizontalMultiLevelHierarchy"/>
    <dgm:cxn modelId="{1CA0FC2C-0C6B-4B7D-8B64-B4919AF2819D}" type="presParOf" srcId="{DED26DF4-A150-483D-AA33-174D20E98C72}" destId="{9F08026F-414E-470D-B36A-370C2EE84FAD}" srcOrd="0" destOrd="0" presId="urn:microsoft.com/office/officeart/2008/layout/HorizontalMultiLevelHierarchy"/>
    <dgm:cxn modelId="{5538FD90-8600-40E3-98F5-4CDF93089E01}" type="presParOf" srcId="{DED26DF4-A150-483D-AA33-174D20E98C72}" destId="{B95A8519-5941-4F6B-B773-0E4DEBC34397}" srcOrd="1" destOrd="0" presId="urn:microsoft.com/office/officeart/2008/layout/HorizontalMultiLevelHierarchy"/>
    <dgm:cxn modelId="{43732F4D-6EE6-4E92-BADB-DB01E6209646}" type="presParOf" srcId="{B95A8519-5941-4F6B-B773-0E4DEBC34397}" destId="{BA56FA8E-0E5E-491B-B40A-6522BD522AE9}" srcOrd="0" destOrd="0" presId="urn:microsoft.com/office/officeart/2008/layout/HorizontalMultiLevelHierarchy"/>
    <dgm:cxn modelId="{65F92696-0C13-4881-8996-7A2A8EB56CA7}" type="presParOf" srcId="{BA56FA8E-0E5E-491B-B40A-6522BD522AE9}" destId="{7C4F5793-F4D1-4017-AC42-79732468B32B}" srcOrd="0" destOrd="0" presId="urn:microsoft.com/office/officeart/2008/layout/HorizontalMultiLevelHierarchy"/>
    <dgm:cxn modelId="{04338CD6-85A7-461D-B626-83B495F97A50}" type="presParOf" srcId="{B95A8519-5941-4F6B-B773-0E4DEBC34397}" destId="{2A76B6EE-C2A6-4D8A-8DC7-B25D4CAEF02C}" srcOrd="1" destOrd="0" presId="urn:microsoft.com/office/officeart/2008/layout/HorizontalMultiLevelHierarchy"/>
    <dgm:cxn modelId="{7A864124-C580-4616-9815-D3F41A76CDE8}" type="presParOf" srcId="{2A76B6EE-C2A6-4D8A-8DC7-B25D4CAEF02C}" destId="{3FF18A1E-1DCA-430F-BB74-6D6BE1369472}" srcOrd="0" destOrd="0" presId="urn:microsoft.com/office/officeart/2008/layout/HorizontalMultiLevelHierarchy"/>
    <dgm:cxn modelId="{A5510D5F-595A-43ED-8FB7-CBF54303C1FD}" type="presParOf" srcId="{2A76B6EE-C2A6-4D8A-8DC7-B25D4CAEF02C}" destId="{FF897D0A-6F9A-46B9-8ACE-2373C65EB2FF}" srcOrd="1" destOrd="0" presId="urn:microsoft.com/office/officeart/2008/layout/HorizontalMultiLevelHierarchy"/>
    <dgm:cxn modelId="{C7E9BDB4-5898-4FF5-99CE-198EB85DFD8F}" type="presParOf" srcId="{B95A8519-5941-4F6B-B773-0E4DEBC34397}" destId="{DA1A57A4-5DB5-45CA-B6AC-DFD4AF9948FE}" srcOrd="2" destOrd="0" presId="urn:microsoft.com/office/officeart/2008/layout/HorizontalMultiLevelHierarchy"/>
    <dgm:cxn modelId="{7EE80B1A-804E-458C-AF07-59BC3ABA6359}" type="presParOf" srcId="{DA1A57A4-5DB5-45CA-B6AC-DFD4AF9948FE}" destId="{5858DEEF-8EAA-49FE-BB0D-354AE2481512}" srcOrd="0" destOrd="0" presId="urn:microsoft.com/office/officeart/2008/layout/HorizontalMultiLevelHierarchy"/>
    <dgm:cxn modelId="{D3B2CD95-BB58-4229-A4AB-7B521047DC04}" type="presParOf" srcId="{B95A8519-5941-4F6B-B773-0E4DEBC34397}" destId="{D5AA03EC-BFF3-48F6-926D-5678C5B4C589}" srcOrd="3" destOrd="0" presId="urn:microsoft.com/office/officeart/2008/layout/HorizontalMultiLevelHierarchy"/>
    <dgm:cxn modelId="{ADDEDC95-1B23-46AC-B34A-96FB2733CB20}" type="presParOf" srcId="{D5AA03EC-BFF3-48F6-926D-5678C5B4C589}" destId="{3624801E-8B47-439B-86E9-A726896F384F}" srcOrd="0" destOrd="0" presId="urn:microsoft.com/office/officeart/2008/layout/HorizontalMultiLevelHierarchy"/>
    <dgm:cxn modelId="{A75C6886-D019-493B-8315-C5C0C5DEAC01}" type="presParOf" srcId="{D5AA03EC-BFF3-48F6-926D-5678C5B4C589}" destId="{2AA36DA0-641A-4FF5-94EA-158B89C71E60}" srcOrd="1" destOrd="0" presId="urn:microsoft.com/office/officeart/2008/layout/HorizontalMultiLevelHierarchy"/>
    <dgm:cxn modelId="{75F6B704-C888-4B30-AA3F-7EB2C30DF88F}" type="presParOf" srcId="{B95A8519-5941-4F6B-B773-0E4DEBC34397}" destId="{7C46BF43-E24B-4EE8-A9AC-7E6CEF2F0931}" srcOrd="4" destOrd="0" presId="urn:microsoft.com/office/officeart/2008/layout/HorizontalMultiLevelHierarchy"/>
    <dgm:cxn modelId="{A31B54B9-590F-4F0A-80F7-E49B6F0659AC}" type="presParOf" srcId="{7C46BF43-E24B-4EE8-A9AC-7E6CEF2F0931}" destId="{A4B11805-A9EA-4C82-9C10-95D518F8264D}" srcOrd="0" destOrd="0" presId="urn:microsoft.com/office/officeart/2008/layout/HorizontalMultiLevelHierarchy"/>
    <dgm:cxn modelId="{905FD517-228E-4F72-B3B7-1E01895C8C17}" type="presParOf" srcId="{B95A8519-5941-4F6B-B773-0E4DEBC34397}" destId="{D0A065FB-64B9-442E-B58F-A79CC58D8AE8}" srcOrd="5" destOrd="0" presId="urn:microsoft.com/office/officeart/2008/layout/HorizontalMultiLevelHierarchy"/>
    <dgm:cxn modelId="{75009AA2-9560-41C8-89FB-A292C87A05CE}" type="presParOf" srcId="{D0A065FB-64B9-442E-B58F-A79CC58D8AE8}" destId="{A074889F-A4D0-4D51-8619-BC4E3C65F55E}" srcOrd="0" destOrd="0" presId="urn:microsoft.com/office/officeart/2008/layout/HorizontalMultiLevelHierarchy"/>
    <dgm:cxn modelId="{FF4C6A71-F081-43BA-934C-697EA88AC357}" type="presParOf" srcId="{D0A065FB-64B9-442E-B58F-A79CC58D8AE8}" destId="{DDC4AAF3-CF27-49AD-92D5-84B50DB560EA}" srcOrd="1" destOrd="0" presId="urn:microsoft.com/office/officeart/2008/layout/HorizontalMultiLevelHierarchy"/>
    <dgm:cxn modelId="{32BB4D11-BE29-44AD-8E61-B168651CCA47}" type="presParOf" srcId="{B95A8519-5941-4F6B-B773-0E4DEBC34397}" destId="{15AF9E08-50BB-43B0-A722-0AF01FD29598}" srcOrd="6" destOrd="0" presId="urn:microsoft.com/office/officeart/2008/layout/HorizontalMultiLevelHierarchy"/>
    <dgm:cxn modelId="{7C35436D-EF25-44E8-913C-EDF7E1276E92}" type="presParOf" srcId="{15AF9E08-50BB-43B0-A722-0AF01FD29598}" destId="{2846DD2C-564F-4933-B210-1A8B8C791B26}" srcOrd="0" destOrd="0" presId="urn:microsoft.com/office/officeart/2008/layout/HorizontalMultiLevelHierarchy"/>
    <dgm:cxn modelId="{40D5CC36-7000-47B1-8472-116EC767609D}" type="presParOf" srcId="{B95A8519-5941-4F6B-B773-0E4DEBC34397}" destId="{6A8B14F3-C72F-4CDE-AB0A-9A0626FF895E}" srcOrd="7" destOrd="0" presId="urn:microsoft.com/office/officeart/2008/layout/HorizontalMultiLevelHierarchy"/>
    <dgm:cxn modelId="{9B075117-22D4-450A-A379-1F6E7288857F}" type="presParOf" srcId="{6A8B14F3-C72F-4CDE-AB0A-9A0626FF895E}" destId="{AC889C60-4B32-4F29-BB03-86878A3DB5DE}" srcOrd="0" destOrd="0" presId="urn:microsoft.com/office/officeart/2008/layout/HorizontalMultiLevelHierarchy"/>
    <dgm:cxn modelId="{9216C7FB-54E3-4C52-ADDF-64855EB5F518}" type="presParOf" srcId="{6A8B14F3-C72F-4CDE-AB0A-9A0626FF895E}" destId="{7508040B-DA16-4AC9-96D4-ADF49A0BB44E}" srcOrd="1" destOrd="0" presId="urn:microsoft.com/office/officeart/2008/layout/HorizontalMultiLevelHierarchy"/>
    <dgm:cxn modelId="{FA73CAA3-3CDE-49EE-AF64-42B8AEE2CE69}" type="presParOf" srcId="{B95A8519-5941-4F6B-B773-0E4DEBC34397}" destId="{286EDC66-0946-48CF-B686-9CFB5512A5BF}" srcOrd="8" destOrd="0" presId="urn:microsoft.com/office/officeart/2008/layout/HorizontalMultiLevelHierarchy"/>
    <dgm:cxn modelId="{4D456EFA-1707-4862-9ED3-DABBE1A40D35}" type="presParOf" srcId="{286EDC66-0946-48CF-B686-9CFB5512A5BF}" destId="{50967B38-1F43-428A-928A-C0150216FF8D}" srcOrd="0" destOrd="0" presId="urn:microsoft.com/office/officeart/2008/layout/HorizontalMultiLevelHierarchy"/>
    <dgm:cxn modelId="{55585351-6E8E-491F-8828-7AB70A29BF3C}" type="presParOf" srcId="{B95A8519-5941-4F6B-B773-0E4DEBC34397}" destId="{1DD86744-122A-4BD7-9452-9B378549CAB0}" srcOrd="9" destOrd="0" presId="urn:microsoft.com/office/officeart/2008/layout/HorizontalMultiLevelHierarchy"/>
    <dgm:cxn modelId="{4207CCFD-4524-47DD-A73F-18FE5D55B279}" type="presParOf" srcId="{1DD86744-122A-4BD7-9452-9B378549CAB0}" destId="{046AE7D0-1D0A-4CDE-9B0A-C603E33E3440}" srcOrd="0" destOrd="0" presId="urn:microsoft.com/office/officeart/2008/layout/HorizontalMultiLevelHierarchy"/>
    <dgm:cxn modelId="{F36F6FAE-2658-42FF-926B-806EDEA2FB78}" type="presParOf" srcId="{1DD86744-122A-4BD7-9452-9B378549CAB0}" destId="{D7E83892-4D61-4ADE-9CEC-2AE825E43B26}" srcOrd="1" destOrd="0" presId="urn:microsoft.com/office/officeart/2008/layout/HorizontalMultiLevelHierarchy"/>
    <dgm:cxn modelId="{55AE0506-902B-477E-862F-378A6955BBEF}" type="presParOf" srcId="{B95A8519-5941-4F6B-B773-0E4DEBC34397}" destId="{7E47DE1F-B5FF-4E85-8161-C9D35419E535}" srcOrd="10" destOrd="0" presId="urn:microsoft.com/office/officeart/2008/layout/HorizontalMultiLevelHierarchy"/>
    <dgm:cxn modelId="{297E9761-BA7F-4241-9976-794FF2BCF0AF}" type="presParOf" srcId="{7E47DE1F-B5FF-4E85-8161-C9D35419E535}" destId="{6A05DFD2-816E-41DA-86EE-04CEC7F97167}" srcOrd="0" destOrd="0" presId="urn:microsoft.com/office/officeart/2008/layout/HorizontalMultiLevelHierarchy"/>
    <dgm:cxn modelId="{B70E4E59-CBE8-4FC2-BBB5-5C69B2EF8112}" type="presParOf" srcId="{B95A8519-5941-4F6B-B773-0E4DEBC34397}" destId="{21BB1C92-2402-414A-89D0-C90DB0EF7620}" srcOrd="11" destOrd="0" presId="urn:microsoft.com/office/officeart/2008/layout/HorizontalMultiLevelHierarchy"/>
    <dgm:cxn modelId="{0B297110-5AE6-42E3-B390-60E5713AEC1E}" type="presParOf" srcId="{21BB1C92-2402-414A-89D0-C90DB0EF7620}" destId="{A66F88E6-ACC0-405D-9A2C-9EF182C2C60C}" srcOrd="0" destOrd="0" presId="urn:microsoft.com/office/officeart/2008/layout/HorizontalMultiLevelHierarchy"/>
    <dgm:cxn modelId="{65C9AA8D-1778-4179-BA30-4CD6133CBBDD}" type="presParOf" srcId="{21BB1C92-2402-414A-89D0-C90DB0EF7620}" destId="{1A7E9C51-A1D2-4101-ADC6-A98389992A64}" srcOrd="1" destOrd="0" presId="urn:microsoft.com/office/officeart/2008/layout/HorizontalMultiLevelHierarchy"/>
    <dgm:cxn modelId="{4270457C-DA3F-4AAA-A8B6-4D34740DFF1F}" type="presParOf" srcId="{B95A8519-5941-4F6B-B773-0E4DEBC34397}" destId="{C6142412-8403-448C-93F0-06CFB718F6BE}" srcOrd="12" destOrd="0" presId="urn:microsoft.com/office/officeart/2008/layout/HorizontalMultiLevelHierarchy"/>
    <dgm:cxn modelId="{DF49CAF9-FDC1-426B-888D-21B5325C117A}" type="presParOf" srcId="{C6142412-8403-448C-93F0-06CFB718F6BE}" destId="{E442EF31-C5BF-40DA-9E57-B23F202319D4}" srcOrd="0" destOrd="0" presId="urn:microsoft.com/office/officeart/2008/layout/HorizontalMultiLevelHierarchy"/>
    <dgm:cxn modelId="{EFFC3724-0163-4D78-9239-DA272F8859B5}" type="presParOf" srcId="{B95A8519-5941-4F6B-B773-0E4DEBC34397}" destId="{2B7556CC-3A1B-4C49-84BD-74A8DC9DB7D2}" srcOrd="13" destOrd="0" presId="urn:microsoft.com/office/officeart/2008/layout/HorizontalMultiLevelHierarchy"/>
    <dgm:cxn modelId="{5E971953-6544-490D-A744-A44B753513C0}" type="presParOf" srcId="{2B7556CC-3A1B-4C49-84BD-74A8DC9DB7D2}" destId="{F3B18388-42C6-4F25-9950-3C38328EEEC7}" srcOrd="0" destOrd="0" presId="urn:microsoft.com/office/officeart/2008/layout/HorizontalMultiLevelHierarchy"/>
    <dgm:cxn modelId="{62F89816-E22C-409F-9009-4CEE83B769A0}" type="presParOf" srcId="{2B7556CC-3A1B-4C49-84BD-74A8DC9DB7D2}" destId="{A4169655-D1EA-4612-A3D7-69DBC5C50F63}" srcOrd="1" destOrd="0" presId="urn:microsoft.com/office/officeart/2008/layout/HorizontalMultiLevelHierarchy"/>
    <dgm:cxn modelId="{42860BB4-A997-4695-A191-D54108DCA995}" type="presParOf" srcId="{B95A8519-5941-4F6B-B773-0E4DEBC34397}" destId="{F3CECA2E-E147-426E-8F88-A3AD6C3C477C}" srcOrd="14" destOrd="0" presId="urn:microsoft.com/office/officeart/2008/layout/HorizontalMultiLevelHierarchy"/>
    <dgm:cxn modelId="{A9DAC84C-A6B3-4F38-AABE-F41BEC3D1BF3}" type="presParOf" srcId="{F3CECA2E-E147-426E-8F88-A3AD6C3C477C}" destId="{95CD9BD2-67F9-4E21-94A2-CCA358310CE6}" srcOrd="0" destOrd="0" presId="urn:microsoft.com/office/officeart/2008/layout/HorizontalMultiLevelHierarchy"/>
    <dgm:cxn modelId="{ED27BE5B-4112-441A-8E1A-AA84B7A683A8}" type="presParOf" srcId="{B95A8519-5941-4F6B-B773-0E4DEBC34397}" destId="{96BB5E42-E7B7-4FB9-BD35-B7EF3B8D203B}" srcOrd="15" destOrd="0" presId="urn:microsoft.com/office/officeart/2008/layout/HorizontalMultiLevelHierarchy"/>
    <dgm:cxn modelId="{AC5BC028-BBCE-4BD7-B41A-D73C56E0BA17}" type="presParOf" srcId="{96BB5E42-E7B7-4FB9-BD35-B7EF3B8D203B}" destId="{445FD3A1-88F7-4953-ADFA-07C8A322A64A}" srcOrd="0" destOrd="0" presId="urn:microsoft.com/office/officeart/2008/layout/HorizontalMultiLevelHierarchy"/>
    <dgm:cxn modelId="{EA532261-2DAE-419F-A384-45B79E0E0912}" type="presParOf" srcId="{96BB5E42-E7B7-4FB9-BD35-B7EF3B8D203B}" destId="{FAD755E9-27D1-4268-B65B-2D4254D5DE00}" srcOrd="1" destOrd="0" presId="urn:microsoft.com/office/officeart/2008/layout/HorizontalMultiLevelHierarchy"/>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7D2008-54FE-4253-AECA-02129D5374A6}">
      <dsp:nvSpPr>
        <dsp:cNvPr id="0" name=""/>
        <dsp:cNvSpPr/>
      </dsp:nvSpPr>
      <dsp:spPr>
        <a:xfrm>
          <a:off x="176509" y="1162622"/>
          <a:ext cx="2558676" cy="843200"/>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tr-TR" sz="2400" kern="1200" dirty="0" smtClean="0">
              <a:solidFill>
                <a:schemeClr val="tx2">
                  <a:lumMod val="60000"/>
                  <a:lumOff val="40000"/>
                </a:schemeClr>
              </a:solidFill>
            </a:rPr>
            <a:t>INTRODUCTION</a:t>
          </a:r>
          <a:endParaRPr lang="tr-TR" sz="2400" kern="1200" dirty="0">
            <a:solidFill>
              <a:schemeClr val="tx2">
                <a:lumMod val="60000"/>
                <a:lumOff val="40000"/>
              </a:schemeClr>
            </a:solidFill>
          </a:endParaRPr>
        </a:p>
      </dsp:txBody>
      <dsp:txXfrm>
        <a:off x="176509" y="1162622"/>
        <a:ext cx="2558676" cy="843200"/>
      </dsp:txXfrm>
    </dsp:sp>
    <dsp:sp modelId="{8FBA7278-8FC4-4C78-897D-03A785B19507}">
      <dsp:nvSpPr>
        <dsp:cNvPr id="0" name=""/>
        <dsp:cNvSpPr/>
      </dsp:nvSpPr>
      <dsp:spPr>
        <a:xfrm>
          <a:off x="170352" y="821659"/>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06641FED-5916-47B6-A307-6EDAF1BCD03B}">
      <dsp:nvSpPr>
        <dsp:cNvPr id="0" name=""/>
        <dsp:cNvSpPr/>
      </dsp:nvSpPr>
      <dsp:spPr>
        <a:xfrm>
          <a:off x="312824" y="536715"/>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A9F5C81E-36FB-49AF-8199-42D8C30E2243}">
      <dsp:nvSpPr>
        <dsp:cNvPr id="0" name=""/>
        <dsp:cNvSpPr/>
      </dsp:nvSpPr>
      <dsp:spPr>
        <a:xfrm>
          <a:off x="654756" y="593704"/>
          <a:ext cx="319834" cy="31983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DADAB4CB-D813-476F-AE4F-ED29BFEBDC57}">
      <dsp:nvSpPr>
        <dsp:cNvPr id="0" name=""/>
        <dsp:cNvSpPr/>
      </dsp:nvSpPr>
      <dsp:spPr>
        <a:xfrm>
          <a:off x="939700" y="280266"/>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27AE7C8D-05F1-4B34-8B4A-2C1BE2879882}">
      <dsp:nvSpPr>
        <dsp:cNvPr id="0" name=""/>
        <dsp:cNvSpPr/>
      </dsp:nvSpPr>
      <dsp:spPr>
        <a:xfrm>
          <a:off x="1310126" y="166289"/>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1F9BFFEF-B158-47CB-85D0-A51D7517D688}">
      <dsp:nvSpPr>
        <dsp:cNvPr id="0" name=""/>
        <dsp:cNvSpPr/>
      </dsp:nvSpPr>
      <dsp:spPr>
        <a:xfrm>
          <a:off x="1766036" y="365749"/>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B9581356-3BA4-4844-B447-2D705195502C}">
      <dsp:nvSpPr>
        <dsp:cNvPr id="0" name=""/>
        <dsp:cNvSpPr/>
      </dsp:nvSpPr>
      <dsp:spPr>
        <a:xfrm>
          <a:off x="2050979" y="508221"/>
          <a:ext cx="319834" cy="31983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40B1A1B6-4DF2-4C0C-91D8-FDA5ABAD73B7}">
      <dsp:nvSpPr>
        <dsp:cNvPr id="0" name=""/>
        <dsp:cNvSpPr/>
      </dsp:nvSpPr>
      <dsp:spPr>
        <a:xfrm>
          <a:off x="2449900" y="821659"/>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4E24A409-27ED-40A2-957D-8877910ADC7B}">
      <dsp:nvSpPr>
        <dsp:cNvPr id="0" name=""/>
        <dsp:cNvSpPr/>
      </dsp:nvSpPr>
      <dsp:spPr>
        <a:xfrm>
          <a:off x="2620866" y="1135096"/>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A0A116A3-481E-45EA-8D2C-F09E6C9DD280}">
      <dsp:nvSpPr>
        <dsp:cNvPr id="0" name=""/>
        <dsp:cNvSpPr/>
      </dsp:nvSpPr>
      <dsp:spPr>
        <a:xfrm>
          <a:off x="1139160" y="536715"/>
          <a:ext cx="523365" cy="523365"/>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37674109-CF86-4E0A-94A7-3725D3F49D46}">
      <dsp:nvSpPr>
        <dsp:cNvPr id="0" name=""/>
        <dsp:cNvSpPr/>
      </dsp:nvSpPr>
      <dsp:spPr>
        <a:xfrm>
          <a:off x="27881" y="1619500"/>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6ED9BB38-43D2-415B-9893-5202DE4C1518}">
      <dsp:nvSpPr>
        <dsp:cNvPr id="0" name=""/>
        <dsp:cNvSpPr/>
      </dsp:nvSpPr>
      <dsp:spPr>
        <a:xfrm>
          <a:off x="198847" y="1875949"/>
          <a:ext cx="319834" cy="31983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95D0760D-C44C-4E76-B832-5F99D298C76C}">
      <dsp:nvSpPr>
        <dsp:cNvPr id="0" name=""/>
        <dsp:cNvSpPr/>
      </dsp:nvSpPr>
      <dsp:spPr>
        <a:xfrm>
          <a:off x="626262" y="2103904"/>
          <a:ext cx="465213" cy="465213"/>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4C514F31-8BDE-4D29-B93C-44E4B9DF4DDD}">
      <dsp:nvSpPr>
        <dsp:cNvPr id="0" name=""/>
        <dsp:cNvSpPr/>
      </dsp:nvSpPr>
      <dsp:spPr>
        <a:xfrm>
          <a:off x="1224643" y="2474331"/>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D4D539CC-A2A1-42FB-8682-CA457DCF6050}">
      <dsp:nvSpPr>
        <dsp:cNvPr id="0" name=""/>
        <dsp:cNvSpPr/>
      </dsp:nvSpPr>
      <dsp:spPr>
        <a:xfrm>
          <a:off x="1338621" y="2103904"/>
          <a:ext cx="319834" cy="31983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3E93510C-C8F2-456D-BB0C-567935687F63}">
      <dsp:nvSpPr>
        <dsp:cNvPr id="0" name=""/>
        <dsp:cNvSpPr/>
      </dsp:nvSpPr>
      <dsp:spPr>
        <a:xfrm>
          <a:off x="1623564" y="2502825"/>
          <a:ext cx="203531" cy="203531"/>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15524C5B-02D2-44DB-8A9F-C6987FE8532E}">
      <dsp:nvSpPr>
        <dsp:cNvPr id="0" name=""/>
        <dsp:cNvSpPr/>
      </dsp:nvSpPr>
      <dsp:spPr>
        <a:xfrm>
          <a:off x="1880013" y="2046916"/>
          <a:ext cx="465213" cy="465213"/>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3DE675D8-08B8-429F-A060-E603FB4890CA}">
      <dsp:nvSpPr>
        <dsp:cNvPr id="0" name=""/>
        <dsp:cNvSpPr/>
      </dsp:nvSpPr>
      <dsp:spPr>
        <a:xfrm>
          <a:off x="2506889" y="1932938"/>
          <a:ext cx="319834" cy="31983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1"/>
        </a:lnRef>
        <a:fillRef idx="3">
          <a:schemeClr val="accent1"/>
        </a:fillRef>
        <a:effectRef idx="3">
          <a:schemeClr val="accent1"/>
        </a:effectRef>
        <a:fontRef idx="minor">
          <a:schemeClr val="lt1"/>
        </a:fontRef>
      </dsp:style>
    </dsp:sp>
    <dsp:sp modelId="{5EFDF766-E3BC-4D79-A594-D09ACFA329B9}">
      <dsp:nvSpPr>
        <dsp:cNvPr id="0" name=""/>
        <dsp:cNvSpPr/>
      </dsp:nvSpPr>
      <dsp:spPr>
        <a:xfrm>
          <a:off x="2790945" y="593230"/>
          <a:ext cx="939308" cy="1793242"/>
        </a:xfrm>
        <a:prstGeom prst="chevron">
          <a:avLst>
            <a:gd name="adj" fmla="val 62310"/>
          </a:avLst>
        </a:prstGeom>
        <a:solidFill>
          <a:schemeClr val="bg1"/>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25BDA447-8B1D-49E1-B250-9CEBE8551DCE}">
      <dsp:nvSpPr>
        <dsp:cNvPr id="0" name=""/>
        <dsp:cNvSpPr/>
      </dsp:nvSpPr>
      <dsp:spPr>
        <a:xfrm>
          <a:off x="3766032" y="594101"/>
          <a:ext cx="2561750" cy="1793225"/>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tr-TR" sz="2400" kern="1200" dirty="0" smtClean="0">
              <a:solidFill>
                <a:schemeClr val="tx2">
                  <a:lumMod val="60000"/>
                  <a:lumOff val="40000"/>
                </a:schemeClr>
              </a:solidFill>
            </a:rPr>
            <a:t>EXPERIMENTAL</a:t>
          </a:r>
          <a:endParaRPr lang="tr-TR" sz="2400" kern="1200" dirty="0">
            <a:solidFill>
              <a:schemeClr val="tx2">
                <a:lumMod val="60000"/>
                <a:lumOff val="40000"/>
              </a:schemeClr>
            </a:solidFill>
          </a:endParaRPr>
        </a:p>
      </dsp:txBody>
      <dsp:txXfrm>
        <a:off x="3766032" y="594101"/>
        <a:ext cx="2561750" cy="1793225"/>
      </dsp:txXfrm>
    </dsp:sp>
    <dsp:sp modelId="{B0A6B416-BF52-4F85-AC0E-D0C4124BEB25}">
      <dsp:nvSpPr>
        <dsp:cNvPr id="0" name=""/>
        <dsp:cNvSpPr/>
      </dsp:nvSpPr>
      <dsp:spPr>
        <a:xfrm>
          <a:off x="3766032" y="3022415"/>
          <a:ext cx="2561750" cy="1579746"/>
        </a:xfrm>
        <a:prstGeom prst="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25400" tIns="25400" rIns="25400" bIns="25400" numCol="1" spcCol="1270" anchor="t" anchorCtr="0">
          <a:noAutofit/>
          <a:sp3d extrusionH="28000" prstMaterial="matte"/>
        </a:bodyPr>
        <a:lstStyle/>
        <a:p>
          <a:pPr marL="228600" lvl="1" indent="-228600" algn="l" defTabSz="889000">
            <a:lnSpc>
              <a:spcPct val="90000"/>
            </a:lnSpc>
            <a:spcBef>
              <a:spcPct val="0"/>
            </a:spcBef>
            <a:spcAft>
              <a:spcPct val="15000"/>
            </a:spcAft>
            <a:buChar char="••"/>
          </a:pPr>
          <a:endParaRPr lang="tr-TR" sz="2000" b="0" kern="1200" dirty="0">
            <a:solidFill>
              <a:schemeClr val="tx1">
                <a:lumMod val="75000"/>
                <a:lumOff val="25000"/>
              </a:schemeClr>
            </a:solidFill>
          </a:endParaRPr>
        </a:p>
        <a:p>
          <a:pPr marL="228600" lvl="1" indent="-228600" algn="l" defTabSz="889000">
            <a:lnSpc>
              <a:spcPct val="90000"/>
            </a:lnSpc>
            <a:spcBef>
              <a:spcPct val="0"/>
            </a:spcBef>
            <a:spcAft>
              <a:spcPct val="15000"/>
            </a:spcAft>
            <a:buChar char="••"/>
          </a:pPr>
          <a:r>
            <a:rPr lang="en-US" sz="2000" b="0" kern="1200" noProof="0" dirty="0" smtClean="0">
              <a:solidFill>
                <a:schemeClr val="tx1">
                  <a:lumMod val="75000"/>
                  <a:lumOff val="25000"/>
                </a:schemeClr>
              </a:solidFill>
            </a:rPr>
            <a:t>Methods</a:t>
          </a:r>
          <a:endParaRPr lang="en-US" sz="2000" b="0" kern="1200" noProof="0" dirty="0">
            <a:solidFill>
              <a:schemeClr val="tx1">
                <a:lumMod val="75000"/>
                <a:lumOff val="25000"/>
              </a:schemeClr>
            </a:solidFill>
          </a:endParaRPr>
        </a:p>
        <a:p>
          <a:pPr marL="228600" lvl="1" indent="-228600" algn="l" defTabSz="889000">
            <a:lnSpc>
              <a:spcPct val="90000"/>
            </a:lnSpc>
            <a:spcBef>
              <a:spcPct val="0"/>
            </a:spcBef>
            <a:spcAft>
              <a:spcPct val="15000"/>
            </a:spcAft>
            <a:buChar char="••"/>
          </a:pPr>
          <a:r>
            <a:rPr lang="tr-TR" sz="2000" b="0" kern="1200" dirty="0" err="1" smtClean="0">
              <a:solidFill>
                <a:schemeClr val="tx1">
                  <a:lumMod val="75000"/>
                  <a:lumOff val="25000"/>
                </a:schemeClr>
              </a:solidFill>
            </a:rPr>
            <a:t>Characterization</a:t>
          </a:r>
          <a:endParaRPr lang="tr-TR" sz="2000" b="0" kern="1200" dirty="0">
            <a:solidFill>
              <a:schemeClr val="tx1">
                <a:lumMod val="75000"/>
                <a:lumOff val="25000"/>
              </a:schemeClr>
            </a:solidFill>
          </a:endParaRPr>
        </a:p>
        <a:p>
          <a:pPr marL="228600" lvl="1" indent="-228600" algn="l" defTabSz="889000">
            <a:lnSpc>
              <a:spcPct val="90000"/>
            </a:lnSpc>
            <a:spcBef>
              <a:spcPct val="0"/>
            </a:spcBef>
            <a:spcAft>
              <a:spcPct val="15000"/>
            </a:spcAft>
            <a:buChar char="••"/>
          </a:pPr>
          <a:r>
            <a:rPr lang="tr-TR" sz="2000" b="0" i="1" kern="1200" dirty="0" smtClean="0">
              <a:solidFill>
                <a:schemeClr val="tx1">
                  <a:lumMod val="75000"/>
                  <a:lumOff val="25000"/>
                </a:schemeClr>
              </a:solidFill>
            </a:rPr>
            <a:t>In </a:t>
          </a:r>
          <a:r>
            <a:rPr lang="tr-TR" sz="2000" b="0" i="1" kern="1200" dirty="0" err="1" smtClean="0">
              <a:solidFill>
                <a:schemeClr val="tx1">
                  <a:lumMod val="75000"/>
                  <a:lumOff val="25000"/>
                </a:schemeClr>
              </a:solidFill>
            </a:rPr>
            <a:t>vitro</a:t>
          </a:r>
          <a:r>
            <a:rPr lang="tr-TR" sz="2000" b="0" i="1" kern="1200" dirty="0" smtClean="0">
              <a:solidFill>
                <a:schemeClr val="tx1">
                  <a:lumMod val="75000"/>
                  <a:lumOff val="25000"/>
                </a:schemeClr>
              </a:solidFill>
            </a:rPr>
            <a:t> </a:t>
          </a:r>
          <a:r>
            <a:rPr lang="tr-TR" sz="2000" b="0" kern="1200" dirty="0" err="1" smtClean="0">
              <a:solidFill>
                <a:schemeClr val="tx1">
                  <a:lumMod val="75000"/>
                  <a:lumOff val="25000"/>
                </a:schemeClr>
              </a:solidFill>
            </a:rPr>
            <a:t>study</a:t>
          </a:r>
          <a:endParaRPr lang="tr-TR" sz="2000" b="0" kern="1200" dirty="0">
            <a:solidFill>
              <a:schemeClr val="tx1">
                <a:lumMod val="75000"/>
                <a:lumOff val="25000"/>
              </a:schemeClr>
            </a:solidFill>
          </a:endParaRPr>
        </a:p>
        <a:p>
          <a:pPr marL="228600" lvl="1" indent="-228600" algn="l" defTabSz="889000">
            <a:lnSpc>
              <a:spcPct val="90000"/>
            </a:lnSpc>
            <a:spcBef>
              <a:spcPct val="0"/>
            </a:spcBef>
            <a:spcAft>
              <a:spcPct val="15000"/>
            </a:spcAft>
            <a:buChar char="••"/>
          </a:pPr>
          <a:r>
            <a:rPr lang="tr-TR" sz="2000" b="0" kern="1200" dirty="0" smtClean="0">
              <a:solidFill>
                <a:schemeClr val="tx1">
                  <a:lumMod val="75000"/>
                  <a:lumOff val="25000"/>
                </a:schemeClr>
              </a:solidFill>
            </a:rPr>
            <a:t>In </a:t>
          </a:r>
          <a:r>
            <a:rPr lang="tr-TR" sz="2000" b="0" kern="1200" dirty="0" err="1" smtClean="0">
              <a:solidFill>
                <a:schemeClr val="tx1">
                  <a:lumMod val="75000"/>
                  <a:lumOff val="25000"/>
                </a:schemeClr>
              </a:solidFill>
            </a:rPr>
            <a:t>vivo</a:t>
          </a:r>
          <a:r>
            <a:rPr lang="tr-TR" sz="2000" b="0" kern="1200" dirty="0" smtClean="0">
              <a:solidFill>
                <a:schemeClr val="tx1">
                  <a:lumMod val="75000"/>
                  <a:lumOff val="25000"/>
                </a:schemeClr>
              </a:solidFill>
            </a:rPr>
            <a:t> </a:t>
          </a:r>
          <a:r>
            <a:rPr lang="tr-TR" sz="2000" b="0" kern="1200" dirty="0" err="1" smtClean="0">
              <a:solidFill>
                <a:schemeClr val="tx1">
                  <a:lumMod val="75000"/>
                  <a:lumOff val="25000"/>
                </a:schemeClr>
              </a:solidFill>
            </a:rPr>
            <a:t>study</a:t>
          </a:r>
          <a:r>
            <a:rPr lang="tr-TR" sz="2000" b="0" kern="1200" dirty="0" smtClean="0">
              <a:solidFill>
                <a:schemeClr val="tx1">
                  <a:lumMod val="75000"/>
                  <a:lumOff val="25000"/>
                </a:schemeClr>
              </a:solidFill>
            </a:rPr>
            <a:t> </a:t>
          </a:r>
          <a:endParaRPr lang="tr-TR" sz="2000" kern="1200" dirty="0">
            <a:solidFill>
              <a:schemeClr val="tx1">
                <a:lumMod val="75000"/>
                <a:lumOff val="25000"/>
              </a:schemeClr>
            </a:solidFill>
          </a:endParaRPr>
        </a:p>
      </dsp:txBody>
      <dsp:txXfrm>
        <a:off x="3766032" y="3022415"/>
        <a:ext cx="2561750" cy="1579746"/>
      </dsp:txXfrm>
    </dsp:sp>
    <dsp:sp modelId="{690B9A6C-EF7E-4982-9C76-A60C3E6109B2}">
      <dsp:nvSpPr>
        <dsp:cNvPr id="0" name=""/>
        <dsp:cNvSpPr/>
      </dsp:nvSpPr>
      <dsp:spPr>
        <a:xfrm>
          <a:off x="6537906" y="539217"/>
          <a:ext cx="939308" cy="1793242"/>
        </a:xfrm>
        <a:prstGeom prst="chevron">
          <a:avLst>
            <a:gd name="adj" fmla="val 62310"/>
          </a:avLst>
        </a:prstGeom>
        <a:solidFill>
          <a:schemeClr val="bg1"/>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40F59625-FD30-44FF-83D5-C3368D42AF21}">
      <dsp:nvSpPr>
        <dsp:cNvPr id="0" name=""/>
        <dsp:cNvSpPr/>
      </dsp:nvSpPr>
      <dsp:spPr>
        <a:xfrm>
          <a:off x="7499912" y="374656"/>
          <a:ext cx="2177487" cy="2177487"/>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extrusionH="152250">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0" tIns="0" rIns="0" bIns="0" numCol="1" spcCol="1270" anchor="ctr" anchorCtr="0">
          <a:noAutofit/>
          <a:sp3d extrusionH="28000" prstMaterial="matte"/>
        </a:bodyPr>
        <a:lstStyle/>
        <a:p>
          <a:pPr lvl="0" algn="ctr" defTabSz="1066800">
            <a:lnSpc>
              <a:spcPct val="90000"/>
            </a:lnSpc>
            <a:spcBef>
              <a:spcPct val="0"/>
            </a:spcBef>
            <a:spcAft>
              <a:spcPct val="35000"/>
            </a:spcAft>
          </a:pPr>
          <a:r>
            <a:rPr lang="tr-TR" sz="2400" kern="1200" dirty="0" smtClean="0">
              <a:solidFill>
                <a:schemeClr val="tx2">
                  <a:lumMod val="60000"/>
                  <a:lumOff val="40000"/>
                </a:schemeClr>
              </a:solidFill>
            </a:rPr>
            <a:t>RESULTS and DISCUSSION</a:t>
          </a:r>
          <a:endParaRPr lang="tr-TR" sz="2400" kern="1200" dirty="0">
            <a:solidFill>
              <a:schemeClr val="tx2">
                <a:lumMod val="60000"/>
                <a:lumOff val="40000"/>
              </a:schemeClr>
            </a:solidFill>
          </a:endParaRPr>
        </a:p>
      </dsp:txBody>
      <dsp:txXfrm>
        <a:off x="7499912" y="374656"/>
        <a:ext cx="2177487" cy="217748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63C499-ABDC-43A6-A265-FC3DA19B2974}">
      <dsp:nvSpPr>
        <dsp:cNvPr id="0" name=""/>
        <dsp:cNvSpPr/>
      </dsp:nvSpPr>
      <dsp:spPr>
        <a:xfrm>
          <a:off x="5373559" y="3179038"/>
          <a:ext cx="2230291" cy="468016"/>
        </a:xfrm>
        <a:custGeom>
          <a:avLst/>
          <a:gdLst/>
          <a:ahLst/>
          <a:cxnLst/>
          <a:rect l="0" t="0" r="0" b="0"/>
          <a:pathLst>
            <a:path>
              <a:moveTo>
                <a:pt x="0" y="0"/>
              </a:moveTo>
              <a:lnTo>
                <a:pt x="0" y="334058"/>
              </a:lnTo>
              <a:lnTo>
                <a:pt x="2230291" y="334058"/>
              </a:lnTo>
              <a:lnTo>
                <a:pt x="2230291" y="468016"/>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B21D95B-DAEB-418C-B117-3715F9D74A55}">
      <dsp:nvSpPr>
        <dsp:cNvPr id="0" name=""/>
        <dsp:cNvSpPr/>
      </dsp:nvSpPr>
      <dsp:spPr>
        <a:xfrm>
          <a:off x="5264417" y="3179038"/>
          <a:ext cx="91440" cy="443902"/>
        </a:xfrm>
        <a:custGeom>
          <a:avLst/>
          <a:gdLst/>
          <a:ahLst/>
          <a:cxnLst/>
          <a:rect l="0" t="0" r="0" b="0"/>
          <a:pathLst>
            <a:path>
              <a:moveTo>
                <a:pt x="109142" y="0"/>
              </a:moveTo>
              <a:lnTo>
                <a:pt x="109142" y="309944"/>
              </a:lnTo>
              <a:lnTo>
                <a:pt x="45720" y="309944"/>
              </a:lnTo>
              <a:lnTo>
                <a:pt x="45720" y="443902"/>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9BB262B-0E21-4459-9AFD-86EB6C022531}">
      <dsp:nvSpPr>
        <dsp:cNvPr id="0" name=""/>
        <dsp:cNvSpPr/>
      </dsp:nvSpPr>
      <dsp:spPr>
        <a:xfrm>
          <a:off x="3056506" y="3179038"/>
          <a:ext cx="2317053" cy="424189"/>
        </a:xfrm>
        <a:custGeom>
          <a:avLst/>
          <a:gdLst/>
          <a:ahLst/>
          <a:cxnLst/>
          <a:rect l="0" t="0" r="0" b="0"/>
          <a:pathLst>
            <a:path>
              <a:moveTo>
                <a:pt x="2317053" y="0"/>
              </a:moveTo>
              <a:lnTo>
                <a:pt x="2317053" y="290231"/>
              </a:lnTo>
              <a:lnTo>
                <a:pt x="0" y="290231"/>
              </a:lnTo>
              <a:lnTo>
                <a:pt x="0" y="424189"/>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C052748-EBFC-444D-A7E1-24E9C5FA0E34}">
      <dsp:nvSpPr>
        <dsp:cNvPr id="0" name=""/>
        <dsp:cNvSpPr/>
      </dsp:nvSpPr>
      <dsp:spPr>
        <a:xfrm>
          <a:off x="3154329" y="1525650"/>
          <a:ext cx="2219229" cy="434205"/>
        </a:xfrm>
        <a:custGeom>
          <a:avLst/>
          <a:gdLst/>
          <a:ahLst/>
          <a:cxnLst/>
          <a:rect l="0" t="0" r="0" b="0"/>
          <a:pathLst>
            <a:path>
              <a:moveTo>
                <a:pt x="0" y="0"/>
              </a:moveTo>
              <a:lnTo>
                <a:pt x="0" y="300247"/>
              </a:lnTo>
              <a:lnTo>
                <a:pt x="2219229" y="300247"/>
              </a:lnTo>
              <a:lnTo>
                <a:pt x="2219229" y="434205"/>
              </a:lnTo>
            </a:path>
          </a:pathLst>
        </a:custGeom>
        <a:noFill/>
        <a:ln w="25400"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EB83E8E-E09C-4204-8E21-4049C753F534}">
      <dsp:nvSpPr>
        <dsp:cNvPr id="0" name=""/>
        <dsp:cNvSpPr/>
      </dsp:nvSpPr>
      <dsp:spPr>
        <a:xfrm>
          <a:off x="916468" y="1525650"/>
          <a:ext cx="2237861" cy="434205"/>
        </a:xfrm>
        <a:custGeom>
          <a:avLst/>
          <a:gdLst/>
          <a:ahLst/>
          <a:cxnLst/>
          <a:rect l="0" t="0" r="0" b="0"/>
          <a:pathLst>
            <a:path>
              <a:moveTo>
                <a:pt x="2237861" y="0"/>
              </a:moveTo>
              <a:lnTo>
                <a:pt x="2237861" y="300247"/>
              </a:lnTo>
              <a:lnTo>
                <a:pt x="0" y="300247"/>
              </a:lnTo>
              <a:lnTo>
                <a:pt x="0" y="434205"/>
              </a:lnTo>
            </a:path>
          </a:pathLst>
        </a:custGeom>
        <a:noFill/>
        <a:ln w="25400"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109B8A6-87E3-4ABE-8F6F-CFBDCF7089CF}">
      <dsp:nvSpPr>
        <dsp:cNvPr id="0" name=""/>
        <dsp:cNvSpPr/>
      </dsp:nvSpPr>
      <dsp:spPr>
        <a:xfrm>
          <a:off x="2041325" y="-10016"/>
          <a:ext cx="2226008" cy="153566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199811A-626E-4C4F-889D-5AAE183531FE}">
      <dsp:nvSpPr>
        <dsp:cNvPr id="0" name=""/>
        <dsp:cNvSpPr/>
      </dsp:nvSpPr>
      <dsp:spPr>
        <a:xfrm>
          <a:off x="2201994" y="142619"/>
          <a:ext cx="2226008" cy="153566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noProof="0" dirty="0" smtClean="0"/>
            <a:t>Loading Methods</a:t>
          </a:r>
          <a:endParaRPr lang="en-US" sz="2800" b="1" kern="1200" noProof="0" dirty="0"/>
        </a:p>
      </dsp:txBody>
      <dsp:txXfrm>
        <a:off x="2201994" y="142619"/>
        <a:ext cx="2226008" cy="1535666"/>
      </dsp:txXfrm>
    </dsp:sp>
    <dsp:sp modelId="{28F7828F-8FD7-4428-AC20-F57832C5725B}">
      <dsp:nvSpPr>
        <dsp:cNvPr id="0" name=""/>
        <dsp:cNvSpPr/>
      </dsp:nvSpPr>
      <dsp:spPr>
        <a:xfrm>
          <a:off x="4743" y="1959855"/>
          <a:ext cx="1823449" cy="2060165"/>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66E8C71-89A9-457A-BD08-5C997CDEEBDA}">
      <dsp:nvSpPr>
        <dsp:cNvPr id="0" name=""/>
        <dsp:cNvSpPr/>
      </dsp:nvSpPr>
      <dsp:spPr>
        <a:xfrm>
          <a:off x="165412" y="2112491"/>
          <a:ext cx="1823449" cy="2060165"/>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100000"/>
            </a:lnSpc>
            <a:spcBef>
              <a:spcPct val="0"/>
            </a:spcBef>
            <a:spcAft>
              <a:spcPts val="0"/>
            </a:spcAft>
          </a:pPr>
          <a:r>
            <a:rPr lang="tr-TR" sz="2000" b="1" kern="1200" dirty="0" smtClean="0"/>
            <a:t>Under </a:t>
          </a:r>
          <a:r>
            <a:rPr lang="tr-TR" sz="2000" b="1" kern="1200" dirty="0" err="1" smtClean="0"/>
            <a:t>vacuum</a:t>
          </a:r>
          <a:r>
            <a:rPr lang="tr-TR" sz="2000" b="1" kern="1200" dirty="0" smtClean="0"/>
            <a:t> (100 </a:t>
          </a:r>
          <a:r>
            <a:rPr lang="tr-TR" sz="2000" b="1" kern="1200" dirty="0" err="1" smtClean="0"/>
            <a:t>mmHg</a:t>
          </a:r>
          <a:r>
            <a:rPr lang="tr-TR" sz="2000" b="1" kern="1200" dirty="0" smtClean="0"/>
            <a:t>) </a:t>
          </a:r>
        </a:p>
        <a:p>
          <a:pPr lvl="0" algn="ctr" defTabSz="889000">
            <a:lnSpc>
              <a:spcPct val="100000"/>
            </a:lnSpc>
            <a:spcBef>
              <a:spcPct val="0"/>
            </a:spcBef>
            <a:spcAft>
              <a:spcPts val="0"/>
            </a:spcAft>
          </a:pPr>
          <a:r>
            <a:rPr lang="tr-TR" sz="2000" b="1" kern="1200" dirty="0" smtClean="0"/>
            <a:t>1:1 </a:t>
          </a:r>
          <a:r>
            <a:rPr lang="tr-TR" sz="2000" b="1" kern="1200" dirty="0" err="1" smtClean="0"/>
            <a:t>molar</a:t>
          </a:r>
          <a:r>
            <a:rPr lang="tr-TR" sz="2000" b="1" kern="1200" dirty="0" smtClean="0"/>
            <a:t> </a:t>
          </a:r>
          <a:r>
            <a:rPr lang="tr-TR" sz="2000" b="1" kern="1200" dirty="0" err="1" smtClean="0"/>
            <a:t>ratio</a:t>
          </a:r>
          <a:endParaRPr lang="tr-TR" sz="2000" b="1" kern="1200" dirty="0" smtClean="0"/>
        </a:p>
        <a:p>
          <a:pPr lvl="0" algn="ctr" defTabSz="889000">
            <a:lnSpc>
              <a:spcPct val="100000"/>
            </a:lnSpc>
            <a:spcBef>
              <a:spcPct val="0"/>
            </a:spcBef>
            <a:spcAft>
              <a:spcPts val="0"/>
            </a:spcAft>
          </a:pPr>
          <a:r>
            <a:rPr lang="tr-TR" sz="2000" b="1" kern="1200" dirty="0" smtClean="0">
              <a:ln>
                <a:solidFill>
                  <a:schemeClr val="accent4">
                    <a:lumMod val="60000"/>
                    <a:lumOff val="40000"/>
                  </a:schemeClr>
                </a:solidFill>
              </a:ln>
            </a:rPr>
            <a:t>HNT-GABA VAC</a:t>
          </a:r>
          <a:endParaRPr lang="tr-TR" sz="2000" b="1" kern="1200" dirty="0">
            <a:ln>
              <a:solidFill>
                <a:schemeClr val="accent4">
                  <a:lumMod val="60000"/>
                  <a:lumOff val="40000"/>
                </a:schemeClr>
              </a:solidFill>
            </a:ln>
          </a:endParaRPr>
        </a:p>
      </dsp:txBody>
      <dsp:txXfrm>
        <a:off x="165412" y="2112491"/>
        <a:ext cx="1823449" cy="2060165"/>
      </dsp:txXfrm>
    </dsp:sp>
    <dsp:sp modelId="{7D61849E-7030-487C-BEAB-95CAF9910DFA}">
      <dsp:nvSpPr>
        <dsp:cNvPr id="0" name=""/>
        <dsp:cNvSpPr/>
      </dsp:nvSpPr>
      <dsp:spPr>
        <a:xfrm>
          <a:off x="4411071" y="1959855"/>
          <a:ext cx="1924975" cy="121918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2CD05BC-2034-4A5B-8D02-E472FC819020}">
      <dsp:nvSpPr>
        <dsp:cNvPr id="0" name=""/>
        <dsp:cNvSpPr/>
      </dsp:nvSpPr>
      <dsp:spPr>
        <a:xfrm>
          <a:off x="4571741" y="2112491"/>
          <a:ext cx="1924975" cy="121918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err="1" smtClean="0"/>
            <a:t>Heat</a:t>
          </a:r>
          <a:r>
            <a:rPr lang="tr-TR" sz="2000" b="1" kern="1200" dirty="0" smtClean="0"/>
            <a:t> </a:t>
          </a:r>
          <a:r>
            <a:rPr lang="tr-TR" sz="2000" b="1" kern="1200" dirty="0" err="1" smtClean="0"/>
            <a:t>treatment</a:t>
          </a:r>
          <a:r>
            <a:rPr lang="tr-TR" sz="2000" b="1" kern="1200" dirty="0" smtClean="0"/>
            <a:t> (80</a:t>
          </a:r>
          <a:r>
            <a:rPr lang="en-GB" sz="2000" b="1" kern="1200" dirty="0" smtClean="0">
              <a:effectLst/>
              <a:latin typeface="Times New Roman" panose="02020603050405020304" pitchFamily="18" charset="0"/>
              <a:ea typeface="Times New Roman" panose="02020603050405020304" pitchFamily="18" charset="0"/>
            </a:rPr>
            <a:t>º</a:t>
          </a:r>
          <a:r>
            <a:rPr lang="en-GB" sz="2000" b="1" kern="1200" dirty="0" smtClean="0"/>
            <a:t>C</a:t>
          </a:r>
          <a:r>
            <a:rPr lang="tr-TR" sz="2000" b="1" kern="1200" dirty="0" smtClean="0"/>
            <a:t>, 2 </a:t>
          </a:r>
          <a:r>
            <a:rPr lang="tr-TR" sz="2000" b="1" kern="1200" dirty="0" err="1" smtClean="0"/>
            <a:t>hr</a:t>
          </a:r>
          <a:r>
            <a:rPr lang="tr-TR" sz="2000" b="1" kern="1200" dirty="0" smtClean="0"/>
            <a:t>)</a:t>
          </a:r>
          <a:endParaRPr lang="tr-TR" sz="2000" b="1" kern="1200" dirty="0"/>
        </a:p>
      </dsp:txBody>
      <dsp:txXfrm>
        <a:off x="4571741" y="2112491"/>
        <a:ext cx="1924975" cy="1219182"/>
      </dsp:txXfrm>
    </dsp:sp>
    <dsp:sp modelId="{2F16EE42-8936-44EF-BA32-4E912BCD1648}">
      <dsp:nvSpPr>
        <dsp:cNvPr id="0" name=""/>
        <dsp:cNvSpPr/>
      </dsp:nvSpPr>
      <dsp:spPr>
        <a:xfrm>
          <a:off x="2086513" y="3603227"/>
          <a:ext cx="1939984" cy="1425736"/>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339EFA4-5CF8-4418-8D6D-78AF27E1641D}">
      <dsp:nvSpPr>
        <dsp:cNvPr id="0" name=""/>
        <dsp:cNvSpPr/>
      </dsp:nvSpPr>
      <dsp:spPr>
        <a:xfrm>
          <a:off x="2247183" y="3755863"/>
          <a:ext cx="1939984" cy="1425736"/>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ts val="0"/>
            </a:spcAft>
          </a:pPr>
          <a:r>
            <a:rPr lang="tr-TR" sz="1800" b="1" kern="1200" dirty="0" err="1" smtClean="0"/>
            <a:t>Heat</a:t>
          </a:r>
          <a:r>
            <a:rPr lang="tr-TR" sz="1800" b="1" kern="1200" dirty="0" smtClean="0"/>
            <a:t> </a:t>
          </a:r>
          <a:r>
            <a:rPr lang="tr-TR" sz="1800" b="1" kern="1200" dirty="0" err="1" smtClean="0"/>
            <a:t>treatment</a:t>
          </a:r>
          <a:r>
            <a:rPr lang="tr-TR" sz="1800" b="1" kern="1200" dirty="0" smtClean="0"/>
            <a:t> + </a:t>
          </a:r>
          <a:r>
            <a:rPr lang="tr-TR" sz="1800" b="1" kern="1200" dirty="0" err="1" smtClean="0"/>
            <a:t>Washing</a:t>
          </a:r>
          <a:r>
            <a:rPr lang="tr-TR" sz="1800" b="1" kern="1200" dirty="0" smtClean="0"/>
            <a:t> + </a:t>
          </a:r>
          <a:r>
            <a:rPr lang="tr-TR" sz="1800" b="1" kern="1200" dirty="0" err="1" smtClean="0"/>
            <a:t>Centrifugation</a:t>
          </a:r>
          <a:r>
            <a:rPr lang="tr-TR" sz="1800" kern="1200" dirty="0" smtClean="0"/>
            <a:t> </a:t>
          </a:r>
        </a:p>
        <a:p>
          <a:pPr lvl="0" algn="ctr" defTabSz="800100">
            <a:lnSpc>
              <a:spcPct val="100000"/>
            </a:lnSpc>
            <a:spcBef>
              <a:spcPct val="0"/>
            </a:spcBef>
            <a:spcAft>
              <a:spcPts val="0"/>
            </a:spcAft>
          </a:pPr>
          <a:r>
            <a:rPr lang="tr-TR" sz="1800" b="1" kern="1200" dirty="0" smtClean="0"/>
            <a:t>1:1 </a:t>
          </a:r>
          <a:r>
            <a:rPr lang="tr-TR" sz="1800" b="1" kern="1200" dirty="0" err="1" smtClean="0"/>
            <a:t>molar</a:t>
          </a:r>
          <a:r>
            <a:rPr lang="tr-TR" sz="1800" b="1" kern="1200" dirty="0" smtClean="0"/>
            <a:t> </a:t>
          </a:r>
          <a:r>
            <a:rPr lang="tr-TR" sz="1800" b="1" kern="1200" dirty="0" err="1" smtClean="0"/>
            <a:t>ratio</a:t>
          </a:r>
          <a:endParaRPr lang="tr-TR" sz="1800" b="1" kern="1200" dirty="0" smtClean="0"/>
        </a:p>
        <a:p>
          <a:pPr lvl="0" algn="ctr" defTabSz="800100">
            <a:lnSpc>
              <a:spcPct val="100000"/>
            </a:lnSpc>
            <a:spcBef>
              <a:spcPct val="0"/>
            </a:spcBef>
            <a:spcAft>
              <a:spcPts val="0"/>
            </a:spcAft>
          </a:pPr>
          <a:r>
            <a:rPr lang="tr-TR" sz="1800" b="1" kern="1200" dirty="0" smtClean="0">
              <a:ln>
                <a:solidFill>
                  <a:schemeClr val="accent4">
                    <a:lumMod val="60000"/>
                    <a:lumOff val="40000"/>
                  </a:schemeClr>
                </a:solidFill>
              </a:ln>
            </a:rPr>
            <a:t>HNT-GABA H1</a:t>
          </a:r>
          <a:endParaRPr lang="tr-TR" sz="1800" b="1" kern="1200" dirty="0">
            <a:ln>
              <a:solidFill>
                <a:schemeClr val="accent4">
                  <a:lumMod val="60000"/>
                  <a:lumOff val="40000"/>
                </a:schemeClr>
              </a:solidFill>
            </a:ln>
          </a:endParaRPr>
        </a:p>
      </dsp:txBody>
      <dsp:txXfrm>
        <a:off x="2247183" y="3755863"/>
        <a:ext cx="1939984" cy="1425736"/>
      </dsp:txXfrm>
    </dsp:sp>
    <dsp:sp modelId="{FA9CFDEC-A793-4D5D-9DAB-CB6CAD6F25A4}">
      <dsp:nvSpPr>
        <dsp:cNvPr id="0" name=""/>
        <dsp:cNvSpPr/>
      </dsp:nvSpPr>
      <dsp:spPr>
        <a:xfrm>
          <a:off x="4363353" y="3622940"/>
          <a:ext cx="1893567" cy="138977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11BCC49-00F3-4B32-8618-F8B77A1BAAD4}">
      <dsp:nvSpPr>
        <dsp:cNvPr id="0" name=""/>
        <dsp:cNvSpPr/>
      </dsp:nvSpPr>
      <dsp:spPr>
        <a:xfrm>
          <a:off x="4524022" y="3775576"/>
          <a:ext cx="1893567" cy="1389779"/>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ts val="0"/>
            </a:spcAft>
          </a:pPr>
          <a:r>
            <a:rPr lang="tr-TR" sz="1800" b="1" kern="1200" dirty="0" err="1" smtClean="0"/>
            <a:t>Heat</a:t>
          </a:r>
          <a:r>
            <a:rPr lang="tr-TR" sz="1800" b="1" kern="1200" dirty="0" smtClean="0"/>
            <a:t> </a:t>
          </a:r>
          <a:r>
            <a:rPr lang="tr-TR" sz="1800" b="1" kern="1200" dirty="0" err="1" smtClean="0"/>
            <a:t>treatment</a:t>
          </a:r>
          <a:r>
            <a:rPr lang="tr-TR" sz="1800" b="1" kern="1200" dirty="0" smtClean="0"/>
            <a:t> + </a:t>
          </a:r>
          <a:r>
            <a:rPr lang="tr-TR" sz="1800" b="1" kern="1200" dirty="0" err="1" smtClean="0"/>
            <a:t>Washing</a:t>
          </a:r>
          <a:r>
            <a:rPr lang="tr-TR" sz="1800" b="1" kern="1200" dirty="0" smtClean="0"/>
            <a:t> + </a:t>
          </a:r>
          <a:r>
            <a:rPr lang="tr-TR" sz="1800" b="1" kern="1200" dirty="0" err="1" smtClean="0"/>
            <a:t>Centrifugation</a:t>
          </a:r>
          <a:endParaRPr lang="tr-TR" sz="1800" b="1" kern="1200" dirty="0" smtClean="0"/>
        </a:p>
        <a:p>
          <a:pPr lvl="0" algn="ctr" defTabSz="800100">
            <a:lnSpc>
              <a:spcPct val="100000"/>
            </a:lnSpc>
            <a:spcBef>
              <a:spcPct val="0"/>
            </a:spcBef>
            <a:spcAft>
              <a:spcPts val="0"/>
            </a:spcAft>
          </a:pPr>
          <a:r>
            <a:rPr lang="tr-TR" sz="1800" b="1" kern="1200" dirty="0" smtClean="0"/>
            <a:t>1:2 </a:t>
          </a:r>
          <a:r>
            <a:rPr lang="tr-TR" sz="1800" b="1" kern="1200" dirty="0" err="1" smtClean="0"/>
            <a:t>Molar</a:t>
          </a:r>
          <a:r>
            <a:rPr lang="tr-TR" sz="1800" b="1" kern="1200" dirty="0" smtClean="0"/>
            <a:t> </a:t>
          </a:r>
          <a:r>
            <a:rPr lang="tr-TR" sz="1800" b="1" kern="1200" dirty="0" err="1" smtClean="0"/>
            <a:t>ratio</a:t>
          </a:r>
          <a:endParaRPr lang="tr-TR" sz="1800" b="1" kern="1200" dirty="0" smtClean="0"/>
        </a:p>
        <a:p>
          <a:pPr lvl="0" algn="ctr" defTabSz="800100">
            <a:lnSpc>
              <a:spcPct val="100000"/>
            </a:lnSpc>
            <a:spcBef>
              <a:spcPct val="0"/>
            </a:spcBef>
            <a:spcAft>
              <a:spcPts val="0"/>
            </a:spcAft>
          </a:pPr>
          <a:r>
            <a:rPr lang="tr-TR" sz="1800" b="1" kern="1200" dirty="0" smtClean="0">
              <a:ln>
                <a:solidFill>
                  <a:schemeClr val="accent4">
                    <a:lumMod val="60000"/>
                    <a:lumOff val="40000"/>
                  </a:schemeClr>
                </a:solidFill>
              </a:ln>
            </a:rPr>
            <a:t>HNT-GABA H2</a:t>
          </a:r>
          <a:endParaRPr lang="tr-TR" sz="1800" kern="1200" dirty="0">
            <a:ln>
              <a:solidFill>
                <a:schemeClr val="accent4">
                  <a:lumMod val="60000"/>
                  <a:lumOff val="40000"/>
                </a:schemeClr>
              </a:solidFill>
            </a:ln>
          </a:endParaRPr>
        </a:p>
      </dsp:txBody>
      <dsp:txXfrm>
        <a:off x="4524022" y="3775576"/>
        <a:ext cx="1893567" cy="1389779"/>
      </dsp:txXfrm>
    </dsp:sp>
    <dsp:sp modelId="{1AEE15A7-0B05-4773-83F4-60248743EA5E}">
      <dsp:nvSpPr>
        <dsp:cNvPr id="0" name=""/>
        <dsp:cNvSpPr/>
      </dsp:nvSpPr>
      <dsp:spPr>
        <a:xfrm>
          <a:off x="6617938" y="3647054"/>
          <a:ext cx="1971826" cy="138191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8EDF48D-6171-4EF8-80CE-ABA9507BCB69}">
      <dsp:nvSpPr>
        <dsp:cNvPr id="0" name=""/>
        <dsp:cNvSpPr/>
      </dsp:nvSpPr>
      <dsp:spPr>
        <a:xfrm>
          <a:off x="6778607" y="3799689"/>
          <a:ext cx="1971826" cy="138191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ts val="0"/>
            </a:spcAft>
          </a:pPr>
          <a:r>
            <a:rPr lang="tr-TR" sz="1800" b="1" kern="1200" dirty="0" err="1" smtClean="0"/>
            <a:t>Heat</a:t>
          </a:r>
          <a:r>
            <a:rPr lang="tr-TR" sz="1800" b="1" kern="1200" dirty="0" smtClean="0"/>
            <a:t> </a:t>
          </a:r>
          <a:r>
            <a:rPr lang="tr-TR" sz="1800" b="1" kern="1200" dirty="0" err="1" smtClean="0"/>
            <a:t>treatment</a:t>
          </a:r>
          <a:r>
            <a:rPr lang="tr-TR" sz="1800" b="1" kern="1200" dirty="0" smtClean="0"/>
            <a:t> + </a:t>
          </a:r>
          <a:r>
            <a:rPr lang="tr-TR" sz="1800" b="1" kern="1200" dirty="0" err="1" smtClean="0"/>
            <a:t>Frezee</a:t>
          </a:r>
          <a:r>
            <a:rPr lang="tr-TR" sz="1800" b="1" kern="1200" dirty="0" smtClean="0"/>
            <a:t>- </a:t>
          </a:r>
          <a:r>
            <a:rPr lang="tr-TR" sz="1800" b="1" kern="1200" dirty="0" err="1" smtClean="0"/>
            <a:t>drying</a:t>
          </a:r>
          <a:endParaRPr lang="tr-TR" sz="1800" b="1" kern="1200" dirty="0" smtClean="0"/>
        </a:p>
        <a:p>
          <a:pPr lvl="0" algn="ctr" defTabSz="800100">
            <a:lnSpc>
              <a:spcPct val="100000"/>
            </a:lnSpc>
            <a:spcBef>
              <a:spcPct val="0"/>
            </a:spcBef>
            <a:spcAft>
              <a:spcPts val="0"/>
            </a:spcAft>
          </a:pPr>
          <a:r>
            <a:rPr lang="tr-TR" sz="1800" b="1" kern="1200" dirty="0" smtClean="0"/>
            <a:t>1:1 </a:t>
          </a:r>
          <a:r>
            <a:rPr lang="tr-TR" sz="1800" b="1" kern="1200" dirty="0" err="1" smtClean="0"/>
            <a:t>Molar</a:t>
          </a:r>
          <a:r>
            <a:rPr lang="tr-TR" sz="1800" b="1" kern="1200" dirty="0" smtClean="0"/>
            <a:t> </a:t>
          </a:r>
          <a:r>
            <a:rPr lang="tr-TR" sz="1800" b="1" kern="1200" dirty="0" err="1" smtClean="0"/>
            <a:t>ratio</a:t>
          </a:r>
          <a:endParaRPr lang="tr-TR" sz="1800" b="1" kern="1200" dirty="0" smtClean="0"/>
        </a:p>
        <a:p>
          <a:pPr lvl="0" algn="ctr" defTabSz="800100">
            <a:lnSpc>
              <a:spcPct val="100000"/>
            </a:lnSpc>
            <a:spcBef>
              <a:spcPct val="0"/>
            </a:spcBef>
            <a:spcAft>
              <a:spcPts val="0"/>
            </a:spcAft>
          </a:pPr>
          <a:r>
            <a:rPr lang="tr-TR" sz="1800" b="1" kern="1200" dirty="0" smtClean="0">
              <a:ln>
                <a:solidFill>
                  <a:schemeClr val="accent4">
                    <a:lumMod val="60000"/>
                    <a:lumOff val="40000"/>
                  </a:schemeClr>
                </a:solidFill>
              </a:ln>
            </a:rPr>
            <a:t>HNT-GABA H3</a:t>
          </a:r>
          <a:endParaRPr lang="tr-TR" sz="1800" b="1" kern="1200" dirty="0">
            <a:ln>
              <a:solidFill>
                <a:schemeClr val="accent4">
                  <a:lumMod val="60000"/>
                  <a:lumOff val="40000"/>
                </a:schemeClr>
              </a:solidFill>
            </a:ln>
          </a:endParaRPr>
        </a:p>
      </dsp:txBody>
      <dsp:txXfrm>
        <a:off x="6778607" y="3799689"/>
        <a:ext cx="1971826" cy="138191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CECA2E-E147-426E-8F88-A3AD6C3C477C}">
      <dsp:nvSpPr>
        <dsp:cNvPr id="0" name=""/>
        <dsp:cNvSpPr/>
      </dsp:nvSpPr>
      <dsp:spPr>
        <a:xfrm>
          <a:off x="2337368" y="2758058"/>
          <a:ext cx="394675" cy="2658000"/>
        </a:xfrm>
        <a:custGeom>
          <a:avLst/>
          <a:gdLst/>
          <a:ahLst/>
          <a:cxnLst/>
          <a:rect l="0" t="0" r="0" b="0"/>
          <a:pathLst>
            <a:path>
              <a:moveTo>
                <a:pt x="0" y="0"/>
              </a:moveTo>
              <a:lnTo>
                <a:pt x="197337" y="0"/>
              </a:lnTo>
              <a:lnTo>
                <a:pt x="197337" y="2658000"/>
              </a:lnTo>
              <a:lnTo>
                <a:pt x="394675" y="2658000"/>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467527" y="4019880"/>
        <a:ext cx="134357" cy="134357"/>
      </dsp:txXfrm>
    </dsp:sp>
    <dsp:sp modelId="{C6142412-8403-448C-93F0-06CFB718F6BE}">
      <dsp:nvSpPr>
        <dsp:cNvPr id="0" name=""/>
        <dsp:cNvSpPr/>
      </dsp:nvSpPr>
      <dsp:spPr>
        <a:xfrm>
          <a:off x="2337368" y="2758058"/>
          <a:ext cx="412724" cy="1926845"/>
        </a:xfrm>
        <a:custGeom>
          <a:avLst/>
          <a:gdLst/>
          <a:ahLst/>
          <a:cxnLst/>
          <a:rect l="0" t="0" r="0" b="0"/>
          <a:pathLst>
            <a:path>
              <a:moveTo>
                <a:pt x="0" y="0"/>
              </a:moveTo>
              <a:lnTo>
                <a:pt x="206362" y="0"/>
              </a:lnTo>
              <a:lnTo>
                <a:pt x="206362" y="1926845"/>
              </a:lnTo>
              <a:lnTo>
                <a:pt x="412724" y="1926845"/>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494466" y="3672217"/>
        <a:ext cx="98527" cy="98527"/>
      </dsp:txXfrm>
    </dsp:sp>
    <dsp:sp modelId="{7E47DE1F-B5FF-4E85-8161-C9D35419E535}">
      <dsp:nvSpPr>
        <dsp:cNvPr id="0" name=""/>
        <dsp:cNvSpPr/>
      </dsp:nvSpPr>
      <dsp:spPr>
        <a:xfrm>
          <a:off x="2337368" y="2758058"/>
          <a:ext cx="394675" cy="1195925"/>
        </a:xfrm>
        <a:custGeom>
          <a:avLst/>
          <a:gdLst/>
          <a:ahLst/>
          <a:cxnLst/>
          <a:rect l="0" t="0" r="0" b="0"/>
          <a:pathLst>
            <a:path>
              <a:moveTo>
                <a:pt x="0" y="0"/>
              </a:moveTo>
              <a:lnTo>
                <a:pt x="197337" y="0"/>
              </a:lnTo>
              <a:lnTo>
                <a:pt x="197337" y="1195925"/>
              </a:lnTo>
              <a:lnTo>
                <a:pt x="394675" y="1195925"/>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503221" y="3324536"/>
        <a:ext cx="62968" cy="62968"/>
      </dsp:txXfrm>
    </dsp:sp>
    <dsp:sp modelId="{286EDC66-0946-48CF-B686-9CFB5512A5BF}">
      <dsp:nvSpPr>
        <dsp:cNvPr id="0" name=""/>
        <dsp:cNvSpPr/>
      </dsp:nvSpPr>
      <dsp:spPr>
        <a:xfrm>
          <a:off x="2337368" y="2758058"/>
          <a:ext cx="412724" cy="464922"/>
        </a:xfrm>
        <a:custGeom>
          <a:avLst/>
          <a:gdLst/>
          <a:ahLst/>
          <a:cxnLst/>
          <a:rect l="0" t="0" r="0" b="0"/>
          <a:pathLst>
            <a:path>
              <a:moveTo>
                <a:pt x="0" y="0"/>
              </a:moveTo>
              <a:lnTo>
                <a:pt x="206362" y="0"/>
              </a:lnTo>
              <a:lnTo>
                <a:pt x="206362" y="464922"/>
              </a:lnTo>
              <a:lnTo>
                <a:pt x="412724" y="464922"/>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528188" y="2974977"/>
        <a:ext cx="31084" cy="31084"/>
      </dsp:txXfrm>
    </dsp:sp>
    <dsp:sp modelId="{15AF9E08-50BB-43B0-A722-0AF01FD29598}">
      <dsp:nvSpPr>
        <dsp:cNvPr id="0" name=""/>
        <dsp:cNvSpPr/>
      </dsp:nvSpPr>
      <dsp:spPr>
        <a:xfrm>
          <a:off x="2337368" y="2459886"/>
          <a:ext cx="422007" cy="298172"/>
        </a:xfrm>
        <a:custGeom>
          <a:avLst/>
          <a:gdLst/>
          <a:ahLst/>
          <a:cxnLst/>
          <a:rect l="0" t="0" r="0" b="0"/>
          <a:pathLst>
            <a:path>
              <a:moveTo>
                <a:pt x="0" y="298172"/>
              </a:moveTo>
              <a:lnTo>
                <a:pt x="211003" y="298172"/>
              </a:lnTo>
              <a:lnTo>
                <a:pt x="211003" y="0"/>
              </a:lnTo>
              <a:lnTo>
                <a:pt x="422007" y="0"/>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535454" y="2596054"/>
        <a:ext cx="25835" cy="25835"/>
      </dsp:txXfrm>
    </dsp:sp>
    <dsp:sp modelId="{7C46BF43-E24B-4EE8-A9AC-7E6CEF2F0931}">
      <dsp:nvSpPr>
        <dsp:cNvPr id="0" name=""/>
        <dsp:cNvSpPr/>
      </dsp:nvSpPr>
      <dsp:spPr>
        <a:xfrm>
          <a:off x="2337368" y="1761057"/>
          <a:ext cx="412724" cy="997001"/>
        </a:xfrm>
        <a:custGeom>
          <a:avLst/>
          <a:gdLst/>
          <a:ahLst/>
          <a:cxnLst/>
          <a:rect l="0" t="0" r="0" b="0"/>
          <a:pathLst>
            <a:path>
              <a:moveTo>
                <a:pt x="0" y="997001"/>
              </a:moveTo>
              <a:lnTo>
                <a:pt x="206362" y="997001"/>
              </a:lnTo>
              <a:lnTo>
                <a:pt x="206362" y="0"/>
              </a:lnTo>
              <a:lnTo>
                <a:pt x="412724" y="0"/>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516754" y="2232581"/>
        <a:ext cx="53952" cy="53952"/>
      </dsp:txXfrm>
    </dsp:sp>
    <dsp:sp modelId="{DA1A57A4-5DB5-45CA-B6AC-DFD4AF9948FE}">
      <dsp:nvSpPr>
        <dsp:cNvPr id="0" name=""/>
        <dsp:cNvSpPr/>
      </dsp:nvSpPr>
      <dsp:spPr>
        <a:xfrm>
          <a:off x="2337368" y="1030095"/>
          <a:ext cx="412724" cy="1727962"/>
        </a:xfrm>
        <a:custGeom>
          <a:avLst/>
          <a:gdLst/>
          <a:ahLst/>
          <a:cxnLst/>
          <a:rect l="0" t="0" r="0" b="0"/>
          <a:pathLst>
            <a:path>
              <a:moveTo>
                <a:pt x="0" y="1727962"/>
              </a:moveTo>
              <a:lnTo>
                <a:pt x="206362" y="1727962"/>
              </a:lnTo>
              <a:lnTo>
                <a:pt x="206362" y="0"/>
              </a:lnTo>
              <a:lnTo>
                <a:pt x="412724" y="0"/>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99316" y="1849662"/>
        <a:ext cx="88828" cy="88828"/>
      </dsp:txXfrm>
    </dsp:sp>
    <dsp:sp modelId="{BA56FA8E-0E5E-491B-B40A-6522BD522AE9}">
      <dsp:nvSpPr>
        <dsp:cNvPr id="0" name=""/>
        <dsp:cNvSpPr/>
      </dsp:nvSpPr>
      <dsp:spPr>
        <a:xfrm>
          <a:off x="2337368" y="299133"/>
          <a:ext cx="412724" cy="2458924"/>
        </a:xfrm>
        <a:custGeom>
          <a:avLst/>
          <a:gdLst/>
          <a:ahLst/>
          <a:cxnLst/>
          <a:rect l="0" t="0" r="0" b="0"/>
          <a:pathLst>
            <a:path>
              <a:moveTo>
                <a:pt x="0" y="2458924"/>
              </a:moveTo>
              <a:lnTo>
                <a:pt x="206362" y="2458924"/>
              </a:lnTo>
              <a:lnTo>
                <a:pt x="206362" y="0"/>
              </a:lnTo>
              <a:lnTo>
                <a:pt x="412724" y="0"/>
              </a:lnTo>
            </a:path>
          </a:pathLst>
        </a:custGeom>
        <a:noFill/>
        <a:ln w="25400" cap="flat" cmpd="sng" algn="ctr">
          <a:solidFill>
            <a:schemeClr val="accent2">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tr-TR" sz="2000" b="1" kern="1200"/>
        </a:p>
      </dsp:txBody>
      <dsp:txXfrm>
        <a:off x="2481397" y="1466263"/>
        <a:ext cx="124666" cy="124666"/>
      </dsp:txXfrm>
    </dsp:sp>
    <dsp:sp modelId="{9F08026F-414E-470D-B36A-370C2EE84FAD}">
      <dsp:nvSpPr>
        <dsp:cNvPr id="0" name=""/>
        <dsp:cNvSpPr/>
      </dsp:nvSpPr>
      <dsp:spPr>
        <a:xfrm rot="16200000">
          <a:off x="506116" y="2465673"/>
          <a:ext cx="3077733" cy="584769"/>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tr-TR" sz="2600" b="1" kern="1200" dirty="0" smtClean="0"/>
            <a:t>CHARACTERIZATION</a:t>
          </a:r>
          <a:endParaRPr lang="tr-TR" sz="2600" b="1" kern="1200" dirty="0"/>
        </a:p>
      </dsp:txBody>
      <dsp:txXfrm rot="16200000">
        <a:off x="506116" y="2465673"/>
        <a:ext cx="3077733" cy="584769"/>
      </dsp:txXfrm>
    </dsp:sp>
    <dsp:sp modelId="{3FF18A1E-1DCA-430F-BB74-6D6BE1369472}">
      <dsp:nvSpPr>
        <dsp:cNvPr id="0" name=""/>
        <dsp:cNvSpPr/>
      </dsp:nvSpPr>
      <dsp:spPr>
        <a:xfrm>
          <a:off x="2750092" y="6749"/>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altLang="ko-KR" sz="2200" b="1" kern="1200" dirty="0" err="1" smtClean="0">
              <a:latin typeface="+mn-lt"/>
              <a:ea typeface="굴림" pitchFamily="34" charset="-127"/>
            </a:rPr>
            <a:t>Particle</a:t>
          </a:r>
          <a:r>
            <a:rPr lang="tr-TR" altLang="ko-KR" sz="2200" b="1" kern="1200" dirty="0" smtClean="0">
              <a:latin typeface="+mn-lt"/>
              <a:ea typeface="굴림" pitchFamily="34" charset="-127"/>
            </a:rPr>
            <a:t> Size</a:t>
          </a:r>
          <a:endParaRPr lang="tr-TR" sz="2200" b="1" kern="1200" dirty="0">
            <a:latin typeface="+mn-lt"/>
          </a:endParaRPr>
        </a:p>
      </dsp:txBody>
      <dsp:txXfrm>
        <a:off x="2750092" y="6749"/>
        <a:ext cx="4002592" cy="584769"/>
      </dsp:txXfrm>
    </dsp:sp>
    <dsp:sp modelId="{3624801E-8B47-439B-86E9-A726896F384F}">
      <dsp:nvSpPr>
        <dsp:cNvPr id="0" name=""/>
        <dsp:cNvSpPr/>
      </dsp:nvSpPr>
      <dsp:spPr>
        <a:xfrm>
          <a:off x="2750092" y="737710"/>
          <a:ext cx="4002093"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b="1" kern="1200" dirty="0" smtClean="0"/>
            <a:t>Zeta </a:t>
          </a:r>
          <a:r>
            <a:rPr lang="tr-TR" sz="2200" b="1" kern="1200" dirty="0" err="1" smtClean="0"/>
            <a:t>Potential</a:t>
          </a:r>
          <a:endParaRPr lang="tr-TR" sz="2200" b="1" kern="1200" dirty="0"/>
        </a:p>
      </dsp:txBody>
      <dsp:txXfrm>
        <a:off x="2750092" y="737710"/>
        <a:ext cx="4002093" cy="584769"/>
      </dsp:txXfrm>
    </dsp:sp>
    <dsp:sp modelId="{A074889F-A4D0-4D51-8619-BC4E3C65F55E}">
      <dsp:nvSpPr>
        <dsp:cNvPr id="0" name=""/>
        <dsp:cNvSpPr/>
      </dsp:nvSpPr>
      <dsp:spPr>
        <a:xfrm>
          <a:off x="2750092" y="1468672"/>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b="1" kern="1200" dirty="0" err="1" smtClean="0"/>
            <a:t>pH</a:t>
          </a:r>
          <a:r>
            <a:rPr lang="tr-TR" sz="2400" b="1" kern="1200" dirty="0" smtClean="0"/>
            <a:t> </a:t>
          </a:r>
          <a:r>
            <a:rPr lang="tr-TR" sz="2200" b="1" kern="1200" dirty="0" smtClean="0"/>
            <a:t>Value</a:t>
          </a:r>
          <a:endParaRPr lang="tr-TR" sz="2200" b="1" kern="1200" dirty="0"/>
        </a:p>
      </dsp:txBody>
      <dsp:txXfrm>
        <a:off x="2750092" y="1468672"/>
        <a:ext cx="4002592" cy="584769"/>
      </dsp:txXfrm>
    </dsp:sp>
    <dsp:sp modelId="{AC889C60-4B32-4F29-BB03-86878A3DB5DE}">
      <dsp:nvSpPr>
        <dsp:cNvPr id="0" name=""/>
        <dsp:cNvSpPr/>
      </dsp:nvSpPr>
      <dsp:spPr>
        <a:xfrm>
          <a:off x="2759376" y="2167501"/>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b="1" kern="1200" dirty="0" err="1" smtClean="0"/>
            <a:t>Morphology</a:t>
          </a:r>
          <a:endParaRPr lang="tr-TR" sz="2200" b="1" kern="1200" dirty="0"/>
        </a:p>
      </dsp:txBody>
      <dsp:txXfrm>
        <a:off x="2759376" y="2167501"/>
        <a:ext cx="4002592" cy="584769"/>
      </dsp:txXfrm>
    </dsp:sp>
    <dsp:sp modelId="{046AE7D0-1D0A-4CDE-9B0A-C603E33E3440}">
      <dsp:nvSpPr>
        <dsp:cNvPr id="0" name=""/>
        <dsp:cNvSpPr/>
      </dsp:nvSpPr>
      <dsp:spPr>
        <a:xfrm>
          <a:off x="2750092" y="2930596"/>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altLang="ko-KR" sz="2200" b="1" kern="1200" dirty="0" err="1" smtClean="0">
              <a:latin typeface="+mn-lt"/>
              <a:ea typeface="굴림" pitchFamily="34" charset="-127"/>
            </a:rPr>
            <a:t>Thermal</a:t>
          </a:r>
          <a:r>
            <a:rPr lang="tr-TR" altLang="ko-KR" sz="2200" b="1" kern="1200" dirty="0" smtClean="0">
              <a:latin typeface="+mn-lt"/>
              <a:ea typeface="굴림" pitchFamily="34" charset="-127"/>
            </a:rPr>
            <a:t> Analysis (DSC)</a:t>
          </a:r>
          <a:endParaRPr lang="tr-TR" sz="2200" b="1" kern="1200" dirty="0">
            <a:latin typeface="+mn-lt"/>
          </a:endParaRPr>
        </a:p>
      </dsp:txBody>
      <dsp:txXfrm>
        <a:off x="2750092" y="2930596"/>
        <a:ext cx="4002592" cy="584769"/>
      </dsp:txXfrm>
    </dsp:sp>
    <dsp:sp modelId="{A66F88E6-ACC0-405D-9A2C-9EF182C2C60C}">
      <dsp:nvSpPr>
        <dsp:cNvPr id="0" name=""/>
        <dsp:cNvSpPr/>
      </dsp:nvSpPr>
      <dsp:spPr>
        <a:xfrm>
          <a:off x="2732043" y="3661598"/>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b="1" kern="1200" dirty="0" smtClean="0"/>
            <a:t>X-Ray </a:t>
          </a:r>
          <a:r>
            <a:rPr lang="tr-TR" sz="2200" b="1" kern="1200" dirty="0" err="1" smtClean="0"/>
            <a:t>Diffraction</a:t>
          </a:r>
          <a:r>
            <a:rPr lang="tr-TR" sz="2200" b="1" kern="1200" dirty="0" smtClean="0"/>
            <a:t> (XRD) Analysis</a:t>
          </a:r>
          <a:endParaRPr lang="tr-TR" sz="2200" b="1" kern="1200" dirty="0"/>
        </a:p>
      </dsp:txBody>
      <dsp:txXfrm>
        <a:off x="2732043" y="3661598"/>
        <a:ext cx="4002592" cy="584769"/>
      </dsp:txXfrm>
    </dsp:sp>
    <dsp:sp modelId="{F3B18388-42C6-4F25-9950-3C38328EEEC7}">
      <dsp:nvSpPr>
        <dsp:cNvPr id="0" name=""/>
        <dsp:cNvSpPr/>
      </dsp:nvSpPr>
      <dsp:spPr>
        <a:xfrm>
          <a:off x="2750092" y="4392519"/>
          <a:ext cx="400259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b="1" kern="1200" dirty="0" err="1" smtClean="0"/>
            <a:t>Infrared</a:t>
          </a:r>
          <a:r>
            <a:rPr lang="tr-TR" sz="2200" b="1" kern="1200" dirty="0" smtClean="0"/>
            <a:t> (IR) Analysis</a:t>
          </a:r>
          <a:endParaRPr lang="tr-TR" sz="2200" b="1" kern="1200" dirty="0"/>
        </a:p>
      </dsp:txBody>
      <dsp:txXfrm>
        <a:off x="2750092" y="4392519"/>
        <a:ext cx="4002592" cy="584769"/>
      </dsp:txXfrm>
    </dsp:sp>
    <dsp:sp modelId="{445FD3A1-88F7-4953-ADFA-07C8A322A64A}">
      <dsp:nvSpPr>
        <dsp:cNvPr id="0" name=""/>
        <dsp:cNvSpPr/>
      </dsp:nvSpPr>
      <dsp:spPr>
        <a:xfrm>
          <a:off x="2732043" y="5123674"/>
          <a:ext cx="3978252" cy="584769"/>
        </a:xfrm>
        <a:prstGeom prst="rect">
          <a:avLst/>
        </a:prstGeom>
        <a:solidFill>
          <a:schemeClr val="accent2">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tr-TR" sz="2200" b="1" kern="1200" dirty="0" err="1" smtClean="0"/>
            <a:t>Cytotoxicity</a:t>
          </a:r>
          <a:endParaRPr lang="tr-TR" sz="2200" b="1" kern="1200" dirty="0" smtClean="0"/>
        </a:p>
      </dsp:txBody>
      <dsp:txXfrm>
        <a:off x="2732043" y="5123674"/>
        <a:ext cx="3978252" cy="584769"/>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A6E38-82B1-47BB-A812-313B295FEFF2}" type="datetimeFigureOut">
              <a:rPr lang="en-US" smtClean="0"/>
              <a:pPr/>
              <a:t>7/22/2015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89E94-532B-494D-AD7A-712B16D9F5AA}" type="slidenum">
              <a:rPr lang="en-US" smtClean="0"/>
              <a:pPr/>
              <a:t>‹#›</a:t>
            </a:fld>
            <a:endParaRPr lang="en-US"/>
          </a:p>
        </p:txBody>
      </p:sp>
    </p:spTree>
    <p:extLst>
      <p:ext uri="{BB962C8B-B14F-4D97-AF65-F5344CB8AC3E}">
        <p14:creationId xmlns="" xmlns:p14="http://schemas.microsoft.com/office/powerpoint/2010/main" val="135109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kern="1200" dirty="0" smtClean="0">
                <a:solidFill>
                  <a:schemeClr val="tx1"/>
                </a:solidFill>
                <a:latin typeface="+mn-lt"/>
                <a:ea typeface="+mn-ea"/>
                <a:cs typeface="+mn-cs"/>
              </a:rPr>
              <a:t>Thank you Mr./Ms. Chairman for your kind introduction.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Distinguished participants,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First of all I would like to thank the organizing committee for inviting me.</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 am going to present a part of our study on ‘Release characteristics of gamma-</a:t>
            </a:r>
            <a:r>
              <a:rPr lang="en-US" sz="1200" kern="1200" dirty="0" err="1" smtClean="0">
                <a:solidFill>
                  <a:schemeClr val="tx1"/>
                </a:solidFill>
                <a:latin typeface="+mn-lt"/>
                <a:ea typeface="+mn-ea"/>
                <a:cs typeface="+mn-cs"/>
              </a:rPr>
              <a:t>aminobutyric</a:t>
            </a:r>
            <a:r>
              <a:rPr lang="en-US" sz="1200" kern="1200" dirty="0" smtClean="0">
                <a:solidFill>
                  <a:schemeClr val="tx1"/>
                </a:solidFill>
                <a:latin typeface="+mn-lt"/>
                <a:ea typeface="+mn-ea"/>
                <a:cs typeface="+mn-cs"/>
              </a:rPr>
              <a:t> acid (GABA)-loaded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system: Investigation of seizure parameters in epileptic rats. </a:t>
            </a:r>
            <a:endParaRPr lang="tr-TR" sz="1200" kern="1200" dirty="0">
              <a:solidFill>
                <a:schemeClr val="tx1"/>
              </a:solidFill>
              <a:latin typeface="+mn-lt"/>
              <a:ea typeface="+mn-ea"/>
              <a:cs typeface="+mn-cs"/>
            </a:endParaRPr>
          </a:p>
        </p:txBody>
      </p:sp>
    </p:spTree>
    <p:extLst>
      <p:ext uri="{BB962C8B-B14F-4D97-AF65-F5344CB8AC3E}">
        <p14:creationId xmlns="" xmlns:p14="http://schemas.microsoft.com/office/powerpoint/2010/main" val="309257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outline of my presentation will be as follows: </a:t>
            </a:r>
            <a:r>
              <a:rPr lang="en-US" sz="1200" u="sng" kern="1200" dirty="0" smtClean="0">
                <a:solidFill>
                  <a:schemeClr val="tx1"/>
                </a:solidFill>
                <a:latin typeface="+mn-lt"/>
                <a:ea typeface="+mn-ea"/>
                <a:cs typeface="+mn-cs"/>
              </a:rPr>
              <a:t>OKU</a:t>
            </a:r>
            <a:endParaRPr lang="tr-TR" sz="1200" u="sng" kern="1200" dirty="0" smtClean="0">
              <a:solidFill>
                <a:schemeClr val="tx1"/>
              </a:solidFill>
              <a:latin typeface="+mn-lt"/>
              <a:ea typeface="+mn-ea"/>
              <a:cs typeface="+mn-cs"/>
            </a:endParaRPr>
          </a:p>
          <a:p>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experimental studies,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nanoparticles</a:t>
            </a:r>
            <a:r>
              <a:rPr lang="en-US" sz="1200" kern="1200" dirty="0" smtClean="0">
                <a:solidFill>
                  <a:schemeClr val="tx1"/>
                </a:solidFill>
                <a:latin typeface="+mn-lt"/>
                <a:ea typeface="+mn-ea"/>
                <a:cs typeface="+mn-cs"/>
              </a:rPr>
              <a:t> were prepared for loading GABA for extended antiepileptic activity. Formulations were characterized with different methods. In the </a:t>
            </a:r>
            <a:r>
              <a:rPr lang="en-US" sz="1200" i="1" kern="1200" dirty="0" smtClean="0">
                <a:solidFill>
                  <a:schemeClr val="tx1"/>
                </a:solidFill>
                <a:latin typeface="+mn-lt"/>
                <a:ea typeface="+mn-ea"/>
                <a:cs typeface="+mn-cs"/>
              </a:rPr>
              <a:t>in vivo</a:t>
            </a:r>
            <a:r>
              <a:rPr lang="en-US" sz="1200" kern="1200" dirty="0" smtClean="0">
                <a:solidFill>
                  <a:schemeClr val="tx1"/>
                </a:solidFill>
                <a:latin typeface="+mn-lt"/>
                <a:ea typeface="+mn-ea"/>
                <a:cs typeface="+mn-cs"/>
              </a:rPr>
              <a:t> study, effects of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on seizure parameters were investigated in epileptic rats. </a:t>
            </a:r>
            <a:endParaRPr lang="tr-TR" sz="12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1089E94-532B-494D-AD7A-712B16D9F5A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Epilepsy is one of the most common neurological diseases worldwide. </a:t>
            </a:r>
            <a:r>
              <a:rPr lang="en-US" sz="1200" kern="1200" dirty="0" smtClean="0">
                <a:solidFill>
                  <a:schemeClr val="tx1"/>
                </a:solidFill>
                <a:latin typeface="+mn-lt"/>
                <a:ea typeface="+mn-ea"/>
                <a:cs typeface="+mn-cs"/>
              </a:rPr>
              <a:t>Generalized or paroxysmal focal reaction of brain is called “epilepsy”.</a:t>
            </a:r>
            <a:endParaRPr lang="tr-TR"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Studies on epilepsy determined convulsion provoking by inhibition of GABA synthesis, blockage of release or postsynaptic reaction. </a:t>
            </a:r>
            <a:endParaRPr lang="tr-TR" sz="12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61089E94-532B-494D-AD7A-712B16D9F5A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GABA is a major neurotransmitter where it usually inhibits impulse transmission. It consists of carboxyl and amino groups.</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GABA has different biological functions, </a:t>
            </a:r>
            <a:r>
              <a:rPr lang="en-US" sz="1200" b="1" kern="1200" dirty="0" smtClean="0">
                <a:solidFill>
                  <a:schemeClr val="tx1"/>
                </a:solidFill>
                <a:latin typeface="+mn-lt"/>
                <a:ea typeface="+mn-ea"/>
                <a:cs typeface="+mn-cs"/>
              </a:rPr>
              <a:t>such as regulation of impulse transmission, induction of </a:t>
            </a:r>
            <a:r>
              <a:rPr lang="en-US" sz="1200" b="1" kern="1200" dirty="0" err="1" smtClean="0">
                <a:solidFill>
                  <a:schemeClr val="tx1"/>
                </a:solidFill>
                <a:latin typeface="+mn-lt"/>
                <a:ea typeface="+mn-ea"/>
                <a:cs typeface="+mn-cs"/>
              </a:rPr>
              <a:t>hypotensive</a:t>
            </a:r>
            <a:r>
              <a:rPr lang="en-US" sz="1200" b="1" kern="1200" dirty="0" smtClean="0">
                <a:solidFill>
                  <a:schemeClr val="tx1"/>
                </a:solidFill>
                <a:latin typeface="+mn-lt"/>
                <a:ea typeface="+mn-ea"/>
                <a:cs typeface="+mn-cs"/>
              </a:rPr>
              <a:t>, diuretic and tranquilizer effects</a:t>
            </a:r>
            <a:r>
              <a:rPr lang="en-US" sz="1200"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Changes in GABA metabolism may play an important role in the origin and spreading of seizure activity in epilepsy.</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is an unusual clay mineral having a hollow</a:t>
            </a:r>
            <a:r>
              <a:rPr lang="en-US" sz="1200" b="1" kern="1200" dirty="0" smtClean="0">
                <a:solidFill>
                  <a:schemeClr val="tx1"/>
                </a:solidFill>
                <a:latin typeface="+mn-lt"/>
                <a:ea typeface="+mn-ea"/>
                <a:cs typeface="+mn-cs"/>
              </a:rPr>
              <a:t> tubular structure </a:t>
            </a:r>
            <a:r>
              <a:rPr lang="en-US" sz="1200" kern="1200" dirty="0" smtClean="0">
                <a:solidFill>
                  <a:schemeClr val="tx1"/>
                </a:solidFill>
                <a:latin typeface="+mn-lt"/>
                <a:ea typeface="+mn-ea"/>
                <a:cs typeface="+mn-cs"/>
              </a:rPr>
              <a:t>in the submicron range.</a:t>
            </a:r>
            <a:r>
              <a:rPr lang="en-US" sz="1200" b="1" kern="1200" dirty="0" smtClean="0">
                <a:solidFill>
                  <a:schemeClr val="tx1"/>
                </a:solidFill>
                <a:latin typeface="+mn-lt"/>
                <a:ea typeface="+mn-ea"/>
                <a:cs typeface="+mn-cs"/>
              </a:rPr>
              <a:t> The </a:t>
            </a:r>
            <a:r>
              <a:rPr lang="en-US" sz="1200" b="1" kern="1200" dirty="0" err="1" smtClean="0">
                <a:solidFill>
                  <a:schemeClr val="tx1"/>
                </a:solidFill>
                <a:latin typeface="+mn-lt"/>
                <a:ea typeface="+mn-ea"/>
                <a:cs typeface="+mn-cs"/>
              </a:rPr>
              <a:t>nanotubular</a:t>
            </a:r>
            <a:r>
              <a:rPr lang="en-US" sz="1200" b="1" kern="1200" dirty="0" smtClean="0">
                <a:solidFill>
                  <a:schemeClr val="tx1"/>
                </a:solidFill>
                <a:latin typeface="+mn-lt"/>
                <a:ea typeface="+mn-ea"/>
                <a:cs typeface="+mn-cs"/>
              </a:rPr>
              <a:t> structure, good biocompatibility and very low </a:t>
            </a:r>
            <a:r>
              <a:rPr lang="en-US" sz="1200" b="1" kern="1200" dirty="0" err="1" smtClean="0">
                <a:solidFill>
                  <a:schemeClr val="tx1"/>
                </a:solidFill>
                <a:latin typeface="+mn-lt"/>
                <a:ea typeface="+mn-ea"/>
                <a:cs typeface="+mn-cs"/>
              </a:rPr>
              <a:t>cytotoxicity</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make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 promising carrier for drug delivery. </a:t>
            </a:r>
            <a:endParaRPr lang="tr-TR"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is a two-layered </a:t>
            </a:r>
            <a:r>
              <a:rPr lang="en-US" sz="1200" kern="1200" dirty="0" err="1" smtClean="0">
                <a:solidFill>
                  <a:schemeClr val="tx1"/>
                </a:solidFill>
                <a:latin typeface="+mn-lt"/>
                <a:ea typeface="+mn-ea"/>
                <a:cs typeface="+mn-cs"/>
              </a:rPr>
              <a:t>aluminosilicate</a:t>
            </a:r>
            <a:r>
              <a:rPr lang="en-US" sz="1200" kern="1200" dirty="0" smtClean="0">
                <a:solidFill>
                  <a:schemeClr val="tx1"/>
                </a:solidFill>
                <a:latin typeface="+mn-lt"/>
                <a:ea typeface="+mn-ea"/>
                <a:cs typeface="+mn-cs"/>
              </a:rPr>
              <a:t>. For the enhancement of stability and release characteristics of GABA, with the consideration of tubular structure and non-toxic properties,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was selected as the carrier material.</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Depending on the most recent theory regarding the reduced GABA level in epileptic brain,</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incorporation of GABA into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was the purpose of this study for developing brain-targeted, </a:t>
            </a:r>
            <a:r>
              <a:rPr lang="en-US" sz="1200" kern="1200" dirty="0" err="1" smtClean="0">
                <a:solidFill>
                  <a:schemeClr val="tx1"/>
                </a:solidFill>
                <a:latin typeface="+mn-lt"/>
                <a:ea typeface="+mn-ea"/>
                <a:cs typeface="+mn-cs"/>
              </a:rPr>
              <a:t>nanosized</a:t>
            </a:r>
            <a:r>
              <a:rPr lang="en-US" sz="1200" kern="1200" dirty="0" smtClean="0">
                <a:solidFill>
                  <a:schemeClr val="tx1"/>
                </a:solidFill>
                <a:latin typeface="+mn-lt"/>
                <a:ea typeface="+mn-ea"/>
                <a:cs typeface="+mn-cs"/>
              </a:rPr>
              <a:t>, nontoxic, biocompatible, highly specific and high affinity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with an attempt to provide entrance of GABA into the brain.</a:t>
            </a:r>
            <a:endParaRPr lang="tr-TR" sz="1200" kern="1200" dirty="0" smtClean="0">
              <a:solidFill>
                <a:schemeClr val="tx1"/>
              </a:solidFill>
              <a:latin typeface="+mn-lt"/>
              <a:ea typeface="+mn-ea"/>
              <a:cs typeface="+mn-cs"/>
            </a:endParaRPr>
          </a:p>
          <a:p>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Modifying GABA release from formulations and minimizing serious side effects of anti-epileptics for patient compliance enhancement were also aimed.</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DURING THE EXPERIMENTAL STUDIES</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Different techniques were used for loading GABA into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One of the methods was performed under vacuum. Vacuum was applied to intact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prior to the addition of GABA solution. Vacuum was reapplied to the resulting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-GABA suspension for 30 minutes. This process was repeated two times in order the increase the loading efficiency.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Heat treatment was the other method used. GABA solution was added to </a:t>
            </a:r>
            <a:r>
              <a:rPr lang="en-US" sz="1200" kern="1200" dirty="0" err="1" smtClean="0">
                <a:solidFill>
                  <a:schemeClr val="tx1"/>
                </a:solidFill>
                <a:latin typeface="+mn-lt"/>
                <a:ea typeface="+mn-ea"/>
                <a:cs typeface="+mn-cs"/>
              </a:rPr>
              <a:t>halloysites</a:t>
            </a:r>
            <a:r>
              <a:rPr lang="en-US" sz="1200" kern="1200" dirty="0" smtClean="0">
                <a:solidFill>
                  <a:schemeClr val="tx1"/>
                </a:solidFill>
                <a:latin typeface="+mn-lt"/>
                <a:ea typeface="+mn-ea"/>
                <a:cs typeface="+mn-cs"/>
              </a:rPr>
              <a:t> swollen in </a:t>
            </a:r>
            <a:r>
              <a:rPr lang="en-US" sz="1200" kern="1200" dirty="0" err="1" smtClean="0">
                <a:solidFill>
                  <a:schemeClr val="tx1"/>
                </a:solidFill>
                <a:latin typeface="+mn-lt"/>
                <a:ea typeface="+mn-ea"/>
                <a:cs typeface="+mn-cs"/>
              </a:rPr>
              <a:t>bidistilled</a:t>
            </a:r>
            <a:r>
              <a:rPr lang="en-US" sz="1200" kern="1200" dirty="0" smtClean="0">
                <a:solidFill>
                  <a:schemeClr val="tx1"/>
                </a:solidFill>
                <a:latin typeface="+mn-lt"/>
                <a:ea typeface="+mn-ea"/>
                <a:cs typeface="+mn-cs"/>
              </a:rPr>
              <a:t> water. Resulting suspension was kept for another 1 hr at 80°C. Suspensions were then washed with </a:t>
            </a:r>
            <a:r>
              <a:rPr lang="en-US" sz="1200" kern="1200" dirty="0" err="1" smtClean="0">
                <a:solidFill>
                  <a:schemeClr val="tx1"/>
                </a:solidFill>
                <a:latin typeface="+mn-lt"/>
                <a:ea typeface="+mn-ea"/>
                <a:cs typeface="+mn-cs"/>
              </a:rPr>
              <a:t>bidistilled</a:t>
            </a:r>
            <a:r>
              <a:rPr lang="en-US" sz="1200" kern="1200" dirty="0" smtClean="0">
                <a:solidFill>
                  <a:schemeClr val="tx1"/>
                </a:solidFill>
                <a:latin typeface="+mn-lt"/>
                <a:ea typeface="+mn-ea"/>
                <a:cs typeface="+mn-cs"/>
              </a:rPr>
              <a:t> water, centrifuged and dried.</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Third formulation with no washing procedure was prepared using the same heat treatment method and the suspension obtained was lyophilized.</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For the characterization studies, zeta potential and particle sizes were measured with Malvern </a:t>
            </a:r>
            <a:r>
              <a:rPr lang="en-US" sz="1200" kern="1200" dirty="0" err="1" smtClean="0">
                <a:solidFill>
                  <a:schemeClr val="tx1"/>
                </a:solidFill>
                <a:latin typeface="+mn-lt"/>
                <a:ea typeface="+mn-ea"/>
                <a:cs typeface="+mn-cs"/>
              </a:rPr>
              <a:t>Nanoseries</a:t>
            </a:r>
            <a:r>
              <a:rPr lang="en-US" sz="1200" kern="1200" dirty="0" smtClean="0">
                <a:solidFill>
                  <a:schemeClr val="tx1"/>
                </a:solidFill>
                <a:latin typeface="+mn-lt"/>
                <a:ea typeface="+mn-ea"/>
                <a:cs typeface="+mn-cs"/>
              </a:rPr>
              <a:t>. Morphology of the particles was determined using SEM and the structure of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were analyzed using DSC, XRD and FT-IR.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Viability of cells in the presence of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were investigated using MTT assay.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the determination of GABA a modified HPLC method was used. The method used is summarized here.</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600" kern="1200" dirty="0" smtClean="0">
                <a:solidFill>
                  <a:schemeClr val="tx1"/>
                </a:solidFill>
                <a:latin typeface="+mn-lt"/>
                <a:ea typeface="+mn-ea"/>
                <a:cs typeface="+mn-cs"/>
              </a:rPr>
              <a:t>Release of GABA from </a:t>
            </a:r>
            <a:r>
              <a:rPr lang="en-US" sz="1600" kern="1200" dirty="0" err="1" smtClean="0">
                <a:solidFill>
                  <a:schemeClr val="tx1"/>
                </a:solidFill>
                <a:latin typeface="+mn-lt"/>
                <a:ea typeface="+mn-ea"/>
                <a:cs typeface="+mn-cs"/>
              </a:rPr>
              <a:t>nanotubes</a:t>
            </a:r>
            <a:r>
              <a:rPr lang="en-US" sz="1600" kern="1200" dirty="0" smtClean="0">
                <a:solidFill>
                  <a:schemeClr val="tx1"/>
                </a:solidFill>
                <a:latin typeface="+mn-lt"/>
                <a:ea typeface="+mn-ea"/>
                <a:cs typeface="+mn-cs"/>
              </a:rPr>
              <a:t> was tested using dialysis bags. </a:t>
            </a:r>
            <a:r>
              <a:rPr lang="en-US" sz="1600" kern="1200" dirty="0" err="1" smtClean="0">
                <a:solidFill>
                  <a:schemeClr val="tx1"/>
                </a:solidFill>
                <a:latin typeface="+mn-lt"/>
                <a:ea typeface="+mn-ea"/>
                <a:cs typeface="+mn-cs"/>
              </a:rPr>
              <a:t>Nanotubes</a:t>
            </a:r>
            <a:r>
              <a:rPr lang="en-US" sz="1600" kern="1200" dirty="0" smtClean="0">
                <a:solidFill>
                  <a:schemeClr val="tx1"/>
                </a:solidFill>
                <a:latin typeface="+mn-lt"/>
                <a:ea typeface="+mn-ea"/>
                <a:cs typeface="+mn-cs"/>
              </a:rPr>
              <a:t> were placed in a cellulose acetate dialysis bag and an approximately 1 </a:t>
            </a:r>
            <a:r>
              <a:rPr lang="en-US" sz="1600" kern="1200" dirty="0" err="1" smtClean="0">
                <a:solidFill>
                  <a:schemeClr val="tx1"/>
                </a:solidFill>
                <a:latin typeface="+mn-lt"/>
                <a:ea typeface="+mn-ea"/>
                <a:cs typeface="+mn-cs"/>
              </a:rPr>
              <a:t>mL</a:t>
            </a:r>
            <a:r>
              <a:rPr lang="en-US" sz="1600" kern="1200" dirty="0" smtClean="0">
                <a:solidFill>
                  <a:schemeClr val="tx1"/>
                </a:solidFill>
                <a:latin typeface="+mn-lt"/>
                <a:ea typeface="+mn-ea"/>
                <a:cs typeface="+mn-cs"/>
              </a:rPr>
              <a:t> of dissolution media (PBS) was added which was then sealed at both ends. The dialysis bag was dipped into the receptor compartment containing PBS maintained at 37°C while stirring continuously at 100 rpm</a:t>
            </a:r>
            <a:r>
              <a:rPr lang="en-US" sz="1200"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Samples were withdrawn at regular time intervals and the same volume was replaced by fresh dissolution medium. Samples were then tested by the validated HPLC method.</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For the </a:t>
            </a:r>
            <a:r>
              <a:rPr lang="en-US" sz="1200" i="1" kern="1200" dirty="0" smtClean="0">
                <a:solidFill>
                  <a:schemeClr val="tx1"/>
                </a:solidFill>
                <a:latin typeface="+mn-lt"/>
                <a:ea typeface="+mn-ea"/>
                <a:cs typeface="+mn-cs"/>
              </a:rPr>
              <a:t>in vivo</a:t>
            </a:r>
            <a:r>
              <a:rPr lang="en-US" sz="1200" kern="1200" dirty="0" smtClean="0">
                <a:solidFill>
                  <a:schemeClr val="tx1"/>
                </a:solidFill>
                <a:latin typeface="+mn-lt"/>
                <a:ea typeface="+mn-ea"/>
                <a:cs typeface="+mn-cs"/>
              </a:rPr>
              <a:t> studies </a:t>
            </a:r>
            <a:r>
              <a:rPr lang="en-US" sz="1200" kern="1200" dirty="0" err="1" smtClean="0">
                <a:solidFill>
                  <a:schemeClr val="tx1"/>
                </a:solidFill>
                <a:latin typeface="+mn-lt"/>
                <a:ea typeface="+mn-ea"/>
                <a:cs typeface="+mn-cs"/>
              </a:rPr>
              <a:t>Wistar</a:t>
            </a:r>
            <a:r>
              <a:rPr lang="en-US" sz="1200" kern="1200" dirty="0" smtClean="0">
                <a:solidFill>
                  <a:schemeClr val="tx1"/>
                </a:solidFill>
                <a:latin typeface="+mn-lt"/>
                <a:ea typeface="+mn-ea"/>
                <a:cs typeface="+mn-cs"/>
              </a:rPr>
              <a:t> rats were used.</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All animal experiments were conducted under the protocols approved by the ethical committee.</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Rats were kept under controlled environmental conditions. Standard laboratory food and tap water were allowed </a:t>
            </a:r>
            <a:r>
              <a:rPr lang="en-US" sz="1200" i="1" kern="1200" dirty="0" smtClean="0">
                <a:solidFill>
                  <a:schemeClr val="tx1"/>
                </a:solidFill>
                <a:latin typeface="+mn-lt"/>
                <a:ea typeface="+mn-ea"/>
                <a:cs typeface="+mn-cs"/>
              </a:rPr>
              <a:t>ad </a:t>
            </a:r>
            <a:r>
              <a:rPr lang="en-US" sz="1200" i="1" kern="1200" dirty="0" err="1" smtClean="0">
                <a:solidFill>
                  <a:schemeClr val="tx1"/>
                </a:solidFill>
                <a:latin typeface="+mn-lt"/>
                <a:ea typeface="+mn-ea"/>
                <a:cs typeface="+mn-cs"/>
              </a:rPr>
              <a:t>libitum</a:t>
            </a:r>
            <a:r>
              <a:rPr lang="en-US" sz="1200" kern="1200" dirty="0" smtClean="0">
                <a:solidFill>
                  <a:schemeClr val="tx1"/>
                </a:solidFill>
                <a:latin typeface="+mn-lt"/>
                <a:ea typeface="+mn-ea"/>
                <a:cs typeface="+mn-cs"/>
              </a:rPr>
              <a:t>.</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Animals were divided into three groups consisting of seven rats per group. PBS, solution of GABA and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 selected according to the </a:t>
            </a:r>
            <a:r>
              <a:rPr lang="en-US" sz="1200" i="1" kern="1200" dirty="0" smtClean="0">
                <a:solidFill>
                  <a:schemeClr val="tx1"/>
                </a:solidFill>
                <a:latin typeface="+mn-lt"/>
                <a:ea typeface="+mn-ea"/>
                <a:cs typeface="+mn-cs"/>
              </a:rPr>
              <a:t>in vitro</a:t>
            </a:r>
            <a:r>
              <a:rPr lang="en-US" sz="1200" kern="1200" dirty="0" smtClean="0">
                <a:solidFill>
                  <a:schemeClr val="tx1"/>
                </a:solidFill>
                <a:latin typeface="+mn-lt"/>
                <a:ea typeface="+mn-ea"/>
                <a:cs typeface="+mn-cs"/>
              </a:rPr>
              <a:t> tests were administered to separate groups.</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1" kern="1200" dirty="0" err="1" smtClean="0">
                <a:solidFill>
                  <a:schemeClr val="tx1"/>
                </a:solidFill>
                <a:latin typeface="+mn-lt"/>
                <a:ea typeface="+mn-ea"/>
                <a:cs typeface="+mn-cs"/>
              </a:rPr>
              <a:t>Penthylenetetrazole</a:t>
            </a:r>
            <a:r>
              <a:rPr lang="en-US" sz="1200" b="1" kern="120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pentilenetetrazol</a:t>
            </a:r>
            <a:r>
              <a:rPr lang="en-US" sz="1200" b="1" kern="1200" dirty="0" smtClean="0">
                <a:solidFill>
                  <a:schemeClr val="tx1"/>
                </a:solidFill>
                <a:latin typeface="+mn-lt"/>
                <a:ea typeface="+mn-ea"/>
                <a:cs typeface="+mn-cs"/>
              </a:rPr>
              <a:t>) was used for generating epilepsy model. After four hours of injecting formulations, </a:t>
            </a:r>
            <a:r>
              <a:rPr lang="en-US" sz="1200" b="1" kern="1200" dirty="0" err="1" smtClean="0">
                <a:solidFill>
                  <a:schemeClr val="tx1"/>
                </a:solidFill>
                <a:latin typeface="+mn-lt"/>
                <a:ea typeface="+mn-ea"/>
                <a:cs typeface="+mn-cs"/>
              </a:rPr>
              <a:t>penthylentetrazole</a:t>
            </a:r>
            <a:r>
              <a:rPr lang="en-US" sz="1200" b="1" kern="1200" dirty="0" smtClean="0">
                <a:solidFill>
                  <a:schemeClr val="tx1"/>
                </a:solidFill>
                <a:latin typeface="+mn-lt"/>
                <a:ea typeface="+mn-ea"/>
                <a:cs typeface="+mn-cs"/>
              </a:rPr>
              <a:t> was injected via </a:t>
            </a:r>
            <a:r>
              <a:rPr lang="en-US" sz="1200" b="1" i="1" kern="1200" dirty="0" err="1" smtClean="0">
                <a:solidFill>
                  <a:schemeClr val="tx1"/>
                </a:solidFill>
                <a:latin typeface="+mn-lt"/>
                <a:ea typeface="+mn-ea"/>
                <a:cs typeface="+mn-cs"/>
              </a:rPr>
              <a:t>ip</a:t>
            </a:r>
            <a:r>
              <a:rPr lang="en-US" sz="1200" b="1" kern="1200" dirty="0" smtClean="0">
                <a:solidFill>
                  <a:schemeClr val="tx1"/>
                </a:solidFill>
                <a:latin typeface="+mn-lt"/>
                <a:ea typeface="+mn-ea"/>
                <a:cs typeface="+mn-cs"/>
              </a:rPr>
              <a:t> route to induce seizures.</a:t>
            </a:r>
            <a:endParaRPr lang="tr-TR"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 the observation period</a:t>
            </a:r>
            <a:r>
              <a:rPr lang="en-US" sz="1200" kern="1200" dirty="0" smtClean="0">
                <a:solidFill>
                  <a:schemeClr val="tx1"/>
                </a:solidFill>
                <a:latin typeface="+mn-lt"/>
                <a:ea typeface="+mn-ea"/>
                <a:cs typeface="+mn-cs"/>
              </a:rPr>
              <a:t>, the latency to </a:t>
            </a:r>
            <a:r>
              <a:rPr lang="en-US" sz="1200" kern="1200" dirty="0" err="1" smtClean="0">
                <a:solidFill>
                  <a:schemeClr val="tx1"/>
                </a:solidFill>
                <a:latin typeface="+mn-lt"/>
                <a:ea typeface="+mn-ea"/>
                <a:cs typeface="+mn-cs"/>
              </a:rPr>
              <a:t>myoclonic</a:t>
            </a:r>
            <a:r>
              <a:rPr lang="en-US" sz="1200" kern="1200" dirty="0" smtClean="0">
                <a:solidFill>
                  <a:schemeClr val="tx1"/>
                </a:solidFill>
                <a:latin typeface="+mn-lt"/>
                <a:ea typeface="+mn-ea"/>
                <a:cs typeface="+mn-cs"/>
              </a:rPr>
              <a:t> jerks and incidence of generalized tonic </a:t>
            </a:r>
            <a:r>
              <a:rPr lang="en-US" sz="1200" kern="1200" dirty="0" err="1" smtClean="0">
                <a:solidFill>
                  <a:schemeClr val="tx1"/>
                </a:solidFill>
                <a:latin typeface="+mn-lt"/>
                <a:ea typeface="+mn-ea"/>
                <a:cs typeface="+mn-cs"/>
              </a:rPr>
              <a:t>clonic</a:t>
            </a:r>
            <a:r>
              <a:rPr lang="en-US" sz="1200" kern="1200" dirty="0" smtClean="0">
                <a:solidFill>
                  <a:schemeClr val="tx1"/>
                </a:solidFill>
                <a:latin typeface="+mn-lt"/>
                <a:ea typeface="+mn-ea"/>
                <a:cs typeface="+mn-cs"/>
              </a:rPr>
              <a:t> seizures with the loss of righting reflex were noted for 30 minutes.</a:t>
            </a:r>
            <a:endParaRPr lang="tr-TR"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At the end of the observation period, </a:t>
            </a:r>
            <a:r>
              <a:rPr lang="en-US" sz="1200" kern="1200" dirty="0" smtClean="0">
                <a:solidFill>
                  <a:schemeClr val="tx1"/>
                </a:solidFill>
                <a:latin typeface="+mn-lt"/>
                <a:ea typeface="+mn-ea"/>
                <a:cs typeface="+mn-cs"/>
              </a:rPr>
              <a:t>rats were decapitated under ether </a:t>
            </a:r>
            <a:r>
              <a:rPr lang="en-US" sz="1200" kern="1200" dirty="0" err="1" smtClean="0">
                <a:solidFill>
                  <a:schemeClr val="tx1"/>
                </a:solidFill>
                <a:latin typeface="+mn-lt"/>
                <a:ea typeface="+mn-ea"/>
                <a:cs typeface="+mn-cs"/>
              </a:rPr>
              <a:t>anaesthesia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anesteja</a:t>
            </a:r>
            <a:r>
              <a:rPr lang="en-US" sz="1200" kern="1200" dirty="0" smtClean="0">
                <a:solidFill>
                  <a:schemeClr val="tx1"/>
                </a:solidFill>
                <a:latin typeface="+mn-lt"/>
                <a:ea typeface="+mn-ea"/>
                <a:cs typeface="+mn-cs"/>
              </a:rPr>
              <a:t>).</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Brain was immediately removed and </a:t>
            </a:r>
            <a:r>
              <a:rPr lang="en-US" sz="1200" i="1" kern="1200" dirty="0" smtClean="0">
                <a:solidFill>
                  <a:schemeClr val="tx1"/>
                </a:solidFill>
                <a:latin typeface="+mn-lt"/>
                <a:ea typeface="+mn-ea"/>
                <a:cs typeface="+mn-cs"/>
              </a:rPr>
              <a:t>Stratum </a:t>
            </a:r>
            <a:r>
              <a:rPr lang="en-US" sz="1200" i="1" kern="1200" dirty="0" err="1" smtClean="0">
                <a:solidFill>
                  <a:schemeClr val="tx1"/>
                </a:solidFill>
                <a:latin typeface="+mn-lt"/>
                <a:ea typeface="+mn-ea"/>
                <a:cs typeface="+mn-cs"/>
              </a:rPr>
              <a:t>corsatum</a:t>
            </a:r>
            <a:r>
              <a:rPr lang="en-US" sz="1200" kern="1200" dirty="0" smtClean="0">
                <a:solidFill>
                  <a:schemeClr val="tx1"/>
                </a:solidFill>
                <a:latin typeface="+mn-lt"/>
                <a:ea typeface="+mn-ea"/>
                <a:cs typeface="+mn-cs"/>
              </a:rPr>
              <a:t> was isolated. </a:t>
            </a:r>
            <a:r>
              <a:rPr lang="en-US" sz="1200" b="1" kern="1200" dirty="0" smtClean="0">
                <a:solidFill>
                  <a:schemeClr val="tx1"/>
                </a:solidFill>
                <a:latin typeface="+mn-lt"/>
                <a:ea typeface="+mn-ea"/>
                <a:cs typeface="+mn-cs"/>
              </a:rPr>
              <a:t>Tissue samples were homogenized with PBS. GABA concentrations in </a:t>
            </a:r>
            <a:r>
              <a:rPr lang="en-US" sz="1200" b="1" i="1" kern="1200" dirty="0" smtClean="0">
                <a:solidFill>
                  <a:schemeClr val="tx1"/>
                </a:solidFill>
                <a:latin typeface="+mn-lt"/>
                <a:ea typeface="+mn-ea"/>
                <a:cs typeface="+mn-cs"/>
              </a:rPr>
              <a:t>Stratum </a:t>
            </a:r>
            <a:r>
              <a:rPr lang="en-US" sz="1200" b="1" i="1" kern="1200" dirty="0" err="1" smtClean="0">
                <a:solidFill>
                  <a:schemeClr val="tx1"/>
                </a:solidFill>
                <a:latin typeface="+mn-lt"/>
                <a:ea typeface="+mn-ea"/>
                <a:cs typeface="+mn-cs"/>
              </a:rPr>
              <a:t>corsatum</a:t>
            </a:r>
            <a:r>
              <a:rPr lang="en-US" sz="1200" b="1" kern="1200" dirty="0" smtClean="0">
                <a:solidFill>
                  <a:schemeClr val="tx1"/>
                </a:solidFill>
                <a:latin typeface="+mn-lt"/>
                <a:ea typeface="+mn-ea"/>
                <a:cs typeface="+mn-cs"/>
              </a:rPr>
              <a:t> samples were investigated by enzyme immunoassay </a:t>
            </a:r>
            <a:r>
              <a:rPr lang="en-US" sz="1200" b="1" kern="1200" dirty="0" err="1" smtClean="0">
                <a:solidFill>
                  <a:schemeClr val="tx1"/>
                </a:solidFill>
                <a:latin typeface="+mn-lt"/>
                <a:ea typeface="+mn-ea"/>
                <a:cs typeface="+mn-cs"/>
              </a:rPr>
              <a:t>analyser</a:t>
            </a:r>
            <a:r>
              <a:rPr lang="en-US" sz="1200" b="1" kern="1200" dirty="0" smtClean="0">
                <a:solidFill>
                  <a:schemeClr val="tx1"/>
                </a:solidFill>
                <a:latin typeface="+mn-lt"/>
                <a:ea typeface="+mn-ea"/>
                <a:cs typeface="+mn-cs"/>
              </a:rPr>
              <a:t> using Rat GABA ELISA Kit. </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a result of the analyses</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Here are the particle size and distribution, zeta potential and pH values of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Particle size analyses showed homogeneous</a:t>
            </a:r>
            <a:r>
              <a:rPr lang="tr-TR"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size distribution considering the </a:t>
            </a:r>
            <a:r>
              <a:rPr lang="en-US" sz="1200" kern="1200" dirty="0" err="1" smtClean="0">
                <a:solidFill>
                  <a:schemeClr val="tx1"/>
                </a:solidFill>
                <a:latin typeface="+mn-lt"/>
                <a:ea typeface="+mn-ea"/>
                <a:cs typeface="+mn-cs"/>
              </a:rPr>
              <a:t>polidispersity</a:t>
            </a:r>
            <a:r>
              <a:rPr lang="en-US" sz="1200" kern="1200" dirty="0" smtClean="0">
                <a:solidFill>
                  <a:schemeClr val="tx1"/>
                </a:solidFill>
                <a:latin typeface="+mn-lt"/>
                <a:ea typeface="+mn-ea"/>
                <a:cs typeface="+mn-cs"/>
              </a:rPr>
              <a:t> indices. The smallest particle size was determined for formulation prepared with heat treatment.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Zeta potential values measured displayed the negatively charged characteristic of the formulations.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pH values of pure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and GABA loaded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were found to be in the physiological pH range. Therefore no pH adjustment was required before </a:t>
            </a:r>
            <a:r>
              <a:rPr lang="en-US" sz="1200" i="1" kern="1200" dirty="0" err="1" smtClean="0">
                <a:solidFill>
                  <a:schemeClr val="tx1"/>
                </a:solidFill>
                <a:latin typeface="+mn-lt"/>
                <a:ea typeface="+mn-ea"/>
                <a:cs typeface="+mn-cs"/>
              </a:rPr>
              <a:t>ip</a:t>
            </a:r>
            <a:r>
              <a:rPr lang="en-US" sz="1200" kern="1200" dirty="0" smtClean="0">
                <a:solidFill>
                  <a:schemeClr val="tx1"/>
                </a:solidFill>
                <a:latin typeface="+mn-lt"/>
                <a:ea typeface="+mn-ea"/>
                <a:cs typeface="+mn-cs"/>
              </a:rPr>
              <a:t> application to rats.</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Morphological studies demonstrated that all particles prepared were in tubular shape and nanometer-sized.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DSC analyses, GABA-</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physical mixture showed a sharp melting </a:t>
            </a:r>
            <a:r>
              <a:rPr lang="en-US" sz="1200" kern="1200" dirty="0" err="1" smtClean="0">
                <a:solidFill>
                  <a:schemeClr val="tx1"/>
                </a:solidFill>
                <a:latin typeface="+mn-lt"/>
                <a:ea typeface="+mn-ea"/>
                <a:cs typeface="+mn-cs"/>
              </a:rPr>
              <a:t>endotherm</a:t>
            </a:r>
            <a:r>
              <a:rPr lang="en-US" sz="1200" kern="1200" dirty="0" smtClean="0">
                <a:solidFill>
                  <a:schemeClr val="tx1"/>
                </a:solidFill>
                <a:latin typeface="+mn-lt"/>
                <a:ea typeface="+mn-ea"/>
                <a:cs typeface="+mn-cs"/>
              </a:rPr>
              <a:t> which is characteristic to GABA melting. This peak was not observed in DSC profiles of formulations prepared with heat treatment while a broad endothermic peak was observed at 300°C as seen in Figure. </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Disappearance or decrease in intensity of drug endothermic peak may be related to possible drug-matrix interaction or loss of drug </a:t>
            </a:r>
            <a:r>
              <a:rPr lang="en-US" sz="1200" kern="1200" dirty="0" err="1" smtClean="0">
                <a:solidFill>
                  <a:schemeClr val="tx1"/>
                </a:solidFill>
                <a:latin typeface="+mn-lt"/>
                <a:ea typeface="+mn-ea"/>
                <a:cs typeface="+mn-cs"/>
              </a:rPr>
              <a:t>crystallinity</a:t>
            </a:r>
            <a:r>
              <a:rPr lang="en-US" sz="1200" kern="1200" dirty="0" smtClean="0">
                <a:solidFill>
                  <a:schemeClr val="tx1"/>
                </a:solidFill>
                <a:latin typeface="+mn-lt"/>
                <a:ea typeface="+mn-ea"/>
                <a:cs typeface="+mn-cs"/>
              </a:rPr>
              <a:t>.</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All peaks observed for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samples are similar to that of pure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as shown in the Figure. Due to the tubular structure of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GABA detected in profiles may be attributed to GABA filling internal tubes while disappearance of GABA overlapped by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peaks may be attributed to the low quantity of GABA in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FT-IR analyses, disappearance of GABA band corresponding to the </a:t>
            </a:r>
            <a:r>
              <a:rPr lang="en-US" sz="1200" kern="1200" dirty="0" err="1" smtClean="0">
                <a:solidFill>
                  <a:schemeClr val="tx1"/>
                </a:solidFill>
                <a:latin typeface="+mn-lt"/>
                <a:ea typeface="+mn-ea"/>
                <a:cs typeface="+mn-cs"/>
              </a:rPr>
              <a:t>carboxylate</a:t>
            </a:r>
            <a:r>
              <a:rPr lang="en-US" sz="1200" kern="1200" dirty="0" smtClean="0">
                <a:solidFill>
                  <a:schemeClr val="tx1"/>
                </a:solidFill>
                <a:latin typeface="+mn-lt"/>
                <a:ea typeface="+mn-ea"/>
                <a:cs typeface="+mn-cs"/>
              </a:rPr>
              <a:t> group at </a:t>
            </a:r>
            <a:r>
              <a:rPr lang="en-US" sz="1200" u="sng" kern="1200" dirty="0" smtClean="0">
                <a:solidFill>
                  <a:schemeClr val="tx1"/>
                </a:solidFill>
                <a:latin typeface="+mn-lt"/>
                <a:ea typeface="+mn-ea"/>
                <a:cs typeface="+mn-cs"/>
              </a:rPr>
              <a:t>1574.55 cm</a:t>
            </a:r>
            <a:r>
              <a:rPr lang="en-US" sz="1200" u="sng" kern="1200" baseline="30000" dirty="0" smtClean="0">
                <a:solidFill>
                  <a:schemeClr val="tx1"/>
                </a:solidFill>
                <a:latin typeface="+mn-lt"/>
                <a:ea typeface="+mn-ea"/>
                <a:cs typeface="+mn-cs"/>
              </a:rPr>
              <a:t>-1</a:t>
            </a:r>
            <a:r>
              <a:rPr lang="en-US" sz="1200" u="sng" kern="1200" dirty="0" smtClean="0">
                <a:solidFill>
                  <a:schemeClr val="tx1"/>
                </a:solidFill>
                <a:latin typeface="+mn-lt"/>
                <a:ea typeface="+mn-ea"/>
                <a:cs typeface="+mn-cs"/>
              </a:rPr>
              <a:t> (GÖSTER)</a:t>
            </a:r>
            <a:r>
              <a:rPr lang="en-US" sz="1200" kern="1200" dirty="0" smtClean="0">
                <a:solidFill>
                  <a:schemeClr val="tx1"/>
                </a:solidFill>
                <a:latin typeface="+mn-lt"/>
                <a:ea typeface="+mn-ea"/>
                <a:cs typeface="+mn-cs"/>
              </a:rPr>
              <a:t> in spectra of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suggested interaction of GABA and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However, spectral results of HNT-GABA H1 showed shifting of internal hydroxyl bands to Si-O-Si stretching bands.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GABA loading of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is shown in the Table.</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Formulations prepared with heat treatment were further tested for </a:t>
            </a:r>
            <a:r>
              <a:rPr lang="en-US" sz="1200" i="1" kern="1200" dirty="0" smtClean="0">
                <a:solidFill>
                  <a:schemeClr val="tx1"/>
                </a:solidFill>
                <a:latin typeface="+mn-lt"/>
                <a:ea typeface="+mn-ea"/>
                <a:cs typeface="+mn-cs"/>
              </a:rPr>
              <a:t>in vitro</a:t>
            </a:r>
            <a:r>
              <a:rPr lang="en-US" sz="1200" kern="1200" dirty="0" smtClean="0">
                <a:solidFill>
                  <a:schemeClr val="tx1"/>
                </a:solidFill>
                <a:latin typeface="+mn-lt"/>
                <a:ea typeface="+mn-ea"/>
                <a:cs typeface="+mn-cs"/>
              </a:rPr>
              <a:t> release. GABA release from all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was much lower than its pure form.</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Time-dependent release profiles of GABA from different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are presented in the Figure. Prolonged release of GABA was ascribed to the release of lumen loaded GABA.</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Considering both characterization and </a:t>
            </a:r>
            <a:r>
              <a:rPr lang="en-US" sz="1200" i="1" kern="1200" dirty="0" smtClean="0">
                <a:solidFill>
                  <a:schemeClr val="tx1"/>
                </a:solidFill>
                <a:latin typeface="+mn-lt"/>
                <a:ea typeface="+mn-ea"/>
                <a:cs typeface="+mn-cs"/>
              </a:rPr>
              <a:t>in vitro</a:t>
            </a:r>
            <a:r>
              <a:rPr lang="en-US" sz="1200" kern="1200" dirty="0" smtClean="0">
                <a:solidFill>
                  <a:schemeClr val="tx1"/>
                </a:solidFill>
                <a:latin typeface="+mn-lt"/>
                <a:ea typeface="+mn-ea"/>
                <a:cs typeface="+mn-cs"/>
              </a:rPr>
              <a:t> release properties: HNT-GABA H1 possessing intense interaction between the active agent and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and having the smallest particle size with more uniform release pattern was selected for the </a:t>
            </a:r>
            <a:r>
              <a:rPr lang="en-US" sz="1200" i="1" kern="1200" dirty="0" smtClean="0">
                <a:solidFill>
                  <a:schemeClr val="tx1"/>
                </a:solidFill>
                <a:latin typeface="+mn-lt"/>
                <a:ea typeface="+mn-ea"/>
                <a:cs typeface="+mn-cs"/>
              </a:rPr>
              <a:t>in vivo</a:t>
            </a:r>
            <a:r>
              <a:rPr lang="en-US" sz="1200" kern="1200" dirty="0" smtClean="0">
                <a:solidFill>
                  <a:schemeClr val="tx1"/>
                </a:solidFill>
                <a:latin typeface="+mn-lt"/>
                <a:ea typeface="+mn-ea"/>
                <a:cs typeface="+mn-cs"/>
              </a:rPr>
              <a:t> studies.</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is remarkable to note that GABA-loaded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formulation and pure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demonstrated higher cell viability values than pure GABA. In other words, </a:t>
            </a:r>
            <a:r>
              <a:rPr lang="en-US" sz="1200" i="1" kern="1200" dirty="0" smtClean="0">
                <a:solidFill>
                  <a:schemeClr val="tx1"/>
                </a:solidFill>
                <a:latin typeface="+mn-lt"/>
                <a:ea typeface="+mn-ea"/>
                <a:cs typeface="+mn-cs"/>
              </a:rPr>
              <a:t>in vitro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cytotoxicity</a:t>
            </a:r>
            <a:r>
              <a:rPr lang="en-US" sz="1200" kern="1200" dirty="0" smtClean="0">
                <a:solidFill>
                  <a:schemeClr val="tx1"/>
                </a:solidFill>
                <a:latin typeface="+mn-lt"/>
                <a:ea typeface="+mn-ea"/>
                <a:cs typeface="+mn-cs"/>
              </a:rPr>
              <a:t> results of formulations showed clear evidence of reduction in </a:t>
            </a:r>
            <a:r>
              <a:rPr lang="en-US" sz="1200" kern="1200" dirty="0" err="1" smtClean="0">
                <a:solidFill>
                  <a:schemeClr val="tx1"/>
                </a:solidFill>
                <a:latin typeface="+mn-lt"/>
                <a:ea typeface="+mn-ea"/>
                <a:cs typeface="+mn-cs"/>
              </a:rPr>
              <a:t>cytotoxicity</a:t>
            </a:r>
            <a:r>
              <a:rPr lang="en-US" sz="1200" kern="1200" dirty="0" smtClean="0">
                <a:solidFill>
                  <a:schemeClr val="tx1"/>
                </a:solidFill>
                <a:latin typeface="+mn-lt"/>
                <a:ea typeface="+mn-ea"/>
                <a:cs typeface="+mn-cs"/>
              </a:rPr>
              <a:t> of GABA preserving its potency.</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Seizure parameters obtained using PTZ model in this study can be followed in the Table. Depending on the statistical results evaluated by paired t-test: A significant retardation in latency time, a significant decrease in ending time of convulsion and a significant decrease the duration of severe convulsion were determined for GABA loaded formulation when compared to PBS and GABA solution. Moreover, mortality ratio decreased to zero percent. </a:t>
            </a:r>
            <a:endParaRPr lang="tr-TR" sz="1200" kern="1200" dirty="0" smtClean="0">
              <a:solidFill>
                <a:schemeClr val="tx1"/>
              </a:solidFill>
              <a:latin typeface="+mn-lt"/>
              <a:ea typeface="+mn-ea"/>
              <a:cs typeface="+mn-cs"/>
            </a:endParaRPr>
          </a:p>
          <a:p>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can be concluded that incorporation of GABA into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 provides prevention of seizures and mortality and also extension of lifetime.</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According to immunoassay GABA concentration in </a:t>
            </a:r>
            <a:r>
              <a:rPr lang="en-US" sz="1200" i="1" kern="1200" dirty="0" smtClean="0">
                <a:solidFill>
                  <a:schemeClr val="tx1"/>
                </a:solidFill>
                <a:latin typeface="+mn-lt"/>
                <a:ea typeface="+mn-ea"/>
                <a:cs typeface="+mn-cs"/>
              </a:rPr>
              <a:t>Stratum </a:t>
            </a:r>
            <a:r>
              <a:rPr lang="en-US" sz="1200" i="1" kern="1200" dirty="0" err="1" smtClean="0">
                <a:solidFill>
                  <a:schemeClr val="tx1"/>
                </a:solidFill>
                <a:latin typeface="+mn-lt"/>
                <a:ea typeface="+mn-ea"/>
                <a:cs typeface="+mn-cs"/>
              </a:rPr>
              <a:t>corsatum</a:t>
            </a:r>
            <a:r>
              <a:rPr lang="en-US" sz="1200" kern="1200" dirty="0" smtClean="0">
                <a:solidFill>
                  <a:schemeClr val="tx1"/>
                </a:solidFill>
                <a:latin typeface="+mn-lt"/>
                <a:ea typeface="+mn-ea"/>
                <a:cs typeface="+mn-cs"/>
              </a:rPr>
              <a:t>, there seems to be no significant increment of GABA quantity in </a:t>
            </a:r>
            <a:r>
              <a:rPr lang="en-US" sz="1200" i="1" kern="1200" dirty="0" smtClean="0">
                <a:solidFill>
                  <a:schemeClr val="tx1"/>
                </a:solidFill>
                <a:latin typeface="+mn-lt"/>
                <a:ea typeface="+mn-ea"/>
                <a:cs typeface="+mn-cs"/>
              </a:rPr>
              <a:t>Stratum </a:t>
            </a:r>
            <a:r>
              <a:rPr lang="en-US" sz="1200" i="1" kern="1200" dirty="0" err="1" smtClean="0">
                <a:solidFill>
                  <a:schemeClr val="tx1"/>
                </a:solidFill>
                <a:latin typeface="+mn-lt"/>
                <a:ea typeface="+mn-ea"/>
                <a:cs typeface="+mn-cs"/>
              </a:rPr>
              <a:t>corsatum</a:t>
            </a:r>
            <a:r>
              <a:rPr lang="en-US" sz="1200" kern="1200" dirty="0" smtClean="0">
                <a:solidFill>
                  <a:schemeClr val="tx1"/>
                </a:solidFill>
                <a:latin typeface="+mn-lt"/>
                <a:ea typeface="+mn-ea"/>
                <a:cs typeface="+mn-cs"/>
              </a:rPr>
              <a:t> for the formulation when compared to PBS or pure GABA.</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terms of seizure parameters, it was seen that GABA-loaded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formulation interfered with the epileptic mechanism in comparison to pure GABA solution and PBS. GABA delivered to the brain using the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 may be assumed to accumulate in other regions of the brain such as the cortex.</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a conclusion</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this study,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were prepared for brain delivery of GABA. Among the </a:t>
            </a:r>
            <a:r>
              <a:rPr lang="en-US" sz="1200" kern="1200" dirty="0" err="1" smtClean="0">
                <a:solidFill>
                  <a:schemeClr val="tx1"/>
                </a:solidFill>
                <a:latin typeface="+mn-lt"/>
                <a:ea typeface="+mn-ea"/>
                <a:cs typeface="+mn-cs"/>
              </a:rPr>
              <a:t>nanotube</a:t>
            </a:r>
            <a:r>
              <a:rPr lang="en-US" sz="1200" kern="1200" dirty="0" smtClean="0">
                <a:solidFill>
                  <a:schemeClr val="tx1"/>
                </a:solidFill>
                <a:latin typeface="+mn-lt"/>
                <a:ea typeface="+mn-ea"/>
                <a:cs typeface="+mn-cs"/>
              </a:rPr>
              <a:t> formulations prepared, HNT-GABA H1 was selected for animal studies depending on characterization and </a:t>
            </a:r>
            <a:r>
              <a:rPr lang="en-US" sz="1200" i="1" kern="1200" dirty="0" smtClean="0">
                <a:solidFill>
                  <a:schemeClr val="tx1"/>
                </a:solidFill>
                <a:latin typeface="+mn-lt"/>
                <a:ea typeface="+mn-ea"/>
                <a:cs typeface="+mn-cs"/>
              </a:rPr>
              <a:t>in vitro</a:t>
            </a:r>
            <a:r>
              <a:rPr lang="en-US" sz="1200" kern="1200" dirty="0" smtClean="0">
                <a:solidFill>
                  <a:schemeClr val="tx1"/>
                </a:solidFill>
                <a:latin typeface="+mn-lt"/>
                <a:ea typeface="+mn-ea"/>
                <a:cs typeface="+mn-cs"/>
              </a:rPr>
              <a:t> release studies. This formulation possessed sustained release manner and low </a:t>
            </a:r>
            <a:r>
              <a:rPr lang="en-US" sz="1200" kern="1200" dirty="0" err="1" smtClean="0">
                <a:solidFill>
                  <a:schemeClr val="tx1"/>
                </a:solidFill>
                <a:latin typeface="+mn-lt"/>
                <a:ea typeface="+mn-ea"/>
                <a:cs typeface="+mn-cs"/>
              </a:rPr>
              <a:t>cytotoxicity</a:t>
            </a:r>
            <a:r>
              <a:rPr lang="en-US" sz="1200"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In vivo</a:t>
            </a:r>
            <a:r>
              <a:rPr lang="en-US" sz="1200" kern="1200" dirty="0" smtClean="0">
                <a:solidFill>
                  <a:schemeClr val="tx1"/>
                </a:solidFill>
                <a:latin typeface="+mn-lt"/>
                <a:ea typeface="+mn-ea"/>
                <a:cs typeface="+mn-cs"/>
              </a:rPr>
              <a:t> studies performed provided evidence for brain delivery and seizure inhibition of GABA in PTZ-induced epileptic rat model. HNT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containing GABA presented retardation in latency time, decrease in ending time of convulsion, duration of severe convulsion and mortality ratio. On the contrary, no significant increment of GABA concentration was found in </a:t>
            </a:r>
            <a:r>
              <a:rPr lang="en-US" sz="1200" i="1" kern="1200" dirty="0" smtClean="0">
                <a:solidFill>
                  <a:schemeClr val="tx1"/>
                </a:solidFill>
                <a:latin typeface="+mn-lt"/>
                <a:ea typeface="+mn-ea"/>
                <a:cs typeface="+mn-cs"/>
              </a:rPr>
              <a:t>Stratum </a:t>
            </a:r>
            <a:r>
              <a:rPr lang="en-US" sz="1200" i="1" kern="1200" dirty="0" err="1" smtClean="0">
                <a:solidFill>
                  <a:schemeClr val="tx1"/>
                </a:solidFill>
                <a:latin typeface="+mn-lt"/>
                <a:ea typeface="+mn-ea"/>
                <a:cs typeface="+mn-cs"/>
              </a:rPr>
              <a:t>corsatum</a:t>
            </a:r>
            <a:r>
              <a:rPr lang="en-US" sz="1200" kern="1200" dirty="0" smtClean="0">
                <a:solidFill>
                  <a:schemeClr val="tx1"/>
                </a:solidFill>
                <a:latin typeface="+mn-lt"/>
                <a:ea typeface="+mn-ea"/>
                <a:cs typeface="+mn-cs"/>
              </a:rPr>
              <a:t> samples. </a:t>
            </a:r>
            <a:endParaRPr lang="tr-T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can be concluded that GABA-loaded </a:t>
            </a:r>
            <a:r>
              <a:rPr lang="en-US" sz="1200" kern="1200" dirty="0" err="1" smtClean="0">
                <a:solidFill>
                  <a:schemeClr val="tx1"/>
                </a:solidFill>
                <a:latin typeface="+mn-lt"/>
                <a:ea typeface="+mn-ea"/>
                <a:cs typeface="+mn-cs"/>
              </a:rPr>
              <a:t>halloysite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nanotubes</a:t>
            </a:r>
            <a:r>
              <a:rPr lang="en-US" sz="1200" kern="1200" dirty="0" smtClean="0">
                <a:solidFill>
                  <a:schemeClr val="tx1"/>
                </a:solidFill>
                <a:latin typeface="+mn-lt"/>
                <a:ea typeface="+mn-ea"/>
                <a:cs typeface="+mn-cs"/>
              </a:rPr>
              <a:t> seem to be highly promising candidates for brain delivery to treat epilepsy due to enhancements in seizure parameters.       </a:t>
            </a:r>
            <a:endParaRPr lang="tr-TR" sz="1200" kern="1200" dirty="0" smtClean="0">
              <a:solidFill>
                <a:schemeClr val="tx1"/>
              </a:solidFill>
              <a:latin typeface="+mn-lt"/>
              <a:ea typeface="+mn-ea"/>
              <a:cs typeface="+mn-cs"/>
            </a:endParaRPr>
          </a:p>
          <a:p>
            <a:r>
              <a:rPr lang="en-US" sz="1200" b="1" u="none" strike="noStrike" kern="1200" dirty="0" smtClean="0">
                <a:solidFill>
                  <a:schemeClr val="tx1"/>
                </a:solidFill>
                <a:latin typeface="+mn-lt"/>
                <a:ea typeface="+mn-ea"/>
                <a:cs typeface="+mn-cs"/>
              </a:rPr>
              <a:t> </a:t>
            </a:r>
            <a:endParaRPr lang="tr-TR" sz="1200" kern="1200" dirty="0" smtClean="0">
              <a:solidFill>
                <a:schemeClr val="tx1"/>
              </a:solidFill>
              <a:latin typeface="+mn-lt"/>
              <a:ea typeface="+mn-ea"/>
              <a:cs typeface="+mn-cs"/>
            </a:endParaRP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 would like to thank </a:t>
            </a:r>
            <a:r>
              <a:rPr lang="en-US" sz="1200" kern="1200" dirty="0" err="1" smtClean="0">
                <a:solidFill>
                  <a:schemeClr val="tx1"/>
                </a:solidFill>
                <a:latin typeface="+mn-lt"/>
                <a:ea typeface="+mn-ea"/>
                <a:cs typeface="+mn-cs"/>
              </a:rPr>
              <a:t>Çanakkale</a:t>
            </a:r>
            <a:r>
              <a:rPr lang="en-US" sz="1200" kern="1200" dirty="0" smtClean="0">
                <a:solidFill>
                  <a:schemeClr val="tx1"/>
                </a:solidFill>
                <a:latin typeface="+mn-lt"/>
                <a:ea typeface="+mn-ea"/>
                <a:cs typeface="+mn-cs"/>
              </a:rPr>
              <a:t> Ceramic for supplying </a:t>
            </a:r>
            <a:r>
              <a:rPr lang="en-US" sz="1200" kern="1200" dirty="0" err="1" smtClean="0">
                <a:solidFill>
                  <a:schemeClr val="tx1"/>
                </a:solidFill>
                <a:latin typeface="+mn-lt"/>
                <a:ea typeface="+mn-ea"/>
                <a:cs typeface="+mn-cs"/>
              </a:rPr>
              <a:t>halloysites</a:t>
            </a:r>
            <a:r>
              <a:rPr lang="en-US" sz="1200" kern="1200" dirty="0" smtClean="0">
                <a:solidFill>
                  <a:schemeClr val="tx1"/>
                </a:solidFill>
                <a:latin typeface="+mn-lt"/>
                <a:ea typeface="+mn-ea"/>
                <a:cs typeface="+mn-cs"/>
              </a:rPr>
              <a:t> and my colleagues for their professional support. Finally, I would like to introduce you my university.</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err="1" smtClean="0">
                <a:solidFill>
                  <a:schemeClr val="tx1"/>
                </a:solidFill>
                <a:latin typeface="+mn-lt"/>
                <a:ea typeface="+mn-ea"/>
                <a:cs typeface="+mn-cs"/>
              </a:rPr>
              <a:t>Thank</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you</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for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your</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attention</a:t>
            </a:r>
            <a:r>
              <a:rPr lang="tr-TR" sz="1200" kern="1200" dirty="0" smtClean="0">
                <a:solidFill>
                  <a:schemeClr val="tx1"/>
                </a:solidFill>
                <a:latin typeface="+mn-lt"/>
                <a:ea typeface="+mn-ea"/>
                <a:cs typeface="+mn-cs"/>
              </a:rPr>
              <a:t>.</a:t>
            </a:r>
          </a:p>
          <a:p>
            <a:endParaRPr lang="tr-TR" dirty="0"/>
          </a:p>
        </p:txBody>
      </p:sp>
      <p:sp>
        <p:nvSpPr>
          <p:cNvPr id="4" name="3 Slayt Numarası Yer Tutucusu"/>
          <p:cNvSpPr>
            <a:spLocks noGrp="1"/>
          </p:cNvSpPr>
          <p:nvPr>
            <p:ph type="sldNum" sz="quarter" idx="10"/>
          </p:nvPr>
        </p:nvSpPr>
        <p:spPr/>
        <p:txBody>
          <a:bodyPr/>
          <a:lstStyle/>
          <a:p>
            <a:fld id="{61089E94-532B-494D-AD7A-712B16D9F5AA}"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7/22/2015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7/22/2015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B7A0F-5B99-4F35-9BDD-321CD3C098FF}" type="datetimeFigureOut">
              <a:rPr lang="en-US" smtClean="0"/>
              <a:pPr/>
              <a:t>7/22/2015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6B7A0F-5B99-4F35-9BDD-321CD3C098FF}" type="datetimeFigureOut">
              <a:rPr lang="en-US" smtClean="0"/>
              <a:pPr/>
              <a:t>7/22/2015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6B7A0F-5B99-4F35-9BDD-321CD3C098FF}" type="datetimeFigureOut">
              <a:rPr lang="en-US" smtClean="0"/>
              <a:pPr/>
              <a:t>7/22/2015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6B7A0F-5B99-4F35-9BDD-321CD3C098FF}" type="datetimeFigureOut">
              <a:rPr lang="en-US" smtClean="0"/>
              <a:pPr/>
              <a:t>7/22/2015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pPr/>
              <a:t>7/22/2015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7/22/2015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7/22/2015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7/22/2015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7/22/2015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pPr/>
              <a:t>7/22/2015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5257800" y="882174"/>
            <a:ext cx="3492500" cy="4343400"/>
          </a:xfrm>
          <a:effectLst>
            <a:outerShdw dist="17961" dir="2700000" sx="1000" sy="1000" algn="ctr" rotWithShape="0">
              <a:schemeClr val="bg2"/>
            </a:outerShdw>
          </a:effectLst>
        </p:spPr>
        <p:txBody>
          <a:bodyPr>
            <a:normAutofit fontScale="90000"/>
          </a:bodyPr>
          <a:lstStyle/>
          <a:p>
            <a:pPr algn="r">
              <a:defRPr/>
            </a:pPr>
            <a:r>
              <a:rPr lang="en-US" sz="3200" b="1" dirty="0">
                <a:solidFill>
                  <a:schemeClr val="bg1"/>
                </a:solidFill>
                <a:effectLst>
                  <a:outerShdw blurRad="38100" dist="38100" dir="2700000" algn="tl">
                    <a:srgbClr val="000000">
                      <a:alpha val="43137"/>
                    </a:srgbClr>
                  </a:outerShdw>
                </a:effectLst>
              </a:rPr>
              <a:t>GAB</a:t>
            </a:r>
            <a:r>
              <a:rPr lang="tr-TR" sz="3200" b="1" dirty="0">
                <a:solidFill>
                  <a:schemeClr val="bg1"/>
                </a:solidFill>
                <a:effectLst>
                  <a:outerShdw blurRad="38100" dist="38100" dir="2700000" algn="tl">
                    <a:srgbClr val="000000">
                      <a:alpha val="43137"/>
                    </a:srgbClr>
                  </a:outerShdw>
                </a:effectLst>
              </a:rPr>
              <a:t>A-</a:t>
            </a:r>
            <a:r>
              <a:rPr lang="en-US" sz="3200" b="1" dirty="0">
                <a:solidFill>
                  <a:schemeClr val="bg1"/>
                </a:solidFill>
                <a:effectLst>
                  <a:outerShdw blurRad="38100" dist="38100" dir="2700000" algn="tl">
                    <a:srgbClr val="000000">
                      <a:alpha val="43137"/>
                    </a:srgbClr>
                  </a:outerShdw>
                </a:effectLst>
              </a:rPr>
              <a:t> LOADED </a:t>
            </a:r>
            <a:br>
              <a:rPr lang="en-US" sz="3200" b="1" dirty="0">
                <a:solidFill>
                  <a:schemeClr val="bg1"/>
                </a:solidFill>
                <a:effectLst>
                  <a:outerShdw blurRad="38100" dist="38100" dir="2700000" algn="tl">
                    <a:srgbClr val="000000">
                      <a:alpha val="43137"/>
                    </a:srgbClr>
                  </a:outerShdw>
                </a:effectLst>
              </a:rPr>
            </a:br>
            <a:r>
              <a:rPr lang="en-US" sz="3200" b="1" dirty="0">
                <a:solidFill>
                  <a:schemeClr val="bg1"/>
                </a:solidFill>
                <a:effectLst>
                  <a:outerShdw blurRad="38100" dist="38100" dir="2700000" algn="tl">
                    <a:srgbClr val="000000">
                      <a:alpha val="43137"/>
                    </a:srgbClr>
                  </a:outerShdw>
                </a:effectLst>
              </a:rPr>
              <a:t>HALLOYSITE NANOTUBE </a:t>
            </a:r>
            <a:r>
              <a:rPr lang="en-US" sz="3200" b="1" dirty="0" smtClean="0">
                <a:solidFill>
                  <a:schemeClr val="bg1"/>
                </a:solidFill>
                <a:effectLst>
                  <a:outerShdw blurRad="38100" dist="38100" dir="2700000" algn="tl">
                    <a:srgbClr val="000000">
                      <a:alpha val="43137"/>
                    </a:srgbClr>
                  </a:outerShdw>
                </a:effectLst>
              </a:rPr>
              <a:t>SYSTEM</a:t>
            </a:r>
            <a:r>
              <a:rPr lang="tr-TR" sz="3200" b="1" dirty="0" smtClean="0">
                <a:solidFill>
                  <a:schemeClr val="bg1"/>
                </a:solidFill>
                <a:effectLst>
                  <a:outerShdw blurRad="38100" dist="38100" dir="2700000" algn="tl">
                    <a:srgbClr val="000000">
                      <a:alpha val="43137"/>
                    </a:srgbClr>
                  </a:outerShdw>
                </a:effectLst>
              </a:rPr>
              <a:t>:</a:t>
            </a:r>
            <a:r>
              <a:rPr lang="en-US" sz="3200" b="1" dirty="0" smtClean="0">
                <a:solidFill>
                  <a:schemeClr val="bg1"/>
                </a:solidFill>
                <a:effectLst>
                  <a:outerShdw blurRad="38100" dist="38100" dir="2700000" algn="tl">
                    <a:srgbClr val="000000">
                      <a:alpha val="43137"/>
                    </a:srgbClr>
                  </a:outerShdw>
                </a:effectLst>
              </a:rPr>
              <a:t> </a:t>
            </a:r>
            <a:r>
              <a:rPr lang="en-US" sz="3200" b="1" dirty="0">
                <a:solidFill>
                  <a:schemeClr val="bg1"/>
                </a:solidFill>
                <a:effectLst>
                  <a:outerShdw blurRad="38100" dist="38100" dir="2700000" algn="tl">
                    <a:srgbClr val="000000">
                      <a:alpha val="43137"/>
                    </a:srgbClr>
                  </a:outerShdw>
                </a:effectLst>
              </a:rPr>
              <a:t>RELEASE CHARACTERISTICS </a:t>
            </a:r>
            <a:r>
              <a:rPr lang="tr-TR" sz="3200" b="1" dirty="0" err="1" smtClean="0">
                <a:solidFill>
                  <a:schemeClr val="bg1"/>
                </a:solidFill>
                <a:effectLst>
                  <a:outerShdw blurRad="38100" dist="38100" dir="2700000" algn="tl">
                    <a:srgbClr val="000000">
                      <a:alpha val="43137"/>
                    </a:srgbClr>
                  </a:outerShdw>
                </a:effectLst>
              </a:rPr>
              <a:t>and</a:t>
            </a:r>
            <a:r>
              <a:rPr lang="en-US" sz="3200" b="1" dirty="0">
                <a:solidFill>
                  <a:schemeClr val="bg1"/>
                </a:solidFill>
                <a:effectLst>
                  <a:outerShdw blurRad="38100" dist="38100" dir="2700000" algn="tl">
                    <a:srgbClr val="000000">
                      <a:alpha val="43137"/>
                    </a:srgbClr>
                  </a:outerShdw>
                </a:effectLst>
              </a:rPr>
              <a:t/>
            </a:r>
            <a:br>
              <a:rPr lang="en-US" sz="3200" b="1" dirty="0">
                <a:solidFill>
                  <a:schemeClr val="bg1"/>
                </a:solidFill>
                <a:effectLst>
                  <a:outerShdw blurRad="38100" dist="38100" dir="2700000" algn="tl">
                    <a:srgbClr val="000000">
                      <a:alpha val="43137"/>
                    </a:srgbClr>
                  </a:outerShdw>
                </a:effectLst>
              </a:rPr>
            </a:br>
            <a:r>
              <a:rPr lang="tr-TR" sz="3200" b="1" dirty="0" smtClean="0">
                <a:solidFill>
                  <a:schemeClr val="bg1"/>
                </a:solidFill>
                <a:effectLst>
                  <a:outerShdw blurRad="38100" dist="38100" dir="2700000" algn="tl">
                    <a:srgbClr val="000000">
                      <a:alpha val="43137"/>
                    </a:srgbClr>
                  </a:outerShdw>
                </a:effectLst>
              </a:rPr>
              <a:t>EFFECT on </a:t>
            </a:r>
            <a:r>
              <a:rPr lang="en-US" sz="3200" b="1" dirty="0" smtClean="0">
                <a:solidFill>
                  <a:schemeClr val="bg1"/>
                </a:solidFill>
                <a:effectLst>
                  <a:outerShdw blurRad="38100" dist="38100" dir="2700000" algn="tl">
                    <a:srgbClr val="000000">
                      <a:alpha val="43137"/>
                    </a:srgbClr>
                  </a:outerShdw>
                </a:effectLst>
              </a:rPr>
              <a:t>SEIZURE </a:t>
            </a:r>
            <a:r>
              <a:rPr lang="en-US" sz="3200" b="1" dirty="0">
                <a:solidFill>
                  <a:schemeClr val="bg1"/>
                </a:solidFill>
                <a:effectLst>
                  <a:outerShdw blurRad="38100" dist="38100" dir="2700000" algn="tl">
                    <a:srgbClr val="000000">
                      <a:alpha val="43137"/>
                    </a:srgbClr>
                  </a:outerShdw>
                </a:effectLst>
              </a:rPr>
              <a:t>PARAMETERS </a:t>
            </a:r>
            <a:r>
              <a:rPr lang="tr-TR" sz="3200" b="1" dirty="0" smtClean="0">
                <a:solidFill>
                  <a:schemeClr val="bg1"/>
                </a:solidFill>
                <a:effectLst>
                  <a:outerShdw blurRad="38100" dist="38100" dir="2700000" algn="tl">
                    <a:srgbClr val="000000">
                      <a:alpha val="43137"/>
                    </a:srgbClr>
                  </a:outerShdw>
                </a:effectLst>
              </a:rPr>
              <a:t>in</a:t>
            </a:r>
            <a:r>
              <a:rPr lang="en-US" sz="3200" b="1" dirty="0" smtClean="0">
                <a:solidFill>
                  <a:schemeClr val="bg1"/>
                </a:solidFill>
                <a:effectLst>
                  <a:outerShdw blurRad="38100" dist="38100" dir="2700000" algn="tl">
                    <a:srgbClr val="000000">
                      <a:alpha val="43137"/>
                    </a:srgbClr>
                  </a:outerShdw>
                </a:effectLst>
              </a:rPr>
              <a:t> </a:t>
            </a:r>
            <a:r>
              <a:rPr lang="en-US" sz="3200" b="1" dirty="0">
                <a:solidFill>
                  <a:schemeClr val="bg1"/>
                </a:solidFill>
                <a:effectLst>
                  <a:outerShdw blurRad="38100" dist="38100" dir="2700000" algn="tl">
                    <a:srgbClr val="000000">
                      <a:alpha val="43137"/>
                    </a:srgbClr>
                  </a:outerShdw>
                </a:effectLst>
              </a:rPr>
              <a:t>EPILEPTIC RATS</a:t>
            </a:r>
          </a:p>
        </p:txBody>
      </p:sp>
      <p:sp>
        <p:nvSpPr>
          <p:cNvPr id="2052" name="Rectangle 4"/>
          <p:cNvSpPr>
            <a:spLocks noGrp="1" noChangeArrowheads="1"/>
          </p:cNvSpPr>
          <p:nvPr>
            <p:ph type="subTitle" idx="1"/>
          </p:nvPr>
        </p:nvSpPr>
        <p:spPr>
          <a:xfrm>
            <a:off x="527255" y="5803550"/>
            <a:ext cx="8202168" cy="914400"/>
          </a:xfrm>
          <a:ln w="15875">
            <a:noFill/>
          </a:ln>
          <a:effectLst>
            <a:glow rad="63500">
              <a:schemeClr val="accent5">
                <a:satMod val="175000"/>
                <a:alpha val="40000"/>
              </a:schemeClr>
            </a:glow>
            <a:outerShdw dist="17961" dir="2700000" sx="1000" sy="1000" algn="ctr" rotWithShape="0">
              <a:schemeClr val="bg2"/>
            </a:outerShdw>
          </a:effectLst>
        </p:spPr>
        <p:txBody>
          <a:bodyPr>
            <a:normAutofit/>
          </a:bodyPr>
          <a:lstStyle/>
          <a:p>
            <a:pPr algn="r">
              <a:spcBef>
                <a:spcPts val="600"/>
              </a:spcBef>
              <a:defRPr/>
            </a:pPr>
            <a:r>
              <a:rPr lang="tr-TR" sz="2000" b="1" u="sng" dirty="0" smtClean="0">
                <a:solidFill>
                  <a:schemeClr val="bg1"/>
                </a:solidFill>
                <a:latin typeface="Century Gothic" panose="020B0502020202020204" pitchFamily="34" charset="0"/>
              </a:rPr>
              <a:t>Dr. Gülsel YURTDAŞ KIRIMLIOĞLU</a:t>
            </a:r>
            <a:r>
              <a:rPr lang="tr-TR" sz="2000" b="1" dirty="0" smtClean="0">
                <a:solidFill>
                  <a:schemeClr val="bg1"/>
                </a:solidFill>
                <a:latin typeface="Century Gothic" panose="020B0502020202020204" pitchFamily="34" charset="0"/>
              </a:rPr>
              <a:t>, </a:t>
            </a:r>
            <a:r>
              <a:rPr lang="tr-TR" sz="2000" b="1" dirty="0" err="1" smtClean="0">
                <a:solidFill>
                  <a:schemeClr val="bg1"/>
                </a:solidFill>
                <a:latin typeface="Century Gothic" panose="020B0502020202020204" pitchFamily="34" charset="0"/>
              </a:rPr>
              <a:t>Prof.Dr</a:t>
            </a:r>
            <a:r>
              <a:rPr lang="tr-TR" sz="2000" b="1" dirty="0" smtClean="0">
                <a:solidFill>
                  <a:schemeClr val="bg1"/>
                </a:solidFill>
                <a:latin typeface="Century Gothic" panose="020B0502020202020204" pitchFamily="34" charset="0"/>
              </a:rPr>
              <a:t>. Yasemin YAZAN, </a:t>
            </a:r>
            <a:r>
              <a:rPr lang="tr-TR" sz="2000" b="1" dirty="0" err="1" smtClean="0">
                <a:solidFill>
                  <a:schemeClr val="bg1"/>
                </a:solidFill>
                <a:latin typeface="Century Gothic" panose="020B0502020202020204" pitchFamily="34" charset="0"/>
              </a:rPr>
              <a:t>Prof.Dr</a:t>
            </a:r>
            <a:r>
              <a:rPr lang="tr-TR" sz="2000" b="1" dirty="0" smtClean="0">
                <a:solidFill>
                  <a:schemeClr val="bg1"/>
                </a:solidFill>
                <a:latin typeface="Century Gothic" panose="020B0502020202020204" pitchFamily="34" charset="0"/>
              </a:rPr>
              <a:t>. Kevser EROL, </a:t>
            </a:r>
            <a:r>
              <a:rPr lang="tr-TR" sz="2000" b="1" dirty="0" err="1" smtClean="0">
                <a:solidFill>
                  <a:schemeClr val="bg1"/>
                </a:solidFill>
                <a:latin typeface="Century Gothic" panose="020B0502020202020204" pitchFamily="34" charset="0"/>
              </a:rPr>
              <a:t>Res.Assis</a:t>
            </a:r>
            <a:r>
              <a:rPr lang="tr-TR" sz="2000" b="1" dirty="0" smtClean="0">
                <a:solidFill>
                  <a:schemeClr val="bg1"/>
                </a:solidFill>
                <a:latin typeface="Century Gothic" panose="020B0502020202020204" pitchFamily="34" charset="0"/>
              </a:rPr>
              <a:t>. Çiğdem ÇENGELLİ </a:t>
            </a:r>
            <a:endParaRPr lang="en-US" sz="2000" dirty="0">
              <a:solidFill>
                <a:schemeClr val="bg1"/>
              </a:solidFill>
              <a:latin typeface="Century Gothic" panose="020B0502020202020204" pitchFamily="34" charset="0"/>
            </a:endParaRPr>
          </a:p>
        </p:txBody>
      </p:sp>
      <p:sp>
        <p:nvSpPr>
          <p:cNvPr id="2" name="Metin kutusu 1"/>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pic>
        <p:nvPicPr>
          <p:cNvPr id="5" name="Resim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52400" y="237309"/>
            <a:ext cx="1524000" cy="1328615"/>
          </a:xfrm>
          <a:prstGeom prst="ellipse">
            <a:avLst/>
          </a:prstGeom>
          <a:ln w="63500" cap="rnd">
            <a:solidFill>
              <a:schemeClr val="tx2">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05400" y="381000"/>
            <a:ext cx="2743200" cy="1143000"/>
          </a:xfrm>
        </p:spPr>
        <p:txBody>
          <a:bodyPr>
            <a:normAutofit/>
          </a:bodyPr>
          <a:lstStyle/>
          <a:p>
            <a:pPr algn="r"/>
            <a:r>
              <a:rPr lang="tr-TR" sz="3600" b="1" dirty="0" smtClean="0">
                <a:ln w="12700">
                  <a:solidFill>
                    <a:schemeClr val="accent1"/>
                  </a:solidFill>
                  <a:prstDash val="solid"/>
                </a:ln>
                <a:pattFill prst="pct50">
                  <a:fgClr>
                    <a:schemeClr val="accent1"/>
                  </a:fgClr>
                  <a:bgClr>
                    <a:schemeClr val="accent1">
                      <a:lumMod val="20000"/>
                      <a:lumOff val="80000"/>
                    </a:schemeClr>
                  </a:bgClr>
                </a:pattFill>
                <a:latin typeface="+mn-lt"/>
              </a:rPr>
              <a:t>OUTLINE</a:t>
            </a:r>
            <a:endParaRPr lang="tr-TR" sz="3600" b="1" dirty="0">
              <a:ln w="12700">
                <a:solidFill>
                  <a:schemeClr val="accent1"/>
                </a:solidFill>
                <a:prstDash val="solid"/>
              </a:ln>
              <a:pattFill prst="pct50">
                <a:fgClr>
                  <a:schemeClr val="accent1"/>
                </a:fgClr>
                <a:bgClr>
                  <a:schemeClr val="accent1">
                    <a:lumMod val="20000"/>
                    <a:lumOff val="80000"/>
                  </a:schemeClr>
                </a:bgClr>
              </a:pattFill>
              <a:latin typeface="+mn-lt"/>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745043234"/>
              </p:ext>
            </p:extLst>
          </p:nvPr>
        </p:nvGraphicFramePr>
        <p:xfrm>
          <a:off x="457200" y="1295400"/>
          <a:ext cx="9677400" cy="4602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1735651590"/>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68"/>
          <p:cNvSpPr>
            <a:spLocks noChangeArrowheads="1"/>
          </p:cNvSpPr>
          <p:nvPr/>
        </p:nvSpPr>
        <p:spPr bwMode="gray">
          <a:xfrm>
            <a:off x="5334000" y="836730"/>
            <a:ext cx="20574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defRPr/>
            </a:pP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EPILEPSY</a:t>
            </a:r>
            <a:endParaRPr kumimoji="1" lang="en-US" altLang="ko-KR" sz="3600" b="1" dirty="0">
              <a:ln w="12700">
                <a:solidFill>
                  <a:schemeClr val="accent1"/>
                </a:solidFill>
                <a:prstDash val="solid"/>
              </a:ln>
              <a:pattFill prst="pct50">
                <a:fgClr>
                  <a:schemeClr val="accent1"/>
                </a:fgClr>
                <a:bgClr>
                  <a:schemeClr val="accent1">
                    <a:lumMod val="20000"/>
                    <a:lumOff val="80000"/>
                  </a:schemeClr>
                </a:bgClr>
              </a:pattFill>
              <a:ea typeface="굴림" pitchFamily="34" charset="-127"/>
            </a:endParaRPr>
          </a:p>
        </p:txBody>
      </p:sp>
      <p:pic>
        <p:nvPicPr>
          <p:cNvPr id="2" name="Resim 1"/>
          <p:cNvPicPr>
            <a:picLocks noChangeAspect="1"/>
          </p:cNvPicPr>
          <p:nvPr/>
        </p:nvPicPr>
        <p:blipFill>
          <a:blip r:embed="rId3" cstate="print"/>
          <a:stretch>
            <a:fillRect/>
          </a:stretch>
        </p:blipFill>
        <p:spPr>
          <a:xfrm>
            <a:off x="5486400" y="4230381"/>
            <a:ext cx="3276600" cy="21148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0" name="Rectangle 3"/>
          <p:cNvSpPr txBox="1">
            <a:spLocks noChangeArrowheads="1"/>
          </p:cNvSpPr>
          <p:nvPr/>
        </p:nvSpPr>
        <p:spPr>
          <a:xfrm>
            <a:off x="702224" y="2239788"/>
            <a:ext cx="8261944" cy="30480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defTabSz="363538">
              <a:spcBef>
                <a:spcPts val="200"/>
              </a:spcBef>
              <a:spcAft>
                <a:spcPts val="200"/>
              </a:spcAft>
            </a:pP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smtClean="0">
                <a:ln>
                  <a:solidFill>
                    <a:schemeClr val="tx2">
                      <a:lumMod val="75000"/>
                    </a:schemeClr>
                  </a:solidFill>
                </a:ln>
                <a:solidFill>
                  <a:schemeClr val="bg1"/>
                </a:solidFill>
                <a:ea typeface="굴림" pitchFamily="34" charset="-127"/>
              </a:rPr>
              <a:t>‘</a:t>
            </a:r>
            <a:r>
              <a:rPr lang="en-US" altLang="ko-KR" sz="2800" b="1" dirty="0">
                <a:ln>
                  <a:solidFill>
                    <a:schemeClr val="tx2">
                      <a:lumMod val="75000"/>
                    </a:schemeClr>
                  </a:solidFill>
                </a:ln>
                <a:solidFill>
                  <a:schemeClr val="bg1"/>
                </a:solidFill>
                <a:ea typeface="굴림" pitchFamily="34" charset="-127"/>
              </a:rPr>
              <a:t>epilepsy</a:t>
            </a:r>
            <a:r>
              <a:rPr lang="tr-TR" altLang="ko-KR" sz="2800" b="1" dirty="0" smtClean="0">
                <a:ln>
                  <a:solidFill>
                    <a:schemeClr val="tx2">
                      <a:lumMod val="75000"/>
                    </a:schemeClr>
                  </a:solidFill>
                </a:ln>
                <a:solidFill>
                  <a:schemeClr val="bg1"/>
                </a:solidFill>
                <a:ea typeface="굴림" pitchFamily="34" charset="-127"/>
              </a:rPr>
              <a:t>’</a:t>
            </a:r>
          </a:p>
          <a:p>
            <a:pPr algn="l" defTabSz="363538">
              <a:spcBef>
                <a:spcPts val="200"/>
              </a:spcBef>
              <a:spcAft>
                <a:spcPts val="200"/>
              </a:spcAft>
            </a:pPr>
            <a:r>
              <a:rPr lang="tr-TR" altLang="ko-KR" sz="2800" b="1" dirty="0" smtClean="0">
                <a:solidFill>
                  <a:schemeClr val="bg1"/>
                </a:solidFill>
                <a:ea typeface="굴림" pitchFamily="34" charset="-127"/>
              </a:rPr>
              <a:t>	</a:t>
            </a:r>
            <a:r>
              <a:rPr lang="tr-TR" altLang="ko-KR" sz="2800" b="1" dirty="0">
                <a:solidFill>
                  <a:schemeClr val="bg1"/>
                </a:solidFill>
                <a:ea typeface="굴림" pitchFamily="34" charset="-127"/>
              </a:rPr>
              <a:t>g</a:t>
            </a:r>
            <a:r>
              <a:rPr lang="en-US" altLang="ko-KR" sz="2800" b="1" dirty="0" err="1" smtClean="0">
                <a:solidFill>
                  <a:schemeClr val="bg1"/>
                </a:solidFill>
                <a:ea typeface="굴림" pitchFamily="34" charset="-127"/>
              </a:rPr>
              <a:t>eneralized</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or paroxysmal focal reaction of </a:t>
            </a:r>
            <a:r>
              <a:rPr lang="en-US" altLang="ko-KR" sz="2800" b="1" dirty="0" smtClean="0">
                <a:solidFill>
                  <a:schemeClr val="bg1"/>
                </a:solidFill>
                <a:ea typeface="굴림" pitchFamily="34" charset="-127"/>
              </a:rPr>
              <a:t>brain </a:t>
            </a:r>
            <a:endParaRPr lang="tr-TR" altLang="ko-KR" sz="2800" b="1" dirty="0" smtClean="0">
              <a:solidFill>
                <a:schemeClr val="bg1"/>
              </a:solidFill>
              <a:ea typeface="굴림" pitchFamily="34" charset="-127"/>
            </a:endParaRPr>
          </a:p>
          <a:p>
            <a:pPr algn="l" defTabSz="363538">
              <a:spcBef>
                <a:spcPts val="200"/>
              </a:spcBef>
              <a:spcAft>
                <a:spcPts val="200"/>
              </a:spcAft>
            </a:pPr>
            <a:endParaRPr lang="tr-TR" altLang="ko-KR" sz="2800" b="1" dirty="0" smtClean="0">
              <a:solidFill>
                <a:schemeClr val="bg1"/>
              </a:solidFill>
              <a:ea typeface="굴림" pitchFamily="34" charset="-127"/>
            </a:endParaRPr>
          </a:p>
          <a:p>
            <a:pPr algn="l" defTabSz="363538">
              <a:spcBef>
                <a:spcPts val="200"/>
              </a:spcBef>
              <a:spcAft>
                <a:spcPts val="200"/>
              </a:spcAft>
            </a:pP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en-US" altLang="ko-KR" sz="2800" b="1" dirty="0" smtClean="0">
                <a:solidFill>
                  <a:schemeClr val="bg1"/>
                </a:solidFill>
                <a:ea typeface="굴림" pitchFamily="34" charset="-127"/>
              </a:rPr>
              <a:t>convulsion </a:t>
            </a:r>
            <a:r>
              <a:rPr lang="en-US" altLang="ko-KR" sz="2800" b="1" dirty="0" err="1" smtClean="0">
                <a:solidFill>
                  <a:schemeClr val="bg1"/>
                </a:solidFill>
                <a:ea typeface="굴림" pitchFamily="34" charset="-127"/>
              </a:rPr>
              <a:t>provok</a:t>
            </a:r>
            <a:r>
              <a:rPr lang="tr-TR" altLang="ko-KR" sz="2800" b="1" dirty="0" err="1" smtClean="0">
                <a:solidFill>
                  <a:schemeClr val="bg1"/>
                </a:solidFill>
                <a:ea typeface="굴림" pitchFamily="34" charset="-127"/>
              </a:rPr>
              <a:t>ed</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by inhibition of </a:t>
            </a:r>
            <a:r>
              <a:rPr lang="en-US" altLang="ko-KR" sz="2800" b="1" dirty="0" smtClean="0">
                <a:solidFill>
                  <a:schemeClr val="bg1"/>
                </a:solidFill>
                <a:ea typeface="굴림" pitchFamily="34" charset="-127"/>
              </a:rPr>
              <a:t>GABA </a:t>
            </a:r>
            <a:r>
              <a:rPr lang="tr-TR" altLang="ko-KR" sz="2800" b="1" dirty="0" smtClean="0">
                <a:solidFill>
                  <a:schemeClr val="bg1"/>
                </a:solidFill>
                <a:ea typeface="굴림" pitchFamily="34" charset="-127"/>
              </a:rPr>
              <a:t>	</a:t>
            </a:r>
            <a:r>
              <a:rPr lang="en-US" altLang="ko-KR" sz="2800" b="1" dirty="0" smtClean="0">
                <a:solidFill>
                  <a:schemeClr val="bg1"/>
                </a:solidFill>
                <a:ea typeface="굴림" pitchFamily="34" charset="-127"/>
              </a:rPr>
              <a:t>synthesis</a:t>
            </a:r>
            <a:r>
              <a:rPr lang="en-US" altLang="ko-KR" sz="2800" b="1" dirty="0">
                <a:solidFill>
                  <a:schemeClr val="bg1"/>
                </a:solidFill>
                <a:ea typeface="굴림" pitchFamily="34" charset="-127"/>
              </a:rPr>
              <a:t>, blockage of release or postsynaptic </a:t>
            </a:r>
            <a:r>
              <a:rPr lang="tr-TR" altLang="ko-KR" sz="2800" b="1" dirty="0" smtClean="0">
                <a:solidFill>
                  <a:schemeClr val="bg1"/>
                </a:solidFill>
                <a:ea typeface="굴림" pitchFamily="34" charset="-127"/>
              </a:rPr>
              <a:t>	</a:t>
            </a:r>
            <a:r>
              <a:rPr lang="en-US" altLang="ko-KR" sz="2800" b="1" dirty="0" smtClean="0">
                <a:solidFill>
                  <a:schemeClr val="bg1"/>
                </a:solidFill>
                <a:ea typeface="굴림" pitchFamily="34" charset="-127"/>
              </a:rPr>
              <a:t>reaction</a:t>
            </a:r>
            <a:r>
              <a:rPr lang="tr-TR" altLang="ko-KR" sz="2800" b="1" dirty="0" smtClean="0">
                <a:solidFill>
                  <a:schemeClr val="bg1"/>
                </a:solidFill>
                <a:ea typeface="굴림" pitchFamily="34" charset="-127"/>
              </a:rPr>
              <a:t> </a:t>
            </a:r>
          </a:p>
        </p:txBody>
      </p:sp>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723378" y="2362200"/>
            <a:ext cx="8001000" cy="36195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defTabSz="363538">
              <a:spcBef>
                <a:spcPts val="200"/>
              </a:spcBef>
              <a:spcAft>
                <a:spcPts val="200"/>
              </a:spcAft>
            </a:pP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err="1" smtClean="0">
                <a:solidFill>
                  <a:schemeClr val="bg1"/>
                </a:solidFill>
                <a:ea typeface="굴림" pitchFamily="34" charset="-127"/>
              </a:rPr>
              <a:t>Major</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inhibitor</a:t>
            </a:r>
            <a:r>
              <a:rPr lang="tr-TR" altLang="ko-KR" sz="2800" b="1" dirty="0" smtClean="0">
                <a:solidFill>
                  <a:schemeClr val="bg1"/>
                </a:solidFill>
                <a:ea typeface="굴림" pitchFamily="34" charset="-127"/>
              </a:rPr>
              <a:t> </a:t>
            </a:r>
            <a:r>
              <a:rPr lang="en-US" altLang="ko-KR" sz="2800" b="1" dirty="0" smtClean="0">
                <a:solidFill>
                  <a:schemeClr val="bg1"/>
                </a:solidFill>
                <a:ea typeface="굴림" pitchFamily="34" charset="-127"/>
              </a:rPr>
              <a:t>neurotransmitter</a:t>
            </a:r>
            <a:r>
              <a:rPr lang="tr-TR" altLang="ko-KR" sz="2800" b="1" dirty="0" smtClean="0">
                <a:solidFill>
                  <a:schemeClr val="bg1"/>
                </a:solidFill>
                <a:ea typeface="굴림" pitchFamily="34" charset="-127"/>
              </a:rPr>
              <a:t> in </a:t>
            </a:r>
            <a:r>
              <a:rPr lang="tr-TR" altLang="ko-KR" sz="2800" b="1" dirty="0" err="1" smtClean="0">
                <a:solidFill>
                  <a:schemeClr val="bg1"/>
                </a:solidFill>
                <a:ea typeface="굴림" pitchFamily="34" charset="-127"/>
              </a:rPr>
              <a:t>central</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nervous</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system</a:t>
            </a:r>
            <a:endParaRPr lang="tr-TR" altLang="ko-KR" sz="2800" b="1" dirty="0">
              <a:solidFill>
                <a:schemeClr val="bg1"/>
              </a:solidFill>
              <a:ea typeface="굴림" pitchFamily="34" charset="-127"/>
            </a:endParaRPr>
          </a:p>
          <a:p>
            <a:pPr algn="l" defTabSz="363538">
              <a:spcBef>
                <a:spcPts val="200"/>
              </a:spcBef>
              <a:spcAft>
                <a:spcPts val="200"/>
              </a:spcAft>
            </a:pPr>
            <a:r>
              <a:rPr lang="tr-TR" altLang="ko-KR" sz="2800" b="1" dirty="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smtClean="0">
                <a:solidFill>
                  <a:schemeClr val="bg1"/>
                </a:solidFill>
                <a:ea typeface="굴림" pitchFamily="34" charset="-127"/>
              </a:rPr>
              <a:t>-COOH </a:t>
            </a:r>
            <a:r>
              <a:rPr lang="tr-TR" altLang="ko-KR" sz="2800" b="1" dirty="0" err="1" smtClean="0">
                <a:solidFill>
                  <a:schemeClr val="bg1"/>
                </a:solidFill>
                <a:ea typeface="굴림" pitchFamily="34" charset="-127"/>
              </a:rPr>
              <a:t>and</a:t>
            </a:r>
            <a:r>
              <a:rPr lang="tr-TR" altLang="ko-KR" sz="2800" b="1" dirty="0" smtClean="0">
                <a:solidFill>
                  <a:schemeClr val="bg1"/>
                </a:solidFill>
                <a:ea typeface="굴림" pitchFamily="34" charset="-127"/>
              </a:rPr>
              <a:t> </a:t>
            </a:r>
            <a:r>
              <a:rPr lang="tr-TR" altLang="ko-KR" sz="2800" b="1" dirty="0">
                <a:solidFill>
                  <a:schemeClr val="bg1"/>
                </a:solidFill>
                <a:ea typeface="굴림" pitchFamily="34" charset="-127"/>
              </a:rPr>
              <a:t>–NH</a:t>
            </a:r>
            <a:r>
              <a:rPr lang="tr-TR" altLang="ko-KR" sz="2800" b="1" baseline="-25000" dirty="0">
                <a:solidFill>
                  <a:schemeClr val="bg1"/>
                </a:solidFill>
                <a:ea typeface="굴림" pitchFamily="34" charset="-127"/>
              </a:rPr>
              <a:t>2</a:t>
            </a:r>
            <a:r>
              <a:rPr lang="tr-TR" altLang="ko-KR" sz="2800" b="1" dirty="0">
                <a:solidFill>
                  <a:schemeClr val="bg1"/>
                </a:solidFill>
                <a:ea typeface="굴림" pitchFamily="34" charset="-127"/>
              </a:rPr>
              <a:t> </a:t>
            </a:r>
            <a:r>
              <a:rPr lang="tr-TR" altLang="ko-KR" sz="2800" b="1" dirty="0" err="1" smtClean="0">
                <a:solidFill>
                  <a:schemeClr val="bg1"/>
                </a:solidFill>
                <a:ea typeface="굴림" pitchFamily="34" charset="-127"/>
              </a:rPr>
              <a:t>groups</a:t>
            </a:r>
            <a:endParaRPr lang="tr-TR" altLang="ko-KR" sz="2800" b="1" dirty="0" smtClean="0">
              <a:solidFill>
                <a:schemeClr val="bg1"/>
              </a:solidFill>
              <a:ea typeface="굴림" pitchFamily="34" charset="-127"/>
            </a:endParaRPr>
          </a:p>
          <a:p>
            <a:pPr algn="l" defTabSz="363538">
              <a:spcBef>
                <a:spcPts val="200"/>
              </a:spcBef>
              <a:spcAft>
                <a:spcPts val="200"/>
              </a:spcAft>
            </a:pPr>
            <a:r>
              <a:rPr lang="tr-TR" altLang="ko-KR" sz="2800" b="1" dirty="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err="1" smtClean="0">
                <a:solidFill>
                  <a:schemeClr val="bg1"/>
                </a:solidFill>
                <a:ea typeface="굴림" pitchFamily="34" charset="-127"/>
              </a:rPr>
              <a:t>Regulation</a:t>
            </a:r>
            <a:r>
              <a:rPr lang="tr-TR" altLang="ko-KR" sz="2800" b="1" dirty="0" smtClean="0">
                <a:solidFill>
                  <a:schemeClr val="bg1"/>
                </a:solidFill>
                <a:ea typeface="굴림" pitchFamily="34" charset="-127"/>
              </a:rPr>
              <a:t> of </a:t>
            </a:r>
            <a:r>
              <a:rPr lang="tr-TR" altLang="ko-KR" sz="2800" b="1" dirty="0" err="1" smtClean="0">
                <a:solidFill>
                  <a:schemeClr val="bg1"/>
                </a:solidFill>
                <a:ea typeface="굴림" pitchFamily="34" charset="-127"/>
              </a:rPr>
              <a:t>impulse</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transmission</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induction</a:t>
            </a:r>
            <a:r>
              <a:rPr lang="tr-TR" altLang="ko-KR" sz="2800" b="1" dirty="0" smtClean="0">
                <a:solidFill>
                  <a:schemeClr val="bg1"/>
                </a:solidFill>
                <a:ea typeface="굴림" pitchFamily="34" charset="-127"/>
              </a:rPr>
              <a:t> of 	</a:t>
            </a:r>
            <a:r>
              <a:rPr lang="tr-TR" altLang="ko-KR" sz="2800" b="1" dirty="0" err="1" smtClean="0">
                <a:solidFill>
                  <a:schemeClr val="bg1"/>
                </a:solidFill>
                <a:ea typeface="굴림" pitchFamily="34" charset="-127"/>
              </a:rPr>
              <a:t>hypotensive</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diuretic</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and</a:t>
            </a:r>
            <a:r>
              <a:rPr lang="tr-TR" altLang="ko-KR" sz="2800" b="1" dirty="0">
                <a:solidFill>
                  <a:schemeClr val="bg1"/>
                </a:solidFill>
                <a:ea typeface="굴림" pitchFamily="34" charset="-127"/>
              </a:rPr>
              <a:t> </a:t>
            </a:r>
            <a:r>
              <a:rPr lang="tr-TR" altLang="ko-KR" sz="2800" b="1" dirty="0" err="1" smtClean="0">
                <a:solidFill>
                  <a:schemeClr val="bg1"/>
                </a:solidFill>
                <a:ea typeface="굴림" pitchFamily="34" charset="-127"/>
              </a:rPr>
              <a:t>tranquilizer</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effects</a:t>
            </a:r>
            <a:endParaRPr lang="tr-TR" altLang="ko-KR" sz="2800" b="1" dirty="0" smtClean="0">
              <a:solidFill>
                <a:schemeClr val="bg1"/>
              </a:solidFill>
              <a:ea typeface="굴림" pitchFamily="34" charset="-127"/>
            </a:endParaRPr>
          </a:p>
          <a:p>
            <a:pPr algn="l" defTabSz="363538">
              <a:spcBef>
                <a:spcPts val="200"/>
              </a:spcBef>
              <a:spcAft>
                <a:spcPts val="200"/>
              </a:spcAft>
            </a:pPr>
            <a:r>
              <a:rPr lang="tr-TR" altLang="ko-KR" sz="2800" b="1" dirty="0">
                <a:ln>
                  <a:solidFill>
                    <a:schemeClr val="tx2">
                      <a:lumMod val="75000"/>
                    </a:schemeClr>
                  </a:solidFill>
                </a:ln>
                <a:solidFill>
                  <a:schemeClr val="bg1"/>
                </a:solidFill>
                <a:ea typeface="굴림" pitchFamily="34" charset="-127"/>
                <a:sym typeface="Wingdings" panose="05000000000000000000" pitchFamily="2" charset="2"/>
              </a:rPr>
              <a:t> </a:t>
            </a:r>
            <a:r>
              <a:rPr lang="tr-TR" altLang="ko-KR" sz="2800" b="1" dirty="0" smtClean="0">
                <a:ln>
                  <a:solidFill>
                    <a:schemeClr val="tx2">
                      <a:lumMod val="75000"/>
                    </a:schemeClr>
                  </a:solidFill>
                </a:ln>
                <a:solidFill>
                  <a:schemeClr val="bg1"/>
                </a:solidFill>
                <a:ea typeface="굴림" pitchFamily="34" charset="-127"/>
                <a:sym typeface="Wingdings" panose="05000000000000000000" pitchFamily="2" charset="2"/>
              </a:rPr>
              <a:t>	</a:t>
            </a:r>
            <a:r>
              <a:rPr lang="en-US" altLang="ko-KR" sz="2800" b="1" dirty="0" smtClean="0">
                <a:ln>
                  <a:solidFill>
                    <a:schemeClr val="tx2">
                      <a:lumMod val="75000"/>
                    </a:schemeClr>
                  </a:solidFill>
                </a:ln>
                <a:solidFill>
                  <a:schemeClr val="accent1">
                    <a:lumMod val="75000"/>
                  </a:schemeClr>
                </a:solidFill>
                <a:ea typeface="굴림" pitchFamily="34" charset="-127"/>
              </a:rPr>
              <a:t>Changes </a:t>
            </a:r>
            <a:r>
              <a:rPr lang="en-US" altLang="ko-KR" sz="2800" b="1" dirty="0">
                <a:ln>
                  <a:solidFill>
                    <a:schemeClr val="tx2">
                      <a:lumMod val="75000"/>
                    </a:schemeClr>
                  </a:solidFill>
                </a:ln>
                <a:solidFill>
                  <a:schemeClr val="accent1">
                    <a:lumMod val="75000"/>
                  </a:schemeClr>
                </a:solidFill>
                <a:ea typeface="굴림" pitchFamily="34" charset="-127"/>
              </a:rPr>
              <a:t>in GABA metabolism may play an </a:t>
            </a:r>
            <a:r>
              <a:rPr lang="tr-TR" altLang="ko-KR" sz="2800" b="1" dirty="0" smtClean="0">
                <a:ln>
                  <a:solidFill>
                    <a:schemeClr val="tx2">
                      <a:lumMod val="75000"/>
                    </a:schemeClr>
                  </a:solidFill>
                </a:ln>
                <a:solidFill>
                  <a:schemeClr val="accent1">
                    <a:lumMod val="75000"/>
                  </a:schemeClr>
                </a:solidFill>
                <a:ea typeface="굴림" pitchFamily="34" charset="-127"/>
              </a:rPr>
              <a:t>	</a:t>
            </a:r>
            <a:r>
              <a:rPr lang="en-US" altLang="ko-KR" sz="2800" b="1" dirty="0" smtClean="0">
                <a:ln>
                  <a:solidFill>
                    <a:schemeClr val="tx2">
                      <a:lumMod val="75000"/>
                    </a:schemeClr>
                  </a:solidFill>
                </a:ln>
                <a:solidFill>
                  <a:schemeClr val="accent1">
                    <a:lumMod val="75000"/>
                  </a:schemeClr>
                </a:solidFill>
                <a:ea typeface="굴림" pitchFamily="34" charset="-127"/>
              </a:rPr>
              <a:t>important </a:t>
            </a:r>
            <a:r>
              <a:rPr lang="en-US" altLang="ko-KR" sz="2800" b="1" dirty="0">
                <a:ln>
                  <a:solidFill>
                    <a:schemeClr val="tx2">
                      <a:lumMod val="75000"/>
                    </a:schemeClr>
                  </a:solidFill>
                </a:ln>
                <a:solidFill>
                  <a:schemeClr val="accent1">
                    <a:lumMod val="75000"/>
                  </a:schemeClr>
                </a:solidFill>
                <a:ea typeface="굴림" pitchFamily="34" charset="-127"/>
              </a:rPr>
              <a:t>role in the origin and spreading of </a:t>
            </a:r>
            <a:r>
              <a:rPr lang="tr-TR" altLang="ko-KR" sz="2800" b="1" dirty="0" smtClean="0">
                <a:ln>
                  <a:solidFill>
                    <a:schemeClr val="tx2">
                      <a:lumMod val="75000"/>
                    </a:schemeClr>
                  </a:solidFill>
                </a:ln>
                <a:solidFill>
                  <a:schemeClr val="accent1">
                    <a:lumMod val="75000"/>
                  </a:schemeClr>
                </a:solidFill>
                <a:ea typeface="굴림" pitchFamily="34" charset="-127"/>
              </a:rPr>
              <a:t>	</a:t>
            </a:r>
            <a:r>
              <a:rPr lang="en-US" altLang="ko-KR" sz="2800" b="1" dirty="0" smtClean="0">
                <a:ln>
                  <a:solidFill>
                    <a:schemeClr val="tx2">
                      <a:lumMod val="75000"/>
                    </a:schemeClr>
                  </a:solidFill>
                </a:ln>
                <a:solidFill>
                  <a:schemeClr val="accent1">
                    <a:lumMod val="75000"/>
                  </a:schemeClr>
                </a:solidFill>
                <a:ea typeface="굴림" pitchFamily="34" charset="-127"/>
              </a:rPr>
              <a:t>seizure </a:t>
            </a:r>
            <a:r>
              <a:rPr lang="en-US" altLang="ko-KR" sz="2800" b="1" dirty="0">
                <a:ln>
                  <a:solidFill>
                    <a:schemeClr val="tx2">
                      <a:lumMod val="75000"/>
                    </a:schemeClr>
                  </a:solidFill>
                </a:ln>
                <a:solidFill>
                  <a:schemeClr val="accent1">
                    <a:lumMod val="75000"/>
                  </a:schemeClr>
                </a:solidFill>
                <a:ea typeface="굴림" pitchFamily="34" charset="-127"/>
              </a:rPr>
              <a:t>activity in </a:t>
            </a:r>
            <a:r>
              <a:rPr lang="en-US" altLang="ko-KR" sz="2800" b="1" dirty="0" smtClean="0">
                <a:ln>
                  <a:solidFill>
                    <a:schemeClr val="tx2">
                      <a:lumMod val="75000"/>
                    </a:schemeClr>
                  </a:solidFill>
                </a:ln>
                <a:solidFill>
                  <a:schemeClr val="accent1">
                    <a:lumMod val="75000"/>
                  </a:schemeClr>
                </a:solidFill>
                <a:ea typeface="굴림" pitchFamily="34" charset="-127"/>
              </a:rPr>
              <a:t>epilepsy</a:t>
            </a:r>
            <a:endParaRPr lang="en-US" altLang="ko-KR" sz="2800" b="1" dirty="0">
              <a:ln>
                <a:solidFill>
                  <a:schemeClr val="tx2">
                    <a:lumMod val="75000"/>
                  </a:schemeClr>
                </a:solidFill>
              </a:ln>
              <a:solidFill>
                <a:schemeClr val="accent1">
                  <a:lumMod val="75000"/>
                </a:schemeClr>
              </a:solidFill>
              <a:ea typeface="굴림" pitchFamily="34" charset="-127"/>
            </a:endParaRPr>
          </a:p>
        </p:txBody>
      </p:sp>
      <p:sp>
        <p:nvSpPr>
          <p:cNvPr id="23" name="AutoShape 68"/>
          <p:cNvSpPr>
            <a:spLocks noChangeArrowheads="1"/>
          </p:cNvSpPr>
          <p:nvPr/>
        </p:nvSpPr>
        <p:spPr bwMode="gray">
          <a:xfrm>
            <a:off x="2062162" y="977900"/>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latin typeface="Symbol" panose="05050102010706020507" pitchFamily="18" charset="2"/>
                <a:ea typeface="굴림" pitchFamily="34" charset="-127"/>
              </a:rPr>
              <a:t>g</a:t>
            </a:r>
            <a:r>
              <a:rPr kumimoji="1" lang="el-G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a:t>
            </a: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Aminobutyric </a:t>
            </a:r>
            <a:r>
              <a:rPr kumimoji="1" lang="tr-TR" altLang="ko-KR" sz="3600" b="1" dirty="0" err="1"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Acid</a:t>
            </a: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 </a:t>
            </a:r>
            <a:r>
              <a:rPr kumimoji="1" lang="tr-TR" altLang="ko-KR" sz="3600" b="1" dirty="0">
                <a:ln w="12700">
                  <a:solidFill>
                    <a:schemeClr val="accent1"/>
                  </a:solidFill>
                  <a:prstDash val="solid"/>
                </a:ln>
                <a:pattFill prst="pct50">
                  <a:fgClr>
                    <a:schemeClr val="accent1"/>
                  </a:fgClr>
                  <a:bgClr>
                    <a:schemeClr val="accent1">
                      <a:lumMod val="20000"/>
                      <a:lumOff val="80000"/>
                    </a:schemeClr>
                  </a:bgClr>
                </a:pattFill>
                <a:ea typeface="굴림" pitchFamily="34" charset="-127"/>
              </a:rPr>
              <a:t>(GABA)</a:t>
            </a:r>
            <a:endParaRPr kumimoji="1" lang="en-US" altLang="ko-KR" sz="3600" b="1" dirty="0">
              <a:ln w="12700">
                <a:solidFill>
                  <a:schemeClr val="accent1"/>
                </a:solidFill>
                <a:prstDash val="solid"/>
              </a:ln>
              <a:pattFill prst="pct50">
                <a:fgClr>
                  <a:schemeClr val="accent1"/>
                </a:fgClr>
                <a:bgClr>
                  <a:schemeClr val="accent1">
                    <a:lumMod val="20000"/>
                    <a:lumOff val="80000"/>
                  </a:schemeClr>
                </a:bgClr>
              </a:pattFill>
              <a:ea typeface="굴림" pitchFamily="34" charset="-127"/>
            </a:endParaRPr>
          </a:p>
        </p:txBody>
      </p:sp>
      <p:sp>
        <p:nvSpPr>
          <p:cNvPr id="5" name="Rectangle 3"/>
          <p:cNvSpPr txBox="1">
            <a:spLocks noChangeArrowheads="1"/>
          </p:cNvSpPr>
          <p:nvPr/>
        </p:nvSpPr>
        <p:spPr>
          <a:xfrm>
            <a:off x="1600200" y="12954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6" name="Metin kutusu 5"/>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1902432332"/>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3" cstate="print"/>
          <a:stretch>
            <a:fillRect/>
          </a:stretch>
        </p:blipFill>
        <p:spPr>
          <a:xfrm>
            <a:off x="3854133" y="1034318"/>
            <a:ext cx="4880683" cy="322621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0" name="Rectangle 3"/>
          <p:cNvSpPr txBox="1">
            <a:spLocks noChangeArrowheads="1"/>
          </p:cNvSpPr>
          <p:nvPr/>
        </p:nvSpPr>
        <p:spPr>
          <a:xfrm>
            <a:off x="685800" y="3773406"/>
            <a:ext cx="7010400" cy="252353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spcBef>
                <a:spcPts val="200"/>
              </a:spcBef>
              <a:spcAft>
                <a:spcPts val="200"/>
              </a:spcAft>
              <a:buFont typeface="Arial" panose="020B0604020202020204" pitchFamily="34" charset="0"/>
              <a:buChar char="•"/>
            </a:pPr>
            <a:r>
              <a:rPr lang="tr-TR" altLang="ko-KR" sz="2800" b="1" dirty="0" err="1" smtClean="0">
                <a:solidFill>
                  <a:schemeClr val="bg1"/>
                </a:solidFill>
                <a:ea typeface="굴림" pitchFamily="34" charset="-127"/>
              </a:rPr>
              <a:t>Tubular</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structure</a:t>
            </a:r>
            <a:endParaRPr lang="tr-TR" altLang="ko-KR" sz="2800" b="1" dirty="0" smtClean="0">
              <a:solidFill>
                <a:schemeClr val="bg1"/>
              </a:solidFill>
              <a:ea typeface="굴림" pitchFamily="34" charset="-127"/>
            </a:endParaRPr>
          </a:p>
          <a:p>
            <a:pPr marL="285750" indent="-285750" algn="l">
              <a:spcBef>
                <a:spcPts val="200"/>
              </a:spcBef>
              <a:spcAft>
                <a:spcPts val="200"/>
              </a:spcAft>
              <a:buFont typeface="Arial" panose="020B0604020202020204" pitchFamily="34" charset="0"/>
              <a:buChar char="•"/>
            </a:pPr>
            <a:r>
              <a:rPr lang="tr-TR" altLang="ko-KR" sz="2800" b="1" dirty="0" smtClean="0">
                <a:solidFill>
                  <a:schemeClr val="bg1"/>
                </a:solidFill>
                <a:ea typeface="굴림" pitchFamily="34" charset="-127"/>
              </a:rPr>
              <a:t>G</a:t>
            </a:r>
            <a:r>
              <a:rPr lang="en-US" altLang="ko-KR" sz="2800" b="1" dirty="0" err="1" smtClean="0">
                <a:solidFill>
                  <a:schemeClr val="bg1"/>
                </a:solidFill>
                <a:ea typeface="굴림" pitchFamily="34" charset="-127"/>
              </a:rPr>
              <a:t>ood</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biocompatibility and very low </a:t>
            </a:r>
            <a:r>
              <a:rPr lang="en-US" altLang="ko-KR" sz="2800" b="1" dirty="0" smtClean="0">
                <a:solidFill>
                  <a:schemeClr val="bg1"/>
                </a:solidFill>
                <a:ea typeface="굴림" pitchFamily="34" charset="-127"/>
              </a:rPr>
              <a:t>cytotoxicity</a:t>
            </a:r>
            <a:endParaRPr lang="tr-TR" altLang="ko-KR" sz="2800" b="1" dirty="0" smtClean="0">
              <a:solidFill>
                <a:schemeClr val="bg1"/>
              </a:solidFill>
              <a:ea typeface="굴림" pitchFamily="34" charset="-127"/>
            </a:endParaRPr>
          </a:p>
          <a:p>
            <a:pPr marL="285750" indent="-285750" algn="l">
              <a:spcBef>
                <a:spcPts val="200"/>
              </a:spcBef>
              <a:spcAft>
                <a:spcPts val="200"/>
              </a:spcAft>
              <a:buFont typeface="Arial" panose="020B0604020202020204" pitchFamily="34" charset="0"/>
              <a:buChar char="•"/>
            </a:pPr>
            <a:r>
              <a:rPr lang="tr-TR" altLang="ko-KR" sz="2800" b="1" dirty="0" err="1" smtClean="0">
                <a:solidFill>
                  <a:schemeClr val="bg1"/>
                </a:solidFill>
                <a:ea typeface="굴림" pitchFamily="34" charset="-127"/>
              </a:rPr>
              <a:t>Two</a:t>
            </a:r>
            <a:r>
              <a:rPr lang="tr-TR" altLang="ko-KR" sz="2800" b="1" dirty="0" err="1">
                <a:solidFill>
                  <a:schemeClr val="bg1"/>
                </a:solidFill>
                <a:ea typeface="굴림" pitchFamily="34" charset="-127"/>
              </a:rPr>
              <a:t>-</a:t>
            </a:r>
            <a:r>
              <a:rPr lang="tr-TR" altLang="ko-KR" sz="2800" b="1" dirty="0" err="1" smtClean="0">
                <a:solidFill>
                  <a:schemeClr val="bg1"/>
                </a:solidFill>
                <a:ea typeface="굴림" pitchFamily="34" charset="-127"/>
              </a:rPr>
              <a:t>layered</a:t>
            </a:r>
            <a:r>
              <a:rPr lang="tr-TR" altLang="ko-KR" sz="2800" b="1" dirty="0" smtClean="0">
                <a:solidFill>
                  <a:schemeClr val="bg1"/>
                </a:solidFill>
                <a:ea typeface="굴림" pitchFamily="34" charset="-127"/>
              </a:rPr>
              <a:t> aluminosilicate</a:t>
            </a:r>
          </a:p>
          <a:p>
            <a:pPr marL="285750" indent="-285750" algn="l">
              <a:spcBef>
                <a:spcPts val="200"/>
              </a:spcBef>
              <a:spcAft>
                <a:spcPts val="200"/>
              </a:spcAft>
              <a:buFont typeface="Arial" panose="020B0604020202020204" pitchFamily="34" charset="0"/>
              <a:buChar char="•"/>
            </a:pPr>
            <a:r>
              <a:rPr lang="tr-TR" altLang="ko-KR" sz="2800" b="1" dirty="0" smtClean="0">
                <a:solidFill>
                  <a:schemeClr val="bg1"/>
                </a:solidFill>
                <a:ea typeface="굴림" pitchFamily="34" charset="-127"/>
              </a:rPr>
              <a:t>Outer </a:t>
            </a:r>
            <a:r>
              <a:rPr lang="tr-TR" altLang="ko-KR" sz="2800" b="1" dirty="0" err="1" smtClean="0">
                <a:solidFill>
                  <a:schemeClr val="bg1"/>
                </a:solidFill>
                <a:ea typeface="굴림" pitchFamily="34" charset="-127"/>
              </a:rPr>
              <a:t>diameter</a:t>
            </a:r>
            <a:r>
              <a:rPr lang="tr-TR" altLang="ko-KR" sz="2800" b="1" dirty="0" smtClean="0">
                <a:solidFill>
                  <a:schemeClr val="bg1"/>
                </a:solidFill>
                <a:ea typeface="굴림" pitchFamily="34" charset="-127"/>
              </a:rPr>
              <a:t> 50-100 </a:t>
            </a:r>
            <a:r>
              <a:rPr lang="tr-TR" altLang="ko-KR" sz="2800" b="1" dirty="0" err="1" smtClean="0">
                <a:solidFill>
                  <a:schemeClr val="bg1"/>
                </a:solidFill>
                <a:ea typeface="굴림" pitchFamily="34" charset="-127"/>
              </a:rPr>
              <a:t>nm</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length</a:t>
            </a:r>
            <a:r>
              <a:rPr lang="tr-TR" altLang="ko-KR" sz="2800" b="1" dirty="0" smtClean="0">
                <a:solidFill>
                  <a:schemeClr val="bg1"/>
                </a:solidFill>
                <a:ea typeface="굴림" pitchFamily="34" charset="-127"/>
              </a:rPr>
              <a:t> 0.5-2 µm</a:t>
            </a:r>
          </a:p>
        </p:txBody>
      </p:sp>
      <p:sp>
        <p:nvSpPr>
          <p:cNvPr id="23" name="AutoShape 68"/>
          <p:cNvSpPr>
            <a:spLocks noChangeArrowheads="1"/>
          </p:cNvSpPr>
          <p:nvPr/>
        </p:nvSpPr>
        <p:spPr bwMode="gray">
          <a:xfrm>
            <a:off x="2600325" y="150713"/>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HALLOYSITE NANOTUBE (HNT)</a:t>
            </a:r>
            <a:endParaRPr kumimoji="1" lang="en-US" altLang="ko-KR" sz="3600" b="1" dirty="0">
              <a:ln w="12700">
                <a:solidFill>
                  <a:schemeClr val="accent1"/>
                </a:solidFill>
                <a:prstDash val="solid"/>
              </a:ln>
              <a:pattFill prst="pct50">
                <a:fgClr>
                  <a:schemeClr val="accent1"/>
                </a:fgClr>
                <a:bgClr>
                  <a:schemeClr val="accent1">
                    <a:lumMod val="20000"/>
                    <a:lumOff val="80000"/>
                  </a:schemeClr>
                </a:bgClr>
              </a:pattFill>
              <a:ea typeface="굴림" pitchFamily="34" charset="-127"/>
            </a:endParaRPr>
          </a:p>
        </p:txBody>
      </p:sp>
      <p:sp>
        <p:nvSpPr>
          <p:cNvPr id="4" name="Rectangle 3"/>
          <p:cNvSpPr txBox="1">
            <a:spLocks noChangeArrowheads="1"/>
          </p:cNvSpPr>
          <p:nvPr/>
        </p:nvSpPr>
        <p:spPr>
          <a:xfrm>
            <a:off x="1795272" y="1168400"/>
            <a:ext cx="6967728"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p:txBody>
      </p:sp>
      <p:sp>
        <p:nvSpPr>
          <p:cNvPr id="6" name="Metin kutusu 5"/>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422806737"/>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828800"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6858000" y="307411"/>
            <a:ext cx="16764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defRPr/>
            </a:pP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굴림" pitchFamily="34" charset="-127"/>
              </a:rPr>
              <a:t>AIMS</a:t>
            </a:r>
            <a:endParaRPr kumimoji="1" lang="en-US" altLang="ko-KR"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굴림" pitchFamily="34" charset="-127"/>
            </a:endParaRPr>
          </a:p>
        </p:txBody>
      </p:sp>
      <p:sp>
        <p:nvSpPr>
          <p:cNvPr id="4" name="Rectangle 3"/>
          <p:cNvSpPr txBox="1">
            <a:spLocks noChangeArrowheads="1"/>
          </p:cNvSpPr>
          <p:nvPr/>
        </p:nvSpPr>
        <p:spPr>
          <a:xfrm>
            <a:off x="1981200" y="1371947"/>
            <a:ext cx="7287768" cy="495265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63538" lvl="1" indent="-363538" algn="l" defTabSz="363538">
              <a:spcBef>
                <a:spcPts val="200"/>
              </a:spcBef>
              <a:spcAft>
                <a:spcPts val="200"/>
              </a:spcAft>
              <a:buFont typeface="Arial" panose="020B0604020202020204" pitchFamily="34" charset="0"/>
              <a:buChar char="•"/>
            </a:pPr>
            <a:r>
              <a:rPr lang="tr-TR" altLang="ko-KR" b="1" dirty="0" err="1" smtClean="0">
                <a:solidFill>
                  <a:schemeClr val="bg1"/>
                </a:solidFill>
                <a:ea typeface="굴림" pitchFamily="34" charset="-127"/>
              </a:rPr>
              <a:t>Incorporation</a:t>
            </a:r>
            <a:r>
              <a:rPr lang="tr-TR" altLang="ko-KR" b="1" dirty="0" smtClean="0">
                <a:solidFill>
                  <a:schemeClr val="bg1"/>
                </a:solidFill>
                <a:ea typeface="굴림" pitchFamily="34" charset="-127"/>
              </a:rPr>
              <a:t> of GABA </a:t>
            </a:r>
            <a:r>
              <a:rPr lang="tr-TR" altLang="ko-KR" b="1" dirty="0" err="1" smtClean="0">
                <a:solidFill>
                  <a:schemeClr val="bg1"/>
                </a:solidFill>
                <a:ea typeface="굴림" pitchFamily="34" charset="-127"/>
              </a:rPr>
              <a:t>into</a:t>
            </a:r>
            <a:r>
              <a:rPr lang="tr-TR" altLang="ko-KR" b="1" dirty="0" smtClean="0">
                <a:solidFill>
                  <a:schemeClr val="bg1"/>
                </a:solidFill>
                <a:ea typeface="굴림" pitchFamily="34" charset="-127"/>
              </a:rPr>
              <a:t> </a:t>
            </a:r>
            <a:r>
              <a:rPr lang="tr-TR" altLang="ko-KR" b="1" dirty="0" err="1" smtClean="0">
                <a:solidFill>
                  <a:schemeClr val="bg1"/>
                </a:solidFill>
                <a:ea typeface="굴림" pitchFamily="34" charset="-127"/>
              </a:rPr>
              <a:t>halloysite</a:t>
            </a:r>
            <a:r>
              <a:rPr lang="tr-TR" altLang="ko-KR" b="1" dirty="0" smtClean="0">
                <a:solidFill>
                  <a:schemeClr val="bg1"/>
                </a:solidFill>
                <a:ea typeface="굴림" pitchFamily="34" charset="-127"/>
              </a:rPr>
              <a:t> </a:t>
            </a:r>
            <a:endParaRPr lang="tr-TR" altLang="ko-KR" b="1" dirty="0">
              <a:solidFill>
                <a:schemeClr val="bg1"/>
              </a:solidFill>
              <a:ea typeface="굴림" pitchFamily="34" charset="-127"/>
            </a:endParaRPr>
          </a:p>
          <a:p>
            <a:pPr marL="0" lvl="1" algn="l" defTabSz="363538">
              <a:spcBef>
                <a:spcPts val="200"/>
              </a:spcBef>
              <a:spcAft>
                <a:spcPts val="200"/>
              </a:spcAft>
            </a:pPr>
            <a:r>
              <a:rPr lang="tr-TR" altLang="ko-KR" b="1" dirty="0" smtClean="0">
                <a:solidFill>
                  <a:schemeClr val="bg1"/>
                </a:solidFill>
                <a:ea typeface="굴림" pitchFamily="34" charset="-127"/>
              </a:rPr>
              <a:t>		- </a:t>
            </a:r>
            <a:r>
              <a:rPr lang="tr-TR" altLang="ko-KR" b="1" dirty="0" err="1" smtClean="0">
                <a:solidFill>
                  <a:schemeClr val="bg1"/>
                </a:solidFill>
                <a:ea typeface="굴림" pitchFamily="34" charset="-127"/>
              </a:rPr>
              <a:t>nanosized</a:t>
            </a:r>
            <a:endParaRPr lang="tr-TR" altLang="ko-KR" b="1" dirty="0">
              <a:solidFill>
                <a:schemeClr val="bg1"/>
              </a:solidFill>
              <a:ea typeface="굴림" pitchFamily="34" charset="-127"/>
            </a:endParaRPr>
          </a:p>
          <a:p>
            <a:pPr marL="0" lvl="1" algn="l" defTabSz="363538">
              <a:spcBef>
                <a:spcPts val="200"/>
              </a:spcBef>
              <a:spcAft>
                <a:spcPts val="200"/>
              </a:spcAft>
            </a:pPr>
            <a:r>
              <a:rPr lang="tr-TR" altLang="ko-KR" b="1" dirty="0">
                <a:solidFill>
                  <a:schemeClr val="bg1"/>
                </a:solidFill>
                <a:ea typeface="굴림" pitchFamily="34" charset="-127"/>
              </a:rPr>
              <a:t>	</a:t>
            </a:r>
            <a:r>
              <a:rPr lang="tr-TR" altLang="ko-KR" b="1" dirty="0" smtClean="0">
                <a:solidFill>
                  <a:schemeClr val="bg1"/>
                </a:solidFill>
                <a:ea typeface="굴림" pitchFamily="34" charset="-127"/>
              </a:rPr>
              <a:t>	- </a:t>
            </a:r>
            <a:r>
              <a:rPr lang="tr-TR" altLang="ko-KR" b="1" dirty="0">
                <a:solidFill>
                  <a:schemeClr val="bg1"/>
                </a:solidFill>
                <a:ea typeface="굴림" pitchFamily="34" charset="-127"/>
              </a:rPr>
              <a:t>n</a:t>
            </a:r>
            <a:r>
              <a:rPr lang="en-US" altLang="ko-KR" b="1" dirty="0" err="1" smtClean="0">
                <a:solidFill>
                  <a:schemeClr val="bg1"/>
                </a:solidFill>
                <a:ea typeface="굴림" pitchFamily="34" charset="-127"/>
              </a:rPr>
              <a:t>ontoxic</a:t>
            </a:r>
            <a:endParaRPr lang="tr-TR" altLang="ko-KR" b="1" dirty="0" smtClean="0">
              <a:solidFill>
                <a:schemeClr val="bg1"/>
              </a:solidFill>
              <a:ea typeface="굴림" pitchFamily="34" charset="-127"/>
            </a:endParaRPr>
          </a:p>
          <a:p>
            <a:pPr marL="0" lvl="1" algn="l" defTabSz="363538">
              <a:spcBef>
                <a:spcPts val="200"/>
              </a:spcBef>
              <a:spcAft>
                <a:spcPts val="200"/>
              </a:spcAft>
            </a:pPr>
            <a:r>
              <a:rPr lang="tr-TR" altLang="ko-KR" b="1" dirty="0" smtClean="0">
                <a:solidFill>
                  <a:schemeClr val="bg1"/>
                </a:solidFill>
                <a:ea typeface="굴림" pitchFamily="34" charset="-127"/>
              </a:rPr>
              <a:t>		- b</a:t>
            </a:r>
            <a:r>
              <a:rPr lang="en-US" altLang="ko-KR" b="1" dirty="0" err="1" smtClean="0">
                <a:solidFill>
                  <a:schemeClr val="bg1"/>
                </a:solidFill>
                <a:ea typeface="굴림" pitchFamily="34" charset="-127"/>
              </a:rPr>
              <a:t>iocompatible</a:t>
            </a:r>
            <a:endParaRPr lang="tr-TR" altLang="ko-KR" b="1" dirty="0">
              <a:solidFill>
                <a:schemeClr val="bg1"/>
              </a:solidFill>
              <a:ea typeface="굴림" pitchFamily="34" charset="-127"/>
            </a:endParaRPr>
          </a:p>
          <a:p>
            <a:pPr marL="0" lvl="1" algn="l" defTabSz="363538">
              <a:spcBef>
                <a:spcPts val="200"/>
              </a:spcBef>
              <a:spcAft>
                <a:spcPts val="200"/>
              </a:spcAft>
            </a:pPr>
            <a:r>
              <a:rPr lang="tr-TR" altLang="ko-KR" b="1" dirty="0" smtClean="0">
                <a:solidFill>
                  <a:schemeClr val="bg1"/>
                </a:solidFill>
                <a:ea typeface="굴림" pitchFamily="34" charset="-127"/>
              </a:rPr>
              <a:t>		- h</a:t>
            </a:r>
            <a:r>
              <a:rPr lang="en-US" altLang="ko-KR" b="1" dirty="0" err="1" smtClean="0">
                <a:solidFill>
                  <a:schemeClr val="bg1"/>
                </a:solidFill>
                <a:ea typeface="굴림" pitchFamily="34" charset="-127"/>
              </a:rPr>
              <a:t>ighly</a:t>
            </a:r>
            <a:r>
              <a:rPr lang="en-US" altLang="ko-KR" b="1" dirty="0" smtClean="0">
                <a:solidFill>
                  <a:schemeClr val="bg1"/>
                </a:solidFill>
                <a:ea typeface="굴림" pitchFamily="34" charset="-127"/>
              </a:rPr>
              <a:t> </a:t>
            </a:r>
            <a:r>
              <a:rPr lang="en-US" altLang="ko-KR" b="1" dirty="0">
                <a:solidFill>
                  <a:schemeClr val="bg1"/>
                </a:solidFill>
                <a:ea typeface="굴림" pitchFamily="34" charset="-127"/>
              </a:rPr>
              <a:t>specific and high </a:t>
            </a:r>
            <a:r>
              <a:rPr lang="en-US" altLang="ko-KR" b="1" dirty="0" smtClean="0">
                <a:solidFill>
                  <a:schemeClr val="bg1"/>
                </a:solidFill>
                <a:ea typeface="굴림" pitchFamily="34" charset="-127"/>
              </a:rPr>
              <a:t>affinity</a:t>
            </a:r>
            <a:r>
              <a:rPr lang="tr-TR" altLang="ko-KR" b="1" dirty="0" smtClean="0">
                <a:solidFill>
                  <a:schemeClr val="bg1"/>
                </a:solidFill>
                <a:ea typeface="굴림" pitchFamily="34" charset="-127"/>
              </a:rPr>
              <a:t> 						</a:t>
            </a:r>
            <a:r>
              <a:rPr lang="tr-TR" altLang="ko-KR" b="1" dirty="0" err="1" smtClean="0">
                <a:solidFill>
                  <a:schemeClr val="bg1"/>
                </a:solidFill>
                <a:ea typeface="굴림" pitchFamily="34" charset="-127"/>
              </a:rPr>
              <a:t>formulations</a:t>
            </a:r>
            <a:r>
              <a:rPr lang="tr-TR" altLang="ko-KR" b="1" dirty="0" smtClean="0">
                <a:solidFill>
                  <a:schemeClr val="bg1"/>
                </a:solidFill>
                <a:ea typeface="굴림" pitchFamily="34" charset="-127"/>
              </a:rPr>
              <a:t> </a:t>
            </a:r>
          </a:p>
          <a:p>
            <a:pPr marL="363538" indent="-363538" algn="l" defTabSz="363538">
              <a:spcBef>
                <a:spcPts val="200"/>
              </a:spcBef>
              <a:spcAft>
                <a:spcPts val="200"/>
              </a:spcAft>
              <a:buFont typeface="Arial" panose="020B0604020202020204" pitchFamily="34" charset="0"/>
              <a:buChar char="•"/>
            </a:pPr>
            <a:r>
              <a:rPr lang="tr-TR" altLang="ko-KR" sz="2800" b="1" dirty="0" err="1" smtClean="0">
                <a:solidFill>
                  <a:schemeClr val="bg1"/>
                </a:solidFill>
                <a:ea typeface="굴림" pitchFamily="34" charset="-127"/>
              </a:rPr>
              <a:t>Providing</a:t>
            </a:r>
            <a:r>
              <a:rPr lang="tr-TR" altLang="ko-KR" sz="2800" b="1" dirty="0" smtClean="0">
                <a:solidFill>
                  <a:schemeClr val="bg1"/>
                </a:solidFill>
                <a:ea typeface="굴림" pitchFamily="34" charset="-127"/>
              </a:rPr>
              <a:t> GABA </a:t>
            </a:r>
            <a:r>
              <a:rPr lang="tr-TR" altLang="ko-KR" sz="2800" b="1" dirty="0" err="1" smtClean="0">
                <a:solidFill>
                  <a:schemeClr val="bg1"/>
                </a:solidFill>
                <a:ea typeface="굴림" pitchFamily="34" charset="-127"/>
              </a:rPr>
              <a:t>entrance</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into</a:t>
            </a:r>
            <a:r>
              <a:rPr lang="tr-TR" altLang="ko-KR" sz="2800" b="1" dirty="0" smtClean="0">
                <a:solidFill>
                  <a:schemeClr val="bg1"/>
                </a:solidFill>
                <a:ea typeface="굴림" pitchFamily="34" charset="-127"/>
              </a:rPr>
              <a:t> </a:t>
            </a:r>
            <a:r>
              <a:rPr lang="tr-TR" altLang="ko-KR" sz="2800" b="1" dirty="0" err="1" smtClean="0">
                <a:solidFill>
                  <a:schemeClr val="bg1"/>
                </a:solidFill>
                <a:ea typeface="굴림" pitchFamily="34" charset="-127"/>
              </a:rPr>
              <a:t>brain</a:t>
            </a:r>
            <a:endParaRPr lang="tr-TR" altLang="ko-KR" sz="2800" b="1" dirty="0" smtClean="0">
              <a:solidFill>
                <a:schemeClr val="bg1"/>
              </a:solidFill>
              <a:ea typeface="굴림" pitchFamily="34" charset="-127"/>
            </a:endParaRPr>
          </a:p>
          <a:p>
            <a:pPr marL="363538" indent="-363538" algn="l" defTabSz="363538">
              <a:spcBef>
                <a:spcPts val="200"/>
              </a:spcBef>
              <a:spcAft>
                <a:spcPts val="200"/>
              </a:spcAft>
              <a:buFont typeface="Arial" panose="020B0604020202020204" pitchFamily="34" charset="0"/>
              <a:buChar char="•"/>
            </a:pPr>
            <a:r>
              <a:rPr lang="tr-TR" altLang="ko-KR" sz="2800" b="1" dirty="0" smtClean="0">
                <a:solidFill>
                  <a:schemeClr val="bg1"/>
                </a:solidFill>
                <a:ea typeface="굴림" pitchFamily="34" charset="-127"/>
              </a:rPr>
              <a:t>M</a:t>
            </a:r>
            <a:r>
              <a:rPr lang="en-US" altLang="ko-KR" sz="2800" b="1" dirty="0" err="1" smtClean="0">
                <a:solidFill>
                  <a:schemeClr val="bg1"/>
                </a:solidFill>
                <a:ea typeface="굴림" pitchFamily="34" charset="-127"/>
              </a:rPr>
              <a:t>odifying</a:t>
            </a:r>
            <a:r>
              <a:rPr lang="en-US" altLang="ko-KR" sz="2800" b="1" dirty="0" smtClean="0">
                <a:solidFill>
                  <a:schemeClr val="bg1"/>
                </a:solidFill>
                <a:ea typeface="굴림" pitchFamily="34" charset="-127"/>
              </a:rPr>
              <a:t> </a:t>
            </a:r>
            <a:r>
              <a:rPr lang="tr-TR" altLang="ko-KR" sz="2800" b="1" dirty="0" smtClean="0">
                <a:solidFill>
                  <a:schemeClr val="bg1"/>
                </a:solidFill>
                <a:ea typeface="굴림" pitchFamily="34" charset="-127"/>
              </a:rPr>
              <a:t>GABA</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release from </a:t>
            </a:r>
            <a:r>
              <a:rPr lang="en-US" altLang="ko-KR" sz="2800" b="1" dirty="0" smtClean="0">
                <a:solidFill>
                  <a:schemeClr val="bg1"/>
                </a:solidFill>
                <a:ea typeface="굴림" pitchFamily="34" charset="-127"/>
              </a:rPr>
              <a:t>formulations</a:t>
            </a:r>
            <a:endParaRPr lang="tr-TR" altLang="ko-KR" sz="2800" b="1" dirty="0" smtClean="0">
              <a:solidFill>
                <a:schemeClr val="bg1"/>
              </a:solidFill>
              <a:ea typeface="굴림" pitchFamily="34" charset="-127"/>
            </a:endParaRPr>
          </a:p>
          <a:p>
            <a:pPr marL="363538" indent="-363538" algn="l" defTabSz="363538">
              <a:spcBef>
                <a:spcPts val="200"/>
              </a:spcBef>
              <a:spcAft>
                <a:spcPts val="200"/>
              </a:spcAft>
              <a:buFont typeface="Arial" panose="020B0604020202020204" pitchFamily="34" charset="0"/>
              <a:buChar char="•"/>
            </a:pPr>
            <a:r>
              <a:rPr lang="tr-TR" altLang="ko-KR" sz="2800" b="1" dirty="0" smtClean="0">
                <a:solidFill>
                  <a:schemeClr val="bg1"/>
                </a:solidFill>
                <a:ea typeface="굴림" pitchFamily="34" charset="-127"/>
              </a:rPr>
              <a:t>M</a:t>
            </a:r>
            <a:r>
              <a:rPr lang="en-US" altLang="ko-KR" sz="2800" b="1" dirty="0" err="1" smtClean="0">
                <a:solidFill>
                  <a:schemeClr val="bg1"/>
                </a:solidFill>
                <a:ea typeface="굴림" pitchFamily="34" charset="-127"/>
              </a:rPr>
              <a:t>inimizing</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serious side </a:t>
            </a:r>
            <a:r>
              <a:rPr lang="en-US" altLang="ko-KR" sz="2800" b="1" dirty="0" smtClean="0">
                <a:solidFill>
                  <a:schemeClr val="bg1"/>
                </a:solidFill>
                <a:ea typeface="굴림" pitchFamily="34" charset="-127"/>
              </a:rPr>
              <a:t>effects</a:t>
            </a:r>
            <a:endParaRPr lang="tr-TR" altLang="ko-KR" sz="2800" b="1" dirty="0" smtClean="0">
              <a:solidFill>
                <a:schemeClr val="bg1"/>
              </a:solidFill>
              <a:ea typeface="굴림" pitchFamily="34" charset="-127"/>
            </a:endParaRPr>
          </a:p>
          <a:p>
            <a:pPr marL="363538" indent="-363538" algn="l" defTabSz="363538">
              <a:spcBef>
                <a:spcPts val="200"/>
              </a:spcBef>
              <a:spcAft>
                <a:spcPts val="200"/>
              </a:spcAft>
              <a:buFont typeface="Arial" panose="020B0604020202020204" pitchFamily="34" charset="0"/>
              <a:buChar char="•"/>
            </a:pPr>
            <a:r>
              <a:rPr lang="tr-TR" altLang="ko-KR" sz="2800" b="1" dirty="0">
                <a:solidFill>
                  <a:schemeClr val="bg1"/>
                </a:solidFill>
                <a:ea typeface="굴림" pitchFamily="34" charset="-127"/>
              </a:rPr>
              <a:t>E</a:t>
            </a:r>
            <a:r>
              <a:rPr lang="en-US" altLang="ko-KR" sz="2800" b="1" dirty="0" err="1" smtClean="0">
                <a:solidFill>
                  <a:schemeClr val="bg1"/>
                </a:solidFill>
                <a:ea typeface="굴림" pitchFamily="34" charset="-127"/>
              </a:rPr>
              <a:t>nhancing</a:t>
            </a:r>
            <a:r>
              <a:rPr lang="en-US" altLang="ko-KR" sz="2800" b="1" dirty="0" smtClean="0">
                <a:solidFill>
                  <a:schemeClr val="bg1"/>
                </a:solidFill>
                <a:ea typeface="굴림" pitchFamily="34" charset="-127"/>
              </a:rPr>
              <a:t> </a:t>
            </a:r>
            <a:r>
              <a:rPr lang="en-US" altLang="ko-KR" sz="2800" b="1" dirty="0">
                <a:solidFill>
                  <a:schemeClr val="bg1"/>
                </a:solidFill>
                <a:ea typeface="굴림" pitchFamily="34" charset="-127"/>
              </a:rPr>
              <a:t>patient </a:t>
            </a:r>
            <a:r>
              <a:rPr lang="en-US" altLang="ko-KR" sz="2800" b="1" dirty="0" smtClean="0">
                <a:solidFill>
                  <a:schemeClr val="bg1"/>
                </a:solidFill>
                <a:ea typeface="굴림" pitchFamily="34" charset="-127"/>
              </a:rPr>
              <a:t>compliance</a:t>
            </a:r>
            <a:endParaRPr lang="tr-TR" altLang="ko-KR" sz="2800" b="1" dirty="0" smtClean="0">
              <a:solidFill>
                <a:schemeClr val="bg1"/>
              </a:solidFill>
              <a:ea typeface="굴림" pitchFamily="34" charset="-127"/>
            </a:endParaRPr>
          </a:p>
        </p:txBody>
      </p:sp>
      <p:sp>
        <p:nvSpPr>
          <p:cNvPr id="6" name="Metin kutusu 5"/>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557017227"/>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2209800"/>
            <a:ext cx="5638800" cy="2438401"/>
          </a:xfrm>
        </p:spPr>
        <p:txBody>
          <a:bodyPr>
            <a:normAutofit fontScale="85000" lnSpcReduction="10000"/>
          </a:bodyPr>
          <a:lstStyle/>
          <a:p>
            <a:pPr marL="0" indent="0">
              <a:buNone/>
            </a:pPr>
            <a:endParaRPr lang="tr-TR" dirty="0" smtClean="0">
              <a:solidFill>
                <a:schemeClr val="accent5">
                  <a:lumMod val="60000"/>
                  <a:lumOff val="40000"/>
                </a:schemeClr>
              </a:solidFill>
            </a:endParaRPr>
          </a:p>
          <a:p>
            <a:pPr marL="0" indent="0">
              <a:buNone/>
            </a:pPr>
            <a:endParaRPr lang="tr-TR" dirty="0" smtClean="0">
              <a:solidFill>
                <a:schemeClr val="accent5">
                  <a:lumMod val="60000"/>
                  <a:lumOff val="40000"/>
                </a:schemeClr>
              </a:solidFill>
            </a:endParaRPr>
          </a:p>
          <a:p>
            <a:pPr marL="0" indent="0" algn="ctr">
              <a:buNone/>
            </a:pPr>
            <a:r>
              <a:rPr lang="tr-TR" sz="6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tr-TR" sz="6600" b="1" dirty="0" smtClean="0">
                <a:ln w="12700">
                  <a:solidFill>
                    <a:schemeClr val="accent1"/>
                  </a:solidFill>
                  <a:prstDash val="solid"/>
                </a:ln>
                <a:pattFill prst="pct50">
                  <a:fgClr>
                    <a:schemeClr val="accent1"/>
                  </a:fgClr>
                  <a:bgClr>
                    <a:schemeClr val="accent1">
                      <a:lumMod val="20000"/>
                      <a:lumOff val="80000"/>
                    </a:schemeClr>
                  </a:bgClr>
                </a:pattFill>
                <a:effectLst>
                  <a:reflection blurRad="6350" stA="55000" endA="300" endPos="45500" dir="5400000" sy="-100000" algn="bl" rotWithShape="0"/>
                </a:effectLst>
              </a:rPr>
              <a:t>EXPERIMENTAL</a:t>
            </a:r>
            <a:endParaRPr lang="tr-TR" sz="6600" b="1" dirty="0">
              <a:ln w="12700">
                <a:solidFill>
                  <a:schemeClr val="accent1"/>
                </a:solidFill>
                <a:prstDash val="solid"/>
              </a:ln>
              <a:pattFill prst="pct50">
                <a:fgClr>
                  <a:schemeClr val="accent1"/>
                </a:fgClr>
                <a:bgClr>
                  <a:schemeClr val="accent1">
                    <a:lumMod val="20000"/>
                    <a:lumOff val="80000"/>
                  </a:schemeClr>
                </a:bgClr>
              </a:pattFill>
              <a:effectLst>
                <a:reflection blurRad="6350" stA="55000" endA="300" endPos="45500" dir="5400000" sy="-100000" algn="bl" rotWithShape="0"/>
              </a:effectLst>
            </a:endParaRPr>
          </a:p>
        </p:txBody>
      </p:sp>
    </p:spTree>
    <p:extLst>
      <p:ext uri="{BB962C8B-B14F-4D97-AF65-F5344CB8AC3E}">
        <p14:creationId xmlns="" xmlns:p14="http://schemas.microsoft.com/office/powerpoint/2010/main" val="3876917860"/>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72773" y="152400"/>
            <a:ext cx="8229600" cy="1143000"/>
          </a:xfrm>
        </p:spPr>
        <p:txBody>
          <a:bodyPr>
            <a:noAutofit/>
          </a:bodyPr>
          <a:lstStyle/>
          <a:p>
            <a:pPr algn="r"/>
            <a:r>
              <a:rPr lang="tr-TR" sz="3600" b="1" dirty="0" smtClean="0">
                <a:ln w="12700">
                  <a:solidFill>
                    <a:schemeClr val="accent1"/>
                  </a:solidFill>
                  <a:prstDash val="solid"/>
                </a:ln>
                <a:pattFill prst="pct50">
                  <a:fgClr>
                    <a:schemeClr val="accent1"/>
                  </a:fgClr>
                  <a:bgClr>
                    <a:schemeClr val="accent1">
                      <a:lumMod val="20000"/>
                      <a:lumOff val="80000"/>
                    </a:schemeClr>
                  </a:bgClr>
                </a:pattFill>
              </a:rPr>
              <a:t>PREPARATION of GABA-LOADED </a:t>
            </a:r>
            <a:r>
              <a:rPr lang="tr-TR" sz="3600" b="1" dirty="0" err="1" smtClean="0">
                <a:ln w="12700">
                  <a:solidFill>
                    <a:schemeClr val="accent1"/>
                  </a:solidFill>
                  <a:prstDash val="solid"/>
                </a:ln>
                <a:pattFill prst="pct50">
                  <a:fgClr>
                    <a:schemeClr val="accent1"/>
                  </a:fgClr>
                  <a:bgClr>
                    <a:schemeClr val="accent1">
                      <a:lumMod val="20000"/>
                      <a:lumOff val="80000"/>
                    </a:schemeClr>
                  </a:bgClr>
                </a:pattFill>
              </a:rPr>
              <a:t>HNTs</a:t>
            </a:r>
            <a:endParaRPr lang="tr-TR" sz="3600" b="1" dirty="0">
              <a:ln w="12700">
                <a:solidFill>
                  <a:schemeClr val="accent1"/>
                </a:solidFill>
                <a:prstDash val="solid"/>
              </a:ln>
              <a:pattFill prst="pct50">
                <a:fgClr>
                  <a:schemeClr val="accent1"/>
                </a:fgClr>
                <a:bgClr>
                  <a:schemeClr val="accent1">
                    <a:lumMod val="20000"/>
                    <a:lumOff val="80000"/>
                  </a:schemeClr>
                </a:bgClr>
              </a:pattFill>
            </a:endParaRPr>
          </a:p>
        </p:txBody>
      </p:sp>
      <p:graphicFrame>
        <p:nvGraphicFramePr>
          <p:cNvPr id="6" name="Diyagram 5"/>
          <p:cNvGraphicFramePr/>
          <p:nvPr>
            <p:extLst>
              <p:ext uri="{D42A27DB-BD31-4B8C-83A1-F6EECF244321}">
                <p14:modId xmlns="" xmlns:p14="http://schemas.microsoft.com/office/powerpoint/2010/main" val="2647440130"/>
              </p:ext>
            </p:extLst>
          </p:nvPr>
        </p:nvGraphicFramePr>
        <p:xfrm>
          <a:off x="201168" y="1244076"/>
          <a:ext cx="8763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etin kutusu 3"/>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270723928"/>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68"/>
          <p:cNvSpPr>
            <a:spLocks noChangeArrowheads="1"/>
          </p:cNvSpPr>
          <p:nvPr/>
        </p:nvSpPr>
        <p:spPr bwMode="gray">
          <a:xfrm>
            <a:off x="2524125" y="381000"/>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CHARACTERIZATION</a:t>
            </a:r>
            <a:endParaRPr kumimoji="1" lang="en-US" altLang="ko-KR" sz="3600" b="1" dirty="0">
              <a:ln w="12700">
                <a:solidFill>
                  <a:schemeClr val="accent1"/>
                </a:solidFill>
                <a:prstDash val="solid"/>
              </a:ln>
              <a:pattFill prst="pct50">
                <a:fgClr>
                  <a:schemeClr val="accent1"/>
                </a:fgClr>
                <a:bgClr>
                  <a:schemeClr val="accent1">
                    <a:lumMod val="20000"/>
                    <a:lumOff val="80000"/>
                  </a:schemeClr>
                </a:bgClr>
              </a:pattFill>
              <a:ea typeface="굴림" pitchFamily="34" charset="-127"/>
            </a:endParaRPr>
          </a:p>
        </p:txBody>
      </p:sp>
      <p:sp>
        <p:nvSpPr>
          <p:cNvPr id="5" name="Rectangle 3"/>
          <p:cNvSpPr txBox="1">
            <a:spLocks noChangeArrowheads="1"/>
          </p:cNvSpPr>
          <p:nvPr/>
        </p:nvSpPr>
        <p:spPr>
          <a:xfrm>
            <a:off x="1600200" y="12954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graphicFrame>
        <p:nvGraphicFramePr>
          <p:cNvPr id="3" name="Diyagram 2"/>
          <p:cNvGraphicFramePr/>
          <p:nvPr>
            <p:extLst>
              <p:ext uri="{D42A27DB-BD31-4B8C-83A1-F6EECF244321}">
                <p14:modId xmlns="" xmlns:p14="http://schemas.microsoft.com/office/powerpoint/2010/main" val="2523559095"/>
              </p:ext>
            </p:extLst>
          </p:nvPr>
        </p:nvGraphicFramePr>
        <p:xfrm>
          <a:off x="228600" y="914400"/>
          <a:ext cx="85344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Metin kutusu 5"/>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1839437440"/>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828800"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ea typeface="굴림" pitchFamily="34" charset="-127"/>
            </a:endParaRPr>
          </a:p>
        </p:txBody>
      </p:sp>
      <p:sp>
        <p:nvSpPr>
          <p:cNvPr id="23" name="AutoShape 68"/>
          <p:cNvSpPr>
            <a:spLocks noChangeArrowheads="1"/>
          </p:cNvSpPr>
          <p:nvPr/>
        </p:nvSpPr>
        <p:spPr bwMode="gray">
          <a:xfrm>
            <a:off x="2488635" y="213289"/>
            <a:ext cx="6162675" cy="717518"/>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500" b="1" dirty="0" smtClean="0">
                <a:ln w="12700">
                  <a:solidFill>
                    <a:schemeClr val="accent1"/>
                  </a:solidFill>
                  <a:prstDash val="solid"/>
                </a:ln>
                <a:pattFill prst="pct50">
                  <a:fgClr>
                    <a:schemeClr val="accent1"/>
                  </a:fgClr>
                  <a:bgClr>
                    <a:schemeClr val="accent1">
                      <a:lumMod val="20000"/>
                      <a:lumOff val="80000"/>
                    </a:schemeClr>
                  </a:bgClr>
                </a:pattFill>
                <a:ea typeface="굴림" pitchFamily="34" charset="-127"/>
              </a:rPr>
              <a:t>DETERMINATION of GABA in HNTS</a:t>
            </a:r>
          </a:p>
        </p:txBody>
      </p:sp>
      <p:sp>
        <p:nvSpPr>
          <p:cNvPr id="5" name="Rectangle 3"/>
          <p:cNvSpPr txBox="1">
            <a:spLocks noChangeArrowheads="1"/>
          </p:cNvSpPr>
          <p:nvPr/>
        </p:nvSpPr>
        <p:spPr>
          <a:xfrm>
            <a:off x="228600" y="1131332"/>
            <a:ext cx="8458200" cy="535733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graphicFrame>
        <p:nvGraphicFramePr>
          <p:cNvPr id="6" name="Tablo 5"/>
          <p:cNvGraphicFramePr>
            <a:graphicFrameLocks noGrp="1"/>
          </p:cNvGraphicFramePr>
          <p:nvPr>
            <p:extLst>
              <p:ext uri="{D42A27DB-BD31-4B8C-83A1-F6EECF244321}">
                <p14:modId xmlns="" xmlns:p14="http://schemas.microsoft.com/office/powerpoint/2010/main" val="913169487"/>
              </p:ext>
            </p:extLst>
          </p:nvPr>
        </p:nvGraphicFramePr>
        <p:xfrm>
          <a:off x="228600" y="1131334"/>
          <a:ext cx="8686800" cy="5253272"/>
        </p:xfrm>
        <a:graphic>
          <a:graphicData uri="http://schemas.openxmlformats.org/drawingml/2006/table">
            <a:tbl>
              <a:tblPr firstRow="1" bandRow="1">
                <a:tableStyleId>{00A15C55-8517-42AA-B614-E9B94910E393}</a:tableStyleId>
              </a:tblPr>
              <a:tblGrid>
                <a:gridCol w="2931796"/>
                <a:gridCol w="5755004"/>
              </a:tblGrid>
              <a:tr h="555557">
                <a:tc>
                  <a:txBody>
                    <a:bodyPr/>
                    <a:lstStyle/>
                    <a:p>
                      <a:pPr algn="ctr"/>
                      <a:r>
                        <a:rPr lang="tr-TR" sz="2400" dirty="0" smtClean="0"/>
                        <a:t>Cihaz</a:t>
                      </a:r>
                      <a:endParaRPr lang="tr-TR" sz="2400" b="1" dirty="0"/>
                    </a:p>
                  </a:txBody>
                  <a:tcPr anchor="ctr">
                    <a:cell3D prstMaterial="dkEdge">
                      <a:bevel/>
                      <a:lightRig rig="flood" dir="t"/>
                    </a:cell3D>
                  </a:tcPr>
                </a:tc>
                <a:tc>
                  <a:txBody>
                    <a:bodyPr/>
                    <a:lstStyle/>
                    <a:p>
                      <a:pPr algn="ctr"/>
                      <a:r>
                        <a:rPr lang="tr-TR" sz="2400" dirty="0" err="1" smtClean="0"/>
                        <a:t>Schimadzu</a:t>
                      </a:r>
                      <a:r>
                        <a:rPr lang="tr-TR" sz="2400" dirty="0" smtClean="0"/>
                        <a:t>-</a:t>
                      </a:r>
                      <a:r>
                        <a:rPr lang="tr-TR" sz="2400" baseline="0" dirty="0" smtClean="0"/>
                        <a:t> 20A</a:t>
                      </a:r>
                      <a:endParaRPr lang="tr-TR" sz="2400" b="1" dirty="0"/>
                    </a:p>
                  </a:txBody>
                  <a:tcPr anchor="ctr">
                    <a:cell3D prstMaterial="dkEdge">
                      <a:bevel/>
                      <a:lightRig rig="flood" dir="t"/>
                    </a:cell3D>
                  </a:tcPr>
                </a:tc>
              </a:tr>
              <a:tr h="1022851">
                <a:tc>
                  <a:txBody>
                    <a:bodyPr/>
                    <a:lstStyle/>
                    <a:p>
                      <a:pPr marL="174625" indent="0"/>
                      <a:r>
                        <a:rPr lang="tr-TR" sz="2400" dirty="0" err="1" smtClean="0"/>
                        <a:t>Column</a:t>
                      </a:r>
                      <a:endParaRPr lang="tr-TR" sz="2400" b="1" dirty="0" smtClean="0"/>
                    </a:p>
                  </a:txBody>
                  <a:tcPr anchor="ctr">
                    <a:cell3D prstMaterial="dkEdge">
                      <a:bevel/>
                      <a:lightRig rig="flood" dir="t"/>
                    </a:cell3D>
                  </a:tcPr>
                </a:tc>
                <a:tc>
                  <a:txBody>
                    <a:bodyPr/>
                    <a:lstStyle/>
                    <a:p>
                      <a:pPr marL="174625" indent="0" algn="l"/>
                      <a:r>
                        <a:rPr lang="tr-TR" sz="2400" dirty="0" smtClean="0"/>
                        <a:t>4.6 x 100 mm, 3 µm C</a:t>
                      </a:r>
                      <a:r>
                        <a:rPr lang="tr-TR" sz="2400" baseline="-25000" dirty="0" smtClean="0"/>
                        <a:t>18</a:t>
                      </a:r>
                      <a:r>
                        <a:rPr lang="tr-TR" sz="2400" dirty="0" smtClean="0"/>
                        <a:t> </a:t>
                      </a:r>
                      <a:r>
                        <a:rPr lang="tr-TR" sz="2400" dirty="0" err="1" smtClean="0"/>
                        <a:t>Inertsil</a:t>
                      </a:r>
                      <a:r>
                        <a:rPr lang="tr-TR" sz="2400" baseline="0" dirty="0" smtClean="0"/>
                        <a:t> CDS </a:t>
                      </a:r>
                      <a:r>
                        <a:rPr lang="tr-TR" sz="2400" baseline="0" dirty="0" err="1" smtClean="0"/>
                        <a:t>column</a:t>
                      </a:r>
                      <a:r>
                        <a:rPr lang="tr-TR" sz="2400" baseline="0" dirty="0" smtClean="0"/>
                        <a:t>, </a:t>
                      </a:r>
                      <a:r>
                        <a:rPr lang="tr-TR" sz="2400" baseline="0" dirty="0" err="1" smtClean="0"/>
                        <a:t>particle</a:t>
                      </a:r>
                      <a:r>
                        <a:rPr lang="tr-TR" sz="2400" baseline="0" dirty="0" smtClean="0"/>
                        <a:t> size 100 Å</a:t>
                      </a:r>
                      <a:endParaRPr lang="tr-TR" sz="2400" b="1" dirty="0"/>
                    </a:p>
                  </a:txBody>
                  <a:tcPr anchor="ctr">
                    <a:cell3D prstMaterial="dkEdge">
                      <a:bevel/>
                      <a:lightRig rig="flood" dir="t"/>
                    </a:cell3D>
                  </a:tcPr>
                </a:tc>
              </a:tr>
              <a:tr h="712896">
                <a:tc>
                  <a:txBody>
                    <a:bodyPr/>
                    <a:lstStyle/>
                    <a:p>
                      <a:pPr marL="174625" indent="0"/>
                      <a:r>
                        <a:rPr lang="tr-TR" sz="2400" dirty="0" err="1" smtClean="0"/>
                        <a:t>Oven</a:t>
                      </a:r>
                      <a:r>
                        <a:rPr lang="tr-TR" sz="2400" dirty="0" smtClean="0"/>
                        <a:t> </a:t>
                      </a:r>
                      <a:r>
                        <a:rPr lang="tr-TR" sz="2400" dirty="0" err="1" smtClean="0"/>
                        <a:t>Temperature</a:t>
                      </a:r>
                      <a:endParaRPr lang="tr-TR" sz="2400" b="1" dirty="0"/>
                    </a:p>
                  </a:txBody>
                  <a:tcPr anchor="ctr">
                    <a:cell3D prstMaterial="dkEdge">
                      <a:bevel/>
                      <a:lightRig rig="flood" dir="t"/>
                    </a:cell3D>
                  </a:tcPr>
                </a:tc>
                <a:tc>
                  <a:txBody>
                    <a:bodyPr/>
                    <a:lstStyle/>
                    <a:p>
                      <a:pPr marL="174625" indent="0" algn="l"/>
                      <a:r>
                        <a:rPr lang="tr-TR" sz="2400" dirty="0" smtClean="0"/>
                        <a:t>30°C</a:t>
                      </a:r>
                      <a:endParaRPr lang="tr-TR" sz="2400" b="1" dirty="0"/>
                    </a:p>
                  </a:txBody>
                  <a:tcPr anchor="ctr">
                    <a:cell3D prstMaterial="dkEdge">
                      <a:bevel/>
                      <a:lightRig rig="flood" dir="t"/>
                    </a:cell3D>
                  </a:tcPr>
                </a:tc>
              </a:tr>
              <a:tr h="739740">
                <a:tc>
                  <a:txBody>
                    <a:bodyPr/>
                    <a:lstStyle/>
                    <a:p>
                      <a:pPr marL="174625" indent="0"/>
                      <a:r>
                        <a:rPr lang="tr-TR" sz="2400" dirty="0" smtClean="0"/>
                        <a:t>Mobil </a:t>
                      </a:r>
                      <a:r>
                        <a:rPr lang="tr-TR" sz="2400" dirty="0" err="1" smtClean="0"/>
                        <a:t>Phase</a:t>
                      </a:r>
                      <a:endParaRPr lang="tr-TR" sz="2400" b="1" dirty="0"/>
                    </a:p>
                  </a:txBody>
                  <a:tcPr anchor="ctr">
                    <a:cell3D prstMaterial="dkEdge">
                      <a:bevel/>
                      <a:lightRig rig="flood" dir="t"/>
                    </a:cell3D>
                  </a:tcPr>
                </a:tc>
                <a:tc>
                  <a:txBody>
                    <a:bodyPr/>
                    <a:lstStyle/>
                    <a:p>
                      <a:pPr marL="174625" indent="0" algn="l"/>
                      <a:r>
                        <a:rPr lang="tr-TR" sz="2400" dirty="0" smtClean="0"/>
                        <a:t>Methanol:Na</a:t>
                      </a:r>
                      <a:r>
                        <a:rPr lang="tr-TR" sz="2400" baseline="-25000" dirty="0" smtClean="0"/>
                        <a:t>2</a:t>
                      </a:r>
                      <a:r>
                        <a:rPr lang="tr-TR" sz="2400" dirty="0" smtClean="0"/>
                        <a:t>HPO</a:t>
                      </a:r>
                      <a:r>
                        <a:rPr lang="tr-TR" sz="2400" baseline="-25000" dirty="0" smtClean="0"/>
                        <a:t>4</a:t>
                      </a:r>
                      <a:r>
                        <a:rPr lang="tr-TR" sz="2400" dirty="0" smtClean="0"/>
                        <a:t> </a:t>
                      </a:r>
                      <a:r>
                        <a:rPr lang="tr-TR" sz="2400" dirty="0" err="1" smtClean="0"/>
                        <a:t>buffer</a:t>
                      </a:r>
                      <a:r>
                        <a:rPr lang="tr-TR" sz="2400" dirty="0" smtClean="0"/>
                        <a:t> (40:60) (</a:t>
                      </a:r>
                      <a:r>
                        <a:rPr lang="tr-TR" sz="2400" dirty="0" err="1" smtClean="0"/>
                        <a:t>pH</a:t>
                      </a:r>
                      <a:r>
                        <a:rPr lang="tr-TR" sz="2400" dirty="0" smtClean="0"/>
                        <a:t> 6.7) </a:t>
                      </a:r>
                      <a:endParaRPr lang="tr-TR" sz="2400" b="1" dirty="0"/>
                    </a:p>
                  </a:txBody>
                  <a:tcPr anchor="ctr">
                    <a:cell3D prstMaterial="dkEdge">
                      <a:bevel/>
                      <a:lightRig rig="flood" dir="t"/>
                    </a:cell3D>
                  </a:tcPr>
                </a:tc>
              </a:tr>
              <a:tr h="555557">
                <a:tc>
                  <a:txBody>
                    <a:bodyPr/>
                    <a:lstStyle/>
                    <a:p>
                      <a:pPr marL="174625" indent="0"/>
                      <a:r>
                        <a:rPr lang="tr-TR" sz="2400" dirty="0" err="1" smtClean="0"/>
                        <a:t>Dedector</a:t>
                      </a:r>
                      <a:endParaRPr lang="tr-TR" sz="2400" b="1" dirty="0"/>
                    </a:p>
                  </a:txBody>
                  <a:tcPr anchor="ctr">
                    <a:cell3D prstMaterial="dkEdge">
                      <a:bevel/>
                      <a:lightRig rig="flood" dir="t"/>
                    </a:cell3D>
                  </a:tcPr>
                </a:tc>
                <a:tc>
                  <a:txBody>
                    <a:bodyPr/>
                    <a:lstStyle/>
                    <a:p>
                      <a:pPr marL="174625" indent="0" algn="l"/>
                      <a:r>
                        <a:rPr lang="tr-TR" sz="2400" dirty="0" err="1" smtClean="0"/>
                        <a:t>Fluorescence</a:t>
                      </a:r>
                      <a:r>
                        <a:rPr lang="tr-TR" sz="2400" dirty="0" smtClean="0"/>
                        <a:t> </a:t>
                      </a:r>
                      <a:r>
                        <a:rPr lang="tr-TR" sz="2400" dirty="0" err="1" smtClean="0"/>
                        <a:t>dedector</a:t>
                      </a:r>
                      <a:endParaRPr lang="tr-TR" sz="2400" b="1" dirty="0"/>
                    </a:p>
                  </a:txBody>
                  <a:tcPr anchor="ctr">
                    <a:cell3D prstMaterial="dkEdge">
                      <a:bevel/>
                      <a:lightRig rig="flood" dir="t"/>
                    </a:cell3D>
                  </a:tcPr>
                </a:tc>
              </a:tr>
              <a:tr h="555557">
                <a:tc>
                  <a:txBody>
                    <a:bodyPr/>
                    <a:lstStyle/>
                    <a:p>
                      <a:pPr marL="174625" indent="0"/>
                      <a:r>
                        <a:rPr lang="tr-TR" sz="2400" dirty="0" err="1" smtClean="0"/>
                        <a:t>Wavelength</a:t>
                      </a:r>
                      <a:endParaRPr lang="tr-TR" sz="2400" b="1" dirty="0" smtClean="0"/>
                    </a:p>
                  </a:txBody>
                  <a:tcPr anchor="ctr">
                    <a:cell3D prstMaterial="dkEdge">
                      <a:bevel/>
                      <a:lightRig rig="flood" dir="t"/>
                    </a:cell3D>
                  </a:tcPr>
                </a:tc>
                <a:tc>
                  <a:txBody>
                    <a:bodyPr/>
                    <a:lstStyle/>
                    <a:p>
                      <a:pPr marL="174625" indent="0" algn="l"/>
                      <a:r>
                        <a:rPr lang="tr-TR" sz="2400" dirty="0" smtClean="0"/>
                        <a:t>280 </a:t>
                      </a:r>
                      <a:r>
                        <a:rPr lang="tr-TR" sz="2400" dirty="0" err="1" smtClean="0"/>
                        <a:t>nm</a:t>
                      </a:r>
                      <a:r>
                        <a:rPr lang="tr-TR" sz="2400" dirty="0" smtClean="0"/>
                        <a:t> – 450 </a:t>
                      </a:r>
                      <a:r>
                        <a:rPr lang="tr-TR" sz="2400" dirty="0" err="1" smtClean="0"/>
                        <a:t>nm</a:t>
                      </a:r>
                      <a:endParaRPr lang="tr-TR" sz="2400" b="1" dirty="0"/>
                    </a:p>
                  </a:txBody>
                  <a:tcPr anchor="ctr">
                    <a:cell3D prstMaterial="dkEdge">
                      <a:bevel/>
                      <a:lightRig rig="flood" dir="t"/>
                    </a:cell3D>
                  </a:tcPr>
                </a:tc>
              </a:tr>
              <a:tr h="555557">
                <a:tc>
                  <a:txBody>
                    <a:bodyPr/>
                    <a:lstStyle/>
                    <a:p>
                      <a:pPr marL="174625" indent="0"/>
                      <a:r>
                        <a:rPr lang="tr-TR" sz="2400" dirty="0" err="1" smtClean="0"/>
                        <a:t>Flow</a:t>
                      </a:r>
                      <a:r>
                        <a:rPr lang="tr-TR" sz="2400" dirty="0" smtClean="0"/>
                        <a:t> Rate</a:t>
                      </a:r>
                      <a:endParaRPr lang="tr-TR" sz="2400" b="1" dirty="0" smtClean="0"/>
                    </a:p>
                  </a:txBody>
                  <a:tcPr anchor="ctr">
                    <a:cell3D prstMaterial="dkEdge">
                      <a:bevel/>
                      <a:lightRig rig="flood" dir="t"/>
                    </a:cell3D>
                  </a:tcPr>
                </a:tc>
                <a:tc>
                  <a:txBody>
                    <a:bodyPr/>
                    <a:lstStyle/>
                    <a:p>
                      <a:pPr marL="174625" indent="0" algn="l"/>
                      <a:r>
                        <a:rPr lang="tr-TR" sz="2400" dirty="0" smtClean="0"/>
                        <a:t>0.8 mL.min</a:t>
                      </a:r>
                      <a:r>
                        <a:rPr lang="tr-TR" sz="2400" baseline="30000" dirty="0" smtClean="0"/>
                        <a:t>-1</a:t>
                      </a:r>
                      <a:endParaRPr lang="tr-TR" sz="2400" b="1" baseline="30000" dirty="0"/>
                    </a:p>
                  </a:txBody>
                  <a:tcPr anchor="ctr">
                    <a:cell3D prstMaterial="dkEdge">
                      <a:bevel/>
                      <a:lightRig rig="flood" dir="t"/>
                    </a:cell3D>
                  </a:tcPr>
                </a:tc>
              </a:tr>
              <a:tr h="555557">
                <a:tc>
                  <a:txBody>
                    <a:bodyPr/>
                    <a:lstStyle/>
                    <a:p>
                      <a:pPr marL="174625" indent="0"/>
                      <a:r>
                        <a:rPr lang="tr-TR" sz="2400" dirty="0" err="1" smtClean="0"/>
                        <a:t>Injection</a:t>
                      </a:r>
                      <a:r>
                        <a:rPr lang="tr-TR" sz="2400" baseline="0" dirty="0" smtClean="0"/>
                        <a:t> </a:t>
                      </a:r>
                      <a:r>
                        <a:rPr lang="tr-TR" sz="2400" baseline="0" dirty="0" err="1" smtClean="0"/>
                        <a:t>vVlume</a:t>
                      </a:r>
                      <a:endParaRPr lang="tr-TR" sz="2400" b="1" dirty="0" smtClean="0"/>
                    </a:p>
                  </a:txBody>
                  <a:tcPr anchor="ctr">
                    <a:cell3D prstMaterial="dkEdge">
                      <a:bevel/>
                      <a:lightRig rig="flood" dir="t"/>
                    </a:cell3D>
                  </a:tcPr>
                </a:tc>
                <a:tc>
                  <a:txBody>
                    <a:bodyPr/>
                    <a:lstStyle/>
                    <a:p>
                      <a:pPr marL="174625" indent="0" algn="l"/>
                      <a:r>
                        <a:rPr lang="tr-TR" sz="2400" dirty="0" smtClean="0"/>
                        <a:t>27 µL</a:t>
                      </a:r>
                      <a:endParaRPr lang="tr-TR" sz="2400" b="1" dirty="0"/>
                    </a:p>
                  </a:txBody>
                  <a:tcPr anchor="ctr">
                    <a:cell3D prstMaterial="dkEdge">
                      <a:bevel/>
                      <a:lightRig rig="flood" dir="t"/>
                    </a:cell3D>
                  </a:tcPr>
                </a:tc>
              </a:tr>
            </a:tbl>
          </a:graphicData>
        </a:graphic>
      </p:graphicFrame>
      <p:sp>
        <p:nvSpPr>
          <p:cNvPr id="7" name="Metin kutusu 6"/>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2701348691"/>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86200" y="316135"/>
            <a:ext cx="4419600" cy="1143000"/>
          </a:xfrm>
        </p:spPr>
        <p:txBody>
          <a:bodyPr>
            <a:normAutofit/>
          </a:bodyPr>
          <a:lstStyle/>
          <a:p>
            <a:pPr algn="r"/>
            <a:r>
              <a:rPr lang="tr-TR" sz="3600" b="1" i="1" dirty="0" err="1" smtClean="0">
                <a:ln w="12700">
                  <a:solidFill>
                    <a:schemeClr val="accent1"/>
                  </a:solidFill>
                  <a:prstDash val="solid"/>
                </a:ln>
                <a:pattFill prst="pct50">
                  <a:fgClr>
                    <a:schemeClr val="accent1"/>
                  </a:fgClr>
                  <a:bgClr>
                    <a:schemeClr val="accent1">
                      <a:lumMod val="20000"/>
                      <a:lumOff val="80000"/>
                    </a:schemeClr>
                  </a:bgClr>
                </a:pattFill>
              </a:rPr>
              <a:t>In</a:t>
            </a:r>
            <a:r>
              <a:rPr lang="tr-TR" sz="3600" b="1" i="1" dirty="0" smtClean="0">
                <a:ln w="12700">
                  <a:solidFill>
                    <a:schemeClr val="accent1"/>
                  </a:solidFill>
                  <a:prstDash val="solid"/>
                </a:ln>
                <a:pattFill prst="pct50">
                  <a:fgClr>
                    <a:schemeClr val="accent1"/>
                  </a:fgClr>
                  <a:bgClr>
                    <a:schemeClr val="accent1">
                      <a:lumMod val="20000"/>
                      <a:lumOff val="80000"/>
                    </a:schemeClr>
                  </a:bgClr>
                </a:pattFill>
              </a:rPr>
              <a:t> </a:t>
            </a:r>
            <a:r>
              <a:rPr lang="tr-TR" sz="3600" b="1" i="1" dirty="0" err="1" smtClean="0">
                <a:ln w="12700">
                  <a:solidFill>
                    <a:schemeClr val="accent1"/>
                  </a:solidFill>
                  <a:prstDash val="solid"/>
                </a:ln>
                <a:pattFill prst="pct50">
                  <a:fgClr>
                    <a:schemeClr val="accent1"/>
                  </a:fgClr>
                  <a:bgClr>
                    <a:schemeClr val="accent1">
                      <a:lumMod val="20000"/>
                      <a:lumOff val="80000"/>
                    </a:schemeClr>
                  </a:bgClr>
                </a:pattFill>
              </a:rPr>
              <a:t>Vitro</a:t>
            </a:r>
            <a:r>
              <a:rPr lang="tr-TR" sz="3600" b="1" i="1" dirty="0" smtClean="0">
                <a:ln w="12700">
                  <a:solidFill>
                    <a:schemeClr val="accent1"/>
                  </a:solidFill>
                  <a:prstDash val="solid"/>
                </a:ln>
                <a:pattFill prst="pct50">
                  <a:fgClr>
                    <a:schemeClr val="accent1"/>
                  </a:fgClr>
                  <a:bgClr>
                    <a:schemeClr val="accent1">
                      <a:lumMod val="20000"/>
                      <a:lumOff val="80000"/>
                    </a:schemeClr>
                  </a:bgClr>
                </a:pattFill>
              </a:rPr>
              <a:t> </a:t>
            </a:r>
            <a:r>
              <a:rPr lang="tr-TR" sz="3600" b="1" dirty="0" err="1" smtClean="0">
                <a:ln w="12700">
                  <a:solidFill>
                    <a:schemeClr val="accent1"/>
                  </a:solidFill>
                  <a:prstDash val="solid"/>
                </a:ln>
                <a:pattFill prst="pct50">
                  <a:fgClr>
                    <a:schemeClr val="accent1"/>
                  </a:fgClr>
                  <a:bgClr>
                    <a:schemeClr val="accent1">
                      <a:lumMod val="20000"/>
                      <a:lumOff val="80000"/>
                    </a:schemeClr>
                  </a:bgClr>
                </a:pattFill>
              </a:rPr>
              <a:t>Drug</a:t>
            </a:r>
            <a:r>
              <a:rPr lang="tr-TR" sz="3600" b="1" dirty="0" smtClean="0">
                <a:ln w="12700">
                  <a:solidFill>
                    <a:schemeClr val="accent1"/>
                  </a:solidFill>
                  <a:prstDash val="solid"/>
                </a:ln>
                <a:pattFill prst="pct50">
                  <a:fgClr>
                    <a:schemeClr val="accent1"/>
                  </a:fgClr>
                  <a:bgClr>
                    <a:schemeClr val="accent1">
                      <a:lumMod val="20000"/>
                      <a:lumOff val="80000"/>
                    </a:schemeClr>
                  </a:bgClr>
                </a:pattFill>
              </a:rPr>
              <a:t> </a:t>
            </a:r>
            <a:r>
              <a:rPr lang="tr-TR" sz="3600" b="1" dirty="0" err="1" smtClean="0">
                <a:ln w="12700">
                  <a:solidFill>
                    <a:schemeClr val="accent1"/>
                  </a:solidFill>
                  <a:prstDash val="solid"/>
                </a:ln>
                <a:pattFill prst="pct50">
                  <a:fgClr>
                    <a:schemeClr val="accent1"/>
                  </a:fgClr>
                  <a:bgClr>
                    <a:schemeClr val="accent1">
                      <a:lumMod val="20000"/>
                      <a:lumOff val="80000"/>
                    </a:schemeClr>
                  </a:bgClr>
                </a:pattFill>
              </a:rPr>
              <a:t>Release</a:t>
            </a:r>
            <a:endParaRPr lang="tr-TR" sz="3600" b="1" dirty="0">
              <a:ln w="12700">
                <a:solidFill>
                  <a:schemeClr val="accent1"/>
                </a:solidFill>
                <a:prstDash val="solid"/>
              </a:ln>
              <a:pattFill prst="pct50">
                <a:fgClr>
                  <a:schemeClr val="accent1"/>
                </a:fgClr>
                <a:bgClr>
                  <a:schemeClr val="accent1">
                    <a:lumMod val="20000"/>
                    <a:lumOff val="80000"/>
                  </a:schemeClr>
                </a:bgClr>
              </a:pattFill>
            </a:endParaRPr>
          </a:p>
        </p:txBody>
      </p:sp>
      <p:sp>
        <p:nvSpPr>
          <p:cNvPr id="3" name="İçerik Yer Tutucusu 2"/>
          <p:cNvSpPr>
            <a:spLocks noGrp="1"/>
          </p:cNvSpPr>
          <p:nvPr>
            <p:ph idx="1"/>
          </p:nvPr>
        </p:nvSpPr>
        <p:spPr>
          <a:xfrm>
            <a:off x="2667000" y="2133600"/>
            <a:ext cx="5486400" cy="1676399"/>
          </a:xfrm>
        </p:spPr>
        <p:txBody>
          <a:bodyPr>
            <a:normAutofit/>
          </a:bodyPr>
          <a:lstStyle/>
          <a:p>
            <a:r>
              <a:rPr lang="tr-TR" sz="2800" b="1" dirty="0" err="1" smtClean="0">
                <a:solidFill>
                  <a:schemeClr val="bg1"/>
                </a:solidFill>
              </a:rPr>
              <a:t>Dialysis</a:t>
            </a:r>
            <a:r>
              <a:rPr lang="tr-TR" sz="2800" b="1" dirty="0" smtClean="0">
                <a:solidFill>
                  <a:schemeClr val="bg1"/>
                </a:solidFill>
              </a:rPr>
              <a:t> </a:t>
            </a:r>
            <a:r>
              <a:rPr lang="tr-TR" sz="2800" b="1" dirty="0" err="1" smtClean="0">
                <a:solidFill>
                  <a:schemeClr val="bg1"/>
                </a:solidFill>
              </a:rPr>
              <a:t>bag</a:t>
            </a:r>
            <a:r>
              <a:rPr lang="tr-TR" sz="2800" b="1" dirty="0" smtClean="0">
                <a:solidFill>
                  <a:schemeClr val="bg1"/>
                </a:solidFill>
              </a:rPr>
              <a:t> (3500-5000 Da)</a:t>
            </a:r>
          </a:p>
          <a:p>
            <a:r>
              <a:rPr lang="tr-TR" sz="2800" b="1" dirty="0" err="1" smtClean="0">
                <a:solidFill>
                  <a:schemeClr val="bg1"/>
                </a:solidFill>
              </a:rPr>
              <a:t>pH</a:t>
            </a:r>
            <a:r>
              <a:rPr lang="tr-TR" sz="2800" b="1" dirty="0" smtClean="0">
                <a:solidFill>
                  <a:schemeClr val="bg1"/>
                </a:solidFill>
              </a:rPr>
              <a:t> 7.4 </a:t>
            </a:r>
            <a:r>
              <a:rPr lang="tr-TR" sz="2800" b="1" dirty="0" err="1" smtClean="0">
                <a:solidFill>
                  <a:schemeClr val="bg1"/>
                </a:solidFill>
              </a:rPr>
              <a:t>phosphate</a:t>
            </a:r>
            <a:r>
              <a:rPr lang="tr-TR" sz="2800" b="1" dirty="0" smtClean="0">
                <a:solidFill>
                  <a:schemeClr val="bg1"/>
                </a:solidFill>
              </a:rPr>
              <a:t> </a:t>
            </a:r>
            <a:r>
              <a:rPr lang="tr-TR" sz="2800" b="1" dirty="0" err="1" smtClean="0">
                <a:solidFill>
                  <a:schemeClr val="bg1"/>
                </a:solidFill>
              </a:rPr>
              <a:t>buffer</a:t>
            </a:r>
            <a:endParaRPr lang="tr-TR" sz="2800" b="1" dirty="0" smtClean="0">
              <a:solidFill>
                <a:schemeClr val="bg1"/>
              </a:solidFill>
            </a:endParaRPr>
          </a:p>
          <a:p>
            <a:r>
              <a:rPr lang="tr-TR" sz="2800" b="1" dirty="0" err="1" smtClean="0">
                <a:solidFill>
                  <a:schemeClr val="bg1"/>
                </a:solidFill>
              </a:rPr>
              <a:t>Validated</a:t>
            </a:r>
            <a:r>
              <a:rPr lang="tr-TR" sz="2800" b="1" dirty="0" smtClean="0">
                <a:solidFill>
                  <a:schemeClr val="bg1"/>
                </a:solidFill>
              </a:rPr>
              <a:t> HPLC </a:t>
            </a:r>
            <a:r>
              <a:rPr lang="tr-TR" sz="2800" b="1" dirty="0" err="1" smtClean="0">
                <a:solidFill>
                  <a:schemeClr val="bg1"/>
                </a:solidFill>
              </a:rPr>
              <a:t>method</a:t>
            </a:r>
            <a:r>
              <a:rPr lang="tr-TR" sz="2800" b="1" dirty="0" smtClean="0">
                <a:solidFill>
                  <a:schemeClr val="bg1"/>
                </a:solidFill>
              </a:rPr>
              <a:t> </a:t>
            </a:r>
          </a:p>
          <a:p>
            <a:pPr marL="0" indent="0">
              <a:buNone/>
            </a:pPr>
            <a:endParaRPr lang="tr-TR" sz="2800" b="1" dirty="0">
              <a:solidFill>
                <a:schemeClr val="bg1"/>
              </a:solidFill>
            </a:endParaRPr>
          </a:p>
          <a:p>
            <a:pPr marL="0" indent="0">
              <a:buNone/>
            </a:pPr>
            <a:endParaRPr lang="tr-TR" sz="2800" b="1" dirty="0" smtClean="0">
              <a:solidFill>
                <a:schemeClr val="bg1"/>
              </a:solidFill>
            </a:endParaRPr>
          </a:p>
          <a:p>
            <a:pPr marL="0" indent="0">
              <a:buNone/>
            </a:pPr>
            <a:endParaRPr lang="tr-TR" sz="2800" b="1" dirty="0">
              <a:solidFill>
                <a:schemeClr val="bg1"/>
              </a:solidFill>
            </a:endParaRPr>
          </a:p>
        </p:txBody>
      </p:sp>
      <p:pic>
        <p:nvPicPr>
          <p:cNvPr id="4" name="Resim 3"/>
          <p:cNvPicPr>
            <a:picLocks noChangeAspect="1"/>
          </p:cNvPicPr>
          <p:nvPr/>
        </p:nvPicPr>
        <p:blipFill>
          <a:blip r:embed="rId3" cstate="print">
            <a:extLst>
              <a:ext uri="{BEBA8EAE-BF5A-486C-A8C5-ECC9F3942E4B}">
                <a14:imgProps xmlns="" xmlns:a14="http://schemas.microsoft.com/office/drawing/2010/main">
                  <a14:imgLayer r:embed="rId4">
                    <a14:imgEffect>
                      <a14:saturation sat="0"/>
                    </a14:imgEffect>
                  </a14:imgLayer>
                </a14:imgProps>
              </a:ext>
            </a:extLst>
          </a:blip>
          <a:stretch>
            <a:fillRect/>
          </a:stretch>
        </p:blipFill>
        <p:spPr>
          <a:xfrm rot="534789">
            <a:off x="5228016" y="3528665"/>
            <a:ext cx="3333476" cy="28262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2122378933"/>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24717" y="2022153"/>
            <a:ext cx="3276601" cy="235642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Unvan 1"/>
          <p:cNvSpPr>
            <a:spLocks noGrp="1"/>
          </p:cNvSpPr>
          <p:nvPr>
            <p:ph type="title"/>
          </p:nvPr>
        </p:nvSpPr>
        <p:spPr>
          <a:xfrm>
            <a:off x="422753" y="152400"/>
            <a:ext cx="8229600" cy="1143000"/>
          </a:xfrm>
        </p:spPr>
        <p:txBody>
          <a:bodyPr>
            <a:normAutofit/>
          </a:bodyPr>
          <a:lstStyle/>
          <a:p>
            <a:pPr algn="r"/>
            <a:r>
              <a:rPr lang="tr-TR" sz="3600" b="1" i="1" dirty="0" smtClean="0">
                <a:ln w="12700">
                  <a:solidFill>
                    <a:schemeClr val="accent1"/>
                  </a:solidFill>
                  <a:prstDash val="solid"/>
                </a:ln>
                <a:pattFill prst="pct50">
                  <a:fgClr>
                    <a:schemeClr val="accent1"/>
                  </a:fgClr>
                  <a:bgClr>
                    <a:schemeClr val="accent1">
                      <a:lumMod val="20000"/>
                      <a:lumOff val="80000"/>
                    </a:schemeClr>
                  </a:bgClr>
                </a:pattFill>
              </a:rPr>
              <a:t>IN VIVO </a:t>
            </a:r>
            <a:r>
              <a:rPr lang="tr-TR" sz="3600" b="1" dirty="0" smtClean="0">
                <a:ln w="12700">
                  <a:solidFill>
                    <a:schemeClr val="accent1"/>
                  </a:solidFill>
                  <a:prstDash val="solid"/>
                </a:ln>
                <a:pattFill prst="pct50">
                  <a:fgClr>
                    <a:schemeClr val="accent1"/>
                  </a:fgClr>
                  <a:bgClr>
                    <a:schemeClr val="accent1">
                      <a:lumMod val="20000"/>
                      <a:lumOff val="80000"/>
                    </a:schemeClr>
                  </a:bgClr>
                </a:pattFill>
              </a:rPr>
              <a:t>STUDY PROTOCOL</a:t>
            </a:r>
            <a:endParaRPr lang="tr-TR" sz="3600" b="1" dirty="0">
              <a:ln w="12700">
                <a:solidFill>
                  <a:schemeClr val="accent1"/>
                </a:solidFill>
                <a:prstDash val="solid"/>
              </a:ln>
              <a:pattFill prst="pct50">
                <a:fgClr>
                  <a:schemeClr val="accent1"/>
                </a:fgClr>
                <a:bgClr>
                  <a:schemeClr val="accent1">
                    <a:lumMod val="20000"/>
                    <a:lumOff val="80000"/>
                  </a:schemeClr>
                </a:bgClr>
              </a:pattFill>
            </a:endParaRPr>
          </a:p>
        </p:txBody>
      </p:sp>
      <p:sp>
        <p:nvSpPr>
          <p:cNvPr id="3" name="İçerik Yer Tutucusu 2"/>
          <p:cNvSpPr>
            <a:spLocks noGrp="1"/>
          </p:cNvSpPr>
          <p:nvPr>
            <p:ph idx="1"/>
          </p:nvPr>
        </p:nvSpPr>
        <p:spPr>
          <a:xfrm>
            <a:off x="1066800" y="2438400"/>
            <a:ext cx="7620000" cy="3687763"/>
          </a:xfrm>
        </p:spPr>
        <p:txBody>
          <a:bodyPr/>
          <a:lstStyle/>
          <a:p>
            <a:endParaRPr lang="tr-TR" dirty="0" smtClean="0">
              <a:solidFill>
                <a:schemeClr val="bg1"/>
              </a:solidFill>
            </a:endParaRPr>
          </a:p>
          <a:p>
            <a:endParaRPr lang="tr-TR" dirty="0" smtClean="0">
              <a:solidFill>
                <a:schemeClr val="bg1"/>
              </a:solidFill>
            </a:endParaRPr>
          </a:p>
          <a:p>
            <a:pPr marL="0" indent="0">
              <a:buNone/>
            </a:pPr>
            <a:endParaRPr lang="tr-TR" dirty="0">
              <a:solidFill>
                <a:schemeClr val="bg1"/>
              </a:solidFill>
            </a:endParaRPr>
          </a:p>
        </p:txBody>
      </p:sp>
      <p:sp>
        <p:nvSpPr>
          <p:cNvPr id="4" name="Dikdörtgen 3"/>
          <p:cNvSpPr/>
          <p:nvPr/>
        </p:nvSpPr>
        <p:spPr>
          <a:xfrm>
            <a:off x="1066800" y="1207538"/>
            <a:ext cx="7058526" cy="74403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rtlCol="0" anchor="ctr"/>
          <a:lstStyle/>
          <a:p>
            <a:pPr algn="ctr"/>
            <a:r>
              <a:rPr lang="en-GB" sz="2000" b="1" dirty="0" err="1">
                <a:solidFill>
                  <a:schemeClr val="tx1"/>
                </a:solidFill>
              </a:rPr>
              <a:t>Eskişehir</a:t>
            </a:r>
            <a:r>
              <a:rPr lang="en-GB" sz="2000" b="1" dirty="0">
                <a:solidFill>
                  <a:schemeClr val="tx1"/>
                </a:solidFill>
              </a:rPr>
              <a:t> </a:t>
            </a:r>
            <a:r>
              <a:rPr lang="en-GB" sz="2000" b="1" dirty="0" err="1">
                <a:solidFill>
                  <a:schemeClr val="tx1"/>
                </a:solidFill>
              </a:rPr>
              <a:t>Osmangazi</a:t>
            </a:r>
            <a:r>
              <a:rPr lang="en-GB" sz="2000" b="1" dirty="0">
                <a:solidFill>
                  <a:schemeClr val="tx1"/>
                </a:solidFill>
              </a:rPr>
              <a:t> University Scientific Ethical Committee </a:t>
            </a:r>
            <a:endParaRPr lang="tr-TR" sz="2000" b="1" dirty="0" smtClean="0">
              <a:solidFill>
                <a:schemeClr val="tx1"/>
              </a:solidFill>
            </a:endParaRPr>
          </a:p>
          <a:p>
            <a:pPr algn="ctr"/>
            <a:r>
              <a:rPr lang="en-GB" sz="2000" b="1" dirty="0" smtClean="0">
                <a:solidFill>
                  <a:schemeClr val="tx1"/>
                </a:solidFill>
              </a:rPr>
              <a:t>(</a:t>
            </a:r>
            <a:r>
              <a:rPr lang="en-GB" sz="2000" b="1" dirty="0">
                <a:solidFill>
                  <a:schemeClr val="tx1"/>
                </a:solidFill>
              </a:rPr>
              <a:t>Protocol No: 265/2012</a:t>
            </a:r>
            <a:r>
              <a:rPr lang="en-GB" sz="2000" b="1" dirty="0" smtClean="0">
                <a:solidFill>
                  <a:schemeClr val="tx1"/>
                </a:solidFill>
              </a:rPr>
              <a:t>)</a:t>
            </a:r>
            <a:endParaRPr lang="tr-TR" sz="2000" b="1" dirty="0">
              <a:solidFill>
                <a:schemeClr val="tx1"/>
              </a:solidFill>
            </a:endParaRPr>
          </a:p>
        </p:txBody>
      </p:sp>
      <p:graphicFrame>
        <p:nvGraphicFramePr>
          <p:cNvPr id="5" name="Tablo 4"/>
          <p:cNvGraphicFramePr>
            <a:graphicFrameLocks noGrp="1"/>
          </p:cNvGraphicFramePr>
          <p:nvPr>
            <p:extLst>
              <p:ext uri="{D42A27DB-BD31-4B8C-83A1-F6EECF244321}">
                <p14:modId xmlns="" xmlns:p14="http://schemas.microsoft.com/office/powerpoint/2010/main" val="4205802118"/>
              </p:ext>
            </p:extLst>
          </p:nvPr>
        </p:nvGraphicFramePr>
        <p:xfrm>
          <a:off x="422753" y="4205782"/>
          <a:ext cx="8235973" cy="2257415"/>
        </p:xfrm>
        <a:graphic>
          <a:graphicData uri="http://schemas.openxmlformats.org/drawingml/2006/table">
            <a:tbl>
              <a:tblPr firstRow="1" bandRow="1">
                <a:tableStyleId>{21E4AEA4-8DFA-4A89-87EB-49C32662AFE0}</a:tableStyleId>
              </a:tblPr>
              <a:tblGrid>
                <a:gridCol w="2843372"/>
                <a:gridCol w="5392601"/>
              </a:tblGrid>
              <a:tr h="519597">
                <a:tc>
                  <a:txBody>
                    <a:bodyPr/>
                    <a:lstStyle/>
                    <a:p>
                      <a:pPr algn="ctr"/>
                      <a:r>
                        <a:rPr lang="tr-TR" sz="2400" dirty="0" err="1" smtClean="0"/>
                        <a:t>Group</a:t>
                      </a:r>
                      <a:r>
                        <a:rPr lang="tr-TR" sz="2400" dirty="0" smtClean="0"/>
                        <a:t> </a:t>
                      </a:r>
                      <a:r>
                        <a:rPr lang="tr-TR" sz="2400" dirty="0" err="1" smtClean="0"/>
                        <a:t>Code</a:t>
                      </a:r>
                      <a:endParaRPr lang="tr-TR" sz="2400" dirty="0"/>
                    </a:p>
                  </a:txBody>
                  <a:tcPr>
                    <a:cell3D prstMaterial="dkEdge">
                      <a:bevel/>
                      <a:lightRig rig="flood" dir="t"/>
                    </a:cell3D>
                  </a:tcPr>
                </a:tc>
                <a:tc>
                  <a:txBody>
                    <a:bodyPr/>
                    <a:lstStyle/>
                    <a:p>
                      <a:pPr algn="ctr"/>
                      <a:r>
                        <a:rPr lang="tr-TR" sz="2400" dirty="0" err="1" smtClean="0"/>
                        <a:t>Treatment</a:t>
                      </a:r>
                      <a:endParaRPr lang="tr-TR" sz="2400" dirty="0"/>
                    </a:p>
                  </a:txBody>
                  <a:tcPr anchor="ctr">
                    <a:cell3D prstMaterial="dkEdge">
                      <a:bevel/>
                      <a:lightRig rig="flood" dir="t"/>
                    </a:cell3D>
                  </a:tcPr>
                </a:tc>
              </a:tr>
              <a:tr h="519597">
                <a:tc>
                  <a:txBody>
                    <a:bodyPr/>
                    <a:lstStyle/>
                    <a:p>
                      <a:pPr algn="ctr"/>
                      <a:r>
                        <a:rPr lang="tr-TR" sz="2400" b="1" dirty="0" err="1" smtClean="0">
                          <a:solidFill>
                            <a:schemeClr val="tx1"/>
                          </a:solidFill>
                        </a:rPr>
                        <a:t>Group</a:t>
                      </a:r>
                      <a:r>
                        <a:rPr lang="tr-TR" sz="2400" b="1" baseline="0" dirty="0" smtClean="0">
                          <a:solidFill>
                            <a:schemeClr val="tx1"/>
                          </a:solidFill>
                        </a:rPr>
                        <a:t> 1</a:t>
                      </a:r>
                      <a:endParaRPr lang="tr-TR" sz="2400" b="1" dirty="0">
                        <a:solidFill>
                          <a:schemeClr val="tx1"/>
                        </a:solidFill>
                      </a:endParaRPr>
                    </a:p>
                  </a:txBody>
                  <a:tcPr anchor="ctr">
                    <a:cell3D prstMaterial="dkEdge">
                      <a:bevel/>
                      <a:lightRig rig="flood" dir="t"/>
                    </a:cell3D>
                  </a:tcPr>
                </a:tc>
                <a:tc>
                  <a:txBody>
                    <a:bodyPr/>
                    <a:lstStyle/>
                    <a:p>
                      <a:pPr algn="ctr"/>
                      <a:r>
                        <a:rPr lang="tr-TR" sz="2400" b="1" dirty="0" smtClean="0">
                          <a:solidFill>
                            <a:schemeClr val="tx1"/>
                          </a:solidFill>
                        </a:rPr>
                        <a:t>PBS (</a:t>
                      </a:r>
                      <a:r>
                        <a:rPr lang="tr-TR" sz="2400" b="1" i="1" dirty="0" smtClean="0">
                          <a:solidFill>
                            <a:schemeClr val="tx1"/>
                          </a:solidFill>
                        </a:rPr>
                        <a:t>ip</a:t>
                      </a:r>
                      <a:r>
                        <a:rPr lang="tr-TR" sz="2400" b="1" dirty="0" smtClean="0">
                          <a:solidFill>
                            <a:schemeClr val="tx1"/>
                          </a:solidFill>
                        </a:rPr>
                        <a:t>)</a:t>
                      </a:r>
                      <a:endParaRPr lang="tr-TR" sz="2400" b="1" dirty="0">
                        <a:solidFill>
                          <a:schemeClr val="tx1"/>
                        </a:solidFill>
                      </a:endParaRPr>
                    </a:p>
                  </a:txBody>
                  <a:tcPr anchor="ctr">
                    <a:cell3D prstMaterial="dkEdge">
                      <a:bevel/>
                      <a:lightRig rig="flood" dir="t"/>
                    </a:cell3D>
                  </a:tcPr>
                </a:tc>
              </a:tr>
              <a:tr h="698624">
                <a:tc>
                  <a:txBody>
                    <a:bodyPr/>
                    <a:lstStyle/>
                    <a:p>
                      <a:pPr algn="ctr"/>
                      <a:r>
                        <a:rPr lang="tr-TR" sz="2400" b="1" dirty="0" err="1" smtClean="0">
                          <a:solidFill>
                            <a:schemeClr val="tx1"/>
                          </a:solidFill>
                        </a:rPr>
                        <a:t>Group</a:t>
                      </a:r>
                      <a:r>
                        <a:rPr lang="tr-TR" sz="2400" b="1" dirty="0" smtClean="0">
                          <a:solidFill>
                            <a:schemeClr val="tx1"/>
                          </a:solidFill>
                        </a:rPr>
                        <a:t> 2</a:t>
                      </a:r>
                      <a:endParaRPr lang="tr-TR" sz="2400" b="1" dirty="0">
                        <a:solidFill>
                          <a:schemeClr val="tx1"/>
                        </a:solidFill>
                      </a:endParaRPr>
                    </a:p>
                  </a:txBody>
                  <a:tcPr anchor="ctr">
                    <a:cell3D prstMaterial="dkEdge">
                      <a:bevel/>
                      <a:lightRig rig="flood" dir="t"/>
                    </a:cell3D>
                  </a:tcPr>
                </a:tc>
                <a:tc>
                  <a:txBody>
                    <a:bodyPr/>
                    <a:lstStyle/>
                    <a:p>
                      <a:pPr algn="ctr"/>
                      <a:r>
                        <a:rPr lang="tr-TR" sz="2400" b="1" dirty="0" smtClean="0">
                          <a:solidFill>
                            <a:schemeClr val="tx1"/>
                          </a:solidFill>
                        </a:rPr>
                        <a:t>GABA </a:t>
                      </a:r>
                      <a:r>
                        <a:rPr lang="tr-TR" sz="2400" b="1" dirty="0" err="1" smtClean="0">
                          <a:solidFill>
                            <a:schemeClr val="tx1"/>
                          </a:solidFill>
                        </a:rPr>
                        <a:t>solution</a:t>
                      </a:r>
                      <a:r>
                        <a:rPr lang="tr-TR" sz="2400" b="1" dirty="0" smtClean="0">
                          <a:solidFill>
                            <a:schemeClr val="tx1"/>
                          </a:solidFill>
                        </a:rPr>
                        <a:t> (100 mg.kg</a:t>
                      </a:r>
                      <a:r>
                        <a:rPr lang="tr-TR" sz="2400" b="1" baseline="30000" dirty="0" smtClean="0">
                          <a:solidFill>
                            <a:schemeClr val="tx1"/>
                          </a:solidFill>
                        </a:rPr>
                        <a:t>-1</a:t>
                      </a:r>
                      <a:r>
                        <a:rPr lang="tr-TR" sz="2400" b="1" dirty="0" smtClean="0">
                          <a:solidFill>
                            <a:schemeClr val="tx1"/>
                          </a:solidFill>
                        </a:rPr>
                        <a:t>) (</a:t>
                      </a:r>
                      <a:r>
                        <a:rPr lang="tr-TR" sz="2400" b="1" i="1" dirty="0" smtClean="0">
                          <a:solidFill>
                            <a:schemeClr val="tx1"/>
                          </a:solidFill>
                        </a:rPr>
                        <a:t>ip</a:t>
                      </a:r>
                      <a:r>
                        <a:rPr lang="tr-TR" sz="2400" b="1" dirty="0" smtClean="0">
                          <a:solidFill>
                            <a:schemeClr val="tx1"/>
                          </a:solidFill>
                        </a:rPr>
                        <a:t>)</a:t>
                      </a:r>
                      <a:endParaRPr lang="tr-TR" sz="2400" b="1" dirty="0">
                        <a:solidFill>
                          <a:schemeClr val="tx1"/>
                        </a:solidFill>
                      </a:endParaRPr>
                    </a:p>
                  </a:txBody>
                  <a:tcPr anchor="ctr">
                    <a:cell3D prstMaterial="dkEdge">
                      <a:bevel/>
                      <a:lightRig rig="flood" dir="t"/>
                    </a:cell3D>
                  </a:tcPr>
                </a:tc>
              </a:tr>
              <a:tr h="519597">
                <a:tc>
                  <a:txBody>
                    <a:bodyPr/>
                    <a:lstStyle/>
                    <a:p>
                      <a:pPr algn="ctr"/>
                      <a:r>
                        <a:rPr lang="tr-TR" sz="2400" b="1" dirty="0" err="1" smtClean="0">
                          <a:solidFill>
                            <a:schemeClr val="tx1"/>
                          </a:solidFill>
                        </a:rPr>
                        <a:t>Group</a:t>
                      </a:r>
                      <a:r>
                        <a:rPr lang="tr-TR" sz="2400" b="1" dirty="0" smtClean="0">
                          <a:solidFill>
                            <a:schemeClr val="tx1"/>
                          </a:solidFill>
                        </a:rPr>
                        <a:t> 3</a:t>
                      </a:r>
                      <a:endParaRPr lang="tr-TR" sz="2400" b="1" dirty="0">
                        <a:solidFill>
                          <a:schemeClr val="tx1"/>
                        </a:solidFill>
                      </a:endParaRPr>
                    </a:p>
                  </a:txBody>
                  <a:tcPr anchor="ctr">
                    <a:cell3D prstMaterial="dkEdge">
                      <a:bevel/>
                      <a:lightRig rig="flood" dir="t"/>
                    </a:cell3D>
                  </a:tcPr>
                </a:tc>
                <a:tc>
                  <a:txBody>
                    <a:bodyPr/>
                    <a:lstStyle/>
                    <a:p>
                      <a:pPr algn="ctr"/>
                      <a:r>
                        <a:rPr lang="tr-TR" sz="2400" b="1" dirty="0" smtClean="0">
                          <a:solidFill>
                            <a:schemeClr val="tx1"/>
                          </a:solidFill>
                        </a:rPr>
                        <a:t>HNT-GABA</a:t>
                      </a:r>
                      <a:r>
                        <a:rPr lang="tr-TR" sz="2400" b="1" baseline="0" dirty="0" smtClean="0">
                          <a:solidFill>
                            <a:schemeClr val="tx1"/>
                          </a:solidFill>
                        </a:rPr>
                        <a:t> H1 (</a:t>
                      </a:r>
                      <a:r>
                        <a:rPr lang="tr-TR" sz="2400" b="1" dirty="0" smtClean="0">
                          <a:solidFill>
                            <a:schemeClr val="tx1"/>
                          </a:solidFill>
                        </a:rPr>
                        <a:t>100 mg.kg</a:t>
                      </a:r>
                      <a:r>
                        <a:rPr lang="tr-TR" sz="2400" b="1" baseline="30000" dirty="0" smtClean="0">
                          <a:solidFill>
                            <a:schemeClr val="tx1"/>
                          </a:solidFill>
                        </a:rPr>
                        <a:t>-1</a:t>
                      </a:r>
                      <a:r>
                        <a:rPr lang="tr-TR" sz="2400" b="1" dirty="0" smtClean="0">
                          <a:solidFill>
                            <a:schemeClr val="tx1"/>
                          </a:solidFill>
                        </a:rPr>
                        <a:t> GABA) (</a:t>
                      </a:r>
                      <a:r>
                        <a:rPr lang="tr-TR" sz="2400" b="1" i="1" dirty="0" smtClean="0">
                          <a:solidFill>
                            <a:schemeClr val="tx1"/>
                          </a:solidFill>
                        </a:rPr>
                        <a:t>ip</a:t>
                      </a:r>
                      <a:r>
                        <a:rPr lang="tr-TR" sz="2400" b="1" dirty="0" smtClean="0">
                          <a:solidFill>
                            <a:schemeClr val="tx1"/>
                          </a:solidFill>
                        </a:rPr>
                        <a:t>)</a:t>
                      </a:r>
                      <a:endParaRPr lang="tr-TR" sz="2400" b="1" dirty="0">
                        <a:solidFill>
                          <a:schemeClr val="tx1"/>
                        </a:solidFill>
                      </a:endParaRPr>
                    </a:p>
                  </a:txBody>
                  <a:tcPr anchor="ctr">
                    <a:cell3D prstMaterial="dkEdge">
                      <a:bevel/>
                      <a:lightRig rig="flood" dir="t"/>
                    </a:cell3D>
                  </a:tcPr>
                </a:tc>
              </a:tr>
            </a:tbl>
          </a:graphicData>
        </a:graphic>
      </p:graphicFrame>
      <p:sp>
        <p:nvSpPr>
          <p:cNvPr id="8" name="Dikdörtgen 7"/>
          <p:cNvSpPr/>
          <p:nvPr/>
        </p:nvSpPr>
        <p:spPr>
          <a:xfrm>
            <a:off x="1676400" y="2872383"/>
            <a:ext cx="3533276" cy="64117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rtlCol="0" anchor="ctr"/>
          <a:lstStyle/>
          <a:p>
            <a:pPr algn="ctr"/>
            <a:r>
              <a:rPr lang="tr-TR" sz="3600" b="1" dirty="0" err="1" smtClean="0">
                <a:solidFill>
                  <a:schemeClr val="tx1"/>
                </a:solidFill>
              </a:rPr>
              <a:t>Wistar</a:t>
            </a:r>
            <a:r>
              <a:rPr lang="tr-TR" sz="3600" b="1" dirty="0" smtClean="0">
                <a:solidFill>
                  <a:schemeClr val="tx1"/>
                </a:solidFill>
              </a:rPr>
              <a:t> </a:t>
            </a:r>
            <a:r>
              <a:rPr lang="tr-TR" sz="3600" b="1" dirty="0" err="1" smtClean="0">
                <a:solidFill>
                  <a:schemeClr val="tx1"/>
                </a:solidFill>
              </a:rPr>
              <a:t>rats</a:t>
            </a:r>
            <a:endParaRPr lang="tr-TR" sz="3600" b="1" dirty="0">
              <a:solidFill>
                <a:schemeClr val="tx1"/>
              </a:solidFill>
            </a:endParaRPr>
          </a:p>
        </p:txBody>
      </p:sp>
      <p:sp>
        <p:nvSpPr>
          <p:cNvPr id="9" name="Metin kutusu 8"/>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1837724189"/>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r"/>
            <a:r>
              <a:rPr lang="tr-TR" sz="3600" b="1" i="1" dirty="0" smtClean="0">
                <a:ln w="12700">
                  <a:solidFill>
                    <a:schemeClr val="accent1"/>
                  </a:solidFill>
                  <a:prstDash val="solid"/>
                </a:ln>
                <a:pattFill prst="pct50">
                  <a:fgClr>
                    <a:schemeClr val="accent1"/>
                  </a:fgClr>
                  <a:bgClr>
                    <a:schemeClr val="accent1">
                      <a:lumMod val="20000"/>
                      <a:lumOff val="80000"/>
                    </a:schemeClr>
                  </a:bgClr>
                </a:pattFill>
              </a:rPr>
              <a:t>IN VIVO</a:t>
            </a:r>
            <a:r>
              <a:rPr lang="tr-TR" sz="3600" b="1" dirty="0" smtClean="0">
                <a:ln w="12700">
                  <a:solidFill>
                    <a:schemeClr val="accent1"/>
                  </a:solidFill>
                  <a:prstDash val="solid"/>
                </a:ln>
                <a:pattFill prst="pct50">
                  <a:fgClr>
                    <a:schemeClr val="accent1"/>
                  </a:fgClr>
                  <a:bgClr>
                    <a:schemeClr val="accent1">
                      <a:lumMod val="20000"/>
                      <a:lumOff val="80000"/>
                    </a:schemeClr>
                  </a:bgClr>
                </a:pattFill>
              </a:rPr>
              <a:t> STUDY PROTOCOL</a:t>
            </a:r>
            <a:endParaRPr lang="tr-TR" sz="3600" dirty="0"/>
          </a:p>
        </p:txBody>
      </p:sp>
      <p:sp>
        <p:nvSpPr>
          <p:cNvPr id="3" name="İçerik Yer Tutucusu 2"/>
          <p:cNvSpPr>
            <a:spLocks noGrp="1"/>
          </p:cNvSpPr>
          <p:nvPr>
            <p:ph idx="1"/>
          </p:nvPr>
        </p:nvSpPr>
        <p:spPr>
          <a:xfrm>
            <a:off x="429768" y="1828800"/>
            <a:ext cx="8534400" cy="4513144"/>
          </a:xfrm>
        </p:spPr>
        <p:txBody>
          <a:bodyPr>
            <a:noAutofit/>
          </a:bodyPr>
          <a:lstStyle/>
          <a:p>
            <a:r>
              <a:rPr lang="tr-TR" sz="2800" b="1" dirty="0" smtClean="0">
                <a:solidFill>
                  <a:schemeClr val="bg1"/>
                </a:solidFill>
              </a:rPr>
              <a:t>Pentylenetetrazole (70 mg/kg) </a:t>
            </a:r>
            <a:r>
              <a:rPr lang="tr-TR" sz="2800" b="1" dirty="0" err="1" smtClean="0">
                <a:solidFill>
                  <a:schemeClr val="bg1"/>
                </a:solidFill>
              </a:rPr>
              <a:t>induced</a:t>
            </a:r>
            <a:r>
              <a:rPr lang="tr-TR" sz="2800" b="1" dirty="0" smtClean="0">
                <a:solidFill>
                  <a:schemeClr val="bg1"/>
                </a:solidFill>
              </a:rPr>
              <a:t> </a:t>
            </a:r>
            <a:r>
              <a:rPr lang="tr-TR" sz="2800" b="1" dirty="0" err="1">
                <a:solidFill>
                  <a:schemeClr val="bg1"/>
                </a:solidFill>
              </a:rPr>
              <a:t>e</a:t>
            </a:r>
            <a:r>
              <a:rPr lang="tr-TR" sz="2800" b="1" dirty="0" err="1" smtClean="0">
                <a:solidFill>
                  <a:schemeClr val="bg1"/>
                </a:solidFill>
              </a:rPr>
              <a:t>pileptic</a:t>
            </a:r>
            <a:r>
              <a:rPr lang="tr-TR" sz="2800" b="1" dirty="0" smtClean="0">
                <a:solidFill>
                  <a:schemeClr val="bg1"/>
                </a:solidFill>
              </a:rPr>
              <a:t> model</a:t>
            </a:r>
          </a:p>
          <a:p>
            <a:r>
              <a:rPr lang="tr-TR" sz="2800" b="1" dirty="0" smtClean="0">
                <a:solidFill>
                  <a:schemeClr val="bg1"/>
                </a:solidFill>
              </a:rPr>
              <a:t>L</a:t>
            </a:r>
            <a:r>
              <a:rPr lang="en-US" sz="2800" b="1" dirty="0" err="1" smtClean="0">
                <a:solidFill>
                  <a:schemeClr val="bg1"/>
                </a:solidFill>
              </a:rPr>
              <a:t>atency</a:t>
            </a:r>
            <a:r>
              <a:rPr lang="en-US" sz="2800" b="1" dirty="0" smtClean="0">
                <a:solidFill>
                  <a:schemeClr val="bg1"/>
                </a:solidFill>
              </a:rPr>
              <a:t> </a:t>
            </a:r>
            <a:r>
              <a:rPr lang="en-US" sz="2800" b="1" dirty="0">
                <a:solidFill>
                  <a:schemeClr val="bg1"/>
                </a:solidFill>
              </a:rPr>
              <a:t>to myoclonic jerks and incidence of generalized tonic clonic seizures with loss of righting </a:t>
            </a:r>
            <a:r>
              <a:rPr lang="en-US" sz="2800" b="1" dirty="0" smtClean="0">
                <a:solidFill>
                  <a:schemeClr val="bg1"/>
                </a:solidFill>
              </a:rPr>
              <a:t>reflex </a:t>
            </a:r>
            <a:r>
              <a:rPr lang="en-US" sz="2800" b="1" dirty="0">
                <a:solidFill>
                  <a:schemeClr val="bg1"/>
                </a:solidFill>
              </a:rPr>
              <a:t>noted for 30 </a:t>
            </a:r>
            <a:r>
              <a:rPr lang="en-US" sz="2800" b="1" dirty="0" smtClean="0">
                <a:solidFill>
                  <a:schemeClr val="bg1"/>
                </a:solidFill>
              </a:rPr>
              <a:t>min</a:t>
            </a:r>
            <a:endParaRPr lang="tr-TR" sz="2800" b="1" dirty="0" smtClean="0">
              <a:solidFill>
                <a:schemeClr val="bg1"/>
              </a:solidFill>
            </a:endParaRPr>
          </a:p>
          <a:p>
            <a:r>
              <a:rPr lang="en-US" sz="2800" b="1" dirty="0">
                <a:solidFill>
                  <a:schemeClr val="bg1"/>
                </a:solidFill>
              </a:rPr>
              <a:t>Rats </a:t>
            </a:r>
            <a:r>
              <a:rPr lang="en-US" sz="2800" b="1" dirty="0" smtClean="0">
                <a:solidFill>
                  <a:schemeClr val="bg1"/>
                </a:solidFill>
              </a:rPr>
              <a:t>decapitated </a:t>
            </a:r>
            <a:r>
              <a:rPr lang="en-US" sz="2800" b="1" dirty="0">
                <a:solidFill>
                  <a:schemeClr val="bg1"/>
                </a:solidFill>
              </a:rPr>
              <a:t>under ether </a:t>
            </a:r>
            <a:r>
              <a:rPr lang="en-US" sz="2800" b="1" dirty="0" err="1" smtClean="0">
                <a:solidFill>
                  <a:schemeClr val="bg1"/>
                </a:solidFill>
              </a:rPr>
              <a:t>anaesthesia</a:t>
            </a:r>
            <a:endParaRPr lang="tr-TR" sz="2800" b="1" dirty="0">
              <a:solidFill>
                <a:schemeClr val="bg1"/>
              </a:solidFill>
            </a:endParaRPr>
          </a:p>
          <a:p>
            <a:r>
              <a:rPr lang="en-US" sz="2800" b="1" dirty="0">
                <a:solidFill>
                  <a:schemeClr val="bg1"/>
                </a:solidFill>
              </a:rPr>
              <a:t>Brains </a:t>
            </a:r>
            <a:r>
              <a:rPr lang="en-US" sz="2800" b="1" dirty="0" smtClean="0">
                <a:solidFill>
                  <a:schemeClr val="bg1"/>
                </a:solidFill>
              </a:rPr>
              <a:t>removed </a:t>
            </a:r>
            <a:r>
              <a:rPr lang="tr-TR" sz="2800" b="1" dirty="0" err="1" smtClean="0">
                <a:solidFill>
                  <a:schemeClr val="bg1"/>
                </a:solidFill>
              </a:rPr>
              <a:t>immediately</a:t>
            </a:r>
            <a:r>
              <a:rPr lang="en-US" sz="2800" b="1" dirty="0" smtClean="0">
                <a:solidFill>
                  <a:schemeClr val="bg1"/>
                </a:solidFill>
              </a:rPr>
              <a:t> </a:t>
            </a:r>
            <a:r>
              <a:rPr lang="en-US" sz="2800" b="1" dirty="0">
                <a:solidFill>
                  <a:schemeClr val="bg1"/>
                </a:solidFill>
              </a:rPr>
              <a:t>and </a:t>
            </a:r>
            <a:r>
              <a:rPr lang="en-US" sz="2800" b="1" i="1" dirty="0" smtClean="0">
                <a:solidFill>
                  <a:schemeClr val="bg1"/>
                </a:solidFill>
              </a:rPr>
              <a:t>Stratum </a:t>
            </a:r>
            <a:r>
              <a:rPr lang="en-US" sz="2800" b="1" i="1" dirty="0" err="1">
                <a:solidFill>
                  <a:schemeClr val="bg1"/>
                </a:solidFill>
              </a:rPr>
              <a:t>corsatum</a:t>
            </a:r>
            <a:r>
              <a:rPr lang="en-US" sz="2800" b="1" i="1" dirty="0">
                <a:solidFill>
                  <a:schemeClr val="bg1"/>
                </a:solidFill>
              </a:rPr>
              <a:t> </a:t>
            </a:r>
            <a:r>
              <a:rPr lang="en-US" sz="2800" b="1" dirty="0" smtClean="0">
                <a:solidFill>
                  <a:schemeClr val="bg1"/>
                </a:solidFill>
              </a:rPr>
              <a:t>isolated </a:t>
            </a:r>
            <a:endParaRPr lang="tr-TR" sz="2800" b="1" dirty="0" smtClean="0">
              <a:solidFill>
                <a:schemeClr val="bg1"/>
              </a:solidFill>
            </a:endParaRPr>
          </a:p>
          <a:p>
            <a:pPr defTabSz="887413"/>
            <a:r>
              <a:rPr lang="tr-TR" sz="2800" b="1" dirty="0">
                <a:solidFill>
                  <a:schemeClr val="bg1"/>
                </a:solidFill>
              </a:rPr>
              <a:t>GABA </a:t>
            </a:r>
            <a:r>
              <a:rPr lang="tr-TR" sz="2800" b="1" dirty="0" err="1">
                <a:solidFill>
                  <a:schemeClr val="bg1"/>
                </a:solidFill>
              </a:rPr>
              <a:t>concentration</a:t>
            </a:r>
            <a:r>
              <a:rPr lang="tr-TR" sz="2800" b="1" dirty="0">
                <a:solidFill>
                  <a:schemeClr val="bg1"/>
                </a:solidFill>
              </a:rPr>
              <a:t> </a:t>
            </a:r>
            <a:r>
              <a:rPr lang="tr-TR" sz="2800" b="1" dirty="0" smtClean="0">
                <a:solidFill>
                  <a:schemeClr val="bg1"/>
                </a:solidFill>
              </a:rPr>
              <a:t>in </a:t>
            </a:r>
            <a:r>
              <a:rPr lang="tr-TR" sz="2800" b="1" i="1" dirty="0" err="1" smtClean="0">
                <a:solidFill>
                  <a:schemeClr val="bg1"/>
                </a:solidFill>
              </a:rPr>
              <a:t>Stratum</a:t>
            </a:r>
            <a:r>
              <a:rPr lang="tr-TR" sz="2800" b="1" i="1" dirty="0" smtClean="0">
                <a:solidFill>
                  <a:schemeClr val="bg1"/>
                </a:solidFill>
              </a:rPr>
              <a:t> </a:t>
            </a:r>
            <a:r>
              <a:rPr lang="tr-TR" sz="2800" b="1" i="1" dirty="0" err="1" smtClean="0">
                <a:solidFill>
                  <a:schemeClr val="bg1"/>
                </a:solidFill>
              </a:rPr>
              <a:t>corsatum</a:t>
            </a:r>
            <a:r>
              <a:rPr lang="tr-TR" sz="2800" b="1" dirty="0">
                <a:solidFill>
                  <a:schemeClr val="bg1"/>
                </a:solidFill>
              </a:rPr>
              <a:t>	</a:t>
            </a:r>
            <a:r>
              <a:rPr lang="tr-TR" sz="2400" b="1" dirty="0" smtClean="0">
                <a:solidFill>
                  <a:schemeClr val="bg1"/>
                </a:solidFill>
              </a:rPr>
              <a:t>ELISA kit </a:t>
            </a:r>
            <a:endParaRPr lang="tr-TR" sz="2400" b="1" dirty="0">
              <a:solidFill>
                <a:schemeClr val="bg1"/>
              </a:solidFill>
            </a:endParaRPr>
          </a:p>
        </p:txBody>
      </p:sp>
      <p:sp>
        <p:nvSpPr>
          <p:cNvPr id="4" name="Sağ Ok 3"/>
          <p:cNvSpPr/>
          <p:nvPr/>
        </p:nvSpPr>
        <p:spPr>
          <a:xfrm>
            <a:off x="7086600" y="5638800"/>
            <a:ext cx="381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3754514882"/>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05000" y="1981200"/>
            <a:ext cx="6781800" cy="2590800"/>
          </a:xfrm>
        </p:spPr>
        <p:txBody>
          <a:bodyPr>
            <a:normAutofit fontScale="92500"/>
          </a:bodyPr>
          <a:lstStyle/>
          <a:p>
            <a:pPr marL="0" indent="0">
              <a:buNone/>
            </a:pPr>
            <a:endParaRPr lang="tr-TR" sz="3600" dirty="0" smtClean="0">
              <a:solidFill>
                <a:schemeClr val="accent5">
                  <a:lumMod val="60000"/>
                  <a:lumOff val="40000"/>
                </a:schemeClr>
              </a:solidFill>
            </a:endParaRPr>
          </a:p>
          <a:p>
            <a:pPr marL="0" indent="0">
              <a:buNone/>
            </a:pPr>
            <a:endParaRPr lang="tr-TR" sz="3600" dirty="0" smtClean="0">
              <a:solidFill>
                <a:schemeClr val="accent5">
                  <a:lumMod val="60000"/>
                  <a:lumOff val="40000"/>
                </a:schemeClr>
              </a:solidFill>
            </a:endParaRPr>
          </a:p>
          <a:p>
            <a:pPr marL="0" indent="0">
              <a:buNone/>
            </a:pPr>
            <a:r>
              <a:rPr lang="tr-TR" sz="36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tr-TR" sz="4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RESULTS </a:t>
            </a:r>
            <a:r>
              <a:rPr lang="tr-TR" sz="4800" b="1"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and</a:t>
            </a:r>
            <a:r>
              <a:rPr lang="tr-TR" sz="4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DISCUSSION</a:t>
            </a:r>
            <a:endParaRPr lang="tr-TR" sz="4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355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ea typeface="Times New Roman" pitchFamily="18" charset="0"/>
                <a:cs typeface="Calibri" pitchFamily="34" charset="0"/>
              </a:rPr>
              <a:t>As a result of the analyses</a:t>
            </a:r>
            <a:endParaRPr kumimoji="0" lang="tr-TR" sz="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055900387"/>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68"/>
          <p:cNvSpPr>
            <a:spLocks noChangeArrowheads="1"/>
          </p:cNvSpPr>
          <p:nvPr/>
        </p:nvSpPr>
        <p:spPr bwMode="gray">
          <a:xfrm>
            <a:off x="2286000" y="304800"/>
            <a:ext cx="6162675" cy="1143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solidFill>
                  <a:schemeClr val="bg1"/>
                </a:solidFill>
                <a:ea typeface="굴림" pitchFamily="34" charset="-127"/>
              </a:rPr>
              <a:t>CHARACTERIZATION</a:t>
            </a:r>
          </a:p>
          <a:p>
            <a:pPr lvl="0" algn="r" latinLnBrk="1">
              <a:defRPr/>
            </a:pPr>
            <a:r>
              <a:rPr kumimoji="1" lang="tr-TR" altLang="ko-KR" sz="3200" b="1" dirty="0" err="1" smtClean="0">
                <a:ln>
                  <a:solidFill>
                    <a:srgbClr val="33CCCC"/>
                  </a:solidFill>
                </a:ln>
                <a:solidFill>
                  <a:srgbClr val="FFFFFF"/>
                </a:solidFill>
                <a:ea typeface="굴림" pitchFamily="34" charset="-127"/>
              </a:rPr>
              <a:t>Particle</a:t>
            </a:r>
            <a:r>
              <a:rPr kumimoji="1" lang="tr-TR" altLang="ko-KR" sz="3200" b="1" dirty="0" smtClean="0">
                <a:ln>
                  <a:solidFill>
                    <a:srgbClr val="33CCCC"/>
                  </a:solidFill>
                </a:ln>
                <a:solidFill>
                  <a:srgbClr val="FFFFFF"/>
                </a:solidFill>
                <a:ea typeface="굴림" pitchFamily="34" charset="-127"/>
              </a:rPr>
              <a:t> Size, </a:t>
            </a:r>
            <a:r>
              <a:rPr kumimoji="1" lang="tr-TR" altLang="ko-KR" sz="3200" b="1" dirty="0">
                <a:ln>
                  <a:solidFill>
                    <a:srgbClr val="33CCCC"/>
                  </a:solidFill>
                </a:ln>
                <a:solidFill>
                  <a:srgbClr val="FFFFFF"/>
                </a:solidFill>
                <a:ea typeface="굴림" pitchFamily="34" charset="-127"/>
              </a:rPr>
              <a:t>Zeta </a:t>
            </a:r>
            <a:r>
              <a:rPr kumimoji="1" lang="tr-TR" altLang="ko-KR" sz="3200" b="1" dirty="0" err="1" smtClean="0">
                <a:ln>
                  <a:solidFill>
                    <a:srgbClr val="33CCCC"/>
                  </a:solidFill>
                </a:ln>
                <a:solidFill>
                  <a:srgbClr val="FFFFFF"/>
                </a:solidFill>
                <a:ea typeface="굴림" pitchFamily="34" charset="-127"/>
              </a:rPr>
              <a:t>Potential</a:t>
            </a:r>
            <a:r>
              <a:rPr kumimoji="1" lang="tr-TR" altLang="ko-KR" sz="3200" b="1" dirty="0" smtClean="0">
                <a:ln>
                  <a:solidFill>
                    <a:srgbClr val="33CCCC"/>
                  </a:solidFill>
                </a:ln>
                <a:solidFill>
                  <a:srgbClr val="FFFFFF"/>
                </a:solidFill>
                <a:ea typeface="굴림" pitchFamily="34" charset="-127"/>
              </a:rPr>
              <a:t>, </a:t>
            </a:r>
            <a:r>
              <a:rPr kumimoji="1" lang="tr-TR" altLang="ko-KR" sz="3200" b="1" dirty="0" err="1" smtClean="0">
                <a:ln>
                  <a:solidFill>
                    <a:srgbClr val="33CCCC"/>
                  </a:solidFill>
                </a:ln>
                <a:solidFill>
                  <a:srgbClr val="FFFFFF"/>
                </a:solidFill>
                <a:ea typeface="굴림" pitchFamily="34" charset="-127"/>
              </a:rPr>
              <a:t>pH</a:t>
            </a:r>
            <a:r>
              <a:rPr kumimoji="1" lang="tr-TR" altLang="ko-KR" sz="3200" b="1" dirty="0" smtClean="0">
                <a:ln>
                  <a:solidFill>
                    <a:srgbClr val="33CCCC"/>
                  </a:solidFill>
                </a:ln>
                <a:solidFill>
                  <a:srgbClr val="FFFFFF"/>
                </a:solidFill>
                <a:ea typeface="굴림" pitchFamily="34" charset="-127"/>
              </a:rPr>
              <a:t> </a:t>
            </a:r>
            <a:r>
              <a:rPr kumimoji="1" lang="tr-TR" altLang="ko-KR" sz="3200" b="1" dirty="0" err="1" smtClean="0">
                <a:ln>
                  <a:solidFill>
                    <a:srgbClr val="33CCCC"/>
                  </a:solidFill>
                </a:ln>
                <a:solidFill>
                  <a:srgbClr val="FFFFFF"/>
                </a:solidFill>
                <a:ea typeface="굴림" pitchFamily="34" charset="-127"/>
              </a:rPr>
              <a:t>value</a:t>
            </a:r>
            <a:endParaRPr kumimoji="1" lang="en-US" altLang="ko-KR" sz="3200" b="1" dirty="0">
              <a:ln>
                <a:solidFill>
                  <a:srgbClr val="33CCCC"/>
                </a:solidFill>
              </a:ln>
              <a:solidFill>
                <a:srgbClr val="FFFFFF"/>
              </a:solidFill>
              <a:ea typeface="굴림" pitchFamily="34" charset="-127"/>
            </a:endParaRPr>
          </a:p>
        </p:txBody>
      </p:sp>
      <p:graphicFrame>
        <p:nvGraphicFramePr>
          <p:cNvPr id="6" name="Tablo 5"/>
          <p:cNvGraphicFramePr>
            <a:graphicFrameLocks noGrp="1"/>
          </p:cNvGraphicFramePr>
          <p:nvPr>
            <p:extLst>
              <p:ext uri="{D42A27DB-BD31-4B8C-83A1-F6EECF244321}">
                <p14:modId xmlns="" xmlns:p14="http://schemas.microsoft.com/office/powerpoint/2010/main" val="3078092715"/>
              </p:ext>
            </p:extLst>
          </p:nvPr>
        </p:nvGraphicFramePr>
        <p:xfrm>
          <a:off x="289102" y="1535973"/>
          <a:ext cx="8649200" cy="4495800"/>
        </p:xfrm>
        <a:graphic>
          <a:graphicData uri="http://schemas.openxmlformats.org/drawingml/2006/table">
            <a:tbl>
              <a:tblPr firstRow="1" firstCol="1" bandRow="1"/>
              <a:tblGrid>
                <a:gridCol w="1615898"/>
                <a:gridCol w="1455177"/>
                <a:gridCol w="1404154"/>
                <a:gridCol w="1404154"/>
                <a:gridCol w="1404154"/>
                <a:gridCol w="1365663"/>
              </a:tblGrid>
              <a:tr h="933636">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spcAft>
                          <a:spcPts val="0"/>
                        </a:spcAft>
                        <a:tabLst>
                          <a:tab pos="630555" algn="l"/>
                        </a:tabLst>
                      </a:pPr>
                      <a:r>
                        <a:rPr lang="en-US" sz="2000" dirty="0" smtClean="0">
                          <a:effectLst/>
                        </a:rPr>
                        <a:t> </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tr-TR" sz="2000" dirty="0" smtClean="0">
                          <a:effectLst/>
                        </a:rPr>
                        <a:t>HNT-GABA</a:t>
                      </a:r>
                      <a:r>
                        <a:rPr lang="tr-TR" sz="2000" baseline="0" dirty="0" smtClean="0">
                          <a:effectLst/>
                        </a:rPr>
                        <a:t> </a:t>
                      </a:r>
                      <a:r>
                        <a:rPr lang="en-US" sz="2000" dirty="0" smtClean="0">
                          <a:effectLst/>
                        </a:rPr>
                        <a:t>VAC</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tr-TR" sz="2000" dirty="0" smtClean="0">
                          <a:effectLst/>
                        </a:rPr>
                        <a:t>HNT-GABA</a:t>
                      </a:r>
                      <a:r>
                        <a:rPr lang="tr-TR" sz="2000" baseline="0" dirty="0" smtClean="0">
                          <a:effectLst/>
                        </a:rPr>
                        <a:t> </a:t>
                      </a:r>
                      <a:r>
                        <a:rPr lang="en-US" sz="2000" dirty="0" smtClean="0">
                          <a:effectLst/>
                        </a:rPr>
                        <a:t>H1</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tr-TR" sz="2000" dirty="0" smtClean="0">
                          <a:effectLst/>
                        </a:rPr>
                        <a:t>HNT-GABA</a:t>
                      </a:r>
                      <a:r>
                        <a:rPr lang="tr-TR" sz="2000" baseline="0" dirty="0" smtClean="0">
                          <a:effectLst/>
                        </a:rPr>
                        <a:t> </a:t>
                      </a:r>
                      <a:r>
                        <a:rPr lang="en-US" sz="2000" dirty="0" smtClean="0">
                          <a:effectLst/>
                        </a:rPr>
                        <a:t>H2</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tr-TR" sz="2000" dirty="0" smtClean="0">
                          <a:effectLst/>
                        </a:rPr>
                        <a:t>HNT-GABA </a:t>
                      </a:r>
                      <a:r>
                        <a:rPr lang="en-US" sz="2000" dirty="0" smtClean="0">
                          <a:effectLst/>
                        </a:rPr>
                        <a:t>H3</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en-US" sz="2000" dirty="0" smtClean="0">
                          <a:effectLst/>
                        </a:rPr>
                        <a:t>HNT (pure)</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r>
              <a:tr h="891619">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en-US" sz="2000" dirty="0" smtClean="0">
                          <a:effectLst/>
                        </a:rPr>
                        <a:t>Particle size (nm)</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554.2</a:t>
                      </a:r>
                      <a:r>
                        <a:rPr lang="tr-TR" sz="2000" b="1" dirty="0" smtClean="0">
                          <a:effectLst/>
                        </a:rPr>
                        <a:t>0</a:t>
                      </a:r>
                      <a:r>
                        <a:rPr lang="en-US" sz="2000" b="1" dirty="0" smtClean="0">
                          <a:effectLst/>
                        </a:rPr>
                        <a:t> ±</a:t>
                      </a:r>
                      <a:r>
                        <a:rPr lang="tr-TR" sz="2000" b="1" dirty="0" smtClean="0">
                          <a:effectLst/>
                        </a:rPr>
                        <a:t> </a:t>
                      </a:r>
                      <a:r>
                        <a:rPr lang="en-US" sz="2000" b="1" dirty="0" smtClean="0">
                          <a:effectLst/>
                        </a:rPr>
                        <a:t>25.18</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444.2</a:t>
                      </a:r>
                      <a:r>
                        <a:rPr lang="tr-TR" sz="2000" b="1" dirty="0" smtClean="0">
                          <a:effectLst/>
                        </a:rPr>
                        <a:t>0</a:t>
                      </a:r>
                      <a:r>
                        <a:rPr lang="en-US" sz="2000" b="1" dirty="0" smtClean="0">
                          <a:effectLst/>
                        </a:rPr>
                        <a:t> ± 2.36</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530.7</a:t>
                      </a:r>
                      <a:r>
                        <a:rPr lang="tr-TR" sz="2000" b="1" dirty="0" smtClean="0">
                          <a:effectLst/>
                        </a:rPr>
                        <a:t>0</a:t>
                      </a:r>
                      <a:r>
                        <a:rPr lang="en-US" sz="2000" b="1" dirty="0" smtClean="0">
                          <a:effectLst/>
                        </a:rPr>
                        <a:t> ± 5.06</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807.7</a:t>
                      </a:r>
                      <a:r>
                        <a:rPr lang="tr-TR" sz="2000" b="1" dirty="0" smtClean="0">
                          <a:effectLst/>
                        </a:rPr>
                        <a:t>0</a:t>
                      </a:r>
                      <a:r>
                        <a:rPr lang="en-US" sz="2000" b="1" dirty="0" smtClean="0">
                          <a:effectLst/>
                        </a:rPr>
                        <a:t> ±</a:t>
                      </a:r>
                      <a:r>
                        <a:rPr lang="tr-TR" sz="2000" b="1" dirty="0" smtClean="0">
                          <a:effectLst/>
                        </a:rPr>
                        <a:t> </a:t>
                      </a:r>
                      <a:r>
                        <a:rPr lang="en-US" sz="2000" b="1" dirty="0" smtClean="0">
                          <a:effectLst/>
                        </a:rPr>
                        <a:t>10.72</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446.8</a:t>
                      </a:r>
                      <a:r>
                        <a:rPr lang="tr-TR" sz="2000" b="1" dirty="0" smtClean="0">
                          <a:effectLst/>
                        </a:rPr>
                        <a:t>0</a:t>
                      </a:r>
                      <a:r>
                        <a:rPr lang="en-US" sz="2000" b="1" dirty="0" smtClean="0">
                          <a:effectLst/>
                        </a:rPr>
                        <a:t> ±23.71</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r>
              <a:tr h="889463">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en-US" sz="2000" dirty="0" smtClean="0">
                          <a:effectLst/>
                        </a:rPr>
                        <a:t>PI</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0.67 ± 0.02</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0.2</a:t>
                      </a:r>
                      <a:r>
                        <a:rPr lang="tr-TR" sz="2000" b="1" dirty="0" smtClean="0">
                          <a:effectLst/>
                        </a:rPr>
                        <a:t>7</a:t>
                      </a:r>
                      <a:r>
                        <a:rPr lang="en-US" sz="2000" b="1" dirty="0" smtClean="0">
                          <a:effectLst/>
                        </a:rPr>
                        <a:t> ± 0.10</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0.4</a:t>
                      </a:r>
                      <a:r>
                        <a:rPr lang="tr-TR" sz="2000" b="1" dirty="0" smtClean="0">
                          <a:effectLst/>
                        </a:rPr>
                        <a:t>5</a:t>
                      </a:r>
                      <a:r>
                        <a:rPr lang="en-US" sz="2000" b="1" dirty="0" smtClean="0">
                          <a:effectLst/>
                        </a:rPr>
                        <a:t> ± 0.07</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0.6</a:t>
                      </a:r>
                      <a:r>
                        <a:rPr lang="tr-TR" sz="2000" b="1" dirty="0" smtClean="0">
                          <a:effectLst/>
                        </a:rPr>
                        <a:t>8</a:t>
                      </a:r>
                      <a:r>
                        <a:rPr lang="en-US" sz="2000" b="1" dirty="0" smtClean="0">
                          <a:effectLst/>
                        </a:rPr>
                        <a:t> ± 0.09</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0.4</a:t>
                      </a:r>
                      <a:r>
                        <a:rPr lang="tr-TR" sz="2000" b="1" dirty="0" smtClean="0">
                          <a:effectLst/>
                        </a:rPr>
                        <a:t>2</a:t>
                      </a:r>
                      <a:r>
                        <a:rPr lang="en-US" sz="2000" b="1" dirty="0" smtClean="0">
                          <a:effectLst/>
                        </a:rPr>
                        <a:t> ± 0.06</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r>
              <a:tr h="891619">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en-US" sz="2000" dirty="0" smtClean="0">
                          <a:effectLst/>
                        </a:rPr>
                        <a:t>Zeta potential (mV)</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-32.7</a:t>
                      </a:r>
                      <a:r>
                        <a:rPr lang="tr-TR" sz="2000" b="1" dirty="0" smtClean="0">
                          <a:effectLst/>
                        </a:rPr>
                        <a:t>0 </a:t>
                      </a:r>
                      <a:r>
                        <a:rPr lang="en-US" sz="2000" b="1" dirty="0" smtClean="0">
                          <a:effectLst/>
                        </a:rPr>
                        <a:t>±</a:t>
                      </a:r>
                      <a:r>
                        <a:rPr lang="tr-TR" sz="2000" b="1" dirty="0" smtClean="0">
                          <a:effectLst/>
                        </a:rPr>
                        <a:t> </a:t>
                      </a:r>
                      <a:r>
                        <a:rPr lang="en-US" sz="2000" b="1" dirty="0" smtClean="0">
                          <a:effectLst/>
                        </a:rPr>
                        <a:t>0.58</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-28.8</a:t>
                      </a:r>
                      <a:r>
                        <a:rPr lang="tr-TR" sz="2000" b="1" dirty="0" smtClean="0">
                          <a:effectLst/>
                        </a:rPr>
                        <a:t>0</a:t>
                      </a:r>
                      <a:r>
                        <a:rPr lang="en-US" sz="2000" b="1" dirty="0" smtClean="0">
                          <a:effectLst/>
                        </a:rPr>
                        <a:t> ± 0.38</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-25.3</a:t>
                      </a:r>
                      <a:r>
                        <a:rPr lang="tr-TR" sz="2000" b="1" dirty="0" smtClean="0">
                          <a:effectLst/>
                        </a:rPr>
                        <a:t>0</a:t>
                      </a:r>
                      <a:r>
                        <a:rPr lang="en-US" sz="2000" b="1" dirty="0" smtClean="0">
                          <a:effectLst/>
                        </a:rPr>
                        <a:t> ± 2.78</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-30.2</a:t>
                      </a:r>
                      <a:r>
                        <a:rPr lang="tr-TR" sz="2000" b="1" dirty="0" smtClean="0">
                          <a:effectLst/>
                        </a:rPr>
                        <a:t>0</a:t>
                      </a:r>
                      <a:r>
                        <a:rPr lang="en-US" sz="2000" b="1" dirty="0" smtClean="0">
                          <a:effectLst/>
                        </a:rPr>
                        <a:t> ± 2.44</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-22.3</a:t>
                      </a:r>
                      <a:r>
                        <a:rPr lang="tr-TR" sz="2000" b="1" dirty="0" smtClean="0">
                          <a:effectLst/>
                        </a:rPr>
                        <a:t>0</a:t>
                      </a:r>
                      <a:r>
                        <a:rPr lang="en-US" sz="2000" b="1" dirty="0" smtClean="0">
                          <a:effectLst/>
                        </a:rPr>
                        <a:t> ± 0.09</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40000"/>
                      </a:srgbClr>
                    </a:solidFill>
                  </a:tcPr>
                </a:tc>
              </a:tr>
              <a:tr h="889463">
                <a:tc>
                  <a:txBody>
                    <a:bodyPr/>
                    <a:lstStyle>
                      <a:lvl1pPr marL="0" algn="l" defTabSz="914400" rtl="0" eaLnBrk="1" latinLnBrk="0" hangingPunct="1">
                        <a:defRPr sz="1800" b="1" kern="1200">
                          <a:solidFill>
                            <a:schemeClr val="lt1"/>
                          </a:solidFill>
                          <a:latin typeface="Calibri" panose="020F0502020204030204"/>
                          <a:ea typeface=""/>
                          <a:cs typeface=""/>
                        </a:defRPr>
                      </a:lvl1pPr>
                      <a:lvl2pPr marL="457200" algn="l" defTabSz="914400" rtl="0" eaLnBrk="1" latinLnBrk="0" hangingPunct="1">
                        <a:defRPr sz="1800" b="1" kern="1200">
                          <a:solidFill>
                            <a:schemeClr val="lt1"/>
                          </a:solidFill>
                          <a:latin typeface="Calibri" panose="020F0502020204030204"/>
                          <a:ea typeface=""/>
                          <a:cs typeface=""/>
                        </a:defRPr>
                      </a:lvl2pPr>
                      <a:lvl3pPr marL="914400" algn="l" defTabSz="914400" rtl="0" eaLnBrk="1" latinLnBrk="0" hangingPunct="1">
                        <a:defRPr sz="1800" b="1" kern="1200">
                          <a:solidFill>
                            <a:schemeClr val="lt1"/>
                          </a:solidFill>
                          <a:latin typeface="Calibri" panose="020F0502020204030204"/>
                          <a:ea typeface=""/>
                          <a:cs typeface=""/>
                        </a:defRPr>
                      </a:lvl3pPr>
                      <a:lvl4pPr marL="1371600" algn="l" defTabSz="914400" rtl="0" eaLnBrk="1" latinLnBrk="0" hangingPunct="1">
                        <a:defRPr sz="1800" b="1" kern="1200">
                          <a:solidFill>
                            <a:schemeClr val="lt1"/>
                          </a:solidFill>
                          <a:latin typeface="Calibri" panose="020F0502020204030204"/>
                          <a:ea typeface=""/>
                          <a:cs typeface=""/>
                        </a:defRPr>
                      </a:lvl4pPr>
                      <a:lvl5pPr marL="1828800" algn="l" defTabSz="914400" rtl="0" eaLnBrk="1" latinLnBrk="0" hangingPunct="1">
                        <a:defRPr sz="1800" b="1" kern="1200">
                          <a:solidFill>
                            <a:schemeClr val="lt1"/>
                          </a:solidFill>
                          <a:latin typeface="Calibri" panose="020F0502020204030204"/>
                          <a:ea typeface=""/>
                          <a:cs typeface=""/>
                        </a:defRPr>
                      </a:lvl5pPr>
                      <a:lvl6pPr marL="2286000" algn="l" defTabSz="914400" rtl="0" eaLnBrk="1" latinLnBrk="0" hangingPunct="1">
                        <a:defRPr sz="1800" b="1" kern="1200">
                          <a:solidFill>
                            <a:schemeClr val="lt1"/>
                          </a:solidFill>
                          <a:latin typeface="Calibri" panose="020F0502020204030204"/>
                          <a:ea typeface=""/>
                          <a:cs typeface=""/>
                        </a:defRPr>
                      </a:lvl6pPr>
                      <a:lvl7pPr marL="2743200" algn="l" defTabSz="914400" rtl="0" eaLnBrk="1" latinLnBrk="0" hangingPunct="1">
                        <a:defRPr sz="1800" b="1" kern="1200">
                          <a:solidFill>
                            <a:schemeClr val="lt1"/>
                          </a:solidFill>
                          <a:latin typeface="Calibri" panose="020F0502020204030204"/>
                          <a:ea typeface=""/>
                          <a:cs typeface=""/>
                        </a:defRPr>
                      </a:lvl7pPr>
                      <a:lvl8pPr marL="3200400" algn="l" defTabSz="914400" rtl="0" eaLnBrk="1" latinLnBrk="0" hangingPunct="1">
                        <a:defRPr sz="1800" b="1" kern="1200">
                          <a:solidFill>
                            <a:schemeClr val="lt1"/>
                          </a:solidFill>
                          <a:latin typeface="Calibri" panose="020F0502020204030204"/>
                          <a:ea typeface=""/>
                          <a:cs typeface=""/>
                        </a:defRPr>
                      </a:lvl8pPr>
                      <a:lvl9pPr marL="3657600" algn="l" defTabSz="914400" rtl="0" eaLnBrk="1" latinLnBrk="0" hangingPunct="1">
                        <a:defRPr sz="1800" b="1" kern="1200">
                          <a:solidFill>
                            <a:schemeClr val="lt1"/>
                          </a:solidFill>
                          <a:latin typeface="Calibri" panose="020F0502020204030204"/>
                          <a:ea typeface=""/>
                          <a:cs typeface=""/>
                        </a:defRPr>
                      </a:lvl9pPr>
                    </a:lstStyle>
                    <a:p>
                      <a:pPr algn="ctr">
                        <a:spcAft>
                          <a:spcPts val="0"/>
                        </a:spcAft>
                        <a:tabLst>
                          <a:tab pos="630555" algn="l"/>
                        </a:tabLst>
                      </a:pPr>
                      <a:r>
                        <a:rPr lang="en-US" sz="2000" dirty="0" smtClean="0">
                          <a:effectLst/>
                        </a:rPr>
                        <a:t>pH value</a:t>
                      </a:r>
                      <a:endParaRPr lang="tr-TR" sz="2000"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7.28 ± 0.01</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7.42</a:t>
                      </a:r>
                      <a:r>
                        <a:rPr lang="tr-TR" sz="2000" b="1" baseline="0" dirty="0" smtClean="0">
                          <a:effectLst/>
                        </a:rPr>
                        <a:t> </a:t>
                      </a:r>
                      <a:r>
                        <a:rPr lang="en-US" sz="2000" b="1" dirty="0" smtClean="0">
                          <a:effectLst/>
                        </a:rPr>
                        <a:t>± 0.01</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7.45 ± 0.00</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7.29 ± 0.01</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c>
                  <a:txBody>
                    <a:bodyPr/>
                    <a:lstStyle>
                      <a:lvl1pPr marL="0" algn="l" defTabSz="914400" rtl="0" eaLnBrk="1" latinLnBrk="0" hangingPunct="1">
                        <a:defRPr sz="1800" kern="1200">
                          <a:solidFill>
                            <a:schemeClr val="dk1"/>
                          </a:solidFill>
                          <a:latin typeface="Calibri" panose="020F0502020204030204"/>
                          <a:ea typeface=""/>
                          <a:cs typeface=""/>
                        </a:defRPr>
                      </a:lvl1pPr>
                      <a:lvl2pPr marL="457200" algn="l" defTabSz="914400" rtl="0" eaLnBrk="1" latinLnBrk="0" hangingPunct="1">
                        <a:defRPr sz="1800" kern="1200">
                          <a:solidFill>
                            <a:schemeClr val="dk1"/>
                          </a:solidFill>
                          <a:latin typeface="Calibri" panose="020F0502020204030204"/>
                          <a:ea typeface=""/>
                          <a:cs typeface=""/>
                        </a:defRPr>
                      </a:lvl2pPr>
                      <a:lvl3pPr marL="914400" algn="l" defTabSz="914400" rtl="0" eaLnBrk="1" latinLnBrk="0" hangingPunct="1">
                        <a:defRPr sz="1800" kern="1200">
                          <a:solidFill>
                            <a:schemeClr val="dk1"/>
                          </a:solidFill>
                          <a:latin typeface="Calibri" panose="020F0502020204030204"/>
                          <a:ea typeface=""/>
                          <a:cs typeface=""/>
                        </a:defRPr>
                      </a:lvl3pPr>
                      <a:lvl4pPr marL="1371600" algn="l" defTabSz="914400" rtl="0" eaLnBrk="1" latinLnBrk="0" hangingPunct="1">
                        <a:defRPr sz="1800" kern="1200">
                          <a:solidFill>
                            <a:schemeClr val="dk1"/>
                          </a:solidFill>
                          <a:latin typeface="Calibri" panose="020F0502020204030204"/>
                          <a:ea typeface=""/>
                          <a:cs typeface=""/>
                        </a:defRPr>
                      </a:lvl4pPr>
                      <a:lvl5pPr marL="1828800" algn="l" defTabSz="914400" rtl="0" eaLnBrk="1" latinLnBrk="0" hangingPunct="1">
                        <a:defRPr sz="1800" kern="1200">
                          <a:solidFill>
                            <a:schemeClr val="dk1"/>
                          </a:solidFill>
                          <a:latin typeface="Calibri" panose="020F0502020204030204"/>
                          <a:ea typeface=""/>
                          <a:cs typeface=""/>
                        </a:defRPr>
                      </a:lvl5pPr>
                      <a:lvl6pPr marL="2286000" algn="l" defTabSz="914400" rtl="0" eaLnBrk="1" latinLnBrk="0" hangingPunct="1">
                        <a:defRPr sz="1800" kern="1200">
                          <a:solidFill>
                            <a:schemeClr val="dk1"/>
                          </a:solidFill>
                          <a:latin typeface="Calibri" panose="020F0502020204030204"/>
                          <a:ea typeface=""/>
                          <a:cs typeface=""/>
                        </a:defRPr>
                      </a:lvl6pPr>
                      <a:lvl7pPr marL="2743200" algn="l" defTabSz="914400" rtl="0" eaLnBrk="1" latinLnBrk="0" hangingPunct="1">
                        <a:defRPr sz="1800" kern="1200">
                          <a:solidFill>
                            <a:schemeClr val="dk1"/>
                          </a:solidFill>
                          <a:latin typeface="Calibri" panose="020F0502020204030204"/>
                          <a:ea typeface=""/>
                          <a:cs typeface=""/>
                        </a:defRPr>
                      </a:lvl7pPr>
                      <a:lvl8pPr marL="3200400" algn="l" defTabSz="914400" rtl="0" eaLnBrk="1" latinLnBrk="0" hangingPunct="1">
                        <a:defRPr sz="1800" kern="1200">
                          <a:solidFill>
                            <a:schemeClr val="dk1"/>
                          </a:solidFill>
                          <a:latin typeface="Calibri" panose="020F0502020204030204"/>
                          <a:ea typeface=""/>
                          <a:cs typeface=""/>
                        </a:defRPr>
                      </a:lvl8pPr>
                      <a:lvl9pPr marL="3657600" algn="l" defTabSz="914400" rtl="0" eaLnBrk="1" latinLnBrk="0" hangingPunct="1">
                        <a:defRPr sz="1800" kern="1200">
                          <a:solidFill>
                            <a:schemeClr val="dk1"/>
                          </a:solidFill>
                          <a:latin typeface="Calibri" panose="020F0502020204030204"/>
                          <a:ea typeface=""/>
                          <a:cs typeface=""/>
                        </a:defRPr>
                      </a:lvl9pPr>
                    </a:lstStyle>
                    <a:p>
                      <a:pPr algn="ctr">
                        <a:spcAft>
                          <a:spcPts val="0"/>
                        </a:spcAft>
                        <a:tabLst>
                          <a:tab pos="630555" algn="l"/>
                        </a:tabLst>
                      </a:pPr>
                      <a:r>
                        <a:rPr lang="en-US" sz="2000" b="1" dirty="0" smtClean="0">
                          <a:effectLst/>
                        </a:rPr>
                        <a:t>7.38 ± 0.00</a:t>
                      </a:r>
                      <a:endParaRPr lang="tr-TR" sz="2000" b="1" dirty="0">
                        <a:effectLst/>
                        <a:latin typeface="Times New Roman" panose="02020603050405020304" pitchFamily="18" charset="0"/>
                        <a:ea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cell3D prstMaterial="dkEdge">
                      <a:bevel/>
                      <a:lightRig rig="flood" dir="t"/>
                    </a:cell3D>
                    <a:solidFill>
                      <a:srgbClr val="ED7D31">
                        <a:tint val="20000"/>
                      </a:srgbClr>
                    </a:solidFill>
                  </a:tcPr>
                </a:tc>
              </a:tr>
            </a:tbl>
          </a:graphicData>
        </a:graphic>
      </p:graphicFrame>
      <p:sp>
        <p:nvSpPr>
          <p:cNvPr id="2" name="Dikdörtgen 1"/>
          <p:cNvSpPr/>
          <p:nvPr/>
        </p:nvSpPr>
        <p:spPr>
          <a:xfrm>
            <a:off x="615571" y="6019800"/>
            <a:ext cx="6324600" cy="373757"/>
          </a:xfrm>
          <a:prstGeom prst="rect">
            <a:avLst/>
          </a:prstGeom>
        </p:spPr>
        <p:txBody>
          <a:bodyPr wrap="square">
            <a:spAutoFit/>
          </a:bodyPr>
          <a:lstStyle/>
          <a:p>
            <a:pPr algn="just">
              <a:lnSpc>
                <a:spcPct val="107000"/>
              </a:lnSpc>
              <a:spcBef>
                <a:spcPts val="600"/>
              </a:spcBef>
              <a:spcAft>
                <a:spcPts val="600"/>
              </a:spcAft>
            </a:pPr>
            <a:r>
              <a:rPr lang="en-GB" b="1" dirty="0">
                <a:solidFill>
                  <a:schemeClr val="bg1"/>
                </a:solidFill>
                <a:ea typeface="Calibri" panose="020F0502020204030204" pitchFamily="34" charset="0"/>
                <a:cs typeface="Times New Roman" panose="02020603050405020304" pitchFamily="18" charset="0"/>
              </a:rPr>
              <a:t>PI: Polydispersity index, SE: Standard error</a:t>
            </a:r>
            <a:endParaRPr lang="tr-TR" b="1" dirty="0">
              <a:solidFill>
                <a:schemeClr val="bg1"/>
              </a:solidFill>
              <a:effectLst/>
              <a:ea typeface="Calibri" panose="020F0502020204030204" pitchFamily="34" charset="0"/>
              <a:cs typeface="Times New Roman" panose="02020603050405020304" pitchFamily="18" charset="0"/>
            </a:endParaRPr>
          </a:p>
        </p:txBody>
      </p:sp>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1896078765"/>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3" cstate="print"/>
          <a:stretch>
            <a:fillRect/>
          </a:stretch>
        </p:blipFill>
        <p:spPr>
          <a:xfrm>
            <a:off x="737992" y="752478"/>
            <a:ext cx="3310325" cy="2413504"/>
          </a:xfrm>
          <a:prstGeom prst="rect">
            <a:avLst/>
          </a:prstGeom>
        </p:spPr>
      </p:pic>
      <p:sp>
        <p:nvSpPr>
          <p:cNvPr id="4" name="AutoShape 68"/>
          <p:cNvSpPr>
            <a:spLocks noGrp="1" noChangeArrowheads="1"/>
          </p:cNvSpPr>
          <p:nvPr>
            <p:ph type="title"/>
          </p:nvPr>
        </p:nvSpPr>
        <p:spPr bwMode="gray">
          <a:xfrm>
            <a:off x="2003993" y="-108772"/>
            <a:ext cx="6466733" cy="886302"/>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noAutofit/>
          </a:bodyPr>
          <a:lstStyle/>
          <a:p>
            <a:pPr algn="l" latinLnBrk="1">
              <a:defRPr/>
            </a:pPr>
            <a:r>
              <a:rPr kumimoji="1" lang="tr-TR" altLang="ko-KR" sz="3600" b="1" dirty="0" smtClean="0">
                <a:solidFill>
                  <a:schemeClr val="bg1"/>
                </a:solidFill>
                <a:ea typeface="굴림" pitchFamily="34" charset="-127"/>
              </a:rPr>
              <a:t>CHARACTERIZATION- </a:t>
            </a:r>
            <a:r>
              <a:rPr kumimoji="1" lang="tr-TR" altLang="ko-KR" sz="3200" b="1" dirty="0" err="1" smtClean="0">
                <a:ln>
                  <a:solidFill>
                    <a:srgbClr val="33CCCC"/>
                  </a:solidFill>
                </a:ln>
                <a:solidFill>
                  <a:srgbClr val="FFFFFF"/>
                </a:solidFill>
                <a:ea typeface="굴림" pitchFamily="34" charset="-127"/>
              </a:rPr>
              <a:t>Morphology</a:t>
            </a:r>
            <a:endParaRPr kumimoji="1" lang="en-US" altLang="ko-KR" sz="3200" b="1" dirty="0">
              <a:ln>
                <a:solidFill>
                  <a:srgbClr val="33CCCC"/>
                </a:solidFill>
              </a:ln>
              <a:solidFill>
                <a:srgbClr val="FFFFFF"/>
              </a:solidFill>
              <a:ea typeface="굴림" pitchFamily="34" charset="-127"/>
            </a:endParaRPr>
          </a:p>
        </p:txBody>
      </p:sp>
      <p:pic>
        <p:nvPicPr>
          <p:cNvPr id="7" name="Resim 6"/>
          <p:cNvPicPr>
            <a:picLocks noChangeAspect="1"/>
          </p:cNvPicPr>
          <p:nvPr/>
        </p:nvPicPr>
        <p:blipFill>
          <a:blip r:embed="rId4" cstate="print"/>
          <a:stretch>
            <a:fillRect/>
          </a:stretch>
        </p:blipFill>
        <p:spPr>
          <a:xfrm>
            <a:off x="5346489" y="752478"/>
            <a:ext cx="3080422" cy="2245885"/>
          </a:xfrm>
          <a:prstGeom prst="rect">
            <a:avLst/>
          </a:prstGeom>
        </p:spPr>
      </p:pic>
      <p:pic>
        <p:nvPicPr>
          <p:cNvPr id="9" name="Resim 8"/>
          <p:cNvPicPr>
            <a:picLocks noChangeAspect="1"/>
          </p:cNvPicPr>
          <p:nvPr/>
        </p:nvPicPr>
        <p:blipFill>
          <a:blip r:embed="rId5" cstate="print"/>
          <a:stretch>
            <a:fillRect/>
          </a:stretch>
        </p:blipFill>
        <p:spPr>
          <a:xfrm>
            <a:off x="5377778" y="3125176"/>
            <a:ext cx="3080422" cy="2245885"/>
          </a:xfrm>
          <a:prstGeom prst="rect">
            <a:avLst/>
          </a:prstGeom>
        </p:spPr>
      </p:pic>
      <p:pic>
        <p:nvPicPr>
          <p:cNvPr id="10" name="Resim 9"/>
          <p:cNvPicPr>
            <a:picLocks noChangeAspect="1"/>
          </p:cNvPicPr>
          <p:nvPr/>
        </p:nvPicPr>
        <p:blipFill>
          <a:blip r:embed="rId6" cstate="print"/>
          <a:stretch>
            <a:fillRect/>
          </a:stretch>
        </p:blipFill>
        <p:spPr>
          <a:xfrm>
            <a:off x="3657600" y="4686433"/>
            <a:ext cx="2895600" cy="2111135"/>
          </a:xfrm>
          <a:prstGeom prst="rect">
            <a:avLst/>
          </a:prstGeom>
        </p:spPr>
      </p:pic>
      <p:sp>
        <p:nvSpPr>
          <p:cNvPr id="11" name="Sağ Ok 10"/>
          <p:cNvSpPr/>
          <p:nvPr/>
        </p:nvSpPr>
        <p:spPr>
          <a:xfrm>
            <a:off x="124007" y="1429246"/>
            <a:ext cx="1646385" cy="10599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accent6">
                    <a:lumMod val="50000"/>
                  </a:schemeClr>
                </a:solidFill>
              </a:rPr>
              <a:t>HNT-GABA VAC</a:t>
            </a:r>
            <a:endParaRPr lang="tr-TR" sz="2000" b="1" dirty="0">
              <a:solidFill>
                <a:schemeClr val="accent6">
                  <a:lumMod val="50000"/>
                </a:schemeClr>
              </a:solidFill>
            </a:endParaRPr>
          </a:p>
        </p:txBody>
      </p:sp>
      <p:sp>
        <p:nvSpPr>
          <p:cNvPr id="17" name="Sağ Ok 16"/>
          <p:cNvSpPr/>
          <p:nvPr/>
        </p:nvSpPr>
        <p:spPr>
          <a:xfrm>
            <a:off x="4178652" y="1372121"/>
            <a:ext cx="1642675" cy="10674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accent6">
                    <a:lumMod val="50000"/>
                  </a:schemeClr>
                </a:solidFill>
              </a:rPr>
              <a:t>HNT-GABA-H1</a:t>
            </a:r>
            <a:endParaRPr lang="tr-TR" sz="2000" b="1" dirty="0">
              <a:solidFill>
                <a:schemeClr val="accent6">
                  <a:lumMod val="50000"/>
                </a:schemeClr>
              </a:solidFill>
            </a:endParaRPr>
          </a:p>
        </p:txBody>
      </p:sp>
      <p:sp>
        <p:nvSpPr>
          <p:cNvPr id="18" name="Sağ Ok 17"/>
          <p:cNvSpPr/>
          <p:nvPr/>
        </p:nvSpPr>
        <p:spPr>
          <a:xfrm>
            <a:off x="4211223" y="3538147"/>
            <a:ext cx="1716431" cy="11137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accent6">
                    <a:lumMod val="50000"/>
                  </a:schemeClr>
                </a:solidFill>
              </a:rPr>
              <a:t>HNT-GABA H3</a:t>
            </a:r>
            <a:endParaRPr lang="tr-TR" sz="2000" b="1" dirty="0">
              <a:solidFill>
                <a:schemeClr val="accent6">
                  <a:lumMod val="50000"/>
                </a:schemeClr>
              </a:solidFill>
            </a:endParaRPr>
          </a:p>
        </p:txBody>
      </p:sp>
      <p:sp>
        <p:nvSpPr>
          <p:cNvPr id="19" name="Sağ Ok 18"/>
          <p:cNvSpPr/>
          <p:nvPr/>
        </p:nvSpPr>
        <p:spPr>
          <a:xfrm>
            <a:off x="1905000" y="5701222"/>
            <a:ext cx="2001735" cy="9281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accent6">
                    <a:lumMod val="50000"/>
                  </a:schemeClr>
                </a:solidFill>
              </a:rPr>
              <a:t>HNT (PURE)</a:t>
            </a:r>
            <a:endParaRPr lang="tr-TR" sz="2000" b="1" dirty="0">
              <a:solidFill>
                <a:schemeClr val="accent6">
                  <a:lumMod val="50000"/>
                </a:schemeClr>
              </a:solidFill>
            </a:endParaRPr>
          </a:p>
        </p:txBody>
      </p:sp>
      <p:pic>
        <p:nvPicPr>
          <p:cNvPr id="8" name="Resim 7"/>
          <p:cNvPicPr>
            <a:picLocks noChangeAspect="1"/>
          </p:cNvPicPr>
          <p:nvPr/>
        </p:nvPicPr>
        <p:blipFill>
          <a:blip r:embed="rId7" cstate="print"/>
          <a:stretch>
            <a:fillRect/>
          </a:stretch>
        </p:blipFill>
        <p:spPr>
          <a:xfrm>
            <a:off x="762000" y="3183755"/>
            <a:ext cx="3310325" cy="2413504"/>
          </a:xfrm>
          <a:prstGeom prst="rect">
            <a:avLst/>
          </a:prstGeom>
        </p:spPr>
      </p:pic>
      <p:sp>
        <p:nvSpPr>
          <p:cNvPr id="12" name="Sağ Ok 11"/>
          <p:cNvSpPr/>
          <p:nvPr/>
        </p:nvSpPr>
        <p:spPr>
          <a:xfrm>
            <a:off x="124007" y="3680710"/>
            <a:ext cx="1780993" cy="11348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chemeClr val="accent6">
                    <a:lumMod val="50000"/>
                  </a:schemeClr>
                </a:solidFill>
              </a:rPr>
              <a:t>HNT-GABA H2</a:t>
            </a:r>
            <a:endParaRPr lang="tr-TR" sz="2000" b="1" dirty="0">
              <a:solidFill>
                <a:schemeClr val="accent6">
                  <a:lumMod val="50000"/>
                </a:schemeClr>
              </a:solidFill>
            </a:endParaRPr>
          </a:p>
        </p:txBody>
      </p:sp>
    </p:spTree>
    <p:extLst>
      <p:ext uri="{BB962C8B-B14F-4D97-AF65-F5344CB8AC3E}">
        <p14:creationId xmlns="" xmlns:p14="http://schemas.microsoft.com/office/powerpoint/2010/main" val="3808593232"/>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734312"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196274" y="482691"/>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endParaRPr kumimoji="1" lang="en-US" altLang="ko-KR" sz="2200" b="1" dirty="0">
              <a:ln>
                <a:solidFill>
                  <a:srgbClr val="33CCCC"/>
                </a:solidFill>
              </a:ln>
              <a:solidFill>
                <a:schemeClr val="bg1"/>
              </a:solidFill>
              <a:ea typeface="굴림" pitchFamily="34" charset="-127"/>
            </a:endParaRPr>
          </a:p>
        </p:txBody>
      </p:sp>
      <p:sp>
        <p:nvSpPr>
          <p:cNvPr id="4" name="Rectangle 3"/>
          <p:cNvSpPr txBox="1">
            <a:spLocks noChangeArrowheads="1"/>
          </p:cNvSpPr>
          <p:nvPr/>
        </p:nvSpPr>
        <p:spPr>
          <a:xfrm>
            <a:off x="1795272" y="1168400"/>
            <a:ext cx="6967728"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60000"/>
              </a:lnSpc>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p:txBody>
      </p:sp>
      <p:sp>
        <p:nvSpPr>
          <p:cNvPr id="8" name="AutoShape 68"/>
          <p:cNvSpPr txBox="1">
            <a:spLocks noChangeArrowheads="1"/>
          </p:cNvSpPr>
          <p:nvPr/>
        </p:nvSpPr>
        <p:spPr bwMode="gray">
          <a:xfrm>
            <a:off x="1066800" y="-71305"/>
            <a:ext cx="8229600" cy="1143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vert="horz" wrap="none"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latinLnBrk="1">
              <a:defRPr/>
            </a:pPr>
            <a:r>
              <a:rPr kumimoji="1" lang="tr-TR" altLang="ko-KR" sz="3600" b="1" dirty="0" smtClean="0">
                <a:solidFill>
                  <a:schemeClr val="bg1"/>
                </a:solidFill>
                <a:ea typeface="굴림" pitchFamily="34" charset="-127"/>
              </a:rPr>
              <a:t>CHARACTERIZATION- </a:t>
            </a:r>
            <a:r>
              <a:rPr kumimoji="1" lang="tr-TR" altLang="ko-KR" sz="3600" b="1" dirty="0" err="1" smtClean="0">
                <a:ln>
                  <a:solidFill>
                    <a:srgbClr val="33CCCC"/>
                  </a:solidFill>
                </a:ln>
                <a:solidFill>
                  <a:srgbClr val="FFFFFF"/>
                </a:solidFill>
                <a:ea typeface="굴림" pitchFamily="34" charset="-127"/>
              </a:rPr>
              <a:t>Thermal</a:t>
            </a:r>
            <a:r>
              <a:rPr kumimoji="1" lang="tr-TR" altLang="ko-KR" sz="3600" b="1" dirty="0" smtClean="0">
                <a:ln>
                  <a:solidFill>
                    <a:srgbClr val="33CCCC"/>
                  </a:solidFill>
                </a:ln>
                <a:solidFill>
                  <a:srgbClr val="FFFFFF"/>
                </a:solidFill>
                <a:ea typeface="굴림" pitchFamily="34" charset="-127"/>
              </a:rPr>
              <a:t> Analysis</a:t>
            </a:r>
            <a:endParaRPr kumimoji="1" lang="en-US" altLang="ko-KR" sz="3600" b="1" dirty="0">
              <a:ln>
                <a:solidFill>
                  <a:srgbClr val="33CCCC"/>
                </a:solidFill>
              </a:ln>
              <a:solidFill>
                <a:srgbClr val="FFFFFF"/>
              </a:solidFill>
              <a:ea typeface="굴림" pitchFamily="34" charset="-127"/>
            </a:endParaRPr>
          </a:p>
        </p:txBody>
      </p:sp>
      <p:pic>
        <p:nvPicPr>
          <p:cNvPr id="2" name="Resim 1"/>
          <p:cNvPicPr>
            <a:picLocks noChangeAspect="1"/>
          </p:cNvPicPr>
          <p:nvPr/>
        </p:nvPicPr>
        <p:blipFill>
          <a:blip r:embed="rId3" cstate="print"/>
          <a:stretch>
            <a:fillRect/>
          </a:stretch>
        </p:blipFill>
        <p:spPr>
          <a:xfrm>
            <a:off x="1066800" y="914400"/>
            <a:ext cx="7543800" cy="5822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772583827"/>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734312"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286000" y="533400"/>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defRPr/>
            </a:pPr>
            <a:endParaRPr kumimoji="1" lang="en-US" altLang="ko-KR" sz="2200" b="1" dirty="0">
              <a:ln>
                <a:solidFill>
                  <a:srgbClr val="33CCCC"/>
                </a:solidFill>
              </a:ln>
              <a:solidFill>
                <a:schemeClr val="bg1"/>
              </a:solidFill>
              <a:ea typeface="굴림" pitchFamily="34" charset="-127"/>
            </a:endParaRPr>
          </a:p>
        </p:txBody>
      </p:sp>
      <p:sp>
        <p:nvSpPr>
          <p:cNvPr id="4" name="Rectangle 3"/>
          <p:cNvSpPr txBox="1">
            <a:spLocks noChangeArrowheads="1"/>
          </p:cNvSpPr>
          <p:nvPr/>
        </p:nvSpPr>
        <p:spPr>
          <a:xfrm>
            <a:off x="1795272" y="1168400"/>
            <a:ext cx="6967728"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60000"/>
              </a:lnSpc>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p:txBody>
      </p:sp>
      <p:sp>
        <p:nvSpPr>
          <p:cNvPr id="6" name="AutoShape 68"/>
          <p:cNvSpPr txBox="1">
            <a:spLocks noChangeArrowheads="1"/>
          </p:cNvSpPr>
          <p:nvPr/>
        </p:nvSpPr>
        <p:spPr bwMode="gray">
          <a:xfrm>
            <a:off x="1795272" y="-55229"/>
            <a:ext cx="6400800" cy="1143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vert="horz" wrap="none"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latinLnBrk="1">
              <a:defRPr/>
            </a:pPr>
            <a:r>
              <a:rPr kumimoji="1" lang="tr-TR" altLang="ko-KR" sz="3600" b="1" dirty="0" smtClean="0">
                <a:solidFill>
                  <a:schemeClr val="bg1"/>
                </a:solidFill>
                <a:ea typeface="굴림" pitchFamily="34" charset="-127"/>
              </a:rPr>
              <a:t>CHARACTERIZATION- </a:t>
            </a:r>
            <a:r>
              <a:rPr kumimoji="1" lang="tr-TR" altLang="ko-KR" sz="3600" b="1" dirty="0" smtClean="0">
                <a:ln>
                  <a:solidFill>
                    <a:srgbClr val="33CCCC"/>
                  </a:solidFill>
                </a:ln>
                <a:solidFill>
                  <a:srgbClr val="FFFFFF"/>
                </a:solidFill>
                <a:ea typeface="굴림" pitchFamily="34" charset="-127"/>
              </a:rPr>
              <a:t>XRD Analysis</a:t>
            </a:r>
            <a:endParaRPr kumimoji="1" lang="en-US" altLang="ko-KR" sz="3600" b="1" dirty="0">
              <a:ln>
                <a:solidFill>
                  <a:srgbClr val="33CCCC"/>
                </a:solidFill>
              </a:ln>
              <a:solidFill>
                <a:srgbClr val="FFFFFF"/>
              </a:solidFill>
              <a:ea typeface="굴림" pitchFamily="34" charset="-127"/>
            </a:endParaRPr>
          </a:p>
        </p:txBody>
      </p:sp>
      <p:pic>
        <p:nvPicPr>
          <p:cNvPr id="2" name="Resim 1"/>
          <p:cNvPicPr>
            <a:picLocks noChangeAspect="1"/>
          </p:cNvPicPr>
          <p:nvPr/>
        </p:nvPicPr>
        <p:blipFill>
          <a:blip r:embed="rId3" cstate="print"/>
          <a:stretch>
            <a:fillRect/>
          </a:stretch>
        </p:blipFill>
        <p:spPr>
          <a:xfrm>
            <a:off x="1057275" y="1064529"/>
            <a:ext cx="7391400" cy="56433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691625711"/>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734312"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098725" y="547105"/>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endParaRPr kumimoji="1" lang="en-US" altLang="ko-KR" sz="2200" b="1" dirty="0">
              <a:ln>
                <a:solidFill>
                  <a:srgbClr val="33CCCC"/>
                </a:solidFill>
              </a:ln>
              <a:solidFill>
                <a:schemeClr val="bg1"/>
              </a:solidFill>
              <a:ea typeface="굴림" pitchFamily="34" charset="-127"/>
            </a:endParaRPr>
          </a:p>
        </p:txBody>
      </p:sp>
      <p:sp>
        <p:nvSpPr>
          <p:cNvPr id="4" name="Rectangle 3"/>
          <p:cNvSpPr txBox="1">
            <a:spLocks noChangeArrowheads="1"/>
          </p:cNvSpPr>
          <p:nvPr/>
        </p:nvSpPr>
        <p:spPr>
          <a:xfrm>
            <a:off x="1795272" y="1168400"/>
            <a:ext cx="6967728"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60000"/>
              </a:lnSpc>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a:p>
            <a:pPr marL="285750" indent="-285750" algn="just">
              <a:lnSpc>
                <a:spcPct val="160000"/>
              </a:lnSpc>
              <a:buFont typeface="Arial" panose="020B0604020202020204" pitchFamily="34" charset="0"/>
              <a:buChar char="•"/>
            </a:pPr>
            <a:endParaRPr lang="tr-TR" altLang="ko-KR" sz="1800" dirty="0" smtClean="0">
              <a:solidFill>
                <a:schemeClr val="bg1"/>
              </a:solidFill>
              <a:latin typeface="Arial" charset="0"/>
              <a:ea typeface="굴림" pitchFamily="34" charset="-127"/>
            </a:endParaRPr>
          </a:p>
        </p:txBody>
      </p:sp>
      <p:pic>
        <p:nvPicPr>
          <p:cNvPr id="2" name="Resim 1"/>
          <p:cNvPicPr>
            <a:picLocks noChangeAspect="1"/>
          </p:cNvPicPr>
          <p:nvPr/>
        </p:nvPicPr>
        <p:blipFill>
          <a:blip r:embed="rId3" cstate="print"/>
          <a:stretch>
            <a:fillRect/>
          </a:stretch>
        </p:blipFill>
        <p:spPr>
          <a:xfrm>
            <a:off x="1447800" y="1049158"/>
            <a:ext cx="7239001" cy="55040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AutoShape 68"/>
          <p:cNvSpPr txBox="1">
            <a:spLocks noChangeArrowheads="1"/>
          </p:cNvSpPr>
          <p:nvPr/>
        </p:nvSpPr>
        <p:spPr bwMode="gray">
          <a:xfrm>
            <a:off x="1703612" y="18093"/>
            <a:ext cx="6705600" cy="1143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vert="horz" wrap="none"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latinLnBrk="1">
              <a:defRPr/>
            </a:pPr>
            <a:r>
              <a:rPr kumimoji="1" lang="tr-TR" altLang="ko-KR" sz="3600" b="1" dirty="0" smtClean="0">
                <a:solidFill>
                  <a:schemeClr val="bg1"/>
                </a:solidFill>
                <a:ea typeface="굴림" pitchFamily="34" charset="-127"/>
              </a:rPr>
              <a:t>CHARACTERIZATION- </a:t>
            </a:r>
            <a:r>
              <a:rPr kumimoji="1" lang="tr-TR" altLang="ko-KR" sz="3600" b="1" dirty="0" smtClean="0">
                <a:ln>
                  <a:solidFill>
                    <a:srgbClr val="33CCCC"/>
                  </a:solidFill>
                </a:ln>
                <a:solidFill>
                  <a:srgbClr val="FFFFFF"/>
                </a:solidFill>
                <a:ea typeface="굴림" pitchFamily="34" charset="-127"/>
              </a:rPr>
              <a:t>FT-IR Analysis</a:t>
            </a:r>
            <a:endParaRPr kumimoji="1" lang="en-US" altLang="ko-KR" sz="3600" b="1" dirty="0">
              <a:ln>
                <a:solidFill>
                  <a:srgbClr val="33CCCC"/>
                </a:solidFill>
              </a:ln>
              <a:solidFill>
                <a:srgbClr val="FFFFFF"/>
              </a:solidFill>
              <a:ea typeface="굴림" pitchFamily="34" charset="-127"/>
            </a:endParaRPr>
          </a:p>
        </p:txBody>
      </p:sp>
    </p:spTree>
    <p:extLst>
      <p:ext uri="{BB962C8B-B14F-4D97-AF65-F5344CB8AC3E}">
        <p14:creationId xmlns="" xmlns:p14="http://schemas.microsoft.com/office/powerpoint/2010/main" val="3988210779"/>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734312"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665544" y="812800"/>
            <a:ext cx="6162675"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solidFill>
                  <a:schemeClr val="bg1"/>
                </a:solidFill>
                <a:ea typeface="굴림" pitchFamily="34" charset="-127"/>
              </a:rPr>
              <a:t>DETERMINATION of GABA in HNTS </a:t>
            </a:r>
            <a:endParaRPr kumimoji="1" lang="en-US" altLang="ko-KR" sz="3600" b="1" dirty="0">
              <a:ln>
                <a:solidFill>
                  <a:srgbClr val="33CCCC"/>
                </a:solidFill>
              </a:ln>
              <a:solidFill>
                <a:schemeClr val="bg1"/>
              </a:solidFill>
              <a:ea typeface="굴림" pitchFamily="34" charset="-127"/>
            </a:endParaRPr>
          </a:p>
        </p:txBody>
      </p:sp>
      <p:graphicFrame>
        <p:nvGraphicFramePr>
          <p:cNvPr id="2" name="Tablo 1"/>
          <p:cNvGraphicFramePr>
            <a:graphicFrameLocks noGrp="1"/>
          </p:cNvGraphicFramePr>
          <p:nvPr>
            <p:extLst>
              <p:ext uri="{D42A27DB-BD31-4B8C-83A1-F6EECF244321}">
                <p14:modId xmlns="" xmlns:p14="http://schemas.microsoft.com/office/powerpoint/2010/main" val="475170492"/>
              </p:ext>
            </p:extLst>
          </p:nvPr>
        </p:nvGraphicFramePr>
        <p:xfrm>
          <a:off x="1736810" y="1828800"/>
          <a:ext cx="6857999" cy="3733800"/>
        </p:xfrm>
        <a:graphic>
          <a:graphicData uri="http://schemas.openxmlformats.org/drawingml/2006/table">
            <a:tbl>
              <a:tblPr firstRow="1" firstCol="1" bandRow="1">
                <a:tableStyleId>{00A15C55-8517-42AA-B614-E9B94910E393}</a:tableStyleId>
              </a:tblPr>
              <a:tblGrid>
                <a:gridCol w="2381250"/>
                <a:gridCol w="4476749"/>
              </a:tblGrid>
              <a:tr h="853440">
                <a:tc>
                  <a:txBody>
                    <a:bodyPr/>
                    <a:lstStyle/>
                    <a:p>
                      <a:pPr>
                        <a:lnSpc>
                          <a:spcPct val="115000"/>
                        </a:lnSpc>
                        <a:spcBef>
                          <a:spcPts val="600"/>
                        </a:spcBef>
                        <a:spcAft>
                          <a:spcPts val="0"/>
                        </a:spcAft>
                      </a:pPr>
                      <a:r>
                        <a:rPr lang="tr-TR" sz="2800" dirty="0" smtClean="0">
                          <a:effectLst/>
                        </a:rPr>
                        <a:t> </a:t>
                      </a:r>
                      <a:endParaRPr lang="tr-TR" sz="28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15000"/>
                        </a:lnSpc>
                        <a:spcBef>
                          <a:spcPts val="600"/>
                        </a:spcBef>
                        <a:spcAft>
                          <a:spcPts val="0"/>
                        </a:spcAft>
                      </a:pPr>
                      <a:r>
                        <a:rPr lang="tr-TR" sz="2800" b="1" dirty="0" smtClean="0">
                          <a:effectLst/>
                        </a:rPr>
                        <a:t>% GABA</a:t>
                      </a:r>
                      <a:r>
                        <a:rPr lang="tr-TR" sz="2800" b="1" baseline="0" dirty="0" smtClean="0">
                          <a:effectLst/>
                        </a:rPr>
                        <a:t> </a:t>
                      </a:r>
                      <a:r>
                        <a:rPr lang="tr-TR" sz="2800" b="1" baseline="0" dirty="0" err="1" smtClean="0">
                          <a:effectLst/>
                        </a:rPr>
                        <a:t>Loading</a:t>
                      </a:r>
                      <a:r>
                        <a:rPr lang="tr-TR" sz="2800" b="1" dirty="0" smtClean="0">
                          <a:effectLst/>
                        </a:rPr>
                        <a:t> ± SE</a:t>
                      </a:r>
                      <a:endParaRPr lang="tr-TR"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960120">
                <a:tc>
                  <a:txBody>
                    <a:bodyPr/>
                    <a:lstStyle/>
                    <a:p>
                      <a:pPr algn="ctr">
                        <a:lnSpc>
                          <a:spcPct val="115000"/>
                        </a:lnSpc>
                        <a:spcBef>
                          <a:spcPts val="600"/>
                        </a:spcBef>
                        <a:spcAft>
                          <a:spcPts val="0"/>
                        </a:spcAft>
                      </a:pPr>
                      <a:r>
                        <a:rPr lang="tr-TR" sz="2800" dirty="0">
                          <a:effectLst/>
                        </a:rPr>
                        <a:t>HNT-GABA </a:t>
                      </a:r>
                      <a:r>
                        <a:rPr lang="tr-TR" sz="2800" dirty="0" smtClean="0">
                          <a:effectLst/>
                        </a:rPr>
                        <a:t>H1</a:t>
                      </a:r>
                      <a:endParaRPr lang="tr-TR"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15000"/>
                        </a:lnSpc>
                        <a:spcBef>
                          <a:spcPts val="600"/>
                        </a:spcBef>
                        <a:spcAft>
                          <a:spcPts val="0"/>
                        </a:spcAft>
                      </a:pPr>
                      <a:r>
                        <a:rPr lang="tr-TR" sz="2800" b="1" dirty="0">
                          <a:effectLst/>
                        </a:rPr>
                        <a:t>1.720 ± 0.030</a:t>
                      </a:r>
                      <a:endParaRPr lang="tr-TR"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960120">
                <a:tc>
                  <a:txBody>
                    <a:bodyPr/>
                    <a:lstStyle/>
                    <a:p>
                      <a:pPr algn="ctr">
                        <a:lnSpc>
                          <a:spcPct val="115000"/>
                        </a:lnSpc>
                        <a:spcBef>
                          <a:spcPts val="600"/>
                        </a:spcBef>
                        <a:spcAft>
                          <a:spcPts val="0"/>
                        </a:spcAft>
                      </a:pPr>
                      <a:r>
                        <a:rPr lang="tr-TR" sz="2800" dirty="0">
                          <a:effectLst/>
                        </a:rPr>
                        <a:t>HNT-GABA </a:t>
                      </a:r>
                      <a:r>
                        <a:rPr lang="tr-TR" sz="2800" dirty="0" smtClean="0">
                          <a:effectLst/>
                        </a:rPr>
                        <a:t>H2</a:t>
                      </a:r>
                      <a:endParaRPr lang="tr-TR"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15000"/>
                        </a:lnSpc>
                        <a:spcBef>
                          <a:spcPts val="600"/>
                        </a:spcBef>
                        <a:spcAft>
                          <a:spcPts val="0"/>
                        </a:spcAft>
                      </a:pPr>
                      <a:r>
                        <a:rPr lang="tr-TR" sz="2800" b="1" dirty="0">
                          <a:effectLst/>
                        </a:rPr>
                        <a:t>0.733 ± 0.007</a:t>
                      </a:r>
                      <a:endParaRPr lang="tr-TR"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960120">
                <a:tc>
                  <a:txBody>
                    <a:bodyPr/>
                    <a:lstStyle/>
                    <a:p>
                      <a:pPr algn="ctr">
                        <a:lnSpc>
                          <a:spcPct val="115000"/>
                        </a:lnSpc>
                        <a:spcBef>
                          <a:spcPts val="600"/>
                        </a:spcBef>
                        <a:spcAft>
                          <a:spcPts val="0"/>
                        </a:spcAft>
                      </a:pPr>
                      <a:r>
                        <a:rPr lang="tr-TR" sz="2800" dirty="0">
                          <a:effectLst/>
                        </a:rPr>
                        <a:t>HNT-GABA </a:t>
                      </a:r>
                      <a:r>
                        <a:rPr lang="tr-TR" sz="2800" dirty="0" smtClean="0">
                          <a:effectLst/>
                        </a:rPr>
                        <a:t>H3</a:t>
                      </a:r>
                      <a:endParaRPr lang="tr-TR" sz="2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15000"/>
                        </a:lnSpc>
                        <a:spcBef>
                          <a:spcPts val="600"/>
                        </a:spcBef>
                        <a:spcAft>
                          <a:spcPts val="0"/>
                        </a:spcAft>
                      </a:pPr>
                      <a:r>
                        <a:rPr lang="tr-TR" sz="2800" b="1" dirty="0">
                          <a:effectLst/>
                        </a:rPr>
                        <a:t>8.543 ± 0.106</a:t>
                      </a:r>
                      <a:endParaRPr lang="tr-TR"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bl>
          </a:graphicData>
        </a:graphic>
      </p:graphicFrame>
      <p:sp>
        <p:nvSpPr>
          <p:cNvPr id="5" name="Metin kutusu 4"/>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alibri" pitchFamily="34" charset="0"/>
                <a:ea typeface="Times New Roman" pitchFamily="18" charset="0"/>
                <a:cs typeface="Calibri" pitchFamily="34" charset="0"/>
              </a:rPr>
              <a:t>GABA loading of nanotube formulations is shown in the Table.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111331679"/>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3581400" y="304800"/>
            <a:ext cx="5105400" cy="914400"/>
          </a:xfrm>
        </p:spPr>
        <p:txBody>
          <a:bodyPr>
            <a:noAutofit/>
          </a:bodyPr>
          <a:lstStyle/>
          <a:p>
            <a:pPr algn="r"/>
            <a:r>
              <a:rPr lang="tr-TR" sz="2800" b="1" i="1" dirty="0" smtClean="0">
                <a:solidFill>
                  <a:schemeClr val="tx2"/>
                </a:solidFill>
              </a:rPr>
              <a:t>IN VITRO </a:t>
            </a:r>
            <a:r>
              <a:rPr lang="tr-TR" sz="2800" b="1" dirty="0" smtClean="0">
                <a:solidFill>
                  <a:schemeClr val="tx2"/>
                </a:solidFill>
              </a:rPr>
              <a:t>RELEASE STUDY</a:t>
            </a:r>
            <a:br>
              <a:rPr lang="tr-TR" sz="2800" b="1" dirty="0" smtClean="0">
                <a:solidFill>
                  <a:schemeClr val="tx2"/>
                </a:solidFill>
              </a:rPr>
            </a:br>
            <a:r>
              <a:rPr lang="tr-TR" sz="2800" b="1" dirty="0" err="1" smtClean="0">
                <a:ln w="12700">
                  <a:solidFill>
                    <a:schemeClr val="accent5"/>
                  </a:solidFill>
                  <a:prstDash val="solid"/>
                </a:ln>
                <a:solidFill>
                  <a:schemeClr val="tx2">
                    <a:lumMod val="75000"/>
                  </a:schemeClr>
                </a:solidFill>
              </a:rPr>
              <a:t>Dialysis</a:t>
            </a:r>
            <a:r>
              <a:rPr lang="tr-TR" sz="2800" b="1" dirty="0" smtClean="0">
                <a:ln w="12700">
                  <a:solidFill>
                    <a:schemeClr val="accent5"/>
                  </a:solidFill>
                  <a:prstDash val="solid"/>
                </a:ln>
                <a:solidFill>
                  <a:schemeClr val="tx2">
                    <a:lumMod val="75000"/>
                  </a:schemeClr>
                </a:solidFill>
              </a:rPr>
              <a:t> </a:t>
            </a:r>
            <a:r>
              <a:rPr lang="tr-TR" sz="2800" b="1" dirty="0" err="1" smtClean="0">
                <a:ln w="12700">
                  <a:solidFill>
                    <a:schemeClr val="accent5"/>
                  </a:solidFill>
                  <a:prstDash val="solid"/>
                </a:ln>
                <a:solidFill>
                  <a:schemeClr val="tx2">
                    <a:lumMod val="75000"/>
                  </a:schemeClr>
                </a:solidFill>
              </a:rPr>
              <a:t>Bag</a:t>
            </a:r>
            <a:endParaRPr lang="en-US" sz="2800" b="1" dirty="0">
              <a:ln w="12700">
                <a:solidFill>
                  <a:schemeClr val="accent5"/>
                </a:solidFill>
                <a:prstDash val="solid"/>
              </a:ln>
              <a:solidFill>
                <a:schemeClr val="tx2">
                  <a:lumMod val="75000"/>
                </a:schemeClr>
              </a:solidFill>
            </a:endParaRPr>
          </a:p>
        </p:txBody>
      </p:sp>
      <p:graphicFrame>
        <p:nvGraphicFramePr>
          <p:cNvPr id="4" name="Grafik 3"/>
          <p:cNvGraphicFramePr/>
          <p:nvPr>
            <p:extLst>
              <p:ext uri="{D42A27DB-BD31-4B8C-83A1-F6EECF244321}">
                <p14:modId xmlns="" xmlns:p14="http://schemas.microsoft.com/office/powerpoint/2010/main" val="2582274005"/>
              </p:ext>
            </p:extLst>
          </p:nvPr>
        </p:nvGraphicFramePr>
        <p:xfrm>
          <a:off x="1981199" y="1369336"/>
          <a:ext cx="7066183" cy="4955264"/>
        </p:xfrm>
        <a:graphic>
          <a:graphicData uri="http://schemas.openxmlformats.org/drawingml/2006/chart">
            <c:chart xmlns:c="http://schemas.openxmlformats.org/drawingml/2006/chart" xmlns:r="http://schemas.openxmlformats.org/officeDocument/2006/relationships" r:id="rId4"/>
          </a:graphicData>
        </a:graphic>
      </p:graphicFrame>
      <p:sp>
        <p:nvSpPr>
          <p:cNvPr id="5" name="Metin kutusu 4"/>
          <p:cNvSpPr txBox="1"/>
          <p:nvPr/>
        </p:nvSpPr>
        <p:spPr>
          <a:xfrm>
            <a:off x="990600" y="6400800"/>
            <a:ext cx="8382000" cy="338554"/>
          </a:xfrm>
          <a:prstGeom prst="rect">
            <a:avLst/>
          </a:prstGeom>
          <a:noFill/>
        </p:spPr>
        <p:txBody>
          <a:bodyPr wrap="square" rtlCol="0">
            <a:spAutoFit/>
          </a:bodyPr>
          <a:lstStyle/>
          <a:p>
            <a:pPr>
              <a:spcBef>
                <a:spcPts val="600"/>
              </a:spcBef>
            </a:pPr>
            <a:r>
              <a:rPr lang="en-US" sz="1600" b="1" dirty="0" smtClean="0">
                <a:solidFill>
                  <a:schemeClr val="accent3">
                    <a:lumMod val="50000"/>
                  </a:schemeClr>
                </a:solidFill>
              </a:rPr>
              <a:t>4TH INTERNATIONAL </a:t>
            </a:r>
            <a:r>
              <a:rPr lang="tr-TR" sz="1600" b="1" dirty="0" smtClean="0">
                <a:solidFill>
                  <a:schemeClr val="accent3">
                    <a:lumMod val="50000"/>
                  </a:schemeClr>
                </a:solidFill>
              </a:rPr>
              <a:t>C</a:t>
            </a:r>
            <a:r>
              <a:rPr lang="en-US" sz="1600" b="1" dirty="0" smtClean="0">
                <a:solidFill>
                  <a:schemeClr val="accent3">
                    <a:lumMod val="50000"/>
                  </a:schemeClr>
                </a:solidFill>
              </a:rPr>
              <a:t>ONFERENCE &amp; EXHIBITION ON NEUROLOGY AND THERAPEUTICS</a:t>
            </a:r>
            <a:r>
              <a:rPr lang="tr-TR" sz="1600" b="1" dirty="0" smtClean="0">
                <a:solidFill>
                  <a:schemeClr val="accent3">
                    <a:lumMod val="50000"/>
                  </a:schemeClr>
                </a:solidFill>
              </a:rPr>
              <a:t>, ROME</a:t>
            </a:r>
            <a:endParaRPr lang="tr-TR" sz="1600" b="1" dirty="0">
              <a:solidFill>
                <a:schemeClr val="accent3">
                  <a:lumMod val="50000"/>
                </a:schemeClr>
              </a:solidFill>
            </a:endParaRPr>
          </a:p>
        </p:txBody>
      </p:sp>
    </p:spTree>
    <p:extLst>
      <p:ext uri="{BB962C8B-B14F-4D97-AF65-F5344CB8AC3E}">
        <p14:creationId xmlns="" xmlns:p14="http://schemas.microsoft.com/office/powerpoint/2010/main" val="4258298110"/>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828800" y="1365766"/>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819400" y="730766"/>
            <a:ext cx="55626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600" b="1" dirty="0" smtClean="0">
                <a:solidFill>
                  <a:schemeClr val="bg1"/>
                </a:solidFill>
                <a:ea typeface="굴림" pitchFamily="34" charset="-127"/>
              </a:rPr>
              <a:t>CYTOTOXICITY</a:t>
            </a:r>
            <a:endParaRPr kumimoji="1" lang="en-US" altLang="ko-KR" sz="3600" b="1" dirty="0">
              <a:solidFill>
                <a:schemeClr val="bg1"/>
              </a:solidFill>
              <a:ea typeface="굴림" pitchFamily="34" charset="-127"/>
            </a:endParaRPr>
          </a:p>
        </p:txBody>
      </p:sp>
      <p:sp>
        <p:nvSpPr>
          <p:cNvPr id="5" name="Rectangle 3"/>
          <p:cNvSpPr txBox="1">
            <a:spLocks noChangeArrowheads="1"/>
          </p:cNvSpPr>
          <p:nvPr/>
        </p:nvSpPr>
        <p:spPr>
          <a:xfrm>
            <a:off x="1600200" y="12954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graphicFrame>
        <p:nvGraphicFramePr>
          <p:cNvPr id="6" name="Grafik 5"/>
          <p:cNvGraphicFramePr/>
          <p:nvPr>
            <p:extLst>
              <p:ext uri="{D42A27DB-BD31-4B8C-83A1-F6EECF244321}">
                <p14:modId xmlns="" xmlns:p14="http://schemas.microsoft.com/office/powerpoint/2010/main" val="2851978055"/>
              </p:ext>
            </p:extLst>
          </p:nvPr>
        </p:nvGraphicFramePr>
        <p:xfrm>
          <a:off x="2057400" y="2438400"/>
          <a:ext cx="8229600" cy="4571999"/>
        </p:xfrm>
        <a:graphic>
          <a:graphicData uri="http://schemas.openxmlformats.org/drawingml/2006/chart">
            <c:chart xmlns:c="http://schemas.openxmlformats.org/drawingml/2006/chart" xmlns:r="http://schemas.openxmlformats.org/officeDocument/2006/relationships" r:id="rId3"/>
          </a:graphicData>
        </a:graphic>
      </p:graphicFrame>
      <p:sp>
        <p:nvSpPr>
          <p:cNvPr id="7" name="Metin kutusu 6"/>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3330824226"/>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68"/>
          <p:cNvSpPr>
            <a:spLocks noChangeArrowheads="1"/>
          </p:cNvSpPr>
          <p:nvPr/>
        </p:nvSpPr>
        <p:spPr bwMode="gray">
          <a:xfrm>
            <a:off x="5140890" y="292100"/>
            <a:ext cx="35814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r" latinLnBrk="1">
              <a:defRPr/>
            </a:pPr>
            <a:r>
              <a:rPr kumimoji="1" lang="tr-TR" altLang="ko-KR" sz="3500" b="1" i="1" dirty="0" smtClean="0">
                <a:solidFill>
                  <a:schemeClr val="bg1"/>
                </a:solidFill>
                <a:ea typeface="굴림" pitchFamily="34" charset="-127"/>
              </a:rPr>
              <a:t>IN VIVO </a:t>
            </a:r>
            <a:r>
              <a:rPr kumimoji="1" lang="tr-TR" altLang="ko-KR" sz="3500" b="1" dirty="0" smtClean="0">
                <a:solidFill>
                  <a:schemeClr val="bg1"/>
                </a:solidFill>
                <a:ea typeface="굴림" pitchFamily="34" charset="-127"/>
              </a:rPr>
              <a:t>STUDIES</a:t>
            </a:r>
            <a:endParaRPr kumimoji="1" lang="en-US" altLang="ko-KR" sz="3500" b="1" dirty="0">
              <a:solidFill>
                <a:schemeClr val="bg1"/>
              </a:solidFill>
              <a:ea typeface="굴림" pitchFamily="34" charset="-127"/>
            </a:endParaRPr>
          </a:p>
        </p:txBody>
      </p:sp>
      <p:sp>
        <p:nvSpPr>
          <p:cNvPr id="5" name="Rectangle 3"/>
          <p:cNvSpPr txBox="1">
            <a:spLocks noChangeArrowheads="1"/>
          </p:cNvSpPr>
          <p:nvPr/>
        </p:nvSpPr>
        <p:spPr>
          <a:xfrm>
            <a:off x="1600200" y="12954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graphicFrame>
        <p:nvGraphicFramePr>
          <p:cNvPr id="3" name="Tablo 2"/>
          <p:cNvGraphicFramePr>
            <a:graphicFrameLocks noGrp="1"/>
          </p:cNvGraphicFramePr>
          <p:nvPr>
            <p:extLst>
              <p:ext uri="{D42A27DB-BD31-4B8C-83A1-F6EECF244321}">
                <p14:modId xmlns="" xmlns:p14="http://schemas.microsoft.com/office/powerpoint/2010/main" val="2378758950"/>
              </p:ext>
            </p:extLst>
          </p:nvPr>
        </p:nvGraphicFramePr>
        <p:xfrm>
          <a:off x="152400" y="995717"/>
          <a:ext cx="8839199" cy="3460765"/>
        </p:xfrm>
        <a:graphic>
          <a:graphicData uri="http://schemas.openxmlformats.org/drawingml/2006/table">
            <a:tbl>
              <a:tblPr firstRow="1" firstCol="1" bandRow="1">
                <a:tableStyleId>{00A15C55-8517-42AA-B614-E9B94910E393}</a:tableStyleId>
              </a:tblPr>
              <a:tblGrid>
                <a:gridCol w="3442490"/>
                <a:gridCol w="1713362"/>
                <a:gridCol w="1918215"/>
                <a:gridCol w="1765132"/>
              </a:tblGrid>
              <a:tr h="520742">
                <a:tc>
                  <a:txBody>
                    <a:bodyPr/>
                    <a:lstStyle/>
                    <a:p>
                      <a:pPr algn="ctr">
                        <a:lnSpc>
                          <a:spcPct val="107000"/>
                        </a:lnSpc>
                        <a:spcBef>
                          <a:spcPts val="200"/>
                        </a:spcBef>
                        <a:spcAft>
                          <a:spcPts val="200"/>
                        </a:spcAft>
                      </a:pPr>
                      <a:r>
                        <a:rPr lang="en-GB" sz="2000" dirty="0">
                          <a:solidFill>
                            <a:schemeClr val="tx1"/>
                          </a:solidFill>
                          <a:effectLst/>
                        </a:rPr>
                        <a:t>Seizure parameters</a:t>
                      </a:r>
                      <a:endParaRPr lang="tr-T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dirty="0">
                          <a:solidFill>
                            <a:schemeClr val="tx1"/>
                          </a:solidFill>
                          <a:effectLst/>
                        </a:rPr>
                        <a:t>GABA Solution</a:t>
                      </a:r>
                      <a:endParaRPr lang="tr-T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dirty="0">
                          <a:solidFill>
                            <a:schemeClr val="tx1"/>
                          </a:solidFill>
                          <a:effectLst/>
                        </a:rPr>
                        <a:t>PBS (pH 7.4)</a:t>
                      </a:r>
                      <a:endParaRPr lang="tr-T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dirty="0">
                          <a:solidFill>
                            <a:schemeClr val="tx1"/>
                          </a:solidFill>
                          <a:effectLst/>
                        </a:rPr>
                        <a:t>HNT-GABA H1</a:t>
                      </a:r>
                      <a:endParaRPr lang="tr-T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423103">
                <a:tc>
                  <a:txBody>
                    <a:bodyPr/>
                    <a:lstStyle/>
                    <a:p>
                      <a:pPr algn="ctr">
                        <a:lnSpc>
                          <a:spcPct val="107000"/>
                        </a:lnSpc>
                        <a:spcBef>
                          <a:spcPts val="200"/>
                        </a:spcBef>
                        <a:spcAft>
                          <a:spcPts val="200"/>
                        </a:spcAft>
                      </a:pPr>
                      <a:r>
                        <a:rPr lang="en-GB" sz="2000" dirty="0">
                          <a:effectLst/>
                        </a:rPr>
                        <a:t>Latency ± SD (min)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01</a:t>
                      </a:r>
                      <a:r>
                        <a:rPr lang="tr-TR" sz="2000" b="1" dirty="0" smtClean="0">
                          <a:effectLst/>
                        </a:rPr>
                        <a:t>.</a:t>
                      </a:r>
                      <a:r>
                        <a:rPr lang="en-GB" sz="2000" b="1" dirty="0" smtClean="0">
                          <a:effectLst/>
                        </a:rPr>
                        <a:t>13 </a:t>
                      </a:r>
                      <a:r>
                        <a:rPr lang="en-GB" sz="2000" b="1" dirty="0">
                          <a:effectLst/>
                        </a:rPr>
                        <a:t>± </a:t>
                      </a:r>
                      <a:r>
                        <a:rPr lang="en-GB" sz="2000" b="1" dirty="0" smtClean="0">
                          <a:effectLst/>
                        </a:rPr>
                        <a:t>00</a:t>
                      </a:r>
                      <a:r>
                        <a:rPr lang="tr-TR" sz="2000" b="1" dirty="0" smtClean="0">
                          <a:effectLst/>
                        </a:rPr>
                        <a:t>.</a:t>
                      </a:r>
                      <a:r>
                        <a:rPr lang="en-GB" sz="2000" b="1" dirty="0" smtClean="0">
                          <a:effectLst/>
                        </a:rPr>
                        <a:t>13</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01</a:t>
                      </a:r>
                      <a:r>
                        <a:rPr lang="tr-TR" sz="2000" b="1" dirty="0" smtClean="0">
                          <a:effectLst/>
                        </a:rPr>
                        <a:t>.</a:t>
                      </a:r>
                      <a:r>
                        <a:rPr lang="en-GB" sz="2000" b="1" dirty="0" smtClean="0">
                          <a:effectLst/>
                        </a:rPr>
                        <a:t>12 </a:t>
                      </a:r>
                      <a:r>
                        <a:rPr lang="en-GB" sz="2000" b="1" dirty="0">
                          <a:effectLst/>
                        </a:rPr>
                        <a:t>± </a:t>
                      </a:r>
                      <a:r>
                        <a:rPr lang="en-GB" sz="2000" b="1" dirty="0" smtClean="0">
                          <a:effectLst/>
                        </a:rPr>
                        <a:t>00</a:t>
                      </a:r>
                      <a:r>
                        <a:rPr lang="tr-TR" sz="2000" b="1" dirty="0" smtClean="0">
                          <a:effectLst/>
                        </a:rPr>
                        <a:t>.</a:t>
                      </a:r>
                      <a:r>
                        <a:rPr lang="en-GB" sz="2000" b="1" dirty="0" smtClean="0">
                          <a:effectLst/>
                        </a:rPr>
                        <a:t>18</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01</a:t>
                      </a:r>
                      <a:r>
                        <a:rPr lang="tr-TR" sz="2000" b="1" dirty="0" smtClean="0">
                          <a:effectLst/>
                        </a:rPr>
                        <a:t>.</a:t>
                      </a:r>
                      <a:r>
                        <a:rPr lang="en-GB" sz="2000" b="1" dirty="0" smtClean="0">
                          <a:effectLst/>
                        </a:rPr>
                        <a:t>31 </a:t>
                      </a:r>
                      <a:r>
                        <a:rPr lang="en-GB" sz="2000" b="1" dirty="0">
                          <a:effectLst/>
                        </a:rPr>
                        <a:t>± </a:t>
                      </a:r>
                      <a:r>
                        <a:rPr lang="en-GB" sz="2000" b="1" dirty="0" smtClean="0">
                          <a:effectLst/>
                        </a:rPr>
                        <a:t>00</a:t>
                      </a:r>
                      <a:r>
                        <a:rPr lang="tr-TR" sz="2000" b="1" dirty="0" smtClean="0">
                          <a:effectLst/>
                        </a:rPr>
                        <a:t>.</a:t>
                      </a:r>
                      <a:r>
                        <a:rPr lang="en-GB" sz="2000" b="1" dirty="0" smtClean="0">
                          <a:effectLst/>
                        </a:rPr>
                        <a:t>48</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781113">
                <a:tc>
                  <a:txBody>
                    <a:bodyPr/>
                    <a:lstStyle/>
                    <a:p>
                      <a:pPr algn="ctr">
                        <a:lnSpc>
                          <a:spcPct val="107000"/>
                        </a:lnSpc>
                        <a:spcBef>
                          <a:spcPts val="200"/>
                        </a:spcBef>
                        <a:spcAft>
                          <a:spcPts val="200"/>
                        </a:spcAft>
                      </a:pPr>
                      <a:r>
                        <a:rPr lang="en-GB" sz="2000" dirty="0">
                          <a:effectLst/>
                        </a:rPr>
                        <a:t>Ending time of the convulsion ± SD (immobility) (min)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25</a:t>
                      </a:r>
                      <a:r>
                        <a:rPr lang="tr-TR" sz="2000" b="1" dirty="0" smtClean="0">
                          <a:effectLst/>
                        </a:rPr>
                        <a:t>.</a:t>
                      </a:r>
                      <a:r>
                        <a:rPr lang="en-GB" sz="2000" b="1" dirty="0" smtClean="0">
                          <a:effectLst/>
                        </a:rPr>
                        <a:t>35 </a:t>
                      </a:r>
                      <a:r>
                        <a:rPr lang="en-GB" sz="2000" b="1" dirty="0">
                          <a:effectLst/>
                        </a:rPr>
                        <a:t>± </a:t>
                      </a:r>
                      <a:r>
                        <a:rPr lang="en-GB" sz="2000" b="1" dirty="0" smtClean="0">
                          <a:effectLst/>
                        </a:rPr>
                        <a:t>04</a:t>
                      </a:r>
                      <a:r>
                        <a:rPr lang="tr-TR" sz="2000" b="1" dirty="0" smtClean="0">
                          <a:effectLst/>
                        </a:rPr>
                        <a:t>.</a:t>
                      </a:r>
                      <a:r>
                        <a:rPr lang="en-GB" sz="2000" b="1" dirty="0" smtClean="0">
                          <a:effectLst/>
                        </a:rPr>
                        <a:t>43</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21</a:t>
                      </a:r>
                      <a:r>
                        <a:rPr lang="tr-TR" sz="2000" b="1" dirty="0" smtClean="0">
                          <a:effectLst/>
                        </a:rPr>
                        <a:t>.</a:t>
                      </a:r>
                      <a:r>
                        <a:rPr lang="en-GB" sz="2000" b="1" dirty="0" smtClean="0">
                          <a:effectLst/>
                        </a:rPr>
                        <a:t>21 </a:t>
                      </a:r>
                      <a:r>
                        <a:rPr lang="en-GB" sz="2000" b="1" dirty="0">
                          <a:effectLst/>
                        </a:rPr>
                        <a:t>± </a:t>
                      </a:r>
                      <a:r>
                        <a:rPr lang="en-GB" sz="2000" b="1" dirty="0" smtClean="0">
                          <a:effectLst/>
                        </a:rPr>
                        <a:t>08</a:t>
                      </a:r>
                      <a:r>
                        <a:rPr lang="tr-TR" sz="2000" b="1" dirty="0" smtClean="0">
                          <a:effectLst/>
                        </a:rPr>
                        <a:t>.</a:t>
                      </a:r>
                      <a:r>
                        <a:rPr lang="en-GB" sz="2000" b="1" dirty="0" smtClean="0">
                          <a:effectLst/>
                        </a:rPr>
                        <a:t>51</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17</a:t>
                      </a:r>
                      <a:r>
                        <a:rPr lang="tr-TR" sz="2000" b="1" dirty="0" smtClean="0">
                          <a:effectLst/>
                        </a:rPr>
                        <a:t>.</a:t>
                      </a:r>
                      <a:r>
                        <a:rPr lang="en-GB" sz="2000" b="1" dirty="0" smtClean="0">
                          <a:effectLst/>
                        </a:rPr>
                        <a:t>59 </a:t>
                      </a:r>
                      <a:r>
                        <a:rPr lang="en-GB" sz="2000" b="1" dirty="0">
                          <a:effectLst/>
                        </a:rPr>
                        <a:t>± </a:t>
                      </a:r>
                      <a:r>
                        <a:rPr lang="en-GB" sz="2000" b="1" dirty="0" smtClean="0">
                          <a:effectLst/>
                        </a:rPr>
                        <a:t>09</a:t>
                      </a:r>
                      <a:r>
                        <a:rPr lang="tr-TR" sz="2000" b="1" dirty="0" smtClean="0">
                          <a:effectLst/>
                        </a:rPr>
                        <a:t>.</a:t>
                      </a:r>
                      <a:r>
                        <a:rPr lang="en-GB" sz="2000" b="1" dirty="0" smtClean="0">
                          <a:effectLst/>
                        </a:rPr>
                        <a:t>36</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781113">
                <a:tc>
                  <a:txBody>
                    <a:bodyPr/>
                    <a:lstStyle/>
                    <a:p>
                      <a:pPr algn="ctr">
                        <a:lnSpc>
                          <a:spcPct val="107000"/>
                        </a:lnSpc>
                        <a:spcBef>
                          <a:spcPts val="200"/>
                        </a:spcBef>
                        <a:spcAft>
                          <a:spcPts val="200"/>
                        </a:spcAft>
                      </a:pPr>
                      <a:r>
                        <a:rPr lang="en-GB" sz="2000" dirty="0">
                          <a:effectLst/>
                        </a:rPr>
                        <a:t>Duration of severe convulsion ± SD (min)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02</a:t>
                      </a:r>
                      <a:r>
                        <a:rPr lang="tr-TR" sz="2000" b="1" dirty="0" smtClean="0">
                          <a:effectLst/>
                        </a:rPr>
                        <a:t>.</a:t>
                      </a:r>
                      <a:r>
                        <a:rPr lang="en-GB" sz="2000" b="1" dirty="0" smtClean="0">
                          <a:effectLst/>
                        </a:rPr>
                        <a:t>37 </a:t>
                      </a:r>
                      <a:r>
                        <a:rPr lang="en-GB" sz="2000" b="1" dirty="0">
                          <a:effectLst/>
                        </a:rPr>
                        <a:t>± </a:t>
                      </a:r>
                      <a:r>
                        <a:rPr lang="en-GB" sz="2000" b="1" dirty="0" smtClean="0">
                          <a:effectLst/>
                        </a:rPr>
                        <a:t>01</a:t>
                      </a:r>
                      <a:r>
                        <a:rPr lang="tr-TR" sz="2000" b="1" dirty="0" smtClean="0">
                          <a:effectLst/>
                        </a:rPr>
                        <a:t>.</a:t>
                      </a:r>
                      <a:r>
                        <a:rPr lang="en-GB" sz="2000" b="1" dirty="0" smtClean="0">
                          <a:effectLst/>
                        </a:rPr>
                        <a:t>34</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04</a:t>
                      </a:r>
                      <a:r>
                        <a:rPr lang="tr-TR" sz="2000" b="1" dirty="0" smtClean="0">
                          <a:effectLst/>
                        </a:rPr>
                        <a:t>.</a:t>
                      </a:r>
                      <a:r>
                        <a:rPr lang="en-GB" sz="2000" b="1" dirty="0" smtClean="0">
                          <a:effectLst/>
                        </a:rPr>
                        <a:t>25 </a:t>
                      </a:r>
                      <a:r>
                        <a:rPr lang="en-GB" sz="2000" b="1" dirty="0">
                          <a:effectLst/>
                        </a:rPr>
                        <a:t>± </a:t>
                      </a:r>
                      <a:r>
                        <a:rPr lang="en-GB" sz="2000" b="1" dirty="0" smtClean="0">
                          <a:effectLst/>
                        </a:rPr>
                        <a:t>01</a:t>
                      </a:r>
                      <a:r>
                        <a:rPr lang="tr-TR" sz="2000" b="1" dirty="0" smtClean="0">
                          <a:effectLst/>
                        </a:rPr>
                        <a:t>.</a:t>
                      </a:r>
                      <a:r>
                        <a:rPr lang="en-GB" sz="2000" b="1" dirty="0" smtClean="0">
                          <a:effectLst/>
                        </a:rPr>
                        <a:t>57</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01</a:t>
                      </a:r>
                      <a:r>
                        <a:rPr lang="tr-TR" sz="2000" b="1" dirty="0" smtClean="0">
                          <a:effectLst/>
                        </a:rPr>
                        <a:t>.</a:t>
                      </a:r>
                      <a:r>
                        <a:rPr lang="en-GB" sz="2000" b="1" dirty="0" smtClean="0">
                          <a:effectLst/>
                        </a:rPr>
                        <a:t>35 </a:t>
                      </a:r>
                      <a:r>
                        <a:rPr lang="en-GB" sz="2000" b="1" dirty="0">
                          <a:effectLst/>
                        </a:rPr>
                        <a:t>± </a:t>
                      </a:r>
                      <a:r>
                        <a:rPr lang="en-GB" sz="2000" b="1" dirty="0" smtClean="0">
                          <a:effectLst/>
                        </a:rPr>
                        <a:t>01</a:t>
                      </a:r>
                      <a:r>
                        <a:rPr lang="tr-TR" sz="2000" b="1" dirty="0" smtClean="0">
                          <a:effectLst/>
                        </a:rPr>
                        <a:t>.</a:t>
                      </a:r>
                      <a:r>
                        <a:rPr lang="en-GB" sz="2000" b="1" dirty="0" smtClean="0">
                          <a:effectLst/>
                        </a:rPr>
                        <a:t>02</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520742">
                <a:tc>
                  <a:txBody>
                    <a:bodyPr/>
                    <a:lstStyle/>
                    <a:p>
                      <a:pPr algn="ctr">
                        <a:lnSpc>
                          <a:spcPct val="107000"/>
                        </a:lnSpc>
                        <a:spcBef>
                          <a:spcPts val="200"/>
                        </a:spcBef>
                        <a:spcAft>
                          <a:spcPts val="200"/>
                        </a:spcAft>
                      </a:pPr>
                      <a:r>
                        <a:rPr lang="en-GB" sz="2000" dirty="0">
                          <a:effectLst/>
                        </a:rPr>
                        <a:t>Time of death ± SD (min)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smtClean="0">
                          <a:effectLst/>
                        </a:rPr>
                        <a:t>10</a:t>
                      </a:r>
                      <a:r>
                        <a:rPr lang="tr-TR" sz="2000" b="1" dirty="0" smtClean="0">
                          <a:effectLst/>
                        </a:rPr>
                        <a:t>.</a:t>
                      </a:r>
                      <a:r>
                        <a:rPr lang="en-GB" sz="2000" b="1" dirty="0" smtClean="0">
                          <a:effectLst/>
                        </a:rPr>
                        <a:t>58</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a:effectLst/>
                        </a:rPr>
                        <a:t>12:42</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a:effectLst/>
                        </a:rPr>
                        <a:t>-</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r h="433952">
                <a:tc>
                  <a:txBody>
                    <a:bodyPr/>
                    <a:lstStyle/>
                    <a:p>
                      <a:pPr algn="ctr">
                        <a:lnSpc>
                          <a:spcPct val="107000"/>
                        </a:lnSpc>
                        <a:spcBef>
                          <a:spcPts val="200"/>
                        </a:spcBef>
                        <a:spcAft>
                          <a:spcPts val="200"/>
                        </a:spcAft>
                      </a:pPr>
                      <a:r>
                        <a:rPr lang="en-GB" sz="2000" dirty="0">
                          <a:effectLst/>
                        </a:rPr>
                        <a:t>Mortality ratio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a:effectLst/>
                        </a:rPr>
                        <a:t>4/7 (57.1)</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a:effectLst/>
                        </a:rPr>
                        <a:t>3/7 (42.8)</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c>
                  <a:txBody>
                    <a:bodyPr/>
                    <a:lstStyle/>
                    <a:p>
                      <a:pPr algn="ctr">
                        <a:lnSpc>
                          <a:spcPct val="107000"/>
                        </a:lnSpc>
                        <a:spcBef>
                          <a:spcPts val="200"/>
                        </a:spcBef>
                        <a:spcAft>
                          <a:spcPts val="200"/>
                        </a:spcAft>
                      </a:pPr>
                      <a:r>
                        <a:rPr lang="en-GB" sz="2000" b="1" dirty="0">
                          <a:effectLst/>
                        </a:rPr>
                        <a:t>0/7 (0)</a:t>
                      </a:r>
                      <a:endParaRPr lang="tr-T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cell3D prstMaterial="dkEdge">
                      <a:bevel/>
                      <a:lightRig rig="flood" dir="t"/>
                    </a:cell3D>
                  </a:tcPr>
                </a:tc>
              </a:tr>
            </a:tbl>
          </a:graphicData>
        </a:graphic>
      </p:graphicFrame>
      <p:sp>
        <p:nvSpPr>
          <p:cNvPr id="4" name="Rectangle 1"/>
          <p:cNvSpPr>
            <a:spLocks noChangeArrowheads="1"/>
          </p:cNvSpPr>
          <p:nvPr/>
        </p:nvSpPr>
        <p:spPr bwMode="auto">
          <a:xfrm>
            <a:off x="76200" y="4450377"/>
            <a:ext cx="4463017"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sz="1400" i="0" u="none" strike="noStrike" cap="none" normalizeH="0" baseline="0" dirty="0" smtClean="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PBS: Phosphate buffer saline, SD: Standard deviation</a:t>
            </a:r>
            <a:endParaRPr kumimoji="0" lang="en-GB" sz="1400" i="0" u="none" strike="noStrike" cap="none" normalizeH="0" baseline="0" dirty="0" smtClean="0">
              <a:ln>
                <a:noFill/>
              </a:ln>
              <a:solidFill>
                <a:schemeClr val="bg1"/>
              </a:solidFill>
              <a:effectLst/>
              <a:latin typeface="Arial" panose="020B0604020202020204" pitchFamily="34" charset="0"/>
            </a:endParaRPr>
          </a:p>
        </p:txBody>
      </p:sp>
      <p:pic>
        <p:nvPicPr>
          <p:cNvPr id="7" name="Resim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23451" y="0"/>
            <a:ext cx="1371600" cy="1358538"/>
          </a:xfrm>
          <a:prstGeom prst="ellipse">
            <a:avLst/>
          </a:prstGeom>
          <a:ln>
            <a:noFill/>
          </a:ln>
          <a:effectLst>
            <a:softEdge rad="112500"/>
          </a:effectLst>
        </p:spPr>
      </p:pic>
      <p:graphicFrame>
        <p:nvGraphicFramePr>
          <p:cNvPr id="2" name="Tablo 1"/>
          <p:cNvGraphicFramePr>
            <a:graphicFrameLocks noGrp="1"/>
          </p:cNvGraphicFramePr>
          <p:nvPr>
            <p:extLst>
              <p:ext uri="{D42A27DB-BD31-4B8C-83A1-F6EECF244321}">
                <p14:modId xmlns="" xmlns:p14="http://schemas.microsoft.com/office/powerpoint/2010/main" val="3445596651"/>
              </p:ext>
            </p:extLst>
          </p:nvPr>
        </p:nvGraphicFramePr>
        <p:xfrm>
          <a:off x="152400" y="4946848"/>
          <a:ext cx="8839200" cy="1530548"/>
        </p:xfrm>
        <a:graphic>
          <a:graphicData uri="http://schemas.openxmlformats.org/drawingml/2006/table">
            <a:tbl>
              <a:tblPr firstRow="1" firstCol="1" bandRow="1">
                <a:tableStyleId>{21E4AEA4-8DFA-4A89-87EB-49C32662AFE0}</a:tableStyleId>
              </a:tblPr>
              <a:tblGrid>
                <a:gridCol w="1797076"/>
                <a:gridCol w="1359877"/>
                <a:gridCol w="2974731"/>
                <a:gridCol w="2707516"/>
              </a:tblGrid>
              <a:tr h="307738">
                <a:tc>
                  <a:txBody>
                    <a:bodyPr/>
                    <a:lstStyle/>
                    <a:p>
                      <a:pPr algn="ctr">
                        <a:lnSpc>
                          <a:spcPct val="107000"/>
                        </a:lnSpc>
                        <a:spcBef>
                          <a:spcPts val="600"/>
                        </a:spcBef>
                        <a:spcAft>
                          <a:spcPts val="600"/>
                        </a:spcAft>
                      </a:pPr>
                      <a:r>
                        <a:rPr lang="tr-TR" sz="1800" dirty="0">
                          <a:effectLst/>
                        </a:rPr>
                        <a:t> </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gridSpan="3">
                  <a:txBody>
                    <a:bodyPr/>
                    <a:lstStyle/>
                    <a:p>
                      <a:pPr algn="ctr">
                        <a:lnSpc>
                          <a:spcPct val="107000"/>
                        </a:lnSpc>
                        <a:spcBef>
                          <a:spcPts val="600"/>
                        </a:spcBef>
                        <a:spcAft>
                          <a:spcPts val="600"/>
                        </a:spcAft>
                      </a:pPr>
                      <a:r>
                        <a:rPr lang="tr-TR" sz="2000" b="1" dirty="0" smtClean="0">
                          <a:solidFill>
                            <a:schemeClr val="tx1"/>
                          </a:solidFill>
                          <a:effectLst/>
                        </a:rPr>
                        <a:t>HNT-GABA</a:t>
                      </a:r>
                      <a:r>
                        <a:rPr lang="tr-TR" sz="2000" b="1" baseline="0" dirty="0" smtClean="0">
                          <a:solidFill>
                            <a:schemeClr val="tx1"/>
                          </a:solidFill>
                          <a:effectLst/>
                        </a:rPr>
                        <a:t> H1</a:t>
                      </a:r>
                      <a:endParaRPr lang="tr-TR"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hMerge="1">
                  <a:txBody>
                    <a:bodyPr/>
                    <a:lstStyle/>
                    <a:p>
                      <a:endParaRPr lang="tr-TR"/>
                    </a:p>
                  </a:txBody>
                  <a:tcPr/>
                </a:tc>
                <a:tc hMerge="1">
                  <a:txBody>
                    <a:bodyPr/>
                    <a:lstStyle/>
                    <a:p>
                      <a:endParaRPr lang="tr-TR"/>
                    </a:p>
                  </a:txBody>
                  <a:tcPr/>
                </a:tc>
              </a:tr>
              <a:tr h="548533">
                <a:tc>
                  <a:txBody>
                    <a:bodyPr/>
                    <a:lstStyle/>
                    <a:p>
                      <a:pPr algn="ctr">
                        <a:lnSpc>
                          <a:spcPct val="107000"/>
                        </a:lnSpc>
                        <a:spcBef>
                          <a:spcPts val="600"/>
                        </a:spcBef>
                        <a:spcAft>
                          <a:spcPts val="600"/>
                        </a:spcAft>
                      </a:pPr>
                      <a:r>
                        <a:rPr lang="tr-TR" sz="1800" dirty="0">
                          <a:effectLst/>
                        </a:rPr>
                        <a:t> </a:t>
                      </a:r>
                      <a:r>
                        <a:rPr lang="tr-TR" sz="1800" dirty="0" err="1" smtClean="0">
                          <a:effectLst/>
                        </a:rPr>
                        <a:t>Groups</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Bef>
                          <a:spcPts val="600"/>
                        </a:spcBef>
                        <a:spcAft>
                          <a:spcPts val="600"/>
                        </a:spcAft>
                      </a:pPr>
                      <a:r>
                        <a:rPr lang="tr-TR" sz="1800" b="1" dirty="0" err="1" smtClean="0">
                          <a:effectLst/>
                        </a:rPr>
                        <a:t>Latency</a:t>
                      </a:r>
                      <a:r>
                        <a:rPr lang="tr-TR" sz="1800" b="1" dirty="0" smtClean="0">
                          <a:effectLst/>
                        </a:rPr>
                        <a:t> ± SD (</a:t>
                      </a:r>
                      <a:r>
                        <a:rPr lang="tr-TR" sz="1800" b="1" dirty="0" err="1" smtClean="0">
                          <a:effectLst/>
                        </a:rPr>
                        <a:t>min</a:t>
                      </a:r>
                      <a:r>
                        <a:rPr lang="tr-TR" sz="1800" b="1" dirty="0" smtClean="0">
                          <a:effectLst/>
                        </a:rPr>
                        <a:t>)</a:t>
                      </a:r>
                    </a:p>
                  </a:txBody>
                  <a:tcPr marL="64857" marR="64857" marT="0" marB="0" anchor="ctr">
                    <a:cell3D prstMaterial="dkEdge">
                      <a:bevel/>
                      <a:lightRig rig="flood" dir="t"/>
                    </a:cell3D>
                  </a:tcPr>
                </a:tc>
                <a:tc>
                  <a:txBody>
                    <a:bodyPr/>
                    <a:lstStyle/>
                    <a:p>
                      <a:pPr algn="ctr">
                        <a:lnSpc>
                          <a:spcPct val="107000"/>
                        </a:lnSpc>
                        <a:spcAft>
                          <a:spcPts val="0"/>
                        </a:spcAft>
                      </a:pPr>
                      <a:r>
                        <a:rPr lang="en-US" sz="1800" b="1" dirty="0" smtClean="0">
                          <a:effectLst/>
                        </a:rPr>
                        <a:t>Ending time of the convulsion ± SD (immobility) (min)</a:t>
                      </a:r>
                    </a:p>
                  </a:txBody>
                  <a:tcPr marL="64857" marR="64857" marT="0" marB="0" anchor="ctr">
                    <a:cell3D prstMaterial="dkEdge">
                      <a:bevel/>
                      <a:lightRig rig="flood" dir="t"/>
                    </a:cell3D>
                  </a:tcPr>
                </a:tc>
                <a:tc>
                  <a:txBody>
                    <a:bodyPr/>
                    <a:lstStyle/>
                    <a:p>
                      <a:pPr marL="0" marR="0" indent="0" algn="ctr" defTabSz="914400" rtl="0" eaLnBrk="1" fontAlgn="auto" latinLnBrk="0" hangingPunct="1">
                        <a:lnSpc>
                          <a:spcPct val="107000"/>
                        </a:lnSpc>
                        <a:spcBef>
                          <a:spcPts val="600"/>
                        </a:spcBef>
                        <a:spcAft>
                          <a:spcPts val="600"/>
                        </a:spcAft>
                        <a:buClrTx/>
                        <a:buSzTx/>
                        <a:buFontTx/>
                        <a:buNone/>
                        <a:tabLst/>
                        <a:defRPr/>
                      </a:pPr>
                      <a:r>
                        <a:rPr lang="en-GB" sz="1800" b="1" dirty="0" smtClean="0">
                          <a:effectLst/>
                        </a:rPr>
                        <a:t>Duration of severe convulsion ± SD (min)</a:t>
                      </a:r>
                      <a:endParaRPr lang="tr-TR" sz="1800" b="1"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r>
              <a:tr h="309680">
                <a:tc>
                  <a:txBody>
                    <a:bodyPr/>
                    <a:lstStyle/>
                    <a:p>
                      <a:pPr marL="381635" indent="-381635" algn="ctr">
                        <a:lnSpc>
                          <a:spcPct val="107000"/>
                        </a:lnSpc>
                        <a:spcBef>
                          <a:spcPts val="600"/>
                        </a:spcBef>
                        <a:spcAft>
                          <a:spcPts val="600"/>
                        </a:spcAft>
                      </a:pPr>
                      <a:r>
                        <a:rPr lang="tr-TR" sz="1800" dirty="0" smtClean="0">
                          <a:effectLst/>
                        </a:rPr>
                        <a:t>PBS</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Bef>
                          <a:spcPts val="600"/>
                        </a:spcBef>
                        <a:spcAft>
                          <a:spcPts val="600"/>
                        </a:spcAft>
                      </a:pPr>
                      <a:r>
                        <a:rPr lang="tr-TR" sz="1800" dirty="0" smtClean="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Aft>
                          <a:spcPts val="0"/>
                        </a:spcAft>
                      </a:pPr>
                      <a:r>
                        <a:rPr lang="tr-TR" sz="1800" dirty="0" smtClean="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Aft>
                          <a:spcPts val="0"/>
                        </a:spcAft>
                      </a:pPr>
                      <a:r>
                        <a:rPr lang="tr-TR" sz="1800" dirty="0" smtClean="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r>
              <a:tr h="307738">
                <a:tc>
                  <a:txBody>
                    <a:bodyPr/>
                    <a:lstStyle/>
                    <a:p>
                      <a:pPr algn="ctr">
                        <a:lnSpc>
                          <a:spcPct val="107000"/>
                        </a:lnSpc>
                        <a:spcBef>
                          <a:spcPts val="600"/>
                        </a:spcBef>
                        <a:spcAft>
                          <a:spcPts val="600"/>
                        </a:spcAft>
                      </a:pPr>
                      <a:r>
                        <a:rPr lang="tr-TR" sz="1800" dirty="0" smtClean="0">
                          <a:effectLst/>
                        </a:rPr>
                        <a:t>GABA </a:t>
                      </a:r>
                      <a:r>
                        <a:rPr lang="tr-TR" sz="1800" dirty="0" err="1" smtClean="0">
                          <a:effectLst/>
                        </a:rPr>
                        <a:t>solution</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Bef>
                          <a:spcPts val="600"/>
                        </a:spcBef>
                        <a:spcAft>
                          <a:spcPts val="600"/>
                        </a:spcAft>
                      </a:pPr>
                      <a:r>
                        <a:rPr lang="tr-TR" sz="1800" dirty="0" smtClean="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Aft>
                          <a:spcPts val="0"/>
                        </a:spcAft>
                      </a:pPr>
                      <a:r>
                        <a:rPr lang="tr-TR" sz="1800" dirty="0" smtClean="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c>
                  <a:txBody>
                    <a:bodyPr/>
                    <a:lstStyle/>
                    <a:p>
                      <a:pPr algn="ctr">
                        <a:lnSpc>
                          <a:spcPct val="107000"/>
                        </a:lnSpc>
                        <a:spcAft>
                          <a:spcPts val="0"/>
                        </a:spcAft>
                      </a:pPr>
                      <a:r>
                        <a:rPr lang="tr-TR" sz="1800" dirty="0">
                          <a:effectLst/>
                        </a:rPr>
                        <a:t>**</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857" marR="64857" marT="0" marB="0" anchor="ctr">
                    <a:cell3D prstMaterial="dkEdge">
                      <a:bevel/>
                      <a:lightRig rig="flood" dir="t"/>
                    </a:cell3D>
                  </a:tcPr>
                </a:tc>
              </a:tr>
            </a:tbl>
          </a:graphicData>
        </a:graphic>
      </p:graphicFrame>
      <p:sp>
        <p:nvSpPr>
          <p:cNvPr id="6" name="Dikdörtgen 5"/>
          <p:cNvSpPr/>
          <p:nvPr/>
        </p:nvSpPr>
        <p:spPr>
          <a:xfrm>
            <a:off x="0" y="6462123"/>
            <a:ext cx="8001000" cy="322845"/>
          </a:xfrm>
          <a:prstGeom prst="rect">
            <a:avLst/>
          </a:prstGeom>
        </p:spPr>
        <p:txBody>
          <a:bodyPr wrap="square">
            <a:spAutoFit/>
          </a:bodyPr>
          <a:lstStyle/>
          <a:p>
            <a:pPr marL="90170" algn="just">
              <a:lnSpc>
                <a:spcPct val="107000"/>
              </a:lnSpc>
              <a:spcBef>
                <a:spcPts val="600"/>
              </a:spcBef>
              <a:spcAft>
                <a:spcPts val="600"/>
              </a:spcAft>
            </a:pPr>
            <a:r>
              <a:rPr lang="en-GB" sz="14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S</a:t>
            </a:r>
            <a:r>
              <a:rPr lang="tr-TR"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D</a:t>
            </a:r>
            <a:r>
              <a:rPr lang="en-GB" sz="14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 </a:t>
            </a:r>
            <a:r>
              <a:rPr lang="en-GB" sz="1400" dirty="0" err="1">
                <a:solidFill>
                  <a:schemeClr val="bg1"/>
                </a:solidFill>
                <a:latin typeface="Arial" panose="020B0604020202020204" pitchFamily="34" charset="0"/>
                <a:ea typeface="Calibri" panose="020F0502020204030204" pitchFamily="34" charset="0"/>
                <a:cs typeface="Times New Roman" panose="02020603050405020304" pitchFamily="18" charset="0"/>
              </a:rPr>
              <a:t>Standart</a:t>
            </a:r>
            <a:r>
              <a:rPr lang="en-GB"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 </a:t>
            </a:r>
            <a:r>
              <a:rPr lang="tr-TR" sz="1400" dirty="0" err="1" smtClean="0">
                <a:solidFill>
                  <a:schemeClr val="bg1"/>
                </a:solidFill>
                <a:latin typeface="Arial" panose="020B0604020202020204" pitchFamily="34" charset="0"/>
                <a:ea typeface="Calibri" panose="020F0502020204030204" pitchFamily="34" charset="0"/>
                <a:cs typeface="Times New Roman" panose="02020603050405020304" pitchFamily="18" charset="0"/>
              </a:rPr>
              <a:t>deviation</a:t>
            </a:r>
            <a:r>
              <a:rPr lang="en-GB" sz="14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 </a:t>
            </a:r>
            <a:r>
              <a:rPr lang="en-GB"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p &gt; 0.05: No significant difference, *: p &lt; 0.05, **: p &lt; 0.01, ***: p &lt; 0.001 </a:t>
            </a:r>
            <a:endParaRPr lang="tr-TR"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226879079"/>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utoShape 68"/>
          <p:cNvSpPr>
            <a:spLocks noChangeArrowheads="1"/>
          </p:cNvSpPr>
          <p:nvPr/>
        </p:nvSpPr>
        <p:spPr bwMode="gray">
          <a:xfrm>
            <a:off x="1752600" y="533400"/>
            <a:ext cx="67056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defRPr/>
            </a:pPr>
            <a:r>
              <a:rPr kumimoji="1" lang="tr-TR" altLang="ko-KR" sz="3600" b="1" i="1" dirty="0" smtClean="0">
                <a:solidFill>
                  <a:schemeClr val="bg1"/>
                </a:solidFill>
                <a:ea typeface="굴림" pitchFamily="34" charset="-127"/>
              </a:rPr>
              <a:t>GABA AMOUNT in </a:t>
            </a:r>
            <a:r>
              <a:rPr kumimoji="1" lang="tr-TR" altLang="ko-KR" sz="3600" b="1" i="1" dirty="0" err="1" smtClean="0">
                <a:solidFill>
                  <a:schemeClr val="bg1"/>
                </a:solidFill>
                <a:ea typeface="굴림" pitchFamily="34" charset="-127"/>
              </a:rPr>
              <a:t>Stratum</a:t>
            </a:r>
            <a:r>
              <a:rPr kumimoji="1" lang="tr-TR" altLang="ko-KR" sz="3600" b="1" i="1" dirty="0" smtClean="0">
                <a:solidFill>
                  <a:schemeClr val="bg1"/>
                </a:solidFill>
                <a:ea typeface="굴림" pitchFamily="34" charset="-127"/>
              </a:rPr>
              <a:t> Corsatum</a:t>
            </a:r>
            <a:endParaRPr kumimoji="1" lang="en-US" altLang="ko-KR" sz="3600" b="1" dirty="0">
              <a:solidFill>
                <a:schemeClr val="bg1"/>
              </a:solidFill>
              <a:ea typeface="굴림" pitchFamily="34" charset="-127"/>
            </a:endParaRPr>
          </a:p>
        </p:txBody>
      </p:sp>
      <p:graphicFrame>
        <p:nvGraphicFramePr>
          <p:cNvPr id="7" name="Grafik 6"/>
          <p:cNvGraphicFramePr/>
          <p:nvPr>
            <p:extLst>
              <p:ext uri="{D42A27DB-BD31-4B8C-83A1-F6EECF244321}">
                <p14:modId xmlns="" xmlns:p14="http://schemas.microsoft.com/office/powerpoint/2010/main" val="1513114174"/>
              </p:ext>
            </p:extLst>
          </p:nvPr>
        </p:nvGraphicFramePr>
        <p:xfrm>
          <a:off x="1078043" y="1524000"/>
          <a:ext cx="7391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4" name="Metin kutusu 3"/>
          <p:cNvSpPr txBox="1"/>
          <p:nvPr/>
        </p:nvSpPr>
        <p:spPr>
          <a:xfrm>
            <a:off x="582168" y="6548673"/>
            <a:ext cx="8382000" cy="338554"/>
          </a:xfrm>
          <a:prstGeom prst="rect">
            <a:avLst/>
          </a:prstGeom>
          <a:noFill/>
        </p:spPr>
        <p:txBody>
          <a:bodyPr wrap="square" rtlCol="0">
            <a:spAutoFit/>
          </a:bodyPr>
          <a:lstStyle/>
          <a:p>
            <a:pPr>
              <a:spcBef>
                <a:spcPts val="600"/>
              </a:spcBef>
            </a:pPr>
            <a:r>
              <a:rPr lang="en-US" sz="1600" b="1" dirty="0" smtClean="0">
                <a:solidFill>
                  <a:schemeClr val="bg1"/>
                </a:solidFill>
              </a:rPr>
              <a:t>4TH INTERNATIONAL </a:t>
            </a:r>
            <a:r>
              <a:rPr lang="tr-TR" sz="1600" b="1" dirty="0" smtClean="0">
                <a:solidFill>
                  <a:schemeClr val="bg1"/>
                </a:solidFill>
              </a:rPr>
              <a:t>C</a:t>
            </a:r>
            <a:r>
              <a:rPr lang="en-US" sz="1600" b="1" dirty="0" smtClean="0">
                <a:solidFill>
                  <a:schemeClr val="bg1"/>
                </a:solidFill>
              </a:rPr>
              <a:t>ONFERENCE &amp; EXHIBITION ON NEUROLOGY AND THERAPEUTICS</a:t>
            </a:r>
            <a:r>
              <a:rPr lang="tr-TR" sz="1600" b="1" dirty="0" smtClean="0">
                <a:solidFill>
                  <a:schemeClr val="bg1"/>
                </a:solidFill>
              </a:rPr>
              <a:t>, ROME</a:t>
            </a:r>
            <a:endParaRPr lang="tr-TR" sz="1600" b="1" dirty="0">
              <a:solidFill>
                <a:schemeClr val="bg1"/>
              </a:solidFill>
            </a:endParaRPr>
          </a:p>
        </p:txBody>
      </p:sp>
    </p:spTree>
    <p:extLst>
      <p:ext uri="{BB962C8B-B14F-4D97-AF65-F5344CB8AC3E}">
        <p14:creationId xmlns="" xmlns:p14="http://schemas.microsoft.com/office/powerpoint/2010/main" val="2614352604"/>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90800" y="1752600"/>
            <a:ext cx="5722620" cy="2438401"/>
          </a:xfrm>
        </p:spPr>
        <p:txBody>
          <a:bodyPr>
            <a:noAutofit/>
          </a:bodyPr>
          <a:lstStyle/>
          <a:p>
            <a:pPr marL="0" indent="0">
              <a:buNone/>
            </a:pPr>
            <a:endParaRPr lang="tr-TR" sz="3600" dirty="0" smtClean="0">
              <a:solidFill>
                <a:schemeClr val="accent5">
                  <a:lumMod val="60000"/>
                  <a:lumOff val="40000"/>
                </a:schemeClr>
              </a:solidFill>
            </a:endParaRPr>
          </a:p>
          <a:p>
            <a:pPr marL="0" indent="0">
              <a:buNone/>
            </a:pPr>
            <a:endParaRPr lang="tr-TR" sz="3600" dirty="0" smtClean="0">
              <a:solidFill>
                <a:schemeClr val="accent5">
                  <a:lumMod val="60000"/>
                  <a:lumOff val="40000"/>
                </a:schemeClr>
              </a:solidFill>
            </a:endParaRPr>
          </a:p>
          <a:p>
            <a:pPr marL="0" indent="0" algn="ctr">
              <a:buNone/>
            </a:pPr>
            <a:r>
              <a:rPr lang="tr-TR" sz="36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tr-TR" sz="5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CONCLUSION</a:t>
            </a:r>
            <a:endParaRPr lang="tr-TR" sz="5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 xmlns:p14="http://schemas.microsoft.com/office/powerpoint/2010/main" val="3225501306"/>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828800" y="1447800"/>
            <a:ext cx="7086600" cy="4876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just">
              <a:lnSpc>
                <a:spcPct val="160000"/>
              </a:lnSpc>
              <a:buFont typeface="Arial" panose="020B0604020202020204" pitchFamily="34" charset="0"/>
              <a:buChar char="•"/>
            </a:pPr>
            <a:endParaRPr lang="tr-TR" altLang="ko-KR" sz="1800" dirty="0">
              <a:solidFill>
                <a:schemeClr val="bg1"/>
              </a:solidFill>
              <a:latin typeface="Arial" charset="0"/>
              <a:ea typeface="굴림" pitchFamily="34" charset="-127"/>
            </a:endParaRPr>
          </a:p>
        </p:txBody>
      </p:sp>
      <p:sp>
        <p:nvSpPr>
          <p:cNvPr id="23" name="AutoShape 68"/>
          <p:cNvSpPr>
            <a:spLocks noChangeArrowheads="1"/>
          </p:cNvSpPr>
          <p:nvPr/>
        </p:nvSpPr>
        <p:spPr bwMode="gray">
          <a:xfrm>
            <a:off x="2656141" y="647791"/>
            <a:ext cx="45720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defRPr/>
            </a:pPr>
            <a:endParaRPr kumimoji="1" lang="en-US" altLang="ko-KR" sz="3500" b="1" dirty="0">
              <a:ln>
                <a:solidFill>
                  <a:srgbClr val="33CCCC"/>
                </a:solidFill>
              </a:ln>
              <a:solidFill>
                <a:schemeClr val="bg1"/>
              </a:solidFill>
              <a:ea typeface="굴림" pitchFamily="34" charset="-127"/>
            </a:endParaRPr>
          </a:p>
        </p:txBody>
      </p:sp>
      <p:sp>
        <p:nvSpPr>
          <p:cNvPr id="5" name="Rectangle 3"/>
          <p:cNvSpPr txBox="1">
            <a:spLocks noChangeArrowheads="1"/>
          </p:cNvSpPr>
          <p:nvPr/>
        </p:nvSpPr>
        <p:spPr>
          <a:xfrm>
            <a:off x="1937880" y="906875"/>
            <a:ext cx="6868439" cy="5618051"/>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spcBef>
                <a:spcPts val="400"/>
              </a:spcBef>
              <a:spcAft>
                <a:spcPts val="400"/>
              </a:spcAft>
              <a:buFont typeface="Arial" panose="020B0604020202020204" pitchFamily="34" charset="0"/>
              <a:buChar char="•"/>
            </a:pPr>
            <a:r>
              <a:rPr lang="tr-TR" altLang="ko-KR" sz="2400" b="1" dirty="0" err="1" smtClean="0">
                <a:solidFill>
                  <a:schemeClr val="bg1"/>
                </a:solidFill>
                <a:latin typeface="Century Gothic" panose="020B0502020202020204" pitchFamily="34" charset="0"/>
                <a:ea typeface="굴림" pitchFamily="34" charset="-127"/>
              </a:rPr>
              <a:t>Nanosize</a:t>
            </a:r>
            <a:endParaRPr lang="tr-TR" altLang="ko-KR" sz="2400" b="1" dirty="0" smtClean="0">
              <a:solidFill>
                <a:schemeClr val="bg1"/>
              </a:solidFill>
              <a:latin typeface="Century Gothic" panose="020B0502020202020204" pitchFamily="34" charset="0"/>
              <a:ea typeface="굴림" pitchFamily="34" charset="-127"/>
            </a:endParaRPr>
          </a:p>
          <a:p>
            <a:pPr marL="342900" indent="-342900" algn="l">
              <a:spcBef>
                <a:spcPts val="400"/>
              </a:spcBef>
              <a:spcAft>
                <a:spcPts val="400"/>
              </a:spcAft>
              <a:buFont typeface="Arial" panose="020B0604020202020204" pitchFamily="34" charset="0"/>
              <a:buChar char="•"/>
            </a:pPr>
            <a:r>
              <a:rPr lang="tr-TR" altLang="ko-KR" sz="2400" b="1" dirty="0" err="1" smtClean="0">
                <a:solidFill>
                  <a:schemeClr val="bg1"/>
                </a:solidFill>
                <a:latin typeface="Century Gothic" panose="020B0502020202020204" pitchFamily="34" charset="0"/>
                <a:ea typeface="굴림" pitchFamily="34" charset="-127"/>
              </a:rPr>
              <a:t>Tubular</a:t>
            </a:r>
            <a:r>
              <a:rPr lang="tr-TR" altLang="ko-KR" sz="2400" b="1" dirty="0" smtClean="0">
                <a:solidFill>
                  <a:schemeClr val="bg1"/>
                </a:solidFill>
                <a:latin typeface="Century Gothic" panose="020B0502020202020204" pitchFamily="34" charset="0"/>
                <a:ea typeface="굴림" pitchFamily="34" charset="-127"/>
              </a:rPr>
              <a:t> </a:t>
            </a:r>
            <a:r>
              <a:rPr lang="tr-TR" altLang="ko-KR" sz="2400" b="1" dirty="0" err="1" smtClean="0">
                <a:solidFill>
                  <a:schemeClr val="bg1"/>
                </a:solidFill>
                <a:latin typeface="Century Gothic" panose="020B0502020202020204" pitchFamily="34" charset="0"/>
                <a:ea typeface="굴림" pitchFamily="34" charset="-127"/>
              </a:rPr>
              <a:t>shape</a:t>
            </a:r>
            <a:endParaRPr lang="tr-TR" altLang="ko-KR" sz="2400" b="1" dirty="0" smtClean="0">
              <a:solidFill>
                <a:schemeClr val="bg1"/>
              </a:solidFill>
              <a:latin typeface="Century Gothic" panose="020B0502020202020204" pitchFamily="34" charset="0"/>
              <a:ea typeface="굴림" pitchFamily="34" charset="-127"/>
            </a:endParaRPr>
          </a:p>
          <a:p>
            <a:pPr marL="342900" indent="-342900" algn="l">
              <a:spcBef>
                <a:spcPts val="400"/>
              </a:spcBef>
              <a:spcAft>
                <a:spcPts val="400"/>
              </a:spcAft>
              <a:buFont typeface="Arial" panose="020B0604020202020204" pitchFamily="34" charset="0"/>
              <a:buChar char="•"/>
            </a:pPr>
            <a:r>
              <a:rPr lang="tr-TR" altLang="ko-KR" sz="2400" b="1" dirty="0" err="1" smtClean="0">
                <a:solidFill>
                  <a:schemeClr val="bg1"/>
                </a:solidFill>
                <a:latin typeface="Century Gothic" panose="020B0502020202020204" pitchFamily="34" charset="0"/>
                <a:ea typeface="굴림" pitchFamily="34" charset="-127"/>
              </a:rPr>
              <a:t>Succesful</a:t>
            </a:r>
            <a:r>
              <a:rPr lang="tr-TR" altLang="ko-KR" sz="2400" b="1" dirty="0" smtClean="0">
                <a:solidFill>
                  <a:schemeClr val="bg1"/>
                </a:solidFill>
                <a:latin typeface="Century Gothic" panose="020B0502020202020204" pitchFamily="34" charset="0"/>
                <a:ea typeface="굴림" pitchFamily="34" charset="-127"/>
              </a:rPr>
              <a:t> </a:t>
            </a:r>
            <a:r>
              <a:rPr lang="tr-TR" altLang="ko-KR" sz="2400" b="1" dirty="0" err="1" smtClean="0">
                <a:solidFill>
                  <a:schemeClr val="bg1"/>
                </a:solidFill>
                <a:latin typeface="Century Gothic" panose="020B0502020202020204" pitchFamily="34" charset="0"/>
                <a:ea typeface="굴림" pitchFamily="34" charset="-127"/>
              </a:rPr>
              <a:t>incorporation</a:t>
            </a:r>
            <a:r>
              <a:rPr lang="tr-TR" altLang="ko-KR" sz="2400" b="1" dirty="0" smtClean="0">
                <a:solidFill>
                  <a:schemeClr val="bg1"/>
                </a:solidFill>
                <a:latin typeface="Century Gothic" panose="020B0502020202020204" pitchFamily="34" charset="0"/>
                <a:ea typeface="굴림" pitchFamily="34" charset="-127"/>
              </a:rPr>
              <a:t> of GABA</a:t>
            </a:r>
          </a:p>
          <a:p>
            <a:pPr marL="342900" indent="-342900" algn="l">
              <a:spcBef>
                <a:spcPts val="400"/>
              </a:spcBef>
              <a:spcAft>
                <a:spcPts val="400"/>
              </a:spcAft>
              <a:buFont typeface="Arial" panose="020B0604020202020204" pitchFamily="34" charset="0"/>
              <a:buChar char="•"/>
            </a:pPr>
            <a:r>
              <a:rPr lang="tr-TR" altLang="ko-KR" sz="2400" b="1" dirty="0" err="1" smtClean="0">
                <a:solidFill>
                  <a:schemeClr val="bg1"/>
                </a:solidFill>
                <a:latin typeface="Century Gothic" panose="020B0502020202020204" pitchFamily="34" charset="0"/>
                <a:ea typeface="굴림" pitchFamily="34" charset="-127"/>
              </a:rPr>
              <a:t>Sustained</a:t>
            </a:r>
            <a:r>
              <a:rPr lang="tr-TR" altLang="ko-KR" sz="2400" b="1" dirty="0" smtClean="0">
                <a:solidFill>
                  <a:schemeClr val="bg1"/>
                </a:solidFill>
                <a:latin typeface="Century Gothic" panose="020B0502020202020204" pitchFamily="34" charset="0"/>
                <a:ea typeface="굴림" pitchFamily="34" charset="-127"/>
              </a:rPr>
              <a:t> </a:t>
            </a:r>
            <a:r>
              <a:rPr lang="tr-TR" altLang="ko-KR" sz="2400" b="1" dirty="0" err="1" smtClean="0">
                <a:solidFill>
                  <a:schemeClr val="bg1"/>
                </a:solidFill>
                <a:latin typeface="Century Gothic" panose="020B0502020202020204" pitchFamily="34" charset="0"/>
                <a:ea typeface="굴림" pitchFamily="34" charset="-127"/>
              </a:rPr>
              <a:t>release</a:t>
            </a:r>
            <a:r>
              <a:rPr lang="tr-TR" altLang="ko-KR" sz="2400" b="1" dirty="0" smtClean="0">
                <a:solidFill>
                  <a:schemeClr val="bg1"/>
                </a:solidFill>
                <a:latin typeface="Century Gothic" panose="020B0502020202020204" pitchFamily="34" charset="0"/>
                <a:ea typeface="굴림" pitchFamily="34" charset="-127"/>
              </a:rPr>
              <a:t> </a:t>
            </a:r>
            <a:r>
              <a:rPr lang="tr-TR" altLang="ko-KR" sz="2400" b="1" dirty="0" err="1" smtClean="0">
                <a:solidFill>
                  <a:schemeClr val="bg1"/>
                </a:solidFill>
                <a:latin typeface="Century Gothic" panose="020B0502020202020204" pitchFamily="34" charset="0"/>
                <a:ea typeface="굴림" pitchFamily="34" charset="-127"/>
              </a:rPr>
              <a:t>manner</a:t>
            </a:r>
            <a:r>
              <a:rPr lang="tr-TR" altLang="ko-KR" sz="2400" b="1" dirty="0" smtClean="0">
                <a:solidFill>
                  <a:schemeClr val="bg1"/>
                </a:solidFill>
                <a:latin typeface="Century Gothic" panose="020B0502020202020204" pitchFamily="34" charset="0"/>
                <a:ea typeface="굴림" pitchFamily="34" charset="-127"/>
              </a:rPr>
              <a:t> </a:t>
            </a:r>
          </a:p>
          <a:p>
            <a:pPr marL="342900" indent="-342900" algn="l">
              <a:spcBef>
                <a:spcPts val="400"/>
              </a:spcBef>
              <a:spcAft>
                <a:spcPts val="400"/>
              </a:spcAft>
              <a:buFont typeface="Arial" panose="020B0604020202020204" pitchFamily="34" charset="0"/>
              <a:buChar char="•"/>
            </a:pPr>
            <a:r>
              <a:rPr lang="tr-TR" altLang="ko-KR" sz="2400" b="1" dirty="0" err="1" smtClean="0">
                <a:solidFill>
                  <a:schemeClr val="bg1"/>
                </a:solidFill>
                <a:latin typeface="Century Gothic" panose="020B0502020202020204" pitchFamily="34" charset="0"/>
                <a:ea typeface="굴림" pitchFamily="34" charset="-127"/>
              </a:rPr>
              <a:t>Low</a:t>
            </a:r>
            <a:r>
              <a:rPr lang="tr-TR" altLang="ko-KR" sz="2400" b="1" dirty="0" smtClean="0">
                <a:solidFill>
                  <a:schemeClr val="bg1"/>
                </a:solidFill>
                <a:latin typeface="Century Gothic" panose="020B0502020202020204" pitchFamily="34" charset="0"/>
                <a:ea typeface="굴림" pitchFamily="34" charset="-127"/>
              </a:rPr>
              <a:t> </a:t>
            </a:r>
            <a:r>
              <a:rPr lang="tr-TR" altLang="ko-KR" sz="2400" b="1" dirty="0" err="1" smtClean="0">
                <a:solidFill>
                  <a:schemeClr val="bg1"/>
                </a:solidFill>
                <a:latin typeface="Century Gothic" panose="020B0502020202020204" pitchFamily="34" charset="0"/>
                <a:ea typeface="굴림" pitchFamily="34" charset="-127"/>
              </a:rPr>
              <a:t>cytotoxicity</a:t>
            </a:r>
            <a:endParaRPr lang="tr-TR" altLang="ko-KR" sz="2400" b="1" dirty="0" smtClean="0">
              <a:solidFill>
                <a:schemeClr val="bg1"/>
              </a:solidFill>
              <a:latin typeface="Century Gothic" panose="020B0502020202020204" pitchFamily="34" charset="0"/>
              <a:ea typeface="굴림" pitchFamily="34" charset="-127"/>
            </a:endParaRPr>
          </a:p>
          <a:p>
            <a:pPr algn="l">
              <a:spcBef>
                <a:spcPts val="400"/>
              </a:spcBef>
              <a:spcAft>
                <a:spcPts val="400"/>
              </a:spcAft>
            </a:pP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a:spcBef>
                <a:spcPts val="400"/>
              </a:spcBef>
              <a:spcAft>
                <a:spcPts val="400"/>
              </a:spcAft>
            </a:pP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defTabSz="363538">
              <a:spcBef>
                <a:spcPts val="400"/>
              </a:spcBef>
              <a:spcAft>
                <a:spcPts val="400"/>
              </a:spcAft>
            </a:pPr>
            <a:r>
              <a:rPr lang="tr-TR" altLang="ko-KR" sz="2400" b="1" dirty="0" smtClean="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smtClean="0">
                <a:solidFill>
                  <a:schemeClr val="accent5">
                    <a:lumMod val="75000"/>
                  </a:schemeClr>
                </a:solidFill>
                <a:latin typeface="Century Gothic" panose="020B0502020202020204" pitchFamily="34" charset="0"/>
                <a:ea typeface="굴림" pitchFamily="34" charset="-127"/>
              </a:rPr>
              <a:t>Brain </a:t>
            </a:r>
            <a:r>
              <a:rPr lang="tr-TR" altLang="ko-KR" sz="2400" b="1" dirty="0" err="1" smtClean="0">
                <a:solidFill>
                  <a:schemeClr val="accent5">
                    <a:lumMod val="75000"/>
                  </a:schemeClr>
                </a:solidFill>
                <a:latin typeface="Century Gothic" panose="020B0502020202020204" pitchFamily="34" charset="0"/>
                <a:ea typeface="굴림" pitchFamily="34" charset="-127"/>
              </a:rPr>
              <a:t>delivery</a:t>
            </a:r>
            <a:r>
              <a:rPr lang="tr-TR" altLang="ko-KR" sz="2400" b="1" dirty="0" smtClean="0">
                <a:solidFill>
                  <a:schemeClr val="accent5">
                    <a:lumMod val="75000"/>
                  </a:schemeClr>
                </a:solidFill>
                <a:latin typeface="Century Gothic" panose="020B0502020202020204" pitchFamily="34" charset="0"/>
                <a:ea typeface="굴림" pitchFamily="34" charset="-127"/>
              </a:rPr>
              <a:t> </a:t>
            </a:r>
            <a:r>
              <a:rPr lang="tr-TR" altLang="ko-KR" sz="2400" b="1" dirty="0" err="1" smtClean="0">
                <a:solidFill>
                  <a:schemeClr val="accent5">
                    <a:lumMod val="75000"/>
                  </a:schemeClr>
                </a:solidFill>
                <a:latin typeface="Century Gothic" panose="020B0502020202020204" pitchFamily="34" charset="0"/>
                <a:ea typeface="굴림" pitchFamily="34" charset="-127"/>
              </a:rPr>
              <a:t>and</a:t>
            </a:r>
            <a:r>
              <a:rPr lang="tr-TR" altLang="ko-KR" sz="2400" b="1" dirty="0" smtClean="0">
                <a:solidFill>
                  <a:schemeClr val="accent5">
                    <a:lumMod val="75000"/>
                  </a:schemeClr>
                </a:solidFill>
                <a:latin typeface="Century Gothic" panose="020B0502020202020204" pitchFamily="34" charset="0"/>
                <a:ea typeface="굴림" pitchFamily="34" charset="-127"/>
              </a:rPr>
              <a:t> </a:t>
            </a:r>
            <a:r>
              <a:rPr lang="tr-TR" altLang="ko-KR" sz="2400" b="1" dirty="0" err="1" smtClean="0">
                <a:solidFill>
                  <a:schemeClr val="accent5">
                    <a:lumMod val="75000"/>
                  </a:schemeClr>
                </a:solidFill>
                <a:latin typeface="Century Gothic" panose="020B0502020202020204" pitchFamily="34" charset="0"/>
                <a:ea typeface="굴림" pitchFamily="34" charset="-127"/>
              </a:rPr>
              <a:t>seizure</a:t>
            </a:r>
            <a:r>
              <a:rPr lang="tr-TR" altLang="ko-KR" sz="2400" b="1" dirty="0" smtClean="0">
                <a:solidFill>
                  <a:schemeClr val="accent5">
                    <a:lumMod val="75000"/>
                  </a:schemeClr>
                </a:solidFill>
                <a:latin typeface="Century Gothic" panose="020B0502020202020204" pitchFamily="34" charset="0"/>
                <a:ea typeface="굴림" pitchFamily="34" charset="-127"/>
              </a:rPr>
              <a:t> </a:t>
            </a:r>
            <a:r>
              <a:rPr lang="tr-TR" altLang="ko-KR" sz="2400" b="1" dirty="0" err="1" smtClean="0">
                <a:solidFill>
                  <a:schemeClr val="accent5">
                    <a:lumMod val="75000"/>
                  </a:schemeClr>
                </a:solidFill>
                <a:latin typeface="Century Gothic" panose="020B0502020202020204" pitchFamily="34" charset="0"/>
                <a:ea typeface="굴림" pitchFamily="34" charset="-127"/>
              </a:rPr>
              <a:t>inhibition</a:t>
            </a: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defTabSz="363538">
              <a:spcBef>
                <a:spcPts val="400"/>
              </a:spcBef>
              <a:spcAft>
                <a:spcPts val="400"/>
              </a:spcAft>
            </a:pPr>
            <a:r>
              <a:rPr lang="tr-TR" altLang="ko-KR" sz="2400" b="1" dirty="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smtClean="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err="1" smtClean="0">
                <a:solidFill>
                  <a:schemeClr val="accent5">
                    <a:lumMod val="75000"/>
                  </a:schemeClr>
                </a:solidFill>
                <a:latin typeface="Century Gothic" panose="020B0502020202020204" pitchFamily="34" charset="0"/>
                <a:ea typeface="굴림" pitchFamily="34" charset="-127"/>
              </a:rPr>
              <a:t>Retardation</a:t>
            </a:r>
            <a:r>
              <a:rPr lang="tr-TR" altLang="ko-KR" sz="2400" b="1" dirty="0" smtClean="0">
                <a:solidFill>
                  <a:schemeClr val="accent5">
                    <a:lumMod val="75000"/>
                  </a:schemeClr>
                </a:solidFill>
                <a:latin typeface="Century Gothic" panose="020B0502020202020204" pitchFamily="34" charset="0"/>
                <a:ea typeface="굴림" pitchFamily="34" charset="-127"/>
              </a:rPr>
              <a:t> of </a:t>
            </a:r>
            <a:r>
              <a:rPr lang="tr-TR" altLang="ko-KR" sz="2400" b="1" dirty="0" err="1" smtClean="0">
                <a:solidFill>
                  <a:schemeClr val="accent5">
                    <a:lumMod val="75000"/>
                  </a:schemeClr>
                </a:solidFill>
                <a:latin typeface="Century Gothic" panose="020B0502020202020204" pitchFamily="34" charset="0"/>
                <a:ea typeface="굴림" pitchFamily="34" charset="-127"/>
              </a:rPr>
              <a:t>latency</a:t>
            </a:r>
            <a:r>
              <a:rPr lang="tr-TR" altLang="ko-KR" sz="2400" b="1" dirty="0" smtClean="0">
                <a:solidFill>
                  <a:schemeClr val="accent5">
                    <a:lumMod val="75000"/>
                  </a:schemeClr>
                </a:solidFill>
                <a:latin typeface="Century Gothic" panose="020B0502020202020204" pitchFamily="34" charset="0"/>
                <a:ea typeface="굴림" pitchFamily="34" charset="-127"/>
              </a:rPr>
              <a:t> time</a:t>
            </a:r>
          </a:p>
          <a:p>
            <a:pPr algn="l" defTabSz="363538">
              <a:spcBef>
                <a:spcPts val="400"/>
              </a:spcBef>
              <a:spcAft>
                <a:spcPts val="400"/>
              </a:spcAft>
            </a:pPr>
            <a:r>
              <a:rPr lang="tr-TR" altLang="ko-KR" sz="2400" b="1" dirty="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smtClean="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err="1" smtClean="0">
                <a:solidFill>
                  <a:schemeClr val="accent5">
                    <a:lumMod val="75000"/>
                  </a:schemeClr>
                </a:solidFill>
                <a:latin typeface="Century Gothic" panose="020B0502020202020204" pitchFamily="34" charset="0"/>
                <a:ea typeface="굴림" pitchFamily="34" charset="-127"/>
              </a:rPr>
              <a:t>Decrease</a:t>
            </a:r>
            <a:r>
              <a:rPr lang="tr-TR" altLang="ko-KR" sz="2400" b="1" dirty="0" smtClean="0">
                <a:solidFill>
                  <a:schemeClr val="accent5">
                    <a:lumMod val="75000"/>
                  </a:schemeClr>
                </a:solidFill>
                <a:latin typeface="Century Gothic" panose="020B0502020202020204" pitchFamily="34" charset="0"/>
                <a:ea typeface="굴림" pitchFamily="34" charset="-127"/>
              </a:rPr>
              <a:t> in </a:t>
            </a:r>
            <a:r>
              <a:rPr lang="tr-TR" altLang="ko-KR" sz="2400" b="1" dirty="0" err="1" smtClean="0">
                <a:solidFill>
                  <a:schemeClr val="accent5">
                    <a:lumMod val="75000"/>
                  </a:schemeClr>
                </a:solidFill>
                <a:latin typeface="Century Gothic" panose="020B0502020202020204" pitchFamily="34" charset="0"/>
                <a:ea typeface="굴림" pitchFamily="34" charset="-127"/>
              </a:rPr>
              <a:t>ending</a:t>
            </a:r>
            <a:r>
              <a:rPr lang="tr-TR" altLang="ko-KR" sz="2400" b="1" dirty="0" smtClean="0">
                <a:solidFill>
                  <a:schemeClr val="accent5">
                    <a:lumMod val="75000"/>
                  </a:schemeClr>
                </a:solidFill>
                <a:latin typeface="Century Gothic" panose="020B0502020202020204" pitchFamily="34" charset="0"/>
                <a:ea typeface="굴림" pitchFamily="34" charset="-127"/>
              </a:rPr>
              <a:t> time of </a:t>
            </a:r>
            <a:r>
              <a:rPr lang="tr-TR" altLang="ko-KR" sz="2400" b="1" dirty="0" err="1" smtClean="0">
                <a:solidFill>
                  <a:schemeClr val="accent5">
                    <a:lumMod val="75000"/>
                  </a:schemeClr>
                </a:solidFill>
                <a:latin typeface="Century Gothic" panose="020B0502020202020204" pitchFamily="34" charset="0"/>
                <a:ea typeface="굴림" pitchFamily="34" charset="-127"/>
              </a:rPr>
              <a:t>convulsion</a:t>
            </a: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defTabSz="363538">
              <a:spcBef>
                <a:spcPts val="400"/>
              </a:spcBef>
              <a:spcAft>
                <a:spcPts val="400"/>
              </a:spcAft>
            </a:pPr>
            <a:r>
              <a:rPr lang="tr-TR" altLang="ko-KR" sz="2400" b="1" dirty="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smtClean="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err="1" smtClean="0">
                <a:solidFill>
                  <a:schemeClr val="accent5">
                    <a:lumMod val="75000"/>
                  </a:schemeClr>
                </a:solidFill>
                <a:latin typeface="Century Gothic" panose="020B0502020202020204" pitchFamily="34" charset="0"/>
                <a:ea typeface="굴림" pitchFamily="34" charset="-127"/>
              </a:rPr>
              <a:t>Decrease</a:t>
            </a:r>
            <a:r>
              <a:rPr lang="tr-TR" altLang="ko-KR" sz="2400" b="1" dirty="0" smtClean="0">
                <a:solidFill>
                  <a:schemeClr val="accent5">
                    <a:lumMod val="75000"/>
                  </a:schemeClr>
                </a:solidFill>
                <a:latin typeface="Century Gothic" panose="020B0502020202020204" pitchFamily="34" charset="0"/>
                <a:ea typeface="굴림" pitchFamily="34" charset="-127"/>
              </a:rPr>
              <a:t> of </a:t>
            </a:r>
            <a:r>
              <a:rPr lang="tr-TR" altLang="ko-KR" sz="2400" b="1" dirty="0" err="1" smtClean="0">
                <a:solidFill>
                  <a:schemeClr val="accent5">
                    <a:lumMod val="75000"/>
                  </a:schemeClr>
                </a:solidFill>
                <a:latin typeface="Century Gothic" panose="020B0502020202020204" pitchFamily="34" charset="0"/>
                <a:ea typeface="굴림" pitchFamily="34" charset="-127"/>
              </a:rPr>
              <a:t>duration</a:t>
            </a:r>
            <a:r>
              <a:rPr lang="tr-TR" altLang="ko-KR" sz="2400" b="1" dirty="0" smtClean="0">
                <a:solidFill>
                  <a:schemeClr val="accent5">
                    <a:lumMod val="75000"/>
                  </a:schemeClr>
                </a:solidFill>
                <a:latin typeface="Century Gothic" panose="020B0502020202020204" pitchFamily="34" charset="0"/>
                <a:ea typeface="굴림" pitchFamily="34" charset="-127"/>
              </a:rPr>
              <a:t> of severe </a:t>
            </a:r>
            <a:r>
              <a:rPr lang="tr-TR" altLang="ko-KR" sz="2400" b="1" dirty="0" err="1" smtClean="0">
                <a:solidFill>
                  <a:schemeClr val="accent5">
                    <a:lumMod val="75000"/>
                  </a:schemeClr>
                </a:solidFill>
                <a:latin typeface="Century Gothic" panose="020B0502020202020204" pitchFamily="34" charset="0"/>
                <a:ea typeface="굴림" pitchFamily="34" charset="-127"/>
              </a:rPr>
              <a:t>convulsion</a:t>
            </a: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defTabSz="363538">
              <a:spcBef>
                <a:spcPts val="400"/>
              </a:spcBef>
              <a:spcAft>
                <a:spcPts val="400"/>
              </a:spcAft>
            </a:pPr>
            <a:r>
              <a:rPr lang="tr-TR" altLang="ko-KR" sz="2400" b="1" dirty="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smtClean="0">
                <a:solidFill>
                  <a:schemeClr val="accent5">
                    <a:lumMod val="75000"/>
                  </a:schemeClr>
                </a:solidFill>
                <a:latin typeface="Century Gothic" panose="020B0502020202020204" pitchFamily="34" charset="0"/>
                <a:ea typeface="굴림" pitchFamily="34" charset="-127"/>
                <a:sym typeface="Wingdings" panose="05000000000000000000" pitchFamily="2" charset="2"/>
              </a:rPr>
              <a:t>	</a:t>
            </a:r>
            <a:r>
              <a:rPr lang="tr-TR" altLang="ko-KR" sz="2400" b="1" dirty="0" err="1" smtClean="0">
                <a:solidFill>
                  <a:schemeClr val="accent5">
                    <a:lumMod val="75000"/>
                  </a:schemeClr>
                </a:solidFill>
                <a:latin typeface="Century Gothic" panose="020B0502020202020204" pitchFamily="34" charset="0"/>
                <a:ea typeface="굴림" pitchFamily="34" charset="-127"/>
              </a:rPr>
              <a:t>Reduction</a:t>
            </a:r>
            <a:r>
              <a:rPr lang="tr-TR" altLang="ko-KR" sz="2400" b="1" dirty="0" smtClean="0">
                <a:solidFill>
                  <a:schemeClr val="accent5">
                    <a:lumMod val="75000"/>
                  </a:schemeClr>
                </a:solidFill>
                <a:latin typeface="Century Gothic" panose="020B0502020202020204" pitchFamily="34" charset="0"/>
                <a:ea typeface="굴림" pitchFamily="34" charset="-127"/>
              </a:rPr>
              <a:t> of </a:t>
            </a:r>
            <a:r>
              <a:rPr lang="tr-TR" altLang="ko-KR" sz="2400" b="1" dirty="0" err="1" smtClean="0">
                <a:solidFill>
                  <a:schemeClr val="accent5">
                    <a:lumMod val="75000"/>
                  </a:schemeClr>
                </a:solidFill>
                <a:latin typeface="Century Gothic" panose="020B0502020202020204" pitchFamily="34" charset="0"/>
                <a:ea typeface="굴림" pitchFamily="34" charset="-127"/>
              </a:rPr>
              <a:t>mortality</a:t>
            </a:r>
            <a:r>
              <a:rPr lang="tr-TR" altLang="ko-KR" sz="2400" b="1" dirty="0" smtClean="0">
                <a:solidFill>
                  <a:schemeClr val="accent5">
                    <a:lumMod val="75000"/>
                  </a:schemeClr>
                </a:solidFill>
                <a:latin typeface="Century Gothic" panose="020B0502020202020204" pitchFamily="34" charset="0"/>
                <a:ea typeface="굴림" pitchFamily="34" charset="-127"/>
              </a:rPr>
              <a:t> </a:t>
            </a:r>
            <a:r>
              <a:rPr lang="tr-TR" altLang="ko-KR" sz="2400" b="1" dirty="0" err="1" smtClean="0">
                <a:solidFill>
                  <a:schemeClr val="accent5">
                    <a:lumMod val="75000"/>
                  </a:schemeClr>
                </a:solidFill>
                <a:latin typeface="Century Gothic" panose="020B0502020202020204" pitchFamily="34" charset="0"/>
                <a:ea typeface="굴림" pitchFamily="34" charset="-127"/>
              </a:rPr>
              <a:t>ratio</a:t>
            </a: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a:spcBef>
                <a:spcPts val="400"/>
              </a:spcBef>
              <a:spcAft>
                <a:spcPts val="400"/>
              </a:spcAft>
            </a:pP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a:spcBef>
                <a:spcPts val="400"/>
              </a:spcBef>
              <a:spcAft>
                <a:spcPts val="400"/>
              </a:spcAft>
            </a:pPr>
            <a:endParaRPr lang="tr-TR" altLang="ko-KR" sz="2400" b="1" dirty="0" smtClean="0">
              <a:solidFill>
                <a:schemeClr val="accent5">
                  <a:lumMod val="75000"/>
                </a:schemeClr>
              </a:solidFill>
              <a:latin typeface="Century Gothic" panose="020B0502020202020204" pitchFamily="34" charset="0"/>
              <a:ea typeface="굴림" pitchFamily="34" charset="-127"/>
            </a:endParaRPr>
          </a:p>
          <a:p>
            <a:pPr algn="l">
              <a:spcBef>
                <a:spcPts val="400"/>
              </a:spcBef>
              <a:spcAft>
                <a:spcPts val="400"/>
              </a:spcAft>
            </a:pPr>
            <a:r>
              <a:rPr lang="tr-TR" altLang="ko-KR" sz="2400" b="1" dirty="0" smtClean="0">
                <a:solidFill>
                  <a:schemeClr val="accent5">
                    <a:lumMod val="75000"/>
                  </a:schemeClr>
                </a:solidFill>
                <a:latin typeface="Century Gothic" panose="020B0502020202020204" pitchFamily="34" charset="0"/>
                <a:ea typeface="굴림" pitchFamily="34" charset="-127"/>
              </a:rPr>
              <a:t> </a:t>
            </a:r>
          </a:p>
        </p:txBody>
      </p:sp>
      <p:sp>
        <p:nvSpPr>
          <p:cNvPr id="6" name="Dikdörtgen 5"/>
          <p:cNvSpPr/>
          <p:nvPr/>
        </p:nvSpPr>
        <p:spPr>
          <a:xfrm>
            <a:off x="1992475" y="215574"/>
            <a:ext cx="3533276" cy="64117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tr-TR" sz="2800" b="1" dirty="0" smtClean="0">
                <a:solidFill>
                  <a:schemeClr val="tx1"/>
                </a:solidFill>
              </a:rPr>
              <a:t>HNT-GABA H1</a:t>
            </a:r>
            <a:endParaRPr lang="tr-TR" sz="2800" b="1" dirty="0">
              <a:solidFill>
                <a:schemeClr val="tx1"/>
              </a:solidFill>
            </a:endParaRPr>
          </a:p>
        </p:txBody>
      </p:sp>
      <p:sp>
        <p:nvSpPr>
          <p:cNvPr id="3" name="Aşağı Ok Belirtme Çizgisi 2"/>
          <p:cNvSpPr/>
          <p:nvPr/>
        </p:nvSpPr>
        <p:spPr>
          <a:xfrm>
            <a:off x="119093" y="3505200"/>
            <a:ext cx="6019798" cy="762000"/>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altLang="ko-KR" sz="2800" b="1" dirty="0">
                <a:solidFill>
                  <a:schemeClr val="tx1">
                    <a:lumMod val="90000"/>
                    <a:lumOff val="10000"/>
                  </a:schemeClr>
                </a:solidFill>
                <a:latin typeface="Century Gothic" panose="020B0502020202020204" pitchFamily="34" charset="0"/>
                <a:ea typeface="굴림" pitchFamily="34" charset="-127"/>
              </a:rPr>
              <a:t>PTZ </a:t>
            </a:r>
            <a:r>
              <a:rPr lang="tr-TR" altLang="ko-KR" sz="2800" b="1" dirty="0" err="1">
                <a:solidFill>
                  <a:schemeClr val="tx1">
                    <a:lumMod val="90000"/>
                    <a:lumOff val="10000"/>
                  </a:schemeClr>
                </a:solidFill>
                <a:latin typeface="Century Gothic" panose="020B0502020202020204" pitchFamily="34" charset="0"/>
                <a:ea typeface="굴림" pitchFamily="34" charset="-127"/>
              </a:rPr>
              <a:t>induced</a:t>
            </a:r>
            <a:r>
              <a:rPr lang="tr-TR" altLang="ko-KR" sz="2800" b="1" dirty="0">
                <a:solidFill>
                  <a:schemeClr val="tx1">
                    <a:lumMod val="90000"/>
                    <a:lumOff val="10000"/>
                  </a:schemeClr>
                </a:solidFill>
                <a:latin typeface="Century Gothic" panose="020B0502020202020204" pitchFamily="34" charset="0"/>
                <a:ea typeface="굴림" pitchFamily="34" charset="-127"/>
              </a:rPr>
              <a:t> </a:t>
            </a:r>
            <a:r>
              <a:rPr lang="tr-TR" altLang="ko-KR" sz="2800" b="1" dirty="0" err="1">
                <a:solidFill>
                  <a:schemeClr val="tx1">
                    <a:lumMod val="90000"/>
                    <a:lumOff val="10000"/>
                  </a:schemeClr>
                </a:solidFill>
                <a:latin typeface="Century Gothic" panose="020B0502020202020204" pitchFamily="34" charset="0"/>
                <a:ea typeface="굴림" pitchFamily="34" charset="-127"/>
              </a:rPr>
              <a:t>epileptic</a:t>
            </a:r>
            <a:r>
              <a:rPr lang="tr-TR" altLang="ko-KR" sz="2800" b="1" dirty="0">
                <a:solidFill>
                  <a:schemeClr val="tx1">
                    <a:lumMod val="90000"/>
                    <a:lumOff val="10000"/>
                  </a:schemeClr>
                </a:solidFill>
                <a:latin typeface="Century Gothic" panose="020B0502020202020204" pitchFamily="34" charset="0"/>
                <a:ea typeface="굴림" pitchFamily="34" charset="-127"/>
              </a:rPr>
              <a:t> </a:t>
            </a:r>
            <a:r>
              <a:rPr lang="tr-TR" altLang="ko-KR" sz="2800" b="1" dirty="0" err="1">
                <a:solidFill>
                  <a:schemeClr val="tx1">
                    <a:lumMod val="90000"/>
                    <a:lumOff val="10000"/>
                  </a:schemeClr>
                </a:solidFill>
                <a:latin typeface="Century Gothic" panose="020B0502020202020204" pitchFamily="34" charset="0"/>
                <a:ea typeface="굴림" pitchFamily="34" charset="-127"/>
              </a:rPr>
              <a:t>rat</a:t>
            </a:r>
            <a:r>
              <a:rPr lang="tr-TR" altLang="ko-KR" sz="2800" b="1" dirty="0">
                <a:solidFill>
                  <a:schemeClr val="tx1">
                    <a:lumMod val="90000"/>
                    <a:lumOff val="10000"/>
                  </a:schemeClr>
                </a:solidFill>
                <a:latin typeface="Century Gothic" panose="020B0502020202020204" pitchFamily="34" charset="0"/>
                <a:ea typeface="굴림" pitchFamily="34" charset="-127"/>
              </a:rPr>
              <a:t> </a:t>
            </a:r>
            <a:r>
              <a:rPr lang="tr-TR" altLang="ko-KR" sz="2800" b="1" dirty="0" smtClean="0">
                <a:solidFill>
                  <a:schemeClr val="tx1">
                    <a:lumMod val="90000"/>
                    <a:lumOff val="10000"/>
                  </a:schemeClr>
                </a:solidFill>
                <a:latin typeface="Century Gothic" panose="020B0502020202020204" pitchFamily="34" charset="0"/>
                <a:ea typeface="굴림" pitchFamily="34" charset="-127"/>
              </a:rPr>
              <a:t>model</a:t>
            </a:r>
            <a:endParaRPr lang="tr-TR" altLang="ko-KR" sz="2800" b="1" dirty="0">
              <a:solidFill>
                <a:schemeClr val="tx1">
                  <a:lumMod val="90000"/>
                  <a:lumOff val="10000"/>
                </a:schemeClr>
              </a:solidFill>
              <a:latin typeface="Century Gothic" panose="020B0502020202020204" pitchFamily="34" charset="0"/>
              <a:ea typeface="굴림" pitchFamily="34" charset="-127"/>
            </a:endParaRPr>
          </a:p>
        </p:txBody>
      </p:sp>
    </p:spTree>
    <p:extLst>
      <p:ext uri="{BB962C8B-B14F-4D97-AF65-F5344CB8AC3E}">
        <p14:creationId xmlns="" xmlns:p14="http://schemas.microsoft.com/office/powerpoint/2010/main" val="2500971504"/>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txBox="1">
            <a:spLocks noChangeArrowheads="1"/>
          </p:cNvSpPr>
          <p:nvPr/>
        </p:nvSpPr>
        <p:spPr>
          <a:xfrm>
            <a:off x="1676400" y="1447800"/>
            <a:ext cx="7162800" cy="4648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spcBef>
                <a:spcPts val="200"/>
              </a:spcBef>
              <a:spcAft>
                <a:spcPts val="200"/>
              </a:spcAft>
              <a:buFont typeface="Arial" panose="020B0604020202020204" pitchFamily="34" charset="0"/>
              <a:buChar char="•"/>
            </a:pPr>
            <a:endParaRPr lang="tr-TR" altLang="ko-KR" sz="2000" b="1" dirty="0">
              <a:solidFill>
                <a:schemeClr val="bg1"/>
              </a:solidFill>
              <a:ea typeface="굴림" pitchFamily="34" charset="-127"/>
            </a:endParaRPr>
          </a:p>
        </p:txBody>
      </p:sp>
      <p:sp>
        <p:nvSpPr>
          <p:cNvPr id="23" name="AutoShape 68"/>
          <p:cNvSpPr>
            <a:spLocks noChangeArrowheads="1"/>
          </p:cNvSpPr>
          <p:nvPr/>
        </p:nvSpPr>
        <p:spPr bwMode="gray">
          <a:xfrm>
            <a:off x="2656141" y="647791"/>
            <a:ext cx="4572000" cy="635000"/>
          </a:xfrm>
          <a:prstGeom prst="roundRect">
            <a:avLst>
              <a:gd name="adj" fmla="val 0"/>
            </a:avLst>
          </a:prstGeom>
          <a:noFill/>
          <a:ln>
            <a:noFill/>
          </a:ln>
          <a:effectLst/>
          <a:extLst>
            <a:ext uri="{909E8E84-426E-40DD-AFC4-6F175D3DCCD1}">
              <a14:hiddenFill xmlns=""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 xmlns:a14="http://schemas.microsoft.com/office/drawing/2010/main" w="38100">
                <a:solidFill>
                  <a:schemeClr val="bg1"/>
                </a:solidFill>
                <a:round/>
                <a:headEnd/>
                <a:tailEnd/>
              </a14:hiddenLine>
            </a:ext>
            <a:ext uri="{AF507438-7753-43E0-B8FC-AC1667EBCBE1}">
              <a14:hiddenEffects xmln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defRPr/>
            </a:pPr>
            <a:endParaRPr kumimoji="1" lang="en-US" altLang="ko-KR" sz="3500" b="1" dirty="0">
              <a:ln>
                <a:solidFill>
                  <a:srgbClr val="33CCCC"/>
                </a:solidFill>
              </a:ln>
              <a:solidFill>
                <a:schemeClr val="bg1"/>
              </a:solidFill>
              <a:ea typeface="굴림" pitchFamily="34" charset="-127"/>
            </a:endParaRPr>
          </a:p>
        </p:txBody>
      </p:sp>
      <p:sp>
        <p:nvSpPr>
          <p:cNvPr id="6" name="Dikdörtgen 5"/>
          <p:cNvSpPr/>
          <p:nvPr/>
        </p:nvSpPr>
        <p:spPr>
          <a:xfrm>
            <a:off x="7620" y="6425803"/>
            <a:ext cx="2638671" cy="369332"/>
          </a:xfrm>
          <a:prstGeom prst="rect">
            <a:avLst/>
          </a:prstGeom>
        </p:spPr>
        <p:txBody>
          <a:bodyPr wrap="none">
            <a:spAutoFit/>
          </a:bodyPr>
          <a:lstStyle/>
          <a:p>
            <a:pPr>
              <a:spcBef>
                <a:spcPts val="600"/>
              </a:spcBef>
            </a:pPr>
            <a:r>
              <a:rPr lang="tr-TR" b="1" dirty="0" smtClean="0">
                <a:solidFill>
                  <a:schemeClr val="bg1"/>
                </a:solidFill>
              </a:rPr>
              <a:t>gyurtdas@anadolu.edu.tr</a:t>
            </a:r>
            <a:endParaRPr lang="tr-TR" b="1" dirty="0">
              <a:solidFill>
                <a:schemeClr val="bg1"/>
              </a:solidFill>
            </a:endParaRPr>
          </a:p>
        </p:txBody>
      </p:sp>
      <p:pic>
        <p:nvPicPr>
          <p:cNvPr id="1026" name="Picture 2" descr="http://home.anadolu.edu.tr/~aedis/odev_4/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786" y="-9395"/>
            <a:ext cx="9184611" cy="64351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 xmlns:p14="http://schemas.microsoft.com/office/powerpoint/2010/main" val="2124969273"/>
      </p:ext>
    </p:extLst>
  </p:cSld>
  <p:clrMapOvr>
    <a:masterClrMapping/>
  </p:clrMapOvr>
  <mc:AlternateContent xmlns:mc="http://schemas.openxmlformats.org/markup-compatibility/2006">
    <mc:Choice xmlns="" xmlns:p15="http://schemas.microsoft.com/office/powerpoint/2012/main" Requires="p15">
      <p:transition spd="slow">
        <p15:prstTrans prst="peelOff"/>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Custom 12">
      <a:dk1>
        <a:srgbClr val="262626"/>
      </a:dk1>
      <a:lt1>
        <a:srgbClr val="FFFFFF"/>
      </a:lt1>
      <a:dk2>
        <a:srgbClr val="1F497D"/>
      </a:dk2>
      <a:lt2>
        <a:srgbClr val="EEECE1"/>
      </a:lt2>
      <a:accent1>
        <a:srgbClr val="71F8FF"/>
      </a:accent1>
      <a:accent2>
        <a:srgbClr val="BFBFBF"/>
      </a:accent2>
      <a:accent3>
        <a:srgbClr val="095BFF"/>
      </a:accent3>
      <a:accent4>
        <a:srgbClr val="FF8001"/>
      </a:accent4>
      <a:accent5>
        <a:srgbClr val="71F8FF"/>
      </a:accent5>
      <a:accent6>
        <a:srgbClr val="00587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4082</TotalTime>
  <Words>2651</Words>
  <Application>Microsoft Office PowerPoint</Application>
  <PresentationFormat>Ekran Gösterisi (4:3)</PresentationFormat>
  <Paragraphs>343</Paragraphs>
  <Slides>27</Slides>
  <Notes>27</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1_Office Theme</vt:lpstr>
      <vt:lpstr>GABA- LOADED  HALLOYSITE NANOTUBE SYSTEM: RELEASE CHARACTERISTICS and EFFECT on SEIZURE PARAMETERS in EPILEPTIC RATS</vt:lpstr>
      <vt:lpstr>OUTLINE</vt:lpstr>
      <vt:lpstr>Slayt 3</vt:lpstr>
      <vt:lpstr>Slayt 4</vt:lpstr>
      <vt:lpstr>Slayt 5</vt:lpstr>
      <vt:lpstr>Slayt 6</vt:lpstr>
      <vt:lpstr>Slayt 7</vt:lpstr>
      <vt:lpstr>PREPARATION of GABA-LOADED HNTs</vt:lpstr>
      <vt:lpstr>Slayt 9</vt:lpstr>
      <vt:lpstr>Slayt 10</vt:lpstr>
      <vt:lpstr>In Vitro Drug Release</vt:lpstr>
      <vt:lpstr>IN VIVO STUDY PROTOCOL</vt:lpstr>
      <vt:lpstr>IN VIVO STUDY PROTOCOL</vt:lpstr>
      <vt:lpstr>Slayt 14</vt:lpstr>
      <vt:lpstr>Slayt 15</vt:lpstr>
      <vt:lpstr>CHARACTERIZATION- Morphology</vt:lpstr>
      <vt:lpstr>Slayt 17</vt:lpstr>
      <vt:lpstr>Slayt 18</vt:lpstr>
      <vt:lpstr>Slayt 19</vt:lpstr>
      <vt:lpstr>Slayt 20</vt:lpstr>
      <vt:lpstr>IN VITRO RELEASE STUDY Dialysis Bag</vt:lpstr>
      <vt:lpstr>Slayt 22</vt:lpstr>
      <vt:lpstr>Slayt 23</vt:lpstr>
      <vt:lpstr>Slayt 24</vt:lpstr>
      <vt:lpstr>Slayt 25</vt:lpstr>
      <vt:lpstr>Slayt 26</vt:lpstr>
      <vt:lpstr>Slayt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Melih</cp:lastModifiedBy>
  <cp:revision>471</cp:revision>
  <dcterms:created xsi:type="dcterms:W3CDTF">2012-04-26T17:06:14Z</dcterms:created>
  <dcterms:modified xsi:type="dcterms:W3CDTF">2015-07-22T08:56:01Z</dcterms:modified>
</cp:coreProperties>
</file>