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93" r:id="rId2"/>
    <p:sldMasterId id="2147483705" r:id="rId3"/>
  </p:sldMasterIdLst>
  <p:notesMasterIdLst>
    <p:notesMasterId r:id="rId37"/>
  </p:notesMasterIdLst>
  <p:handoutMasterIdLst>
    <p:handoutMasterId r:id="rId38"/>
  </p:handoutMasterIdLst>
  <p:sldIdLst>
    <p:sldId id="362" r:id="rId4"/>
    <p:sldId id="348" r:id="rId5"/>
    <p:sldId id="351" r:id="rId6"/>
    <p:sldId id="364" r:id="rId7"/>
    <p:sldId id="365" r:id="rId8"/>
    <p:sldId id="30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339" r:id="rId17"/>
    <p:sldId id="370" r:id="rId18"/>
    <p:sldId id="368" r:id="rId19"/>
    <p:sldId id="355" r:id="rId20"/>
    <p:sldId id="356" r:id="rId21"/>
    <p:sldId id="372" r:id="rId22"/>
    <p:sldId id="373" r:id="rId23"/>
    <p:sldId id="374" r:id="rId24"/>
    <p:sldId id="376" r:id="rId25"/>
    <p:sldId id="377" r:id="rId26"/>
    <p:sldId id="380" r:id="rId27"/>
    <p:sldId id="378" r:id="rId28"/>
    <p:sldId id="379" r:id="rId29"/>
    <p:sldId id="381" r:id="rId30"/>
    <p:sldId id="382" r:id="rId31"/>
    <p:sldId id="383" r:id="rId32"/>
    <p:sldId id="384" r:id="rId33"/>
    <p:sldId id="385" r:id="rId34"/>
    <p:sldId id="386" r:id="rId35"/>
    <p:sldId id="387" r:id="rId36"/>
  </p:sldIdLst>
  <p:sldSz cx="9144000" cy="6858000" type="screen4x3"/>
  <p:notesSz cx="6761163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FF00"/>
    <a:srgbClr val="00FFFF"/>
    <a:srgbClr val="FF3300"/>
    <a:srgbClr val="FFFF00"/>
    <a:srgbClr val="66FFFF"/>
    <a:srgbClr val="9999FF"/>
    <a:srgbClr val="CCFF66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234" autoAdjust="0"/>
  </p:normalViewPr>
  <p:slideViewPr>
    <p:cSldViewPr>
      <p:cViewPr>
        <p:scale>
          <a:sx n="50" d="100"/>
          <a:sy n="50" d="100"/>
        </p:scale>
        <p:origin x="-1854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shika\Desktop\Mw%20Meeting%2012th%20August%202014\NLEP_CHAR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2.7771459123165219E-2"/>
          <c:y val="2.2735934871761062E-2"/>
          <c:w val="0.9660557013706621"/>
          <c:h val="0.91258037239809564"/>
        </c:manualLayout>
      </c:layout>
      <c:lineChart>
        <c:grouping val="stacked"/>
        <c:ser>
          <c:idx val="0"/>
          <c:order val="0"/>
          <c:tx>
            <c:strRef>
              <c:f>'2002-13'!$B$1</c:f>
              <c:strCache>
                <c:ptCount val="1"/>
                <c:pt idx="0">
                  <c:v>PR</c:v>
                </c:pt>
              </c:strCache>
            </c:strRef>
          </c:tx>
          <c:dLbls>
            <c:dLbl>
              <c:idx val="11"/>
              <c:layout>
                <c:manualLayout>
                  <c:x val="0"/>
                  <c:y val="8.4180979826835676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cat>
            <c:numRef>
              <c:f>'2002-13'!$A$2:$A$13</c:f>
              <c:numCache>
                <c:formatCode>General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'2002-13'!$B$2:$B$13</c:f>
              <c:numCache>
                <c:formatCode>General</c:formatCode>
                <c:ptCount val="12"/>
                <c:pt idx="0">
                  <c:v>4.2</c:v>
                </c:pt>
                <c:pt idx="1">
                  <c:v>3.2</c:v>
                </c:pt>
                <c:pt idx="2">
                  <c:v>2.4</c:v>
                </c:pt>
                <c:pt idx="3">
                  <c:v>1.3</c:v>
                </c:pt>
                <c:pt idx="4">
                  <c:v>0.84000000000000064</c:v>
                </c:pt>
                <c:pt idx="5">
                  <c:v>0.72000000000000064</c:v>
                </c:pt>
                <c:pt idx="6">
                  <c:v>0.74000000000000099</c:v>
                </c:pt>
                <c:pt idx="7">
                  <c:v>0.72000000000000064</c:v>
                </c:pt>
                <c:pt idx="8">
                  <c:v>0.71000000000000063</c:v>
                </c:pt>
                <c:pt idx="9">
                  <c:v>0.69000000000000128</c:v>
                </c:pt>
                <c:pt idx="10">
                  <c:v>0.68000000000000116</c:v>
                </c:pt>
                <c:pt idx="11">
                  <c:v>0.73000000000000065</c:v>
                </c:pt>
              </c:numCache>
            </c:numRef>
          </c:val>
        </c:ser>
        <c:marker val="1"/>
        <c:axId val="72340224"/>
        <c:axId val="72341760"/>
      </c:lineChart>
      <c:lineChart>
        <c:grouping val="stacked"/>
        <c:ser>
          <c:idx val="1"/>
          <c:order val="1"/>
          <c:tx>
            <c:strRef>
              <c:f>'2002-13'!$C$1</c:f>
              <c:strCache>
                <c:ptCount val="1"/>
                <c:pt idx="0">
                  <c:v>ANCDR</c:v>
                </c:pt>
              </c:strCache>
            </c:strRef>
          </c:tx>
          <c:dLbls>
            <c:dLbl>
              <c:idx val="4"/>
              <c:layout>
                <c:manualLayout>
                  <c:x val="-1.5432098765432139E-3"/>
                  <c:y val="-2.8060326608944881E-2"/>
                </c:manualLayout>
              </c:layout>
              <c:showVal val="1"/>
            </c:dLbl>
            <c:dLbl>
              <c:idx val="5"/>
              <c:layout>
                <c:manualLayout>
                  <c:x val="-3.0864197530864846E-3"/>
                  <c:y val="-3.9284457252522831E-2"/>
                </c:manualLayout>
              </c:layout>
              <c:showVal val="1"/>
            </c:dLbl>
            <c:dLbl>
              <c:idx val="6"/>
              <c:layout>
                <c:manualLayout>
                  <c:x val="-4.6296296296296424E-3"/>
                  <c:y val="-3.9284457252522831E-2"/>
                </c:manualLayout>
              </c:layout>
              <c:showVal val="1"/>
            </c:dLbl>
            <c:dLbl>
              <c:idx val="7"/>
              <c:layout>
                <c:manualLayout>
                  <c:x val="-7.716049382716075E-3"/>
                  <c:y val="-3.6478424591628388E-2"/>
                </c:manualLayout>
              </c:layout>
              <c:showVal val="1"/>
            </c:dLbl>
            <c:dLbl>
              <c:idx val="8"/>
              <c:layout>
                <c:manualLayout>
                  <c:x val="-1.697530864197536E-2"/>
                  <c:y val="-2.2448261287155984E-2"/>
                </c:manualLayout>
              </c:layout>
              <c:showVal val="1"/>
            </c:dLbl>
            <c:dLbl>
              <c:idx val="9"/>
              <c:layout>
                <c:manualLayout>
                  <c:x val="-1.0802469135802389E-2"/>
                  <c:y val="-2.8060326608944992E-2"/>
                </c:manualLayout>
              </c:layout>
              <c:showVal val="1"/>
            </c:dLbl>
            <c:dLbl>
              <c:idx val="10"/>
              <c:layout>
                <c:manualLayout>
                  <c:x val="-1.2345679012345708E-2"/>
                  <c:y val="-2.8060326608944801E-2"/>
                </c:manualLayout>
              </c:layout>
              <c:showVal val="1"/>
            </c:dLbl>
            <c:dLbl>
              <c:idx val="11"/>
              <c:layout>
                <c:manualLayout>
                  <c:x val="0"/>
                  <c:y val="-2.244826128715605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Val val="1"/>
          </c:dLbls>
          <c:val>
            <c:numRef>
              <c:f>'2002-13'!$C$2:$C$13</c:f>
              <c:numCache>
                <c:formatCode>General</c:formatCode>
                <c:ptCount val="12"/>
                <c:pt idx="0">
                  <c:v>5.9</c:v>
                </c:pt>
                <c:pt idx="1">
                  <c:v>4.4000000000000004</c:v>
                </c:pt>
                <c:pt idx="2">
                  <c:v>3.3</c:v>
                </c:pt>
                <c:pt idx="3">
                  <c:v>2.2999999999999998</c:v>
                </c:pt>
                <c:pt idx="4">
                  <c:v>1.4</c:v>
                </c:pt>
                <c:pt idx="5">
                  <c:v>1.2</c:v>
                </c:pt>
                <c:pt idx="6">
                  <c:v>1.2</c:v>
                </c:pt>
                <c:pt idx="7">
                  <c:v>1.1000000000000001</c:v>
                </c:pt>
                <c:pt idx="8">
                  <c:v>1.093</c:v>
                </c:pt>
                <c:pt idx="9">
                  <c:v>1.048</c:v>
                </c:pt>
                <c:pt idx="10">
                  <c:v>1.0349999999999977</c:v>
                </c:pt>
                <c:pt idx="11">
                  <c:v>1.0780000000000001</c:v>
                </c:pt>
              </c:numCache>
            </c:numRef>
          </c:val>
        </c:ser>
        <c:marker val="1"/>
        <c:axId val="47842816"/>
        <c:axId val="47841280"/>
      </c:lineChart>
      <c:catAx>
        <c:axId val="72340224"/>
        <c:scaling>
          <c:orientation val="minMax"/>
        </c:scaling>
        <c:axPos val="b"/>
        <c:numFmt formatCode="General" sourceLinked="1"/>
        <c:tickLblPos val="nextTo"/>
        <c:crossAx val="72341760"/>
        <c:crosses val="autoZero"/>
        <c:auto val="1"/>
        <c:lblAlgn val="ctr"/>
        <c:lblOffset val="100"/>
      </c:catAx>
      <c:valAx>
        <c:axId val="72341760"/>
        <c:scaling>
          <c:orientation val="minMax"/>
          <c:max val="7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crossAx val="72340224"/>
        <c:crosses val="autoZero"/>
        <c:crossBetween val="between"/>
        <c:majorUnit val="1"/>
        <c:minorUnit val="0.4"/>
      </c:valAx>
      <c:valAx>
        <c:axId val="47841280"/>
        <c:scaling>
          <c:orientation val="minMax"/>
        </c:scaling>
        <c:delete val="1"/>
        <c:axPos val="r"/>
        <c:numFmt formatCode="General" sourceLinked="1"/>
        <c:tickLblPos val="none"/>
        <c:crossAx val="47842816"/>
        <c:crosses val="max"/>
        <c:crossBetween val="between"/>
      </c:valAx>
      <c:catAx>
        <c:axId val="47842816"/>
        <c:scaling>
          <c:orientation val="minMax"/>
        </c:scaling>
        <c:delete val="1"/>
        <c:axPos val="b"/>
        <c:tickLblPos val="none"/>
        <c:crossAx val="47841280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77908938466025057"/>
          <c:y val="0.21355190044638045"/>
          <c:w val="0.19467604743851455"/>
          <c:h val="0.16321520966919129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zero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C1F4B-2348-448D-90FC-31AF71F245A7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EDFC8-5B4D-4C37-8B3F-5243B1A74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1DFB261-0264-441F-B9A4-2D983753E9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FB261-0264-441F-B9A4-2D983753E9A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548643-7B22-4BA5-949C-9075D980EDC1}" type="slidenum">
              <a:rPr lang="en-US"/>
              <a:pPr/>
              <a:t>22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489" y="4722694"/>
            <a:ext cx="4958186" cy="447413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5DBDE-79F8-4B24-9C35-378484D1FCE5}" type="slidenum">
              <a:rPr lang="en-US"/>
              <a:pPr/>
              <a:t>28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481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82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82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482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483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08F15BC-DF56-4553-93C5-64311FEE27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9C6EB-B671-4CC2-BB12-64F399FAB1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D615D-4853-4AC7-949F-9BD93F0908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237B4-AA35-4D53-83EA-4DFDD06DF3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7BD3F-1FCA-49C9-8C72-6E2AAF1822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87BA3-9C61-462A-8505-6A486D533D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420B0-E94C-4279-A682-4B80D82DBE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2F923-FA79-48AF-8F57-A3EDA70922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4251B-1AC2-4B79-BDD0-7C68742A22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9124F-FF0F-414C-AF8B-CFBF2280CB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1A76F-AA03-40FA-8075-20D65C35EB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9AE3F40-9DF0-471F-8879-C3513B35AA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A706F5D-1A39-410C-93E7-3779A96D8F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E64EDC1-3153-44F1-BF4D-DA53BFD7D3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800100" y="0"/>
            <a:ext cx="7543800" cy="1646238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rgbClr val="972F57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72F57"/>
                </a:solidFill>
              </a:rPr>
              <a:t>Click to edit Master title style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idx="1"/>
          </p:nvPr>
        </p:nvSpPr>
        <p:spPr>
          <a:xfrm>
            <a:off x="800100" y="1905000"/>
            <a:ext cx="3600450" cy="4953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defRPr sz="24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594359" indent="-274319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Char char="•"/>
              <a:defRPr sz="24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89916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defRPr sz="24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188720" indent="-27432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Char char="•"/>
              <a:defRPr sz="24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1394460" indent="-20574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Char char="•"/>
              <a:defRPr sz="24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95959"/>
                </a:solidFill>
              </a:rPr>
              <a:t>Fifth level</a:t>
            </a:r>
          </a:p>
        </p:txBody>
      </p:sp>
      <p:sp>
        <p:nvSpPr>
          <p:cNvPr id="18" name="Shape 18"/>
          <p:cNvSpPr>
            <a:spLocks noGrp="1"/>
          </p:cNvSpPr>
          <p:nvPr>
            <p:ph type="sldNum" sz="quarter" idx="2"/>
          </p:nvPr>
        </p:nvSpPr>
        <p:spPr>
          <a:xfrm>
            <a:off x="7520940" y="6414388"/>
            <a:ext cx="822961" cy="20142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59595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08F15BC-DF56-4553-93C5-64311FEE2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9C6EB-B671-4CC2-BB12-64F399FAB1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D615D-4853-4AC7-949F-9BD93F0908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237B4-AA35-4D53-83EA-4DFDD06DF3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997BD3F-1FCA-49C9-8C72-6E2AAF1822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F587BA3-9C61-462A-8505-6A486D533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20B0-E94C-4279-A682-4B80D82DB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2F923-FA79-48AF-8F57-A3EDA70922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251B-1AC2-4B79-BDD0-7C68742A2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9124F-FF0F-414C-AF8B-CFBF2280CB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1A76F-AA03-40FA-8075-20D65C35E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8F15BC-DF56-4553-93C5-64311FEE27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9C6EB-B671-4CC2-BB12-64F399FAB1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ED615D-4853-4AC7-949F-9BD93F0908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8237B4-AA35-4D53-83EA-4DFDD06DF3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97BD3F-1FCA-49C9-8C72-6E2AAF1822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587BA3-9C61-462A-8505-6A486D533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5420B0-E94C-4279-A682-4B80D82DBE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72F923-FA79-48AF-8F57-A3EDA70922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0194251B-1AC2-4B79-BDD0-7C68742A22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19124F-FF0F-414C-AF8B-CFBF2280CB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B1A76F-AA03-40FA-8075-20D65C35E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79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80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0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80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380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380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52C14161-3F3F-4B62-B25C-436EE161797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717" r:id="rId14"/>
    <p:sldLayoutId id="2147483718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2C14161-3F3F-4B62-B25C-436EE1617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2C14161-3F3F-4B62-B25C-436EE1617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8864"/>
            <a:ext cx="8229600" cy="1052736"/>
          </a:xfrm>
        </p:spPr>
        <p:txBody>
          <a:bodyPr>
            <a:noAutofit/>
          </a:bodyPr>
          <a:lstStyle/>
          <a:p>
            <a:r>
              <a:rPr lang="en-IN" sz="3600" b="1" u="sng" dirty="0" smtClean="0">
                <a:solidFill>
                  <a:srgbClr val="FFFF00"/>
                </a:solidFill>
                <a:effectLst/>
              </a:rPr>
              <a:t>Prevalence &amp; Incidence of Leprosy</a:t>
            </a:r>
            <a:r>
              <a:rPr lang="en-IN" sz="3600" b="1" dirty="0" smtClean="0">
                <a:solidFill>
                  <a:srgbClr val="FFFF00"/>
                </a:solidFill>
                <a:effectLst/>
              </a:rPr>
              <a:t>, </a:t>
            </a:r>
            <a:r>
              <a:rPr lang="en-IN" sz="3600" b="1" dirty="0" smtClean="0">
                <a:solidFill>
                  <a:schemeClr val="tx1"/>
                </a:solidFill>
                <a:effectLst/>
              </a:rPr>
              <a:t>New cases more than the Prevalence</a:t>
            </a:r>
            <a:endParaRPr lang="en-IN" sz="3600" i="1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07516086"/>
              </p:ext>
            </p:extLst>
          </p:nvPr>
        </p:nvGraphicFramePr>
        <p:xfrm>
          <a:off x="179512" y="1268761"/>
          <a:ext cx="878497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508104" y="3733800"/>
            <a:ext cx="432048" cy="93610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609600" y="57501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b="1" dirty="0" smtClean="0"/>
          </a:p>
          <a:p>
            <a:r>
              <a:rPr lang="en-US" sz="2400" b="1" dirty="0" smtClean="0"/>
              <a:t>NLEP - Prevalence Rate &amp; ANCDR </a:t>
            </a:r>
            <a:br>
              <a:rPr lang="en-US" sz="2400" b="1" dirty="0" smtClean="0"/>
            </a:br>
            <a:r>
              <a:rPr lang="en-US" sz="1800" b="1" i="1" dirty="0" smtClean="0"/>
              <a:t>(per ten thousand per year) </a:t>
            </a:r>
            <a:endParaRPr lang="en-IN" sz="1800" i="1" dirty="0"/>
          </a:p>
        </p:txBody>
      </p:sp>
      <p:sp>
        <p:nvSpPr>
          <p:cNvPr id="3" name="Rounded Rectangle 2"/>
          <p:cNvSpPr/>
          <p:nvPr/>
        </p:nvSpPr>
        <p:spPr>
          <a:xfrm>
            <a:off x="3581400" y="2057400"/>
            <a:ext cx="3294856" cy="16177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rgbClr val="FFFF00"/>
                </a:solidFill>
              </a:rPr>
              <a:t>Stable ANCD rates at National level since </a:t>
            </a:r>
            <a:r>
              <a:rPr lang="en-IN" sz="2000" b="1" dirty="0" smtClean="0">
                <a:solidFill>
                  <a:srgbClr val="FFFF00"/>
                </a:solidFill>
              </a:rPr>
              <a:t>nearly a DECADE</a:t>
            </a:r>
            <a:endParaRPr lang="en-IN" sz="2000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2462" y="6555754"/>
            <a:ext cx="2182813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188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91264" cy="1791072"/>
          </a:xfrm>
        </p:spPr>
        <p:txBody>
          <a:bodyPr>
            <a:noAutofit/>
          </a:bodyPr>
          <a:lstStyle/>
          <a:p>
            <a:pPr algn="ctr"/>
            <a:r>
              <a:rPr lang="en-IN" b="1" dirty="0" smtClean="0"/>
              <a:t>Pockets of High </a:t>
            </a:r>
            <a:r>
              <a:rPr lang="en-IN" b="1" dirty="0" err="1" smtClean="0"/>
              <a:t>Endemicity</a:t>
            </a:r>
            <a:r>
              <a:rPr lang="en-IN" b="1" dirty="0" smtClean="0"/>
              <a:t/>
            </a:r>
            <a:br>
              <a:rPr lang="en-IN" b="1" dirty="0" smtClean="0"/>
            </a:br>
            <a:r>
              <a:rPr lang="en-IN" b="1" dirty="0" smtClean="0"/>
              <a:t>(As on 31.03.2014)</a:t>
            </a:r>
            <a:endParaRPr lang="en-IN" b="1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1000" y="2237970"/>
            <a:ext cx="8305800" cy="370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85000"/>
              </a:lnSpc>
              <a:spcBef>
                <a:spcPct val="30000"/>
              </a:spcBef>
            </a:pPr>
            <a:endParaRPr lang="en-US" sz="2400" b="1" dirty="0">
              <a:solidFill>
                <a:srgbClr val="FFFFFF"/>
              </a:solidFill>
              <a:cs typeface="Arial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n-US" sz="3600" b="1" dirty="0" smtClean="0">
                <a:solidFill>
                  <a:srgbClr val="FF3300"/>
                </a:solidFill>
              </a:rPr>
              <a:t>	198 Districts out of 657 Districts (30%) and 2139 Blocks out of 6391 (34%) have </a:t>
            </a:r>
            <a:r>
              <a:rPr lang="en-US" sz="3600" b="1" u="sng" dirty="0" smtClean="0">
                <a:solidFill>
                  <a:srgbClr val="FF3300"/>
                </a:solidFill>
              </a:rPr>
              <a:t>prevalence rate of</a:t>
            </a:r>
            <a:r>
              <a:rPr lang="en-US" sz="3600" b="1" dirty="0" smtClean="0">
                <a:solidFill>
                  <a:srgbClr val="FF3300"/>
                </a:solidFill>
              </a:rPr>
              <a:t> </a:t>
            </a:r>
            <a:r>
              <a:rPr lang="en-US" sz="3600" b="1" u="sng" dirty="0" smtClean="0">
                <a:solidFill>
                  <a:srgbClr val="FF3300"/>
                </a:solidFill>
              </a:rPr>
              <a:t>more than 1 per 10,000</a:t>
            </a:r>
            <a:endParaRPr lang="en-US" sz="3600" b="1" i="1" u="sng" dirty="0">
              <a:solidFill>
                <a:srgbClr val="FF3300"/>
              </a:solidFill>
              <a:cs typeface="Arial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US" b="1" i="1" dirty="0">
              <a:solidFill>
                <a:srgbClr val="FFFFFF"/>
              </a:solidFill>
              <a:cs typeface="Arial" charset="0"/>
            </a:endParaRPr>
          </a:p>
          <a:p>
            <a:pPr marL="457200" indent="-457200" eaLnBrk="1" hangingPunct="1">
              <a:spcBef>
                <a:spcPct val="30000"/>
              </a:spcBef>
            </a:pP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  <a:cs typeface="Arial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8305800" cy="667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eaLnBrk="1" hangingPunct="1">
              <a:lnSpc>
                <a:spcPct val="85000"/>
              </a:lnSpc>
              <a:spcBef>
                <a:spcPct val="30000"/>
              </a:spcBef>
            </a:pPr>
            <a:endParaRPr lang="en-US" sz="2400" b="1" dirty="0">
              <a:solidFill>
                <a:srgbClr val="FFFFFF"/>
              </a:solidFill>
              <a:cs typeface="Arial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n-US" sz="4000" b="1" dirty="0" smtClean="0"/>
              <a:t>   Current NLEP based on only giving </a:t>
            </a:r>
            <a:r>
              <a:rPr lang="en-US" sz="4000" b="1" u="sng" dirty="0" smtClean="0"/>
              <a:t>MDT</a:t>
            </a:r>
            <a:r>
              <a:rPr lang="en-US" sz="4000" b="1" dirty="0" smtClean="0"/>
              <a:t> to patients</a:t>
            </a: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4000" b="1" dirty="0" smtClean="0"/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®"/>
            </a:pPr>
            <a:r>
              <a:rPr lang="en-US" sz="4000" b="1" u="sng" dirty="0" smtClean="0">
                <a:solidFill>
                  <a:srgbClr val="FFFF00"/>
                </a:solidFill>
                <a:cs typeface="Arial" charset="0"/>
              </a:rPr>
              <a:t>Drugs do not invigorate immune response</a:t>
            </a:r>
            <a:r>
              <a:rPr lang="en-US" sz="4000" b="1" dirty="0" smtClean="0">
                <a:solidFill>
                  <a:srgbClr val="FFFF00"/>
                </a:solidFill>
                <a:cs typeface="Arial" charset="0"/>
              </a:rPr>
              <a:t>. Even a former treated patient can become </a:t>
            </a:r>
            <a:r>
              <a:rPr lang="en-US" sz="4000" b="1" dirty="0" err="1" smtClean="0">
                <a:solidFill>
                  <a:srgbClr val="FFFF00"/>
                </a:solidFill>
                <a:cs typeface="Arial" charset="0"/>
              </a:rPr>
              <a:t>lepromatous</a:t>
            </a:r>
            <a:r>
              <a:rPr lang="en-US" sz="4000" b="1" dirty="0" smtClean="0">
                <a:solidFill>
                  <a:srgbClr val="FFFF00"/>
                </a:solidFill>
                <a:cs typeface="Arial" charset="0"/>
              </a:rPr>
              <a:t> on re-exposure</a:t>
            </a:r>
            <a:endParaRPr lang="en-US" sz="4000" b="1" dirty="0">
              <a:solidFill>
                <a:srgbClr val="FFFF00"/>
              </a:solidFill>
              <a:cs typeface="Arial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US" b="1" i="1" dirty="0">
              <a:solidFill>
                <a:srgbClr val="FFFFFF"/>
              </a:solidFill>
              <a:cs typeface="Arial" charset="0"/>
            </a:endParaRPr>
          </a:p>
          <a:p>
            <a:pPr marL="457200" indent="-457200" eaLnBrk="1" hangingPunct="1">
              <a:spcBef>
                <a:spcPct val="30000"/>
              </a:spcBef>
            </a:pP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"/>
            <a:ext cx="8839200" cy="6400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b="1" dirty="0">
                <a:effectLst/>
              </a:rPr>
              <a:t>	</a:t>
            </a:r>
            <a:r>
              <a:rPr lang="en-US" sz="3600" b="1" dirty="0">
                <a:effectLst/>
              </a:rPr>
              <a:t>An </a:t>
            </a:r>
            <a:r>
              <a:rPr lang="en-US" sz="3600" b="1" dirty="0" err="1">
                <a:effectLst/>
              </a:rPr>
              <a:t>Immuno</a:t>
            </a:r>
            <a:r>
              <a:rPr lang="en-US" sz="3600" b="1" dirty="0">
                <a:effectLst/>
              </a:rPr>
              <a:t>-therapeutic vaccine </a:t>
            </a:r>
          </a:p>
          <a:p>
            <a:pPr algn="ctr">
              <a:buFont typeface="Wingdings" pitchFamily="2" charset="2"/>
              <a:buNone/>
            </a:pPr>
            <a:r>
              <a:rPr lang="en-US" sz="3600" b="1" dirty="0">
                <a:effectLst/>
              </a:rPr>
              <a:t>	Developed </a:t>
            </a:r>
            <a:r>
              <a:rPr lang="en-US" sz="3600" b="1" dirty="0" smtClean="0">
                <a:effectLst/>
              </a:rPr>
              <a:t>for </a:t>
            </a:r>
            <a:r>
              <a:rPr lang="en-US" sz="3600" b="1" dirty="0">
                <a:solidFill>
                  <a:srgbClr val="FF6600"/>
                </a:solidFill>
                <a:effectLst/>
              </a:rPr>
              <a:t>Multi bacillary Leprosy</a:t>
            </a:r>
            <a:r>
              <a:rPr lang="en-US" sz="3600" b="1" dirty="0">
                <a:solidFill>
                  <a:schemeClr val="folHlink"/>
                </a:solidFill>
                <a:effectLst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/>
              </a:rPr>
              <a:t>based on </a:t>
            </a:r>
            <a:r>
              <a:rPr lang="en-US" sz="3600" b="1" dirty="0" err="1">
                <a:solidFill>
                  <a:srgbClr val="FFFF00"/>
                </a:solidFill>
                <a:effectLst/>
              </a:rPr>
              <a:t>Heterologous</a:t>
            </a:r>
            <a:r>
              <a:rPr lang="en-US" sz="3600" b="1" dirty="0">
                <a:solidFill>
                  <a:srgbClr val="FFFF00"/>
                </a:solidFill>
                <a:effectLst/>
              </a:rPr>
              <a:t> Approach</a:t>
            </a:r>
          </a:p>
          <a:p>
            <a:pPr>
              <a:buFont typeface="Wingdings" pitchFamily="2" charset="2"/>
              <a:buNone/>
            </a:pPr>
            <a:r>
              <a:rPr lang="en-US" b="1" i="1" dirty="0">
                <a:solidFill>
                  <a:srgbClr val="FFFFFF"/>
                </a:solidFill>
                <a:effectLst/>
              </a:rPr>
              <a:t>        </a:t>
            </a:r>
          </a:p>
          <a:p>
            <a:pPr>
              <a:buFont typeface="Wingdings" pitchFamily="2" charset="2"/>
              <a:buNone/>
            </a:pPr>
            <a:r>
              <a:rPr lang="en-US" b="1" i="1" dirty="0">
                <a:solidFill>
                  <a:srgbClr val="FFFFFF"/>
                </a:solidFill>
                <a:effectLst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effectLst/>
              </a:rPr>
              <a:t>(14 papers in Golden Jubilee issue of Leprosy In India Oct. 1978)</a:t>
            </a:r>
            <a:endParaRPr lang="en-US" sz="2400" b="1" dirty="0">
              <a:solidFill>
                <a:srgbClr val="FFFF00"/>
              </a:solidFill>
              <a:effectLst/>
            </a:endParaRPr>
          </a:p>
          <a:p>
            <a:pPr>
              <a:buFont typeface="Wingdings" pitchFamily="2" charset="2"/>
              <a:buNone/>
            </a:pPr>
            <a:r>
              <a:rPr lang="en-US" b="1" dirty="0">
                <a:solidFill>
                  <a:srgbClr val="00FF00"/>
                </a:solidFill>
                <a:effectLst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en-US" b="1" dirty="0">
                <a:solidFill>
                  <a:srgbClr val="00FF00"/>
                </a:solidFill>
                <a:effectLst/>
              </a:rPr>
              <a:t>	</a:t>
            </a:r>
            <a:r>
              <a:rPr lang="en-US" b="1" dirty="0">
                <a:solidFill>
                  <a:srgbClr val="FF6600"/>
                </a:solidFill>
                <a:effectLst/>
              </a:rPr>
              <a:t>Strategy adopted </a:t>
            </a:r>
            <a:r>
              <a:rPr lang="en-US" b="1" dirty="0" smtClean="0">
                <a:solidFill>
                  <a:srgbClr val="FF6600"/>
                </a:solidFill>
                <a:effectLst/>
              </a:rPr>
              <a:t>:</a:t>
            </a:r>
            <a:r>
              <a:rPr lang="en-US" b="1" dirty="0" smtClean="0">
                <a:solidFill>
                  <a:srgbClr val="00FF00"/>
                </a:solidFill>
                <a:effectLst/>
              </a:rPr>
              <a:t> </a:t>
            </a:r>
            <a:r>
              <a:rPr lang="en-US" b="1" dirty="0">
                <a:effectLst/>
              </a:rPr>
              <a:t>Search for an immunologically cross-reactive </a:t>
            </a:r>
            <a:r>
              <a:rPr lang="en-US" b="1" dirty="0" err="1">
                <a:effectLst/>
              </a:rPr>
              <a:t>mycobacteria</a:t>
            </a:r>
            <a:r>
              <a:rPr lang="en-US" b="1" dirty="0">
                <a:effectLst/>
              </a:rPr>
              <a:t> eliciting immune response from not only TT but also LL patients;</a:t>
            </a:r>
            <a:r>
              <a:rPr lang="en-US" b="1" dirty="0">
                <a:solidFill>
                  <a:srgbClr val="00FF00"/>
                </a:solidFill>
                <a:effectLst/>
              </a:rPr>
              <a:t> </a:t>
            </a:r>
            <a:r>
              <a:rPr lang="en-US" b="1" dirty="0">
                <a:solidFill>
                  <a:srgbClr val="FFFF00"/>
                </a:solidFill>
                <a:effectLst/>
              </a:rPr>
              <a:t>in-vitro followed by in-vivo investigations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 cstate="print">
            <a:lum bright="-16000" contrast="14000"/>
          </a:blip>
          <a:srcRect/>
          <a:stretch>
            <a:fillRect/>
          </a:stretch>
        </p:blipFill>
        <p:spPr bwMode="auto">
          <a:xfrm>
            <a:off x="-53657" y="0"/>
            <a:ext cx="91976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  <a:effectLst/>
              </a:rPr>
              <a:t>Mw vaccine</a:t>
            </a:r>
            <a:r>
              <a:rPr lang="en-US" sz="3600" b="1" dirty="0">
                <a:effectLst/>
              </a:rPr>
              <a:t/>
            </a:r>
            <a:br>
              <a:rPr lang="en-US" sz="3600" b="1" dirty="0">
                <a:effectLst/>
              </a:rPr>
            </a:br>
            <a:r>
              <a:rPr lang="en-US" sz="3600" b="1" dirty="0">
                <a:solidFill>
                  <a:schemeClr val="tx1"/>
                </a:solidFill>
                <a:effectLst/>
              </a:rPr>
              <a:t>Combined Immunotherapy with Chemotherapy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800" b="1" dirty="0">
                <a:effectLst/>
              </a:rPr>
              <a:t>Faster bacterial clearance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Shortens recovery time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800" b="1" dirty="0">
                <a:effectLst/>
              </a:rPr>
              <a:t>Clears </a:t>
            </a:r>
            <a:r>
              <a:rPr lang="en-US" sz="2800" b="1" dirty="0" err="1">
                <a:effectLst/>
              </a:rPr>
              <a:t>granulomas</a:t>
            </a: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Reactions (number and severity) reduced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800" b="1" dirty="0" err="1">
                <a:effectLst/>
              </a:rPr>
              <a:t>Lepromin</a:t>
            </a:r>
            <a:r>
              <a:rPr lang="en-US" sz="2800" b="1" dirty="0">
                <a:effectLst/>
              </a:rPr>
              <a:t> conversion to positivity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800" b="1" dirty="0">
              <a:effectLst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800" b="1" dirty="0">
                <a:solidFill>
                  <a:srgbClr val="FFFF00"/>
                </a:solidFill>
                <a:effectLst/>
              </a:rPr>
              <a:t>Effective in “slow responders”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71800" y="0"/>
            <a:ext cx="3810000" cy="3505200"/>
          </a:xfrm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5052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05200"/>
            <a:ext cx="3810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12725" y="649288"/>
            <a:ext cx="2655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MD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727325" y="17891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240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1981200" y="2325688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Initial</a:t>
            </a:r>
          </a:p>
          <a:p>
            <a:pPr eaLnBrk="1" hangingPunct="1"/>
            <a:endParaRPr lang="en-US" sz="24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669925" y="6059488"/>
            <a:ext cx="211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After 4 doses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4937125" y="6057900"/>
            <a:ext cx="2713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There after 1year</a:t>
            </a:r>
            <a:r>
              <a:rPr lang="en-US" sz="2400" dirty="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90600"/>
            <a:ext cx="4572000" cy="4267200"/>
          </a:xfrm>
        </p:spPr>
      </p:pic>
      <p:pic>
        <p:nvPicPr>
          <p:cNvPr id="47107" name="Picture 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990600"/>
            <a:ext cx="4495800" cy="4267200"/>
          </a:xfrm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746125" y="344488"/>
            <a:ext cx="2622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CR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838200" y="5373688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Initial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013325" y="5373688"/>
            <a:ext cx="2200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After 5 doses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524000"/>
            <a:ext cx="4495800" cy="3962400"/>
          </a:xfrm>
        </p:spPr>
      </p:pic>
      <p:pic>
        <p:nvPicPr>
          <p:cNvPr id="48131" name="Picture 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1524000"/>
            <a:ext cx="4572000" cy="3962400"/>
          </a:xfrm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5089525" y="5638800"/>
            <a:ext cx="2454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After 2 doses 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593725" y="801688"/>
            <a:ext cx="280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RPS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762000" y="5678488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Initial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371600"/>
            <a:ext cx="4648200" cy="4114800"/>
          </a:xfrm>
        </p:spPr>
      </p:pic>
      <p:pic>
        <p:nvPicPr>
          <p:cNvPr id="49155" name="Picture 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24400" y="1371600"/>
            <a:ext cx="4419600" cy="4114800"/>
          </a:xfrm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88925" y="609600"/>
            <a:ext cx="336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 BWS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822325" y="5486400"/>
            <a:ext cx="977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Initial</a:t>
            </a:r>
          </a:p>
          <a:p>
            <a:pPr eaLnBrk="1" hangingPunct="1"/>
            <a:endParaRPr lang="en-US" sz="240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5013325" y="5562600"/>
            <a:ext cx="211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After 4 doses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1143000"/>
            <a:ext cx="4419600" cy="4191000"/>
          </a:xfrm>
        </p:spPr>
      </p:pic>
      <p:pic>
        <p:nvPicPr>
          <p:cNvPr id="50179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143000"/>
            <a:ext cx="4648200" cy="4191000"/>
          </a:xfrm>
        </p:spPr>
      </p:pic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441325" y="420688"/>
            <a:ext cx="292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 CHB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57200" y="5410200"/>
            <a:ext cx="977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Initial</a:t>
            </a:r>
          </a:p>
          <a:p>
            <a:pPr eaLnBrk="1" hangingPunct="1"/>
            <a:endParaRPr lang="en-US" sz="240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4937125" y="55229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240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5181600" y="5410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After 1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57200"/>
            <a:ext cx="3657600" cy="2743200"/>
          </a:xfrm>
        </p:spPr>
      </p:pic>
      <p:pic>
        <p:nvPicPr>
          <p:cNvPr id="51203" name="Picture 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457200"/>
            <a:ext cx="3581400" cy="2667000"/>
          </a:xfrm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517525" y="5375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2400">
              <a:latin typeface="Times New Roman" pitchFamily="18" charset="0"/>
            </a:endParaRP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429000"/>
            <a:ext cx="365760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429000"/>
            <a:ext cx="3657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746125" y="365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240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2819400" y="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RAB</a:t>
            </a: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517525" y="6211888"/>
            <a:ext cx="977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Initial</a:t>
            </a: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5013325" y="6211888"/>
            <a:ext cx="211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After 4 doses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143000"/>
            <a:ext cx="4419600" cy="4267200"/>
          </a:xfrm>
        </p:spPr>
      </p:pic>
      <p:pic>
        <p:nvPicPr>
          <p:cNvPr id="52227" name="Picture 3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24400" y="1066800"/>
            <a:ext cx="4419600" cy="4343400"/>
          </a:xfrm>
        </p:spPr>
      </p:pic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990600" y="304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rgbClr val="FFFF00"/>
                </a:solidFill>
              </a:rPr>
              <a:t>Patient code: SNC</a:t>
            </a:r>
            <a:r>
              <a:rPr lang="en-US" sz="2400">
                <a:solidFill>
                  <a:srgbClr val="FFFF0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127125" y="5638800"/>
            <a:ext cx="1062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Initial</a:t>
            </a:r>
            <a:r>
              <a:rPr lang="en-US" sz="2400" b="1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029200" y="5638800"/>
            <a:ext cx="4148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solidFill>
                  <a:schemeClr val="folHlink"/>
                </a:solidFill>
              </a:rPr>
              <a:t>After 2 doses (six months)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-381000" y="5867400"/>
            <a:ext cx="9601200" cy="1371600"/>
          </a:xfrm>
          <a:ln>
            <a:noFill/>
          </a:ln>
        </p:spPr>
        <p:txBody>
          <a:bodyPr/>
          <a:lstStyle/>
          <a:p>
            <a:pPr algn="ctr">
              <a:spcBef>
                <a:spcPts val="1200"/>
              </a:spcBef>
              <a:buNone/>
            </a:pPr>
            <a:r>
              <a:rPr lang="en-IN" dirty="0" smtClean="0"/>
              <a:t>	</a:t>
            </a:r>
            <a:r>
              <a:rPr lang="en-IN" b="1" dirty="0" smtClean="0">
                <a:solidFill>
                  <a:schemeClr val="bg1"/>
                </a:solidFill>
                <a:effectLst/>
              </a:rPr>
              <a:t>It converts </a:t>
            </a:r>
            <a:r>
              <a:rPr lang="en-IN" b="1" dirty="0" err="1" smtClean="0">
                <a:solidFill>
                  <a:schemeClr val="bg1"/>
                </a:solidFill>
                <a:effectLst/>
              </a:rPr>
              <a:t>lepromin</a:t>
            </a:r>
            <a:r>
              <a:rPr lang="en-IN" b="1" dirty="0" smtClean="0">
                <a:solidFill>
                  <a:schemeClr val="bg1"/>
                </a:solidFill>
                <a:effectLst/>
              </a:rPr>
              <a:t> negative to </a:t>
            </a:r>
            <a:r>
              <a:rPr lang="en-IN" b="1" dirty="0" err="1" smtClean="0">
                <a:solidFill>
                  <a:schemeClr val="bg1"/>
                </a:solidFill>
                <a:effectLst/>
              </a:rPr>
              <a:t>lepromin</a:t>
            </a:r>
            <a:r>
              <a:rPr lang="en-IN" b="1" dirty="0" smtClean="0">
                <a:solidFill>
                  <a:schemeClr val="bg1"/>
                </a:solidFill>
                <a:effectLst/>
              </a:rPr>
              <a:t> positivity status</a:t>
            </a:r>
            <a:endParaRPr lang="en-IN" b="1" u="sng" dirty="0" smtClean="0">
              <a:solidFill>
                <a:schemeClr val="bg1"/>
              </a:solidFill>
              <a:effectLst/>
            </a:endParaRPr>
          </a:p>
          <a:p>
            <a:pPr algn="ctr">
              <a:spcBef>
                <a:spcPts val="1800"/>
              </a:spcBef>
              <a:buNone/>
            </a:pPr>
            <a:r>
              <a:rPr lang="en-IN" sz="4000" b="1" i="1" dirty="0" smtClean="0">
                <a:solidFill>
                  <a:srgbClr val="FF3300"/>
                </a:solidFill>
                <a:effectLst/>
              </a:rPr>
              <a:t>	</a:t>
            </a:r>
            <a:endParaRPr lang="en-IN" sz="4000" b="1" dirty="0" smtClean="0">
              <a:solidFill>
                <a:srgbClr val="00FF00"/>
              </a:solidFill>
              <a:effectLst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0"/>
            <a:ext cx="6477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1066800"/>
            <a:ext cx="9144000" cy="5181600"/>
            <a:chOff x="0" y="1056"/>
            <a:chExt cx="5760" cy="3264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0" y="1056"/>
              <a:ext cx="5760" cy="3264"/>
              <a:chOff x="0" y="1056"/>
              <a:chExt cx="5760" cy="3264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0" y="1056"/>
                <a:ext cx="5760" cy="3264"/>
                <a:chOff x="0" y="1056"/>
                <a:chExt cx="5760" cy="3264"/>
              </a:xfrm>
            </p:grpSpPr>
            <p:pic>
              <p:nvPicPr>
                <p:cNvPr id="53250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-10000" contrast="70000"/>
                </a:blip>
                <a:srcRect t="24444"/>
                <a:stretch>
                  <a:fillRect/>
                </a:stretch>
              </p:blipFill>
              <p:spPr bwMode="auto">
                <a:xfrm>
                  <a:off x="0" y="1056"/>
                  <a:ext cx="5760" cy="3264"/>
                </a:xfrm>
                <a:prstGeom prst="rect">
                  <a:avLst/>
                </a:prstGeom>
                <a:solidFill>
                  <a:schemeClr val="tx1">
                    <a:alpha val="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53251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101" y="1420"/>
                  <a:ext cx="18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>
                      <a:solidFill>
                        <a:srgbClr val="00FFFF"/>
                      </a:solidFill>
                    </a:rPr>
                    <a:t>5</a:t>
                  </a:r>
                </a:p>
              </p:txBody>
            </p:sp>
            <p:sp>
              <p:nvSpPr>
                <p:cNvPr id="53252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101" y="1776"/>
                  <a:ext cx="116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1600" b="1">
                    <a:solidFill>
                      <a:srgbClr val="00FFFF"/>
                    </a:solidFill>
                  </a:endParaRPr>
                </a:p>
              </p:txBody>
            </p:sp>
            <p:sp>
              <p:nvSpPr>
                <p:cNvPr id="53253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01" y="2112"/>
                  <a:ext cx="18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>
                      <a:solidFill>
                        <a:srgbClr val="00FFFF"/>
                      </a:solidFill>
                    </a:rPr>
                    <a:t>3</a:t>
                  </a:r>
                </a:p>
              </p:txBody>
            </p:sp>
            <p:sp>
              <p:nvSpPr>
                <p:cNvPr id="5325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01" y="2496"/>
                  <a:ext cx="18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>
                      <a:solidFill>
                        <a:srgbClr val="00FFFF"/>
                      </a:solidFill>
                    </a:rPr>
                    <a:t>2</a:t>
                  </a:r>
                </a:p>
              </p:txBody>
            </p:sp>
            <p:sp>
              <p:nvSpPr>
                <p:cNvPr id="53255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01" y="2832"/>
                  <a:ext cx="18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>
                      <a:solidFill>
                        <a:srgbClr val="00FFFF"/>
                      </a:solidFill>
                    </a:rPr>
                    <a:t>1</a:t>
                  </a:r>
                </a:p>
              </p:txBody>
            </p:sp>
            <p:sp>
              <p:nvSpPr>
                <p:cNvPr id="5325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01" y="3168"/>
                  <a:ext cx="187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1600" b="1">
                      <a:solidFill>
                        <a:srgbClr val="00FFFF"/>
                      </a:solidFill>
                    </a:rPr>
                    <a:t>0</a:t>
                  </a:r>
                </a:p>
              </p:txBody>
            </p:sp>
          </p:grpSp>
          <p:sp>
            <p:nvSpPr>
              <p:cNvPr id="53258" name="Rectangle 10"/>
              <p:cNvSpPr>
                <a:spLocks noChangeArrowheads="1"/>
              </p:cNvSpPr>
              <p:nvPr/>
            </p:nvSpPr>
            <p:spPr bwMode="auto">
              <a:xfrm>
                <a:off x="96" y="1776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FFFF"/>
                    </a:solidFill>
                  </a:rPr>
                  <a:t>4</a:t>
                </a:r>
              </a:p>
            </p:txBody>
          </p:sp>
        </p:grp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4704" y="1392"/>
              <a:ext cx="1056" cy="491"/>
              <a:chOff x="1440" y="1200"/>
              <a:chExt cx="1056" cy="491"/>
            </a:xfrm>
          </p:grpSpPr>
          <p:sp>
            <p:nvSpPr>
              <p:cNvPr id="53260" name="Text Box 12"/>
              <p:cNvSpPr txBox="1">
                <a:spLocks noChangeArrowheads="1"/>
              </p:cNvSpPr>
              <p:nvPr/>
            </p:nvSpPr>
            <p:spPr bwMode="auto">
              <a:xfrm>
                <a:off x="1440" y="1200"/>
                <a:ext cx="1056" cy="4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dirty="0"/>
                  <a:t>       B1-Skin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dirty="0"/>
                  <a:t>       B1-Tissue</a:t>
                </a:r>
              </a:p>
            </p:txBody>
          </p:sp>
          <p:sp>
            <p:nvSpPr>
              <p:cNvPr id="53261" name="Line 13"/>
              <p:cNvSpPr>
                <a:spLocks noChangeShapeType="1"/>
              </p:cNvSpPr>
              <p:nvPr/>
            </p:nvSpPr>
            <p:spPr bwMode="auto">
              <a:xfrm>
                <a:off x="1488" y="1344"/>
                <a:ext cx="243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63" name="Line 15"/>
              <p:cNvSpPr>
                <a:spLocks noChangeShapeType="1"/>
              </p:cNvSpPr>
              <p:nvPr/>
            </p:nvSpPr>
            <p:spPr bwMode="auto">
              <a:xfrm>
                <a:off x="1488" y="1584"/>
                <a:ext cx="243" cy="0"/>
              </a:xfrm>
              <a:prstGeom prst="line">
                <a:avLst/>
              </a:prstGeom>
              <a:noFill/>
              <a:ln w="2857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304800" y="533400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rgbClr val="FFFF00"/>
                </a:solidFill>
              </a:rPr>
              <a:t>GROUP I- SR-3 (S-167)        GROUP I- SR- 4 (S-183)</a:t>
            </a:r>
            <a:endParaRPr lang="en-IN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540" name="Group 100"/>
          <p:cNvGraphicFramePr>
            <a:graphicFrameLocks noGrp="1"/>
          </p:cNvGraphicFramePr>
          <p:nvPr>
            <p:ph/>
          </p:nvPr>
        </p:nvGraphicFramePr>
        <p:xfrm>
          <a:off x="152400" y="838200"/>
          <a:ext cx="8839200" cy="5462907"/>
        </p:xfrm>
        <a:graphic>
          <a:graphicData uri="http://schemas.openxmlformats.org/drawingml/2006/table">
            <a:tbl>
              <a:tblPr/>
              <a:tblGrid>
                <a:gridCol w="1473200"/>
                <a:gridCol w="1052513"/>
                <a:gridCol w="1262062"/>
                <a:gridCol w="1263650"/>
                <a:gridCol w="1262063"/>
                <a:gridCol w="1263650"/>
                <a:gridCol w="1262062"/>
              </a:tblGrid>
              <a:tr h="892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Group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Initial BI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Final BI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Initial H/P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Final H/P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Nerve*BI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Vaccine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NSI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NSI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2.33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NSI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Control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4.33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3.16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BL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2.16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539" name="Text Box 99"/>
          <p:cNvSpPr txBox="1">
            <a:spLocks noChangeArrowheads="1"/>
          </p:cNvSpPr>
          <p:nvPr/>
        </p:nvSpPr>
        <p:spPr bwMode="auto">
          <a:xfrm>
            <a:off x="1219200" y="6400800"/>
            <a:ext cx="63706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* </a:t>
            </a:r>
            <a:r>
              <a:rPr lang="en-US" sz="2400" dirty="0">
                <a:latin typeface="+mj-lt"/>
              </a:rPr>
              <a:t>All nerve biopsies were done on </a:t>
            </a:r>
            <a:r>
              <a:rPr lang="en-US" sz="2400" dirty="0" err="1">
                <a:latin typeface="+mj-lt"/>
              </a:rPr>
              <a:t>sural</a:t>
            </a:r>
            <a:r>
              <a:rPr lang="en-US" sz="2400" dirty="0">
                <a:latin typeface="+mj-lt"/>
              </a:rPr>
              <a:t> nerve</a:t>
            </a:r>
          </a:p>
        </p:txBody>
      </p:sp>
      <p:sp>
        <p:nvSpPr>
          <p:cNvPr id="61541" name="Text Box 101"/>
          <p:cNvSpPr txBox="1">
            <a:spLocks noChangeArrowheads="1"/>
          </p:cNvSpPr>
          <p:nvPr/>
        </p:nvSpPr>
        <p:spPr bwMode="auto">
          <a:xfrm>
            <a:off x="2762250" y="6350"/>
            <a:ext cx="39549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srgbClr val="00FF00"/>
                </a:solidFill>
                <a:latin typeface="+mj-lt"/>
              </a:rPr>
              <a:t>Persister</a:t>
            </a:r>
            <a:r>
              <a:rPr lang="en-US" sz="3600" b="1" dirty="0">
                <a:solidFill>
                  <a:srgbClr val="00FF00"/>
                </a:solidFill>
                <a:latin typeface="+mj-lt"/>
              </a:rPr>
              <a:t>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66800"/>
            <a:ext cx="9144000" cy="4648200"/>
          </a:xfrm>
        </p:spPr>
        <p:txBody>
          <a:bodyPr/>
          <a:lstStyle/>
          <a:p>
            <a:r>
              <a:rPr lang="en-US" b="1">
                <a:solidFill>
                  <a:srgbClr val="FFFF00"/>
                </a:solidFill>
                <a:effectLst/>
              </a:rPr>
              <a:t>Genomic analysis of M.w. done by a National consortium of Professors S. Hasnain, Akhlesh Tyagi and Anil Tyagi - laboratories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533400"/>
            <a:ext cx="8610600" cy="59436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sz="4000" b="1"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en-US" sz="4000" b="1">
                <a:effectLst/>
              </a:rPr>
              <a:t>MIP ancestor of M. tuberculosis, M. leprae and M. avium intracellular complex (MAIC)</a:t>
            </a:r>
          </a:p>
          <a:p>
            <a:pPr algn="ctr">
              <a:buFont typeface="Wingdings" pitchFamily="2" charset="2"/>
              <a:buNone/>
            </a:pPr>
            <a:r>
              <a:rPr lang="en-US" sz="2400" b="1">
                <a:solidFill>
                  <a:srgbClr val="FFFF00"/>
                </a:solidFill>
                <a:effectLst/>
              </a:rPr>
              <a:t>PloS ONE (2007), 10/e968, 1 – 8</a:t>
            </a:r>
          </a:p>
          <a:p>
            <a:pPr algn="ctr">
              <a:buFont typeface="Wingdings" pitchFamily="2" charset="2"/>
              <a:buNone/>
            </a:pPr>
            <a:endParaRPr lang="en-US" sz="2400" b="1">
              <a:solidFill>
                <a:srgbClr val="FFFF00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en-US" sz="4000" b="1">
                <a:effectLst/>
              </a:rPr>
              <a:t>M.w. named as Mycobacterium indicus pranii (MIP)</a:t>
            </a:r>
          </a:p>
          <a:p>
            <a:pPr algn="ctr">
              <a:buFont typeface="Wingdings" pitchFamily="2" charset="2"/>
              <a:buNone/>
            </a:pPr>
            <a:r>
              <a:rPr lang="en-US" sz="2400" b="1">
                <a:solidFill>
                  <a:srgbClr val="FFFF00"/>
                </a:solidFill>
                <a:effectLst/>
              </a:rPr>
              <a:t>Infect. Genet. Evol (2008), 8, 100-101</a:t>
            </a:r>
          </a:p>
          <a:p>
            <a:pPr algn="ctr">
              <a:buFont typeface="Wingdings" pitchFamily="2" charset="2"/>
              <a:buNone/>
            </a:pPr>
            <a:endParaRPr lang="en-US" sz="2400" b="1">
              <a:solidFill>
                <a:srgbClr val="FF66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6175"/>
            <a:ext cx="8229600" cy="11398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/>
              </a:rPr>
              <a:t>Launching of a Pilot Project in 4 Districts of high </a:t>
            </a:r>
            <a:r>
              <a:rPr lang="en-US" b="1" dirty="0" err="1" smtClean="0">
                <a:solidFill>
                  <a:srgbClr val="FFFF00"/>
                </a:solidFill>
                <a:effectLst/>
              </a:rPr>
              <a:t>endemicity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931855"/>
            <a:ext cx="7772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4000" b="1" dirty="0" smtClean="0"/>
              <a:t> Dang, Gujarat</a:t>
            </a:r>
          </a:p>
          <a:p>
            <a:pPr>
              <a:buFont typeface="Courier New" pitchFamily="49" charset="0"/>
              <a:buChar char="o"/>
            </a:pPr>
            <a:r>
              <a:rPr lang="en-US" sz="4000" b="1" dirty="0" smtClean="0"/>
              <a:t> </a:t>
            </a:r>
            <a:r>
              <a:rPr lang="en-US" sz="4000" b="1" dirty="0" err="1" smtClean="0">
                <a:solidFill>
                  <a:srgbClr val="00FFFF"/>
                </a:solidFill>
              </a:rPr>
              <a:t>Shahjahanpur</a:t>
            </a:r>
            <a:r>
              <a:rPr lang="en-US" sz="4000" b="1" dirty="0" smtClean="0">
                <a:solidFill>
                  <a:srgbClr val="00FFFF"/>
                </a:solidFill>
              </a:rPr>
              <a:t>, Uttar Pradesh</a:t>
            </a:r>
          </a:p>
          <a:p>
            <a:pPr>
              <a:buFont typeface="Courier New" pitchFamily="49" charset="0"/>
              <a:buChar char="o"/>
            </a:pPr>
            <a:r>
              <a:rPr lang="en-US" sz="4000" b="1" dirty="0" smtClean="0"/>
              <a:t> Saran, Bihar </a:t>
            </a:r>
          </a:p>
          <a:p>
            <a:pPr>
              <a:buFont typeface="Courier New" pitchFamily="49" charset="0"/>
              <a:buChar char="o"/>
            </a:pPr>
            <a:r>
              <a:rPr lang="en-US" sz="4000" b="1" dirty="0" smtClean="0"/>
              <a:t> </a:t>
            </a:r>
            <a:r>
              <a:rPr lang="en-US" sz="4000" b="1" dirty="0" err="1" smtClean="0">
                <a:solidFill>
                  <a:srgbClr val="00FFFF"/>
                </a:solidFill>
              </a:rPr>
              <a:t>Sonepur</a:t>
            </a:r>
            <a:r>
              <a:rPr lang="en-US" sz="4000" b="1" dirty="0" smtClean="0">
                <a:solidFill>
                  <a:srgbClr val="00FFFF"/>
                </a:solidFill>
              </a:rPr>
              <a:t>, Orissa</a:t>
            </a:r>
            <a:endParaRPr lang="en-IN" sz="4000" b="1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5496" y="1148312"/>
            <a:ext cx="8892480" cy="522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®"/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Each index case of Leprosy will receive </a:t>
            </a:r>
            <a:r>
              <a:rPr lang="en-US" sz="4000" b="1" u="sng" dirty="0" smtClean="0">
                <a:latin typeface="Arial" pitchFamily="34" charset="0"/>
                <a:cs typeface="Arial" pitchFamily="34" charset="0"/>
              </a:rPr>
              <a:t>not only MDT but also MIP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at 3-6 months interval</a:t>
            </a:r>
          </a:p>
          <a:p>
            <a:pPr marL="457200" indent="-457200" algn="just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®"/>
            </a:pPr>
            <a:r>
              <a:rPr lang="en-US" sz="40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All family members and contacts will receive MIP</a:t>
            </a: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4000" b="1" dirty="0" smtClean="0">
              <a:solidFill>
                <a:srgbClr val="FFFF00"/>
              </a:solidFill>
              <a:cs typeface="Arial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US" b="1" i="1" dirty="0">
              <a:solidFill>
                <a:srgbClr val="FFFFFF"/>
              </a:solidFill>
              <a:cs typeface="Arial" charset="0"/>
            </a:endParaRPr>
          </a:p>
          <a:p>
            <a:pPr marL="457200" indent="-457200" eaLnBrk="1" hangingPunct="1">
              <a:spcBef>
                <a:spcPct val="30000"/>
              </a:spcBef>
            </a:pP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  <a:cs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-76200"/>
            <a:ext cx="9144000" cy="6858001"/>
            <a:chOff x="96" y="0"/>
            <a:chExt cx="5760" cy="4320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336" y="0"/>
              <a:ext cx="5017" cy="3696"/>
              <a:chOff x="336" y="0"/>
              <a:chExt cx="5017" cy="3696"/>
            </a:xfrm>
          </p:grpSpPr>
          <p:sp>
            <p:nvSpPr>
              <p:cNvPr id="55300" name="Text Box 4"/>
              <p:cNvSpPr txBox="1">
                <a:spLocks noChangeArrowheads="1"/>
              </p:cNvSpPr>
              <p:nvPr/>
            </p:nvSpPr>
            <p:spPr bwMode="auto">
              <a:xfrm>
                <a:off x="336" y="1705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400" b="1">
                    <a:solidFill>
                      <a:srgbClr val="FFFFFF"/>
                    </a:solidFill>
                  </a:rPr>
                  <a:t>(a)</a:t>
                </a:r>
              </a:p>
            </p:txBody>
          </p:sp>
          <p:sp>
            <p:nvSpPr>
              <p:cNvPr id="55301" name="Text Box 5"/>
              <p:cNvSpPr txBox="1">
                <a:spLocks noChangeArrowheads="1"/>
              </p:cNvSpPr>
              <p:nvPr/>
            </p:nvSpPr>
            <p:spPr bwMode="auto">
              <a:xfrm>
                <a:off x="4982" y="1753"/>
                <a:ext cx="3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 b="1">
                    <a:solidFill>
                      <a:srgbClr val="FFFFFF"/>
                    </a:solidFill>
                  </a:rPr>
                  <a:t>(b)</a:t>
                </a:r>
              </a:p>
            </p:txBody>
          </p:sp>
          <p:sp>
            <p:nvSpPr>
              <p:cNvPr id="55302" name="Text Box 6"/>
              <p:cNvSpPr txBox="1">
                <a:spLocks noChangeArrowheads="1"/>
              </p:cNvSpPr>
              <p:nvPr/>
            </p:nvSpPr>
            <p:spPr bwMode="auto">
              <a:xfrm>
                <a:off x="336" y="3168"/>
                <a:ext cx="43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400" b="1">
                    <a:solidFill>
                      <a:srgbClr val="FFFFFF"/>
                    </a:solidFill>
                  </a:rPr>
                  <a:t>(c)</a:t>
                </a:r>
              </a:p>
            </p:txBody>
          </p:sp>
          <p:sp>
            <p:nvSpPr>
              <p:cNvPr id="55303" name="Text Box 7"/>
              <p:cNvSpPr txBox="1">
                <a:spLocks noChangeArrowheads="1"/>
              </p:cNvSpPr>
              <p:nvPr/>
            </p:nvSpPr>
            <p:spPr bwMode="auto">
              <a:xfrm>
                <a:off x="4992" y="3168"/>
                <a:ext cx="36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400" b="1">
                    <a:solidFill>
                      <a:srgbClr val="FFFFFF"/>
                    </a:solidFill>
                  </a:rPr>
                  <a:t>(d)</a:t>
                </a: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384" y="0"/>
                <a:ext cx="4944" cy="3696"/>
                <a:chOff x="384" y="0"/>
                <a:chExt cx="4944" cy="3696"/>
              </a:xfrm>
            </p:grpSpPr>
            <p:graphicFrame>
              <p:nvGraphicFramePr>
                <p:cNvPr id="55305" name="Object 9"/>
                <p:cNvGraphicFramePr>
                  <a:graphicFrameLocks noChangeAspect="1"/>
                </p:cNvGraphicFramePr>
                <p:nvPr/>
              </p:nvGraphicFramePr>
              <p:xfrm>
                <a:off x="768" y="480"/>
                <a:ext cx="4128" cy="2976"/>
              </p:xfrm>
              <a:graphic>
                <a:graphicData uri="http://schemas.openxmlformats.org/presentationml/2006/ole">
                  <p:oleObj spid="_x0000_s1026" name="Bitmap Image" r:id="rId3" imgW="5676190" imgH="3753374" progId="PBrush">
                    <p:embed/>
                  </p:oleObj>
                </a:graphicData>
              </a:graphic>
            </p:graphicFrame>
            <p:sp>
              <p:nvSpPr>
                <p:cNvPr id="55306" name="Rectangle 10"/>
                <p:cNvSpPr>
                  <a:spLocks noChangeArrowheads="1"/>
                </p:cNvSpPr>
                <p:nvPr/>
              </p:nvSpPr>
              <p:spPr bwMode="auto">
                <a:xfrm>
                  <a:off x="1056" y="3408"/>
                  <a:ext cx="745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sz="2400" b="1">
                      <a:solidFill>
                        <a:srgbClr val="FFFFFF"/>
                      </a:solidFill>
                    </a:rPr>
                    <a:t>Spleen</a:t>
                  </a:r>
                </a:p>
              </p:txBody>
            </p:sp>
            <p:sp>
              <p:nvSpPr>
                <p:cNvPr id="5530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648" y="3408"/>
                  <a:ext cx="921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1" hangingPunct="1"/>
                  <a:r>
                    <a:rPr lang="en-US" sz="2400" b="1">
                      <a:solidFill>
                        <a:srgbClr val="FFFFFF"/>
                      </a:solidFill>
                    </a:rPr>
                    <a:t>Lungs</a:t>
                  </a:r>
                </a:p>
              </p:txBody>
            </p:sp>
            <p:sp>
              <p:nvSpPr>
                <p:cNvPr id="5530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84" y="0"/>
                  <a:ext cx="4944" cy="3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eaLnBrk="1" hangingPunct="1"/>
                  <a:r>
                    <a:rPr lang="en-US" sz="3200" b="1" dirty="0">
                      <a:solidFill>
                        <a:srgbClr val="FFFF00"/>
                      </a:solidFill>
                    </a:rPr>
                    <a:t>Protection test of </a:t>
                  </a:r>
                  <a:r>
                    <a:rPr lang="en-US" sz="3200" b="1" dirty="0" err="1">
                      <a:solidFill>
                        <a:srgbClr val="FFFF00"/>
                      </a:solidFill>
                    </a:rPr>
                    <a:t>M.</a:t>
                  </a:r>
                  <a:r>
                    <a:rPr lang="en-US" sz="3200" b="1" i="1" dirty="0" err="1">
                      <a:solidFill>
                        <a:srgbClr val="FFFF00"/>
                      </a:solidFill>
                    </a:rPr>
                    <a:t>w</a:t>
                  </a:r>
                  <a:r>
                    <a:rPr lang="en-US" sz="3200" b="1" i="1" dirty="0">
                      <a:solidFill>
                        <a:srgbClr val="FFFF00"/>
                      </a:solidFill>
                    </a:rPr>
                    <a:t> </a:t>
                  </a:r>
                  <a:r>
                    <a:rPr lang="en-US" sz="3200" b="1" dirty="0" smtClean="0">
                      <a:solidFill>
                        <a:srgbClr val="FFFF00"/>
                      </a:solidFill>
                    </a:rPr>
                    <a:t> in tuberculosis</a:t>
                  </a:r>
                  <a:endParaRPr lang="en-US" sz="3200" b="1" dirty="0">
                    <a:solidFill>
                      <a:srgbClr val="FFFF00"/>
                    </a:solidFill>
                  </a:endParaRPr>
                </a:p>
              </p:txBody>
            </p:sp>
          </p:grpSp>
        </p:grpSp>
        <p:sp>
          <p:nvSpPr>
            <p:cNvPr id="55309" name="Text Box 13"/>
            <p:cNvSpPr txBox="1">
              <a:spLocks noChangeArrowheads="1"/>
            </p:cNvSpPr>
            <p:nvPr/>
          </p:nvSpPr>
          <p:spPr bwMode="auto">
            <a:xfrm>
              <a:off x="96" y="3797"/>
              <a:ext cx="5760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457200" indent="-457200" eaLnBrk="1" hangingPunct="1"/>
              <a:r>
                <a:rPr lang="en-US" sz="2400" b="1" dirty="0">
                  <a:solidFill>
                    <a:srgbClr val="FFFF00"/>
                  </a:solidFill>
                </a:rPr>
                <a:t>(a) &amp; (b) Guinea pigs challenged with  </a:t>
              </a:r>
              <a:r>
                <a:rPr lang="en-US" sz="2400" b="1" dirty="0" err="1">
                  <a:solidFill>
                    <a:srgbClr val="FFFF00"/>
                  </a:solidFill>
                </a:rPr>
                <a:t>M.tuberculosis</a:t>
              </a:r>
              <a:r>
                <a:rPr lang="en-US" sz="2400" b="1" dirty="0">
                  <a:solidFill>
                    <a:srgbClr val="FFFF00"/>
                  </a:solidFill>
                </a:rPr>
                <a:t> H </a:t>
              </a:r>
              <a:r>
                <a:rPr lang="en-US" sz="2400" b="1" baseline="-25000" dirty="0">
                  <a:solidFill>
                    <a:srgbClr val="FFFF00"/>
                  </a:solidFill>
                </a:rPr>
                <a:t>37</a:t>
              </a:r>
              <a:r>
                <a:rPr lang="en-US" sz="2400" b="1" dirty="0">
                  <a:solidFill>
                    <a:srgbClr val="FFFF00"/>
                  </a:solidFill>
                </a:rPr>
                <a:t>R</a:t>
              </a:r>
              <a:r>
                <a:rPr lang="en-US" sz="2400" b="1" baseline="-25000" dirty="0">
                  <a:solidFill>
                    <a:srgbClr val="FFFF00"/>
                  </a:solidFill>
                </a:rPr>
                <a:t>v</a:t>
              </a:r>
            </a:p>
            <a:p>
              <a:pPr marL="457200" indent="-457200" eaLnBrk="1" hangingPunct="1"/>
              <a:r>
                <a:rPr lang="en-US" sz="2400" b="1" dirty="0">
                  <a:solidFill>
                    <a:srgbClr val="FFFF00"/>
                  </a:solidFill>
                </a:rPr>
                <a:t>(c) &amp; (d) Immunized with </a:t>
              </a:r>
              <a:r>
                <a:rPr lang="en-US" sz="2400" b="1" dirty="0" err="1">
                  <a:solidFill>
                    <a:srgbClr val="FFFF00"/>
                  </a:solidFill>
                </a:rPr>
                <a:t>M.w</a:t>
              </a:r>
              <a:r>
                <a:rPr lang="en-US" sz="2400" b="1" dirty="0">
                  <a:solidFill>
                    <a:srgbClr val="FFFF00"/>
                  </a:solidFill>
                </a:rPr>
                <a:t>.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1219200" y="457200"/>
            <a:ext cx="6629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solidFill>
                  <a:srgbClr val="FFFF00"/>
                </a:solidFill>
                <a:latin typeface="Times New Roman" pitchFamily="18" charset="0"/>
              </a:rPr>
              <a:t>OUTCOME OF THERAPY </a:t>
            </a:r>
          </a:p>
          <a:p>
            <a:pPr algn="ctr" eaLnBrk="1" hangingPunct="1"/>
            <a:r>
              <a:rPr lang="en-US" sz="3600" b="1">
                <a:solidFill>
                  <a:srgbClr val="FFFF00"/>
                </a:solidFill>
                <a:latin typeface="Times New Roman" pitchFamily="18" charset="0"/>
              </a:rPr>
              <a:t>(CAT II Tuberculosis)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04800" y="2590800"/>
            <a:ext cx="8534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3200" b="1">
                <a:solidFill>
                  <a:srgbClr val="66FFFF"/>
                </a:solidFill>
                <a:latin typeface="Times New Roman" pitchFamily="18" charset="0"/>
              </a:rPr>
              <a:t>Mw + MDT	  48/49</a:t>
            </a:r>
            <a:r>
              <a:rPr lang="en-US" sz="4800" b="1">
                <a:solidFill>
                  <a:srgbClr val="66FFFF"/>
                </a:solidFill>
                <a:latin typeface="Times New Roman" pitchFamily="18" charset="0"/>
              </a:rPr>
              <a:t>*</a:t>
            </a:r>
            <a:r>
              <a:rPr lang="en-US" sz="3200" b="1">
                <a:solidFill>
                  <a:srgbClr val="66FFFF"/>
                </a:solidFill>
                <a:latin typeface="Times New Roman" pitchFamily="18" charset="0"/>
              </a:rPr>
              <a:t>	            97.96%</a:t>
            </a:r>
          </a:p>
          <a:p>
            <a:pPr eaLnBrk="1" hangingPunct="1"/>
            <a:endParaRPr lang="en-US" sz="3200" b="1">
              <a:solidFill>
                <a:srgbClr val="66FFFF"/>
              </a:solidFill>
              <a:latin typeface="Times New Roman" pitchFamily="18" charset="0"/>
            </a:endParaRPr>
          </a:p>
          <a:p>
            <a:pPr eaLnBrk="1" hangingPunct="1"/>
            <a:endParaRPr lang="en-US" sz="3200" b="1">
              <a:solidFill>
                <a:srgbClr val="66FFFF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3200" b="1">
                <a:solidFill>
                  <a:srgbClr val="66FFFF"/>
                </a:solidFill>
                <a:latin typeface="Times New Roman" pitchFamily="18" charset="0"/>
              </a:rPr>
              <a:t>MDT alone	   21/27**		   77.77%</a:t>
            </a: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1447800" y="5334000"/>
            <a:ext cx="201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Times New Roman" pitchFamily="18" charset="0"/>
              </a:rPr>
              <a:t>		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3779838" y="1752600"/>
            <a:ext cx="16303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solidFill>
                  <a:srgbClr val="00FFFF"/>
                </a:solidFill>
                <a:latin typeface="Times New Roman" pitchFamily="18" charset="0"/>
              </a:rPr>
              <a:t>CURED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61975" y="5289550"/>
            <a:ext cx="8388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rgbClr val="FFFF00"/>
                </a:solidFill>
                <a:latin typeface="Times New Roman" pitchFamily="18" charset="0"/>
              </a:rPr>
              <a:t>*   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>
                <a:solidFill>
                  <a:srgbClr val="FFFF00"/>
                </a:solidFill>
                <a:latin typeface="Times New Roman" pitchFamily="18" charset="0"/>
              </a:rPr>
              <a:t>Defaulter for 6 doses, sputum negative after intensive phase</a:t>
            </a:r>
          </a:p>
          <a:p>
            <a:pPr eaLnBrk="1" hangingPunct="1"/>
            <a:r>
              <a:rPr lang="en-US" sz="2400" b="1">
                <a:solidFill>
                  <a:srgbClr val="FFFF00"/>
                </a:solidFill>
                <a:latin typeface="Times New Roman" pitchFamily="18" charset="0"/>
              </a:rPr>
              <a:t>**  2 –2+   No effect of therapy</a:t>
            </a:r>
          </a:p>
          <a:p>
            <a:pPr eaLnBrk="1" hangingPunct="1"/>
            <a:r>
              <a:rPr lang="en-US" sz="2400" b="1">
                <a:solidFill>
                  <a:srgbClr val="FFFF00"/>
                </a:solidFill>
                <a:latin typeface="Times New Roman" pitchFamily="18" charset="0"/>
              </a:rPr>
              <a:t>      4 –1+   No effect of therapy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5470525" y="4613275"/>
            <a:ext cx="1211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P=0.007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723900" y="762000"/>
          <a:ext cx="7696200" cy="5715000"/>
        </p:xfrm>
        <a:graphic>
          <a:graphicData uri="http://schemas.openxmlformats.org/presentationml/2006/ole">
            <p:oleObj spid="_x0000_s3074" name="Chart" r:id="rId3" imgW="11106177" imgH="4076807" progId="MSGraph.Chart.8">
              <p:embed followColorScheme="full"/>
            </p:oleObj>
          </a:graphicData>
        </a:graphic>
      </p:graphicFrame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57175" y="152400"/>
            <a:ext cx="8658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800" b="1">
                <a:solidFill>
                  <a:srgbClr val="FFFFFF"/>
                </a:solidFill>
                <a:latin typeface="Times New Roman" pitchFamily="18" charset="0"/>
              </a:rPr>
              <a:t>Relapse Rate in Category II after completion of therapy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0" y="0"/>
          <a:ext cx="9144000" cy="5638800"/>
        </p:xfrm>
        <a:graphic>
          <a:graphicData uri="http://schemas.openxmlformats.org/presentationml/2006/ole">
            <p:oleObj spid="_x0000_s4098" name="Bitmap Image" r:id="rId3" imgW="5172797" imgH="3877216" progId="PBrush">
              <p:embed/>
            </p:oleObj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86200" y="5791200"/>
            <a:ext cx="1524000" cy="457200"/>
            <a:chOff x="2400" y="3936"/>
            <a:chExt cx="960" cy="288"/>
          </a:xfrm>
        </p:grpSpPr>
        <p:graphicFrame>
          <p:nvGraphicFramePr>
            <p:cNvPr id="56324" name="Object 4"/>
            <p:cNvGraphicFramePr>
              <a:graphicFrameLocks noChangeAspect="1"/>
            </p:cNvGraphicFramePr>
            <p:nvPr/>
          </p:nvGraphicFramePr>
          <p:xfrm>
            <a:off x="2400" y="3936"/>
            <a:ext cx="672" cy="288"/>
          </p:xfrm>
          <a:graphic>
            <a:graphicData uri="http://schemas.openxmlformats.org/presentationml/2006/ole">
              <p:oleObj spid="_x0000_s4101" name="Bitmap Image" r:id="rId4" imgW="485586" imgH="171338" progId="PBrush">
                <p:embed/>
              </p:oleObj>
            </a:graphicData>
          </a:graphic>
        </p:graphicFrame>
        <p:graphicFrame>
          <p:nvGraphicFramePr>
            <p:cNvPr id="56325" name="Object 5"/>
            <p:cNvGraphicFramePr>
              <a:graphicFrameLocks noChangeAspect="1"/>
            </p:cNvGraphicFramePr>
            <p:nvPr/>
          </p:nvGraphicFramePr>
          <p:xfrm>
            <a:off x="3072" y="3936"/>
            <a:ext cx="288" cy="288"/>
          </p:xfrm>
          <a:graphic>
            <a:graphicData uri="http://schemas.openxmlformats.org/presentationml/2006/ole">
              <p:oleObj spid="_x0000_s4102" name="Bitmap Image" r:id="rId5" imgW="457143" imgH="285866" progId="PBrush">
                <p:embed/>
              </p:oleObj>
            </a:graphicData>
          </a:graphic>
        </p:graphicFrame>
      </p:grpSp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6629400" y="5791200"/>
          <a:ext cx="1524000" cy="457200"/>
        </p:xfrm>
        <a:graphic>
          <a:graphicData uri="http://schemas.openxmlformats.org/presentationml/2006/ole">
            <p:oleObj spid="_x0000_s4099" name="Bitmap Image" r:id="rId6" imgW="762106" imgH="380852" progId="PBrush">
              <p:embed/>
            </p:oleObj>
          </a:graphicData>
        </a:graphic>
      </p:graphicFrame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79513" y="5791200"/>
            <a:ext cx="1258887" cy="457200"/>
            <a:chOff x="935" y="3936"/>
            <a:chExt cx="793" cy="288"/>
          </a:xfrm>
        </p:grpSpPr>
        <p:graphicFrame>
          <p:nvGraphicFramePr>
            <p:cNvPr id="56328" name="Object 8"/>
            <p:cNvGraphicFramePr>
              <a:graphicFrameLocks noChangeAspect="1"/>
            </p:cNvGraphicFramePr>
            <p:nvPr/>
          </p:nvGraphicFramePr>
          <p:xfrm>
            <a:off x="1296" y="3936"/>
            <a:ext cx="432" cy="288"/>
          </p:xfrm>
          <a:graphic>
            <a:graphicData uri="http://schemas.openxmlformats.org/presentationml/2006/ole">
              <p:oleObj spid="_x0000_s4100" name="Bitmap Image" r:id="rId7" imgW="314286" imgH="285866" progId="PBrush">
                <p:embed/>
              </p:oleObj>
            </a:graphicData>
          </a:graphic>
        </p:graphicFrame>
        <p:sp>
          <p:nvSpPr>
            <p:cNvPr id="56329" name="Text Box 9"/>
            <p:cNvSpPr txBox="1">
              <a:spLocks noChangeArrowheads="1"/>
            </p:cNvSpPr>
            <p:nvPr/>
          </p:nvSpPr>
          <p:spPr bwMode="auto">
            <a:xfrm>
              <a:off x="935" y="3936"/>
              <a:ext cx="361" cy="28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solidFill>
                    <a:schemeClr val="bg1"/>
                  </a:solidFill>
                  <a:latin typeface="Arial Narrow" pitchFamily="34" charset="0"/>
                </a:rPr>
                <a:t>Mw</a:t>
              </a:r>
            </a:p>
          </p:txBody>
        </p:sp>
      </p:grp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685800" y="6415087"/>
            <a:ext cx="7848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FF00"/>
                </a:solidFill>
              </a:rPr>
              <a:t>  </a:t>
            </a:r>
            <a:r>
              <a:rPr lang="en-US" sz="2000" b="1" dirty="0">
                <a:solidFill>
                  <a:srgbClr val="FFFF00"/>
                </a:solidFill>
              </a:rPr>
              <a:t>Singh IG, </a:t>
            </a:r>
            <a:r>
              <a:rPr lang="en-US" sz="2000" b="1" dirty="0" err="1">
                <a:solidFill>
                  <a:srgbClr val="FFFF00"/>
                </a:solidFill>
              </a:rPr>
              <a:t>Mukherjee</a:t>
            </a:r>
            <a:r>
              <a:rPr lang="en-US" sz="2000" b="1" dirty="0">
                <a:solidFill>
                  <a:srgbClr val="FFFF00"/>
                </a:solidFill>
              </a:rPr>
              <a:t> R &amp; </a:t>
            </a:r>
            <a:r>
              <a:rPr lang="en-US" sz="2000" b="1" dirty="0" err="1">
                <a:solidFill>
                  <a:srgbClr val="FFFF00"/>
                </a:solidFill>
              </a:rPr>
              <a:t>Talwar</a:t>
            </a:r>
            <a:r>
              <a:rPr lang="en-US" sz="2000" b="1" dirty="0">
                <a:solidFill>
                  <a:srgbClr val="FFFF00"/>
                </a:solidFill>
              </a:rPr>
              <a:t> GP. Vaccine, </a:t>
            </a:r>
            <a:r>
              <a:rPr lang="en-US" sz="2000" b="1" u="sng" dirty="0">
                <a:solidFill>
                  <a:srgbClr val="FFFF00"/>
                </a:solidFill>
              </a:rPr>
              <a:t>9</a:t>
            </a:r>
            <a:r>
              <a:rPr lang="en-US" sz="2000" b="1" dirty="0">
                <a:solidFill>
                  <a:srgbClr val="FFFF00"/>
                </a:solidFill>
              </a:rPr>
              <a:t>, 10 – 14, 1991</a:t>
            </a:r>
            <a:r>
              <a:rPr lang="en-US" b="1" dirty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F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76200"/>
            <a:ext cx="5275263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 lIns="0" rIns="0" bIns="0" anchor="b" anchorCtr="0"/>
          <a:lstStyle/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273050" indent="-273050"/>
            <a:endParaRPr lang="en-US"/>
          </a:p>
        </p:txBody>
      </p:sp>
      <p:pic>
        <p:nvPicPr>
          <p:cNvPr id="37892" name="Picture 4" descr="Fig"/>
          <p:cNvPicPr>
            <a:picLocks noChangeAspect="1" noChangeArrowheads="1"/>
          </p:cNvPicPr>
          <p:nvPr/>
        </p:nvPicPr>
        <p:blipFill>
          <a:blip r:embed="rId2" cstate="print"/>
          <a:srcRect l="2000" b="93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image21.jp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457200"/>
            <a:ext cx="4705807" cy="5867400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Shape 237"/>
          <p:cNvSpPr/>
          <p:nvPr/>
        </p:nvSpPr>
        <p:spPr>
          <a:xfrm>
            <a:off x="6172200" y="6324599"/>
            <a:ext cx="1905000" cy="34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595959"/>
                </a:solidFill>
              </a:rPr>
              <a:t>At 5 months</a:t>
            </a:r>
          </a:p>
        </p:txBody>
      </p:sp>
      <p:pic>
        <p:nvPicPr>
          <p:cNvPr id="238" name="image22.jpe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781313" y="457200"/>
            <a:ext cx="4134087" cy="58194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4216400" y="455613"/>
          <a:ext cx="4191000" cy="2897187"/>
        </p:xfrm>
        <a:graphic>
          <a:graphicData uri="http://schemas.openxmlformats.org/presentationml/2006/ole">
            <p:oleObj spid="_x0000_s5122" name="Image" r:id="rId4" imgW="914402" imgH="682551" progId="">
              <p:embed/>
            </p:oleObj>
          </a:graphicData>
        </a:graphic>
      </p:graphicFrame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" y="762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6600"/>
                </a:solidFill>
                <a:latin typeface="Garamond" pitchFamily="18" charset="0"/>
              </a:rPr>
              <a:t>Comparison between prophylactic and therapeutic mode of MIP treatment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442200" y="2413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  <a:latin typeface="Garamond" pitchFamily="18" charset="0"/>
              </a:rPr>
              <a:t>**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7416800" y="1803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  <a:latin typeface="Garamond" pitchFamily="18" charset="0"/>
              </a:rPr>
              <a:t>*</a:t>
            </a: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4152900" y="3733800"/>
          <a:ext cx="4267200" cy="3048000"/>
        </p:xfrm>
        <a:graphic>
          <a:graphicData uri="http://schemas.openxmlformats.org/presentationml/2006/ole">
            <p:oleObj spid="_x0000_s5123" name="Image" r:id="rId5" imgW="1371603" imgH="1020952" progId="">
              <p:embed/>
            </p:oleObj>
          </a:graphicData>
        </a:graphic>
      </p:graphicFrame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990850" y="3886200"/>
            <a:ext cx="142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latin typeface="Garamond" pitchFamily="18" charset="0"/>
              </a:rPr>
              <a:t>PBS (+3D)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079750" y="4686300"/>
            <a:ext cx="1276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Garamond" pitchFamily="18" charset="0"/>
              </a:rPr>
              <a:t>MIP (-1D)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040063" y="5410200"/>
            <a:ext cx="1316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Garamond" pitchFamily="18" charset="0"/>
              </a:rPr>
              <a:t>MIP (+3D)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011488" y="6096000"/>
            <a:ext cx="1395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>
                <a:latin typeface="Garamond" pitchFamily="18" charset="0"/>
              </a:rPr>
              <a:t>MIP (+6D)</a:t>
            </a: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4178300" y="3657600"/>
            <a:ext cx="4267200" cy="2971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4267200" y="3352800"/>
            <a:ext cx="525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accent2"/>
                </a:solidFill>
                <a:latin typeface="Garamond" pitchFamily="18" charset="0"/>
              </a:rPr>
              <a:t>    1                   2                3                4                 5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609600" y="4180582"/>
            <a:ext cx="2438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Garamond" pitchFamily="18" charset="0"/>
              </a:rPr>
              <a:t>Day -1</a:t>
            </a:r>
            <a:r>
              <a:rPr lang="en-US" sz="1600" b="1" dirty="0" smtClean="0">
                <a:latin typeface="Garamond" pitchFamily="18" charset="0"/>
              </a:rPr>
              <a:t>,+3 or +6, mice </a:t>
            </a:r>
            <a:r>
              <a:rPr lang="en-US" sz="1600" b="1" dirty="0" err="1" smtClean="0">
                <a:latin typeface="Garamond" pitchFamily="18" charset="0"/>
              </a:rPr>
              <a:t>intradermally</a:t>
            </a:r>
            <a:r>
              <a:rPr lang="en-US" sz="1600" b="1" dirty="0" smtClean="0">
                <a:latin typeface="Garamond" pitchFamily="18" charset="0"/>
              </a:rPr>
              <a:t> injected with </a:t>
            </a:r>
            <a:r>
              <a:rPr lang="en-US" sz="1600" b="1" dirty="0">
                <a:latin typeface="Garamond" pitchFamily="18" charset="0"/>
              </a:rPr>
              <a:t>heat-killed MIP, </a:t>
            </a:r>
            <a:r>
              <a:rPr lang="en-US" sz="1600" b="1" dirty="0" smtClean="0">
                <a:latin typeface="Garamond" pitchFamily="18" charset="0"/>
              </a:rPr>
              <a:t>PBS </a:t>
            </a:r>
            <a:r>
              <a:rPr lang="en-US" sz="1600" b="1" dirty="0">
                <a:latin typeface="Garamond" pitchFamily="18" charset="0"/>
              </a:rPr>
              <a:t>was injected on day 3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457200" y="777875"/>
            <a:ext cx="25749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latin typeface="Garamond" pitchFamily="18" charset="0"/>
              </a:rPr>
              <a:t>Day 0, Sp2/0 Myeloma cells (~10 </a:t>
            </a:r>
            <a:r>
              <a:rPr lang="en-US" sz="1600" b="1" dirty="0" smtClean="0">
                <a:latin typeface="Garamond" pitchFamily="18" charset="0"/>
                <a:cs typeface="Arial" charset="0"/>
              </a:rPr>
              <a:t>× 10</a:t>
            </a:r>
            <a:r>
              <a:rPr lang="en-US" sz="1600" b="1" baseline="30000" dirty="0" smtClean="0">
                <a:latin typeface="Garamond" pitchFamily="18" charset="0"/>
                <a:cs typeface="Arial" charset="0"/>
              </a:rPr>
              <a:t>6)</a:t>
            </a:r>
            <a:r>
              <a:rPr lang="en-US" sz="1600" b="1" dirty="0" smtClean="0">
                <a:latin typeface="Garamond" pitchFamily="18" charset="0"/>
                <a:cs typeface="Arial" charset="0"/>
              </a:rPr>
              <a:t> s</a:t>
            </a:r>
            <a:r>
              <a:rPr lang="en-US" sz="1600" b="1" dirty="0" smtClean="0">
                <a:latin typeface="Garamond" pitchFamily="18" charset="0"/>
              </a:rPr>
              <a:t>ubcutaneously</a:t>
            </a:r>
            <a:r>
              <a:rPr lang="en-US" sz="1600" dirty="0" smtClean="0">
                <a:latin typeface="Garamond" pitchFamily="18" charset="0"/>
              </a:rPr>
              <a:t> </a:t>
            </a:r>
            <a:r>
              <a:rPr lang="en-US" sz="1600" b="1" dirty="0" smtClean="0">
                <a:latin typeface="Garamond" pitchFamily="18" charset="0"/>
                <a:cs typeface="Arial" charset="0"/>
              </a:rPr>
              <a:t>inoculated into BALB/c mice</a:t>
            </a:r>
            <a:endParaRPr lang="en-US" sz="1600" b="1" dirty="0">
              <a:latin typeface="Garamond" pitchFamily="18" charset="0"/>
              <a:cs typeface="Arial" charset="0"/>
            </a:endParaRP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660400" y="5890736"/>
            <a:ext cx="231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Garamond" pitchFamily="18" charset="0"/>
              </a:rPr>
              <a:t>Measurement of tumor volume and mice sacrificed by ~day 15</a:t>
            </a: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1739900" y="1905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1739900" y="5410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9475" name="Object 19"/>
          <p:cNvGraphicFramePr>
            <a:graphicFrameLocks noChangeAspect="1"/>
          </p:cNvGraphicFramePr>
          <p:nvPr/>
        </p:nvGraphicFramePr>
        <p:xfrm>
          <a:off x="1003300" y="2514600"/>
          <a:ext cx="1447800" cy="946150"/>
        </p:xfrm>
        <a:graphic>
          <a:graphicData uri="http://schemas.openxmlformats.org/presentationml/2006/ole">
            <p:oleObj spid="_x0000_s5124" name="Image" r:id="rId6" imgW="91440" imgH="59400" progId="">
              <p:embed/>
            </p:oleObj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52400" y="152400"/>
            <a:ext cx="609600" cy="685800"/>
            <a:chOff x="144" y="384"/>
            <a:chExt cx="384" cy="432"/>
          </a:xfrm>
        </p:grpSpPr>
        <p:sp>
          <p:nvSpPr>
            <p:cNvPr id="19477" name="Rectangle 21"/>
            <p:cNvSpPr>
              <a:spLocks noChangeArrowheads="1"/>
            </p:cNvSpPr>
            <p:nvPr/>
          </p:nvSpPr>
          <p:spPr bwMode="auto">
            <a:xfrm>
              <a:off x="144" y="384"/>
              <a:ext cx="288" cy="336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CC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Rectangle 22"/>
            <p:cNvSpPr>
              <a:spLocks noChangeArrowheads="1"/>
            </p:cNvSpPr>
            <p:nvPr/>
          </p:nvSpPr>
          <p:spPr bwMode="auto">
            <a:xfrm>
              <a:off x="240" y="480"/>
              <a:ext cx="288" cy="33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rgbClr val="FFFF99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990600" y="533400"/>
            <a:ext cx="7924800" cy="0"/>
          </a:xfrm>
          <a:prstGeom prst="line">
            <a:avLst/>
          </a:prstGeom>
          <a:noFill/>
          <a:ln w="57150" cmpd="thinThick">
            <a:solidFill>
              <a:srgbClr val="9933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1676400" y="3733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40667" y="458688"/>
            <a:ext cx="8013732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600" b="1" dirty="0" smtClean="0">
                <a:solidFill>
                  <a:schemeClr val="tx1"/>
                </a:solidFill>
                <a:effectLst/>
                <a:latin typeface="Calibri" pitchFamily="34" charset="0"/>
              </a:rPr>
              <a:t>Potent Adjuvant to Birth Control Vaccine</a:t>
            </a:r>
            <a:endParaRPr lang="en-US" sz="3600" b="1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1126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70801"/>
            <a:ext cx="9144000" cy="367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667000" y="6381690"/>
            <a:ext cx="632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>
                <a:solidFill>
                  <a:srgbClr val="FF0000"/>
                </a:solidFill>
              </a:rPr>
              <a:t>Purswani</a:t>
            </a:r>
            <a:r>
              <a:rPr lang="en-US" sz="2000" b="1" i="1" dirty="0" smtClean="0">
                <a:solidFill>
                  <a:srgbClr val="FF0000"/>
                </a:solidFill>
              </a:rPr>
              <a:t> and </a:t>
            </a:r>
            <a:r>
              <a:rPr lang="en-US" sz="2000" b="1" i="1" dirty="0" err="1" smtClean="0">
                <a:solidFill>
                  <a:srgbClr val="FF0000"/>
                </a:solidFill>
              </a:rPr>
              <a:t>Talwar</a:t>
            </a:r>
            <a:r>
              <a:rPr lang="en-US" sz="2000" b="1" i="1" dirty="0" smtClean="0">
                <a:solidFill>
                  <a:srgbClr val="FF0000"/>
                </a:solidFill>
              </a:rPr>
              <a:t>, 2011, Vaccine 29: 2341-2348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856201" y="1408093"/>
            <a:ext cx="77364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1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MiP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enhances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anti-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hCG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response in BALB/c  mice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b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immunized with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hCG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-beta-LTB vaccine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en-IN" sz="4800" b="1" dirty="0" smtClean="0">
                <a:solidFill>
                  <a:srgbClr val="FFFF00"/>
                </a:solidFill>
                <a:effectLst/>
              </a:rPr>
              <a:t>SUMMARY</a:t>
            </a:r>
            <a:endParaRPr lang="en-IN" sz="4800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36675"/>
            <a:ext cx="9144000" cy="5292725"/>
          </a:xfrm>
        </p:spPr>
        <p:txBody>
          <a:bodyPr/>
          <a:lstStyle/>
          <a:p>
            <a:r>
              <a:rPr lang="en-IN" sz="3600" b="1" dirty="0" smtClean="0">
                <a:solidFill>
                  <a:srgbClr val="FF6600"/>
                </a:solidFill>
                <a:effectLst/>
              </a:rPr>
              <a:t>A marvellous vaccine developed based on a non-pathogenic cultivable </a:t>
            </a:r>
            <a:r>
              <a:rPr lang="en-IN" sz="3600" b="1" dirty="0" err="1" smtClean="0">
                <a:solidFill>
                  <a:srgbClr val="FF6600"/>
                </a:solidFill>
                <a:effectLst/>
              </a:rPr>
              <a:t>mycobacteria</a:t>
            </a:r>
            <a:endParaRPr lang="en-IN" sz="3600" b="1" dirty="0" smtClean="0">
              <a:solidFill>
                <a:srgbClr val="FF6600"/>
              </a:solidFill>
              <a:effectLst/>
            </a:endParaRPr>
          </a:p>
          <a:p>
            <a:r>
              <a:rPr lang="en-IN" sz="3600" b="1" dirty="0" smtClean="0">
                <a:effectLst/>
              </a:rPr>
              <a:t>Its gene sequence determined, named as </a:t>
            </a:r>
            <a:r>
              <a:rPr lang="en-IN" sz="3600" b="1" i="1" dirty="0" smtClean="0">
                <a:effectLst/>
              </a:rPr>
              <a:t>Mycobacterium </a:t>
            </a:r>
            <a:r>
              <a:rPr lang="en-IN" sz="3600" b="1" i="1" dirty="0" err="1" smtClean="0">
                <a:effectLst/>
              </a:rPr>
              <a:t>indicus</a:t>
            </a:r>
            <a:r>
              <a:rPr lang="en-IN" sz="3600" b="1" i="1" dirty="0" smtClean="0">
                <a:effectLst/>
              </a:rPr>
              <a:t> </a:t>
            </a:r>
            <a:r>
              <a:rPr lang="en-IN" sz="3600" b="1" i="1" dirty="0" err="1" smtClean="0">
                <a:effectLst/>
              </a:rPr>
              <a:t>pranii</a:t>
            </a:r>
            <a:endParaRPr lang="en-IN" sz="3600" b="1" i="1" dirty="0" smtClean="0">
              <a:effectLst/>
            </a:endParaRPr>
          </a:p>
          <a:p>
            <a:r>
              <a:rPr lang="en-IN" sz="3600" b="1" dirty="0" smtClean="0">
                <a:solidFill>
                  <a:srgbClr val="00FF00"/>
                </a:solidFill>
                <a:effectLst/>
              </a:rPr>
              <a:t>It expedites bacterial clearance, clearance of </a:t>
            </a:r>
            <a:r>
              <a:rPr lang="en-IN" sz="3600" b="1" dirty="0" err="1" smtClean="0">
                <a:solidFill>
                  <a:srgbClr val="00FF00"/>
                </a:solidFill>
                <a:effectLst/>
              </a:rPr>
              <a:t>granulomas</a:t>
            </a:r>
            <a:r>
              <a:rPr lang="en-IN" sz="3600" b="1" dirty="0" smtClean="0">
                <a:solidFill>
                  <a:srgbClr val="00FF00"/>
                </a:solidFill>
                <a:effectLst/>
              </a:rPr>
              <a:t>, upgrades CMI responses of BL-LL patients</a:t>
            </a:r>
            <a:endParaRPr lang="en-IN" sz="3600" b="1" dirty="0">
              <a:solidFill>
                <a:srgbClr val="00FF00"/>
              </a:soli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40296" y="228600"/>
            <a:ext cx="8575104" cy="424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®"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MIP is approved by Drugs Controller General of India &amp; USFDA</a:t>
            </a:r>
          </a:p>
          <a:p>
            <a:pPr marL="457200" indent="-457200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®"/>
            </a:pP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Licensed to </a:t>
            </a: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Cadilla</a:t>
            </a:r>
            <a:r>
              <a:rPr lang="en-US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Pharma</a:t>
            </a:r>
            <a:endParaRPr lang="en-US" sz="36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36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4000" b="1" dirty="0" smtClean="0">
              <a:solidFill>
                <a:srgbClr val="FFFF00"/>
              </a:solidFill>
              <a:cs typeface="Arial" charset="0"/>
            </a:endParaRPr>
          </a:p>
          <a:p>
            <a:pPr marL="457200" indent="-457200" algn="just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None/>
            </a:pPr>
            <a:endParaRPr lang="en-US" b="1" i="1" dirty="0">
              <a:solidFill>
                <a:srgbClr val="FFFFFF"/>
              </a:solidFill>
              <a:cs typeface="Arial" charset="0"/>
            </a:endParaRPr>
          </a:p>
          <a:p>
            <a:pPr marL="457200" indent="-457200" eaLnBrk="1" hangingPunct="1">
              <a:spcBef>
                <a:spcPct val="30000"/>
              </a:spcBef>
            </a:pP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  <a:cs typeface="Arial" charset="0"/>
            </a:endParaRPr>
          </a:p>
        </p:txBody>
      </p:sp>
      <p:pic>
        <p:nvPicPr>
          <p:cNvPr id="3" name="Picture 2" descr="Immuvac"/>
          <p:cNvPicPr>
            <a:picLocks noChangeAspect="1" noChangeArrowheads="1"/>
          </p:cNvPicPr>
          <p:nvPr/>
        </p:nvPicPr>
        <p:blipFill>
          <a:blip r:embed="rId2" cstate="print"/>
          <a:srcRect l="24779" t="20238" r="26549" b="11905"/>
          <a:stretch>
            <a:fillRect/>
          </a:stretch>
        </p:blipFill>
        <p:spPr bwMode="auto">
          <a:xfrm>
            <a:off x="2590800" y="2362200"/>
            <a:ext cx="4191000" cy="43434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>
                <a:solidFill>
                  <a:srgbClr val="FFFF00"/>
                </a:solidFill>
                <a:effectLst/>
              </a:rPr>
              <a:t>Additional Unexpected Properties &amp; Benefits of MIP</a:t>
            </a:r>
            <a:endParaRPr lang="en-IN" b="1" u="sng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2098675"/>
            <a:ext cx="9448800" cy="4530725"/>
          </a:xfrm>
        </p:spPr>
        <p:txBody>
          <a:bodyPr/>
          <a:lstStyle/>
          <a:p>
            <a:r>
              <a:rPr lang="en-IN" sz="4000" b="1" dirty="0" smtClean="0">
                <a:solidFill>
                  <a:srgbClr val="FF6600"/>
                </a:solidFill>
                <a:effectLst/>
              </a:rPr>
              <a:t>Heals ugly </a:t>
            </a:r>
            <a:r>
              <a:rPr lang="en-IN" sz="4000" b="1" dirty="0" err="1" smtClean="0">
                <a:solidFill>
                  <a:srgbClr val="FF6600"/>
                </a:solidFill>
                <a:effectLst/>
              </a:rPr>
              <a:t>ano</a:t>
            </a:r>
            <a:r>
              <a:rPr lang="en-IN" sz="4000" b="1" dirty="0" smtClean="0">
                <a:solidFill>
                  <a:srgbClr val="FF6600"/>
                </a:solidFill>
                <a:effectLst/>
              </a:rPr>
              <a:t>-genital warts</a:t>
            </a:r>
          </a:p>
          <a:p>
            <a:r>
              <a:rPr lang="en-IN" sz="4000" b="1" dirty="0" smtClean="0">
                <a:effectLst/>
              </a:rPr>
              <a:t>Prevents and cures Sp2/o Myelomas</a:t>
            </a:r>
          </a:p>
          <a:p>
            <a:r>
              <a:rPr lang="en-IN" sz="4000" b="1" dirty="0" smtClean="0">
                <a:solidFill>
                  <a:srgbClr val="00FF00"/>
                </a:solidFill>
                <a:effectLst/>
              </a:rPr>
              <a:t>Potent adjuvant to a unique Birth Control Vaccine </a:t>
            </a:r>
            <a:r>
              <a:rPr lang="en-IN" sz="4000" b="1" dirty="0" err="1" smtClean="0">
                <a:solidFill>
                  <a:srgbClr val="00FF00"/>
                </a:solidFill>
                <a:effectLst/>
              </a:rPr>
              <a:t>hCG</a:t>
            </a:r>
            <a:r>
              <a:rPr lang="el-GR" sz="4000" b="1" dirty="0" smtClean="0">
                <a:solidFill>
                  <a:srgbClr val="00FF00"/>
                </a:solidFill>
                <a:effectLst/>
              </a:rPr>
              <a:t>β</a:t>
            </a:r>
            <a:r>
              <a:rPr lang="en-IN" sz="4000" b="1" dirty="0" smtClean="0">
                <a:solidFill>
                  <a:srgbClr val="00FF00"/>
                </a:solidFill>
                <a:effectLst/>
              </a:rPr>
              <a:t>-LTB</a:t>
            </a:r>
            <a:endParaRPr lang="en-IN" sz="4000" b="1" dirty="0">
              <a:solidFill>
                <a:srgbClr val="00FF00"/>
              </a:soli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429000" y="730250"/>
            <a:ext cx="221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itchFamily="18" charset="0"/>
              </a:rPr>
              <a:t>CREDITS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28600" y="1530727"/>
            <a:ext cx="8686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G.P.Talwar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A.D.Krishnan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, Vijay </a:t>
            </a: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Lakshmi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Mehra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A.S.Mustafa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Arun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Fotedar</a:t>
            </a:r>
            <a:r>
              <a:rPr lang="en-US" sz="32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,</a:t>
            </a:r>
            <a:r>
              <a:rPr lang="en-US" sz="3200" b="1" dirty="0">
                <a:solidFill>
                  <a:srgbClr val="FF3300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H.K.Prasad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S.A.Zaheer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R.S.Misra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H.K.Kar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, Ashok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Mukherjee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R.Walia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FF6600"/>
                </a:solidFill>
                <a:latin typeface="+mn-lt"/>
              </a:rPr>
              <a:t>Pankaj</a:t>
            </a:r>
            <a:r>
              <a:rPr lang="en-US" sz="3200" b="1" dirty="0">
                <a:solidFill>
                  <a:srgbClr val="FF6600"/>
                </a:solidFill>
                <a:latin typeface="+mn-lt"/>
              </a:rPr>
              <a:t> Sharma, </a:t>
            </a:r>
            <a:r>
              <a:rPr lang="en-US" sz="3200" b="1" dirty="0" err="1">
                <a:latin typeface="+mn-lt"/>
              </a:rPr>
              <a:t>Kiran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Katoch</a:t>
            </a:r>
            <a:r>
              <a:rPr lang="en-US" sz="3200" b="1" dirty="0">
                <a:latin typeface="+mn-lt"/>
              </a:rPr>
              <a:t>, </a:t>
            </a:r>
            <a:r>
              <a:rPr lang="en-US" sz="3200" b="1" dirty="0" err="1" smtClean="0">
                <a:latin typeface="+mn-lt"/>
              </a:rPr>
              <a:t>Vishwa</a:t>
            </a:r>
            <a:r>
              <a:rPr lang="en-US" sz="3200" b="1" dirty="0" smtClean="0">
                <a:latin typeface="+mn-lt"/>
              </a:rPr>
              <a:t> Mohan </a:t>
            </a:r>
            <a:r>
              <a:rPr lang="en-US" sz="3200" b="1" dirty="0" err="1" smtClean="0">
                <a:latin typeface="+mn-lt"/>
              </a:rPr>
              <a:t>Katoch</a:t>
            </a:r>
            <a:r>
              <a:rPr lang="en-US" sz="3200" b="1" dirty="0" smtClean="0">
                <a:latin typeface="+mn-lt"/>
              </a:rPr>
              <a:t>, Rama </a:t>
            </a:r>
            <a:r>
              <a:rPr lang="en-US" sz="3200" b="1" dirty="0" err="1">
                <a:latin typeface="+mn-lt"/>
              </a:rPr>
              <a:t>Mukherjee</a:t>
            </a:r>
            <a:r>
              <a:rPr lang="en-US" sz="3200" b="1" dirty="0">
                <a:latin typeface="+mn-lt"/>
              </a:rPr>
              <a:t>, </a:t>
            </a:r>
            <a:r>
              <a:rPr lang="en-US" sz="3200" b="1" dirty="0" err="1">
                <a:latin typeface="+mn-lt"/>
              </a:rPr>
              <a:t>P.Prabhakar</a:t>
            </a:r>
            <a:r>
              <a:rPr lang="en-US" sz="3200" b="1" dirty="0">
                <a:latin typeface="+mn-lt"/>
              </a:rPr>
              <a:t> Reddy, </a:t>
            </a:r>
            <a:r>
              <a:rPr lang="en-US" sz="3200" b="1" dirty="0" err="1">
                <a:latin typeface="+mn-lt"/>
              </a:rPr>
              <a:t>Rajni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Rani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>
                <a:solidFill>
                  <a:srgbClr val="00FF00"/>
                </a:solidFill>
                <a:latin typeface="+mn-lt"/>
              </a:rPr>
              <a:t>S. </a:t>
            </a:r>
            <a:r>
              <a:rPr lang="en-US" sz="3200" b="1" dirty="0" err="1">
                <a:solidFill>
                  <a:srgbClr val="00FF00"/>
                </a:solidFill>
                <a:latin typeface="+mn-lt"/>
              </a:rPr>
              <a:t>Hasnain</a:t>
            </a:r>
            <a:r>
              <a:rPr lang="en-US" sz="3200" b="1" dirty="0">
                <a:solidFill>
                  <a:srgbClr val="00FF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00FF00"/>
                </a:solidFill>
                <a:latin typeface="+mn-lt"/>
              </a:rPr>
              <a:t>Nyaz</a:t>
            </a:r>
            <a:r>
              <a:rPr lang="en-US" sz="3200" b="1" dirty="0">
                <a:solidFill>
                  <a:srgbClr val="00FF00"/>
                </a:solidFill>
                <a:latin typeface="+mn-lt"/>
              </a:rPr>
              <a:t> Ahmed, </a:t>
            </a:r>
            <a:r>
              <a:rPr lang="en-US" sz="3200" b="1" dirty="0" err="1">
                <a:solidFill>
                  <a:srgbClr val="00FF00"/>
                </a:solidFill>
                <a:latin typeface="+mn-lt"/>
              </a:rPr>
              <a:t>Akhlesh</a:t>
            </a:r>
            <a:r>
              <a:rPr lang="en-US" sz="3200" b="1" dirty="0">
                <a:solidFill>
                  <a:srgbClr val="00FF00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rgbClr val="00FF00"/>
                </a:solidFill>
                <a:latin typeface="+mn-lt"/>
              </a:rPr>
              <a:t>Tyagi</a:t>
            </a:r>
            <a:r>
              <a:rPr lang="en-US" sz="3200" b="1" dirty="0">
                <a:solidFill>
                  <a:srgbClr val="00FF00"/>
                </a:solidFill>
                <a:latin typeface="+mn-lt"/>
              </a:rPr>
              <a:t>, Anil </a:t>
            </a:r>
            <a:r>
              <a:rPr lang="en-US" sz="3200" b="1" dirty="0" err="1" smtClean="0">
                <a:solidFill>
                  <a:srgbClr val="00FF00"/>
                </a:solidFill>
                <a:latin typeface="+mn-lt"/>
              </a:rPr>
              <a:t>Tyagi</a:t>
            </a:r>
            <a:r>
              <a:rPr lang="en-US" sz="3200" b="1" dirty="0" smtClean="0">
                <a:solidFill>
                  <a:srgbClr val="00FF00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rgbClr val="00FF00"/>
                </a:solidFill>
                <a:latin typeface="+mn-lt"/>
              </a:rPr>
              <a:t>Somesh</a:t>
            </a:r>
            <a:r>
              <a:rPr lang="en-US" sz="3200" b="1" dirty="0">
                <a:solidFill>
                  <a:srgbClr val="00FF00"/>
                </a:solidFill>
                <a:latin typeface="+mn-lt"/>
              </a:rPr>
              <a:t> </a:t>
            </a:r>
            <a:r>
              <a:rPr lang="en-US" sz="3200" b="1" dirty="0" smtClean="0">
                <a:solidFill>
                  <a:srgbClr val="00FF00"/>
                </a:solidFill>
                <a:latin typeface="+mn-lt"/>
              </a:rPr>
              <a:t>Gupta, </a:t>
            </a:r>
            <a:r>
              <a:rPr lang="en-US" sz="3200" b="1" dirty="0" err="1" smtClean="0">
                <a:solidFill>
                  <a:srgbClr val="00FF00"/>
                </a:solidFill>
                <a:latin typeface="+mn-lt"/>
              </a:rPr>
              <a:t>Dipankar</a:t>
            </a:r>
            <a:r>
              <a:rPr lang="en-US" sz="3200" b="1" dirty="0" smtClean="0">
                <a:solidFill>
                  <a:srgbClr val="00FF00"/>
                </a:solidFill>
                <a:latin typeface="+mn-lt"/>
              </a:rPr>
              <a:t> Nandi</a:t>
            </a:r>
            <a:endParaRPr lang="en-US" sz="3200" b="1" dirty="0">
              <a:solidFill>
                <a:srgbClr val="00FF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893</TotalTime>
  <Words>745</Words>
  <Application>Microsoft Office PowerPoint</Application>
  <PresentationFormat>On-screen Show (4:3)</PresentationFormat>
  <Paragraphs>205</Paragraphs>
  <Slides>33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Orbit</vt:lpstr>
      <vt:lpstr>Urban</vt:lpstr>
      <vt:lpstr>Metro</vt:lpstr>
      <vt:lpstr>Bitmap Image</vt:lpstr>
      <vt:lpstr>Chart</vt:lpstr>
      <vt:lpstr>Image</vt:lpstr>
      <vt:lpstr>Prevalence &amp; Incidence of Leprosy, New cases more than the Prevalence</vt:lpstr>
      <vt:lpstr>Pockets of High Endemicity (As on 31.03.2014)</vt:lpstr>
      <vt:lpstr>Slide 3</vt:lpstr>
      <vt:lpstr>Slide 4</vt:lpstr>
      <vt:lpstr>Slide 5</vt:lpstr>
      <vt:lpstr>Mw vaccine Combined Immunotherapy with Chemotherapy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Genomic analysis of M.w. done by a National consortium of Professors S. Hasnain, Akhlesh Tyagi and Anil Tyagi - laboratories</vt:lpstr>
      <vt:lpstr>Slide 18</vt:lpstr>
      <vt:lpstr>Launching of a Pilot Project in 4 Districts of high endemicity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Potent Adjuvant to Birth Control Vaccine</vt:lpstr>
      <vt:lpstr>SUMMARY</vt:lpstr>
      <vt:lpstr>Slide 31</vt:lpstr>
      <vt:lpstr>Additional Unexpected Properties &amp; Benefits of MIP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gp talwar</dc:creator>
  <cp:lastModifiedBy>jagdish</cp:lastModifiedBy>
  <cp:revision>196</cp:revision>
  <cp:lastPrinted>1601-01-01T00:00:00Z</cp:lastPrinted>
  <dcterms:created xsi:type="dcterms:W3CDTF">1601-01-01T00:00:00Z</dcterms:created>
  <dcterms:modified xsi:type="dcterms:W3CDTF">2015-10-29T06:13:26Z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