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271" r:id="rId1"/>
  </p:sldMasterIdLst>
  <p:notesMasterIdLst>
    <p:notesMasterId r:id="rId30"/>
  </p:notesMasterIdLst>
  <p:sldIdLst>
    <p:sldId id="256" r:id="rId2"/>
    <p:sldId id="257" r:id="rId3"/>
    <p:sldId id="259" r:id="rId4"/>
    <p:sldId id="261" r:id="rId5"/>
    <p:sldId id="262" r:id="rId6"/>
    <p:sldId id="264" r:id="rId7"/>
    <p:sldId id="265" r:id="rId8"/>
    <p:sldId id="266" r:id="rId9"/>
    <p:sldId id="268" r:id="rId10"/>
    <p:sldId id="269" r:id="rId11"/>
    <p:sldId id="263" r:id="rId12"/>
    <p:sldId id="271" r:id="rId13"/>
    <p:sldId id="270" r:id="rId14"/>
    <p:sldId id="272" r:id="rId15"/>
    <p:sldId id="273" r:id="rId16"/>
    <p:sldId id="274" r:id="rId17"/>
    <p:sldId id="276" r:id="rId18"/>
    <p:sldId id="275" r:id="rId19"/>
    <p:sldId id="277" r:id="rId20"/>
    <p:sldId id="278" r:id="rId21"/>
    <p:sldId id="280" r:id="rId22"/>
    <p:sldId id="279" r:id="rId23"/>
    <p:sldId id="282" r:id="rId24"/>
    <p:sldId id="285" r:id="rId25"/>
    <p:sldId id="283" r:id="rId26"/>
    <p:sldId id="284" r:id="rId27"/>
    <p:sldId id="286" r:id="rId28"/>
    <p:sldId id="258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B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909" autoAdjust="0"/>
  </p:normalViewPr>
  <p:slideViewPr>
    <p:cSldViewPr snapToGrid="0" snapToObjects="1">
      <p:cViewPr>
        <p:scale>
          <a:sx n="100" d="100"/>
          <a:sy n="100" d="100"/>
        </p:scale>
        <p:origin x="-60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4273C-F2B7-0347-88A2-D9D2BF458644}" type="datetimeFigureOut">
              <a:rPr lang="en-US" smtClean="0"/>
              <a:pPr/>
              <a:t>3/20/15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299F95-8616-6748-9211-B1A2FCD270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41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B64B5F4-91D1-CB4E-A409-8F630F7F75BA}" type="slidenum">
              <a:rPr lang="en-US" sz="1200"/>
              <a:pPr/>
              <a:t>2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99F95-8616-6748-9211-B1A2FCD2705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5"/>
          <a:stretch>
            <a:fillRect/>
          </a:stretch>
        </p:blipFill>
        <p:spPr bwMode="gray">
          <a:xfrm>
            <a:off x="0" y="0"/>
            <a:ext cx="6045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911225"/>
            <a:ext cx="24892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 bwMode="gray">
          <a:xfrm>
            <a:off x="1404256" y="2936911"/>
            <a:ext cx="3886200" cy="1143000"/>
          </a:xfrm>
        </p:spPr>
        <p:txBody>
          <a:bodyPr rIns="0" bIns="0" anchor="b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 bwMode="gray">
          <a:xfrm>
            <a:off x="1404256" y="4134995"/>
            <a:ext cx="4386944" cy="935515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24892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293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900B9C5F-73E2-6C4A-B882-20D4D9027C72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C3C3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30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893333C-DAA0-104B-9A69-DC419AA1BA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78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33C50788-2961-B744-96DA-964F5D8856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14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F46A70AC-B68A-A444-AC89-EF4D0D5F9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57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9611FAE-36CC-8443-A9B7-8490DBB58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78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74319CB0-F361-5949-B842-97B88428EE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97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242CC50A-1B4A-6E46-8FDD-22A1CCE991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5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4CB25F8B-E15F-EF40-9960-DC786799B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66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3806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BFDCDD7-DFFC-D649-8731-C87D22404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883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A1E2B73A-28D5-3244-B971-DCD7039739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50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28F2DA22-CD81-D84E-B3F3-6B7EB2332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B361131D-690D-7B48-A159-7F03446285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848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2138" cy="1125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1092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kyline_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5"/>
          <a:stretch>
            <a:fillRect/>
          </a:stretch>
        </p:blipFill>
        <p:spPr bwMode="gray">
          <a:xfrm>
            <a:off x="0" y="0"/>
            <a:ext cx="6045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24892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 bwMode="gray">
          <a:xfrm>
            <a:off x="1404256" y="2936911"/>
            <a:ext cx="3886200" cy="1143000"/>
          </a:xfrm>
        </p:spPr>
        <p:txBody>
          <a:bodyPr rIns="0" bIns="0" anchor="b"/>
          <a:lstStyle>
            <a:lvl1pPr>
              <a:lnSpc>
                <a:spcPct val="9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 bwMode="gray">
          <a:xfrm>
            <a:off x="1404256" y="4134995"/>
            <a:ext cx="4386944" cy="935515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679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1.png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100000">
              <a:srgbClr val="7343A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rgbClr val="000000"/>
              </a:buClr>
              <a:buFontTx/>
              <a:buChar char="•"/>
              <a:defRPr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9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20000"/>
              </a:spcBef>
              <a:buClr>
                <a:srgbClr val="000000"/>
              </a:buClr>
              <a:buFontTx/>
              <a:buChar char="•"/>
              <a:defRPr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pitchFamily="9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buClr>
                <a:srgbClr val="000000"/>
              </a:buClr>
              <a:buFontTx/>
              <a:buChar char="•"/>
              <a:defRPr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 Antiqua" charset="0"/>
              </a:defRPr>
            </a:lvl1pPr>
          </a:lstStyle>
          <a:p>
            <a:pPr>
              <a:defRPr/>
            </a:pPr>
            <a:fld id="{F820DB0D-D32F-3845-AF73-8809C5EEE9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1" descr="C:\Users\Ronak Patel\Pictures\orth_final_logo.pn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52400" y="6096000"/>
            <a:ext cx="1876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25400" dir="13619941" sx="103000" sy="103000" algn="ctr" rotWithShape="0">
              <a:schemeClr val="bg1">
                <a:alpha val="74998"/>
              </a:schemeClr>
            </a:outerShdw>
          </a:effectLst>
        </p:spPr>
      </p:pic>
      <p:pic>
        <p:nvPicPr>
          <p:cNvPr id="10" name="Picture 5" descr="image17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400800"/>
            <a:ext cx="18288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047" r:id="rId1"/>
    <p:sldLayoutId id="2147485032" r:id="rId2"/>
    <p:sldLayoutId id="2147485033" r:id="rId3"/>
    <p:sldLayoutId id="2147485034" r:id="rId4"/>
    <p:sldLayoutId id="2147485035" r:id="rId5"/>
    <p:sldLayoutId id="2147485036" r:id="rId6"/>
    <p:sldLayoutId id="2147485037" r:id="rId7"/>
    <p:sldLayoutId id="2147485038" r:id="rId8"/>
    <p:sldLayoutId id="2147485039" r:id="rId9"/>
    <p:sldLayoutId id="2147485040" r:id="rId10"/>
    <p:sldLayoutId id="2147485041" r:id="rId11"/>
    <p:sldLayoutId id="2147485042" r:id="rId12"/>
    <p:sldLayoutId id="2147485043" r:id="rId13"/>
    <p:sldLayoutId id="2147485044" r:id="rId14"/>
    <p:sldLayoutId id="2147485045" r:id="rId15"/>
    <p:sldLayoutId id="2147485046" r:id="rId16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mbria"/>
          <a:ea typeface="ＭＳ Ｐゴシック" charset="0"/>
          <a:cs typeface="Cambri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 Black" pitchFamily="34" charset="0"/>
          <a:ea typeface="ＭＳ Ｐゴシック" pitchFamily="96" charset="-128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 Black" pitchFamily="34" charset="0"/>
          <a:ea typeface="ＭＳ Ｐゴシック" pitchFamily="96" charset="-128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 Black" pitchFamily="34" charset="0"/>
          <a:ea typeface="ＭＳ Ｐゴシック" pitchFamily="96" charset="-128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 Black" pitchFamily="34" charset="0"/>
          <a:ea typeface="ＭＳ Ｐゴシック" pitchFamily="96" charset="-128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entury Gothic" pitchFamily="96" charset="0"/>
          <a:ea typeface="ＭＳ Ｐゴシック" pitchFamily="9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entury Gothic" pitchFamily="96" charset="0"/>
          <a:ea typeface="ＭＳ Ｐゴシック" pitchFamily="9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entury Gothic" pitchFamily="96" charset="0"/>
          <a:ea typeface="ＭＳ Ｐゴシック" pitchFamily="9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entury Gothic" pitchFamily="96" charset="0"/>
          <a:ea typeface="ＭＳ Ｐゴシック" pitchFamily="96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Cambria"/>
          <a:ea typeface="ＭＳ Ｐゴシック" charset="0"/>
          <a:cs typeface="Cambri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Cambria"/>
          <a:ea typeface="ＭＳ Ｐゴシック" charset="0"/>
          <a:cs typeface="Cambri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Cambria"/>
          <a:ea typeface="ＭＳ Ｐゴシック" charset="0"/>
          <a:cs typeface="Cambri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Cambria"/>
          <a:ea typeface="ＭＳ Ｐゴシック" charset="0"/>
          <a:cs typeface="Cambri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Cambria"/>
          <a:ea typeface="ＭＳ Ｐゴシック" charset="0"/>
          <a:cs typeface="Cambri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17" y="2938236"/>
            <a:ext cx="4386944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Rotator Cuff Injuries</a:t>
            </a:r>
            <a:br>
              <a:rPr lang="en-US" dirty="0" smtClean="0">
                <a:latin typeface="+mn-lt"/>
              </a:rPr>
            </a:br>
            <a:r>
              <a:rPr lang="en-US" sz="2000" dirty="0">
                <a:latin typeface="+mn-lt"/>
              </a:rPr>
              <a:t>Partial Thickness Rotator Cuff Tears: </a:t>
            </a:r>
            <a:r>
              <a:rPr lang="en-US" sz="2000" dirty="0" smtClean="0">
                <a:latin typeface="+mn-lt"/>
              </a:rPr>
              <a:t>Treatment and Repair Techniques</a:t>
            </a:r>
            <a:endParaRPr lang="en-US" sz="20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216" y="3824173"/>
            <a:ext cx="7396183" cy="2894127"/>
          </a:xfrm>
        </p:spPr>
        <p:txBody>
          <a:bodyPr/>
          <a:lstStyle/>
          <a:p>
            <a:endParaRPr lang="en-US" dirty="0" smtClean="0">
              <a:latin typeface="+mn-lt"/>
            </a:endParaRPr>
          </a:p>
          <a:p>
            <a:endParaRPr lang="en-US" dirty="0" smtClean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OMICS </a:t>
            </a:r>
            <a:r>
              <a:rPr lang="en-US" dirty="0">
                <a:latin typeface="+mn-lt"/>
              </a:rPr>
              <a:t>March 24</a:t>
            </a:r>
            <a:r>
              <a:rPr lang="en-US" baseline="30000" dirty="0">
                <a:latin typeface="+mn-lt"/>
              </a:rPr>
              <a:t>th</a:t>
            </a:r>
            <a:r>
              <a:rPr lang="en-US" dirty="0">
                <a:latin typeface="+mn-lt"/>
              </a:rPr>
              <a:t>, </a:t>
            </a:r>
            <a:r>
              <a:rPr lang="en-US" dirty="0" smtClean="0">
                <a:latin typeface="+mn-lt"/>
              </a:rPr>
              <a:t>2015</a:t>
            </a:r>
          </a:p>
          <a:p>
            <a:r>
              <a:rPr lang="en-US" dirty="0" smtClean="0">
                <a:latin typeface="+mn-lt"/>
              </a:rPr>
              <a:t>Sports Medicine and Fitness</a:t>
            </a:r>
          </a:p>
          <a:p>
            <a:r>
              <a:rPr lang="en-US" dirty="0" smtClean="0">
                <a:latin typeface="+mn-lt"/>
              </a:rPr>
              <a:t>Alex </a:t>
            </a:r>
            <a:r>
              <a:rPr lang="en-US" dirty="0" smtClean="0">
                <a:latin typeface="+mn-lt"/>
              </a:rPr>
              <a:t>Martusiewicz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err="1" smtClean="0">
                <a:latin typeface="+mn-lt"/>
              </a:rPr>
              <a:t>Coukos</a:t>
            </a:r>
            <a:r>
              <a:rPr lang="en-US" dirty="0" smtClean="0">
                <a:latin typeface="+mn-lt"/>
              </a:rPr>
              <a:t>, J., </a:t>
            </a:r>
            <a:r>
              <a:rPr lang="en-US" dirty="0" err="1">
                <a:latin typeface="+mn-lt"/>
              </a:rPr>
              <a:t>Gomberawalla</a:t>
            </a:r>
            <a:r>
              <a:rPr lang="en-US" dirty="0" smtClean="0">
                <a:latin typeface="+mn-lt"/>
              </a:rPr>
              <a:t>, M., </a:t>
            </a:r>
            <a:r>
              <a:rPr lang="en-US" dirty="0" err="1">
                <a:latin typeface="+mn-lt"/>
              </a:rPr>
              <a:t>Douros</a:t>
            </a:r>
            <a:r>
              <a:rPr lang="en-US" dirty="0" smtClean="0">
                <a:latin typeface="+mn-lt"/>
              </a:rPr>
              <a:t>, D., Terry, M. </a:t>
            </a:r>
            <a:endParaRPr lang="en-US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9584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381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+mn-lt"/>
                <a:cs typeface="Cambria" charset="0"/>
              </a:rPr>
              <a:t>Overview</a:t>
            </a:r>
            <a:endParaRPr lang="en-US" dirty="0">
              <a:latin typeface="+mn-lt"/>
              <a:cs typeface="Cambri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4114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dirty="0" smtClean="0">
              <a:latin typeface="+mn-lt"/>
              <a:cs typeface="Cambria" charset="0"/>
            </a:endParaRPr>
          </a:p>
          <a:p>
            <a:pPr marL="0" indent="0">
              <a:defRPr/>
            </a:pPr>
            <a:r>
              <a:rPr lang="en-US" dirty="0" smtClean="0">
                <a:latin typeface="+mn-lt"/>
                <a:cs typeface="Cambria" charset="0"/>
              </a:rPr>
              <a:t>Anatomy</a:t>
            </a:r>
          </a:p>
          <a:p>
            <a:pPr marL="0" indent="0">
              <a:defRPr/>
            </a:pPr>
            <a:r>
              <a:rPr lang="en-US" dirty="0" smtClean="0">
                <a:latin typeface="+mn-lt"/>
                <a:cs typeface="Cambria" charset="0"/>
              </a:rPr>
              <a:t>Classification</a:t>
            </a:r>
          </a:p>
          <a:p>
            <a:pPr marL="0" indent="0">
              <a:defRPr/>
            </a:pPr>
            <a:r>
              <a:rPr lang="en-US" dirty="0" smtClean="0">
                <a:latin typeface="+mn-lt"/>
                <a:cs typeface="Cambria" charset="0"/>
              </a:rPr>
              <a:t>History</a:t>
            </a:r>
          </a:p>
          <a:p>
            <a:pPr marL="0" indent="0">
              <a:defRPr/>
            </a:pPr>
            <a:r>
              <a:rPr lang="en-US" dirty="0" smtClean="0">
                <a:latin typeface="+mn-lt"/>
                <a:cs typeface="Cambria" charset="0"/>
              </a:rPr>
              <a:t>Examination</a:t>
            </a:r>
          </a:p>
          <a:p>
            <a:pPr marL="0" indent="0">
              <a:defRPr/>
            </a:pPr>
            <a:r>
              <a:rPr lang="en-US" dirty="0" smtClean="0">
                <a:latin typeface="+mn-lt"/>
                <a:cs typeface="Cambria" charset="0"/>
              </a:rPr>
              <a:t>Imaging</a:t>
            </a:r>
          </a:p>
          <a:p>
            <a:pPr marL="0" indent="0">
              <a:defRPr/>
            </a:pPr>
            <a:r>
              <a:rPr lang="en-US" dirty="0" smtClean="0">
                <a:latin typeface="+mn-lt"/>
                <a:cs typeface="Cambria" charset="0"/>
              </a:rPr>
              <a:t>Treatment</a:t>
            </a:r>
          </a:p>
          <a:p>
            <a:pPr marL="400050" lvl="1" indent="0">
              <a:buNone/>
              <a:defRPr/>
            </a:pPr>
            <a:endParaRPr lang="en-US" dirty="0">
              <a:latin typeface="+mn-lt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524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Anatomy</a:t>
            </a:r>
            <a:endParaRPr lang="en-US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1358900"/>
            <a:ext cx="4051300" cy="4051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1358900"/>
            <a:ext cx="4051300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04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35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Classification</a:t>
            </a:r>
            <a:endParaRPr lang="en-US" dirty="0">
              <a:latin typeface="+mn-lt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FFFF00"/>
                </a:solidFill>
                <a:latin typeface="+mn-lt"/>
              </a:rPr>
              <a:t>Partial</a:t>
            </a:r>
            <a:r>
              <a:rPr lang="en-US" dirty="0">
                <a:latin typeface="+mn-lt"/>
              </a:rPr>
              <a:t>                </a:t>
            </a:r>
            <a:endParaRPr lang="en-US" dirty="0" smtClean="0">
              <a:latin typeface="+mn-lt"/>
            </a:endParaRPr>
          </a:p>
          <a:p>
            <a:pPr>
              <a:buFont typeface="Wingdings" charset="0"/>
              <a:buNone/>
            </a:pPr>
            <a:r>
              <a:rPr lang="en-US" sz="2400" dirty="0" smtClean="0">
                <a:latin typeface="+mn-lt"/>
              </a:rPr>
              <a:t>-</a:t>
            </a:r>
            <a:r>
              <a:rPr lang="en-US" sz="2400" dirty="0" err="1" smtClean="0">
                <a:latin typeface="+mn-lt"/>
              </a:rPr>
              <a:t>Bursal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vs</a:t>
            </a:r>
            <a:r>
              <a:rPr lang="en-US" sz="2400" dirty="0">
                <a:latin typeface="+mn-lt"/>
              </a:rPr>
              <a:t>  Articular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+mn-lt"/>
              </a:rPr>
              <a:t>   &lt; 50% thickness</a:t>
            </a:r>
          </a:p>
          <a:p>
            <a:pPr>
              <a:buFont typeface="Wingdings" charset="0"/>
              <a:buNone/>
            </a:pPr>
            <a:r>
              <a:rPr lang="en-US" sz="2400" dirty="0">
                <a:latin typeface="+mn-lt"/>
              </a:rPr>
              <a:t>   &gt; 50% thickness </a:t>
            </a:r>
            <a:endParaRPr lang="en-US" sz="2400" dirty="0" smtClean="0">
              <a:latin typeface="+mn-lt"/>
            </a:endParaRPr>
          </a:p>
          <a:p>
            <a:pPr>
              <a:buFont typeface="Wingdings" charset="0"/>
              <a:buNone/>
            </a:pPr>
            <a:endParaRPr lang="en-US" sz="800" dirty="0">
              <a:latin typeface="+mn-lt"/>
            </a:endParaRPr>
          </a:p>
          <a:p>
            <a:pPr>
              <a:buFont typeface="Wingdings" charset="0"/>
              <a:buNone/>
            </a:pPr>
            <a:r>
              <a:rPr lang="en-US" dirty="0" smtClean="0">
                <a:solidFill>
                  <a:srgbClr val="FFFF00"/>
                </a:solidFill>
                <a:latin typeface="+mn-lt"/>
              </a:rPr>
              <a:t>Complete</a:t>
            </a:r>
            <a:endParaRPr lang="en-US" dirty="0">
              <a:solidFill>
                <a:srgbClr val="FFFF00"/>
              </a:solidFill>
              <a:latin typeface="+mn-lt"/>
            </a:endParaRP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FFFF00"/>
                </a:solidFill>
                <a:latin typeface="+mn-lt"/>
              </a:rPr>
              <a:t>   </a:t>
            </a:r>
            <a:r>
              <a:rPr lang="en-US" sz="2400" dirty="0">
                <a:latin typeface="+mn-lt"/>
              </a:rPr>
              <a:t>Organize by </a:t>
            </a:r>
            <a:r>
              <a:rPr lang="en-US" sz="2400" dirty="0" smtClean="0">
                <a:latin typeface="+mn-lt"/>
              </a:rPr>
              <a:t>size</a:t>
            </a:r>
            <a:endParaRPr lang="en-US" sz="800" dirty="0" smtClean="0">
              <a:latin typeface="+mn-lt"/>
            </a:endParaRPr>
          </a:p>
          <a:p>
            <a:pPr>
              <a:buFont typeface="Wingdings" charset="0"/>
              <a:buNone/>
            </a:pPr>
            <a:endParaRPr lang="en-US" sz="800" dirty="0">
              <a:latin typeface="+mn-lt"/>
            </a:endParaRP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FFFF00"/>
                </a:solidFill>
                <a:latin typeface="+mn-lt"/>
              </a:rPr>
              <a:t>Number of muscles involved</a:t>
            </a:r>
          </a:p>
        </p:txBody>
      </p:sp>
    </p:spTree>
    <p:extLst>
      <p:ext uri="{BB962C8B-B14F-4D97-AF65-F5344CB8AC3E}">
        <p14:creationId xmlns:p14="http://schemas.microsoft.com/office/powerpoint/2010/main" val="3765459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Classification</a:t>
            </a:r>
            <a:endParaRPr lang="en-US" dirty="0">
              <a:latin typeface="+mn-lt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241300" y="1143000"/>
            <a:ext cx="8902700" cy="43434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800" dirty="0" smtClean="0">
                <a:solidFill>
                  <a:srgbClr val="FFFF00"/>
                </a:solidFill>
                <a:latin typeface="+mn-lt"/>
              </a:rPr>
              <a:t>PASTA:</a:t>
            </a:r>
          </a:p>
          <a:p>
            <a:pPr>
              <a:buFont typeface="Wingdings" charset="0"/>
              <a:buNone/>
            </a:pPr>
            <a:r>
              <a:rPr lang="en-US" sz="2800" b="1" dirty="0" smtClean="0">
                <a:solidFill>
                  <a:srgbClr val="FFFF00"/>
                </a:solidFill>
                <a:latin typeface="+mn-lt"/>
              </a:rPr>
              <a:t>Partial Articular Supraspinatus Tendon Avulsion</a:t>
            </a:r>
            <a:endParaRPr lang="en-US" sz="2800" b="1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28" t="37778" r="1528" b="17778"/>
          <a:stretch/>
        </p:blipFill>
        <p:spPr>
          <a:xfrm>
            <a:off x="139700" y="2298700"/>
            <a:ext cx="8864600" cy="304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0" y="2146300"/>
            <a:ext cx="2489200" cy="3340100"/>
          </a:xfrm>
          <a:prstGeom prst="rect">
            <a:avLst/>
          </a:prstGeom>
          <a:noFill/>
          <a:ln w="1016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46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dirty="0">
                <a:latin typeface="+mn-lt"/>
              </a:rPr>
              <a:t>History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772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+mn-lt"/>
              </a:rPr>
              <a:t>Pain on the lateral aspect of the shoulder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+mn-lt"/>
              </a:rPr>
              <a:t>may radiate to deltoid insertion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+mn-lt"/>
              </a:rPr>
              <a:t>anterior acromion with impingement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latin typeface="+mn-lt"/>
              </a:rPr>
              <a:t>+/- biceps tendonitis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+mn-lt"/>
              </a:rPr>
              <a:t>Stiffness, </a:t>
            </a:r>
            <a:r>
              <a:rPr lang="en-US" sz="2800" dirty="0" smtClean="0">
                <a:latin typeface="+mn-lt"/>
              </a:rPr>
              <a:t>especially </a:t>
            </a:r>
            <a:r>
              <a:rPr lang="en-US" sz="2800" dirty="0">
                <a:latin typeface="+mn-lt"/>
              </a:rPr>
              <a:t>IR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+mn-lt"/>
              </a:rPr>
              <a:t>Cannot lie on that side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+mn-lt"/>
              </a:rPr>
              <a:t>Weakness, instability, crepitus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+mn-lt"/>
              </a:rPr>
              <a:t>Partial tears more sore and stiffer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latin typeface="+mn-lt"/>
              </a:rPr>
              <a:t>Acute tear may have inciting event</a:t>
            </a:r>
          </a:p>
        </p:txBody>
      </p:sp>
    </p:spTree>
    <p:extLst>
      <p:ext uri="{BB962C8B-B14F-4D97-AF65-F5344CB8AC3E}">
        <p14:creationId xmlns:p14="http://schemas.microsoft.com/office/powerpoint/2010/main" val="1762696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  <a:latin typeface="+mn-lt"/>
              </a:rPr>
              <a:t>Physical Exam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09700"/>
            <a:ext cx="7772400" cy="4114800"/>
          </a:xfrm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FFFFFF"/>
                </a:solidFill>
                <a:latin typeface="+mn-lt"/>
              </a:rPr>
              <a:t>Inspection: atrophy, symmetry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FFFFFF"/>
                </a:solidFill>
                <a:latin typeface="+mn-lt"/>
              </a:rPr>
              <a:t>Palpation: AC, cuff tenderness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FFFFFF"/>
                </a:solidFill>
                <a:latin typeface="+mn-lt"/>
              </a:rPr>
              <a:t>Range of motion: active, passive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FFFFFF"/>
                </a:solidFill>
                <a:latin typeface="+mn-lt"/>
              </a:rPr>
              <a:t>Strength: ER and elevation power, lag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dirty="0">
                <a:solidFill>
                  <a:srgbClr val="FFFFFF"/>
                </a:solidFill>
                <a:latin typeface="+mn-lt"/>
              </a:rPr>
              <a:t>Provocative: impingement sign, arc of pain </a:t>
            </a:r>
          </a:p>
          <a:p>
            <a:endParaRPr lang="en-US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9664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  <a:latin typeface="+mn-lt"/>
              </a:rPr>
              <a:t>Physical </a:t>
            </a:r>
            <a:r>
              <a:rPr lang="en-US" dirty="0" smtClean="0">
                <a:solidFill>
                  <a:srgbClr val="FFFFFF"/>
                </a:solidFill>
                <a:latin typeface="+mn-lt"/>
              </a:rPr>
              <a:t>Exam</a:t>
            </a:r>
            <a:endParaRPr lang="en-US" sz="24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4700" y="863600"/>
            <a:ext cx="7772400" cy="635000"/>
          </a:xfrm>
        </p:spPr>
        <p:txBody>
          <a:bodyPr/>
          <a:lstStyle/>
          <a:p>
            <a:r>
              <a:rPr lang="en-US" sz="2400" dirty="0">
                <a:solidFill>
                  <a:srgbClr val="FFFFFF"/>
                </a:solidFill>
                <a:latin typeface="+mn-lt"/>
              </a:rPr>
              <a:t>Specialized Tests</a:t>
            </a:r>
            <a:br>
              <a:rPr lang="en-US" sz="2400" dirty="0">
                <a:solidFill>
                  <a:srgbClr val="FFFFFF"/>
                </a:solidFill>
                <a:latin typeface="+mn-lt"/>
              </a:rPr>
            </a:br>
            <a:endParaRPr lang="en-US" sz="24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4" name="Picture 6" descr="402-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1384300"/>
            <a:ext cx="2239393" cy="200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3427511"/>
            <a:ext cx="3022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FFFFF"/>
                </a:solidFill>
              </a:rPr>
              <a:t>Jobe</a:t>
            </a:r>
            <a:r>
              <a:rPr lang="en-US" sz="1400" dirty="0" smtClean="0">
                <a:solidFill>
                  <a:srgbClr val="FFFFFF"/>
                </a:solidFill>
              </a:rPr>
              <a:t> (Empty Can) - Supraspinatus</a:t>
            </a: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4138" b="11629"/>
          <a:stretch/>
        </p:blipFill>
        <p:spPr>
          <a:xfrm>
            <a:off x="584200" y="3889177"/>
            <a:ext cx="3530600" cy="19528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04900" y="5842000"/>
            <a:ext cx="2400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Hawkins – Impingement</a:t>
            </a: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b="5269"/>
          <a:stretch/>
        </p:blipFill>
        <p:spPr>
          <a:xfrm>
            <a:off x="7023100" y="623789"/>
            <a:ext cx="1524000" cy="27671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32601" y="3427511"/>
            <a:ext cx="2400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Lift Off – </a:t>
            </a:r>
            <a:r>
              <a:rPr lang="en-US" sz="1400" dirty="0" err="1" smtClean="0">
                <a:solidFill>
                  <a:srgbClr val="FFFFFF"/>
                </a:solidFill>
              </a:rPr>
              <a:t>Subscapularis</a:t>
            </a: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34999" t="4167" r="5667"/>
          <a:stretch/>
        </p:blipFill>
        <p:spPr>
          <a:xfrm>
            <a:off x="4251076" y="990600"/>
            <a:ext cx="1857623" cy="2400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91000" y="3414811"/>
            <a:ext cx="2264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FFFFF"/>
                </a:solidFill>
              </a:rPr>
              <a:t>Neer</a:t>
            </a:r>
            <a:r>
              <a:rPr lang="en-US" sz="1400" dirty="0" smtClean="0">
                <a:solidFill>
                  <a:srgbClr val="FFFFFF"/>
                </a:solidFill>
              </a:rPr>
              <a:t> – Impingement</a:t>
            </a: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49010" t="2037" r="5523" b="69259"/>
          <a:stretch/>
        </p:blipFill>
        <p:spPr>
          <a:xfrm>
            <a:off x="4775200" y="3889177"/>
            <a:ext cx="3746500" cy="1968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54873" y="5857677"/>
            <a:ext cx="2400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FFFFF"/>
                </a:solidFill>
              </a:rPr>
              <a:t>Hornblower</a:t>
            </a:r>
            <a:r>
              <a:rPr lang="en-US" sz="1400" dirty="0" smtClean="0">
                <a:solidFill>
                  <a:srgbClr val="FFFFFF"/>
                </a:solidFill>
              </a:rPr>
              <a:t> – </a:t>
            </a:r>
            <a:r>
              <a:rPr lang="en-US" sz="1400" dirty="0" err="1" smtClean="0">
                <a:solidFill>
                  <a:srgbClr val="FFFFFF"/>
                </a:solidFill>
              </a:rPr>
              <a:t>Teres</a:t>
            </a:r>
            <a:r>
              <a:rPr lang="en-US" sz="1400" dirty="0" smtClean="0">
                <a:solidFill>
                  <a:srgbClr val="FFFFFF"/>
                </a:solidFill>
              </a:rPr>
              <a:t> Minor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247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Imaging</a:t>
            </a:r>
            <a:endParaRPr lang="en-US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3056" t="2822" r="4452"/>
          <a:stretch/>
        </p:blipFill>
        <p:spPr>
          <a:xfrm>
            <a:off x="155193" y="1981200"/>
            <a:ext cx="3032507" cy="2628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62400" y="4673600"/>
            <a:ext cx="185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Ultrasound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300" y="2159000"/>
            <a:ext cx="2819250" cy="2451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5100" y="4673600"/>
            <a:ext cx="185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X-ray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26709" t="4237" r="28681" b="10210"/>
          <a:stretch/>
        </p:blipFill>
        <p:spPr>
          <a:xfrm>
            <a:off x="6193166" y="1948374"/>
            <a:ext cx="2811134" cy="26617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50100" y="4673600"/>
            <a:ext cx="185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</a:rPr>
              <a:t>MRI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136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  <a:latin typeface="+mn-lt"/>
              </a:rPr>
              <a:t>MRI vs Ultrasound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097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FF"/>
                </a:solidFill>
                <a:latin typeface="+mn-lt"/>
              </a:rPr>
              <a:t>Detection and quantification of rotator cuff tears. </a:t>
            </a:r>
            <a:r>
              <a:rPr lang="en-US" sz="2800" dirty="0" err="1">
                <a:solidFill>
                  <a:srgbClr val="FFFFFF"/>
                </a:solidFill>
                <a:latin typeface="+mn-lt"/>
              </a:rPr>
              <a:t>Teefey</a:t>
            </a:r>
            <a:r>
              <a:rPr lang="en-US" sz="2800" dirty="0">
                <a:solidFill>
                  <a:srgbClr val="FFFFFF"/>
                </a:solidFill>
                <a:latin typeface="+mn-lt"/>
              </a:rPr>
              <a:t> et al. JBJS 2004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71 patients with shoulder pain had imaging with </a:t>
            </a:r>
            <a:endParaRPr lang="en-US" sz="2400" dirty="0" smtClean="0">
              <a:solidFill>
                <a:srgbClr val="FFFFFF"/>
              </a:solidFill>
              <a:latin typeface="+mn-lt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+mn-lt"/>
              </a:rPr>
              <a:t>   U</a:t>
            </a:r>
            <a:r>
              <a:rPr lang="en-US" sz="2400" dirty="0">
                <a:solidFill>
                  <a:srgbClr val="FFFFFF"/>
                </a:solidFill>
                <a:latin typeface="+mn-lt"/>
              </a:rPr>
              <a:t>/S and MRI then underwent arthroscopy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+mn-lt"/>
              </a:rPr>
              <a:t>46 full thickness tears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+mn-lt"/>
              </a:rPr>
              <a:t>19 partial thickness tears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+mn-lt"/>
              </a:rPr>
              <a:t>6 had no tear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U/S and MRI had comparable accuracy for identifying and measuring size of partial and full thickness tears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MRI slightly more sensitive</a:t>
            </a:r>
          </a:p>
          <a:p>
            <a:pPr>
              <a:lnSpc>
                <a:spcPct val="90000"/>
              </a:lnSpc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09700"/>
            <a:ext cx="9010721" cy="411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6378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Imaging</a:t>
            </a:r>
            <a:endParaRPr lang="en-US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45" t="32778" r="6395" b="18195"/>
          <a:stretch/>
        </p:blipFill>
        <p:spPr>
          <a:xfrm>
            <a:off x="177800" y="1460499"/>
            <a:ext cx="8737600" cy="350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Imaging</a:t>
            </a:r>
            <a:endParaRPr lang="en-US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4331" t="11911" r="29294" b="17942"/>
          <a:stretch/>
        </p:blipFill>
        <p:spPr>
          <a:xfrm>
            <a:off x="4648200" y="1447800"/>
            <a:ext cx="4403852" cy="41928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6709" t="4237" r="28681" b="10210"/>
          <a:stretch/>
        </p:blipFill>
        <p:spPr>
          <a:xfrm>
            <a:off x="114300" y="1431198"/>
            <a:ext cx="4432300" cy="419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4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FF"/>
                </a:solidFill>
                <a:latin typeface="+mn-lt"/>
              </a:rPr>
              <a:t>Treatment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Mainstay is </a:t>
            </a:r>
            <a:r>
              <a:rPr lang="en-US" sz="2400" dirty="0" smtClean="0">
                <a:solidFill>
                  <a:srgbClr val="FFFFFF"/>
                </a:solidFill>
                <a:latin typeface="+mn-lt"/>
              </a:rPr>
              <a:t>conservative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>
              <a:solidFill>
                <a:srgbClr val="FFFFFF"/>
              </a:solidFill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Surgery reserved for significantly symptomatic patients who have failed conservative management &gt; 6 -12 months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400" dirty="0">
              <a:solidFill>
                <a:srgbClr val="FFFFFF"/>
              </a:solidFill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Younger patient (&lt;60) with </a:t>
            </a:r>
            <a:r>
              <a:rPr lang="en-US" sz="2400" u="sng" dirty="0">
                <a:solidFill>
                  <a:srgbClr val="FFFFFF"/>
                </a:solidFill>
                <a:latin typeface="+mn-lt"/>
              </a:rPr>
              <a:t>acute</a:t>
            </a:r>
            <a:r>
              <a:rPr lang="en-US" sz="2400" dirty="0">
                <a:solidFill>
                  <a:srgbClr val="FFFFFF"/>
                </a:solidFill>
                <a:latin typeface="+mn-lt"/>
              </a:rPr>
              <a:t> tear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+mn-lt"/>
              </a:rPr>
              <a:t>Cuff repair within 6 weeks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7879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  <a:latin typeface="+mn-lt"/>
              </a:rPr>
              <a:t>Treatment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0970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smtClean="0">
                <a:latin typeface="+mn-lt"/>
              </a:rPr>
              <a:t>Conservative Treatment Candidates</a:t>
            </a:r>
            <a:endParaRPr lang="en-US" sz="2000" dirty="0">
              <a:latin typeface="+mn-lt"/>
            </a:endParaRP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+mn-lt"/>
              </a:rPr>
              <a:t>Partial thickness tears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+mn-lt"/>
              </a:rPr>
              <a:t>Older patients with chronic large tears and extensive cuff muscle atrophy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 dirty="0">
              <a:latin typeface="+mn-lt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latin typeface="+mn-lt"/>
              </a:rPr>
              <a:t>NSAIDs</a:t>
            </a:r>
          </a:p>
          <a:p>
            <a:pPr lvl="1">
              <a:lnSpc>
                <a:spcPct val="80000"/>
              </a:lnSpc>
            </a:pPr>
            <a:r>
              <a:rPr lang="en-US" sz="1600" dirty="0">
                <a:latin typeface="+mn-lt"/>
              </a:rPr>
              <a:t>Symptom control </a:t>
            </a:r>
            <a:r>
              <a:rPr lang="en-US" sz="1600" dirty="0">
                <a:latin typeface="+mn-lt"/>
                <a:cs typeface="Arial" charset="0"/>
              </a:rPr>
              <a:t>±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>
                <a:latin typeface="+mn-lt"/>
                <a:cs typeface="Arial" charset="0"/>
              </a:rPr>
              <a:t>↓ </a:t>
            </a:r>
            <a:r>
              <a:rPr lang="en-US" sz="1600" dirty="0" smtClean="0">
                <a:latin typeface="+mn-lt"/>
                <a:cs typeface="Arial" charset="0"/>
              </a:rPr>
              <a:t>inflammation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1600" dirty="0" smtClean="0">
              <a:latin typeface="+mn-lt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n-lt"/>
                <a:cs typeface="Arial" charset="0"/>
              </a:rPr>
              <a:t>Physical Therapy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>
                <a:latin typeface="+mn-lt"/>
                <a:cs typeface="Arial" charset="0"/>
              </a:rPr>
              <a:t>Rotator cuff strengthening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>
                <a:latin typeface="+mn-lt"/>
                <a:cs typeface="Arial" charset="0"/>
              </a:rPr>
              <a:t>Pain free ROM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>
                <a:latin typeface="+mn-lt"/>
                <a:cs typeface="Arial" charset="0"/>
              </a:rPr>
              <a:t>Strengthening shoulder girdle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>
                <a:latin typeface="+mn-lt"/>
                <a:cs typeface="Arial" charset="0"/>
              </a:rPr>
              <a:t>Improving biomechanics and proprioception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1600" dirty="0" smtClean="0">
              <a:latin typeface="+mn-lt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US" sz="2000" dirty="0" smtClean="0">
                <a:latin typeface="+mn-lt"/>
                <a:cs typeface="Arial" charset="0"/>
              </a:rPr>
              <a:t>Corticosteroid Injections</a:t>
            </a:r>
          </a:p>
          <a:p>
            <a:pPr lvl="1">
              <a:lnSpc>
                <a:spcPct val="80000"/>
              </a:lnSpc>
            </a:pPr>
            <a:r>
              <a:rPr lang="en-US" sz="1600" dirty="0" err="1" smtClean="0">
                <a:latin typeface="+mn-lt"/>
                <a:cs typeface="Arial" charset="0"/>
              </a:rPr>
              <a:t>Subacromial</a:t>
            </a:r>
            <a:r>
              <a:rPr lang="en-US" sz="1600" dirty="0" smtClean="0">
                <a:latin typeface="+mn-lt"/>
                <a:cs typeface="Arial" charset="0"/>
              </a:rPr>
              <a:t> injection if impingement thought to be primary cause of symptoms</a:t>
            </a:r>
          </a:p>
          <a:p>
            <a:pPr>
              <a:lnSpc>
                <a:spcPct val="80000"/>
              </a:lnSpc>
            </a:pPr>
            <a:endParaRPr lang="en-US" dirty="0">
              <a:latin typeface="+mn-lt"/>
              <a:cs typeface="Arial" charset="0"/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8909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800"/>
            <a:ext cx="7772400" cy="1143000"/>
          </a:xfrm>
        </p:spPr>
        <p:txBody>
          <a:bodyPr/>
          <a:lstStyle/>
          <a:p>
            <a:r>
              <a:rPr lang="en-US" dirty="0">
                <a:latin typeface="+mn-lt"/>
              </a:rPr>
              <a:t>Indications for Surgery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5500" y="1397000"/>
            <a:ext cx="7772400" cy="38989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+mn-lt"/>
              </a:rPr>
              <a:t>Failed conservative management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+mn-lt"/>
              </a:rPr>
              <a:t>3 to 12 month course of NSAIDs, </a:t>
            </a:r>
            <a:r>
              <a:rPr lang="en-US" sz="2000" dirty="0" smtClean="0">
                <a:latin typeface="+mn-lt"/>
              </a:rPr>
              <a:t>therapy, </a:t>
            </a:r>
            <a:r>
              <a:rPr lang="en-US" sz="2000" dirty="0">
                <a:latin typeface="+mn-lt"/>
              </a:rPr>
              <a:t>corticosteroid injections, activity modification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400" dirty="0">
              <a:latin typeface="+mn-lt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+mn-lt"/>
              </a:rPr>
              <a:t>Significant or progressive weakness, esp. acute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+mn-lt"/>
              </a:rPr>
              <a:t>Early repair if &lt;50 </a:t>
            </a:r>
            <a:r>
              <a:rPr lang="en-US" sz="2000" dirty="0" err="1">
                <a:latin typeface="+mn-lt"/>
              </a:rPr>
              <a:t>y.o</a:t>
            </a:r>
            <a:r>
              <a:rPr lang="en-US" sz="2000" dirty="0">
                <a:latin typeface="+mn-lt"/>
              </a:rPr>
              <a:t>. and full-thickness tear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+mn-lt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+mn-lt"/>
              </a:rPr>
              <a:t>Differential diagnosis confirms weakness is from rotator cuff tear (i.e. MRI findings correlate with exam, rule out other causes)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8825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84200" y="38100"/>
            <a:ext cx="8318500" cy="1143000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  <a:latin typeface="+mn-lt"/>
              </a:rPr>
              <a:t>Contraindications to Surgery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843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Asymptomatic </a:t>
            </a:r>
            <a:r>
              <a:rPr lang="en-US" sz="2400" dirty="0" smtClean="0">
                <a:solidFill>
                  <a:srgbClr val="FFFFFF"/>
                </a:solidFill>
                <a:latin typeface="+mn-lt"/>
              </a:rPr>
              <a:t>tear</a:t>
            </a:r>
          </a:p>
          <a:p>
            <a:pPr marL="0" indent="0">
              <a:lnSpc>
                <a:spcPct val="90000"/>
              </a:lnSpc>
              <a:buNone/>
            </a:pPr>
            <a:endParaRPr lang="en-US" sz="1000" dirty="0">
              <a:solidFill>
                <a:srgbClr val="FFFFFF"/>
              </a:solidFill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Chronic </a:t>
            </a:r>
            <a:r>
              <a:rPr lang="ja-JP" altLang="en-US" sz="2400" dirty="0">
                <a:solidFill>
                  <a:srgbClr val="FFFFFF"/>
                </a:solidFill>
                <a:latin typeface="+mn-lt"/>
              </a:rPr>
              <a:t>“</a:t>
            </a:r>
            <a:r>
              <a:rPr lang="en-US" sz="2400" dirty="0">
                <a:solidFill>
                  <a:srgbClr val="FFFFFF"/>
                </a:solidFill>
                <a:latin typeface="+mn-lt"/>
              </a:rPr>
              <a:t>massive</a:t>
            </a:r>
            <a:r>
              <a:rPr lang="ja-JP" altLang="en-US" sz="2400" dirty="0">
                <a:solidFill>
                  <a:srgbClr val="FFFFFF"/>
                </a:solidFill>
                <a:latin typeface="+mn-lt"/>
              </a:rPr>
              <a:t>”</a:t>
            </a:r>
            <a:r>
              <a:rPr lang="en-US" sz="2400" dirty="0">
                <a:solidFill>
                  <a:srgbClr val="FFFFFF"/>
                </a:solidFill>
                <a:latin typeface="+mn-lt"/>
              </a:rPr>
              <a:t> irreparable tears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+mn-lt"/>
              </a:rPr>
              <a:t>Tendon retraction past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glenoid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 rim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+mn-lt"/>
              </a:rPr>
              <a:t>Fatty degeneration of muscle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+mn-lt"/>
              </a:rPr>
              <a:t>Increased width of </a:t>
            </a:r>
            <a:r>
              <a:rPr lang="en-US" sz="2000" dirty="0" err="1">
                <a:solidFill>
                  <a:srgbClr val="FFFFFF"/>
                </a:solidFill>
                <a:latin typeface="+mn-lt"/>
              </a:rPr>
              <a:t>subtrapezial</a:t>
            </a:r>
            <a:r>
              <a:rPr lang="en-US" sz="2000" dirty="0">
                <a:solidFill>
                  <a:srgbClr val="FFFFFF"/>
                </a:solidFill>
                <a:latin typeface="+mn-lt"/>
              </a:rPr>
              <a:t> fat </a:t>
            </a:r>
            <a:r>
              <a:rPr lang="en-US" sz="2000" dirty="0" smtClean="0">
                <a:solidFill>
                  <a:srgbClr val="FFFFFF"/>
                </a:solidFill>
                <a:latin typeface="+mn-lt"/>
              </a:rPr>
              <a:t>pad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000" dirty="0">
              <a:solidFill>
                <a:srgbClr val="FFFFFF"/>
              </a:solidFill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Frozen shoulder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+mn-lt"/>
              </a:rPr>
              <a:t>Need ROM pre-</a:t>
            </a:r>
            <a:r>
              <a:rPr lang="en-US" sz="2000" dirty="0" smtClean="0">
                <a:solidFill>
                  <a:srgbClr val="FFFFFF"/>
                </a:solidFill>
                <a:latin typeface="+mn-lt"/>
              </a:rPr>
              <a:t>op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000" dirty="0">
              <a:solidFill>
                <a:srgbClr val="FFFFFF"/>
              </a:solidFill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  <a:latin typeface="+mn-lt"/>
              </a:rPr>
              <a:t>Unwilling or unable to participate in post-op </a:t>
            </a:r>
            <a:r>
              <a:rPr lang="en-US" sz="2400" dirty="0" smtClean="0">
                <a:solidFill>
                  <a:srgbClr val="FFFFFF"/>
                </a:solidFill>
                <a:latin typeface="+mn-lt"/>
              </a:rPr>
              <a:t>therapy</a:t>
            </a:r>
            <a:endParaRPr lang="en-US" sz="24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9346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Surgical</a:t>
            </a:r>
            <a:r>
              <a:rPr lang="en-US" dirty="0" smtClean="0"/>
              <a:t> </a:t>
            </a:r>
            <a:r>
              <a:rPr lang="en-US" dirty="0" smtClean="0">
                <a:latin typeface="+mn-lt"/>
              </a:rPr>
              <a:t>Techniques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3937000" cy="4254500"/>
          </a:xfrm>
        </p:spPr>
        <p:txBody>
          <a:bodyPr/>
          <a:lstStyle/>
          <a:p>
            <a:r>
              <a:rPr lang="en-US" sz="2400" dirty="0" smtClean="0">
                <a:latin typeface="+mn-lt"/>
              </a:rPr>
              <a:t>Debridement</a:t>
            </a:r>
          </a:p>
          <a:p>
            <a:r>
              <a:rPr lang="en-US" sz="2400" dirty="0" smtClean="0">
                <a:latin typeface="+mn-lt"/>
              </a:rPr>
              <a:t>Decompression and </a:t>
            </a:r>
            <a:r>
              <a:rPr lang="en-US" sz="2400" dirty="0" err="1" smtClean="0">
                <a:latin typeface="+mn-lt"/>
              </a:rPr>
              <a:t>acromioplasty</a:t>
            </a:r>
            <a:endParaRPr lang="en-US" sz="2400" dirty="0" smtClean="0">
              <a:latin typeface="+mn-lt"/>
            </a:endParaRPr>
          </a:p>
          <a:p>
            <a:r>
              <a:rPr lang="en-US" sz="2400" dirty="0" smtClean="0">
                <a:latin typeface="+mn-lt"/>
              </a:rPr>
              <a:t>Repair</a:t>
            </a:r>
          </a:p>
          <a:p>
            <a:pPr lvl="1"/>
            <a:r>
              <a:rPr lang="en-US" sz="2400" dirty="0" smtClean="0">
                <a:latin typeface="+mn-lt"/>
              </a:rPr>
              <a:t>“Complete the tear”</a:t>
            </a:r>
          </a:p>
          <a:p>
            <a:pPr lvl="1"/>
            <a:r>
              <a:rPr lang="en-US" sz="2400" dirty="0" smtClean="0">
                <a:latin typeface="+mn-lt"/>
              </a:rPr>
              <a:t>Trans-osseous</a:t>
            </a:r>
          </a:p>
          <a:p>
            <a:pPr lvl="1"/>
            <a:r>
              <a:rPr lang="en-US" sz="2400" dirty="0" smtClean="0">
                <a:latin typeface="+mn-lt"/>
              </a:rPr>
              <a:t>Trans-tendon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360" y="1676400"/>
            <a:ext cx="411016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77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7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Surgical Techniques</a:t>
            </a:r>
            <a:endParaRPr lang="en-US" dirty="0"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85800" y="1003300"/>
            <a:ext cx="4927600" cy="42545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+mn-lt"/>
              </a:rPr>
              <a:t>-Trans-interval rotator cuff repair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752600"/>
            <a:ext cx="4419600" cy="4419600"/>
          </a:xfrm>
          <a:prstGeom prst="rect">
            <a:avLst/>
          </a:prstGeom>
        </p:spPr>
      </p:pic>
      <p:sp>
        <p:nvSpPr>
          <p:cNvPr id="12" name="Isosceles Triangle 11"/>
          <p:cNvSpPr/>
          <p:nvPr/>
        </p:nvSpPr>
        <p:spPr bwMode="auto">
          <a:xfrm rot="8719748">
            <a:off x="5532300" y="2743985"/>
            <a:ext cx="1038238" cy="1069826"/>
          </a:xfrm>
          <a:prstGeom prst="triangle">
            <a:avLst>
              <a:gd name="adj" fmla="val 22855"/>
            </a:avLst>
          </a:prstGeom>
          <a:noFill/>
          <a:ln w="76200" cap="flat" cmpd="sng" algn="ctr">
            <a:solidFill>
              <a:srgbClr val="3EB125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4500" y="1892300"/>
            <a:ext cx="381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Rotator Interval:</a:t>
            </a:r>
          </a:p>
          <a:p>
            <a:r>
              <a:rPr lang="en-US" dirty="0">
                <a:solidFill>
                  <a:schemeClr val="bg1"/>
                </a:solidFill>
              </a:rPr>
              <a:t>capsule, SGHL, and the </a:t>
            </a:r>
            <a:r>
              <a:rPr lang="en-US" dirty="0" err="1">
                <a:solidFill>
                  <a:schemeClr val="bg1"/>
                </a:solidFill>
              </a:rPr>
              <a:t>coracohumeral</a:t>
            </a:r>
            <a:r>
              <a:rPr lang="en-US" dirty="0">
                <a:solidFill>
                  <a:schemeClr val="bg1"/>
                </a:solidFill>
              </a:rPr>
              <a:t> ligament that bridge the gap between the supraspinatus and the </a:t>
            </a:r>
            <a:r>
              <a:rPr lang="en-US" dirty="0" err="1">
                <a:solidFill>
                  <a:schemeClr val="bg1"/>
                </a:solidFill>
              </a:rPr>
              <a:t>subscapularis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625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7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Surgical Techniques</a:t>
            </a:r>
            <a:endParaRPr lang="en-US" dirty="0"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85800" y="1003300"/>
            <a:ext cx="4927600" cy="42545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+mn-lt"/>
              </a:rPr>
              <a:t>-Trans-interval rotator cuff repair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500" y="1892300"/>
            <a:ext cx="381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Rotator Interval:</a:t>
            </a:r>
          </a:p>
          <a:p>
            <a:r>
              <a:rPr lang="en-US" dirty="0">
                <a:solidFill>
                  <a:schemeClr val="bg1"/>
                </a:solidFill>
              </a:rPr>
              <a:t>capsule, SGHL, and the </a:t>
            </a:r>
            <a:r>
              <a:rPr lang="en-US" dirty="0" err="1">
                <a:solidFill>
                  <a:schemeClr val="bg1"/>
                </a:solidFill>
              </a:rPr>
              <a:t>coracohumeral</a:t>
            </a:r>
            <a:r>
              <a:rPr lang="en-US" dirty="0">
                <a:solidFill>
                  <a:schemeClr val="bg1"/>
                </a:solidFill>
              </a:rPr>
              <a:t> ligament that bridge the gap between the supraspinatus and the </a:t>
            </a:r>
            <a:r>
              <a:rPr lang="en-US" dirty="0" err="1">
                <a:solidFill>
                  <a:schemeClr val="bg1"/>
                </a:solidFill>
              </a:rPr>
              <a:t>subscapularis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892300"/>
            <a:ext cx="4639732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538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7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Surgical Techniques</a:t>
            </a:r>
            <a:endParaRPr lang="en-US" dirty="0"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85800" y="1003300"/>
            <a:ext cx="49276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+mn-lt"/>
              </a:rPr>
              <a:t>-Trans-interval rotator cuff repair</a:t>
            </a:r>
          </a:p>
        </p:txBody>
      </p:sp>
      <p:pic>
        <p:nvPicPr>
          <p:cNvPr id="6" name="Picture 5" descr="1.JPG"/>
          <p:cNvPicPr/>
          <p:nvPr/>
        </p:nvPicPr>
        <p:blipFill rotWithShape="1">
          <a:blip r:embed="rId2">
            <a:lum contrast="10000"/>
          </a:blip>
          <a:srcRect l="19194" t="11621" r="20799" b="20411"/>
          <a:stretch/>
        </p:blipFill>
        <p:spPr>
          <a:xfrm>
            <a:off x="4724400" y="2222500"/>
            <a:ext cx="3856384" cy="3035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2800" y="2781300"/>
            <a:ext cx="347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Identify tear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Prepare footprint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471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7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Surgical Techniques</a:t>
            </a:r>
            <a:endParaRPr lang="en-US" dirty="0"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85800" y="1003300"/>
            <a:ext cx="4927600" cy="6477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+mn-lt"/>
              </a:rPr>
              <a:t>-Trans-interval rotator cuff repair</a:t>
            </a:r>
          </a:p>
        </p:txBody>
      </p:sp>
      <p:pic>
        <p:nvPicPr>
          <p:cNvPr id="7" name="Picture 6" descr="2.JPG"/>
          <p:cNvPicPr/>
          <p:nvPr/>
        </p:nvPicPr>
        <p:blipFill rotWithShape="1">
          <a:blip r:embed="rId2">
            <a:lum contrast="10000"/>
          </a:blip>
          <a:srcRect l="23164" t="19231" r="17106" b="13193"/>
          <a:stretch/>
        </p:blipFill>
        <p:spPr>
          <a:xfrm>
            <a:off x="4724400" y="2133600"/>
            <a:ext cx="3898900" cy="32023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2800" y="2781300"/>
            <a:ext cx="3479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Insert anchor through the rotator interval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- 5 mm double loaded titanium anchor</a:t>
            </a:r>
          </a:p>
        </p:txBody>
      </p:sp>
    </p:spTree>
    <p:extLst>
      <p:ext uri="{BB962C8B-B14F-4D97-AF65-F5344CB8AC3E}">
        <p14:creationId xmlns:p14="http://schemas.microsoft.com/office/powerpoint/2010/main" val="3438357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7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Surgical Techniques</a:t>
            </a:r>
            <a:endParaRPr lang="en-US" dirty="0"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85800" y="1003300"/>
            <a:ext cx="4927600" cy="5969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+mn-lt"/>
              </a:rPr>
              <a:t>-Trans-interval rotator cuff repair</a:t>
            </a:r>
          </a:p>
        </p:txBody>
      </p:sp>
      <p:pic>
        <p:nvPicPr>
          <p:cNvPr id="8" name="Picture 7" descr="3.JPG"/>
          <p:cNvPicPr/>
          <p:nvPr/>
        </p:nvPicPr>
        <p:blipFill>
          <a:blip r:embed="rId2">
            <a:lum contrast="10000"/>
          </a:blip>
          <a:srcRect l="23518" t="16245" r="14855" b="14913"/>
          <a:stretch>
            <a:fillRect/>
          </a:stretch>
        </p:blipFill>
        <p:spPr>
          <a:xfrm>
            <a:off x="5105400" y="2197100"/>
            <a:ext cx="3624580" cy="3060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2800" y="2654300"/>
            <a:ext cx="429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Create </a:t>
            </a:r>
            <a:r>
              <a:rPr lang="en-US" dirty="0" err="1" smtClean="0">
                <a:solidFill>
                  <a:srgbClr val="FFFFFF"/>
                </a:solidFill>
              </a:rPr>
              <a:t>subacromial</a:t>
            </a:r>
            <a:r>
              <a:rPr lang="en-US" dirty="0" smtClean="0">
                <a:solidFill>
                  <a:srgbClr val="FFFFFF"/>
                </a:solidFill>
              </a:rPr>
              <a:t> portal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Pass two suture limbs through rotator cuff with suture lasso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Tie in </a:t>
            </a:r>
            <a:r>
              <a:rPr lang="en-US" dirty="0" err="1" smtClean="0">
                <a:solidFill>
                  <a:srgbClr val="FFFFFF"/>
                </a:solidFill>
              </a:rPr>
              <a:t>subacromial</a:t>
            </a:r>
            <a:r>
              <a:rPr lang="en-US" dirty="0" smtClean="0">
                <a:solidFill>
                  <a:srgbClr val="FFFFFF"/>
                </a:solidFill>
              </a:rPr>
              <a:t> space</a:t>
            </a:r>
          </a:p>
        </p:txBody>
      </p:sp>
    </p:spTree>
    <p:extLst>
      <p:ext uri="{BB962C8B-B14F-4D97-AF65-F5344CB8AC3E}">
        <p14:creationId xmlns:p14="http://schemas.microsoft.com/office/powerpoint/2010/main" val="3160560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700"/>
            <a:ext cx="7772400" cy="1143000"/>
          </a:xfrm>
        </p:spPr>
        <p:txBody>
          <a:bodyPr/>
          <a:lstStyle/>
          <a:p>
            <a:r>
              <a:rPr lang="en-US" dirty="0">
                <a:latin typeface="+mn-lt"/>
              </a:rPr>
              <a:t>Surgical Techniques</a:t>
            </a:r>
            <a:endParaRPr lang="en-US" dirty="0"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85800" y="1003300"/>
            <a:ext cx="4927600" cy="5969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+mn-lt"/>
              </a:rPr>
              <a:t>-Trans-interval rotator cuff repair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" y="1816100"/>
            <a:ext cx="7518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Respects intact tendon and supraspinatus footprint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A</a:t>
            </a:r>
            <a:r>
              <a:rPr lang="en-US" dirty="0" smtClean="0">
                <a:solidFill>
                  <a:srgbClr val="FFFFFF"/>
                </a:solidFill>
              </a:rPr>
              <a:t>voids </a:t>
            </a:r>
            <a:r>
              <a:rPr lang="en-US" dirty="0">
                <a:solidFill>
                  <a:srgbClr val="FFFFFF"/>
                </a:solidFill>
              </a:rPr>
              <a:t>creating a breach close to the rotator cuff insertion</a:t>
            </a:r>
            <a:r>
              <a:rPr lang="en-US" dirty="0">
                <a:solidFill>
                  <a:srgbClr val="FFFFFF"/>
                </a:solidFill>
              </a:rPr>
              <a:t> </a:t>
            </a:r>
            <a:endParaRPr lang="en-US" dirty="0" smtClean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48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700"/>
            <a:ext cx="7772400" cy="1143000"/>
          </a:xfrm>
        </p:spPr>
        <p:txBody>
          <a:bodyPr/>
          <a:lstStyle/>
          <a:p>
            <a:r>
              <a:rPr lang="en-US" dirty="0">
                <a:latin typeface="+mn-lt"/>
              </a:rPr>
              <a:t>Surgical Techniques</a:t>
            </a:r>
            <a:endParaRPr lang="en-US" dirty="0"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85800" y="1003300"/>
            <a:ext cx="4927600" cy="5969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+mn-lt"/>
              </a:rPr>
              <a:t>-Trans-interval rotator cuff repair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" y="1600200"/>
            <a:ext cx="7518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14 patients retrospectively identified with a PASTA tear who met criteria (&lt; 50% tear, refractory to conservative treatment)</a:t>
            </a:r>
          </a:p>
          <a:p>
            <a:r>
              <a:rPr lang="en-US" dirty="0">
                <a:solidFill>
                  <a:srgbClr val="FFFFFF"/>
                </a:solidFill>
              </a:rPr>
              <a:t> 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- 10 Males, 4 Females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 - Dominant arm in 11/14 patients</a:t>
            </a:r>
          </a:p>
          <a:p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- Average age: 56</a:t>
            </a:r>
          </a:p>
          <a:p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- Mean clinical follow up: 28 months</a:t>
            </a:r>
          </a:p>
        </p:txBody>
      </p:sp>
    </p:spTree>
    <p:extLst>
      <p:ext uri="{BB962C8B-B14F-4D97-AF65-F5344CB8AC3E}">
        <p14:creationId xmlns:p14="http://schemas.microsoft.com/office/powerpoint/2010/main" val="1448156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700"/>
            <a:ext cx="7772400" cy="1143000"/>
          </a:xfrm>
        </p:spPr>
        <p:txBody>
          <a:bodyPr/>
          <a:lstStyle/>
          <a:p>
            <a:r>
              <a:rPr lang="en-US" dirty="0">
                <a:latin typeface="+mn-lt"/>
              </a:rPr>
              <a:t>Surgical</a:t>
            </a:r>
            <a:r>
              <a:rPr lang="en-US" dirty="0"/>
              <a:t> </a:t>
            </a:r>
            <a:r>
              <a:rPr lang="en-US" dirty="0">
                <a:latin typeface="+mn-lt"/>
              </a:rPr>
              <a:t>Techniques</a:t>
            </a:r>
            <a:endParaRPr lang="en-US" dirty="0">
              <a:latin typeface="+mn-lt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85800" y="1003300"/>
            <a:ext cx="4927600" cy="5969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+mn-lt"/>
              </a:rPr>
              <a:t>-Trans-interval rotator cuff repair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" y="2184400"/>
            <a:ext cx="7518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ASES Shoulder Score used as an outcome measure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 - </a:t>
            </a:r>
            <a:r>
              <a:rPr lang="en-US" dirty="0">
                <a:solidFill>
                  <a:srgbClr val="FFFFFF"/>
                </a:solidFill>
              </a:rPr>
              <a:t>95.8 out of 100 (95% CI: 91.8- 99.8)</a:t>
            </a:r>
            <a:r>
              <a:rPr lang="en-US" dirty="0">
                <a:solidFill>
                  <a:srgbClr val="FFFFFF"/>
                </a:solidFill>
              </a:rPr>
              <a:t> </a:t>
            </a:r>
            <a:endParaRPr lang="en-US" dirty="0" smtClean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11/14 Patients had complete resolution of pain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92% of patients stated that they would repeat the procedure again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endParaRPr lang="en-US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967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Conclusions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68400"/>
            <a:ext cx="7772400" cy="4114800"/>
          </a:xfrm>
        </p:spPr>
        <p:txBody>
          <a:bodyPr/>
          <a:lstStyle/>
          <a:p>
            <a:r>
              <a:rPr lang="en-US" sz="2400" dirty="0" smtClean="0">
                <a:latin typeface="+mn-lt"/>
              </a:rPr>
              <a:t>Thorough examination and appropriate imaging are important for diagnosing rotator cuff pathology</a:t>
            </a:r>
          </a:p>
          <a:p>
            <a:r>
              <a:rPr lang="en-US" sz="2400" dirty="0" smtClean="0">
                <a:latin typeface="+mn-lt"/>
              </a:rPr>
              <a:t>Important to distinguish between partial and complete tears</a:t>
            </a:r>
          </a:p>
          <a:p>
            <a:r>
              <a:rPr lang="en-US" sz="2400" dirty="0" smtClean="0">
                <a:latin typeface="+mn-lt"/>
              </a:rPr>
              <a:t>Conservative management should be attempted for partial tears</a:t>
            </a:r>
          </a:p>
          <a:p>
            <a:r>
              <a:rPr lang="en-US" sz="2400" dirty="0" smtClean="0">
                <a:latin typeface="+mn-lt"/>
              </a:rPr>
              <a:t>Trans-interval repair provides reliable pain relief while respecting </a:t>
            </a:r>
            <a:r>
              <a:rPr lang="en-US" sz="2400" dirty="0">
                <a:latin typeface="+mn-lt"/>
              </a:rPr>
              <a:t>the intact tendon and </a:t>
            </a:r>
            <a:r>
              <a:rPr lang="en-US" sz="2400" dirty="0" smtClean="0">
                <a:latin typeface="+mn-lt"/>
              </a:rPr>
              <a:t>supraspinatus footprint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646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54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References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20800"/>
            <a:ext cx="7772400" cy="4775200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 smtClean="0">
                <a:latin typeface="+mn-lt"/>
              </a:rPr>
              <a:t>"</a:t>
            </a:r>
            <a:r>
              <a:rPr lang="en-US" sz="1600" dirty="0">
                <a:latin typeface="+mn-lt"/>
              </a:rPr>
              <a:t>We Provide Medical Images." </a:t>
            </a:r>
            <a:r>
              <a:rPr lang="en-US" sz="1600" i="1" dirty="0" err="1">
                <a:latin typeface="+mn-lt"/>
              </a:rPr>
              <a:t>Silkfactory</a:t>
            </a:r>
            <a:r>
              <a:rPr lang="en-US" sz="1600" dirty="0">
                <a:latin typeface="+mn-lt"/>
              </a:rPr>
              <a:t>. Web. </a:t>
            </a:r>
            <a:r>
              <a:rPr lang="en-US" sz="1600" dirty="0" smtClean="0">
                <a:latin typeface="+mn-lt"/>
              </a:rPr>
              <a:t>Feb 3. </a:t>
            </a:r>
            <a:r>
              <a:rPr lang="en-US" sz="1600" dirty="0">
                <a:latin typeface="+mn-lt"/>
              </a:rPr>
              <a:t>2015. </a:t>
            </a:r>
            <a:r>
              <a:rPr lang="en-US" sz="1600" dirty="0" smtClean="0">
                <a:latin typeface="+mn-lt"/>
              </a:rPr>
              <a:t>&lt;http</a:t>
            </a:r>
            <a:r>
              <a:rPr lang="en-US" sz="1600" dirty="0">
                <a:latin typeface="+mn-lt"/>
              </a:rPr>
              <a:t>://</a:t>
            </a:r>
            <a:r>
              <a:rPr lang="en-US" sz="1600" dirty="0" err="1">
                <a:latin typeface="+mn-lt"/>
              </a:rPr>
              <a:t>www.silkfactory.com</a:t>
            </a:r>
            <a:r>
              <a:rPr lang="en-US" sz="1600" dirty="0">
                <a:latin typeface="+mn-lt"/>
              </a:rPr>
              <a:t>/2015/02/13/we-provide-medical-images</a:t>
            </a:r>
            <a:r>
              <a:rPr lang="en-US" sz="1600" dirty="0" smtClean="0">
                <a:latin typeface="+mn-lt"/>
              </a:rPr>
              <a:t>/&gt;</a:t>
            </a:r>
          </a:p>
          <a:p>
            <a:pPr marL="0" indent="0">
              <a:buNone/>
            </a:pPr>
            <a:endParaRPr lang="en-US" sz="1600" dirty="0" smtClean="0">
              <a:latin typeface="+mn-lt"/>
            </a:endParaRPr>
          </a:p>
          <a:p>
            <a:pPr marL="0" indent="0">
              <a:buNone/>
            </a:pPr>
            <a:r>
              <a:rPr lang="en-US" sz="1600" dirty="0" smtClean="0">
                <a:latin typeface="+mn-lt"/>
              </a:rPr>
              <a:t>Fox, J.A., Romeo A.A., PASTA Lesion-Trans-Tendon </a:t>
            </a:r>
            <a:r>
              <a:rPr lang="en-US" sz="1600" dirty="0">
                <a:latin typeface="+mn-lt"/>
              </a:rPr>
              <a:t>T</a:t>
            </a:r>
            <a:r>
              <a:rPr lang="en-US" sz="1600" dirty="0" smtClean="0">
                <a:latin typeface="+mn-lt"/>
              </a:rPr>
              <a:t>echnique for Repair. Operative Techniques in </a:t>
            </a:r>
            <a:r>
              <a:rPr lang="en-US" sz="1600" dirty="0" err="1" smtClean="0">
                <a:latin typeface="+mn-lt"/>
              </a:rPr>
              <a:t>Orthopaedics</a:t>
            </a:r>
            <a:r>
              <a:rPr lang="en-US" sz="1600" dirty="0" smtClean="0">
                <a:latin typeface="+mn-lt"/>
              </a:rPr>
              <a:t>, </a:t>
            </a:r>
            <a:r>
              <a:rPr lang="en-US" sz="1600" dirty="0" err="1" smtClean="0">
                <a:latin typeface="+mn-lt"/>
              </a:rPr>
              <a:t>Vol</a:t>
            </a:r>
            <a:r>
              <a:rPr lang="en-US" sz="1600" dirty="0" smtClean="0">
                <a:latin typeface="+mn-lt"/>
              </a:rPr>
              <a:t> 12, No 3, 2002 pg. 191-196.</a:t>
            </a:r>
          </a:p>
          <a:p>
            <a:pPr marL="0" indent="0">
              <a:buNone/>
            </a:pPr>
            <a:endParaRPr lang="en-US" sz="1600" dirty="0">
              <a:latin typeface="+mn-lt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+mn-lt"/>
              </a:rPr>
              <a:t>Penello</a:t>
            </a:r>
            <a:r>
              <a:rPr lang="en-US" sz="1600" dirty="0" smtClean="0">
                <a:latin typeface="+mn-lt"/>
              </a:rPr>
              <a:t>, D. Rotator Cuff Tears. Upper Extremity Rounds. Feb 22, 2006.</a:t>
            </a:r>
          </a:p>
          <a:p>
            <a:pPr marL="0" indent="0">
              <a:buNone/>
            </a:pPr>
            <a:endParaRPr lang="en-US" sz="1600" dirty="0">
              <a:latin typeface="+mn-lt"/>
            </a:endParaRPr>
          </a:p>
          <a:p>
            <a:pPr marL="0" indent="0">
              <a:buNone/>
            </a:pPr>
            <a:r>
              <a:rPr lang="en-US" sz="1600" dirty="0">
                <a:latin typeface="+mn-lt"/>
              </a:rPr>
              <a:t>"Rotator Cuff Tear." </a:t>
            </a:r>
            <a:r>
              <a:rPr lang="en-US" sz="1600" i="1" dirty="0">
                <a:latin typeface="+mn-lt"/>
              </a:rPr>
              <a:t>Rotator Cuff Tear</a:t>
            </a:r>
            <a:r>
              <a:rPr lang="en-US" sz="1600" dirty="0">
                <a:latin typeface="+mn-lt"/>
              </a:rPr>
              <a:t>. Web. 20 Mar. 2015. &lt;http://</a:t>
            </a:r>
            <a:r>
              <a:rPr lang="en-US" sz="1600" dirty="0" err="1">
                <a:latin typeface="+mn-lt"/>
              </a:rPr>
              <a:t>www.londonortho.co.uk</a:t>
            </a:r>
            <a:r>
              <a:rPr lang="en-US" sz="1600" dirty="0">
                <a:latin typeface="+mn-lt"/>
              </a:rPr>
              <a:t>/private/</a:t>
            </a:r>
            <a:r>
              <a:rPr lang="en-US" sz="1600" dirty="0" err="1">
                <a:latin typeface="+mn-lt"/>
              </a:rPr>
              <a:t>RCT.htm</a:t>
            </a:r>
            <a:r>
              <a:rPr lang="en-US" sz="1600" dirty="0">
                <a:latin typeface="+mn-lt"/>
              </a:rPr>
              <a:t>&gt;</a:t>
            </a:r>
            <a:r>
              <a:rPr lang="en-US" sz="1600" dirty="0" smtClean="0">
                <a:latin typeface="+mn-lt"/>
              </a:rPr>
              <a:t>.</a:t>
            </a:r>
          </a:p>
          <a:p>
            <a:pPr marL="0" indent="0">
              <a:buNone/>
            </a:pPr>
            <a:endParaRPr lang="en-US" sz="1600" dirty="0">
              <a:latin typeface="+mn-lt"/>
            </a:endParaRPr>
          </a:p>
          <a:p>
            <a:pPr marL="0" indent="0">
              <a:buNone/>
            </a:pPr>
            <a:r>
              <a:rPr lang="en-US" sz="1600" dirty="0">
                <a:latin typeface="+mn-lt"/>
              </a:rPr>
              <a:t>"Rotator Cuff Tears." </a:t>
            </a:r>
            <a:r>
              <a:rPr lang="en-US" sz="1600" i="1" dirty="0">
                <a:latin typeface="+mn-lt"/>
              </a:rPr>
              <a:t>Rotator Cuff Tears</a:t>
            </a:r>
            <a:r>
              <a:rPr lang="en-US" sz="1600" dirty="0">
                <a:latin typeface="+mn-lt"/>
              </a:rPr>
              <a:t>. Web. 21 Mar. 2015. &lt;http://</a:t>
            </a:r>
            <a:r>
              <a:rPr lang="en-US" sz="1600" dirty="0" err="1">
                <a:latin typeface="+mn-lt"/>
              </a:rPr>
              <a:t>www.shoulderdoc.co.uk</a:t>
            </a:r>
            <a:r>
              <a:rPr lang="en-US" sz="1600" dirty="0">
                <a:latin typeface="+mn-lt"/>
              </a:rPr>
              <a:t>/</a:t>
            </a:r>
            <a:r>
              <a:rPr lang="en-US" sz="1600" dirty="0" err="1">
                <a:latin typeface="+mn-lt"/>
              </a:rPr>
              <a:t>articletile.asp?article</a:t>
            </a:r>
            <a:r>
              <a:rPr lang="en-US" sz="1600" dirty="0">
                <a:latin typeface="+mn-lt"/>
              </a:rPr>
              <a:t>=61§ion=22&amp;tile=4&gt;</a:t>
            </a:r>
            <a:r>
              <a:rPr lang="en-US" sz="1600" dirty="0" smtClean="0">
                <a:latin typeface="+mn-lt"/>
              </a:rPr>
              <a:t>.</a:t>
            </a:r>
          </a:p>
          <a:p>
            <a:pPr marL="0" indent="0">
              <a:buNone/>
            </a:pPr>
            <a:endParaRPr lang="en-US" sz="1600" dirty="0">
              <a:latin typeface="+mn-lt"/>
            </a:endParaRPr>
          </a:p>
          <a:p>
            <a:pPr marL="0" indent="0">
              <a:buNone/>
            </a:pPr>
            <a:r>
              <a:rPr lang="en-US" sz="1600" dirty="0" err="1">
                <a:solidFill>
                  <a:srgbClr val="FFFFFF"/>
                </a:solidFill>
                <a:latin typeface="+mn-lt"/>
              </a:rPr>
              <a:t>Teefey</a:t>
            </a:r>
            <a:r>
              <a:rPr lang="en-US" sz="1600" dirty="0">
                <a:solidFill>
                  <a:srgbClr val="FFFFFF"/>
                </a:solidFill>
                <a:latin typeface="+mn-lt"/>
              </a:rPr>
              <a:t> et </a:t>
            </a:r>
            <a:r>
              <a:rPr lang="en-US" sz="1600" dirty="0" smtClean="0">
                <a:solidFill>
                  <a:srgbClr val="FFFFFF"/>
                </a:solidFill>
                <a:latin typeface="+mn-lt"/>
              </a:rPr>
              <a:t>al. Detection </a:t>
            </a:r>
            <a:r>
              <a:rPr lang="en-US" sz="1600" dirty="0">
                <a:solidFill>
                  <a:srgbClr val="FFFFFF"/>
                </a:solidFill>
                <a:latin typeface="+mn-lt"/>
              </a:rPr>
              <a:t>and quantification of rotator cuff tears</a:t>
            </a:r>
            <a:r>
              <a:rPr lang="en-US" sz="1600" dirty="0" smtClean="0">
                <a:solidFill>
                  <a:srgbClr val="FFFFFF"/>
                </a:solidFill>
                <a:latin typeface="+mn-lt"/>
              </a:rPr>
              <a:t>. </a:t>
            </a:r>
            <a:r>
              <a:rPr lang="en-US" sz="1600" dirty="0">
                <a:solidFill>
                  <a:srgbClr val="FFFFFF"/>
                </a:solidFill>
                <a:latin typeface="+mn-lt"/>
              </a:rPr>
              <a:t>JBJS </a:t>
            </a:r>
            <a:r>
              <a:rPr lang="en-US" sz="1600" dirty="0" smtClean="0">
                <a:solidFill>
                  <a:srgbClr val="FFFFFF"/>
                </a:solidFill>
                <a:latin typeface="+mn-lt"/>
              </a:rPr>
              <a:t>2004, </a:t>
            </a:r>
            <a:r>
              <a:rPr lang="en-US" sz="1600" dirty="0">
                <a:latin typeface="+mn-lt"/>
              </a:rPr>
              <a:t>Apr;86-A(4):708-16.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marL="0" indent="0">
              <a:buNone/>
            </a:pPr>
            <a:endParaRPr lang="en-US" sz="1600" dirty="0" smtClean="0">
              <a:latin typeface="+mn-lt"/>
            </a:endParaRPr>
          </a:p>
          <a:p>
            <a:pPr marL="0" indent="0">
              <a:buNone/>
            </a:pP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644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517900"/>
            <a:ext cx="4584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Thank You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John </a:t>
            </a:r>
            <a:r>
              <a:rPr lang="en-US" dirty="0" err="1" smtClean="0">
                <a:solidFill>
                  <a:srgbClr val="FFFFFF"/>
                </a:solidFill>
              </a:rPr>
              <a:t>Coukos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Dr. Mustafa </a:t>
            </a:r>
            <a:r>
              <a:rPr lang="en-US" dirty="0" err="1" smtClean="0">
                <a:solidFill>
                  <a:srgbClr val="FFFFFF"/>
                </a:solidFill>
              </a:rPr>
              <a:t>Gomberawalla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Dr. Michael Terry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804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orthwestern Ortho Template">
  <a:themeElements>
    <a:clrScheme name="Northwestern.potx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rthwestern.pot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hwestern.potx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hwestern.potx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hwestern.potx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hwestern.potx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hwestern.potx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western.potx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western.potx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western.potx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western.potx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western.potx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western.potx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Northwestern Ortho Template.thmx</Template>
  <TotalTime>1753</TotalTime>
  <Words>981</Words>
  <Application>Microsoft Macintosh PowerPoint</Application>
  <PresentationFormat>On-screen Show (4:3)</PresentationFormat>
  <Paragraphs>190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Northwestern Ortho Template</vt:lpstr>
      <vt:lpstr>Rotator Cuff Injuries Partial Thickness Rotator Cuff Tears: Treatment and Repair Techniques</vt:lpstr>
      <vt:lpstr>Overview</vt:lpstr>
      <vt:lpstr>Anatomy</vt:lpstr>
      <vt:lpstr>Classification</vt:lpstr>
      <vt:lpstr>Classification</vt:lpstr>
      <vt:lpstr>History</vt:lpstr>
      <vt:lpstr>Physical Exam</vt:lpstr>
      <vt:lpstr>Physical Exam</vt:lpstr>
      <vt:lpstr>Imaging</vt:lpstr>
      <vt:lpstr>MRI vs Ultrasound</vt:lpstr>
      <vt:lpstr>Imaging</vt:lpstr>
      <vt:lpstr>Imaging</vt:lpstr>
      <vt:lpstr>Treatment</vt:lpstr>
      <vt:lpstr>Treatment</vt:lpstr>
      <vt:lpstr>Indications for Surgery</vt:lpstr>
      <vt:lpstr>Contraindications to Surgery</vt:lpstr>
      <vt:lpstr>Surgical Techniques</vt:lpstr>
      <vt:lpstr>Surgical Techniques</vt:lpstr>
      <vt:lpstr>Surgical Techniques</vt:lpstr>
      <vt:lpstr>Surgical Techniques</vt:lpstr>
      <vt:lpstr>Surgical Techniques</vt:lpstr>
      <vt:lpstr>Surgical Techniques</vt:lpstr>
      <vt:lpstr>Surgical Techniques</vt:lpstr>
      <vt:lpstr>Surgical Techniques</vt:lpstr>
      <vt:lpstr>Surgical Techniques</vt:lpstr>
      <vt:lpstr>Conclusions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Hasham Alvi</dc:creator>
  <cp:lastModifiedBy>Alexander Martusiewicz</cp:lastModifiedBy>
  <cp:revision>73</cp:revision>
  <dcterms:created xsi:type="dcterms:W3CDTF">2014-08-12T10:28:32Z</dcterms:created>
  <dcterms:modified xsi:type="dcterms:W3CDTF">2015-03-21T01:10:18Z</dcterms:modified>
</cp:coreProperties>
</file>