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defaultTextStyle>
    <a:defPPr>
      <a:defRPr lang="en-US"/>
    </a:defPPr>
    <a:lvl1pPr marL="0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9576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9152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8728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58303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97879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37455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77031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16607" algn="l" defTabSz="439576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96" y="-1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14C0DF-71AA-6B4E-93E9-7172C61A8532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B30DFE-112C-814E-B565-2BDA8FB328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64439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39576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879152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18728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758303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197879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637455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077031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516607" algn="l" defTabSz="4395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B30DFE-112C-814E-B565-2BDA8FB3283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61576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9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91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87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58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978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37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7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1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6751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4955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395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91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87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583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978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374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770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166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547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0568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576" indent="0">
              <a:buNone/>
              <a:defRPr sz="2000" b="1"/>
            </a:lvl2pPr>
            <a:lvl3pPr marL="879152" indent="0">
              <a:buNone/>
              <a:defRPr sz="1700" b="1"/>
            </a:lvl3pPr>
            <a:lvl4pPr marL="1318728" indent="0">
              <a:buNone/>
              <a:defRPr sz="1500" b="1"/>
            </a:lvl4pPr>
            <a:lvl5pPr marL="1758303" indent="0">
              <a:buNone/>
              <a:defRPr sz="1500" b="1"/>
            </a:lvl5pPr>
            <a:lvl6pPr marL="2197879" indent="0">
              <a:buNone/>
              <a:defRPr sz="1500" b="1"/>
            </a:lvl6pPr>
            <a:lvl7pPr marL="2637455" indent="0">
              <a:buNone/>
              <a:defRPr sz="1500" b="1"/>
            </a:lvl7pPr>
            <a:lvl8pPr marL="3077031" indent="0">
              <a:buNone/>
              <a:defRPr sz="1500" b="1"/>
            </a:lvl8pPr>
            <a:lvl9pPr marL="3516607" indent="0">
              <a:buNone/>
              <a:defRPr sz="15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576" indent="0">
              <a:buNone/>
              <a:defRPr sz="2000" b="1"/>
            </a:lvl2pPr>
            <a:lvl3pPr marL="879152" indent="0">
              <a:buNone/>
              <a:defRPr sz="1700" b="1"/>
            </a:lvl3pPr>
            <a:lvl4pPr marL="1318728" indent="0">
              <a:buNone/>
              <a:defRPr sz="1500" b="1"/>
            </a:lvl4pPr>
            <a:lvl5pPr marL="1758303" indent="0">
              <a:buNone/>
              <a:defRPr sz="1500" b="1"/>
            </a:lvl5pPr>
            <a:lvl6pPr marL="2197879" indent="0">
              <a:buNone/>
              <a:defRPr sz="1500" b="1"/>
            </a:lvl6pPr>
            <a:lvl7pPr marL="2637455" indent="0">
              <a:buNone/>
              <a:defRPr sz="1500" b="1"/>
            </a:lvl7pPr>
            <a:lvl8pPr marL="3077031" indent="0">
              <a:buNone/>
              <a:defRPr sz="1500" b="1"/>
            </a:lvl8pPr>
            <a:lvl9pPr marL="3516607" indent="0">
              <a:buNone/>
              <a:defRPr sz="15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1066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73915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624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04789"/>
            <a:ext cx="5111750" cy="4389835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39576" indent="0">
              <a:buNone/>
              <a:defRPr sz="1200"/>
            </a:lvl2pPr>
            <a:lvl3pPr marL="879152" indent="0">
              <a:buNone/>
              <a:defRPr sz="900"/>
            </a:lvl3pPr>
            <a:lvl4pPr marL="1318728" indent="0">
              <a:buNone/>
              <a:defRPr sz="900"/>
            </a:lvl4pPr>
            <a:lvl5pPr marL="1758303" indent="0">
              <a:buNone/>
              <a:defRPr sz="900"/>
            </a:lvl5pPr>
            <a:lvl6pPr marL="2197879" indent="0">
              <a:buNone/>
              <a:defRPr sz="900"/>
            </a:lvl6pPr>
            <a:lvl7pPr marL="2637455" indent="0">
              <a:buNone/>
              <a:defRPr sz="900"/>
            </a:lvl7pPr>
            <a:lvl8pPr marL="3077031" indent="0">
              <a:buNone/>
              <a:defRPr sz="900"/>
            </a:lvl8pPr>
            <a:lvl9pPr marL="3516607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47881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100"/>
            </a:lvl1pPr>
            <a:lvl2pPr marL="439576" indent="0">
              <a:buNone/>
              <a:defRPr sz="2700"/>
            </a:lvl2pPr>
            <a:lvl3pPr marL="879152" indent="0">
              <a:buNone/>
              <a:defRPr sz="2300"/>
            </a:lvl3pPr>
            <a:lvl4pPr marL="1318728" indent="0">
              <a:buNone/>
              <a:defRPr sz="2000"/>
            </a:lvl4pPr>
            <a:lvl5pPr marL="1758303" indent="0">
              <a:buNone/>
              <a:defRPr sz="2000"/>
            </a:lvl5pPr>
            <a:lvl6pPr marL="2197879" indent="0">
              <a:buNone/>
              <a:defRPr sz="2000"/>
            </a:lvl6pPr>
            <a:lvl7pPr marL="2637455" indent="0">
              <a:buNone/>
              <a:defRPr sz="2000"/>
            </a:lvl7pPr>
            <a:lvl8pPr marL="3077031" indent="0">
              <a:buNone/>
              <a:defRPr sz="2000"/>
            </a:lvl8pPr>
            <a:lvl9pPr marL="3516607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39576" indent="0">
              <a:buNone/>
              <a:defRPr sz="1200"/>
            </a:lvl2pPr>
            <a:lvl3pPr marL="879152" indent="0">
              <a:buNone/>
              <a:defRPr sz="900"/>
            </a:lvl3pPr>
            <a:lvl4pPr marL="1318728" indent="0">
              <a:buNone/>
              <a:defRPr sz="900"/>
            </a:lvl4pPr>
            <a:lvl5pPr marL="1758303" indent="0">
              <a:buNone/>
              <a:defRPr sz="900"/>
            </a:lvl5pPr>
            <a:lvl6pPr marL="2197879" indent="0">
              <a:buNone/>
              <a:defRPr sz="900"/>
            </a:lvl6pPr>
            <a:lvl7pPr marL="2637455" indent="0">
              <a:buNone/>
              <a:defRPr sz="900"/>
            </a:lvl7pPr>
            <a:lvl8pPr marL="3077031" indent="0">
              <a:buNone/>
              <a:defRPr sz="900"/>
            </a:lvl8pPr>
            <a:lvl9pPr marL="3516607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30448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0895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43824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87916" tIns="43957" rIns="87916" bIns="43957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87916" tIns="43957" rIns="87916" bIns="43957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87916" tIns="43957" rIns="87916" bIns="4395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866F8-F1F6-0F44-B95F-7F90543AE805}" type="datetimeFigureOut">
              <a:rPr lang="en-US" smtClean="0"/>
              <a:pPr/>
              <a:t>7/19/2017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87916" tIns="43957" rIns="87916" bIns="4395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87916" tIns="43957" rIns="87916" bIns="4395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89CEF-DA1E-0D44-A268-C98D035BC6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732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9576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9682" indent="-329682" algn="l" defTabSz="439576" rtl="0" eaLnBrk="1" latinLnBrk="0" hangingPunct="1">
        <a:spcBef>
          <a:spcPct val="20000"/>
        </a:spcBef>
        <a:buFont typeface="Arial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4311" indent="-274735" algn="l" defTabSz="439576" rtl="0" eaLnBrk="1" latinLnBrk="0" hangingPunct="1">
        <a:spcBef>
          <a:spcPct val="20000"/>
        </a:spcBef>
        <a:buFont typeface="Arial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940" indent="-219788" algn="l" defTabSz="439576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38516" indent="-219788" algn="l" defTabSz="43957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78092" indent="-219788" algn="l" defTabSz="439576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17668" indent="-219788" algn="l" defTabSz="43957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243" indent="-219788" algn="l" defTabSz="43957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819" indent="-219788" algn="l" defTabSz="43957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736395" indent="-219788" algn="l" defTabSz="43957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576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152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728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03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879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455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031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07" algn="l" defTabSz="43957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0782" y="22578"/>
            <a:ext cx="5022226" cy="378659"/>
          </a:xfr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1800" b="1" dirty="0" smtClean="0">
                <a:latin typeface="Algerian" panose="04020705040A02060702" pitchFamily="82" charset="0"/>
              </a:rPr>
              <a:t>MERCURY TOXICITY IN ORAL HEALTH CA</a:t>
            </a:r>
            <a:r>
              <a:rPr lang="en-US" sz="2000" b="1" dirty="0" smtClean="0">
                <a:latin typeface="Algerian" panose="04020705040A02060702" pitchFamily="82" charset="0"/>
              </a:rPr>
              <a:t>RE</a:t>
            </a:r>
            <a:endParaRPr lang="en-US" sz="2000" b="1" dirty="0">
              <a:latin typeface="Algerian" panose="04020705040A020607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54680" y="1118083"/>
            <a:ext cx="1873742" cy="345392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sz="12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4" descr="C:\Users\dell\Downloads\IMG_20161014_123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96185" y="1471624"/>
            <a:ext cx="605407" cy="447493"/>
          </a:xfrm>
          <a:prstGeom prst="rect">
            <a:avLst/>
          </a:prstGeom>
          <a:noFill/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16016" y="2385310"/>
            <a:ext cx="605406" cy="493742"/>
          </a:xfrm>
          <a:prstGeom prst="rect">
            <a:avLst/>
          </a:prstGeom>
          <a:noFill/>
          <a:ln w="57150" cmpd="thickThin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7299835" y="1320193"/>
            <a:ext cx="1189410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i="1" u="sng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Scrap Amalgam: </a:t>
            </a:r>
            <a:r>
              <a:rPr lang="en-US" sz="1100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 Collect in wide mouth, air tight container.</a:t>
            </a:r>
          </a:p>
          <a:p>
            <a:endParaRPr lang="en-US" sz="1100" dirty="0" smtClean="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r>
              <a:rPr lang="en-US" sz="1100" b="1" i="1" u="sng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Amalgam Alternatives </a:t>
            </a:r>
            <a:r>
              <a:rPr lang="en-US" sz="1100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 like composite, Cermet, Ceramic, GIC cement.</a:t>
            </a:r>
          </a:p>
          <a:p>
            <a:endParaRPr lang="en-IN" sz="1100" b="1" i="1" u="sng" dirty="0" smtClean="0"/>
          </a:p>
          <a:p>
            <a:r>
              <a:rPr lang="en-IN" sz="1100" b="1" i="1" u="sng" dirty="0" smtClean="0"/>
              <a:t>Disposable chair-side Traps  &amp; Vacuum Pump Filter (Amalgam Separators)</a:t>
            </a:r>
            <a:r>
              <a:rPr lang="en-IN" sz="1100" dirty="0" smtClean="0"/>
              <a:t> </a:t>
            </a:r>
            <a:r>
              <a:rPr lang="en-US" sz="1100" dirty="0" smtClean="0"/>
              <a:t> </a:t>
            </a:r>
            <a:r>
              <a:rPr lang="en-IN" sz="1100" dirty="0" smtClean="0"/>
              <a:t>to avoid  flushing in water drainage system</a:t>
            </a:r>
            <a:endParaRPr lang="en-IN" sz="1100" b="1" i="1" u="sng" dirty="0" smtClean="0"/>
          </a:p>
          <a:p>
            <a:endParaRPr lang="en-US" sz="1200" dirty="0" smtClean="0"/>
          </a:p>
          <a:p>
            <a:pPr algn="just"/>
            <a:endParaRPr lang="en-US" sz="1200" dirty="0" smtClean="0"/>
          </a:p>
          <a:p>
            <a:endParaRPr lang="en-US" sz="1200" dirty="0"/>
          </a:p>
        </p:txBody>
      </p:sp>
      <p:pic>
        <p:nvPicPr>
          <p:cNvPr id="16" name="Picture 9" descr="DSC02603"/>
          <p:cNvPicPr>
            <a:picLocks noChangeAspect="1" noChangeArrowheads="1"/>
          </p:cNvPicPr>
          <p:nvPr/>
        </p:nvPicPr>
        <p:blipFill>
          <a:blip r:embed="rId5" cstate="print">
            <a:lum contrast="12000"/>
          </a:blip>
          <a:srcRect/>
          <a:stretch>
            <a:fillRect/>
          </a:stretch>
        </p:blipFill>
        <p:spPr>
          <a:xfrm>
            <a:off x="8509576" y="3432115"/>
            <a:ext cx="605406" cy="456478"/>
          </a:xfrm>
          <a:prstGeom prst="rect">
            <a:avLst/>
          </a:prstGeom>
          <a:noFill/>
          <a:ln/>
        </p:spPr>
      </p:pic>
      <p:pic>
        <p:nvPicPr>
          <p:cNvPr id="17" name="Picture 12" descr="DSC02607"/>
          <p:cNvPicPr>
            <a:picLocks noChangeAspect="1" noChangeArrowheads="1"/>
          </p:cNvPicPr>
          <p:nvPr/>
        </p:nvPicPr>
        <p:blipFill>
          <a:blip r:embed="rId6" cstate="print">
            <a:lum contrast="24000"/>
          </a:blip>
          <a:srcRect/>
          <a:stretch>
            <a:fillRect/>
          </a:stretch>
        </p:blipFill>
        <p:spPr>
          <a:xfrm>
            <a:off x="8509576" y="3974113"/>
            <a:ext cx="605402" cy="502128"/>
          </a:xfrm>
          <a:prstGeom prst="rect">
            <a:avLst/>
          </a:prstGeom>
          <a:noFill/>
          <a:ln/>
        </p:spPr>
      </p:pic>
      <p:sp>
        <p:nvSpPr>
          <p:cNvPr id="19" name="Rectangle 18"/>
          <p:cNvSpPr/>
          <p:nvPr/>
        </p:nvSpPr>
        <p:spPr>
          <a:xfrm>
            <a:off x="-1" y="450563"/>
            <a:ext cx="7243391" cy="4680261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IN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113981" y="559964"/>
            <a:ext cx="544015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200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812" y="401237"/>
            <a:ext cx="2266983" cy="12157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IN" sz="1100" b="1" u="sng" dirty="0" smtClean="0">
                <a:solidFill>
                  <a:schemeClr val="tx2"/>
                </a:solidFill>
              </a:rPr>
              <a:t>ELEMENTAL MERCURY</a:t>
            </a:r>
          </a:p>
          <a:p>
            <a:pPr>
              <a:buFont typeface="Arial" pitchFamily="34" charset="0"/>
              <a:buChar char="•"/>
            </a:pPr>
            <a:r>
              <a:rPr lang="en-IN" sz="1100" b="1" dirty="0" smtClean="0"/>
              <a:t> </a:t>
            </a:r>
            <a:r>
              <a:rPr lang="en-IN" sz="1100" b="1" dirty="0" smtClean="0"/>
              <a:t>Exist in liquid &amp; vapour form.</a:t>
            </a:r>
          </a:p>
          <a:p>
            <a:pPr marL="0" lvl="1">
              <a:buFont typeface="Arial" pitchFamily="34" charset="0"/>
              <a:buChar char="•"/>
            </a:pPr>
            <a:r>
              <a:rPr lang="en-IN" sz="1100" b="1" dirty="0" smtClean="0"/>
              <a:t> Sources: </a:t>
            </a:r>
            <a:r>
              <a:rPr lang="en-GB" sz="1100" b="1" dirty="0" smtClean="0"/>
              <a:t>Sphygmomanometers, thermometers, barometers.</a:t>
            </a:r>
            <a:endParaRPr lang="en-US" sz="1100" b="1" dirty="0" smtClean="0"/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Exposure by accidental </a:t>
            </a:r>
            <a:r>
              <a:rPr lang="en-US" sz="1100" b="1" dirty="0" smtClean="0"/>
              <a:t>spillage.</a:t>
            </a:r>
            <a:endParaRPr lang="en-IN" sz="1100" b="1" dirty="0" smtClean="0"/>
          </a:p>
          <a:p>
            <a:endParaRPr lang="en-US" sz="1800" b="1" dirty="0">
              <a:latin typeface="Algerian" panose="04020705040A02060702" pitchFamily="82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18843" y="1552249"/>
            <a:ext cx="1735259" cy="36070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582053" y="1290638"/>
            <a:ext cx="18510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 smtClean="0">
                <a:solidFill>
                  <a:schemeClr val="tx2"/>
                </a:solidFill>
                <a:latin typeface="+mj-lt"/>
              </a:rPr>
              <a:t>EFFECTS ON </a:t>
            </a:r>
            <a:r>
              <a:rPr lang="en-US" sz="1100" b="1" u="sng" dirty="0">
                <a:solidFill>
                  <a:schemeClr val="tx2"/>
                </a:solidFill>
                <a:latin typeface="+mj-lt"/>
              </a:rPr>
              <a:t>ORAL CAVITY</a:t>
            </a:r>
          </a:p>
        </p:txBody>
      </p:sp>
      <p:pic>
        <p:nvPicPr>
          <p:cNvPr id="23" name="Content Placeholder 3" descr="heavymetaltoxins (1)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" y="1540959"/>
            <a:ext cx="2596445" cy="358504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58471" y="1279349"/>
            <a:ext cx="2099310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IN" sz="1100" b="1" u="sng" dirty="0" smtClean="0">
                <a:solidFill>
                  <a:schemeClr val="tx2"/>
                </a:solidFill>
                <a:latin typeface="+mj-lt"/>
              </a:rPr>
              <a:t>EFFECTS OF MERCURY TOXICITY </a:t>
            </a:r>
            <a:endParaRPr lang="en-US" sz="1100" b="1" u="sng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21" name="Content Placeholder 3" descr="6274891_f520.jpg"/>
          <p:cNvPicPr>
            <a:picLocks noChangeAspect="1"/>
          </p:cNvPicPr>
          <p:nvPr/>
        </p:nvPicPr>
        <p:blipFill>
          <a:blip r:embed="rId9"/>
          <a:srcRect l="16480"/>
          <a:stretch>
            <a:fillRect/>
          </a:stretch>
        </p:blipFill>
        <p:spPr>
          <a:xfrm>
            <a:off x="2596444" y="1552249"/>
            <a:ext cx="2022400" cy="360857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2302937" y="1290639"/>
            <a:ext cx="25625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 smtClean="0">
                <a:solidFill>
                  <a:schemeClr val="tx2"/>
                </a:solidFill>
                <a:latin typeface="+mj-lt"/>
              </a:rPr>
              <a:t>MERCURY FROM DENTAL AMALGAM</a:t>
            </a:r>
            <a:endParaRPr lang="en-US" sz="1100" b="1" u="sng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570773" y="1118083"/>
            <a:ext cx="15958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lgerian" panose="04020705040A02060702" pitchFamily="82" charset="0"/>
              </a:rPr>
              <a:t>PREVENTION</a:t>
            </a:r>
            <a:endParaRPr lang="en-US" sz="1400" b="1" dirty="0">
              <a:latin typeface="Algerian" panose="04020705040A02060702" pitchFamily="8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440685" y="389945"/>
            <a:ext cx="2661893" cy="12157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IN" sz="1100" b="1" u="sng" dirty="0" smtClean="0">
                <a:solidFill>
                  <a:schemeClr val="tx2"/>
                </a:solidFill>
              </a:rPr>
              <a:t>INORGANIC MERCURY</a:t>
            </a:r>
            <a:endParaRPr lang="en-IN" sz="1100" b="1" u="sng" dirty="0" smtClean="0">
              <a:solidFill>
                <a:schemeClr val="tx2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IN" sz="1100" b="1" dirty="0" smtClean="0"/>
              <a:t> Exist in liquid form. </a:t>
            </a:r>
          </a:p>
          <a:p>
            <a:pPr>
              <a:buFont typeface="Arial" pitchFamily="34" charset="0"/>
              <a:buChar char="•"/>
            </a:pPr>
            <a:r>
              <a:rPr lang="en-IN" sz="1100" b="1" dirty="0" smtClean="0"/>
              <a:t> Mined as sulphide ore.</a:t>
            </a:r>
          </a:p>
          <a:p>
            <a:pPr>
              <a:buFont typeface="Arial" pitchFamily="34" charset="0"/>
              <a:buChar char="•"/>
            </a:pPr>
            <a:r>
              <a:rPr lang="en-IN" sz="1100" b="1" dirty="0" smtClean="0"/>
              <a:t> </a:t>
            </a:r>
            <a:r>
              <a:rPr lang="en-US" sz="1100" b="1" dirty="0" smtClean="0"/>
              <a:t>Sources: Traditional remedies.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 Irritating in nature.</a:t>
            </a:r>
            <a:endParaRPr lang="en-IN" sz="1100" b="1" dirty="0" smtClean="0"/>
          </a:p>
          <a:p>
            <a:endParaRPr lang="en-US" sz="1800" b="1" dirty="0">
              <a:latin typeface="Algerian" panose="04020705040A02060702" pitchFamily="8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26844" y="395588"/>
            <a:ext cx="2705258" cy="12157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IN" sz="1100" b="1" u="sng" dirty="0" smtClean="0">
                <a:solidFill>
                  <a:schemeClr val="tx2"/>
                </a:solidFill>
              </a:rPr>
              <a:t>ORGANIC MERCURY</a:t>
            </a:r>
          </a:p>
          <a:p>
            <a:pPr>
              <a:buFont typeface="Arial" pitchFamily="34" charset="0"/>
              <a:buChar char="•"/>
            </a:pPr>
            <a:r>
              <a:rPr lang="en-IN" sz="1100" b="1" dirty="0" smtClean="0"/>
              <a:t> </a:t>
            </a:r>
            <a:r>
              <a:rPr lang="en-IN" sz="1100" b="1" dirty="0" smtClean="0"/>
              <a:t>Mainly in methyl mercury form &amp; toxic.</a:t>
            </a:r>
            <a:endParaRPr lang="en-US" sz="1100" b="1" dirty="0" smtClean="0"/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Sources: Fungicide, pesticide, vegetables  &amp; fruits.</a:t>
            </a:r>
          </a:p>
          <a:p>
            <a:pPr>
              <a:buFont typeface="Arial" pitchFamily="34" charset="0"/>
              <a:buChar char="•"/>
            </a:pPr>
            <a:r>
              <a:rPr lang="en-US" sz="1100" dirty="0" smtClean="0"/>
              <a:t> </a:t>
            </a:r>
            <a:r>
              <a:rPr lang="en-US" sz="1100" dirty="0" smtClean="0"/>
              <a:t> </a:t>
            </a:r>
            <a:r>
              <a:rPr lang="en-US" sz="1100" b="1" dirty="0" smtClean="0"/>
              <a:t>S</a:t>
            </a:r>
            <a:r>
              <a:rPr lang="en-US" sz="1100" b="1" dirty="0" smtClean="0"/>
              <a:t>low elimination, </a:t>
            </a:r>
            <a:r>
              <a:rPr lang="en-US" sz="1100" b="1" dirty="0" smtClean="0"/>
              <a:t>½ life of 2 to 3 months</a:t>
            </a:r>
            <a:endParaRPr lang="en-IN" sz="1100" b="1" dirty="0" smtClean="0"/>
          </a:p>
          <a:p>
            <a:endParaRPr lang="en-US" sz="1800" b="1" dirty="0">
              <a:latin typeface="Algerian" panose="04020705040A02060702" pitchFamily="8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39610" y="2309795"/>
            <a:ext cx="80305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6354102" y="1682951"/>
            <a:ext cx="9723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Bleeding gums 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Alveolar bone loss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Loosening of teeth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Excessive salivation 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Foul breath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Metallic taste 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Burning sensation, with tingling of lips, face 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Tissue pigmentation 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Stomatitis  </a:t>
            </a:r>
          </a:p>
          <a:p>
            <a:pPr>
              <a:buFont typeface="Arial" pitchFamily="34" charset="0"/>
              <a:buChar char="•"/>
            </a:pPr>
            <a:r>
              <a:rPr lang="en-US" sz="1100" b="1" dirty="0" smtClean="0"/>
              <a:t> Ulceration  in mouth</a:t>
            </a:r>
            <a:endParaRPr lang="en-US" sz="11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7243391" y="4605327"/>
            <a:ext cx="1885031" cy="553997"/>
          </a:xfrm>
          <a:prstGeom prst="rect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00" b="1" dirty="0" smtClean="0"/>
              <a:t>Dr. </a:t>
            </a:r>
            <a:r>
              <a:rPr lang="en-US" sz="1000" b="1" dirty="0" smtClean="0"/>
              <a:t>Meera Choudhary</a:t>
            </a:r>
          </a:p>
          <a:p>
            <a:r>
              <a:rPr lang="en-US" sz="1000" dirty="0" smtClean="0"/>
              <a:t>Maulana Azad Institute of Dental Sciences, New Delhi, India</a:t>
            </a:r>
            <a:endParaRPr lang="en-US" sz="1000" dirty="0"/>
          </a:p>
        </p:txBody>
      </p:sp>
      <p:sp>
        <p:nvSpPr>
          <p:cNvPr id="33" name="TextBox 32"/>
          <p:cNvSpPr txBox="1"/>
          <p:nvPr/>
        </p:nvSpPr>
        <p:spPr>
          <a:xfrm>
            <a:off x="7356280" y="-11289"/>
            <a:ext cx="16409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lgerian" pitchFamily="82" charset="0"/>
              </a:rPr>
              <a:t>ABSORPTION</a:t>
            </a:r>
          </a:p>
          <a:p>
            <a:r>
              <a:rPr lang="en-US" sz="1100" b="1" dirty="0" smtClean="0"/>
              <a:t>Inhalation: 60-80%</a:t>
            </a:r>
          </a:p>
          <a:p>
            <a:r>
              <a:rPr lang="en-US" sz="1100" b="1" dirty="0" smtClean="0"/>
              <a:t>Dermal 3-15%</a:t>
            </a:r>
          </a:p>
          <a:p>
            <a:r>
              <a:rPr lang="en-US" sz="1100" b="1" dirty="0" smtClean="0"/>
              <a:t>GI Tract – Metallic &lt;0.2%</a:t>
            </a:r>
          </a:p>
          <a:p>
            <a:r>
              <a:rPr lang="en-US" sz="1100" b="1" dirty="0" smtClean="0"/>
              <a:t>               - Inorganic 15%</a:t>
            </a:r>
          </a:p>
          <a:p>
            <a:r>
              <a:rPr lang="en-US" sz="1100" b="1" dirty="0" smtClean="0"/>
              <a:t>               - Organic 90%</a:t>
            </a:r>
          </a:p>
          <a:p>
            <a:endParaRPr lang="en-US" sz="1100" dirty="0" smtClean="0"/>
          </a:p>
          <a:p>
            <a:endParaRPr lang="en-US" sz="1400" dirty="0" smtClean="0">
              <a:latin typeface="Algerian" pitchFamily="82" charset="0"/>
            </a:endParaRPr>
          </a:p>
          <a:p>
            <a:endParaRPr lang="en-US" sz="1400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907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223</Words>
  <Application>Microsoft Office PowerPoint</Application>
  <PresentationFormat>On-screen Show (16:9)</PresentationFormat>
  <Paragraphs>44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MERCURY TOXICITY IN ORAL HEALTH CARE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MERCURY TOXICITY</dc:title>
  <dc:creator>Pratiyush Singh</dc:creator>
  <cp:lastModifiedBy>clinic</cp:lastModifiedBy>
  <cp:revision>50</cp:revision>
  <dcterms:created xsi:type="dcterms:W3CDTF">2017-07-07T17:40:32Z</dcterms:created>
  <dcterms:modified xsi:type="dcterms:W3CDTF">2017-07-19T08:57:37Z</dcterms:modified>
</cp:coreProperties>
</file>