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7432000" cy="16459200"/>
  <p:notesSz cx="6858000" cy="9144000"/>
  <p:defaultTextStyle>
    <a:defPPr>
      <a:defRPr lang="en-US"/>
    </a:defPPr>
    <a:lvl1pPr marL="0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1pPr>
    <a:lvl2pPr marL="1254008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2pPr>
    <a:lvl3pPr marL="2508016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3pPr>
    <a:lvl4pPr marL="3762025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4pPr>
    <a:lvl5pPr marL="5016033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5pPr>
    <a:lvl6pPr marL="6270041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6pPr>
    <a:lvl7pPr marL="7524049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7pPr>
    <a:lvl8pPr marL="8778057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8pPr>
    <a:lvl9pPr marL="10032066" algn="l" defTabSz="2508016" rtl="0" eaLnBrk="1" latinLnBrk="0" hangingPunct="1">
      <a:defRPr sz="5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184">
          <p15:clr>
            <a:srgbClr val="A4A3A4"/>
          </p15:clr>
        </p15:guide>
        <p15:guide id="2" pos="86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>
      <p:cViewPr>
        <p:scale>
          <a:sx n="63" d="100"/>
          <a:sy n="63" d="100"/>
        </p:scale>
        <p:origin x="1578" y="1500"/>
      </p:cViewPr>
      <p:guideLst>
        <p:guide orient="horz" pos="5184"/>
        <p:guide pos="86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aghuvar\Desktop\C5a%20and%20p38%20project\20170303_142145_CT008933_FASTSYBRABI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Normoxia Expression with C5AR inhibition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8.7609453519418901E-2"/>
          <c:y val="3.9840670791366599E-2"/>
          <c:w val="0.83919284074730505"/>
          <c:h val="0.689909035343185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Sheet1!$B$91</c:f>
              <c:strCache>
                <c:ptCount val="1"/>
                <c:pt idx="0">
                  <c:v>Normoxia Expression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Sheet1!$D$92:$D$104</c:f>
                <c:numCache>
                  <c:formatCode>General</c:formatCode>
                  <c:ptCount val="13"/>
                  <c:pt idx="0">
                    <c:v>2.7584116617870899E-2</c:v>
                  </c:pt>
                  <c:pt idx="1">
                    <c:v>1.4152983549711199E-2</c:v>
                  </c:pt>
                  <c:pt idx="2">
                    <c:v>1.1632816935519499E-2</c:v>
                  </c:pt>
                  <c:pt idx="3">
                    <c:v>5.0900243220672201E-2</c:v>
                  </c:pt>
                  <c:pt idx="4">
                    <c:v>4.09854585791357E-2</c:v>
                  </c:pt>
                  <c:pt idx="5">
                    <c:v>3.9254581411485003E-2</c:v>
                  </c:pt>
                  <c:pt idx="6">
                    <c:v>4.9566944238320101E-2</c:v>
                  </c:pt>
                  <c:pt idx="7">
                    <c:v>0.50350775607758003</c:v>
                  </c:pt>
                  <c:pt idx="8">
                    <c:v>1.8741809409196099E-2</c:v>
                  </c:pt>
                  <c:pt idx="9">
                    <c:v>4.1047644537435098E-2</c:v>
                  </c:pt>
                  <c:pt idx="10">
                    <c:v>0.102013458005195</c:v>
                  </c:pt>
                </c:numCache>
              </c:numRef>
            </c:plus>
            <c:minus>
              <c:numRef>
                <c:f>Sheet1!$D$92:$D$104</c:f>
                <c:numCache>
                  <c:formatCode>General</c:formatCode>
                  <c:ptCount val="13"/>
                  <c:pt idx="0">
                    <c:v>2.7584116617870899E-2</c:v>
                  </c:pt>
                  <c:pt idx="1">
                    <c:v>1.4152983549711199E-2</c:v>
                  </c:pt>
                  <c:pt idx="2">
                    <c:v>1.1632816935519499E-2</c:v>
                  </c:pt>
                  <c:pt idx="3">
                    <c:v>5.0900243220672201E-2</c:v>
                  </c:pt>
                  <c:pt idx="4">
                    <c:v>4.09854585791357E-2</c:v>
                  </c:pt>
                  <c:pt idx="5">
                    <c:v>3.9254581411485003E-2</c:v>
                  </c:pt>
                  <c:pt idx="6">
                    <c:v>4.9566944238320101E-2</c:v>
                  </c:pt>
                  <c:pt idx="7">
                    <c:v>0.50350775607758003</c:v>
                  </c:pt>
                  <c:pt idx="8">
                    <c:v>1.8741809409196099E-2</c:v>
                  </c:pt>
                  <c:pt idx="9">
                    <c:v>4.1047644537435098E-2</c:v>
                  </c:pt>
                  <c:pt idx="10">
                    <c:v>0.102013458005195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Sheet1!$A$92:$A$104</c:f>
              <c:strCache>
                <c:ptCount val="11"/>
                <c:pt idx="0">
                  <c:v>P38</c:v>
                </c:pt>
                <c:pt idx="1">
                  <c:v>NFKB</c:v>
                </c:pt>
                <c:pt idx="2">
                  <c:v>BMP1</c:v>
                </c:pt>
                <c:pt idx="3">
                  <c:v>FGF</c:v>
                </c:pt>
                <c:pt idx="4">
                  <c:v>ON</c:v>
                </c:pt>
                <c:pt idx="5">
                  <c:v>DSPP</c:v>
                </c:pt>
                <c:pt idx="6">
                  <c:v>RUNX2</c:v>
                </c:pt>
                <c:pt idx="7">
                  <c:v>OSX</c:v>
                </c:pt>
                <c:pt idx="8">
                  <c:v>IL6</c:v>
                </c:pt>
                <c:pt idx="9">
                  <c:v>IL6-R</c:v>
                </c:pt>
                <c:pt idx="10">
                  <c:v>DMP1</c:v>
                </c:pt>
              </c:strCache>
            </c:strRef>
          </c:cat>
          <c:val>
            <c:numRef>
              <c:f>Sheet1!$B$92:$B$104</c:f>
              <c:numCache>
                <c:formatCode>General</c:formatCode>
                <c:ptCount val="13"/>
                <c:pt idx="0">
                  <c:v>0.911030376710115</c:v>
                </c:pt>
                <c:pt idx="1">
                  <c:v>0.47567044908350498</c:v>
                </c:pt>
                <c:pt idx="2">
                  <c:v>0.64707292893199597</c:v>
                </c:pt>
                <c:pt idx="3">
                  <c:v>0.75809834792588104</c:v>
                </c:pt>
                <c:pt idx="4">
                  <c:v>0.47378640509959302</c:v>
                </c:pt>
                <c:pt idx="5">
                  <c:v>0.72918749874391398</c:v>
                </c:pt>
                <c:pt idx="6">
                  <c:v>0.67188711424617698</c:v>
                </c:pt>
                <c:pt idx="7">
                  <c:v>1.049617089321901</c:v>
                </c:pt>
                <c:pt idx="8">
                  <c:v>0.43809869306204102</c:v>
                </c:pt>
                <c:pt idx="9">
                  <c:v>0.36806429568916099</c:v>
                </c:pt>
                <c:pt idx="10">
                  <c:v>0.48521684429600298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07-4476-92C3-28DCD592FF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8437504"/>
        <c:axId val="117194048"/>
      </c:barChart>
      <c:catAx>
        <c:axId val="684375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0" i="0" baseline="0">
                    <a:effectLst/>
                  </a:rPr>
                  <a:t>Gene Expression value of 1 is control group reference for the respective genes 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0" i="0" baseline="0">
                    <a:effectLst/>
                  </a:rPr>
                  <a:t>(p&lt;.05)</a:t>
                </a:r>
                <a:endParaRPr lang="en-US" sz="1000">
                  <a:effectLst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rich>
          </c:tx>
          <c:layout>
            <c:manualLayout>
              <c:xMode val="edge"/>
              <c:yMode val="edge"/>
              <c:x val="0.133265731082508"/>
              <c:y val="0.76712328767123295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194048"/>
        <c:crosses val="autoZero"/>
        <c:auto val="1"/>
        <c:lblAlgn val="ctr"/>
        <c:lblOffset val="100"/>
        <c:noMultiLvlLbl val="0"/>
      </c:catAx>
      <c:valAx>
        <c:axId val="11719404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Normalized</a:t>
                </a:r>
                <a:r>
                  <a:rPr lang="en-US" baseline="0"/>
                  <a:t> against GAPDH </a:t>
                </a:r>
                <a:endParaRPr lang="en-US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8437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DB0DC-CFB4-4ACC-94BE-C3E47584DC4A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685800"/>
            <a:ext cx="5715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3977E-C5C1-4F73-8491-9BFD484A024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29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6576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3152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9728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6304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2880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9456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6032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26080" algn="l" defTabSz="73152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71500" y="685800"/>
            <a:ext cx="5715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3977E-C5C1-4F73-8491-9BFD484A024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5113022"/>
            <a:ext cx="23317200" cy="35280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9326880"/>
            <a:ext cx="19202400" cy="42062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4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08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62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16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70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778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32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6939" y="10576562"/>
            <a:ext cx="23317200" cy="3268980"/>
          </a:xfrm>
        </p:spPr>
        <p:txBody>
          <a:bodyPr anchor="t"/>
          <a:lstStyle>
            <a:lvl1pPr algn="l">
              <a:defRPr sz="11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6939" y="6976112"/>
            <a:ext cx="23317200" cy="3600449"/>
          </a:xfrm>
        </p:spPr>
        <p:txBody>
          <a:bodyPr anchor="b"/>
          <a:lstStyle>
            <a:lvl1pPr marL="0" indent="0">
              <a:buNone/>
              <a:defRPr sz="5500">
                <a:solidFill>
                  <a:schemeClr val="tx1">
                    <a:tint val="75000"/>
                  </a:schemeClr>
                </a:solidFill>
              </a:defRPr>
            </a:lvl1pPr>
            <a:lvl2pPr marL="1254008" indent="0">
              <a:buNone/>
              <a:defRPr sz="5000">
                <a:solidFill>
                  <a:schemeClr val="tx1">
                    <a:tint val="75000"/>
                  </a:schemeClr>
                </a:solidFill>
              </a:defRPr>
            </a:lvl2pPr>
            <a:lvl3pPr marL="2508016" indent="0">
              <a:buNone/>
              <a:defRPr sz="4400">
                <a:solidFill>
                  <a:schemeClr val="tx1">
                    <a:tint val="75000"/>
                  </a:schemeClr>
                </a:solidFill>
              </a:defRPr>
            </a:lvl3pPr>
            <a:lvl4pPr marL="3762025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4pPr>
            <a:lvl5pPr marL="5016033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5pPr>
            <a:lvl6pPr marL="6270041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6pPr>
            <a:lvl7pPr marL="7524049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7pPr>
            <a:lvl8pPr marL="8778057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8pPr>
            <a:lvl9pPr marL="10032066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38714" y="12291061"/>
            <a:ext cx="44210286" cy="34758632"/>
          </a:xfrm>
        </p:spPr>
        <p:txBody>
          <a:bodyPr/>
          <a:lstStyle>
            <a:lvl1pPr>
              <a:defRPr sz="7700"/>
            </a:lvl1pPr>
            <a:lvl2pPr>
              <a:defRPr sz="6600"/>
            </a:lvl2pPr>
            <a:lvl3pPr>
              <a:defRPr sz="55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06202" y="12291061"/>
            <a:ext cx="44210289" cy="34758632"/>
          </a:xfrm>
        </p:spPr>
        <p:txBody>
          <a:bodyPr/>
          <a:lstStyle>
            <a:lvl1pPr>
              <a:defRPr sz="7700"/>
            </a:lvl1pPr>
            <a:lvl2pPr>
              <a:defRPr sz="6600"/>
            </a:lvl2pPr>
            <a:lvl3pPr>
              <a:defRPr sz="5500"/>
            </a:lvl3pPr>
            <a:lvl4pPr>
              <a:defRPr sz="5000"/>
            </a:lvl4pPr>
            <a:lvl5pPr>
              <a:defRPr sz="5000"/>
            </a:lvl5pPr>
            <a:lvl6pPr>
              <a:defRPr sz="5000"/>
            </a:lvl6pPr>
            <a:lvl7pPr>
              <a:defRPr sz="5000"/>
            </a:lvl7pPr>
            <a:lvl8pPr>
              <a:defRPr sz="5000"/>
            </a:lvl8pPr>
            <a:lvl9pPr>
              <a:defRPr sz="5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59131"/>
            <a:ext cx="24688800" cy="2743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1" y="3684271"/>
            <a:ext cx="12120564" cy="1535429"/>
          </a:xfrm>
        </p:spPr>
        <p:txBody>
          <a:bodyPr anchor="b"/>
          <a:lstStyle>
            <a:lvl1pPr marL="0" indent="0">
              <a:buNone/>
              <a:defRPr sz="6600" b="1"/>
            </a:lvl1pPr>
            <a:lvl2pPr marL="1254008" indent="0">
              <a:buNone/>
              <a:defRPr sz="5500" b="1"/>
            </a:lvl2pPr>
            <a:lvl3pPr marL="2508016" indent="0">
              <a:buNone/>
              <a:defRPr sz="5000" b="1"/>
            </a:lvl3pPr>
            <a:lvl4pPr marL="3762025" indent="0">
              <a:buNone/>
              <a:defRPr sz="4400" b="1"/>
            </a:lvl4pPr>
            <a:lvl5pPr marL="5016033" indent="0">
              <a:buNone/>
              <a:defRPr sz="4400" b="1"/>
            </a:lvl5pPr>
            <a:lvl6pPr marL="6270041" indent="0">
              <a:buNone/>
              <a:defRPr sz="4400" b="1"/>
            </a:lvl6pPr>
            <a:lvl7pPr marL="7524049" indent="0">
              <a:buNone/>
              <a:defRPr sz="4400" b="1"/>
            </a:lvl7pPr>
            <a:lvl8pPr marL="8778057" indent="0">
              <a:buNone/>
              <a:defRPr sz="4400" b="1"/>
            </a:lvl8pPr>
            <a:lvl9pPr marL="10032066" indent="0">
              <a:buNone/>
              <a:defRPr sz="4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1" y="5219700"/>
            <a:ext cx="12120564" cy="9483092"/>
          </a:xfrm>
        </p:spPr>
        <p:txBody>
          <a:bodyPr/>
          <a:lstStyle>
            <a:lvl1pPr>
              <a:defRPr sz="6600"/>
            </a:lvl1pPr>
            <a:lvl2pPr>
              <a:defRPr sz="5500"/>
            </a:lvl2pPr>
            <a:lvl3pPr>
              <a:defRPr sz="50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935077" y="3684271"/>
            <a:ext cx="12125325" cy="1535429"/>
          </a:xfrm>
        </p:spPr>
        <p:txBody>
          <a:bodyPr anchor="b"/>
          <a:lstStyle>
            <a:lvl1pPr marL="0" indent="0">
              <a:buNone/>
              <a:defRPr sz="6600" b="1"/>
            </a:lvl1pPr>
            <a:lvl2pPr marL="1254008" indent="0">
              <a:buNone/>
              <a:defRPr sz="5500" b="1"/>
            </a:lvl2pPr>
            <a:lvl3pPr marL="2508016" indent="0">
              <a:buNone/>
              <a:defRPr sz="5000" b="1"/>
            </a:lvl3pPr>
            <a:lvl4pPr marL="3762025" indent="0">
              <a:buNone/>
              <a:defRPr sz="4400" b="1"/>
            </a:lvl4pPr>
            <a:lvl5pPr marL="5016033" indent="0">
              <a:buNone/>
              <a:defRPr sz="4400" b="1"/>
            </a:lvl5pPr>
            <a:lvl6pPr marL="6270041" indent="0">
              <a:buNone/>
              <a:defRPr sz="4400" b="1"/>
            </a:lvl6pPr>
            <a:lvl7pPr marL="7524049" indent="0">
              <a:buNone/>
              <a:defRPr sz="4400" b="1"/>
            </a:lvl7pPr>
            <a:lvl8pPr marL="8778057" indent="0">
              <a:buNone/>
              <a:defRPr sz="4400" b="1"/>
            </a:lvl8pPr>
            <a:lvl9pPr marL="10032066" indent="0">
              <a:buNone/>
              <a:defRPr sz="4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935077" y="5219700"/>
            <a:ext cx="12125325" cy="9483092"/>
          </a:xfrm>
        </p:spPr>
        <p:txBody>
          <a:bodyPr/>
          <a:lstStyle>
            <a:lvl1pPr>
              <a:defRPr sz="6600"/>
            </a:lvl1pPr>
            <a:lvl2pPr>
              <a:defRPr sz="5500"/>
            </a:lvl2pPr>
            <a:lvl3pPr>
              <a:defRPr sz="5000"/>
            </a:lvl3pPr>
            <a:lvl4pPr>
              <a:defRPr sz="4400"/>
            </a:lvl4pPr>
            <a:lvl5pPr>
              <a:defRPr sz="4400"/>
            </a:lvl5pPr>
            <a:lvl6pPr>
              <a:defRPr sz="4400"/>
            </a:lvl6pPr>
            <a:lvl7pPr>
              <a:defRPr sz="4400"/>
            </a:lvl7pPr>
            <a:lvl8pPr>
              <a:defRPr sz="4400"/>
            </a:lvl8pPr>
            <a:lvl9pPr>
              <a:defRPr sz="4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2" y="655320"/>
            <a:ext cx="9024939" cy="2788920"/>
          </a:xfrm>
        </p:spPr>
        <p:txBody>
          <a:bodyPr anchor="b"/>
          <a:lstStyle>
            <a:lvl1pPr algn="l">
              <a:defRPr sz="5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5150" y="655320"/>
            <a:ext cx="15335250" cy="14047472"/>
          </a:xfrm>
        </p:spPr>
        <p:txBody>
          <a:bodyPr/>
          <a:lstStyle>
            <a:lvl1pPr>
              <a:defRPr sz="8800"/>
            </a:lvl1pPr>
            <a:lvl2pPr>
              <a:defRPr sz="7700"/>
            </a:lvl2pPr>
            <a:lvl3pPr>
              <a:defRPr sz="6600"/>
            </a:lvl3pPr>
            <a:lvl4pPr>
              <a:defRPr sz="5500"/>
            </a:lvl4pPr>
            <a:lvl5pPr>
              <a:defRPr sz="5500"/>
            </a:lvl5pPr>
            <a:lvl6pPr>
              <a:defRPr sz="5500"/>
            </a:lvl6pPr>
            <a:lvl7pPr>
              <a:defRPr sz="5500"/>
            </a:lvl7pPr>
            <a:lvl8pPr>
              <a:defRPr sz="5500"/>
            </a:lvl8pPr>
            <a:lvl9pPr>
              <a:defRPr sz="5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2" y="3444240"/>
            <a:ext cx="9024939" cy="11258552"/>
          </a:xfrm>
        </p:spPr>
        <p:txBody>
          <a:bodyPr/>
          <a:lstStyle>
            <a:lvl1pPr marL="0" indent="0">
              <a:buNone/>
              <a:defRPr sz="3800"/>
            </a:lvl1pPr>
            <a:lvl2pPr marL="1254008" indent="0">
              <a:buNone/>
              <a:defRPr sz="3300"/>
            </a:lvl2pPr>
            <a:lvl3pPr marL="2508016" indent="0">
              <a:buNone/>
              <a:defRPr sz="2700"/>
            </a:lvl3pPr>
            <a:lvl4pPr marL="3762025" indent="0">
              <a:buNone/>
              <a:defRPr sz="2500"/>
            </a:lvl4pPr>
            <a:lvl5pPr marL="5016033" indent="0">
              <a:buNone/>
              <a:defRPr sz="2500"/>
            </a:lvl5pPr>
            <a:lvl6pPr marL="6270041" indent="0">
              <a:buNone/>
              <a:defRPr sz="2500"/>
            </a:lvl6pPr>
            <a:lvl7pPr marL="7524049" indent="0">
              <a:buNone/>
              <a:defRPr sz="2500"/>
            </a:lvl7pPr>
            <a:lvl8pPr marL="8778057" indent="0">
              <a:buNone/>
              <a:defRPr sz="2500"/>
            </a:lvl8pPr>
            <a:lvl9pPr marL="10032066" indent="0">
              <a:buNone/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6864" y="11521440"/>
            <a:ext cx="16459200" cy="1360172"/>
          </a:xfrm>
        </p:spPr>
        <p:txBody>
          <a:bodyPr anchor="b"/>
          <a:lstStyle>
            <a:lvl1pPr algn="l">
              <a:defRPr sz="5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76864" y="1470660"/>
            <a:ext cx="16459200" cy="9875520"/>
          </a:xfrm>
        </p:spPr>
        <p:txBody>
          <a:bodyPr/>
          <a:lstStyle>
            <a:lvl1pPr marL="0" indent="0">
              <a:buNone/>
              <a:defRPr sz="8800"/>
            </a:lvl1pPr>
            <a:lvl2pPr marL="1254008" indent="0">
              <a:buNone/>
              <a:defRPr sz="7700"/>
            </a:lvl2pPr>
            <a:lvl3pPr marL="2508016" indent="0">
              <a:buNone/>
              <a:defRPr sz="6600"/>
            </a:lvl3pPr>
            <a:lvl4pPr marL="3762025" indent="0">
              <a:buNone/>
              <a:defRPr sz="5500"/>
            </a:lvl4pPr>
            <a:lvl5pPr marL="5016033" indent="0">
              <a:buNone/>
              <a:defRPr sz="5500"/>
            </a:lvl5pPr>
            <a:lvl6pPr marL="6270041" indent="0">
              <a:buNone/>
              <a:defRPr sz="5500"/>
            </a:lvl6pPr>
            <a:lvl7pPr marL="7524049" indent="0">
              <a:buNone/>
              <a:defRPr sz="5500"/>
            </a:lvl7pPr>
            <a:lvl8pPr marL="8778057" indent="0">
              <a:buNone/>
              <a:defRPr sz="5500"/>
            </a:lvl8pPr>
            <a:lvl9pPr marL="10032066" indent="0">
              <a:buNone/>
              <a:defRPr sz="5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76864" y="12881611"/>
            <a:ext cx="16459200" cy="1931669"/>
          </a:xfrm>
        </p:spPr>
        <p:txBody>
          <a:bodyPr/>
          <a:lstStyle>
            <a:lvl1pPr marL="0" indent="0">
              <a:buNone/>
              <a:defRPr sz="3800"/>
            </a:lvl1pPr>
            <a:lvl2pPr marL="1254008" indent="0">
              <a:buNone/>
              <a:defRPr sz="3300"/>
            </a:lvl2pPr>
            <a:lvl3pPr marL="2508016" indent="0">
              <a:buNone/>
              <a:defRPr sz="2700"/>
            </a:lvl3pPr>
            <a:lvl4pPr marL="3762025" indent="0">
              <a:buNone/>
              <a:defRPr sz="2500"/>
            </a:lvl4pPr>
            <a:lvl5pPr marL="5016033" indent="0">
              <a:buNone/>
              <a:defRPr sz="2500"/>
            </a:lvl5pPr>
            <a:lvl6pPr marL="6270041" indent="0">
              <a:buNone/>
              <a:defRPr sz="2500"/>
            </a:lvl6pPr>
            <a:lvl7pPr marL="7524049" indent="0">
              <a:buNone/>
              <a:defRPr sz="2500"/>
            </a:lvl7pPr>
            <a:lvl8pPr marL="8778057" indent="0">
              <a:buNone/>
              <a:defRPr sz="2500"/>
            </a:lvl8pPr>
            <a:lvl9pPr marL="10032066" indent="0">
              <a:buNone/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599426" y="2110741"/>
            <a:ext cx="22217064" cy="4493895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38716" y="2110741"/>
            <a:ext cx="66203511" cy="4493895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59131"/>
            <a:ext cx="24688800" cy="2743200"/>
          </a:xfrm>
          <a:prstGeom prst="rect">
            <a:avLst/>
          </a:prstGeom>
        </p:spPr>
        <p:txBody>
          <a:bodyPr vert="horz" lIns="250802" tIns="125401" rIns="250802" bIns="1254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3840481"/>
            <a:ext cx="24688800" cy="10862312"/>
          </a:xfrm>
          <a:prstGeom prst="rect">
            <a:avLst/>
          </a:prstGeom>
        </p:spPr>
        <p:txBody>
          <a:bodyPr vert="horz" lIns="250802" tIns="125401" rIns="250802" bIns="1254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15255242"/>
            <a:ext cx="6400800" cy="876300"/>
          </a:xfrm>
          <a:prstGeom prst="rect">
            <a:avLst/>
          </a:prstGeom>
        </p:spPr>
        <p:txBody>
          <a:bodyPr vert="horz" lIns="250802" tIns="125401" rIns="250802" bIns="125401" rtlCol="0" anchor="ctr"/>
          <a:lstStyle>
            <a:lvl1pPr algn="l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E72F8-F46B-42B4-B5EB-4DFEF94DAE19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72600" y="15255242"/>
            <a:ext cx="8686800" cy="876300"/>
          </a:xfrm>
          <a:prstGeom prst="rect">
            <a:avLst/>
          </a:prstGeom>
        </p:spPr>
        <p:txBody>
          <a:bodyPr vert="horz" lIns="250802" tIns="125401" rIns="250802" bIns="125401" rtlCol="0" anchor="ctr"/>
          <a:lstStyle>
            <a:lvl1pPr algn="ctr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659600" y="15255242"/>
            <a:ext cx="6400800" cy="876300"/>
          </a:xfrm>
          <a:prstGeom prst="rect">
            <a:avLst/>
          </a:prstGeom>
        </p:spPr>
        <p:txBody>
          <a:bodyPr vert="horz" lIns="250802" tIns="125401" rIns="250802" bIns="125401" rtlCol="0" anchor="ctr"/>
          <a:lstStyle>
            <a:lvl1pPr algn="r">
              <a:defRPr sz="3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3FD15-9A6C-4DDB-B404-CD50D6732C0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08016" rtl="0" eaLnBrk="1" latinLnBrk="0" hangingPunct="1">
        <a:spcBef>
          <a:spcPct val="0"/>
        </a:spcBef>
        <a:buNone/>
        <a:defRPr sz="12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0506" indent="-940506" algn="l" defTabSz="2508016" rtl="0" eaLnBrk="1" latinLnBrk="0" hangingPunct="1">
        <a:spcBef>
          <a:spcPct val="20000"/>
        </a:spcBef>
        <a:buFont typeface="Arial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037763" indent="-783755" algn="l" defTabSz="2508016" rtl="0" eaLnBrk="1" latinLnBrk="0" hangingPunct="1">
        <a:spcBef>
          <a:spcPct val="20000"/>
        </a:spcBef>
        <a:buFont typeface="Arial" pitchFamily="34" charset="0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135021" indent="-627004" algn="l" defTabSz="2508016" rtl="0" eaLnBrk="1" latinLnBrk="0" hangingPunct="1">
        <a:spcBef>
          <a:spcPct val="20000"/>
        </a:spcBef>
        <a:buFont typeface="Arial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3pPr>
      <a:lvl4pPr marL="4389029" indent="-627004" algn="l" defTabSz="2508016" rtl="0" eaLnBrk="1" latinLnBrk="0" hangingPunct="1">
        <a:spcBef>
          <a:spcPct val="20000"/>
        </a:spcBef>
        <a:buFont typeface="Arial" pitchFamily="34" charset="0"/>
        <a:buChar char="–"/>
        <a:defRPr sz="5500" kern="1200">
          <a:solidFill>
            <a:schemeClr val="tx1"/>
          </a:solidFill>
          <a:latin typeface="+mn-lt"/>
          <a:ea typeface="+mn-ea"/>
          <a:cs typeface="+mn-cs"/>
        </a:defRPr>
      </a:lvl4pPr>
      <a:lvl5pPr marL="5643037" indent="-627004" algn="l" defTabSz="2508016" rtl="0" eaLnBrk="1" latinLnBrk="0" hangingPunct="1">
        <a:spcBef>
          <a:spcPct val="20000"/>
        </a:spcBef>
        <a:buFont typeface="Arial" pitchFamily="34" charset="0"/>
        <a:buChar char="»"/>
        <a:defRPr sz="5500" kern="1200">
          <a:solidFill>
            <a:schemeClr val="tx1"/>
          </a:solidFill>
          <a:latin typeface="+mn-lt"/>
          <a:ea typeface="+mn-ea"/>
          <a:cs typeface="+mn-cs"/>
        </a:defRPr>
      </a:lvl5pPr>
      <a:lvl6pPr marL="6897045" indent="-627004" algn="l" defTabSz="250801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8151053" indent="-627004" algn="l" defTabSz="250801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405062" indent="-627004" algn="l" defTabSz="250801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659070" indent="-627004" algn="l" defTabSz="2508016" rtl="0" eaLnBrk="1" latinLnBrk="0" hangingPunct="1">
        <a:spcBef>
          <a:spcPct val="20000"/>
        </a:spcBef>
        <a:buFont typeface="Arial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1pPr>
      <a:lvl2pPr marL="1254008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508016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3pPr>
      <a:lvl4pPr marL="3762025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4pPr>
      <a:lvl5pPr marL="5016033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5pPr>
      <a:lvl6pPr marL="6270041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6pPr>
      <a:lvl7pPr marL="7524049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7pPr>
      <a:lvl8pPr marL="8778057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8pPr>
      <a:lvl9pPr marL="10032066" algn="l" defTabSz="2508016" rtl="0" eaLnBrk="1" latinLnBrk="0" hangingPunct="1">
        <a:defRPr sz="5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6"/>
          <p:cNvSpPr txBox="1">
            <a:spLocks noChangeArrowheads="1"/>
          </p:cNvSpPr>
          <p:nvPr/>
        </p:nvSpPr>
        <p:spPr bwMode="auto">
          <a:xfrm>
            <a:off x="419100" y="2772338"/>
            <a:ext cx="26593800" cy="12953999"/>
          </a:xfrm>
          <a:prstGeom prst="rect">
            <a:avLst/>
          </a:prstGeom>
          <a:noFill/>
          <a:ln w="889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ctr">
              <a:spcBef>
                <a:spcPct val="20000"/>
              </a:spcBef>
              <a:defRPr/>
            </a:pPr>
            <a:endParaRPr lang="en-US" sz="7700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4" name="Line 37"/>
          <p:cNvSpPr>
            <a:spLocks noChangeShapeType="1"/>
          </p:cNvSpPr>
          <p:nvPr/>
        </p:nvSpPr>
        <p:spPr bwMode="auto">
          <a:xfrm>
            <a:off x="1773118" y="1295400"/>
            <a:ext cx="24896881" cy="76200"/>
          </a:xfrm>
          <a:prstGeom prst="line">
            <a:avLst/>
          </a:prstGeom>
          <a:noFill/>
          <a:ln w="88900">
            <a:solidFill>
              <a:srgbClr val="C00000"/>
            </a:solidFill>
            <a:round/>
            <a:headEnd/>
            <a:tailEnd/>
          </a:ln>
          <a:effectLst/>
        </p:spPr>
        <p:txBody>
          <a:bodyPr wrap="square" lIns="263347" tIns="263347" rIns="263347" bIns="263347">
            <a:spAutoFit/>
          </a:bodyPr>
          <a:lstStyle/>
          <a:p>
            <a:endParaRPr lang="en-US"/>
          </a:p>
        </p:txBody>
      </p:sp>
      <p:sp>
        <p:nvSpPr>
          <p:cNvPr id="5" name="Rectangle 167"/>
          <p:cNvSpPr>
            <a:spLocks noChangeArrowheads="1"/>
          </p:cNvSpPr>
          <p:nvPr/>
        </p:nvSpPr>
        <p:spPr bwMode="auto">
          <a:xfrm>
            <a:off x="1038496" y="1392895"/>
            <a:ext cx="25869629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42297" tIns="121148" rIns="242297" bIns="121148" anchor="ctr"/>
          <a:lstStyle/>
          <a:p>
            <a:pPr algn="ctr" defTabSz="2421890">
              <a:spcAft>
                <a:spcPts val="960"/>
              </a:spcAft>
              <a:defRPr/>
            </a:pPr>
            <a:r>
              <a:rPr lang="it-IT" sz="3600" dirty="0" err="1" smtClean="0">
                <a:solidFill>
                  <a:schemeClr val="tx2"/>
                </a:solidFill>
              </a:rPr>
              <a:t>Amer</a:t>
            </a:r>
            <a:r>
              <a:rPr lang="it-IT" sz="3600" dirty="0" smtClean="0">
                <a:solidFill>
                  <a:schemeClr val="tx2"/>
                </a:solidFill>
              </a:rPr>
              <a:t> </a:t>
            </a:r>
            <a:r>
              <a:rPr lang="it-IT" sz="3600" dirty="0">
                <a:solidFill>
                  <a:schemeClr val="tx2"/>
                </a:solidFill>
              </a:rPr>
              <a:t>Marachli</a:t>
            </a:r>
            <a:r>
              <a:rPr lang="it-IT" sz="3600" baseline="30000" dirty="0">
                <a:solidFill>
                  <a:schemeClr val="tx2"/>
                </a:solidFill>
              </a:rPr>
              <a:t>1</a:t>
            </a:r>
            <a:r>
              <a:rPr lang="it-IT" sz="3600" dirty="0">
                <a:solidFill>
                  <a:schemeClr val="tx2"/>
                </a:solidFill>
              </a:rPr>
              <a:t>, </a:t>
            </a:r>
            <a:r>
              <a:rPr lang="it-IT" sz="3600" dirty="0" err="1">
                <a:solidFill>
                  <a:schemeClr val="tx2"/>
                </a:solidFill>
              </a:rPr>
              <a:t>Raghuvaran</a:t>
            </a:r>
            <a:r>
              <a:rPr lang="it-IT" sz="3600" dirty="0">
                <a:solidFill>
                  <a:schemeClr val="tx2"/>
                </a:solidFill>
              </a:rPr>
              <a:t> Narayanan</a:t>
            </a:r>
            <a:r>
              <a:rPr lang="it-IT" sz="3600" baseline="30000" dirty="0">
                <a:solidFill>
                  <a:schemeClr val="tx2"/>
                </a:solidFill>
              </a:rPr>
              <a:t>2</a:t>
            </a:r>
            <a:r>
              <a:rPr lang="it-IT" sz="3600" dirty="0">
                <a:solidFill>
                  <a:schemeClr val="tx2"/>
                </a:solidFill>
              </a:rPr>
              <a:t>, </a:t>
            </a:r>
            <a:r>
              <a:rPr lang="it-IT" sz="3600" dirty="0" err="1">
                <a:solidFill>
                  <a:schemeClr val="tx2"/>
                </a:solidFill>
              </a:rPr>
              <a:t>Yessenia</a:t>
            </a:r>
            <a:r>
              <a:rPr lang="it-IT" sz="3600">
                <a:solidFill>
                  <a:schemeClr val="tx2"/>
                </a:solidFill>
              </a:rPr>
              <a:t> </a:t>
            </a:r>
            <a:r>
              <a:rPr lang="it-IT" sz="3600" smtClean="0">
                <a:solidFill>
                  <a:schemeClr val="tx2"/>
                </a:solidFill>
              </a:rPr>
              <a:t>Valverde</a:t>
            </a:r>
            <a:r>
              <a:rPr lang="it-IT" sz="3600" baseline="30000" smtClean="0">
                <a:solidFill>
                  <a:schemeClr val="tx2"/>
                </a:solidFill>
              </a:rPr>
              <a:t>1</a:t>
            </a:r>
            <a:r>
              <a:rPr lang="it-IT" sz="3600" smtClean="0">
                <a:solidFill>
                  <a:schemeClr val="tx2"/>
                </a:solidFill>
              </a:rPr>
              <a:t>, Fanny Chmilewsky</a:t>
            </a:r>
            <a:r>
              <a:rPr lang="it-IT" sz="3600" baseline="30000" smtClean="0">
                <a:solidFill>
                  <a:schemeClr val="tx2"/>
                </a:solidFill>
              </a:rPr>
              <a:t>1</a:t>
            </a:r>
            <a:r>
              <a:rPr lang="en-US" altLang="ko-KR" sz="3600" dirty="0" smtClean="0">
                <a:solidFill>
                  <a:schemeClr val="tx2"/>
                </a:solidFill>
              </a:rPr>
              <a:t>,</a:t>
            </a:r>
            <a:r>
              <a:rPr lang="ko-KR" altLang="en-US" sz="3600" dirty="0" smtClean="0">
                <a:solidFill>
                  <a:schemeClr val="tx2"/>
                </a:solidFill>
              </a:rPr>
              <a:t> </a:t>
            </a:r>
            <a:r>
              <a:rPr lang="it-IT" sz="3600" dirty="0" err="1" smtClean="0">
                <a:solidFill>
                  <a:schemeClr val="tx2"/>
                </a:solidFill>
              </a:rPr>
              <a:t>Satish</a:t>
            </a:r>
            <a:r>
              <a:rPr lang="it-IT" sz="3600" dirty="0" smtClean="0">
                <a:solidFill>
                  <a:schemeClr val="tx2"/>
                </a:solidFill>
              </a:rPr>
              <a:t> </a:t>
            </a:r>
            <a:r>
              <a:rPr lang="it-IT" sz="3600" dirty="0">
                <a:solidFill>
                  <a:schemeClr val="tx2"/>
                </a:solidFill>
              </a:rPr>
              <a:t>Alapati</a:t>
            </a:r>
            <a:r>
              <a:rPr lang="it-IT" sz="3600" baseline="30000" dirty="0">
                <a:solidFill>
                  <a:schemeClr val="tx2"/>
                </a:solidFill>
              </a:rPr>
              <a:t>2</a:t>
            </a:r>
            <a:r>
              <a:rPr lang="it-IT" sz="3600" dirty="0">
                <a:solidFill>
                  <a:schemeClr val="tx2"/>
                </a:solidFill>
              </a:rPr>
              <a:t>, </a:t>
            </a:r>
            <a:r>
              <a:rPr lang="it-IT" sz="3600" dirty="0" err="1">
                <a:solidFill>
                  <a:schemeClr val="tx2"/>
                </a:solidFill>
              </a:rPr>
              <a:t>Seung</a:t>
            </a:r>
            <a:r>
              <a:rPr lang="it-IT" sz="3600" dirty="0">
                <a:solidFill>
                  <a:schemeClr val="tx2"/>
                </a:solidFill>
              </a:rPr>
              <a:t> </a:t>
            </a:r>
            <a:r>
              <a:rPr lang="it-IT" sz="3600" dirty="0" smtClean="0">
                <a:solidFill>
                  <a:schemeClr val="tx2"/>
                </a:solidFill>
              </a:rPr>
              <a:t>Chung</a:t>
            </a:r>
            <a:r>
              <a:rPr lang="it-IT" sz="3600" baseline="30000" dirty="0" smtClean="0">
                <a:solidFill>
                  <a:schemeClr val="tx2"/>
                </a:solidFill>
              </a:rPr>
              <a:t>1</a:t>
            </a:r>
            <a:endParaRPr lang="en-US" sz="3500" dirty="0" smtClean="0">
              <a:solidFill>
                <a:schemeClr val="tx2"/>
              </a:solidFill>
            </a:endParaRPr>
          </a:p>
          <a:p>
            <a:pPr algn="ctr" defTabSz="2421890">
              <a:spcAft>
                <a:spcPts val="960"/>
              </a:spcAft>
              <a:defRPr/>
            </a:pPr>
            <a:r>
              <a:rPr lang="it-IT" sz="2800" i="1" baseline="30000" dirty="0"/>
              <a:t>1</a:t>
            </a:r>
            <a:r>
              <a:rPr lang="it-IT" sz="2800" i="1" dirty="0"/>
              <a:t> </a:t>
            </a:r>
            <a:r>
              <a:rPr lang="it-IT" sz="2800" i="1" dirty="0" err="1"/>
              <a:t>Department</a:t>
            </a:r>
            <a:r>
              <a:rPr lang="it-IT" sz="2800" i="1" dirty="0"/>
              <a:t> of </a:t>
            </a:r>
            <a:r>
              <a:rPr lang="it-IT" sz="2800" i="1" dirty="0" err="1"/>
              <a:t>Oral</a:t>
            </a:r>
            <a:r>
              <a:rPr lang="it-IT" sz="2800" i="1" dirty="0"/>
              <a:t> </a:t>
            </a:r>
            <a:r>
              <a:rPr lang="it-IT" sz="2800" i="1" dirty="0" err="1" smtClean="0"/>
              <a:t>Biology</a:t>
            </a:r>
            <a:r>
              <a:rPr lang="it-IT" sz="2800" i="1" dirty="0" smtClean="0"/>
              <a:t>,</a:t>
            </a:r>
            <a:r>
              <a:rPr lang="it-IT" sz="2800" i="1" baseline="30000" dirty="0" smtClean="0"/>
              <a:t> 2</a:t>
            </a:r>
            <a:r>
              <a:rPr lang="it-IT" sz="2800" i="1" dirty="0" smtClean="0"/>
              <a:t>Department </a:t>
            </a:r>
            <a:r>
              <a:rPr lang="it-IT" sz="2800" i="1" dirty="0"/>
              <a:t>of </a:t>
            </a:r>
            <a:r>
              <a:rPr lang="it-IT" sz="2800" i="1" dirty="0" err="1" smtClean="0"/>
              <a:t>Endodontics</a:t>
            </a:r>
            <a:r>
              <a:rPr lang="it-IT" sz="2800" i="1" dirty="0" smtClean="0"/>
              <a:t>,</a:t>
            </a:r>
            <a:r>
              <a:rPr lang="en-US" sz="2800" i="1" dirty="0" smtClean="0"/>
              <a:t>  University of Illinois at Chicago </a:t>
            </a:r>
            <a:r>
              <a:rPr lang="en-US" sz="2800" i="1" dirty="0"/>
              <a:t>C</a:t>
            </a:r>
            <a:r>
              <a:rPr lang="en-US" sz="2800" i="1" dirty="0" smtClean="0"/>
              <a:t>ollege of Dentistry, Chicago, Illinois 60612</a:t>
            </a:r>
            <a:endParaRPr lang="en-US" sz="2800" i="1" dirty="0"/>
          </a:p>
        </p:txBody>
      </p:sp>
      <p:sp>
        <p:nvSpPr>
          <p:cNvPr id="6" name="Rectangle 167"/>
          <p:cNvSpPr>
            <a:spLocks noChangeArrowheads="1"/>
          </p:cNvSpPr>
          <p:nvPr/>
        </p:nvSpPr>
        <p:spPr bwMode="auto">
          <a:xfrm>
            <a:off x="0" y="0"/>
            <a:ext cx="27432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42297" tIns="121148" rIns="242297" bIns="121148" anchor="ctr"/>
          <a:lstStyle/>
          <a:p>
            <a:pPr algn="ctr" defTabSz="2421890">
              <a:spcAft>
                <a:spcPts val="960"/>
              </a:spcAft>
              <a:defRPr/>
            </a:pPr>
            <a:r>
              <a:rPr lang="en-US" sz="6000" b="1" dirty="0">
                <a:solidFill>
                  <a:srgbClr val="002060"/>
                </a:solidFill>
                <a:latin typeface="Palatino Linotype" pitchFamily="18" charset="0"/>
              </a:rPr>
              <a:t> </a:t>
            </a:r>
            <a:r>
              <a:rPr lang="it-IT" sz="6000" b="1" dirty="0" err="1"/>
              <a:t>Complement</a:t>
            </a:r>
            <a:r>
              <a:rPr lang="it-IT" sz="6000" b="1" dirty="0"/>
              <a:t> C5a </a:t>
            </a:r>
            <a:r>
              <a:rPr lang="it-IT" sz="6000" b="1" dirty="0" err="1"/>
              <a:t>Promotes</a:t>
            </a:r>
            <a:r>
              <a:rPr lang="it-IT" sz="6000" b="1" dirty="0"/>
              <a:t> </a:t>
            </a:r>
            <a:r>
              <a:rPr lang="it-IT" sz="6000" b="1" dirty="0" err="1"/>
              <a:t>Odontogenic</a:t>
            </a:r>
            <a:r>
              <a:rPr lang="it-IT" sz="6000" b="1" dirty="0"/>
              <a:t> </a:t>
            </a:r>
            <a:r>
              <a:rPr lang="it-IT" sz="6000" b="1" dirty="0" err="1"/>
              <a:t>Dental</a:t>
            </a:r>
            <a:r>
              <a:rPr lang="it-IT" sz="6000" b="1" dirty="0"/>
              <a:t> Pulp </a:t>
            </a:r>
            <a:r>
              <a:rPr lang="it-IT" sz="6000" b="1" dirty="0" err="1"/>
              <a:t>Stem</a:t>
            </a:r>
            <a:r>
              <a:rPr lang="it-IT" sz="6000" b="1" dirty="0"/>
              <a:t> Cell </a:t>
            </a:r>
            <a:r>
              <a:rPr lang="it-IT" sz="6000" b="1" dirty="0" err="1" smtClean="0"/>
              <a:t>Differentiation</a:t>
            </a:r>
            <a:endParaRPr lang="en-US" sz="6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15" name="Rectangle 16"/>
          <p:cNvSpPr txBox="1">
            <a:spLocks noChangeArrowheads="1"/>
          </p:cNvSpPr>
          <p:nvPr/>
        </p:nvSpPr>
        <p:spPr bwMode="auto">
          <a:xfrm>
            <a:off x="533400" y="3657601"/>
            <a:ext cx="9067800" cy="4952999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Autofit/>
          </a:bodyPr>
          <a:lstStyle/>
          <a:p>
            <a:pPr>
              <a:spcBef>
                <a:spcPct val="20000"/>
              </a:spcBef>
              <a:defRPr/>
            </a:pPr>
            <a:r>
              <a:rPr lang="it-IT" sz="2000" dirty="0" err="1"/>
              <a:t>Dental</a:t>
            </a:r>
            <a:r>
              <a:rPr lang="it-IT" sz="2000" dirty="0"/>
              <a:t> pulp </a:t>
            </a:r>
            <a:r>
              <a:rPr lang="it-IT" sz="2000" dirty="0" err="1"/>
              <a:t>stem</a:t>
            </a:r>
            <a:r>
              <a:rPr lang="it-IT" sz="2000" dirty="0"/>
              <a:t> </a:t>
            </a:r>
            <a:r>
              <a:rPr lang="it-IT" sz="2000" dirty="0" err="1"/>
              <a:t>cells</a:t>
            </a:r>
            <a:r>
              <a:rPr lang="it-IT" sz="2000" dirty="0"/>
              <a:t> (</a:t>
            </a:r>
            <a:r>
              <a:rPr lang="it-IT" sz="2000" dirty="0" err="1"/>
              <a:t>DPSCs</a:t>
            </a:r>
            <a:r>
              <a:rPr lang="it-IT" sz="2000" dirty="0"/>
              <a:t>) are </a:t>
            </a:r>
            <a:r>
              <a:rPr lang="it-IT" sz="2000" dirty="0" err="1"/>
              <a:t>multipotent</a:t>
            </a:r>
            <a:r>
              <a:rPr lang="it-IT" sz="2000" dirty="0"/>
              <a:t>/</a:t>
            </a:r>
            <a:r>
              <a:rPr lang="it-IT" sz="2000" dirty="0" err="1"/>
              <a:t>undifferentiated</a:t>
            </a:r>
            <a:r>
              <a:rPr lang="it-IT" sz="2000" dirty="0"/>
              <a:t> </a:t>
            </a:r>
            <a:r>
              <a:rPr lang="it-IT" sz="2000" dirty="0" err="1"/>
              <a:t>cells</a:t>
            </a:r>
            <a:r>
              <a:rPr lang="it-IT" sz="2000" dirty="0"/>
              <a:t> </a:t>
            </a:r>
            <a:r>
              <a:rPr lang="it-IT" sz="2000" dirty="0" err="1"/>
              <a:t>that</a:t>
            </a:r>
            <a:r>
              <a:rPr lang="it-IT" sz="2000" dirty="0"/>
              <a:t> are </a:t>
            </a:r>
            <a:r>
              <a:rPr lang="it-IT" sz="2000" dirty="0" err="1"/>
              <a:t>found</a:t>
            </a:r>
            <a:r>
              <a:rPr lang="it-IT" sz="2000" dirty="0"/>
              <a:t> in the soft living </a:t>
            </a:r>
            <a:r>
              <a:rPr lang="it-IT" sz="2000" dirty="0" err="1"/>
              <a:t>tissue</a:t>
            </a:r>
            <a:r>
              <a:rPr lang="it-IT" sz="2000" dirty="0"/>
              <a:t> </a:t>
            </a:r>
            <a:r>
              <a:rPr lang="it-IT" sz="2000" dirty="0" err="1"/>
              <a:t>within</a:t>
            </a:r>
            <a:r>
              <a:rPr lang="it-IT" sz="2000" dirty="0"/>
              <a:t> the </a:t>
            </a:r>
            <a:r>
              <a:rPr lang="it-IT" sz="2000" dirty="0" err="1"/>
              <a:t>dental</a:t>
            </a:r>
            <a:r>
              <a:rPr lang="it-IT" sz="2000" dirty="0"/>
              <a:t> pulp. </a:t>
            </a:r>
            <a:r>
              <a:rPr lang="it-IT" sz="2000" dirty="0" err="1"/>
              <a:t>Given</a:t>
            </a:r>
            <a:r>
              <a:rPr lang="it-IT" sz="2000" dirty="0"/>
              <a:t> </a:t>
            </a:r>
            <a:r>
              <a:rPr lang="it-IT" sz="2000" dirty="0" err="1"/>
              <a:t>their</a:t>
            </a:r>
            <a:r>
              <a:rPr lang="it-IT" sz="2000" dirty="0"/>
              <a:t> easy </a:t>
            </a:r>
            <a:r>
              <a:rPr lang="it-IT" sz="2000" dirty="0" err="1"/>
              <a:t>access</a:t>
            </a:r>
            <a:r>
              <a:rPr lang="it-IT" sz="2000" dirty="0"/>
              <a:t> </a:t>
            </a:r>
            <a:r>
              <a:rPr lang="it-IT" sz="2000" dirty="0" err="1"/>
              <a:t>compared</a:t>
            </a:r>
            <a:r>
              <a:rPr lang="it-IT" sz="2000" dirty="0"/>
              <a:t> to </a:t>
            </a:r>
            <a:r>
              <a:rPr lang="it-IT" sz="2000" dirty="0" err="1"/>
              <a:t>other</a:t>
            </a:r>
            <a:r>
              <a:rPr lang="it-IT" sz="2000" dirty="0"/>
              <a:t> </a:t>
            </a:r>
            <a:r>
              <a:rPr lang="it-IT" sz="2000" dirty="0" err="1"/>
              <a:t>stem</a:t>
            </a:r>
            <a:r>
              <a:rPr lang="it-IT" sz="2000" dirty="0"/>
              <a:t> </a:t>
            </a:r>
            <a:r>
              <a:rPr lang="it-IT" sz="2000" dirty="0" err="1"/>
              <a:t>cells</a:t>
            </a:r>
            <a:r>
              <a:rPr lang="it-IT" sz="2000" dirty="0"/>
              <a:t>, </a:t>
            </a:r>
            <a:r>
              <a:rPr lang="it-IT" sz="2000" dirty="0" err="1"/>
              <a:t>they</a:t>
            </a:r>
            <a:r>
              <a:rPr lang="it-IT" sz="2000" dirty="0"/>
              <a:t> </a:t>
            </a:r>
            <a:r>
              <a:rPr lang="it-IT" sz="2000" dirty="0" err="1"/>
              <a:t>have</a:t>
            </a:r>
            <a:r>
              <a:rPr lang="it-IT" sz="2000" dirty="0"/>
              <a:t> </a:t>
            </a:r>
            <a:r>
              <a:rPr lang="it-IT" sz="2000" dirty="0" err="1"/>
              <a:t>been</a:t>
            </a:r>
            <a:r>
              <a:rPr lang="it-IT" sz="2000" dirty="0"/>
              <a:t> </a:t>
            </a:r>
            <a:r>
              <a:rPr lang="it-IT" sz="2000" dirty="0" err="1"/>
              <a:t>given</a:t>
            </a:r>
            <a:r>
              <a:rPr lang="it-IT" sz="2000" dirty="0"/>
              <a:t> </a:t>
            </a:r>
            <a:r>
              <a:rPr lang="en-US" sz="2000" dirty="0"/>
              <a:t>much attention in recent regenerative medicine. Odontoblasts are dentin-making cells in the pulp and have a significant role in dentin-pulp repair in injured teeth. </a:t>
            </a:r>
            <a:r>
              <a:rPr lang="it-IT" sz="2000" dirty="0" err="1"/>
              <a:t>Our</a:t>
            </a:r>
            <a:r>
              <a:rPr lang="it-IT" sz="2000" dirty="0"/>
              <a:t> team </a:t>
            </a:r>
            <a:r>
              <a:rPr lang="it-IT" sz="2000" dirty="0" err="1"/>
              <a:t>demonstrated</a:t>
            </a:r>
            <a:r>
              <a:rPr lang="it-IT" sz="2000" dirty="0"/>
              <a:t> for the first time </a:t>
            </a:r>
            <a:r>
              <a:rPr lang="it-IT" sz="2000" dirty="0" err="1"/>
              <a:t>that</a:t>
            </a:r>
            <a:r>
              <a:rPr lang="it-IT" sz="2000" dirty="0"/>
              <a:t> the </a:t>
            </a:r>
            <a:r>
              <a:rPr lang="it-IT" sz="2000" dirty="0" err="1"/>
              <a:t>complement</a:t>
            </a:r>
            <a:r>
              <a:rPr lang="it-IT" sz="2000" dirty="0"/>
              <a:t> </a:t>
            </a:r>
            <a:r>
              <a:rPr lang="it-IT" sz="2000" dirty="0" err="1"/>
              <a:t>system</a:t>
            </a:r>
            <a:r>
              <a:rPr lang="it-IT" sz="2000" dirty="0"/>
              <a:t>, a major component of innate </a:t>
            </a:r>
            <a:r>
              <a:rPr lang="it-IT" sz="2000" dirty="0" err="1"/>
              <a:t>immunity</a:t>
            </a:r>
            <a:r>
              <a:rPr lang="it-IT" sz="2000" dirty="0"/>
              <a:t> and </a:t>
            </a:r>
            <a:r>
              <a:rPr lang="it-IT" sz="2000" dirty="0" err="1"/>
              <a:t>inflammation</a:t>
            </a:r>
            <a:r>
              <a:rPr lang="it-IT" sz="2000" dirty="0"/>
              <a:t>, </a:t>
            </a:r>
            <a:r>
              <a:rPr lang="it-IT" sz="2000" dirty="0" err="1"/>
              <a:t>is</a:t>
            </a:r>
            <a:r>
              <a:rPr lang="it-IT" sz="2000" dirty="0"/>
              <a:t> </a:t>
            </a:r>
            <a:r>
              <a:rPr lang="it-IT" sz="2000" dirty="0" err="1"/>
              <a:t>activated</a:t>
            </a:r>
            <a:r>
              <a:rPr lang="it-IT" sz="2000" dirty="0"/>
              <a:t> </a:t>
            </a:r>
            <a:r>
              <a:rPr lang="it-IT" sz="2000" dirty="0" err="1"/>
              <a:t>at</a:t>
            </a:r>
            <a:r>
              <a:rPr lang="it-IT" sz="2000" dirty="0"/>
              <a:t> the </a:t>
            </a:r>
            <a:r>
              <a:rPr lang="it-IT" sz="2000" dirty="0" err="1"/>
              <a:t>injured</a:t>
            </a:r>
            <a:r>
              <a:rPr lang="it-IT" sz="2000" dirty="0"/>
              <a:t> site of human </a:t>
            </a:r>
            <a:r>
              <a:rPr lang="it-IT" sz="2000" dirty="0" err="1"/>
              <a:t>carious</a:t>
            </a:r>
            <a:r>
              <a:rPr lang="it-IT" sz="2000" dirty="0"/>
              <a:t> </a:t>
            </a:r>
            <a:r>
              <a:rPr lang="it-IT" sz="2000" dirty="0" err="1"/>
              <a:t>teeth</a:t>
            </a:r>
            <a:r>
              <a:rPr lang="it-IT" sz="2000" dirty="0"/>
              <a:t> and </a:t>
            </a:r>
            <a:r>
              <a:rPr lang="it-IT" sz="2000" dirty="0" err="1"/>
              <a:t>plays</a:t>
            </a:r>
            <a:r>
              <a:rPr lang="it-IT" sz="2000" dirty="0"/>
              <a:t> an </a:t>
            </a:r>
            <a:r>
              <a:rPr lang="it-IT" sz="2000" dirty="0" err="1"/>
              <a:t>important</a:t>
            </a:r>
            <a:r>
              <a:rPr lang="it-IT" sz="2000" dirty="0"/>
              <a:t> </a:t>
            </a:r>
            <a:r>
              <a:rPr lang="it-IT" sz="2000" dirty="0" err="1"/>
              <a:t>role</a:t>
            </a:r>
            <a:r>
              <a:rPr lang="it-IT" sz="2000" dirty="0"/>
              <a:t> in </a:t>
            </a:r>
            <a:r>
              <a:rPr lang="it-IT" sz="2000" dirty="0" err="1"/>
              <a:t>dental</a:t>
            </a:r>
            <a:r>
              <a:rPr lang="it-IT" sz="2000" dirty="0"/>
              <a:t> </a:t>
            </a:r>
            <a:r>
              <a:rPr lang="it-IT" sz="2000" dirty="0" err="1"/>
              <a:t>nerve</a:t>
            </a:r>
            <a:r>
              <a:rPr lang="it-IT" sz="2000" dirty="0"/>
              <a:t> </a:t>
            </a:r>
            <a:r>
              <a:rPr lang="it-IT" sz="2000" dirty="0" err="1"/>
              <a:t>regeneration</a:t>
            </a:r>
            <a:r>
              <a:rPr lang="it-IT" sz="2000" dirty="0"/>
              <a:t>. </a:t>
            </a:r>
            <a:r>
              <a:rPr lang="it-IT" sz="2000" dirty="0" err="1"/>
              <a:t>We</a:t>
            </a:r>
            <a:r>
              <a:rPr lang="it-IT" sz="2000" dirty="0"/>
              <a:t> </a:t>
            </a:r>
            <a:r>
              <a:rPr lang="it-IT" sz="2000" dirty="0" err="1"/>
              <a:t>extend</a:t>
            </a:r>
            <a:r>
              <a:rPr lang="it-IT" sz="2000" dirty="0"/>
              <a:t> </a:t>
            </a:r>
            <a:r>
              <a:rPr lang="it-IT" sz="2000" dirty="0" err="1"/>
              <a:t>this</a:t>
            </a:r>
            <a:r>
              <a:rPr lang="it-IT" sz="2000" dirty="0"/>
              <a:t> </a:t>
            </a:r>
            <a:r>
              <a:rPr lang="it-IT" sz="2000" dirty="0" err="1"/>
              <a:t>observation</a:t>
            </a:r>
            <a:r>
              <a:rPr lang="it-IT" sz="2000" dirty="0"/>
              <a:t> </a:t>
            </a:r>
            <a:r>
              <a:rPr lang="en-US" sz="2000" dirty="0"/>
              <a:t>in DPSC differentiation. The role of complement fragment C5a in the differentiation of DPSCs is unknown. </a:t>
            </a:r>
            <a:endParaRPr lang="en-US" sz="2000" dirty="0" smtClean="0"/>
          </a:p>
          <a:p>
            <a:pPr>
              <a:spcBef>
                <a:spcPct val="20000"/>
              </a:spcBef>
              <a:defRPr/>
            </a:pPr>
            <a:r>
              <a:rPr lang="en-US" sz="2000" b="1" dirty="0" smtClean="0">
                <a:latin typeface="Calibri"/>
                <a:cs typeface="Calibri"/>
              </a:rPr>
              <a:t>Objective: </a:t>
            </a:r>
            <a:r>
              <a:rPr lang="en-US" sz="2000" dirty="0">
                <a:latin typeface="Calibri"/>
                <a:cs typeface="Calibri"/>
              </a:rPr>
              <a:t>To investigate the </a:t>
            </a:r>
            <a:r>
              <a:rPr lang="en-US" sz="2000" dirty="0" smtClean="0">
                <a:latin typeface="Calibri"/>
                <a:cs typeface="Calibri"/>
              </a:rPr>
              <a:t>role </a:t>
            </a:r>
            <a:r>
              <a:rPr lang="en-US" sz="2000" dirty="0">
                <a:latin typeface="Calibri"/>
                <a:cs typeface="Calibri"/>
              </a:rPr>
              <a:t>of C5a </a:t>
            </a:r>
            <a:r>
              <a:rPr lang="en-US" sz="2000" dirty="0" smtClean="0">
                <a:latin typeface="Calibri"/>
                <a:cs typeface="Calibri"/>
              </a:rPr>
              <a:t>in odontogenic </a:t>
            </a:r>
            <a:r>
              <a:rPr lang="en-US" sz="2000" dirty="0">
                <a:latin typeface="Calibri"/>
                <a:cs typeface="Calibri"/>
              </a:rPr>
              <a:t>differentiation of dental pulp stem </a:t>
            </a:r>
            <a:r>
              <a:rPr lang="en-US" sz="2000" dirty="0" smtClean="0">
                <a:latin typeface="Calibri"/>
                <a:cs typeface="Calibri"/>
              </a:rPr>
              <a:t>cells.</a:t>
            </a:r>
            <a:r>
              <a:rPr lang="en-US" sz="2000" dirty="0">
                <a:latin typeface="Calibri"/>
                <a:cs typeface="Calibri"/>
              </a:rPr>
              <a:t> </a:t>
            </a:r>
            <a:endParaRPr lang="en-US" sz="2000" dirty="0" smtClean="0">
              <a:latin typeface="Calibri"/>
              <a:cs typeface="Calibri"/>
            </a:endParaRPr>
          </a:p>
          <a:p>
            <a:pPr>
              <a:spcBef>
                <a:spcPct val="20000"/>
              </a:spcBef>
              <a:defRPr/>
            </a:pPr>
            <a:r>
              <a:rPr lang="en-US" sz="2000" b="1" dirty="0" smtClean="0">
                <a:latin typeface="Calibri"/>
                <a:cs typeface="Calibri"/>
              </a:rPr>
              <a:t>Hypothesis</a:t>
            </a:r>
            <a:r>
              <a:rPr lang="en-US" sz="2000" dirty="0" smtClean="0">
                <a:latin typeface="Calibri"/>
                <a:cs typeface="Calibri"/>
              </a:rPr>
              <a:t>: C5a has a positive affect on odontogenic differentiation of DPSC. </a:t>
            </a:r>
          </a:p>
        </p:txBody>
      </p:sp>
      <p:sp>
        <p:nvSpPr>
          <p:cNvPr id="18" name="Rectangle 16"/>
          <p:cNvSpPr txBox="1">
            <a:spLocks noChangeArrowheads="1"/>
          </p:cNvSpPr>
          <p:nvPr/>
        </p:nvSpPr>
        <p:spPr bwMode="auto">
          <a:xfrm>
            <a:off x="9708481" y="9605174"/>
            <a:ext cx="11125200" cy="685799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Gene Expression 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19" name="Rectangle 16"/>
          <p:cNvSpPr txBox="1">
            <a:spLocks noChangeArrowheads="1"/>
          </p:cNvSpPr>
          <p:nvPr/>
        </p:nvSpPr>
        <p:spPr bwMode="auto">
          <a:xfrm>
            <a:off x="9734550" y="3704883"/>
            <a:ext cx="11125200" cy="57912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ct val="20000"/>
              </a:spcBef>
              <a:defRPr/>
            </a:pPr>
            <a:endParaRPr lang="en-US" sz="1900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0" name="Rectangle 16"/>
          <p:cNvSpPr txBox="1">
            <a:spLocks noChangeArrowheads="1"/>
          </p:cNvSpPr>
          <p:nvPr/>
        </p:nvSpPr>
        <p:spPr bwMode="auto">
          <a:xfrm>
            <a:off x="9753600" y="2895600"/>
            <a:ext cx="11125200" cy="6858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Process 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1" name="Rectangle 16"/>
          <p:cNvSpPr txBox="1">
            <a:spLocks noChangeArrowheads="1"/>
          </p:cNvSpPr>
          <p:nvPr/>
        </p:nvSpPr>
        <p:spPr bwMode="auto">
          <a:xfrm>
            <a:off x="500313" y="9496083"/>
            <a:ext cx="9067800" cy="5820117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US" sz="2000" b="1" dirty="0" smtClean="0">
                <a:latin typeface="Calibri"/>
                <a:cs typeface="Calibri"/>
              </a:rPr>
              <a:t>Cell Culture: </a:t>
            </a:r>
            <a:r>
              <a:rPr lang="en-US" sz="2000" dirty="0" smtClean="0">
                <a:latin typeface="Calibri"/>
                <a:cs typeface="Calibri"/>
              </a:rPr>
              <a:t>Human </a:t>
            </a:r>
            <a:r>
              <a:rPr lang="en-US" sz="2000" dirty="0">
                <a:latin typeface="Calibri"/>
                <a:cs typeface="Calibri"/>
              </a:rPr>
              <a:t>dental pulp cells were prepared from healthy molars at the 2/3 root formation stage by the explant outgrowth method.  The dental pulp cells were cultured at 37 degrees Celsius and 5% CO2 in regular media and </a:t>
            </a:r>
            <a:r>
              <a:rPr lang="en-US" sz="2000" dirty="0" err="1">
                <a:latin typeface="Calibri"/>
                <a:cs typeface="Calibri"/>
              </a:rPr>
              <a:t>osteogenic</a:t>
            </a:r>
            <a:r>
              <a:rPr lang="en-US" sz="2000" dirty="0">
                <a:latin typeface="Calibri"/>
                <a:cs typeface="Calibri"/>
              </a:rPr>
              <a:t> media. This was done under hypoxic conditions and </a:t>
            </a:r>
            <a:r>
              <a:rPr lang="en-US" sz="2000" dirty="0" err="1">
                <a:latin typeface="Calibri"/>
                <a:cs typeface="Calibri"/>
              </a:rPr>
              <a:t>normoxia</a:t>
            </a:r>
            <a:r>
              <a:rPr lang="en-US" sz="2000" dirty="0">
                <a:latin typeface="Calibri"/>
                <a:cs typeface="Calibri"/>
              </a:rPr>
              <a:t> conditions. 100 </a:t>
            </a:r>
            <a:r>
              <a:rPr lang="en-US" sz="2000" dirty="0" err="1">
                <a:latin typeface="Calibri"/>
                <a:cs typeface="Calibri"/>
              </a:rPr>
              <a:t>micromolars</a:t>
            </a:r>
            <a:r>
              <a:rPr lang="en-US" sz="2000" dirty="0">
                <a:latin typeface="Calibri"/>
                <a:cs typeface="Calibri"/>
              </a:rPr>
              <a:t> of concentration of the C5a antagonist. </a:t>
            </a:r>
            <a:r>
              <a:rPr lang="en-US" sz="2000" dirty="0" err="1" smtClean="0">
                <a:latin typeface="Calibri"/>
                <a:cs typeface="Calibri"/>
              </a:rPr>
              <a:t>Osteogenic</a:t>
            </a:r>
            <a:r>
              <a:rPr lang="en-US" sz="2000" dirty="0" smtClean="0">
                <a:latin typeface="Calibri"/>
                <a:cs typeface="Calibri"/>
              </a:rPr>
              <a:t> </a:t>
            </a:r>
            <a:r>
              <a:rPr lang="en-US" sz="2000" dirty="0">
                <a:latin typeface="Calibri"/>
                <a:cs typeface="Calibri"/>
              </a:rPr>
              <a:t>media composed of 20% FBS, 1% Anti Anti, 1% L-Glutamine, 100 mg/ml </a:t>
            </a:r>
            <a:r>
              <a:rPr lang="en-US" sz="2000" dirty="0" err="1">
                <a:latin typeface="Calibri"/>
                <a:cs typeface="Calibri"/>
              </a:rPr>
              <a:t>Abscorbic</a:t>
            </a:r>
            <a:r>
              <a:rPr lang="en-US" sz="2000" dirty="0">
                <a:latin typeface="Calibri"/>
                <a:cs typeface="Calibri"/>
              </a:rPr>
              <a:t> acid, 10 </a:t>
            </a:r>
            <a:r>
              <a:rPr lang="en-US" sz="2000" dirty="0" err="1">
                <a:latin typeface="Calibri"/>
                <a:cs typeface="Calibri"/>
              </a:rPr>
              <a:t>mM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smtClean="0">
                <a:latin typeface="Calibri"/>
                <a:cs typeface="Calibri"/>
              </a:rPr>
              <a:t>BGP, </a:t>
            </a:r>
            <a:r>
              <a:rPr lang="en-US" sz="2000" dirty="0">
                <a:latin typeface="Calibri"/>
                <a:cs typeface="Calibri"/>
              </a:rPr>
              <a:t>100 </a:t>
            </a:r>
            <a:r>
              <a:rPr lang="en-US" sz="2000" dirty="0" err="1">
                <a:latin typeface="Calibri"/>
                <a:cs typeface="Calibri"/>
              </a:rPr>
              <a:t>nM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err="1" smtClean="0">
                <a:latin typeface="Calibri"/>
                <a:cs typeface="Calibri"/>
              </a:rPr>
              <a:t>dex</a:t>
            </a:r>
            <a:r>
              <a:rPr lang="en-US" sz="2000" dirty="0" smtClean="0">
                <a:latin typeface="Calibri"/>
                <a:cs typeface="Calibri"/>
              </a:rPr>
              <a:t>, </a:t>
            </a:r>
            <a:r>
              <a:rPr lang="en-US" sz="2000" dirty="0">
                <a:latin typeface="Calibri"/>
                <a:cs typeface="Calibri"/>
              </a:rPr>
              <a:t>and alpha MEM </a:t>
            </a:r>
            <a:r>
              <a:rPr lang="en-US" sz="2000" dirty="0" smtClean="0">
                <a:latin typeface="Calibri"/>
                <a:cs typeface="Calibri"/>
              </a:rPr>
              <a:t>Regular </a:t>
            </a:r>
            <a:r>
              <a:rPr lang="en-US" sz="2000" dirty="0">
                <a:latin typeface="Calibri"/>
                <a:cs typeface="Calibri"/>
              </a:rPr>
              <a:t>media composed of 20% FBS, 1% Anti Anti, 1% L-Glutamine, and alpha </a:t>
            </a:r>
            <a:r>
              <a:rPr lang="en-US" sz="2000" dirty="0" smtClean="0">
                <a:latin typeface="Calibri"/>
                <a:cs typeface="Calibri"/>
              </a:rPr>
              <a:t>MEM. Dental </a:t>
            </a:r>
            <a:r>
              <a:rPr lang="en-US" sz="2000" dirty="0">
                <a:latin typeface="Calibri"/>
                <a:cs typeface="Calibri"/>
              </a:rPr>
              <a:t>Pulp stem cells were treated with C5a antagonist for 72 hours in regular media (regular growth media), and then swapped with </a:t>
            </a:r>
            <a:r>
              <a:rPr lang="en-US" sz="2000" dirty="0" err="1">
                <a:latin typeface="Calibri"/>
                <a:cs typeface="Calibri"/>
              </a:rPr>
              <a:t>osteogenic</a:t>
            </a:r>
            <a:r>
              <a:rPr lang="en-US" sz="2000" dirty="0">
                <a:latin typeface="Calibri"/>
                <a:cs typeface="Calibri"/>
              </a:rPr>
              <a:t> media for 21 days. </a:t>
            </a:r>
            <a:endParaRPr lang="en-US" sz="2000" dirty="0" smtClean="0">
              <a:latin typeface="Calibri"/>
              <a:cs typeface="Calibri"/>
            </a:endParaRPr>
          </a:p>
          <a:p>
            <a:pPr lvl="0"/>
            <a:endParaRPr lang="en-US" sz="2000" b="1" dirty="0">
              <a:latin typeface="Calibri"/>
              <a:cs typeface="Calibri"/>
            </a:endParaRPr>
          </a:p>
          <a:p>
            <a:pPr lvl="0"/>
            <a:r>
              <a:rPr lang="en-US" sz="2000" b="1" dirty="0" smtClean="0">
                <a:latin typeface="Calibri"/>
                <a:cs typeface="Calibri"/>
              </a:rPr>
              <a:t>Quantitative PCR Analysis: </a:t>
            </a:r>
            <a:r>
              <a:rPr lang="en-US" sz="2000" dirty="0" smtClean="0">
                <a:latin typeface="Calibri"/>
                <a:cs typeface="Calibri"/>
              </a:rPr>
              <a:t>Using </a:t>
            </a:r>
            <a:r>
              <a:rPr lang="en-US" sz="2000" dirty="0" err="1">
                <a:latin typeface="Calibri"/>
                <a:cs typeface="Calibri"/>
              </a:rPr>
              <a:t>Trizol</a:t>
            </a:r>
            <a:r>
              <a:rPr lang="en-US" sz="2000" dirty="0">
                <a:latin typeface="Calibri"/>
                <a:cs typeface="Calibri"/>
              </a:rPr>
              <a:t>-Phenol- Chloroform RNA isolation protocol, we isolated the </a:t>
            </a:r>
            <a:r>
              <a:rPr lang="en-US" sz="2000" dirty="0" smtClean="0">
                <a:latin typeface="Calibri"/>
                <a:cs typeface="Calibri"/>
              </a:rPr>
              <a:t>mRNA. Using </a:t>
            </a:r>
            <a:r>
              <a:rPr lang="en-US" sz="2000" dirty="0" err="1">
                <a:latin typeface="Calibri"/>
                <a:cs typeface="Calibri"/>
              </a:rPr>
              <a:t>Nanodrop</a:t>
            </a:r>
            <a:r>
              <a:rPr lang="en-US" sz="2000" dirty="0">
                <a:latin typeface="Calibri"/>
                <a:cs typeface="Calibri"/>
              </a:rPr>
              <a:t> instrument, we quantified the isolated mRNA. </a:t>
            </a:r>
            <a:r>
              <a:rPr lang="en-US" sz="2000" dirty="0" smtClean="0">
                <a:latin typeface="Calibri"/>
                <a:cs typeface="Calibri"/>
              </a:rPr>
              <a:t>Reverse Transcribed </a:t>
            </a:r>
            <a:r>
              <a:rPr lang="en-US" sz="2000" dirty="0">
                <a:latin typeface="Calibri"/>
                <a:cs typeface="Calibri"/>
              </a:rPr>
              <a:t>mRNA into </a:t>
            </a:r>
            <a:r>
              <a:rPr lang="en-US" sz="2000" dirty="0" err="1">
                <a:latin typeface="Calibri"/>
                <a:cs typeface="Calibri"/>
              </a:rPr>
              <a:t>cDNA</a:t>
            </a:r>
            <a:r>
              <a:rPr lang="en-US" sz="2000" dirty="0">
                <a:latin typeface="Calibri"/>
                <a:cs typeface="Calibri"/>
              </a:rPr>
              <a:t> by using the Thermo Scientific Maxima First Strand CDNA Synthesis kit with </a:t>
            </a:r>
            <a:r>
              <a:rPr lang="en-US" sz="2000" dirty="0" err="1">
                <a:latin typeface="Calibri"/>
                <a:cs typeface="Calibri"/>
              </a:rPr>
              <a:t>dsDNase</a:t>
            </a:r>
            <a:r>
              <a:rPr lang="en-US" sz="2000" dirty="0">
                <a:latin typeface="Calibri"/>
                <a:cs typeface="Calibri"/>
              </a:rPr>
              <a:t> </a:t>
            </a:r>
            <a:r>
              <a:rPr lang="en-US" sz="2000" dirty="0" smtClean="0">
                <a:latin typeface="Calibri"/>
                <a:cs typeface="Calibri"/>
              </a:rPr>
              <a:t>We </a:t>
            </a:r>
            <a:r>
              <a:rPr lang="en-US" sz="2000" dirty="0">
                <a:latin typeface="Calibri"/>
                <a:cs typeface="Calibri"/>
              </a:rPr>
              <a:t>ran real time PCR with our </a:t>
            </a:r>
            <a:r>
              <a:rPr lang="en-US" sz="2000" dirty="0" err="1">
                <a:latin typeface="Calibri"/>
                <a:cs typeface="Calibri"/>
              </a:rPr>
              <a:t>cDNA</a:t>
            </a:r>
            <a:r>
              <a:rPr lang="en-US" sz="2000" dirty="0">
                <a:latin typeface="Calibri"/>
                <a:cs typeface="Calibri"/>
              </a:rPr>
              <a:t> to probe for the expression of our gene of interest. </a:t>
            </a:r>
          </a:p>
          <a:p>
            <a:pPr>
              <a:spcBef>
                <a:spcPct val="20000"/>
              </a:spcBef>
              <a:defRPr/>
            </a:pPr>
            <a:endParaRPr lang="en-US" sz="2000" b="1" dirty="0" smtClean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16" name="Rectangle 16"/>
          <p:cNvSpPr txBox="1">
            <a:spLocks noChangeArrowheads="1"/>
          </p:cNvSpPr>
          <p:nvPr/>
        </p:nvSpPr>
        <p:spPr bwMode="auto">
          <a:xfrm>
            <a:off x="533400" y="2895600"/>
            <a:ext cx="9067800" cy="704851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Introduction 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6" name="Rectangle 16"/>
          <p:cNvSpPr txBox="1">
            <a:spLocks noChangeArrowheads="1"/>
          </p:cNvSpPr>
          <p:nvPr/>
        </p:nvSpPr>
        <p:spPr bwMode="auto">
          <a:xfrm>
            <a:off x="20955000" y="13030200"/>
            <a:ext cx="5943600" cy="112395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>
              <a:spcBef>
                <a:spcPct val="20000"/>
              </a:spcBef>
              <a:defRPr/>
            </a:pPr>
            <a:r>
              <a:rPr lang="en-US" sz="3200" dirty="0">
                <a:solidFill>
                  <a:srgbClr val="000000"/>
                </a:solidFill>
                <a:latin typeface="Palatino Linotype" pitchFamily="18" charset="0"/>
              </a:rPr>
              <a:t>Alejandro Victoria-</a:t>
            </a:r>
            <a:r>
              <a:rPr lang="en-US" sz="3200" dirty="0" err="1">
                <a:solidFill>
                  <a:srgbClr val="000000"/>
                </a:solidFill>
                <a:latin typeface="Palatino Linotype" pitchFamily="18" charset="0"/>
              </a:rPr>
              <a:t>Escandell</a:t>
            </a:r>
            <a:r>
              <a:rPr lang="en-US" sz="3200" dirty="0">
                <a:solidFill>
                  <a:srgbClr val="000000"/>
                </a:solidFill>
                <a:latin typeface="Palatino Linotype" pitchFamily="18" charset="0"/>
              </a:rPr>
              <a:t>, José Santiago </a:t>
            </a:r>
            <a:r>
              <a:rPr lang="en-US" sz="3200" dirty="0" err="1">
                <a:solidFill>
                  <a:srgbClr val="000000"/>
                </a:solidFill>
                <a:latin typeface="Palatino Linotype" pitchFamily="18" charset="0"/>
              </a:rPr>
              <a:t>Ibañez-Cabellos</a:t>
            </a:r>
            <a:r>
              <a:rPr lang="en-US" sz="3200" dirty="0">
                <a:solidFill>
                  <a:srgbClr val="000000"/>
                </a:solidFill>
                <a:latin typeface="Palatino Linotype" pitchFamily="18" charset="0"/>
              </a:rPr>
              <a:t>, Sergio </a:t>
            </a:r>
            <a:r>
              <a:rPr lang="en-US" sz="3200" dirty="0" err="1">
                <a:solidFill>
                  <a:srgbClr val="000000"/>
                </a:solidFill>
                <a:latin typeface="Palatino Linotype" pitchFamily="18" charset="0"/>
              </a:rPr>
              <a:t>Bañuls</a:t>
            </a:r>
            <a:r>
              <a:rPr lang="en-US" sz="3200" dirty="0">
                <a:solidFill>
                  <a:srgbClr val="000000"/>
                </a:solidFill>
                <a:latin typeface="Palatino Linotype" pitchFamily="18" charset="0"/>
              </a:rPr>
              <a:t>-Sánchez de </a:t>
            </a:r>
            <a:r>
              <a:rPr lang="en-US" sz="3200" dirty="0" err="1">
                <a:solidFill>
                  <a:srgbClr val="000000"/>
                </a:solidFill>
                <a:latin typeface="Palatino Linotype" pitchFamily="18" charset="0"/>
              </a:rPr>
              <a:t>Cutanda</a:t>
            </a:r>
            <a:r>
              <a:rPr lang="en-US" sz="3200" dirty="0">
                <a:solidFill>
                  <a:srgbClr val="000000"/>
                </a:solidFill>
                <a:latin typeface="Palatino Linotype" pitchFamily="18" charset="0"/>
              </a:rPr>
              <a:t>, et al., “Cellular Responses in Human Dental Pulp Stem Cells Treated with Three Endodontic Materials,” Stem Cells International, vol. 2017, Article ID 8920356, 14 pages, 2017. doi:10.1155/2017/</a:t>
            </a: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8920356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He, </a:t>
            </a:r>
            <a:r>
              <a:rPr lang="en-US" sz="3200" dirty="0" err="1" smtClean="0">
                <a:solidFill>
                  <a:srgbClr val="000000"/>
                </a:solidFill>
                <a:latin typeface="Palatino Linotype" pitchFamily="18" charset="0"/>
              </a:rPr>
              <a:t>Xinyao</a:t>
            </a: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, et al. “IFN-Y regulates </a:t>
            </a:r>
            <a:r>
              <a:rPr lang="en-US" sz="3200" dirty="0" err="1" smtClean="0">
                <a:solidFill>
                  <a:srgbClr val="000000"/>
                </a:solidFill>
                <a:latin typeface="Palatino Linotype" pitchFamily="18" charset="0"/>
              </a:rPr>
              <a:t>himan</a:t>
            </a: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 dental pulp stem cells behavior via NF-</a:t>
            </a:r>
            <a:r>
              <a:rPr lang="en-US" sz="3200" dirty="0" err="1" smtClean="0">
                <a:solidFill>
                  <a:srgbClr val="000000"/>
                </a:solidFill>
                <a:latin typeface="Palatino Linotype" pitchFamily="18" charset="0"/>
              </a:rPr>
              <a:t>kB</a:t>
            </a: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 and MAPK signaling. 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Scientific reports,7, (2017) : 40681 </a:t>
            </a:r>
          </a:p>
          <a:p>
            <a:pPr>
              <a:spcBef>
                <a:spcPct val="20000"/>
              </a:spcBef>
              <a:defRPr/>
            </a:pP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“Inflammation and Regeneration in the Dentin-Pulp Complex: A Double-Edge Sword”. 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Inflammation and Regeneration in the Dentin-Pulp Complex: </a:t>
            </a:r>
            <a:r>
              <a:rPr lang="en-US" sz="3200" dirty="0" smtClean="0">
                <a:solidFill>
                  <a:srgbClr val="000000"/>
                </a:solidFill>
                <a:latin typeface="Palatino Linotype" pitchFamily="18" charset="0"/>
              </a:rPr>
              <a:t>A Double-edged Sword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- </a:t>
            </a:r>
            <a:r>
              <a:rPr lang="en-US" sz="3200" i="1" dirty="0" err="1" smtClean="0">
                <a:solidFill>
                  <a:srgbClr val="000000"/>
                </a:solidFill>
                <a:latin typeface="Palatino Linotype" pitchFamily="18" charset="0"/>
              </a:rPr>
              <a:t>ScienceDirect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. </a:t>
            </a:r>
            <a:r>
              <a:rPr lang="en-US" sz="3200" i="1" dirty="0" err="1" smtClean="0">
                <a:solidFill>
                  <a:srgbClr val="000000"/>
                </a:solidFill>
                <a:latin typeface="Palatino Linotype" pitchFamily="18" charset="0"/>
              </a:rPr>
              <a:t>N.p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., </a:t>
            </a:r>
            <a:r>
              <a:rPr lang="en-US" sz="3200" i="1" dirty="0" err="1" smtClean="0">
                <a:solidFill>
                  <a:srgbClr val="000000"/>
                </a:solidFill>
                <a:latin typeface="Palatino Linotype" pitchFamily="18" charset="0"/>
              </a:rPr>
              <a:t>n.d.</a:t>
            </a:r>
            <a:r>
              <a:rPr lang="en-US" sz="3200" i="1" dirty="0" smtClean="0">
                <a:solidFill>
                  <a:srgbClr val="000000"/>
                </a:solidFill>
                <a:latin typeface="Palatino Linotype" pitchFamily="18" charset="0"/>
              </a:rPr>
              <a:t> Web. 14 July 2017. </a:t>
            </a:r>
          </a:p>
          <a:p>
            <a:pPr>
              <a:spcBef>
                <a:spcPct val="20000"/>
              </a:spcBef>
              <a:defRPr/>
            </a:pPr>
            <a:endParaRPr lang="en-US" sz="1400" i="1" dirty="0" smtClean="0">
              <a:solidFill>
                <a:srgbClr val="0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defRPr/>
            </a:pPr>
            <a:endParaRPr lang="en-US" sz="1400" i="1" dirty="0" smtClean="0">
              <a:solidFill>
                <a:srgbClr val="00000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defRPr/>
            </a:pPr>
            <a:endParaRPr lang="en-US" sz="1400" dirty="0" smtClean="0">
              <a:solidFill>
                <a:srgbClr val="00206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defRPr/>
            </a:pPr>
            <a:endParaRPr lang="en-US" sz="1400" dirty="0" smtClean="0">
              <a:solidFill>
                <a:srgbClr val="00206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defRPr/>
            </a:pPr>
            <a:endParaRPr lang="en-US" sz="1400" b="1" dirty="0" smtClean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7" name="Rectangle 16"/>
          <p:cNvSpPr txBox="1">
            <a:spLocks noChangeArrowheads="1"/>
          </p:cNvSpPr>
          <p:nvPr/>
        </p:nvSpPr>
        <p:spPr bwMode="auto">
          <a:xfrm>
            <a:off x="20964525" y="8478253"/>
            <a:ext cx="5943600" cy="6858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Conclusion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8" name="Rectangle 16"/>
          <p:cNvSpPr txBox="1">
            <a:spLocks noChangeArrowheads="1"/>
          </p:cNvSpPr>
          <p:nvPr/>
        </p:nvSpPr>
        <p:spPr bwMode="auto">
          <a:xfrm>
            <a:off x="20955000" y="14782800"/>
            <a:ext cx="5943600" cy="7620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>
              <a:spcBef>
                <a:spcPct val="20000"/>
              </a:spcBef>
              <a:defRPr/>
            </a:pPr>
            <a:r>
              <a:rPr lang="en-US" sz="4000" i="1" dirty="0" smtClean="0">
                <a:solidFill>
                  <a:srgbClr val="000000"/>
                </a:solidFill>
                <a:latin typeface="Palatino Linotype" pitchFamily="18" charset="0"/>
              </a:rPr>
              <a:t>This project was sponsored by internal </a:t>
            </a:r>
            <a:r>
              <a:rPr lang="en-US" sz="4000" i="1" smtClean="0">
                <a:solidFill>
                  <a:srgbClr val="000000"/>
                </a:solidFill>
                <a:latin typeface="Palatino Linotype" pitchFamily="18" charset="0"/>
              </a:rPr>
              <a:t>grant from </a:t>
            </a:r>
            <a:r>
              <a:rPr lang="en-US" sz="4000" i="1" dirty="0" smtClean="0">
                <a:solidFill>
                  <a:srgbClr val="000000"/>
                </a:solidFill>
                <a:latin typeface="Palatino Linotype" pitchFamily="18" charset="0"/>
              </a:rPr>
              <a:t>Department of Oral Biology, University of Illinois at Chicago</a:t>
            </a:r>
            <a:endParaRPr lang="en-US" sz="4000" dirty="0" smtClean="0">
              <a:solidFill>
                <a:srgbClr val="002060"/>
              </a:solidFill>
              <a:latin typeface="Palatino Linotype" pitchFamily="18" charset="0"/>
            </a:endParaRPr>
          </a:p>
          <a:p>
            <a:pPr>
              <a:spcBef>
                <a:spcPct val="20000"/>
              </a:spcBef>
              <a:defRPr/>
            </a:pPr>
            <a:endParaRPr lang="en-US" sz="1900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29" name="Rectangle 16"/>
          <p:cNvSpPr txBox="1">
            <a:spLocks noChangeArrowheads="1"/>
          </p:cNvSpPr>
          <p:nvPr/>
        </p:nvSpPr>
        <p:spPr bwMode="auto">
          <a:xfrm>
            <a:off x="20955000" y="12496800"/>
            <a:ext cx="5943600" cy="533399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References 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pic>
        <p:nvPicPr>
          <p:cNvPr id="38" name="Picture 3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3733800"/>
            <a:ext cx="2743200" cy="2438400"/>
          </a:xfrm>
          <a:prstGeom prst="rect">
            <a:avLst/>
          </a:prstGeom>
        </p:spPr>
      </p:pic>
      <p:pic>
        <p:nvPicPr>
          <p:cNvPr id="39" name="Picture 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368" y="6619054"/>
            <a:ext cx="2971800" cy="2571751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40" name="Picture 3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8526" y="4648200"/>
            <a:ext cx="2209800" cy="2286000"/>
          </a:xfrm>
          <a:prstGeom prst="rect">
            <a:avLst/>
          </a:prstGeom>
        </p:spPr>
      </p:pic>
      <p:pic>
        <p:nvPicPr>
          <p:cNvPr id="42" name="Picture 41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2936" y="5975778"/>
            <a:ext cx="2245893" cy="214426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4644995"/>
              </p:ext>
            </p:extLst>
          </p:nvPr>
        </p:nvGraphicFramePr>
        <p:xfrm>
          <a:off x="11381995" y="10453883"/>
          <a:ext cx="7868375" cy="48881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4483">
                  <a:extLst>
                    <a:ext uri="{9D8B030D-6E8A-4147-A177-3AD203B41FA5}">
                      <a16:colId xmlns:a16="http://schemas.microsoft.com/office/drawing/2014/main" xmlns="" val="3242570396"/>
                    </a:ext>
                  </a:extLst>
                </a:gridCol>
                <a:gridCol w="1029754">
                  <a:extLst>
                    <a:ext uri="{9D8B030D-6E8A-4147-A177-3AD203B41FA5}">
                      <a16:colId xmlns:a16="http://schemas.microsoft.com/office/drawing/2014/main" xmlns="" val="1085340690"/>
                    </a:ext>
                  </a:extLst>
                </a:gridCol>
                <a:gridCol w="1069359">
                  <a:extLst>
                    <a:ext uri="{9D8B030D-6E8A-4147-A177-3AD203B41FA5}">
                      <a16:colId xmlns:a16="http://schemas.microsoft.com/office/drawing/2014/main" xmlns="" val="3586083213"/>
                    </a:ext>
                  </a:extLst>
                </a:gridCol>
                <a:gridCol w="1003351">
                  <a:extLst>
                    <a:ext uri="{9D8B030D-6E8A-4147-A177-3AD203B41FA5}">
                      <a16:colId xmlns:a16="http://schemas.microsoft.com/office/drawing/2014/main" xmlns="" val="503037395"/>
                    </a:ext>
                  </a:extLst>
                </a:gridCol>
                <a:gridCol w="1069359">
                  <a:extLst>
                    <a:ext uri="{9D8B030D-6E8A-4147-A177-3AD203B41FA5}">
                      <a16:colId xmlns:a16="http://schemas.microsoft.com/office/drawing/2014/main" xmlns="" val="2563739630"/>
                    </a:ext>
                  </a:extLst>
                </a:gridCol>
                <a:gridCol w="1069359">
                  <a:extLst>
                    <a:ext uri="{9D8B030D-6E8A-4147-A177-3AD203B41FA5}">
                      <a16:colId xmlns:a16="http://schemas.microsoft.com/office/drawing/2014/main" xmlns="" val="2385928268"/>
                    </a:ext>
                  </a:extLst>
                </a:gridCol>
                <a:gridCol w="1069359">
                  <a:extLst>
                    <a:ext uri="{9D8B030D-6E8A-4147-A177-3AD203B41FA5}">
                      <a16:colId xmlns:a16="http://schemas.microsoft.com/office/drawing/2014/main" xmlns="" val="2508250244"/>
                    </a:ext>
                  </a:extLst>
                </a:gridCol>
                <a:gridCol w="1003351">
                  <a:extLst>
                    <a:ext uri="{9D8B030D-6E8A-4147-A177-3AD203B41FA5}">
                      <a16:colId xmlns:a16="http://schemas.microsoft.com/office/drawing/2014/main" xmlns="" val="1163359853"/>
                    </a:ext>
                  </a:extLst>
                </a:gridCol>
              </a:tblGrid>
              <a:tr h="605815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 smtClean="0">
                          <a:effectLst/>
                        </a:rPr>
                        <a:t>Genes MS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Normoxia </a:t>
                      </a:r>
                      <a:r>
                        <a:rPr lang="en-US" sz="825" u="none" strike="noStrike" dirty="0" smtClean="0">
                          <a:effectLst/>
                        </a:rPr>
                        <a:t>Expression with C5AR blocking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p-value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 err="1">
                          <a:effectLst/>
                        </a:rPr>
                        <a:t>stdev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Genes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Hypoxia  </a:t>
                      </a:r>
                      <a:r>
                        <a:rPr lang="en-US" sz="825" u="none" strike="noStrike" dirty="0" smtClean="0">
                          <a:effectLst/>
                        </a:rPr>
                        <a:t>Expression with C5AR blocking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p-value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 err="1">
                          <a:effectLst/>
                        </a:rPr>
                        <a:t>stdev</a:t>
                      </a:r>
                      <a:endParaRPr lang="en-US" sz="825" b="0" i="0" u="none" strike="noStrike" dirty="0"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037660476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P38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0.911030377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0.00434705365811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0.02758411661787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P38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0.642502308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0.00017236296354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0.03066008460551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913127868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NFKB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0.475670449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0.00000862202357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0.01415298354971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NFKB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0.974402076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0.00242384309115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0.15047586649189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325206471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BMP1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0.647072929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0.00000966963899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0.01163281693552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BMP1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0.964387683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0.00021482507083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0.06606176590901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527993146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FGF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0.758098348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0.00177914675398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0.05090024322067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FGF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0.741601191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0.00290672965567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0.06322527327038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742605756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ON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0.473786405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0.00023598674799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0.04098545857914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ON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0.727448053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0.01800824422716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0.12545006205946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2225888436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DSPP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0.729187499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0.00066559141230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0.03925458141149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DSPP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2.247260633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0.00430457649713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0.29462450994025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311591488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RUNX2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0.671887114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0.00083963831139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0.04956694423832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RUNX2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0.972238252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0.00016496188713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0.05881949734388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4179617270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OSX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1.049617089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0.07539712476914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0.50350775607758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OSX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0.763807216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0.03426457709687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0.39275537895411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968107635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IL6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0.438098693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0.00001800941810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0.01874180940920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25" u="none" strike="noStrike">
                          <a:effectLst/>
                        </a:rPr>
                        <a:t>IL6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1.052669606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0.00242513677020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0.14849406462028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426855127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IL6-R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0.368064296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0.00017937829634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0.04104764453744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IL6-R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0.773183401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0.00041424811696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0.09350982735048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99750460"/>
                  </a:ext>
                </a:extLst>
              </a:tr>
              <a:tr h="389304"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DMP1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0.485216844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0.00287731579814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0.10201345800520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DMP1</a:t>
                      </a:r>
                      <a:endParaRPr lang="en-US" sz="825" b="1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1.687696007</a:t>
                      </a:r>
                      <a:endParaRPr lang="en-US" sz="825" b="1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>
                          <a:effectLst/>
                        </a:rPr>
                        <a:t>0.00190250271286</a:t>
                      </a:r>
                      <a:endParaRPr lang="en-US" sz="825" b="0" i="0" u="none" strike="noStrike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25" u="none" strike="noStrike" dirty="0">
                          <a:effectLst/>
                        </a:rPr>
                        <a:t>0.20604705238636</a:t>
                      </a:r>
                      <a:endParaRPr lang="en-US" sz="825" b="0" i="0" u="none" strike="noStrike" dirty="0">
                        <a:solidFill>
                          <a:srgbClr val="C00000"/>
                        </a:solidFill>
                        <a:effectLst/>
                        <a:latin typeface="Microsoft Sans Serif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739353725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6858000" y="-9128998"/>
            <a:ext cx="1371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/>
              <a:t>. </a:t>
            </a:r>
            <a:endParaRPr lang="en-US" sz="2000" dirty="0"/>
          </a:p>
        </p:txBody>
      </p:sp>
      <p:sp>
        <p:nvSpPr>
          <p:cNvPr id="47" name="Rectangle 16"/>
          <p:cNvSpPr txBox="1">
            <a:spLocks noChangeArrowheads="1"/>
          </p:cNvSpPr>
          <p:nvPr/>
        </p:nvSpPr>
        <p:spPr bwMode="auto">
          <a:xfrm rot="10800000" flipV="1">
            <a:off x="488281" y="8720043"/>
            <a:ext cx="9067800" cy="6858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Methods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17248580" y="6243292"/>
            <a:ext cx="1153026" cy="860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angle 16"/>
          <p:cNvSpPr txBox="1">
            <a:spLocks noChangeArrowheads="1"/>
          </p:cNvSpPr>
          <p:nvPr/>
        </p:nvSpPr>
        <p:spPr bwMode="auto">
          <a:xfrm>
            <a:off x="20955000" y="14249400"/>
            <a:ext cx="5943600" cy="5334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Acknowledgments 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4628394" y="7047909"/>
            <a:ext cx="1905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DPSCs 21 days from isolation passages 3/4</a:t>
            </a:r>
            <a:endParaRPr lang="en-US" sz="15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10058400" y="6248400"/>
            <a:ext cx="19812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Tooth Composition</a:t>
            </a:r>
            <a:endParaRPr lang="en-US" sz="15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9867899" y="9123103"/>
            <a:ext cx="2895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Pulp extraction and DPSC </a:t>
            </a:r>
            <a:endParaRPr lang="en-US" sz="15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18143620" y="8181874"/>
            <a:ext cx="2514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Real Time PCR </a:t>
            </a:r>
            <a:endParaRPr lang="en-US" sz="1500" b="1" dirty="0"/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12268200" y="6256421"/>
            <a:ext cx="216969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Rectangle 16"/>
          <p:cNvSpPr txBox="1">
            <a:spLocks noChangeArrowheads="1"/>
          </p:cNvSpPr>
          <p:nvPr/>
        </p:nvSpPr>
        <p:spPr bwMode="auto">
          <a:xfrm>
            <a:off x="20974050" y="9249338"/>
            <a:ext cx="5943600" cy="3231775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spcBef>
                <a:spcPct val="20000"/>
              </a:spcBef>
              <a:defRPr/>
            </a:pPr>
            <a:r>
              <a:rPr lang="en-US" sz="2000" dirty="0" smtClean="0">
                <a:solidFill>
                  <a:srgbClr val="000000"/>
                </a:solidFill>
                <a:latin typeface="Calibri"/>
                <a:cs typeface="Calibri"/>
              </a:rPr>
              <a:t>C5a plays a positive role in </a:t>
            </a:r>
            <a:r>
              <a:rPr lang="en-US" sz="2000" dirty="0" err="1" smtClean="0">
                <a:solidFill>
                  <a:srgbClr val="000000"/>
                </a:solidFill>
                <a:latin typeface="Calibri"/>
                <a:cs typeface="Calibri"/>
              </a:rPr>
              <a:t>odontogenic</a:t>
            </a:r>
            <a:r>
              <a:rPr lang="en-US" sz="2000" dirty="0" smtClean="0">
                <a:solidFill>
                  <a:srgbClr val="000000"/>
                </a:solidFill>
                <a:latin typeface="Calibri"/>
                <a:cs typeface="Calibri"/>
              </a:rPr>
              <a:t> differentiation of DPSCs. As seen in figure 1,  the important odontogenic differentiation gene markers, BMP1, ON, RUNX2, DSPP, have all increased relative to the control. </a:t>
            </a:r>
            <a:r>
              <a:rPr lang="en-US" sz="2000" dirty="0"/>
              <a:t>Our results demonstrate that C5a constitutes a positive regulator of the odontogenic DPSC differentiation and </a:t>
            </a:r>
            <a:r>
              <a:rPr lang="it-IT" sz="2000" dirty="0" err="1"/>
              <a:t>identified</a:t>
            </a:r>
            <a:r>
              <a:rPr lang="it-IT" sz="2000" dirty="0"/>
              <a:t> the C5a </a:t>
            </a:r>
            <a:r>
              <a:rPr lang="it-IT" sz="2000" dirty="0" err="1"/>
              <a:t>as</a:t>
            </a:r>
            <a:r>
              <a:rPr lang="it-IT" sz="2000" dirty="0"/>
              <a:t> a </a:t>
            </a:r>
            <a:r>
              <a:rPr lang="it-IT" sz="2000" dirty="0" err="1"/>
              <a:t>key</a:t>
            </a:r>
            <a:r>
              <a:rPr lang="it-IT" sz="2000" dirty="0"/>
              <a:t> </a:t>
            </a:r>
            <a:r>
              <a:rPr lang="it-IT" sz="2000" dirty="0" err="1"/>
              <a:t>initial</a:t>
            </a:r>
            <a:r>
              <a:rPr lang="it-IT" sz="2000" dirty="0"/>
              <a:t> </a:t>
            </a:r>
            <a:r>
              <a:rPr lang="it-IT" sz="2000" dirty="0" err="1"/>
              <a:t>signal</a:t>
            </a:r>
            <a:r>
              <a:rPr lang="it-IT" sz="2000" dirty="0"/>
              <a:t> to control </a:t>
            </a:r>
            <a:r>
              <a:rPr lang="it-IT" sz="2000" dirty="0" err="1"/>
              <a:t>odontogenic</a:t>
            </a:r>
            <a:r>
              <a:rPr lang="it-IT" sz="2000" dirty="0"/>
              <a:t> DPSC </a:t>
            </a:r>
            <a:r>
              <a:rPr lang="it-IT" sz="2000" dirty="0" err="1"/>
              <a:t>differentiation</a:t>
            </a:r>
            <a:r>
              <a:rPr lang="it-IT" sz="2000" dirty="0" smtClean="0"/>
              <a:t>.</a:t>
            </a:r>
            <a:endParaRPr lang="en-US" sz="2000" dirty="0"/>
          </a:p>
        </p:txBody>
      </p:sp>
      <p:sp>
        <p:nvSpPr>
          <p:cNvPr id="96" name="TextBox 95"/>
          <p:cNvSpPr txBox="1"/>
          <p:nvPr/>
        </p:nvSpPr>
        <p:spPr>
          <a:xfrm>
            <a:off x="18991791" y="12736381"/>
            <a:ext cx="176011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Table 1 </a:t>
            </a:r>
            <a:endParaRPr lang="en-US" sz="1500" b="1" dirty="0"/>
          </a:p>
        </p:txBody>
      </p:sp>
      <p:graphicFrame>
        <p:nvGraphicFramePr>
          <p:cNvPr id="57" name="Chart 5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1224080"/>
              </p:ext>
            </p:extLst>
          </p:nvPr>
        </p:nvGraphicFramePr>
        <p:xfrm>
          <a:off x="20955000" y="3752788"/>
          <a:ext cx="6260991" cy="418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8" name="TextBox 57"/>
          <p:cNvSpPr txBox="1"/>
          <p:nvPr/>
        </p:nvSpPr>
        <p:spPr>
          <a:xfrm>
            <a:off x="22802850" y="7481051"/>
            <a:ext cx="2286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 smtClean="0"/>
              <a:t>Figure 1</a:t>
            </a:r>
            <a:endParaRPr lang="en-US" sz="1500" b="1" dirty="0"/>
          </a:p>
        </p:txBody>
      </p:sp>
      <p:sp>
        <p:nvSpPr>
          <p:cNvPr id="59" name="Rectangle 16"/>
          <p:cNvSpPr txBox="1">
            <a:spLocks noChangeArrowheads="1"/>
          </p:cNvSpPr>
          <p:nvPr/>
        </p:nvSpPr>
        <p:spPr bwMode="auto">
          <a:xfrm>
            <a:off x="20974050" y="2919663"/>
            <a:ext cx="5943600" cy="685800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vert="horz" wrap="square" lIns="260774" tIns="260774" rIns="260774" bIns="260774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Palatino Linotype" pitchFamily="18" charset="0"/>
              </a:rPr>
              <a:t>Gene Expression</a:t>
            </a:r>
            <a:endParaRPr lang="en-US" sz="4000" b="1" dirty="0">
              <a:solidFill>
                <a:srgbClr val="002060"/>
              </a:solidFill>
              <a:latin typeface="Palatino Linotype" pitchFamily="18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119" y="7247"/>
            <a:ext cx="2022238" cy="2742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12009</TotalTime>
  <Words>781</Words>
  <Application>Microsoft Office PowerPoint</Application>
  <PresentationFormat>Custom</PresentationFormat>
  <Paragraphs>133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Adam Paberzs</dc:creator>
  <cp:lastModifiedBy>Nivedita samalla</cp:lastModifiedBy>
  <cp:revision>89</cp:revision>
  <dcterms:created xsi:type="dcterms:W3CDTF">2010-12-10T16:28:36Z</dcterms:created>
  <dcterms:modified xsi:type="dcterms:W3CDTF">2017-10-24T16:29:14Z</dcterms:modified>
</cp:coreProperties>
</file>