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Lst>
  <p:sldSz cx="6858000" cy="9144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236" y="-78"/>
      </p:cViewPr>
      <p:guideLst>
        <p:guide orient="horz" pos="2880"/>
        <p:guide pos="216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Administrateur\Bureau\ar\Classeur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pc\Desktop\ar\classuer%20microbiologi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fr-FR"/>
  <c:style val="25"/>
  <c:chart>
    <c:plotArea>
      <c:layout>
        <c:manualLayout>
          <c:layoutTarget val="inner"/>
          <c:xMode val="edge"/>
          <c:yMode val="edge"/>
          <c:x val="0.18774374921754619"/>
          <c:y val="8.363524635865606E-2"/>
          <c:w val="0.62947689034236742"/>
          <c:h val="0.80514687564504994"/>
        </c:manualLayout>
      </c:layout>
      <c:barChart>
        <c:barDir val="col"/>
        <c:grouping val="clustered"/>
        <c:ser>
          <c:idx val="0"/>
          <c:order val="0"/>
          <c:tx>
            <c:strRef>
              <c:f>Feuil8!$A$7</c:f>
              <c:strCache>
                <c:ptCount val="1"/>
                <c:pt idx="0">
                  <c:v>D15</c:v>
                </c:pt>
              </c:strCache>
            </c:strRef>
          </c:tx>
          <c:errBars>
            <c:errBarType val="plus"/>
            <c:errValType val="fixedVal"/>
            <c:val val="0.1"/>
          </c:errBars>
          <c:cat>
            <c:strRef>
              <c:f>Feuil8!$B$6:$C$6</c:f>
              <c:strCache>
                <c:ptCount val="2"/>
                <c:pt idx="0">
                  <c:v>   TG</c:v>
                </c:pt>
                <c:pt idx="1">
                  <c:v>CG</c:v>
                </c:pt>
              </c:strCache>
            </c:strRef>
          </c:cat>
          <c:val>
            <c:numRef>
              <c:f>Feuil8!$B$7:$C$7</c:f>
              <c:numCache>
                <c:formatCode>General</c:formatCode>
                <c:ptCount val="2"/>
                <c:pt idx="0">
                  <c:v>-0.9640000000000003</c:v>
                </c:pt>
                <c:pt idx="1">
                  <c:v>0.37300000000000016</c:v>
                </c:pt>
              </c:numCache>
            </c:numRef>
          </c:val>
        </c:ser>
        <c:ser>
          <c:idx val="1"/>
          <c:order val="1"/>
          <c:tx>
            <c:strRef>
              <c:f>Feuil8!$A$8</c:f>
              <c:strCache>
                <c:ptCount val="1"/>
                <c:pt idx="0">
                  <c:v>D30</c:v>
                </c:pt>
              </c:strCache>
            </c:strRef>
          </c:tx>
          <c:errBars>
            <c:errBarType val="plus"/>
            <c:errValType val="percentage"/>
            <c:val val="5"/>
          </c:errBars>
          <c:cat>
            <c:strRef>
              <c:f>Feuil8!$B$6:$C$6</c:f>
              <c:strCache>
                <c:ptCount val="2"/>
                <c:pt idx="0">
                  <c:v>   TG</c:v>
                </c:pt>
                <c:pt idx="1">
                  <c:v>CG</c:v>
                </c:pt>
              </c:strCache>
            </c:strRef>
          </c:cat>
          <c:val>
            <c:numRef>
              <c:f>Feuil8!$B$8:$C$8</c:f>
              <c:numCache>
                <c:formatCode>General</c:formatCode>
                <c:ptCount val="2"/>
                <c:pt idx="0">
                  <c:v>2.0059999999999998</c:v>
                </c:pt>
                <c:pt idx="1">
                  <c:v>2.0499999999999998</c:v>
                </c:pt>
              </c:numCache>
            </c:numRef>
          </c:val>
        </c:ser>
        <c:axId val="63167488"/>
        <c:axId val="63575552"/>
      </c:barChart>
      <c:catAx>
        <c:axId val="63167488"/>
        <c:scaling>
          <c:orientation val="minMax"/>
        </c:scaling>
        <c:axPos val="b"/>
        <c:tickLblPos val="nextTo"/>
        <c:crossAx val="63575552"/>
        <c:crosses val="autoZero"/>
        <c:auto val="1"/>
        <c:lblAlgn val="ctr"/>
        <c:lblOffset val="100"/>
      </c:catAx>
      <c:valAx>
        <c:axId val="63575552"/>
        <c:scaling>
          <c:orientation val="minMax"/>
        </c:scaling>
        <c:axPos val="l"/>
        <c:majorGridlines/>
        <c:minorGridlines/>
        <c:title>
          <c:tx>
            <c:rich>
              <a:bodyPr rot="-5400000" vert="horz"/>
              <a:lstStyle/>
              <a:p>
                <a:pPr>
                  <a:defRPr/>
                </a:pPr>
                <a:r>
                  <a:rPr lang="en-US"/>
                  <a:t>weight benefit (g / kg / D </a:t>
                </a:r>
              </a:p>
            </c:rich>
          </c:tx>
          <c:layout>
            <c:manualLayout>
              <c:xMode val="edge"/>
              <c:yMode val="edge"/>
              <c:x val="1.0062950224580751E-2"/>
              <c:y val="0.13924836921526357"/>
            </c:manualLayout>
          </c:layout>
        </c:title>
        <c:numFmt formatCode="General" sourceLinked="1"/>
        <c:tickLblPos val="nextTo"/>
        <c:crossAx val="63167488"/>
        <c:crosses val="autoZero"/>
        <c:crossBetween val="between"/>
      </c:valAx>
    </c:plotArea>
    <c:legend>
      <c:legendPos val="r"/>
      <c:layout/>
    </c:legend>
    <c:plotVisOnly val="1"/>
  </c:chart>
  <c:spPr>
    <a:solidFill>
      <a:schemeClr val="lt1"/>
    </a:solidFill>
    <a:ln w="25400"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fr-FR"/>
  <c:style val="26"/>
  <c:chart>
    <c:autoTitleDeleted val="1"/>
    <c:plotArea>
      <c:layout>
        <c:manualLayout>
          <c:layoutTarget val="inner"/>
          <c:xMode val="edge"/>
          <c:yMode val="edge"/>
          <c:x val="0.12771156691833269"/>
          <c:y val="0.12749767817484353"/>
          <c:w val="0.66497845176760362"/>
          <c:h val="0.65225245305875323"/>
        </c:manualLayout>
      </c:layout>
      <c:barChart>
        <c:barDir val="col"/>
        <c:grouping val="clustered"/>
        <c:ser>
          <c:idx val="0"/>
          <c:order val="0"/>
          <c:tx>
            <c:strRef>
              <c:f>Feuil6!$C$24</c:f>
              <c:strCache>
                <c:ptCount val="1"/>
                <c:pt idx="0">
                  <c:v> flore totale</c:v>
                </c:pt>
              </c:strCache>
            </c:strRef>
          </c:tx>
          <c:errBars>
            <c:errBarType val="both"/>
            <c:errValType val="stdDev"/>
            <c:val val="1"/>
          </c:errBars>
          <c:cat>
            <c:strRef>
              <c:f>Feuil6!$A$25:$A$27</c:f>
              <c:strCache>
                <c:ptCount val="3"/>
                <c:pt idx="0">
                  <c:v>J0</c:v>
                </c:pt>
                <c:pt idx="1">
                  <c:v>J15</c:v>
                </c:pt>
                <c:pt idx="2">
                  <c:v>J30</c:v>
                </c:pt>
              </c:strCache>
            </c:strRef>
          </c:cat>
          <c:val>
            <c:numRef>
              <c:f>Feuil6!$C$25:$C$27</c:f>
              <c:numCache>
                <c:formatCode>General</c:formatCode>
                <c:ptCount val="3"/>
                <c:pt idx="0">
                  <c:v>4.8499999999999996</c:v>
                </c:pt>
                <c:pt idx="1">
                  <c:v>4.8199999999999985</c:v>
                </c:pt>
                <c:pt idx="2">
                  <c:v>5.23</c:v>
                </c:pt>
              </c:numCache>
            </c:numRef>
          </c:val>
        </c:ser>
        <c:ser>
          <c:idx val="1"/>
          <c:order val="1"/>
          <c:tx>
            <c:strRef>
              <c:f>Feuil6!$E$24</c:f>
              <c:strCache>
                <c:ptCount val="1"/>
                <c:pt idx="0">
                  <c:v>enterobactéries</c:v>
                </c:pt>
              </c:strCache>
            </c:strRef>
          </c:tx>
          <c:errBars>
            <c:errBarType val="both"/>
            <c:errValType val="percentage"/>
            <c:val val="5"/>
          </c:errBars>
          <c:cat>
            <c:strRef>
              <c:f>Feuil6!$A$25:$A$27</c:f>
              <c:strCache>
                <c:ptCount val="3"/>
                <c:pt idx="0">
                  <c:v>J0</c:v>
                </c:pt>
                <c:pt idx="1">
                  <c:v>J15</c:v>
                </c:pt>
                <c:pt idx="2">
                  <c:v>J30</c:v>
                </c:pt>
              </c:strCache>
            </c:strRef>
          </c:cat>
          <c:val>
            <c:numRef>
              <c:f>Feuil6!$E$25:$E$27</c:f>
              <c:numCache>
                <c:formatCode>General</c:formatCode>
                <c:ptCount val="3"/>
                <c:pt idx="0">
                  <c:v>6.96</c:v>
                </c:pt>
                <c:pt idx="1">
                  <c:v>7.01</c:v>
                </c:pt>
                <c:pt idx="2">
                  <c:v>6.89</c:v>
                </c:pt>
              </c:numCache>
            </c:numRef>
          </c:val>
        </c:ser>
        <c:ser>
          <c:idx val="2"/>
          <c:order val="2"/>
          <c:tx>
            <c:strRef>
              <c:f>Feuil6!$G$24</c:f>
              <c:strCache>
                <c:ptCount val="1"/>
                <c:pt idx="0">
                  <c:v>enterocoques</c:v>
                </c:pt>
              </c:strCache>
            </c:strRef>
          </c:tx>
          <c:errBars>
            <c:errBarType val="both"/>
            <c:errValType val="stdDev"/>
            <c:val val="1"/>
          </c:errBars>
          <c:cat>
            <c:strRef>
              <c:f>Feuil6!$A$25:$A$27</c:f>
              <c:strCache>
                <c:ptCount val="3"/>
                <c:pt idx="0">
                  <c:v>J0</c:v>
                </c:pt>
                <c:pt idx="1">
                  <c:v>J15</c:v>
                </c:pt>
                <c:pt idx="2">
                  <c:v>J30</c:v>
                </c:pt>
              </c:strCache>
            </c:strRef>
          </c:cat>
          <c:val>
            <c:numRef>
              <c:f>Feuil6!$G$25:$G$27</c:f>
              <c:numCache>
                <c:formatCode>General</c:formatCode>
                <c:ptCount val="3"/>
                <c:pt idx="0">
                  <c:v>6.01</c:v>
                </c:pt>
                <c:pt idx="1">
                  <c:v>6.17</c:v>
                </c:pt>
                <c:pt idx="2">
                  <c:v>6.2700000000000014</c:v>
                </c:pt>
              </c:numCache>
            </c:numRef>
          </c:val>
        </c:ser>
        <c:ser>
          <c:idx val="3"/>
          <c:order val="3"/>
          <c:tx>
            <c:strRef>
              <c:f>Feuil6!$I$24</c:f>
              <c:strCache>
                <c:ptCount val="1"/>
                <c:pt idx="0">
                  <c:v>staphylocoques</c:v>
                </c:pt>
              </c:strCache>
            </c:strRef>
          </c:tx>
          <c:errBars>
            <c:errBarType val="both"/>
            <c:errValType val="stdDev"/>
            <c:val val="1"/>
          </c:errBars>
          <c:cat>
            <c:strRef>
              <c:f>Feuil6!$A$25:$A$27</c:f>
              <c:strCache>
                <c:ptCount val="3"/>
                <c:pt idx="0">
                  <c:v>J0</c:v>
                </c:pt>
                <c:pt idx="1">
                  <c:v>J15</c:v>
                </c:pt>
                <c:pt idx="2">
                  <c:v>J30</c:v>
                </c:pt>
              </c:strCache>
            </c:strRef>
          </c:cat>
          <c:val>
            <c:numRef>
              <c:f>Feuil6!$I$25:$I$27</c:f>
              <c:numCache>
                <c:formatCode>General</c:formatCode>
                <c:ptCount val="3"/>
                <c:pt idx="0">
                  <c:v>6.1</c:v>
                </c:pt>
                <c:pt idx="1">
                  <c:v>6.3</c:v>
                </c:pt>
                <c:pt idx="2">
                  <c:v>6.7</c:v>
                </c:pt>
              </c:numCache>
            </c:numRef>
          </c:val>
        </c:ser>
        <c:ser>
          <c:idx val="4"/>
          <c:order val="4"/>
          <c:tx>
            <c:strRef>
              <c:f>Feuil6!$K$24</c:f>
              <c:strCache>
                <c:ptCount val="1"/>
                <c:pt idx="0">
                  <c:v>Clostridium</c:v>
                </c:pt>
              </c:strCache>
            </c:strRef>
          </c:tx>
          <c:errBars>
            <c:errBarType val="both"/>
            <c:errValType val="percentage"/>
            <c:val val="5"/>
          </c:errBars>
          <c:cat>
            <c:strRef>
              <c:f>Feuil6!$A$25:$A$27</c:f>
              <c:strCache>
                <c:ptCount val="3"/>
                <c:pt idx="0">
                  <c:v>J0</c:v>
                </c:pt>
                <c:pt idx="1">
                  <c:v>J15</c:v>
                </c:pt>
                <c:pt idx="2">
                  <c:v>J30</c:v>
                </c:pt>
              </c:strCache>
            </c:strRef>
          </c:cat>
          <c:val>
            <c:numRef>
              <c:f>Feuil6!$K$25:$K$27</c:f>
              <c:numCache>
                <c:formatCode>General</c:formatCode>
                <c:ptCount val="3"/>
                <c:pt idx="0">
                  <c:v>4.3599999999999985</c:v>
                </c:pt>
                <c:pt idx="1">
                  <c:v>3.36</c:v>
                </c:pt>
                <c:pt idx="2">
                  <c:v>4.2699999999999996</c:v>
                </c:pt>
              </c:numCache>
            </c:numRef>
          </c:val>
        </c:ser>
        <c:ser>
          <c:idx val="5"/>
          <c:order val="5"/>
          <c:tx>
            <c:strRef>
              <c:f>Feuil6!$M$24</c:f>
              <c:strCache>
                <c:ptCount val="1"/>
                <c:pt idx="0">
                  <c:v>Lactobacteria </c:v>
                </c:pt>
              </c:strCache>
            </c:strRef>
          </c:tx>
          <c:errBars>
            <c:errBarType val="both"/>
            <c:errValType val="percentage"/>
            <c:val val="5"/>
          </c:errBars>
          <c:cat>
            <c:strRef>
              <c:f>Feuil6!$A$25:$A$27</c:f>
              <c:strCache>
                <c:ptCount val="3"/>
                <c:pt idx="0">
                  <c:v>J0</c:v>
                </c:pt>
                <c:pt idx="1">
                  <c:v>J15</c:v>
                </c:pt>
                <c:pt idx="2">
                  <c:v>J30</c:v>
                </c:pt>
              </c:strCache>
            </c:strRef>
          </c:cat>
          <c:val>
            <c:numRef>
              <c:f>Feuil6!$M$25:$M$27</c:f>
              <c:numCache>
                <c:formatCode>General</c:formatCode>
                <c:ptCount val="3"/>
                <c:pt idx="0">
                  <c:v>1.3</c:v>
                </c:pt>
                <c:pt idx="1">
                  <c:v>1.3</c:v>
                </c:pt>
                <c:pt idx="2">
                  <c:v>1.32</c:v>
                </c:pt>
              </c:numCache>
            </c:numRef>
          </c:val>
        </c:ser>
        <c:ser>
          <c:idx val="6"/>
          <c:order val="6"/>
          <c:tx>
            <c:strRef>
              <c:f>Feuil6!$N$24</c:f>
              <c:strCache>
                <c:ptCount val="1"/>
                <c:pt idx="0">
                  <c:v>Levure</c:v>
                </c:pt>
              </c:strCache>
            </c:strRef>
          </c:tx>
          <c:errBars>
            <c:errBarType val="both"/>
            <c:errValType val="stdDev"/>
            <c:val val="1"/>
          </c:errBars>
          <c:cat>
            <c:strRef>
              <c:f>Feuil6!$A$25:$A$27</c:f>
              <c:strCache>
                <c:ptCount val="3"/>
                <c:pt idx="0">
                  <c:v>J0</c:v>
                </c:pt>
                <c:pt idx="1">
                  <c:v>J15</c:v>
                </c:pt>
                <c:pt idx="2">
                  <c:v>J30</c:v>
                </c:pt>
              </c:strCache>
            </c:strRef>
          </c:cat>
          <c:val>
            <c:numRef>
              <c:f>Feuil6!$N$25:$N$27</c:f>
              <c:numCache>
                <c:formatCode>General</c:formatCode>
                <c:ptCount val="3"/>
                <c:pt idx="0">
                  <c:v>1.02</c:v>
                </c:pt>
                <c:pt idx="1">
                  <c:v>1</c:v>
                </c:pt>
                <c:pt idx="2">
                  <c:v>0.9</c:v>
                </c:pt>
              </c:numCache>
            </c:numRef>
          </c:val>
        </c:ser>
        <c:axId val="84749312"/>
        <c:axId val="86298624"/>
      </c:barChart>
      <c:catAx>
        <c:axId val="84749312"/>
        <c:scaling>
          <c:orientation val="minMax"/>
        </c:scaling>
        <c:axPos val="b"/>
        <c:title>
          <c:tx>
            <c:rich>
              <a:bodyPr/>
              <a:lstStyle/>
              <a:p>
                <a:pPr>
                  <a:defRPr/>
                </a:pPr>
                <a:r>
                  <a:rPr lang="en-US"/>
                  <a:t>DAYS OF SIMPLING (D)</a:t>
                </a:r>
              </a:p>
            </c:rich>
          </c:tx>
          <c:layout/>
        </c:title>
        <c:tickLblPos val="nextTo"/>
        <c:crossAx val="86298624"/>
        <c:crosses val="autoZero"/>
        <c:auto val="1"/>
        <c:lblAlgn val="ctr"/>
        <c:lblOffset val="100"/>
      </c:catAx>
      <c:valAx>
        <c:axId val="86298624"/>
        <c:scaling>
          <c:orientation val="minMax"/>
        </c:scaling>
        <c:axPos val="l"/>
        <c:majorGridlines/>
        <c:title>
          <c:tx>
            <c:rich>
              <a:bodyPr rot="-5400000" vert="horz"/>
              <a:lstStyle/>
              <a:p>
                <a:pPr>
                  <a:defRPr/>
                </a:pPr>
                <a:r>
                  <a:rPr lang="en-US"/>
                  <a:t>Log UFC/g</a:t>
                </a:r>
              </a:p>
            </c:rich>
          </c:tx>
          <c:layout/>
        </c:title>
        <c:numFmt formatCode="General" sourceLinked="1"/>
        <c:tickLblPos val="nextTo"/>
        <c:crossAx val="84749312"/>
        <c:crosses val="autoZero"/>
        <c:crossBetween val="between"/>
      </c:valAx>
    </c:plotArea>
    <c:legend>
      <c:legendPos val="r"/>
      <c:layout>
        <c:manualLayout>
          <c:xMode val="edge"/>
          <c:yMode val="edge"/>
          <c:x val="0.76882168220461566"/>
          <c:y val="4.325274046626524E-2"/>
          <c:w val="0.23117831779538434"/>
          <c:h val="0.75648142445197242"/>
        </c:manualLayout>
      </c:layout>
      <c:txPr>
        <a:bodyPr/>
        <a:lstStyle/>
        <a:p>
          <a:pPr>
            <a:defRPr sz="800">
              <a:latin typeface="Times New Roman" pitchFamily="18" charset="0"/>
              <a:cs typeface="Times New Roman" pitchFamily="18" charset="0"/>
            </a:defRPr>
          </a:pPr>
          <a:endParaRPr lang="fr-FR"/>
        </a:p>
      </c:txPr>
    </c:legend>
    <c:plotVisOnly val="1"/>
  </c:chart>
  <c:spPr>
    <a:solidFill>
      <a:schemeClr val="lt1"/>
    </a:solidFill>
    <a:ln w="25400"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14350" y="2840568"/>
            <a:ext cx="5829300" cy="1960033"/>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735" y="5875867"/>
            <a:ext cx="5829300" cy="1816100"/>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64067"/>
            <a:ext cx="2256235" cy="154940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216" y="6400800"/>
            <a:ext cx="4114800" cy="755651"/>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50" y="366185"/>
            <a:ext cx="1543050" cy="7802033"/>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342900" y="366185"/>
            <a:ext cx="4514850" cy="7802033"/>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20/09/2017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AA309A6D-C09C-4548-B29A-6CF363A7E532}" type="datetimeFigureOut">
              <a:rPr lang="fr-FR" smtClean="0"/>
              <a:pPr/>
              <a:t>20/09/2017</a:t>
            </a:fld>
            <a:endParaRPr lang="fr-BE"/>
          </a:p>
        </p:txBody>
      </p:sp>
      <p:sp>
        <p:nvSpPr>
          <p:cNvPr id="5" name="Espace réservé du pied de page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3.png"/><Relationship Id="rId7"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chart" Target="../charts/chart1.xml"/><Relationship Id="rId5" Type="http://schemas.openxmlformats.org/officeDocument/2006/relationships/image" Target="../media/image4.png"/><Relationship Id="rId10" Type="http://schemas.openxmlformats.org/officeDocument/2006/relationships/chart" Target="../charts/chart2.xml"/><Relationship Id="rId4" Type="http://schemas.openxmlformats.org/officeDocument/2006/relationships/hyperlink" Target="http://fr.pons.com/traduction/anglais-fran%C3%A7ais/Clinical" TargetMode="External"/><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357298" y="142844"/>
            <a:ext cx="4500000" cy="396000"/>
          </a:xfrm>
          <a:prstGeom prst="round2DiagRect">
            <a:avLst/>
          </a:prstGeom>
          <a:ln/>
        </p:spPr>
        <p:style>
          <a:lnRef idx="2">
            <a:schemeClr val="accent5"/>
          </a:lnRef>
          <a:fillRef idx="1">
            <a:schemeClr val="lt1"/>
          </a:fillRef>
          <a:effectRef idx="0">
            <a:schemeClr val="accent5"/>
          </a:effectRef>
          <a:fontRef idx="minor">
            <a:schemeClr val="dk1"/>
          </a:fontRef>
        </p:style>
        <p:txBody>
          <a:bodyPr>
            <a:noAutofit/>
          </a:bodyPr>
          <a:lstStyle/>
          <a:p>
            <a:r>
              <a:rPr lang="fr-FR" sz="1400" dirty="0" smtClean="0">
                <a:latin typeface="Times New Roman" pitchFamily="18" charset="0"/>
                <a:cs typeface="Times New Roman" pitchFamily="18" charset="0"/>
              </a:rPr>
              <a:t>Characterisation of the impact of renutrition milk on Clinical profil and intestinal </a:t>
            </a:r>
            <a:r>
              <a:rPr lang="fr-FR" sz="1400" dirty="0" err="1" smtClean="0">
                <a:latin typeface="Times New Roman" pitchFamily="18" charset="0"/>
                <a:cs typeface="Times New Roman" pitchFamily="18" charset="0"/>
              </a:rPr>
              <a:t>flora</a:t>
            </a:r>
            <a:r>
              <a:rPr lang="fr-FR" sz="1400" dirty="0" smtClean="0">
                <a:latin typeface="Times New Roman" pitchFamily="18" charset="0"/>
                <a:cs typeface="Times New Roman" pitchFamily="18" charset="0"/>
              </a:rPr>
              <a:t> of </a:t>
            </a:r>
            <a:r>
              <a:rPr lang="fr-FR" sz="1400" dirty="0" err="1" smtClean="0">
                <a:latin typeface="Times New Roman" pitchFamily="18" charset="0"/>
                <a:cs typeface="Times New Roman" pitchFamily="18" charset="0"/>
              </a:rPr>
              <a:t>malnourish</a:t>
            </a:r>
            <a:r>
              <a:rPr lang="fr-FR" sz="1400" dirty="0" smtClean="0">
                <a:latin typeface="Times New Roman" pitchFamily="18" charset="0"/>
                <a:cs typeface="Times New Roman" pitchFamily="18" charset="0"/>
              </a:rPr>
              <a:t> </a:t>
            </a:r>
            <a:r>
              <a:rPr lang="fr-FR" sz="1400" dirty="0" err="1" smtClean="0">
                <a:latin typeface="Times New Roman" pitchFamily="18" charset="0"/>
                <a:cs typeface="Times New Roman" pitchFamily="18" charset="0"/>
              </a:rPr>
              <a:t>children</a:t>
            </a:r>
            <a:r>
              <a:rPr lang="fr-FR" sz="1400" dirty="0" smtClean="0">
                <a:latin typeface="Times New Roman" pitchFamily="18" charset="0"/>
                <a:cs typeface="Times New Roman" pitchFamily="18" charset="0"/>
              </a:rPr>
              <a:t> </a:t>
            </a:r>
            <a:endParaRPr lang="fr-FR" sz="1400" dirty="0">
              <a:latin typeface="Times New Roman" pitchFamily="18" charset="0"/>
              <a:cs typeface="Times New Roman" pitchFamily="18" charset="0"/>
            </a:endParaRPr>
          </a:p>
        </p:txBody>
      </p:sp>
      <p:sp>
        <p:nvSpPr>
          <p:cNvPr id="3" name="Sous-titre 2"/>
          <p:cNvSpPr>
            <a:spLocks noGrp="1"/>
          </p:cNvSpPr>
          <p:nvPr>
            <p:ph type="subTitle" idx="1"/>
          </p:nvPr>
        </p:nvSpPr>
        <p:spPr>
          <a:xfrm>
            <a:off x="3990974" y="8856000"/>
            <a:ext cx="2867025" cy="288000"/>
          </a:xfrm>
        </p:spPr>
        <p:txBody>
          <a:bodyPr>
            <a:normAutofit fontScale="70000" lnSpcReduction="20000"/>
          </a:bodyPr>
          <a:lstStyle/>
          <a:p>
            <a:pPr algn="r"/>
            <a:r>
              <a:rPr lang="fr-FR" sz="1100" b="1" dirty="0" smtClean="0">
                <a:solidFill>
                  <a:schemeClr val="tx1"/>
                </a:solidFill>
                <a:latin typeface="Times New Roman" pitchFamily="18" charset="0"/>
                <a:cs typeface="Times New Roman" pitchFamily="18" charset="0"/>
              </a:rPr>
              <a:t>7th annual Congress on Clinical </a:t>
            </a:r>
            <a:r>
              <a:rPr lang="fr-FR" sz="1100" b="1" dirty="0" smtClean="0">
                <a:solidFill>
                  <a:schemeClr val="tx1"/>
                </a:solidFill>
                <a:latin typeface="Times New Roman" pitchFamily="18" charset="0"/>
                <a:cs typeface="Times New Roman" pitchFamily="18" charset="0"/>
              </a:rPr>
              <a:t>Microbiology. September </a:t>
            </a:r>
            <a:r>
              <a:rPr lang="fr-FR" sz="1100" b="1" dirty="0" smtClean="0">
                <a:solidFill>
                  <a:schemeClr val="tx1"/>
                </a:solidFill>
                <a:latin typeface="Times New Roman" pitchFamily="18" charset="0"/>
                <a:cs typeface="Times New Roman" pitchFamily="18" charset="0"/>
              </a:rPr>
              <a:t>25-26,2017.Chicago, Illinois, USA</a:t>
            </a:r>
            <a:r>
              <a:rPr lang="fr-FR" sz="1100" b="1" dirty="0" smtClean="0">
                <a:latin typeface="Times New Roman" pitchFamily="18" charset="0"/>
                <a:cs typeface="Times New Roman" pitchFamily="18" charset="0"/>
              </a:rPr>
              <a:t>.</a:t>
            </a:r>
            <a:endParaRPr lang="fr-FR" sz="1100" b="1" dirty="0">
              <a:latin typeface="Times New Roman" pitchFamily="18" charset="0"/>
              <a:cs typeface="Times New Roman" pitchFamily="18" charset="0"/>
            </a:endParaRPr>
          </a:p>
        </p:txBody>
      </p:sp>
      <p:pic>
        <p:nvPicPr>
          <p:cNvPr id="4" name="Image 3" descr="http://www.freelogoservices.com/api/main/images/1j+ojVVCOMkX9Wyrexe4hGfV...IH9z3RZxBzAsmAtdE0Ytlw90nE72qs...+PQ...KxwA9w9exBkOZINj0WU+BI0Ujx9s+zmPMIpB"/>
          <p:cNvPicPr/>
          <p:nvPr/>
        </p:nvPicPr>
        <p:blipFill>
          <a:blip r:embed="rId2"/>
          <a:srcRect/>
          <a:stretch>
            <a:fillRect/>
          </a:stretch>
        </p:blipFill>
        <p:spPr bwMode="auto">
          <a:xfrm>
            <a:off x="5786454" y="0"/>
            <a:ext cx="1071546" cy="792000"/>
          </a:xfrm>
          <a:prstGeom prst="ellipse">
            <a:avLst/>
          </a:prstGeom>
          <a:ln>
            <a:noFill/>
          </a:ln>
          <a:effectLst>
            <a:softEdge rad="112500"/>
          </a:effectLst>
        </p:spPr>
      </p:pic>
      <p:sp>
        <p:nvSpPr>
          <p:cNvPr id="1025" name="Rectangle 1"/>
          <p:cNvSpPr>
            <a:spLocks noChangeArrowheads="1"/>
          </p:cNvSpPr>
          <p:nvPr/>
        </p:nvSpPr>
        <p:spPr bwMode="auto">
          <a:xfrm>
            <a:off x="0" y="500034"/>
            <a:ext cx="642939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tabLst>
                <a:tab pos="1711325" algn="l"/>
              </a:tabLst>
            </a:pPr>
            <a:r>
              <a:rPr kumimoji="0" lang="en-US"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 BELGHARBI</a:t>
            </a:r>
            <a:r>
              <a:rPr kumimoji="0" lang="en-US" sz="1200" b="1" i="0" u="none" strike="noStrike" cap="none" normalizeH="0" baseline="30000" dirty="0" smtClean="0" bmk="">
                <a:ln>
                  <a:noFill/>
                </a:ln>
                <a:solidFill>
                  <a:schemeClr val="tx1"/>
                </a:solidFill>
                <a:effectLst/>
                <a:latin typeface="Times New Roman" pitchFamily="18" charset="0"/>
                <a:ea typeface="Calibri" pitchFamily="34" charset="0"/>
                <a:cs typeface="Times New Roman" pitchFamily="18" charset="0"/>
              </a:rPr>
              <a:t>1</a:t>
            </a:r>
            <a:r>
              <a:rPr kumimoji="0" lang="fr-FR"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lang="en-US" sz="1200" b="1" dirty="0" smtClean="0">
                <a:latin typeface="Times New Roman" pitchFamily="18" charset="0"/>
                <a:ea typeface="Calibri" pitchFamily="34" charset="0"/>
                <a:cs typeface="Times New Roman" pitchFamily="18" charset="0"/>
              </a:rPr>
              <a:t> A. TIR TOUIL</a:t>
            </a:r>
            <a:r>
              <a:rPr lang="en-US" sz="1200" b="1" baseline="30000" dirty="0" smtClean="0">
                <a:latin typeface="Times New Roman" pitchFamily="18" charset="0"/>
                <a:ea typeface="Calibri" pitchFamily="34" charset="0"/>
                <a:cs typeface="Times New Roman" pitchFamily="18" charset="0"/>
              </a:rPr>
              <a:t>1</a:t>
            </a:r>
            <a:r>
              <a:rPr kumimoji="0" lang="en-US"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and B.MEDDAH</a:t>
            </a:r>
            <a:r>
              <a:rPr kumimoji="0" lang="en-US" sz="12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lang="en-US" sz="1200" b="1" baseline="30000" dirty="0" smtClean="0" bmk="">
                <a:latin typeface="Times New Roman" pitchFamily="18" charset="0"/>
                <a:ea typeface="Calibri" pitchFamily="34" charset="0"/>
                <a:cs typeface="Times New Roman" pitchFamily="18" charset="0"/>
              </a:rPr>
              <a:t>1</a:t>
            </a:r>
            <a:endParaRPr kumimoji="0" lang="fr-FR"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711325" algn="l"/>
              </a:tabLst>
            </a:pPr>
            <a:r>
              <a:rPr kumimoji="0" lang="en-US" sz="1200" b="0" i="1"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           1</a:t>
            </a:r>
            <a:r>
              <a:rPr kumimoji="0" lang="en-US"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Bioconversion Laboratory, Engineering Microbiological and safety Health, University of</a:t>
            </a:r>
            <a:r>
              <a:rPr lang="en-US" sz="1200" i="1" dirty="0" smtClean="0">
                <a:latin typeface="Times New Roman" pitchFamily="18" charset="0"/>
                <a:ea typeface="Calibri" pitchFamily="34" charset="0"/>
                <a:cs typeface="Times New Roman" pitchFamily="18" charset="0"/>
              </a:rPr>
              <a:t> </a:t>
            </a:r>
            <a:r>
              <a:rPr kumimoji="0" lang="en-US" sz="1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Mascara, Algeria, 29000</a:t>
            </a:r>
            <a:endParaRPr kumimoji="0" lang="fr-FR"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711325" algn="l"/>
              </a:tabLst>
            </a:pPr>
            <a:r>
              <a:rPr kumimoji="0" lang="fr-FR" sz="1800" b="0" i="0" u="none" strike="noStrike" cap="none" normalizeH="0" baseline="0" dirty="0" smtClean="0">
                <a:ln>
                  <a:noFill/>
                </a:ln>
                <a:solidFill>
                  <a:schemeClr val="tx1"/>
                </a:solidFill>
                <a:effectLst/>
                <a:latin typeface="Arial" pitchFamily="34" charset="0"/>
                <a:cs typeface="Arial" pitchFamily="34" charset="0"/>
              </a:rPr>
              <a:t/>
            </a:r>
            <a:br>
              <a:rPr kumimoji="0" lang="fr-FR" sz="1800" b="0" i="0" u="none" strike="noStrike" cap="none" normalizeH="0" baseline="0" dirty="0" smtClean="0">
                <a:ln>
                  <a:noFill/>
                </a:ln>
                <a:solidFill>
                  <a:schemeClr val="tx1"/>
                </a:solidFill>
                <a:effectLst/>
                <a:latin typeface="Arial" pitchFamily="34" charset="0"/>
                <a:cs typeface="Arial" pitchFamily="34" charset="0"/>
              </a:rPr>
            </a:b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12"/>
          <p:cNvSpPr/>
          <p:nvPr/>
        </p:nvSpPr>
        <p:spPr>
          <a:xfrm>
            <a:off x="0" y="1071538"/>
            <a:ext cx="1292277" cy="307777"/>
          </a:xfrm>
          <a:prstGeom prst="rect">
            <a:avLst/>
          </a:prstGeom>
          <a:noFill/>
        </p:spPr>
        <p:txBody>
          <a:bodyPr wrap="none" lIns="91440" tIns="45720" rIns="91440" bIns="45720">
            <a:spAutoFit/>
          </a:bodyPr>
          <a:lstStyle/>
          <a:p>
            <a:pPr algn="ct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1.Introduction</a:t>
            </a:r>
            <a:endParaRPr lang="fr-FR"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028" name="Rectangle 4"/>
          <p:cNvSpPr>
            <a:spLocks noChangeArrowheads="1"/>
          </p:cNvSpPr>
          <p:nvPr/>
        </p:nvSpPr>
        <p:spPr bwMode="auto">
          <a:xfrm>
            <a:off x="0" y="1357290"/>
            <a:ext cx="6858000" cy="553998"/>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Recently, many studies concentrate on the relationship between malnutrition,</a:t>
            </a:r>
            <a:r>
              <a:rPr kumimoji="0" lang="en-US" sz="10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intestinal flora and clinical</a:t>
            </a:r>
            <a:r>
              <a:rPr kumimoji="0" lang="en-US" sz="10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nutrition </a:t>
            </a:r>
            <a:r>
              <a:rPr kumimoji="0" lang="en-US" sz="1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However, the composition of this flora is influenced by several factors such as the age, the environment, and nutrition [1]. This observation motivated us to evaluate the impact of the introduction of the milk of renutrition on the composition of this flora.</a:t>
            </a:r>
            <a:endParaRPr kumimoji="0" lang="en-US" sz="1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026" name="Picture 2" descr="C:\Users\pc\Desktop\logo17.png"/>
          <p:cNvPicPr>
            <a:picLocks noChangeAspect="1" noChangeArrowheads="1"/>
          </p:cNvPicPr>
          <p:nvPr/>
        </p:nvPicPr>
        <p:blipFill>
          <a:blip r:embed="rId3"/>
          <a:srcRect/>
          <a:stretch>
            <a:fillRect/>
          </a:stretch>
        </p:blipFill>
        <p:spPr bwMode="auto">
          <a:xfrm>
            <a:off x="0" y="0"/>
            <a:ext cx="1071546" cy="714348"/>
          </a:xfrm>
          <a:prstGeom prst="rect">
            <a:avLst/>
          </a:prstGeom>
        </p:spPr>
        <p:style>
          <a:lnRef idx="1">
            <a:schemeClr val="accent1"/>
          </a:lnRef>
          <a:fillRef idx="2">
            <a:schemeClr val="accent1"/>
          </a:fillRef>
          <a:effectRef idx="1">
            <a:schemeClr val="accent1"/>
          </a:effectRef>
          <a:fontRef idx="minor">
            <a:schemeClr val="dk1"/>
          </a:fontRef>
        </p:style>
      </p:pic>
      <p:sp>
        <p:nvSpPr>
          <p:cNvPr id="10" name="Rectangle 9"/>
          <p:cNvSpPr/>
          <p:nvPr/>
        </p:nvSpPr>
        <p:spPr>
          <a:xfrm>
            <a:off x="0" y="1928794"/>
            <a:ext cx="2105063" cy="307777"/>
          </a:xfrm>
          <a:prstGeom prst="rect">
            <a:avLst/>
          </a:prstGeom>
          <a:noFill/>
        </p:spPr>
        <p:txBody>
          <a:bodyPr wrap="none" lIns="91440" tIns="45720" rIns="91440" bIns="45720">
            <a:spAutoFit/>
          </a:bodyPr>
          <a:lstStyle/>
          <a:p>
            <a:pPr algn="ct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2.</a:t>
            </a:r>
            <a:r>
              <a:rPr lang="fr-FR" sz="14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Material</a:t>
            </a: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 and </a:t>
            </a:r>
            <a:r>
              <a:rPr lang="fr-FR" sz="14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Methods</a:t>
            </a:r>
            <a:endParaRPr lang="fr-FR"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1" name="Rectangle 10"/>
          <p:cNvSpPr/>
          <p:nvPr/>
        </p:nvSpPr>
        <p:spPr>
          <a:xfrm>
            <a:off x="0" y="2214546"/>
            <a:ext cx="4643470" cy="1296000"/>
          </a:xfrm>
          <a:prstGeom prst="rect">
            <a:avLst/>
          </a:prstGeom>
          <a:ln/>
        </p:spPr>
        <p:style>
          <a:lnRef idx="2">
            <a:schemeClr val="accent3"/>
          </a:lnRef>
          <a:fillRef idx="1">
            <a:schemeClr val="lt1"/>
          </a:fillRef>
          <a:effectRef idx="0">
            <a:schemeClr val="accent3"/>
          </a:effectRef>
          <a:fontRef idx="minor">
            <a:schemeClr val="dk1"/>
          </a:fontRef>
        </p:style>
        <p:txBody>
          <a:bodyPr wrap="square">
            <a:spAutoFit/>
          </a:bodyPr>
          <a:lstStyle/>
          <a:p>
            <a:r>
              <a:rPr lang="en-US" sz="1000" dirty="0" smtClean="0">
                <a:latin typeface="Times New Roman" pitchFamily="18" charset="0"/>
                <a:cs typeface="Times New Roman" pitchFamily="18" charset="0"/>
              </a:rPr>
              <a:t>It is about a comparative study case – witnesses, composed of two groups of 20 children aged between 2 to 36 months residing in the area of Mascara each one, one made up malnourish children, the other of healthy ones ( fig 1).This study was carried out while following the methods and methodologies of the clinical trials [3]. Clinical data were gathered  with a </a:t>
            </a:r>
            <a:r>
              <a:rPr lang="en-US" sz="1000" dirty="0" err="1" smtClean="0">
                <a:latin typeface="Times New Roman" pitchFamily="18" charset="0"/>
                <a:cs typeface="Times New Roman" pitchFamily="18" charset="0"/>
              </a:rPr>
              <a:t>questionaire</a:t>
            </a:r>
            <a:r>
              <a:rPr lang="en-US" sz="1000" dirty="0" smtClean="0">
                <a:latin typeface="Times New Roman" pitchFamily="18" charset="0"/>
                <a:cs typeface="Times New Roman" pitchFamily="18" charset="0"/>
              </a:rPr>
              <a:t> data established according to the methodology of clinical studies. However, having seen the impossibility to access into the intestinal flora, the fecal flora was targeted since it reflects the one which is upstream of the rectum [4].</a:t>
            </a:r>
            <a:endParaRPr lang="en-US" sz="1000" u="sng" dirty="0" smtClean="0">
              <a:latin typeface="Times New Roman" pitchFamily="18" charset="0"/>
              <a:cs typeface="Times New Roman" pitchFamily="18" charset="0"/>
              <a:hlinkClick r:id="rId4"/>
            </a:endParaRPr>
          </a:p>
          <a:p>
            <a:r>
              <a:rPr lang="en-US" sz="1100" dirty="0" smtClean="0">
                <a:latin typeface="Times New Roman" pitchFamily="18" charset="0"/>
                <a:cs typeface="Times New Roman" pitchFamily="18" charset="0"/>
              </a:rPr>
              <a:t> </a:t>
            </a:r>
            <a:endParaRPr lang="fr-FR" sz="1100" dirty="0">
              <a:latin typeface="Times New Roman" pitchFamily="18" charset="0"/>
              <a:cs typeface="Times New Roman" pitchFamily="18" charset="0"/>
            </a:endParaRPr>
          </a:p>
        </p:txBody>
      </p:sp>
      <p:sp>
        <p:nvSpPr>
          <p:cNvPr id="1045" name="Oval 21"/>
          <p:cNvSpPr>
            <a:spLocks noChangeArrowheads="1"/>
          </p:cNvSpPr>
          <p:nvPr/>
        </p:nvSpPr>
        <p:spPr bwMode="auto">
          <a:xfrm>
            <a:off x="4929198" y="2071670"/>
            <a:ext cx="1643074" cy="28892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chemeClr val="tx1"/>
                </a:solidFill>
                <a:effectLst/>
                <a:latin typeface="Times New Roman" pitchFamily="18" charset="0"/>
                <a:cs typeface="Times New Roman" pitchFamily="18" charset="0"/>
              </a:rPr>
              <a:t>Direct Population</a:t>
            </a:r>
          </a:p>
        </p:txBody>
      </p:sp>
      <p:cxnSp>
        <p:nvCxnSpPr>
          <p:cNvPr id="1046" name="AutoShape 22"/>
          <p:cNvCxnSpPr>
            <a:cxnSpLocks noChangeShapeType="1"/>
          </p:cNvCxnSpPr>
          <p:nvPr/>
        </p:nvCxnSpPr>
        <p:spPr bwMode="auto">
          <a:xfrm rot="5400000">
            <a:off x="5716207" y="2427669"/>
            <a:ext cx="142082" cy="1588"/>
          </a:xfrm>
          <a:prstGeom prst="straightConnector1">
            <a:avLst/>
          </a:prstGeom>
          <a:noFill/>
          <a:ln w="9525">
            <a:solidFill>
              <a:srgbClr val="000000"/>
            </a:solidFill>
            <a:round/>
            <a:headEnd/>
            <a:tailEnd type="triangle" w="med" len="med"/>
          </a:ln>
        </p:spPr>
      </p:cxnSp>
      <p:sp>
        <p:nvSpPr>
          <p:cNvPr id="1047" name="Rectangle 23"/>
          <p:cNvSpPr>
            <a:spLocks noChangeArrowheads="1"/>
          </p:cNvSpPr>
          <p:nvPr/>
        </p:nvSpPr>
        <p:spPr bwMode="auto">
          <a:xfrm>
            <a:off x="4929198" y="2500298"/>
            <a:ext cx="1765299" cy="2508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en-US" sz="900" dirty="0" smtClean="0">
                <a:latin typeface="Times New Roman" pitchFamily="18" charset="0"/>
                <a:ea typeface="Arial" pitchFamily="34" charset="0"/>
                <a:cs typeface="Arial" pitchFamily="34" charset="0"/>
              </a:rPr>
              <a:t>Inclusion and Exclusion criteria</a:t>
            </a:r>
            <a:endParaRPr kumimoji="0" lang="en-US"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1048" name="AutoShape 24"/>
          <p:cNvCxnSpPr>
            <a:cxnSpLocks noChangeShapeType="1"/>
          </p:cNvCxnSpPr>
          <p:nvPr/>
        </p:nvCxnSpPr>
        <p:spPr bwMode="auto">
          <a:xfrm rot="5400000">
            <a:off x="5715810" y="2856694"/>
            <a:ext cx="142876" cy="1588"/>
          </a:xfrm>
          <a:prstGeom prst="straightConnector1">
            <a:avLst/>
          </a:prstGeom>
          <a:noFill/>
          <a:ln w="9525">
            <a:solidFill>
              <a:srgbClr val="000000"/>
            </a:solidFill>
            <a:round/>
            <a:headEnd/>
            <a:tailEnd type="triangle" w="med" len="med"/>
          </a:ln>
        </p:spPr>
      </p:cxnSp>
      <p:sp>
        <p:nvSpPr>
          <p:cNvPr id="1049" name="Rectangle 25"/>
          <p:cNvSpPr>
            <a:spLocks noChangeArrowheads="1"/>
          </p:cNvSpPr>
          <p:nvPr/>
        </p:nvSpPr>
        <p:spPr bwMode="auto">
          <a:xfrm>
            <a:off x="5000636" y="2928926"/>
            <a:ext cx="1619250" cy="25241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Simple</a:t>
            </a:r>
            <a:r>
              <a:rPr kumimoji="0" lang="en-US" sz="900" b="0" i="0" u="none" strike="noStrike" cap="none" normalizeH="0" dirty="0" smtClean="0">
                <a:ln>
                  <a:noFill/>
                </a:ln>
                <a:solidFill>
                  <a:schemeClr val="tx1"/>
                </a:solidFill>
                <a:effectLst/>
                <a:latin typeface="Times New Roman" pitchFamily="18" charset="0"/>
                <a:ea typeface="Arial" pitchFamily="34" charset="0"/>
                <a:cs typeface="Arial" pitchFamily="34" charset="0"/>
              </a:rPr>
              <a:t> Unpredictable </a:t>
            </a:r>
            <a:r>
              <a:rPr kumimoji="0" lang="en-US" sz="900" b="0" i="0" u="none" strike="noStrike" cap="none" normalizeH="0" dirty="0" err="1" smtClean="0">
                <a:ln>
                  <a:noFill/>
                </a:ln>
                <a:solidFill>
                  <a:schemeClr val="tx1"/>
                </a:solidFill>
                <a:effectLst/>
                <a:latin typeface="Times New Roman" pitchFamily="18" charset="0"/>
                <a:ea typeface="Arial" pitchFamily="34" charset="0"/>
                <a:cs typeface="Arial" pitchFamily="34" charset="0"/>
              </a:rPr>
              <a:t>simpling</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1050" name="AutoShape 26"/>
          <p:cNvCxnSpPr>
            <a:cxnSpLocks noChangeShapeType="1"/>
          </p:cNvCxnSpPr>
          <p:nvPr/>
        </p:nvCxnSpPr>
        <p:spPr bwMode="auto">
          <a:xfrm rot="5400000">
            <a:off x="5715810" y="3213884"/>
            <a:ext cx="142082" cy="794"/>
          </a:xfrm>
          <a:prstGeom prst="straightConnector1">
            <a:avLst/>
          </a:prstGeom>
          <a:noFill/>
          <a:ln w="9525">
            <a:solidFill>
              <a:srgbClr val="000000"/>
            </a:solidFill>
            <a:round/>
            <a:headEnd/>
            <a:tailEnd type="triangle" w="med" len="med"/>
          </a:ln>
        </p:spPr>
      </p:cxnSp>
      <p:cxnSp>
        <p:nvCxnSpPr>
          <p:cNvPr id="1052" name="AutoShape 28"/>
          <p:cNvCxnSpPr>
            <a:cxnSpLocks noChangeShapeType="1"/>
          </p:cNvCxnSpPr>
          <p:nvPr/>
        </p:nvCxnSpPr>
        <p:spPr bwMode="auto">
          <a:xfrm rot="10800000" flipV="1">
            <a:off x="5572140" y="3500430"/>
            <a:ext cx="157162" cy="142876"/>
          </a:xfrm>
          <a:prstGeom prst="straightConnector1">
            <a:avLst/>
          </a:prstGeom>
          <a:noFill/>
          <a:ln w="9525">
            <a:solidFill>
              <a:srgbClr val="000000"/>
            </a:solidFill>
            <a:round/>
            <a:headEnd/>
            <a:tailEnd type="triangle" w="med" len="med"/>
          </a:ln>
        </p:spPr>
      </p:cxnSp>
      <p:cxnSp>
        <p:nvCxnSpPr>
          <p:cNvPr id="1053" name="AutoShape 29"/>
          <p:cNvCxnSpPr>
            <a:cxnSpLocks noChangeShapeType="1"/>
          </p:cNvCxnSpPr>
          <p:nvPr/>
        </p:nvCxnSpPr>
        <p:spPr bwMode="auto">
          <a:xfrm rot="16200000" flipH="1">
            <a:off x="5857892" y="3500430"/>
            <a:ext cx="142876" cy="142876"/>
          </a:xfrm>
          <a:prstGeom prst="straightConnector1">
            <a:avLst/>
          </a:prstGeom>
          <a:noFill/>
          <a:ln w="9525">
            <a:solidFill>
              <a:srgbClr val="000000"/>
            </a:solidFill>
            <a:round/>
            <a:headEnd/>
            <a:tailEnd type="triangle" w="med" len="med"/>
          </a:ln>
        </p:spPr>
      </p:cxnSp>
      <p:sp>
        <p:nvSpPr>
          <p:cNvPr id="1054" name="Rectangle 30"/>
          <p:cNvSpPr>
            <a:spLocks noChangeArrowheads="1"/>
          </p:cNvSpPr>
          <p:nvPr/>
        </p:nvSpPr>
        <p:spPr bwMode="auto">
          <a:xfrm>
            <a:off x="4714884" y="3643306"/>
            <a:ext cx="1071570" cy="2508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Control group</a:t>
            </a:r>
            <a:r>
              <a:rPr kumimoji="0" lang="fr-FR"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(CG)</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5" name="Rectangle 25"/>
          <p:cNvSpPr>
            <a:spLocks noChangeArrowheads="1"/>
          </p:cNvSpPr>
          <p:nvPr/>
        </p:nvSpPr>
        <p:spPr bwMode="auto">
          <a:xfrm>
            <a:off x="4929198" y="3286116"/>
            <a:ext cx="1619250" cy="25241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40 children kept for study</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1" name="Rectangle 30"/>
          <p:cNvSpPr>
            <a:spLocks noChangeArrowheads="1"/>
          </p:cNvSpPr>
          <p:nvPr/>
        </p:nvSpPr>
        <p:spPr bwMode="auto">
          <a:xfrm>
            <a:off x="5786454" y="3643306"/>
            <a:ext cx="1071546" cy="25082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Trial group </a:t>
            </a:r>
            <a:r>
              <a:rPr kumimoji="0" lang="fr-FR"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(CG)</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 name="Accolade fermante 21"/>
          <p:cNvSpPr/>
          <p:nvPr/>
        </p:nvSpPr>
        <p:spPr>
          <a:xfrm rot="5400000">
            <a:off x="5679297" y="3536149"/>
            <a:ext cx="142875" cy="928694"/>
          </a:xfrm>
          <a:prstGeom prst="rightBrace">
            <a:avLst>
              <a:gd name="adj1" fmla="val 8333"/>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3" name="Rectangle 30"/>
          <p:cNvSpPr>
            <a:spLocks noChangeArrowheads="1"/>
          </p:cNvSpPr>
          <p:nvPr/>
        </p:nvSpPr>
        <p:spPr bwMode="auto">
          <a:xfrm>
            <a:off x="4572008" y="4000496"/>
            <a:ext cx="1143008" cy="3240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sz="900" b="0" i="0" u="none" strike="noStrike" cap="none" normalizeH="0" baseline="0" dirty="0" smtClean="0">
                <a:ln>
                  <a:noFill/>
                </a:ln>
                <a:solidFill>
                  <a:schemeClr val="tx1"/>
                </a:solidFill>
                <a:effectLst/>
                <a:latin typeface="Times New Roman" pitchFamily="18" charset="0"/>
                <a:ea typeface="Arial" pitchFamily="34" charset="0"/>
                <a:cs typeface="Arial" pitchFamily="34" charset="0"/>
              </a:rPr>
              <a:t>Clinical examination</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4" name="Rectangle 30"/>
          <p:cNvSpPr>
            <a:spLocks noChangeArrowheads="1"/>
          </p:cNvSpPr>
          <p:nvPr/>
        </p:nvSpPr>
        <p:spPr bwMode="auto">
          <a:xfrm>
            <a:off x="5643554" y="4000496"/>
            <a:ext cx="1214446" cy="3240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lang="fr-FR" sz="900" dirty="0" err="1" smtClean="0">
                <a:latin typeface="Times New Roman" pitchFamily="18" charset="0"/>
                <a:cs typeface="Arial" pitchFamily="34" charset="0"/>
              </a:rPr>
              <a:t>Characterzation</a:t>
            </a:r>
            <a:r>
              <a:rPr lang="fr-FR" sz="900" dirty="0" smtClean="0">
                <a:latin typeface="Times New Roman" pitchFamily="18" charset="0"/>
                <a:cs typeface="Arial" pitchFamily="34" charset="0"/>
              </a:rPr>
              <a:t> of intestinal Flora</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5" name="Rectangle 24"/>
          <p:cNvSpPr/>
          <p:nvPr/>
        </p:nvSpPr>
        <p:spPr>
          <a:xfrm>
            <a:off x="4500570" y="4357686"/>
            <a:ext cx="2204450" cy="230832"/>
          </a:xfrm>
          <a:prstGeom prst="rect">
            <a:avLst/>
          </a:prstGeom>
        </p:spPr>
        <p:txBody>
          <a:bodyPr wrap="none">
            <a:spAutoFit/>
          </a:bodyPr>
          <a:lstStyle/>
          <a:p>
            <a:r>
              <a:rPr lang="en-US" sz="900" b="1" dirty="0" smtClean="0">
                <a:latin typeface="Times New Roman" pitchFamily="18" charset="0"/>
                <a:cs typeface="Times New Roman" pitchFamily="18" charset="0"/>
              </a:rPr>
              <a:t>Fig.1: Methodology adapted of this study</a:t>
            </a:r>
            <a:endParaRPr lang="fr-FR" sz="900" b="1" dirty="0"/>
          </a:p>
        </p:txBody>
      </p:sp>
      <p:sp>
        <p:nvSpPr>
          <p:cNvPr id="26" name="Rectangle 25"/>
          <p:cNvSpPr/>
          <p:nvPr/>
        </p:nvSpPr>
        <p:spPr>
          <a:xfrm>
            <a:off x="0" y="3500430"/>
            <a:ext cx="2182008" cy="307777"/>
          </a:xfrm>
          <a:prstGeom prst="rect">
            <a:avLst/>
          </a:prstGeom>
          <a:noFill/>
        </p:spPr>
        <p:txBody>
          <a:bodyPr wrap="none" lIns="91440" tIns="45720" rIns="91440" bIns="45720">
            <a:spAutoFit/>
          </a:bodyPr>
          <a:lstStyle/>
          <a:p>
            <a:pPr algn="ct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3.  </a:t>
            </a:r>
            <a:r>
              <a:rPr lang="fr-FR" sz="14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Results</a:t>
            </a: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rPr>
              <a:t> and Discussion</a:t>
            </a:r>
            <a:endParaRPr lang="fr-FR"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29" name="ZoneTexte 28"/>
          <p:cNvSpPr txBox="1"/>
          <p:nvPr/>
        </p:nvSpPr>
        <p:spPr>
          <a:xfrm>
            <a:off x="214290" y="3786182"/>
            <a:ext cx="3357586" cy="261610"/>
          </a:xfrm>
          <a:prstGeom prst="rect">
            <a:avLst/>
          </a:prstGeom>
          <a:noFill/>
        </p:spPr>
        <p:txBody>
          <a:bodyPr wrap="square" rtlCol="0">
            <a:spAutoFit/>
          </a:bodyPr>
          <a:lstStyle/>
          <a:p>
            <a:r>
              <a:rPr lang="fr-FR" sz="1100" b="1" dirty="0" smtClean="0">
                <a:latin typeface="Times New Roman" pitchFamily="18" charset="0"/>
                <a:cs typeface="Times New Roman" pitchFamily="18" charset="0"/>
              </a:rPr>
              <a:t>A/ Evaluation of nutritional state of </a:t>
            </a:r>
            <a:r>
              <a:rPr lang="fr-FR" sz="1100" b="1" dirty="0" err="1" smtClean="0">
                <a:latin typeface="Times New Roman" pitchFamily="18" charset="0"/>
                <a:cs typeface="Times New Roman" pitchFamily="18" charset="0"/>
              </a:rPr>
              <a:t>our</a:t>
            </a:r>
            <a:r>
              <a:rPr lang="fr-FR" sz="1100" b="1" dirty="0" smtClean="0">
                <a:latin typeface="Times New Roman" pitchFamily="18" charset="0"/>
                <a:cs typeface="Times New Roman" pitchFamily="18" charset="0"/>
              </a:rPr>
              <a:t> groups</a:t>
            </a:r>
            <a:endParaRPr lang="fr-FR" sz="1100" b="1" dirty="0">
              <a:latin typeface="Times New Roman" pitchFamily="18" charset="0"/>
              <a:cs typeface="Times New Roman" pitchFamily="18" charset="0"/>
            </a:endParaRPr>
          </a:p>
        </p:txBody>
      </p:sp>
      <p:pic>
        <p:nvPicPr>
          <p:cNvPr id="31" name="Image 30"/>
          <p:cNvPicPr/>
          <p:nvPr/>
        </p:nvPicPr>
        <p:blipFill>
          <a:blip r:embed="rId5"/>
          <a:srcRect/>
          <a:stretch>
            <a:fillRect/>
          </a:stretch>
        </p:blipFill>
        <p:spPr bwMode="auto">
          <a:xfrm>
            <a:off x="214290" y="4000496"/>
            <a:ext cx="2857520" cy="150019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sp>
        <p:nvSpPr>
          <p:cNvPr id="33" name="Rectangle 32"/>
          <p:cNvSpPr/>
          <p:nvPr/>
        </p:nvSpPr>
        <p:spPr>
          <a:xfrm>
            <a:off x="1428736" y="4357686"/>
            <a:ext cx="500066" cy="180000"/>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fr-FR"/>
          </a:p>
        </p:txBody>
      </p:sp>
      <p:sp>
        <p:nvSpPr>
          <p:cNvPr id="34" name="Rectangle 33"/>
          <p:cNvSpPr/>
          <p:nvPr/>
        </p:nvSpPr>
        <p:spPr>
          <a:xfrm>
            <a:off x="2071678" y="5000628"/>
            <a:ext cx="285752" cy="142876"/>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fr-FR"/>
          </a:p>
        </p:txBody>
      </p:sp>
      <p:sp>
        <p:nvSpPr>
          <p:cNvPr id="1027" name="Rectangle 3"/>
          <p:cNvSpPr>
            <a:spLocks noChangeArrowheads="1"/>
          </p:cNvSpPr>
          <p:nvPr/>
        </p:nvSpPr>
        <p:spPr bwMode="auto">
          <a:xfrm>
            <a:off x="2357430" y="4929190"/>
            <a:ext cx="361950" cy="2476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900" b="1"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CG</a:t>
            </a:r>
            <a:endParaRPr kumimoji="0" lang="fr-FR" sz="9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6" name="Rectangle 4"/>
          <p:cNvSpPr>
            <a:spLocks noChangeArrowheads="1"/>
          </p:cNvSpPr>
          <p:nvPr/>
        </p:nvSpPr>
        <p:spPr bwMode="auto">
          <a:xfrm>
            <a:off x="2071678" y="5214942"/>
            <a:ext cx="266700" cy="142876"/>
          </a:xfrm>
          <a:prstGeom prst="rect">
            <a:avLst/>
          </a:prstGeom>
          <a:solidFill>
            <a:srgbClr val="F13F0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fr-FR"/>
          </a:p>
        </p:txBody>
      </p:sp>
      <p:sp>
        <p:nvSpPr>
          <p:cNvPr id="37" name="Rectangle 3"/>
          <p:cNvSpPr>
            <a:spLocks noChangeArrowheads="1"/>
          </p:cNvSpPr>
          <p:nvPr/>
        </p:nvSpPr>
        <p:spPr bwMode="auto">
          <a:xfrm>
            <a:off x="2357430" y="5214942"/>
            <a:ext cx="361950" cy="2476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900" b="1" i="0" u="none" strike="noStrike" cap="none" normalizeH="0" baseline="0" dirty="0" smtClean="0">
                <a:ln>
                  <a:noFill/>
                </a:ln>
                <a:solidFill>
                  <a:schemeClr val="tx1"/>
                </a:solidFill>
                <a:effectLst/>
                <a:latin typeface="Times New Roman" pitchFamily="18" charset="0"/>
                <a:ea typeface="Arial" pitchFamily="34" charset="0"/>
                <a:cs typeface="Times New Roman" pitchFamily="18" charset="0"/>
              </a:rPr>
              <a:t>TG</a:t>
            </a:r>
            <a:endParaRPr kumimoji="0" lang="fr-FR" sz="9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8" name="Rectangle 37"/>
          <p:cNvSpPr/>
          <p:nvPr/>
        </p:nvSpPr>
        <p:spPr>
          <a:xfrm>
            <a:off x="0" y="5572132"/>
            <a:ext cx="2928934" cy="230832"/>
          </a:xfrm>
          <a:prstGeom prst="rect">
            <a:avLst/>
          </a:prstGeom>
        </p:spPr>
        <p:txBody>
          <a:bodyPr wrap="square">
            <a:spAutoFit/>
          </a:bodyPr>
          <a:lstStyle/>
          <a:p>
            <a:r>
              <a:rPr lang="fr-FR" sz="900" b="1" dirty="0" smtClean="0">
                <a:solidFill>
                  <a:schemeClr val="tx2"/>
                </a:solidFill>
                <a:latin typeface="Times New Roman" pitchFamily="18" charset="0"/>
                <a:cs typeface="Times New Roman" pitchFamily="18" charset="0"/>
              </a:rPr>
              <a:t>Fig.2: </a:t>
            </a:r>
            <a:r>
              <a:rPr lang="fr-FR" sz="900" b="1" dirty="0" err="1" smtClean="0">
                <a:solidFill>
                  <a:schemeClr val="tx2"/>
                </a:solidFill>
                <a:latin typeface="Times New Roman" pitchFamily="18" charset="0"/>
                <a:cs typeface="Times New Roman" pitchFamily="18" charset="0"/>
              </a:rPr>
              <a:t>Results</a:t>
            </a:r>
            <a:r>
              <a:rPr lang="fr-FR" sz="900" b="1" dirty="0" smtClean="0">
                <a:solidFill>
                  <a:schemeClr val="tx2"/>
                </a:solidFill>
                <a:latin typeface="Times New Roman" pitchFamily="18" charset="0"/>
                <a:cs typeface="Times New Roman" pitchFamily="18" charset="0"/>
              </a:rPr>
              <a:t> of the nutritional </a:t>
            </a:r>
            <a:r>
              <a:rPr lang="fr-FR" sz="900" b="1" dirty="0" err="1" smtClean="0">
                <a:solidFill>
                  <a:schemeClr val="tx2"/>
                </a:solidFill>
                <a:latin typeface="Times New Roman" pitchFamily="18" charset="0"/>
                <a:cs typeface="Times New Roman" pitchFamily="18" charset="0"/>
              </a:rPr>
              <a:t>sate</a:t>
            </a:r>
            <a:r>
              <a:rPr lang="fr-FR" sz="900" b="1" dirty="0" smtClean="0">
                <a:solidFill>
                  <a:schemeClr val="tx2"/>
                </a:solidFill>
                <a:latin typeface="Times New Roman" pitchFamily="18" charset="0"/>
                <a:cs typeface="Times New Roman" pitchFamily="18" charset="0"/>
              </a:rPr>
              <a:t> ( </a:t>
            </a:r>
            <a:r>
              <a:rPr lang="fr-FR" sz="900" b="1" dirty="0" err="1" smtClean="0">
                <a:solidFill>
                  <a:schemeClr val="tx2"/>
                </a:solidFill>
                <a:latin typeface="Times New Roman" pitchFamily="18" charset="0"/>
                <a:cs typeface="Times New Roman" pitchFamily="18" charset="0"/>
              </a:rPr>
              <a:t>weight</a:t>
            </a:r>
            <a:r>
              <a:rPr lang="fr-FR" sz="900" b="1" dirty="0" smtClean="0">
                <a:solidFill>
                  <a:schemeClr val="tx2"/>
                </a:solidFill>
                <a:latin typeface="Times New Roman" pitchFamily="18" charset="0"/>
                <a:cs typeface="Times New Roman" pitchFamily="18" charset="0"/>
              </a:rPr>
              <a:t>/</a:t>
            </a:r>
            <a:r>
              <a:rPr lang="fr-FR" sz="900" b="1" dirty="0" err="1" smtClean="0">
                <a:solidFill>
                  <a:schemeClr val="tx2"/>
                </a:solidFill>
                <a:latin typeface="Times New Roman" pitchFamily="18" charset="0"/>
                <a:cs typeface="Times New Roman" pitchFamily="18" charset="0"/>
              </a:rPr>
              <a:t>age</a:t>
            </a:r>
            <a:r>
              <a:rPr lang="fr-FR" sz="900" b="1" dirty="0" smtClean="0">
                <a:solidFill>
                  <a:schemeClr val="tx2"/>
                </a:solidFill>
                <a:latin typeface="Times New Roman" pitchFamily="18" charset="0"/>
                <a:cs typeface="Times New Roman" pitchFamily="18" charset="0"/>
              </a:rPr>
              <a:t>)</a:t>
            </a:r>
            <a:endParaRPr lang="fr-FR" sz="900" b="1" dirty="0">
              <a:solidFill>
                <a:schemeClr val="tx2"/>
              </a:solidFill>
              <a:latin typeface="Times New Roman" pitchFamily="18" charset="0"/>
              <a:cs typeface="Times New Roman" pitchFamily="18" charset="0"/>
            </a:endParaRPr>
          </a:p>
        </p:txBody>
      </p:sp>
      <p:sp>
        <p:nvSpPr>
          <p:cNvPr id="40" name="ZoneTexte 39"/>
          <p:cNvSpPr txBox="1"/>
          <p:nvPr/>
        </p:nvSpPr>
        <p:spPr>
          <a:xfrm>
            <a:off x="0" y="5786446"/>
            <a:ext cx="3429000" cy="600164"/>
          </a:xfrm>
          <a:prstGeom prst="rect">
            <a:avLst/>
          </a:prstGeom>
          <a:noFill/>
        </p:spPr>
        <p:txBody>
          <a:bodyPr wrap="square" rtlCol="0">
            <a:spAutoFit/>
          </a:bodyPr>
          <a:lstStyle/>
          <a:p>
            <a:r>
              <a:rPr lang="fr-FR" sz="1100" b="1" dirty="0" smtClean="0">
                <a:latin typeface="Times New Roman" pitchFamily="18" charset="0"/>
                <a:cs typeface="Times New Roman" pitchFamily="18" charset="0"/>
              </a:rPr>
              <a:t>B/ Monitoring of the nutritional state of the </a:t>
            </a:r>
            <a:r>
              <a:rPr lang="fr-FR" sz="1100" b="1" dirty="0" err="1" smtClean="0">
                <a:latin typeface="Times New Roman" pitchFamily="18" charset="0"/>
                <a:cs typeface="Times New Roman" pitchFamily="18" charset="0"/>
              </a:rPr>
              <a:t>malnourish</a:t>
            </a:r>
            <a:r>
              <a:rPr lang="fr-FR" sz="1100" b="1" dirty="0" smtClean="0">
                <a:latin typeface="Times New Roman" pitchFamily="18" charset="0"/>
                <a:cs typeface="Times New Roman" pitchFamily="18" charset="0"/>
              </a:rPr>
              <a:t> </a:t>
            </a:r>
            <a:r>
              <a:rPr lang="fr-FR" sz="1100" b="1" dirty="0" err="1" smtClean="0">
                <a:latin typeface="Times New Roman" pitchFamily="18" charset="0"/>
                <a:cs typeface="Times New Roman" pitchFamily="18" charset="0"/>
              </a:rPr>
              <a:t>children</a:t>
            </a:r>
            <a:r>
              <a:rPr lang="fr-FR" sz="1100" b="1" dirty="0" smtClean="0">
                <a:latin typeface="Times New Roman" pitchFamily="18" charset="0"/>
                <a:cs typeface="Times New Roman" pitchFamily="18" charset="0"/>
              </a:rPr>
              <a:t> </a:t>
            </a:r>
            <a:r>
              <a:rPr lang="fr-FR" sz="1100" b="1" dirty="0" err="1" smtClean="0">
                <a:latin typeface="Times New Roman" pitchFamily="18" charset="0"/>
                <a:cs typeface="Times New Roman" pitchFamily="18" charset="0"/>
              </a:rPr>
              <a:t>after</a:t>
            </a:r>
            <a:r>
              <a:rPr lang="fr-FR" sz="1100" b="1" dirty="0" smtClean="0">
                <a:latin typeface="Times New Roman" pitchFamily="18" charset="0"/>
                <a:cs typeface="Times New Roman" pitchFamily="18" charset="0"/>
              </a:rPr>
              <a:t> </a:t>
            </a:r>
            <a:r>
              <a:rPr lang="fr-FR" sz="1100" b="1" dirty="0" err="1" smtClean="0">
                <a:latin typeface="Times New Roman" pitchFamily="18" charset="0"/>
                <a:cs typeface="Times New Roman" pitchFamily="18" charset="0"/>
              </a:rPr>
              <a:t>administratiuon</a:t>
            </a:r>
            <a:r>
              <a:rPr lang="fr-FR" sz="1100" b="1" dirty="0" smtClean="0">
                <a:latin typeface="Times New Roman" pitchFamily="18" charset="0"/>
                <a:cs typeface="Times New Roman" pitchFamily="18" charset="0"/>
              </a:rPr>
              <a:t> of renutrition milk</a:t>
            </a:r>
            <a:endParaRPr lang="fr-FR" sz="1100" b="1" dirty="0">
              <a:latin typeface="Times New Roman" pitchFamily="18" charset="0"/>
              <a:cs typeface="Times New Roman" pitchFamily="18" charset="0"/>
            </a:endParaRPr>
          </a:p>
        </p:txBody>
      </p:sp>
      <p:graphicFrame>
        <p:nvGraphicFramePr>
          <p:cNvPr id="41" name="Graphique 40"/>
          <p:cNvGraphicFramePr/>
          <p:nvPr/>
        </p:nvGraphicFramePr>
        <p:xfrm>
          <a:off x="142852" y="6357950"/>
          <a:ext cx="3071834" cy="1643074"/>
        </p:xfrm>
        <a:graphic>
          <a:graphicData uri="http://schemas.openxmlformats.org/drawingml/2006/chart">
            <c:chart xmlns:c="http://schemas.openxmlformats.org/drawingml/2006/chart" xmlns:r="http://schemas.openxmlformats.org/officeDocument/2006/relationships" r:id="rId6"/>
          </a:graphicData>
        </a:graphic>
      </p:graphicFrame>
      <p:sp>
        <p:nvSpPr>
          <p:cNvPr id="43" name="Rectangle 42"/>
          <p:cNvSpPr/>
          <p:nvPr/>
        </p:nvSpPr>
        <p:spPr>
          <a:xfrm>
            <a:off x="3286124" y="6572264"/>
            <a:ext cx="3714752" cy="432000"/>
          </a:xfrm>
          <a:prstGeom prst="rect">
            <a:avLst/>
          </a:prstGeom>
        </p:spPr>
        <p:txBody>
          <a:bodyPr wrap="square">
            <a:spAutoFit/>
          </a:bodyPr>
          <a:lstStyle/>
          <a:p>
            <a:r>
              <a:rPr lang="fr-FR" sz="900" b="1" dirty="0" smtClean="0">
                <a:solidFill>
                  <a:schemeClr val="tx2"/>
                </a:solidFill>
                <a:latin typeface="Times New Roman" pitchFamily="18" charset="0"/>
                <a:cs typeface="Times New Roman" pitchFamily="18" charset="0"/>
              </a:rPr>
              <a:t>Fig.4: </a:t>
            </a:r>
            <a:r>
              <a:rPr lang="fr-FR" sz="900" b="1" dirty="0" err="1" smtClean="0">
                <a:solidFill>
                  <a:schemeClr val="tx2"/>
                </a:solidFill>
                <a:latin typeface="Times New Roman" pitchFamily="18" charset="0"/>
                <a:cs typeface="Times New Roman" pitchFamily="18" charset="0"/>
              </a:rPr>
              <a:t>Visualusation</a:t>
            </a:r>
            <a:r>
              <a:rPr lang="fr-FR" sz="900" b="1" dirty="0" smtClean="0">
                <a:solidFill>
                  <a:schemeClr val="tx2"/>
                </a:solidFill>
                <a:latin typeface="Times New Roman" pitchFamily="18" charset="0"/>
                <a:cs typeface="Times New Roman" pitchFamily="18" charset="0"/>
              </a:rPr>
              <a:t> of  the </a:t>
            </a:r>
            <a:r>
              <a:rPr lang="fr-FR" sz="900" b="1" dirty="0" err="1" smtClean="0">
                <a:solidFill>
                  <a:schemeClr val="tx2"/>
                </a:solidFill>
                <a:latin typeface="Times New Roman" pitchFamily="18" charset="0"/>
                <a:cs typeface="Times New Roman" pitchFamily="18" charset="0"/>
              </a:rPr>
              <a:t>diversity</a:t>
            </a:r>
            <a:r>
              <a:rPr lang="fr-FR" sz="900" b="1" dirty="0" smtClean="0">
                <a:solidFill>
                  <a:schemeClr val="tx2"/>
                </a:solidFill>
                <a:latin typeface="Times New Roman" pitchFamily="18" charset="0"/>
                <a:cs typeface="Times New Roman" pitchFamily="18" charset="0"/>
              </a:rPr>
              <a:t> of the intestinal microbiota </a:t>
            </a:r>
            <a:r>
              <a:rPr lang="fr-FR" sz="900" b="1" dirty="0" err="1" smtClean="0">
                <a:solidFill>
                  <a:schemeClr val="tx2"/>
                </a:solidFill>
                <a:latin typeface="Times New Roman" pitchFamily="18" charset="0"/>
                <a:cs typeface="Times New Roman" pitchFamily="18" charset="0"/>
              </a:rPr>
              <a:t>after</a:t>
            </a:r>
            <a:r>
              <a:rPr lang="fr-FR" sz="900" b="1" dirty="0" smtClean="0">
                <a:solidFill>
                  <a:schemeClr val="tx2"/>
                </a:solidFill>
                <a:latin typeface="Times New Roman" pitchFamily="18" charset="0"/>
                <a:cs typeface="Times New Roman" pitchFamily="18" charset="0"/>
              </a:rPr>
              <a:t> Gram coloration of </a:t>
            </a:r>
            <a:r>
              <a:rPr lang="fr-FR" sz="900" b="1" dirty="0" err="1" smtClean="0">
                <a:solidFill>
                  <a:schemeClr val="tx2"/>
                </a:solidFill>
                <a:latin typeface="Times New Roman" pitchFamily="18" charset="0"/>
                <a:cs typeface="Times New Roman" pitchFamily="18" charset="0"/>
              </a:rPr>
              <a:t>smear</a:t>
            </a:r>
            <a:r>
              <a:rPr lang="fr-FR" sz="900" b="1" dirty="0" smtClean="0">
                <a:solidFill>
                  <a:schemeClr val="tx2"/>
                </a:solidFill>
                <a:latin typeface="Times New Roman" pitchFamily="18" charset="0"/>
                <a:cs typeface="Times New Roman" pitchFamily="18" charset="0"/>
              </a:rPr>
              <a:t> of </a:t>
            </a:r>
            <a:r>
              <a:rPr lang="fr-FR" sz="900" b="1" dirty="0" err="1" smtClean="0">
                <a:solidFill>
                  <a:schemeClr val="tx2"/>
                </a:solidFill>
                <a:latin typeface="Times New Roman" pitchFamily="18" charset="0"/>
                <a:cs typeface="Times New Roman" pitchFamily="18" charset="0"/>
              </a:rPr>
              <a:t>saddles</a:t>
            </a:r>
            <a:r>
              <a:rPr lang="fr-FR" sz="900" b="1" dirty="0" smtClean="0">
                <a:solidFill>
                  <a:schemeClr val="tx2"/>
                </a:solidFill>
                <a:latin typeface="Times New Roman" pitchFamily="18" charset="0"/>
                <a:cs typeface="Times New Roman" pitchFamily="18" charset="0"/>
              </a:rPr>
              <a:t> (X1000): A:CG/B;TG </a:t>
            </a:r>
            <a:r>
              <a:rPr lang="fr-FR" sz="900" b="1" dirty="0" err="1" smtClean="0">
                <a:solidFill>
                  <a:schemeClr val="tx2"/>
                </a:solidFill>
                <a:latin typeface="Times New Roman" pitchFamily="18" charset="0"/>
                <a:cs typeface="Times New Roman" pitchFamily="18" charset="0"/>
              </a:rPr>
              <a:t>at</a:t>
            </a:r>
            <a:r>
              <a:rPr lang="fr-FR" sz="900" b="1" dirty="0" smtClean="0">
                <a:solidFill>
                  <a:schemeClr val="tx2"/>
                </a:solidFill>
                <a:latin typeface="Times New Roman" pitchFamily="18" charset="0"/>
                <a:cs typeface="Times New Roman" pitchFamily="18" charset="0"/>
              </a:rPr>
              <a:t> D0/C:TG </a:t>
            </a:r>
            <a:r>
              <a:rPr lang="fr-FR" sz="900" b="1" dirty="0" err="1" smtClean="0">
                <a:solidFill>
                  <a:schemeClr val="tx2"/>
                </a:solidFill>
                <a:latin typeface="Times New Roman" pitchFamily="18" charset="0"/>
                <a:cs typeface="Times New Roman" pitchFamily="18" charset="0"/>
              </a:rPr>
              <a:t>at</a:t>
            </a:r>
            <a:r>
              <a:rPr lang="fr-FR" sz="900" b="1" dirty="0" smtClean="0">
                <a:solidFill>
                  <a:schemeClr val="tx2"/>
                </a:solidFill>
                <a:latin typeface="Times New Roman" pitchFamily="18" charset="0"/>
                <a:cs typeface="Times New Roman" pitchFamily="18" charset="0"/>
              </a:rPr>
              <a:t> D 30</a:t>
            </a:r>
            <a:endParaRPr lang="fr-FR" sz="900" b="1" dirty="0">
              <a:solidFill>
                <a:schemeClr val="tx2"/>
              </a:solidFill>
              <a:latin typeface="Times New Roman" pitchFamily="18" charset="0"/>
              <a:cs typeface="Times New Roman" pitchFamily="18" charset="0"/>
            </a:endParaRPr>
          </a:p>
        </p:txBody>
      </p:sp>
      <p:sp>
        <p:nvSpPr>
          <p:cNvPr id="45" name="ZoneTexte 44"/>
          <p:cNvSpPr txBox="1"/>
          <p:nvPr/>
        </p:nvSpPr>
        <p:spPr>
          <a:xfrm>
            <a:off x="3071810" y="4500562"/>
            <a:ext cx="3929090" cy="261610"/>
          </a:xfrm>
          <a:prstGeom prst="rect">
            <a:avLst/>
          </a:prstGeom>
          <a:noFill/>
        </p:spPr>
        <p:txBody>
          <a:bodyPr wrap="square" rtlCol="0">
            <a:spAutoFit/>
          </a:bodyPr>
          <a:lstStyle/>
          <a:p>
            <a:r>
              <a:rPr lang="fr-FR" sz="1100" b="1" dirty="0" smtClean="0">
                <a:latin typeface="Times New Roman" pitchFamily="18" charset="0"/>
                <a:cs typeface="Times New Roman" pitchFamily="18" charset="0"/>
              </a:rPr>
              <a:t>C/ </a:t>
            </a:r>
            <a:r>
              <a:rPr lang="fr-FR" sz="1100" b="1" dirty="0" err="1" smtClean="0">
                <a:latin typeface="Times New Roman" pitchFamily="18" charset="0"/>
                <a:cs typeface="Times New Roman" pitchFamily="18" charset="0"/>
              </a:rPr>
              <a:t>Results</a:t>
            </a:r>
            <a:r>
              <a:rPr lang="fr-FR" sz="1100" b="1" dirty="0" smtClean="0">
                <a:latin typeface="Times New Roman" pitchFamily="18" charset="0"/>
                <a:cs typeface="Times New Roman" pitchFamily="18" charset="0"/>
              </a:rPr>
              <a:t> of the </a:t>
            </a:r>
            <a:r>
              <a:rPr lang="fr-FR" sz="1100" b="1" dirty="0" err="1" smtClean="0">
                <a:latin typeface="Times New Roman" pitchFamily="18" charset="0"/>
                <a:cs typeface="Times New Roman" pitchFamily="18" charset="0"/>
              </a:rPr>
              <a:t>characterization</a:t>
            </a:r>
            <a:r>
              <a:rPr lang="fr-FR" sz="1100" b="1" dirty="0" smtClean="0">
                <a:latin typeface="Times New Roman" pitchFamily="18" charset="0"/>
                <a:cs typeface="Times New Roman" pitchFamily="18" charset="0"/>
              </a:rPr>
              <a:t> of the intestinal microflora</a:t>
            </a:r>
            <a:endParaRPr lang="fr-FR" sz="1100" b="1" dirty="0">
              <a:latin typeface="Times New Roman" pitchFamily="18" charset="0"/>
              <a:cs typeface="Times New Roman" pitchFamily="18" charset="0"/>
            </a:endParaRPr>
          </a:p>
        </p:txBody>
      </p:sp>
      <p:sp>
        <p:nvSpPr>
          <p:cNvPr id="46" name="ZoneTexte 45"/>
          <p:cNvSpPr txBox="1"/>
          <p:nvPr/>
        </p:nvSpPr>
        <p:spPr>
          <a:xfrm>
            <a:off x="3143248" y="4714876"/>
            <a:ext cx="2071702" cy="261610"/>
          </a:xfrm>
          <a:prstGeom prst="rect">
            <a:avLst/>
          </a:prstGeom>
          <a:noFill/>
        </p:spPr>
        <p:txBody>
          <a:bodyPr wrap="square" rtlCol="0">
            <a:spAutoFit/>
          </a:bodyPr>
          <a:lstStyle/>
          <a:p>
            <a:r>
              <a:rPr lang="fr-FR" sz="1100" b="1" dirty="0" smtClean="0">
                <a:latin typeface="Times New Roman" pitchFamily="18" charset="0"/>
                <a:cs typeface="Times New Roman" pitchFamily="18" charset="0"/>
              </a:rPr>
              <a:t>C.1/ </a:t>
            </a:r>
            <a:r>
              <a:rPr lang="fr-FR" sz="1100" b="1" dirty="0" err="1" smtClean="0">
                <a:latin typeface="Times New Roman" pitchFamily="18" charset="0"/>
                <a:cs typeface="Times New Roman" pitchFamily="18" charset="0"/>
              </a:rPr>
              <a:t>Microscopic</a:t>
            </a:r>
            <a:r>
              <a:rPr lang="fr-FR" sz="1100" b="1" dirty="0" smtClean="0">
                <a:latin typeface="Times New Roman" pitchFamily="18" charset="0"/>
                <a:cs typeface="Times New Roman" pitchFamily="18" charset="0"/>
              </a:rPr>
              <a:t> examination</a:t>
            </a:r>
            <a:endParaRPr lang="fr-FR" sz="1100" b="1" dirty="0">
              <a:latin typeface="Times New Roman" pitchFamily="18" charset="0"/>
              <a:cs typeface="Times New Roman" pitchFamily="18" charset="0"/>
            </a:endParaRPr>
          </a:p>
        </p:txBody>
      </p:sp>
      <p:pic>
        <p:nvPicPr>
          <p:cNvPr id="48" name="Image 47" descr="C:\Documents and Settings\Administrateur\enseignamant supérieure\tof microscope\sain2.jpg"/>
          <p:cNvPicPr/>
          <p:nvPr/>
        </p:nvPicPr>
        <p:blipFill>
          <a:blip r:embed="rId7" cstate="print">
            <a:lum bright="-5000" contrast="82000"/>
          </a:blip>
          <a:srcRect l="22107" r="12120" b="30764"/>
          <a:stretch>
            <a:fillRect/>
          </a:stretch>
        </p:blipFill>
        <p:spPr bwMode="auto">
          <a:xfrm>
            <a:off x="3357562" y="5000628"/>
            <a:ext cx="1571636" cy="785818"/>
          </a:xfrm>
          <a:prstGeom prst="rect">
            <a:avLst/>
          </a:prstGeom>
          <a:ln w="28575" cap="sq">
            <a:solidFill>
              <a:srgbClr val="000000"/>
            </a:solidFill>
            <a:miter lim="800000"/>
          </a:ln>
          <a:effectLst>
            <a:outerShdw blurRad="57150" dist="50800" dir="2700000" algn="tl" rotWithShape="0">
              <a:srgbClr val="000000">
                <a:alpha val="40000"/>
              </a:srgbClr>
            </a:outerShdw>
          </a:effectLst>
        </p:spPr>
      </p:pic>
      <p:pic>
        <p:nvPicPr>
          <p:cNvPr id="49" name="Image 48" descr="C:\Documents and Settings\Administrateur\enseignamant supérieure\tof microscope\sain1.jpg"/>
          <p:cNvPicPr/>
          <p:nvPr/>
        </p:nvPicPr>
        <p:blipFill>
          <a:blip r:embed="rId8" cstate="print">
            <a:lum contrast="69000"/>
          </a:blip>
          <a:srcRect/>
          <a:stretch>
            <a:fillRect/>
          </a:stretch>
        </p:blipFill>
        <p:spPr bwMode="auto">
          <a:xfrm>
            <a:off x="5072074" y="5000628"/>
            <a:ext cx="1571636" cy="785818"/>
          </a:xfrm>
          <a:prstGeom prst="rect">
            <a:avLst/>
          </a:prstGeom>
          <a:ln w="28575" cap="sq">
            <a:solidFill>
              <a:srgbClr val="000000"/>
            </a:solidFill>
            <a:miter lim="800000"/>
          </a:ln>
          <a:effectLst>
            <a:outerShdw blurRad="57150" dist="50800" dir="2700000" algn="tl" rotWithShape="0">
              <a:srgbClr val="000000">
                <a:alpha val="40000"/>
              </a:srgbClr>
            </a:outerShdw>
          </a:effectLst>
        </p:spPr>
      </p:pic>
      <p:pic>
        <p:nvPicPr>
          <p:cNvPr id="51" name="Image 50" descr="C:\Documents and Settings\Administrateur\enseignamant supérieure\tof microscope\sain5.jpg"/>
          <p:cNvPicPr/>
          <p:nvPr/>
        </p:nvPicPr>
        <p:blipFill>
          <a:blip r:embed="rId9" cstate="print">
            <a:lum contrast="87000"/>
          </a:blip>
          <a:srcRect r="15714" b="27685"/>
          <a:stretch>
            <a:fillRect/>
          </a:stretch>
        </p:blipFill>
        <p:spPr bwMode="auto">
          <a:xfrm>
            <a:off x="3929066" y="5857884"/>
            <a:ext cx="1785950" cy="714380"/>
          </a:xfrm>
          <a:prstGeom prst="rect">
            <a:avLst/>
          </a:prstGeom>
          <a:ln w="19050" cap="sq">
            <a:solidFill>
              <a:srgbClr val="000000"/>
            </a:solidFill>
            <a:miter lim="800000"/>
          </a:ln>
          <a:effectLst>
            <a:outerShdw blurRad="57150" dist="50800" dir="2700000" algn="tl" rotWithShape="0">
              <a:srgbClr val="000000">
                <a:alpha val="40000"/>
              </a:srgbClr>
            </a:outerShdw>
          </a:effectLst>
        </p:spPr>
      </p:pic>
      <p:sp>
        <p:nvSpPr>
          <p:cNvPr id="1030" name="Text Box 6"/>
          <p:cNvSpPr txBox="1">
            <a:spLocks noChangeArrowheads="1"/>
          </p:cNvSpPr>
          <p:nvPr/>
        </p:nvSpPr>
        <p:spPr bwMode="auto">
          <a:xfrm>
            <a:off x="3357562" y="4929190"/>
            <a:ext cx="285752" cy="34767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rgbClr val="FF0000"/>
                </a:solidFill>
                <a:effectLst/>
                <a:latin typeface="Calibri" pitchFamily="34" charset="0"/>
                <a:ea typeface="Arial" pitchFamily="34" charset="0"/>
                <a:cs typeface="Arial" pitchFamily="34" charset="0"/>
              </a:rPr>
              <a:t>A</a:t>
            </a:r>
            <a:endParaRPr kumimoji="0" lang="fr-FR" sz="1100" b="1" i="0" u="none" strike="noStrike" cap="none" normalizeH="0" baseline="0" dirty="0" smtClean="0">
              <a:ln>
                <a:noFill/>
              </a:ln>
              <a:solidFill>
                <a:schemeClr val="tx1"/>
              </a:solidFill>
              <a:effectLst/>
              <a:latin typeface="Arial" pitchFamily="34" charset="0"/>
              <a:cs typeface="Arial" pitchFamily="34" charset="0"/>
            </a:endParaRPr>
          </a:p>
        </p:txBody>
      </p:sp>
      <p:sp>
        <p:nvSpPr>
          <p:cNvPr id="1031" name="Text Box 7"/>
          <p:cNvSpPr txBox="1">
            <a:spLocks noChangeArrowheads="1"/>
          </p:cNvSpPr>
          <p:nvPr/>
        </p:nvSpPr>
        <p:spPr bwMode="auto">
          <a:xfrm>
            <a:off x="5072074" y="5000628"/>
            <a:ext cx="388937" cy="28575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rgbClr val="FF0000"/>
                </a:solidFill>
                <a:effectLst/>
                <a:latin typeface="Calibri" pitchFamily="34" charset="0"/>
                <a:ea typeface="Arial" pitchFamily="34" charset="0"/>
                <a:cs typeface="Arial" pitchFamily="34" charset="0"/>
              </a:rPr>
              <a:t>B</a:t>
            </a:r>
            <a:endParaRPr kumimoji="0" lang="fr-FR" sz="11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2" name="Text Box 8"/>
          <p:cNvSpPr txBox="1">
            <a:spLocks noChangeArrowheads="1"/>
          </p:cNvSpPr>
          <p:nvPr/>
        </p:nvSpPr>
        <p:spPr bwMode="auto">
          <a:xfrm>
            <a:off x="3929066" y="5857884"/>
            <a:ext cx="388937" cy="4000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100" b="1" i="0" u="none" strike="noStrike" cap="none" normalizeH="0" baseline="0" dirty="0" smtClean="0">
                <a:ln>
                  <a:noFill/>
                </a:ln>
                <a:solidFill>
                  <a:srgbClr val="FF0000"/>
                </a:solidFill>
                <a:effectLst/>
                <a:latin typeface="Calibri" pitchFamily="34" charset="0"/>
                <a:ea typeface="Arial" pitchFamily="34" charset="0"/>
                <a:cs typeface="Arial" pitchFamily="34" charset="0"/>
              </a:rPr>
              <a:t>C</a:t>
            </a:r>
            <a:endParaRPr kumimoji="0" lang="fr-FR" sz="1100" b="0" i="0" u="none" strike="noStrike" cap="none" normalizeH="0" baseline="0" dirty="0" smtClean="0">
              <a:ln>
                <a:noFill/>
              </a:ln>
              <a:solidFill>
                <a:schemeClr val="tx1"/>
              </a:solidFill>
              <a:effectLst/>
              <a:latin typeface="Arial" pitchFamily="34" charset="0"/>
              <a:cs typeface="Arial" pitchFamily="34" charset="0"/>
            </a:endParaRPr>
          </a:p>
        </p:txBody>
      </p:sp>
      <p:sp>
        <p:nvSpPr>
          <p:cNvPr id="57" name="Rectangle 56"/>
          <p:cNvSpPr/>
          <p:nvPr/>
        </p:nvSpPr>
        <p:spPr>
          <a:xfrm>
            <a:off x="0" y="8286776"/>
            <a:ext cx="3143248" cy="230832"/>
          </a:xfrm>
          <a:prstGeom prst="rect">
            <a:avLst/>
          </a:prstGeom>
        </p:spPr>
        <p:txBody>
          <a:bodyPr wrap="square">
            <a:spAutoFit/>
          </a:bodyPr>
          <a:lstStyle/>
          <a:p>
            <a:r>
              <a:rPr lang="fr-FR" sz="900" b="1" dirty="0" err="1" smtClean="0">
                <a:latin typeface="Times New Roman" pitchFamily="18" charset="0"/>
                <a:cs typeface="Times New Roman" pitchFamily="18" charset="0"/>
              </a:rPr>
              <a:t>References</a:t>
            </a:r>
            <a:r>
              <a:rPr lang="fr-FR" sz="900" b="1" dirty="0" smtClean="0">
                <a:latin typeface="Times New Roman" pitchFamily="18" charset="0"/>
                <a:cs typeface="Times New Roman" pitchFamily="18" charset="0"/>
              </a:rPr>
              <a:t>:</a:t>
            </a:r>
            <a:endParaRPr lang="fr-FR" sz="900" b="1" dirty="0">
              <a:latin typeface="Times New Roman" pitchFamily="18" charset="0"/>
              <a:cs typeface="Times New Roman" pitchFamily="18" charset="0"/>
            </a:endParaRPr>
          </a:p>
        </p:txBody>
      </p:sp>
      <p:sp>
        <p:nvSpPr>
          <p:cNvPr id="59" name="Rectangle 58"/>
          <p:cNvSpPr/>
          <p:nvPr/>
        </p:nvSpPr>
        <p:spPr>
          <a:xfrm>
            <a:off x="0" y="8001024"/>
            <a:ext cx="3286124" cy="369332"/>
          </a:xfrm>
          <a:prstGeom prst="rect">
            <a:avLst/>
          </a:prstGeom>
        </p:spPr>
        <p:txBody>
          <a:bodyPr wrap="square">
            <a:spAutoFit/>
          </a:bodyPr>
          <a:lstStyle/>
          <a:p>
            <a:r>
              <a:rPr lang="fr-FR" sz="900" b="1" dirty="0" smtClean="0">
                <a:solidFill>
                  <a:schemeClr val="tx2"/>
                </a:solidFill>
                <a:latin typeface="Times New Roman" pitchFamily="18" charset="0"/>
                <a:cs typeface="Times New Roman" pitchFamily="18" charset="0"/>
              </a:rPr>
              <a:t>Fig.3: Variation of the </a:t>
            </a:r>
            <a:r>
              <a:rPr lang="fr-FR" sz="900" b="1" dirty="0" err="1" smtClean="0">
                <a:solidFill>
                  <a:schemeClr val="tx2"/>
                </a:solidFill>
                <a:latin typeface="Times New Roman" pitchFamily="18" charset="0"/>
                <a:cs typeface="Times New Roman" pitchFamily="18" charset="0"/>
              </a:rPr>
              <a:t>weight</a:t>
            </a:r>
            <a:r>
              <a:rPr lang="fr-FR" sz="900" b="1" dirty="0" smtClean="0">
                <a:solidFill>
                  <a:schemeClr val="tx2"/>
                </a:solidFill>
                <a:latin typeface="Times New Roman" pitchFamily="18" charset="0"/>
                <a:cs typeface="Times New Roman" pitchFamily="18" charset="0"/>
              </a:rPr>
              <a:t> </a:t>
            </a:r>
            <a:r>
              <a:rPr lang="fr-FR" sz="900" b="1" dirty="0" err="1" smtClean="0">
                <a:solidFill>
                  <a:schemeClr val="tx2"/>
                </a:solidFill>
                <a:latin typeface="Times New Roman" pitchFamily="18" charset="0"/>
                <a:cs typeface="Times New Roman" pitchFamily="18" charset="0"/>
              </a:rPr>
              <a:t>benefit</a:t>
            </a:r>
            <a:r>
              <a:rPr lang="fr-FR" sz="900" b="1" dirty="0" smtClean="0">
                <a:solidFill>
                  <a:schemeClr val="tx2"/>
                </a:solidFill>
                <a:latin typeface="Times New Roman" pitchFamily="18" charset="0"/>
                <a:cs typeface="Times New Roman" pitchFamily="18" charset="0"/>
              </a:rPr>
              <a:t> in the </a:t>
            </a:r>
            <a:r>
              <a:rPr lang="fr-FR" sz="900" b="1" dirty="0" err="1" smtClean="0">
                <a:solidFill>
                  <a:schemeClr val="tx2"/>
                </a:solidFill>
                <a:latin typeface="Times New Roman" pitchFamily="18" charset="0"/>
                <a:cs typeface="Times New Roman" pitchFamily="18" charset="0"/>
              </a:rPr>
              <a:t>both</a:t>
            </a:r>
            <a:r>
              <a:rPr lang="fr-FR" sz="900" b="1" dirty="0" smtClean="0">
                <a:solidFill>
                  <a:schemeClr val="tx2"/>
                </a:solidFill>
                <a:latin typeface="Times New Roman" pitchFamily="18" charset="0"/>
                <a:cs typeface="Times New Roman" pitchFamily="18" charset="0"/>
              </a:rPr>
              <a:t> groups </a:t>
            </a:r>
            <a:r>
              <a:rPr lang="fr-FR" sz="900" b="1" dirty="0" err="1" smtClean="0">
                <a:solidFill>
                  <a:schemeClr val="tx2"/>
                </a:solidFill>
                <a:latin typeface="Times New Roman" pitchFamily="18" charset="0"/>
                <a:cs typeface="Times New Roman" pitchFamily="18" charset="0"/>
              </a:rPr>
              <a:t>according</a:t>
            </a:r>
            <a:r>
              <a:rPr lang="fr-FR" sz="900" b="1" dirty="0" smtClean="0">
                <a:solidFill>
                  <a:schemeClr val="tx2"/>
                </a:solidFill>
                <a:latin typeface="Times New Roman" pitchFamily="18" charset="0"/>
                <a:cs typeface="Times New Roman" pitchFamily="18" charset="0"/>
              </a:rPr>
              <a:t> to </a:t>
            </a:r>
            <a:r>
              <a:rPr lang="fr-FR" sz="900" b="1" dirty="0" err="1" smtClean="0">
                <a:solidFill>
                  <a:schemeClr val="tx2"/>
                </a:solidFill>
                <a:latin typeface="Times New Roman" pitchFamily="18" charset="0"/>
                <a:cs typeface="Times New Roman" pitchFamily="18" charset="0"/>
              </a:rPr>
              <a:t>period</a:t>
            </a:r>
            <a:r>
              <a:rPr lang="fr-FR" sz="900" b="1" dirty="0" smtClean="0">
                <a:solidFill>
                  <a:schemeClr val="tx2"/>
                </a:solidFill>
                <a:latin typeface="Times New Roman" pitchFamily="18" charset="0"/>
                <a:cs typeface="Times New Roman" pitchFamily="18" charset="0"/>
              </a:rPr>
              <a:t> of </a:t>
            </a:r>
            <a:r>
              <a:rPr lang="fr-FR" sz="900" b="1" dirty="0" err="1" smtClean="0">
                <a:solidFill>
                  <a:schemeClr val="tx2"/>
                </a:solidFill>
                <a:latin typeface="Times New Roman" pitchFamily="18" charset="0"/>
                <a:cs typeface="Times New Roman" pitchFamily="18" charset="0"/>
              </a:rPr>
              <a:t>administation</a:t>
            </a:r>
            <a:r>
              <a:rPr lang="fr-FR" sz="900" b="1" dirty="0" smtClean="0">
                <a:solidFill>
                  <a:schemeClr val="tx2"/>
                </a:solidFill>
                <a:latin typeface="Times New Roman" pitchFamily="18" charset="0"/>
                <a:cs typeface="Times New Roman" pitchFamily="18" charset="0"/>
              </a:rPr>
              <a:t> </a:t>
            </a:r>
            <a:r>
              <a:rPr lang="fr-FR" sz="900" b="1" dirty="0" err="1" smtClean="0">
                <a:solidFill>
                  <a:schemeClr val="tx2"/>
                </a:solidFill>
                <a:latin typeface="Times New Roman" pitchFamily="18" charset="0"/>
                <a:cs typeface="Times New Roman" pitchFamily="18" charset="0"/>
              </a:rPr>
              <a:t>with</a:t>
            </a:r>
            <a:r>
              <a:rPr lang="fr-FR" sz="900" b="1" dirty="0" smtClean="0">
                <a:solidFill>
                  <a:schemeClr val="tx2"/>
                </a:solidFill>
                <a:latin typeface="Times New Roman" pitchFamily="18" charset="0"/>
                <a:cs typeface="Times New Roman" pitchFamily="18" charset="0"/>
              </a:rPr>
              <a:t> renutrition milk</a:t>
            </a:r>
            <a:endParaRPr lang="fr-FR" sz="900" b="1" dirty="0">
              <a:solidFill>
                <a:schemeClr val="tx2"/>
              </a:solidFill>
              <a:latin typeface="Times New Roman" pitchFamily="18" charset="0"/>
              <a:cs typeface="Times New Roman" pitchFamily="18" charset="0"/>
            </a:endParaRPr>
          </a:p>
        </p:txBody>
      </p:sp>
      <p:sp>
        <p:nvSpPr>
          <p:cNvPr id="60" name="ZoneTexte 59"/>
          <p:cNvSpPr txBox="1"/>
          <p:nvPr/>
        </p:nvSpPr>
        <p:spPr>
          <a:xfrm>
            <a:off x="3214686" y="7000892"/>
            <a:ext cx="3643314" cy="261610"/>
          </a:xfrm>
          <a:prstGeom prst="rect">
            <a:avLst/>
          </a:prstGeom>
          <a:noFill/>
        </p:spPr>
        <p:txBody>
          <a:bodyPr wrap="square" rtlCol="0">
            <a:spAutoFit/>
          </a:bodyPr>
          <a:lstStyle/>
          <a:p>
            <a:r>
              <a:rPr lang="fr-FR" sz="1100" b="1" dirty="0" smtClean="0">
                <a:latin typeface="Times New Roman" pitchFamily="18" charset="0"/>
                <a:cs typeface="Times New Roman" pitchFamily="18" charset="0"/>
              </a:rPr>
              <a:t>C.2/quantitative sharing of intestinal microflora in TG</a:t>
            </a:r>
            <a:endParaRPr lang="fr-FR" sz="1100" b="1" dirty="0">
              <a:latin typeface="Times New Roman" pitchFamily="18" charset="0"/>
              <a:cs typeface="Times New Roman" pitchFamily="18" charset="0"/>
            </a:endParaRPr>
          </a:p>
        </p:txBody>
      </p:sp>
      <p:graphicFrame>
        <p:nvGraphicFramePr>
          <p:cNvPr id="62" name="Graphique 61"/>
          <p:cNvGraphicFramePr/>
          <p:nvPr/>
        </p:nvGraphicFramePr>
        <p:xfrm>
          <a:off x="3286124" y="7215206"/>
          <a:ext cx="3429024" cy="1643074"/>
        </p:xfrm>
        <a:graphic>
          <a:graphicData uri="http://schemas.openxmlformats.org/drawingml/2006/chart">
            <c:chart xmlns:c="http://schemas.openxmlformats.org/drawingml/2006/chart" xmlns:r="http://schemas.openxmlformats.org/officeDocument/2006/relationships" r:id="rId10"/>
          </a:graphicData>
        </a:graphic>
      </p:graphicFrame>
      <p:sp>
        <p:nvSpPr>
          <p:cNvPr id="63" name="Espace réservé du contenu 2"/>
          <p:cNvSpPr txBox="1">
            <a:spLocks/>
          </p:cNvSpPr>
          <p:nvPr/>
        </p:nvSpPr>
        <p:spPr>
          <a:xfrm>
            <a:off x="0" y="8429652"/>
            <a:ext cx="3276000" cy="714348"/>
          </a:xfrm>
          <a:prstGeom prst="rect">
            <a:avLst/>
          </a:prstGeom>
        </p:spPr>
        <p:txBody>
          <a:bodyPr vert="horz" lIns="91440" tIns="45720" rIns="91440" bIns="45720" rtlCol="0">
            <a:normAutofit fontScale="32500" lnSpcReduction="20000"/>
          </a:bodyPr>
          <a:lstStyle/>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fr-FR" sz="1600" b="0" i="0" u="none" strike="noStrike" kern="1200" cap="none" spc="0" normalizeH="0" baseline="0" noProof="0" dirty="0" smtClean="0">
                <a:ln>
                  <a:noFill/>
                </a:ln>
                <a:effectLst/>
                <a:uLnTx/>
                <a:uFillTx/>
                <a:latin typeface="Times New Roman" pitchFamily="18" charset="0"/>
                <a:ea typeface="+mn-ea"/>
                <a:cs typeface="Times New Roman" pitchFamily="18" charset="0"/>
              </a:rPr>
              <a:t>1/UNICEF, 2011. Protocole de prise en charge de la malnutrition aigue au Benin : </a:t>
            </a:r>
            <a:r>
              <a:rPr kumimoji="0" lang="fr-FR"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Ministere</a:t>
            </a:r>
            <a:r>
              <a:rPr kumimoji="0" lang="fr-FR" sz="1600" b="0" i="0" u="none" strike="noStrike" kern="1200" cap="none" spc="0" normalizeH="0" baseline="0" noProof="0" dirty="0" smtClean="0">
                <a:ln>
                  <a:noFill/>
                </a:ln>
                <a:effectLst/>
                <a:uLnTx/>
                <a:uFillTx/>
                <a:latin typeface="Times New Roman" pitchFamily="18" charset="0"/>
                <a:ea typeface="+mn-ea"/>
                <a:cs typeface="Times New Roman" pitchFamily="18" charset="0"/>
              </a:rPr>
              <a:t> de la santé, République de Benin.</a:t>
            </a: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2/Saunders J., Smith T. and Stroud M., 2015. Malnutrition and </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undernutrition</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Medicine, 43(2), 112‑118.</a:t>
            </a:r>
            <a:endParaRPr kumimoji="0" lang="fr-FR" sz="1600" b="0" i="0" u="none" strike="noStrike" kern="1200" cap="none" spc="0" normalizeH="0" baseline="0" noProof="0" dirty="0" smtClean="0">
              <a:ln>
                <a:noFill/>
              </a:ln>
              <a:effectLst/>
              <a:uLnTx/>
              <a:uFillTx/>
              <a:latin typeface="Times New Roman" pitchFamily="18" charset="0"/>
              <a:ea typeface="+mn-ea"/>
              <a:cs typeface="Times New Roman" pitchFamily="18" charset="0"/>
            </a:endParaRP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3/</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Kabat</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A. M., </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Srinivasan</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N.andMaloy</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K. J., 2014. Modulation of immune development and function by intestinal microbiota. Trends in Immunology, 35(11), 507‑517. </a:t>
            </a:r>
            <a:endParaRPr kumimoji="0" lang="fr-FR" sz="1600" b="0" i="0" u="none" strike="noStrike" kern="1200" cap="none" spc="0" normalizeH="0" baseline="0" noProof="0" dirty="0" smtClean="0">
              <a:ln>
                <a:noFill/>
              </a:ln>
              <a:effectLst/>
              <a:uLnTx/>
              <a:uFillTx/>
              <a:latin typeface="Times New Roman" pitchFamily="18" charset="0"/>
              <a:ea typeface="+mn-ea"/>
              <a:cs typeface="Times New Roman" pitchFamily="18" charset="0"/>
            </a:endParaRP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4/</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Lagier</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J.-C., Million M., </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Hugon</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P., </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Armougom</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a:t>
            </a:r>
            <a:r>
              <a:rPr kumimoji="0" lang="en-US" sz="1600" b="0" i="0" u="none" strike="noStrike" kern="1200" cap="none" spc="0" normalizeH="0" baseline="0" noProof="0" dirty="0" err="1" smtClean="0">
                <a:ln>
                  <a:noFill/>
                </a:ln>
                <a:effectLst/>
                <a:uLnTx/>
                <a:uFillTx/>
                <a:latin typeface="Times New Roman" pitchFamily="18" charset="0"/>
                <a:ea typeface="+mn-ea"/>
                <a:cs typeface="Times New Roman" pitchFamily="18" charset="0"/>
              </a:rPr>
              <a:t>F.andRaoult</a:t>
            </a:r>
            <a:r>
              <a:rPr kumimoji="0" lang="en-US" sz="1600" b="0" i="0" u="none" strike="noStrike" kern="1200" cap="none" spc="0" normalizeH="0" baseline="0" noProof="0" dirty="0" smtClean="0">
                <a:ln>
                  <a:noFill/>
                </a:ln>
                <a:effectLst/>
                <a:uLnTx/>
                <a:uFillTx/>
                <a:latin typeface="Times New Roman" pitchFamily="18" charset="0"/>
                <a:ea typeface="+mn-ea"/>
                <a:cs typeface="Times New Roman" pitchFamily="18" charset="0"/>
              </a:rPr>
              <a:t> D., 2012. Human Gut Microbiota: Repertoire and Variations: Frontiers in Cellular and Infection Microbiology, 2.</a:t>
            </a:r>
            <a:endParaRPr kumimoji="0" lang="fr-FR" sz="1600" b="0" i="0" u="none" strike="noStrike" kern="1200" cap="none" spc="0" normalizeH="0" baseline="0" noProof="0" dirty="0" smtClean="0">
              <a:ln>
                <a:noFill/>
              </a:ln>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fr-FR" sz="3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187</TotalTime>
  <Words>317</Words>
  <PresentationFormat>Affichage à l'écran (4:3)</PresentationFormat>
  <Paragraphs>41</Paragraphs>
  <Slides>1</Slides>
  <Notes>0</Notes>
  <HiddenSlides>0</HiddenSlides>
  <MMClips>0</MMClips>
  <ScaleCrop>false</ScaleCrop>
  <HeadingPairs>
    <vt:vector size="4" baseType="variant">
      <vt:variant>
        <vt:lpstr>Thème</vt:lpstr>
      </vt:variant>
      <vt:variant>
        <vt:i4>1</vt:i4>
      </vt:variant>
      <vt:variant>
        <vt:lpstr>Titres des diapositives</vt:lpstr>
      </vt:variant>
      <vt:variant>
        <vt:i4>1</vt:i4>
      </vt:variant>
    </vt:vector>
  </HeadingPairs>
  <TitlesOfParts>
    <vt:vector size="2" baseType="lpstr">
      <vt:lpstr>Thème Office</vt:lpstr>
      <vt:lpstr>Characterisation of the impact of renutrition milk on Clinical profil and intestinal flora of malnourish children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Characterisation of the impact of renutrition milk on clinical profil and intestinal flora of malnourish children </dc:title>
  <dc:creator>ADMINI</dc:creator>
  <cp:lastModifiedBy>pc</cp:lastModifiedBy>
  <cp:revision>36</cp:revision>
  <dcterms:created xsi:type="dcterms:W3CDTF">2017-09-09T15:21:31Z</dcterms:created>
  <dcterms:modified xsi:type="dcterms:W3CDTF">2017-09-20T12:04:58Z</dcterms:modified>
</cp:coreProperties>
</file>