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3813" autoAdjust="0"/>
    <p:restoredTop sz="94660"/>
  </p:normalViewPr>
  <p:slideViewPr>
    <p:cSldViewPr>
      <p:cViewPr varScale="1">
        <p:scale>
          <a:sx n="74" d="100"/>
          <a:sy n="74" d="100"/>
        </p:scale>
        <p:origin x="-104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1/12/2023</a:t>
            </a:fld>
            <a:endParaRPr lang="en-US" dirty="0"/>
          </a:p>
        </p:txBody>
      </p:sp>
      <p:sp>
        <p:nvSpPr>
          <p:cNvPr id="5" name="Footer Placeholder 4">
            <a:extLst>
              <a:ext uri="{FF2B5EF4-FFF2-40B4-BE49-F238E27FC236}">
                <a16:creationId xmlns=""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8364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5" name="Footer Placeholder 4">
            <a:extLst>
              <a:ext uri="{FF2B5EF4-FFF2-40B4-BE49-F238E27FC236}">
                <a16:creationId xmlns=""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2147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5" name="Footer Placeholder 4">
            <a:extLst>
              <a:ext uri="{FF2B5EF4-FFF2-40B4-BE49-F238E27FC236}">
                <a16:creationId xmlns=""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29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6" name="Footer Placeholder 5">
            <a:extLst>
              <a:ext uri="{FF2B5EF4-FFF2-40B4-BE49-F238E27FC236}">
                <a16:creationId xmlns=""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94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8" name="Footer Placeholder 7">
            <a:extLst>
              <a:ext uri="{FF2B5EF4-FFF2-40B4-BE49-F238E27FC236}">
                <a16:creationId xmlns=""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8700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4" name="Footer Placeholder 3">
            <a:extLst>
              <a:ext uri="{FF2B5EF4-FFF2-40B4-BE49-F238E27FC236}">
                <a16:creationId xmlns=""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298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3" name="Footer Placeholder 2">
            <a:extLst>
              <a:ext uri="{FF2B5EF4-FFF2-40B4-BE49-F238E27FC236}">
                <a16:creationId xmlns=""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4102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6" name="Footer Placeholder 5">
            <a:extLst>
              <a:ext uri="{FF2B5EF4-FFF2-40B4-BE49-F238E27FC236}">
                <a16:creationId xmlns=""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68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6" name="Footer Placeholder 5">
            <a:extLst>
              <a:ext uri="{FF2B5EF4-FFF2-40B4-BE49-F238E27FC236}">
                <a16:creationId xmlns=""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12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5" name="Footer Placeholder 4">
            <a:extLst>
              <a:ext uri="{FF2B5EF4-FFF2-40B4-BE49-F238E27FC236}">
                <a16:creationId xmlns=""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109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1/12/2023</a:t>
            </a:fld>
            <a:endParaRPr lang="en-US"/>
          </a:p>
        </p:txBody>
      </p:sp>
      <p:sp>
        <p:nvSpPr>
          <p:cNvPr id="5" name="Footer Placeholder 4">
            <a:extLst>
              <a:ext uri="{FF2B5EF4-FFF2-40B4-BE49-F238E27FC236}">
                <a16:creationId xmlns=""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8444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1/12/2023</a:t>
            </a:fld>
            <a:endParaRPr lang="en-US" dirty="0"/>
          </a:p>
        </p:txBody>
      </p:sp>
      <p:sp>
        <p:nvSpPr>
          <p:cNvPr id="5" name="Footer Placeholder 4">
            <a:extLst>
              <a:ext uri="{FF2B5EF4-FFF2-40B4-BE49-F238E27FC236}">
                <a16:creationId xmlns=""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6531673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D0FEF93B-DF95-4A59-9D71-745C812BF376}"/>
              </a:ext>
            </a:extLst>
          </p:cNvPr>
          <p:cNvSpPr/>
          <p:nvPr/>
        </p:nvSpPr>
        <p:spPr>
          <a:xfrm>
            <a:off x="1" y="27384"/>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 xmlns:a16="http://schemas.microsoft.com/office/drawing/2014/main" id="{8729BB31-D1EF-409E-BC15-24A30A70A677}"/>
              </a:ext>
            </a:extLst>
          </p:cNvPr>
          <p:cNvSpPr/>
          <p:nvPr/>
        </p:nvSpPr>
        <p:spPr>
          <a:xfrm>
            <a:off x="739248"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a:extLst>
              <a:ext uri="{FF2B5EF4-FFF2-40B4-BE49-F238E27FC236}">
                <a16:creationId xmlns="" xmlns:a16="http://schemas.microsoft.com/office/drawing/2014/main" id="{34C6723F-6F9D-444F-8F7D-ED0D33A7E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9" name="Rectangle 18">
            <a:extLst>
              <a:ext uri="{FF2B5EF4-FFF2-40B4-BE49-F238E27FC236}">
                <a16:creationId xmlns="" xmlns:a16="http://schemas.microsoft.com/office/drawing/2014/main" id="{7F56159D-A29B-4F02-93C6-1DECB2877C38}"/>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 xmlns:a16="http://schemas.microsoft.com/office/drawing/2014/main" id="{A86FC61E-C2A4-43AC-B7A0-689E7CC4DC32}"/>
              </a:ext>
            </a:extLst>
          </p:cNvPr>
          <p:cNvSpPr txBox="1"/>
          <p:nvPr/>
        </p:nvSpPr>
        <p:spPr>
          <a:xfrm rot="16200000">
            <a:off x="-603373" y="3298195"/>
            <a:ext cx="4021394" cy="261610"/>
          </a:xfrm>
          <a:prstGeom prst="rect">
            <a:avLst/>
          </a:prstGeom>
          <a:noFill/>
        </p:spPr>
        <p:txBody>
          <a:bodyPr wrap="square" rtlCol="0">
            <a:spAutoFit/>
          </a:bodyPr>
          <a:lstStyle/>
          <a:p>
            <a:pPr algn="ctr"/>
            <a:r>
              <a:rPr lang="en-US" sz="1100" b="1" spc="600" dirty="0" smtClean="0">
                <a:solidFill>
                  <a:schemeClr val="bg1"/>
                </a:solidFill>
                <a:latin typeface="Times New Roman" panose="02020603050405020304" pitchFamily="18" charset="0"/>
                <a:cs typeface="Times New Roman" panose="02020603050405020304" pitchFamily="18" charset="0"/>
              </a:rPr>
              <a:t>NEUROPHARMACEUTICS 2023</a:t>
            </a:r>
            <a:endParaRPr lang="en-IN" sz="1100" b="1" spc="600" dirty="0">
              <a:solidFill>
                <a:schemeClr val="bg1"/>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 xmlns:a16="http://schemas.microsoft.com/office/drawing/2014/main" id="{20BD6D31-16A4-4585-8FBE-34E149505556}"/>
              </a:ext>
            </a:extLst>
          </p:cNvPr>
          <p:cNvSpPr/>
          <p:nvPr/>
        </p:nvSpPr>
        <p:spPr>
          <a:xfrm>
            <a:off x="6722242" y="1418303"/>
            <a:ext cx="4716000" cy="4021395"/>
          </a:xfrm>
          <a:prstGeom prst="rect">
            <a:avLst/>
          </a:prstGeom>
          <a:blipFill dpi="0" rotWithShape="1">
            <a:blip r:embed="rId4">
              <a:extLst>
                <a:ext uri="{28A0092B-C50C-407E-A947-70E740481C1C}">
                  <a14:useLocalDpi xmlns:a14="http://schemas.microsoft.com/office/drawing/2010/main" val="0"/>
                </a:ext>
              </a:extLst>
            </a:blip>
            <a:srcRect/>
            <a:stretch>
              <a:fillRect l="-6738" r="-6239"/>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 xmlns:a16="http://schemas.microsoft.com/office/drawing/2014/main" id="{A51402F5-8A39-424A-9D13-36A3ACD785A6}"/>
              </a:ext>
            </a:extLst>
          </p:cNvPr>
          <p:cNvSpPr txBox="1"/>
          <p:nvPr/>
        </p:nvSpPr>
        <p:spPr>
          <a:xfrm>
            <a:off x="2240768" y="1418303"/>
            <a:ext cx="4129163" cy="2431435"/>
          </a:xfrm>
          <a:prstGeom prst="rect">
            <a:avLst/>
          </a:prstGeom>
          <a:noFill/>
        </p:spPr>
        <p:txBody>
          <a:bodyPr wrap="square" rtlCol="0">
            <a:spAutoFit/>
          </a:bodyPr>
          <a:lstStyle/>
          <a:p>
            <a:pPr algn="ctr"/>
            <a:r>
              <a:rPr lang="en-IN" sz="1600" spc="300" dirty="0">
                <a:solidFill>
                  <a:schemeClr val="bg2">
                    <a:lumMod val="25000"/>
                  </a:schemeClr>
                </a:solidFill>
                <a:latin typeface="Times New Roman" panose="02020603050405020304" pitchFamily="18" charset="0"/>
                <a:cs typeface="Times New Roman" panose="02020603050405020304" pitchFamily="18" charset="0"/>
              </a:rPr>
              <a:t>28th International Conference </a:t>
            </a:r>
            <a:r>
              <a:rPr lang="en-IN" sz="1600" spc="300" dirty="0" smtClean="0">
                <a:solidFill>
                  <a:schemeClr val="bg2">
                    <a:lumMod val="25000"/>
                  </a:schemeClr>
                </a:solidFill>
                <a:latin typeface="Times New Roman" panose="02020603050405020304" pitchFamily="18" charset="0"/>
                <a:cs typeface="Times New Roman" panose="02020603050405020304" pitchFamily="18" charset="0"/>
              </a:rPr>
              <a:t>on</a:t>
            </a:r>
          </a:p>
          <a:p>
            <a:pPr algn="ctr"/>
            <a:r>
              <a:rPr lang="en-US" sz="2000" b="1" spc="600" dirty="0">
                <a:solidFill>
                  <a:schemeClr val="bg2">
                    <a:lumMod val="25000"/>
                  </a:schemeClr>
                </a:solidFill>
                <a:latin typeface="Times New Roman" panose="02020603050405020304" pitchFamily="18" charset="0"/>
                <a:cs typeface="Times New Roman" panose="02020603050405020304" pitchFamily="18" charset="0"/>
              </a:rPr>
              <a:t>Neuropharmacology and Neurochemistry</a:t>
            </a:r>
            <a:endParaRPr lang="en-US" sz="1200" dirty="0" smtClean="0">
              <a:solidFill>
                <a:schemeClr val="bg2">
                  <a:lumMod val="25000"/>
                </a:schemeClr>
              </a:solidFill>
              <a:latin typeface="Times New Roman" panose="02020603050405020304" pitchFamily="18" charset="0"/>
              <a:cs typeface="Times New Roman" panose="02020603050405020304" pitchFamily="18" charset="0"/>
            </a:endParaRPr>
          </a:p>
          <a:p>
            <a:pPr algn="ctr"/>
            <a:endParaRPr lang="en-US" sz="1600" dirty="0" smtClean="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dirty="0" smtClean="0">
                <a:solidFill>
                  <a:schemeClr val="bg2">
                    <a:lumMod val="25000"/>
                  </a:schemeClr>
                </a:solidFill>
                <a:latin typeface="Times New Roman" panose="02020603050405020304" pitchFamily="18" charset="0"/>
                <a:cs typeface="Times New Roman" panose="02020603050405020304" pitchFamily="18" charset="0"/>
              </a:rPr>
              <a:t>May 22-23, 2023 | Rome, Italy</a:t>
            </a:r>
            <a:endParaRPr lang="en-IN" sz="1600" dirty="0">
              <a:solidFill>
                <a:schemeClr val="bg2">
                  <a:lumMod val="25000"/>
                </a:schemeClr>
              </a:solidFill>
              <a:latin typeface="Times New Roman" panose="02020603050405020304" pitchFamily="18" charset="0"/>
              <a:cs typeface="Times New Roman" panose="02020603050405020304" pitchFamily="18" charset="0"/>
            </a:endParaRPr>
          </a:p>
          <a:p>
            <a:pPr algn="ctr"/>
            <a:endParaRPr lang="en-US" sz="1600" b="1" i="0" u="none" strike="noStrike" baseline="0" dirty="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a:solidFill>
                  <a:schemeClr val="bg2">
                    <a:lumMod val="25000"/>
                  </a:schemeClr>
                </a:solidFill>
                <a:latin typeface="Times New Roman" panose="02020603050405020304" pitchFamily="18" charset="0"/>
                <a:cs typeface="Times New Roman" panose="02020603050405020304" pitchFamily="18" charset="0"/>
              </a:rPr>
              <a:t>Theme: </a:t>
            </a:r>
          </a:p>
          <a:p>
            <a:pPr algn="ctr"/>
            <a:r>
              <a:rPr lang="en-US" sz="1600" i="1" dirty="0" smtClean="0">
                <a:solidFill>
                  <a:schemeClr val="bg2">
                    <a:lumMod val="25000"/>
                  </a:schemeClr>
                </a:solidFill>
                <a:latin typeface="Times New Roman" panose="02020603050405020304" pitchFamily="18" charset="0"/>
                <a:cs typeface="Times New Roman" panose="02020603050405020304" pitchFamily="18" charset="0"/>
              </a:rPr>
              <a:t>Current Scenario and Future Approach in </a:t>
            </a:r>
            <a:r>
              <a:rPr lang="en-US" sz="1600" i="1" dirty="0" err="1" smtClean="0">
                <a:solidFill>
                  <a:schemeClr val="bg2">
                    <a:lumMod val="25000"/>
                  </a:schemeClr>
                </a:solidFill>
                <a:latin typeface="Times New Roman" panose="02020603050405020304" pitchFamily="18" charset="0"/>
                <a:cs typeface="Times New Roman" panose="02020603050405020304" pitchFamily="18" charset="0"/>
              </a:rPr>
              <a:t>Neuropharmaceutics</a:t>
            </a:r>
            <a:endParaRPr lang="en-IN" sz="14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 xmlns:a16="http://schemas.microsoft.com/office/drawing/2014/main" id="{FD762A6D-09DB-42A8-82F2-99C8F72AC4ED}"/>
              </a:ext>
            </a:extLst>
          </p:cNvPr>
          <p:cNvSpPr txBox="1"/>
          <p:nvPr/>
        </p:nvSpPr>
        <p:spPr>
          <a:xfrm>
            <a:off x="2237721" y="4850012"/>
            <a:ext cx="4319154" cy="523220"/>
          </a:xfrm>
          <a:prstGeom prst="rect">
            <a:avLst/>
          </a:prstGeom>
          <a:noFill/>
        </p:spPr>
        <p:txBody>
          <a:bodyPr wrap="square" rtlCol="0">
            <a:spAutoFit/>
          </a:bodyPr>
          <a:lstStyle/>
          <a:p>
            <a:pPr algn="ct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IN" sz="1400" i="1" dirty="0" smtClean="0">
                <a:solidFill>
                  <a:schemeClr val="bg2">
                    <a:lumMod val="25000"/>
                  </a:schemeClr>
                </a:solidFill>
                <a:latin typeface="Times New Roman" panose="02020603050405020304" pitchFamily="18" charset="0"/>
                <a:cs typeface="Times New Roman" panose="02020603050405020304" pitchFamily="18" charset="0"/>
              </a:rPr>
              <a:t> neuropharmaceutics@meetingsemail.com</a:t>
            </a:r>
            <a:endParaRPr lang="en-IN" sz="1400" i="1" dirty="0">
              <a:solidFill>
                <a:schemeClr val="bg2">
                  <a:lumMod val="25000"/>
                </a:schemeClr>
              </a:solidFill>
              <a:latin typeface="Times New Roman" panose="02020603050405020304" pitchFamily="18" charset="0"/>
              <a:cs typeface="Times New Roman" panose="02020603050405020304" pitchFamily="18" charset="0"/>
            </a:endParaRPr>
          </a:p>
          <a:p>
            <a:pPr algn="ct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a:t>
            </a: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 </a:t>
            </a:r>
            <a:r>
              <a:rPr lang="en-IN" sz="1200" i="1" dirty="0" smtClean="0">
                <a:solidFill>
                  <a:schemeClr val="bg2">
                    <a:lumMod val="25000"/>
                  </a:schemeClr>
                </a:solidFill>
                <a:latin typeface="Times New Roman" panose="02020603050405020304" pitchFamily="18" charset="0"/>
                <a:cs typeface="Times New Roman" panose="02020603050405020304" pitchFamily="18" charset="0"/>
              </a:rPr>
              <a:t>https://neuropharmaceutics.conferenceseries.com/</a:t>
            </a:r>
            <a:endParaRPr lang="en-IN" sz="12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75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2C9AE55-8EF9-4E00-8361-B889AAAD00D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D5815471-353D-454F-AE9D-D5FE019E19C9}"/>
              </a:ext>
            </a:extLst>
          </p:cNvPr>
          <p:cNvSpPr/>
          <p:nvPr/>
        </p:nvSpPr>
        <p:spPr>
          <a:xfrm>
            <a:off x="739247" y="750624"/>
            <a:ext cx="10721231"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A52DDB0F-8762-4C31-9A65-89A26AB93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9B14F8DF-DCFB-49F8-8DE4-84B3856967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 xmlns:a16="http://schemas.microsoft.com/office/drawing/2014/main" id="{62B482FC-86A3-40CF-8BD7-E8A48D6D13AB}"/>
              </a:ext>
            </a:extLst>
          </p:cNvPr>
          <p:cNvSpPr txBox="1"/>
          <p:nvPr/>
        </p:nvSpPr>
        <p:spPr>
          <a:xfrm rot="16200000">
            <a:off x="-603373" y="3298196"/>
            <a:ext cx="4021394" cy="261610"/>
          </a:xfrm>
          <a:prstGeom prst="rect">
            <a:avLst/>
          </a:prstGeom>
          <a:noFill/>
        </p:spPr>
        <p:txBody>
          <a:bodyPr wrap="square" rtlCol="0">
            <a:spAutoFit/>
          </a:bodyPr>
          <a:lstStyle/>
          <a:p>
            <a:pPr algn="ctr"/>
            <a:r>
              <a:rPr lang="en-US" sz="1100" b="1" spc="600" dirty="0" smtClean="0">
                <a:solidFill>
                  <a:schemeClr val="bg1"/>
                </a:solidFill>
                <a:latin typeface="Times New Roman" panose="02020603050405020304" pitchFamily="18" charset="0"/>
                <a:cs typeface="Times New Roman" panose="02020603050405020304" pitchFamily="18" charset="0"/>
              </a:rPr>
              <a:t>NEUROPHARMACEUTICS 2023</a:t>
            </a:r>
            <a:endParaRPr lang="en-IN" sz="1100" b="1" spc="600" dirty="0">
              <a:solidFill>
                <a:schemeClr val="bg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 xmlns:a16="http://schemas.microsoft.com/office/drawing/2014/main" id="{AD555992-9C50-4EFB-AC75-4E8BFD2DCE4D}"/>
              </a:ext>
            </a:extLst>
          </p:cNvPr>
          <p:cNvSpPr/>
          <p:nvPr/>
        </p:nvSpPr>
        <p:spPr>
          <a:xfrm>
            <a:off x="3935760" y="90286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 xmlns:a16="http://schemas.microsoft.com/office/drawing/2014/main" id="{A50015C0-3AD4-4790-96F9-F9DC52EACA91}"/>
              </a:ext>
            </a:extLst>
          </p:cNvPr>
          <p:cNvSpPr txBox="1"/>
          <p:nvPr/>
        </p:nvSpPr>
        <p:spPr>
          <a:xfrm>
            <a:off x="3935760" y="96098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REGISTRATION &amp; TIMINGS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4E094D47-7626-4D7D-B0AE-83DE8783D0DB}"/>
              </a:ext>
            </a:extLst>
          </p:cNvPr>
          <p:cNvSpPr txBox="1"/>
          <p:nvPr/>
        </p:nvSpPr>
        <p:spPr>
          <a:xfrm>
            <a:off x="3215680" y="1556792"/>
            <a:ext cx="7200800" cy="646331"/>
          </a:xfrm>
          <a:prstGeom prst="rect">
            <a:avLst/>
          </a:prstGeom>
          <a:noFill/>
        </p:spPr>
        <p:txBody>
          <a:bodyPr wrap="square" rtlCol="0">
            <a:spAutoFit/>
          </a:bodyPr>
          <a:lstStyle/>
          <a:p>
            <a:pPr algn="ctr">
              <a:lnSpc>
                <a:spcPct val="150000"/>
              </a:lnSpc>
            </a:pPr>
            <a:r>
              <a:rPr lang="en-US" sz="1200" b="1" spc="300" dirty="0" smtClean="0">
                <a:latin typeface="Times New Roman" panose="02020603050405020304" pitchFamily="18" charset="0"/>
                <a:cs typeface="Times New Roman" panose="02020603050405020304" pitchFamily="18" charset="0"/>
              </a:rPr>
              <a:t>May 22, 2023 </a:t>
            </a:r>
            <a:r>
              <a:rPr lang="en-US" sz="1200" spc="300" dirty="0">
                <a:latin typeface="Times New Roman" panose="02020603050405020304" pitchFamily="18" charset="0"/>
                <a:cs typeface="Times New Roman" panose="02020603050405020304" pitchFamily="18" charset="0"/>
              </a:rPr>
              <a:t>(8:00AM to 6:00PM)</a:t>
            </a:r>
          </a:p>
          <a:p>
            <a:pPr algn="ctr">
              <a:lnSpc>
                <a:spcPct val="150000"/>
              </a:lnSpc>
            </a:pPr>
            <a:r>
              <a:rPr lang="en-US" sz="1200" b="1" spc="300" dirty="0">
                <a:latin typeface="Times New Roman" panose="02020603050405020304" pitchFamily="18" charset="0"/>
                <a:cs typeface="Times New Roman" panose="02020603050405020304" pitchFamily="18" charset="0"/>
              </a:rPr>
              <a:t>May </a:t>
            </a:r>
            <a:r>
              <a:rPr lang="en-US" sz="1200" b="1" spc="300" dirty="0" smtClean="0">
                <a:latin typeface="Times New Roman" panose="02020603050405020304" pitchFamily="18" charset="0"/>
                <a:cs typeface="Times New Roman" panose="02020603050405020304" pitchFamily="18" charset="0"/>
              </a:rPr>
              <a:t>23, 2023 </a:t>
            </a:r>
            <a:r>
              <a:rPr lang="en-US" sz="1200" spc="300" dirty="0">
                <a:latin typeface="Times New Roman" panose="02020603050405020304" pitchFamily="18" charset="0"/>
                <a:cs typeface="Times New Roman" panose="02020603050405020304" pitchFamily="18" charset="0"/>
              </a:rPr>
              <a:t>(8:00AM to 6:00PM)</a:t>
            </a:r>
            <a:endParaRPr lang="en-IN" sz="1200" spc="3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170EF889-4FC7-4CF5-8591-E135898FCB81}"/>
              </a:ext>
            </a:extLst>
          </p:cNvPr>
          <p:cNvSpPr/>
          <p:nvPr/>
        </p:nvSpPr>
        <p:spPr>
          <a:xfrm>
            <a:off x="3930346" y="244114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95FB07CD-520B-4EB6-8F4C-F06C871527A2}"/>
              </a:ext>
            </a:extLst>
          </p:cNvPr>
          <p:cNvSpPr txBox="1"/>
          <p:nvPr/>
        </p:nvSpPr>
        <p:spPr>
          <a:xfrm>
            <a:off x="3930346" y="249926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GROUP PHOTO TIME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A5C31403-5B29-483A-B24D-857656578592}"/>
              </a:ext>
            </a:extLst>
          </p:cNvPr>
          <p:cNvSpPr txBox="1"/>
          <p:nvPr/>
        </p:nvSpPr>
        <p:spPr>
          <a:xfrm>
            <a:off x="3210266" y="3095072"/>
            <a:ext cx="7200800" cy="415498"/>
          </a:xfrm>
          <a:prstGeom prst="rect">
            <a:avLst/>
          </a:prstGeom>
          <a:noFill/>
        </p:spPr>
        <p:txBody>
          <a:bodyPr wrap="square" rtlCol="0">
            <a:spAutoFit/>
          </a:bodyPr>
          <a:lstStyle/>
          <a:p>
            <a:pPr algn="ctr">
              <a:lnSpc>
                <a:spcPct val="150000"/>
              </a:lnSpc>
            </a:pPr>
            <a:r>
              <a:rPr lang="de-DE" sz="1400" b="1" i="0" u="none" strike="noStrike" spc="300" baseline="0" dirty="0">
                <a:latin typeface="Times New Roman" panose="02020603050405020304" pitchFamily="18" charset="0"/>
                <a:cs typeface="Times New Roman" panose="02020603050405020304" pitchFamily="18" charset="0"/>
              </a:rPr>
              <a:t>10:45 AM - 10:50 AM; </a:t>
            </a:r>
            <a:r>
              <a:rPr lang="de-DE" sz="1400" spc="300" dirty="0">
                <a:latin typeface="Times New Roman" panose="02020603050405020304" pitchFamily="18" charset="0"/>
                <a:cs typeface="Times New Roman" panose="02020603050405020304" pitchFamily="18" charset="0"/>
              </a:rPr>
              <a:t>May 22</a:t>
            </a:r>
            <a:r>
              <a:rPr lang="de-DE" sz="1400" i="0" u="none" strike="noStrike" spc="300" baseline="0" dirty="0" smtClean="0">
                <a:latin typeface="Times New Roman" panose="02020603050405020304" pitchFamily="18" charset="0"/>
                <a:cs typeface="Times New Roman" panose="02020603050405020304" pitchFamily="18" charset="0"/>
              </a:rPr>
              <a:t>, 2023</a:t>
            </a:r>
            <a:endParaRPr lang="en-IN" sz="1050" spc="3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 xmlns:a16="http://schemas.microsoft.com/office/drawing/2014/main" id="{21506390-986E-43E9-8D38-5F2C088EDEAC}"/>
              </a:ext>
            </a:extLst>
          </p:cNvPr>
          <p:cNvSpPr/>
          <p:nvPr/>
        </p:nvSpPr>
        <p:spPr>
          <a:xfrm>
            <a:off x="3966111" y="3861048"/>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 xmlns:a16="http://schemas.microsoft.com/office/drawing/2014/main" id="{5A4B5967-801C-431B-BC61-2A52078CF4B9}"/>
              </a:ext>
            </a:extLst>
          </p:cNvPr>
          <p:cNvSpPr txBox="1"/>
          <p:nvPr/>
        </p:nvSpPr>
        <p:spPr>
          <a:xfrm>
            <a:off x="3966111" y="3919168"/>
            <a:ext cx="5760640" cy="307777"/>
          </a:xfrm>
          <a:prstGeom prst="rect">
            <a:avLst/>
          </a:prstGeom>
          <a:noFill/>
        </p:spPr>
        <p:txBody>
          <a:bodyPr wrap="square" rtlCol="0">
            <a:spAutoFit/>
          </a:bodyPr>
          <a:lstStyle/>
          <a:p>
            <a:pPr algn="ctr"/>
            <a:r>
              <a:rPr lang="en-US" sz="1400" b="1" spc="600" dirty="0" smtClean="0">
                <a:solidFill>
                  <a:schemeClr val="bg1"/>
                </a:solidFill>
                <a:latin typeface="Times New Roman" panose="02020603050405020304" pitchFamily="18" charset="0"/>
                <a:cs typeface="Times New Roman" panose="02020603050405020304" pitchFamily="18" charset="0"/>
              </a:rPr>
              <a:t>Rome, Italy</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D62A72A1-C157-49B3-98F8-5F208764617C}"/>
              </a:ext>
            </a:extLst>
          </p:cNvPr>
          <p:cNvSpPr txBox="1"/>
          <p:nvPr/>
        </p:nvSpPr>
        <p:spPr>
          <a:xfrm>
            <a:off x="3930345" y="4514977"/>
            <a:ext cx="5796405" cy="523220"/>
          </a:xfrm>
          <a:prstGeom prst="rect">
            <a:avLst/>
          </a:prstGeom>
          <a:noFill/>
        </p:spPr>
        <p:txBody>
          <a:bodyPr wrap="square" rtlCol="0">
            <a:spAutoFit/>
          </a:bodyPr>
          <a:lstStyle/>
          <a:p>
            <a:pPr algn="ctr"/>
            <a:r>
              <a:rPr lang="en-US" sz="1400" b="0" i="0" u="none" strike="noStrike" baseline="0" dirty="0">
                <a:latin typeface="Times New Roman" panose="02020603050405020304" pitchFamily="18" charset="0"/>
                <a:cs typeface="Times New Roman" panose="02020603050405020304" pitchFamily="18" charset="0"/>
              </a:rPr>
              <a:t>Please try your best to attend the Conference. If you could not attend, please let us know </a:t>
            </a:r>
            <a:r>
              <a:rPr lang="en-US" sz="1400" i="1" dirty="0" smtClean="0">
                <a:latin typeface="Times New Roman" panose="02020603050405020304" pitchFamily="18" charset="0"/>
                <a:cs typeface="Times New Roman" panose="02020603050405020304" pitchFamily="18" charset="0"/>
              </a:rPr>
              <a:t> neuropharmaceutics@meetingsemail.com</a:t>
            </a:r>
            <a:endParaRPr lang="en-US" sz="1400" i="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D85E7582-8DE4-46D5-86BF-E0A6FFB85B82}"/>
              </a:ext>
            </a:extLst>
          </p:cNvPr>
          <p:cNvSpPr txBox="1"/>
          <p:nvPr/>
        </p:nvSpPr>
        <p:spPr>
          <a:xfrm>
            <a:off x="7608168" y="5652247"/>
            <a:ext cx="3743467" cy="336118"/>
          </a:xfrm>
          <a:prstGeom prst="rect">
            <a:avLst/>
          </a:prstGeom>
          <a:noFill/>
        </p:spPr>
        <p:txBody>
          <a:bodyPr wrap="square" rtlCol="0">
            <a:spAutoFit/>
          </a:bodyPr>
          <a:lstStyle/>
          <a:p>
            <a:pPr algn="r">
              <a:lnSpc>
                <a:spcPct val="150000"/>
              </a:lnSpc>
            </a:pPr>
            <a:r>
              <a:rPr lang="en-IN" sz="1200" i="1" dirty="0" smtClean="0">
                <a:solidFill>
                  <a:schemeClr val="tx2">
                    <a:lumMod val="75000"/>
                  </a:schemeClr>
                </a:solidFill>
                <a:latin typeface="Times New Roman" panose="02020603050405020304" pitchFamily="18" charset="0"/>
                <a:cs typeface="Times New Roman" panose="02020603050405020304" pitchFamily="18" charset="0"/>
              </a:rPr>
              <a:t>https://neuropharmaceutics.conferenceseries.com/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3AEAF0F-87D7-4532-B56B-DBEBE633271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6733A43E-EB63-4FEB-88FE-64965DE98342}"/>
              </a:ext>
            </a:extLst>
          </p:cNvPr>
          <p:cNvSpPr/>
          <p:nvPr/>
        </p:nvSpPr>
        <p:spPr>
          <a:xfrm>
            <a:off x="739248" y="750624"/>
            <a:ext cx="888514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5392022F-04D2-48CE-A712-502AC18A4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213266CD-ECCF-467B-9D56-8BE3A41D36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 xmlns:a16="http://schemas.microsoft.com/office/drawing/2014/main" id="{6E8134A0-CE44-4EBD-B915-BA8C488D1403}"/>
              </a:ext>
            </a:extLst>
          </p:cNvPr>
          <p:cNvSpPr txBox="1"/>
          <p:nvPr/>
        </p:nvSpPr>
        <p:spPr>
          <a:xfrm rot="16200000">
            <a:off x="-603373" y="3298196"/>
            <a:ext cx="4021394" cy="261610"/>
          </a:xfrm>
          <a:prstGeom prst="rect">
            <a:avLst/>
          </a:prstGeom>
          <a:noFill/>
        </p:spPr>
        <p:txBody>
          <a:bodyPr wrap="square" rtlCol="0">
            <a:spAutoFit/>
          </a:bodyPr>
          <a:lstStyle/>
          <a:p>
            <a:pPr algn="ctr"/>
            <a:r>
              <a:rPr lang="en-US" sz="1100" b="1" spc="600" dirty="0" smtClean="0">
                <a:solidFill>
                  <a:schemeClr val="bg1"/>
                </a:solidFill>
                <a:latin typeface="Times New Roman" panose="02020603050405020304" pitchFamily="18" charset="0"/>
                <a:cs typeface="Times New Roman" panose="02020603050405020304" pitchFamily="18" charset="0"/>
              </a:rPr>
              <a:t>NEUROPHARMACEUTICS 2023</a:t>
            </a:r>
            <a:endParaRPr lang="en-IN" sz="1100" b="1" spc="6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3F9664F7-6B4C-4834-995B-29BD33AFA5C7}"/>
              </a:ext>
            </a:extLst>
          </p:cNvPr>
          <p:cNvSpPr txBox="1"/>
          <p:nvPr/>
        </p:nvSpPr>
        <p:spPr>
          <a:xfrm>
            <a:off x="2458720" y="1628800"/>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 xmlns:a16="http://schemas.microsoft.com/office/drawing/2014/main" id="{719C80EA-33BB-4453-BA27-618106C559CD}"/>
              </a:ext>
            </a:extLst>
          </p:cNvPr>
          <p:cNvCxnSpPr/>
          <p:nvPr/>
        </p:nvCxnSpPr>
        <p:spPr>
          <a:xfrm>
            <a:off x="2711624" y="1905799"/>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2A34FB57-EDF2-4EBB-9F51-821886E963F8}"/>
              </a:ext>
            </a:extLst>
          </p:cNvPr>
          <p:cNvSpPr txBox="1"/>
          <p:nvPr/>
        </p:nvSpPr>
        <p:spPr>
          <a:xfrm>
            <a:off x="2787519" y="2130331"/>
            <a:ext cx="2678376" cy="646331"/>
          </a:xfrm>
          <a:prstGeom prst="rect">
            <a:avLst/>
          </a:prstGeom>
          <a:noFill/>
        </p:spPr>
        <p:txBody>
          <a:bodyPr wrap="square" rtlCol="0">
            <a:spAutoFit/>
          </a:bodyPr>
          <a:lstStyle/>
          <a:p>
            <a:pPr algn="ctr">
              <a:lnSpc>
                <a:spcPct val="150000"/>
              </a:lnSpc>
            </a:pPr>
            <a:r>
              <a:rPr lang="en-IN" sz="1200" b="1" spc="300" dirty="0" smtClean="0">
                <a:latin typeface="Times New Roman" panose="02020603050405020304" pitchFamily="18" charset="0"/>
                <a:cs typeface="Times New Roman" panose="02020603050405020304" pitchFamily="18" charset="0"/>
              </a:rPr>
              <a:t>Rome</a:t>
            </a:r>
          </a:p>
          <a:p>
            <a:pPr algn="ctr">
              <a:lnSpc>
                <a:spcPct val="150000"/>
              </a:lnSpc>
            </a:pPr>
            <a:r>
              <a:rPr lang="en-IN" sz="1200" b="1" i="0" u="none" strike="noStrike" spc="300" baseline="0" dirty="0" smtClean="0">
                <a:latin typeface="Times New Roman" panose="02020603050405020304" pitchFamily="18" charset="0"/>
                <a:cs typeface="Times New Roman" panose="02020603050405020304" pitchFamily="18" charset="0"/>
              </a:rPr>
              <a:t>Italy</a:t>
            </a:r>
            <a:endParaRPr lang="en-US" sz="700" b="1" i="0" u="none" strike="noStrike" spc="300" baseline="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50333C66-8DB8-4B81-9C00-74D233FF324A}"/>
              </a:ext>
            </a:extLst>
          </p:cNvPr>
          <p:cNvSpPr/>
          <p:nvPr/>
        </p:nvSpPr>
        <p:spPr>
          <a:xfrm>
            <a:off x="6057894" y="1643416"/>
            <a:ext cx="5356752" cy="3571168"/>
          </a:xfrm>
          <a:prstGeom prst="rect">
            <a:avLst/>
          </a:prstGeom>
          <a:blipFill dpi="0" rotWithShape="1">
            <a:blip r:embed="rId4"/>
            <a:srcRect/>
            <a:stretch>
              <a:fillRect/>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TextBox 11">
            <a:extLst>
              <a:ext uri="{FF2B5EF4-FFF2-40B4-BE49-F238E27FC236}">
                <a16:creationId xmlns="" xmlns:a16="http://schemas.microsoft.com/office/drawing/2014/main" id="{5B364F36-7E89-4D0F-9196-31BF3EC35422}"/>
              </a:ext>
            </a:extLst>
          </p:cNvPr>
          <p:cNvSpPr txBox="1"/>
          <p:nvPr/>
        </p:nvSpPr>
        <p:spPr>
          <a:xfrm>
            <a:off x="2495600" y="3246321"/>
            <a:ext cx="3121383"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SPEAKERS’ PPT</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 xmlns:a16="http://schemas.microsoft.com/office/drawing/2014/main" id="{7ECBE0FD-BEE8-4516-BF4A-001DC794A153}"/>
              </a:ext>
            </a:extLst>
          </p:cNvPr>
          <p:cNvCxnSpPr>
            <a:cxnSpLocks/>
          </p:cNvCxnSpPr>
          <p:nvPr/>
        </p:nvCxnSpPr>
        <p:spPr>
          <a:xfrm>
            <a:off x="2711624" y="3524654"/>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42625BF5-8D1E-49F0-95E4-38A31866D6DD}"/>
              </a:ext>
            </a:extLst>
          </p:cNvPr>
          <p:cNvSpPr txBox="1"/>
          <p:nvPr/>
        </p:nvSpPr>
        <p:spPr>
          <a:xfrm>
            <a:off x="2339335" y="3747852"/>
            <a:ext cx="3396625" cy="830997"/>
          </a:xfrm>
          <a:prstGeom prst="rect">
            <a:avLst/>
          </a:prstGeom>
          <a:noFill/>
        </p:spPr>
        <p:txBody>
          <a:bodyPr wrap="square" rtlCol="0">
            <a:spAutoFit/>
          </a:bodyPr>
          <a:lstStyle/>
          <a:p>
            <a:pPr algn="just"/>
            <a:r>
              <a:rPr lang="en-US" sz="1200" b="0" i="0" u="none" strike="noStrike" baseline="0" dirty="0">
                <a:latin typeface="Times New Roman" panose="02020603050405020304" pitchFamily="18" charset="0"/>
                <a:cs typeface="Times New Roman" panose="02020603050405020304" pitchFamily="18" charset="0"/>
              </a:rPr>
              <a:t>You may submit your presentation to any of our onsite organizers on the day of your talk. If your presentation is not compatible with our laptops, then you may use your own laptop.</a:t>
            </a:r>
            <a:endParaRPr lang="en-US" sz="400" i="0" u="none" strike="noStrike" baseline="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B074CF34-47BF-4AF3-85A5-54AC8192CCC9}"/>
              </a:ext>
            </a:extLst>
          </p:cNvPr>
          <p:cNvSpPr txBox="1"/>
          <p:nvPr/>
        </p:nvSpPr>
        <p:spPr>
          <a:xfrm>
            <a:off x="2370014" y="5375788"/>
            <a:ext cx="8394091" cy="553998"/>
          </a:xfrm>
          <a:prstGeom prst="rect">
            <a:avLst/>
          </a:prstGeom>
          <a:noFill/>
        </p:spPr>
        <p:txBody>
          <a:bodyPr wrap="square" rtlCol="0">
            <a:spAutoFit/>
          </a:bodyPr>
          <a:lstStyle/>
          <a:p>
            <a:pPr algn="l"/>
            <a:r>
              <a:rPr lang="en-US" sz="1200" b="1" i="0" u="none" strike="noStrike" baseline="0" dirty="0">
                <a:solidFill>
                  <a:srgbClr val="000000"/>
                </a:solidFill>
                <a:latin typeface="Times New Roman" panose="02020603050405020304" pitchFamily="18" charset="0"/>
                <a:cs typeface="Times New Roman" panose="02020603050405020304" pitchFamily="18" charset="0"/>
              </a:rPr>
              <a:t>To Register Online, Please visit</a:t>
            </a:r>
          </a:p>
          <a:p>
            <a:pPr>
              <a:lnSpc>
                <a:spcPct val="150000"/>
              </a:lnSpc>
            </a:pPr>
            <a:r>
              <a:rPr lang="en-IN" sz="1200" i="1" dirty="0" smtClean="0">
                <a:solidFill>
                  <a:srgbClr val="25418F"/>
                </a:solidFill>
                <a:latin typeface="Times New Roman" panose="02020603050405020304" pitchFamily="18" charset="0"/>
                <a:cs typeface="Times New Roman" panose="02020603050405020304" pitchFamily="18" charset="0"/>
              </a:rPr>
              <a:t>https://neuropharmaceutics.conferenceseries.com/registration.php</a:t>
            </a:r>
            <a:endParaRPr lang="en-IN" sz="105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5536296"/>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941"/>
      </a:dk2>
      <a:lt2>
        <a:srgbClr val="E8E5E2"/>
      </a:lt2>
      <a:accent1>
        <a:srgbClr val="88A4BF"/>
      </a:accent1>
      <a:accent2>
        <a:srgbClr val="77ABAF"/>
      </a:accent2>
      <a:accent3>
        <a:srgbClr val="81AA9C"/>
      </a:accent3>
      <a:accent4>
        <a:srgbClr val="78AF85"/>
      </a:accent4>
      <a:accent5>
        <a:srgbClr val="88AA81"/>
      </a:accent5>
      <a:accent6>
        <a:srgbClr val="93A973"/>
      </a:accent6>
      <a:hlink>
        <a:srgbClr val="9D7D5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165</TotalTime>
  <Words>151</Words>
  <Application>Microsoft Office PowerPoint</Application>
  <PresentationFormat>Custom</PresentationFormat>
  <Paragraphs>27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SketchyVTI</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Rahul Sharma</cp:lastModifiedBy>
  <cp:revision>22</cp:revision>
  <dcterms:created xsi:type="dcterms:W3CDTF">2021-03-26T06:35:03Z</dcterms:created>
  <dcterms:modified xsi:type="dcterms:W3CDTF">2023-01-12T11:05:57Z</dcterms:modified>
</cp:coreProperties>
</file>