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2938A"/>
    <a:srgbClr val="F66060"/>
    <a:srgbClr val="F3968B"/>
    <a:srgbClr val="F8B193"/>
    <a:srgbClr val="EC7581"/>
    <a:srgbClr val="FFA6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65" autoAdjust="0"/>
    <p:restoredTop sz="94660"/>
  </p:normalViewPr>
  <p:slideViewPr>
    <p:cSldViewPr showGuides="1">
      <p:cViewPr>
        <p:scale>
          <a:sx n="82" d="100"/>
          <a:sy n="82" d="100"/>
        </p:scale>
        <p:origin x="-342"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711E2D-932B-4680-B9C5-DFF79F9E4C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5DFCF8C7-86C2-4910-9282-E4818C190C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669A25FA-FF70-4A41-A836-5DBAA87BC16A}"/>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5" name="Footer Placeholder 4">
            <a:extLst>
              <a:ext uri="{FF2B5EF4-FFF2-40B4-BE49-F238E27FC236}">
                <a16:creationId xmlns="" xmlns:a16="http://schemas.microsoft.com/office/drawing/2014/main" id="{B9FCECBA-58AA-4C0F-AEEA-AE7D716DC6D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1BF6EE10-E577-462F-9527-0EAFD544CC74}"/>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2582397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DFC646-FB8B-4FB3-8F7D-F99861201E8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B5165319-638F-4B8C-9641-BD86B50A24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F524F66E-7C26-4F88-B723-B4BBB2C2B677}"/>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5" name="Footer Placeholder 4">
            <a:extLst>
              <a:ext uri="{FF2B5EF4-FFF2-40B4-BE49-F238E27FC236}">
                <a16:creationId xmlns="" xmlns:a16="http://schemas.microsoft.com/office/drawing/2014/main" id="{BCCB291D-824F-4289-96B8-44FBDA79E1B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1BB71012-5852-4938-B107-E02A4A5DF7EE}"/>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3521677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00175C-929C-4571-9CB3-4E1787CFD0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4C081F33-D3B0-4D1F-882A-A61529626A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6A7D881-735F-42DA-8CE1-7B6DB9981823}"/>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5" name="Footer Placeholder 4">
            <a:extLst>
              <a:ext uri="{FF2B5EF4-FFF2-40B4-BE49-F238E27FC236}">
                <a16:creationId xmlns="" xmlns:a16="http://schemas.microsoft.com/office/drawing/2014/main" id="{0C7D0E5B-5CD9-438A-9956-AC2B9CA93E2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B01349AB-11E5-4550-8FDC-9112CE06BC47}"/>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3571820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1D24DE-461B-4B8A-B55B-FE75B20176F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6AAD13CE-7FD6-44B9-A7F4-D4F4665209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2E53C084-3746-4A8A-91E7-638FDDC597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626F87F8-B18E-42ED-8287-1809371B517D}"/>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6" name="Footer Placeholder 5">
            <a:extLst>
              <a:ext uri="{FF2B5EF4-FFF2-40B4-BE49-F238E27FC236}">
                <a16:creationId xmlns="" xmlns:a16="http://schemas.microsoft.com/office/drawing/2014/main" id="{568F1789-5692-4195-BF31-2AE641432B2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7DE74B79-372D-4C60-BF18-3212FC63EA41}"/>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1692759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C8807C-50E0-4F59-8133-8367A1A6BE9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3CDD4651-0AB0-41A6-993C-E08D39E145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3717DFCA-D4A6-45B6-8EDE-FAFE00DDCD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17CF968C-93C7-4D09-9A07-74583E706E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903BAE4-DE84-43B4-8680-33EE897B14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800B4EF7-C8E4-47BD-9717-2DC3776684FD}"/>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8" name="Footer Placeholder 7">
            <a:extLst>
              <a:ext uri="{FF2B5EF4-FFF2-40B4-BE49-F238E27FC236}">
                <a16:creationId xmlns="" xmlns:a16="http://schemas.microsoft.com/office/drawing/2014/main" id="{89C155DB-B9AE-4544-9AD0-456FF60FA6E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A261835B-C742-4018-BAA3-6619ABB8D673}"/>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1613700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3D0D90-F18C-4CB7-81BC-9059CF92041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76CA59C0-C06B-4732-B4BC-E2E56210BF23}"/>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4" name="Footer Placeholder 3">
            <a:extLst>
              <a:ext uri="{FF2B5EF4-FFF2-40B4-BE49-F238E27FC236}">
                <a16:creationId xmlns="" xmlns:a16="http://schemas.microsoft.com/office/drawing/2014/main" id="{F098F1E7-1856-4A89-84BE-3B169940011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9ED916B4-D83B-4C14-BFC8-3437A6D37D9F}"/>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1952140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A37240E-ACA5-41F0-8307-459F21EBD34C}"/>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3" name="Footer Placeholder 2">
            <a:extLst>
              <a:ext uri="{FF2B5EF4-FFF2-40B4-BE49-F238E27FC236}">
                <a16:creationId xmlns="" xmlns:a16="http://schemas.microsoft.com/office/drawing/2014/main" id="{2D5C2750-EA6E-472F-9B04-8EC8E87B5A7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203EB937-3B1C-4394-8C40-C8CF60FF5187}"/>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118210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B4B9A4-51F1-4BF6-BF61-95B45BB8BC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37D3A2AD-C188-446C-979E-F0860D25B2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78C86C50-F5C1-4E73-8331-ED2F20534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056C7EF8-A46B-47EF-9F3E-2936F72F3DB7}"/>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6" name="Footer Placeholder 5">
            <a:extLst>
              <a:ext uri="{FF2B5EF4-FFF2-40B4-BE49-F238E27FC236}">
                <a16:creationId xmlns="" xmlns:a16="http://schemas.microsoft.com/office/drawing/2014/main" id="{3F3D0542-6461-47E9-99CE-8ECC8ADF854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D2220699-BFEF-4DB3-B9E8-A2B50755CEFB}"/>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2416585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B342E4-79FC-4F15-BDE6-9B459E0DC0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5CD64189-D546-4EB8-8C5A-BB406F8E61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B446F0FA-4E71-4655-85C7-FC0D16A10E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DA2B5EB-8AAA-48D7-AF4D-C522119EB714}"/>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6" name="Footer Placeholder 5">
            <a:extLst>
              <a:ext uri="{FF2B5EF4-FFF2-40B4-BE49-F238E27FC236}">
                <a16:creationId xmlns="" xmlns:a16="http://schemas.microsoft.com/office/drawing/2014/main" id="{B958D797-4C8A-41E3-A000-DBF24045734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84C74E9C-9717-40F4-9604-D7BC6251E4DD}"/>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2076305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10A12E-F13D-4A3E-8746-8164C0FC3EA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51A9AD4A-EAEC-4C9A-8CCF-1AEAC425BD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C63BC3AD-0A7B-4DAC-AA21-2C89A7DBF5A9}"/>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5" name="Footer Placeholder 4">
            <a:extLst>
              <a:ext uri="{FF2B5EF4-FFF2-40B4-BE49-F238E27FC236}">
                <a16:creationId xmlns="" xmlns:a16="http://schemas.microsoft.com/office/drawing/2014/main" id="{469E2526-62F3-411A-A8B9-3B68C6431ED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2C2D3477-EEEB-44B7-9435-A448E6F06CFA}"/>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263522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80C993DD-9BE4-4981-83AF-42910534AA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88D77272-00AD-48C0-AB0D-6ADC844E9D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EBFE7D60-9A0F-4A24-98F0-20A69C60B8CD}"/>
              </a:ext>
            </a:extLst>
          </p:cNvPr>
          <p:cNvSpPr>
            <a:spLocks noGrp="1"/>
          </p:cNvSpPr>
          <p:nvPr>
            <p:ph type="dt" sz="half" idx="10"/>
          </p:nvPr>
        </p:nvSpPr>
        <p:spPr/>
        <p:txBody>
          <a:bodyPr/>
          <a:lstStyle/>
          <a:p>
            <a:fld id="{AE91ABA4-00A4-45D5-B1F2-17D172465E07}" type="datetimeFigureOut">
              <a:rPr lang="en-IN" smtClean="0"/>
              <a:t>03-02-2025</a:t>
            </a:fld>
            <a:endParaRPr lang="en-IN"/>
          </a:p>
        </p:txBody>
      </p:sp>
      <p:sp>
        <p:nvSpPr>
          <p:cNvPr id="5" name="Footer Placeholder 4">
            <a:extLst>
              <a:ext uri="{FF2B5EF4-FFF2-40B4-BE49-F238E27FC236}">
                <a16:creationId xmlns="" xmlns:a16="http://schemas.microsoft.com/office/drawing/2014/main" id="{8B965AA9-5CAB-4F5E-8E7C-5DC61DCF24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BE22BB12-4B98-4F94-AC7D-2E1BDC41DD01}"/>
              </a:ext>
            </a:extLst>
          </p:cNvPr>
          <p:cNvSpPr>
            <a:spLocks noGrp="1"/>
          </p:cNvSpPr>
          <p:nvPr>
            <p:ph type="sldNum" sz="quarter" idx="12"/>
          </p:nvPr>
        </p:nvSpPr>
        <p:spPr/>
        <p:txBody>
          <a:bodyPr/>
          <a:lstStyle/>
          <a:p>
            <a:fld id="{552CD649-9998-44F5-BC97-304032A687D3}" type="slidenum">
              <a:rPr lang="en-IN" smtClean="0"/>
              <a:t>‹#›</a:t>
            </a:fld>
            <a:endParaRPr lang="en-IN"/>
          </a:p>
        </p:txBody>
      </p:sp>
    </p:spTree>
    <p:extLst>
      <p:ext uri="{BB962C8B-B14F-4D97-AF65-F5344CB8AC3E}">
        <p14:creationId xmlns:p14="http://schemas.microsoft.com/office/powerpoint/2010/main" val="1583350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755C0F9-21D7-4349-BBE7-911E465B8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345B1AA1-A30C-4BF8-9E0B-94FA808E10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CB901712-3FDE-4B0E-A135-4E6FCBD3F6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1ABA4-00A4-45D5-B1F2-17D172465E07}" type="datetimeFigureOut">
              <a:rPr lang="en-IN" smtClean="0"/>
              <a:t>03-02-2025</a:t>
            </a:fld>
            <a:endParaRPr lang="en-IN"/>
          </a:p>
        </p:txBody>
      </p:sp>
      <p:sp>
        <p:nvSpPr>
          <p:cNvPr id="5" name="Footer Placeholder 4">
            <a:extLst>
              <a:ext uri="{FF2B5EF4-FFF2-40B4-BE49-F238E27FC236}">
                <a16:creationId xmlns="" xmlns:a16="http://schemas.microsoft.com/office/drawing/2014/main" id="{B1A00805-8CD6-404C-8937-65B6F976F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B3C2B786-A882-444F-A388-48EC43FD83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2CD649-9998-44F5-BC97-304032A687D3}" type="slidenum">
              <a:rPr lang="en-IN" smtClean="0"/>
              <a:t>‹#›</a:t>
            </a:fld>
            <a:endParaRPr lang="en-IN"/>
          </a:p>
        </p:txBody>
      </p:sp>
    </p:spTree>
    <p:extLst>
      <p:ext uri="{BB962C8B-B14F-4D97-AF65-F5344CB8AC3E}">
        <p14:creationId xmlns:p14="http://schemas.microsoft.com/office/powerpoint/2010/main" val="4066813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nursingsummit.nursingconference.com/" TargetMode="External"/><Relationship Id="rId5" Type="http://schemas.openxmlformats.org/officeDocument/2006/relationships/hyperlink" Target="mailto:nursingcareconference@eurosessions.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nursingsummit.nursingconference.com/"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hyperlink" Target="https://nursingsummit.nursingconference.com/"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hyperlink" Target="https://nursingsummit.nursingconference.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hyperlink" Target="mailto:nursingcongress@meetingsnexpo.com" TargetMode="External"/><Relationship Id="rId5" Type="http://schemas.openxmlformats.org/officeDocument/2006/relationships/image" Target="../media/image10.png"/><Relationship Id="rId4" Type="http://schemas.openxmlformats.org/officeDocument/2006/relationships/hyperlink" Target="https://nursingsummit.nursingconference.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hyperlink" Target="https://nursingsummit.nursingconference.com/" TargetMode="External"/><Relationship Id="rId4" Type="http://schemas.openxmlformats.org/officeDocument/2006/relationships/hyperlink" Target="https://nursingsummit.nursingconference.com/abstract-submission.ph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hyperlink" Target="mailto:nursingcareconference@eurosessions.com" TargetMode="External"/><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api.whatsapp.com/send?phone=447915641825" TargetMode="External"/><Relationship Id="rId4" Type="http://schemas.openxmlformats.org/officeDocument/2006/relationships/hyperlink" Target="https://nursingsummit.nursingconference.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hyperlink" Target="https://nursingsummit.nursingconference.com/registration.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 xmlns:a16="http://schemas.microsoft.com/office/drawing/2014/main" id="{CE8CE2AC-3905-415E-BD04-045DD5BA17DA}"/>
              </a:ext>
            </a:extLst>
          </p:cNvPr>
          <p:cNvSpPr/>
          <p:nvPr/>
        </p:nvSpPr>
        <p:spPr>
          <a:xfrm>
            <a:off x="3027160" y="0"/>
            <a:ext cx="1971040" cy="226318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 xmlns:a16="http://schemas.microsoft.com/office/drawing/2014/main" id="{4F09782D-C7FC-43DD-A71B-8FD7ECAEB57D}"/>
              </a:ext>
            </a:extLst>
          </p:cNvPr>
          <p:cNvSpPr/>
          <p:nvPr/>
        </p:nvSpPr>
        <p:spPr>
          <a:xfrm>
            <a:off x="5250320" y="3649814"/>
            <a:ext cx="1971040" cy="323135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 xmlns:a16="http://schemas.microsoft.com/office/drawing/2014/main" id="{7DB38F5B-59D3-4AF9-A7D5-79E1463A6660}"/>
              </a:ext>
            </a:extLst>
          </p:cNvPr>
          <p:cNvSpPr/>
          <p:nvPr/>
        </p:nvSpPr>
        <p:spPr>
          <a:xfrm>
            <a:off x="-15645" y="1669594"/>
            <a:ext cx="1971040" cy="396044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3">
            <a:extLst>
              <a:ext uri="{FF2B5EF4-FFF2-40B4-BE49-F238E27FC236}">
                <a16:creationId xmlns="" xmlns:a16="http://schemas.microsoft.com/office/drawing/2014/main" id="{FB4C92D8-F713-4227-9431-A46A0A9B08D9}"/>
              </a:ext>
            </a:extLst>
          </p:cNvPr>
          <p:cNvSpPr/>
          <p:nvPr/>
        </p:nvSpPr>
        <p:spPr>
          <a:xfrm>
            <a:off x="0" y="548680"/>
            <a:ext cx="4268976" cy="1869008"/>
          </a:xfrm>
          <a:prstGeom prst="rect">
            <a:avLst/>
          </a:prstGeom>
          <a:blipFill dpi="0" rotWithShape="1">
            <a:blip r:embed="rId2" cstate="print">
              <a:extLst>
                <a:ext uri="{28A0092B-C50C-407E-A947-70E740481C1C}">
                  <a14:useLocalDpi xmlns:a14="http://schemas.microsoft.com/office/drawing/2010/main" val="0"/>
                </a:ext>
              </a:extLst>
            </a:blip>
            <a:srcRect/>
            <a:stretch>
              <a:fillRect l="246" t="-9711" r="-1440" b="-9711"/>
            </a:stretch>
          </a:blipFill>
          <a:ln>
            <a:noFill/>
          </a:ln>
          <a:effectLst>
            <a:outerShdw blurRad="50800" dist="50800" dir="5400000" algn="ctr" rotWithShape="0">
              <a:schemeClr val="tx1">
                <a:alpha val="5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EA70F3E9-B78A-4AE9-AA60-3CACA6DD5117}"/>
              </a:ext>
            </a:extLst>
          </p:cNvPr>
          <p:cNvSpPr/>
          <p:nvPr/>
        </p:nvSpPr>
        <p:spPr>
          <a:xfrm>
            <a:off x="983432" y="2607257"/>
            <a:ext cx="4268976" cy="1869008"/>
          </a:xfrm>
          <a:prstGeom prst="rect">
            <a:avLst/>
          </a:prstGeom>
          <a:blipFill dpi="0" rotWithShape="1">
            <a:blip r:embed="rId3" cstate="print">
              <a:extLst>
                <a:ext uri="{28A0092B-C50C-407E-A947-70E740481C1C}">
                  <a14:useLocalDpi xmlns:a14="http://schemas.microsoft.com/office/drawing/2010/main" val="0"/>
                </a:ext>
              </a:extLst>
            </a:blip>
            <a:srcRect/>
            <a:stretch>
              <a:fillRect l="-597" t="-25120" r="-597" b="-2006"/>
            </a:stretch>
          </a:blipFill>
          <a:ln>
            <a:noFill/>
          </a:ln>
          <a:effectLst>
            <a:outerShdw blurRad="50800" dist="50800" dir="5400000" algn="ctr" rotWithShape="0">
              <a:schemeClr val="tx1">
                <a:alpha val="5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 xmlns:a16="http://schemas.microsoft.com/office/drawing/2014/main" id="{C442CC55-F5F2-478F-A8A6-E1CDF6449139}"/>
              </a:ext>
            </a:extLst>
          </p:cNvPr>
          <p:cNvSpPr txBox="1"/>
          <p:nvPr/>
        </p:nvSpPr>
        <p:spPr>
          <a:xfrm>
            <a:off x="5591944" y="946463"/>
            <a:ext cx="5976664" cy="1415772"/>
          </a:xfrm>
          <a:prstGeom prst="rect">
            <a:avLst/>
          </a:prstGeom>
          <a:noFill/>
        </p:spPr>
        <p:txBody>
          <a:bodyPr wrap="square" rtlCol="0">
            <a:spAutoFit/>
          </a:bodyPr>
          <a:lstStyle/>
          <a:p>
            <a:pPr algn="ctr"/>
            <a:r>
              <a:rPr lang="en-US" sz="2400" b="1" dirty="0" smtClean="0">
                <a:solidFill>
                  <a:srgbClr val="008000"/>
                </a:solidFill>
              </a:rPr>
              <a:t>31st </a:t>
            </a:r>
            <a:r>
              <a:rPr lang="en-US" sz="2400" b="1" dirty="0">
                <a:solidFill>
                  <a:srgbClr val="008000"/>
                </a:solidFill>
              </a:rPr>
              <a:t>World Congress on</a:t>
            </a:r>
          </a:p>
          <a:p>
            <a:pPr algn="ctr"/>
            <a:r>
              <a:rPr lang="en-US" sz="4400" b="1" dirty="0" smtClean="0">
                <a:solidFill>
                  <a:srgbClr val="008000"/>
                </a:solidFill>
              </a:rPr>
              <a:t>Nursing </a:t>
            </a:r>
            <a:r>
              <a:rPr lang="en-US" sz="4400" b="1" dirty="0">
                <a:solidFill>
                  <a:srgbClr val="008000"/>
                </a:solidFill>
              </a:rPr>
              <a:t>and </a:t>
            </a:r>
            <a:r>
              <a:rPr lang="en-US" sz="4400" b="1" dirty="0" smtClean="0">
                <a:solidFill>
                  <a:srgbClr val="008000"/>
                </a:solidFill>
              </a:rPr>
              <a:t>Healthcare</a:t>
            </a:r>
          </a:p>
          <a:p>
            <a:pPr algn="ctr"/>
            <a:r>
              <a:rPr lang="en-US" b="1" dirty="0">
                <a:solidFill>
                  <a:srgbClr val="008000"/>
                </a:solidFill>
              </a:rPr>
              <a:t>November 14-15, </a:t>
            </a:r>
            <a:r>
              <a:rPr lang="en-US" b="1" dirty="0" smtClean="0">
                <a:solidFill>
                  <a:srgbClr val="008000"/>
                </a:solidFill>
              </a:rPr>
              <a:t>2025 Barcelona, Spain</a:t>
            </a:r>
            <a:endParaRPr lang="en-IN" b="0" i="0" u="none" strike="noStrike" baseline="0" dirty="0">
              <a:solidFill>
                <a:srgbClr val="008000"/>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1FA967BE-F29B-43C4-A1C8-DB6DBDA9795F}"/>
              </a:ext>
            </a:extLst>
          </p:cNvPr>
          <p:cNvSpPr txBox="1"/>
          <p:nvPr/>
        </p:nvSpPr>
        <p:spPr>
          <a:xfrm>
            <a:off x="7221360" y="3501008"/>
            <a:ext cx="4851304" cy="1323439"/>
          </a:xfrm>
          <a:prstGeom prst="rect">
            <a:avLst/>
          </a:prstGeom>
          <a:noFill/>
        </p:spPr>
        <p:txBody>
          <a:bodyPr wrap="square" rtlCol="0">
            <a:spAutoFit/>
          </a:bodyPr>
          <a:lstStyle/>
          <a:p>
            <a:pPr algn="ctr"/>
            <a:endParaRPr lang="en-US" sz="2000" b="1" dirty="0" smtClean="0">
              <a:solidFill>
                <a:schemeClr val="tx2">
                  <a:lumMod val="75000"/>
                </a:schemeClr>
              </a:solidFill>
              <a:latin typeface="Times New Roman" panose="02020603050405020304" pitchFamily="18" charset="0"/>
              <a:cs typeface="Times New Roman" panose="02020603050405020304" pitchFamily="18" charset="0"/>
            </a:endParaRPr>
          </a:p>
          <a:p>
            <a:pPr algn="ctr"/>
            <a:r>
              <a:rPr lang="en-US" sz="2000" b="1" dirty="0">
                <a:solidFill>
                  <a:schemeClr val="tx2">
                    <a:lumMod val="75000"/>
                  </a:schemeClr>
                </a:solidFill>
                <a:latin typeface="Times New Roman" panose="02020603050405020304" pitchFamily="18" charset="0"/>
                <a:cs typeface="Times New Roman" panose="02020603050405020304" pitchFamily="18" charset="0"/>
              </a:rPr>
              <a:t>Theme</a:t>
            </a:r>
            <a:r>
              <a:rPr lang="en-US" sz="2000" b="1" dirty="0" smtClean="0">
                <a:solidFill>
                  <a:schemeClr val="tx2">
                    <a:lumMod val="75000"/>
                  </a:schemeClr>
                </a:solidFill>
                <a:latin typeface="Times New Roman" panose="02020603050405020304" pitchFamily="18" charset="0"/>
                <a:cs typeface="Times New Roman" panose="02020603050405020304" pitchFamily="18" charset="0"/>
              </a:rPr>
              <a:t>:</a:t>
            </a:r>
          </a:p>
          <a:p>
            <a:pPr algn="ctr"/>
            <a:r>
              <a:rPr lang="en-US" sz="2000" b="1" dirty="0">
                <a:solidFill>
                  <a:schemeClr val="tx2">
                    <a:lumMod val="75000"/>
                  </a:schemeClr>
                </a:solidFill>
                <a:latin typeface="Times New Roman" panose="02020603050405020304" pitchFamily="18" charset="0"/>
                <a:cs typeface="Times New Roman" panose="02020603050405020304" pitchFamily="18" charset="0"/>
              </a:rPr>
              <a:t> “The Digital Revolution in Nursing: Adapting to a New Era”</a:t>
            </a:r>
            <a:endParaRPr lang="en-US" sz="2000" b="1" i="1"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 xmlns:a16="http://schemas.microsoft.com/office/drawing/2014/main" id="{23494AE5-9311-4735-AD03-392A0B1BFC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19385" y="300161"/>
            <a:ext cx="2262711" cy="248519"/>
          </a:xfrm>
          <a:prstGeom prst="rect">
            <a:avLst/>
          </a:prstGeom>
        </p:spPr>
      </p:pic>
      <p:sp>
        <p:nvSpPr>
          <p:cNvPr id="14" name="TextBox 13">
            <a:extLst>
              <a:ext uri="{FF2B5EF4-FFF2-40B4-BE49-F238E27FC236}">
                <a16:creationId xmlns="" xmlns:a16="http://schemas.microsoft.com/office/drawing/2014/main" id="{7E0C38B3-713D-419C-8FAD-2CF9E8B77125}"/>
              </a:ext>
            </a:extLst>
          </p:cNvPr>
          <p:cNvSpPr txBox="1"/>
          <p:nvPr/>
        </p:nvSpPr>
        <p:spPr>
          <a:xfrm>
            <a:off x="7282217" y="5733256"/>
            <a:ext cx="4970641" cy="738664"/>
          </a:xfrm>
          <a:prstGeom prst="rect">
            <a:avLst/>
          </a:prstGeom>
          <a:noFill/>
        </p:spPr>
        <p:txBody>
          <a:bodyPr wrap="square" rtlCol="0">
            <a:spAutoFit/>
          </a:bodyPr>
          <a:lstStyle/>
          <a:p>
            <a:pPr algn="just"/>
            <a:r>
              <a:rPr lang="en-IN" sz="1400" b="1" u="none" strike="noStrike" baseline="0" dirty="0" smtClean="0">
                <a:solidFill>
                  <a:schemeClr val="tx2">
                    <a:lumMod val="50000"/>
                  </a:schemeClr>
                </a:solidFill>
                <a:latin typeface="Times New Roman" panose="02020603050405020304" pitchFamily="18" charset="0"/>
                <a:cs typeface="Times New Roman" panose="02020603050405020304" pitchFamily="18" charset="0"/>
              </a:rPr>
              <a:t> MAIL</a:t>
            </a:r>
            <a:r>
              <a:rPr lang="en-IN" sz="1400" b="1" dirty="0" smtClean="0">
                <a:solidFill>
                  <a:schemeClr val="tx2">
                    <a:lumMod val="50000"/>
                  </a:schemeClr>
                </a:solidFill>
                <a:latin typeface="Times New Roman" panose="02020603050405020304" pitchFamily="18" charset="0"/>
                <a:cs typeface="Times New Roman" panose="02020603050405020304" pitchFamily="18" charset="0"/>
              </a:rPr>
              <a:t>:</a:t>
            </a:r>
            <a:r>
              <a:rPr lang="en-US" sz="1400" u="sng" dirty="0" smtClean="0">
                <a:hlinkClick r:id="rId5"/>
              </a:rPr>
              <a:t>nursingcareconference@eurosessions.com</a:t>
            </a:r>
            <a:r>
              <a:rPr lang="en-US" sz="1400" u="sng" dirty="0" smtClean="0"/>
              <a:t/>
            </a:r>
            <a:br>
              <a:rPr lang="en-US" sz="1400" u="sng" dirty="0" smtClean="0"/>
            </a:br>
            <a:r>
              <a:rPr lang="en-US" sz="1400" u="sng" dirty="0" smtClean="0"/>
              <a:t>               U</a:t>
            </a:r>
            <a:r>
              <a:rPr lang="en-US" sz="1400" b="1" u="sng" dirty="0" smtClean="0"/>
              <a:t>R</a:t>
            </a:r>
            <a:r>
              <a:rPr lang="en-US" sz="1400" u="sng" dirty="0" smtClean="0"/>
              <a:t>L:</a:t>
            </a:r>
            <a:r>
              <a:rPr lang="en-IN" sz="1400" b="1" u="none" strike="noStrike" baseline="0" dirty="0" smtClean="0">
                <a:solidFill>
                  <a:schemeClr val="tx2">
                    <a:lumMod val="50000"/>
                  </a:schemeClr>
                </a:solidFill>
                <a:latin typeface="Times New Roman" panose="02020603050405020304" pitchFamily="18" charset="0"/>
                <a:cs typeface="Times New Roman" panose="02020603050405020304" pitchFamily="18" charset="0"/>
              </a:rPr>
              <a:t> </a:t>
            </a:r>
            <a:r>
              <a:rPr lang="en-IN" sz="1400" dirty="0">
                <a:hlinkClick r:id="rId6"/>
              </a:rPr>
              <a:t>https://nursingsummit.nursingconference.com</a:t>
            </a:r>
            <a:r>
              <a:rPr lang="en-IN" sz="1400" dirty="0" smtClean="0">
                <a:hlinkClick r:id="rId6"/>
              </a:rPr>
              <a:t>/</a:t>
            </a:r>
            <a:endParaRPr lang="en-IN" sz="1400" dirty="0" smtClean="0"/>
          </a:p>
          <a:p>
            <a:pPr algn="just"/>
            <a:endParaRPr lang="en-IN" sz="14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 xmlns:a16="http://schemas.microsoft.com/office/drawing/2014/main" id="{FB97FFE3-D863-4E78-AE02-21C3B19C3C78}"/>
              </a:ext>
            </a:extLst>
          </p:cNvPr>
          <p:cNvSpPr/>
          <p:nvPr/>
        </p:nvSpPr>
        <p:spPr>
          <a:xfrm rot="5400000">
            <a:off x="9590624" y="1986296"/>
            <a:ext cx="100128" cy="34290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 xmlns:a16="http://schemas.microsoft.com/office/drawing/2014/main" id="{0B9B5E7B-9012-498B-A2DB-4E3B29E7E43E}"/>
              </a:ext>
            </a:extLst>
          </p:cNvPr>
          <p:cNvSpPr/>
          <p:nvPr/>
        </p:nvSpPr>
        <p:spPr>
          <a:xfrm>
            <a:off x="1955395" y="4695530"/>
            <a:ext cx="4268976" cy="1869008"/>
          </a:xfrm>
          <a:prstGeom prst="rect">
            <a:avLst/>
          </a:prstGeom>
          <a:blipFill dpi="0" rotWithShape="1">
            <a:blip r:embed="rId7">
              <a:extLst>
                <a:ext uri="{28A0092B-C50C-407E-A947-70E740481C1C}">
                  <a14:useLocalDpi xmlns:a14="http://schemas.microsoft.com/office/drawing/2010/main" val="0"/>
                </a:ext>
              </a:extLst>
            </a:blip>
            <a:srcRect/>
            <a:stretch>
              <a:fillRect l="-176" t="-16452" r="-176" b="-16452"/>
            </a:stretch>
          </a:blipFill>
          <a:ln>
            <a:noFill/>
          </a:ln>
          <a:effectLst>
            <a:outerShdw blurRad="50800" dist="50800" dir="5400000" algn="ctr" rotWithShape="0">
              <a:schemeClr val="tx1">
                <a:alpha val="5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490813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875B786A-5A6B-4A7B-A252-3791461E19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376" y="332656"/>
            <a:ext cx="2262711" cy="248519"/>
          </a:xfrm>
          <a:prstGeom prst="rect">
            <a:avLst/>
          </a:prstGeom>
        </p:spPr>
      </p:pic>
      <p:sp>
        <p:nvSpPr>
          <p:cNvPr id="5" name="TextBox 4">
            <a:extLst>
              <a:ext uri="{FF2B5EF4-FFF2-40B4-BE49-F238E27FC236}">
                <a16:creationId xmlns="" xmlns:a16="http://schemas.microsoft.com/office/drawing/2014/main" id="{E603B68D-4633-4760-AD6C-40C3AE0DA0B3}"/>
              </a:ext>
            </a:extLst>
          </p:cNvPr>
          <p:cNvSpPr txBox="1"/>
          <p:nvPr/>
        </p:nvSpPr>
        <p:spPr>
          <a:xfrm>
            <a:off x="839416" y="1480099"/>
            <a:ext cx="7650818" cy="4001095"/>
          </a:xfrm>
          <a:prstGeom prst="rect">
            <a:avLst/>
          </a:prstGeom>
          <a:noFill/>
        </p:spPr>
        <p:txBody>
          <a:bodyPr wrap="square" numCol="1" rtlCol="0">
            <a:spAutoFit/>
          </a:bodyPr>
          <a:lstStyle/>
          <a:p>
            <a:pPr algn="just"/>
            <a:r>
              <a:rPr lang="en-IN" sz="1200" b="1" i="0" u="none" strike="noStrike" baseline="0" dirty="0">
                <a:latin typeface="Times New Roman" panose="02020603050405020304" pitchFamily="18" charset="0"/>
                <a:cs typeface="Times New Roman" panose="02020603050405020304" pitchFamily="18" charset="0"/>
              </a:rPr>
              <a:t>Dear Attendees,</a:t>
            </a:r>
          </a:p>
          <a:p>
            <a:pPr algn="just"/>
            <a:endParaRPr lang="en-US" sz="1200" b="0" i="0" u="none" strike="noStrike" baseline="0" dirty="0">
              <a:latin typeface="Times New Roman" panose="02020603050405020304" pitchFamily="18" charset="0"/>
              <a:cs typeface="Times New Roman" panose="02020603050405020304" pitchFamily="18" charset="0"/>
            </a:endParaRPr>
          </a:p>
          <a:p>
            <a:pPr algn="just"/>
            <a:r>
              <a:rPr lang="en-US" sz="1200" b="0" i="0" u="none" strike="noStrike" baseline="0" dirty="0" smtClean="0">
                <a:latin typeface="Times New Roman" panose="02020603050405020304" pitchFamily="18" charset="0"/>
                <a:cs typeface="Times New Roman" panose="02020603050405020304" pitchFamily="18" charset="0"/>
              </a:rPr>
              <a:t>  Conference Series LLC LTD welcomes you to attend </a:t>
            </a:r>
            <a:r>
              <a:rPr lang="en-US" sz="1200" i="0" u="none" strike="noStrike" baseline="0" dirty="0" smtClean="0">
                <a:latin typeface="Times New Roman" panose="02020603050405020304" pitchFamily="18" charset="0"/>
                <a:cs typeface="Times New Roman" panose="02020603050405020304" pitchFamily="18" charset="0"/>
              </a:rPr>
              <a:t>the</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1" dirty="0" smtClean="0">
                <a:latin typeface="Times New Roman" pitchFamily="18" charset="0"/>
                <a:cs typeface="Times New Roman" pitchFamily="18" charset="0"/>
              </a:rPr>
              <a:t>31st </a:t>
            </a:r>
            <a:r>
              <a:rPr lang="en-US" sz="1200" b="1" dirty="0" smtClean="0">
                <a:latin typeface="Times New Roman" pitchFamily="18" charset="0"/>
                <a:cs typeface="Times New Roman" pitchFamily="18" charset="0"/>
              </a:rPr>
              <a:t>World Congress on Nursing and Healthcare </a:t>
            </a:r>
            <a:r>
              <a:rPr lang="en-US" sz="1200" b="0" i="0" u="none" strike="noStrike" baseline="0" dirty="0" smtClean="0">
                <a:latin typeface="Times New Roman" panose="02020603050405020304" pitchFamily="18" charset="0"/>
                <a:cs typeface="Times New Roman" panose="02020603050405020304" pitchFamily="18" charset="0"/>
              </a:rPr>
              <a:t>which is going to be held on </a:t>
            </a:r>
            <a:r>
              <a:rPr lang="en-US" sz="1200" b="1" dirty="0" smtClean="0"/>
              <a:t>November </a:t>
            </a:r>
            <a:r>
              <a:rPr lang="en-US" sz="1200" b="1" dirty="0" smtClean="0"/>
              <a:t>14-15,2025 Barcelona, Spain</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0" i="0" u="none" strike="noStrike" baseline="0" dirty="0" smtClean="0">
                <a:latin typeface="Times New Roman" panose="02020603050405020304" pitchFamily="18" charset="0"/>
                <a:cs typeface="Times New Roman" panose="02020603050405020304" pitchFamily="18" charset="0"/>
              </a:rPr>
              <a:t>We cordially invite all the participants who are interested in sharing their knowledge and research in the arena of </a:t>
            </a:r>
            <a:r>
              <a:rPr lang="en-US" sz="1200" b="1" dirty="0" smtClean="0">
                <a:latin typeface="Times New Roman" panose="02020603050405020304" pitchFamily="18" charset="0"/>
                <a:cs typeface="Times New Roman" panose="02020603050405020304" pitchFamily="18" charset="0"/>
              </a:rPr>
              <a:t>WORLD NURSING SUMMIT </a:t>
            </a:r>
            <a:r>
              <a:rPr lang="en-US" sz="1200" b="1" dirty="0" smtClean="0">
                <a:latin typeface="Times New Roman" panose="02020603050405020304" pitchFamily="18" charset="0"/>
                <a:cs typeface="Times New Roman" panose="02020603050405020304" pitchFamily="18" charset="0"/>
              </a:rPr>
              <a:t>2025 </a:t>
            </a:r>
            <a:r>
              <a:rPr lang="en-US" sz="1200" b="0" i="0" u="none" strike="noStrike" baseline="0" dirty="0" smtClean="0">
                <a:latin typeface="Times New Roman" panose="02020603050405020304" pitchFamily="18" charset="0"/>
                <a:cs typeface="Times New Roman" panose="02020603050405020304" pitchFamily="18" charset="0"/>
              </a:rPr>
              <a:t>anticipates more than 100 participants around the globe with thought provoking keynote lectures, oral and poster presentations. The attending delegates include editorial board members of related open access journals. This is an excellent opportunity for the delegates from universities, institutes, and industries to interact with the world class scientists. The intending participants can confirm their participation by registering for the conference along with your colleagues. Avail the delegate early bird offer. The main theme of the conference is </a:t>
            </a:r>
            <a:r>
              <a:rPr lang="en-US" sz="1200" b="1" dirty="0" smtClean="0">
                <a:latin typeface="Times New Roman" panose="02020603050405020304" pitchFamily="18" charset="0"/>
                <a:cs typeface="Times New Roman" panose="02020603050405020304" pitchFamily="18" charset="0"/>
              </a:rPr>
              <a:t>“</a:t>
            </a:r>
            <a:r>
              <a:rPr lang="en-US" sz="1200" b="1" i="1" dirty="0">
                <a:latin typeface="Times New Roman" panose="02020603050405020304" pitchFamily="18" charset="0"/>
                <a:cs typeface="Times New Roman" panose="02020603050405020304" pitchFamily="18" charset="0"/>
              </a:rPr>
              <a:t>The Digital Revolution in Nursing: Adapting to a New Era”</a:t>
            </a:r>
            <a:r>
              <a:rPr lang="en-US" sz="1200" b="1" i="1" dirty="0" smtClean="0">
                <a:solidFill>
                  <a:schemeClr val="tx2">
                    <a:lumMod val="75000"/>
                  </a:schemeClr>
                </a:solidFill>
                <a:latin typeface="Times New Roman" panose="02020603050405020304" pitchFamily="18" charset="0"/>
                <a:cs typeface="Times New Roman" panose="02020603050405020304" pitchFamily="18" charset="0"/>
              </a:rPr>
              <a:t>. </a:t>
            </a:r>
            <a:r>
              <a:rPr lang="en-US" sz="1200" b="0" i="0" u="none" strike="noStrike" baseline="0" dirty="0" smtClean="0">
                <a:latin typeface="Times New Roman" panose="02020603050405020304" pitchFamily="18" charset="0"/>
                <a:cs typeface="Times New Roman" panose="02020603050405020304" pitchFamily="18" charset="0"/>
              </a:rPr>
              <a:t>As the premier event, we have developed a program with your </a:t>
            </a:r>
            <a:r>
              <a:rPr lang="en-IN" sz="1200" b="0" i="0" u="none" strike="noStrike" baseline="0" dirty="0" smtClean="0">
                <a:latin typeface="Times New Roman" panose="02020603050405020304" pitchFamily="18" charset="0"/>
                <a:cs typeface="Times New Roman" panose="02020603050405020304" pitchFamily="18" charset="0"/>
              </a:rPr>
              <a:t>interests in mind.</a:t>
            </a:r>
            <a:endParaRPr lang="en-US" sz="1200" b="0" i="0" u="none" strike="noStrike" baseline="0" dirty="0" smtClean="0">
              <a:latin typeface="Times New Roman" panose="02020603050405020304" pitchFamily="18" charset="0"/>
              <a:cs typeface="Times New Roman" panose="02020603050405020304" pitchFamily="18" charset="0"/>
            </a:endParaRPr>
          </a:p>
          <a:p>
            <a:pPr algn="just"/>
            <a:r>
              <a:rPr lang="en-US" sz="1200" b="0" i="0" u="none" strike="noStrike" baseline="0" dirty="0" smtClean="0">
                <a:latin typeface="Times New Roman" panose="02020603050405020304" pitchFamily="18" charset="0"/>
                <a:cs typeface="Times New Roman" panose="02020603050405020304" pitchFamily="18" charset="0"/>
              </a:rPr>
              <a:t>We have not only increased the number of opportunities for you to network with colleagues from across the world but also introduced more focused sessions that will feature cutting edge presentations, special panel discussions, and livelier interaction with industry leaders and experts. Life is full of give and take. Make it count in your professional life. Attend the </a:t>
            </a:r>
            <a:r>
              <a:rPr lang="en-US" sz="1200" b="1" dirty="0">
                <a:latin typeface="Times New Roman" panose="02020603050405020304" pitchFamily="18" charset="0"/>
                <a:cs typeface="Times New Roman" panose="02020603050405020304" pitchFamily="18" charset="0"/>
              </a:rPr>
              <a:t>WORLD NURSING SUMMIT </a:t>
            </a:r>
            <a:r>
              <a:rPr lang="en-US" sz="1200" b="1" dirty="0" smtClean="0">
                <a:latin typeface="Times New Roman" panose="02020603050405020304" pitchFamily="18" charset="0"/>
                <a:cs typeface="Times New Roman" panose="02020603050405020304" pitchFamily="18" charset="0"/>
              </a:rPr>
              <a:t>2025 </a:t>
            </a:r>
            <a:r>
              <a:rPr lang="en-US" sz="1200" b="0" i="0" u="none" strike="noStrike" baseline="0" dirty="0" smtClean="0">
                <a:latin typeface="Times New Roman" panose="02020603050405020304" pitchFamily="18" charset="0"/>
                <a:cs typeface="Times New Roman" panose="02020603050405020304" pitchFamily="18" charset="0"/>
              </a:rPr>
              <a:t>to network with your peers, exchange expertise and experiences, and arm yourself with the latest information to take your department to the next level. We look forward to personally welcoming you to Conference </a:t>
            </a:r>
            <a:r>
              <a:rPr lang="en-IN" sz="1200" b="0" i="0" u="none" strike="noStrike" baseline="0" dirty="0" smtClean="0">
                <a:latin typeface="Times New Roman" panose="02020603050405020304" pitchFamily="18" charset="0"/>
                <a:cs typeface="Times New Roman" panose="02020603050405020304" pitchFamily="18" charset="0"/>
              </a:rPr>
              <a:t>this .</a:t>
            </a:r>
          </a:p>
          <a:p>
            <a:pPr algn="just"/>
            <a:endParaRPr lang="en-IN" sz="1200" b="0" i="0" u="none" strike="noStrike" baseline="0" dirty="0">
              <a:latin typeface="Times New Roman" panose="02020603050405020304" pitchFamily="18" charset="0"/>
              <a:cs typeface="Times New Roman" panose="02020603050405020304" pitchFamily="18" charset="0"/>
            </a:endParaRPr>
          </a:p>
          <a:p>
            <a:pPr algn="just"/>
            <a:r>
              <a:rPr lang="en-IN" sz="1200" b="0" i="0" u="none" strike="noStrike" baseline="0" dirty="0">
                <a:latin typeface="Times New Roman" panose="02020603050405020304" pitchFamily="18" charset="0"/>
                <a:cs typeface="Times New Roman" panose="02020603050405020304" pitchFamily="18" charset="0"/>
              </a:rPr>
              <a:t>Sincerely,</a:t>
            </a:r>
          </a:p>
          <a:p>
            <a:pPr algn="just"/>
            <a:r>
              <a:rPr lang="en-IN" sz="1200" b="0" i="0" u="none" strike="noStrike" baseline="0" dirty="0">
                <a:latin typeface="Times New Roman" panose="02020603050405020304" pitchFamily="18" charset="0"/>
                <a:cs typeface="Times New Roman" panose="02020603050405020304" pitchFamily="18" charset="0"/>
              </a:rPr>
              <a:t>Organizing Committee</a:t>
            </a:r>
          </a:p>
          <a:p>
            <a:pPr algn="just"/>
            <a:r>
              <a:rPr lang="en-US" sz="1400" b="1" dirty="0">
                <a:latin typeface="Times New Roman" panose="02020603050405020304" pitchFamily="18" charset="0"/>
                <a:cs typeface="Times New Roman" panose="02020603050405020304" pitchFamily="18" charset="0"/>
              </a:rPr>
              <a:t>WORLD NURSING SUMMIT </a:t>
            </a:r>
            <a:r>
              <a:rPr lang="en-US" sz="1400" b="1" dirty="0" smtClean="0">
                <a:latin typeface="Times New Roman" panose="02020603050405020304" pitchFamily="18" charset="0"/>
                <a:cs typeface="Times New Roman" panose="02020603050405020304" pitchFamily="18" charset="0"/>
              </a:rPr>
              <a:t>2025</a:t>
            </a:r>
            <a:endParaRPr lang="en-IN" sz="1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7F5836EE-5D41-4B8E-A833-5DC1C0858769}"/>
              </a:ext>
            </a:extLst>
          </p:cNvPr>
          <p:cNvSpPr txBox="1"/>
          <p:nvPr/>
        </p:nvSpPr>
        <p:spPr>
          <a:xfrm>
            <a:off x="7616441" y="5913663"/>
            <a:ext cx="4575559" cy="646331"/>
          </a:xfrm>
          <a:prstGeom prst="rect">
            <a:avLst/>
          </a:prstGeom>
          <a:noFill/>
        </p:spPr>
        <p:txBody>
          <a:bodyPr wrap="square" rtlCol="0">
            <a:spAutoFit/>
          </a:bodyPr>
          <a:lstStyle/>
          <a:p>
            <a:pPr algn="r">
              <a:lnSpc>
                <a:spcPct val="150000"/>
              </a:lnSpc>
            </a:pPr>
            <a:r>
              <a:rPr lang="en-IN" sz="1200" dirty="0">
                <a:hlinkClick r:id="rId3"/>
              </a:rPr>
              <a:t>https://nursingsummit.nursingconference.com</a:t>
            </a:r>
            <a:r>
              <a:rPr lang="en-IN" sz="1200" dirty="0" smtClean="0">
                <a:hlinkClick r:id="rId3"/>
              </a:rPr>
              <a:t>/</a:t>
            </a:r>
            <a:endParaRPr lang="en-IN" sz="1200" dirty="0" smtClean="0"/>
          </a:p>
          <a:p>
            <a:pPr algn="r">
              <a:lnSpc>
                <a:spcPct val="150000"/>
              </a:lnSpc>
            </a:pPr>
            <a:endParaRPr lang="en-IN"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 xmlns:a16="http://schemas.microsoft.com/office/drawing/2014/main" id="{47C98E6D-3741-4C25-BB27-38B5412178B5}"/>
              </a:ext>
            </a:extLst>
          </p:cNvPr>
          <p:cNvSpPr/>
          <p:nvPr/>
        </p:nvSpPr>
        <p:spPr>
          <a:xfrm>
            <a:off x="3701766" y="432048"/>
            <a:ext cx="4788468" cy="836712"/>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 xmlns:a16="http://schemas.microsoft.com/office/drawing/2014/main" id="{299777D3-6824-4C80-BA75-B4F5D4B6A7DB}"/>
              </a:ext>
            </a:extLst>
          </p:cNvPr>
          <p:cNvSpPr txBox="1"/>
          <p:nvPr/>
        </p:nvSpPr>
        <p:spPr>
          <a:xfrm>
            <a:off x="4756812" y="613113"/>
            <a:ext cx="2678376"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INVITATION</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 xmlns:a16="http://schemas.microsoft.com/office/drawing/2014/main" id="{0680B76B-3429-40E8-AD1E-8B40F98EB312}"/>
              </a:ext>
            </a:extLst>
          </p:cNvPr>
          <p:cNvSpPr/>
          <p:nvPr/>
        </p:nvSpPr>
        <p:spPr>
          <a:xfrm rot="5400000">
            <a:off x="-2028566" y="3441340"/>
            <a:ext cx="4320481" cy="263351"/>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9784" y="1916832"/>
            <a:ext cx="3469771" cy="2232248"/>
          </a:xfrm>
          <a:prstGeom prst="rect">
            <a:avLst/>
          </a:prstGeom>
        </p:spPr>
      </p:pic>
    </p:spTree>
    <p:extLst>
      <p:ext uri="{BB962C8B-B14F-4D97-AF65-F5344CB8AC3E}">
        <p14:creationId xmlns:p14="http://schemas.microsoft.com/office/powerpoint/2010/main" val="2803555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 xmlns:a16="http://schemas.microsoft.com/office/drawing/2014/main" id="{F0476BD2-5B8C-4975-8641-9DF5144F52E2}"/>
              </a:ext>
            </a:extLst>
          </p:cNvPr>
          <p:cNvSpPr/>
          <p:nvPr/>
        </p:nvSpPr>
        <p:spPr>
          <a:xfrm>
            <a:off x="1" y="-15715"/>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rgbClr val="00B050"/>
              </a:solidFill>
            </a:endParaRPr>
          </a:p>
        </p:txBody>
      </p:sp>
      <p:sp>
        <p:nvSpPr>
          <p:cNvPr id="24" name="Rectangle 23">
            <a:extLst>
              <a:ext uri="{FF2B5EF4-FFF2-40B4-BE49-F238E27FC236}">
                <a16:creationId xmlns="" xmlns:a16="http://schemas.microsoft.com/office/drawing/2014/main" id="{105CA9B4-CCF5-4A79-90A2-3D4028A2B71D}"/>
              </a:ext>
            </a:extLst>
          </p:cNvPr>
          <p:cNvSpPr/>
          <p:nvPr/>
        </p:nvSpPr>
        <p:spPr>
          <a:xfrm>
            <a:off x="739248" y="869635"/>
            <a:ext cx="10713504" cy="524845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5" name="Picture 24">
            <a:extLst>
              <a:ext uri="{FF2B5EF4-FFF2-40B4-BE49-F238E27FC236}">
                <a16:creationId xmlns="" xmlns:a16="http://schemas.microsoft.com/office/drawing/2014/main" id="{C4CF0EE8-C679-4E2D-A043-02FAD02933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cxnSp>
        <p:nvCxnSpPr>
          <p:cNvPr id="28" name="Straight Connector 27">
            <a:extLst>
              <a:ext uri="{FF2B5EF4-FFF2-40B4-BE49-F238E27FC236}">
                <a16:creationId xmlns="" xmlns:a16="http://schemas.microsoft.com/office/drawing/2014/main" id="{A0C811FC-774D-4D3C-9947-1F0911CCAA93}"/>
              </a:ext>
            </a:extLst>
          </p:cNvPr>
          <p:cNvCxnSpPr>
            <a:cxnSpLocks/>
          </p:cNvCxnSpPr>
          <p:nvPr/>
        </p:nvCxnSpPr>
        <p:spPr>
          <a:xfrm flipH="1">
            <a:off x="1394460" y="1965606"/>
            <a:ext cx="4652012" cy="0"/>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 xmlns:a16="http://schemas.microsoft.com/office/drawing/2014/main" id="{3716B033-D514-47BC-831F-4D4D995F6B0F}"/>
              </a:ext>
            </a:extLst>
          </p:cNvPr>
          <p:cNvSpPr/>
          <p:nvPr/>
        </p:nvSpPr>
        <p:spPr>
          <a:xfrm>
            <a:off x="6040200" y="1911157"/>
            <a:ext cx="111599" cy="111599"/>
          </a:xfrm>
          <a:prstGeom prst="ellipse">
            <a:avLst/>
          </a:prstGeom>
          <a:no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Oval 29">
            <a:extLst>
              <a:ext uri="{FF2B5EF4-FFF2-40B4-BE49-F238E27FC236}">
                <a16:creationId xmlns="" xmlns:a16="http://schemas.microsoft.com/office/drawing/2014/main" id="{8EF13EEB-BEC1-42A6-B6B6-4EEB0144E05A}"/>
              </a:ext>
            </a:extLst>
          </p:cNvPr>
          <p:cNvSpPr/>
          <p:nvPr/>
        </p:nvSpPr>
        <p:spPr>
          <a:xfrm>
            <a:off x="6040200" y="2134355"/>
            <a:ext cx="111599" cy="111599"/>
          </a:xfrm>
          <a:prstGeom prst="ellipse">
            <a:avLst/>
          </a:prstGeom>
          <a:no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31" name="Straight Connector 30">
            <a:extLst>
              <a:ext uri="{FF2B5EF4-FFF2-40B4-BE49-F238E27FC236}">
                <a16:creationId xmlns="" xmlns:a16="http://schemas.microsoft.com/office/drawing/2014/main" id="{A76A5AF9-69E1-4820-8C44-EB8A1846BD6F}"/>
              </a:ext>
            </a:extLst>
          </p:cNvPr>
          <p:cNvCxnSpPr>
            <a:cxnSpLocks/>
          </p:cNvCxnSpPr>
          <p:nvPr/>
        </p:nvCxnSpPr>
        <p:spPr>
          <a:xfrm flipH="1">
            <a:off x="6145531" y="2190396"/>
            <a:ext cx="4640579" cy="0"/>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 xmlns:a16="http://schemas.microsoft.com/office/drawing/2014/main" id="{56F5C7FD-FE7E-453A-B052-5D798D9A205E}"/>
              </a:ext>
            </a:extLst>
          </p:cNvPr>
          <p:cNvSpPr txBox="1"/>
          <p:nvPr/>
        </p:nvSpPr>
        <p:spPr>
          <a:xfrm>
            <a:off x="1005595" y="1674106"/>
            <a:ext cx="4945626" cy="276999"/>
          </a:xfrm>
          <a:prstGeom prst="rect">
            <a:avLst/>
          </a:prstGeom>
          <a:noFill/>
        </p:spPr>
        <p:txBody>
          <a:bodyPr wrap="square" rtlCol="0">
            <a:spAutoFit/>
          </a:bodyPr>
          <a:lstStyle/>
          <a:p>
            <a:pPr algn="r"/>
            <a:r>
              <a:rPr lang="en-US" sz="1200" b="1" i="0" u="none" strike="noStrike" spc="300" baseline="0" dirty="0">
                <a:solidFill>
                  <a:srgbClr val="00B050"/>
                </a:solidFill>
                <a:latin typeface="Times New Roman" panose="02020603050405020304" pitchFamily="18" charset="0"/>
                <a:cs typeface="Times New Roman" panose="02020603050405020304" pitchFamily="18" charset="0"/>
              </a:rPr>
              <a:t>Our International Open Access Journals</a:t>
            </a:r>
            <a:endParaRPr lang="en-IN" sz="1200" spc="300" dirty="0">
              <a:solidFill>
                <a:srgbClr val="00B050"/>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 xmlns:a16="http://schemas.microsoft.com/office/drawing/2014/main" id="{4E91B0BD-CBA0-4B89-AA23-AB88FD366ACE}"/>
              </a:ext>
            </a:extLst>
          </p:cNvPr>
          <p:cNvSpPr txBox="1"/>
          <p:nvPr/>
        </p:nvSpPr>
        <p:spPr>
          <a:xfrm>
            <a:off x="6361968" y="1869889"/>
            <a:ext cx="4258351" cy="281202"/>
          </a:xfrm>
          <a:prstGeom prst="rect">
            <a:avLst/>
          </a:prstGeom>
          <a:noFill/>
        </p:spPr>
        <p:txBody>
          <a:bodyPr wrap="square" rtlCol="0">
            <a:spAutoFit/>
          </a:bodyPr>
          <a:lstStyle/>
          <a:p>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Salient</a:t>
            </a: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 </a:t>
            </a: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Features</a:t>
            </a:r>
            <a:endParaRPr lang="en-IN" sz="1200" spc="300" dirty="0">
              <a:solidFill>
                <a:srgbClr val="00B050"/>
              </a:solidFill>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 xmlns:a16="http://schemas.microsoft.com/office/drawing/2014/main" id="{3C1EE940-7458-4E70-A10E-834924F81EC4}"/>
              </a:ext>
            </a:extLst>
          </p:cNvPr>
          <p:cNvSpPr txBox="1"/>
          <p:nvPr/>
        </p:nvSpPr>
        <p:spPr>
          <a:xfrm>
            <a:off x="1407160" y="2063791"/>
            <a:ext cx="4020246" cy="1414426"/>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700+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Leading-edge Peer Reviewed Open Access Journals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21</a:t>
            </a:r>
            <a:r>
              <a:rPr lang="en-US" sz="1000" i="0" u="none" strike="noStrike" baseline="0" dirty="0">
                <a:solidFill>
                  <a:srgbClr val="000000"/>
                </a:solidFill>
                <a:latin typeface="Times New Roman" panose="02020603050405020304" pitchFamily="18" charset="0"/>
                <a:cs typeface="Times New Roman" panose="02020603050405020304" pitchFamily="18" charset="0"/>
              </a:rPr>
              <a:t> Day Rapid Review Process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50000+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Editorial Board Team, </a:t>
            </a:r>
            <a:r>
              <a:rPr lang="en-US" sz="1000" b="1" i="0" u="none" strike="noStrike" baseline="0" dirty="0">
                <a:solidFill>
                  <a:srgbClr val="000000"/>
                </a:solidFill>
                <a:latin typeface="Times New Roman" panose="02020603050405020304" pitchFamily="18" charset="0"/>
                <a:cs typeface="Times New Roman" panose="02020603050405020304" pitchFamily="18" charset="0"/>
              </a:rPr>
              <a:t>35000+</a:t>
            </a:r>
            <a:r>
              <a:rPr lang="en-US" sz="1000" i="0" u="none" strike="noStrike" baseline="0" dirty="0">
                <a:solidFill>
                  <a:srgbClr val="000000"/>
                </a:solidFill>
                <a:latin typeface="Times New Roman" panose="02020603050405020304" pitchFamily="18" charset="0"/>
                <a:cs typeface="Times New Roman" panose="02020603050405020304" pitchFamily="18" charset="0"/>
              </a:rPr>
              <a:t> Reviewers team</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30 Million </a:t>
            </a:r>
            <a:r>
              <a:rPr lang="en-US" sz="1000" i="0" u="none" strike="noStrike" baseline="0" dirty="0">
                <a:solidFill>
                  <a:srgbClr val="000000"/>
                </a:solidFill>
                <a:latin typeface="Times New Roman" panose="02020603050405020304" pitchFamily="18" charset="0"/>
                <a:cs typeface="Times New Roman" panose="02020603050405020304" pitchFamily="18" charset="0"/>
              </a:rPr>
              <a:t>Readers and High Visibility</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 </a:t>
            </a:r>
            <a:r>
              <a:rPr lang="en-IN" sz="1000" i="0" u="none" strike="noStrike" baseline="0" dirty="0">
                <a:solidFill>
                  <a:srgbClr val="000000"/>
                </a:solidFill>
                <a:latin typeface="Times New Roman" panose="02020603050405020304" pitchFamily="18" charset="0"/>
                <a:cs typeface="Times New Roman" panose="02020603050405020304" pitchFamily="18" charset="0"/>
              </a:rPr>
              <a:t>Scientific Associations Collaborations</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100000+ </a:t>
            </a:r>
            <a:r>
              <a:rPr lang="en-IN" sz="1000" b="1" i="0" u="none" strike="noStrike" baseline="0" dirty="0">
                <a:solidFill>
                  <a:srgbClr val="25418F"/>
                </a:solidFill>
                <a:latin typeface="Times New Roman" panose="02020603050405020304" pitchFamily="18" charset="0"/>
                <a:cs typeface="Times New Roman" panose="02020603050405020304" pitchFamily="18" charset="0"/>
              </a:rPr>
              <a:t>Facebook</a:t>
            </a:r>
            <a:r>
              <a:rPr lang="en-IN" sz="1000" i="0" u="none" strike="noStrike" baseline="0" dirty="0">
                <a:solidFill>
                  <a:srgbClr val="25418F"/>
                </a:solidFill>
                <a:latin typeface="Times New Roman" panose="02020603050405020304" pitchFamily="18" charset="0"/>
                <a:cs typeface="Times New Roman" panose="02020603050405020304" pitchFamily="18" charset="0"/>
              </a:rPr>
              <a:t> </a:t>
            </a:r>
            <a:r>
              <a:rPr lang="en-IN" sz="1000" i="0" u="none" strike="noStrike" baseline="0" dirty="0">
                <a:solidFill>
                  <a:srgbClr val="000000"/>
                </a:solidFill>
                <a:latin typeface="Times New Roman" panose="02020603050405020304" pitchFamily="18" charset="0"/>
                <a:cs typeface="Times New Roman" panose="02020603050405020304" pitchFamily="18" charset="0"/>
              </a:rPr>
              <a:t>Likes</a:t>
            </a:r>
          </a:p>
          <a:p>
            <a:pPr marL="171450" indent="-171450">
              <a:lnSpc>
                <a:spcPts val="1300"/>
              </a:lnSpc>
              <a:buFont typeface="Arial" panose="020B0604020202020204" pitchFamily="34" charset="0"/>
              <a:buChar char="•"/>
            </a:pPr>
            <a:r>
              <a:rPr lang="en-IN" sz="1000" i="0" u="none" strike="noStrike" baseline="0" dirty="0">
                <a:solidFill>
                  <a:srgbClr val="000000"/>
                </a:solidFill>
                <a:latin typeface="Times New Roman" panose="02020603050405020304" pitchFamily="18" charset="0"/>
                <a:cs typeface="Times New Roman" panose="02020603050405020304" pitchFamily="18" charset="0"/>
              </a:rPr>
              <a:t>Publication immediately after acceptance</a:t>
            </a:r>
          </a:p>
          <a:p>
            <a:pPr marL="171450" indent="-171450">
              <a:lnSpc>
                <a:spcPts val="1300"/>
              </a:lnSpc>
              <a:buFont typeface="Arial" panose="020B0604020202020204" pitchFamily="34" charset="0"/>
              <a:buChar char="•"/>
            </a:pPr>
            <a:r>
              <a:rPr lang="en-US" sz="1000" i="0" u="none" strike="noStrike" baseline="0" dirty="0">
                <a:solidFill>
                  <a:srgbClr val="000000"/>
                </a:solidFill>
                <a:latin typeface="Times New Roman" panose="02020603050405020304" pitchFamily="18" charset="0"/>
                <a:cs typeface="Times New Roman" panose="02020603050405020304" pitchFamily="18" charset="0"/>
              </a:rPr>
              <a:t>Quality and Quick editorial, review processing</a:t>
            </a:r>
            <a:endParaRPr lang="en-IN" sz="1000" dirty="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 xmlns:a16="http://schemas.microsoft.com/office/drawing/2014/main" id="{529A0642-0EF8-493D-8E4A-2DB05F0DAD17}"/>
              </a:ext>
            </a:extLst>
          </p:cNvPr>
          <p:cNvSpPr txBox="1"/>
          <p:nvPr/>
        </p:nvSpPr>
        <p:spPr>
          <a:xfrm>
            <a:off x="6301740" y="2223811"/>
            <a:ext cx="4480560" cy="324826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Easy to Submit and Review Systems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 Quality and Fast Publishing Guaranteed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Unbiased, quality-oriented, and transparent reviews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Truly impartial recognition of the best papers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Feedback on the impact of every article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Enhanced feature: Audio version of published paper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Digital articles to share and explore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Sharing option: Social networking enabled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Authors, reviewers and editors are provided with scientific credits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User friendly/feasible website articles translations across more than 50 world languages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Robust on-line publicity for all the speakers and organizing committee members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Workshops for students and early career researchers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published in various indexed journals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labeled with a Digital Object Identification Number (DOI) provided by Cross Ref</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Creation of speakers and abstracts pages in Google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Opportunity to publish full Manu Scripts in our Open Access Journals Special</a:t>
            </a:r>
            <a:endParaRPr lang="en-IN" sz="1000" dirty="0">
              <a:latin typeface="Times New Roman" panose="02020603050405020304" pitchFamily="18" charset="0"/>
              <a:cs typeface="Times New Roman" panose="02020603050405020304" pitchFamily="18" charset="0"/>
            </a:endParaRPr>
          </a:p>
          <a:p>
            <a:pPr marL="171450" indent="-171450" algn="l">
              <a:lnSpc>
                <a:spcPts val="1300"/>
              </a:lnSpc>
              <a:buFont typeface="Arial" panose="020B0604020202020204" pitchFamily="34" charset="0"/>
              <a:buChar char="•"/>
            </a:pPr>
            <a:endParaRPr lang="en-IN" sz="1000" dirty="0">
              <a:latin typeface="Times New Roman" panose="02020603050405020304" pitchFamily="18" charset="0"/>
              <a:cs typeface="Times New Roman" panose="02020603050405020304" pitchFamily="18" charset="0"/>
            </a:endParaRPr>
          </a:p>
        </p:txBody>
      </p:sp>
      <p:cxnSp>
        <p:nvCxnSpPr>
          <p:cNvPr id="36" name="Straight Connector 35">
            <a:extLst>
              <a:ext uri="{FF2B5EF4-FFF2-40B4-BE49-F238E27FC236}">
                <a16:creationId xmlns="" xmlns:a16="http://schemas.microsoft.com/office/drawing/2014/main" id="{50A0370B-EB0D-4EF9-AE12-6B35B4B4B0BF}"/>
              </a:ext>
            </a:extLst>
          </p:cNvPr>
          <p:cNvCxnSpPr>
            <a:cxnSpLocks/>
          </p:cNvCxnSpPr>
          <p:nvPr/>
        </p:nvCxnSpPr>
        <p:spPr>
          <a:xfrm flipH="1">
            <a:off x="1390384" y="3796335"/>
            <a:ext cx="4652012" cy="0"/>
          </a:xfrm>
          <a:prstGeom prst="line">
            <a:avLst/>
          </a:prstGeom>
          <a:ln w="3175">
            <a:solidFill>
              <a:srgbClr val="00B050"/>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 xmlns:a16="http://schemas.microsoft.com/office/drawing/2014/main" id="{5003E91D-E94D-40CC-90E6-EDE9D2A1FA9E}"/>
              </a:ext>
            </a:extLst>
          </p:cNvPr>
          <p:cNvSpPr/>
          <p:nvPr/>
        </p:nvSpPr>
        <p:spPr>
          <a:xfrm>
            <a:off x="6041839" y="3741886"/>
            <a:ext cx="111599" cy="111599"/>
          </a:xfrm>
          <a:prstGeom prst="ellipse">
            <a:avLst/>
          </a:prstGeom>
          <a:no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8" name="TextBox 37">
            <a:extLst>
              <a:ext uri="{FF2B5EF4-FFF2-40B4-BE49-F238E27FC236}">
                <a16:creationId xmlns="" xmlns:a16="http://schemas.microsoft.com/office/drawing/2014/main" id="{778B1364-905B-40BF-9B29-FB1BED3D51B7}"/>
              </a:ext>
            </a:extLst>
          </p:cNvPr>
          <p:cNvSpPr txBox="1"/>
          <p:nvPr/>
        </p:nvSpPr>
        <p:spPr>
          <a:xfrm>
            <a:off x="984374" y="3504835"/>
            <a:ext cx="4945626" cy="276999"/>
          </a:xfrm>
          <a:prstGeom prst="rect">
            <a:avLst/>
          </a:prstGeom>
          <a:noFill/>
        </p:spPr>
        <p:txBody>
          <a:bodyPr wrap="square" rtlCol="0">
            <a:spAutoFit/>
          </a:bodyPr>
          <a:lstStyle/>
          <a:p>
            <a:pPr algn="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Our International Scientific Conferences</a:t>
            </a:r>
            <a:endParaRPr lang="en-IN" sz="1000" spc="300" dirty="0">
              <a:solidFill>
                <a:srgbClr val="00B050"/>
              </a:solidFill>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 xmlns:a16="http://schemas.microsoft.com/office/drawing/2014/main" id="{32B3B43F-33CA-469D-8A37-346E1DEA8F06}"/>
              </a:ext>
            </a:extLst>
          </p:cNvPr>
          <p:cNvSpPr txBox="1"/>
          <p:nvPr/>
        </p:nvSpPr>
        <p:spPr>
          <a:xfrm>
            <a:off x="1385938" y="3894520"/>
            <a:ext cx="4527181" cy="1477328"/>
          </a:xfrm>
          <a:prstGeom prst="rect">
            <a:avLst/>
          </a:prstGeom>
          <a:noFill/>
        </p:spPr>
        <p:txBody>
          <a:bodyPr wrap="square" rtlCol="0">
            <a:spAutoFit/>
          </a:bodyPr>
          <a:lstStyle/>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More than 3000 Conferences happening across the globe</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Conferences organized in Medical, Pharma, Engineering, Science, Technology and Business.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CME/CPD Accredited Conferences fostering professional and Personal development</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Continuum of education through organized scientific program</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Renowned speakers and scientists representing from 40 countries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Interactive sessions and Panel Discussions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B2B Meetings offers perfect platform for Global Networking</a:t>
            </a:r>
            <a:endParaRPr lang="en-IN" sz="4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 xmlns:a16="http://schemas.microsoft.com/office/drawing/2014/main" id="{C3F80FC8-C463-429C-A36D-47CBC3E893B9}"/>
              </a:ext>
            </a:extLst>
          </p:cNvPr>
          <p:cNvSpPr txBox="1"/>
          <p:nvPr/>
        </p:nvSpPr>
        <p:spPr>
          <a:xfrm>
            <a:off x="4742688" y="5507736"/>
            <a:ext cx="2694432" cy="415498"/>
          </a:xfrm>
          <a:prstGeom prst="rect">
            <a:avLst/>
          </a:prstGeom>
          <a:noFill/>
        </p:spPr>
        <p:txBody>
          <a:bodyPr wrap="square" rtlCol="0">
            <a:spAutoFit/>
          </a:bodyPr>
          <a:lstStyle/>
          <a:p>
            <a:pPr algn="ctr"/>
            <a:r>
              <a:rPr lang="en-US" sz="700" b="1" i="0" u="none" strike="noStrike" baseline="0" dirty="0">
                <a:latin typeface="Times New Roman" panose="02020603050405020304" pitchFamily="18" charset="0"/>
                <a:cs typeface="Times New Roman" panose="02020603050405020304" pitchFamily="18" charset="0"/>
              </a:rPr>
              <a:t>Special Issues : </a:t>
            </a:r>
            <a:r>
              <a:rPr lang="en-US" sz="700" b="0" i="0" u="none" strike="noStrike" baseline="0" dirty="0">
                <a:latin typeface="Times New Roman" panose="02020603050405020304" pitchFamily="18" charset="0"/>
                <a:cs typeface="Times New Roman" panose="02020603050405020304" pitchFamily="18" charset="0"/>
              </a:rPr>
              <a:t>All accepted abstracts will be</a:t>
            </a:r>
          </a:p>
          <a:p>
            <a:pPr algn="ctr"/>
            <a:r>
              <a:rPr lang="en-US" sz="700" b="0" i="0" u="none" strike="noStrike" baseline="0" dirty="0">
                <a:latin typeface="Times New Roman" panose="02020603050405020304" pitchFamily="18" charset="0"/>
                <a:cs typeface="Times New Roman" panose="02020603050405020304" pitchFamily="18" charset="0"/>
              </a:rPr>
              <a:t>published in respective UK: Conference Series LLC Ltd Journals</a:t>
            </a:r>
          </a:p>
          <a:p>
            <a:pPr algn="ctr"/>
            <a:r>
              <a:rPr lang="en-US" sz="700" b="0" i="0" u="none" strike="noStrike" baseline="0" dirty="0">
                <a:latin typeface="Times New Roman" panose="02020603050405020304" pitchFamily="18" charset="0"/>
                <a:cs typeface="Times New Roman" panose="02020603050405020304" pitchFamily="18" charset="0"/>
              </a:rPr>
              <a:t>Each abstract will be provided with digital Object Identifier by </a:t>
            </a:r>
            <a:endParaRPr lang="en-IN" sz="700" dirty="0">
              <a:latin typeface="Times New Roman" panose="02020603050405020304" pitchFamily="18" charset="0"/>
              <a:cs typeface="Times New Roman" panose="02020603050405020304" pitchFamily="18" charset="0"/>
            </a:endParaRPr>
          </a:p>
        </p:txBody>
      </p:sp>
      <p:pic>
        <p:nvPicPr>
          <p:cNvPr id="41" name="Picture 40">
            <a:extLst>
              <a:ext uri="{FF2B5EF4-FFF2-40B4-BE49-F238E27FC236}">
                <a16:creationId xmlns="" xmlns:a16="http://schemas.microsoft.com/office/drawing/2014/main" id="{CF0472DD-3DE3-4114-BCF6-E9A34B33AB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3191" y="5738876"/>
            <a:ext cx="359918" cy="179959"/>
          </a:xfrm>
          <a:prstGeom prst="rect">
            <a:avLst/>
          </a:prstGeom>
        </p:spPr>
      </p:pic>
      <p:sp>
        <p:nvSpPr>
          <p:cNvPr id="42" name="TextBox 41">
            <a:extLst>
              <a:ext uri="{FF2B5EF4-FFF2-40B4-BE49-F238E27FC236}">
                <a16:creationId xmlns="" xmlns:a16="http://schemas.microsoft.com/office/drawing/2014/main" id="{57C9545A-D142-4630-BD04-43F083ADFFD1}"/>
              </a:ext>
            </a:extLst>
          </p:cNvPr>
          <p:cNvSpPr txBox="1"/>
          <p:nvPr/>
        </p:nvSpPr>
        <p:spPr>
          <a:xfrm>
            <a:off x="7582846" y="5543874"/>
            <a:ext cx="3748526" cy="461665"/>
          </a:xfrm>
          <a:prstGeom prst="rect">
            <a:avLst/>
          </a:prstGeom>
          <a:noFill/>
        </p:spPr>
        <p:txBody>
          <a:bodyPr wrap="square" rtlCol="0">
            <a:spAutoFit/>
          </a:bodyPr>
          <a:lstStyle/>
          <a:p>
            <a:pPr algn="just"/>
            <a:r>
              <a:rPr lang="en-IN" sz="1200" dirty="0">
                <a:hlinkClick r:id="rId5"/>
              </a:rPr>
              <a:t>https://nursingsummit.nursingconference.com</a:t>
            </a:r>
            <a:r>
              <a:rPr lang="en-IN" sz="1200" dirty="0" smtClean="0">
                <a:hlinkClick r:id="rId5"/>
              </a:rPr>
              <a:t>/</a:t>
            </a:r>
            <a:endParaRPr lang="en-IN" sz="1200" dirty="0" smtClean="0"/>
          </a:p>
          <a:p>
            <a:pPr algn="just"/>
            <a:endParaRPr lang="en-IN" sz="1200" dirty="0"/>
          </a:p>
        </p:txBody>
      </p:sp>
      <p:sp>
        <p:nvSpPr>
          <p:cNvPr id="45" name="Rectangle 44">
            <a:extLst>
              <a:ext uri="{FF2B5EF4-FFF2-40B4-BE49-F238E27FC236}">
                <a16:creationId xmlns="" xmlns:a16="http://schemas.microsoft.com/office/drawing/2014/main" id="{BBC8D33A-9F5B-45DD-81BC-55B700F0187D}"/>
              </a:ext>
            </a:extLst>
          </p:cNvPr>
          <p:cNvSpPr/>
          <p:nvPr/>
        </p:nvSpPr>
        <p:spPr>
          <a:xfrm>
            <a:off x="3701766" y="432048"/>
            <a:ext cx="4788468" cy="836712"/>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6" name="TextBox 45">
            <a:extLst>
              <a:ext uri="{FF2B5EF4-FFF2-40B4-BE49-F238E27FC236}">
                <a16:creationId xmlns="" xmlns:a16="http://schemas.microsoft.com/office/drawing/2014/main" id="{59824C10-D51E-4D5F-87EA-457FB0BB1FE3}"/>
              </a:ext>
            </a:extLst>
          </p:cNvPr>
          <p:cNvSpPr txBox="1"/>
          <p:nvPr/>
        </p:nvSpPr>
        <p:spPr>
          <a:xfrm>
            <a:off x="4756812" y="652626"/>
            <a:ext cx="2678376"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ABOUT US</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914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BCE0DEE5-BDCD-4515-9D66-7717D446F428}"/>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EE6A119D-8F06-4E70-A6A5-899FB166C253}"/>
              </a:ext>
            </a:extLst>
          </p:cNvPr>
          <p:cNvSpPr/>
          <p:nvPr/>
        </p:nvSpPr>
        <p:spPr>
          <a:xfrm>
            <a:off x="0" y="724199"/>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 xmlns:a16="http://schemas.microsoft.com/office/drawing/2014/main" id="{D7536B8C-E0E6-4269-9DB4-BE247E2A47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TextBox 6">
            <a:extLst>
              <a:ext uri="{FF2B5EF4-FFF2-40B4-BE49-F238E27FC236}">
                <a16:creationId xmlns="" xmlns:a16="http://schemas.microsoft.com/office/drawing/2014/main" id="{314179F8-C49C-46BF-893F-7271350A4E1C}"/>
              </a:ext>
            </a:extLst>
          </p:cNvPr>
          <p:cNvSpPr txBox="1"/>
          <p:nvPr/>
        </p:nvSpPr>
        <p:spPr>
          <a:xfrm>
            <a:off x="2183488" y="800186"/>
            <a:ext cx="8986683" cy="908647"/>
          </a:xfrm>
          <a:prstGeom prst="rect">
            <a:avLst/>
          </a:prstGeom>
          <a:noFill/>
        </p:spPr>
        <p:txBody>
          <a:bodyPr wrap="square" rtlCol="0">
            <a:spAutoFit/>
          </a:bodyPr>
          <a:lstStyle/>
          <a:p>
            <a:r>
              <a:rPr lang="en-US" sz="1050" dirty="0" smtClean="0"/>
              <a:t>Conference Series LLC Ltd is overwhelmed to announce the commencement of “30th World Congress on Nursing and Healthcare" which is going to be held on November 14-15, 2024 Tokyo, Japan. </a:t>
            </a:r>
            <a:r>
              <a:rPr lang="en-US" sz="1050" dirty="0"/>
              <a:t>The conference highlights the  theme “The Digital Revolution in Nursing: Adapting to a New Era”</a:t>
            </a:r>
          </a:p>
          <a:p>
            <a:pPr algn="just">
              <a:lnSpc>
                <a:spcPts val="1300"/>
              </a:lnSpc>
            </a:pPr>
            <a:r>
              <a:rPr lang="en-US" sz="1050" dirty="0" smtClean="0"/>
              <a:t>This </a:t>
            </a:r>
            <a:r>
              <a:rPr lang="en-US" sz="1050" dirty="0"/>
              <a:t>conference provides a global forum for Academics, Deans, Academic Experts, Industrialists, Nursing and Healthcare, Dietician, Doctors, Young Scientists, Students, Delegates, Nutritionists, and talented understudy groups from universities and research laboratories to share the most recent advancements in the fields of Nursing and Healthcare  </a:t>
            </a:r>
            <a:r>
              <a:rPr lang="en-US" sz="1050" dirty="0" smtClean="0"/>
              <a:t>to </a:t>
            </a:r>
            <a:r>
              <a:rPr lang="en-US" sz="1050" dirty="0"/>
              <a:t>participate at WORLD NURSING SUMMIT </a:t>
            </a:r>
            <a:r>
              <a:rPr lang="en-US" sz="1050" dirty="0" smtClean="0"/>
              <a:t>  Conference 2024.</a:t>
            </a:r>
            <a:r>
              <a:rPr lang="en-US" sz="1050" b="1" spc="300" dirty="0" smtClean="0">
                <a:solidFill>
                  <a:srgbClr val="00B050"/>
                </a:solidFill>
                <a:latin typeface="Times New Roman" panose="02020603050405020304" pitchFamily="18" charset="0"/>
                <a:cs typeface="Times New Roman" panose="02020603050405020304" pitchFamily="18" charset="0"/>
              </a:rPr>
              <a:t> </a:t>
            </a:r>
            <a:endParaRPr lang="en-US" sz="1050" b="1" spc="300" dirty="0">
              <a:solidFill>
                <a:srgbClr val="00B05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4B6765F6-51A2-4590-93E8-2C230A7EE3BF}"/>
              </a:ext>
            </a:extLst>
          </p:cNvPr>
          <p:cNvSpPr txBox="1"/>
          <p:nvPr/>
        </p:nvSpPr>
        <p:spPr>
          <a:xfrm>
            <a:off x="3215680" y="2132990"/>
            <a:ext cx="6171913" cy="261610"/>
          </a:xfrm>
          <a:prstGeom prst="rect">
            <a:avLst/>
          </a:prstGeom>
          <a:noFill/>
        </p:spPr>
        <p:txBody>
          <a:bodyPr wrap="square" rtlCol="0">
            <a:spAutoFit/>
          </a:bodyPr>
          <a:lstStyle/>
          <a:p>
            <a:pPr algn="ctr"/>
            <a:r>
              <a:rPr lang="en-US" sz="1100" b="1" spc="300" dirty="0">
                <a:solidFill>
                  <a:srgbClr val="00B050"/>
                </a:solidFill>
                <a:latin typeface="Times New Roman" panose="02020603050405020304" pitchFamily="18" charset="0"/>
                <a:cs typeface="Times New Roman" panose="02020603050405020304" pitchFamily="18" charset="0"/>
              </a:rPr>
              <a:t>WORLD NURSING SUMMIT </a:t>
            </a:r>
            <a:r>
              <a:rPr lang="en-US" sz="1100" b="1" spc="300" dirty="0" smtClean="0">
                <a:solidFill>
                  <a:srgbClr val="00B050"/>
                </a:solidFill>
                <a:latin typeface="Times New Roman" panose="02020603050405020304" pitchFamily="18" charset="0"/>
                <a:cs typeface="Times New Roman" panose="02020603050405020304" pitchFamily="18" charset="0"/>
              </a:rPr>
              <a:t>2025  </a:t>
            </a:r>
            <a:r>
              <a:rPr lang="en-US" sz="1100" b="1" i="0" u="none" strike="noStrike" spc="300" baseline="0" dirty="0" smtClean="0">
                <a:solidFill>
                  <a:srgbClr val="00B050"/>
                </a:solidFill>
                <a:latin typeface="Times New Roman" panose="02020603050405020304" pitchFamily="18" charset="0"/>
                <a:cs typeface="Times New Roman" panose="02020603050405020304" pitchFamily="18" charset="0"/>
              </a:rPr>
              <a:t>SALIENT FEATURES</a:t>
            </a:r>
            <a:endParaRPr lang="en-IN" sz="600" spc="300" dirty="0">
              <a:solidFill>
                <a:srgbClr val="00B050"/>
              </a:solidFill>
              <a:latin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 xmlns:a16="http://schemas.microsoft.com/office/drawing/2014/main" id="{8232FD50-74AF-4D5B-B191-1A055817595F}"/>
              </a:ext>
            </a:extLst>
          </p:cNvPr>
          <p:cNvCxnSpPr>
            <a:cxnSpLocks/>
          </p:cNvCxnSpPr>
          <p:nvPr/>
        </p:nvCxnSpPr>
        <p:spPr>
          <a:xfrm>
            <a:off x="5438876" y="2397961"/>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 xmlns:a16="http://schemas.microsoft.com/office/drawing/2014/main" id="{5E0575DC-B7B4-4CAE-A984-633BB50948CC}"/>
              </a:ext>
            </a:extLst>
          </p:cNvPr>
          <p:cNvSpPr txBox="1"/>
          <p:nvPr/>
        </p:nvSpPr>
        <p:spPr>
          <a:xfrm>
            <a:off x="2461260" y="2394600"/>
            <a:ext cx="4320541" cy="751360"/>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academia and industry visionaries to get inspired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Expand your knowledge and find solutions to problems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Knowledge, benchmarking and Networking offered at one place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Forge connections and for global networking</a:t>
            </a:r>
          </a:p>
        </p:txBody>
      </p:sp>
      <p:sp>
        <p:nvSpPr>
          <p:cNvPr id="12" name="TextBox 11">
            <a:extLst>
              <a:ext uri="{FF2B5EF4-FFF2-40B4-BE49-F238E27FC236}">
                <a16:creationId xmlns="" xmlns:a16="http://schemas.microsoft.com/office/drawing/2014/main" id="{A461A15E-1B06-4C48-9D36-FEFD3B974C9E}"/>
              </a:ext>
            </a:extLst>
          </p:cNvPr>
          <p:cNvSpPr txBox="1"/>
          <p:nvPr/>
        </p:nvSpPr>
        <p:spPr>
          <a:xfrm>
            <a:off x="6725026" y="2478373"/>
            <a:ext cx="4626611" cy="583814"/>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organized and structured scientific programs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Poster presentations and world class exhibitions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with new vendors and suppliers</a:t>
            </a:r>
            <a:endParaRPr lang="en-IN" sz="1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 xmlns:a16="http://schemas.microsoft.com/office/drawing/2014/main" id="{33B0899C-E64E-4387-BB91-56757E382639}"/>
              </a:ext>
            </a:extLst>
          </p:cNvPr>
          <p:cNvSpPr txBox="1"/>
          <p:nvPr/>
        </p:nvSpPr>
        <p:spPr>
          <a:xfrm>
            <a:off x="2723290" y="3204789"/>
            <a:ext cx="8091948" cy="261610"/>
          </a:xfrm>
          <a:prstGeom prst="rect">
            <a:avLst/>
          </a:prstGeom>
          <a:noFill/>
        </p:spPr>
        <p:txBody>
          <a:bodyPr wrap="square" rtlCol="0">
            <a:spAutoFit/>
          </a:bodyPr>
          <a:lstStyle/>
          <a:p>
            <a:pPr algn="ctr"/>
            <a:r>
              <a:rPr lang="en-US" sz="1100" b="1" i="0" u="none" strike="noStrike" spc="300" baseline="0" dirty="0">
                <a:solidFill>
                  <a:srgbClr val="00B050"/>
                </a:solidFill>
                <a:latin typeface="Times New Roman" panose="02020603050405020304" pitchFamily="18" charset="0"/>
                <a:cs typeface="Times New Roman" panose="02020603050405020304" pitchFamily="18" charset="0"/>
              </a:rPr>
              <a:t>HOW CONFERENCE SERIES CONFERENCES DIFFERS </a:t>
            </a:r>
            <a:r>
              <a:rPr lang="en-US" sz="1100" b="1" spc="300" dirty="0">
                <a:solidFill>
                  <a:srgbClr val="00B050"/>
                </a:solidFill>
                <a:latin typeface="Times New Roman" panose="02020603050405020304" pitchFamily="18" charset="0"/>
                <a:cs typeface="Times New Roman" panose="02020603050405020304" pitchFamily="18" charset="0"/>
              </a:rPr>
              <a:t>FROM</a:t>
            </a:r>
            <a:r>
              <a:rPr lang="en-US" sz="1100" b="1" i="0" u="none" strike="noStrike" spc="300" baseline="0" dirty="0">
                <a:solidFill>
                  <a:srgbClr val="00B050"/>
                </a:solidFill>
                <a:latin typeface="Times New Roman" panose="02020603050405020304" pitchFamily="18" charset="0"/>
                <a:cs typeface="Times New Roman" panose="02020603050405020304" pitchFamily="18" charset="0"/>
              </a:rPr>
              <a:t> OTHERS?</a:t>
            </a:r>
            <a:endParaRPr lang="en-IN" sz="1100" spc="300" dirty="0">
              <a:solidFill>
                <a:srgbClr val="00B050"/>
              </a:solidFill>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 xmlns:a16="http://schemas.microsoft.com/office/drawing/2014/main" id="{0C82F499-DCA9-44DC-B2EB-26AEE9B56F7F}"/>
              </a:ext>
            </a:extLst>
          </p:cNvPr>
          <p:cNvCxnSpPr/>
          <p:nvPr/>
        </p:nvCxnSpPr>
        <p:spPr>
          <a:xfrm>
            <a:off x="5431880" y="3470723"/>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AC652277-B9C6-4528-9C7C-BE7B8340FB17}"/>
              </a:ext>
            </a:extLst>
          </p:cNvPr>
          <p:cNvSpPr txBox="1"/>
          <p:nvPr/>
        </p:nvSpPr>
        <p:spPr>
          <a:xfrm>
            <a:off x="2461260" y="3501106"/>
            <a:ext cx="4693920" cy="74757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1" i="0" u="none" strike="noStrike" baseline="0" dirty="0">
                <a:latin typeface="Times New Roman" panose="02020603050405020304" pitchFamily="18" charset="0"/>
                <a:cs typeface="Times New Roman" panose="02020603050405020304" pitchFamily="18" charset="0"/>
              </a:rPr>
              <a:t>3000+ Conferences </a:t>
            </a:r>
            <a:r>
              <a:rPr lang="en-US" sz="1000" b="0" i="0" u="none" strike="noStrike" baseline="0" dirty="0">
                <a:latin typeface="Times New Roman" panose="02020603050405020304" pitchFamily="18" charset="0"/>
                <a:cs typeface="Times New Roman" panose="02020603050405020304" pitchFamily="18" charset="0"/>
              </a:rPr>
              <a:t>across the globe in </a:t>
            </a:r>
            <a:r>
              <a:rPr lang="en-US" sz="1000" b="1" i="0" u="none" strike="noStrike" baseline="0" dirty="0">
                <a:latin typeface="Times New Roman" panose="02020603050405020304" pitchFamily="18" charset="0"/>
                <a:cs typeface="Times New Roman" panose="02020603050405020304" pitchFamily="18" charset="0"/>
              </a:rPr>
              <a:t>30+ countries </a:t>
            </a:r>
            <a:r>
              <a:rPr lang="en-US" sz="1000" b="0" i="0" u="none" strike="noStrike" baseline="0" dirty="0">
                <a:latin typeface="Times New Roman" panose="02020603050405020304" pitchFamily="18" charset="0"/>
                <a:cs typeface="Times New Roman" panose="02020603050405020304" pitchFamily="18" charset="0"/>
              </a:rPr>
              <a:t>all through the year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Over </a:t>
            </a:r>
            <a:r>
              <a:rPr lang="en-US" sz="1000" b="1" i="0" u="none" strike="noStrike" baseline="0" dirty="0">
                <a:latin typeface="Times New Roman" panose="02020603050405020304" pitchFamily="18" charset="0"/>
                <a:cs typeface="Times New Roman" panose="02020603050405020304" pitchFamily="18" charset="0"/>
              </a:rPr>
              <a:t>25 million+ visitors </a:t>
            </a:r>
            <a:r>
              <a:rPr lang="en-US" sz="1000" b="0" i="0" u="none" strike="noStrike" baseline="0" dirty="0">
                <a:latin typeface="Times New Roman" panose="02020603050405020304" pitchFamily="18" charset="0"/>
                <a:cs typeface="Times New Roman" panose="02020603050405020304" pitchFamily="18" charset="0"/>
              </a:rPr>
              <a:t>and </a:t>
            </a:r>
            <a:r>
              <a:rPr lang="en-US" sz="1000" b="1" i="0" u="none" strike="noStrike" baseline="0" dirty="0">
                <a:latin typeface="Times New Roman" panose="02020603050405020304" pitchFamily="18" charset="0"/>
                <a:cs typeface="Times New Roman" panose="02020603050405020304" pitchFamily="18" charset="0"/>
              </a:rPr>
              <a:t>20000+ unique visitors </a:t>
            </a:r>
            <a:r>
              <a:rPr lang="en-US" sz="1000" b="0" i="0" u="none" strike="noStrike" baseline="0" dirty="0">
                <a:latin typeface="Times New Roman" panose="02020603050405020304" pitchFamily="18" charset="0"/>
                <a:cs typeface="Times New Roman" panose="02020603050405020304" pitchFamily="18" charset="0"/>
              </a:rPr>
              <a:t>per conference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Participation by Stalwarts from various international societies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Internationally renowned speakers and scientists representation</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 xmlns:a16="http://schemas.microsoft.com/office/drawing/2014/main" id="{56ED0A52-8E03-4FB0-AA9B-7B52744E425A}"/>
              </a:ext>
            </a:extLst>
          </p:cNvPr>
          <p:cNvSpPr txBox="1"/>
          <p:nvPr/>
        </p:nvSpPr>
        <p:spPr>
          <a:xfrm>
            <a:off x="6779996" y="3514052"/>
            <a:ext cx="4685072" cy="580865"/>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for early career researchers and students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Interesting scientific deliberations and discussions</a:t>
            </a:r>
          </a:p>
          <a:p>
            <a:pPr marL="171450" indent="-171450" algn="l">
              <a:lnSpc>
                <a:spcPts val="1300"/>
              </a:lnSpc>
              <a:buFont typeface="Arial" panose="020B0604020202020204" pitchFamily="34" charset="0"/>
              <a:buChar char="•"/>
            </a:pPr>
            <a:r>
              <a:rPr lang="en-IN" sz="1000" b="0" i="0" u="none" strike="noStrike" baseline="0" dirty="0">
                <a:latin typeface="Times New Roman" panose="02020603050405020304" pitchFamily="18" charset="0"/>
                <a:cs typeface="Times New Roman" panose="02020603050405020304" pitchFamily="18" charset="0"/>
              </a:rPr>
              <a:t>Perfect platform for global networking</a:t>
            </a:r>
            <a:endParaRPr lang="en-IN" sz="2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8D4B9296-A1E5-4836-B976-73887E9E6F70}"/>
              </a:ext>
            </a:extLst>
          </p:cNvPr>
          <p:cNvSpPr txBox="1"/>
          <p:nvPr/>
        </p:nvSpPr>
        <p:spPr>
          <a:xfrm>
            <a:off x="6834752" y="5690283"/>
            <a:ext cx="4575559" cy="1200329"/>
          </a:xfrm>
          <a:prstGeom prst="rect">
            <a:avLst/>
          </a:prstGeom>
          <a:noFill/>
        </p:spPr>
        <p:txBody>
          <a:bodyPr wrap="square" rtlCol="0">
            <a:spAutoFit/>
          </a:bodyPr>
          <a:lstStyle/>
          <a:p>
            <a:pPr algn="ctr">
              <a:lnSpc>
                <a:spcPct val="150000"/>
              </a:lnSpc>
            </a:pPr>
            <a:r>
              <a:rPr lang="en-IN" sz="1200" dirty="0">
                <a:hlinkClick r:id="rId4"/>
              </a:rPr>
              <a:t>https://nursingsummit.nursingconference.com</a:t>
            </a:r>
            <a:r>
              <a:rPr lang="en-IN" sz="1200" dirty="0" smtClean="0">
                <a:hlinkClick r:id="rId4"/>
              </a:rPr>
              <a:t>/</a:t>
            </a:r>
            <a:endParaRPr lang="en-IN" sz="1200" dirty="0" smtClean="0"/>
          </a:p>
          <a:p>
            <a:pPr algn="ctr">
              <a:lnSpc>
                <a:spcPct val="150000"/>
              </a:lnSpc>
            </a:pPr>
            <a:endParaRPr lang="en-IN" sz="1200" dirty="0" smtClean="0"/>
          </a:p>
          <a:p>
            <a:pPr algn="ctr">
              <a:lnSpc>
                <a:spcPct val="150000"/>
              </a:lnSpc>
            </a:pPr>
            <a:endParaRPr lang="en-IN" sz="1200" dirty="0"/>
          </a:p>
          <a:p>
            <a:pPr algn="ctr">
              <a:lnSpc>
                <a:spcPct val="150000"/>
              </a:lnSpc>
            </a:pPr>
            <a:endParaRPr lang="en-IN"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 xmlns:a16="http://schemas.microsoft.com/office/drawing/2014/main" id="{3DE7DC1C-DA6D-463A-8E37-D7E02BE98CDB}"/>
              </a:ext>
            </a:extLst>
          </p:cNvPr>
          <p:cNvSpPr txBox="1"/>
          <p:nvPr/>
        </p:nvSpPr>
        <p:spPr>
          <a:xfrm>
            <a:off x="2708541" y="4230847"/>
            <a:ext cx="8091948" cy="261610"/>
          </a:xfrm>
          <a:prstGeom prst="rect">
            <a:avLst/>
          </a:prstGeom>
          <a:noFill/>
        </p:spPr>
        <p:txBody>
          <a:bodyPr wrap="square" rtlCol="0">
            <a:spAutoFit/>
          </a:bodyPr>
          <a:lstStyle/>
          <a:p>
            <a:pPr algn="ctr"/>
            <a:r>
              <a:rPr lang="en-IN" sz="1100" b="1" i="0" u="none" strike="noStrike" spc="300" baseline="0" dirty="0">
                <a:solidFill>
                  <a:srgbClr val="00B050"/>
                </a:solidFill>
                <a:latin typeface="Times New Roman" panose="02020603050405020304" pitchFamily="18" charset="0"/>
                <a:cs typeface="Times New Roman" panose="02020603050405020304" pitchFamily="18" charset="0"/>
              </a:rPr>
              <a:t>GOALS</a:t>
            </a:r>
            <a:endParaRPr lang="en-IN" sz="200" b="1" spc="300" dirty="0">
              <a:solidFill>
                <a:srgbClr val="00B050"/>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 xmlns:a16="http://schemas.microsoft.com/office/drawing/2014/main" id="{1FC6D4E8-1EA3-4F4C-8494-44BAA0D867A5}"/>
              </a:ext>
            </a:extLst>
          </p:cNvPr>
          <p:cNvCxnSpPr/>
          <p:nvPr/>
        </p:nvCxnSpPr>
        <p:spPr>
          <a:xfrm>
            <a:off x="5417131" y="4496781"/>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 xmlns:a16="http://schemas.microsoft.com/office/drawing/2014/main" id="{D6351FD3-348E-4296-A266-1FF1826126D1}"/>
              </a:ext>
            </a:extLst>
          </p:cNvPr>
          <p:cNvSpPr txBox="1"/>
          <p:nvPr/>
        </p:nvSpPr>
        <p:spPr>
          <a:xfrm>
            <a:off x="2453640" y="4537324"/>
            <a:ext cx="8528992" cy="109260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The conference program emphasizes evidence-based practice, educational innovation, practical application, and peer to peer networking and collaboration. The goal of the conference is to provide a transformative professional development experience.</a:t>
            </a:r>
          </a:p>
          <a:p>
            <a:pPr marL="171450" indent="-171450">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the world’s scientific experts to catalyze and advance scientific knowledge </a:t>
            </a:r>
            <a:r>
              <a:rPr lang="en-US" sz="1000" b="0" i="0" u="none" strike="noStrike" baseline="0" dirty="0" smtClean="0">
                <a:latin typeface="Times New Roman" panose="02020603050405020304" pitchFamily="18" charset="0"/>
                <a:cs typeface="Times New Roman" panose="02020603050405020304" pitchFamily="18" charset="0"/>
              </a:rPr>
              <a:t>about</a:t>
            </a:r>
            <a:r>
              <a:rPr lang="en-US" sz="1000" b="0" i="0" u="none" strike="noStrike" dirty="0" smtClean="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neuroscience </a:t>
            </a:r>
            <a:r>
              <a:rPr lang="en-US" sz="1000" dirty="0" smtClean="0">
                <a:latin typeface="Times New Roman" panose="02020603050405020304" pitchFamily="18" charset="0"/>
                <a:cs typeface="Times New Roman" panose="02020603050405020304" pitchFamily="18" charset="0"/>
              </a:rPr>
              <a:t> and neurology  </a:t>
            </a:r>
            <a:r>
              <a:rPr lang="en-US" sz="1000" b="0" i="0" u="none" strike="noStrike" baseline="0" dirty="0" smtClean="0">
                <a:latin typeface="Times New Roman" panose="02020603050405020304" pitchFamily="18" charset="0"/>
                <a:cs typeface="Times New Roman" panose="02020603050405020304" pitchFamily="18" charset="0"/>
              </a:rPr>
              <a:t>measures </a:t>
            </a:r>
            <a:r>
              <a:rPr lang="en-US" sz="1000" b="0" i="0" u="none" strike="noStrike" baseline="0" dirty="0">
                <a:latin typeface="Times New Roman" panose="02020603050405020304" pitchFamily="18" charset="0"/>
                <a:cs typeface="Times New Roman" panose="02020603050405020304" pitchFamily="18" charset="0"/>
              </a:rPr>
              <a:t>present the most recent research findings, and promote and enhance scientific collaborations around the world.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community leaders, scientists, and policy leaders to promote and enhance programmatic collaborations to more effectively address regional, national and local responses to elderly population around the world and overcome barriers that limit access to </a:t>
            </a:r>
            <a:r>
              <a:rPr lang="en-IN" sz="1000" b="0" i="0" u="none" strike="noStrike" baseline="0" dirty="0">
                <a:latin typeface="Times New Roman" panose="02020603050405020304" pitchFamily="18" charset="0"/>
                <a:cs typeface="Times New Roman" panose="02020603050405020304" pitchFamily="18" charset="0"/>
              </a:rPr>
              <a:t>care and services.</a:t>
            </a:r>
            <a:endParaRPr lang="en-US" sz="1000" b="0" i="0" u="none" strike="noStrike" baseline="0" dirty="0">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 xmlns:a16="http://schemas.microsoft.com/office/drawing/2014/main" id="{E10656E2-FDEA-4C31-B1F9-7E995395C9F9}"/>
              </a:ext>
            </a:extLst>
          </p:cNvPr>
          <p:cNvSpPr/>
          <p:nvPr/>
        </p:nvSpPr>
        <p:spPr>
          <a:xfrm rot="16200000">
            <a:off x="-1290923" y="2774319"/>
            <a:ext cx="5378171" cy="1330782"/>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TextBox 16">
            <a:extLst>
              <a:ext uri="{FF2B5EF4-FFF2-40B4-BE49-F238E27FC236}">
                <a16:creationId xmlns="" xmlns:a16="http://schemas.microsoft.com/office/drawing/2014/main" id="{2E9E2BE9-2BBE-4A26-91DB-6C8B4366ED59}"/>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 xmlns:a16="http://schemas.microsoft.com/office/drawing/2014/main" id="{37885B6F-0E8B-4264-ADA2-11CF1CD10D2D}"/>
              </a:ext>
            </a:extLst>
          </p:cNvPr>
          <p:cNvSpPr/>
          <p:nvPr/>
        </p:nvSpPr>
        <p:spPr>
          <a:xfrm rot="16200000">
            <a:off x="8707754" y="3383796"/>
            <a:ext cx="5388881" cy="101115"/>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51671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119927E-9E7E-4030-8233-8A60883C6E4E}"/>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1947464A-0083-469E-A965-BCB0F0D52499}"/>
              </a:ext>
            </a:extLst>
          </p:cNvPr>
          <p:cNvSpPr/>
          <p:nvPr/>
        </p:nvSpPr>
        <p:spPr>
          <a:xfrm>
            <a:off x="739248" y="75062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 xmlns:a16="http://schemas.microsoft.com/office/drawing/2014/main" id="{B6619D53-3AFC-466D-B4EC-9A8C25B6F3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20" name="Rectangle 19">
            <a:extLst>
              <a:ext uri="{FF2B5EF4-FFF2-40B4-BE49-F238E27FC236}">
                <a16:creationId xmlns="" xmlns:a16="http://schemas.microsoft.com/office/drawing/2014/main" id="{1D5FF0B1-355F-40B2-B941-B9F4089EC799}"/>
              </a:ext>
            </a:extLst>
          </p:cNvPr>
          <p:cNvSpPr/>
          <p:nvPr/>
        </p:nvSpPr>
        <p:spPr>
          <a:xfrm rot="16200000">
            <a:off x="-1290923" y="2774319"/>
            <a:ext cx="5378171" cy="1330782"/>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 xmlns:a16="http://schemas.microsoft.com/office/drawing/2014/main" id="{6B922768-1469-4C8D-B57E-403C0971F257}"/>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 xmlns:a16="http://schemas.microsoft.com/office/drawing/2014/main" id="{56EE9853-21F7-41F2-814B-94FCF4D7C106}"/>
              </a:ext>
            </a:extLst>
          </p:cNvPr>
          <p:cNvSpPr txBox="1"/>
          <p:nvPr/>
        </p:nvSpPr>
        <p:spPr>
          <a:xfrm>
            <a:off x="6466067" y="5679365"/>
            <a:ext cx="4575559" cy="646331"/>
          </a:xfrm>
          <a:prstGeom prst="rect">
            <a:avLst/>
          </a:prstGeom>
          <a:noFill/>
        </p:spPr>
        <p:txBody>
          <a:bodyPr wrap="square" rtlCol="0">
            <a:spAutoFit/>
          </a:bodyPr>
          <a:lstStyle/>
          <a:p>
            <a:pPr algn="ctr">
              <a:lnSpc>
                <a:spcPct val="150000"/>
              </a:lnSpc>
            </a:pPr>
            <a:r>
              <a:rPr lang="en-IN" sz="1200" dirty="0">
                <a:solidFill>
                  <a:schemeClr val="tx2">
                    <a:lumMod val="50000"/>
                  </a:schemeClr>
                </a:solidFill>
                <a:latin typeface="Times New Roman" panose="02020603050405020304" pitchFamily="18" charset="0"/>
                <a:cs typeface="Times New Roman" panose="02020603050405020304" pitchFamily="18" charset="0"/>
                <a:hlinkClick r:id="rId4"/>
              </a:rPr>
              <a:t>https://nursingsummit.nursingconference.com</a:t>
            </a:r>
            <a:r>
              <a:rPr lang="en-IN" sz="1200" dirty="0" smtClean="0">
                <a:solidFill>
                  <a:schemeClr val="tx2">
                    <a:lumMod val="50000"/>
                  </a:schemeClr>
                </a:solidFill>
                <a:latin typeface="Times New Roman" panose="02020603050405020304" pitchFamily="18" charset="0"/>
                <a:cs typeface="Times New Roman" panose="02020603050405020304" pitchFamily="18" charset="0"/>
                <a:hlinkClick r:id="rId4"/>
              </a:rPr>
              <a:t>/</a:t>
            </a:r>
            <a:endParaRPr lang="en-IN" sz="1200" dirty="0" smtClean="0">
              <a:solidFill>
                <a:schemeClr val="tx2">
                  <a:lumMod val="50000"/>
                </a:schemeClr>
              </a:solidFill>
              <a:latin typeface="Times New Roman" panose="02020603050405020304" pitchFamily="18" charset="0"/>
              <a:cs typeface="Times New Roman" panose="02020603050405020304" pitchFamily="18" charset="0"/>
            </a:endParaRPr>
          </a:p>
          <a:p>
            <a:pPr algn="ctr">
              <a:lnSpc>
                <a:spcPct val="150000"/>
              </a:lnSpc>
            </a:pPr>
            <a:endParaRPr lang="en-IN"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 xmlns:a16="http://schemas.microsoft.com/office/drawing/2014/main" id="{BCAC6709-E9CF-4991-B1EF-31EB195BF787}"/>
              </a:ext>
            </a:extLst>
          </p:cNvPr>
          <p:cNvSpPr txBox="1"/>
          <p:nvPr/>
        </p:nvSpPr>
        <p:spPr>
          <a:xfrm>
            <a:off x="2708541" y="918687"/>
            <a:ext cx="8091948" cy="276999"/>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GOALS</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 xmlns:a16="http://schemas.microsoft.com/office/drawing/2014/main" id="{0012B093-7FE6-46AE-ACA8-62EB4F4B3B67}"/>
              </a:ext>
            </a:extLst>
          </p:cNvPr>
          <p:cNvCxnSpPr/>
          <p:nvPr/>
        </p:nvCxnSpPr>
        <p:spPr>
          <a:xfrm>
            <a:off x="5417131" y="1184621"/>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 xmlns:a16="http://schemas.microsoft.com/office/drawing/2014/main" id="{696DEC79-C509-45A4-A480-0899FA5096D0}"/>
              </a:ext>
            </a:extLst>
          </p:cNvPr>
          <p:cNvSpPr txBox="1"/>
          <p:nvPr/>
        </p:nvSpPr>
        <p:spPr>
          <a:xfrm>
            <a:off x="2453640" y="1225165"/>
            <a:ext cx="4225972" cy="1092607"/>
          </a:xfrm>
          <a:prstGeom prst="rect">
            <a:avLst/>
          </a:prstGeom>
          <a:noFill/>
        </p:spPr>
        <p:txBody>
          <a:bodyPr wrap="square" rtlCol="0">
            <a:spAutoFit/>
          </a:bodyPr>
          <a:lstStyle/>
          <a:p>
            <a:pPr algn="just">
              <a:lnSpc>
                <a:spcPts val="1300"/>
              </a:lnSpc>
            </a:pPr>
            <a:r>
              <a:rPr lang="en-US" sz="1050" b="0" i="0" u="none" strike="noStrike" baseline="0" dirty="0">
                <a:latin typeface="Times New Roman" panose="02020603050405020304" pitchFamily="18" charset="0"/>
                <a:cs typeface="Times New Roman" panose="02020603050405020304" pitchFamily="18" charset="0"/>
              </a:rPr>
              <a:t>After participating in this meeting, attendees should be able to</a:t>
            </a:r>
          </a:p>
          <a:p>
            <a:pPr marL="171450" indent="-171450" algn="just">
              <a:lnSpc>
                <a:spcPts val="1300"/>
              </a:lnSpc>
              <a:buFont typeface="Arial" panose="020B0604020202020204" pitchFamily="34" charset="0"/>
              <a:buChar char="•"/>
            </a:pPr>
            <a:r>
              <a:rPr lang="en-US" sz="1050" b="0" i="0" u="none" strike="noStrike" baseline="0" dirty="0" smtClean="0">
                <a:latin typeface="Times New Roman" panose="02020603050405020304" pitchFamily="18" charset="0"/>
                <a:cs typeface="Times New Roman" panose="02020603050405020304" pitchFamily="18" charset="0"/>
              </a:rPr>
              <a:t>Discuss emerging issues in the field of</a:t>
            </a:r>
            <a:r>
              <a:rPr lang="en-US" sz="1050" dirty="0">
                <a:latin typeface="Times New Roman" panose="02020603050405020304" pitchFamily="18" charset="0"/>
                <a:cs typeface="Times New Roman" panose="02020603050405020304" pitchFamily="18" charset="0"/>
              </a:rPr>
              <a:t> Nursing and </a:t>
            </a:r>
            <a:r>
              <a:rPr lang="en-US" sz="1050" dirty="0" smtClean="0">
                <a:latin typeface="Times New Roman" panose="02020603050405020304" pitchFamily="18" charset="0"/>
                <a:cs typeface="Times New Roman" panose="02020603050405020304" pitchFamily="18" charset="0"/>
              </a:rPr>
              <a:t>Healthcare Discuss</a:t>
            </a:r>
            <a:r>
              <a:rPr lang="en-US" sz="1050" b="0" i="0" u="none" strike="noStrike" baseline="0" dirty="0" smtClean="0">
                <a:latin typeface="Times New Roman" panose="02020603050405020304" pitchFamily="18" charset="0"/>
                <a:cs typeface="Times New Roman" panose="02020603050405020304" pitchFamily="18" charset="0"/>
              </a:rPr>
              <a:t> </a:t>
            </a:r>
            <a:r>
              <a:rPr lang="en-US" sz="1050" b="0" i="0" u="none" strike="noStrike" baseline="0" dirty="0" smtClean="0">
                <a:latin typeface="Times New Roman" panose="02020603050405020304" pitchFamily="18" charset="0"/>
                <a:cs typeface="Times New Roman" panose="02020603050405020304" pitchFamily="18" charset="0"/>
              </a:rPr>
              <a:t>and apply recent</a:t>
            </a:r>
            <a:r>
              <a:rPr lang="en-US" sz="1050" b="0" i="0" u="none" strike="noStrike" dirty="0" smtClean="0">
                <a:latin typeface="Times New Roman" panose="02020603050405020304" pitchFamily="18" charset="0"/>
                <a:cs typeface="Times New Roman" panose="02020603050405020304" pitchFamily="18" charset="0"/>
              </a:rPr>
              <a:t> </a:t>
            </a:r>
            <a:r>
              <a:rPr lang="en-US" sz="1050" b="0" i="0" u="none" strike="noStrike" baseline="0" dirty="0" smtClean="0">
                <a:latin typeface="Times New Roman" panose="02020603050405020304" pitchFamily="18" charset="0"/>
                <a:cs typeface="Times New Roman" panose="02020603050405020304" pitchFamily="18" charset="0"/>
              </a:rPr>
              <a:t>research findings related</a:t>
            </a:r>
            <a:r>
              <a:rPr lang="en-US" sz="1050" b="0" i="0" u="none" strike="noStrike" dirty="0" smtClean="0">
                <a:latin typeface="Times New Roman" panose="02020603050405020304" pitchFamily="18" charset="0"/>
                <a:cs typeface="Times New Roman" panose="02020603050405020304" pitchFamily="18" charset="0"/>
              </a:rPr>
              <a:t> </a:t>
            </a:r>
            <a:r>
              <a:rPr lang="en-US" sz="1050" b="0" i="0" u="none" strike="noStrike" baseline="0" dirty="0" smtClean="0">
                <a:latin typeface="Times New Roman" panose="02020603050405020304" pitchFamily="18" charset="0"/>
                <a:cs typeface="Times New Roman" panose="02020603050405020304" pitchFamily="18" charset="0"/>
              </a:rPr>
              <a:t>to </a:t>
            </a:r>
            <a:r>
              <a:rPr lang="en-US" sz="1050" dirty="0">
                <a:latin typeface="Times New Roman" panose="02020603050405020304" pitchFamily="18" charset="0"/>
                <a:cs typeface="Times New Roman" panose="02020603050405020304" pitchFamily="18" charset="0"/>
              </a:rPr>
              <a:t>Nursing and </a:t>
            </a:r>
            <a:r>
              <a:rPr lang="en-US" sz="1050" dirty="0" smtClean="0">
                <a:latin typeface="Times New Roman" panose="02020603050405020304" pitchFamily="18" charset="0"/>
                <a:cs typeface="Times New Roman" panose="02020603050405020304" pitchFamily="18" charset="0"/>
              </a:rPr>
              <a:t>Healthcare</a:t>
            </a:r>
          </a:p>
          <a:p>
            <a:pPr marL="171450" indent="-171450" algn="just">
              <a:lnSpc>
                <a:spcPts val="1300"/>
              </a:lnSpc>
              <a:buFont typeface="Arial" panose="020B0604020202020204" pitchFamily="34" charset="0"/>
              <a:buChar char="•"/>
            </a:pPr>
            <a:r>
              <a:rPr lang="en-US" sz="1050" dirty="0" smtClean="0">
                <a:latin typeface="Times New Roman" panose="02020603050405020304" pitchFamily="18" charset="0"/>
                <a:cs typeface="Times New Roman" panose="02020603050405020304" pitchFamily="18" charset="0"/>
              </a:rPr>
              <a:t>Reflect </a:t>
            </a:r>
            <a:r>
              <a:rPr lang="en-US" sz="1050" dirty="0">
                <a:latin typeface="Times New Roman" panose="02020603050405020304" pitchFamily="18" charset="0"/>
                <a:cs typeface="Times New Roman" panose="02020603050405020304" pitchFamily="18" charset="0"/>
              </a:rPr>
              <a:t>on the place of critical distance in Nursing and Healthcare</a:t>
            </a:r>
            <a:endParaRPr lang="en-US" sz="1050" dirty="0" smtClean="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endParaRPr lang="en-US" sz="1050" dirty="0" smtClean="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endParaRPr lang="en-US" sz="1000"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 xmlns:a16="http://schemas.microsoft.com/office/drawing/2014/main" id="{34DADC6D-5262-4FE2-84C2-0AC6D203D5D9}"/>
              </a:ext>
            </a:extLst>
          </p:cNvPr>
          <p:cNvSpPr txBox="1"/>
          <p:nvPr/>
        </p:nvSpPr>
        <p:spPr>
          <a:xfrm>
            <a:off x="3037290" y="1956694"/>
            <a:ext cx="8091948" cy="276999"/>
          </a:xfrm>
          <a:prstGeom prst="rect">
            <a:avLst/>
          </a:prstGeom>
          <a:noFill/>
        </p:spPr>
        <p:txBody>
          <a:bodyPr wrap="square" rtlCol="0">
            <a:spAutoFit/>
          </a:bodyPr>
          <a:lstStyle/>
          <a:p>
            <a:pPr algn="ctr"/>
            <a:r>
              <a:rPr lang="en-IN" sz="1200" b="1" i="0" u="none" strike="noStrike" spc="300" baseline="0" dirty="0" smtClean="0">
                <a:solidFill>
                  <a:srgbClr val="00B050"/>
                </a:solidFill>
                <a:latin typeface="Times New Roman" panose="02020603050405020304" pitchFamily="18" charset="0"/>
                <a:cs typeface="Times New Roman" panose="02020603050405020304" pitchFamily="18" charset="0"/>
              </a:rPr>
              <a:t>WHO </a:t>
            </a: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SHOULD ATTEND</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28" name="Straight Connector 27">
            <a:extLst>
              <a:ext uri="{FF2B5EF4-FFF2-40B4-BE49-F238E27FC236}">
                <a16:creationId xmlns="" xmlns:a16="http://schemas.microsoft.com/office/drawing/2014/main" id="{645E305F-B6FE-4410-AA92-26EDFC9E5B68}"/>
              </a:ext>
            </a:extLst>
          </p:cNvPr>
          <p:cNvCxnSpPr/>
          <p:nvPr/>
        </p:nvCxnSpPr>
        <p:spPr>
          <a:xfrm>
            <a:off x="5465726" y="1956694"/>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 xmlns:a16="http://schemas.microsoft.com/office/drawing/2014/main" id="{21384739-D23A-4886-9C9C-91748884D27B}"/>
              </a:ext>
            </a:extLst>
          </p:cNvPr>
          <p:cNvSpPr txBox="1"/>
          <p:nvPr/>
        </p:nvSpPr>
        <p:spPr>
          <a:xfrm>
            <a:off x="2467144" y="2095194"/>
            <a:ext cx="8698696" cy="759182"/>
          </a:xfrm>
          <a:prstGeom prst="rect">
            <a:avLst/>
          </a:prstGeom>
          <a:noFill/>
        </p:spPr>
        <p:txBody>
          <a:bodyPr wrap="square" rtlCol="0">
            <a:spAutoFit/>
          </a:bodyPr>
          <a:lstStyle/>
          <a:p>
            <a:pPr algn="just">
              <a:lnSpc>
                <a:spcPts val="1300"/>
              </a:lnSpc>
            </a:pPr>
            <a:r>
              <a:rPr lang="en-US" sz="1000" b="1" dirty="0">
                <a:latin typeface="Times New Roman" pitchFamily="18" charset="0"/>
                <a:cs typeface="Times New Roman" pitchFamily="18" charset="0"/>
              </a:rPr>
              <a:t>Nursing and Healthcare </a:t>
            </a:r>
            <a:r>
              <a:rPr lang="en-US" sz="1000" b="1" i="0" u="none" strike="noStrike" baseline="0"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Conferences are exclusively designed for is exclusively designed for Our point is to the corporate network and to make a stage for the trading of data on innovative advancements, new logical modernization and the viability of different administrative projects towards </a:t>
            </a:r>
            <a:r>
              <a:rPr lang="en-US" sz="1000" b="1" dirty="0">
                <a:latin typeface="Times New Roman" panose="02020603050405020304" pitchFamily="18" charset="0"/>
                <a:cs typeface="Times New Roman" panose="02020603050405020304" pitchFamily="18" charset="0"/>
              </a:rPr>
              <a:t>WORLD NURSING SUMMIT 2024</a:t>
            </a:r>
            <a:r>
              <a:rPr lang="en-US" sz="1000" b="1" i="0" u="none" strike="noStrike" baseline="0" dirty="0" smtClean="0">
                <a:latin typeface="Times New Roman" panose="02020603050405020304" pitchFamily="18" charset="0"/>
                <a:cs typeface="Times New Roman" panose="02020603050405020304" pitchFamily="18" charset="0"/>
              </a:rPr>
              <a:t>.</a:t>
            </a:r>
            <a:r>
              <a:rPr lang="en-US" sz="1000" b="1" i="0" u="none" strike="noStrike" dirty="0" smtClean="0">
                <a:latin typeface="Times New Roman" panose="02020603050405020304" pitchFamily="18" charset="0"/>
                <a:cs typeface="Times New Roman" panose="02020603050405020304" pitchFamily="18" charset="0"/>
              </a:rPr>
              <a:t> </a:t>
            </a:r>
            <a:r>
              <a:rPr lang="en-US" sz="1000" b="0" i="0" u="none" strike="noStrike" baseline="0" dirty="0" smtClean="0">
                <a:latin typeface="Times New Roman" panose="02020603050405020304" pitchFamily="18" charset="0"/>
                <a:cs typeface="Times New Roman" panose="02020603050405020304" pitchFamily="18" charset="0"/>
              </a:rPr>
              <a:t>This meeting likewise centers around a wide assortment of momentum look into on sanitation and wellbeing that have both useful and pernicious impacts on the security and nature of nourishments, </a:t>
            </a:r>
            <a:r>
              <a:rPr lang="en-US" sz="1000" dirty="0">
                <a:latin typeface="Times New Roman" panose="02020603050405020304" pitchFamily="18" charset="0"/>
                <a:cs typeface="Times New Roman" panose="02020603050405020304" pitchFamily="18" charset="0"/>
              </a:rPr>
              <a:t>and </a:t>
            </a:r>
            <a:r>
              <a:rPr lang="en-US" sz="1000" dirty="0" smtClean="0">
                <a:latin typeface="Times New Roman" panose="02020603050405020304" pitchFamily="18" charset="0"/>
                <a:cs typeface="Times New Roman" panose="02020603050405020304" pitchFamily="18" charset="0"/>
              </a:rPr>
              <a:t>neurology  </a:t>
            </a:r>
            <a:r>
              <a:rPr lang="en-US" sz="1000" b="0" i="0" u="none" strike="noStrike" baseline="0" dirty="0" smtClean="0">
                <a:latin typeface="Times New Roman" panose="02020603050405020304" pitchFamily="18" charset="0"/>
                <a:cs typeface="Times New Roman" panose="02020603050405020304" pitchFamily="18" charset="0"/>
              </a:rPr>
              <a:t>are along these lines a worry of general wellbeing.</a:t>
            </a:r>
            <a:endParaRPr lang="en-US" sz="1000" b="0" i="0" u="none" strike="noStrike" baseline="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 xmlns:a16="http://schemas.microsoft.com/office/drawing/2014/main" id="{096694C9-9F7A-47D7-9255-3938085BCA2D}"/>
              </a:ext>
            </a:extLst>
          </p:cNvPr>
          <p:cNvSpPr txBox="1"/>
          <p:nvPr/>
        </p:nvSpPr>
        <p:spPr>
          <a:xfrm>
            <a:off x="2712399" y="2936540"/>
            <a:ext cx="8091948" cy="276999"/>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ABOUT HOSTING ORGANIZATION</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31" name="Straight Connector 30">
            <a:extLst>
              <a:ext uri="{FF2B5EF4-FFF2-40B4-BE49-F238E27FC236}">
                <a16:creationId xmlns="" xmlns:a16="http://schemas.microsoft.com/office/drawing/2014/main" id="{BFD0720C-2CEA-4529-AC1E-0BA8D8B07785}"/>
              </a:ext>
            </a:extLst>
          </p:cNvPr>
          <p:cNvCxnSpPr/>
          <p:nvPr/>
        </p:nvCxnSpPr>
        <p:spPr>
          <a:xfrm>
            <a:off x="5420989" y="3202474"/>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 xmlns:a16="http://schemas.microsoft.com/office/drawing/2014/main" id="{0C1BFBCA-AAFB-4F3E-8C7F-AFCF6C173FF1}"/>
              </a:ext>
            </a:extLst>
          </p:cNvPr>
          <p:cNvSpPr txBox="1"/>
          <p:nvPr/>
        </p:nvSpPr>
        <p:spPr>
          <a:xfrm>
            <a:off x="2457498" y="3243017"/>
            <a:ext cx="8698696" cy="914289"/>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Conference Series is the world’s leading specialist in organizing Academic, Scientific and Business conferences, meetings, symposiums and exhibitions in different verticals and horizontals like Medical, Pharma, Engineering, Science, Technology and Business to promote scientific research. Every year we host more than </a:t>
            </a:r>
            <a:r>
              <a:rPr lang="en-US" sz="1000" b="1" i="0" u="none" strike="noStrike" baseline="0" dirty="0">
                <a:latin typeface="Times New Roman" panose="02020603050405020304" pitchFamily="18" charset="0"/>
                <a:cs typeface="Times New Roman" panose="02020603050405020304" pitchFamily="18" charset="0"/>
              </a:rPr>
              <a:t>3000+ global events </a:t>
            </a:r>
            <a:r>
              <a:rPr lang="en-US" sz="1000" b="0" i="0" u="none" strike="noStrike" baseline="0" dirty="0">
                <a:latin typeface="Times New Roman" panose="02020603050405020304" pitchFamily="18" charset="0"/>
                <a:cs typeface="Times New Roman" panose="02020603050405020304" pitchFamily="18" charset="0"/>
              </a:rPr>
              <a:t>inclusive of </a:t>
            </a:r>
            <a:r>
              <a:rPr lang="en-US" sz="1000" b="1" i="0" u="none" strike="noStrike" baseline="0" dirty="0">
                <a:latin typeface="Times New Roman" panose="02020603050405020304" pitchFamily="18" charset="0"/>
                <a:cs typeface="Times New Roman" panose="02020603050405020304" pitchFamily="18" charset="0"/>
              </a:rPr>
              <a:t>1000+ Conferences 1000+ Symposiums 1000+ Workshops in USA, Europe, Middle East and Asia </a:t>
            </a:r>
            <a:r>
              <a:rPr lang="en-US" sz="1000" b="0" i="0" u="none" strike="noStrike" baseline="0" dirty="0">
                <a:latin typeface="Times New Roman" panose="02020603050405020304" pitchFamily="18" charset="0"/>
                <a:cs typeface="Times New Roman" panose="02020603050405020304" pitchFamily="18" charset="0"/>
              </a:rPr>
              <a:t>with the generous support and cooperation from our </a:t>
            </a:r>
            <a:r>
              <a:rPr lang="en-US" sz="1000" b="1" i="0" u="none" strike="noStrike" baseline="0" dirty="0">
                <a:latin typeface="Times New Roman" panose="02020603050405020304" pitchFamily="18" charset="0"/>
                <a:cs typeface="Times New Roman" panose="02020603050405020304" pitchFamily="18" charset="0"/>
              </a:rPr>
              <a:t>30000 + Editorial Board Members, 1000+ Scientific Societies</a:t>
            </a:r>
            <a:r>
              <a:rPr lang="en-US" sz="1000" b="0" i="0" u="none" strike="noStrike" baseline="0" dirty="0">
                <a:latin typeface="Times New Roman" panose="02020603050405020304" pitchFamily="18" charset="0"/>
                <a:cs typeface="Times New Roman" panose="02020603050405020304" pitchFamily="18" charset="0"/>
              </a:rPr>
              <a:t>. All the conference proceedings are published in the special issues of our </a:t>
            </a:r>
            <a:r>
              <a:rPr lang="en-US" sz="1000" b="1" i="0" u="none" strike="noStrike" baseline="0" dirty="0">
                <a:latin typeface="Times New Roman" panose="02020603050405020304" pitchFamily="18" charset="0"/>
                <a:cs typeface="Times New Roman" panose="02020603050405020304" pitchFamily="18" charset="0"/>
              </a:rPr>
              <a:t>700+ Open Access International Journals with the DOI </a:t>
            </a:r>
            <a:r>
              <a:rPr lang="en-US" sz="1000" b="0" i="0" u="none" strike="noStrike" baseline="0" dirty="0">
                <a:latin typeface="Times New Roman" panose="02020603050405020304" pitchFamily="18" charset="0"/>
                <a:cs typeface="Times New Roman" panose="02020603050405020304" pitchFamily="18" charset="0"/>
              </a:rPr>
              <a:t>provided by</a:t>
            </a:r>
          </a:p>
        </p:txBody>
      </p:sp>
      <p:pic>
        <p:nvPicPr>
          <p:cNvPr id="33" name="Picture 32">
            <a:extLst>
              <a:ext uri="{FF2B5EF4-FFF2-40B4-BE49-F238E27FC236}">
                <a16:creationId xmlns="" xmlns:a16="http://schemas.microsoft.com/office/drawing/2014/main" id="{B361600E-83C2-46DA-B84D-2C9C9D9E64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9470" y="3906520"/>
            <a:ext cx="490220" cy="245110"/>
          </a:xfrm>
          <a:prstGeom prst="rect">
            <a:avLst/>
          </a:prstGeom>
        </p:spPr>
      </p:pic>
      <p:sp>
        <p:nvSpPr>
          <p:cNvPr id="34" name="TextBox 33">
            <a:extLst>
              <a:ext uri="{FF2B5EF4-FFF2-40B4-BE49-F238E27FC236}">
                <a16:creationId xmlns="" xmlns:a16="http://schemas.microsoft.com/office/drawing/2014/main" id="{31F00605-203C-41E3-B3BC-1CC5E58C8A7B}"/>
              </a:ext>
            </a:extLst>
          </p:cNvPr>
          <p:cNvSpPr txBox="1"/>
          <p:nvPr/>
        </p:nvSpPr>
        <p:spPr>
          <a:xfrm>
            <a:off x="2701725" y="4166157"/>
            <a:ext cx="8091948" cy="276999"/>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PARTICIPATION OPTIONS</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 xmlns:a16="http://schemas.microsoft.com/office/drawing/2014/main" id="{899F1D29-0E04-4A54-B1F6-511988E0F24D}"/>
              </a:ext>
            </a:extLst>
          </p:cNvPr>
          <p:cNvCxnSpPr/>
          <p:nvPr/>
        </p:nvCxnSpPr>
        <p:spPr>
          <a:xfrm>
            <a:off x="5410315" y="4432091"/>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 xmlns:a16="http://schemas.microsoft.com/office/drawing/2014/main" id="{1F667777-E1EC-46A2-A9C7-F8A5EF9606BC}"/>
              </a:ext>
            </a:extLst>
          </p:cNvPr>
          <p:cNvSpPr txBox="1"/>
          <p:nvPr/>
        </p:nvSpPr>
        <p:spPr>
          <a:xfrm>
            <a:off x="2446824" y="4472634"/>
            <a:ext cx="4327602"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(special session): 45-50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(symposium): more than 45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Delegate(only registration): will have access to all the sessions with all the benefits of registration</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Poster presenter: can present a poster and enjoy the benefits of delegate</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Remote attendance: can participate via video presentation or e-poster presentation</a:t>
            </a:r>
          </a:p>
        </p:txBody>
      </p:sp>
      <p:sp>
        <p:nvSpPr>
          <p:cNvPr id="37" name="TextBox 36">
            <a:extLst>
              <a:ext uri="{FF2B5EF4-FFF2-40B4-BE49-F238E27FC236}">
                <a16:creationId xmlns="" xmlns:a16="http://schemas.microsoft.com/office/drawing/2014/main" id="{9A11C0E2-823E-4550-A571-5A92763B5313}"/>
              </a:ext>
            </a:extLst>
          </p:cNvPr>
          <p:cNvSpPr txBox="1"/>
          <p:nvPr/>
        </p:nvSpPr>
        <p:spPr>
          <a:xfrm>
            <a:off x="6679612" y="4465751"/>
            <a:ext cx="4362014" cy="1259319"/>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Exhibitor: can exhibit his/her company’s products by booking exhibitor booths of different sizes</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Media partner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Sponsor</a:t>
            </a:r>
          </a:p>
          <a:p>
            <a:pPr marL="171450" indent="-171450" algn="just">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Collaborator </a:t>
            </a:r>
            <a:endParaRPr lang="en-US" sz="1000" dirty="0">
              <a:latin typeface="Times New Roman" panose="02020603050405020304" pitchFamily="18" charset="0"/>
              <a:cs typeface="Times New Roman" panose="02020603050405020304" pitchFamily="18" charset="0"/>
            </a:endParaRPr>
          </a:p>
          <a:p>
            <a:pPr marL="171450" indent="-171450">
              <a:lnSpc>
                <a:spcPts val="1300"/>
              </a:lnSpc>
              <a:buFont typeface="Arial" panose="020B0604020202020204" pitchFamily="34" charset="0"/>
              <a:buChar char="•"/>
            </a:pPr>
            <a:r>
              <a:rPr lang="en-US" sz="1000" i="0" u="none" strike="noStrike" baseline="0" dirty="0" smtClean="0">
                <a:latin typeface="Times New Roman" panose="02020603050405020304" pitchFamily="18" charset="0"/>
                <a:cs typeface="Times New Roman" panose="02020603050405020304" pitchFamily="18" charset="0"/>
              </a:rPr>
              <a:t>For more details about each mode, kindly contact:</a:t>
            </a:r>
            <a:r>
              <a:rPr lang="en-US" sz="1000" i="0" u="none" strike="noStrike" dirty="0" smtClean="0">
                <a:latin typeface="Times New Roman" panose="02020603050405020304" pitchFamily="18" charset="0"/>
                <a:cs typeface="Times New Roman" panose="02020603050405020304" pitchFamily="18" charset="0"/>
              </a:rPr>
              <a:t> </a:t>
            </a:r>
            <a:r>
              <a:rPr lang="en-IN" sz="1000" dirty="0">
                <a:hlinkClick r:id="rId6" tooltip="nursingcongress@meetingsnexpo.com"/>
              </a:rPr>
              <a:t>nursingcongress@meetingsnexpo.com</a:t>
            </a:r>
            <a:endParaRPr lang="en-IN" sz="1000" u="sng" dirty="0"/>
          </a:p>
        </p:txBody>
      </p:sp>
      <p:sp>
        <p:nvSpPr>
          <p:cNvPr id="38" name="Rectangle 37">
            <a:extLst>
              <a:ext uri="{FF2B5EF4-FFF2-40B4-BE49-F238E27FC236}">
                <a16:creationId xmlns="" xmlns:a16="http://schemas.microsoft.com/office/drawing/2014/main" id="{C4E488F9-AB07-4123-ABC7-00A833FE060F}"/>
              </a:ext>
            </a:extLst>
          </p:cNvPr>
          <p:cNvSpPr/>
          <p:nvPr/>
        </p:nvSpPr>
        <p:spPr>
          <a:xfrm rot="16200000">
            <a:off x="8707754" y="3383796"/>
            <a:ext cx="5388881" cy="101115"/>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969135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22FFD27C-0562-469B-BB1F-E34180FEF41D}"/>
              </a:ext>
            </a:extLst>
          </p:cNvPr>
          <p:cNvSpPr/>
          <p:nvPr/>
        </p:nvSpPr>
        <p:spPr>
          <a:xfrm>
            <a:off x="0" y="10707"/>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0D78F294-D1F4-4A41-94F5-ACDC4D5F56AF}"/>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 xmlns:a16="http://schemas.microsoft.com/office/drawing/2014/main" id="{684D4A29-97B6-4170-B1C7-BB28E38CEC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TextBox 8">
            <a:extLst>
              <a:ext uri="{FF2B5EF4-FFF2-40B4-BE49-F238E27FC236}">
                <a16:creationId xmlns="" xmlns:a16="http://schemas.microsoft.com/office/drawing/2014/main" id="{2AC99E61-B14D-4455-B9E5-663FFDDCCA3F}"/>
              </a:ext>
            </a:extLst>
          </p:cNvPr>
          <p:cNvSpPr txBox="1"/>
          <p:nvPr/>
        </p:nvSpPr>
        <p:spPr>
          <a:xfrm>
            <a:off x="2106592" y="918687"/>
            <a:ext cx="3321935" cy="276999"/>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PARTICIPATION BENEFITS</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 xmlns:a16="http://schemas.microsoft.com/office/drawing/2014/main" id="{189BA1BA-DA14-4C1F-81C8-BC55A0212511}"/>
              </a:ext>
            </a:extLst>
          </p:cNvPr>
          <p:cNvCxnSpPr/>
          <p:nvPr/>
        </p:nvCxnSpPr>
        <p:spPr>
          <a:xfrm>
            <a:off x="2428124" y="1184621"/>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 xmlns:a16="http://schemas.microsoft.com/office/drawing/2014/main" id="{F1AD207C-D425-44A1-A3FD-A436E9462621}"/>
              </a:ext>
            </a:extLst>
          </p:cNvPr>
          <p:cNvSpPr txBox="1"/>
          <p:nvPr/>
        </p:nvSpPr>
        <p:spPr>
          <a:xfrm>
            <a:off x="1874520" y="1293744"/>
            <a:ext cx="3657600" cy="2081275"/>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Attend Keynote Presentation by world’s most eminent researchers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Access to all the sessions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OCM certificate</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worldwide acknowledgment to your profile and Research</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your abstracts published with unique DOI in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up to 50% discounts for publishing your entire article in our open access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Handbooks and conference kits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an access to the network with eminent personalities from worldwide</a:t>
            </a:r>
          </a:p>
        </p:txBody>
      </p:sp>
      <p:sp>
        <p:nvSpPr>
          <p:cNvPr id="14" name="TextBox 13">
            <a:extLst>
              <a:ext uri="{FF2B5EF4-FFF2-40B4-BE49-F238E27FC236}">
                <a16:creationId xmlns="" xmlns:a16="http://schemas.microsoft.com/office/drawing/2014/main" id="{4F0EF4FD-5482-4CD7-A6DC-BB589319C086}"/>
              </a:ext>
            </a:extLst>
          </p:cNvPr>
          <p:cNvSpPr txBox="1"/>
          <p:nvPr/>
        </p:nvSpPr>
        <p:spPr>
          <a:xfrm>
            <a:off x="7220935" y="1057187"/>
            <a:ext cx="3555585" cy="5262979"/>
          </a:xfrm>
          <a:prstGeom prst="rect">
            <a:avLst/>
          </a:prstGeom>
          <a:noFill/>
        </p:spPr>
        <p:txBody>
          <a:bodyPr wrap="square" rtlCol="0">
            <a:spAutoFit/>
          </a:bodyPr>
          <a:lstStyle/>
          <a:p>
            <a:pPr marL="171450" lvl="0" indent="-171450">
              <a:buFont typeface="Arial" panose="020B0604020202020204" pitchFamily="34" charset="0"/>
              <a:buChar char="•"/>
            </a:pPr>
            <a:r>
              <a:rPr lang="en-US" sz="1200" dirty="0"/>
              <a:t>Track 1: Nursing Education</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2: Occupational Health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3: Community and Home Health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4: Evidence-Based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5: Emergency and Ambulatory Care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6: Pediatric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7: Psychiatric and Mental Health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8: Midwifery and Women’s Health</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9: Nursing Research</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10: Oncology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11: Gynecology and Obstetrics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12: Intensive and Critical Care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13: Public Health Nursing</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Track 14: Health Promotion and Disease </a:t>
            </a:r>
            <a:r>
              <a:rPr lang="en-US" sz="1200" dirty="0" smtClean="0"/>
              <a:t>Prevention</a:t>
            </a:r>
            <a:endParaRPr lang="en-US" sz="1200" dirty="0"/>
          </a:p>
        </p:txBody>
      </p:sp>
      <p:sp>
        <p:nvSpPr>
          <p:cNvPr id="15" name="TextBox 14">
            <a:extLst>
              <a:ext uri="{FF2B5EF4-FFF2-40B4-BE49-F238E27FC236}">
                <a16:creationId xmlns="" xmlns:a16="http://schemas.microsoft.com/office/drawing/2014/main" id="{1DBCB318-E211-4670-A6A4-C4C0B4A05B40}"/>
              </a:ext>
            </a:extLst>
          </p:cNvPr>
          <p:cNvSpPr txBox="1"/>
          <p:nvPr/>
        </p:nvSpPr>
        <p:spPr>
          <a:xfrm>
            <a:off x="2064774" y="3429000"/>
            <a:ext cx="3362632" cy="276999"/>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ABSTRACT SUBMISSION</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16" name="Straight Connector 15">
            <a:extLst>
              <a:ext uri="{FF2B5EF4-FFF2-40B4-BE49-F238E27FC236}">
                <a16:creationId xmlns="" xmlns:a16="http://schemas.microsoft.com/office/drawing/2014/main" id="{57FC34B7-5D44-45E0-8B90-B2FCAE512FCA}"/>
              </a:ext>
            </a:extLst>
          </p:cNvPr>
          <p:cNvCxnSpPr/>
          <p:nvPr/>
        </p:nvCxnSpPr>
        <p:spPr>
          <a:xfrm>
            <a:off x="2407804" y="3694934"/>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 xmlns:a16="http://schemas.microsoft.com/office/drawing/2014/main" id="{20CC76F1-453B-4132-9A22-BBA9EFCC1CB3}"/>
              </a:ext>
            </a:extLst>
          </p:cNvPr>
          <p:cNvSpPr txBox="1"/>
          <p:nvPr/>
        </p:nvSpPr>
        <p:spPr>
          <a:xfrm>
            <a:off x="1470476" y="3782541"/>
            <a:ext cx="4656722" cy="592470"/>
          </a:xfrm>
          <a:prstGeom prst="rect">
            <a:avLst/>
          </a:prstGeom>
          <a:noFill/>
        </p:spPr>
        <p:txBody>
          <a:bodyPr wrap="square" rtlCol="0">
            <a:spAutoFit/>
          </a:bodyPr>
          <a:lstStyle/>
          <a:p>
            <a:pPr algn="ctr">
              <a:lnSpc>
                <a:spcPts val="1300"/>
              </a:lnSpc>
            </a:pPr>
            <a:r>
              <a:rPr lang="en-US" sz="1050" dirty="0">
                <a:latin typeface="Times New Roman" panose="02020603050405020304" pitchFamily="18" charset="0"/>
                <a:cs typeface="Times New Roman" panose="02020603050405020304" pitchFamily="18" charset="0"/>
                <a:hlinkClick r:id="rId4"/>
              </a:rPr>
              <a:t>https://</a:t>
            </a:r>
            <a:r>
              <a:rPr lang="en-US" sz="1050" dirty="0" smtClean="0">
                <a:latin typeface="Times New Roman" panose="02020603050405020304" pitchFamily="18" charset="0"/>
                <a:cs typeface="Times New Roman" panose="02020603050405020304" pitchFamily="18" charset="0"/>
                <a:hlinkClick r:id="rId4"/>
              </a:rPr>
              <a:t>nursingsummit.nursingconference.com/abstract-submission.php</a:t>
            </a:r>
            <a:endParaRPr lang="en-US" sz="1050" dirty="0" smtClean="0">
              <a:latin typeface="Times New Roman" panose="02020603050405020304" pitchFamily="18" charset="0"/>
              <a:cs typeface="Times New Roman" panose="02020603050405020304" pitchFamily="18" charset="0"/>
            </a:endParaRPr>
          </a:p>
          <a:p>
            <a:pPr algn="ctr">
              <a:lnSpc>
                <a:spcPts val="1300"/>
              </a:lnSpc>
            </a:pPr>
            <a:endParaRPr lang="en-US" sz="1050" i="1" dirty="0">
              <a:latin typeface="Times New Roman" panose="02020603050405020304" pitchFamily="18" charset="0"/>
              <a:cs typeface="Times New Roman" panose="02020603050405020304" pitchFamily="18" charset="0"/>
            </a:endParaRPr>
          </a:p>
          <a:p>
            <a:pPr algn="ctr">
              <a:lnSpc>
                <a:spcPts val="1300"/>
              </a:lnSpc>
            </a:pPr>
            <a:endParaRPr lang="en-US" sz="1050" i="1" dirty="0" smtClean="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5B42C084-EBF2-4CD7-9166-C57308C0698E}"/>
              </a:ext>
            </a:extLst>
          </p:cNvPr>
          <p:cNvSpPr txBox="1"/>
          <p:nvPr/>
        </p:nvSpPr>
        <p:spPr>
          <a:xfrm>
            <a:off x="2044454" y="4170680"/>
            <a:ext cx="3362632" cy="276999"/>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FOR MORE INFORMATION</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19" name="Straight Connector 18">
            <a:extLst>
              <a:ext uri="{FF2B5EF4-FFF2-40B4-BE49-F238E27FC236}">
                <a16:creationId xmlns="" xmlns:a16="http://schemas.microsoft.com/office/drawing/2014/main" id="{8FB406A4-3DE4-4743-9D0F-DCBFF5B651D6}"/>
              </a:ext>
            </a:extLst>
          </p:cNvPr>
          <p:cNvCxnSpPr/>
          <p:nvPr/>
        </p:nvCxnSpPr>
        <p:spPr>
          <a:xfrm>
            <a:off x="2387484" y="4436614"/>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 xmlns:a16="http://schemas.microsoft.com/office/drawing/2014/main" id="{E4957E0D-82B7-430F-B0C9-CE065C605615}"/>
              </a:ext>
            </a:extLst>
          </p:cNvPr>
          <p:cNvSpPr txBox="1"/>
          <p:nvPr/>
        </p:nvSpPr>
        <p:spPr>
          <a:xfrm>
            <a:off x="1651164" y="4535905"/>
            <a:ext cx="4257368" cy="759182"/>
          </a:xfrm>
          <a:prstGeom prst="rect">
            <a:avLst/>
          </a:prstGeom>
          <a:noFill/>
        </p:spPr>
        <p:txBody>
          <a:bodyPr wrap="square" rtlCol="0">
            <a:spAutoFit/>
          </a:bodyPr>
          <a:lstStyle/>
          <a:p>
            <a:pPr algn="ctr">
              <a:lnSpc>
                <a:spcPts val="1300"/>
              </a:lnSpc>
            </a:pPr>
            <a:r>
              <a:rPr lang="en-IN" sz="1050" dirty="0">
                <a:hlinkClick r:id="rId5"/>
              </a:rPr>
              <a:t>https://nursingsummit.nursingconference.com</a:t>
            </a:r>
            <a:r>
              <a:rPr lang="en-IN" sz="1050" dirty="0" smtClean="0">
                <a:hlinkClick r:id="rId5"/>
              </a:rPr>
              <a:t>/</a:t>
            </a:r>
            <a:endParaRPr lang="en-IN" sz="1050" dirty="0" smtClean="0"/>
          </a:p>
          <a:p>
            <a:pPr algn="ctr">
              <a:lnSpc>
                <a:spcPts val="1300"/>
              </a:lnSpc>
            </a:pPr>
            <a:endParaRPr lang="en-IN" sz="1050" dirty="0" smtClean="0"/>
          </a:p>
          <a:p>
            <a:pPr algn="ctr">
              <a:lnSpc>
                <a:spcPts val="1300"/>
              </a:lnSpc>
            </a:pPr>
            <a:endParaRPr lang="en-IN" sz="1050" dirty="0" smtClean="0"/>
          </a:p>
          <a:p>
            <a:pPr algn="ctr">
              <a:lnSpc>
                <a:spcPts val="1300"/>
              </a:lnSpc>
            </a:pPr>
            <a:endParaRPr lang="en-IN" sz="1050" dirty="0"/>
          </a:p>
        </p:txBody>
      </p:sp>
      <p:sp>
        <p:nvSpPr>
          <p:cNvPr id="22" name="Rectangle 21">
            <a:extLst>
              <a:ext uri="{FF2B5EF4-FFF2-40B4-BE49-F238E27FC236}">
                <a16:creationId xmlns="" xmlns:a16="http://schemas.microsoft.com/office/drawing/2014/main" id="{FA239036-9AE6-473A-B4DC-E65D9A11565C}"/>
              </a:ext>
            </a:extLst>
          </p:cNvPr>
          <p:cNvSpPr/>
          <p:nvPr/>
        </p:nvSpPr>
        <p:spPr>
          <a:xfrm rot="16200000">
            <a:off x="-1542088" y="3027211"/>
            <a:ext cx="5378177" cy="824993"/>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Rectangle 22">
            <a:extLst>
              <a:ext uri="{FF2B5EF4-FFF2-40B4-BE49-F238E27FC236}">
                <a16:creationId xmlns="" xmlns:a16="http://schemas.microsoft.com/office/drawing/2014/main" id="{43032AFF-FF80-48CE-AA71-E21C9C825B53}"/>
              </a:ext>
            </a:extLst>
          </p:cNvPr>
          <p:cNvSpPr/>
          <p:nvPr/>
        </p:nvSpPr>
        <p:spPr>
          <a:xfrm rot="16200000">
            <a:off x="3819413" y="3027210"/>
            <a:ext cx="5378174" cy="82499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TextBox 12">
            <a:extLst>
              <a:ext uri="{FF2B5EF4-FFF2-40B4-BE49-F238E27FC236}">
                <a16:creationId xmlns="" xmlns:a16="http://schemas.microsoft.com/office/drawing/2014/main" id="{B9F2E390-3447-4967-9857-C721C414F07E}"/>
              </a:ext>
            </a:extLst>
          </p:cNvPr>
          <p:cNvSpPr txBox="1"/>
          <p:nvPr/>
        </p:nvSpPr>
        <p:spPr>
          <a:xfrm rot="16200000">
            <a:off x="4486786"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MAJOR SESSIONS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45C54C82-C1D3-4C1E-8C4C-91EE8A428FF3}"/>
              </a:ext>
            </a:extLst>
          </p:cNvPr>
          <p:cNvSpPr txBox="1"/>
          <p:nvPr/>
        </p:nvSpPr>
        <p:spPr>
          <a:xfrm rot="16200000">
            <a:off x="-87769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73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E5A22EA7-2A2D-4A00-AFA7-7CBA9F17C6AE}"/>
              </a:ext>
            </a:extLst>
          </p:cNvPr>
          <p:cNvSpPr/>
          <p:nvPr/>
        </p:nvSpPr>
        <p:spPr>
          <a:xfrm rot="16200000">
            <a:off x="8615155" y="2541239"/>
            <a:ext cx="5378171" cy="177552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BE247896-8104-4336-91B8-F8DCEC341C99}"/>
              </a:ext>
            </a:extLst>
          </p:cNvPr>
          <p:cNvSpPr/>
          <p:nvPr/>
        </p:nvSpPr>
        <p:spPr>
          <a:xfrm>
            <a:off x="9264352" y="0"/>
            <a:ext cx="2160240" cy="4869160"/>
          </a:xfrm>
          <a:prstGeom prst="rect">
            <a:avLst/>
          </a:prstGeom>
          <a:blipFill dpi="0" rotWithShape="1">
            <a:blip r:embed="rId2" cstate="print">
              <a:extLst>
                <a:ext uri="{28A0092B-C50C-407E-A947-70E740481C1C}">
                  <a14:useLocalDpi xmlns:a14="http://schemas.microsoft.com/office/drawing/2010/main" val="0"/>
                </a:ext>
              </a:extLst>
            </a:blip>
            <a:srcRect/>
            <a:stretch>
              <a:fillRect l="-157594" t="-275" r="-127597" b="-275"/>
            </a:stretch>
          </a:blipFill>
          <a:ln>
            <a:noFill/>
          </a:ln>
          <a:effectLst>
            <a:outerShdw blurRad="63500" sx="102000" sy="102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 xmlns:a16="http://schemas.microsoft.com/office/drawing/2014/main" id="{0AEF48EE-6BA1-4354-9FC0-A35C97B2F16F}"/>
              </a:ext>
            </a:extLst>
          </p:cNvPr>
          <p:cNvSpPr/>
          <p:nvPr/>
        </p:nvSpPr>
        <p:spPr>
          <a:xfrm>
            <a:off x="6816080" y="-3230"/>
            <a:ext cx="2160240" cy="4869160"/>
          </a:xfrm>
          <a:prstGeom prst="rect">
            <a:avLst/>
          </a:prstGeom>
          <a:blipFill dpi="0" rotWithShape="1">
            <a:blip r:embed="rId3" cstate="print">
              <a:extLst>
                <a:ext uri="{28A0092B-C50C-407E-A947-70E740481C1C}">
                  <a14:useLocalDpi xmlns:a14="http://schemas.microsoft.com/office/drawing/2010/main" val="0"/>
                </a:ext>
              </a:extLst>
            </a:blip>
            <a:srcRect/>
            <a:stretch>
              <a:fillRect l="-84634" t="-11033" r="-141296" b="-11033"/>
            </a:stretch>
          </a:blipFill>
          <a:ln>
            <a:noFill/>
          </a:ln>
          <a:effectLst>
            <a:outerShdw blurRad="63500" sx="102000" sy="102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 xmlns:a16="http://schemas.microsoft.com/office/drawing/2014/main" id="{7E1A47D8-7721-4875-954D-397419EF1A9A}"/>
              </a:ext>
            </a:extLst>
          </p:cNvPr>
          <p:cNvSpPr txBox="1"/>
          <p:nvPr/>
        </p:nvSpPr>
        <p:spPr>
          <a:xfrm>
            <a:off x="7752184" y="6377096"/>
            <a:ext cx="4575559" cy="425758"/>
          </a:xfrm>
          <a:prstGeom prst="rect">
            <a:avLst/>
          </a:prstGeom>
          <a:noFill/>
        </p:spPr>
        <p:txBody>
          <a:bodyPr wrap="square" rtlCol="0">
            <a:spAutoFit/>
          </a:bodyPr>
          <a:lstStyle/>
          <a:p>
            <a:pPr algn="ctr">
              <a:lnSpc>
                <a:spcPts val="1300"/>
              </a:lnSpc>
            </a:pPr>
            <a:endParaRPr lang="en-IN" sz="1200" dirty="0"/>
          </a:p>
          <a:p>
            <a:pPr algn="ctr">
              <a:lnSpc>
                <a:spcPts val="1300"/>
              </a:lnSpc>
            </a:pPr>
            <a:endParaRPr lang="en-US" sz="1200" i="1"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 xmlns:a16="http://schemas.microsoft.com/office/drawing/2014/main" id="{FF7678A4-763B-46F7-BD2D-274098449D46}"/>
              </a:ext>
            </a:extLst>
          </p:cNvPr>
          <p:cNvSpPr/>
          <p:nvPr/>
        </p:nvSpPr>
        <p:spPr>
          <a:xfrm rot="16200000">
            <a:off x="-2556685" y="3298046"/>
            <a:ext cx="5378171" cy="261903"/>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 xmlns:a16="http://schemas.microsoft.com/office/drawing/2014/main" id="{2C5B5462-EE43-4635-826A-8504951F90DE}"/>
              </a:ext>
            </a:extLst>
          </p:cNvPr>
          <p:cNvSpPr/>
          <p:nvPr/>
        </p:nvSpPr>
        <p:spPr>
          <a:xfrm>
            <a:off x="767408" y="770099"/>
            <a:ext cx="5616624" cy="836712"/>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 xmlns:a16="http://schemas.microsoft.com/office/drawing/2014/main" id="{10CF4453-93FB-487E-B27F-5E55A1A1B56A}"/>
              </a:ext>
            </a:extLst>
          </p:cNvPr>
          <p:cNvSpPr txBox="1"/>
          <p:nvPr/>
        </p:nvSpPr>
        <p:spPr>
          <a:xfrm>
            <a:off x="1127448" y="990677"/>
            <a:ext cx="4788468"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SUPPORTING JOURNALS</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3718D22C-3C0D-4907-93A9-667F2AD62C12}"/>
              </a:ext>
            </a:extLst>
          </p:cNvPr>
          <p:cNvSpPr txBox="1"/>
          <p:nvPr/>
        </p:nvSpPr>
        <p:spPr>
          <a:xfrm>
            <a:off x="612775" y="1850217"/>
            <a:ext cx="6048672" cy="10618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IN" sz="1400" b="1" dirty="0" smtClean="0">
                <a:solidFill>
                  <a:schemeClr val="bg2">
                    <a:lumMod val="25000"/>
                  </a:schemeClr>
                </a:solidFill>
                <a:latin typeface="Times New Roman" panose="02020603050405020304" pitchFamily="18" charset="0"/>
                <a:cs typeface="Times New Roman" panose="02020603050405020304" pitchFamily="18" charset="0"/>
              </a:rPr>
              <a:t>Journal 1:- </a:t>
            </a:r>
            <a:r>
              <a:rPr lang="en-US" sz="1400" b="1" dirty="0"/>
              <a:t>Journal of Nursing &amp; Patient </a:t>
            </a:r>
            <a:r>
              <a:rPr lang="en-US" sz="1400" b="1" dirty="0" smtClean="0"/>
              <a:t>Care</a:t>
            </a:r>
          </a:p>
          <a:p>
            <a:pPr marL="285750" indent="-285750">
              <a:lnSpc>
                <a:spcPct val="150000"/>
              </a:lnSpc>
              <a:buFont typeface="Arial" panose="020B0604020202020204" pitchFamily="34" charset="0"/>
              <a:buChar char="•"/>
            </a:pPr>
            <a:r>
              <a:rPr lang="en-IN" sz="1400" b="1" dirty="0" smtClean="0">
                <a:solidFill>
                  <a:schemeClr val="bg2">
                    <a:lumMod val="25000"/>
                  </a:schemeClr>
                </a:solidFill>
                <a:latin typeface="Times New Roman" panose="02020603050405020304" pitchFamily="18" charset="0"/>
                <a:cs typeface="Times New Roman" panose="02020603050405020304" pitchFamily="18" charset="0"/>
              </a:rPr>
              <a:t>Journal 2:- </a:t>
            </a:r>
            <a:r>
              <a:rPr lang="en-US" sz="1400" b="1" dirty="0">
                <a:solidFill>
                  <a:schemeClr val="bg2">
                    <a:lumMod val="25000"/>
                  </a:schemeClr>
                </a:solidFill>
                <a:latin typeface="Times New Roman" panose="02020603050405020304" pitchFamily="18" charset="0"/>
                <a:cs typeface="Times New Roman" panose="02020603050405020304" pitchFamily="18" charset="0"/>
              </a:rPr>
              <a:t>Journal of Trauma and Orthopedic </a:t>
            </a:r>
            <a:r>
              <a:rPr lang="en-US" sz="1400" b="1" dirty="0" smtClean="0">
                <a:solidFill>
                  <a:schemeClr val="bg2">
                    <a:lumMod val="25000"/>
                  </a:schemeClr>
                </a:solidFill>
                <a:latin typeface="Times New Roman" panose="02020603050405020304" pitchFamily="18" charset="0"/>
                <a:cs typeface="Times New Roman" panose="02020603050405020304" pitchFamily="18" charset="0"/>
              </a:rPr>
              <a:t>Nursing</a:t>
            </a:r>
          </a:p>
          <a:p>
            <a:pPr marL="285750" indent="-285750">
              <a:lnSpc>
                <a:spcPct val="150000"/>
              </a:lnSpc>
              <a:buFont typeface="Arial" panose="020B0604020202020204" pitchFamily="34" charset="0"/>
              <a:buChar char="•"/>
            </a:pPr>
            <a:r>
              <a:rPr lang="en-US" sz="1400" b="1" dirty="0">
                <a:solidFill>
                  <a:schemeClr val="bg2">
                    <a:lumMod val="25000"/>
                  </a:schemeClr>
                </a:solidFill>
                <a:latin typeface="Times New Roman" panose="02020603050405020304" pitchFamily="18" charset="0"/>
                <a:cs typeface="Times New Roman" panose="02020603050405020304" pitchFamily="18" charset="0"/>
              </a:rPr>
              <a:t>Journal 3:- Journal of Advanced Practices in Nursing</a:t>
            </a:r>
            <a:endParaRPr lang="en-IN" sz="1400" b="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 xmlns:a16="http://schemas.microsoft.com/office/drawing/2014/main" id="{D9CCCDC8-9593-4979-80DA-82748FCD9774}"/>
              </a:ext>
            </a:extLst>
          </p:cNvPr>
          <p:cNvSpPr txBox="1"/>
          <p:nvPr/>
        </p:nvSpPr>
        <p:spPr>
          <a:xfrm>
            <a:off x="972170" y="4274738"/>
            <a:ext cx="1409831" cy="600164"/>
          </a:xfrm>
          <a:prstGeom prst="rect">
            <a:avLst/>
          </a:prstGeom>
          <a:noFill/>
        </p:spPr>
        <p:txBody>
          <a:bodyPr wrap="square" rtlCol="0">
            <a:spAutoFit/>
          </a:bodyPr>
          <a:lstStyle/>
          <a:p>
            <a:pPr algn="ctr"/>
            <a:r>
              <a:rPr lang="en-US" sz="1100" dirty="0">
                <a:solidFill>
                  <a:schemeClr val="bg1"/>
                </a:solidFill>
              </a:rPr>
              <a:t>Right Click &gt; Fill &gt; </a:t>
            </a:r>
            <a:r>
              <a:rPr lang="en-US" sz="1100" dirty="0" smtClean="0">
                <a:solidFill>
                  <a:schemeClr val="bg1"/>
                </a:solidFill>
              </a:rPr>
              <a:t>Picture </a:t>
            </a:r>
            <a:r>
              <a:rPr lang="en-US" sz="1100" dirty="0">
                <a:solidFill>
                  <a:schemeClr val="bg1"/>
                </a:solidFill>
              </a:rPr>
              <a:t>&gt; Select </a:t>
            </a:r>
            <a:r>
              <a:rPr lang="en-US" sz="1100" dirty="0" smtClean="0">
                <a:solidFill>
                  <a:schemeClr val="bg1"/>
                </a:solidFill>
              </a:rPr>
              <a:t>journal </a:t>
            </a:r>
            <a:r>
              <a:rPr lang="en-US" sz="1100" dirty="0">
                <a:solidFill>
                  <a:schemeClr val="bg1"/>
                </a:solidFill>
              </a:rPr>
              <a:t>pic from PC</a:t>
            </a:r>
            <a:endParaRPr lang="en-IN" sz="1100" dirty="0">
              <a:solidFill>
                <a:schemeClr val="bg1"/>
              </a:solidFill>
            </a:endParaRPr>
          </a:p>
        </p:txBody>
      </p:sp>
      <p:sp>
        <p:nvSpPr>
          <p:cNvPr id="17" name="TextBox 16">
            <a:extLst>
              <a:ext uri="{FF2B5EF4-FFF2-40B4-BE49-F238E27FC236}">
                <a16:creationId xmlns="" xmlns:a16="http://schemas.microsoft.com/office/drawing/2014/main" id="{564E599B-DAD3-4A53-B5BE-37407A703B54}"/>
              </a:ext>
            </a:extLst>
          </p:cNvPr>
          <p:cNvSpPr txBox="1"/>
          <p:nvPr/>
        </p:nvSpPr>
        <p:spPr>
          <a:xfrm>
            <a:off x="2959574" y="4274738"/>
            <a:ext cx="1409831" cy="717562"/>
          </a:xfrm>
          <a:prstGeom prst="rect">
            <a:avLst/>
          </a:prstGeom>
          <a:noFill/>
        </p:spPr>
        <p:txBody>
          <a:bodyPr wrap="square" rtlCol="0">
            <a:spAutoFit/>
          </a:bodyPr>
          <a:lstStyle/>
          <a:p>
            <a:pPr algn="ctr"/>
            <a:r>
              <a:rPr lang="en-US" sz="1100" dirty="0">
                <a:solidFill>
                  <a:schemeClr val="bg1"/>
                </a:solidFill>
              </a:rPr>
              <a:t>Right Click &gt; Fill &gt; Picture &gt; Select journal pic from PC</a:t>
            </a:r>
            <a:endParaRPr lang="en-IN" sz="1100" dirty="0">
              <a:solidFill>
                <a:schemeClr val="bg1"/>
              </a:solidFill>
            </a:endParaRPr>
          </a:p>
        </p:txBody>
      </p:sp>
      <p:sp>
        <p:nvSpPr>
          <p:cNvPr id="18" name="TextBox 17">
            <a:extLst>
              <a:ext uri="{FF2B5EF4-FFF2-40B4-BE49-F238E27FC236}">
                <a16:creationId xmlns="" xmlns:a16="http://schemas.microsoft.com/office/drawing/2014/main" id="{4DA0C63B-A80D-47EA-AC51-CAB03E20F98B}"/>
              </a:ext>
            </a:extLst>
          </p:cNvPr>
          <p:cNvSpPr txBox="1"/>
          <p:nvPr/>
        </p:nvSpPr>
        <p:spPr>
          <a:xfrm>
            <a:off x="4793030" y="4221088"/>
            <a:ext cx="1409831" cy="717562"/>
          </a:xfrm>
          <a:prstGeom prst="rect">
            <a:avLst/>
          </a:prstGeom>
          <a:noFill/>
        </p:spPr>
        <p:txBody>
          <a:bodyPr wrap="square" rtlCol="0">
            <a:spAutoFit/>
          </a:bodyPr>
          <a:lstStyle/>
          <a:p>
            <a:pPr algn="ctr"/>
            <a:r>
              <a:rPr lang="en-US" sz="1100" dirty="0">
                <a:solidFill>
                  <a:schemeClr val="bg1"/>
                </a:solidFill>
              </a:rPr>
              <a:t>Right Click &gt; Fill &gt; Picture &gt; Select journal pic from PC</a:t>
            </a:r>
            <a:endParaRPr lang="en-IN" sz="1100" dirty="0">
              <a:solidFill>
                <a:schemeClr val="bg1"/>
              </a:solidFill>
            </a:endParaRPr>
          </a:p>
        </p:txBody>
      </p:sp>
      <p:pic>
        <p:nvPicPr>
          <p:cNvPr id="19" name="Picture 18">
            <a:extLst>
              <a:ext uri="{FF2B5EF4-FFF2-40B4-BE49-F238E27FC236}">
                <a16:creationId xmlns="" xmlns:a16="http://schemas.microsoft.com/office/drawing/2014/main" id="{ED1C40F9-4E1D-4EB0-8DF0-AB6231B1A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376" y="332656"/>
            <a:ext cx="2262711" cy="248519"/>
          </a:xfrm>
          <a:prstGeom prst="rect">
            <a:avLst/>
          </a:prstGeom>
        </p:spPr>
      </p:pic>
      <p:sp>
        <p:nvSpPr>
          <p:cNvPr id="3" name="AutoShape 2" descr="Analytical Chemistry in Forensic Scien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8" name="AutoShape 4" descr="Analytical Chemistry in Forensic Scien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20" name="AutoShape 6" descr="Analytical Chemistry in Forensic Scienc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775" y="3089730"/>
            <a:ext cx="1809750" cy="2524125"/>
          </a:xfrm>
          <a:prstGeom prst="rect">
            <a:avLst/>
          </a:prstGeom>
        </p:spPr>
      </p:pic>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9114" y="3161167"/>
            <a:ext cx="1942710" cy="2452688"/>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93030" y="3120686"/>
            <a:ext cx="1819275" cy="2533650"/>
          </a:xfrm>
          <a:prstGeom prst="rect">
            <a:avLst/>
          </a:prstGeom>
        </p:spPr>
      </p:pic>
    </p:spTree>
    <p:extLst>
      <p:ext uri="{BB962C8B-B14F-4D97-AF65-F5344CB8AC3E}">
        <p14:creationId xmlns:p14="http://schemas.microsoft.com/office/powerpoint/2010/main" val="809086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E3307BCB-F159-4BE4-BBE3-C6448DB35430}"/>
              </a:ext>
            </a:extLst>
          </p:cNvPr>
          <p:cNvSpPr/>
          <p:nvPr/>
        </p:nvSpPr>
        <p:spPr>
          <a:xfrm>
            <a:off x="695401" y="1628800"/>
            <a:ext cx="5040559" cy="4320480"/>
          </a:xfrm>
          <a:prstGeom prst="rect">
            <a:avLst/>
          </a:prstGeom>
          <a:blipFill dpi="0" rotWithShape="1">
            <a:blip r:embed="rId2">
              <a:extLst>
                <a:ext uri="{28A0092B-C50C-407E-A947-70E740481C1C}">
                  <a14:useLocalDpi xmlns:a14="http://schemas.microsoft.com/office/drawing/2010/main" val="0"/>
                </a:ext>
              </a:extLst>
            </a:blip>
            <a:srcRect/>
            <a:stretch>
              <a:fillRect l="-33990" r="-339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BEF9FD92-E070-4F39-8164-91DDF2B94D28}"/>
              </a:ext>
            </a:extLst>
          </p:cNvPr>
          <p:cNvSpPr/>
          <p:nvPr/>
        </p:nvSpPr>
        <p:spPr>
          <a:xfrm>
            <a:off x="3215680" y="432048"/>
            <a:ext cx="5760639" cy="836712"/>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a:extLst>
              <a:ext uri="{FF2B5EF4-FFF2-40B4-BE49-F238E27FC236}">
                <a16:creationId xmlns="" xmlns:a16="http://schemas.microsoft.com/office/drawing/2014/main" id="{5FA2CEDE-D84E-4615-8FCE-F170F9274B94}"/>
              </a:ext>
            </a:extLst>
          </p:cNvPr>
          <p:cNvSpPr txBox="1"/>
          <p:nvPr/>
        </p:nvSpPr>
        <p:spPr>
          <a:xfrm>
            <a:off x="3215680" y="652626"/>
            <a:ext cx="5760639"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VENUE &amp; ACCOMODATION</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C4C11CAC-ACB2-4194-B28E-81B61B14D163}"/>
              </a:ext>
            </a:extLst>
          </p:cNvPr>
          <p:cNvSpPr txBox="1"/>
          <p:nvPr/>
        </p:nvSpPr>
        <p:spPr>
          <a:xfrm>
            <a:off x="7304999" y="1844824"/>
            <a:ext cx="3342640" cy="276999"/>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VENUE &amp; ACCOMMODATION</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 xmlns:a16="http://schemas.microsoft.com/office/drawing/2014/main" id="{294B948D-AFFE-4243-8B73-9507DAC60CE1}"/>
              </a:ext>
            </a:extLst>
          </p:cNvPr>
          <p:cNvCxnSpPr/>
          <p:nvPr/>
        </p:nvCxnSpPr>
        <p:spPr>
          <a:xfrm>
            <a:off x="7633798" y="2123157"/>
            <a:ext cx="2682240"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6CD59555-BBCA-431F-A732-9F5C199A14FC}"/>
              </a:ext>
            </a:extLst>
          </p:cNvPr>
          <p:cNvSpPr txBox="1"/>
          <p:nvPr/>
        </p:nvSpPr>
        <p:spPr>
          <a:xfrm>
            <a:off x="7709342" y="2330178"/>
            <a:ext cx="2678376" cy="275204"/>
          </a:xfrm>
          <a:prstGeom prst="rect">
            <a:avLst/>
          </a:prstGeom>
          <a:noFill/>
        </p:spPr>
        <p:txBody>
          <a:bodyPr wrap="square" rtlCol="0">
            <a:spAutoFit/>
          </a:bodyPr>
          <a:lstStyle/>
          <a:p>
            <a:pPr algn="ctr">
              <a:lnSpc>
                <a:spcPct val="150000"/>
              </a:lnSpc>
            </a:pPr>
            <a:r>
              <a:rPr lang="en-US" sz="900" b="1" i="0" u="none" strike="noStrike" spc="300" baseline="0" dirty="0" smtClean="0">
                <a:latin typeface="Times New Roman" panose="02020603050405020304" pitchFamily="18" charset="0"/>
                <a:cs typeface="Times New Roman" panose="02020603050405020304" pitchFamily="18" charset="0"/>
              </a:rPr>
              <a:t>Barcelona, Spain</a:t>
            </a:r>
            <a:endParaRPr lang="en-US" sz="900" b="1" i="0" u="none" strike="noStrike" spc="300" baseline="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 xmlns:a16="http://schemas.microsoft.com/office/drawing/2014/main" id="{511FAD38-986F-4BBE-8163-84424A207A53}"/>
              </a:ext>
            </a:extLst>
          </p:cNvPr>
          <p:cNvSpPr txBox="1"/>
          <p:nvPr/>
        </p:nvSpPr>
        <p:spPr>
          <a:xfrm>
            <a:off x="7633798" y="3462345"/>
            <a:ext cx="2829464" cy="278333"/>
          </a:xfrm>
          <a:prstGeom prst="rect">
            <a:avLst/>
          </a:prstGeom>
          <a:noFill/>
        </p:spPr>
        <p:txBody>
          <a:bodyPr wrap="square" rtlCol="0">
            <a:spAutoFit/>
          </a:bodyPr>
          <a:lstStyle/>
          <a:p>
            <a:pPr algn="ctr"/>
            <a:r>
              <a:rPr lang="en-IN" sz="1200" b="1" i="0" u="none" strike="noStrike" spc="300" baseline="0" dirty="0">
                <a:solidFill>
                  <a:srgbClr val="00B050"/>
                </a:solidFill>
                <a:latin typeface="Times New Roman" panose="02020603050405020304" pitchFamily="18" charset="0"/>
                <a:cs typeface="Times New Roman" panose="02020603050405020304" pitchFamily="18" charset="0"/>
              </a:rPr>
              <a:t>CONTACT US</a:t>
            </a:r>
            <a:endParaRPr lang="en-IN" sz="300" b="1" spc="300" dirty="0">
              <a:solidFill>
                <a:srgbClr val="00B050"/>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 xmlns:a16="http://schemas.microsoft.com/office/drawing/2014/main" id="{ECE4BB92-C68B-4A7F-AA56-FCD6B57DDE81}"/>
              </a:ext>
            </a:extLst>
          </p:cNvPr>
          <p:cNvCxnSpPr>
            <a:cxnSpLocks/>
          </p:cNvCxnSpPr>
          <p:nvPr/>
        </p:nvCxnSpPr>
        <p:spPr>
          <a:xfrm>
            <a:off x="7633798" y="3740678"/>
            <a:ext cx="2678376"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 xmlns:a16="http://schemas.microsoft.com/office/drawing/2014/main" id="{A1682597-CC49-4687-8805-457C444BB2CB}"/>
              </a:ext>
            </a:extLst>
          </p:cNvPr>
          <p:cNvSpPr txBox="1"/>
          <p:nvPr/>
        </p:nvSpPr>
        <p:spPr>
          <a:xfrm>
            <a:off x="7299000" y="3963876"/>
            <a:ext cx="3981576" cy="1661993"/>
          </a:xfrm>
          <a:prstGeom prst="rect">
            <a:avLst/>
          </a:prstGeom>
          <a:noFill/>
        </p:spPr>
        <p:txBody>
          <a:bodyPr wrap="square" rtlCol="0">
            <a:spAutoFit/>
          </a:bodyPr>
          <a:lstStyle/>
          <a:p>
            <a:pPr algn="ctr">
              <a:lnSpc>
                <a:spcPct val="150000"/>
              </a:lnSpc>
            </a:pPr>
            <a:r>
              <a:rPr lang="en-US" sz="2000" b="1" dirty="0">
                <a:latin typeface="Times New Roman" panose="02020603050405020304" pitchFamily="18" charset="0"/>
                <a:cs typeface="Times New Roman" panose="02020603050405020304" pitchFamily="18" charset="0"/>
              </a:rPr>
              <a:t>Dr. Rosaria </a:t>
            </a:r>
            <a:r>
              <a:rPr lang="en-US" sz="2000" b="1" dirty="0" smtClean="0">
                <a:latin typeface="Times New Roman" panose="02020603050405020304" pitchFamily="18" charset="0"/>
                <a:cs typeface="Times New Roman" panose="02020603050405020304" pitchFamily="18" charset="0"/>
              </a:rPr>
              <a:t>Costa</a:t>
            </a:r>
          </a:p>
          <a:p>
            <a:pPr algn="ctr">
              <a:lnSpc>
                <a:spcPct val="150000"/>
              </a:lnSpc>
            </a:pPr>
            <a:r>
              <a:rPr lang="en-US" sz="1200" i="0" u="none" strike="noStrike" baseline="0" dirty="0" smtClean="0">
                <a:latin typeface="Times New Roman" panose="02020603050405020304" pitchFamily="18" charset="0"/>
                <a:cs typeface="Times New Roman" panose="02020603050405020304" pitchFamily="18" charset="0"/>
              </a:rPr>
              <a:t>Program Manager | </a:t>
            </a:r>
            <a:r>
              <a:rPr lang="en-US" sz="1200" dirty="0">
                <a:latin typeface="Times New Roman" panose="02020603050405020304" pitchFamily="18" charset="0"/>
                <a:cs typeface="Times New Roman" panose="02020603050405020304" pitchFamily="18" charset="0"/>
              </a:rPr>
              <a:t>WORLD NURSING SUMMIT </a:t>
            </a:r>
            <a:r>
              <a:rPr lang="en-US" sz="1200" dirty="0" smtClean="0">
                <a:latin typeface="Times New Roman" panose="02020603050405020304" pitchFamily="18" charset="0"/>
                <a:cs typeface="Times New Roman" panose="02020603050405020304" pitchFamily="18" charset="0"/>
              </a:rPr>
              <a:t>2025</a:t>
            </a:r>
            <a:endParaRPr lang="en-US" sz="1200" dirty="0" smtClean="0">
              <a:latin typeface="Times New Roman" panose="02020603050405020304" pitchFamily="18" charset="0"/>
              <a:cs typeface="Times New Roman" panose="02020603050405020304" pitchFamily="18" charset="0"/>
            </a:endParaRPr>
          </a:p>
          <a:p>
            <a:pPr algn="ctr">
              <a:lnSpc>
                <a:spcPct val="150000"/>
              </a:lnSpc>
            </a:pPr>
            <a:r>
              <a:rPr lang="en-US" sz="1200" b="1" i="0" u="none" strike="noStrike" baseline="0" dirty="0" smtClean="0">
                <a:latin typeface="Times New Roman" panose="02020603050405020304" pitchFamily="18" charset="0"/>
                <a:cs typeface="Times New Roman" panose="02020603050405020304" pitchFamily="18" charset="0"/>
              </a:rPr>
              <a:t>E: </a:t>
            </a:r>
            <a:r>
              <a:rPr lang="en-US" sz="1200" u="sng" dirty="0" smtClean="0">
                <a:hlinkClick r:id="rId3"/>
              </a:rPr>
              <a:t>nursingcareconference@eurosessions.com</a:t>
            </a:r>
            <a:r>
              <a:rPr lang="en-US" sz="1200" b="1" dirty="0" smtClean="0">
                <a:latin typeface="Times New Roman" panose="02020603050405020304" pitchFamily="18" charset="0"/>
                <a:cs typeface="Times New Roman" panose="02020603050405020304" pitchFamily="18" charset="0"/>
              </a:rPr>
              <a:t/>
            </a:r>
            <a:br>
              <a:rPr lang="en-US" sz="1200" b="1" dirty="0" smtClean="0">
                <a:latin typeface="Times New Roman" panose="02020603050405020304" pitchFamily="18" charset="0"/>
                <a:cs typeface="Times New Roman" panose="02020603050405020304" pitchFamily="18" charset="0"/>
              </a:rPr>
            </a:br>
            <a:r>
              <a:rPr lang="en-US" sz="1200" b="1" dirty="0" smtClean="0">
                <a:latin typeface="Times New Roman" panose="02020603050405020304" pitchFamily="18" charset="0"/>
                <a:cs typeface="Times New Roman" panose="02020603050405020304" pitchFamily="18" charset="0"/>
              </a:rPr>
              <a:t>         W:</a:t>
            </a:r>
            <a:r>
              <a:rPr lang="en-US" sz="1200" b="1" dirty="0" smtClean="0">
                <a:latin typeface="Times New Roman" panose="02020603050405020304" pitchFamily="18" charset="0"/>
                <a:cs typeface="Times New Roman" panose="02020603050405020304" pitchFamily="18" charset="0"/>
                <a:hlinkClick r:id="rId4"/>
              </a:rPr>
              <a:t>https</a:t>
            </a:r>
            <a:r>
              <a:rPr lang="en-US" sz="1200" b="1" dirty="0">
                <a:latin typeface="Times New Roman" panose="02020603050405020304" pitchFamily="18" charset="0"/>
                <a:cs typeface="Times New Roman" panose="02020603050405020304" pitchFamily="18" charset="0"/>
                <a:hlinkClick r:id="rId4"/>
              </a:rPr>
              <a:t>://nursingsummit.nursingconference.com</a:t>
            </a:r>
            <a:r>
              <a:rPr lang="en-US" sz="1200" b="1" dirty="0" smtClean="0">
                <a:latin typeface="Times New Roman" panose="02020603050405020304" pitchFamily="18" charset="0"/>
                <a:cs typeface="Times New Roman" panose="02020603050405020304" pitchFamily="18" charset="0"/>
                <a:hlinkClick r:id="rId4"/>
              </a:rPr>
              <a:t>/</a:t>
            </a:r>
            <a:endParaRPr lang="en-US" sz="1200" b="1" dirty="0" smtClean="0">
              <a:latin typeface="Times New Roman" panose="02020603050405020304" pitchFamily="18" charset="0"/>
              <a:cs typeface="Times New Roman" panose="02020603050405020304" pitchFamily="18" charset="0"/>
            </a:endParaRPr>
          </a:p>
          <a:p>
            <a:pPr algn="ctr">
              <a:lnSpc>
                <a:spcPct val="150000"/>
              </a:lnSpc>
            </a:pPr>
            <a:r>
              <a:rPr lang="en-US" sz="1200" b="1" dirty="0" smtClean="0">
                <a:latin typeface="Times New Roman" panose="02020603050405020304" pitchFamily="18" charset="0"/>
                <a:cs typeface="Times New Roman" panose="02020603050405020304" pitchFamily="18" charset="0"/>
              </a:rPr>
              <a:t> WhatsApp</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1" i="0" u="none" strike="noStrike" baseline="0" dirty="0">
                <a:latin typeface="Times New Roman" panose="02020603050405020304" pitchFamily="18" charset="0"/>
                <a:cs typeface="Times New Roman" panose="02020603050405020304" pitchFamily="18" charset="0"/>
              </a:rPr>
              <a:t>no. </a:t>
            </a:r>
            <a:r>
              <a:rPr lang="en-IN" sz="1200" dirty="0"/>
              <a:t>   </a:t>
            </a:r>
            <a:r>
              <a:rPr lang="en-IN" sz="1200" dirty="0" smtClean="0"/>
              <a:t>+ </a:t>
            </a:r>
            <a:r>
              <a:rPr lang="en-IN" sz="1200" dirty="0"/>
              <a:t> </a:t>
            </a:r>
            <a:r>
              <a:rPr lang="en-IN" sz="1200" dirty="0">
                <a:hlinkClick r:id="rId5"/>
              </a:rPr>
              <a:t>447915641825</a:t>
            </a:r>
            <a:endParaRPr lang="en-US" sz="700" i="0" u="none" strike="noStrike" baseline="0" dirty="0">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 xmlns:a16="http://schemas.microsoft.com/office/drawing/2014/main" id="{42BCAB8F-EF40-4794-A465-C4104585F5F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376" y="332656"/>
            <a:ext cx="2262711" cy="248519"/>
          </a:xfrm>
          <a:prstGeom prst="rect">
            <a:avLst/>
          </a:prstGeom>
        </p:spPr>
      </p:pic>
      <p:sp>
        <p:nvSpPr>
          <p:cNvPr id="2" name="Rectangle 1">
            <a:extLst>
              <a:ext uri="{FF2B5EF4-FFF2-40B4-BE49-F238E27FC236}">
                <a16:creationId xmlns="" xmlns:a16="http://schemas.microsoft.com/office/drawing/2014/main" id="{1C86AD6A-284B-485B-9043-8D7DEA8C2807}"/>
              </a:ext>
            </a:extLst>
          </p:cNvPr>
          <p:cNvSpPr/>
          <p:nvPr/>
        </p:nvSpPr>
        <p:spPr>
          <a:xfrm rot="16200000">
            <a:off x="-1644861" y="3609021"/>
            <a:ext cx="4320482" cy="36004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a:effectLst>
            <a:outerShdw blurRad="139700" dist="50800" sx="91000" sy="91000" algn="ctr" rotWithShape="0">
              <a:srgbClr val="000000">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 xmlns:a16="http://schemas.microsoft.com/office/drawing/2014/main" id="{DBEB86B1-B0C9-45BB-952D-317461DE56E5}"/>
              </a:ext>
            </a:extLst>
          </p:cNvPr>
          <p:cNvSpPr/>
          <p:nvPr/>
        </p:nvSpPr>
        <p:spPr>
          <a:xfrm rot="16200000">
            <a:off x="3755739" y="3609021"/>
            <a:ext cx="4320482" cy="36004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a:effectLst>
            <a:outerShdw blurRad="139700" dist="50800" sx="91000" sy="91000" algn="ctr" rotWithShape="0">
              <a:srgbClr val="000000">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537226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919130C-D701-4C39-A6E4-6B9C7716D39D}"/>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 xmlns:a16="http://schemas.microsoft.com/office/drawing/2014/main" id="{E6247BFC-6BC3-4369-91BC-F5AEA9CAECA5}"/>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a:extLst>
              <a:ext uri="{FF2B5EF4-FFF2-40B4-BE49-F238E27FC236}">
                <a16:creationId xmlns="" xmlns:a16="http://schemas.microsoft.com/office/drawing/2014/main" id="{5025BB4A-79A7-4A5F-AF7D-48BCB88D3E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Rectangle 8">
            <a:extLst>
              <a:ext uri="{FF2B5EF4-FFF2-40B4-BE49-F238E27FC236}">
                <a16:creationId xmlns="" xmlns:a16="http://schemas.microsoft.com/office/drawing/2014/main" id="{29A2DBCF-F33B-4351-B826-F4100C64A523}"/>
              </a:ext>
            </a:extLst>
          </p:cNvPr>
          <p:cNvSpPr/>
          <p:nvPr/>
        </p:nvSpPr>
        <p:spPr>
          <a:xfrm>
            <a:off x="2748030" y="1115418"/>
            <a:ext cx="2678376" cy="557995"/>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 xmlns:a16="http://schemas.microsoft.com/office/drawing/2014/main" id="{8DFFD7C7-44D2-43F4-8224-78F475161588}"/>
              </a:ext>
            </a:extLst>
          </p:cNvPr>
          <p:cNvSpPr txBox="1"/>
          <p:nvPr/>
        </p:nvSpPr>
        <p:spPr>
          <a:xfrm>
            <a:off x="2748030" y="1264495"/>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ACADEMIC</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 xmlns:a16="http://schemas.microsoft.com/office/drawing/2014/main" id="{6CFFBCF2-3D54-4E8B-AF22-E66F705DEF11}"/>
              </a:ext>
            </a:extLst>
          </p:cNvPr>
          <p:cNvSpPr/>
          <p:nvPr/>
        </p:nvSpPr>
        <p:spPr>
          <a:xfrm>
            <a:off x="2738384" y="2081865"/>
            <a:ext cx="2678376" cy="557995"/>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 xmlns:a16="http://schemas.microsoft.com/office/drawing/2014/main" id="{8BFC700D-15F6-4031-AADF-C8CF6FD2DACF}"/>
              </a:ext>
            </a:extLst>
          </p:cNvPr>
          <p:cNvSpPr txBox="1"/>
          <p:nvPr/>
        </p:nvSpPr>
        <p:spPr>
          <a:xfrm>
            <a:off x="2738384" y="223094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BUSINESS</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 xmlns:a16="http://schemas.microsoft.com/office/drawing/2014/main" id="{124F68A5-A3DB-40D7-ABCF-8805E7D3F1C3}"/>
              </a:ext>
            </a:extLst>
          </p:cNvPr>
          <p:cNvSpPr/>
          <p:nvPr/>
        </p:nvSpPr>
        <p:spPr>
          <a:xfrm>
            <a:off x="2728224" y="3036905"/>
            <a:ext cx="2678376" cy="557995"/>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TextBox 17">
            <a:extLst>
              <a:ext uri="{FF2B5EF4-FFF2-40B4-BE49-F238E27FC236}">
                <a16:creationId xmlns="" xmlns:a16="http://schemas.microsoft.com/office/drawing/2014/main" id="{BFE8FD25-DE4A-4ED3-B560-69555C42488E}"/>
              </a:ext>
            </a:extLst>
          </p:cNvPr>
          <p:cNvSpPr txBox="1"/>
          <p:nvPr/>
        </p:nvSpPr>
        <p:spPr>
          <a:xfrm>
            <a:off x="2728224" y="318598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STUDENT</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 xmlns:a16="http://schemas.microsoft.com/office/drawing/2014/main" id="{DED60B89-186B-44B2-8FB9-CCA0828E1C8A}"/>
              </a:ext>
            </a:extLst>
          </p:cNvPr>
          <p:cNvSpPr/>
          <p:nvPr/>
        </p:nvSpPr>
        <p:spPr>
          <a:xfrm>
            <a:off x="4085862" y="3987929"/>
            <a:ext cx="4051141" cy="59618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TextBox 21">
            <a:extLst>
              <a:ext uri="{FF2B5EF4-FFF2-40B4-BE49-F238E27FC236}">
                <a16:creationId xmlns="" xmlns:a16="http://schemas.microsoft.com/office/drawing/2014/main" id="{1DBFBEC4-0BBC-4652-A96A-9AC6119E656C}"/>
              </a:ext>
            </a:extLst>
          </p:cNvPr>
          <p:cNvSpPr txBox="1"/>
          <p:nvPr/>
        </p:nvSpPr>
        <p:spPr>
          <a:xfrm>
            <a:off x="4085863" y="4126547"/>
            <a:ext cx="402799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IMPORTANT DATES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 xmlns:a16="http://schemas.microsoft.com/office/drawing/2014/main" id="{16377B6D-8D1D-4ACE-B8A9-FDEAF1BEF0A2}"/>
              </a:ext>
            </a:extLst>
          </p:cNvPr>
          <p:cNvSpPr txBox="1"/>
          <p:nvPr/>
        </p:nvSpPr>
        <p:spPr>
          <a:xfrm>
            <a:off x="3411794" y="4651543"/>
            <a:ext cx="5368412" cy="1107996"/>
          </a:xfrm>
          <a:prstGeom prst="rect">
            <a:avLst/>
          </a:prstGeom>
          <a:noFill/>
        </p:spPr>
        <p:txBody>
          <a:bodyPr wrap="square" rtlCol="0">
            <a:spAutoFit/>
          </a:bodyPr>
          <a:lstStyle/>
          <a:p>
            <a:pPr algn="ctr">
              <a:lnSpc>
                <a:spcPct val="150000"/>
              </a:lnSpc>
            </a:pPr>
            <a:r>
              <a:rPr lang="en-US" sz="1100" dirty="0" smtClean="0">
                <a:latin typeface="Times New Roman" panose="02020603050405020304" pitchFamily="18" charset="0"/>
                <a:cs typeface="Times New Roman" panose="02020603050405020304" pitchFamily="18" charset="0"/>
              </a:rPr>
              <a:t>Abstract submission opens: </a:t>
            </a:r>
            <a:r>
              <a:rPr lang="en-US" sz="1100" dirty="0" smtClean="0">
                <a:latin typeface="Times New Roman" panose="02020603050405020304" pitchFamily="18" charset="0"/>
                <a:cs typeface="Times New Roman" panose="02020603050405020304" pitchFamily="18" charset="0"/>
              </a:rPr>
              <a:t>February 2 2025 </a:t>
            </a:r>
            <a:br>
              <a:rPr lang="en-US" sz="1100" dirty="0" smtClean="0">
                <a:latin typeface="Times New Roman" panose="02020603050405020304" pitchFamily="18" charset="0"/>
                <a:cs typeface="Times New Roman" panose="02020603050405020304" pitchFamily="18" charset="0"/>
              </a:rPr>
            </a:br>
            <a:r>
              <a:rPr lang="en-US" sz="1100" dirty="0" smtClean="0">
                <a:latin typeface="Times New Roman" panose="02020603050405020304" pitchFamily="18" charset="0"/>
                <a:cs typeface="Times New Roman" panose="02020603050405020304" pitchFamily="18" charset="0"/>
              </a:rPr>
              <a:t>Early </a:t>
            </a:r>
            <a:r>
              <a:rPr lang="en-US" sz="1100" dirty="0" smtClean="0">
                <a:latin typeface="Times New Roman" panose="02020603050405020304" pitchFamily="18" charset="0"/>
                <a:cs typeface="Times New Roman" panose="02020603050405020304" pitchFamily="18" charset="0"/>
              </a:rPr>
              <a:t>Bird </a:t>
            </a:r>
            <a:r>
              <a:rPr lang="en-US" sz="1100" dirty="0" smtClean="0">
                <a:latin typeface="Times New Roman" panose="02020603050405020304" pitchFamily="18" charset="0"/>
                <a:cs typeface="Times New Roman" panose="02020603050405020304" pitchFamily="18" charset="0"/>
              </a:rPr>
              <a:t>Registration:  March 13 2025</a:t>
            </a:r>
            <a:br>
              <a:rPr lang="en-US" sz="1100" dirty="0" smtClean="0">
                <a:latin typeface="Times New Roman" panose="02020603050405020304" pitchFamily="18" charset="0"/>
                <a:cs typeface="Times New Roman" panose="02020603050405020304" pitchFamily="18" charset="0"/>
              </a:rPr>
            </a:br>
            <a:r>
              <a:rPr lang="en-US" sz="1100" dirty="0" smtClean="0">
                <a:latin typeface="Times New Roman" panose="02020603050405020304" pitchFamily="18" charset="0"/>
                <a:cs typeface="Times New Roman" panose="02020603050405020304" pitchFamily="18" charset="0"/>
              </a:rPr>
              <a:t>Registration </a:t>
            </a:r>
            <a:r>
              <a:rPr lang="en-US" sz="1100" dirty="0" smtClean="0">
                <a:latin typeface="Times New Roman" panose="02020603050405020304" pitchFamily="18" charset="0"/>
                <a:cs typeface="Times New Roman" panose="02020603050405020304" pitchFamily="18" charset="0"/>
              </a:rPr>
              <a:t>Opens   :  </a:t>
            </a:r>
            <a:r>
              <a:rPr lang="en-US" sz="1100" dirty="0" smtClean="0">
                <a:latin typeface="Times New Roman" panose="02020603050405020304" pitchFamily="18" charset="0"/>
                <a:cs typeface="Times New Roman" panose="02020603050405020304" pitchFamily="18" charset="0"/>
              </a:rPr>
              <a:t>June 13 2025</a:t>
            </a:r>
            <a:br>
              <a:rPr lang="en-US" sz="1100" dirty="0" smtClean="0">
                <a:latin typeface="Times New Roman" panose="02020603050405020304" pitchFamily="18" charset="0"/>
                <a:cs typeface="Times New Roman" panose="02020603050405020304" pitchFamily="18" charset="0"/>
              </a:rPr>
            </a:br>
            <a:r>
              <a:rPr lang="en-US" sz="1100" dirty="0" smtClean="0">
                <a:latin typeface="Times New Roman" panose="02020603050405020304" pitchFamily="18" charset="0"/>
                <a:cs typeface="Times New Roman" panose="02020603050405020304" pitchFamily="18" charset="0"/>
              </a:rPr>
              <a:t>On </a:t>
            </a:r>
            <a:r>
              <a:rPr lang="en-US" sz="1100" dirty="0" smtClean="0">
                <a:latin typeface="Times New Roman" panose="02020603050405020304" pitchFamily="18" charset="0"/>
                <a:cs typeface="Times New Roman" panose="02020603050405020304" pitchFamily="18" charset="0"/>
              </a:rPr>
              <a:t>Spot </a:t>
            </a:r>
            <a:r>
              <a:rPr lang="en-US" sz="1100" dirty="0" smtClean="0">
                <a:latin typeface="Times New Roman" panose="02020603050405020304" pitchFamily="18" charset="0"/>
                <a:cs typeface="Times New Roman" panose="02020603050405020304" pitchFamily="18" charset="0"/>
              </a:rPr>
              <a:t>Registration : November 13 2025</a:t>
            </a:r>
            <a:endParaRPr lang="en-US" sz="1100" b="1"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 xmlns:a16="http://schemas.microsoft.com/office/drawing/2014/main" id="{000CCD10-D6B5-4B69-BDFA-7FAD3391547B}"/>
              </a:ext>
            </a:extLst>
          </p:cNvPr>
          <p:cNvSpPr txBox="1"/>
          <p:nvPr/>
        </p:nvSpPr>
        <p:spPr>
          <a:xfrm>
            <a:off x="7392145" y="5636326"/>
            <a:ext cx="3888432" cy="1092607"/>
          </a:xfrm>
          <a:prstGeom prst="rect">
            <a:avLst/>
          </a:prstGeom>
          <a:noFill/>
        </p:spPr>
        <p:txBody>
          <a:bodyPr wrap="square" rtlCol="0">
            <a:spAutoFit/>
          </a:bodyPr>
          <a:lstStyle/>
          <a:p>
            <a:pPr algn="ctr">
              <a:lnSpc>
                <a:spcPts val="1300"/>
              </a:lnSpc>
            </a:pPr>
            <a:r>
              <a:rPr lang="en-IN" sz="1200" dirty="0">
                <a:hlinkClick r:id="rId4"/>
              </a:rPr>
              <a:t>https://</a:t>
            </a:r>
            <a:r>
              <a:rPr lang="en-IN" sz="1200" dirty="0" smtClean="0">
                <a:hlinkClick r:id="rId4"/>
              </a:rPr>
              <a:t>nursingsummit.nursingconference.com/registration.php</a:t>
            </a:r>
            <a:endParaRPr lang="en-IN" sz="1200" dirty="0" smtClean="0"/>
          </a:p>
          <a:p>
            <a:pPr algn="ctr">
              <a:lnSpc>
                <a:spcPts val="1300"/>
              </a:lnSpc>
            </a:pPr>
            <a:endParaRPr lang="en-IN" sz="1200" dirty="0" smtClean="0"/>
          </a:p>
          <a:p>
            <a:pPr algn="ctr">
              <a:lnSpc>
                <a:spcPts val="1300"/>
              </a:lnSpc>
            </a:pPr>
            <a:endParaRPr lang="en-IN" sz="1200" dirty="0"/>
          </a:p>
          <a:p>
            <a:pPr algn="ctr">
              <a:lnSpc>
                <a:spcPts val="1300"/>
              </a:lnSpc>
            </a:pPr>
            <a:endParaRPr lang="en-IN" sz="1200" dirty="0"/>
          </a:p>
          <a:p>
            <a:pPr algn="ctr">
              <a:lnSpc>
                <a:spcPts val="1300"/>
              </a:lnSpc>
            </a:pPr>
            <a:endParaRPr lang="en-US" sz="1200" i="1" dirty="0">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 xmlns:a16="http://schemas.microsoft.com/office/drawing/2014/main" id="{400C8451-9201-4202-9D20-A30114E2EE29}"/>
              </a:ext>
            </a:extLst>
          </p:cNvPr>
          <p:cNvSpPr/>
          <p:nvPr/>
        </p:nvSpPr>
        <p:spPr>
          <a:xfrm rot="16200000">
            <a:off x="-1273063" y="2765314"/>
            <a:ext cx="5376436" cy="135053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 xmlns:a16="http://schemas.microsoft.com/office/drawing/2014/main" id="{BBBA1828-89D8-4527-B8E5-0B44A9FA77A6}"/>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REGISTRATIONS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 xmlns:a16="http://schemas.microsoft.com/office/drawing/2014/main" id="{2E1BAC5C-DCF8-412F-A2E8-15DB66DB6DB3}"/>
              </a:ext>
            </a:extLst>
          </p:cNvPr>
          <p:cNvSpPr/>
          <p:nvPr/>
        </p:nvSpPr>
        <p:spPr>
          <a:xfrm>
            <a:off x="5395726" y="941249"/>
            <a:ext cx="5376436" cy="906331"/>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ectangle 26">
            <a:extLst>
              <a:ext uri="{FF2B5EF4-FFF2-40B4-BE49-F238E27FC236}">
                <a16:creationId xmlns="" xmlns:a16="http://schemas.microsoft.com/office/drawing/2014/main" id="{B457BAB6-556C-4A7D-AE49-579CD4E25EEC}"/>
              </a:ext>
            </a:extLst>
          </p:cNvPr>
          <p:cNvSpPr/>
          <p:nvPr/>
        </p:nvSpPr>
        <p:spPr>
          <a:xfrm>
            <a:off x="5386080" y="1910267"/>
            <a:ext cx="5376436" cy="906331"/>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Rectangle 27">
            <a:extLst>
              <a:ext uri="{FF2B5EF4-FFF2-40B4-BE49-F238E27FC236}">
                <a16:creationId xmlns="" xmlns:a16="http://schemas.microsoft.com/office/drawing/2014/main" id="{3EFFF7C7-8900-4E65-BA71-B38D833DC535}"/>
              </a:ext>
            </a:extLst>
          </p:cNvPr>
          <p:cNvSpPr/>
          <p:nvPr/>
        </p:nvSpPr>
        <p:spPr>
          <a:xfrm>
            <a:off x="5375920" y="2862736"/>
            <a:ext cx="5376436" cy="906331"/>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a:extLst>
              <a:ext uri="{FF2B5EF4-FFF2-40B4-BE49-F238E27FC236}">
                <a16:creationId xmlns="" xmlns:a16="http://schemas.microsoft.com/office/drawing/2014/main" id="{63CDAB42-740E-4093-9412-9A8919B5DB9C}"/>
              </a:ext>
            </a:extLst>
          </p:cNvPr>
          <p:cNvSpPr txBox="1"/>
          <p:nvPr/>
        </p:nvSpPr>
        <p:spPr>
          <a:xfrm>
            <a:off x="5525824" y="989176"/>
            <a:ext cx="3880104" cy="810478"/>
          </a:xfrm>
          <a:prstGeom prst="rect">
            <a:avLst/>
          </a:prstGeom>
          <a:noFill/>
        </p:spPr>
        <p:txBody>
          <a:bodyPr wrap="square" rtlCol="0">
            <a:spAutoFit/>
          </a:bodyPr>
          <a:lstStyle/>
          <a:p>
            <a:pPr algn="l">
              <a:lnSpc>
                <a:spcPts val="1400"/>
              </a:lnSpc>
            </a:pPr>
            <a:r>
              <a:rPr lang="en-IN" sz="1000" b="0" i="0" u="none" strike="noStrike" baseline="0" dirty="0">
                <a:solidFill>
                  <a:schemeClr val="bg1"/>
                </a:solidFill>
                <a:latin typeface="Times New Roman" panose="02020603050405020304" pitchFamily="18" charset="0"/>
                <a:cs typeface="Times New Roman" panose="02020603050405020304" pitchFamily="18" charset="0"/>
              </a:rPr>
              <a:t>Only Registration: </a:t>
            </a:r>
            <a:r>
              <a:rPr lang="en-IN" sz="1000" b="1" i="0" u="none" strike="noStrike" baseline="0" dirty="0">
                <a:solidFill>
                  <a:schemeClr val="bg1"/>
                </a:solidFill>
                <a:latin typeface="Times New Roman" panose="02020603050405020304" pitchFamily="18" charset="0"/>
                <a:cs typeface="Times New Roman" panose="02020603050405020304" pitchFamily="18" charset="0"/>
              </a:rPr>
              <a:t>$ </a:t>
            </a:r>
            <a:r>
              <a:rPr lang="en-IN" sz="1000" b="1" i="0" u="none" strike="noStrike" baseline="0" dirty="0" smtClean="0">
                <a:solidFill>
                  <a:schemeClr val="bg1"/>
                </a:solidFill>
                <a:latin typeface="Times New Roman" panose="02020603050405020304" pitchFamily="18" charset="0"/>
                <a:cs typeface="Times New Roman" panose="02020603050405020304" pitchFamily="18" charset="0"/>
              </a:rPr>
              <a:t>899</a:t>
            </a:r>
            <a:endParaRPr lang="en-IN"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1299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1399</a:t>
            </a:r>
          </a:p>
          <a:p>
            <a:pPr algn="l">
              <a:lnSpc>
                <a:spcPts val="1400"/>
              </a:lnSpc>
            </a:pPr>
            <a:r>
              <a:rPr lang="en-US" sz="1000" i="0" u="none" strike="noStrike" baseline="0" dirty="0" smtClean="0">
                <a:solidFill>
                  <a:schemeClr val="bg1"/>
                </a:solidFill>
                <a:latin typeface="Times New Roman" panose="02020603050405020304" pitchFamily="18" charset="0"/>
                <a:cs typeface="Times New Roman" panose="02020603050405020304" pitchFamily="18" charset="0"/>
              </a:rPr>
              <a:t>Package C (Registration + Manuscript</a:t>
            </a:r>
            <a:r>
              <a:rPr lang="en-US" sz="1000" i="0" u="none" strike="noStrike" dirty="0" smtClean="0">
                <a:solidFill>
                  <a:schemeClr val="bg1"/>
                </a:solidFill>
                <a:latin typeface="Times New Roman" panose="02020603050405020304" pitchFamily="18" charset="0"/>
                <a:cs typeface="Times New Roman" panose="02020603050405020304" pitchFamily="18" charset="0"/>
              </a:rPr>
              <a:t> Publication):    </a:t>
            </a:r>
            <a:r>
              <a:rPr lang="en-US" sz="1000" b="1" i="0" u="none" strike="noStrike" dirty="0" smtClean="0">
                <a:solidFill>
                  <a:schemeClr val="bg1"/>
                </a:solidFill>
                <a:latin typeface="Times New Roman" panose="02020603050405020304" pitchFamily="18" charset="0"/>
                <a:cs typeface="Times New Roman" panose="02020603050405020304" pitchFamily="18" charset="0"/>
              </a:rPr>
              <a:t>$ 1199</a:t>
            </a:r>
            <a:endParaRPr lang="en-US" sz="200" b="0"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 xmlns:a16="http://schemas.microsoft.com/office/drawing/2014/main" id="{4E552499-7958-4FC2-9912-1F22346C0361}"/>
              </a:ext>
            </a:extLst>
          </p:cNvPr>
          <p:cNvSpPr txBox="1"/>
          <p:nvPr/>
        </p:nvSpPr>
        <p:spPr>
          <a:xfrm>
            <a:off x="5540412" y="2053303"/>
            <a:ext cx="3865516" cy="630942"/>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Only Registration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smtClean="0">
                <a:solidFill>
                  <a:schemeClr val="bg1"/>
                </a:solidFill>
                <a:latin typeface="Times New Roman" panose="02020603050405020304" pitchFamily="18" charset="0"/>
                <a:cs typeface="Times New Roman" panose="02020603050405020304" pitchFamily="18" charset="0"/>
              </a:rPr>
              <a:t>8</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50</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smtClean="0">
                <a:solidFill>
                  <a:schemeClr val="bg1"/>
                </a:solidFill>
                <a:latin typeface="Times New Roman" panose="02020603050405020304" pitchFamily="18" charset="0"/>
                <a:cs typeface="Times New Roman" panose="02020603050405020304" pitchFamily="18" charset="0"/>
              </a:rPr>
              <a:t>124</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 </a:t>
            </a:r>
            <a:r>
              <a:rPr lang="en-US" sz="1000" b="1" dirty="0" smtClean="0">
                <a:solidFill>
                  <a:schemeClr val="bg1"/>
                </a:solidFill>
                <a:latin typeface="Times New Roman" panose="02020603050405020304" pitchFamily="18" charset="0"/>
                <a:cs typeface="Times New Roman" panose="02020603050405020304" pitchFamily="18" charset="0"/>
              </a:rPr>
              <a:t>134</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 xmlns:a16="http://schemas.microsoft.com/office/drawing/2014/main" id="{68281C76-59E4-4A55-BD1F-B728F717B61E}"/>
              </a:ext>
            </a:extLst>
          </p:cNvPr>
          <p:cNvSpPr txBox="1"/>
          <p:nvPr/>
        </p:nvSpPr>
        <p:spPr>
          <a:xfrm>
            <a:off x="5530252" y="2925423"/>
            <a:ext cx="3903108" cy="810478"/>
          </a:xfrm>
          <a:prstGeom prst="rect">
            <a:avLst/>
          </a:prstGeom>
          <a:noFill/>
        </p:spPr>
        <p:txBody>
          <a:bodyPr wrap="square" rtlCol="0">
            <a:spAutoFit/>
          </a:bodyPr>
          <a:lstStyle/>
          <a:p>
            <a:pPr algn="l">
              <a:lnSpc>
                <a:spcPts val="1400"/>
              </a:lnSpc>
            </a:pP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Only</a:t>
            </a:r>
            <a:r>
              <a:rPr lang="en-US" sz="1000" b="1" i="0" u="none" strike="noStrike" dirty="0" smtClean="0">
                <a:solidFill>
                  <a:schemeClr val="bg1"/>
                </a:solidFill>
                <a:latin typeface="Times New Roman" panose="02020603050405020304" pitchFamily="18" charset="0"/>
                <a:cs typeface="Times New Roman" panose="02020603050405020304" pitchFamily="18" charset="0"/>
              </a:rPr>
              <a:t> Registration:    $ 499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smtClean="0">
                <a:solidFill>
                  <a:schemeClr val="bg1"/>
                </a:solidFill>
                <a:latin typeface="Times New Roman" panose="02020603050405020304" pitchFamily="18" charset="0"/>
                <a:cs typeface="Times New Roman" panose="02020603050405020304" pitchFamily="18" charset="0"/>
              </a:rPr>
              <a:t>Student </a:t>
            </a:r>
            <a:r>
              <a:rPr lang="en-US" sz="1000" b="0" i="0" u="none" strike="noStrike" baseline="0" dirty="0">
                <a:solidFill>
                  <a:schemeClr val="bg1"/>
                </a:solidFill>
                <a:latin typeface="Times New Roman" panose="02020603050405020304" pitchFamily="18" charset="0"/>
                <a:cs typeface="Times New Roman" panose="02020603050405020304" pitchFamily="18" charset="0"/>
              </a:rPr>
              <a:t>Delegate: </a:t>
            </a:r>
            <a:r>
              <a:rPr lang="en-US" sz="1000" b="0" i="0" u="none" strike="noStrike" baseline="0" dirty="0" smtClean="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a:t>
            </a:r>
            <a:r>
              <a:rPr lang="en-US" sz="1000" b="1" i="0" u="none" strike="noStrike" dirty="0" smtClean="0">
                <a:solidFill>
                  <a:schemeClr val="bg1"/>
                </a:solidFill>
                <a:latin typeface="Times New Roman" panose="02020603050405020304" pitchFamily="18" charset="0"/>
                <a:cs typeface="Times New Roman" panose="02020603050405020304" pitchFamily="18" charset="0"/>
              </a:rPr>
              <a:t> 39</a:t>
            </a:r>
            <a:r>
              <a:rPr lang="en-US" sz="1000" b="1" dirty="0" smtClean="0">
                <a:solidFill>
                  <a:schemeClr val="bg1"/>
                </a:solidFill>
                <a:latin typeface="Times New Roman" panose="02020603050405020304" pitchFamily="18" charset="0"/>
                <a:cs typeface="Times New Roman" panose="02020603050405020304" pitchFamily="18" charset="0"/>
              </a:rPr>
              <a:t>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E-poster</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                    $</a:t>
            </a:r>
            <a:r>
              <a:rPr lang="en-US" sz="1000" b="1" i="0" u="none" strike="noStrike" dirty="0" smtClean="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smtClean="0">
                <a:solidFill>
                  <a:schemeClr val="bg1"/>
                </a:solidFill>
                <a:latin typeface="Times New Roman" panose="02020603050405020304" pitchFamily="18" charset="0"/>
                <a:cs typeface="Times New Roman" panose="02020603050405020304" pitchFamily="18" charset="0"/>
              </a:rPr>
              <a:t>99</a:t>
            </a:r>
          </a:p>
          <a:p>
            <a:pPr algn="l">
              <a:lnSpc>
                <a:spcPts val="1400"/>
              </a:lnSpc>
            </a:pPr>
            <a:r>
              <a:rPr lang="en-US" sz="1000" b="1" dirty="0" smtClean="0">
                <a:solidFill>
                  <a:schemeClr val="bg1"/>
                </a:solidFill>
                <a:latin typeface="Times New Roman" panose="02020603050405020304" pitchFamily="18" charset="0"/>
                <a:cs typeface="Times New Roman" panose="02020603050405020304" pitchFamily="18" charset="0"/>
              </a:rPr>
              <a:t>Virtual Registration: $ 450 </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20275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2860</TotalTime>
  <Words>1702</Words>
  <Application>Microsoft Office PowerPoint</Application>
  <PresentationFormat>Custom</PresentationFormat>
  <Paragraphs>180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Brochure | Short Name</dc:title>
  <dc:creator>jatin Raman</dc:creator>
  <cp:lastModifiedBy>Vandana Gupta</cp:lastModifiedBy>
  <cp:revision>147</cp:revision>
  <dcterms:created xsi:type="dcterms:W3CDTF">2021-03-30T06:54:31Z</dcterms:created>
  <dcterms:modified xsi:type="dcterms:W3CDTF">2025-02-03T11:01:32Z</dcterms:modified>
</cp:coreProperties>
</file>