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78C8F"/>
    <a:srgbClr val="D4E4DD"/>
    <a:srgbClr val="A6C6B8"/>
    <a:srgbClr val="7DA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p:scale>
          <a:sx n="75" d="100"/>
          <a:sy n="75" d="100"/>
        </p:scale>
        <p:origin x="-540" y="-66"/>
      </p:cViewPr>
      <p:guideLst>
        <p:guide orient="horz" pos="2160"/>
        <p:guide pos="3840"/>
      </p:guideLst>
    </p:cSldViewPr>
  </p:slideViewPr>
  <p:notesTextViewPr>
    <p:cViewPr>
      <p:scale>
        <a:sx n="1" d="1"/>
        <a:sy n="1" d="1"/>
      </p:scale>
      <p:origin x="0" y="0"/>
    </p:cViewPr>
  </p:notesTextViewPr>
  <p:gridSpacing cx="111599" cy="1115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746BA-35D6-4C09-8D18-1F1443BC94F8}" type="datetimeFigureOut">
              <a:rPr lang="en-IN" smtClean="0"/>
              <a:t>17-08-2021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8D717-F638-41A4-8B91-E3FE0D9AF8C4}" type="slidenum">
              <a:rPr lang="en-IN" smtClean="0"/>
              <a:t>‹#›</a:t>
            </a:fld>
            <a:endParaRPr lang="en-IN"/>
          </a:p>
        </p:txBody>
      </p:sp>
    </p:spTree>
    <p:extLst>
      <p:ext uri="{BB962C8B-B14F-4D97-AF65-F5344CB8AC3E}">
        <p14:creationId xmlns:p14="http://schemas.microsoft.com/office/powerpoint/2010/main" val="39140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689EB5-375B-45B4-AAA0-6425050DE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B7B55BC4-FEFE-4253-9982-BF7318D30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3E599D4A-1EAA-4604-8350-5FBC500861A5}"/>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51A29056-A4F7-4A0E-BC4B-0BE766822A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A26CF44E-412E-4311-999B-FFEE781664E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32189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236143-3540-47A3-AE72-2FE9B0E814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40959FE4-10FA-412F-9283-5F40E713E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26DF18A9-B6DE-4362-A19D-37A74B8E742A}"/>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8A917D73-9C0C-4198-AEC4-0F81FE3051E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A4B7A6AE-0BC0-4DE2-A645-35BDBDC1EEA5}"/>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2878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246B59-D7E9-4666-94BA-6E1D1E06C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48773390-EEAE-4C29-AB67-E5029BA6A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015A3BBB-6770-4240-8D23-2F173700F7BD}"/>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A21BEC61-27E5-4C50-93AC-3754713A9D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1DFD39D9-0633-43F6-BE83-41B8DFEEE27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4879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2D5245-7C03-4A08-AED9-AAA476A910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A8B2FFF5-C08D-4610-ACEC-5342C391E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9E1D7514-9A92-4F76-AE6E-742284B3D9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894FA9A1-555F-4D46-9E9C-D5B38FEDCC66}"/>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6" name="Footer Placeholder 5">
            <a:extLst>
              <a:ext uri="{FF2B5EF4-FFF2-40B4-BE49-F238E27FC236}">
                <a16:creationId xmlns="" xmlns:a16="http://schemas.microsoft.com/office/drawing/2014/main" id="{DBFE416C-69C0-4011-ACA9-EFE11B3565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FBAB878D-3E03-44AB-AF7E-BC29EA4A6067}"/>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910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BB1D04-6B4C-4D98-958F-27C38C07213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F38E9C36-74EF-4136-94A3-C9BADAC48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26B94B2-05A9-4D70-965A-057255CAF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CBDB8D3E-9E6C-4F4E-85A7-1920DA8E0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461FEB98-E2A7-4DEF-AB7D-DC1E32305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34290C52-4EF9-48EB-B185-1B8A86E85013}"/>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8" name="Footer Placeholder 7">
            <a:extLst>
              <a:ext uri="{FF2B5EF4-FFF2-40B4-BE49-F238E27FC236}">
                <a16:creationId xmlns="" xmlns:a16="http://schemas.microsoft.com/office/drawing/2014/main" id="{3B308B43-5D7B-4F07-9620-59736AB07E0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CB724E9A-A485-4586-BFFA-20A73742FD3C}"/>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4499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83C5E0-EA79-4737-A39C-A23937DABE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591FE31A-F134-490B-BEBB-72207D119FD9}"/>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4" name="Footer Placeholder 3">
            <a:extLst>
              <a:ext uri="{FF2B5EF4-FFF2-40B4-BE49-F238E27FC236}">
                <a16:creationId xmlns="" xmlns:a16="http://schemas.microsoft.com/office/drawing/2014/main" id="{EB46C18D-F881-41CD-9C07-26FB17F7DE5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E2A0EE03-F2CF-42D9-9BE6-3E961C1C1D6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9831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0D2DD32-56B8-4666-A832-CFCBE91F37B6}"/>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3" name="Footer Placeholder 2">
            <a:extLst>
              <a:ext uri="{FF2B5EF4-FFF2-40B4-BE49-F238E27FC236}">
                <a16:creationId xmlns="" xmlns:a16="http://schemas.microsoft.com/office/drawing/2014/main" id="{2DB8511C-811E-4954-8138-B0B9D143394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59618B0E-15B4-4778-B9D2-EF4E75F7BABA}"/>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07071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E0B59C-1A7E-423B-A20B-3E67424D6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34F967B2-DD96-4D4B-A7FA-F6B550E08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7B52EE5A-B667-4576-BBDD-E1D1CB2AB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3D29944A-3027-449A-B4DB-FE04ECF5BA61}"/>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6" name="Footer Placeholder 5">
            <a:extLst>
              <a:ext uri="{FF2B5EF4-FFF2-40B4-BE49-F238E27FC236}">
                <a16:creationId xmlns="" xmlns:a16="http://schemas.microsoft.com/office/drawing/2014/main" id="{C9B58DD1-6F85-4326-A33A-CDECABD5191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C202F456-2455-4A85-AF4D-A9DFB78552E8}"/>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1856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41454A-4280-40AE-AE58-7B031872D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AEFD9D71-92FF-4B67-AA91-559DCD92D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CAAAFB94-8EB7-476B-8CD9-811C9C817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948F27A-05DB-4B53-A44F-378DDC7AE2C2}"/>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6" name="Footer Placeholder 5">
            <a:extLst>
              <a:ext uri="{FF2B5EF4-FFF2-40B4-BE49-F238E27FC236}">
                <a16:creationId xmlns="" xmlns:a16="http://schemas.microsoft.com/office/drawing/2014/main" id="{1643B35B-A642-4810-B2D0-4F9FF9141E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2962B167-FF9A-41D3-80EB-C0EDD16065AF}"/>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384637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79B831-C9D5-4D50-BD52-A09D636B33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2A1D477A-C840-40A7-93C0-02AD5C6CE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F124FF77-092B-4A9D-B04C-E5FC622617EF}"/>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AC296580-6088-4D87-B852-B634E45ECC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87DE04B-EB4F-493E-8008-88D9DDC1C75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82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0C94054-DBDE-4B7B-887F-957377DF91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0AB41612-E9D1-45B8-9181-2C0737A7D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4ECCEFC9-305C-4A61-8D8B-80734628EE2B}"/>
              </a:ext>
            </a:extLst>
          </p:cNvPr>
          <p:cNvSpPr>
            <a:spLocks noGrp="1"/>
          </p:cNvSpPr>
          <p:nvPr>
            <p:ph type="dt" sz="half" idx="10"/>
          </p:nvPr>
        </p:nvSpPr>
        <p:spPr/>
        <p:txBody>
          <a:body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016BCF71-43C4-4A1E-A389-773EF12A7A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5DFCA55-3AB2-4F59-835D-B67CAED890D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76953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1A738D7-6948-42ED-96F4-C7C0964F3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976C37FF-AD4A-4A21-A790-05731276D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BE1FF2CA-2C19-4425-93DC-F433D857E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3379F-9E67-4A30-954F-EEA30DD5667B}" type="datetimeFigureOut">
              <a:rPr lang="en-IN" smtClean="0"/>
              <a:t>17-08-2021</a:t>
            </a:fld>
            <a:endParaRPr lang="en-IN"/>
          </a:p>
        </p:txBody>
      </p:sp>
      <p:sp>
        <p:nvSpPr>
          <p:cNvPr id="5" name="Footer Placeholder 4">
            <a:extLst>
              <a:ext uri="{FF2B5EF4-FFF2-40B4-BE49-F238E27FC236}">
                <a16:creationId xmlns="" xmlns:a16="http://schemas.microsoft.com/office/drawing/2014/main" id="{1BBCD4DC-DCF1-408B-9594-6D0EB9C16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9326D20F-1B46-4522-8331-05D488B938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39A5A-6CEC-4206-824D-015DF6D0E2C1}" type="slidenum">
              <a:rPr lang="en-IN" smtClean="0"/>
              <a:t>‹#›</a:t>
            </a:fld>
            <a:endParaRPr lang="en-IN"/>
          </a:p>
        </p:txBody>
      </p:sp>
    </p:spTree>
    <p:extLst>
      <p:ext uri="{BB962C8B-B14F-4D97-AF65-F5344CB8AC3E}">
        <p14:creationId xmlns:p14="http://schemas.microsoft.com/office/powerpoint/2010/main" val="904983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png"/><Relationship Id="rId7"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www.longdom.org/hiv-current-research.html" TargetMode="External"/><Relationship Id="rId5" Type="http://schemas.openxmlformats.org/officeDocument/2006/relationships/hyperlink" Target="https://www.longdom.org/vaccines-vaccination.html" TargetMode="External"/><Relationship Id="rId4" Type="http://schemas.openxmlformats.org/officeDocument/2006/relationships/hyperlink" Target="https://www.longdom.org/virology-mycology.html" TargetMode="External"/><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A03EDB9D-E56F-4D83-A561-DA41998A4964}"/>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 xmlns:a16="http://schemas.microsoft.com/office/drawing/2014/main" id="{2FEE1D79-99DB-45E5-816A-27D98C91CCCD}"/>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r>
              <a:rPr lang="en-IN" sz="3200" dirty="0" smtClean="0">
                <a:solidFill>
                  <a:schemeClr val="bg1"/>
                </a:solidFill>
                <a:latin typeface="Times New Roman" pitchFamily="18" charset="0"/>
                <a:cs typeface="Times New Roman" pitchFamily="18" charset="0"/>
              </a:rPr>
              <a:t>VIROLOGY 2022</a:t>
            </a:r>
            <a:endParaRPr lang="en-IN" sz="3200" dirty="0">
              <a:solidFill>
                <a:schemeClr val="bg1"/>
              </a:solidFill>
              <a:latin typeface="Times New Roman" pitchFamily="18" charset="0"/>
              <a:cs typeface="Times New Roman" pitchFamily="18" charset="0"/>
            </a:endParaRPr>
          </a:p>
        </p:txBody>
      </p:sp>
      <p:sp>
        <p:nvSpPr>
          <p:cNvPr id="8" name="Rectangle 7">
            <a:extLst>
              <a:ext uri="{FF2B5EF4-FFF2-40B4-BE49-F238E27FC236}">
                <a16:creationId xmlns="" xmlns:a16="http://schemas.microsoft.com/office/drawing/2014/main" id="{E8EC1BFB-B182-43EC-AB60-891225EE92DB}"/>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 xmlns:a16="http://schemas.microsoft.com/office/drawing/2014/main" id="{16FAD093-798A-41AE-BF6F-33092771634A}"/>
              </a:ext>
            </a:extLst>
          </p:cNvPr>
          <p:cNvSpPr/>
          <p:nvPr/>
        </p:nvSpPr>
        <p:spPr>
          <a:xfrm>
            <a:off x="1408841" y="1420218"/>
            <a:ext cx="5245153" cy="4017564"/>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a:extLst>
              <a:ext uri="{FF2B5EF4-FFF2-40B4-BE49-F238E27FC236}">
                <a16:creationId xmlns="" xmlns:a16="http://schemas.microsoft.com/office/drawing/2014/main" id="{A95F3306-4B09-483C-A8A9-AD2DD133D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29" y="324388"/>
            <a:ext cx="2262711" cy="248519"/>
          </a:xfrm>
          <a:prstGeom prst="rect">
            <a:avLst/>
          </a:prstGeom>
        </p:spPr>
      </p:pic>
      <p:sp>
        <p:nvSpPr>
          <p:cNvPr id="12" name="TextBox 11">
            <a:extLst>
              <a:ext uri="{FF2B5EF4-FFF2-40B4-BE49-F238E27FC236}">
                <a16:creationId xmlns="" xmlns:a16="http://schemas.microsoft.com/office/drawing/2014/main" id="{1073964B-B42A-41DD-B878-AC366F6BB7C5}"/>
              </a:ext>
            </a:extLst>
          </p:cNvPr>
          <p:cNvSpPr txBox="1"/>
          <p:nvPr/>
        </p:nvSpPr>
        <p:spPr>
          <a:xfrm>
            <a:off x="90625" y="5884178"/>
            <a:ext cx="4575559" cy="700000"/>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virologycongress@meetingnexpo.com</a:t>
            </a:r>
          </a:p>
          <a:p>
            <a:pPr>
              <a:lnSpc>
                <a:spcPct val="150000"/>
              </a:lnSpc>
            </a:pPr>
            <a:r>
              <a:rPr lang="en-IN" sz="1400" b="1"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400" b="1" dirty="0">
                <a:solidFill>
                  <a:schemeClr val="bg2">
                    <a:lumMod val="25000"/>
                  </a:schemeClr>
                </a:solidFill>
                <a:latin typeface="Times New Roman" panose="02020603050405020304" pitchFamily="18" charset="0"/>
                <a:cs typeface="Times New Roman" panose="02020603050405020304" pitchFamily="18" charset="0"/>
              </a:rPr>
              <a:t>: https://virology.infectiousconferences.com/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04A16476-98BC-43D6-92D1-26FF0194AFBF}"/>
              </a:ext>
            </a:extLst>
          </p:cNvPr>
          <p:cNvSpPr/>
          <p:nvPr/>
        </p:nvSpPr>
        <p:spPr>
          <a:xfrm>
            <a:off x="1188720" y="1178560"/>
            <a:ext cx="3568092" cy="4431796"/>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 xmlns:a16="http://schemas.microsoft.com/office/drawing/2014/main" id="{391E7C18-ABA5-42EC-B3BB-00197DC8942C}"/>
              </a:ext>
            </a:extLst>
          </p:cNvPr>
          <p:cNvSpPr txBox="1"/>
          <p:nvPr/>
        </p:nvSpPr>
        <p:spPr>
          <a:xfrm>
            <a:off x="1433022" y="1840928"/>
            <a:ext cx="5133556" cy="3016210"/>
          </a:xfrm>
          <a:prstGeom prst="rect">
            <a:avLst/>
          </a:prstGeom>
          <a:noFill/>
        </p:spPr>
        <p:txBody>
          <a:bodyPr wrap="square" rtlCol="0">
            <a:spAutoFit/>
          </a:bodyPr>
          <a:lstStyle/>
          <a:p>
            <a:pPr algn="ctr"/>
            <a:r>
              <a:rPr lang="en-US" sz="3600" dirty="0">
                <a:solidFill>
                  <a:schemeClr val="bg1"/>
                </a:solidFill>
                <a:latin typeface="Times New Roman" pitchFamily="18" charset="0"/>
                <a:cs typeface="Times New Roman" pitchFamily="18" charset="0"/>
              </a:rPr>
              <a:t>17</a:t>
            </a:r>
            <a:r>
              <a:rPr lang="en-US" sz="3600" baseline="30000" dirty="0">
                <a:solidFill>
                  <a:schemeClr val="bg1"/>
                </a:solidFill>
                <a:latin typeface="Times New Roman" pitchFamily="18" charset="0"/>
                <a:cs typeface="Times New Roman" pitchFamily="18" charset="0"/>
              </a:rPr>
              <a:t>th</a:t>
            </a:r>
            <a:r>
              <a:rPr lang="en-US" sz="3600" dirty="0">
                <a:solidFill>
                  <a:schemeClr val="bg1"/>
                </a:solidFill>
                <a:latin typeface="Times New Roman" pitchFamily="18" charset="0"/>
                <a:cs typeface="Times New Roman" pitchFamily="18" charset="0"/>
              </a:rPr>
              <a:t> World Congress on</a:t>
            </a:r>
          </a:p>
          <a:p>
            <a:pPr algn="ctr"/>
            <a:r>
              <a:rPr lang="en-US" sz="3600" dirty="0">
                <a:solidFill>
                  <a:schemeClr val="bg1"/>
                </a:solidFill>
                <a:latin typeface="Times New Roman" pitchFamily="18" charset="0"/>
                <a:cs typeface="Times New Roman" pitchFamily="18" charset="0"/>
              </a:rPr>
              <a:t>Virology, Emerging Diseases &amp; Vaccines</a:t>
            </a:r>
          </a:p>
          <a:p>
            <a:pPr algn="ctr"/>
            <a:r>
              <a:rPr lang="en-US" dirty="0">
                <a:solidFill>
                  <a:schemeClr val="bg1"/>
                </a:solidFill>
                <a:latin typeface="Times New Roman" pitchFamily="18" charset="0"/>
                <a:cs typeface="Times New Roman" pitchFamily="18" charset="0"/>
              </a:rPr>
              <a:t>February 23-24, 2022 </a:t>
            </a:r>
            <a:r>
              <a:rPr lang="en-US" b="1" dirty="0" smtClean="0">
                <a:solidFill>
                  <a:schemeClr val="bg1"/>
                </a:solidFill>
                <a:latin typeface="Times New Roman" panose="02020603050405020304" pitchFamily="18" charset="0"/>
                <a:cs typeface="Times New Roman" panose="02020603050405020304" pitchFamily="18" charset="0"/>
              </a:rPr>
              <a:t>| </a:t>
            </a:r>
            <a:r>
              <a:rPr lang="en-US" dirty="0">
                <a:solidFill>
                  <a:schemeClr val="bg1"/>
                </a:solidFill>
                <a:latin typeface="Times New Roman" pitchFamily="18" charset="0"/>
                <a:cs typeface="Times New Roman" pitchFamily="18" charset="0"/>
              </a:rPr>
              <a:t>Vienna, </a:t>
            </a:r>
            <a:r>
              <a:rPr lang="en-US" dirty="0" smtClean="0">
                <a:solidFill>
                  <a:schemeClr val="bg1"/>
                </a:solidFill>
                <a:latin typeface="Times New Roman" pitchFamily="18" charset="0"/>
                <a:cs typeface="Times New Roman" pitchFamily="18" charset="0"/>
              </a:rPr>
              <a:t>Austria</a:t>
            </a:r>
            <a:endParaRPr lang="en-US" sz="1600" b="1" dirty="0" smtClean="0">
              <a:solidFill>
                <a:schemeClr val="bg1"/>
              </a:solidFill>
              <a:latin typeface="Times New Roman" panose="02020603050405020304" pitchFamily="18" charset="0"/>
              <a:cs typeface="Times New Roman" panose="02020603050405020304" pitchFamily="18" charset="0"/>
            </a:endParaRPr>
          </a:p>
          <a:p>
            <a:pPr algn="ctr"/>
            <a:r>
              <a:rPr lang="en-US" sz="1600" b="1" dirty="0" smtClean="0">
                <a:solidFill>
                  <a:schemeClr val="bg1"/>
                </a:solidFill>
                <a:latin typeface="Times New Roman" panose="02020603050405020304" pitchFamily="18" charset="0"/>
                <a:cs typeface="Times New Roman" panose="02020603050405020304" pitchFamily="18" charset="0"/>
              </a:rPr>
              <a:t> </a:t>
            </a:r>
            <a:r>
              <a:rPr lang="en-US" sz="1600" b="1" i="0" u="none" strike="noStrike" baseline="0" dirty="0" smtClean="0">
                <a:solidFill>
                  <a:schemeClr val="bg1"/>
                </a:solidFill>
                <a:latin typeface="Times New Roman" panose="02020603050405020304" pitchFamily="18" charset="0"/>
                <a:cs typeface="Times New Roman" panose="02020603050405020304" pitchFamily="18" charset="0"/>
              </a:rPr>
              <a:t>Theme: </a:t>
            </a:r>
          </a:p>
          <a:p>
            <a:pPr algn="ctr"/>
            <a:r>
              <a:rPr lang="en-US" sz="1600" b="1" i="1" dirty="0" smtClean="0">
                <a:solidFill>
                  <a:schemeClr val="bg1"/>
                </a:solidFill>
                <a:latin typeface="Times New Roman" panose="02020603050405020304" pitchFamily="18" charset="0"/>
                <a:cs typeface="Times New Roman" panose="02020603050405020304" pitchFamily="18" charset="0"/>
              </a:rPr>
              <a:t>Increasing </a:t>
            </a:r>
            <a:r>
              <a:rPr lang="en-US" sz="1600" b="1" i="1" dirty="0">
                <a:solidFill>
                  <a:schemeClr val="bg1"/>
                </a:solidFill>
                <a:latin typeface="Times New Roman" panose="02020603050405020304" pitchFamily="18" charset="0"/>
                <a:cs typeface="Times New Roman" panose="02020603050405020304" pitchFamily="18" charset="0"/>
              </a:rPr>
              <a:t>e</a:t>
            </a:r>
            <a:r>
              <a:rPr lang="en-US" sz="1600" b="1" i="1" dirty="0" smtClean="0">
                <a:solidFill>
                  <a:schemeClr val="bg1"/>
                </a:solidFill>
                <a:latin typeface="Times New Roman" panose="02020603050405020304" pitchFamily="18" charset="0"/>
                <a:cs typeface="Times New Roman" panose="02020603050405020304" pitchFamily="18" charset="0"/>
              </a:rPr>
              <a:t>fficiency from oil and gas assets</a:t>
            </a:r>
            <a:endParaRPr lang="en-US" sz="1600" b="1" i="1" u="none" strike="noStrike" baseline="0" dirty="0" smtClean="0">
              <a:solidFill>
                <a:schemeClr val="bg1"/>
              </a:solidFill>
              <a:latin typeface="Times New Roman" panose="02020603050405020304" pitchFamily="18" charset="0"/>
              <a:cs typeface="Times New Roman" panose="02020603050405020304" pitchFamily="18" charset="0"/>
            </a:endParaRPr>
          </a:p>
          <a:p>
            <a:pPr algn="ctr"/>
            <a:endParaRPr lang="en-US" sz="1600" b="1" i="0" u="none" strike="noStrike" baseline="0" dirty="0" smtClean="0">
              <a:solidFill>
                <a:schemeClr val="bg1"/>
              </a:solidFill>
              <a:latin typeface="Times New Roman" panose="02020603050405020304" pitchFamily="18" charset="0"/>
              <a:cs typeface="Times New Roman" panose="02020603050405020304" pitchFamily="18" charset="0"/>
            </a:endParaRPr>
          </a:p>
          <a:p>
            <a:pPr algn="ctr"/>
            <a:endParaRPr lang="en-US" sz="1600" b="1" i="0" u="none" strike="noStrike" baseline="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145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3EC640F-4B8F-4B57-B2B4-82F353E19172}"/>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 xmlns:a16="http://schemas.microsoft.com/office/drawing/2014/main" id="{FAC754E5-2527-4E67-AF45-57D98DD1A2A3}"/>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 xmlns:a16="http://schemas.microsoft.com/office/drawing/2014/main" id="{91DD332D-6C53-418B-9818-34F74D01B2F4}"/>
              </a:ext>
            </a:extLst>
          </p:cNvPr>
          <p:cNvSpPr txBox="1"/>
          <p:nvPr/>
        </p:nvSpPr>
        <p:spPr>
          <a:xfrm>
            <a:off x="1074045" y="1636861"/>
            <a:ext cx="10277590" cy="3231654"/>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r>
              <a:rPr lang="en-US" sz="1200" dirty="0" smtClean="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r>
              <a:rPr lang="en-US" sz="1200" b="0" i="0" u="none" baseline="0" dirty="0" smtClean="0">
                <a:latin typeface="Times New Roman" panose="02020603050405020304" pitchFamily="18" charset="0"/>
                <a:cs typeface="Times New Roman" panose="02020603050405020304" pitchFamily="18" charset="0"/>
              </a:rPr>
              <a:t>Conference </a:t>
            </a:r>
            <a:r>
              <a:rPr lang="en-US" sz="1200" b="0" i="0" u="none" baseline="0" dirty="0">
                <a:latin typeface="Times New Roman" panose="02020603050405020304" pitchFamily="18" charset="0"/>
                <a:cs typeface="Times New Roman" panose="02020603050405020304" pitchFamily="18" charset="0"/>
              </a:rPr>
              <a:t>Series LLC LTD </a:t>
            </a:r>
            <a:r>
              <a:rPr lang="en-US" sz="1200" b="0" i="0" u="none" strike="noStrike" baseline="0" dirty="0">
                <a:latin typeface="Times New Roman" panose="02020603050405020304" pitchFamily="18" charset="0"/>
                <a:cs typeface="Times New Roman" panose="02020603050405020304" pitchFamily="18" charset="0"/>
              </a:rPr>
              <a:t>welcomes you to attend the </a:t>
            </a:r>
            <a:r>
              <a:rPr lang="en-US" sz="1200" b="1" dirty="0">
                <a:latin typeface="Times New Roman" pitchFamily="18" charset="0"/>
                <a:cs typeface="Times New Roman" pitchFamily="18" charset="0"/>
              </a:rPr>
              <a:t>17</a:t>
            </a:r>
            <a:r>
              <a:rPr lang="en-US" sz="1200" b="1" baseline="30000" dirty="0">
                <a:latin typeface="Times New Roman" pitchFamily="18" charset="0"/>
                <a:cs typeface="Times New Roman" pitchFamily="18" charset="0"/>
              </a:rPr>
              <a:t>th</a:t>
            </a:r>
            <a:r>
              <a:rPr lang="en-US" sz="1200" b="1" dirty="0">
                <a:latin typeface="Times New Roman" pitchFamily="18" charset="0"/>
                <a:cs typeface="Times New Roman" pitchFamily="18" charset="0"/>
              </a:rPr>
              <a:t> World Congress </a:t>
            </a:r>
            <a:r>
              <a:rPr lang="en-US" sz="1200" b="1" dirty="0" smtClean="0">
                <a:latin typeface="Times New Roman" pitchFamily="18" charset="0"/>
                <a:cs typeface="Times New Roman" pitchFamily="18" charset="0"/>
              </a:rPr>
              <a:t>on Virology</a:t>
            </a:r>
            <a:r>
              <a:rPr lang="en-US" sz="1200" b="1" dirty="0">
                <a:latin typeface="Times New Roman" pitchFamily="18" charset="0"/>
                <a:cs typeface="Times New Roman" pitchFamily="18" charset="0"/>
              </a:rPr>
              <a:t>, Emerging Diseases &amp; </a:t>
            </a:r>
            <a:r>
              <a:rPr lang="en-US" sz="1200" b="1" dirty="0" smtClean="0">
                <a:latin typeface="Times New Roman" pitchFamily="18" charset="0"/>
                <a:cs typeface="Times New Roman" pitchFamily="18" charset="0"/>
              </a:rPr>
              <a:t>Vaccines </a:t>
            </a:r>
            <a:r>
              <a:rPr lang="en-US" sz="1200" b="0" i="0" u="none" strike="noStrike" baseline="0" dirty="0" smtClean="0">
                <a:latin typeface="Times New Roman" panose="02020603050405020304" pitchFamily="18" charset="0"/>
                <a:cs typeface="Times New Roman" panose="02020603050405020304" pitchFamily="18" charset="0"/>
              </a:rPr>
              <a:t>which </a:t>
            </a:r>
            <a:r>
              <a:rPr lang="en-US" sz="1200" b="0" i="0" u="none" strike="noStrike" baseline="0" dirty="0">
                <a:latin typeface="Times New Roman" panose="02020603050405020304" pitchFamily="18" charset="0"/>
                <a:cs typeface="Times New Roman" panose="02020603050405020304" pitchFamily="18" charset="0"/>
              </a:rPr>
              <a:t>is going to be held </a:t>
            </a:r>
            <a:r>
              <a:rPr lang="en-US" sz="1200" b="1" i="0" u="none" strike="noStrike" baseline="0" dirty="0" smtClean="0">
                <a:latin typeface="Times New Roman" panose="02020603050405020304" pitchFamily="18" charset="0"/>
                <a:cs typeface="Times New Roman" panose="02020603050405020304" pitchFamily="18" charset="0"/>
              </a:rPr>
              <a:t>on </a:t>
            </a:r>
            <a:r>
              <a:rPr lang="en-US" sz="1200" b="1" dirty="0" smtClean="0">
                <a:latin typeface="Times New Roman" pitchFamily="18" charset="0"/>
                <a:cs typeface="Times New Roman" pitchFamily="18" charset="0"/>
              </a:rPr>
              <a:t>February </a:t>
            </a:r>
            <a:r>
              <a:rPr lang="en-US" sz="1200" b="1" dirty="0">
                <a:latin typeface="Times New Roman" pitchFamily="18" charset="0"/>
                <a:cs typeface="Times New Roman" pitchFamily="18" charset="0"/>
              </a:rPr>
              <a:t>23-24, 2022 </a:t>
            </a:r>
            <a:r>
              <a:rPr lang="en-US" sz="1200" dirty="0">
                <a:latin typeface="Times New Roman" pitchFamily="18" charset="0"/>
                <a:cs typeface="Times New Roman" pitchFamily="18" charset="0"/>
              </a:rPr>
              <a:t>Vienna, </a:t>
            </a:r>
            <a:r>
              <a:rPr lang="en-US" sz="1200" dirty="0" smtClean="0">
                <a:latin typeface="Times New Roman" pitchFamily="18" charset="0"/>
                <a:cs typeface="Times New Roman" pitchFamily="18" charset="0"/>
              </a:rPr>
              <a:t>Austria</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a:latin typeface="Times New Roman" panose="02020603050405020304" pitchFamily="18" charset="0"/>
                <a:cs typeface="Times New Roman" panose="02020603050405020304" pitchFamily="18" charset="0"/>
              </a:rPr>
              <a:t>We cordially invite all the participants who are interested in sharing their knowledge and research in </a:t>
            </a:r>
            <a:r>
              <a:rPr lang="en-US" sz="1200" b="0" i="0" u="none" strike="noStrike" baseline="0" dirty="0" smtClean="0">
                <a:latin typeface="Times New Roman" panose="02020603050405020304" pitchFamily="18" charset="0"/>
                <a:cs typeface="Times New Roman" panose="02020603050405020304" pitchFamily="18" charset="0"/>
              </a:rPr>
              <a:t>this area</a:t>
            </a:r>
            <a:r>
              <a:rPr lang="en-US" sz="1200" b="0" i="0" u="none" strike="noStrike"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t>
            </a:r>
            <a:r>
              <a:rPr lang="en-US" sz="1200" b="0"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smtClean="0">
                <a:latin typeface="Times New Roman" panose="02020603050405020304" pitchFamily="18" charset="0"/>
                <a:cs typeface="Times New Roman" panose="02020603050405020304" pitchFamily="18" charset="0"/>
              </a:rPr>
              <a:t>Virology</a:t>
            </a:r>
            <a:r>
              <a:rPr lang="en-US" sz="1200" b="1" i="0" u="none" strike="noStrike" dirty="0" smtClean="0">
                <a:latin typeface="Times New Roman" panose="02020603050405020304" pitchFamily="18" charset="0"/>
                <a:cs typeface="Times New Roman" panose="02020603050405020304" pitchFamily="18" charset="0"/>
              </a:rPr>
              <a:t> 2022 </a:t>
            </a:r>
            <a:r>
              <a:rPr lang="en-US" sz="1200" b="0" i="0" u="none" strike="noStrike" baseline="0" dirty="0" smtClean="0">
                <a:latin typeface="Times New Roman" panose="02020603050405020304" pitchFamily="18" charset="0"/>
                <a:cs typeface="Times New Roman" panose="02020603050405020304" pitchFamily="18" charset="0"/>
              </a:rPr>
              <a:t>anticipates </a:t>
            </a:r>
            <a:r>
              <a:rPr lang="en-US" sz="1200" b="0" i="0" u="none" strike="noStrike" baseline="0" dirty="0">
                <a:latin typeface="Times New Roman" panose="02020603050405020304" pitchFamily="18" charset="0"/>
                <a:cs typeface="Times New Roman" panose="02020603050405020304" pitchFamily="18" charset="0"/>
              </a:rPr>
              <a:t>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smtClean="0">
                <a:latin typeface="Times New Roman" panose="02020603050405020304" pitchFamily="18" charset="0"/>
                <a:cs typeface="Times New Roman" panose="02020603050405020304" pitchFamily="18" charset="0"/>
              </a:rPr>
              <a:t>“</a:t>
            </a:r>
            <a:r>
              <a:rPr lang="en-US" sz="1200" b="1" i="1" dirty="0" smtClean="0">
                <a:latin typeface="Times New Roman" panose="02020603050405020304" pitchFamily="18" charset="0"/>
                <a:cs typeface="Times New Roman" panose="02020603050405020304" pitchFamily="18" charset="0"/>
              </a:rPr>
              <a:t>protection against viruses and emerging disease</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a:latin typeface="Times New Roman" panose="02020603050405020304" pitchFamily="18" charset="0"/>
                <a:cs typeface="Times New Roman" panose="02020603050405020304" pitchFamily="18" charset="0"/>
              </a:rPr>
              <a:t>As the premier event, we have developed a program with your </a:t>
            </a:r>
            <a:r>
              <a:rPr lang="en-IN" sz="1200" b="0" i="0" u="none" strike="noStrike" baseline="0" dirty="0">
                <a:latin typeface="Times New Roman" panose="02020603050405020304" pitchFamily="18" charset="0"/>
                <a:cs typeface="Times New Roman" panose="02020603050405020304" pitchFamily="18" charset="0"/>
              </a:rPr>
              <a:t>interests in mind.</a:t>
            </a:r>
          </a:p>
          <a:p>
            <a:pPr algn="just"/>
            <a:r>
              <a:rPr lang="en-US" sz="1200" b="0" i="0" u="none" strike="noStrike" baseline="0" dirty="0">
                <a:latin typeface="Times New Roman" panose="02020603050405020304" pitchFamily="18" charset="0"/>
                <a:cs typeface="Times New Roman" panose="02020603050405020304" pitchFamily="18" charset="0"/>
              </a:rPr>
              <a:t> </a:t>
            </a:r>
          </a:p>
          <a:p>
            <a:pPr algn="just"/>
            <a:r>
              <a:rPr lang="en-US" sz="1200" b="0" i="0" u="none" strike="noStrike" baseline="0" dirty="0" smtClean="0">
                <a:latin typeface="Times New Roman" panose="02020603050405020304" pitchFamily="18" charset="0"/>
                <a:cs typeface="Times New Roman" panose="02020603050405020304" pitchFamily="18" charset="0"/>
              </a:rPr>
              <a:t>We </a:t>
            </a:r>
            <a:r>
              <a:rPr lang="en-US" sz="1200" b="0" i="0" u="none" strike="noStrike" baseline="0" dirty="0">
                <a:latin typeface="Times New Roman" panose="02020603050405020304" pitchFamily="18" charset="0"/>
                <a:cs typeface="Times New Roman" panose="02020603050405020304" pitchFamily="18" charset="0"/>
              </a:rPr>
              <a:t>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 the </a:t>
            </a:r>
            <a:r>
              <a:rPr lang="en-US" sz="1200" b="1" i="0" u="none" strike="noStrike" baseline="0" dirty="0" smtClean="0">
                <a:latin typeface="Times New Roman" panose="02020603050405020304" pitchFamily="18" charset="0"/>
                <a:cs typeface="Times New Roman" panose="02020603050405020304" pitchFamily="18" charset="0"/>
              </a:rPr>
              <a:t>VIROLOGY</a:t>
            </a:r>
            <a:r>
              <a:rPr lang="en-US" sz="1200" b="1" i="0" u="none" strike="noStrike" dirty="0" smtClean="0">
                <a:latin typeface="Times New Roman" panose="02020603050405020304" pitchFamily="18" charset="0"/>
                <a:cs typeface="Times New Roman" panose="02020603050405020304" pitchFamily="18" charset="0"/>
              </a:rPr>
              <a:t> 2022 </a:t>
            </a:r>
            <a:r>
              <a:rPr lang="en-US" sz="1200" b="0" i="0" u="none" strike="noStrike" baseline="0" dirty="0" smtClean="0">
                <a:latin typeface="Times New Roman" panose="02020603050405020304" pitchFamily="18" charset="0"/>
                <a:cs typeface="Times New Roman" panose="02020603050405020304" pitchFamily="18" charset="0"/>
              </a:rPr>
              <a:t>to </a:t>
            </a:r>
            <a:r>
              <a:rPr lang="en-US" sz="1200" b="0" i="0" u="none" strike="noStrike" baseline="0" dirty="0">
                <a:latin typeface="Times New Roman" panose="02020603050405020304" pitchFamily="18" charset="0"/>
                <a:cs typeface="Times New Roman" panose="02020603050405020304" pitchFamily="18" charset="0"/>
              </a:rPr>
              <a:t>network with your peers, exchange expertise and experiences, and arm yourself with the latest information to take your department to the next level. We look forward to personally welcoming you to </a:t>
            </a:r>
            <a:r>
              <a:rPr lang="en-US" sz="1200" b="0" i="0" u="none" strike="noStrike" baseline="0" dirty="0" smtClean="0">
                <a:latin typeface="Times New Roman" panose="02020603050405020304" pitchFamily="18" charset="0"/>
                <a:cs typeface="Times New Roman" panose="02020603050405020304" pitchFamily="18" charset="0"/>
              </a:rPr>
              <a:t>Conference</a:t>
            </a:r>
            <a:r>
              <a:rPr lang="en-US" sz="1200" b="0" i="0" u="none" strike="noStrike" dirty="0" smtClean="0">
                <a:latin typeface="Times New Roman" panose="02020603050405020304" pitchFamily="18" charset="0"/>
                <a:cs typeface="Times New Roman" panose="02020603050405020304" pitchFamily="18" charset="0"/>
              </a:rPr>
              <a:t> </a:t>
            </a:r>
            <a:r>
              <a:rPr lang="en-IN" sz="1200" b="0" i="0" u="none" strike="noStrike" baseline="0" dirty="0" smtClean="0">
                <a:latin typeface="Times New Roman" panose="02020603050405020304" pitchFamily="18" charset="0"/>
                <a:cs typeface="Times New Roman" panose="02020603050405020304" pitchFamily="18" charset="0"/>
              </a:rPr>
              <a:t>this</a:t>
            </a:r>
            <a:r>
              <a:rPr lang="en-IN" sz="1200" b="0" i="0" u="none" strike="noStrike" dirty="0" smtClean="0">
                <a:latin typeface="Times New Roman" panose="02020603050405020304" pitchFamily="18" charset="0"/>
                <a:cs typeface="Times New Roman" panose="02020603050405020304" pitchFamily="18" charset="0"/>
              </a:rPr>
              <a:t> </a:t>
            </a:r>
            <a:r>
              <a:rPr lang="en-IN" sz="1200" b="1" i="0" u="none" strike="noStrike" dirty="0" smtClean="0">
                <a:latin typeface="Times New Roman" panose="02020603050405020304" pitchFamily="18" charset="0"/>
                <a:cs typeface="Times New Roman" panose="02020603050405020304" pitchFamily="18" charset="0"/>
              </a:rPr>
              <a:t>FEBRUARY.</a:t>
            </a:r>
            <a:endParaRPr lang="en-IN" sz="1200" b="1"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a:t>
            </a:r>
            <a:r>
              <a:rPr lang="en-IN" sz="1200" b="0" i="0" u="none" strike="noStrike" baseline="0" dirty="0" smtClean="0">
                <a:latin typeface="Times New Roman" panose="02020603050405020304" pitchFamily="18" charset="0"/>
                <a:cs typeface="Times New Roman" panose="02020603050405020304" pitchFamily="18" charset="0"/>
              </a:rPr>
              <a:t>Committee</a:t>
            </a:r>
          </a:p>
          <a:p>
            <a:pPr algn="just"/>
            <a:r>
              <a:rPr lang="en-IN" sz="1200" b="1" dirty="0" smtClean="0">
                <a:latin typeface="Times New Roman" panose="02020603050405020304" pitchFamily="18" charset="0"/>
                <a:cs typeface="Times New Roman" panose="02020603050405020304" pitchFamily="18" charset="0"/>
              </a:rPr>
              <a:t>VIROLOGY 2022</a:t>
            </a:r>
            <a:endParaRPr lang="en-IN" sz="1200" b="0" i="0" u="none" strike="noStrike" baseline="0" dirty="0" smtClean="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 xmlns:a16="http://schemas.microsoft.com/office/drawing/2014/main" id="{A55D5466-2361-4841-AD2B-17B46C485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2" name="Rectangle 11">
            <a:extLst>
              <a:ext uri="{FF2B5EF4-FFF2-40B4-BE49-F238E27FC236}">
                <a16:creationId xmlns="" xmlns:a16="http://schemas.microsoft.com/office/drawing/2014/main" id="{96A43CEB-DA29-442C-B116-FD9075EA5901}"/>
              </a:ext>
            </a:extLst>
          </p:cNvPr>
          <p:cNvSpPr/>
          <p:nvPr/>
        </p:nvSpPr>
        <p:spPr>
          <a:xfrm>
            <a:off x="4756812" y="862223"/>
            <a:ext cx="2678376"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 xmlns:a16="http://schemas.microsoft.com/office/drawing/2014/main" id="{C916CB24-13D4-4528-BC62-FC1F725F9195}"/>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https://virology.infectiousconferences.com/</a:t>
            </a:r>
          </a:p>
        </p:txBody>
      </p:sp>
      <p:sp>
        <p:nvSpPr>
          <p:cNvPr id="7" name="TextBox 6">
            <a:extLst>
              <a:ext uri="{FF2B5EF4-FFF2-40B4-BE49-F238E27FC236}">
                <a16:creationId xmlns="" xmlns:a16="http://schemas.microsoft.com/office/drawing/2014/main" id="{78313F5C-A197-4CDB-B00F-D1AB38FEE400}"/>
              </a:ext>
            </a:extLst>
          </p:cNvPr>
          <p:cNvSpPr txBox="1"/>
          <p:nvPr/>
        </p:nvSpPr>
        <p:spPr>
          <a:xfrm>
            <a:off x="4756812" y="1000842"/>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INVITATION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78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59EF34B-BAC1-4435-9955-81BD1BEC80EC}"/>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0A3C116E-4E70-47AD-AFFB-AF06D0757511}"/>
              </a:ext>
            </a:extLst>
          </p:cNvPr>
          <p:cNvSpPr/>
          <p:nvPr/>
        </p:nvSpPr>
        <p:spPr>
          <a:xfrm>
            <a:off x="739248" y="73991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C635A89C-32E2-4454-A3F5-A72CBA298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 xmlns:a16="http://schemas.microsoft.com/office/drawing/2014/main" id="{93370F2E-5183-49A2-81B1-6AF7B783F67C}"/>
              </a:ext>
            </a:extLst>
          </p:cNvPr>
          <p:cNvSpPr/>
          <p:nvPr/>
        </p:nvSpPr>
        <p:spPr>
          <a:xfrm>
            <a:off x="4756812" y="902863"/>
            <a:ext cx="2678376" cy="557995"/>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 xmlns:a16="http://schemas.microsoft.com/office/drawing/2014/main" id="{10D3F208-0E0D-4E37-9222-5750FE77C35C}"/>
              </a:ext>
            </a:extLst>
          </p:cNvPr>
          <p:cNvSpPr txBox="1"/>
          <p:nvPr/>
        </p:nvSpPr>
        <p:spPr>
          <a:xfrm>
            <a:off x="4756812" y="1035567"/>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ABOUT US</a:t>
            </a:r>
            <a:endParaRPr lang="en-IN" sz="1400" b="1" spc="600"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 xmlns:a16="http://schemas.microsoft.com/office/drawing/2014/main" id="{A2F2CB8E-AFE2-4214-A52D-1C76834EF67C}"/>
              </a:ext>
            </a:extLst>
          </p:cNvPr>
          <p:cNvCxnSpPr>
            <a:cxnSpLocks/>
          </p:cNvCxnSpPr>
          <p:nvPr/>
        </p:nvCxnSpPr>
        <p:spPr>
          <a:xfrm flipH="1">
            <a:off x="1394460" y="1965606"/>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 xmlns:a16="http://schemas.microsoft.com/office/drawing/2014/main" id="{6BC8BBFE-59C8-43D5-A97C-075E2FD8AF98}"/>
              </a:ext>
            </a:extLst>
          </p:cNvPr>
          <p:cNvSpPr/>
          <p:nvPr/>
        </p:nvSpPr>
        <p:spPr>
          <a:xfrm>
            <a:off x="6040200" y="1911157"/>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a:extLst>
              <a:ext uri="{FF2B5EF4-FFF2-40B4-BE49-F238E27FC236}">
                <a16:creationId xmlns="" xmlns:a16="http://schemas.microsoft.com/office/drawing/2014/main" id="{9890E761-A1E7-4E03-801E-64ADDF0AB731}"/>
              </a:ext>
            </a:extLst>
          </p:cNvPr>
          <p:cNvSpPr/>
          <p:nvPr/>
        </p:nvSpPr>
        <p:spPr>
          <a:xfrm>
            <a:off x="6040200" y="2134355"/>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 xmlns:a16="http://schemas.microsoft.com/office/drawing/2014/main" id="{95B05DEC-1921-47E7-A9D1-7C5FC84A7C09}"/>
              </a:ext>
            </a:extLst>
          </p:cNvPr>
          <p:cNvCxnSpPr>
            <a:cxnSpLocks/>
          </p:cNvCxnSpPr>
          <p:nvPr/>
        </p:nvCxnSpPr>
        <p:spPr>
          <a:xfrm flipH="1">
            <a:off x="6145531" y="2190396"/>
            <a:ext cx="4640579"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 xmlns:a16="http://schemas.microsoft.com/office/drawing/2014/main" id="{6F1D466F-F18E-4F19-856D-FD57CFB456D2}"/>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Our International Open Access Journals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 xmlns:a16="http://schemas.microsoft.com/office/drawing/2014/main" id="{FC95510D-2F87-4300-9445-ED8A9E9149A0}"/>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latin typeface="Times New Roman" panose="02020603050405020304" pitchFamily="18" charset="0"/>
                <a:cs typeface="Times New Roman" panose="02020603050405020304" pitchFamily="18" charset="0"/>
              </a:rPr>
              <a:t>Salient Features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7AC0BCDB-9FF0-4EB1-A15D-3C0CEB38C6B3}"/>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 xmlns:a16="http://schemas.microsoft.com/office/drawing/2014/main" id="{F499A49F-9750-4415-89A6-03F2F36F5311}"/>
              </a:ext>
            </a:extLst>
          </p:cNvPr>
          <p:cNvSpPr txBox="1"/>
          <p:nvPr/>
        </p:nvSpPr>
        <p:spPr>
          <a:xfrm>
            <a:off x="6301740" y="2223811"/>
            <a:ext cx="4480560" cy="3593291"/>
          </a:xfrm>
          <a:prstGeom prst="rect">
            <a:avLst/>
          </a:prstGeom>
          <a:noFill/>
        </p:spPr>
        <p:txBody>
          <a:bodyPr wrap="square" rtlCol="0">
            <a:spAutoFit/>
          </a:bodyPr>
          <a:lstStyle/>
          <a:p>
            <a:pPr lvl="4">
              <a:lnSpc>
                <a:spcPts val="1300"/>
              </a:lnSpc>
            </a:pPr>
            <a:r>
              <a:rPr lang="en-US" sz="1000" b="1" dirty="0"/>
              <a:t>General Virology and Basic </a:t>
            </a:r>
            <a:r>
              <a:rPr lang="en-US" sz="1000" b="1" dirty="0" smtClean="0"/>
              <a:t>Science</a:t>
            </a:r>
          </a:p>
          <a:p>
            <a:pPr marL="171450" indent="-171450">
              <a:lnSpc>
                <a:spcPts val="1300"/>
              </a:lnSpc>
              <a:buFont typeface="Arial" panose="020B0604020202020204" pitchFamily="34" charset="0"/>
              <a:buChar char="•"/>
            </a:pPr>
            <a:r>
              <a:rPr lang="en-US" sz="1000" b="1" dirty="0" smtClean="0"/>
              <a:t>.</a:t>
            </a:r>
            <a:r>
              <a:rPr lang="en-US" sz="1000" b="1" dirty="0"/>
              <a:t>Viral Pathogenesis, Virulence and Latency  </a:t>
            </a:r>
            <a:r>
              <a:rPr lang="en-US" sz="1000" dirty="0"/>
              <a:t>   </a:t>
            </a:r>
            <a:endParaRPr lang="en-US" sz="1000" dirty="0" smtClean="0"/>
          </a:p>
          <a:p>
            <a:pPr marL="171450" indent="-171450">
              <a:lnSpc>
                <a:spcPts val="1300"/>
              </a:lnSpc>
              <a:buFont typeface="Arial" panose="020B0604020202020204" pitchFamily="34" charset="0"/>
              <a:buChar char="•"/>
            </a:pPr>
            <a:r>
              <a:rPr lang="en-US" sz="1000" b="1" dirty="0"/>
              <a:t>Viruses and </a:t>
            </a:r>
            <a:r>
              <a:rPr lang="en-US" sz="1000" b="1" dirty="0" smtClean="0"/>
              <a:t>Diseases</a:t>
            </a:r>
          </a:p>
          <a:p>
            <a:pPr marL="171450" indent="-171450">
              <a:lnSpc>
                <a:spcPts val="1300"/>
              </a:lnSpc>
              <a:buFont typeface="Arial" panose="020B0604020202020204" pitchFamily="34" charset="0"/>
              <a:buChar char="•"/>
            </a:pPr>
            <a:r>
              <a:rPr lang="en-US" sz="1000" b="1" dirty="0"/>
              <a:t>Therapeutic Approaches and Targets for Viral </a:t>
            </a:r>
            <a:r>
              <a:rPr lang="en-US" sz="1000" b="1" dirty="0" smtClean="0"/>
              <a:t>Infections</a:t>
            </a:r>
          </a:p>
          <a:p>
            <a:pPr marL="171450" indent="-171450">
              <a:lnSpc>
                <a:spcPts val="1300"/>
              </a:lnSpc>
              <a:buFont typeface="Arial" panose="020B0604020202020204" pitchFamily="34" charset="0"/>
              <a:buChar char="•"/>
            </a:pPr>
            <a:r>
              <a:rPr lang="en-US" sz="1000" b="1" dirty="0"/>
              <a:t>Viral </a:t>
            </a:r>
            <a:r>
              <a:rPr lang="en-US" sz="1000" b="1" dirty="0" smtClean="0"/>
              <a:t>Immunology</a:t>
            </a:r>
          </a:p>
          <a:p>
            <a:pPr marL="171450" indent="-171450">
              <a:lnSpc>
                <a:spcPts val="1300"/>
              </a:lnSpc>
              <a:buFont typeface="Arial" panose="020B0604020202020204" pitchFamily="34" charset="0"/>
              <a:buChar char="•"/>
            </a:pPr>
            <a:r>
              <a:rPr lang="en-US" sz="1000" b="1" dirty="0"/>
              <a:t>Global Epidemiology of HIV/AIDS, STDs, &amp; </a:t>
            </a:r>
            <a:r>
              <a:rPr lang="en-US" sz="1000" b="1" dirty="0" smtClean="0"/>
              <a:t>STIs</a:t>
            </a:r>
          </a:p>
          <a:p>
            <a:pPr marL="171450" indent="-171450">
              <a:lnSpc>
                <a:spcPts val="1300"/>
              </a:lnSpc>
              <a:buFont typeface="Arial" panose="020B0604020202020204" pitchFamily="34" charset="0"/>
              <a:buChar char="•"/>
            </a:pPr>
            <a:r>
              <a:rPr lang="en-US" sz="1000" b="1" dirty="0"/>
              <a:t>Current Focus in Virology </a:t>
            </a:r>
            <a:r>
              <a:rPr lang="en-US" sz="1000" b="1" dirty="0" smtClean="0"/>
              <a:t>Research</a:t>
            </a:r>
          </a:p>
          <a:p>
            <a:pPr marL="171450" indent="-171450">
              <a:lnSpc>
                <a:spcPts val="1300"/>
              </a:lnSpc>
              <a:buFont typeface="Arial" panose="020B0604020202020204" pitchFamily="34" charset="0"/>
              <a:buChar char="•"/>
            </a:pPr>
            <a:r>
              <a:rPr lang="en-US" sz="1000" b="1" dirty="0" smtClean="0"/>
              <a:t>Bacterial Virology</a:t>
            </a:r>
          </a:p>
          <a:p>
            <a:pPr marL="171450" indent="-171450">
              <a:lnSpc>
                <a:spcPts val="1300"/>
              </a:lnSpc>
              <a:buFont typeface="Arial" panose="020B0604020202020204" pitchFamily="34" charset="0"/>
              <a:buChar char="•"/>
            </a:pPr>
            <a:r>
              <a:rPr lang="en-US" sz="1000" b="1" dirty="0" smtClean="0"/>
              <a:t>Diagnostic </a:t>
            </a:r>
            <a:r>
              <a:rPr lang="en-US" sz="1000" b="1" dirty="0"/>
              <a:t>Virology &amp; Molecular </a:t>
            </a:r>
            <a:r>
              <a:rPr lang="en-US" sz="1000" b="1" dirty="0" smtClean="0"/>
              <a:t>Analysis</a:t>
            </a:r>
          </a:p>
          <a:p>
            <a:pPr marL="171450" indent="-171450">
              <a:lnSpc>
                <a:spcPts val="1300"/>
              </a:lnSpc>
              <a:buFont typeface="Arial" panose="020B0604020202020204" pitchFamily="34" charset="0"/>
              <a:buChar char="•"/>
            </a:pPr>
            <a:r>
              <a:rPr lang="en-US" sz="1000" b="1" dirty="0"/>
              <a:t>New Innovations in Viral </a:t>
            </a:r>
            <a:r>
              <a:rPr lang="en-US" sz="1000" b="1" dirty="0" smtClean="0"/>
              <a:t>Infections</a:t>
            </a:r>
          </a:p>
          <a:p>
            <a:pPr marL="171450" indent="-171450">
              <a:lnSpc>
                <a:spcPts val="1300"/>
              </a:lnSpc>
              <a:buFont typeface="Arial" panose="020B0604020202020204" pitchFamily="34" charset="0"/>
              <a:buChar char="•"/>
            </a:pPr>
            <a:r>
              <a:rPr lang="en-US" sz="1000" b="1" dirty="0"/>
              <a:t>Organ specific Cancer</a:t>
            </a:r>
            <a:r>
              <a:rPr lang="en-US" sz="1000" dirty="0"/>
              <a:t> </a:t>
            </a:r>
            <a:r>
              <a:rPr lang="en-US" sz="1000" b="1" dirty="0"/>
              <a:t>and Tumor </a:t>
            </a:r>
            <a:r>
              <a:rPr lang="en-US" sz="1000" b="1" dirty="0" smtClean="0"/>
              <a:t>virology</a:t>
            </a:r>
          </a:p>
          <a:p>
            <a:pPr marL="171450" indent="-171450">
              <a:lnSpc>
                <a:spcPts val="1300"/>
              </a:lnSpc>
              <a:buFont typeface="Arial" panose="020B0604020202020204" pitchFamily="34" charset="0"/>
              <a:buChar char="•"/>
            </a:pPr>
            <a:r>
              <a:rPr lang="en-US" sz="1000" dirty="0"/>
              <a:t> </a:t>
            </a:r>
            <a:r>
              <a:rPr lang="en-US" sz="1000" b="1" dirty="0"/>
              <a:t>Respiratory</a:t>
            </a:r>
            <a:r>
              <a:rPr lang="en-US" sz="1000" dirty="0"/>
              <a:t> </a:t>
            </a:r>
            <a:r>
              <a:rPr lang="en-US" sz="1000" b="1" dirty="0"/>
              <a:t>and Emerging/Re-emerging </a:t>
            </a:r>
            <a:r>
              <a:rPr lang="en-US" sz="1000" b="1" dirty="0" smtClean="0"/>
              <a:t>Viruses</a:t>
            </a:r>
          </a:p>
          <a:p>
            <a:pPr marL="171450" indent="-171450">
              <a:lnSpc>
                <a:spcPts val="1300"/>
              </a:lnSpc>
              <a:buFont typeface="Arial" panose="020B0604020202020204" pitchFamily="34" charset="0"/>
              <a:buChar char="•"/>
            </a:pPr>
            <a:r>
              <a:rPr lang="en-US" sz="1000" b="1" dirty="0"/>
              <a:t>Coronaviruses </a:t>
            </a:r>
            <a:r>
              <a:rPr lang="en-US" sz="1000" b="1" dirty="0" smtClean="0"/>
              <a:t>COVID-19</a:t>
            </a:r>
          </a:p>
          <a:p>
            <a:pPr marL="171450" indent="-171450">
              <a:lnSpc>
                <a:spcPts val="1300"/>
              </a:lnSpc>
              <a:buFont typeface="Arial" panose="020B0604020202020204" pitchFamily="34" charset="0"/>
              <a:buChar char="•"/>
            </a:pPr>
            <a:r>
              <a:rPr lang="en-US" sz="1000" b="1" dirty="0"/>
              <a:t>Human Vaccines - Infectious &amp; Non Infectious </a:t>
            </a:r>
            <a:r>
              <a:rPr lang="en-US" sz="1000" b="1" dirty="0" smtClean="0"/>
              <a:t>Diseases</a:t>
            </a:r>
          </a:p>
          <a:p>
            <a:pPr marL="171450" indent="-171450">
              <a:lnSpc>
                <a:spcPts val="1300"/>
              </a:lnSpc>
              <a:buFont typeface="Arial" panose="020B0604020202020204" pitchFamily="34" charset="0"/>
              <a:buChar char="•"/>
            </a:pPr>
            <a:r>
              <a:rPr lang="en-US" sz="1000" dirty="0"/>
              <a:t> </a:t>
            </a:r>
            <a:r>
              <a:rPr lang="en-US" sz="1000" b="1" dirty="0"/>
              <a:t>Vaccine Research &amp; </a:t>
            </a:r>
            <a:r>
              <a:rPr lang="en-US" sz="1000" b="1" dirty="0" smtClean="0"/>
              <a:t>Development</a:t>
            </a:r>
          </a:p>
          <a:p>
            <a:pPr marL="171450" indent="-171450">
              <a:lnSpc>
                <a:spcPts val="1300"/>
              </a:lnSpc>
              <a:buFont typeface="Arial" panose="020B0604020202020204" pitchFamily="34" charset="0"/>
              <a:buChar char="•"/>
            </a:pPr>
            <a:r>
              <a:rPr lang="en-US" sz="1000" b="1" dirty="0"/>
              <a:t> Next-Generation Vaccine Delivery </a:t>
            </a:r>
            <a:r>
              <a:rPr lang="en-US" sz="1000" b="1" dirty="0" smtClean="0"/>
              <a:t>Technologies</a:t>
            </a:r>
          </a:p>
          <a:p>
            <a:pPr marL="171450" indent="-171450">
              <a:lnSpc>
                <a:spcPts val="1300"/>
              </a:lnSpc>
              <a:buFont typeface="Arial" panose="020B0604020202020204" pitchFamily="34" charset="0"/>
              <a:buChar char="•"/>
            </a:pPr>
            <a:r>
              <a:rPr lang="en-US" sz="1000" b="1" dirty="0"/>
              <a:t>Vaccine Adjuvants    </a:t>
            </a:r>
            <a:endParaRPr lang="en-US" sz="1000" b="1" dirty="0" smtClean="0"/>
          </a:p>
          <a:p>
            <a:pPr marL="171450" indent="-171450">
              <a:lnSpc>
                <a:spcPts val="1300"/>
              </a:lnSpc>
              <a:buFont typeface="Arial" panose="020B0604020202020204" pitchFamily="34" charset="0"/>
              <a:buChar char="•"/>
            </a:pPr>
            <a:r>
              <a:rPr lang="en-US" sz="1000" dirty="0"/>
              <a:t> </a:t>
            </a:r>
            <a:r>
              <a:rPr lang="en-US" sz="1000" b="1" dirty="0"/>
              <a:t>Human Preventive &amp; Therapeutic </a:t>
            </a:r>
            <a:r>
              <a:rPr lang="en-US" sz="1000" b="1" dirty="0" smtClean="0"/>
              <a:t>Vaccines</a:t>
            </a:r>
          </a:p>
          <a:p>
            <a:pPr marL="171450" indent="-171450">
              <a:lnSpc>
                <a:spcPts val="1300"/>
              </a:lnSpc>
              <a:buFont typeface="Arial" panose="020B0604020202020204" pitchFamily="34" charset="0"/>
              <a:buChar char="•"/>
            </a:pPr>
            <a:r>
              <a:rPr lang="en-US" sz="1000" b="1" dirty="0"/>
              <a:t>Vaccines Safety &amp; </a:t>
            </a:r>
            <a:r>
              <a:rPr lang="en-US" sz="1000" b="1" dirty="0" err="1" smtClean="0"/>
              <a:t>Efficancy</a:t>
            </a:r>
            <a:endParaRPr lang="en-US" sz="1000" b="1" dirty="0" smtClean="0"/>
          </a:p>
          <a:p>
            <a:pPr marL="171450" indent="-171450">
              <a:lnSpc>
                <a:spcPts val="1300"/>
              </a:lnSpc>
              <a:buFont typeface="Arial" panose="020B0604020202020204" pitchFamily="34" charset="0"/>
              <a:buChar char="•"/>
            </a:pPr>
            <a:r>
              <a:rPr lang="en-US" sz="1000" dirty="0"/>
              <a:t> </a:t>
            </a:r>
            <a:r>
              <a:rPr lang="en-US" sz="1000" b="1" dirty="0"/>
              <a:t>Vaccines Business Development</a:t>
            </a:r>
            <a:endParaRPr lang="en-US" sz="1000" b="1" dirty="0" smtClean="0"/>
          </a:p>
          <a:p>
            <a:pPr marL="171450" indent="-171450">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 xmlns:a16="http://schemas.microsoft.com/office/drawing/2014/main" id="{92172F8B-7DFB-4801-BF5E-39C65F113F99}"/>
              </a:ext>
            </a:extLst>
          </p:cNvPr>
          <p:cNvCxnSpPr>
            <a:cxnSpLocks/>
          </p:cNvCxnSpPr>
          <p:nvPr/>
        </p:nvCxnSpPr>
        <p:spPr>
          <a:xfrm flipH="1">
            <a:off x="1390384" y="3796335"/>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 xmlns:a16="http://schemas.microsoft.com/office/drawing/2014/main" id="{92A8A485-E41F-45B2-AD85-14EF9832583F}"/>
              </a:ext>
            </a:extLst>
          </p:cNvPr>
          <p:cNvSpPr/>
          <p:nvPr/>
        </p:nvSpPr>
        <p:spPr>
          <a:xfrm>
            <a:off x="6041839" y="3741886"/>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 xmlns:a16="http://schemas.microsoft.com/office/drawing/2014/main" id="{07E737B2-F9CC-41DC-889E-A24EF47669DF}"/>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latin typeface="Times New Roman" panose="02020603050405020304" pitchFamily="18" charset="0"/>
                <a:cs typeface="Times New Roman" panose="02020603050405020304" pitchFamily="18" charset="0"/>
              </a:rPr>
              <a:t>Our International Scientific Conferences</a:t>
            </a:r>
            <a:endParaRPr lang="en-IN" sz="10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 xmlns:a16="http://schemas.microsoft.com/office/drawing/2014/main" id="{6776E78F-271D-48A6-B614-F2814DAC5627}"/>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 xmlns:a16="http://schemas.microsoft.com/office/drawing/2014/main" id="{8D6A5547-E222-4547-B1E3-A2440D60AE98}"/>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a:t>
            </a:r>
            <a:r>
              <a:rPr lang="en-US" sz="700" b="0" i="0" u="none" baseline="0" dirty="0">
                <a:latin typeface="Times New Roman" panose="02020603050405020304" pitchFamily="18" charset="0"/>
                <a:cs typeface="Times New Roman" panose="02020603050405020304" pitchFamily="18" charset="0"/>
              </a:rPr>
              <a:t>Conference Series LLC Ltd </a:t>
            </a:r>
            <a:r>
              <a:rPr lang="en-US" sz="700" b="0" i="0" u="none" strike="noStrike" baseline="0" dirty="0">
                <a:latin typeface="Times New Roman" panose="02020603050405020304" pitchFamily="18" charset="0"/>
                <a:cs typeface="Times New Roman" panose="02020603050405020304" pitchFamily="18" charset="0"/>
              </a:rPr>
              <a:t>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 xmlns:a16="http://schemas.microsoft.com/office/drawing/2014/main" id="{E3E30234-1E05-4EA8-86A7-C2E4DCCD4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 xmlns:a16="http://schemas.microsoft.com/office/drawing/2014/main" id="{A95795E7-AC91-419A-92EE-EBCB65FF552D}"/>
              </a:ext>
            </a:extLst>
          </p:cNvPr>
          <p:cNvSpPr txBox="1"/>
          <p:nvPr/>
        </p:nvSpPr>
        <p:spPr>
          <a:xfrm>
            <a:off x="8104782" y="5587116"/>
            <a:ext cx="3175268" cy="336118"/>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https://virology.infectiousconferences.com/</a:t>
            </a:r>
          </a:p>
        </p:txBody>
      </p:sp>
    </p:spTree>
    <p:extLst>
      <p:ext uri="{BB962C8B-B14F-4D97-AF65-F5344CB8AC3E}">
        <p14:creationId xmlns:p14="http://schemas.microsoft.com/office/powerpoint/2010/main" val="22164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1746A6A-3997-45F1-9660-B42C2B328E9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F8742D31-FB60-478F-869D-54F4328E53C8}"/>
              </a:ext>
            </a:extLst>
          </p:cNvPr>
          <p:cNvSpPr/>
          <p:nvPr/>
        </p:nvSpPr>
        <p:spPr>
          <a:xfrm>
            <a:off x="739248" y="75062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C6DC619C-5509-410C-B4DC-D35C613CB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5" name="TextBox 14">
            <a:extLst>
              <a:ext uri="{FF2B5EF4-FFF2-40B4-BE49-F238E27FC236}">
                <a16:creationId xmlns="" xmlns:a16="http://schemas.microsoft.com/office/drawing/2014/main" id="{387D9DD0-83B0-4EB4-AABE-817121C4843F}"/>
              </a:ext>
            </a:extLst>
          </p:cNvPr>
          <p:cNvSpPr txBox="1"/>
          <p:nvPr/>
        </p:nvSpPr>
        <p:spPr>
          <a:xfrm>
            <a:off x="2231922" y="919315"/>
            <a:ext cx="8986683" cy="1092607"/>
          </a:xfrm>
          <a:prstGeom prst="rect">
            <a:avLst/>
          </a:prstGeom>
          <a:noFill/>
        </p:spPr>
        <p:txBody>
          <a:bodyPr wrap="square" rtlCol="0">
            <a:spAutoFit/>
          </a:bodyPr>
          <a:lstStyle/>
          <a:p>
            <a:pPr algn="just">
              <a:lnSpc>
                <a:spcPts val="1300"/>
              </a:lnSpc>
            </a:pPr>
            <a:r>
              <a:rPr lang="en-US" sz="1000" b="1" i="0" u="none" baseline="0" dirty="0" smtClean="0">
                <a:latin typeface="Times New Roman" panose="02020603050405020304" pitchFamily="18" charset="0"/>
                <a:cs typeface="Times New Roman" panose="02020603050405020304" pitchFamily="18" charset="0"/>
              </a:rPr>
              <a:t>Virology</a:t>
            </a:r>
            <a:r>
              <a:rPr lang="en-US" sz="1000" b="1" i="0" u="none" dirty="0" smtClean="0">
                <a:latin typeface="Times New Roman" panose="02020603050405020304" pitchFamily="18" charset="0"/>
                <a:cs typeface="Times New Roman" panose="02020603050405020304" pitchFamily="18" charset="0"/>
              </a:rPr>
              <a:t> 2022 </a:t>
            </a:r>
            <a:r>
              <a:rPr lang="en-US" sz="1000" b="1" i="0" u="none" baseline="0" dirty="0" smtClean="0">
                <a:latin typeface="Times New Roman" panose="02020603050405020304" pitchFamily="18" charset="0"/>
                <a:cs typeface="Times New Roman" panose="02020603050405020304" pitchFamily="18" charset="0"/>
              </a:rPr>
              <a:t>t</a:t>
            </a:r>
            <a:r>
              <a:rPr lang="en-US" sz="1000" b="0" i="0" u="none" baseline="0" dirty="0" smtClean="0">
                <a:latin typeface="Times New Roman" panose="02020603050405020304" pitchFamily="18" charset="0"/>
                <a:cs typeface="Times New Roman" panose="02020603050405020304" pitchFamily="18" charset="0"/>
              </a:rPr>
              <a:t>he </a:t>
            </a:r>
            <a:r>
              <a:rPr lang="en-US" sz="1000" b="0" i="0" u="none" baseline="0" dirty="0">
                <a:latin typeface="Times New Roman" panose="02020603050405020304" pitchFamily="18" charset="0"/>
                <a:cs typeface="Times New Roman" panose="02020603050405020304" pitchFamily="18" charset="0"/>
              </a:rPr>
              <a:t>main objective is to bring all the leading academic scientists, researchers and research scholars together to exchange and share their experiences and research results about all the aspects </a:t>
            </a:r>
            <a:r>
              <a:rPr lang="en-US" sz="1000" b="0" i="0" u="none" baseline="0" dirty="0" smtClean="0">
                <a:latin typeface="Times New Roman" panose="02020603050405020304" pitchFamily="18" charset="0"/>
                <a:cs typeface="Times New Roman" panose="02020603050405020304" pitchFamily="18" charset="0"/>
              </a:rPr>
              <a:t>of</a:t>
            </a:r>
            <a:r>
              <a:rPr lang="en-US" sz="1000" b="0" i="0" u="none" dirty="0" smtClean="0">
                <a:latin typeface="Times New Roman" panose="02020603050405020304" pitchFamily="18" charset="0"/>
                <a:cs typeface="Times New Roman" panose="02020603050405020304" pitchFamily="18" charset="0"/>
              </a:rPr>
              <a:t> </a:t>
            </a:r>
            <a:r>
              <a:rPr lang="en-US" sz="1000" b="0" i="0" u="none" dirty="0" err="1" smtClean="0">
                <a:latin typeface="Times New Roman" panose="02020603050405020304" pitchFamily="18" charset="0"/>
                <a:cs typeface="Times New Roman" panose="02020603050405020304" pitchFamily="18" charset="0"/>
              </a:rPr>
              <a:t>biotrech</a:t>
            </a:r>
            <a:r>
              <a:rPr lang="en-US" sz="1000" dirty="0" smtClean="0">
                <a:latin typeface="Times New Roman" panose="02020603050405020304" pitchFamily="18" charset="0"/>
                <a:cs typeface="Times New Roman" panose="02020603050405020304" pitchFamily="18" charset="0"/>
              </a:rPr>
              <a:t> Engineering</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It also provides the premier interdisciplinary forum for researchers, practitioners and educators to present and discuss the most recent innovations, trends, and concerns, practical challenges encountered and the solutions adopted in the field </a:t>
            </a:r>
            <a:r>
              <a:rPr lang="en-US" sz="1000" b="0" i="0" u="none" baseline="0" dirty="0" smtClean="0">
                <a:latin typeface="Times New Roman" panose="02020603050405020304" pitchFamily="18" charset="0"/>
                <a:cs typeface="Times New Roman" panose="02020603050405020304" pitchFamily="18" charset="0"/>
              </a:rPr>
              <a:t>of biology</a:t>
            </a:r>
            <a:r>
              <a:rPr lang="en-US" sz="1000" dirty="0" smtClean="0">
                <a:latin typeface="Times New Roman" panose="02020603050405020304" pitchFamily="18" charset="0"/>
                <a:cs typeface="Times New Roman" panose="02020603050405020304" pitchFamily="18" charset="0"/>
              </a:rPr>
              <a:t>,</a:t>
            </a:r>
            <a:r>
              <a:rPr lang="en-US" sz="1000" b="0" i="0" u="none" baseline="0" dirty="0" smtClean="0">
                <a:latin typeface="Times New Roman" panose="02020603050405020304" pitchFamily="18" charset="0"/>
                <a:cs typeface="Times New Roman" panose="02020603050405020304" pitchFamily="18" charset="0"/>
              </a:rPr>
              <a:t> conference </a:t>
            </a:r>
            <a:r>
              <a:rPr lang="en-US" sz="1000" b="0" i="0" u="none" baseline="0" dirty="0">
                <a:latin typeface="Times New Roman" panose="02020603050405020304" pitchFamily="18" charset="0"/>
                <a:cs typeface="Times New Roman" panose="02020603050405020304" pitchFamily="18" charset="0"/>
              </a:rPr>
              <a:t>program will cover a wide variety of topics relevant to </a:t>
            </a:r>
            <a:r>
              <a:rPr lang="en-US" sz="1000" b="0" i="0" u="none" baseline="0" dirty="0" smtClean="0">
                <a:latin typeface="Times New Roman" panose="02020603050405020304" pitchFamily="18" charset="0"/>
                <a:cs typeface="Times New Roman" panose="02020603050405020304" pitchFamily="18" charset="0"/>
              </a:rPr>
              <a:t>the microbiology. This </a:t>
            </a:r>
            <a:r>
              <a:rPr lang="en-US" sz="1000" b="0" i="0" u="none" baseline="0" dirty="0">
                <a:latin typeface="Times New Roman" panose="02020603050405020304" pitchFamily="18" charset="0"/>
                <a:cs typeface="Times New Roman" panose="02020603050405020304" pitchFamily="18" charset="0"/>
              </a:rPr>
              <a:t>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endParaRPr lang="en-IN" sz="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 xmlns:a16="http://schemas.microsoft.com/office/drawing/2014/main" id="{DBC11399-C4BC-4347-A070-98174E166DE8}"/>
              </a:ext>
            </a:extLst>
          </p:cNvPr>
          <p:cNvSpPr txBox="1"/>
          <p:nvPr/>
        </p:nvSpPr>
        <p:spPr>
          <a:xfrm>
            <a:off x="4101528" y="2132990"/>
            <a:ext cx="5338915" cy="261610"/>
          </a:xfrm>
          <a:prstGeom prst="rect">
            <a:avLst/>
          </a:prstGeom>
          <a:noFill/>
        </p:spPr>
        <p:txBody>
          <a:bodyPr wrap="square" rtlCol="0">
            <a:spAutoFit/>
          </a:bodyPr>
          <a:lstStyle/>
          <a:p>
            <a:pPr algn="ctr"/>
            <a:r>
              <a:rPr lang="en-US" sz="1100" b="1" i="0" u="none" strike="noStrike" spc="300" baseline="0" dirty="0" smtClean="0">
                <a:solidFill>
                  <a:schemeClr val="tx2">
                    <a:lumMod val="50000"/>
                  </a:schemeClr>
                </a:solidFill>
                <a:latin typeface="Times New Roman" panose="02020603050405020304" pitchFamily="18" charset="0"/>
                <a:cs typeface="Times New Roman" panose="02020603050405020304" pitchFamily="18" charset="0"/>
              </a:rPr>
              <a:t>Virology</a:t>
            </a:r>
            <a:r>
              <a:rPr lang="en-US" sz="1100" b="1" i="0" u="none" strike="noStrike" spc="300" dirty="0" smtClean="0">
                <a:solidFill>
                  <a:schemeClr val="tx2">
                    <a:lumMod val="50000"/>
                  </a:schemeClr>
                </a:solidFill>
                <a:latin typeface="Times New Roman" panose="02020603050405020304" pitchFamily="18" charset="0"/>
                <a:cs typeface="Times New Roman" panose="02020603050405020304" pitchFamily="18" charset="0"/>
              </a:rPr>
              <a:t> 2022 </a:t>
            </a:r>
            <a:r>
              <a:rPr lang="en-US" sz="1100" b="1" i="0" u="none" strike="noStrike" spc="300" baseline="0" dirty="0" smtClean="0">
                <a:solidFill>
                  <a:schemeClr val="tx2">
                    <a:lumMod val="50000"/>
                  </a:schemeClr>
                </a:solidFill>
                <a:latin typeface="Times New Roman" panose="02020603050405020304" pitchFamily="18" charset="0"/>
                <a:cs typeface="Times New Roman" panose="02020603050405020304" pitchFamily="18" charset="0"/>
              </a:rPr>
              <a:t>SALIENT </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FEATURES</a:t>
            </a:r>
            <a:endParaRPr lang="en-IN" sz="600" spc="3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 xmlns:a16="http://schemas.microsoft.com/office/drawing/2014/main" id="{80DF9296-19B9-4028-B05F-EEDEC1B751D7}"/>
              </a:ext>
            </a:extLst>
          </p:cNvPr>
          <p:cNvSpPr/>
          <p:nvPr/>
        </p:nvSpPr>
        <p:spPr>
          <a:xfrm>
            <a:off x="731521" y="750624"/>
            <a:ext cx="1351280"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8" name="Straight Connector 27">
            <a:extLst>
              <a:ext uri="{FF2B5EF4-FFF2-40B4-BE49-F238E27FC236}">
                <a16:creationId xmlns="" xmlns:a16="http://schemas.microsoft.com/office/drawing/2014/main" id="{58A3DF64-823D-4720-8505-921268D7D416}"/>
              </a:ext>
            </a:extLst>
          </p:cNvPr>
          <p:cNvCxnSpPr>
            <a:cxnSpLocks/>
          </p:cNvCxnSpPr>
          <p:nvPr/>
        </p:nvCxnSpPr>
        <p:spPr>
          <a:xfrm>
            <a:off x="5428686" y="241416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 xmlns:a16="http://schemas.microsoft.com/office/drawing/2014/main" id="{82BFC9AE-EE80-4D45-B7ED-B17BFCE2049A}"/>
              </a:ext>
            </a:extLst>
          </p:cNvPr>
          <p:cNvSpPr txBox="1"/>
          <p:nvPr/>
        </p:nvSpPr>
        <p:spPr>
          <a:xfrm>
            <a:off x="2446019" y="2454709"/>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30" name="TextBox 29">
            <a:extLst>
              <a:ext uri="{FF2B5EF4-FFF2-40B4-BE49-F238E27FC236}">
                <a16:creationId xmlns="" xmlns:a16="http://schemas.microsoft.com/office/drawing/2014/main" id="{6B49CE07-AEF3-44A6-BCB4-508C7D9C53D4}"/>
              </a:ext>
            </a:extLst>
          </p:cNvPr>
          <p:cNvSpPr txBox="1"/>
          <p:nvPr/>
        </p:nvSpPr>
        <p:spPr>
          <a:xfrm>
            <a:off x="6766559" y="2452169"/>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 xmlns:a16="http://schemas.microsoft.com/office/drawing/2014/main" id="{5383CE4D-7303-4C6F-80E2-508128973F51}"/>
              </a:ext>
            </a:extLst>
          </p:cNvPr>
          <p:cNvSpPr txBox="1"/>
          <p:nvPr/>
        </p:nvSpPr>
        <p:spPr>
          <a:xfrm>
            <a:off x="2723290" y="3204789"/>
            <a:ext cx="8091948"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chemeClr val="tx2">
                    <a:lumMod val="50000"/>
                  </a:schemeClr>
                </a:solidFill>
                <a:latin typeface="Times New Roman" panose="02020603050405020304" pitchFamily="18" charset="0"/>
                <a:cs typeface="Times New Roman" panose="02020603050405020304" pitchFamily="18" charset="0"/>
              </a:rPr>
              <a:t>FROM</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 OTHERS?</a:t>
            </a:r>
            <a:endParaRPr lang="en-IN" sz="1100"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 xmlns:a16="http://schemas.microsoft.com/office/drawing/2014/main" id="{9F482E87-705B-4A59-8EF6-1264EF84C4A8}"/>
              </a:ext>
            </a:extLst>
          </p:cNvPr>
          <p:cNvCxnSpPr/>
          <p:nvPr/>
        </p:nvCxnSpPr>
        <p:spPr>
          <a:xfrm>
            <a:off x="5431880" y="3470723"/>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 xmlns:a16="http://schemas.microsoft.com/office/drawing/2014/main" id="{7F2D4C31-0C8C-4327-8F69-94FA4FE5C38F}"/>
              </a:ext>
            </a:extLst>
          </p:cNvPr>
          <p:cNvSpPr txBox="1"/>
          <p:nvPr/>
        </p:nvSpPr>
        <p:spPr>
          <a:xfrm>
            <a:off x="2461260" y="3501106"/>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 xmlns:a16="http://schemas.microsoft.com/office/drawing/2014/main" id="{BF667BA4-4731-4C6F-85B4-E55BC7730C43}"/>
              </a:ext>
            </a:extLst>
          </p:cNvPr>
          <p:cNvSpPr txBox="1"/>
          <p:nvPr/>
        </p:nvSpPr>
        <p:spPr>
          <a:xfrm>
            <a:off x="6779996" y="3514052"/>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7E617A8C-64EB-4740-8802-ED86B1B05C90}"/>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 xmlns:a16="http://schemas.microsoft.com/office/drawing/2014/main" id="{A9829951-C4A3-42F3-94C4-E464E12BA2C4}"/>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https://virology.infectiousconferences.com/</a:t>
            </a:r>
          </a:p>
        </p:txBody>
      </p:sp>
      <p:sp>
        <p:nvSpPr>
          <p:cNvPr id="36" name="TextBox 35">
            <a:extLst>
              <a:ext uri="{FF2B5EF4-FFF2-40B4-BE49-F238E27FC236}">
                <a16:creationId xmlns="" xmlns:a16="http://schemas.microsoft.com/office/drawing/2014/main" id="{0DA2F81C-32C8-42C8-9FBD-A594E4373C65}"/>
              </a:ext>
            </a:extLst>
          </p:cNvPr>
          <p:cNvSpPr txBox="1"/>
          <p:nvPr/>
        </p:nvSpPr>
        <p:spPr>
          <a:xfrm>
            <a:off x="2708541" y="4230847"/>
            <a:ext cx="8091948" cy="261610"/>
          </a:xfrm>
          <a:prstGeom prst="rect">
            <a:avLst/>
          </a:prstGeom>
          <a:noFill/>
        </p:spPr>
        <p:txBody>
          <a:bodyPr wrap="square" rtlCol="0">
            <a:spAutoFit/>
          </a:bodyPr>
          <a:lstStyle/>
          <a:p>
            <a:pPr algn="ctr"/>
            <a:r>
              <a:rPr lang="en-IN"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2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 xmlns:a16="http://schemas.microsoft.com/office/drawing/2014/main" id="{0C935B8B-DA1E-4A37-8C38-9B4EC4CF5755}"/>
              </a:ext>
            </a:extLst>
          </p:cNvPr>
          <p:cNvCxnSpPr/>
          <p:nvPr/>
        </p:nvCxnSpPr>
        <p:spPr>
          <a:xfrm>
            <a:off x="5417131" y="449678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 xmlns:a16="http://schemas.microsoft.com/office/drawing/2014/main" id="{111B4424-B469-446D-9EB4-D8C782272D25}"/>
              </a:ext>
            </a:extLst>
          </p:cNvPr>
          <p:cNvSpPr txBox="1"/>
          <p:nvPr/>
        </p:nvSpPr>
        <p:spPr>
          <a:xfrm>
            <a:off x="2453640" y="4537324"/>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25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A829ACC-58C6-48D9-B128-F613B14B804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59FB7F0B-565A-47C1-A0FE-62398D398FEF}"/>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DA12A1F4-A3A8-4859-BF40-B22237601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 xmlns:a16="http://schemas.microsoft.com/office/drawing/2014/main" id="{BC1543AA-08F9-467C-97AD-0EBED102AF83}"/>
              </a:ext>
            </a:extLst>
          </p:cNvPr>
          <p:cNvSpPr/>
          <p:nvPr/>
        </p:nvSpPr>
        <p:spPr>
          <a:xfrm>
            <a:off x="731521" y="750624"/>
            <a:ext cx="1351280" cy="538093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 xmlns:a16="http://schemas.microsoft.com/office/drawing/2014/main" id="{E3F52082-6C97-4908-BAB0-738D69A74F5C}"/>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239CB404-287F-44A0-B6A3-9AC22C0BA349}"/>
              </a:ext>
            </a:extLst>
          </p:cNvPr>
          <p:cNvSpPr txBox="1"/>
          <p:nvPr/>
        </p:nvSpPr>
        <p:spPr>
          <a:xfrm>
            <a:off x="6776076" y="5671301"/>
            <a:ext cx="4575559" cy="369332"/>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rPr>
              <a:t>virology.infectiousconferences.com/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 xmlns:a16="http://schemas.microsoft.com/office/drawing/2014/main" id="{0832E2BD-2D23-43B4-B93B-50D2F3841B34}"/>
              </a:ext>
            </a:extLst>
          </p:cNvPr>
          <p:cNvSpPr txBox="1"/>
          <p:nvPr/>
        </p:nvSpPr>
        <p:spPr>
          <a:xfrm>
            <a:off x="2708541" y="918687"/>
            <a:ext cx="8091948"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 xmlns:a16="http://schemas.microsoft.com/office/drawing/2014/main" id="{1433510B-CAF2-4AC5-8571-C71A0B9D4051}"/>
              </a:ext>
            </a:extLst>
          </p:cNvPr>
          <p:cNvCxnSpPr/>
          <p:nvPr/>
        </p:nvCxnSpPr>
        <p:spPr>
          <a:xfrm>
            <a:off x="5417131"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 xmlns:a16="http://schemas.microsoft.com/office/drawing/2014/main" id="{495C4EB0-B464-42B4-BDE5-8A8DA5871B87}"/>
              </a:ext>
            </a:extLst>
          </p:cNvPr>
          <p:cNvSpPr txBox="1"/>
          <p:nvPr/>
        </p:nvSpPr>
        <p:spPr>
          <a:xfrm>
            <a:off x="2453640" y="1225164"/>
            <a:ext cx="4310954" cy="759182"/>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emerging issues in the field </a:t>
            </a:r>
            <a:r>
              <a:rPr lang="en-US" sz="1000" b="0" i="0" u="none" strike="noStrike" baseline="0" dirty="0" smtClean="0">
                <a:latin typeface="Times New Roman" panose="02020603050405020304" pitchFamily="18" charset="0"/>
                <a:cs typeface="Times New Roman" panose="02020603050405020304" pitchFamily="18" charset="0"/>
              </a:rPr>
              <a:t>of</a:t>
            </a:r>
            <a:r>
              <a:rPr lang="en-US" sz="1000" b="0" i="0" u="none" strike="noStrike"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viruses and vaccines</a:t>
            </a: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a:t>
            </a:r>
            <a:r>
              <a:rPr lang="en-US" sz="1000" dirty="0" smtClean="0">
                <a:latin typeface="Times New Roman" panose="02020603050405020304" pitchFamily="18" charset="0"/>
                <a:cs typeface="Times New Roman" panose="02020603050405020304" pitchFamily="18" charset="0"/>
              </a:rPr>
              <a:t>vaccines industry</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and viruses.</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07C95FB8-4AC8-40FB-BD83-9B70085D5286}"/>
              </a:ext>
            </a:extLst>
          </p:cNvPr>
          <p:cNvSpPr txBox="1"/>
          <p:nvPr/>
        </p:nvSpPr>
        <p:spPr>
          <a:xfrm>
            <a:off x="6679487" y="1220248"/>
            <a:ext cx="4310954" cy="592470"/>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dirty="0" smtClean="0">
                <a:latin typeface="Times New Roman" panose="02020603050405020304" pitchFamily="18" charset="0"/>
                <a:cs typeface="Times New Roman" panose="02020603050405020304" pitchFamily="18" charset="0"/>
              </a:rPr>
              <a:t>Discuss about the betterment of the vaccines industry.</a:t>
            </a:r>
          </a:p>
          <a:p>
            <a:pPr marL="171450" indent="-171450" algn="just">
              <a:lnSpc>
                <a:spcPts val="1300"/>
              </a:lnSpc>
              <a:buFont typeface="Arial" panose="020B0604020202020204" pitchFamily="34" charset="0"/>
              <a:buChar char="•"/>
            </a:pP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 xmlns:a16="http://schemas.microsoft.com/office/drawing/2014/main" id="{675E1ED4-3E1C-4BAE-9596-546BB6ABC04E}"/>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WHO SHOULD ATTEND</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 xmlns:a16="http://schemas.microsoft.com/office/drawing/2014/main" id="{F0BEC3B1-0947-43AD-A214-3DFB07AED70C}"/>
              </a:ext>
            </a:extLst>
          </p:cNvPr>
          <p:cNvCxnSpPr/>
          <p:nvPr/>
        </p:nvCxnSpPr>
        <p:spPr>
          <a:xfrm>
            <a:off x="5430635" y="20546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 xmlns:a16="http://schemas.microsoft.com/office/drawing/2014/main" id="{40D48BB7-45B3-47F1-BAD4-06F2CC1AF56F}"/>
              </a:ext>
            </a:extLst>
          </p:cNvPr>
          <p:cNvSpPr txBox="1"/>
          <p:nvPr/>
        </p:nvSpPr>
        <p:spPr>
          <a:xfrm>
            <a:off x="2467144" y="2095194"/>
            <a:ext cx="8698696" cy="861774"/>
          </a:xfrm>
          <a:prstGeom prst="rect">
            <a:avLst/>
          </a:prstGeom>
          <a:noFill/>
        </p:spPr>
        <p:txBody>
          <a:bodyPr wrap="square" rtlCol="0">
            <a:spAutoFit/>
          </a:bodyPr>
          <a:lstStyle/>
          <a:p>
            <a:r>
              <a:rPr lang="en-US" sz="1000" b="1" dirty="0">
                <a:latin typeface="Times New Roman" pitchFamily="18" charset="0"/>
                <a:cs typeface="Times New Roman" pitchFamily="18" charset="0"/>
              </a:rPr>
              <a:t>17</a:t>
            </a:r>
            <a:r>
              <a:rPr lang="en-US" sz="1000" b="1" baseline="30000" dirty="0">
                <a:latin typeface="Times New Roman" pitchFamily="18" charset="0"/>
                <a:cs typeface="Times New Roman" pitchFamily="18" charset="0"/>
              </a:rPr>
              <a:t>th</a:t>
            </a:r>
            <a:r>
              <a:rPr lang="en-US" sz="1000" b="1" dirty="0">
                <a:latin typeface="Times New Roman" pitchFamily="18" charset="0"/>
                <a:cs typeface="Times New Roman" pitchFamily="18" charset="0"/>
              </a:rPr>
              <a:t> World Congress </a:t>
            </a:r>
            <a:r>
              <a:rPr lang="en-US" sz="1000" b="1" dirty="0" smtClean="0">
                <a:latin typeface="Times New Roman" pitchFamily="18" charset="0"/>
                <a:cs typeface="Times New Roman" pitchFamily="18" charset="0"/>
              </a:rPr>
              <a:t>on Virology</a:t>
            </a:r>
            <a:r>
              <a:rPr lang="en-US" sz="1000" b="1" dirty="0">
                <a:latin typeface="Times New Roman" pitchFamily="18" charset="0"/>
                <a:cs typeface="Times New Roman" pitchFamily="18" charset="0"/>
              </a:rPr>
              <a:t>, Emerging Diseases &amp; </a:t>
            </a:r>
            <a:r>
              <a:rPr lang="en-US" sz="1000" b="1" dirty="0" smtClean="0">
                <a:latin typeface="Times New Roman" pitchFamily="18" charset="0"/>
                <a:cs typeface="Times New Roman" pitchFamily="18" charset="0"/>
              </a:rPr>
              <a:t>Vaccines is</a:t>
            </a:r>
            <a:r>
              <a:rPr lang="en-US" sz="1000" b="1" i="0" u="none" strike="noStrike" baseline="0" dirty="0" smtClean="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exclusively designed </a:t>
            </a:r>
            <a:r>
              <a:rPr lang="en-US" sz="1000" b="0" i="0" u="none" strike="noStrike" baseline="0" dirty="0" smtClean="0">
                <a:latin typeface="Times New Roman" panose="02020603050405020304" pitchFamily="18" charset="0"/>
                <a:cs typeface="Times New Roman" panose="02020603050405020304" pitchFamily="18" charset="0"/>
              </a:rPr>
              <a:t>and our </a:t>
            </a:r>
            <a:r>
              <a:rPr lang="en-US" sz="1000" b="0" i="0" u="none" strike="noStrike" baseline="0" dirty="0">
                <a:latin typeface="Times New Roman" panose="02020603050405020304" pitchFamily="18" charset="0"/>
                <a:cs typeface="Times New Roman" panose="02020603050405020304" pitchFamily="18" charset="0"/>
              </a:rPr>
              <a:t>point is to the corporate network and to make a stage for the trading of data on innovative advancements, new logical modernization and the viability of different administrative projects </a:t>
            </a:r>
            <a:r>
              <a:rPr lang="en-US" sz="1000" b="0" i="0" u="none" strike="noStrike" baseline="0" dirty="0" smtClean="0">
                <a:latin typeface="Times New Roman" panose="02020603050405020304" pitchFamily="18" charset="0"/>
                <a:cs typeface="Times New Roman" panose="02020603050405020304" pitchFamily="18" charset="0"/>
              </a:rPr>
              <a:t>towards</a:t>
            </a:r>
            <a:r>
              <a:rPr lang="en-US" sz="1000" b="0" i="0" u="none" strike="noStrike" dirty="0" smtClean="0">
                <a:latin typeface="Times New Roman" panose="02020603050405020304" pitchFamily="18" charset="0"/>
                <a:cs typeface="Times New Roman" panose="02020603050405020304" pitchFamily="18" charset="0"/>
              </a:rPr>
              <a:t> </a:t>
            </a:r>
            <a:r>
              <a:rPr lang="en-US" sz="1000" b="1" i="0" u="none" strike="noStrike" dirty="0" smtClean="0">
                <a:latin typeface="Times New Roman" panose="02020603050405020304" pitchFamily="18" charset="0"/>
                <a:cs typeface="Times New Roman" panose="02020603050405020304" pitchFamily="18" charset="0"/>
              </a:rPr>
              <a:t>virology 2022</a:t>
            </a:r>
            <a:r>
              <a:rPr lang="en-US" sz="1000" b="1" i="0" u="none" strike="noStrike" baseline="0" dirty="0" smtClean="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The use of </a:t>
            </a:r>
            <a:r>
              <a:rPr lang="en-US" sz="1000" b="0" i="0" u="none" strike="noStrike" baseline="0" dirty="0" smtClean="0">
                <a:latin typeface="Times New Roman" panose="02020603050405020304" pitchFamily="18" charset="0"/>
                <a:cs typeface="Times New Roman" panose="02020603050405020304" pitchFamily="18" charset="0"/>
              </a:rPr>
              <a:t>biology</a:t>
            </a:r>
            <a:r>
              <a:rPr lang="en-US" sz="1000" b="0" i="0" u="none" strike="noStrike" dirty="0" smtClean="0">
                <a:latin typeface="Times New Roman" panose="02020603050405020304" pitchFamily="18" charset="0"/>
                <a:cs typeface="Times New Roman" panose="02020603050405020304" pitchFamily="18" charset="0"/>
              </a:rPr>
              <a:t> and</a:t>
            </a:r>
            <a:r>
              <a:rPr lang="en-US" sz="1000" b="0" i="0" u="none" strike="noStrike" baseline="0" dirty="0" smtClean="0">
                <a:latin typeface="Times New Roman" panose="02020603050405020304" pitchFamily="18" charset="0"/>
                <a:cs typeface="Times New Roman" panose="02020603050405020304" pitchFamily="18" charset="0"/>
              </a:rPr>
              <a:t> approaches </a:t>
            </a:r>
            <a:r>
              <a:rPr lang="en-US" sz="1000" b="0" i="0" u="none" strike="noStrike" baseline="0" dirty="0">
                <a:latin typeface="Times New Roman" panose="02020603050405020304" pitchFamily="18" charset="0"/>
                <a:cs typeface="Times New Roman" panose="02020603050405020304" pitchFamily="18" charset="0"/>
              </a:rPr>
              <a:t>in all parts of the cutting edge </a:t>
            </a:r>
            <a:r>
              <a:rPr lang="en-US" sz="1000" b="0" i="0" u="none" strike="noStrike" baseline="0" dirty="0" smtClean="0">
                <a:latin typeface="Times New Roman" panose="02020603050405020304" pitchFamily="18" charset="0"/>
                <a:cs typeface="Times New Roman" panose="02020603050405020304" pitchFamily="18" charset="0"/>
              </a:rPr>
              <a:t>Biotech</a:t>
            </a:r>
            <a:r>
              <a:rPr lang="en-US" sz="1000" b="0" i="0" u="none" strike="noStrike"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Engineering.</a:t>
            </a:r>
            <a:r>
              <a:rPr lang="en-US" sz="1000" b="0" i="0" u="none" strike="noStrike" baseline="0" dirty="0" smtClean="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This meeting likewise centers around a wide assortment of momentum look into on sanitation and wellbeing that have both useful and pernicious impacts on the security and nature of nourishments, and are along these lines a worry of general wellbeing.</a:t>
            </a:r>
          </a:p>
        </p:txBody>
      </p:sp>
      <p:sp>
        <p:nvSpPr>
          <p:cNvPr id="30" name="TextBox 29">
            <a:extLst>
              <a:ext uri="{FF2B5EF4-FFF2-40B4-BE49-F238E27FC236}">
                <a16:creationId xmlns="" xmlns:a16="http://schemas.microsoft.com/office/drawing/2014/main" id="{32E2761D-5494-4480-84F1-DDA472B45C0B}"/>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ABOUT HOSTING ORGANIZATION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 xmlns:a16="http://schemas.microsoft.com/office/drawing/2014/main" id="{2559349B-E764-4E5B-B03B-C9BDBD5440F9}"/>
              </a:ext>
            </a:extLst>
          </p:cNvPr>
          <p:cNvCxnSpPr/>
          <p:nvPr/>
        </p:nvCxnSpPr>
        <p:spPr>
          <a:xfrm>
            <a:off x="5420989" y="320247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 xmlns:a16="http://schemas.microsoft.com/office/drawing/2014/main" id="{A066DB7C-4491-4859-83CC-ADD59C989AB5}"/>
              </a:ext>
            </a:extLst>
          </p:cNvPr>
          <p:cNvSpPr txBox="1"/>
          <p:nvPr/>
        </p:nvSpPr>
        <p:spPr>
          <a:xfrm>
            <a:off x="2457498" y="3243017"/>
            <a:ext cx="8698696" cy="925894"/>
          </a:xfrm>
          <a:prstGeom prst="rect">
            <a:avLst/>
          </a:prstGeom>
          <a:noFill/>
        </p:spPr>
        <p:txBody>
          <a:bodyPr wrap="square" rtlCol="0">
            <a:spAutoFit/>
          </a:bodyPr>
          <a:lstStyle/>
          <a:p>
            <a:pPr algn="just">
              <a:lnSpc>
                <a:spcPts val="1300"/>
              </a:lnSpc>
            </a:pPr>
            <a:r>
              <a:rPr lang="en-US" sz="1000" b="0" i="0" u="none" baseline="0" dirty="0">
                <a:latin typeface="Times New Roman" panose="02020603050405020304" pitchFamily="18" charset="0"/>
                <a:cs typeface="Times New Roman" panose="02020603050405020304" pitchFamily="18" charset="0"/>
              </a:rPr>
              <a:t>Conference Series</a:t>
            </a:r>
            <a:r>
              <a:rPr lang="en-US" sz="1000" b="0" i="0" u="none" strike="noStrike" baseline="0" dirty="0">
                <a:latin typeface="Times New Roman" panose="02020603050405020304" pitchFamily="18" charset="0"/>
                <a:cs typeface="Times New Roman" panose="02020603050405020304" pitchFamily="18" charset="0"/>
              </a:rPr>
              <a:t>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 xmlns:a16="http://schemas.microsoft.com/office/drawing/2014/main" id="{6A4E9D21-8103-4A3A-AC81-7EB2D56F0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 xmlns:a16="http://schemas.microsoft.com/office/drawing/2014/main" id="{F8EF78AC-06D4-4F69-B4B0-C27702792B88}"/>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PARTICIPATION OPTIONS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 xmlns:a16="http://schemas.microsoft.com/office/drawing/2014/main" id="{30AA4DDF-8E27-4CB5-8EE6-481924F06C43}"/>
              </a:ext>
            </a:extLst>
          </p:cNvPr>
          <p:cNvCxnSpPr/>
          <p:nvPr/>
        </p:nvCxnSpPr>
        <p:spPr>
          <a:xfrm>
            <a:off x="5410315" y="443209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 xmlns:a16="http://schemas.microsoft.com/office/drawing/2014/main" id="{734F5374-30E8-4B74-A4C9-900091EC1145}"/>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 xmlns:a16="http://schemas.microsoft.com/office/drawing/2014/main" id="{E60A3D2A-87A5-4A99-A5BA-CAC6366781DD}"/>
              </a:ext>
            </a:extLst>
          </p:cNvPr>
          <p:cNvSpPr txBox="1"/>
          <p:nvPr/>
        </p:nvSpPr>
        <p:spPr>
          <a:xfrm>
            <a:off x="6679612" y="4465751"/>
            <a:ext cx="4362014" cy="1259319"/>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Exhibitor</a:t>
            </a:r>
            <a:r>
              <a:rPr lang="en-US" sz="1000" i="0" u="none" strike="noStrike" dirty="0" smtClean="0">
                <a:latin typeface="Times New Roman" panose="02020603050405020304" pitchFamily="18" charset="0"/>
                <a:cs typeface="Times New Roman" panose="02020603050405020304" pitchFamily="18" charset="0"/>
              </a:rPr>
              <a:t> </a:t>
            </a:r>
            <a:r>
              <a:rPr lang="en-US" sz="1000" i="0" u="none" strike="noStrike" baseline="0" dirty="0" smtClean="0">
                <a:latin typeface="Times New Roman" panose="02020603050405020304" pitchFamily="18" charset="0"/>
                <a:cs typeface="Times New Roman" panose="02020603050405020304" pitchFamily="18" charset="0"/>
              </a:rPr>
              <a:t>can </a:t>
            </a:r>
            <a:r>
              <a:rPr lang="en-US" sz="1000" i="0" u="none" strike="noStrike" baseline="0" dirty="0">
                <a:latin typeface="Times New Roman" panose="02020603050405020304" pitchFamily="18" charset="0"/>
                <a:cs typeface="Times New Roman" panose="02020603050405020304" pitchFamily="18" charset="0"/>
              </a:rPr>
              <a:t>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For</a:t>
            </a:r>
            <a:r>
              <a:rPr lang="en-US" sz="1000" i="0" u="none" strike="noStrike" dirty="0" smtClean="0">
                <a:latin typeface="Times New Roman" panose="02020603050405020304" pitchFamily="18" charset="0"/>
                <a:cs typeface="Times New Roman" panose="02020603050405020304" pitchFamily="18" charset="0"/>
              </a:rPr>
              <a:t> </a:t>
            </a:r>
            <a:r>
              <a:rPr lang="en-US" sz="1000" i="0" u="none" strike="noStrike" baseline="0" dirty="0" smtClean="0">
                <a:latin typeface="Times New Roman" panose="02020603050405020304" pitchFamily="18" charset="0"/>
                <a:cs typeface="Times New Roman" panose="02020603050405020304" pitchFamily="18" charset="0"/>
              </a:rPr>
              <a:t>more </a:t>
            </a:r>
            <a:r>
              <a:rPr lang="en-US" sz="1000" i="0" u="none" strike="noStrike" baseline="0" dirty="0">
                <a:latin typeface="Times New Roman" panose="02020603050405020304" pitchFamily="18" charset="0"/>
                <a:cs typeface="Times New Roman" panose="02020603050405020304" pitchFamily="18" charset="0"/>
              </a:rPr>
              <a:t>details about each mode, </a:t>
            </a:r>
            <a:r>
              <a:rPr lang="en-US" sz="1000" i="0" u="none" strike="noStrike" baseline="0" dirty="0" smtClean="0">
                <a:latin typeface="Times New Roman" panose="02020603050405020304" pitchFamily="18" charset="0"/>
                <a:cs typeface="Times New Roman" panose="02020603050405020304" pitchFamily="18" charset="0"/>
              </a:rPr>
              <a:t>kindly</a:t>
            </a:r>
            <a:r>
              <a:rPr lang="en-US" sz="1000" i="0" u="none" strike="noStrike" dirty="0" smtClean="0">
                <a:latin typeface="Times New Roman" panose="02020603050405020304" pitchFamily="18" charset="0"/>
                <a:cs typeface="Times New Roman" panose="02020603050405020304" pitchFamily="18" charset="0"/>
              </a:rPr>
              <a:t> </a:t>
            </a:r>
          </a:p>
          <a:p>
            <a:pPr>
              <a:lnSpc>
                <a:spcPts val="1300"/>
              </a:lnSpc>
            </a:pPr>
            <a:r>
              <a:rPr lang="en-US" sz="1000" dirty="0" smtClean="0">
                <a:latin typeface="Times New Roman" panose="02020603050405020304" pitchFamily="18" charset="0"/>
                <a:cs typeface="Times New Roman" panose="02020603050405020304" pitchFamily="18" charset="0"/>
              </a:rPr>
              <a:t>      contact</a:t>
            </a:r>
            <a:r>
              <a:rPr lang="en-US" sz="1000" i="1" dirty="0" smtClean="0">
                <a:latin typeface="Times New Roman" panose="02020603050405020304" pitchFamily="18" charset="0"/>
                <a:cs typeface="Times New Roman" panose="02020603050405020304" pitchFamily="18" charset="0"/>
              </a:rPr>
              <a:t>:</a:t>
            </a:r>
            <a:r>
              <a:rPr lang="en-US" sz="1000" dirty="0"/>
              <a:t> oilgasexpo@sciencesummits.com</a:t>
            </a:r>
            <a:endParaRPr lang="en-US" sz="1000" i="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215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B17CD81C-B91A-4B1D-9B2B-6612D1D08FA4}"/>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 xmlns:a16="http://schemas.microsoft.com/office/drawing/2014/main" id="{BCE8552A-4309-4F85-9106-3550339E3517}"/>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 xmlns:a16="http://schemas.microsoft.com/office/drawing/2014/main" id="{8A4132D1-91B7-497D-9391-CADA10288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1" name="Rectangle 10">
            <a:extLst>
              <a:ext uri="{FF2B5EF4-FFF2-40B4-BE49-F238E27FC236}">
                <a16:creationId xmlns="" xmlns:a16="http://schemas.microsoft.com/office/drawing/2014/main" id="{EF3E1064-54A8-4C3B-8512-A216BFE99FCC}"/>
              </a:ext>
            </a:extLst>
          </p:cNvPr>
          <p:cNvSpPr/>
          <p:nvPr/>
        </p:nvSpPr>
        <p:spPr>
          <a:xfrm>
            <a:off x="731521"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 xmlns:a16="http://schemas.microsoft.com/office/drawing/2014/main" id="{01116EBD-3444-4019-AF32-A283D5D2378B}"/>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 xmlns:a16="http://schemas.microsoft.com/office/drawing/2014/main" id="{516AD768-3B66-46AE-A0E1-7C1CD41AB0BB}"/>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PARTICIPATION BENEFITS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 xmlns:a16="http://schemas.microsoft.com/office/drawing/2014/main" id="{73B9FD0B-D2CF-4A44-8B86-F780C8E50842}"/>
              </a:ext>
            </a:extLst>
          </p:cNvPr>
          <p:cNvCxnSpPr/>
          <p:nvPr/>
        </p:nvCxnSpPr>
        <p:spPr>
          <a:xfrm>
            <a:off x="2428124"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 xmlns:a16="http://schemas.microsoft.com/office/drawing/2014/main" id="{301A2E89-9853-4A25-8E10-B933A62368A3}"/>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29" name="Rectangle 28">
            <a:extLst>
              <a:ext uri="{FF2B5EF4-FFF2-40B4-BE49-F238E27FC236}">
                <a16:creationId xmlns="" xmlns:a16="http://schemas.microsoft.com/office/drawing/2014/main" id="{3F7D58AB-112F-4112-9D63-579F10552743}"/>
              </a:ext>
            </a:extLst>
          </p:cNvPr>
          <p:cNvSpPr/>
          <p:nvPr/>
        </p:nvSpPr>
        <p:spPr>
          <a:xfrm>
            <a:off x="6096000"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 xmlns:a16="http://schemas.microsoft.com/office/drawing/2014/main" id="{2D86FF3B-C763-440B-B5E2-B69CC69D697C}"/>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 xmlns:a16="http://schemas.microsoft.com/office/drawing/2014/main" id="{65546C87-DC61-429D-9C6E-97EE2ED7897A}"/>
              </a:ext>
            </a:extLst>
          </p:cNvPr>
          <p:cNvSpPr txBox="1"/>
          <p:nvPr/>
        </p:nvSpPr>
        <p:spPr>
          <a:xfrm>
            <a:off x="7205655" y="1042830"/>
            <a:ext cx="3716400" cy="276294"/>
          </a:xfrm>
          <a:prstGeom prst="rect">
            <a:avLst/>
          </a:prstGeom>
          <a:noFill/>
        </p:spPr>
        <p:txBody>
          <a:bodyPr wrap="square" rtlCol="0">
            <a:spAutoFit/>
          </a:bodyPr>
          <a:lstStyle/>
          <a:p>
            <a:pPr algn="just">
              <a:lnSpc>
                <a:spcPts val="1600"/>
              </a:lnSpc>
            </a:pPr>
            <a:r>
              <a:rPr lang="en-US" sz="1000" dirty="0" smtClean="0">
                <a:latin typeface="Times New Roman" panose="02020603050405020304" pitchFamily="18" charset="0"/>
                <a:cs typeface="Times New Roman" panose="02020603050405020304" pitchFamily="18" charset="0"/>
              </a:rPr>
              <a:t>l</a:t>
            </a:r>
            <a:endParaRPr lang="en-US" sz="1000" dirty="0">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 xmlns:a16="http://schemas.microsoft.com/office/drawing/2014/main" id="{B06E2E4A-4920-46D0-97D1-59873FCB2899}"/>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ABSTRACT SUBMISSION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 xmlns:a16="http://schemas.microsoft.com/office/drawing/2014/main" id="{9D01D386-FDFD-4DB6-B595-C456DB1B95DF}"/>
              </a:ext>
            </a:extLst>
          </p:cNvPr>
          <p:cNvCxnSpPr/>
          <p:nvPr/>
        </p:nvCxnSpPr>
        <p:spPr>
          <a:xfrm>
            <a:off x="2407804" y="369493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 xmlns:a16="http://schemas.microsoft.com/office/drawing/2014/main" id="{0EC42609-0099-483A-A4A9-FD2873CB97DE}"/>
              </a:ext>
            </a:extLst>
          </p:cNvPr>
          <p:cNvSpPr txBox="1"/>
          <p:nvPr/>
        </p:nvSpPr>
        <p:spPr>
          <a:xfrm>
            <a:off x="1846885" y="3813240"/>
            <a:ext cx="4257368" cy="247440"/>
          </a:xfrm>
          <a:prstGeom prst="rect">
            <a:avLst/>
          </a:prstGeom>
          <a:noFill/>
        </p:spPr>
        <p:txBody>
          <a:bodyPr wrap="square" rtlCol="0">
            <a:spAutoFit/>
          </a:bodyPr>
          <a:lstStyle/>
          <a:p>
            <a:pPr algn="ctr">
              <a:lnSpc>
                <a:spcPts val="1300"/>
              </a:lnSpc>
            </a:pPr>
            <a:r>
              <a:rPr lang="en-US" sz="1000" b="1" i="1" dirty="0">
                <a:latin typeface="Times New Roman" panose="02020603050405020304" pitchFamily="18" charset="0"/>
                <a:cs typeface="Times New Roman" panose="02020603050405020304" pitchFamily="18" charset="0"/>
              </a:rPr>
              <a:t>https://virology.infectiousconferences.com/abstract-submission.php</a:t>
            </a:r>
            <a:endParaRPr lang="en-US" sz="1000" b="1" i="1" u="none" strike="noStrike" baseline="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 xmlns:a16="http://schemas.microsoft.com/office/drawing/2014/main" id="{79C55009-A81F-496F-92F5-EB7A81616F37}"/>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FOR MORE INFORMATION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40" name="Straight Connector 39">
            <a:extLst>
              <a:ext uri="{FF2B5EF4-FFF2-40B4-BE49-F238E27FC236}">
                <a16:creationId xmlns="" xmlns:a16="http://schemas.microsoft.com/office/drawing/2014/main" id="{BB88094D-B959-4A86-8139-1D7862AC93AD}"/>
              </a:ext>
            </a:extLst>
          </p:cNvPr>
          <p:cNvCxnSpPr/>
          <p:nvPr/>
        </p:nvCxnSpPr>
        <p:spPr>
          <a:xfrm>
            <a:off x="2387484" y="443661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 xmlns:a16="http://schemas.microsoft.com/office/drawing/2014/main" id="{CBACED77-1BD4-4575-9CBD-87E4B6721E2C}"/>
              </a:ext>
            </a:extLst>
          </p:cNvPr>
          <p:cNvSpPr txBox="1"/>
          <p:nvPr/>
        </p:nvSpPr>
        <p:spPr>
          <a:xfrm>
            <a:off x="1490864" y="4657254"/>
            <a:ext cx="4257368" cy="247440"/>
          </a:xfrm>
          <a:prstGeom prst="rect">
            <a:avLst/>
          </a:prstGeom>
          <a:noFill/>
        </p:spPr>
        <p:txBody>
          <a:bodyPr wrap="square" rtlCol="0">
            <a:spAutoFit/>
          </a:bodyPr>
          <a:lstStyle/>
          <a:p>
            <a:pPr algn="ctr">
              <a:lnSpc>
                <a:spcPts val="1300"/>
              </a:lnSpc>
            </a:pPr>
            <a:r>
              <a:rPr lang="en-US" sz="1000" b="1" i="1" dirty="0">
                <a:latin typeface="Times New Roman" panose="02020603050405020304" pitchFamily="18" charset="0"/>
                <a:cs typeface="Times New Roman" panose="02020603050405020304" pitchFamily="18" charset="0"/>
              </a:rPr>
              <a:t>https://virology.infectiousconferences.com/</a:t>
            </a:r>
            <a:endParaRPr lang="en-US" sz="1000" b="1" i="1" u="none" strike="noStrike" baseline="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 xmlns:a16="http://schemas.microsoft.com/office/drawing/2014/main" id="{26091167-1C2E-4D3A-8108-2EFD39A9EEE7}"/>
              </a:ext>
            </a:extLst>
          </p:cNvPr>
          <p:cNvSpPr txBox="1"/>
          <p:nvPr/>
        </p:nvSpPr>
        <p:spPr>
          <a:xfrm>
            <a:off x="6776076" y="5671301"/>
            <a:ext cx="4575559" cy="369332"/>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rPr>
              <a:t>virology.infectiousconferences.com/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 xmlns:a16="http://schemas.microsoft.com/office/drawing/2014/main" id="{65546C87-DC61-429D-9C6E-97EE2ED7897A}"/>
              </a:ext>
            </a:extLst>
          </p:cNvPr>
          <p:cNvSpPr txBox="1"/>
          <p:nvPr/>
        </p:nvSpPr>
        <p:spPr>
          <a:xfrm>
            <a:off x="7358055" y="1195230"/>
            <a:ext cx="3716400" cy="3413755"/>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dirty="0"/>
              <a:t>Viral Pathogenesis, Virulence and Latency  </a:t>
            </a:r>
            <a:r>
              <a:rPr lang="en-US" sz="1000" dirty="0"/>
              <a:t>   </a:t>
            </a:r>
          </a:p>
          <a:p>
            <a:pPr marL="171450" indent="-171450">
              <a:lnSpc>
                <a:spcPts val="1300"/>
              </a:lnSpc>
              <a:buFont typeface="Arial" panose="020B0604020202020204" pitchFamily="34" charset="0"/>
              <a:buChar char="•"/>
            </a:pPr>
            <a:r>
              <a:rPr lang="en-US" sz="1000" b="1" dirty="0"/>
              <a:t>Viruses and Diseases</a:t>
            </a:r>
          </a:p>
          <a:p>
            <a:pPr marL="171450" indent="-171450">
              <a:lnSpc>
                <a:spcPts val="1300"/>
              </a:lnSpc>
              <a:buFont typeface="Arial" panose="020B0604020202020204" pitchFamily="34" charset="0"/>
              <a:buChar char="•"/>
            </a:pPr>
            <a:r>
              <a:rPr lang="en-US" sz="1000" b="1" dirty="0"/>
              <a:t>Therapeutic Approaches and Targets for Viral Infections</a:t>
            </a:r>
          </a:p>
          <a:p>
            <a:pPr marL="171450" indent="-171450">
              <a:lnSpc>
                <a:spcPts val="1300"/>
              </a:lnSpc>
              <a:buFont typeface="Arial" panose="020B0604020202020204" pitchFamily="34" charset="0"/>
              <a:buChar char="•"/>
            </a:pPr>
            <a:r>
              <a:rPr lang="en-US" sz="1000" b="1" dirty="0"/>
              <a:t>Viral Immunology</a:t>
            </a:r>
          </a:p>
          <a:p>
            <a:pPr marL="171450" indent="-171450">
              <a:lnSpc>
                <a:spcPts val="1300"/>
              </a:lnSpc>
              <a:buFont typeface="Arial" panose="020B0604020202020204" pitchFamily="34" charset="0"/>
              <a:buChar char="•"/>
            </a:pPr>
            <a:r>
              <a:rPr lang="en-US" sz="1000" b="1" dirty="0"/>
              <a:t>Global Epidemiology of HIV/AIDS, STDs, &amp; STIs</a:t>
            </a:r>
          </a:p>
          <a:p>
            <a:pPr marL="171450" indent="-171450">
              <a:lnSpc>
                <a:spcPts val="1300"/>
              </a:lnSpc>
              <a:buFont typeface="Arial" panose="020B0604020202020204" pitchFamily="34" charset="0"/>
              <a:buChar char="•"/>
            </a:pPr>
            <a:r>
              <a:rPr lang="en-US" sz="1000" b="1" dirty="0"/>
              <a:t>Current Focus in Virology Research</a:t>
            </a:r>
          </a:p>
          <a:p>
            <a:pPr marL="171450" indent="-171450">
              <a:lnSpc>
                <a:spcPts val="1300"/>
              </a:lnSpc>
              <a:buFont typeface="Arial" panose="020B0604020202020204" pitchFamily="34" charset="0"/>
              <a:buChar char="•"/>
            </a:pPr>
            <a:r>
              <a:rPr lang="en-US" sz="1000" b="1" dirty="0"/>
              <a:t>Bacterial Virology</a:t>
            </a:r>
          </a:p>
          <a:p>
            <a:pPr marL="171450" indent="-171450">
              <a:lnSpc>
                <a:spcPts val="1300"/>
              </a:lnSpc>
              <a:buFont typeface="Arial" panose="020B0604020202020204" pitchFamily="34" charset="0"/>
              <a:buChar char="•"/>
            </a:pPr>
            <a:r>
              <a:rPr lang="en-US" sz="1000" b="1" dirty="0"/>
              <a:t>Diagnostic Virology &amp; Molecular Analysis</a:t>
            </a:r>
          </a:p>
          <a:p>
            <a:pPr marL="171450" indent="-171450">
              <a:lnSpc>
                <a:spcPts val="1300"/>
              </a:lnSpc>
              <a:buFont typeface="Arial" panose="020B0604020202020204" pitchFamily="34" charset="0"/>
              <a:buChar char="•"/>
            </a:pPr>
            <a:r>
              <a:rPr lang="en-US" sz="1000" b="1" dirty="0"/>
              <a:t>New Innovations in Viral Infections</a:t>
            </a:r>
          </a:p>
          <a:p>
            <a:pPr marL="171450" indent="-171450">
              <a:lnSpc>
                <a:spcPts val="1300"/>
              </a:lnSpc>
              <a:buFont typeface="Arial" panose="020B0604020202020204" pitchFamily="34" charset="0"/>
              <a:buChar char="•"/>
            </a:pPr>
            <a:r>
              <a:rPr lang="en-US" sz="1000" b="1" dirty="0"/>
              <a:t>Organ specific Cancer</a:t>
            </a:r>
            <a:r>
              <a:rPr lang="en-US" sz="1000" dirty="0"/>
              <a:t> </a:t>
            </a:r>
            <a:r>
              <a:rPr lang="en-US" sz="1000" b="1" dirty="0"/>
              <a:t>and Tumor virology</a:t>
            </a:r>
          </a:p>
          <a:p>
            <a:pPr marL="171450" indent="-171450">
              <a:lnSpc>
                <a:spcPts val="1300"/>
              </a:lnSpc>
              <a:buFont typeface="Arial" panose="020B0604020202020204" pitchFamily="34" charset="0"/>
              <a:buChar char="•"/>
            </a:pPr>
            <a:r>
              <a:rPr lang="en-US" sz="1000" dirty="0"/>
              <a:t> </a:t>
            </a:r>
            <a:r>
              <a:rPr lang="en-US" sz="1000" b="1" dirty="0"/>
              <a:t>Respiratory</a:t>
            </a:r>
            <a:r>
              <a:rPr lang="en-US" sz="1000" dirty="0"/>
              <a:t> </a:t>
            </a:r>
            <a:r>
              <a:rPr lang="en-US" sz="1000" b="1" dirty="0"/>
              <a:t>and Emerging/Re-emerging Viruses</a:t>
            </a:r>
          </a:p>
          <a:p>
            <a:pPr marL="171450" indent="-171450">
              <a:lnSpc>
                <a:spcPts val="1300"/>
              </a:lnSpc>
              <a:buFont typeface="Arial" panose="020B0604020202020204" pitchFamily="34" charset="0"/>
              <a:buChar char="•"/>
            </a:pPr>
            <a:r>
              <a:rPr lang="en-US" sz="1000" b="1" dirty="0"/>
              <a:t>Coronaviruses COVID-19</a:t>
            </a:r>
          </a:p>
          <a:p>
            <a:pPr marL="171450" indent="-171450">
              <a:lnSpc>
                <a:spcPts val="1300"/>
              </a:lnSpc>
              <a:buFont typeface="Arial" panose="020B0604020202020204" pitchFamily="34" charset="0"/>
              <a:buChar char="•"/>
            </a:pPr>
            <a:r>
              <a:rPr lang="en-US" sz="1000" b="1" dirty="0"/>
              <a:t>Human Vaccines - Infectious &amp; Non Infectious Diseases</a:t>
            </a:r>
          </a:p>
          <a:p>
            <a:pPr marL="171450" indent="-171450">
              <a:lnSpc>
                <a:spcPts val="1300"/>
              </a:lnSpc>
              <a:buFont typeface="Arial" panose="020B0604020202020204" pitchFamily="34" charset="0"/>
              <a:buChar char="•"/>
            </a:pPr>
            <a:r>
              <a:rPr lang="en-US" sz="1000" dirty="0"/>
              <a:t> </a:t>
            </a:r>
            <a:r>
              <a:rPr lang="en-US" sz="1000" b="1" dirty="0"/>
              <a:t>Vaccine Research &amp; Development</a:t>
            </a:r>
          </a:p>
          <a:p>
            <a:pPr marL="171450" indent="-171450">
              <a:lnSpc>
                <a:spcPts val="1300"/>
              </a:lnSpc>
              <a:buFont typeface="Arial" panose="020B0604020202020204" pitchFamily="34" charset="0"/>
              <a:buChar char="•"/>
            </a:pPr>
            <a:r>
              <a:rPr lang="en-US" sz="1000" b="1" dirty="0"/>
              <a:t> Next-Generation Vaccine Delivery Technologies</a:t>
            </a:r>
          </a:p>
          <a:p>
            <a:pPr marL="171450" indent="-171450">
              <a:lnSpc>
                <a:spcPts val="1300"/>
              </a:lnSpc>
              <a:buFont typeface="Arial" panose="020B0604020202020204" pitchFamily="34" charset="0"/>
              <a:buChar char="•"/>
            </a:pPr>
            <a:r>
              <a:rPr lang="en-US" sz="1000" b="1" dirty="0"/>
              <a:t>Vaccine Adjuvants    </a:t>
            </a:r>
          </a:p>
          <a:p>
            <a:pPr marL="171450" indent="-171450">
              <a:lnSpc>
                <a:spcPts val="1300"/>
              </a:lnSpc>
              <a:buFont typeface="Arial" panose="020B0604020202020204" pitchFamily="34" charset="0"/>
              <a:buChar char="•"/>
            </a:pPr>
            <a:r>
              <a:rPr lang="en-US" sz="1000" dirty="0"/>
              <a:t> </a:t>
            </a:r>
            <a:r>
              <a:rPr lang="en-US" sz="1000" b="1" dirty="0"/>
              <a:t>Human Preventive &amp; Therapeutic Vaccines</a:t>
            </a:r>
          </a:p>
          <a:p>
            <a:pPr marL="171450" indent="-171450">
              <a:lnSpc>
                <a:spcPts val="1300"/>
              </a:lnSpc>
              <a:buFont typeface="Arial" panose="020B0604020202020204" pitchFamily="34" charset="0"/>
              <a:buChar char="•"/>
            </a:pPr>
            <a:r>
              <a:rPr lang="en-US" sz="1000" b="1" dirty="0"/>
              <a:t>Vaccines Safety &amp; </a:t>
            </a:r>
            <a:r>
              <a:rPr lang="en-US" sz="1000" b="1" dirty="0" err="1"/>
              <a:t>Efficancy</a:t>
            </a:r>
            <a:endParaRPr lang="en-US" sz="1000" b="1" dirty="0"/>
          </a:p>
          <a:p>
            <a:pPr marL="171450" indent="-171450">
              <a:lnSpc>
                <a:spcPts val="1300"/>
              </a:lnSpc>
              <a:buFont typeface="Arial" panose="020B0604020202020204" pitchFamily="34" charset="0"/>
              <a:buChar char="•"/>
            </a:pPr>
            <a:r>
              <a:rPr lang="en-US" sz="1000" dirty="0"/>
              <a:t> </a:t>
            </a:r>
            <a:r>
              <a:rPr lang="en-US" sz="1000" b="1" dirty="0"/>
              <a:t>Vaccines Business Development</a:t>
            </a:r>
          </a:p>
          <a:p>
            <a:pPr marL="171450" lvl="0" indent="-171450">
              <a:buFont typeface="Arial" pitchFamily="34" charset="0"/>
              <a:buChar char="•"/>
            </a:pP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0247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0470A57-4997-41B8-BD70-F24F066D655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68597D8D-959A-46C5-8C38-D60B57F93CB8}"/>
              </a:ext>
            </a:extLst>
          </p:cNvPr>
          <p:cNvSpPr/>
          <p:nvPr/>
        </p:nvSpPr>
        <p:spPr>
          <a:xfrm>
            <a:off x="900413" y="804559"/>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5311C276-4A09-4E67-A648-3B11363C3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 xmlns:a16="http://schemas.microsoft.com/office/drawing/2014/main" id="{466EAA1A-FD7E-4C2E-8D83-8E0EFC5EE5A1}"/>
              </a:ext>
            </a:extLst>
          </p:cNvPr>
          <p:cNvSpPr/>
          <p:nvPr/>
        </p:nvSpPr>
        <p:spPr>
          <a:xfrm>
            <a:off x="4090219" y="862223"/>
            <a:ext cx="4001729"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 xmlns:a16="http://schemas.microsoft.com/office/drawing/2014/main" id="{50ABC8B0-F6A2-44E7-B60B-AEC8A7953855}"/>
              </a:ext>
            </a:extLst>
          </p:cNvPr>
          <p:cNvSpPr txBox="1"/>
          <p:nvPr/>
        </p:nvSpPr>
        <p:spPr>
          <a:xfrm>
            <a:off x="4109883" y="1000842"/>
            <a:ext cx="3991897"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SUPPORTING JOURNALS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 xmlns:a16="http://schemas.microsoft.com/office/drawing/2014/main" id="{8E4DE3CE-D9A3-4755-B963-85C67D96C479}"/>
              </a:ext>
            </a:extLst>
          </p:cNvPr>
          <p:cNvSpPr txBox="1"/>
          <p:nvPr/>
        </p:nvSpPr>
        <p:spPr>
          <a:xfrm>
            <a:off x="5426406" y="3352116"/>
            <a:ext cx="1339188" cy="261610"/>
          </a:xfrm>
          <a:prstGeom prst="rect">
            <a:avLst/>
          </a:prstGeom>
          <a:noFill/>
        </p:spPr>
        <p:txBody>
          <a:bodyPr wrap="square" rtlCol="0">
            <a:spAutoFit/>
          </a:bodyPr>
          <a:lstStyle/>
          <a:p>
            <a:pPr algn="ctr"/>
            <a:endParaRPr lang="en-IN" sz="1100" dirty="0">
              <a:solidFill>
                <a:schemeClr val="bg1"/>
              </a:solidFill>
            </a:endParaRPr>
          </a:p>
        </p:txBody>
      </p:sp>
      <p:sp>
        <p:nvSpPr>
          <p:cNvPr id="22" name="TextBox 21">
            <a:extLst>
              <a:ext uri="{FF2B5EF4-FFF2-40B4-BE49-F238E27FC236}">
                <a16:creationId xmlns="" xmlns:a16="http://schemas.microsoft.com/office/drawing/2014/main" id="{7A8B047A-DEC2-4E48-871F-1236953E5BA5}"/>
              </a:ext>
            </a:extLst>
          </p:cNvPr>
          <p:cNvSpPr txBox="1"/>
          <p:nvPr/>
        </p:nvSpPr>
        <p:spPr>
          <a:xfrm>
            <a:off x="10225163" y="2921229"/>
            <a:ext cx="1339188" cy="430887"/>
          </a:xfrm>
          <a:prstGeom prst="rect">
            <a:avLst/>
          </a:prstGeom>
          <a:noFill/>
        </p:spPr>
        <p:txBody>
          <a:bodyPr wrap="square" rtlCol="0">
            <a:spAutoFit/>
          </a:bodyPr>
          <a:lstStyle/>
          <a:p>
            <a:pPr algn="ctr"/>
            <a:endParaRPr lang="en-US" sz="1100" dirty="0">
              <a:solidFill>
                <a:schemeClr val="bg1"/>
              </a:solidFill>
            </a:endParaRPr>
          </a:p>
          <a:p>
            <a:pPr algn="ctr"/>
            <a:endParaRPr lang="en-IN" sz="1100" dirty="0">
              <a:solidFill>
                <a:schemeClr val="bg1"/>
              </a:solidFill>
            </a:endParaRPr>
          </a:p>
        </p:txBody>
      </p:sp>
      <p:sp>
        <p:nvSpPr>
          <p:cNvPr id="23" name="TextBox 22">
            <a:extLst>
              <a:ext uri="{FF2B5EF4-FFF2-40B4-BE49-F238E27FC236}">
                <a16:creationId xmlns="" xmlns:a16="http://schemas.microsoft.com/office/drawing/2014/main" id="{A9AF4B9B-1000-474D-A3DD-09A1D06E1ABD}"/>
              </a:ext>
            </a:extLst>
          </p:cNvPr>
          <p:cNvSpPr txBox="1"/>
          <p:nvPr/>
        </p:nvSpPr>
        <p:spPr>
          <a:xfrm>
            <a:off x="1366897" y="1454902"/>
            <a:ext cx="3347970" cy="933589"/>
          </a:xfrm>
          <a:prstGeom prst="rect">
            <a:avLst/>
          </a:prstGeom>
          <a:noFill/>
        </p:spPr>
        <p:txBody>
          <a:bodyPr wrap="square" rtlCol="0">
            <a:spAutoFit/>
          </a:bodyPr>
          <a:lstStyle/>
          <a:p>
            <a:pPr algn="ctr">
              <a:spcBef>
                <a:spcPts val="200"/>
              </a:spcBef>
            </a:pPr>
            <a:r>
              <a:rPr lang="en-US" sz="1400" dirty="0"/>
              <a:t/>
            </a:r>
            <a:br>
              <a:rPr lang="en-US" sz="1400" dirty="0"/>
            </a:br>
            <a:r>
              <a:rPr lang="en-US" b="1" dirty="0">
                <a:latin typeface="Times New Roman" pitchFamily="18" charset="0"/>
                <a:cs typeface="Times New Roman" pitchFamily="18" charset="0"/>
              </a:rPr>
              <a:t>Virology &amp; Mycology</a:t>
            </a:r>
          </a:p>
          <a:p>
            <a:pPr algn="ctr">
              <a:spcBef>
                <a:spcPts val="200"/>
              </a:spcBef>
            </a:pPr>
            <a:r>
              <a:rPr lang="en-US" sz="1050" b="1" dirty="0">
                <a:latin typeface="Times New Roman" panose="02020603050405020304" pitchFamily="18" charset="0"/>
                <a:cs typeface="Times New Roman" panose="02020603050405020304" pitchFamily="18" charset="0"/>
              </a:rPr>
              <a:t>URL</a:t>
            </a:r>
            <a:r>
              <a:rPr lang="en-US" sz="1050" b="1" dirty="0" smtClean="0">
                <a:latin typeface="Times New Roman" panose="02020603050405020304" pitchFamily="18" charset="0"/>
                <a:cs typeface="Times New Roman" panose="02020603050405020304" pitchFamily="18" charset="0"/>
              </a:rPr>
              <a:t>: </a:t>
            </a:r>
            <a:r>
              <a:rPr lang="en-US" sz="1050" b="1" dirty="0" smtClean="0">
                <a:latin typeface="Times New Roman" panose="02020603050405020304" pitchFamily="18" charset="0"/>
                <a:cs typeface="Times New Roman" panose="02020603050405020304" pitchFamily="18" charset="0"/>
                <a:hlinkClick r:id="rId4"/>
              </a:rPr>
              <a:t>https</a:t>
            </a:r>
            <a:r>
              <a:rPr lang="en-US" sz="1050" b="1" dirty="0">
                <a:latin typeface="Times New Roman" panose="02020603050405020304" pitchFamily="18" charset="0"/>
                <a:cs typeface="Times New Roman" panose="02020603050405020304" pitchFamily="18" charset="0"/>
                <a:hlinkClick r:id="rId4"/>
              </a:rPr>
              <a:t>://www.longdom.org/virology-mycology.html</a:t>
            </a:r>
            <a:endParaRPr lang="en-US" sz="1050" i="1" dirty="0">
              <a:solidFill>
                <a:srgbClr val="0070C0"/>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 xmlns:a16="http://schemas.microsoft.com/office/drawing/2014/main" id="{17514A78-BC75-4348-8D0C-A97CA7AB6E36}"/>
              </a:ext>
            </a:extLst>
          </p:cNvPr>
          <p:cNvSpPr txBox="1"/>
          <p:nvPr/>
        </p:nvSpPr>
        <p:spPr>
          <a:xfrm>
            <a:off x="4291080" y="1679322"/>
            <a:ext cx="3347970" cy="995144"/>
          </a:xfrm>
          <a:prstGeom prst="rect">
            <a:avLst/>
          </a:prstGeom>
          <a:noFill/>
        </p:spPr>
        <p:txBody>
          <a:bodyPr wrap="square" rtlCol="0">
            <a:spAutoFit/>
          </a:bodyPr>
          <a:lstStyle/>
          <a:p>
            <a:pPr algn="ctr">
              <a:spcBef>
                <a:spcPts val="200"/>
              </a:spcBef>
            </a:pPr>
            <a:r>
              <a:rPr lang="en-US" b="1" dirty="0">
                <a:latin typeface="Times New Roman" pitchFamily="18" charset="0"/>
                <a:cs typeface="Times New Roman" pitchFamily="18" charset="0"/>
              </a:rPr>
              <a:t>Journal of Vaccines &amp; Vaccination</a:t>
            </a:r>
          </a:p>
          <a:p>
            <a:pPr algn="ctr">
              <a:spcBef>
                <a:spcPts val="200"/>
              </a:spcBef>
            </a:pPr>
            <a:r>
              <a:rPr lang="en-US" sz="1050" b="1" dirty="0">
                <a:latin typeface="Times New Roman" panose="02020603050405020304" pitchFamily="18" charset="0"/>
                <a:cs typeface="Times New Roman" panose="02020603050405020304" pitchFamily="18" charset="0"/>
              </a:rPr>
              <a:t>URL: </a:t>
            </a:r>
            <a:r>
              <a:rPr lang="en-US" sz="1050" b="1" dirty="0">
                <a:latin typeface="Times New Roman" panose="02020603050405020304" pitchFamily="18" charset="0"/>
                <a:cs typeface="Times New Roman" panose="02020603050405020304" pitchFamily="18" charset="0"/>
                <a:hlinkClick r:id="rId5"/>
              </a:rPr>
              <a:t>https://www.longdom.org/vaccines-vaccination.html</a:t>
            </a:r>
            <a:endParaRPr lang="en-IN" sz="1050" i="1" dirty="0">
              <a:solidFill>
                <a:srgbClr val="0070C0"/>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 xmlns:a16="http://schemas.microsoft.com/office/drawing/2014/main" id="{C8500AC2-E11E-4FD3-B527-C2235D45DCBB}"/>
              </a:ext>
            </a:extLst>
          </p:cNvPr>
          <p:cNvSpPr txBox="1"/>
          <p:nvPr/>
        </p:nvSpPr>
        <p:spPr>
          <a:xfrm>
            <a:off x="7589627" y="1620331"/>
            <a:ext cx="3571168" cy="556563"/>
          </a:xfrm>
          <a:prstGeom prst="rect">
            <a:avLst/>
          </a:prstGeom>
          <a:noFill/>
        </p:spPr>
        <p:txBody>
          <a:bodyPr wrap="square" rtlCol="0">
            <a:spAutoFit/>
          </a:bodyPr>
          <a:lstStyle/>
          <a:p>
            <a:pPr algn="ctr">
              <a:spcBef>
                <a:spcPts val="200"/>
              </a:spcBef>
            </a:pPr>
            <a:r>
              <a:rPr lang="en-US" b="1" dirty="0">
                <a:latin typeface="Times New Roman" pitchFamily="18" charset="0"/>
                <a:cs typeface="Times New Roman" pitchFamily="18" charset="0"/>
              </a:rPr>
              <a:t>HIV: Current </a:t>
            </a:r>
            <a:r>
              <a:rPr lang="en-US" b="1" dirty="0" smtClean="0">
                <a:latin typeface="Times New Roman" pitchFamily="18" charset="0"/>
                <a:cs typeface="Times New Roman" pitchFamily="18" charset="0"/>
              </a:rPr>
              <a:t>Research</a:t>
            </a:r>
            <a:endParaRPr lang="en-US" sz="1050" dirty="0"/>
          </a:p>
          <a:p>
            <a:pPr algn="ctr">
              <a:spcBef>
                <a:spcPts val="200"/>
              </a:spcBef>
            </a:pPr>
            <a:r>
              <a:rPr lang="en-US" sz="1050" b="1" dirty="0" smtClean="0">
                <a:latin typeface="Times New Roman" panose="02020603050405020304" pitchFamily="18" charset="0"/>
                <a:cs typeface="Times New Roman" panose="02020603050405020304" pitchFamily="18" charset="0"/>
              </a:rPr>
              <a:t>URL:</a:t>
            </a:r>
            <a:r>
              <a:rPr lang="en-US" sz="1050" b="1" dirty="0" smtClean="0">
                <a:latin typeface="Times New Roman" panose="02020603050405020304" pitchFamily="18" charset="0"/>
                <a:cs typeface="Times New Roman" panose="02020603050405020304" pitchFamily="18" charset="0"/>
                <a:hlinkClick r:id="rId6"/>
              </a:rPr>
              <a:t>https://www.longdom.org/hiv-current-research.html</a:t>
            </a:r>
            <a:endParaRPr lang="en-IN" sz="1050" i="1"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 xmlns:a16="http://schemas.microsoft.com/office/drawing/2014/main" id="{0CDE7C73-7463-4C0C-BFED-2B5D4EE49A0A}"/>
              </a:ext>
            </a:extLst>
          </p:cNvPr>
          <p:cNvSpPr txBox="1"/>
          <p:nvPr/>
        </p:nvSpPr>
        <p:spPr>
          <a:xfrm>
            <a:off x="6776076" y="5671301"/>
            <a:ext cx="4565077" cy="336118"/>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rPr>
              <a:t>virology.infectiousconferences.com/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026" name="Picture 2" descr="C:\Users\User\Pictures\virology--mycology-flye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3639" y="2708786"/>
            <a:ext cx="2120381" cy="23957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Pictures\journal-of-vaccines--vaccination-flye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8410" y="2708786"/>
            <a:ext cx="2120381" cy="2395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Pictures\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51178" y="2708786"/>
            <a:ext cx="2120381" cy="239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59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9F7F32B-CF01-4456-88E8-2212F806645B}"/>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200D4E44-1515-476B-BED8-5D9807650EE8}"/>
              </a:ext>
            </a:extLst>
          </p:cNvPr>
          <p:cNvSpPr/>
          <p:nvPr/>
        </p:nvSpPr>
        <p:spPr>
          <a:xfrm>
            <a:off x="739248" y="750624"/>
            <a:ext cx="11059052"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33F183F2-1B12-43C5-89FC-F74D4F20D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 xmlns:a16="http://schemas.microsoft.com/office/drawing/2014/main" id="{8AA43197-66D0-4B32-AF3E-FABF76210BE7}"/>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 xmlns:a16="http://schemas.microsoft.com/office/drawing/2014/main" id="{284DCDF7-E300-4CB9-B94E-8AB41AA6DAE7}"/>
              </a:ext>
            </a:extLst>
          </p:cNvPr>
          <p:cNvSpPr txBox="1"/>
          <p:nvPr/>
        </p:nvSpPr>
        <p:spPr>
          <a:xfrm rot="16200000">
            <a:off x="-603373" y="3136614"/>
            <a:ext cx="4021394" cy="584775"/>
          </a:xfrm>
          <a:prstGeom prst="rect">
            <a:avLst/>
          </a:prstGeom>
          <a:noFill/>
        </p:spPr>
        <p:txBody>
          <a:bodyPr wrap="square" rtlCol="0">
            <a:spAutoFit/>
          </a:bodyPr>
          <a:lstStyle/>
          <a:p>
            <a:pPr algn="ctr"/>
            <a:r>
              <a:rPr lang="en-US" sz="1600" b="1" spc="600" dirty="0">
                <a:solidFill>
                  <a:schemeClr val="bg1"/>
                </a:solidFill>
                <a:latin typeface="Times New Roman" panose="02020603050405020304" pitchFamily="18" charset="0"/>
                <a:cs typeface="Times New Roman" panose="02020603050405020304" pitchFamily="18" charset="0"/>
              </a:rPr>
              <a:t>V</a:t>
            </a:r>
            <a:r>
              <a:rPr lang="en-IN" sz="1600" b="1" spc="600" dirty="0">
                <a:solidFill>
                  <a:schemeClr val="bg1"/>
                </a:solidFill>
                <a:latin typeface="Times New Roman" panose="02020603050405020304" pitchFamily="18" charset="0"/>
                <a:cs typeface="Times New Roman" panose="02020603050405020304" pitchFamily="18" charset="0"/>
              </a:rPr>
              <a:t>ENUE AND ACCOMODATION</a:t>
            </a:r>
          </a:p>
        </p:txBody>
      </p:sp>
      <p:sp>
        <p:nvSpPr>
          <p:cNvPr id="10" name="TextBox 9">
            <a:extLst>
              <a:ext uri="{FF2B5EF4-FFF2-40B4-BE49-F238E27FC236}">
                <a16:creationId xmlns="" xmlns:a16="http://schemas.microsoft.com/office/drawing/2014/main" id="{BADEA575-5D3B-41AF-8F22-F7F390ED0E22}"/>
              </a:ext>
            </a:extLst>
          </p:cNvPr>
          <p:cNvSpPr txBox="1"/>
          <p:nvPr/>
        </p:nvSpPr>
        <p:spPr>
          <a:xfrm>
            <a:off x="2458720" y="1420218"/>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 &amp; ACCOMMODATION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 xmlns:a16="http://schemas.microsoft.com/office/drawing/2014/main" id="{DABD2C80-F81E-4BE5-A57E-817BA4F98033}"/>
              </a:ext>
            </a:extLst>
          </p:cNvPr>
          <p:cNvCxnSpPr/>
          <p:nvPr/>
        </p:nvCxnSpPr>
        <p:spPr>
          <a:xfrm>
            <a:off x="2787519" y="16985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 xmlns:a16="http://schemas.microsoft.com/office/drawing/2014/main" id="{AE1C7BDC-1A03-4183-955E-73A3EF21C4D8}"/>
              </a:ext>
            </a:extLst>
          </p:cNvPr>
          <p:cNvSpPr txBox="1"/>
          <p:nvPr/>
        </p:nvSpPr>
        <p:spPr>
          <a:xfrm>
            <a:off x="2787519" y="1921749"/>
            <a:ext cx="2678376" cy="715581"/>
          </a:xfrm>
          <a:prstGeom prst="rect">
            <a:avLst/>
          </a:prstGeom>
          <a:noFill/>
        </p:spPr>
        <p:txBody>
          <a:bodyPr wrap="square" rtlCol="0">
            <a:spAutoFit/>
          </a:bodyPr>
          <a:lstStyle/>
          <a:p>
            <a:pPr algn="ctr">
              <a:lnSpc>
                <a:spcPct val="150000"/>
              </a:lnSpc>
            </a:pPr>
            <a:r>
              <a:rPr lang="en-US" sz="2000" b="1" dirty="0">
                <a:latin typeface="Times New Roman" pitchFamily="18" charset="0"/>
                <a:cs typeface="Times New Roman" pitchFamily="18" charset="0"/>
              </a:rPr>
              <a:t>Vienna, Austria</a:t>
            </a:r>
          </a:p>
          <a:p>
            <a:pPr algn="ctr">
              <a:lnSpc>
                <a:spcPct val="150000"/>
              </a:lnSpc>
            </a:pPr>
            <a:endParaRPr lang="en-US" sz="700" b="1" i="0" u="none" strike="noStrike" spc="300" baseline="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 xmlns:a16="http://schemas.microsoft.com/office/drawing/2014/main" id="{BBEEC7C5-FD68-45FB-9166-6549B73FCEF5}"/>
              </a:ext>
            </a:extLst>
          </p:cNvPr>
          <p:cNvSpPr txBox="1"/>
          <p:nvPr/>
        </p:nvSpPr>
        <p:spPr>
          <a:xfrm>
            <a:off x="7222741" y="5617887"/>
            <a:ext cx="4453209" cy="336118"/>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rPr>
              <a:t>https://virology.infectiousconferences.com/</a:t>
            </a:r>
          </a:p>
        </p:txBody>
      </p:sp>
      <p:sp>
        <p:nvSpPr>
          <p:cNvPr id="28" name="TextBox 27">
            <a:extLst>
              <a:ext uri="{FF2B5EF4-FFF2-40B4-BE49-F238E27FC236}">
                <a16:creationId xmlns="" xmlns:a16="http://schemas.microsoft.com/office/drawing/2014/main" id="{B454FC11-575A-49A9-B9E3-CCD277D20A6C}"/>
              </a:ext>
            </a:extLst>
          </p:cNvPr>
          <p:cNvSpPr txBox="1"/>
          <p:nvPr/>
        </p:nvSpPr>
        <p:spPr>
          <a:xfrm>
            <a:off x="2787519" y="3037739"/>
            <a:ext cx="2829464"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CONTACT US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 xmlns:a16="http://schemas.microsoft.com/office/drawing/2014/main" id="{678D1018-0452-4C8C-B074-27F6CF693954}"/>
              </a:ext>
            </a:extLst>
          </p:cNvPr>
          <p:cNvCxnSpPr>
            <a:cxnSpLocks/>
          </p:cNvCxnSpPr>
          <p:nvPr/>
        </p:nvCxnSpPr>
        <p:spPr>
          <a:xfrm>
            <a:off x="2787519" y="3316072"/>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 xmlns:a16="http://schemas.microsoft.com/office/drawing/2014/main" id="{75B495D4-3224-4031-ABF7-F78533727768}"/>
              </a:ext>
            </a:extLst>
          </p:cNvPr>
          <p:cNvSpPr txBox="1"/>
          <p:nvPr/>
        </p:nvSpPr>
        <p:spPr>
          <a:xfrm>
            <a:off x="2439410" y="3439709"/>
            <a:ext cx="3525681" cy="1477328"/>
          </a:xfrm>
          <a:prstGeom prst="rect">
            <a:avLst/>
          </a:prstGeom>
          <a:noFill/>
        </p:spPr>
        <p:txBody>
          <a:bodyPr wrap="square" rtlCol="0">
            <a:spAutoFit/>
          </a:bodyPr>
          <a:lstStyle/>
          <a:p>
            <a:pPr algn="ctr">
              <a:lnSpc>
                <a:spcPct val="150000"/>
              </a:lnSpc>
            </a:pPr>
            <a:r>
              <a:rPr lang="en-US" sz="1200" i="0" u="none" strike="noStrike" baseline="0" dirty="0" smtClean="0">
                <a:latin typeface="Times New Roman" panose="02020603050405020304" pitchFamily="18" charset="0"/>
                <a:cs typeface="Times New Roman" panose="02020603050405020304" pitchFamily="18" charset="0"/>
              </a:rPr>
              <a:t>Program Manager,</a:t>
            </a:r>
            <a:r>
              <a:rPr lang="en-US" sz="1200" i="0" u="none" strike="noStrike" dirty="0" smtClean="0">
                <a:latin typeface="Times New Roman" panose="02020603050405020304" pitchFamily="18" charset="0"/>
                <a:cs typeface="Times New Roman" panose="02020603050405020304" pitchFamily="18" charset="0"/>
              </a:rPr>
              <a:t> Oil gas expo 2021</a:t>
            </a: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UK</a:t>
            </a:r>
            <a:r>
              <a:rPr lang="en-US" sz="1200" b="1" i="0" u="none" strike="noStrike" baseline="0"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Conference Series LLC Ltd</a:t>
            </a: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Email: </a:t>
            </a:r>
            <a:r>
              <a:rPr lang="en-IN" sz="1200" b="1" dirty="0" smtClean="0">
                <a:latin typeface="Times New Roman" panose="02020603050405020304" pitchFamily="18" charset="0"/>
                <a:cs typeface="Times New Roman" panose="02020603050405020304" pitchFamily="18" charset="0"/>
              </a:rPr>
              <a:t>virologycongress@meetingnexpo.com</a:t>
            </a:r>
            <a:endParaRPr lang="en-US" sz="1200" b="1" i="0" u="none" strike="noStrike" baseline="0" dirty="0" smtClean="0">
              <a:latin typeface="Times New Roman" panose="02020603050405020304" pitchFamily="18" charset="0"/>
              <a:cs typeface="Times New Roman" panose="02020603050405020304" pitchFamily="18" charset="0"/>
            </a:endParaRPr>
          </a:p>
          <a:p>
            <a:pPr algn="ctr">
              <a:lnSpc>
                <a:spcPct val="150000"/>
              </a:lnSpc>
            </a:pPr>
            <a:r>
              <a:rPr lang="en-US" sz="1200" b="1" dirty="0" err="1" smtClean="0">
                <a:latin typeface="Times New Roman" panose="02020603050405020304" pitchFamily="18" charset="0"/>
                <a:cs typeface="Times New Roman" panose="02020603050405020304" pitchFamily="18" charset="0"/>
              </a:rPr>
              <a:t>Website:https</a:t>
            </a:r>
            <a:r>
              <a:rPr lang="en-US" sz="1200" b="1" dirty="0">
                <a:latin typeface="Times New Roman" panose="02020603050405020304" pitchFamily="18" charset="0"/>
                <a:cs typeface="Times New Roman" panose="02020603050405020304" pitchFamily="18" charset="0"/>
              </a:rPr>
              <a:t>://virology.infectiousconferences.com/</a:t>
            </a:r>
            <a:endParaRPr lang="en-US" sz="1200" i="1" u="sng" dirty="0" smtClean="0">
              <a:solidFill>
                <a:srgbClr val="0070C0"/>
              </a:solidFill>
              <a:latin typeface="Times New Roman" panose="02020603050405020304" pitchFamily="18" charset="0"/>
              <a:cs typeface="Times New Roman" panose="02020603050405020304" pitchFamily="18" charset="0"/>
            </a:endParaRPr>
          </a:p>
          <a:p>
            <a:pPr algn="ctr">
              <a:lnSpc>
                <a:spcPct val="150000"/>
              </a:lnSpc>
            </a:pPr>
            <a:r>
              <a:rPr lang="en-US" sz="1200" b="1" dirty="0" err="1" smtClean="0">
                <a:latin typeface="Times New Roman" panose="02020603050405020304" pitchFamily="18" charset="0"/>
                <a:cs typeface="Times New Roman" panose="02020603050405020304" pitchFamily="18" charset="0"/>
              </a:rPr>
              <a:t>W</a:t>
            </a:r>
            <a:r>
              <a:rPr lang="en-US" sz="1200" b="1" i="0" u="none" strike="noStrike" baseline="0" dirty="0" err="1" smtClean="0">
                <a:latin typeface="Times New Roman" panose="02020603050405020304" pitchFamily="18" charset="0"/>
                <a:cs typeface="Times New Roman" panose="02020603050405020304" pitchFamily="18" charset="0"/>
              </a:rPr>
              <a:t>hatsApp</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a:latin typeface="Times New Roman" panose="02020603050405020304" pitchFamily="18" charset="0"/>
                <a:cs typeface="Times New Roman" panose="02020603050405020304" pitchFamily="18" charset="0"/>
              </a:rPr>
              <a:t>no. </a:t>
            </a:r>
            <a:r>
              <a:rPr lang="en-US" sz="1200" i="0" u="none" strike="noStrike" baseline="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44</a:t>
            </a:r>
            <a:r>
              <a:rPr lang="en-US" sz="1200" i="0" u="none" strike="noStrike" baseline="0" dirty="0" smtClean="0">
                <a:latin typeface="Times New Roman" panose="02020603050405020304" pitchFamily="18" charset="0"/>
                <a:cs typeface="Times New Roman" panose="02020603050405020304" pitchFamily="18" charset="0"/>
              </a:rPr>
              <a:t>-7480022435</a:t>
            </a:r>
            <a:endParaRPr lang="en-US" sz="700" i="0" u="none" strike="noStrike" baseline="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2396" y="2089812"/>
            <a:ext cx="4910355" cy="3124772"/>
          </a:xfrm>
          <a:prstGeom prst="rect">
            <a:avLst/>
          </a:prstGeom>
        </p:spPr>
      </p:pic>
    </p:spTree>
    <p:extLst>
      <p:ext uri="{BB962C8B-B14F-4D97-AF65-F5344CB8AC3E}">
        <p14:creationId xmlns:p14="http://schemas.microsoft.com/office/powerpoint/2010/main" val="2057955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2A1603D-C03E-49CF-9CB0-4FF41E4AF7D1}"/>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ADA990B4-B6D5-401E-9E0A-47795C89CE4A}"/>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6D122FB2-FDA0-46A1-8AE8-161055B2B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 xmlns:a16="http://schemas.microsoft.com/office/drawing/2014/main" id="{5D5C9F63-E597-430F-9A96-BF96CBA1919D}"/>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 xmlns:a16="http://schemas.microsoft.com/office/drawing/2014/main" id="{02F5C744-3A4D-4787-8735-1B9870ACFCEA}"/>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 xmlns:a16="http://schemas.microsoft.com/office/drawing/2014/main" id="{C8022018-D274-4C9A-9B1E-34921750D4E0}"/>
              </a:ext>
            </a:extLst>
          </p:cNvPr>
          <p:cNvSpPr/>
          <p:nvPr/>
        </p:nvSpPr>
        <p:spPr>
          <a:xfrm>
            <a:off x="2748030" y="1115418"/>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 xmlns:a16="http://schemas.microsoft.com/office/drawing/2014/main" id="{B5C2AB59-ED70-41E5-80BA-84C3F740EDD2}"/>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 xmlns:a16="http://schemas.microsoft.com/office/drawing/2014/main" id="{C2180BBA-EB56-47D6-9E2F-FB6AF0C7B5AB}"/>
              </a:ext>
            </a:extLst>
          </p:cNvPr>
          <p:cNvSpPr/>
          <p:nvPr/>
        </p:nvSpPr>
        <p:spPr>
          <a:xfrm>
            <a:off x="2738384" y="208186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 xmlns:a16="http://schemas.microsoft.com/office/drawing/2014/main" id="{089B17B9-F2B3-42DC-A8FA-D66CEA72026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 xmlns:a16="http://schemas.microsoft.com/office/drawing/2014/main" id="{4B19F277-807B-40E2-8AF3-5DA64A5D5077}"/>
              </a:ext>
            </a:extLst>
          </p:cNvPr>
          <p:cNvSpPr/>
          <p:nvPr/>
        </p:nvSpPr>
        <p:spPr>
          <a:xfrm flipH="1">
            <a:off x="5423866" y="960120"/>
            <a:ext cx="4677714" cy="86868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 xmlns:a16="http://schemas.microsoft.com/office/drawing/2014/main" id="{2947201B-FAC6-41F9-BEF5-A13313A52AFF}"/>
              </a:ext>
            </a:extLst>
          </p:cNvPr>
          <p:cNvSpPr txBox="1"/>
          <p:nvPr/>
        </p:nvSpPr>
        <p:spPr>
          <a:xfrm>
            <a:off x="5583936" y="1088168"/>
            <a:ext cx="3880104" cy="630942"/>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dirty="0" smtClean="0">
                <a:solidFill>
                  <a:schemeClr val="bg1"/>
                </a:solidFill>
                <a:latin typeface="Times New Roman" panose="02020603050405020304" pitchFamily="18" charset="0"/>
                <a:cs typeface="Times New Roman" panose="02020603050405020304" pitchFamily="18" charset="0"/>
              </a:rPr>
              <a:t>799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1049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1249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 xmlns:a16="http://schemas.microsoft.com/office/drawing/2014/main" id="{FB136082-67E0-4D08-BA5B-4C5EAE51A0E9}"/>
              </a:ext>
            </a:extLst>
          </p:cNvPr>
          <p:cNvSpPr/>
          <p:nvPr/>
        </p:nvSpPr>
        <p:spPr>
          <a:xfrm flipH="1">
            <a:off x="5411022" y="1924051"/>
            <a:ext cx="4677714" cy="84963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 xmlns:a16="http://schemas.microsoft.com/office/drawing/2014/main" id="{F1C80098-6A3B-46A9-95D9-D87551C71C1C}"/>
              </a:ext>
            </a:extLst>
          </p:cNvPr>
          <p:cNvSpPr txBox="1"/>
          <p:nvPr/>
        </p:nvSpPr>
        <p:spPr>
          <a:xfrm>
            <a:off x="557109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899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1199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1299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 xmlns:a16="http://schemas.microsoft.com/office/drawing/2014/main" id="{B1944A6D-542A-4A88-8CEC-C6109DDCB3C8}"/>
              </a:ext>
            </a:extLst>
          </p:cNvPr>
          <p:cNvSpPr/>
          <p:nvPr/>
        </p:nvSpPr>
        <p:spPr>
          <a:xfrm>
            <a:off x="2728224" y="303690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 xmlns:a16="http://schemas.microsoft.com/office/drawing/2014/main" id="{2C787CFE-836C-4D8B-BC4B-AE89073A245F}"/>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 xmlns:a16="http://schemas.microsoft.com/office/drawing/2014/main" id="{5DA5F3C3-89F1-40A0-95B7-EC18FCC36AF9}"/>
              </a:ext>
            </a:extLst>
          </p:cNvPr>
          <p:cNvSpPr/>
          <p:nvPr/>
        </p:nvSpPr>
        <p:spPr>
          <a:xfrm flipH="1">
            <a:off x="5400862" y="2903835"/>
            <a:ext cx="4677714" cy="863493"/>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TextBox 39">
            <a:extLst>
              <a:ext uri="{FF2B5EF4-FFF2-40B4-BE49-F238E27FC236}">
                <a16:creationId xmlns="" xmlns:a16="http://schemas.microsoft.com/office/drawing/2014/main" id="{763793C1-F4A9-4C21-8B41-4E082ED64C59}"/>
              </a:ext>
            </a:extLst>
          </p:cNvPr>
          <p:cNvSpPr txBox="1"/>
          <p:nvPr/>
        </p:nvSpPr>
        <p:spPr>
          <a:xfrm>
            <a:off x="5533500" y="2925423"/>
            <a:ext cx="3903108"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Oral</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399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Student </a:t>
            </a:r>
            <a:r>
              <a:rPr lang="en-US" sz="1000" b="0" i="0" u="none" strike="noStrike" baseline="0" dirty="0">
                <a:solidFill>
                  <a:schemeClr val="bg1"/>
                </a:solidFill>
                <a:latin typeface="Times New Roman" panose="02020603050405020304" pitchFamily="18" charset="0"/>
                <a:cs typeface="Times New Roman" panose="02020603050405020304" pitchFamily="18" charset="0"/>
              </a:rPr>
              <a:t>Delegate: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245</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100</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 xmlns:a16="http://schemas.microsoft.com/office/drawing/2014/main" id="{A856A4A7-AF74-4959-815F-F129FB2031F5}"/>
              </a:ext>
            </a:extLst>
          </p:cNvPr>
          <p:cNvSpPr/>
          <p:nvPr/>
        </p:nvSpPr>
        <p:spPr>
          <a:xfrm>
            <a:off x="4085862" y="3987929"/>
            <a:ext cx="4051141" cy="596186"/>
          </a:xfrm>
          <a:prstGeom prst="rect">
            <a:avLst/>
          </a:prstGeom>
          <a:solidFill>
            <a:schemeClr val="tx2">
              <a:lumMod val="75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 xmlns:a16="http://schemas.microsoft.com/office/drawing/2014/main" id="{4DAB3D9A-88E1-4675-846B-7D7EB6EB5D7B}"/>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 xmlns:a16="http://schemas.microsoft.com/office/drawing/2014/main" id="{AF2FE988-8D74-4E46-A27C-CC8430F77A97}"/>
              </a:ext>
            </a:extLst>
          </p:cNvPr>
          <p:cNvSpPr txBox="1"/>
          <p:nvPr/>
        </p:nvSpPr>
        <p:spPr>
          <a:xfrm>
            <a:off x="3411794" y="4651543"/>
            <a:ext cx="5368412" cy="1361911"/>
          </a:xfrm>
          <a:prstGeom prst="rect">
            <a:avLst/>
          </a:prstGeom>
          <a:noFill/>
        </p:spPr>
        <p:txBody>
          <a:bodyPr wrap="square" rtlCol="0">
            <a:spAutoFit/>
          </a:bodyPr>
          <a:lstStyle/>
          <a:p>
            <a:pPr algn="ctr">
              <a:lnSpc>
                <a:spcPct val="150000"/>
              </a:lnSpc>
            </a:pPr>
            <a:r>
              <a:rPr lang="en-US" sz="1100" dirty="0">
                <a:latin typeface="Times New Roman" panose="02020603050405020304" pitchFamily="18" charset="0"/>
                <a:cs typeface="Times New Roman" panose="02020603050405020304" pitchFamily="18" charset="0"/>
              </a:rPr>
              <a:t>Abstract submission </a:t>
            </a:r>
            <a:r>
              <a:rPr lang="en-US" sz="1100" dirty="0" smtClean="0">
                <a:latin typeface="Times New Roman" panose="02020603050405020304" pitchFamily="18" charset="0"/>
                <a:cs typeface="Times New Roman" panose="02020603050405020304" pitchFamily="18" charset="0"/>
              </a:rPr>
              <a:t>opens: </a:t>
            </a:r>
            <a:r>
              <a:rPr lang="en-US" sz="1100" b="1" dirty="0" smtClean="0">
                <a:latin typeface="Times New Roman" panose="02020603050405020304" pitchFamily="18" charset="0"/>
                <a:cs typeface="Times New Roman" panose="02020603050405020304" pitchFamily="18" charset="0"/>
              </a:rPr>
              <a:t>September 28</a:t>
            </a:r>
            <a:r>
              <a:rPr lang="en-US" sz="1100" dirty="0" smtClean="0">
                <a:latin typeface="Times New Roman" panose="02020603050405020304" pitchFamily="18" charset="0"/>
                <a:cs typeface="Times New Roman" panose="02020603050405020304" pitchFamily="18" charset="0"/>
              </a:rPr>
              <a:t>,</a:t>
            </a:r>
            <a:r>
              <a:rPr lang="en-US" sz="1100" b="1" dirty="0" smtClean="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2021</a:t>
            </a:r>
          </a:p>
          <a:p>
            <a:pPr algn="ctr">
              <a:lnSpc>
                <a:spcPct val="150000"/>
              </a:lnSpc>
            </a:pPr>
            <a:r>
              <a:rPr lang="en-US" sz="1100" dirty="0">
                <a:latin typeface="Times New Roman" panose="02020603050405020304" pitchFamily="18" charset="0"/>
                <a:cs typeface="Times New Roman" panose="02020603050405020304" pitchFamily="18" charset="0"/>
              </a:rPr>
              <a:t>Early Bird Registration</a:t>
            </a:r>
            <a:r>
              <a:rPr lang="en-US" sz="1100" b="1" dirty="0" smtClean="0">
                <a:latin typeface="Times New Roman" panose="02020603050405020304" pitchFamily="18" charset="0"/>
                <a:cs typeface="Times New Roman" panose="02020603050405020304" pitchFamily="18" charset="0"/>
              </a:rPr>
              <a:t>:</a:t>
            </a:r>
            <a:r>
              <a:rPr lang="en-US" sz="1100" dirty="0">
                <a:latin typeface="Times New Roman" panose="02020603050405020304" pitchFamily="18" charset="0"/>
                <a:cs typeface="Times New Roman" panose="02020603050405020304" pitchFamily="18" charset="0"/>
              </a:rPr>
              <a:t> : </a:t>
            </a:r>
            <a:r>
              <a:rPr lang="en-US" sz="1100" b="1" dirty="0" smtClean="0">
                <a:latin typeface="Times New Roman" panose="02020603050405020304" pitchFamily="18" charset="0"/>
                <a:cs typeface="Times New Roman" panose="02020603050405020304" pitchFamily="18" charset="0"/>
              </a:rPr>
              <a:t>September </a:t>
            </a:r>
            <a:r>
              <a:rPr lang="en-US" sz="1100" b="1" dirty="0">
                <a:latin typeface="Times New Roman" panose="02020603050405020304" pitchFamily="18" charset="0"/>
                <a:cs typeface="Times New Roman" panose="02020603050405020304" pitchFamily="18" charset="0"/>
              </a:rPr>
              <a:t>28,2021</a:t>
            </a:r>
          </a:p>
          <a:p>
            <a:pPr algn="ctr">
              <a:lnSpc>
                <a:spcPct val="150000"/>
              </a:lnSpc>
            </a:pPr>
            <a:r>
              <a:rPr lang="en-US" sz="1100" dirty="0" smtClean="0">
                <a:latin typeface="Times New Roman" panose="02020603050405020304" pitchFamily="18" charset="0"/>
                <a:cs typeface="Times New Roman" panose="02020603050405020304" pitchFamily="18" charset="0"/>
              </a:rPr>
              <a:t>Registration Opens</a:t>
            </a:r>
            <a:r>
              <a:rPr lang="en-US" sz="1100" b="1" dirty="0" smtClean="0">
                <a:latin typeface="Times New Roman" panose="02020603050405020304" pitchFamily="18" charset="0"/>
                <a:cs typeface="Times New Roman" panose="02020603050405020304" pitchFamily="18" charset="0"/>
              </a:rPr>
              <a:t>: September </a:t>
            </a:r>
            <a:r>
              <a:rPr lang="en-US" sz="1100" b="1" dirty="0">
                <a:latin typeface="Times New Roman" panose="02020603050405020304" pitchFamily="18" charset="0"/>
                <a:cs typeface="Times New Roman" panose="02020603050405020304" pitchFamily="18" charset="0"/>
              </a:rPr>
              <a:t>28, 2021</a:t>
            </a:r>
          </a:p>
          <a:p>
            <a:pPr algn="ctr">
              <a:lnSpc>
                <a:spcPct val="150000"/>
              </a:lnSpc>
            </a:pPr>
            <a:r>
              <a:rPr lang="en-US" sz="1100" dirty="0" smtClean="0">
                <a:latin typeface="Times New Roman" panose="02020603050405020304" pitchFamily="18" charset="0"/>
                <a:cs typeface="Times New Roman" panose="02020603050405020304" pitchFamily="18" charset="0"/>
              </a:rPr>
              <a:t>On </a:t>
            </a:r>
            <a:r>
              <a:rPr lang="en-US" sz="1100" dirty="0">
                <a:latin typeface="Times New Roman" panose="02020603050405020304" pitchFamily="18" charset="0"/>
                <a:cs typeface="Times New Roman" panose="02020603050405020304" pitchFamily="18" charset="0"/>
              </a:rPr>
              <a:t>Spot </a:t>
            </a:r>
            <a:r>
              <a:rPr lang="en-US" sz="1100" dirty="0" smtClean="0">
                <a:latin typeface="Times New Roman" panose="02020603050405020304" pitchFamily="18" charset="0"/>
                <a:cs typeface="Times New Roman" panose="02020603050405020304" pitchFamily="18" charset="0"/>
              </a:rPr>
              <a:t>Registration </a:t>
            </a:r>
            <a:r>
              <a:rPr lang="en-US" sz="1100" b="1" dirty="0" smtClean="0">
                <a:latin typeface="Times New Roman" panose="02020603050405020304" pitchFamily="18" charset="0"/>
                <a:cs typeface="Times New Roman" panose="02020603050405020304" pitchFamily="18" charset="0"/>
              </a:rPr>
              <a:t>:February 23, </a:t>
            </a:r>
            <a:r>
              <a:rPr lang="en-US" sz="1100" b="1" dirty="0">
                <a:latin typeface="Times New Roman" panose="02020603050405020304" pitchFamily="18" charset="0"/>
                <a:cs typeface="Times New Roman" panose="02020603050405020304" pitchFamily="18" charset="0"/>
              </a:rPr>
              <a:t>2021</a:t>
            </a:r>
          </a:p>
          <a:p>
            <a:pPr algn="ctr">
              <a:lnSpc>
                <a:spcPct val="150000"/>
              </a:lnSpc>
            </a:pPr>
            <a:endParaRPr lang="en-US" sz="1100" b="1"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 xmlns:a16="http://schemas.microsoft.com/office/drawing/2014/main" id="{6DC8CB65-EB20-4A2D-AB4E-B554366AC9CC}"/>
              </a:ext>
            </a:extLst>
          </p:cNvPr>
          <p:cNvSpPr txBox="1"/>
          <p:nvPr/>
        </p:nvSpPr>
        <p:spPr>
          <a:xfrm>
            <a:off x="6776076" y="5671301"/>
            <a:ext cx="4575559" cy="369332"/>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t>
            </a:r>
            <a:r>
              <a:rPr lang="en-IN" sz="1200" i="1" dirty="0" smtClean="0">
                <a:solidFill>
                  <a:schemeClr val="tx2">
                    <a:lumMod val="75000"/>
                  </a:schemeClr>
                </a:solidFill>
                <a:latin typeface="Times New Roman" panose="02020603050405020304" pitchFamily="18" charset="0"/>
                <a:cs typeface="Times New Roman" panose="02020603050405020304" pitchFamily="18" charset="0"/>
              </a:rPr>
              <a:t>virology.infectiousconferences.com/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532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1529</TotalTime>
  <Words>1112</Words>
  <Application>Microsoft Office PowerPoint</Application>
  <PresentationFormat>Custom</PresentationFormat>
  <Paragraphs>181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User</cp:lastModifiedBy>
  <cp:revision>166</cp:revision>
  <dcterms:created xsi:type="dcterms:W3CDTF">2021-03-23T11:39:33Z</dcterms:created>
  <dcterms:modified xsi:type="dcterms:W3CDTF">2021-08-17T09:12:30Z</dcterms:modified>
</cp:coreProperties>
</file>