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26" autoAdjust="0"/>
  </p:normalViewPr>
  <p:slideViewPr>
    <p:cSldViewPr>
      <p:cViewPr>
        <p:scale>
          <a:sx n="78" d="100"/>
          <a:sy n="78" d="100"/>
        </p:scale>
        <p:origin x="-396" y="258"/>
      </p:cViewPr>
      <p:guideLst>
        <p:guide orient="horz" pos="2880"/>
        <p:guide pos="216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E80D-C552-4ADA-9C50-5B714E478883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65ACE-BC27-440C-AB56-79913745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65ACE-BC27-440C-AB56-79913745B2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4608" y="838200"/>
            <a:ext cx="8930640" cy="5181600"/>
          </a:xfrm>
          <a:custGeom>
            <a:avLst/>
            <a:gdLst/>
            <a:ahLst/>
            <a:cxnLst/>
            <a:rect l="l" t="t" r="r" b="b"/>
            <a:pathLst>
              <a:path w="8930640" h="5181600">
                <a:moveTo>
                  <a:pt x="0" y="5181600"/>
                </a:moveTo>
                <a:lnTo>
                  <a:pt x="8930640" y="5181600"/>
                </a:lnTo>
                <a:lnTo>
                  <a:pt x="893064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619" y="550163"/>
            <a:ext cx="10655935" cy="5760720"/>
          </a:xfrm>
          <a:custGeom>
            <a:avLst/>
            <a:gdLst/>
            <a:ahLst/>
            <a:cxnLst/>
            <a:rect l="l" t="t" r="r" b="b"/>
            <a:pathLst>
              <a:path w="10655935" h="5760720">
                <a:moveTo>
                  <a:pt x="0" y="5760720"/>
                </a:moveTo>
                <a:lnTo>
                  <a:pt x="10655808" y="5760720"/>
                </a:lnTo>
                <a:lnTo>
                  <a:pt x="10655808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9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4664" cy="249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2803" y="1403968"/>
            <a:ext cx="9954303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960" marR="2203450" algn="ctr">
              <a:lnSpc>
                <a:spcPct val="100000"/>
              </a:lnSpc>
              <a:spcBef>
                <a:spcPts val="100"/>
              </a:spcBef>
              <a:tabLst>
                <a:tab pos="4040504" algn="l"/>
              </a:tabLst>
            </a:pPr>
            <a:r>
              <a:rPr lang="en-IN" sz="3600" dirty="0" smtClean="0"/>
              <a:t>18</a:t>
            </a:r>
            <a:r>
              <a:rPr lang="en-IN" sz="3600" baseline="30000" dirty="0" smtClean="0"/>
              <a:t>th</a:t>
            </a:r>
            <a:r>
              <a:rPr lang="en-IN" sz="3600" dirty="0" smtClean="0"/>
              <a:t> </a:t>
            </a:r>
            <a:r>
              <a:rPr lang="en-US" sz="3600" dirty="0" smtClean="0"/>
              <a:t>World </a:t>
            </a:r>
            <a:r>
              <a:rPr lang="en-US" sz="3600" dirty="0"/>
              <a:t>Congress on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>Vascular Dementia and Neurodegenerative Diseases</a:t>
            </a:r>
            <a:br>
              <a:rPr lang="en-US" sz="3600" dirty="0"/>
            </a:b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895600" y="3640700"/>
            <a:ext cx="6188710" cy="22679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July 03-04, 2023 Paris, France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lang="en-US" sz="16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Theme: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Recommended Global Vascular Dementia and Neuroscience Conference</a:t>
            </a:r>
          </a:p>
          <a:p>
            <a:pPr algn="ctr">
              <a:lnSpc>
                <a:spcPct val="100000"/>
              </a:lnSpc>
            </a:pPr>
            <a:r>
              <a:rPr lang="en-US" sz="1400" i="1" dirty="0" smtClean="0">
                <a:latin typeface="Times New Roman"/>
                <a:cs typeface="Times New Roman"/>
              </a:rPr>
              <a:t>.</a:t>
            </a:r>
            <a:endParaRPr sz="1450" dirty="0">
              <a:latin typeface="Times New Roman"/>
              <a:cs typeface="Times New Roman"/>
            </a:endParaRPr>
          </a:p>
          <a:p>
            <a:pPr marL="6985" algn="ctr">
              <a:lnSpc>
                <a:spcPct val="100000"/>
              </a:lnSpc>
            </a:pPr>
            <a:r>
              <a:rPr sz="18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Contact</a:t>
            </a:r>
            <a:r>
              <a:rPr sz="1800" b="1" spc="1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MAIL</a:t>
            </a:r>
            <a:r>
              <a:rPr lang="en-US" sz="1600" b="1" dirty="0">
                <a:latin typeface="Times New Roman"/>
                <a:cs typeface="Times New Roman"/>
              </a:rPr>
              <a:t>:</a:t>
            </a:r>
            <a:r>
              <a:rPr lang="en-US" sz="1600" dirty="0"/>
              <a:t> </a:t>
            </a:r>
            <a:r>
              <a:rPr lang="en-US" sz="1600" u="sng" dirty="0"/>
              <a:t>dementia@globalannualsummit.com</a:t>
            </a:r>
          </a:p>
          <a:p>
            <a:pPr algn="ctr"/>
            <a:endParaRPr lang="en-US" sz="1600" u="sng" dirty="0" smtClean="0"/>
          </a:p>
          <a:p>
            <a:pPr algn="ctr"/>
            <a:r>
              <a:rPr lang="en-US" sz="1600" b="1" spc="-5" dirty="0">
                <a:latin typeface="Times New Roman"/>
                <a:cs typeface="Times New Roman"/>
              </a:rPr>
              <a:t>URL: https://vasculardementia.neuroconferences.com/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85748" y="831809"/>
            <a:ext cx="1164590" cy="5194300"/>
            <a:chOff x="9979152" y="832103"/>
            <a:chExt cx="1164590" cy="5194300"/>
          </a:xfrm>
        </p:grpSpPr>
        <p:sp>
          <p:nvSpPr>
            <p:cNvPr id="5" name="object 5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1152144" y="0"/>
                  </a:moveTo>
                  <a:lnTo>
                    <a:pt x="0" y="0"/>
                  </a:lnTo>
                  <a:lnTo>
                    <a:pt x="0" y="5181600"/>
                  </a:lnTo>
                  <a:lnTo>
                    <a:pt x="1152144" y="5181600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0" y="5181600"/>
                  </a:moveTo>
                  <a:lnTo>
                    <a:pt x="1152144" y="5181600"/>
                  </a:lnTo>
                  <a:lnTo>
                    <a:pt x="1152144" y="0"/>
                  </a:lnTo>
                  <a:lnTo>
                    <a:pt x="0" y="0"/>
                  </a:lnTo>
                  <a:lnTo>
                    <a:pt x="0" y="51816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488592" y="1068284"/>
            <a:ext cx="243656" cy="41910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3200" dirty="0">
                <a:solidFill>
                  <a:srgbClr val="FFFFFF"/>
                </a:solidFill>
                <a:latin typeface="Times New Roman"/>
                <a:cs typeface="Times New Roman"/>
              </a:rPr>
              <a:t>Cell Tissue Science 2023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0668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127" y="728472"/>
              <a:ext cx="8522335" cy="5379720"/>
            </a:xfrm>
            <a:custGeom>
              <a:avLst/>
              <a:gdLst/>
              <a:ahLst/>
              <a:cxnLst/>
              <a:rect l="l" t="t" r="r" b="b"/>
              <a:pathLst>
                <a:path w="8522335" h="5379720">
                  <a:moveTo>
                    <a:pt x="0" y="5379720"/>
                  </a:moveTo>
                  <a:lnTo>
                    <a:pt x="8522208" y="5379720"/>
                  </a:lnTo>
                  <a:lnTo>
                    <a:pt x="8522208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685" y="1664589"/>
            <a:ext cx="1115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Dear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Colleagues,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8285" y="2030729"/>
            <a:ext cx="72377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Conference Series LLC </a:t>
            </a:r>
            <a:r>
              <a:rPr sz="1200" spc="-45" dirty="0">
                <a:latin typeface="Times New Roman"/>
                <a:cs typeface="Times New Roman"/>
              </a:rPr>
              <a:t>LTD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delighted to </a:t>
            </a:r>
            <a:r>
              <a:rPr sz="1200" spc="-10" dirty="0">
                <a:latin typeface="Times New Roman"/>
                <a:cs typeface="Times New Roman"/>
              </a:rPr>
              <a:t>welcome you for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Prestigious </a:t>
            </a:r>
            <a:r>
              <a:rPr sz="1200" spc="-10" dirty="0" smtClean="0">
                <a:latin typeface="Times New Roman"/>
                <a:cs typeface="Times New Roman"/>
              </a:rPr>
              <a:t>“</a:t>
            </a:r>
            <a:r>
              <a:rPr lang="en-IN" sz="1200" dirty="0" smtClean="0"/>
              <a:t>14th </a:t>
            </a:r>
            <a:r>
              <a:rPr lang="en-IN" sz="1200" dirty="0"/>
              <a:t>International Conference on </a:t>
            </a:r>
            <a:r>
              <a:rPr lang="en-IN" sz="1200" dirty="0" smtClean="0"/>
              <a:t>Nephrology &amp; Therapeutics</a:t>
            </a:r>
            <a:r>
              <a:rPr sz="1200" spc="-5" dirty="0" smtClean="0">
                <a:latin typeface="Times New Roman"/>
                <a:cs typeface="Times New Roman"/>
              </a:rPr>
              <a:t>.” </a:t>
            </a:r>
            <a:r>
              <a:rPr sz="1200" spc="-5" dirty="0">
                <a:latin typeface="Times New Roman"/>
                <a:cs typeface="Times New Roman"/>
              </a:rPr>
              <a:t>focusing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determination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various </a:t>
            </a:r>
            <a:r>
              <a:rPr sz="1200" spc="-5" dirty="0">
                <a:latin typeface="Times New Roman"/>
                <a:cs typeface="Times New Roman"/>
              </a:rPr>
              <a:t>approaches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field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IN" sz="1200" spc="-5" dirty="0" smtClean="0">
                <a:latin typeface="Times New Roman"/>
                <a:cs typeface="Times New Roman"/>
              </a:rPr>
              <a:t>Nephrology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spc="-6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confident that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enjoy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Scientific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upcoming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We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IN"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look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92440" y="2677904"/>
            <a:ext cx="3194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Regards</a:t>
            </a:r>
            <a:endParaRPr sz="12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lang="en-IN" sz="1200" b="1" spc="-10" dirty="0">
                <a:latin typeface="Times New Roman"/>
                <a:cs typeface="Times New Roman"/>
              </a:rPr>
              <a:t>vasculardementianeuro2023</a:t>
            </a:r>
          </a:p>
          <a:p>
            <a:pPr marR="7620" algn="r">
              <a:lnSpc>
                <a:spcPct val="100000"/>
              </a:lnSpc>
            </a:pPr>
            <a:r>
              <a:rPr sz="1200" spc="-10" dirty="0" smtClean="0">
                <a:latin typeface="Times New Roman"/>
                <a:cs typeface="Times New Roman"/>
              </a:rPr>
              <a:t>Operating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LLC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0663" y="304800"/>
            <a:ext cx="2301240" cy="5803900"/>
            <a:chOff x="740663" y="304800"/>
            <a:chExt cx="2301240" cy="58039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0663" y="728472"/>
              <a:ext cx="2188845" cy="5379720"/>
            </a:xfrm>
            <a:custGeom>
              <a:avLst/>
              <a:gdLst/>
              <a:ahLst/>
              <a:cxnLst/>
              <a:rect l="l" t="t" r="r" b="b"/>
              <a:pathLst>
                <a:path w="2188845" h="5379720">
                  <a:moveTo>
                    <a:pt x="2188464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2188464" y="5379720"/>
                  </a:lnTo>
                  <a:lnTo>
                    <a:pt x="218846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pPr algn="ctr"/>
              <a:endParaRPr strike="sngStrike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7838" y="829501"/>
            <a:ext cx="676275" cy="69405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8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1447" y="1745406"/>
            <a:ext cx="1336040" cy="9975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9255" y="2965242"/>
            <a:ext cx="1355090" cy="69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79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3536" y="3880484"/>
            <a:ext cx="1445895" cy="191198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78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25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  <a:spcBef>
                <a:spcPts val="91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074063"/>
              </p:ext>
            </p:extLst>
          </p:nvPr>
        </p:nvGraphicFramePr>
        <p:xfrm>
          <a:off x="3592575" y="3309387"/>
          <a:ext cx="7204073" cy="26941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815"/>
                <a:gridCol w="1440815"/>
                <a:gridCol w="1440815"/>
                <a:gridCol w="1440814"/>
                <a:gridCol w="1440814"/>
              </a:tblGrid>
              <a:tr h="272013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Editorial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Members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Supporting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Journals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1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8529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Samer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Ellahham</a:t>
                      </a:r>
                      <a:endParaRPr 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Cardiovascular Consultant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Cleveland Clinic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Abu Dhabi</a:t>
                      </a:r>
                      <a:endParaRPr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Dr. Ian James Martins</a:t>
                      </a:r>
                    </a:p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Senior Researcher</a:t>
                      </a:r>
                    </a:p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Edith Cowan </a:t>
                      </a:r>
                      <a:r>
                        <a:rPr lang="en-US" sz="9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University,Australia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Australia</a:t>
                      </a:r>
                      <a:endParaRPr sz="800" b="0" i="0" dirty="0">
                        <a:latin typeface="+mn-lt"/>
                        <a:cs typeface="Calibri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Ivan V </a:t>
                      </a: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Maksimovich</a:t>
                      </a:r>
                      <a:endParaRPr lang="en-US" sz="900" b="1" i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Clinic of Cardiovascular Diseases </a:t>
                      </a:r>
                    </a:p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Moscow, Russia</a:t>
                      </a:r>
                      <a:endParaRPr sz="9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Randa</a:t>
                      </a:r>
                      <a:r>
                        <a:rPr sz="800" b="1" spc="-3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M.Mostafa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Gerald </a:t>
                      </a:r>
                      <a:r>
                        <a:rPr lang="en-IN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Schatten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en-IN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Shahrzad</a:t>
                      </a:r>
                      <a:r>
                        <a:rPr sz="800" b="1" spc="-2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Bazargan-Hejazi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122046"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r>
                        <a:rPr sz="800" spc="-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Chairman</a:t>
                      </a:r>
                      <a:r>
                        <a:rPr sz="800" spc="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spc="-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Basic</a:t>
                      </a:r>
                      <a:r>
                        <a:rPr sz="80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r>
                        <a:rPr lang="en-IN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 Pittsburgh, </a:t>
                      </a:r>
                    </a:p>
                    <a:p>
                      <a:pPr marL="3810" algn="ctr">
                        <a:lnSpc>
                          <a:spcPts val="840"/>
                        </a:lnSpc>
                      </a:pPr>
                      <a:r>
                        <a:rPr lang="en-IN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USA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Assistant</a:t>
                      </a:r>
                      <a:r>
                        <a:rPr sz="80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Professor,</a:t>
                      </a:r>
                      <a:r>
                        <a:rPr sz="800" spc="4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Indiana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Elizabeth </a:t>
                      </a:r>
                      <a:r>
                        <a:rPr lang="en-US" sz="9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Midlarsky</a:t>
                      </a:r>
                      <a:endParaRPr lang="en-US" sz="9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Professor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Columbia University, USA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University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1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California,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Los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100203"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Sciences</a:t>
                      </a:r>
                      <a:r>
                        <a:rPr sz="800" spc="2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Department,</a:t>
                      </a:r>
                      <a:r>
                        <a:rPr sz="800" spc="6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College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Southeast,</a:t>
                      </a:r>
                      <a:r>
                        <a:rPr sz="800" spc="5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USA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Angeles</a:t>
                      </a:r>
                      <a:r>
                        <a:rPr sz="800" spc="2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(UCLA),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USA</a:t>
                      </a:r>
                      <a:r>
                        <a:rPr sz="80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Charles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48006">
                <a:tc>
                  <a:txBody>
                    <a:bodyPr/>
                    <a:lstStyle/>
                    <a:p>
                      <a:pPr marL="3175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1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Medicine,</a:t>
                      </a:r>
                      <a:r>
                        <a:rPr sz="800" spc="5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Sharjah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Drew</a:t>
                      </a:r>
                      <a:r>
                        <a:rPr sz="80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80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Medicine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400291">
                <a:tc>
                  <a:txBody>
                    <a:bodyPr/>
                    <a:lstStyle/>
                    <a:p>
                      <a:pPr marR="13335" algn="ctr">
                        <a:lnSpc>
                          <a:spcPts val="840"/>
                        </a:lnSpc>
                      </a:pPr>
                      <a:r>
                        <a:rPr sz="800" spc="-5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University,</a:t>
                      </a:r>
                      <a:r>
                        <a:rPr sz="800" spc="-10" dirty="0">
                          <a:solidFill>
                            <a:srgbClr val="3C3C50"/>
                          </a:solidFill>
                          <a:latin typeface="Calibri"/>
                          <a:cs typeface="Calibri"/>
                        </a:rPr>
                        <a:t> UAE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Science</a:t>
                      </a:r>
                      <a:r>
                        <a:rPr sz="800" spc="1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(CDU),</a:t>
                      </a:r>
                      <a:r>
                        <a:rPr sz="800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USA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3601076" y="3620991"/>
            <a:ext cx="7202805" cy="2096768"/>
          </a:xfrm>
          <a:custGeom>
            <a:avLst/>
            <a:gdLst/>
            <a:ahLst/>
            <a:cxnLst/>
            <a:rect l="l" t="t" r="r" b="b"/>
            <a:pathLst>
              <a:path w="7202805" h="1797685">
                <a:moveTo>
                  <a:pt x="1440561" y="852932"/>
                </a:moveTo>
                <a:lnTo>
                  <a:pt x="0" y="852932"/>
                </a:lnTo>
                <a:lnTo>
                  <a:pt x="0" y="1797392"/>
                </a:lnTo>
                <a:lnTo>
                  <a:pt x="1440561" y="1797392"/>
                </a:lnTo>
                <a:lnTo>
                  <a:pt x="1440561" y="852932"/>
                </a:lnTo>
                <a:close/>
              </a:path>
              <a:path w="7202805" h="1797685">
                <a:moveTo>
                  <a:pt x="2881122" y="0"/>
                </a:moveTo>
                <a:lnTo>
                  <a:pt x="1440561" y="0"/>
                </a:lnTo>
                <a:lnTo>
                  <a:pt x="1440561" y="852906"/>
                </a:lnTo>
                <a:lnTo>
                  <a:pt x="2881122" y="852906"/>
                </a:lnTo>
                <a:lnTo>
                  <a:pt x="2881122" y="0"/>
                </a:lnTo>
                <a:close/>
              </a:path>
              <a:path w="7202805" h="1797685">
                <a:moveTo>
                  <a:pt x="4321683" y="852932"/>
                </a:moveTo>
                <a:lnTo>
                  <a:pt x="2881122" y="852932"/>
                </a:lnTo>
                <a:lnTo>
                  <a:pt x="2881122" y="1797392"/>
                </a:lnTo>
                <a:lnTo>
                  <a:pt x="4321683" y="1797392"/>
                </a:lnTo>
                <a:lnTo>
                  <a:pt x="4321683" y="852932"/>
                </a:lnTo>
                <a:close/>
              </a:path>
              <a:path w="7202805" h="1797685">
                <a:moveTo>
                  <a:pt x="5762117" y="0"/>
                </a:moveTo>
                <a:lnTo>
                  <a:pt x="4321556" y="0"/>
                </a:lnTo>
                <a:lnTo>
                  <a:pt x="4321556" y="852906"/>
                </a:lnTo>
                <a:lnTo>
                  <a:pt x="5762117" y="852906"/>
                </a:lnTo>
                <a:lnTo>
                  <a:pt x="5762117" y="0"/>
                </a:lnTo>
                <a:close/>
              </a:path>
              <a:path w="7202805" h="1797685">
                <a:moveTo>
                  <a:pt x="7202678" y="852932"/>
                </a:moveTo>
                <a:lnTo>
                  <a:pt x="5762117" y="852932"/>
                </a:lnTo>
                <a:lnTo>
                  <a:pt x="5762117" y="1797392"/>
                </a:lnTo>
                <a:lnTo>
                  <a:pt x="7202678" y="1797392"/>
                </a:lnTo>
                <a:lnTo>
                  <a:pt x="7202678" y="852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094963" y="5868403"/>
            <a:ext cx="317819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https://tissuesciencecongress.conferenceseries.com/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17554" y="3581400"/>
            <a:ext cx="1447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Jerzy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Leszek</a:t>
            </a:r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Medical University in Wroclaw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Poland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4963" y="3568628"/>
            <a:ext cx="1219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Raymond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Chang</a:t>
            </a:r>
            <a:endParaRPr lang="en-US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College of Allied Health Sciences Department of Interdisciplinary Health </a:t>
            </a:r>
            <a:r>
              <a:rPr lang="en-US" sz="900" dirty="0" err="1">
                <a:latin typeface="Times New Roman" pitchFamily="18" charset="0"/>
                <a:cs typeface="Times New Roman" pitchFamily="18" charset="0"/>
              </a:rPr>
              <a:t>Scienc</a:t>
            </a:r>
            <a:endParaRPr lang="en-US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Augusta, Georgia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1077" y="4625959"/>
            <a:ext cx="14359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C.P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Abdolrasoul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Aleezaadeh</a:t>
            </a:r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Pacific Albion University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U.S.A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92879" y="4651244"/>
            <a:ext cx="1219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Sam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Vaknin</a:t>
            </a:r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Southern Federal University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en-IN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9406635" y="4578352"/>
            <a:ext cx="13893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latin typeface="Times New Roman" pitchFamily="18" charset="0"/>
                <a:cs typeface="Times New Roman" pitchFamily="18" charset="0"/>
              </a:rPr>
              <a:t>Peter Norrie</a:t>
            </a:r>
          </a:p>
          <a:p>
            <a:pPr algn="ctr"/>
            <a:r>
              <a:rPr lang="fr-FR" sz="900" b="1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fr-FR" sz="900" b="1" dirty="0" err="1">
                <a:latin typeface="Times New Roman" pitchFamily="18" charset="0"/>
                <a:cs typeface="Times New Roman" pitchFamily="18" charset="0"/>
              </a:rPr>
              <a:t>Australian</a:t>
            </a:r>
            <a:r>
              <a:rPr lang="fr-FR" sz="900" b="1" dirty="0">
                <a:latin typeface="Times New Roman" pitchFamily="18" charset="0"/>
                <a:cs typeface="Times New Roman" pitchFamily="18" charset="0"/>
              </a:rPr>
              <a:t> National </a:t>
            </a:r>
            <a:r>
              <a:rPr lang="fr-FR" sz="900" b="1" dirty="0" err="1">
                <a:latin typeface="Times New Roman" pitchFamily="18" charset="0"/>
                <a:cs typeface="Times New Roman" pitchFamily="18" charset="0"/>
              </a:rPr>
              <a:t>University</a:t>
            </a:r>
            <a:endParaRPr lang="fr-FR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900" b="1" dirty="0" err="1">
                <a:latin typeface="Times New Roman" pitchFamily="18" charset="0"/>
                <a:cs typeface="Times New Roman" pitchFamily="18" charset="0"/>
              </a:rPr>
              <a:t>Australia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04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40663"/>
              <a:ext cx="10711180" cy="5377180"/>
            </a:xfrm>
            <a:custGeom>
              <a:avLst/>
              <a:gdLst/>
              <a:ahLst/>
              <a:cxnLst/>
              <a:rect l="l" t="t" r="r" b="b"/>
              <a:pathLst>
                <a:path w="10711180" h="5377180">
                  <a:moveTo>
                    <a:pt x="10710672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0710672" y="5376672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521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419734">
              <a:lnSpc>
                <a:spcPct val="100000"/>
              </a:lnSpc>
              <a:tabLst>
                <a:tab pos="1999614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1927987"/>
            <a:ext cx="3669791" cy="17863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1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1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N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IN" sz="1400" dirty="0" smtClean="0">
                <a:latin typeface="Times New Roman"/>
                <a:cs typeface="Times New Roman"/>
              </a:rPr>
              <a:t>Paris</a:t>
            </a:r>
            <a:r>
              <a:rPr lang="en-IN" sz="1400" dirty="0" smtClean="0">
                <a:latin typeface="Times New Roman"/>
                <a:cs typeface="Times New Roman"/>
              </a:rPr>
              <a:t>,</a:t>
            </a:r>
            <a:r>
              <a:rPr lang="en-IN" sz="1400" spc="-20" dirty="0" smtClean="0">
                <a:latin typeface="Times New Roman"/>
                <a:cs typeface="Times New Roman"/>
              </a:rPr>
              <a:t> </a:t>
            </a:r>
            <a:r>
              <a:rPr lang="en-IN" sz="1400" spc="-5" dirty="0" smtClean="0">
                <a:latin typeface="Times New Roman"/>
                <a:cs typeface="Times New Roman"/>
              </a:rPr>
              <a:t>France</a:t>
            </a:r>
            <a:endParaRPr lang="en-IN" sz="1400" spc="-5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Abstract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Submission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Opens: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lang="en-US" sz="1400" spc="-20" dirty="0" smtClean="0">
                <a:latin typeface="Times New Roman"/>
                <a:cs typeface="Times New Roman"/>
              </a:rPr>
              <a:t>December 30</a:t>
            </a:r>
            <a:r>
              <a:rPr sz="1400" spc="-5" dirty="0" smtClean="0">
                <a:latin typeface="Times New Roman"/>
                <a:cs typeface="Times New Roman"/>
              </a:rPr>
              <a:t>,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2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Registration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Opens: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lang="en-US" sz="1400" spc="-20" dirty="0" smtClean="0">
                <a:latin typeface="Times New Roman"/>
                <a:cs typeface="Times New Roman"/>
              </a:rPr>
              <a:t>January 30 </a:t>
            </a:r>
            <a:r>
              <a:rPr lang="en-US" sz="1400" spc="-5" dirty="0" smtClean="0">
                <a:latin typeface="Times New Roman"/>
                <a:cs typeface="Times New Roman"/>
              </a:rPr>
              <a:t>, </a:t>
            </a:r>
            <a:r>
              <a:rPr lang="en-US" sz="1400" spc="-5" dirty="0">
                <a:latin typeface="Times New Roman"/>
                <a:cs typeface="Times New Roman"/>
              </a:rPr>
              <a:t>2022</a:t>
            </a:r>
            <a:endParaRPr lang="en-US"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 smtClean="0">
                <a:latin typeface="Times New Roman"/>
                <a:cs typeface="Times New Roman"/>
              </a:rPr>
              <a:t>Early </a:t>
            </a:r>
            <a:r>
              <a:rPr sz="1400" b="1" spc="-5" dirty="0">
                <a:latin typeface="Times New Roman"/>
                <a:cs typeface="Times New Roman"/>
              </a:rPr>
              <a:t>Bird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lang="en-US" sz="1400" spc="-20" dirty="0" smtClean="0">
                <a:latin typeface="Times New Roman"/>
                <a:cs typeface="Times New Roman"/>
              </a:rPr>
              <a:t>January </a:t>
            </a:r>
            <a:r>
              <a:rPr lang="en-US" sz="1400" spc="-20" dirty="0" smtClean="0">
                <a:latin typeface="Times New Roman"/>
                <a:cs typeface="Times New Roman"/>
              </a:rPr>
              <a:t>30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Mid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Date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lang="en-US" sz="1400" spc="-15" dirty="0" smtClean="0">
                <a:latin typeface="Times New Roman"/>
                <a:cs typeface="Times New Roman"/>
              </a:rPr>
              <a:t>March </a:t>
            </a:r>
            <a:r>
              <a:rPr lang="en-US" sz="1400" spc="-15" dirty="0" smtClean="0">
                <a:latin typeface="Times New Roman"/>
                <a:cs typeface="Times New Roman"/>
              </a:rPr>
              <a:t>23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On </a:t>
            </a:r>
            <a:r>
              <a:rPr sz="1400" b="1" spc="-20" dirty="0">
                <a:latin typeface="Times New Roman"/>
                <a:cs typeface="Times New Roman"/>
              </a:rPr>
              <a:t>Spot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lang="en-IN" sz="1400" spc="-15" dirty="0" err="1">
                <a:latin typeface="Times New Roman"/>
                <a:cs typeface="Times New Roman"/>
              </a:rPr>
              <a:t>J</a:t>
            </a:r>
            <a:r>
              <a:rPr lang="en-IN" sz="1400" spc="-15" smtClean="0">
                <a:latin typeface="Times New Roman"/>
                <a:cs typeface="Times New Roman"/>
              </a:rPr>
              <a:t>uly </a:t>
            </a:r>
            <a:r>
              <a:rPr lang="en-IN" sz="1400" spc="-15" dirty="0" smtClean="0">
                <a:latin typeface="Times New Roman"/>
                <a:cs typeface="Times New Roman"/>
              </a:rPr>
              <a:t>0</a:t>
            </a:r>
            <a:r>
              <a:rPr lang="en-IN" sz="1400" spc="-15" dirty="0" smtClean="0">
                <a:latin typeface="Times New Roman"/>
                <a:cs typeface="Times New Roman"/>
              </a:rPr>
              <a:t>3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202</a:t>
            </a:r>
            <a:r>
              <a:rPr lang="en-US" sz="1400" spc="-10" dirty="0" smtClean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5400" y="4038600"/>
            <a:ext cx="4694555" cy="742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X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29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6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100" spc="-15" dirty="0">
                <a:latin typeface="Times New Roman"/>
                <a:cs typeface="Times New Roman"/>
              </a:rPr>
              <a:t>An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Exhibition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held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concurrently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with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Conference.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Thanks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exhibitors </a:t>
            </a:r>
            <a:r>
              <a:rPr sz="1100" spc="-5" dirty="0">
                <a:latin typeface="Times New Roman"/>
                <a:cs typeface="Times New Roman"/>
              </a:rPr>
              <a:t> from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all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over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world,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attendees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have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5" dirty="0">
                <a:latin typeface="Times New Roman"/>
                <a:cs typeface="Times New Roman"/>
              </a:rPr>
              <a:t>complete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overview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new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findings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field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en-IN" sz="1100" spc="-10" dirty="0" smtClean="0">
                <a:latin typeface="Times New Roman"/>
                <a:cs typeface="Times New Roman"/>
              </a:rPr>
              <a:t>Chemistry.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77200" y="5787025"/>
            <a:ext cx="3284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b="1" spc="-5" dirty="0">
                <a:latin typeface="Times New Roman"/>
                <a:cs typeface="Times New Roman"/>
              </a:rPr>
              <a:t>https://vasculardementia.neuroconferences.com/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C:\Users\ugt0426\Downloads\1france-political-map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52016"/>
            <a:ext cx="3581551" cy="371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359</Words>
  <Application>Microsoft Office PowerPoint</Application>
  <PresentationFormat>Custom</PresentationFormat>
  <Paragraphs>95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18th World Congress on  Vascular Dementia and Neurodegenerative Diseases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3 rd Nur s i ng  and H e a l t h Sc i e nc e Conf e re nc e</dc:title>
  <dc:creator>Pulsus</dc:creator>
  <cp:lastModifiedBy>Piyush Gupta</cp:lastModifiedBy>
  <cp:revision>42</cp:revision>
  <dcterms:created xsi:type="dcterms:W3CDTF">2021-09-14T04:47:31Z</dcterms:created>
  <dcterms:modified xsi:type="dcterms:W3CDTF">2022-12-23T06:58:25Z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