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9391" autoAdjust="0"/>
  </p:normalViewPr>
  <p:slideViewPr>
    <p:cSldViewPr snapToGrid="0">
      <p:cViewPr>
        <p:scale>
          <a:sx n="81" d="100"/>
          <a:sy n="81" d="100"/>
        </p:scale>
        <p:origin x="-300" y="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D0800A-37CA-43E6-90ED-8AF2577F65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D4AB516-5CE2-4622-8FBC-6215FCA92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FCA7102-E348-4DA4-93F1-91203A6D3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23-12-2022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9690AB8-BCCD-41D4-84C2-C0430B423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50F0CBC-46D9-4C9D-BA6C-CA148CE07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9373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6979CD8-817D-493A-8B74-AD98A8E7C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D4BC1D0-DA17-4F2F-9BB2-EBAC52143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29552E5-E8E9-4E97-8BA0-39CF02A61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23-12-2022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4675047-B4FD-4B13-9FE0-7734077CB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A1CEE10-2F29-42EB-899B-70DA9B52D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5388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FFE73A-F41F-4F36-8265-054175B06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6CC9514-F4D3-44EB-BF57-309A19BF6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B842763-18BE-4E23-B80A-83A0883EC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23-12-2022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C217771-D837-4A22-9EC1-05A3E8A31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BE0D4DF-FB77-4914-8908-FB4CA039F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0302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054BA42-C7BE-46FC-A57A-888A57EE3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EE8B202-94D9-4E7C-A801-A9D6CA00F7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BFE1C01-596F-4909-B586-DD82BA475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A6F385D-DCC3-4CDD-A8B7-4EE5FCD5F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23-12-2022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1201487-C773-44C3-88CF-88EE5FBB8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BD49442-C194-481D-941D-D682813F0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5263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1C732C2-FF35-4728-9F32-11F778381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47BF9F8-D7F9-4C50-8E5B-CF0CE4B22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611E12B-8FDA-43FE-A67B-B9EF1C74E0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82985523-672C-49CD-97C9-B3C5923F9B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5C70601C-DCBA-44A5-96C2-EAE2B60494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B29F3E3-5287-42DD-9E0B-58D8D107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23-12-2022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844CB29E-B06A-4B6F-B904-481FEB40A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FA8C2068-8F2D-4730-AF22-B122A96FE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423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D7FB7A-2301-435B-8209-7B94D2454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56FC22D-5E8A-4EB5-9F1E-8D00BC4AC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23-12-2022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6A32CB21-E9C8-4E3E-8426-FB4B97E2E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A75383EB-7BC9-4444-9698-E1EC66F57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64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034538A1-5843-408A-962E-03BF6130D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23-12-2022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537FC3E8-2158-4572-85E3-10302B269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4A9C497-C7E4-4B3B-BBC8-F0176657C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2114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6C612A0-E55C-430E-B964-04D379A88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16DEB37-2E38-48DE-901E-3F80A5A5B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5124B55-7E60-4039-AFD2-13867019E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88CC3CD-C2AD-4C45-BF9B-01C285730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23-12-2022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4627D9A-8877-4AF6-A144-2ABA5E711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8304C37-4180-4A66-B140-48B410AE2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1157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90681D0-6B31-4319-BDA2-13BE0E3FE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B24DD556-54A0-48D3-AA6D-FAF93938A4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6AFF7F7-984D-45F4-B099-22EF5FDFF2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526B8F4-BAA1-41F5-B9B0-6DE05AB69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23-12-2022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8C96341-0684-4F33-99F1-162E84EE1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3F3F2C1-20B3-48A5-9211-F83CD4441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8469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84264F4-948A-40F0-82CB-0269531C3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9E0F4D7-80BE-418E-B692-32933E6AC5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40FD16B-612F-451F-8E96-6393DBBAB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23-12-2022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C6723E2-B82C-4564-9BCD-5F9227384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50C2D8D-8AE4-4A2E-A026-CD9ECB551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2410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E28798BD-68F7-4572-BD84-5C6BF554A6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2624128A-D246-4181-B688-157EA11F09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45A1C2B-2C26-4689-8B5D-73958CFE3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23-12-2022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3A45A1E-7B6C-4A84-A6A1-04D9BA838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875F172-FC16-499C-BB0B-886AB45CE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4350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F8994DA2-8787-4D5D-A495-7C0E7A38C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E1F481C-C336-4F24-840D-0AAE0BA9F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BBC8ABE-21AF-46B7-950C-0070801794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ECCA9-FEF2-4795-AEFE-30EE8EEE08AF}" type="datetimeFigureOut">
              <a:rPr lang="en-IN" smtClean="0"/>
              <a:t>23-12-2022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26C2EBE-1B01-4288-A6FF-C97B439659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28F978A-50D7-4733-B4B8-6DCC8E2030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6147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fif"/><Relationship Id="rId3" Type="http://schemas.openxmlformats.org/officeDocument/2006/relationships/image" Target="../media/image4.png"/><Relationship Id="rId7" Type="http://schemas.openxmlformats.org/officeDocument/2006/relationships/image" Target="../media/image9.jf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fif"/><Relationship Id="rId11" Type="http://schemas.openxmlformats.org/officeDocument/2006/relationships/image" Target="../media/image13.jfif"/><Relationship Id="rId5" Type="http://schemas.openxmlformats.org/officeDocument/2006/relationships/image" Target="../media/image7.jfif"/><Relationship Id="rId10" Type="http://schemas.openxmlformats.org/officeDocument/2006/relationships/image" Target="../media/image12.jfif"/><Relationship Id="rId4" Type="http://schemas.openxmlformats.org/officeDocument/2006/relationships/image" Target="../media/image6.jfif"/><Relationship Id="rId9" Type="http://schemas.openxmlformats.org/officeDocument/2006/relationships/image" Target="../media/image11.jf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fif"/><Relationship Id="rId3" Type="http://schemas.openxmlformats.org/officeDocument/2006/relationships/image" Target="../media/image4.png"/><Relationship Id="rId7" Type="http://schemas.openxmlformats.org/officeDocument/2006/relationships/image" Target="../media/image17.jf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fif"/><Relationship Id="rId5" Type="http://schemas.openxmlformats.org/officeDocument/2006/relationships/image" Target="../media/image15.jfif"/><Relationship Id="rId4" Type="http://schemas.openxmlformats.org/officeDocument/2006/relationships/image" Target="../media/image14.jfif"/><Relationship Id="rId9" Type="http://schemas.openxmlformats.org/officeDocument/2006/relationships/image" Target="../media/image19.jf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2C9996E-036E-4C43-8D72-415E732B95D1}"/>
              </a:ext>
            </a:extLst>
          </p:cNvPr>
          <p:cNvSpPr/>
          <p:nvPr/>
        </p:nvSpPr>
        <p:spPr>
          <a:xfrm>
            <a:off x="0" y="11723"/>
            <a:ext cx="1219200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3B49DC3-13A0-4C66-B053-4C7AF2A0C26E}"/>
              </a:ext>
            </a:extLst>
          </p:cNvPr>
          <p:cNvSpPr/>
          <p:nvPr/>
        </p:nvSpPr>
        <p:spPr>
          <a:xfrm>
            <a:off x="10113564" y="0"/>
            <a:ext cx="2078436" cy="6858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8835F3F-A53C-4D66-A1EA-845FF3161C15}"/>
              </a:ext>
            </a:extLst>
          </p:cNvPr>
          <p:cNvSpPr/>
          <p:nvPr/>
        </p:nvSpPr>
        <p:spPr>
          <a:xfrm>
            <a:off x="-165312" y="16"/>
            <a:ext cx="475681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BE9AC8D-EF4F-40EE-B1D7-BF0DE66AD0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20" y="200128"/>
            <a:ext cx="2262711" cy="2485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830AFCC-753E-436B-865D-AE357331D9E1}"/>
              </a:ext>
            </a:extLst>
          </p:cNvPr>
          <p:cNvSpPr txBox="1"/>
          <p:nvPr/>
        </p:nvSpPr>
        <p:spPr>
          <a:xfrm>
            <a:off x="-26013" y="5992615"/>
            <a:ext cx="4575559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3515" algn="ctr">
              <a:lnSpc>
                <a:spcPct val="100000"/>
              </a:lnSpc>
              <a:spcBef>
                <a:spcPts val="1180"/>
              </a:spcBef>
            </a:pPr>
            <a:r>
              <a:rPr lang="en-IN" sz="1400" b="1" u="none" strike="noStrike" baseline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MAIL: </a:t>
            </a:r>
            <a:r>
              <a:rPr lang="en-US" sz="1400" u="sng" dirty="0"/>
              <a:t>dementia@globalannualsummit.com</a:t>
            </a:r>
          </a:p>
          <a:p>
            <a:pPr marL="183515" algn="ctr">
              <a:spcBef>
                <a:spcPts val="1180"/>
              </a:spcBef>
            </a:pPr>
            <a:r>
              <a:rPr lang="en-IN" sz="1400" b="1" u="none" strike="noStrike" baseline="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en-US" sz="1400" b="1" spc="-5" dirty="0">
                <a:latin typeface="Times New Roman"/>
                <a:cs typeface="Times New Roman"/>
              </a:rPr>
              <a:t>https://vasculardementia.neuroconferences.com</a:t>
            </a:r>
          </a:p>
          <a:p>
            <a:pPr marL="183515" algn="ctr">
              <a:lnSpc>
                <a:spcPct val="100000"/>
              </a:lnSpc>
              <a:spcBef>
                <a:spcPts val="1180"/>
              </a:spcBef>
            </a:pPr>
            <a:r>
              <a:rPr lang="en-IN" sz="1400" u="sng" spc="-5" dirty="0" smtClean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</a:rPr>
              <a:t>/</a:t>
            </a:r>
            <a:endParaRPr lang="en-IN" sz="1400" dirty="0">
              <a:latin typeface="Times New Roman"/>
              <a:cs typeface="Times New Roman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E35A8FE-E479-4378-8D19-D85AA420740C}"/>
              </a:ext>
            </a:extLst>
          </p:cNvPr>
          <p:cNvSpPr txBox="1"/>
          <p:nvPr/>
        </p:nvSpPr>
        <p:spPr>
          <a:xfrm rot="16200000">
            <a:off x="8512648" y="3013501"/>
            <a:ext cx="5356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vasculardementianeuro2023</a:t>
            </a:r>
          </a:p>
          <a:p>
            <a:pPr algn="ctr"/>
            <a:endParaRPr lang="en-IN" sz="1600" b="1" kern="2000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82FFD3B-FDF9-4054-B42D-8FDB8BA2010E}"/>
              </a:ext>
            </a:extLst>
          </p:cNvPr>
          <p:cNvSpPr txBox="1"/>
          <p:nvPr/>
        </p:nvSpPr>
        <p:spPr>
          <a:xfrm>
            <a:off x="-207266" y="2180118"/>
            <a:ext cx="4756812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spc="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US" b="1" spc="600" baseline="30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spc="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b="1" spc="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World </a:t>
            </a:r>
            <a:r>
              <a:rPr lang="en-US" b="1" spc="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Congress  on</a:t>
            </a:r>
          </a:p>
          <a:p>
            <a:pPr algn="ctr"/>
            <a:endParaRPr lang="en-US" b="1" spc="6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spc="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Times New Roman"/>
                <a:cs typeface="Times New Roman"/>
              </a:rPr>
              <a:t>Vascular Dementia and Neurodegenerative </a:t>
            </a:r>
            <a:r>
              <a:rPr lang="en-US" sz="3200" b="1" dirty="0" smtClean="0">
                <a:latin typeface="Times New Roman"/>
                <a:cs typeface="Times New Roman"/>
              </a:rPr>
              <a:t>Diseases</a:t>
            </a:r>
          </a:p>
          <a:p>
            <a:pPr algn="ctr"/>
            <a:endParaRPr lang="en-US" sz="3200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July 03-04, 2023 </a:t>
            </a:r>
            <a:r>
              <a:rPr lang="en-US" sz="1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Paris, France</a:t>
            </a:r>
          </a:p>
          <a:p>
            <a:pPr algn="ctr"/>
            <a:endParaRPr lang="en-US" sz="1600" b="1" i="0" u="none" strike="noStrike" baseline="0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 i="0" u="none" strike="noStrike" baseline="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Theme</a:t>
            </a:r>
            <a:r>
              <a:rPr lang="en-US" sz="1600" b="1" i="0" u="none" strike="noStrike" baseline="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en-US" sz="1600" i="1" dirty="0">
                <a:latin typeface="Times New Roman" pitchFamily="18" charset="0"/>
                <a:ea typeface="Cambria" pitchFamily="18" charset="0"/>
                <a:cs typeface="Times New Roman" pitchFamily="18" charset="0"/>
              </a:rPr>
              <a:t>Recommended Global Vascular Dementia and Neuroscience Conference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B936510-9D27-4F4A-81AD-51A3649FFA75}"/>
              </a:ext>
            </a:extLst>
          </p:cNvPr>
          <p:cNvSpPr/>
          <p:nvPr/>
        </p:nvSpPr>
        <p:spPr>
          <a:xfrm>
            <a:off x="944881" y="1183366"/>
            <a:ext cx="3206904" cy="812240"/>
          </a:xfrm>
          <a:prstGeom prst="rect">
            <a:avLst/>
          </a:prstGeom>
          <a:noFill/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CD055272-1657-4CA2-8F8A-9C7BCF7F0FC2}"/>
              </a:ext>
            </a:extLst>
          </p:cNvPr>
          <p:cNvSpPr/>
          <p:nvPr/>
        </p:nvSpPr>
        <p:spPr>
          <a:xfrm>
            <a:off x="3805316" y="1017059"/>
            <a:ext cx="3437147" cy="81224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671623A0-E770-445B-A211-6EBDA504AC7B}"/>
              </a:ext>
            </a:extLst>
          </p:cNvPr>
          <p:cNvSpPr/>
          <p:nvPr/>
        </p:nvSpPr>
        <p:spPr>
          <a:xfrm>
            <a:off x="1168400" y="1091321"/>
            <a:ext cx="5760719" cy="812240"/>
          </a:xfrm>
          <a:prstGeom prst="rect">
            <a:avLst/>
          </a:prstGeom>
          <a:solidFill>
            <a:schemeClr val="tx2">
              <a:lumMod val="75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14FC4FD2-2ECC-4712-AF0F-96A5DDAAEF84}"/>
              </a:ext>
            </a:extLst>
          </p:cNvPr>
          <p:cNvSpPr txBox="1"/>
          <p:nvPr/>
        </p:nvSpPr>
        <p:spPr>
          <a:xfrm>
            <a:off x="1168400" y="1192921"/>
            <a:ext cx="5760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0" i="0" u="none" strike="noStrike" baseline="0" dirty="0">
                <a:solidFill>
                  <a:schemeClr val="bg1"/>
                </a:solidFill>
                <a:latin typeface="Arial Black" panose="020B0A04020102020204" pitchFamily="34" charset="0"/>
              </a:rPr>
              <a:t>TENTATIVE PROGRAM</a:t>
            </a:r>
            <a:endParaRPr lang="en-IN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404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D72801D-5D07-4412-BE43-EFEDCAAAE5D5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CC11E95-01DB-4515-8FB9-5D0AD16AB51E}"/>
              </a:ext>
            </a:extLst>
          </p:cNvPr>
          <p:cNvSpPr/>
          <p:nvPr/>
        </p:nvSpPr>
        <p:spPr>
          <a:xfrm>
            <a:off x="739248" y="729205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6AA9459-6A83-4A94-A3B3-6121326807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F459652E-E2BC-4099-A61F-848554C78BF5}"/>
              </a:ext>
            </a:extLst>
          </p:cNvPr>
          <p:cNvSpPr/>
          <p:nvPr/>
        </p:nvSpPr>
        <p:spPr>
          <a:xfrm>
            <a:off x="1074045" y="896564"/>
            <a:ext cx="2141635" cy="408107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961A0F3-DFDC-4ACB-B3E0-AFEEFFCA63E5}"/>
              </a:ext>
            </a:extLst>
          </p:cNvPr>
          <p:cNvSpPr txBox="1"/>
          <p:nvPr/>
        </p:nvSpPr>
        <p:spPr>
          <a:xfrm>
            <a:off x="1074045" y="953557"/>
            <a:ext cx="21416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1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3287561-10D4-44D1-953A-232C41475070}"/>
              </a:ext>
            </a:extLst>
          </p:cNvPr>
          <p:cNvSpPr txBox="1"/>
          <p:nvPr/>
        </p:nvSpPr>
        <p:spPr>
          <a:xfrm>
            <a:off x="3954927" y="965763"/>
            <a:ext cx="71630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MONDAY, </a:t>
            </a:r>
            <a:r>
              <a:rPr lang="en-US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3rd July </a:t>
            </a:r>
            <a:endParaRPr lang="en-IN" sz="1400" b="1" spc="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56F7F6E7-365B-413C-939A-0994EF05B66D}"/>
              </a:ext>
            </a:extLst>
          </p:cNvPr>
          <p:cNvCxnSpPr/>
          <p:nvPr/>
        </p:nvCxnSpPr>
        <p:spPr>
          <a:xfrm>
            <a:off x="1074045" y="1304671"/>
            <a:ext cx="10043909" cy="0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16">
            <a:extLst>
              <a:ext uri="{FF2B5EF4-FFF2-40B4-BE49-F238E27FC236}">
                <a16:creationId xmlns="" xmlns:a16="http://schemas.microsoft.com/office/drawing/2014/main" id="{A151B89E-F141-497B-A951-9AA9362A1211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575210052"/>
              </p:ext>
            </p:extLst>
          </p:nvPr>
        </p:nvGraphicFramePr>
        <p:xfrm>
          <a:off x="1074045" y="1430799"/>
          <a:ext cx="10043909" cy="47118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9587">
                  <a:extLst>
                    <a:ext uri="{9D8B030D-6E8A-4147-A177-3AD203B41FA5}">
                      <a16:colId xmlns="" xmlns:a16="http://schemas.microsoft.com/office/drawing/2014/main" val="345336078"/>
                    </a:ext>
                  </a:extLst>
                </a:gridCol>
                <a:gridCol w="4167161">
                  <a:extLst>
                    <a:ext uri="{9D8B030D-6E8A-4147-A177-3AD203B41FA5}">
                      <a16:colId xmlns="" xmlns:a16="http://schemas.microsoft.com/office/drawing/2014/main" val="2859743751"/>
                    </a:ext>
                  </a:extLst>
                </a:gridCol>
                <a:gridCol w="4167161">
                  <a:extLst>
                    <a:ext uri="{9D8B030D-6E8A-4147-A177-3AD203B41FA5}">
                      <a16:colId xmlns="" xmlns:a16="http://schemas.microsoft.com/office/drawing/2014/main" val="2389496667"/>
                    </a:ext>
                  </a:extLst>
                </a:gridCol>
              </a:tblGrid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08:30-09:00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Registrations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9224607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54553047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09219430"/>
                  </a:ext>
                </a:extLst>
              </a:tr>
              <a:tr h="450832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09:50-11:50</a:t>
                      </a:r>
                    </a:p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KEYNOTE LECTURES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096353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4268913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49900782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88544254"/>
                  </a:ext>
                </a:extLst>
              </a:tr>
              <a:tr h="624229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Alzheimer's Disease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Vascular Dementia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Dementia Nursing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Recent Advancement in Treating Dementia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Neurological Disorders</a:t>
                      </a:r>
                    </a:p>
                    <a:p>
                      <a:pPr algn="ctr"/>
                      <a:endParaRPr lang="en-IN" sz="11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5182441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03:10-13:15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GROUP PHOTO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14411038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13:15-14:00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LUNCH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85412555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10980752"/>
                  </a:ext>
                </a:extLst>
              </a:tr>
              <a:tr h="624229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Stroke Rehabilitation and Brain </a:t>
                      </a:r>
                      <a:r>
                        <a:rPr lang="en-US" sz="11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Haemorrhage</a:t>
                      </a:r>
                      <a:endParaRPr lang="en-US" sz="11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Brain Tumor and Neuro oncology</a:t>
                      </a:r>
                    </a:p>
                    <a:p>
                      <a:pPr algn="ctr"/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Neuropsychiatry</a:t>
                      </a:r>
                      <a:endParaRPr lang="en-US" sz="11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Anxiety &amp; Depression</a:t>
                      </a:r>
                    </a:p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Treatment for Dementia</a:t>
                      </a:r>
                    </a:p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Bioinformatics Approach for Dementia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94071269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16:00-16:20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82983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4197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D72801D-5D07-4412-BE43-EFEDCAAAE5D5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CC11E95-01DB-4515-8FB9-5D0AD16AB51E}"/>
              </a:ext>
            </a:extLst>
          </p:cNvPr>
          <p:cNvSpPr/>
          <p:nvPr/>
        </p:nvSpPr>
        <p:spPr>
          <a:xfrm>
            <a:off x="739248" y="729205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6AA9459-6A83-4A94-A3B3-6121326807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F459652E-E2BC-4099-A61F-848554C78BF5}"/>
              </a:ext>
            </a:extLst>
          </p:cNvPr>
          <p:cNvSpPr/>
          <p:nvPr/>
        </p:nvSpPr>
        <p:spPr>
          <a:xfrm>
            <a:off x="1074045" y="896564"/>
            <a:ext cx="2141635" cy="408107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961A0F3-DFDC-4ACB-B3E0-AFEEFFCA63E5}"/>
              </a:ext>
            </a:extLst>
          </p:cNvPr>
          <p:cNvSpPr txBox="1"/>
          <p:nvPr/>
        </p:nvSpPr>
        <p:spPr>
          <a:xfrm>
            <a:off x="1074045" y="953557"/>
            <a:ext cx="21416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2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3287561-10D4-44D1-953A-232C41475070}"/>
              </a:ext>
            </a:extLst>
          </p:cNvPr>
          <p:cNvSpPr txBox="1"/>
          <p:nvPr/>
        </p:nvSpPr>
        <p:spPr>
          <a:xfrm>
            <a:off x="3954927" y="965763"/>
            <a:ext cx="71630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TUESDAY, 25</a:t>
            </a:r>
            <a:r>
              <a:rPr lang="en-US" sz="1400" b="1" spc="600" baseline="30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October</a:t>
            </a:r>
            <a:endParaRPr lang="en-IN" sz="1400" b="1" spc="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56F7F6E7-365B-413C-939A-0994EF05B66D}"/>
              </a:ext>
            </a:extLst>
          </p:cNvPr>
          <p:cNvCxnSpPr/>
          <p:nvPr/>
        </p:nvCxnSpPr>
        <p:spPr>
          <a:xfrm>
            <a:off x="1074045" y="1304671"/>
            <a:ext cx="10043909" cy="0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16">
            <a:extLst>
              <a:ext uri="{FF2B5EF4-FFF2-40B4-BE49-F238E27FC236}">
                <a16:creationId xmlns="" xmlns:a16="http://schemas.microsoft.com/office/drawing/2014/main" id="{A151B89E-F141-497B-A951-9AA9362A1211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786458963"/>
              </p:ext>
            </p:extLst>
          </p:nvPr>
        </p:nvGraphicFramePr>
        <p:xfrm>
          <a:off x="1074045" y="1430799"/>
          <a:ext cx="10043909" cy="4688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9587">
                  <a:extLst>
                    <a:ext uri="{9D8B030D-6E8A-4147-A177-3AD203B41FA5}">
                      <a16:colId xmlns="" xmlns:a16="http://schemas.microsoft.com/office/drawing/2014/main" val="345336078"/>
                    </a:ext>
                  </a:extLst>
                </a:gridCol>
                <a:gridCol w="4167161">
                  <a:extLst>
                    <a:ext uri="{9D8B030D-6E8A-4147-A177-3AD203B41FA5}">
                      <a16:colId xmlns="" xmlns:a16="http://schemas.microsoft.com/office/drawing/2014/main" val="2859743751"/>
                    </a:ext>
                  </a:extLst>
                </a:gridCol>
                <a:gridCol w="4167161">
                  <a:extLst>
                    <a:ext uri="{9D8B030D-6E8A-4147-A177-3AD203B41FA5}">
                      <a16:colId xmlns="" xmlns:a16="http://schemas.microsoft.com/office/drawing/2014/main" val="2389496667"/>
                    </a:ext>
                  </a:extLst>
                </a:gridCol>
              </a:tblGrid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08:30-09:00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Registrations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9224607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54553047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09219430"/>
                  </a:ext>
                </a:extLst>
              </a:tr>
              <a:tr h="450832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09:50-11:50</a:t>
                      </a:r>
                    </a:p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KEYNOTE LECTURES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096353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4268913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49900782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88544254"/>
                  </a:ext>
                </a:extLst>
              </a:tr>
              <a:tr h="568553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Neurological Disorders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Neuropsychiatry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Anxiety &amp; Depression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1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Treatment for Dementia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Bioinformatics Approach for Dementia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Neurodegenerative Diseases</a:t>
                      </a:r>
                      <a:endParaRPr lang="en-US" sz="11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5182441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03:10-13:15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GROUP PHOTO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14411038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13:15-14:00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LUNCH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85412555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10980752"/>
                  </a:ext>
                </a:extLst>
              </a:tr>
              <a:tr h="624229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Neurology and Neurosurgery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Alzheimer’s Clinical Trials and Studies</a:t>
                      </a:r>
                      <a:endParaRPr lang="en-US" sz="11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Diagnostic Alzheimer</a:t>
                      </a:r>
                    </a:p>
                    <a:p>
                      <a:pPr algn="ctr"/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Molecular Genetics and Biology of Dementia</a:t>
                      </a:r>
                      <a:endParaRPr lang="en-IN" sz="11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94071269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16:00-16:20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82983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6199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76900B5-8B20-4415-BD27-7EEC0903E7C9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83" t="-656" r="-1083" b="-65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273AF27-2E22-4F3E-8C78-6901249FD160}"/>
              </a:ext>
            </a:extLst>
          </p:cNvPr>
          <p:cNvSpPr/>
          <p:nvPr/>
        </p:nvSpPr>
        <p:spPr>
          <a:xfrm>
            <a:off x="854259" y="805362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903AC694-DBB9-4C54-B734-54041C4D9A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4C68F38-43A9-4D71-A47D-D805F3978F82}"/>
              </a:ext>
            </a:extLst>
          </p:cNvPr>
          <p:cNvSpPr/>
          <p:nvPr/>
        </p:nvSpPr>
        <p:spPr>
          <a:xfrm>
            <a:off x="3215680" y="862223"/>
            <a:ext cx="5760640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0BBCEC4-72C4-4721-B56B-58466717B418}"/>
              </a:ext>
            </a:extLst>
          </p:cNvPr>
          <p:cNvSpPr txBox="1"/>
          <p:nvPr/>
        </p:nvSpPr>
        <p:spPr>
          <a:xfrm>
            <a:off x="3215680" y="980728"/>
            <a:ext cx="5760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EDITORIAL BOARD MEMBERS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987F8F0-6AE2-425F-8B61-77393F924963}"/>
              </a:ext>
            </a:extLst>
          </p:cNvPr>
          <p:cNvSpPr txBox="1"/>
          <p:nvPr/>
        </p:nvSpPr>
        <p:spPr>
          <a:xfrm>
            <a:off x="1575548" y="5021624"/>
            <a:ext cx="1887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i="1" dirty="0"/>
              <a:t>Dr. Ian James Martins</a:t>
            </a:r>
          </a:p>
          <a:p>
            <a:pPr algn="ctr"/>
            <a:r>
              <a:rPr lang="en-US" sz="1000" i="1" dirty="0"/>
              <a:t>Senior Researcher</a:t>
            </a:r>
          </a:p>
          <a:p>
            <a:pPr algn="ctr"/>
            <a:r>
              <a:rPr lang="en-US" sz="1000" i="1" dirty="0"/>
              <a:t>Edith Cowan </a:t>
            </a:r>
            <a:r>
              <a:rPr lang="en-US" sz="1000" i="1" dirty="0" err="1"/>
              <a:t>University,Australia</a:t>
            </a:r>
            <a:endParaRPr lang="en-US" sz="1000" i="1" dirty="0"/>
          </a:p>
          <a:p>
            <a:pPr algn="ctr"/>
            <a:r>
              <a:rPr lang="en-US" sz="1000" i="1" dirty="0"/>
              <a:t>Australia</a:t>
            </a:r>
            <a:endParaRPr lang="en-I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CDE82FBC-1FB8-4D5D-880A-A3725A94DCA3}"/>
              </a:ext>
            </a:extLst>
          </p:cNvPr>
          <p:cNvSpPr txBox="1"/>
          <p:nvPr/>
        </p:nvSpPr>
        <p:spPr>
          <a:xfrm>
            <a:off x="8256417" y="3000917"/>
            <a:ext cx="19658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Professor</a:t>
            </a:r>
          </a:p>
          <a:p>
            <a:pPr algn="ctr"/>
            <a:r>
              <a:rPr lang="en-US" sz="1000" dirty="0"/>
              <a:t>Pacific Albion University</a:t>
            </a:r>
          </a:p>
          <a:p>
            <a:pPr algn="ctr"/>
            <a:r>
              <a:rPr lang="en-US" sz="1000" dirty="0"/>
              <a:t>U.S.A</a:t>
            </a:r>
            <a:endParaRPr lang="pt-B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8664298-B715-402E-9CA3-716EE10EF3BE}"/>
              </a:ext>
            </a:extLst>
          </p:cNvPr>
          <p:cNvSpPr txBox="1"/>
          <p:nvPr/>
        </p:nvSpPr>
        <p:spPr>
          <a:xfrm>
            <a:off x="3989485" y="2977903"/>
            <a:ext cx="17467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Jerzy </a:t>
            </a:r>
            <a:r>
              <a:rPr lang="en-US" sz="1000" b="1" dirty="0" err="1"/>
              <a:t>Leszek</a:t>
            </a:r>
            <a:endParaRPr lang="en-US" sz="1000" b="1" dirty="0"/>
          </a:p>
          <a:p>
            <a:pPr algn="ctr"/>
            <a:r>
              <a:rPr lang="en-US" sz="1000" dirty="0"/>
              <a:t>Professor</a:t>
            </a:r>
          </a:p>
          <a:p>
            <a:pPr algn="ctr"/>
            <a:r>
              <a:rPr lang="en-US" sz="1000" dirty="0"/>
              <a:t>Medical University in Wroclaw</a:t>
            </a:r>
          </a:p>
          <a:p>
            <a:pPr algn="ctr"/>
            <a:r>
              <a:rPr lang="en-US" sz="1000" dirty="0"/>
              <a:t>Poland</a:t>
            </a:r>
            <a:endParaRPr lang="en-IN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B5534CA4-CB88-4786-B52E-3AF2D30F210A}"/>
              </a:ext>
            </a:extLst>
          </p:cNvPr>
          <p:cNvSpPr txBox="1"/>
          <p:nvPr/>
        </p:nvSpPr>
        <p:spPr>
          <a:xfrm>
            <a:off x="6160467" y="2998282"/>
            <a:ext cx="18302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Professor</a:t>
            </a:r>
          </a:p>
          <a:p>
            <a:pPr algn="ctr"/>
            <a:r>
              <a:rPr lang="en-US" sz="1000" dirty="0"/>
              <a:t>Clinic of Cardiovascular Diseases named after Most Holy John </a:t>
            </a:r>
            <a:r>
              <a:rPr lang="en-US" sz="1000" dirty="0" err="1"/>
              <a:t>Tobo</a:t>
            </a:r>
            <a:endParaRPr lang="en-US" sz="1000" dirty="0"/>
          </a:p>
          <a:p>
            <a:pPr algn="ctr"/>
            <a:r>
              <a:rPr lang="en-US" sz="1000" dirty="0"/>
              <a:t>Moscow, Russia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14F8F582-B1B4-4DB1-89D4-85BEBC33A655}"/>
              </a:ext>
            </a:extLst>
          </p:cNvPr>
          <p:cNvSpPr txBox="1"/>
          <p:nvPr/>
        </p:nvSpPr>
        <p:spPr>
          <a:xfrm>
            <a:off x="1717567" y="3000916"/>
            <a:ext cx="1647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err="1"/>
              <a:t>Samer</a:t>
            </a:r>
            <a:r>
              <a:rPr lang="en-US" sz="1000" b="1" dirty="0"/>
              <a:t> </a:t>
            </a:r>
            <a:r>
              <a:rPr lang="en-US" sz="1000" b="1" dirty="0" err="1"/>
              <a:t>Ellahham</a:t>
            </a:r>
            <a:endParaRPr lang="en-US" sz="1000" b="1" dirty="0"/>
          </a:p>
          <a:p>
            <a:pPr algn="ctr"/>
            <a:r>
              <a:rPr lang="en-US" sz="1000" dirty="0"/>
              <a:t>Cardiovascular Consultant</a:t>
            </a:r>
          </a:p>
          <a:p>
            <a:pPr algn="ctr"/>
            <a:r>
              <a:rPr lang="en-US" sz="1000" dirty="0"/>
              <a:t>Cleveland Clinic</a:t>
            </a:r>
          </a:p>
          <a:p>
            <a:pPr algn="ctr"/>
            <a:r>
              <a:rPr lang="en-US" sz="1000" dirty="0"/>
              <a:t>Abu Dhabi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09EB551A-9BD7-491A-99EC-49028DE55A55}"/>
              </a:ext>
            </a:extLst>
          </p:cNvPr>
          <p:cNvSpPr txBox="1"/>
          <p:nvPr/>
        </p:nvSpPr>
        <p:spPr>
          <a:xfrm>
            <a:off x="4115550" y="4861293"/>
            <a:ext cx="15593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/>
            </a:r>
            <a:br>
              <a:rPr lang="en-US" sz="1000" b="1" dirty="0"/>
            </a:br>
            <a:r>
              <a:rPr lang="en-US" sz="1000" b="1" dirty="0"/>
              <a:t>Raymond Chang</a:t>
            </a:r>
          </a:p>
          <a:p>
            <a:pPr algn="ctr"/>
            <a:r>
              <a:rPr lang="en-US" sz="1000" dirty="0"/>
              <a:t>DEPARTMENT CHAIR </a:t>
            </a:r>
          </a:p>
          <a:p>
            <a:pPr algn="ctr"/>
            <a:r>
              <a:rPr lang="en-US" sz="1000" dirty="0"/>
              <a:t>College of Allied Health Sciences Department of Interdisciplinary Health </a:t>
            </a:r>
            <a:r>
              <a:rPr lang="en-US" sz="1000" dirty="0" smtClean="0"/>
              <a:t>Sciences</a:t>
            </a:r>
            <a:endParaRPr lang="en-US" sz="1000" dirty="0"/>
          </a:p>
          <a:p>
            <a:pPr algn="ctr"/>
            <a:r>
              <a:rPr lang="en-US" sz="1000" dirty="0"/>
              <a:t>Augusta, Georgia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CF00E953-4C6C-47B9-8DD5-6BAE212B2DF0}"/>
              </a:ext>
            </a:extLst>
          </p:cNvPr>
          <p:cNvSpPr txBox="1"/>
          <p:nvPr/>
        </p:nvSpPr>
        <p:spPr>
          <a:xfrm>
            <a:off x="6211011" y="5029791"/>
            <a:ext cx="17291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Professor</a:t>
            </a:r>
          </a:p>
          <a:p>
            <a:pPr algn="ctr"/>
            <a:r>
              <a:rPr lang="en-US" sz="1000" dirty="0"/>
              <a:t>Southern Federal University</a:t>
            </a:r>
          </a:p>
          <a:p>
            <a:pPr algn="ctr"/>
            <a:r>
              <a:rPr lang="en-US" sz="1000" dirty="0"/>
              <a:t>Russia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D336BA33-A7EC-4D5F-86D1-5A25F8B74658}"/>
              </a:ext>
            </a:extLst>
          </p:cNvPr>
          <p:cNvSpPr txBox="1"/>
          <p:nvPr/>
        </p:nvSpPr>
        <p:spPr>
          <a:xfrm>
            <a:off x="8254435" y="4861292"/>
            <a:ext cx="18369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/>
            </a:r>
            <a:br>
              <a:rPr lang="en-US" sz="1000" b="1" dirty="0"/>
            </a:br>
            <a:r>
              <a:rPr lang="it-IT" sz="1000" b="1" dirty="0"/>
              <a:t>Professor</a:t>
            </a:r>
          </a:p>
          <a:p>
            <a:pPr algn="ctr"/>
            <a:r>
              <a:rPr lang="it-IT" sz="1000" dirty="0"/>
              <a:t>Columbia University, USA</a:t>
            </a:r>
          </a:p>
          <a:p>
            <a:pPr algn="ctr"/>
            <a:r>
              <a:rPr lang="it-IT" sz="1000" dirty="0"/>
              <a:t>USA</a:t>
            </a:r>
            <a:endParaRPr lang="it-IT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36128" y="1676937"/>
            <a:ext cx="1300966" cy="130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2367" y="1676938"/>
            <a:ext cx="1300965" cy="130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6338" y="1676939"/>
            <a:ext cx="1323978" cy="1323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61140" y="3862690"/>
            <a:ext cx="1203418" cy="120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5111" y="3839676"/>
            <a:ext cx="1226431" cy="122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74720" y="3860055"/>
            <a:ext cx="1206051" cy="120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Jansen, Martin | Max-Planck-Gesellschaf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" name="AutoShape 4" descr="Jansen, Martin | Max-Planck-Gesellschaf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77413" y="1676939"/>
            <a:ext cx="1000667" cy="133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4018" y="3935633"/>
            <a:ext cx="1130476" cy="113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10" descr="Professor Remi Chauvin - ICPC23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8" name="AutoShape 12" descr="Professor Remi Chauvin - ICPC23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9" name="AutoShape 14" descr="Professor Remi Chauvin - ICPC23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0" name="AutoShape 16" descr="Professor Remi Chauvin - ICPC23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1" name="AutoShape 18" descr="Professor Remi Chauvin - ICPC23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3" name="AutoShape 20" descr="Professor Remi Chauvin - ICPC23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1269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53D9226-1952-4540-92D3-3EC5F5B21ACE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521C2F2-AE20-4F8E-9403-6D1BCFD49251}"/>
              </a:ext>
            </a:extLst>
          </p:cNvPr>
          <p:cNvSpPr/>
          <p:nvPr/>
        </p:nvSpPr>
        <p:spPr>
          <a:xfrm>
            <a:off x="739248" y="729205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3C6F660D-7D90-45EE-9661-29895385D9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B005F344-D891-4312-9168-61765140C763}"/>
              </a:ext>
            </a:extLst>
          </p:cNvPr>
          <p:cNvSpPr/>
          <p:nvPr/>
        </p:nvSpPr>
        <p:spPr>
          <a:xfrm>
            <a:off x="3215680" y="862223"/>
            <a:ext cx="5760640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5B1D3A6-2B05-4503-965D-67AAC32FA40F}"/>
              </a:ext>
            </a:extLst>
          </p:cNvPr>
          <p:cNvSpPr txBox="1"/>
          <p:nvPr/>
        </p:nvSpPr>
        <p:spPr>
          <a:xfrm>
            <a:off x="3215680" y="980728"/>
            <a:ext cx="5760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 AFFILIATIONS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24">
            <a:extLst>
              <a:ext uri="{FF2B5EF4-FFF2-40B4-BE49-F238E27FC236}">
                <a16:creationId xmlns="" xmlns:a16="http://schemas.microsoft.com/office/drawing/2014/main" id="{F0609AD1-6CE7-4430-A404-731F5A42A0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646133"/>
              </p:ext>
            </p:extLst>
          </p:nvPr>
        </p:nvGraphicFramePr>
        <p:xfrm>
          <a:off x="3215680" y="1594339"/>
          <a:ext cx="5888598" cy="4336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866">
                  <a:extLst>
                    <a:ext uri="{9D8B030D-6E8A-4147-A177-3AD203B41FA5}">
                      <a16:colId xmlns="" xmlns:a16="http://schemas.microsoft.com/office/drawing/2014/main" val="1978135049"/>
                    </a:ext>
                  </a:extLst>
                </a:gridCol>
                <a:gridCol w="1962866">
                  <a:extLst>
                    <a:ext uri="{9D8B030D-6E8A-4147-A177-3AD203B41FA5}">
                      <a16:colId xmlns="" xmlns:a16="http://schemas.microsoft.com/office/drawing/2014/main" val="2590108815"/>
                    </a:ext>
                  </a:extLst>
                </a:gridCol>
                <a:gridCol w="1962866">
                  <a:extLst>
                    <a:ext uri="{9D8B030D-6E8A-4147-A177-3AD203B41FA5}">
                      <a16:colId xmlns="" xmlns:a16="http://schemas.microsoft.com/office/drawing/2014/main" val="2785681918"/>
                    </a:ext>
                  </a:extLst>
                </a:gridCol>
              </a:tblGrid>
              <a:tr h="1031630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Michael </a:t>
                      </a:r>
                      <a:r>
                        <a:rPr lang="en-US" sz="1100" b="1" dirty="0" err="1" smtClean="0">
                          <a:solidFill>
                            <a:schemeClr val="tx1"/>
                          </a:solidFill>
                        </a:rPr>
                        <a:t>Fossel</a:t>
                      </a:r>
                      <a:endParaRPr lang="en-US" sz="11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</a:rPr>
                        <a:t>President of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</a:rPr>
                        <a:t>Telocyte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</a:rPr>
                        <a:t>, author of "Cells, Aging, and Human Disease" (Oxford University Press, 2004) &amp; "The Telomerase Revolution" (2015)​, and "Reversing Human Aging" (1996). USA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Daniel </a:t>
                      </a:r>
                      <a:r>
                        <a:rPr lang="en-US" sz="1100" b="1" dirty="0" err="1" smtClean="0">
                          <a:solidFill>
                            <a:schemeClr val="tx1"/>
                          </a:solidFill>
                        </a:rPr>
                        <a:t>Alkon</a:t>
                      </a:r>
                      <a:endParaRPr lang="en-US" sz="11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</a:rPr>
                        <a:t>President/Chief Scientific Officer,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</a:rPr>
                        <a:t>synaptogenix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</a:rPr>
                        <a:t> USA</a:t>
                      </a:r>
                      <a:endParaRPr lang="en-IN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Shireen-Qureshi</a:t>
                      </a:r>
                    </a:p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Vice president, Saudi Stroke Association, Saudi Arabia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9749933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Dionisio-Figueiredo</a:t>
                      </a:r>
                      <a:endParaRPr lang="en-US" sz="11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Hospital de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Urgencia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Otavio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Lage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Brazil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Galina-</a:t>
                      </a:r>
                      <a:r>
                        <a:rPr lang="en-US" sz="11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Mindlin</a:t>
                      </a:r>
                      <a:endParaRPr lang="en-US" sz="11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Mount Sinai USA</a:t>
                      </a:r>
                      <a:endParaRPr lang="en-US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James-</a:t>
                      </a:r>
                      <a:r>
                        <a:rPr lang="en-US" sz="11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Gratwicke</a:t>
                      </a:r>
                      <a:endParaRPr lang="en-US" sz="11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The National Hospital for Neurology and Neurosurgery, UK</a:t>
                      </a:r>
                      <a:endParaRPr lang="it-IT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65017607"/>
                  </a:ext>
                </a:extLst>
              </a:tr>
              <a:tr h="994812"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Amal-Al-Hashmi</a:t>
                      </a:r>
                    </a:p>
                    <a:p>
                      <a:pPr algn="ctr"/>
                      <a:r>
                        <a:rPr lang="en-US" sz="1100" b="0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Vice President Oman Medical Association Oman</a:t>
                      </a:r>
                      <a:endParaRPr lang="en-IN" sz="1100" b="0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Ad-</a:t>
                      </a:r>
                      <a:r>
                        <a:rPr lang="en-US" sz="1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Verheul</a:t>
                      </a:r>
                      <a:endParaRPr lang="en-US" sz="11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Centre De </a:t>
                      </a:r>
                      <a:r>
                        <a:rPr lang="en-US" sz="11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Hartenberg</a:t>
                      </a:r>
                      <a:r>
                        <a:rPr lang="en-US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Netherlands</a:t>
                      </a:r>
                      <a:endParaRPr lang="en-IN" sz="1000" b="0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Alessandro-Morelli</a:t>
                      </a:r>
                    </a:p>
                    <a:p>
                      <a:pPr algn="ctr"/>
                      <a:r>
                        <a:rPr lang="it-IT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University of Genova, Italy</a:t>
                      </a:r>
                      <a:endParaRPr lang="en-IN" sz="1000" b="0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48674503"/>
                  </a:ext>
                </a:extLst>
              </a:tr>
              <a:tr h="994812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Christianto</a:t>
                      </a:r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-B-</a:t>
                      </a:r>
                      <a:r>
                        <a:rPr lang="en-US" sz="1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Lumenta</a:t>
                      </a:r>
                      <a:endParaRPr lang="en-US" sz="11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1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University of Munich Germany</a:t>
                      </a:r>
                      <a:endParaRPr lang="en-IN" sz="1000" b="0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James-C-Pace</a:t>
                      </a:r>
                    </a:p>
                    <a:p>
                      <a:pPr algn="ctr"/>
                      <a:r>
                        <a:rPr lang="en-US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 York University , USA</a:t>
                      </a:r>
                      <a:endParaRPr lang="en-IN" sz="1100" b="0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David-Rowell</a:t>
                      </a:r>
                    </a:p>
                    <a:p>
                      <a:pPr algn="ctr"/>
                      <a:r>
                        <a:rPr lang="en-US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Queensland Brain Institute, Australia</a:t>
                      </a:r>
                      <a:endParaRPr lang="en-IN" sz="1000" b="0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083268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844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A02A8F5-D932-4A29-BDD8-E78A168BA74D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C3623E13-5BC6-40FD-8E25-18D1956153AD}"/>
              </a:ext>
            </a:extLst>
          </p:cNvPr>
          <p:cNvSpPr/>
          <p:nvPr/>
        </p:nvSpPr>
        <p:spPr>
          <a:xfrm>
            <a:off x="739248" y="687204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5AB3706-44D6-4225-9158-3BE897A372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72862EB2-467B-4BA9-B21A-1DF9CFCACE4C}"/>
              </a:ext>
            </a:extLst>
          </p:cNvPr>
          <p:cNvSpPr/>
          <p:nvPr/>
        </p:nvSpPr>
        <p:spPr>
          <a:xfrm>
            <a:off x="3215680" y="862223"/>
            <a:ext cx="5760640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DF4658F-C8A7-44B5-BC35-31390336DFEF}"/>
              </a:ext>
            </a:extLst>
          </p:cNvPr>
          <p:cNvSpPr txBox="1"/>
          <p:nvPr/>
        </p:nvSpPr>
        <p:spPr>
          <a:xfrm>
            <a:off x="3215680" y="980728"/>
            <a:ext cx="5760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CITY ATTRACTIONS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158" y="1804225"/>
            <a:ext cx="2098787" cy="157206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391" y="1804225"/>
            <a:ext cx="2098787" cy="157206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662" y="1874683"/>
            <a:ext cx="2304394" cy="143114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099" y="3861608"/>
            <a:ext cx="2172906" cy="15720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831" y="3879510"/>
            <a:ext cx="2411675" cy="153626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661" y="3880906"/>
            <a:ext cx="2304395" cy="153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057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1132</TotalTime>
  <Words>376</Words>
  <Application>Microsoft Office PowerPoint</Application>
  <PresentationFormat>Custom</PresentationFormat>
  <Paragraphs>144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jatin Raman</dc:creator>
  <cp:lastModifiedBy>Piyush Gupta</cp:lastModifiedBy>
  <cp:revision>245</cp:revision>
  <dcterms:created xsi:type="dcterms:W3CDTF">2021-03-26T09:55:40Z</dcterms:created>
  <dcterms:modified xsi:type="dcterms:W3CDTF">2022-12-23T09:21:49Z</dcterms:modified>
</cp:coreProperties>
</file>