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2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45039" y="3746169"/>
            <a:ext cx="4612005" cy="184785"/>
          </a:xfrm>
          <a:custGeom>
            <a:avLst/>
            <a:gdLst/>
            <a:ahLst/>
            <a:cxnLst/>
            <a:rect l="l" t="t" r="r" b="b"/>
            <a:pathLst>
              <a:path w="4612005" h="184785">
                <a:moveTo>
                  <a:pt x="4578868" y="-1"/>
                </a:moveTo>
                <a:lnTo>
                  <a:pt x="32605" y="-1"/>
                </a:lnTo>
                <a:lnTo>
                  <a:pt x="8151" y="41045"/>
                </a:lnTo>
                <a:lnTo>
                  <a:pt x="0" y="92221"/>
                </a:lnTo>
                <a:lnTo>
                  <a:pt x="8151" y="143397"/>
                </a:lnTo>
                <a:lnTo>
                  <a:pt x="32605" y="184444"/>
                </a:lnTo>
                <a:lnTo>
                  <a:pt x="4578868" y="184444"/>
                </a:lnTo>
                <a:lnTo>
                  <a:pt x="4603322" y="143397"/>
                </a:lnTo>
                <a:lnTo>
                  <a:pt x="4611474" y="92221"/>
                </a:lnTo>
                <a:lnTo>
                  <a:pt x="4603322" y="41045"/>
                </a:lnTo>
                <a:lnTo>
                  <a:pt x="4578868" y="-1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356427" y="3014458"/>
            <a:ext cx="2792095" cy="184785"/>
          </a:xfrm>
          <a:custGeom>
            <a:avLst/>
            <a:gdLst/>
            <a:ahLst/>
            <a:cxnLst/>
            <a:rect l="l" t="t" r="r" b="b"/>
            <a:pathLst>
              <a:path w="2792095" h="184785">
                <a:moveTo>
                  <a:pt x="2759522" y="0"/>
                </a:moveTo>
                <a:lnTo>
                  <a:pt x="32569" y="0"/>
                </a:lnTo>
                <a:lnTo>
                  <a:pt x="8142" y="41004"/>
                </a:lnTo>
                <a:lnTo>
                  <a:pt x="0" y="92127"/>
                </a:lnTo>
                <a:lnTo>
                  <a:pt x="8142" y="143250"/>
                </a:lnTo>
                <a:lnTo>
                  <a:pt x="32569" y="184254"/>
                </a:lnTo>
                <a:lnTo>
                  <a:pt x="2759522" y="184254"/>
                </a:lnTo>
                <a:lnTo>
                  <a:pt x="2783950" y="143250"/>
                </a:lnTo>
                <a:lnTo>
                  <a:pt x="2792092" y="92127"/>
                </a:lnTo>
                <a:lnTo>
                  <a:pt x="2783950" y="41004"/>
                </a:lnTo>
                <a:lnTo>
                  <a:pt x="2759522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730488" y="2482763"/>
            <a:ext cx="1655445" cy="227329"/>
          </a:xfrm>
          <a:custGeom>
            <a:avLst/>
            <a:gdLst/>
            <a:ahLst/>
            <a:cxnLst/>
            <a:rect l="l" t="t" r="r" b="b"/>
            <a:pathLst>
              <a:path w="1655445" h="227330">
                <a:moveTo>
                  <a:pt x="1616769" y="0"/>
                </a:moveTo>
                <a:lnTo>
                  <a:pt x="38569" y="0"/>
                </a:lnTo>
                <a:lnTo>
                  <a:pt x="12856" y="39062"/>
                </a:lnTo>
                <a:lnTo>
                  <a:pt x="0" y="87712"/>
                </a:lnTo>
                <a:lnTo>
                  <a:pt x="0" y="139556"/>
                </a:lnTo>
                <a:lnTo>
                  <a:pt x="12856" y="188205"/>
                </a:lnTo>
                <a:lnTo>
                  <a:pt x="38569" y="227269"/>
                </a:lnTo>
                <a:lnTo>
                  <a:pt x="1616769" y="227269"/>
                </a:lnTo>
                <a:lnTo>
                  <a:pt x="1642482" y="188205"/>
                </a:lnTo>
                <a:lnTo>
                  <a:pt x="1655338" y="139556"/>
                </a:lnTo>
                <a:lnTo>
                  <a:pt x="1655338" y="87712"/>
                </a:lnTo>
                <a:lnTo>
                  <a:pt x="1642482" y="39062"/>
                </a:lnTo>
                <a:lnTo>
                  <a:pt x="1616769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038008" y="2482763"/>
            <a:ext cx="1563370" cy="227329"/>
          </a:xfrm>
          <a:custGeom>
            <a:avLst/>
            <a:gdLst/>
            <a:ahLst/>
            <a:cxnLst/>
            <a:rect l="l" t="t" r="r" b="b"/>
            <a:pathLst>
              <a:path w="1563370" h="227330">
                <a:moveTo>
                  <a:pt x="1524388" y="0"/>
                </a:moveTo>
                <a:lnTo>
                  <a:pt x="38568" y="0"/>
                </a:lnTo>
                <a:lnTo>
                  <a:pt x="12856" y="39062"/>
                </a:lnTo>
                <a:lnTo>
                  <a:pt x="0" y="87712"/>
                </a:lnTo>
                <a:lnTo>
                  <a:pt x="0" y="139556"/>
                </a:lnTo>
                <a:lnTo>
                  <a:pt x="12856" y="188205"/>
                </a:lnTo>
                <a:lnTo>
                  <a:pt x="38568" y="227269"/>
                </a:lnTo>
                <a:lnTo>
                  <a:pt x="1524388" y="227269"/>
                </a:lnTo>
                <a:lnTo>
                  <a:pt x="1550100" y="188205"/>
                </a:lnTo>
                <a:lnTo>
                  <a:pt x="1562956" y="139556"/>
                </a:lnTo>
                <a:lnTo>
                  <a:pt x="1562956" y="87712"/>
                </a:lnTo>
                <a:lnTo>
                  <a:pt x="1550100" y="39062"/>
                </a:lnTo>
                <a:lnTo>
                  <a:pt x="15243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325947" y="1978149"/>
            <a:ext cx="3336925" cy="184785"/>
          </a:xfrm>
          <a:custGeom>
            <a:avLst/>
            <a:gdLst/>
            <a:ahLst/>
            <a:cxnLst/>
            <a:rect l="l" t="t" r="r" b="b"/>
            <a:pathLst>
              <a:path w="3336925" h="184785">
                <a:moveTo>
                  <a:pt x="3304018" y="-2"/>
                </a:moveTo>
                <a:lnTo>
                  <a:pt x="32569" y="-2"/>
                </a:lnTo>
                <a:lnTo>
                  <a:pt x="8142" y="40999"/>
                </a:lnTo>
                <a:lnTo>
                  <a:pt x="0" y="92120"/>
                </a:lnTo>
                <a:lnTo>
                  <a:pt x="8142" y="143240"/>
                </a:lnTo>
                <a:lnTo>
                  <a:pt x="32569" y="184242"/>
                </a:lnTo>
                <a:lnTo>
                  <a:pt x="3304018" y="184242"/>
                </a:lnTo>
                <a:lnTo>
                  <a:pt x="3328446" y="143240"/>
                </a:lnTo>
                <a:lnTo>
                  <a:pt x="3336588" y="92120"/>
                </a:lnTo>
                <a:lnTo>
                  <a:pt x="3328446" y="40999"/>
                </a:lnTo>
                <a:lnTo>
                  <a:pt x="3304018" y="-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799010" y="1963658"/>
            <a:ext cx="480059" cy="198755"/>
          </a:xfrm>
          <a:custGeom>
            <a:avLst/>
            <a:gdLst/>
            <a:ahLst/>
            <a:cxnLst/>
            <a:rect l="l" t="t" r="r" b="b"/>
            <a:pathLst>
              <a:path w="480060" h="198755">
                <a:moveTo>
                  <a:pt x="445956" y="-2"/>
                </a:moveTo>
                <a:lnTo>
                  <a:pt x="33726" y="-2"/>
                </a:lnTo>
                <a:lnTo>
                  <a:pt x="11242" y="34156"/>
                </a:lnTo>
                <a:lnTo>
                  <a:pt x="0" y="76697"/>
                </a:lnTo>
                <a:lnTo>
                  <a:pt x="0" y="122032"/>
                </a:lnTo>
                <a:lnTo>
                  <a:pt x="11242" y="164573"/>
                </a:lnTo>
                <a:lnTo>
                  <a:pt x="33726" y="198733"/>
                </a:lnTo>
                <a:lnTo>
                  <a:pt x="445956" y="198733"/>
                </a:lnTo>
                <a:lnTo>
                  <a:pt x="468440" y="164573"/>
                </a:lnTo>
                <a:lnTo>
                  <a:pt x="479682" y="122032"/>
                </a:lnTo>
                <a:lnTo>
                  <a:pt x="479682" y="76697"/>
                </a:lnTo>
                <a:lnTo>
                  <a:pt x="468440" y="34156"/>
                </a:lnTo>
                <a:lnTo>
                  <a:pt x="445956" y="-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3730488" y="2482763"/>
            <a:ext cx="1452880" cy="227329"/>
          </a:xfrm>
          <a:custGeom>
            <a:avLst/>
            <a:gdLst/>
            <a:ahLst/>
            <a:cxnLst/>
            <a:rect l="l" t="t" r="r" b="b"/>
            <a:pathLst>
              <a:path w="1452879" h="227330">
                <a:moveTo>
                  <a:pt x="1414181" y="0"/>
                </a:moveTo>
                <a:lnTo>
                  <a:pt x="38569" y="0"/>
                </a:lnTo>
                <a:lnTo>
                  <a:pt x="12856" y="39062"/>
                </a:lnTo>
                <a:lnTo>
                  <a:pt x="0" y="87712"/>
                </a:lnTo>
                <a:lnTo>
                  <a:pt x="0" y="139556"/>
                </a:lnTo>
                <a:lnTo>
                  <a:pt x="12856" y="188205"/>
                </a:lnTo>
                <a:lnTo>
                  <a:pt x="38569" y="227269"/>
                </a:lnTo>
                <a:lnTo>
                  <a:pt x="1414181" y="227269"/>
                </a:lnTo>
                <a:lnTo>
                  <a:pt x="1439893" y="188205"/>
                </a:lnTo>
                <a:lnTo>
                  <a:pt x="1452749" y="139556"/>
                </a:lnTo>
                <a:lnTo>
                  <a:pt x="1452749" y="87712"/>
                </a:lnTo>
                <a:lnTo>
                  <a:pt x="1439893" y="39062"/>
                </a:lnTo>
                <a:lnTo>
                  <a:pt x="141418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038008" y="2482763"/>
            <a:ext cx="1563370" cy="227329"/>
          </a:xfrm>
          <a:custGeom>
            <a:avLst/>
            <a:gdLst/>
            <a:ahLst/>
            <a:cxnLst/>
            <a:rect l="l" t="t" r="r" b="b"/>
            <a:pathLst>
              <a:path w="1563370" h="227330">
                <a:moveTo>
                  <a:pt x="1524388" y="0"/>
                </a:moveTo>
                <a:lnTo>
                  <a:pt x="38568" y="0"/>
                </a:lnTo>
                <a:lnTo>
                  <a:pt x="12856" y="39062"/>
                </a:lnTo>
                <a:lnTo>
                  <a:pt x="0" y="87712"/>
                </a:lnTo>
                <a:lnTo>
                  <a:pt x="0" y="139556"/>
                </a:lnTo>
                <a:lnTo>
                  <a:pt x="12856" y="188205"/>
                </a:lnTo>
                <a:lnTo>
                  <a:pt x="38568" y="227269"/>
                </a:lnTo>
                <a:lnTo>
                  <a:pt x="1524388" y="227269"/>
                </a:lnTo>
                <a:lnTo>
                  <a:pt x="1550100" y="188205"/>
                </a:lnTo>
                <a:lnTo>
                  <a:pt x="1562956" y="139556"/>
                </a:lnTo>
                <a:lnTo>
                  <a:pt x="1562956" y="87712"/>
                </a:lnTo>
                <a:lnTo>
                  <a:pt x="1550100" y="39062"/>
                </a:lnTo>
                <a:lnTo>
                  <a:pt x="1524388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325947" y="1978149"/>
            <a:ext cx="3336925" cy="184785"/>
          </a:xfrm>
          <a:custGeom>
            <a:avLst/>
            <a:gdLst/>
            <a:ahLst/>
            <a:cxnLst/>
            <a:rect l="l" t="t" r="r" b="b"/>
            <a:pathLst>
              <a:path w="3336925" h="184785">
                <a:moveTo>
                  <a:pt x="3304018" y="-2"/>
                </a:moveTo>
                <a:lnTo>
                  <a:pt x="32569" y="-2"/>
                </a:lnTo>
                <a:lnTo>
                  <a:pt x="8142" y="40999"/>
                </a:lnTo>
                <a:lnTo>
                  <a:pt x="0" y="92120"/>
                </a:lnTo>
                <a:lnTo>
                  <a:pt x="8142" y="143240"/>
                </a:lnTo>
                <a:lnTo>
                  <a:pt x="32569" y="184242"/>
                </a:lnTo>
                <a:lnTo>
                  <a:pt x="3304018" y="184242"/>
                </a:lnTo>
                <a:lnTo>
                  <a:pt x="3328446" y="143240"/>
                </a:lnTo>
                <a:lnTo>
                  <a:pt x="3336588" y="92120"/>
                </a:lnTo>
                <a:lnTo>
                  <a:pt x="3328446" y="40999"/>
                </a:lnTo>
                <a:lnTo>
                  <a:pt x="3304018" y="-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799010" y="1963658"/>
            <a:ext cx="480059" cy="198755"/>
          </a:xfrm>
          <a:custGeom>
            <a:avLst/>
            <a:gdLst/>
            <a:ahLst/>
            <a:cxnLst/>
            <a:rect l="l" t="t" r="r" b="b"/>
            <a:pathLst>
              <a:path w="480060" h="198755">
                <a:moveTo>
                  <a:pt x="445956" y="-2"/>
                </a:moveTo>
                <a:lnTo>
                  <a:pt x="33726" y="-2"/>
                </a:lnTo>
                <a:lnTo>
                  <a:pt x="11242" y="34156"/>
                </a:lnTo>
                <a:lnTo>
                  <a:pt x="0" y="76697"/>
                </a:lnTo>
                <a:lnTo>
                  <a:pt x="0" y="122032"/>
                </a:lnTo>
                <a:lnTo>
                  <a:pt x="11242" y="164573"/>
                </a:lnTo>
                <a:lnTo>
                  <a:pt x="33726" y="198733"/>
                </a:lnTo>
                <a:lnTo>
                  <a:pt x="445956" y="198733"/>
                </a:lnTo>
                <a:lnTo>
                  <a:pt x="468440" y="164573"/>
                </a:lnTo>
                <a:lnTo>
                  <a:pt x="479682" y="122032"/>
                </a:lnTo>
                <a:lnTo>
                  <a:pt x="479682" y="76697"/>
                </a:lnTo>
                <a:lnTo>
                  <a:pt x="468440" y="34156"/>
                </a:lnTo>
                <a:lnTo>
                  <a:pt x="445956" y="-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19898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0" y="0"/>
            <a:ext cx="12192000" cy="6819900"/>
          </a:xfrm>
          <a:custGeom>
            <a:avLst/>
            <a:gdLst/>
            <a:ahLst/>
            <a:cxnLst/>
            <a:rect l="l" t="t" r="r" b="b"/>
            <a:pathLst>
              <a:path w="12192000" h="6819900">
                <a:moveTo>
                  <a:pt x="0" y="6819898"/>
                </a:moveTo>
                <a:lnTo>
                  <a:pt x="12192000" y="6819898"/>
                </a:lnTo>
                <a:lnTo>
                  <a:pt x="12192000" y="0"/>
                </a:lnTo>
              </a:path>
            </a:pathLst>
          </a:custGeom>
          <a:ln w="12699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-3175" y="0"/>
            <a:ext cx="0" cy="6819900"/>
          </a:xfrm>
          <a:custGeom>
            <a:avLst/>
            <a:gdLst/>
            <a:ahLst/>
            <a:cxnLst/>
            <a:rect l="l" t="t" r="r" b="b"/>
            <a:pathLst>
              <a:path h="6819900">
                <a:moveTo>
                  <a:pt x="0" y="0"/>
                </a:moveTo>
                <a:lnTo>
                  <a:pt x="0" y="6819898"/>
                </a:lnTo>
              </a:path>
            </a:pathLst>
          </a:custGeom>
          <a:ln w="635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0113518" y="0"/>
            <a:ext cx="2078989" cy="6819900"/>
          </a:xfrm>
          <a:custGeom>
            <a:avLst/>
            <a:gdLst/>
            <a:ahLst/>
            <a:cxnLst/>
            <a:rect l="l" t="t" r="r" b="b"/>
            <a:pathLst>
              <a:path w="2078990" h="6819900">
                <a:moveTo>
                  <a:pt x="0" y="6819327"/>
                </a:moveTo>
                <a:lnTo>
                  <a:pt x="2078481" y="6819327"/>
                </a:lnTo>
                <a:lnTo>
                  <a:pt x="2078481" y="0"/>
                </a:lnTo>
                <a:lnTo>
                  <a:pt x="0" y="0"/>
                </a:lnTo>
                <a:lnTo>
                  <a:pt x="0" y="6819327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0" y="0"/>
            <a:ext cx="4756785" cy="6858000"/>
          </a:xfrm>
          <a:custGeom>
            <a:avLst/>
            <a:gdLst/>
            <a:ahLst/>
            <a:cxnLst/>
            <a:rect l="l" t="t" r="r" b="b"/>
            <a:pathLst>
              <a:path w="4756785" h="6858000">
                <a:moveTo>
                  <a:pt x="4756785" y="0"/>
                </a:moveTo>
                <a:lnTo>
                  <a:pt x="0" y="0"/>
                </a:lnTo>
                <a:lnTo>
                  <a:pt x="0" y="6858000"/>
                </a:lnTo>
                <a:lnTo>
                  <a:pt x="4756785" y="6858000"/>
                </a:lnTo>
                <a:lnTo>
                  <a:pt x="47567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1408811" y="1420241"/>
            <a:ext cx="4687570" cy="4017645"/>
          </a:xfrm>
          <a:custGeom>
            <a:avLst/>
            <a:gdLst/>
            <a:ahLst/>
            <a:cxnLst/>
            <a:rect l="l" t="t" r="r" b="b"/>
            <a:pathLst>
              <a:path w="4687570" h="4017645">
                <a:moveTo>
                  <a:pt x="4687189" y="0"/>
                </a:moveTo>
                <a:lnTo>
                  <a:pt x="0" y="0"/>
                </a:lnTo>
                <a:lnTo>
                  <a:pt x="0" y="4017517"/>
                </a:lnTo>
                <a:lnTo>
                  <a:pt x="4687189" y="4017517"/>
                </a:lnTo>
                <a:lnTo>
                  <a:pt x="4687189" y="0"/>
                </a:lnTo>
                <a:close/>
              </a:path>
            </a:pathLst>
          </a:custGeom>
          <a:solidFill>
            <a:srgbClr val="333E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131" y="324383"/>
            <a:ext cx="2262759" cy="2485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422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63876" y="2387854"/>
            <a:ext cx="8064246" cy="330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assculardementia2023@gmail.com" TargetMode="External"/><Relationship Id="rId2" Type="http://schemas.openxmlformats.org/officeDocument/2006/relationships/hyperlink" Target="https://vascular-dementia.neurologyconference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vascular-dementia.neurologyconference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vascular-dementia.neurologyconference.com/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ascular-dementia.neurologyconference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vascular-dementia.neurologyconference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ascular-dementia.neurologyconference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micsonline.org/journal-dementia.php" TargetMode="External"/><Relationship Id="rId3" Type="http://schemas.openxmlformats.org/officeDocument/2006/relationships/image" Target="../media/image12.png"/><Relationship Id="rId7" Type="http://schemas.openxmlformats.org/officeDocument/2006/relationships/hyperlink" Target="https://vascular-dementia.neurologyconference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omcworld.org/neurology-neurophysiology.htm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hyperlink" Target="https://www.longdom.org/brain-disorders-therapy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https://vascular-dementia.neurologyconference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vasculardementia@globalannualsummit.com" TargetMode="External"/><Relationship Id="rId5" Type="http://schemas.openxmlformats.org/officeDocument/2006/relationships/hyperlink" Target="mailto:vassculardementia2023@gmail.com" TargetMode="Externa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ascular-dementia.neurologyconference.com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hlinkClick r:id="rId2"/>
          </p:cNvPr>
          <p:cNvSpPr txBox="1"/>
          <p:nvPr/>
        </p:nvSpPr>
        <p:spPr>
          <a:xfrm>
            <a:off x="76201" y="5874816"/>
            <a:ext cx="4571999" cy="666849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MAIL:</a:t>
            </a:r>
            <a:r>
              <a:rPr sz="14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lang="en-IN" sz="1400" b="1" spc="-15" dirty="0" smtClean="0">
                <a:solidFill>
                  <a:srgbClr val="3A3838"/>
                </a:solidFill>
                <a:latin typeface="Times New Roman"/>
                <a:cs typeface="Times New Roman"/>
                <a:hlinkClick r:id="rId3"/>
              </a:rPr>
              <a:t>vassculardementia2023@gmail.com</a:t>
            </a:r>
            <a:endParaRPr lang="en-IN" sz="1400" b="1" spc="-15" dirty="0" smtClean="0">
              <a:solidFill>
                <a:srgbClr val="3A3838"/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b="1" spc="-5" dirty="0" smtClean="0">
                <a:solidFill>
                  <a:srgbClr val="3A3838"/>
                </a:solidFill>
                <a:latin typeface="Times New Roman"/>
                <a:cs typeface="Times New Roman"/>
              </a:rPr>
              <a:t>URL:</a:t>
            </a:r>
            <a:r>
              <a:rPr lang="en-IN" sz="1400" b="1" spc="-5" dirty="0" smtClean="0">
                <a:solidFill>
                  <a:srgbClr val="3A3838"/>
                </a:solidFill>
                <a:latin typeface="Times New Roman"/>
                <a:cs typeface="Times New Roman"/>
                <a:hlinkClick r:id="rId2"/>
              </a:rPr>
              <a:t>https</a:t>
            </a:r>
            <a:r>
              <a:rPr lang="en-IN" sz="1400" b="1" spc="-5" dirty="0">
                <a:solidFill>
                  <a:srgbClr val="3A3838"/>
                </a:solidFill>
                <a:latin typeface="Times New Roman"/>
                <a:cs typeface="Times New Roman"/>
                <a:hlinkClick r:id="rId2"/>
              </a:rPr>
              <a:t>://vascular-dementia.neurologyconference.com</a:t>
            </a:r>
            <a:r>
              <a:rPr lang="en-IN" sz="14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/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242520" y="4523025"/>
            <a:ext cx="250190" cy="13366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242520" y="2955398"/>
            <a:ext cx="250190" cy="13874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242520" y="2110375"/>
            <a:ext cx="230832" cy="6616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IN"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88719" y="1178560"/>
            <a:ext cx="3568065" cy="4432300"/>
          </a:xfrm>
          <a:custGeom>
            <a:avLst/>
            <a:gdLst/>
            <a:ahLst/>
            <a:cxnLst/>
            <a:rect l="l" t="t" r="r" b="b"/>
            <a:pathLst>
              <a:path w="3568065" h="4432300">
                <a:moveTo>
                  <a:pt x="0" y="4431792"/>
                </a:moveTo>
                <a:lnTo>
                  <a:pt x="3568064" y="4431792"/>
                </a:lnTo>
                <a:lnTo>
                  <a:pt x="3568064" y="0"/>
                </a:lnTo>
                <a:lnTo>
                  <a:pt x="0" y="0"/>
                </a:lnTo>
                <a:lnTo>
                  <a:pt x="0" y="4431792"/>
                </a:lnTo>
                <a:close/>
              </a:path>
            </a:pathLst>
          </a:custGeom>
          <a:ln w="28575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464175" y="2813209"/>
            <a:ext cx="4572000" cy="17126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95"/>
              </a:spcBef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5080" algn="ctr">
              <a:lnSpc>
                <a:spcPct val="100000"/>
              </a:lnSpc>
            </a:pPr>
            <a:r>
              <a:rPr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Theme:</a:t>
            </a:r>
            <a:endParaRPr dirty="0">
              <a:latin typeface="Times New Roman"/>
              <a:cs typeface="Times New Roman"/>
            </a:endParaRPr>
          </a:p>
          <a:p>
            <a:pPr algn="ctr"/>
            <a:r>
              <a:rPr lang="en-I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Recent Advancements in the fields of Dementia Research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sz="2000" b="1" dirty="0">
              <a:latin typeface="Times New Roman"/>
              <a:cs typeface="Times New Roman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76400" y="1828800"/>
            <a:ext cx="4038600" cy="1231106"/>
          </a:xfrm>
        </p:spPr>
        <p:txBody>
          <a:bodyPr/>
          <a:lstStyle/>
          <a:p>
            <a:r>
              <a:rPr lang="en-IN" spc="300" dirty="0" smtClean="0">
                <a:solidFill>
                  <a:srgbClr val="FFFFFF"/>
                </a:solidFill>
              </a:rPr>
              <a:t>5</a:t>
            </a:r>
            <a:r>
              <a:rPr lang="en-IN" spc="300" baseline="30000" dirty="0" smtClean="0">
                <a:solidFill>
                  <a:srgbClr val="FFFFFF"/>
                </a:solidFill>
              </a:rPr>
              <a:t>th</a:t>
            </a:r>
            <a:r>
              <a:rPr lang="en-IN" spc="300" dirty="0" smtClean="0">
                <a:solidFill>
                  <a:srgbClr val="FFFFFF"/>
                </a:solidFill>
              </a:rPr>
              <a:t> </a:t>
            </a:r>
            <a:r>
              <a:rPr lang="en-IN" spc="300" dirty="0">
                <a:solidFill>
                  <a:srgbClr val="FFFFFF"/>
                </a:solidFill>
              </a:rPr>
              <a:t>World Conference on </a:t>
            </a:r>
            <a:r>
              <a:rPr lang="en-IN" spc="300" dirty="0" smtClean="0">
                <a:solidFill>
                  <a:srgbClr val="FFFFFF"/>
                </a:solidFill>
              </a:rPr>
              <a:t>     Vascular </a:t>
            </a:r>
            <a:r>
              <a:rPr lang="en-IN" spc="300" dirty="0">
                <a:solidFill>
                  <a:srgbClr val="FFFFFF"/>
                </a:solidFill>
              </a:rPr>
              <a:t>Dementia &amp; </a:t>
            </a:r>
            <a:r>
              <a:rPr lang="en-IN" spc="300" dirty="0" smtClean="0">
                <a:solidFill>
                  <a:srgbClr val="FFFFFF"/>
                </a:solidFill>
              </a:rPr>
              <a:t> Movement </a:t>
            </a:r>
            <a:r>
              <a:rPr lang="en-IN" spc="300" dirty="0">
                <a:solidFill>
                  <a:srgbClr val="FFFFFF"/>
                </a:solidFill>
              </a:rPr>
              <a:t>Disorder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13646"/>
            <a:ext cx="12192000" cy="6844665"/>
            <a:chOff x="0" y="13646"/>
            <a:chExt cx="12192000" cy="6844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3646"/>
              <a:ext cx="12192000" cy="68443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729183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10713466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10713466" y="5378196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89355" y="1665554"/>
            <a:ext cx="10013950" cy="33881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algn="just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spc="-10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ar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Att</a:t>
            </a:r>
            <a:r>
              <a:rPr sz="1200" b="1" spc="-10" dirty="0">
                <a:latin typeface="Times New Roman"/>
                <a:cs typeface="Times New Roman"/>
              </a:rPr>
              <a:t>e</a:t>
            </a:r>
            <a:r>
              <a:rPr sz="1200" b="1" dirty="0">
                <a:latin typeface="Times New Roman"/>
                <a:cs typeface="Times New Roman"/>
              </a:rPr>
              <a:t>n</a:t>
            </a:r>
            <a:r>
              <a:rPr sz="1200" b="1" spc="5" dirty="0">
                <a:latin typeface="Times New Roman"/>
                <a:cs typeface="Times New Roman"/>
              </a:rPr>
              <a:t>d</a:t>
            </a:r>
            <a:r>
              <a:rPr sz="1200" b="1" spc="-10" dirty="0">
                <a:latin typeface="Times New Roman"/>
                <a:cs typeface="Times New Roman"/>
              </a:rPr>
              <a:t>ee</a:t>
            </a:r>
            <a:r>
              <a:rPr sz="1200" b="1" dirty="0">
                <a:latin typeface="Times New Roman"/>
                <a:cs typeface="Times New Roman"/>
              </a:rPr>
              <a:t>s,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50" dirty="0" smtClean="0">
              <a:latin typeface="Times New Roman"/>
              <a:cs typeface="Times New Roman"/>
            </a:endParaRPr>
          </a:p>
          <a:p>
            <a:pPr marL="76200" marR="68580" indent="38100" algn="just">
              <a:lnSpc>
                <a:spcPct val="100000"/>
              </a:lnSpc>
            </a:pPr>
            <a:r>
              <a:rPr sz="1200" spc="-5" dirty="0" smtClean="0">
                <a:latin typeface="Times New Roman"/>
                <a:cs typeface="Times New Roman"/>
              </a:rPr>
              <a:t>Conference </a:t>
            </a:r>
            <a:r>
              <a:rPr sz="1200" dirty="0">
                <a:latin typeface="Times New Roman"/>
                <a:cs typeface="Times New Roman"/>
              </a:rPr>
              <a:t>Series </a:t>
            </a:r>
            <a:r>
              <a:rPr sz="1200" spc="-5" dirty="0">
                <a:latin typeface="Times New Roman"/>
                <a:cs typeface="Times New Roman"/>
              </a:rPr>
              <a:t>LLC </a:t>
            </a:r>
            <a:r>
              <a:rPr sz="1200" spc="-45" dirty="0">
                <a:latin typeface="Times New Roman"/>
                <a:cs typeface="Times New Roman"/>
              </a:rPr>
              <a:t>LTD</a:t>
            </a:r>
            <a:r>
              <a:rPr sz="1200" spc="2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welcomes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dirty="0">
                <a:latin typeface="Times New Roman"/>
                <a:cs typeface="Times New Roman"/>
              </a:rPr>
              <a:t>to attend the </a:t>
            </a:r>
            <a:r>
              <a:rPr lang="en-IN" sz="1200" b="1" spc="-5" dirty="0" smtClean="0">
                <a:latin typeface="Times New Roman"/>
                <a:cs typeface="Times New Roman"/>
              </a:rPr>
              <a:t>5</a:t>
            </a:r>
            <a:r>
              <a:rPr lang="en-IN" sz="1200" b="1" spc="-5" baseline="30000" dirty="0" smtClean="0">
                <a:latin typeface="Times New Roman"/>
                <a:cs typeface="Times New Roman"/>
              </a:rPr>
              <a:t>th</a:t>
            </a:r>
            <a:r>
              <a:rPr lang="en-IN" sz="1200" b="1" spc="-5" dirty="0" smtClean="0">
                <a:latin typeface="Times New Roman"/>
                <a:cs typeface="Times New Roman"/>
              </a:rPr>
              <a:t> World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Conference on </a:t>
            </a:r>
            <a:r>
              <a:rPr sz="1200" b="1" spc="-20" dirty="0">
                <a:latin typeface="Times New Roman"/>
                <a:cs typeface="Times New Roman"/>
              </a:rPr>
              <a:t>Vascular </a:t>
            </a:r>
            <a:r>
              <a:rPr sz="1200" b="1" spc="-5" dirty="0">
                <a:latin typeface="Times New Roman"/>
                <a:cs typeface="Times New Roman"/>
              </a:rPr>
              <a:t>Dementia </a:t>
            </a:r>
            <a:r>
              <a:rPr lang="en-IN" sz="1200" b="1" spc="-5" dirty="0" smtClean="0">
                <a:latin typeface="Times New Roman"/>
                <a:cs typeface="Times New Roman"/>
              </a:rPr>
              <a:t>&amp; Movement Disorder </a:t>
            </a:r>
            <a:r>
              <a:rPr sz="1200" dirty="0" smtClean="0">
                <a:latin typeface="Times New Roman"/>
                <a:cs typeface="Times New Roman"/>
              </a:rPr>
              <a:t>which </a:t>
            </a:r>
            <a:r>
              <a:rPr sz="1200" spc="-5" dirty="0">
                <a:latin typeface="Times New Roman"/>
                <a:cs typeface="Times New Roman"/>
              </a:rPr>
              <a:t>is going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5" dirty="0">
                <a:latin typeface="Times New Roman"/>
                <a:cs typeface="Times New Roman"/>
              </a:rPr>
              <a:t>be </a:t>
            </a:r>
            <a:r>
              <a:rPr sz="1200" dirty="0">
                <a:latin typeface="Times New Roman"/>
                <a:cs typeface="Times New Roman"/>
              </a:rPr>
              <a:t>held </a:t>
            </a:r>
            <a:r>
              <a:rPr sz="1200" dirty="0" smtClean="0">
                <a:latin typeface="Times New Roman"/>
                <a:cs typeface="Times New Roman"/>
              </a:rPr>
              <a:t>on</a:t>
            </a:r>
            <a:r>
              <a:rPr lang="en-IN" sz="1200" dirty="0">
                <a:latin typeface="Times New Roman"/>
                <a:cs typeface="Times New Roman"/>
              </a:rPr>
              <a:t> </a:t>
            </a:r>
            <a:r>
              <a:rPr lang="en-IN" sz="1200" b="1" dirty="0" smtClean="0">
                <a:latin typeface="Times New Roman"/>
                <a:cs typeface="Times New Roman"/>
              </a:rPr>
              <a:t>April 19-20,2023</a:t>
            </a:r>
            <a:r>
              <a:rPr lang="en-IN" sz="1200" b="1" spc="-10" dirty="0">
                <a:latin typeface="Times New Roman"/>
                <a:cs typeface="Times New Roman"/>
              </a:rPr>
              <a:t> </a:t>
            </a:r>
            <a:r>
              <a:rPr lang="en-IN" sz="1200" b="1" spc="-10" dirty="0" smtClean="0">
                <a:latin typeface="Times New Roman"/>
                <a:cs typeface="Times New Roman"/>
              </a:rPr>
              <a:t>Amsterdam, Netherland.</a:t>
            </a:r>
            <a:r>
              <a:rPr sz="1200" b="1" spc="-10" dirty="0" smtClean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cordially invite </a:t>
            </a:r>
            <a:r>
              <a:rPr sz="1200" spc="-5" dirty="0">
                <a:latin typeface="Times New Roman"/>
                <a:cs typeface="Times New Roman"/>
              </a:rPr>
              <a:t>all </a:t>
            </a:r>
            <a:r>
              <a:rPr sz="1200" dirty="0">
                <a:latin typeface="Times New Roman"/>
                <a:cs typeface="Times New Roman"/>
              </a:rPr>
              <a:t>the participants who are interested in sharing their knowledge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research in the area of </a:t>
            </a:r>
            <a:r>
              <a:rPr sz="1200" b="1" spc="-20" dirty="0">
                <a:latin typeface="Times New Roman"/>
                <a:cs typeface="Times New Roman"/>
              </a:rPr>
              <a:t>Vascular </a:t>
            </a:r>
            <a:r>
              <a:rPr sz="1200" b="1" dirty="0">
                <a:latin typeface="Times New Roman"/>
                <a:cs typeface="Times New Roman"/>
              </a:rPr>
              <a:t>Dementia </a:t>
            </a:r>
            <a:r>
              <a:rPr sz="1200" dirty="0" smtClean="0">
                <a:latin typeface="Times New Roman"/>
                <a:cs typeface="Times New Roman"/>
              </a:rPr>
              <a:t>anticipates </a:t>
            </a:r>
            <a:r>
              <a:rPr sz="1200" dirty="0">
                <a:latin typeface="Times New Roman"/>
                <a:cs typeface="Times New Roman"/>
              </a:rPr>
              <a:t>more than 100 participants around the </a:t>
            </a:r>
            <a:r>
              <a:rPr sz="1200" spc="-5" dirty="0">
                <a:latin typeface="Times New Roman"/>
                <a:cs typeface="Times New Roman"/>
              </a:rPr>
              <a:t>globe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5" dirty="0">
                <a:latin typeface="Times New Roman"/>
                <a:cs typeface="Times New Roman"/>
              </a:rPr>
              <a:t>thought </a:t>
            </a:r>
            <a:r>
              <a:rPr sz="1200" dirty="0">
                <a:latin typeface="Times New Roman"/>
                <a:cs typeface="Times New Roman"/>
              </a:rPr>
              <a:t>provoking keynote lectures, oral </a:t>
            </a:r>
            <a:r>
              <a:rPr sz="1200" spc="-5" dirty="0">
                <a:latin typeface="Times New Roman"/>
                <a:cs typeface="Times New Roman"/>
              </a:rPr>
              <a:t>and poster </a:t>
            </a:r>
            <a:r>
              <a:rPr sz="1200" dirty="0">
                <a:latin typeface="Times New Roman"/>
                <a:cs typeface="Times New Roman"/>
              </a:rPr>
              <a:t>presentations. The attending delegates include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editorial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board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members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related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journals.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excellent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delegates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hospitals,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universities,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institutes,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industries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interact with the </a:t>
            </a:r>
            <a:r>
              <a:rPr sz="1200" spc="-5" dirty="0">
                <a:latin typeface="Times New Roman"/>
                <a:cs typeface="Times New Roman"/>
              </a:rPr>
              <a:t>world class scientists. </a:t>
            </a:r>
            <a:r>
              <a:rPr sz="1200" dirty="0">
                <a:latin typeface="Times New Roman"/>
                <a:cs typeface="Times New Roman"/>
              </a:rPr>
              <a:t>The intending participants </a:t>
            </a:r>
            <a:r>
              <a:rPr sz="1200" spc="-5" dirty="0">
                <a:latin typeface="Times New Roman"/>
                <a:cs typeface="Times New Roman"/>
              </a:rPr>
              <a:t>can </a:t>
            </a:r>
            <a:r>
              <a:rPr sz="1200" dirty="0">
                <a:latin typeface="Times New Roman"/>
                <a:cs typeface="Times New Roman"/>
              </a:rPr>
              <a:t>confirm their participation </a:t>
            </a:r>
            <a:r>
              <a:rPr sz="1200" spc="5" dirty="0">
                <a:latin typeface="Times New Roman"/>
                <a:cs typeface="Times New Roman"/>
              </a:rPr>
              <a:t>by </a:t>
            </a:r>
            <a:r>
              <a:rPr sz="1200" dirty="0">
                <a:latin typeface="Times New Roman"/>
                <a:cs typeface="Times New Roman"/>
              </a:rPr>
              <a:t>registering for the conference along with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colleagues.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Avail </a:t>
            </a:r>
            <a:r>
              <a:rPr sz="1200" dirty="0">
                <a:latin typeface="Times New Roman"/>
                <a:cs typeface="Times New Roman"/>
              </a:rPr>
              <a:t>the delegate early bird </a:t>
            </a:r>
            <a:r>
              <a:rPr sz="1200" spc="-20" dirty="0">
                <a:latin typeface="Times New Roman"/>
                <a:cs typeface="Times New Roman"/>
              </a:rPr>
              <a:t>offer. </a:t>
            </a:r>
            <a:r>
              <a:rPr sz="1200" dirty="0">
                <a:latin typeface="Times New Roman"/>
                <a:cs typeface="Times New Roman"/>
              </a:rPr>
              <a:t>The main theme </a:t>
            </a:r>
            <a:r>
              <a:rPr sz="1200" spc="5" dirty="0">
                <a:latin typeface="Times New Roman"/>
                <a:cs typeface="Times New Roman"/>
              </a:rPr>
              <a:t>of </a:t>
            </a:r>
            <a:r>
              <a:rPr sz="1200" dirty="0">
                <a:latin typeface="Times New Roman"/>
                <a:cs typeface="Times New Roman"/>
              </a:rPr>
              <a:t>the conference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b="1" spc="-5" dirty="0">
                <a:latin typeface="Times New Roman"/>
                <a:cs typeface="Times New Roman"/>
              </a:rPr>
              <a:t>“Recent Advancements </a:t>
            </a:r>
            <a:r>
              <a:rPr sz="1200" b="1" dirty="0">
                <a:latin typeface="Times New Roman"/>
                <a:cs typeface="Times New Roman"/>
              </a:rPr>
              <a:t>in </a:t>
            </a:r>
            <a:r>
              <a:rPr sz="1200" b="1" spc="-5" dirty="0">
                <a:latin typeface="Times New Roman"/>
                <a:cs typeface="Times New Roman"/>
              </a:rPr>
              <a:t>the </a:t>
            </a:r>
            <a:r>
              <a:rPr sz="1200" b="1" dirty="0">
                <a:latin typeface="Times New Roman"/>
                <a:cs typeface="Times New Roman"/>
              </a:rPr>
              <a:t>field of </a:t>
            </a:r>
            <a:r>
              <a:rPr sz="1200" b="1" spc="-5" dirty="0">
                <a:latin typeface="Times New Roman"/>
                <a:cs typeface="Times New Roman"/>
              </a:rPr>
              <a:t>Dementia Research”. </a:t>
            </a:r>
            <a:r>
              <a:rPr sz="1200" spc="-5" dirty="0">
                <a:latin typeface="Times New Roman"/>
                <a:cs typeface="Times New Roman"/>
              </a:rPr>
              <a:t>As </a:t>
            </a:r>
            <a:r>
              <a:rPr sz="1200" dirty="0">
                <a:latin typeface="Times New Roman"/>
                <a:cs typeface="Times New Roman"/>
              </a:rPr>
              <a:t>the premier event, </a:t>
            </a:r>
            <a:r>
              <a:rPr sz="1200" spc="-10" dirty="0">
                <a:latin typeface="Times New Roman"/>
                <a:cs typeface="Times New Roman"/>
              </a:rPr>
              <a:t>we </a:t>
            </a:r>
            <a:r>
              <a:rPr sz="1200" spc="-5" dirty="0">
                <a:latin typeface="Times New Roman"/>
                <a:cs typeface="Times New Roman"/>
              </a:rPr>
              <a:t> have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developed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 mind.</a:t>
            </a:r>
          </a:p>
          <a:p>
            <a:pPr algn="just"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 marL="76200" marR="66675" algn="just">
              <a:lnSpc>
                <a:spcPct val="100000"/>
              </a:lnSpc>
              <a:spcBef>
                <a:spcPts val="5"/>
              </a:spcBef>
            </a:pPr>
            <a:r>
              <a:rPr sz="1200" spc="-45" dirty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have not </a:t>
            </a:r>
            <a:r>
              <a:rPr sz="1200" spc="5" dirty="0">
                <a:latin typeface="Times New Roman"/>
                <a:cs typeface="Times New Roman"/>
              </a:rPr>
              <a:t>only </a:t>
            </a:r>
            <a:r>
              <a:rPr sz="1200" dirty="0">
                <a:latin typeface="Times New Roman"/>
                <a:cs typeface="Times New Roman"/>
              </a:rPr>
              <a:t>increased the number of opportunities for </a:t>
            </a:r>
            <a:r>
              <a:rPr sz="1200" spc="-10" dirty="0">
                <a:latin typeface="Times New Roman"/>
                <a:cs typeface="Times New Roman"/>
              </a:rPr>
              <a:t>you </a:t>
            </a:r>
            <a:r>
              <a:rPr sz="1200" dirty="0">
                <a:latin typeface="Times New Roman"/>
                <a:cs typeface="Times New Roman"/>
              </a:rPr>
              <a:t>to network with colleagues </a:t>
            </a:r>
            <a:r>
              <a:rPr sz="1200" spc="-5" dirty="0">
                <a:latin typeface="Times New Roman"/>
                <a:cs typeface="Times New Roman"/>
              </a:rPr>
              <a:t>from </a:t>
            </a:r>
            <a:r>
              <a:rPr sz="1200" dirty="0">
                <a:latin typeface="Times New Roman"/>
                <a:cs typeface="Times New Roman"/>
              </a:rPr>
              <a:t>across the </a:t>
            </a:r>
            <a:r>
              <a:rPr sz="1200" spc="-5" dirty="0">
                <a:latin typeface="Times New Roman"/>
                <a:cs typeface="Times New Roman"/>
              </a:rPr>
              <a:t>world </a:t>
            </a:r>
            <a:r>
              <a:rPr sz="1200" dirty="0">
                <a:latin typeface="Times New Roman"/>
                <a:cs typeface="Times New Roman"/>
              </a:rPr>
              <a:t>but </a:t>
            </a:r>
            <a:r>
              <a:rPr sz="1200" spc="-5" dirty="0">
                <a:latin typeface="Times New Roman"/>
                <a:cs typeface="Times New Roman"/>
              </a:rPr>
              <a:t>also </a:t>
            </a:r>
            <a:r>
              <a:rPr sz="1200" dirty="0">
                <a:latin typeface="Times New Roman"/>
                <a:cs typeface="Times New Roman"/>
              </a:rPr>
              <a:t>introduced more </a:t>
            </a:r>
            <a:r>
              <a:rPr sz="1200" spc="-5" dirty="0">
                <a:latin typeface="Times New Roman"/>
                <a:cs typeface="Times New Roman"/>
              </a:rPr>
              <a:t>focused </a:t>
            </a:r>
            <a:r>
              <a:rPr sz="1200" dirty="0">
                <a:latin typeface="Times New Roman"/>
                <a:cs typeface="Times New Roman"/>
              </a:rPr>
              <a:t>sessions that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 </a:t>
            </a:r>
            <a:r>
              <a:rPr sz="1200" dirty="0">
                <a:latin typeface="Times New Roman"/>
                <a:cs typeface="Times New Roman"/>
              </a:rPr>
              <a:t>feature cutting edge presentations, </a:t>
            </a:r>
            <a:r>
              <a:rPr sz="1200" spc="-5" dirty="0">
                <a:latin typeface="Times New Roman"/>
                <a:cs typeface="Times New Roman"/>
              </a:rPr>
              <a:t>special </a:t>
            </a:r>
            <a:r>
              <a:rPr sz="1200" dirty="0">
                <a:latin typeface="Times New Roman"/>
                <a:cs typeface="Times New Roman"/>
              </a:rPr>
              <a:t>panel </a:t>
            </a:r>
            <a:r>
              <a:rPr sz="1200" spc="-5" dirty="0">
                <a:latin typeface="Times New Roman"/>
                <a:cs typeface="Times New Roman"/>
              </a:rPr>
              <a:t>discussions, and </a:t>
            </a:r>
            <a:r>
              <a:rPr sz="1200" dirty="0">
                <a:latin typeface="Times New Roman"/>
                <a:cs typeface="Times New Roman"/>
              </a:rPr>
              <a:t>livelier interaction with industry leaders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experts. Life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full of </a:t>
            </a:r>
            <a:r>
              <a:rPr sz="1200" spc="-5" dirty="0">
                <a:latin typeface="Times New Roman"/>
                <a:cs typeface="Times New Roman"/>
              </a:rPr>
              <a:t>give and </a:t>
            </a:r>
            <a:r>
              <a:rPr sz="1200" dirty="0">
                <a:latin typeface="Times New Roman"/>
                <a:cs typeface="Times New Roman"/>
              </a:rPr>
              <a:t>take. Make </a:t>
            </a:r>
            <a:r>
              <a:rPr sz="1200" spc="10" dirty="0">
                <a:latin typeface="Times New Roman"/>
                <a:cs typeface="Times New Roman"/>
              </a:rPr>
              <a:t>it 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count </a:t>
            </a:r>
            <a:r>
              <a:rPr sz="1200" dirty="0">
                <a:latin typeface="Times New Roman"/>
                <a:cs typeface="Times New Roman"/>
              </a:rPr>
              <a:t>in </a:t>
            </a:r>
            <a:r>
              <a:rPr sz="1200" spc="-5" dirty="0">
                <a:latin typeface="Times New Roman"/>
                <a:cs typeface="Times New Roman"/>
              </a:rPr>
              <a:t>your professional </a:t>
            </a:r>
            <a:r>
              <a:rPr sz="1200" dirty="0">
                <a:latin typeface="Times New Roman"/>
                <a:cs typeface="Times New Roman"/>
              </a:rPr>
              <a:t>life. Attend the </a:t>
            </a:r>
            <a:r>
              <a:rPr sz="1200" b="1" spc="-20" dirty="0">
                <a:latin typeface="Times New Roman"/>
                <a:cs typeface="Times New Roman"/>
              </a:rPr>
              <a:t>Vascular </a:t>
            </a:r>
            <a:r>
              <a:rPr sz="1200" b="1" spc="-5" dirty="0">
                <a:latin typeface="Times New Roman"/>
                <a:cs typeface="Times New Roman"/>
              </a:rPr>
              <a:t>Dementia </a:t>
            </a:r>
            <a:r>
              <a:rPr sz="1200" b="1" dirty="0" smtClean="0">
                <a:latin typeface="Times New Roman"/>
                <a:cs typeface="Times New Roman"/>
              </a:rPr>
              <a:t>202</a:t>
            </a:r>
            <a:r>
              <a:rPr lang="en-IN" sz="1200" b="1" dirty="0" smtClean="0">
                <a:latin typeface="Times New Roman"/>
                <a:cs typeface="Times New Roman"/>
              </a:rPr>
              <a:t>3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peers, exchange expertise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experiences,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arm </a:t>
            </a:r>
            <a:r>
              <a:rPr sz="1200" spc="-5" dirty="0">
                <a:latin typeface="Times New Roman"/>
                <a:cs typeface="Times New Roman"/>
              </a:rPr>
              <a:t>yourself </a:t>
            </a:r>
            <a:r>
              <a:rPr sz="1200" dirty="0">
                <a:latin typeface="Times New Roman"/>
                <a:cs typeface="Times New Roman"/>
              </a:rPr>
              <a:t>with the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latest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department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level.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We</a:t>
            </a:r>
            <a:r>
              <a:rPr sz="1200" dirty="0">
                <a:latin typeface="Times New Roman"/>
                <a:cs typeface="Times New Roman"/>
              </a:rPr>
              <a:t> look </a:t>
            </a:r>
            <a:r>
              <a:rPr sz="1200" spc="-5" dirty="0">
                <a:latin typeface="Times New Roman"/>
                <a:cs typeface="Times New Roman"/>
              </a:rPr>
              <a:t>forward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personally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 </a:t>
            </a:r>
            <a:r>
              <a:rPr lang="en-IN" sz="1200" b="1" spc="-10" dirty="0" smtClean="0">
                <a:latin typeface="Times New Roman"/>
                <a:cs typeface="Times New Roman"/>
              </a:rPr>
              <a:t>April 19-20,</a:t>
            </a:r>
            <a:r>
              <a:rPr sz="1200" b="1" spc="30" dirty="0" smtClean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202</a:t>
            </a:r>
            <a:r>
              <a:rPr lang="en-IN" sz="1200" b="1" dirty="0" smtClean="0">
                <a:latin typeface="Times New Roman"/>
                <a:cs typeface="Times New Roman"/>
              </a:rPr>
              <a:t>3</a:t>
            </a:r>
            <a:r>
              <a:rPr sz="1200" b="1" dirty="0" smtClean="0">
                <a:latin typeface="Times New Roman"/>
                <a:cs typeface="Times New Roman"/>
              </a:rPr>
              <a:t>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5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</a:pPr>
            <a:r>
              <a:rPr sz="1200" spc="-15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76200">
              <a:lnSpc>
                <a:spcPts val="1435"/>
              </a:lnSpc>
            </a:pPr>
            <a:r>
              <a:rPr sz="1200" spc="-5" dirty="0">
                <a:latin typeface="Times New Roman"/>
                <a:cs typeface="Times New Roman"/>
              </a:rPr>
              <a:t>Organizing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</a:p>
          <a:p>
            <a:pPr marL="76200">
              <a:lnSpc>
                <a:spcPts val="1680"/>
              </a:lnSpc>
            </a:pPr>
            <a:r>
              <a:rPr sz="1400" b="1" spc="-15" dirty="0">
                <a:latin typeface="Times New Roman"/>
                <a:cs typeface="Times New Roman"/>
              </a:rPr>
              <a:t>Vascular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Dementia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 smtClean="0">
                <a:latin typeface="Times New Roman"/>
                <a:cs typeface="Times New Roman"/>
              </a:rPr>
              <a:t>202</a:t>
            </a:r>
            <a:r>
              <a:rPr lang="en-IN" sz="1400" b="1" dirty="0" smtClean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756784" y="862241"/>
            <a:ext cx="267843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422909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92037" y="5775282"/>
            <a:ext cx="350177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IN" sz="1200" dirty="0">
                <a:latin typeface="Times New Roman"/>
                <a:cs typeface="Times New Roman"/>
                <a:hlinkClick r:id="rId4"/>
              </a:rPr>
              <a:t>https://vascular-dementia.neurologyconference.com</a:t>
            </a:r>
            <a:r>
              <a:rPr lang="en-IN" sz="1200" dirty="0"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228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39241" y="739889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466" y="0"/>
                </a:moveTo>
                <a:lnTo>
                  <a:pt x="0" y="0"/>
                </a:lnTo>
                <a:lnTo>
                  <a:pt x="0" y="5378196"/>
                </a:lnTo>
                <a:lnTo>
                  <a:pt x="10713466" y="537819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56784" y="902881"/>
            <a:ext cx="267843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2E549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Times New Roman"/>
              <a:cs typeface="Times New Roman"/>
            </a:endParaRPr>
          </a:p>
          <a:p>
            <a:pPr marL="582930">
              <a:lnSpc>
                <a:spcPct val="100000"/>
              </a:lnSpc>
              <a:spcBef>
                <a:spcPts val="5"/>
              </a:spcBef>
              <a:tabLst>
                <a:tab pos="171450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U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394460" y="1904745"/>
            <a:ext cx="4763770" cy="124460"/>
            <a:chOff x="1394460" y="1904745"/>
            <a:chExt cx="4763770" cy="124460"/>
          </a:xfrm>
        </p:grpSpPr>
        <p:sp>
          <p:nvSpPr>
            <p:cNvPr id="7" name="object 7"/>
            <p:cNvSpPr/>
            <p:nvPr/>
          </p:nvSpPr>
          <p:spPr>
            <a:xfrm>
              <a:off x="1394460" y="1965578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897" y="1904745"/>
              <a:ext cx="124205" cy="124332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033896" y="2128011"/>
            <a:ext cx="4752340" cy="124460"/>
            <a:chOff x="6033896" y="2128011"/>
            <a:chExt cx="4752340" cy="12446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96" y="2128011"/>
              <a:ext cx="124205" cy="12433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145529" y="2190368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441440" y="1898650"/>
            <a:ext cx="16433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Times New Roman"/>
                <a:cs typeface="Times New Roman"/>
              </a:rPr>
              <a:t>S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5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81369" y="2239773"/>
            <a:ext cx="4279900" cy="29997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Easy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</a:t>
            </a:r>
            <a:r>
              <a:rPr sz="1000" spc="-10" dirty="0">
                <a:latin typeface="Times New Roman"/>
                <a:cs typeface="Times New Roman"/>
              </a:rPr>
              <a:t>Submit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Guaranteed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Unbiased,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quality-oriented,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transparent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Truly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impartial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recognition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best </a:t>
            </a:r>
            <a:r>
              <a:rPr sz="1000" dirty="0">
                <a:latin typeface="Times New Roman"/>
                <a:cs typeface="Times New Roman"/>
              </a:rPr>
              <a:t>papers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Feedback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 the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impact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Enhanced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Audio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share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Sharing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option: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enabled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Authors,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editors</a:t>
            </a:r>
            <a:r>
              <a:rPr sz="1000" dirty="0">
                <a:latin typeface="Times New Roman"/>
                <a:cs typeface="Times New Roman"/>
              </a:rPr>
              <a:t> are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4785" marR="165100" indent="-172720">
              <a:lnSpc>
                <a:spcPts val="1310"/>
              </a:lnSpc>
              <a:spcBef>
                <a:spcPts val="4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User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website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translations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Robust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on-line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publicity 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committee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Workshops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indexed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marR="8509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5" dirty="0">
                <a:latin typeface="Times New Roman"/>
                <a:cs typeface="Times New Roman"/>
              </a:rPr>
              <a:t> Identification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Number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(DOI)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5" dirty="0">
                <a:latin typeface="Times New Roman"/>
                <a:cs typeface="Times New Roman"/>
              </a:rPr>
              <a:t> Cross Ref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Creation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pages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Google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full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Manu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Scripts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390396" y="3735578"/>
            <a:ext cx="4769485" cy="124460"/>
            <a:chOff x="1390396" y="3735578"/>
            <a:chExt cx="4769485" cy="124460"/>
          </a:xfrm>
        </p:grpSpPr>
        <p:sp>
          <p:nvSpPr>
            <p:cNvPr id="15" name="object 15"/>
            <p:cNvSpPr/>
            <p:nvPr/>
          </p:nvSpPr>
          <p:spPr>
            <a:xfrm>
              <a:off x="1390396" y="3796284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09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2E54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548" y="3735578"/>
              <a:ext cx="124205" cy="12420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464944" y="1703070"/>
            <a:ext cx="4363720" cy="3617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56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I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i 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</a:t>
            </a:r>
            <a:r>
              <a:rPr sz="1200" b="1" spc="59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p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e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spc="53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A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r>
              <a:rPr sz="1200" b="1" spc="3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J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u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r</a:t>
            </a:r>
            <a:r>
              <a:rPr sz="1200" b="1" spc="-1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 a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A3838"/>
                </a:solidFill>
                <a:latin typeface="Times New Roman"/>
                <a:cs typeface="Times New Roman"/>
              </a:rPr>
              <a:t>l </a:t>
            </a:r>
            <a:r>
              <a:rPr sz="1200" b="1" spc="-5" dirty="0">
                <a:solidFill>
                  <a:srgbClr val="3A3838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4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Leading-edge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21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Rapid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Board </a:t>
            </a:r>
            <a:r>
              <a:rPr sz="1000" spc="-5" dirty="0">
                <a:latin typeface="Times New Roman"/>
                <a:cs typeface="Times New Roman"/>
              </a:rPr>
              <a:t>Team,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30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Million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Readers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High Visibility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Associations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100000+</a:t>
            </a:r>
            <a:r>
              <a:rPr sz="1000" b="1" spc="-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4418F"/>
                </a:solidFill>
                <a:latin typeface="Times New Roman"/>
                <a:cs typeface="Times New Roman"/>
              </a:rPr>
              <a:t>Facebook</a:t>
            </a:r>
            <a:r>
              <a:rPr sz="1000" b="1" spc="-20" dirty="0">
                <a:solidFill>
                  <a:srgbClr val="24418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Likes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Publication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immediately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acceptance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 MT"/>
              <a:buChar char="•"/>
            </a:pPr>
            <a:endParaRPr sz="850">
              <a:latin typeface="Times New Roman"/>
              <a:cs typeface="Times New Roman"/>
            </a:endParaRPr>
          </a:p>
          <a:p>
            <a:pPr marR="26670" algn="r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u</a:t>
            </a:r>
            <a:r>
              <a:rPr sz="1200" b="1" dirty="0">
                <a:latin typeface="Times New Roman"/>
                <a:cs typeface="Times New Roman"/>
              </a:rPr>
              <a:t> r</a:t>
            </a:r>
            <a:r>
              <a:rPr sz="1200" b="1" spc="26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a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</a:t>
            </a:r>
            <a:r>
              <a:rPr sz="1200" b="1" spc="6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c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t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</a:t>
            </a:r>
            <a:r>
              <a:rPr sz="1200" b="1" spc="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 c</a:t>
            </a:r>
            <a:r>
              <a:rPr sz="1200" b="1" spc="59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</a:t>
            </a:r>
            <a:r>
              <a:rPr sz="1200" b="1" dirty="0">
                <a:latin typeface="Times New Roman"/>
                <a:cs typeface="Times New Roman"/>
              </a:rPr>
              <a:t>o</a:t>
            </a:r>
            <a:r>
              <a:rPr sz="1200" b="1" spc="-5" dirty="0">
                <a:latin typeface="Times New Roman"/>
                <a:cs typeface="Times New Roman"/>
              </a:rPr>
              <a:t> n</a:t>
            </a:r>
            <a:r>
              <a:rPr sz="1200" b="1" dirty="0">
                <a:latin typeface="Times New Roman"/>
                <a:cs typeface="Times New Roman"/>
              </a:rPr>
              <a:t> f 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r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c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 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happening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4785" marR="153670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Medical,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Pharma,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Engineering,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Science,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Technology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4785" marR="53276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CME/CPD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fostering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Continuum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education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representing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40 countries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Interactive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Panel 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Meetings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16551" y="5538927"/>
            <a:ext cx="234569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52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</a:t>
            </a:r>
            <a:r>
              <a:rPr sz="700" b="1" dirty="0">
                <a:latin typeface="Times New Roman"/>
                <a:cs typeface="Times New Roman"/>
              </a:rPr>
              <a:t> </a:t>
            </a:r>
            <a:r>
              <a:rPr sz="700" b="1" spc="-10" dirty="0">
                <a:latin typeface="Times New Roman"/>
                <a:cs typeface="Times New Roman"/>
              </a:rPr>
              <a:t>Issues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15" dirty="0">
                <a:latin typeface="Times New Roman"/>
                <a:cs typeface="Times New Roman"/>
              </a:rPr>
              <a:t>All</a:t>
            </a:r>
            <a:r>
              <a:rPr sz="700" spc="14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accepted abstracts</a:t>
            </a:r>
            <a:r>
              <a:rPr sz="700" spc="1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 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published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in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respective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UK:</a:t>
            </a:r>
            <a:r>
              <a:rPr sz="700" spc="2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Conference</a:t>
            </a:r>
            <a:r>
              <a:rPr sz="700" spc="6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Series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20" dirty="0">
                <a:latin typeface="Times New Roman"/>
                <a:cs typeface="Times New Roman"/>
              </a:rPr>
              <a:t>LLC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Ltd</a:t>
            </a:r>
            <a:r>
              <a:rPr sz="700" spc="25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Journals </a:t>
            </a:r>
            <a:r>
              <a:rPr sz="700" spc="-16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Each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abstract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will</a:t>
            </a:r>
            <a:r>
              <a:rPr sz="700" spc="3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provided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with</a:t>
            </a:r>
            <a:r>
              <a:rPr sz="700" spc="3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digital</a:t>
            </a:r>
            <a:r>
              <a:rPr sz="700" spc="5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Object</a:t>
            </a:r>
            <a:r>
              <a:rPr sz="700" spc="1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Identifier</a:t>
            </a:r>
            <a:r>
              <a:rPr sz="700" spc="6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43191" y="5738876"/>
            <a:ext cx="359918" cy="17995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8033672" y="5794599"/>
            <a:ext cx="334937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IN" sz="1100" b="1" dirty="0">
                <a:latin typeface="Times New Roman"/>
                <a:cs typeface="Times New Roman"/>
                <a:hlinkClick r:id="rId8"/>
              </a:rPr>
              <a:t>https://vascular-dementia.neurologyconference.com</a:t>
            </a:r>
            <a:r>
              <a:rPr lang="en-IN" sz="1200" b="1" dirty="0">
                <a:latin typeface="Times New Roman"/>
                <a:cs typeface="Times New Roman"/>
              </a:rPr>
              <a:t>/</a:t>
            </a:r>
            <a:endParaRPr sz="12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311145" y="935253"/>
            <a:ext cx="8829675" cy="118237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08300"/>
              </a:lnSpc>
              <a:spcBef>
                <a:spcPts val="110"/>
              </a:spcBef>
            </a:pPr>
            <a:r>
              <a:rPr sz="1000" b="1" spc="-5" dirty="0">
                <a:latin typeface="Times New Roman"/>
                <a:cs typeface="Times New Roman"/>
              </a:rPr>
              <a:t>Vascular Dementia </a:t>
            </a:r>
            <a:r>
              <a:rPr sz="1000" b="1" dirty="0" smtClean="0">
                <a:latin typeface="Times New Roman"/>
                <a:cs typeface="Times New Roman"/>
              </a:rPr>
              <a:t>202</a:t>
            </a:r>
            <a:r>
              <a:rPr lang="en-IN" sz="1000" b="1" dirty="0" smtClean="0">
                <a:latin typeface="Times New Roman"/>
                <a:cs typeface="Times New Roman"/>
              </a:rPr>
              <a:t>3</a:t>
            </a:r>
            <a:r>
              <a:rPr sz="1000" b="1" dirty="0" smtClean="0">
                <a:latin typeface="Times New Roman"/>
                <a:cs typeface="Times New Roman"/>
              </a:rPr>
              <a:t>, </a:t>
            </a:r>
            <a:r>
              <a:rPr sz="1000" spc="-10" dirty="0">
                <a:latin typeface="Times New Roman"/>
                <a:cs typeface="Times New Roman"/>
              </a:rPr>
              <a:t>The </a:t>
            </a:r>
            <a:r>
              <a:rPr sz="1000" spc="-5" dirty="0">
                <a:latin typeface="Times New Roman"/>
                <a:cs typeface="Times New Roman"/>
              </a:rPr>
              <a:t>main objective is to bring all the leading </a:t>
            </a:r>
            <a:r>
              <a:rPr sz="1000" dirty="0">
                <a:latin typeface="Times New Roman"/>
                <a:cs typeface="Times New Roman"/>
              </a:rPr>
              <a:t>academic </a:t>
            </a:r>
            <a:r>
              <a:rPr sz="1000" spc="-5" dirty="0">
                <a:latin typeface="Times New Roman"/>
                <a:cs typeface="Times New Roman"/>
              </a:rPr>
              <a:t>scientists, </a:t>
            </a:r>
            <a:r>
              <a:rPr sz="1000" dirty="0">
                <a:latin typeface="Times New Roman"/>
                <a:cs typeface="Times New Roman"/>
              </a:rPr>
              <a:t>researchers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research scholars </a:t>
            </a:r>
            <a:r>
              <a:rPr sz="1000" spc="-5" dirty="0">
                <a:latin typeface="Times New Roman"/>
                <a:cs typeface="Times New Roman"/>
              </a:rPr>
              <a:t>together to exchange and share their </a:t>
            </a:r>
            <a:r>
              <a:rPr sz="1000" dirty="0">
                <a:latin typeface="Times New Roman"/>
                <a:cs typeface="Times New Roman"/>
              </a:rPr>
              <a:t> experiences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results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aspects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Vascular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Dementia.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also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premier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interdisciplinary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forum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researchers,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practitioners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educators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present and discuss the </a:t>
            </a:r>
            <a:r>
              <a:rPr sz="1000" spc="-10" dirty="0">
                <a:latin typeface="Times New Roman"/>
                <a:cs typeface="Times New Roman"/>
              </a:rPr>
              <a:t>most </a:t>
            </a:r>
            <a:r>
              <a:rPr sz="1000" spc="-5" dirty="0">
                <a:latin typeface="Times New Roman"/>
                <a:cs typeface="Times New Roman"/>
              </a:rPr>
              <a:t>recent innovations, trends, and concerns, practical challenges encountered and the solutions </a:t>
            </a:r>
            <a:r>
              <a:rPr sz="1000" dirty="0">
                <a:latin typeface="Times New Roman"/>
                <a:cs typeface="Times New Roman"/>
              </a:rPr>
              <a:t>adopted </a:t>
            </a:r>
            <a:r>
              <a:rPr sz="1000" spc="-5" dirty="0">
                <a:latin typeface="Times New Roman"/>
                <a:cs typeface="Times New Roman"/>
              </a:rPr>
              <a:t>in the field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Vascular Dementia. The </a:t>
            </a:r>
            <a:r>
              <a:rPr sz="1000" dirty="0">
                <a:latin typeface="Times New Roman"/>
                <a:cs typeface="Times New Roman"/>
              </a:rPr>
              <a:t> conference </a:t>
            </a:r>
            <a:r>
              <a:rPr sz="1000" spc="-5" dirty="0">
                <a:latin typeface="Times New Roman"/>
                <a:cs typeface="Times New Roman"/>
              </a:rPr>
              <a:t>program </a:t>
            </a:r>
            <a:r>
              <a:rPr sz="1000" spc="-10" dirty="0">
                <a:latin typeface="Times New Roman"/>
                <a:cs typeface="Times New Roman"/>
              </a:rPr>
              <a:t>will </a:t>
            </a:r>
            <a:r>
              <a:rPr sz="1000" dirty="0">
                <a:latin typeface="Times New Roman"/>
                <a:cs typeface="Times New Roman"/>
              </a:rPr>
              <a:t>cover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spc="-10" dirty="0">
                <a:latin typeface="Times New Roman"/>
                <a:cs typeface="Times New Roman"/>
              </a:rPr>
              <a:t>wide</a:t>
            </a:r>
            <a:r>
              <a:rPr sz="1000" spc="-5" dirty="0">
                <a:latin typeface="Times New Roman"/>
                <a:cs typeface="Times New Roman"/>
              </a:rPr>
              <a:t> variety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topics relevant to the Alzheimer’s Disease, Vascular Dementia, Dementia Nursing, Neurological Disorders, Stroke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Rehabilitation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Brain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Haemorrhage,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Brain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Tumor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Neuro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oncology,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Neuropsychiatry,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Anxiety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&amp;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Depression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on.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This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that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extend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dirty="0">
                <a:latin typeface="Times New Roman"/>
                <a:cs typeface="Times New Roman"/>
              </a:rPr>
              <a:t> speakers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attendees</a:t>
            </a:r>
            <a:r>
              <a:rPr sz="1000" dirty="0">
                <a:latin typeface="Times New Roman"/>
                <a:cs typeface="Times New Roman"/>
              </a:rPr>
              <a:t> is </a:t>
            </a:r>
            <a:r>
              <a:rPr sz="1000" spc="-5" dirty="0">
                <a:latin typeface="Times New Roman"/>
                <a:cs typeface="Times New Roman"/>
              </a:rPr>
              <a:t>not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being</a:t>
            </a:r>
            <a:r>
              <a:rPr sz="1000" dirty="0">
                <a:latin typeface="Times New Roman"/>
                <a:cs typeface="Times New Roman"/>
              </a:rPr>
              <a:t> offered</a:t>
            </a:r>
            <a:r>
              <a:rPr sz="1000" spc="5" dirty="0">
                <a:latin typeface="Times New Roman"/>
                <a:cs typeface="Times New Roman"/>
              </a:rPr>
              <a:t> by </a:t>
            </a:r>
            <a:r>
              <a:rPr sz="1000" dirty="0">
                <a:latin typeface="Times New Roman"/>
                <a:cs typeface="Times New Roman"/>
              </a:rPr>
              <a:t>any </a:t>
            </a:r>
            <a:r>
              <a:rPr sz="1000" spc="-5" dirty="0">
                <a:latin typeface="Times New Roman"/>
                <a:cs typeface="Times New Roman"/>
              </a:rPr>
              <a:t>other</a:t>
            </a:r>
            <a:r>
              <a:rPr sz="1000" dirty="0">
                <a:latin typeface="Times New Roman"/>
                <a:cs typeface="Times New Roman"/>
              </a:rPr>
              <a:t> conference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organizers.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Through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this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abstracts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research </a:t>
            </a:r>
            <a:r>
              <a:rPr sz="1000" spc="-5" dirty="0">
                <a:latin typeface="Times New Roman"/>
                <a:cs typeface="Times New Roman"/>
              </a:rPr>
              <a:t>profiles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committee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members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getting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global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visibility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which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additional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you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would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receiving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addition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opportunities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before,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during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after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the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145" y="2106548"/>
            <a:ext cx="6121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conference.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34915" y="2171445"/>
            <a:ext cx="443293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49450" algn="l"/>
              </a:tabLst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V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  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	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2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0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2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lang="en-IN"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3</a:t>
            </a:r>
            <a:r>
              <a:rPr sz="1100" b="1" dirty="0" smtClean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100" b="1" spc="25" dirty="0" smtClean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100" b="1" spc="6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5169" y="744219"/>
            <a:ext cx="1363980" cy="5388610"/>
            <a:chOff x="725169" y="744219"/>
            <a:chExt cx="1363980" cy="5388610"/>
          </a:xfrm>
        </p:grpSpPr>
        <p:sp>
          <p:nvSpPr>
            <p:cNvPr id="8" name="object 8"/>
            <p:cNvSpPr/>
            <p:nvPr/>
          </p:nvSpPr>
          <p:spPr>
            <a:xfrm>
              <a:off x="731519" y="750569"/>
              <a:ext cx="1351280" cy="5375910"/>
            </a:xfrm>
            <a:custGeom>
              <a:avLst/>
              <a:gdLst/>
              <a:ahLst/>
              <a:cxnLst/>
              <a:rect l="l" t="t" r="r" b="b"/>
              <a:pathLst>
                <a:path w="1351280" h="5375910">
                  <a:moveTo>
                    <a:pt x="1351280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1351280" y="537591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1519" y="750569"/>
              <a:ext cx="1351280" cy="5375910"/>
            </a:xfrm>
            <a:custGeom>
              <a:avLst/>
              <a:gdLst/>
              <a:ahLst/>
              <a:cxnLst/>
              <a:rect l="l" t="t" r="r" b="b"/>
              <a:pathLst>
                <a:path w="1351280" h="5375910">
                  <a:moveTo>
                    <a:pt x="0" y="5375910"/>
                  </a:moveTo>
                  <a:lnTo>
                    <a:pt x="1351280" y="537591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5428741" y="241414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25014" y="2470810"/>
            <a:ext cx="3470910" cy="6877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academia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visionaries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inspired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Expand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solutions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problems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Knowledge,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benchmarking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Forge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46189" y="2468397"/>
            <a:ext cx="284797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Highly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structured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class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vendors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suppliers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34258" y="3234055"/>
            <a:ext cx="6833234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W  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6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  </a:t>
            </a:r>
            <a:r>
              <a:rPr sz="1100" b="1" spc="9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M  </a:t>
            </a:r>
            <a:r>
              <a:rPr sz="1100" b="1" spc="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H</a:t>
            </a:r>
            <a:r>
              <a:rPr sz="1100" b="1" spc="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100" b="1" spc="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31916" y="3470783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40254" y="3517544"/>
            <a:ext cx="3997960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Conferences</a:t>
            </a:r>
            <a:r>
              <a:rPr sz="1000" b="1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 </a:t>
            </a:r>
            <a:r>
              <a:rPr sz="1000" b="1" spc="-5" dirty="0">
                <a:latin typeface="Times New Roman"/>
                <a:cs typeface="Times New Roman"/>
              </a:rPr>
              <a:t>countries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through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</a:t>
            </a:r>
            <a:r>
              <a:rPr sz="1000" b="1" spc="-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million+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unique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Participation </a:t>
            </a:r>
            <a:r>
              <a:rPr sz="1000" dirty="0">
                <a:latin typeface="Times New Roman"/>
                <a:cs typeface="Times New Roman"/>
              </a:rPr>
              <a:t>by </a:t>
            </a:r>
            <a:r>
              <a:rPr sz="1000" spc="-5" dirty="0">
                <a:latin typeface="Times New Roman"/>
                <a:cs typeface="Times New Roman"/>
              </a:rPr>
              <a:t>Stalwarts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societies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Internationally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renowned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59651" y="3530202"/>
            <a:ext cx="3112135" cy="523240"/>
          </a:xfrm>
          <a:prstGeom prst="rect">
            <a:avLst/>
          </a:prstGeom>
        </p:spPr>
        <p:txBody>
          <a:bodyPr vert="horz" wrap="square" lIns="0" tIns="26669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9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Interesting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deliberations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417184" y="449681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525014" y="4260341"/>
            <a:ext cx="8327390" cy="1278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1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A L</a:t>
            </a:r>
            <a:r>
              <a:rPr sz="11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9000"/>
              </a:lnSpc>
              <a:spcBef>
                <a:spcPts val="73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 conference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 emphasizes evidence-based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practice, educational innovation, practical application, and peer to peer networking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collaboration.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 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transformative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experience.</a:t>
            </a:r>
            <a:endParaRPr sz="1000">
              <a:latin typeface="Times New Roman"/>
              <a:cs typeface="Times New Roman"/>
            </a:endParaRPr>
          </a:p>
          <a:p>
            <a:pPr marL="184785" marR="16891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world’s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experts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catalyze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knowledge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Vascular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regulatory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measures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most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world.</a:t>
            </a:r>
            <a:endParaRPr sz="1000">
              <a:latin typeface="Times New Roman"/>
              <a:cs typeface="Times New Roman"/>
            </a:endParaRPr>
          </a:p>
          <a:p>
            <a:pPr marL="184785" marR="66675" indent="-172720">
              <a:lnSpc>
                <a:spcPct val="1080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community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scientists,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policy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programmatic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effectively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address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regional,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national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elderly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population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overcome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barriers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limit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care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48600" y="5775282"/>
            <a:ext cx="342557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IN" sz="1200" dirty="0">
                <a:latin typeface="Times New Roman"/>
                <a:cs typeface="Times New Roman"/>
                <a:hlinkClick r:id="rId3"/>
              </a:rPr>
              <a:t>https://vascular-dementia.neurologyconference.com</a:t>
            </a:r>
            <a:r>
              <a:rPr lang="en-IN" sz="1200" dirty="0"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93690"/>
            <a:chOff x="725169" y="744219"/>
            <a:chExt cx="1363980" cy="539369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80990"/>
            </a:xfrm>
            <a:custGeom>
              <a:avLst/>
              <a:gdLst/>
              <a:ahLst/>
              <a:cxnLst/>
              <a:rect l="l" t="t" r="r" b="b"/>
              <a:pathLst>
                <a:path w="1351280" h="5380990">
                  <a:moveTo>
                    <a:pt x="1351280" y="0"/>
                  </a:moveTo>
                  <a:lnTo>
                    <a:pt x="0" y="0"/>
                  </a:lnTo>
                  <a:lnTo>
                    <a:pt x="0" y="5380990"/>
                  </a:lnTo>
                  <a:lnTo>
                    <a:pt x="1351280" y="538099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80990"/>
            </a:xfrm>
            <a:custGeom>
              <a:avLst/>
              <a:gdLst/>
              <a:ahLst/>
              <a:cxnLst/>
              <a:rect l="l" t="t" r="r" b="b"/>
              <a:pathLst>
                <a:path w="1351280" h="5380990">
                  <a:moveTo>
                    <a:pt x="0" y="5380990"/>
                  </a:moveTo>
                  <a:lnTo>
                    <a:pt x="1351280" y="538099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8099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7117" y="4096634"/>
            <a:ext cx="250190" cy="10502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87117" y="1794494"/>
            <a:ext cx="250190" cy="2127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80226" y="947420"/>
            <a:ext cx="7105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G</a:t>
            </a:r>
            <a:r>
              <a:rPr sz="1200" b="1" spc="-3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L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17184" y="118465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532633" y="1240688"/>
            <a:ext cx="3891279" cy="52324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000" spc="-10" dirty="0">
                <a:latin typeface="Times New Roman"/>
                <a:cs typeface="Times New Roman"/>
              </a:rPr>
              <a:t>After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participating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this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meeting,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attendees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should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able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emerging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issues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field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 </a:t>
            </a:r>
            <a:r>
              <a:rPr sz="1000" spc="-5" dirty="0">
                <a:latin typeface="Times New Roman"/>
                <a:cs typeface="Times New Roman"/>
              </a:rPr>
              <a:t>Vascular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Discuss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apply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related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Vascular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59320" y="1416558"/>
            <a:ext cx="33242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Reflect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critical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distance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Vascular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30646" y="205460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20995" y="320243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9470" y="3906520"/>
            <a:ext cx="490220" cy="24511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2482595" y="1817623"/>
            <a:ext cx="8669020" cy="2616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827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W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 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H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L </a:t>
            </a:r>
            <a:r>
              <a:rPr sz="1200" b="1" spc="-5" dirty="0">
                <a:latin typeface="Times New Roman"/>
                <a:cs typeface="Times New Roman"/>
              </a:rPr>
              <a:t>D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8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T E </a:t>
            </a:r>
            <a:r>
              <a:rPr sz="1200" b="1" spc="-5" dirty="0">
                <a:latin typeface="Times New Roman"/>
                <a:cs typeface="Times New Roman"/>
              </a:rPr>
              <a:t>N D</a:t>
            </a:r>
            <a:endParaRPr sz="1200" dirty="0">
              <a:latin typeface="Times New Roman"/>
              <a:cs typeface="Times New Roman"/>
            </a:endParaRPr>
          </a:p>
          <a:p>
            <a:pPr marL="76200" marR="68580" algn="just">
              <a:lnSpc>
                <a:spcPct val="108500"/>
              </a:lnSpc>
              <a:spcBef>
                <a:spcPts val="875"/>
              </a:spcBef>
            </a:pPr>
            <a:r>
              <a:rPr lang="en-IN" sz="1000" b="1" spc="5" dirty="0" smtClean="0">
                <a:latin typeface="Times New Roman"/>
                <a:cs typeface="Times New Roman"/>
              </a:rPr>
              <a:t>5</a:t>
            </a:r>
            <a:r>
              <a:rPr lang="en-IN" sz="1000" b="1" spc="5" baseline="30000" dirty="0" smtClean="0">
                <a:latin typeface="Times New Roman"/>
                <a:cs typeface="Times New Roman"/>
              </a:rPr>
              <a:t>th</a:t>
            </a:r>
            <a:r>
              <a:rPr lang="en-IN" sz="1000" b="1" spc="5" dirty="0">
                <a:latin typeface="Times New Roman"/>
                <a:cs typeface="Times New Roman"/>
              </a:rPr>
              <a:t> </a:t>
            </a:r>
            <a:r>
              <a:rPr lang="en-IN" sz="1000" b="1" spc="5" dirty="0" smtClean="0">
                <a:latin typeface="Times New Roman"/>
                <a:cs typeface="Times New Roman"/>
              </a:rPr>
              <a:t>World</a:t>
            </a:r>
            <a:r>
              <a:rPr sz="1000" b="1" spc="85" dirty="0" smtClean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</a:t>
            </a:r>
            <a:r>
              <a:rPr sz="1000" b="1" spc="9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on</a:t>
            </a:r>
            <a:r>
              <a:rPr sz="1000" b="1" spc="8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Vascular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-5" dirty="0" smtClean="0">
                <a:latin typeface="Times New Roman"/>
                <a:cs typeface="Times New Roman"/>
              </a:rPr>
              <a:t>Dementia</a:t>
            </a:r>
            <a:r>
              <a:rPr lang="en-IN" sz="1000" b="1" spc="-5" dirty="0" smtClean="0">
                <a:latin typeface="Times New Roman"/>
                <a:cs typeface="Times New Roman"/>
              </a:rPr>
              <a:t> and Movement Disorder</a:t>
            </a:r>
            <a:r>
              <a:rPr sz="1000" b="1" spc="-5" dirty="0" smtClean="0">
                <a:latin typeface="Times New Roman"/>
                <a:cs typeface="Times New Roman"/>
              </a:rPr>
              <a:t>,</a:t>
            </a:r>
            <a:r>
              <a:rPr sz="1000" b="1" spc="90" dirty="0" smtClean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exclusively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designed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exclusively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designed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point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corporate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network </a:t>
            </a:r>
            <a:r>
              <a:rPr sz="1000" spc="-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to </a:t>
            </a:r>
            <a:r>
              <a:rPr sz="1000" spc="-10" dirty="0">
                <a:latin typeface="Times New Roman"/>
                <a:cs typeface="Times New Roman"/>
              </a:rPr>
              <a:t>make </a:t>
            </a:r>
            <a:r>
              <a:rPr sz="1000" spc="-5" dirty="0">
                <a:latin typeface="Times New Roman"/>
                <a:cs typeface="Times New Roman"/>
              </a:rPr>
              <a:t>a </a:t>
            </a:r>
            <a:r>
              <a:rPr sz="1000" dirty="0">
                <a:latin typeface="Times New Roman"/>
                <a:cs typeface="Times New Roman"/>
              </a:rPr>
              <a:t>stage </a:t>
            </a:r>
            <a:r>
              <a:rPr sz="1000" spc="-5" dirty="0">
                <a:latin typeface="Times New Roman"/>
                <a:cs typeface="Times New Roman"/>
              </a:rPr>
              <a:t>for the </a:t>
            </a:r>
            <a:r>
              <a:rPr sz="1000" dirty="0">
                <a:latin typeface="Times New Roman"/>
                <a:cs typeface="Times New Roman"/>
              </a:rPr>
              <a:t>trading of </a:t>
            </a:r>
            <a:r>
              <a:rPr sz="1000" spc="-5" dirty="0">
                <a:latin typeface="Times New Roman"/>
                <a:cs typeface="Times New Roman"/>
              </a:rPr>
              <a:t>data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innovative advancements, </a:t>
            </a:r>
            <a:r>
              <a:rPr sz="1000" dirty="0">
                <a:latin typeface="Times New Roman"/>
                <a:cs typeface="Times New Roman"/>
              </a:rPr>
              <a:t>new </a:t>
            </a:r>
            <a:r>
              <a:rPr sz="1000" spc="-5" dirty="0">
                <a:latin typeface="Times New Roman"/>
                <a:cs typeface="Times New Roman"/>
              </a:rPr>
              <a:t>logical modernization and the viability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different administrative </a:t>
            </a:r>
            <a:r>
              <a:rPr sz="1000" dirty="0">
                <a:latin typeface="Times New Roman"/>
                <a:cs typeface="Times New Roman"/>
              </a:rPr>
              <a:t>projects </a:t>
            </a:r>
            <a:r>
              <a:rPr sz="1000" spc="-5" dirty="0">
                <a:latin typeface="Times New Roman"/>
                <a:cs typeface="Times New Roman"/>
              </a:rPr>
              <a:t>towards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Vascular </a:t>
            </a:r>
            <a:r>
              <a:rPr sz="1000" b="1" dirty="0">
                <a:latin typeface="Times New Roman"/>
                <a:cs typeface="Times New Roman"/>
              </a:rPr>
              <a:t>Dementia </a:t>
            </a:r>
            <a:r>
              <a:rPr sz="1000" b="1" dirty="0" smtClean="0">
                <a:latin typeface="Times New Roman"/>
                <a:cs typeface="Times New Roman"/>
              </a:rPr>
              <a:t>202</a:t>
            </a:r>
            <a:r>
              <a:rPr lang="en-IN" sz="1000" b="1" dirty="0" smtClean="0">
                <a:latin typeface="Times New Roman"/>
                <a:cs typeface="Times New Roman"/>
              </a:rPr>
              <a:t>3</a:t>
            </a:r>
            <a:r>
              <a:rPr sz="1000" b="1" dirty="0" smtClean="0">
                <a:latin typeface="Times New Roman"/>
                <a:cs typeface="Times New Roman"/>
              </a:rPr>
              <a:t>. </a:t>
            </a:r>
            <a:r>
              <a:rPr sz="1000" spc="-5" dirty="0">
                <a:latin typeface="Times New Roman"/>
                <a:cs typeface="Times New Roman"/>
              </a:rPr>
              <a:t>The use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dirty="0">
                <a:latin typeface="Times New Roman"/>
                <a:cs typeface="Times New Roman"/>
              </a:rPr>
              <a:t>Molecular </a:t>
            </a:r>
            <a:r>
              <a:rPr sz="1000" spc="-5" dirty="0">
                <a:latin typeface="Times New Roman"/>
                <a:cs typeface="Times New Roman"/>
              </a:rPr>
              <a:t>Approaches </a:t>
            </a:r>
            <a:r>
              <a:rPr sz="100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all </a:t>
            </a:r>
            <a:r>
              <a:rPr sz="1000" dirty="0">
                <a:latin typeface="Times New Roman"/>
                <a:cs typeface="Times New Roman"/>
              </a:rPr>
              <a:t>parts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the cutting edge </a:t>
            </a:r>
            <a:r>
              <a:rPr sz="1000" dirty="0">
                <a:latin typeface="Times New Roman"/>
                <a:cs typeface="Times New Roman"/>
              </a:rPr>
              <a:t>Vascular </a:t>
            </a:r>
            <a:r>
              <a:rPr sz="1000" spc="-5" dirty="0">
                <a:latin typeface="Times New Roman"/>
                <a:cs typeface="Times New Roman"/>
              </a:rPr>
              <a:t>Dementia and </a:t>
            </a:r>
            <a:r>
              <a:rPr sz="1000" dirty="0">
                <a:latin typeface="Times New Roman"/>
                <a:cs typeface="Times New Roman"/>
              </a:rPr>
              <a:t>prevention </a:t>
            </a:r>
            <a:r>
              <a:rPr sz="1000" spc="-5" dirty="0">
                <a:latin typeface="Times New Roman"/>
                <a:cs typeface="Times New Roman"/>
              </a:rPr>
              <a:t>field. This meeting likewise </a:t>
            </a:r>
            <a:r>
              <a:rPr sz="1000" dirty="0">
                <a:latin typeface="Times New Roman"/>
                <a:cs typeface="Times New Roman"/>
              </a:rPr>
              <a:t>centers 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 a </a:t>
            </a:r>
            <a:r>
              <a:rPr sz="1000" spc="-10" dirty="0">
                <a:latin typeface="Times New Roman"/>
                <a:cs typeface="Times New Roman"/>
              </a:rPr>
              <a:t>wide </a:t>
            </a:r>
            <a:r>
              <a:rPr sz="1000" spc="-5" dirty="0">
                <a:latin typeface="Times New Roman"/>
                <a:cs typeface="Times New Roman"/>
              </a:rPr>
              <a:t>assortment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momentum look into </a:t>
            </a:r>
            <a:r>
              <a:rPr sz="1000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sanitation and wellbeing that </a:t>
            </a:r>
            <a:r>
              <a:rPr sz="1000" dirty="0">
                <a:latin typeface="Times New Roman"/>
                <a:cs typeface="Times New Roman"/>
              </a:rPr>
              <a:t>have both </a:t>
            </a:r>
            <a:r>
              <a:rPr sz="1000" spc="-5" dirty="0">
                <a:latin typeface="Times New Roman"/>
                <a:cs typeface="Times New Roman"/>
              </a:rPr>
              <a:t>useful and pernicious </a:t>
            </a:r>
            <a:r>
              <a:rPr sz="1000" dirty="0">
                <a:latin typeface="Times New Roman"/>
                <a:cs typeface="Times New Roman"/>
              </a:rPr>
              <a:t>impacts </a:t>
            </a:r>
            <a:r>
              <a:rPr sz="1000" spc="5" dirty="0">
                <a:latin typeface="Times New Roman"/>
                <a:cs typeface="Times New Roman"/>
              </a:rPr>
              <a:t>on </a:t>
            </a:r>
            <a:r>
              <a:rPr sz="1000" spc="-5" dirty="0">
                <a:latin typeface="Times New Roman"/>
                <a:cs typeface="Times New Roman"/>
              </a:rPr>
              <a:t>the </a:t>
            </a:r>
            <a:r>
              <a:rPr sz="1000" dirty="0">
                <a:latin typeface="Times New Roman"/>
                <a:cs typeface="Times New Roman"/>
              </a:rPr>
              <a:t>security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nature of </a:t>
            </a:r>
            <a:r>
              <a:rPr sz="1000" spc="-5" dirty="0">
                <a:latin typeface="Times New Roman"/>
                <a:cs typeface="Times New Roman"/>
              </a:rPr>
              <a:t>nourishments,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along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these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lines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worry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wellbeing.</a:t>
            </a:r>
            <a:endParaRPr sz="1000" dirty="0">
              <a:latin typeface="Times New Roman"/>
              <a:cs typeface="Times New Roman"/>
            </a:endParaRPr>
          </a:p>
          <a:p>
            <a:pPr marR="151130" algn="ctr">
              <a:lnSpc>
                <a:spcPct val="100000"/>
              </a:lnSpc>
              <a:spcBef>
                <a:spcPts val="210"/>
              </a:spcBef>
            </a:pPr>
            <a:r>
              <a:rPr sz="1200" b="1" spc="-5" dirty="0">
                <a:latin typeface="Times New Roman"/>
                <a:cs typeface="Times New Roman"/>
              </a:rPr>
              <a:t>A </a:t>
            </a:r>
            <a:r>
              <a:rPr sz="1200" b="1" dirty="0">
                <a:latin typeface="Times New Roman"/>
                <a:cs typeface="Times New Roman"/>
              </a:rPr>
              <a:t>B O </a:t>
            </a:r>
            <a:r>
              <a:rPr sz="1200" b="1" spc="-5" dirty="0">
                <a:latin typeface="Times New Roman"/>
                <a:cs typeface="Times New Roman"/>
              </a:rPr>
              <a:t>U </a:t>
            </a:r>
            <a:r>
              <a:rPr sz="1200" b="1" dirty="0">
                <a:latin typeface="Times New Roman"/>
                <a:cs typeface="Times New Roman"/>
              </a:rPr>
              <a:t>T  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H O </a:t>
            </a:r>
            <a:r>
              <a:rPr sz="1200" b="1" spc="-5" dirty="0">
                <a:latin typeface="Times New Roman"/>
                <a:cs typeface="Times New Roman"/>
              </a:rPr>
              <a:t>S</a:t>
            </a:r>
            <a:r>
              <a:rPr sz="1200" b="1" dirty="0">
                <a:latin typeface="Times New Roman"/>
                <a:cs typeface="Times New Roman"/>
              </a:rPr>
              <a:t> 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 </a:t>
            </a:r>
            <a:r>
              <a:rPr sz="1200" b="1" dirty="0">
                <a:latin typeface="Times New Roman"/>
                <a:cs typeface="Times New Roman"/>
              </a:rPr>
              <a:t>G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</a:t>
            </a:r>
            <a:r>
              <a:rPr sz="1200" b="1" spc="-5" dirty="0">
                <a:latin typeface="Times New Roman"/>
                <a:cs typeface="Times New Roman"/>
              </a:rPr>
              <a:t>R </a:t>
            </a:r>
            <a:r>
              <a:rPr sz="1200" b="1" dirty="0">
                <a:latin typeface="Times New Roman"/>
                <a:cs typeface="Times New Roman"/>
              </a:rPr>
              <a:t>G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N I</a:t>
            </a:r>
            <a:r>
              <a:rPr sz="1200" b="1" dirty="0">
                <a:latin typeface="Times New Roman"/>
                <a:cs typeface="Times New Roman"/>
              </a:rPr>
              <a:t> Z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66675" marR="76835" algn="just">
              <a:lnSpc>
                <a:spcPct val="108500"/>
              </a:lnSpc>
              <a:spcBef>
                <a:spcPts val="880"/>
              </a:spcBef>
            </a:pPr>
            <a:r>
              <a:rPr sz="1000" spc="-5" dirty="0">
                <a:latin typeface="Times New Roman"/>
                <a:cs typeface="Times New Roman"/>
              </a:rPr>
              <a:t>Conference </a:t>
            </a:r>
            <a:r>
              <a:rPr sz="1000" dirty="0">
                <a:latin typeface="Times New Roman"/>
                <a:cs typeface="Times New Roman"/>
              </a:rPr>
              <a:t>Series </a:t>
            </a:r>
            <a:r>
              <a:rPr sz="1000" spc="-5" dirty="0">
                <a:latin typeface="Times New Roman"/>
                <a:cs typeface="Times New Roman"/>
              </a:rPr>
              <a:t>is the world’s </a:t>
            </a:r>
            <a:r>
              <a:rPr sz="1000" dirty="0">
                <a:latin typeface="Times New Roman"/>
                <a:cs typeface="Times New Roman"/>
              </a:rPr>
              <a:t>leading </a:t>
            </a:r>
            <a:r>
              <a:rPr sz="1000" spc="-5" dirty="0">
                <a:latin typeface="Times New Roman"/>
                <a:cs typeface="Times New Roman"/>
              </a:rPr>
              <a:t>specialist in organizing Academic, Scientific </a:t>
            </a:r>
            <a:r>
              <a:rPr sz="100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</a:t>
            </a:r>
            <a:r>
              <a:rPr sz="1000" dirty="0">
                <a:latin typeface="Times New Roman"/>
                <a:cs typeface="Times New Roman"/>
              </a:rPr>
              <a:t>conferences, </a:t>
            </a:r>
            <a:r>
              <a:rPr sz="1000" spc="-5" dirty="0">
                <a:latin typeface="Times New Roman"/>
                <a:cs typeface="Times New Roman"/>
              </a:rPr>
              <a:t>meetings, symposiums and exhibitions in different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verticals and horizontals like Medical, Pharma, Engineering, </a:t>
            </a:r>
            <a:r>
              <a:rPr sz="1000" dirty="0">
                <a:latin typeface="Times New Roman"/>
                <a:cs typeface="Times New Roman"/>
              </a:rPr>
              <a:t>Science, Technology </a:t>
            </a:r>
            <a:r>
              <a:rPr sz="1000" spc="-5" dirty="0">
                <a:latin typeface="Times New Roman"/>
                <a:cs typeface="Times New Roman"/>
              </a:rPr>
              <a:t>and Business to promote scientific </a:t>
            </a:r>
            <a:r>
              <a:rPr sz="1000" dirty="0">
                <a:latin typeface="Times New Roman"/>
                <a:cs typeface="Times New Roman"/>
              </a:rPr>
              <a:t>research. Every </a:t>
            </a:r>
            <a:r>
              <a:rPr sz="1000" spc="-5" dirty="0">
                <a:latin typeface="Times New Roman"/>
                <a:cs typeface="Times New Roman"/>
              </a:rPr>
              <a:t>year </a:t>
            </a:r>
            <a:r>
              <a:rPr sz="1000" spc="-10" dirty="0">
                <a:latin typeface="Times New Roman"/>
                <a:cs typeface="Times New Roman"/>
              </a:rPr>
              <a:t>we </a:t>
            </a:r>
            <a:r>
              <a:rPr sz="1000" spc="-5" dirty="0">
                <a:latin typeface="Times New Roman"/>
                <a:cs typeface="Times New Roman"/>
              </a:rPr>
              <a:t>host more </a:t>
            </a:r>
            <a:r>
              <a:rPr sz="1000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global events </a:t>
            </a:r>
            <a:r>
              <a:rPr sz="1000" spc="-5" dirty="0">
                <a:latin typeface="Times New Roman"/>
                <a:cs typeface="Times New Roman"/>
              </a:rPr>
              <a:t>inclusive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5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Workshops in USA, Europe, Middle East and Asia </a:t>
            </a:r>
            <a:r>
              <a:rPr sz="1000" spc="-10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generous support and </a:t>
            </a:r>
            <a:r>
              <a:rPr sz="1000" dirty="0">
                <a:latin typeface="Times New Roman"/>
                <a:cs typeface="Times New Roman"/>
              </a:rPr>
              <a:t> cooperation </a:t>
            </a:r>
            <a:r>
              <a:rPr sz="1000" spc="-5" dirty="0">
                <a:latin typeface="Times New Roman"/>
                <a:cs typeface="Times New Roman"/>
              </a:rPr>
              <a:t>from our </a:t>
            </a:r>
            <a:r>
              <a:rPr sz="1000" b="1" dirty="0">
                <a:latin typeface="Times New Roman"/>
                <a:cs typeface="Times New Roman"/>
              </a:rPr>
              <a:t>30000 </a:t>
            </a:r>
            <a:r>
              <a:rPr sz="1000" b="1" spc="-5" dirty="0">
                <a:latin typeface="Times New Roman"/>
                <a:cs typeface="Times New Roman"/>
              </a:rPr>
              <a:t>+ Editorial Board Members,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5" dirty="0">
                <a:latin typeface="Times New Roman"/>
                <a:cs typeface="Times New Roman"/>
              </a:rPr>
              <a:t>Scientific Societies</a:t>
            </a:r>
            <a:r>
              <a:rPr sz="1000" spc="-5" dirty="0">
                <a:latin typeface="Times New Roman"/>
                <a:cs typeface="Times New Roman"/>
              </a:rPr>
              <a:t>. All the </a:t>
            </a:r>
            <a:r>
              <a:rPr sz="1000" dirty="0">
                <a:latin typeface="Times New Roman"/>
                <a:cs typeface="Times New Roman"/>
              </a:rPr>
              <a:t>conference proceedings are </a:t>
            </a:r>
            <a:r>
              <a:rPr sz="1000" spc="-5" dirty="0">
                <a:latin typeface="Times New Roman"/>
                <a:cs typeface="Times New Roman"/>
              </a:rPr>
              <a:t>published </a:t>
            </a:r>
            <a:r>
              <a:rPr sz="1000" dirty="0">
                <a:latin typeface="Times New Roman"/>
                <a:cs typeface="Times New Roman"/>
              </a:rPr>
              <a:t>in </a:t>
            </a:r>
            <a:r>
              <a:rPr sz="1000" spc="-5" dirty="0">
                <a:latin typeface="Times New Roman"/>
                <a:cs typeface="Times New Roman"/>
              </a:rPr>
              <a:t>the special </a:t>
            </a:r>
            <a:r>
              <a:rPr sz="1000" dirty="0">
                <a:latin typeface="Times New Roman"/>
                <a:cs typeface="Times New Roman"/>
              </a:rPr>
              <a:t>issues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dirty="0">
                <a:latin typeface="Times New Roman"/>
                <a:cs typeface="Times New Roman"/>
              </a:rPr>
              <a:t>700+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Open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Access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International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DOI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</a:p>
          <a:p>
            <a:pPr marR="163830" algn="ctr">
              <a:lnSpc>
                <a:spcPct val="100000"/>
              </a:lnSpc>
              <a:spcBef>
                <a:spcPts val="855"/>
              </a:spcBef>
            </a:pPr>
            <a:r>
              <a:rPr sz="1200" b="1" dirty="0">
                <a:latin typeface="Times New Roman"/>
                <a:cs typeface="Times New Roman"/>
              </a:rPr>
              <a:t>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 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C I</a:t>
            </a:r>
            <a:r>
              <a:rPr sz="1200" b="1" dirty="0">
                <a:latin typeface="Times New Roman"/>
                <a:cs typeface="Times New Roman"/>
              </a:rPr>
              <a:t> P</a:t>
            </a:r>
            <a:r>
              <a:rPr sz="1200" b="1" spc="-10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</a:t>
            </a:r>
            <a:r>
              <a:rPr sz="1200" b="1" spc="-9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  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 P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T </a:t>
            </a:r>
            <a:r>
              <a:rPr sz="1200" b="1" spc="-5" dirty="0">
                <a:latin typeface="Times New Roman"/>
                <a:cs typeface="Times New Roman"/>
              </a:rPr>
              <a:t>I</a:t>
            </a:r>
            <a:r>
              <a:rPr sz="1200" b="1" dirty="0">
                <a:latin typeface="Times New Roman"/>
                <a:cs typeface="Times New Roman"/>
              </a:rPr>
              <a:t> O </a:t>
            </a:r>
            <a:r>
              <a:rPr sz="1200" b="1" spc="-5" dirty="0">
                <a:latin typeface="Times New Roman"/>
                <a:cs typeface="Times New Roman"/>
              </a:rPr>
              <a:t>N 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410327" y="4432046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526029" y="4489221"/>
            <a:ext cx="4167504" cy="11830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45-50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(symposium):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minutes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Delegate(only registration):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will</a:t>
            </a:r>
            <a:r>
              <a:rPr sz="1000" spc="-5" dirty="0">
                <a:latin typeface="Times New Roman"/>
                <a:cs typeface="Times New Roman"/>
              </a:rPr>
              <a:t> have</a:t>
            </a:r>
            <a:r>
              <a:rPr sz="1000" dirty="0">
                <a:latin typeface="Times New Roman"/>
                <a:cs typeface="Times New Roman"/>
              </a:rPr>
              <a:t> access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 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-5" dirty="0">
                <a:latin typeface="Times New Roman"/>
                <a:cs typeface="Times New Roman"/>
              </a:rPr>
              <a:t> all the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presenter: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5" dirty="0">
                <a:latin typeface="Times New Roman"/>
                <a:cs typeface="Times New Roman"/>
              </a:rPr>
              <a:t> delegate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Remote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attendance: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4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45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r>
              <a:rPr sz="1000" spc="4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</a:t>
            </a:r>
            <a:r>
              <a:rPr sz="1000" spc="4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e-poster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20001" y="5775282"/>
            <a:ext cx="365417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IN" sz="1200" dirty="0" smtClean="0">
                <a:latin typeface="Times New Roman"/>
                <a:cs typeface="Times New Roman"/>
                <a:hlinkClick r:id="rId4"/>
              </a:rPr>
              <a:t>https://vascular-dementia.neurologyconference.com</a:t>
            </a:r>
            <a:r>
              <a:rPr lang="en-IN" sz="1200" dirty="0" smtClean="0"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59320" y="4482321"/>
            <a:ext cx="4203700" cy="118045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his/her</a:t>
            </a:r>
            <a:r>
              <a:rPr sz="1000" spc="3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company’s</a:t>
            </a:r>
            <a:r>
              <a:rPr sz="1000" spc="3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products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by 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booking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exhibitor</a:t>
            </a:r>
            <a:endParaRPr sz="1000" dirty="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10"/>
              </a:spcBef>
            </a:pPr>
            <a:r>
              <a:rPr sz="1000" spc="-5" dirty="0">
                <a:latin typeface="Times New Roman"/>
                <a:cs typeface="Times New Roman"/>
              </a:rPr>
              <a:t>booths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sizes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Media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partner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more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details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 each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mode,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kindly</a:t>
            </a:r>
            <a:endParaRPr sz="1000" dirty="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lang="en-IN" sz="1000" u="sng" dirty="0">
                <a:hlinkClick r:id="rId4"/>
              </a:rPr>
              <a:t>https://vascular-dementia.neurologyconference.com/</a:t>
            </a:r>
            <a:endParaRPr sz="1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83233" y="743211"/>
            <a:ext cx="4572000" cy="5378450"/>
          </a:xfrm>
          <a:custGeom>
            <a:avLst/>
            <a:gdLst/>
            <a:ahLst/>
            <a:cxnLst/>
            <a:rect l="l" t="t" r="r" b="b"/>
            <a:pathLst>
              <a:path w="4572000" h="5378450">
                <a:moveTo>
                  <a:pt x="0" y="5378196"/>
                </a:moveTo>
                <a:lnTo>
                  <a:pt x="4572000" y="5378196"/>
                </a:lnTo>
                <a:lnTo>
                  <a:pt x="4572000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88480" y="750595"/>
            <a:ext cx="4556760" cy="5378450"/>
          </a:xfrm>
          <a:custGeom>
            <a:avLst/>
            <a:gdLst/>
            <a:ahLst/>
            <a:cxnLst/>
            <a:rect l="l" t="t" r="r" b="b"/>
            <a:pathLst>
              <a:path w="4556759" h="5378450">
                <a:moveTo>
                  <a:pt x="0" y="5378196"/>
                </a:moveTo>
                <a:lnTo>
                  <a:pt x="4556506" y="5378196"/>
                </a:lnTo>
                <a:lnTo>
                  <a:pt x="4556506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725169" y="744219"/>
            <a:ext cx="805180" cy="5388610"/>
            <a:chOff x="725169" y="744219"/>
            <a:chExt cx="805180" cy="5388610"/>
          </a:xfrm>
        </p:grpSpPr>
        <p:sp>
          <p:nvSpPr>
            <p:cNvPr id="6" name="object 6"/>
            <p:cNvSpPr/>
            <p:nvPr/>
          </p:nvSpPr>
          <p:spPr>
            <a:xfrm>
              <a:off x="731519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80" h="5375910">
                  <a:moveTo>
                    <a:pt x="792480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792480" y="5375910"/>
                  </a:lnTo>
                  <a:lnTo>
                    <a:pt x="7924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80" h="5375910">
                  <a:moveTo>
                    <a:pt x="0" y="5375910"/>
                  </a:moveTo>
                  <a:lnTo>
                    <a:pt x="792480" y="5375910"/>
                  </a:lnTo>
                  <a:lnTo>
                    <a:pt x="792480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699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12772" y="4974677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2772" y="4763473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772" y="4307838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2772" y="409663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12772" y="375063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2772" y="3295409"/>
            <a:ext cx="250190" cy="405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12772" y="2884773"/>
            <a:ext cx="250190" cy="3600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2772" y="2662014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2772" y="2450810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2772" y="2228051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12772" y="200569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2772" y="1794494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28113" y="118465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342769" y="947420"/>
            <a:ext cx="3109595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R</a:t>
            </a:r>
            <a:r>
              <a:rPr sz="1200" b="1" spc="-4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P</a:t>
            </a:r>
            <a:r>
              <a:rPr sz="1200" b="1" spc="-10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-2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E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00">
              <a:latin typeface="Times New Roman"/>
              <a:cs typeface="Times New Roman"/>
            </a:endParaRPr>
          </a:p>
          <a:p>
            <a:pPr marL="1563370">
              <a:lnSpc>
                <a:spcPct val="100000"/>
              </a:lnSpc>
            </a:pPr>
            <a:r>
              <a:rPr sz="1000" spc="5" dirty="0">
                <a:latin typeface="Times New Roman"/>
                <a:cs typeface="Times New Roman"/>
              </a:rPr>
              <a:t>by  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world’s</a:t>
            </a:r>
            <a:r>
              <a:rPr sz="1000" spc="6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most</a:t>
            </a:r>
            <a:r>
              <a:rPr sz="1000" spc="6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53514" y="1309498"/>
            <a:ext cx="3500120" cy="200913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Attend</a:t>
            </a:r>
            <a:r>
              <a:rPr sz="1000" spc="7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Keynote</a:t>
            </a:r>
            <a:r>
              <a:rPr sz="1000" spc="6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05"/>
              </a:spcBef>
            </a:pP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 all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OCM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certificate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acknowledgment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profile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>
              <a:latin typeface="Times New Roman"/>
              <a:cs typeface="Times New Roman"/>
            </a:endParaRPr>
          </a:p>
          <a:p>
            <a:pPr marL="184785" marR="6350" indent="-172720">
              <a:lnSpc>
                <a:spcPct val="108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with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unique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up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your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entire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Handbooks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kits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8000"/>
              </a:lnSpc>
              <a:spcBef>
                <a:spcPts val="1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with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eminent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personalities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worldwide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089650" y="744219"/>
            <a:ext cx="805180" cy="5388610"/>
            <a:chOff x="6089650" y="744219"/>
            <a:chExt cx="805180" cy="5388610"/>
          </a:xfrm>
        </p:grpSpPr>
        <p:sp>
          <p:nvSpPr>
            <p:cNvPr id="24" name="object 24"/>
            <p:cNvSpPr/>
            <p:nvPr/>
          </p:nvSpPr>
          <p:spPr>
            <a:xfrm>
              <a:off x="6096000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79" h="5375910">
                  <a:moveTo>
                    <a:pt x="792479" y="0"/>
                  </a:moveTo>
                  <a:lnTo>
                    <a:pt x="0" y="0"/>
                  </a:lnTo>
                  <a:lnTo>
                    <a:pt x="0" y="5375910"/>
                  </a:lnTo>
                  <a:lnTo>
                    <a:pt x="792479" y="5375910"/>
                  </a:lnTo>
                  <a:lnTo>
                    <a:pt x="792479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096000" y="750569"/>
              <a:ext cx="792480" cy="5375910"/>
            </a:xfrm>
            <a:custGeom>
              <a:avLst/>
              <a:gdLst/>
              <a:ahLst/>
              <a:cxnLst/>
              <a:rect l="l" t="t" r="r" b="b"/>
              <a:pathLst>
                <a:path w="792479" h="5375910">
                  <a:moveTo>
                    <a:pt x="0" y="5375910"/>
                  </a:moveTo>
                  <a:lnTo>
                    <a:pt x="792479" y="5375910"/>
                  </a:lnTo>
                  <a:lnTo>
                    <a:pt x="792479" y="0"/>
                  </a:lnTo>
                  <a:lnTo>
                    <a:pt x="0" y="0"/>
                  </a:lnTo>
                  <a:lnTo>
                    <a:pt x="0" y="5375910"/>
                  </a:lnTo>
                  <a:close/>
                </a:path>
              </a:pathLst>
            </a:custGeom>
            <a:ln w="12699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378166" y="3785302"/>
            <a:ext cx="250190" cy="10731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78166" y="3257494"/>
            <a:ext cx="250190" cy="3498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78166" y="2879675"/>
            <a:ext cx="250190" cy="327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78166" y="2080477"/>
            <a:ext cx="250190" cy="7486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81443" y="847496"/>
            <a:ext cx="2666365" cy="402653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4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Alzheimer’s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Disease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Vascular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Dementia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Nursing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Recent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Advancement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 Treating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Neurological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Disorders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Stroke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Rehabilitation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Brain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Haemorrhage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Brain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Tumor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Neuro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oncology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:Neuropsychiatry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0" dirty="0">
                <a:latin typeface="Times New Roman"/>
                <a:cs typeface="Times New Roman"/>
              </a:rPr>
              <a:t>Anxiety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&amp;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Depression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Treatment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Bioinformatics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Approach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Neurodegenerative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Diseases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Neurology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Neurosurgery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Neuropharmacology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Psychiatry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Mental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health </a:t>
            </a:r>
            <a:r>
              <a:rPr sz="1000" dirty="0">
                <a:latin typeface="Times New Roman"/>
                <a:cs typeface="Times New Roman"/>
              </a:rPr>
              <a:t>disorders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Neuroimaging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Biomarkers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Vascular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Central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Nervous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Alzheimer’s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Clinical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Trials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Food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Nutrition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Health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Diagnostic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Alzheimer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Molecular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Genetics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Biology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Dementia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60117" y="3458082"/>
            <a:ext cx="2530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54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B M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S 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2407792" y="369493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334514" y="3837410"/>
            <a:ext cx="369760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1000" u="sng" dirty="0">
                <a:hlinkClick r:id="rId3"/>
              </a:rPr>
              <a:t>https://</a:t>
            </a:r>
            <a:r>
              <a:rPr lang="en-IN" sz="1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vascular-dementia.neurologyconference.com</a:t>
            </a:r>
            <a:r>
              <a:rPr lang="en-IN" sz="1000" u="sng" dirty="0">
                <a:hlinkClick r:id="rId3"/>
              </a:rPr>
              <a:t>/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334514" y="4199890"/>
            <a:ext cx="27419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 </a:t>
            </a:r>
            <a:r>
              <a:rPr sz="1200" b="1" spc="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F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R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I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 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87473" y="4436617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334515" y="4629932"/>
            <a:ext cx="3043936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IN" sz="1000" u="sng" dirty="0">
                <a:hlinkClick r:id="rId3"/>
              </a:rPr>
              <a:t>https://</a:t>
            </a:r>
            <a:r>
              <a:rPr lang="en-IN" sz="10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vascular-dementia.neurologyconference.com</a:t>
            </a:r>
            <a:r>
              <a:rPr lang="en-IN" sz="1000" u="sng" dirty="0">
                <a:hlinkClick r:id="rId3"/>
              </a:rPr>
              <a:t>/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37" name="object 37">
            <a:hlinkClick r:id="rId3"/>
          </p:cNvPr>
          <p:cNvSpPr txBox="1"/>
          <p:nvPr/>
        </p:nvSpPr>
        <p:spPr>
          <a:xfrm>
            <a:off x="7924800" y="5775282"/>
            <a:ext cx="3349370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IN" sz="1200" dirty="0">
                <a:latin typeface="Times New Roman"/>
                <a:cs typeface="Times New Roman"/>
                <a:hlinkClick r:id="rId3"/>
              </a:rPr>
              <a:t>https://vascular-dementia.neurologyconference.com</a:t>
            </a:r>
            <a:r>
              <a:rPr lang="en-IN" sz="1200" dirty="0">
                <a:latin typeface="Times New Roman"/>
                <a:cs typeface="Times New Roman"/>
              </a:rPr>
              <a:t>//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50595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466" y="0"/>
                </a:moveTo>
                <a:lnTo>
                  <a:pt x="0" y="0"/>
                </a:lnTo>
                <a:lnTo>
                  <a:pt x="0" y="5378196"/>
                </a:lnTo>
                <a:lnTo>
                  <a:pt x="10713466" y="537819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90161" y="862241"/>
            <a:ext cx="4001770" cy="55816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31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210820">
              <a:lnSpc>
                <a:spcPct val="100000"/>
              </a:lnSpc>
              <a:tabLst>
                <a:tab pos="225044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	J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9969" y="2980956"/>
            <a:ext cx="2011934" cy="26816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65147" y="2378075"/>
            <a:ext cx="2027554" cy="274396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03171" y="2394711"/>
            <a:ext cx="2011933" cy="270986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29055" y="1634382"/>
            <a:ext cx="3651885" cy="4597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400" b="1" dirty="0">
                <a:latin typeface="Times New Roman"/>
                <a:cs typeface="Times New Roman"/>
              </a:rPr>
              <a:t>Journal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Neurology </a:t>
            </a:r>
            <a:r>
              <a:rPr sz="1400" b="1" dirty="0">
                <a:latin typeface="Times New Roman"/>
                <a:cs typeface="Times New Roman"/>
              </a:rPr>
              <a:t>&amp;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Neurophysiology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9"/>
              </a:spcBef>
            </a:pPr>
            <a:r>
              <a:rPr sz="1050" b="1" dirty="0">
                <a:latin typeface="Times New Roman"/>
                <a:cs typeface="Times New Roman"/>
              </a:rPr>
              <a:t>URL:</a:t>
            </a:r>
            <a:r>
              <a:rPr sz="1050" b="1" spc="-15" dirty="0">
                <a:latin typeface="Times New Roman"/>
                <a:cs typeface="Times New Roman"/>
              </a:rPr>
              <a:t> </a:t>
            </a:r>
            <a:r>
              <a:rPr sz="105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6"/>
              </a:rPr>
              <a:t>https://www.iomcworld.org/neurology-neurophysiology.html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77657" y="5775282"/>
            <a:ext cx="3596513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IN" sz="1200" dirty="0">
                <a:latin typeface="Times New Roman"/>
                <a:cs typeface="Times New Roman"/>
                <a:hlinkClick r:id="rId7"/>
              </a:rPr>
              <a:t>https://vascular-dementia.neurologyconference.com</a:t>
            </a:r>
            <a:r>
              <a:rPr lang="en-IN" sz="1200" dirty="0"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79163" y="2209438"/>
            <a:ext cx="3118485" cy="4597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400" b="1" dirty="0">
                <a:latin typeface="Times New Roman"/>
                <a:cs typeface="Times New Roman"/>
              </a:rPr>
              <a:t>Journal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of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Dementia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9"/>
              </a:spcBef>
            </a:pPr>
            <a:r>
              <a:rPr sz="1050" b="1" spc="5" dirty="0">
                <a:latin typeface="Times New Roman"/>
                <a:cs typeface="Times New Roman"/>
              </a:rPr>
              <a:t>URL:</a:t>
            </a:r>
            <a:r>
              <a:rPr sz="1050" b="1" spc="-20" dirty="0">
                <a:latin typeface="Times New Roman"/>
                <a:cs typeface="Times New Roman"/>
              </a:rPr>
              <a:t> </a:t>
            </a:r>
            <a:r>
              <a:rPr sz="105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8"/>
              </a:rPr>
              <a:t>https://www.omicsonline.org/journal-dementia.php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77657" y="1649877"/>
            <a:ext cx="3321685" cy="45974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1400" b="1" dirty="0">
                <a:latin typeface="Times New Roman"/>
                <a:cs typeface="Times New Roman"/>
              </a:rPr>
              <a:t>Brain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Disorders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&amp;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Therapy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9"/>
              </a:spcBef>
            </a:pPr>
            <a:r>
              <a:rPr sz="1050" b="1" spc="5" dirty="0">
                <a:latin typeface="Times New Roman"/>
                <a:cs typeface="Times New Roman"/>
              </a:rPr>
              <a:t>URL:</a:t>
            </a:r>
            <a:r>
              <a:rPr sz="1050" b="1" spc="-30" dirty="0">
                <a:latin typeface="Times New Roman"/>
                <a:cs typeface="Times New Roman"/>
              </a:rPr>
              <a:t> </a:t>
            </a:r>
            <a:r>
              <a:rPr sz="1050" u="sng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9"/>
              </a:rPr>
              <a:t>https://www.longdom.org/brain-disorders-therapy.html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50595"/>
            <a:ext cx="8030845" cy="5378450"/>
          </a:xfrm>
          <a:custGeom>
            <a:avLst/>
            <a:gdLst/>
            <a:ahLst/>
            <a:cxnLst/>
            <a:rect l="l" t="t" r="r" b="b"/>
            <a:pathLst>
              <a:path w="8030845" h="5378450">
                <a:moveTo>
                  <a:pt x="0" y="5378196"/>
                </a:moveTo>
                <a:lnTo>
                  <a:pt x="8030819" y="5378196"/>
                </a:lnTo>
                <a:lnTo>
                  <a:pt x="8030819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64036" y="3340259"/>
            <a:ext cx="250825" cy="10401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4036" y="2558721"/>
            <a:ext cx="250825" cy="6165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08148" y="2168242"/>
            <a:ext cx="250190" cy="26022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87523" y="1698498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28138" y="1448765"/>
            <a:ext cx="2964180" cy="7745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V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N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U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E  </a:t>
            </a:r>
            <a:r>
              <a:rPr sz="1200" b="1" spc="-1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&amp;  </a:t>
            </a:r>
            <a:r>
              <a:rPr sz="1200" b="1" spc="-7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C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D</a:t>
            </a:r>
            <a:r>
              <a:rPr sz="1200" b="1" spc="-1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A</a:t>
            </a:r>
            <a:r>
              <a:rPr sz="1200" b="1" spc="-9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I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en-IN" sz="1200" b="1" dirty="0" smtClean="0">
                <a:latin typeface="Times New Roman"/>
                <a:cs typeface="Times New Roman"/>
              </a:rPr>
              <a:t>Amsterdam, Netherlands 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64352" y="1450847"/>
            <a:ext cx="5744210" cy="3956685"/>
            <a:chOff x="5864352" y="1450847"/>
            <a:chExt cx="5744210" cy="395668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4352" y="1450847"/>
              <a:ext cx="5743956" cy="39563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7900" y="1643506"/>
              <a:ext cx="5356733" cy="357111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57900" y="1643506"/>
              <a:ext cx="5356860" cy="3571240"/>
            </a:xfrm>
            <a:custGeom>
              <a:avLst/>
              <a:gdLst/>
              <a:ahLst/>
              <a:cxnLst/>
              <a:rect l="l" t="t" r="r" b="b"/>
              <a:pathLst>
                <a:path w="5356859" h="3571240">
                  <a:moveTo>
                    <a:pt x="0" y="3571113"/>
                  </a:moveTo>
                  <a:lnTo>
                    <a:pt x="5356733" y="3571113"/>
                  </a:lnTo>
                  <a:lnTo>
                    <a:pt x="5356733" y="0"/>
                  </a:lnTo>
                  <a:lnTo>
                    <a:pt x="0" y="0"/>
                  </a:lnTo>
                  <a:lnTo>
                    <a:pt x="0" y="3571113"/>
                  </a:lnTo>
                  <a:close/>
                </a:path>
              </a:pathLst>
            </a:custGeom>
            <a:ln w="1270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2787523" y="3316096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29" y="0"/>
                </a:lnTo>
              </a:path>
            </a:pathLst>
          </a:custGeom>
          <a:ln w="12700">
            <a:solidFill>
              <a:srgbClr val="2E549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649982" y="3066669"/>
            <a:ext cx="2970530" cy="229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249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C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N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</a:t>
            </a:r>
            <a:r>
              <a:rPr sz="1200" b="1" spc="-8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A C </a:t>
            </a:r>
            <a:r>
              <a:rPr sz="1200" b="1" dirty="0">
                <a:solidFill>
                  <a:srgbClr val="212A35"/>
                </a:solidFill>
                <a:latin typeface="Times New Roman"/>
                <a:cs typeface="Times New Roman"/>
              </a:rPr>
              <a:t>T  </a:t>
            </a:r>
            <a:r>
              <a:rPr sz="1200" b="1" spc="-30" dirty="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212A35"/>
                </a:solidFill>
                <a:latin typeface="Times New Roman"/>
                <a:cs typeface="Times New Roman"/>
              </a:rPr>
              <a:t>U S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 dirty="0">
              <a:latin typeface="Times New Roman"/>
              <a:cs typeface="Times New Roman"/>
            </a:endParaRPr>
          </a:p>
          <a:p>
            <a:pPr marR="31115" algn="ctr">
              <a:lnSpc>
                <a:spcPct val="100000"/>
              </a:lnSpc>
              <a:spcBef>
                <a:spcPts val="5"/>
              </a:spcBef>
              <a:tabLst>
                <a:tab pos="708660" algn="l"/>
              </a:tabLst>
            </a:pPr>
            <a:r>
              <a:rPr lang="en-IN" sz="1600" b="1" spc="-5" dirty="0" smtClean="0">
                <a:latin typeface="Times New Roman"/>
                <a:cs typeface="Times New Roman"/>
              </a:rPr>
              <a:t>Kristina Kate</a:t>
            </a:r>
            <a:endParaRPr sz="1600" dirty="0">
              <a:latin typeface="Times New Roman"/>
              <a:cs typeface="Times New Roman"/>
            </a:endParaRPr>
          </a:p>
          <a:p>
            <a:pPr marL="91440" marR="80645" algn="ctr">
              <a:lnSpc>
                <a:spcPct val="15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Manager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| </a:t>
            </a:r>
            <a:r>
              <a:rPr sz="1200" b="1" spc="-20" dirty="0">
                <a:latin typeface="Times New Roman"/>
                <a:cs typeface="Times New Roman"/>
              </a:rPr>
              <a:t>Vascular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Dementia</a:t>
            </a:r>
            <a:r>
              <a:rPr sz="1200" b="1" spc="35" dirty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202</a:t>
            </a:r>
            <a:r>
              <a:rPr lang="en-IN" sz="1200" b="1" dirty="0" smtClean="0">
                <a:latin typeface="Times New Roman"/>
                <a:cs typeface="Times New Roman"/>
              </a:rPr>
              <a:t>3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sz="1200" b="1" spc="-285" dirty="0" smtClean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UK: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LLC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Ltd</a:t>
            </a:r>
            <a:endParaRPr sz="1200" dirty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50000"/>
              </a:lnSpc>
            </a:pPr>
            <a:r>
              <a:rPr sz="1200" b="1" dirty="0">
                <a:latin typeface="Times New Roman"/>
                <a:cs typeface="Times New Roman"/>
              </a:rPr>
              <a:t>E:</a:t>
            </a:r>
            <a:r>
              <a:rPr sz="1200" b="1" spc="60" dirty="0">
                <a:latin typeface="Times New Roman"/>
                <a:cs typeface="Times New Roman"/>
              </a:rPr>
              <a:t> </a:t>
            </a:r>
            <a:r>
              <a:rPr lang="en-IN" sz="1200" spc="-5" dirty="0" smtClean="0">
                <a:latin typeface="Times New Roman"/>
                <a:cs typeface="Times New Roman"/>
                <a:hlinkClick r:id="rId5"/>
              </a:rPr>
              <a:t>vassculardementia2023@gmail.com</a:t>
            </a:r>
            <a:endParaRPr lang="en-IN" sz="1200" spc="-5" dirty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50000"/>
              </a:lnSpc>
            </a:pPr>
            <a:r>
              <a:rPr sz="900" spc="-5" dirty="0" smtClean="0">
                <a:latin typeface="Times New Roman"/>
                <a:cs typeface="Times New Roman"/>
                <a:hlinkClick r:id="rId6"/>
              </a:rPr>
              <a:t> </a:t>
            </a:r>
            <a:r>
              <a:rPr sz="900" spc="-285" dirty="0" smtClean="0">
                <a:latin typeface="Times New Roman"/>
                <a:cs typeface="Times New Roman"/>
              </a:rPr>
              <a:t> </a:t>
            </a:r>
            <a:r>
              <a:rPr sz="900" b="1" spc="-30" dirty="0">
                <a:latin typeface="Times New Roman"/>
                <a:cs typeface="Times New Roman"/>
              </a:rPr>
              <a:t>W:</a:t>
            </a:r>
            <a:r>
              <a:rPr sz="900" b="1" spc="-5" dirty="0">
                <a:latin typeface="Times New Roman"/>
                <a:cs typeface="Times New Roman"/>
              </a:rPr>
              <a:t> </a:t>
            </a:r>
            <a:r>
              <a:rPr lang="en-IN" sz="1000" spc="-5" dirty="0">
                <a:latin typeface="Times New Roman"/>
                <a:cs typeface="Times New Roman"/>
                <a:hlinkClick r:id="rId7"/>
              </a:rPr>
              <a:t>https://vascular-dementia.neurologyconference.com</a:t>
            </a:r>
            <a:r>
              <a:rPr lang="en-IN" sz="1200" b="1" spc="-5" dirty="0" smtClean="0">
                <a:latin typeface="Times New Roman"/>
                <a:cs typeface="Times New Roman"/>
                <a:hlinkClick r:id="rId7"/>
              </a:rPr>
              <a:t>/</a:t>
            </a:r>
            <a:endParaRPr lang="en-IN" sz="1200" b="1" spc="-5" dirty="0" smtClean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50000"/>
              </a:lnSpc>
            </a:pPr>
            <a:r>
              <a:rPr sz="1200" b="1" spc="-5" dirty="0" err="1" smtClean="0">
                <a:latin typeface="Times New Roman"/>
                <a:cs typeface="Times New Roman"/>
              </a:rPr>
              <a:t>Whatsapp</a:t>
            </a:r>
            <a:r>
              <a:rPr lang="en-IN" sz="1200" b="1" spc="-30" dirty="0" smtClean="0">
                <a:latin typeface="Times New Roman"/>
                <a:cs typeface="Times New Roman"/>
              </a:rPr>
              <a:t>: </a:t>
            </a:r>
            <a:r>
              <a:rPr sz="1200" spc="-5" dirty="0" smtClean="0">
                <a:latin typeface="Times New Roman"/>
                <a:cs typeface="Times New Roman"/>
              </a:rPr>
              <a:t>+44</a:t>
            </a:r>
            <a:r>
              <a:rPr lang="en-IN" sz="1200" spc="-5" dirty="0" smtClean="0">
                <a:latin typeface="Times New Roman"/>
                <a:cs typeface="Times New Roman"/>
              </a:rPr>
              <a:t>8000148923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81800" y="5775282"/>
            <a:ext cx="3253613" cy="1795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lang="en-IN" sz="1200" dirty="0">
                <a:latin typeface="Times New Roman"/>
                <a:cs typeface="Times New Roman"/>
                <a:hlinkClick r:id="rId7"/>
              </a:rPr>
              <a:t>https://vascular-dementia.neurologyconference.com</a:t>
            </a:r>
            <a:r>
              <a:rPr lang="en-IN" sz="1200" dirty="0">
                <a:latin typeface="Times New Roman"/>
                <a:cs typeface="Times New Roman"/>
              </a:rPr>
              <a:t>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2800" y="734186"/>
            <a:ext cx="9370060" cy="5378450"/>
          </a:xfrm>
          <a:custGeom>
            <a:avLst/>
            <a:gdLst/>
            <a:ahLst/>
            <a:cxnLst/>
            <a:rect l="l" t="t" r="r" b="b"/>
            <a:pathLst>
              <a:path w="9370060" h="5378450">
                <a:moveTo>
                  <a:pt x="0" y="5378196"/>
                </a:moveTo>
                <a:lnTo>
                  <a:pt x="9369907" y="5378196"/>
                </a:lnTo>
                <a:lnTo>
                  <a:pt x="9369907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169" y="744219"/>
            <a:ext cx="1363980" cy="5386070"/>
            <a:chOff x="725169" y="744219"/>
            <a:chExt cx="1363980" cy="5386070"/>
          </a:xfrm>
        </p:grpSpPr>
        <p:sp>
          <p:nvSpPr>
            <p:cNvPr id="5" name="object 5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1351280" y="0"/>
                  </a:moveTo>
                  <a:lnTo>
                    <a:pt x="0" y="0"/>
                  </a:lnTo>
                  <a:lnTo>
                    <a:pt x="0" y="5373370"/>
                  </a:lnTo>
                  <a:lnTo>
                    <a:pt x="1351280" y="5373370"/>
                  </a:lnTo>
                  <a:lnTo>
                    <a:pt x="1351280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0569"/>
              <a:ext cx="1351280" cy="5373370"/>
            </a:xfrm>
            <a:custGeom>
              <a:avLst/>
              <a:gdLst/>
              <a:ahLst/>
              <a:cxnLst/>
              <a:rect l="l" t="t" r="r" b="b"/>
              <a:pathLst>
                <a:path w="1351280" h="5373370">
                  <a:moveTo>
                    <a:pt x="0" y="5373370"/>
                  </a:moveTo>
                  <a:lnTo>
                    <a:pt x="1351280" y="5373370"/>
                  </a:lnTo>
                  <a:lnTo>
                    <a:pt x="1351280" y="0"/>
                  </a:lnTo>
                  <a:lnTo>
                    <a:pt x="0" y="0"/>
                  </a:lnTo>
                  <a:lnTo>
                    <a:pt x="0" y="5373370"/>
                  </a:lnTo>
                  <a:close/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87117" y="2163970"/>
            <a:ext cx="250190" cy="2612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48026" y="111535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29" y="557999"/>
                </a:lnTo>
                <a:lnTo>
                  <a:pt x="2678429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49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42894" y="1293063"/>
            <a:ext cx="14122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A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M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38373" y="208182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29" y="557999"/>
                </a:lnTo>
                <a:lnTo>
                  <a:pt x="2678429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49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391280" y="2259838"/>
            <a:ext cx="12966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B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I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9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14390" y="950594"/>
            <a:ext cx="4697095" cy="887730"/>
            <a:chOff x="5414390" y="950594"/>
            <a:chExt cx="4697095" cy="887730"/>
          </a:xfrm>
        </p:grpSpPr>
        <p:sp>
          <p:nvSpPr>
            <p:cNvPr id="13" name="object 13"/>
            <p:cNvSpPr/>
            <p:nvPr/>
          </p:nvSpPr>
          <p:spPr>
            <a:xfrm>
              <a:off x="5423915" y="960119"/>
              <a:ext cx="4678045" cy="868680"/>
            </a:xfrm>
            <a:custGeom>
              <a:avLst/>
              <a:gdLst/>
              <a:ahLst/>
              <a:cxnLst/>
              <a:rect l="l" t="t" r="r" b="b"/>
              <a:pathLst>
                <a:path w="4678045" h="868680">
                  <a:moveTo>
                    <a:pt x="4677664" y="0"/>
                  </a:moveTo>
                  <a:lnTo>
                    <a:pt x="0" y="0"/>
                  </a:lnTo>
                  <a:lnTo>
                    <a:pt x="0" y="868679"/>
                  </a:lnTo>
                  <a:lnTo>
                    <a:pt x="4677664" y="868679"/>
                  </a:lnTo>
                  <a:lnTo>
                    <a:pt x="46776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423915" y="960119"/>
              <a:ext cx="4678045" cy="868680"/>
            </a:xfrm>
            <a:custGeom>
              <a:avLst/>
              <a:gdLst/>
              <a:ahLst/>
              <a:cxnLst/>
              <a:rect l="l" t="t" r="r" b="b"/>
              <a:pathLst>
                <a:path w="4678045" h="868680">
                  <a:moveTo>
                    <a:pt x="0" y="868679"/>
                  </a:moveTo>
                  <a:lnTo>
                    <a:pt x="4677664" y="868679"/>
                  </a:lnTo>
                  <a:lnTo>
                    <a:pt x="4677664" y="0"/>
                  </a:lnTo>
                  <a:lnTo>
                    <a:pt x="0" y="0"/>
                  </a:lnTo>
                  <a:lnTo>
                    <a:pt x="0" y="868679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414390" y="1028598"/>
            <a:ext cx="4697095" cy="7366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IN"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499</a:t>
            </a:r>
            <a:endParaRPr sz="1000" dirty="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Delegate: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IN"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449</a:t>
            </a:r>
            <a:endParaRPr sz="1000" dirty="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lang="en-IN"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 dirty="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4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799</a:t>
            </a:r>
            <a:endParaRPr sz="1000" dirty="0">
              <a:latin typeface="Times New Roman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01436" y="1914525"/>
            <a:ext cx="4697095" cy="868680"/>
            <a:chOff x="5401436" y="1914525"/>
            <a:chExt cx="4697095" cy="868680"/>
          </a:xfrm>
        </p:grpSpPr>
        <p:sp>
          <p:nvSpPr>
            <p:cNvPr id="17" name="object 17"/>
            <p:cNvSpPr/>
            <p:nvPr/>
          </p:nvSpPr>
          <p:spPr>
            <a:xfrm>
              <a:off x="5410961" y="1924050"/>
              <a:ext cx="4678045" cy="849630"/>
            </a:xfrm>
            <a:custGeom>
              <a:avLst/>
              <a:gdLst/>
              <a:ahLst/>
              <a:cxnLst/>
              <a:rect l="l" t="t" r="r" b="b"/>
              <a:pathLst>
                <a:path w="4678045" h="849630">
                  <a:moveTo>
                    <a:pt x="4677664" y="0"/>
                  </a:moveTo>
                  <a:lnTo>
                    <a:pt x="0" y="0"/>
                  </a:lnTo>
                  <a:lnTo>
                    <a:pt x="0" y="849629"/>
                  </a:lnTo>
                  <a:lnTo>
                    <a:pt x="4677664" y="849629"/>
                  </a:lnTo>
                  <a:lnTo>
                    <a:pt x="4677664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410961" y="1924050"/>
              <a:ext cx="4678045" cy="849630"/>
            </a:xfrm>
            <a:custGeom>
              <a:avLst/>
              <a:gdLst/>
              <a:ahLst/>
              <a:cxnLst/>
              <a:rect l="l" t="t" r="r" b="b"/>
              <a:pathLst>
                <a:path w="4678045" h="849630">
                  <a:moveTo>
                    <a:pt x="0" y="849629"/>
                  </a:moveTo>
                  <a:lnTo>
                    <a:pt x="4677664" y="849629"/>
                  </a:lnTo>
                  <a:lnTo>
                    <a:pt x="4677664" y="0"/>
                  </a:lnTo>
                  <a:lnTo>
                    <a:pt x="0" y="0"/>
                  </a:lnTo>
                  <a:lnTo>
                    <a:pt x="0" y="849629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5401436" y="2069363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Registration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IN"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10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 dirty="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799</a:t>
            </a:r>
            <a:endParaRPr sz="1000" dirty="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 (Registration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899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28214" y="3036862"/>
            <a:ext cx="2678430" cy="558165"/>
          </a:xfrm>
          <a:custGeom>
            <a:avLst/>
            <a:gdLst/>
            <a:ahLst/>
            <a:cxnLst/>
            <a:rect l="l" t="t" r="r" b="b"/>
            <a:pathLst>
              <a:path w="2678429" h="558164">
                <a:moveTo>
                  <a:pt x="0" y="557999"/>
                </a:moveTo>
                <a:lnTo>
                  <a:pt x="2678430" y="557999"/>
                </a:lnTo>
                <a:lnTo>
                  <a:pt x="2678430" y="0"/>
                </a:lnTo>
                <a:lnTo>
                  <a:pt x="0" y="0"/>
                </a:lnTo>
                <a:lnTo>
                  <a:pt x="0" y="557999"/>
                </a:lnTo>
                <a:close/>
              </a:path>
            </a:pathLst>
          </a:custGeom>
          <a:ln w="19050">
            <a:solidFill>
              <a:srgbClr val="333E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428238" y="3215132"/>
            <a:ext cx="12026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S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U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D</a:t>
            </a:r>
            <a:r>
              <a:rPr sz="1200" b="1" spc="280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E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E50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333E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E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391277" y="2894304"/>
            <a:ext cx="4697095" cy="882650"/>
            <a:chOff x="5391277" y="2894304"/>
            <a:chExt cx="4697095" cy="882650"/>
          </a:xfrm>
        </p:grpSpPr>
        <p:sp>
          <p:nvSpPr>
            <p:cNvPr id="23" name="object 23"/>
            <p:cNvSpPr/>
            <p:nvPr/>
          </p:nvSpPr>
          <p:spPr>
            <a:xfrm>
              <a:off x="5400802" y="2903829"/>
              <a:ext cx="4678045" cy="863600"/>
            </a:xfrm>
            <a:custGeom>
              <a:avLst/>
              <a:gdLst/>
              <a:ahLst/>
              <a:cxnLst/>
              <a:rect l="l" t="t" r="r" b="b"/>
              <a:pathLst>
                <a:path w="4678045" h="863600">
                  <a:moveTo>
                    <a:pt x="4677663" y="0"/>
                  </a:moveTo>
                  <a:lnTo>
                    <a:pt x="0" y="0"/>
                  </a:lnTo>
                  <a:lnTo>
                    <a:pt x="0" y="863498"/>
                  </a:lnTo>
                  <a:lnTo>
                    <a:pt x="4677663" y="863498"/>
                  </a:lnTo>
                  <a:lnTo>
                    <a:pt x="4677663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400802" y="2903829"/>
              <a:ext cx="4678045" cy="863600"/>
            </a:xfrm>
            <a:custGeom>
              <a:avLst/>
              <a:gdLst/>
              <a:ahLst/>
              <a:cxnLst/>
              <a:rect l="l" t="t" r="r" b="b"/>
              <a:pathLst>
                <a:path w="4678045" h="863600">
                  <a:moveTo>
                    <a:pt x="0" y="863498"/>
                  </a:moveTo>
                  <a:lnTo>
                    <a:pt x="4677663" y="863498"/>
                  </a:lnTo>
                  <a:lnTo>
                    <a:pt x="4677663" y="0"/>
                  </a:lnTo>
                  <a:lnTo>
                    <a:pt x="0" y="0"/>
                  </a:lnTo>
                  <a:lnTo>
                    <a:pt x="0" y="863498"/>
                  </a:lnTo>
                  <a:close/>
                </a:path>
              </a:pathLst>
            </a:custGeom>
            <a:ln w="1905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391277" y="3016656"/>
            <a:ext cx="4697095" cy="55753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261620">
              <a:lnSpc>
                <a:spcPct val="100000"/>
              </a:lnSpc>
              <a:spcBef>
                <a:spcPts val="29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Oral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299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19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Poster: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299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($299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+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$100)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1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Poster</a:t>
            </a:r>
            <a:endParaRPr sz="1000">
              <a:latin typeface="Times New Roman"/>
              <a:cs typeface="Times New Roman"/>
            </a:endParaRPr>
          </a:p>
          <a:p>
            <a:pPr marL="261620">
              <a:lnSpc>
                <a:spcPct val="100000"/>
              </a:lnSpc>
              <a:spcBef>
                <a:spcPts val="200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E-poster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 €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100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5844" y="3987876"/>
            <a:ext cx="4051300" cy="596265"/>
          </a:xfrm>
          <a:prstGeom prst="rect">
            <a:avLst/>
          </a:prstGeom>
          <a:solidFill>
            <a:srgbClr val="333E50"/>
          </a:solidFill>
          <a:ln w="12700">
            <a:solidFill>
              <a:srgbClr val="1F3863"/>
            </a:solidFill>
          </a:ln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R="92710" algn="ctr">
              <a:lnSpc>
                <a:spcPct val="100000"/>
              </a:lnSpc>
              <a:tabLst>
                <a:tab pos="188912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95800" y="4651095"/>
            <a:ext cx="2901695" cy="1043876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0"/>
              </a:spcBef>
            </a:pPr>
            <a:r>
              <a:rPr sz="1100" dirty="0">
                <a:latin typeface="Times New Roman"/>
                <a:cs typeface="Times New Roman"/>
              </a:rPr>
              <a:t>Abstract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submission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lang="en-IN" sz="1100" b="1" dirty="0" smtClean="0">
                <a:latin typeface="Times New Roman"/>
                <a:cs typeface="Times New Roman"/>
              </a:rPr>
              <a:t>November 01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-10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IN" sz="1100" b="1" dirty="0" smtClean="0">
                <a:latin typeface="Times New Roman"/>
                <a:cs typeface="Times New Roman"/>
              </a:rPr>
              <a:t>2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100" dirty="0">
                <a:latin typeface="Times New Roman"/>
                <a:cs typeface="Times New Roman"/>
              </a:rPr>
              <a:t>Early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Bird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Registration</a:t>
            </a:r>
            <a:r>
              <a:rPr sz="1100" b="1" dirty="0">
                <a:latin typeface="Times New Roman"/>
                <a:cs typeface="Times New Roman"/>
              </a:rPr>
              <a:t>: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lang="en-IN" sz="1100" b="1" dirty="0" smtClean="0">
                <a:latin typeface="Times New Roman"/>
                <a:cs typeface="Times New Roman"/>
              </a:rPr>
              <a:t>February </a:t>
            </a:r>
            <a:r>
              <a:rPr lang="en-IN" sz="1100" b="1" dirty="0" smtClean="0">
                <a:latin typeface="Times New Roman"/>
                <a:cs typeface="Times New Roman"/>
              </a:rPr>
              <a:t>15</a:t>
            </a:r>
            <a:r>
              <a:rPr lang="en-IN" sz="1100" b="1" smtClean="0">
                <a:latin typeface="Times New Roman"/>
                <a:cs typeface="Times New Roman"/>
              </a:rPr>
              <a:t>, </a:t>
            </a:r>
            <a:r>
              <a:rPr lang="en-IN" sz="1100" b="1" smtClean="0">
                <a:latin typeface="Times New Roman"/>
                <a:cs typeface="Times New Roman"/>
              </a:rPr>
              <a:t>2023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>
                <a:latin typeface="Times New Roman"/>
                <a:cs typeface="Times New Roman"/>
              </a:rPr>
              <a:t>Registration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lang="en-IN" sz="1100" b="1" dirty="0" smtClean="0">
                <a:latin typeface="Times New Roman"/>
                <a:cs typeface="Times New Roman"/>
              </a:rPr>
              <a:t>November 01</a:t>
            </a:r>
            <a:r>
              <a:rPr sz="1100" b="1" dirty="0" smtClean="0">
                <a:latin typeface="Times New Roman"/>
                <a:cs typeface="Times New Roman"/>
              </a:rPr>
              <a:t>,</a:t>
            </a:r>
            <a:r>
              <a:rPr sz="1100" b="1" spc="-20" dirty="0" smtClean="0">
                <a:latin typeface="Times New Roman"/>
                <a:cs typeface="Times New Roman"/>
              </a:rPr>
              <a:t> </a:t>
            </a:r>
            <a:r>
              <a:rPr lang="en-IN" sz="1100" b="1" spc="-20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IN" sz="1100" b="1" dirty="0" smtClean="0">
                <a:latin typeface="Times New Roman"/>
                <a:cs typeface="Times New Roman"/>
              </a:rPr>
              <a:t>2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sz="1100" spc="-5" dirty="0">
                <a:latin typeface="Times New Roman"/>
                <a:cs typeface="Times New Roman"/>
              </a:rPr>
              <a:t>On </a:t>
            </a:r>
            <a:r>
              <a:rPr sz="1100" dirty="0">
                <a:latin typeface="Times New Roman"/>
                <a:cs typeface="Times New Roman"/>
              </a:rPr>
              <a:t>Spot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Registration: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lang="en-IN" sz="1100" b="1" dirty="0" smtClean="0">
                <a:latin typeface="Times New Roman"/>
                <a:cs typeface="Times New Roman"/>
              </a:rPr>
              <a:t>April 19</a:t>
            </a:r>
            <a:r>
              <a:rPr sz="1100" b="1" dirty="0" smtClean="0">
                <a:latin typeface="Times New Roman"/>
                <a:cs typeface="Times New Roman"/>
              </a:rPr>
              <a:t>, </a:t>
            </a:r>
            <a:r>
              <a:rPr lang="en-IN" sz="1100" b="1" dirty="0" smtClean="0">
                <a:latin typeface="Times New Roman"/>
                <a:cs typeface="Times New Roman"/>
              </a:rPr>
              <a:t> </a:t>
            </a:r>
            <a:r>
              <a:rPr sz="1100" b="1" dirty="0" smtClean="0">
                <a:latin typeface="Times New Roman"/>
                <a:cs typeface="Times New Roman"/>
              </a:rPr>
              <a:t>202</a:t>
            </a:r>
            <a:r>
              <a:rPr lang="en-IN" sz="1100" b="1" dirty="0" smtClean="0">
                <a:latin typeface="Times New Roman"/>
                <a:cs typeface="Times New Roman"/>
              </a:rPr>
              <a:t>3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43800" y="5758688"/>
            <a:ext cx="38315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u="sng" dirty="0">
                <a:hlinkClick r:id="rId3"/>
              </a:rPr>
              <a:t>https://vascular-dementia.neurologyconference.com/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2193</Words>
  <Application>Microsoft Office PowerPoint</Application>
  <PresentationFormat>Custom</PresentationFormat>
  <Paragraphs>214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5th World Conference on      Vascular Dementia &amp;  Movement Disorder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Apme Hypertension Congress 2020</cp:lastModifiedBy>
  <cp:revision>10</cp:revision>
  <dcterms:created xsi:type="dcterms:W3CDTF">2022-11-24T12:38:59Z</dcterms:created>
  <dcterms:modified xsi:type="dcterms:W3CDTF">2022-12-06T11:46:20Z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2021-10-25T00:00:00Z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2022-11-24T00:00:00Z</vt:filetime>
  </property>
</Properties>
</file>