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9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15" y="72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18357" y="601421"/>
            <a:ext cx="1174114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18" Type="http://schemas.openxmlformats.org/officeDocument/2006/relationships/hyperlink" Target="mailto:contact@speakermeeting.com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jpg"/><Relationship Id="rId17" Type="http://schemas.openxmlformats.org/officeDocument/2006/relationships/hyperlink" Target="mailto:spinedisorders@meetingsemail.com" TargetMode="External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jpg"/><Relationship Id="rId7" Type="http://schemas.openxmlformats.org/officeDocument/2006/relationships/image" Target="../media/image20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9.jpg"/><Relationship Id="rId10" Type="http://schemas.openxmlformats.org/officeDocument/2006/relationships/image" Target="../media/image23.jpeg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3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iabeticnutrition.conferenceseries.com/" TargetMode="External"/><Relationship Id="rId3" Type="http://schemas.openxmlformats.org/officeDocument/2006/relationships/image" Target="../media/image32.jpg"/><Relationship Id="rId7" Type="http://schemas.openxmlformats.org/officeDocument/2006/relationships/hyperlink" Target="mailto:spinedisorders@meetingsemail.com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31.jp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hysics.physicsmeeting.com/call-for-abstracts.php#collapse5" TargetMode="External"/><Relationship Id="rId13" Type="http://schemas.openxmlformats.org/officeDocument/2006/relationships/hyperlink" Target="https://physics.physicsmeeting.com/call-for-abstracts.php#collapse10" TargetMode="External"/><Relationship Id="rId18" Type="http://schemas.openxmlformats.org/officeDocument/2006/relationships/hyperlink" Target="https://physics.physicsmeeting.com/call-for-abstracts.php#collapse15" TargetMode="External"/><Relationship Id="rId3" Type="http://schemas.openxmlformats.org/officeDocument/2006/relationships/image" Target="../media/image25.png"/><Relationship Id="rId21" Type="http://schemas.openxmlformats.org/officeDocument/2006/relationships/hyperlink" Target="https://physics.physicsmeeting.com/call-for-abstracts.php#collapse18" TargetMode="External"/><Relationship Id="rId7" Type="http://schemas.openxmlformats.org/officeDocument/2006/relationships/hyperlink" Target="https://physics.physicsmeeting.com/call-for-abstracts.php#collapse4" TargetMode="External"/><Relationship Id="rId12" Type="http://schemas.openxmlformats.org/officeDocument/2006/relationships/hyperlink" Target="https://physics.physicsmeeting.com/call-for-abstracts.php#collapse9" TargetMode="External"/><Relationship Id="rId17" Type="http://schemas.openxmlformats.org/officeDocument/2006/relationships/hyperlink" Target="https://physics.physicsmeeting.com/call-for-abstracts.php#collapse14" TargetMode="External"/><Relationship Id="rId2" Type="http://schemas.openxmlformats.org/officeDocument/2006/relationships/image" Target="../media/image34.jpg"/><Relationship Id="rId16" Type="http://schemas.openxmlformats.org/officeDocument/2006/relationships/hyperlink" Target="https://physics.physicsmeeting.com/call-for-abstracts.php#collapse13" TargetMode="External"/><Relationship Id="rId20" Type="http://schemas.openxmlformats.org/officeDocument/2006/relationships/hyperlink" Target="https://physics.physicsmeeting.com/call-for-abstracts.php#collapse17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hysics.physicsmeeting.com/call-for-abstracts.php#collapse3" TargetMode="External"/><Relationship Id="rId11" Type="http://schemas.openxmlformats.org/officeDocument/2006/relationships/hyperlink" Target="https://physics.physicsmeeting.com/call-for-abstracts.php#collapse8" TargetMode="External"/><Relationship Id="rId5" Type="http://schemas.openxmlformats.org/officeDocument/2006/relationships/hyperlink" Target="https://physics.physicsmeeting.com/call-for-abstracts.php#collapse2" TargetMode="External"/><Relationship Id="rId15" Type="http://schemas.openxmlformats.org/officeDocument/2006/relationships/hyperlink" Target="https://physics.physicsmeeting.com/call-for-abstracts.php#collapse12" TargetMode="External"/><Relationship Id="rId23" Type="http://schemas.openxmlformats.org/officeDocument/2006/relationships/image" Target="../media/image36.png"/><Relationship Id="rId10" Type="http://schemas.openxmlformats.org/officeDocument/2006/relationships/hyperlink" Target="https://physics.physicsmeeting.com/call-for-abstracts.php#collapse7" TargetMode="External"/><Relationship Id="rId19" Type="http://schemas.openxmlformats.org/officeDocument/2006/relationships/hyperlink" Target="https://physics.physicsmeeting.com/call-for-abstracts.php#collapse16" TargetMode="External"/><Relationship Id="rId4" Type="http://schemas.openxmlformats.org/officeDocument/2006/relationships/hyperlink" Target="https://physics.physicsmeeting.com/call-for-abstracts.php#collapse1" TargetMode="External"/><Relationship Id="rId9" Type="http://schemas.openxmlformats.org/officeDocument/2006/relationships/hyperlink" Target="https://physics.physicsmeeting.com/call-for-abstracts.php#collapse6" TargetMode="External"/><Relationship Id="rId14" Type="http://schemas.openxmlformats.org/officeDocument/2006/relationships/hyperlink" Target="https://physics.physicsmeeting.com/call-for-abstracts.php#collapse11" TargetMode="External"/><Relationship Id="rId22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12" Type="http://schemas.openxmlformats.org/officeDocument/2006/relationships/image" Target="../media/image16.png"/><Relationship Id="rId17" Type="http://schemas.openxmlformats.org/officeDocument/2006/relationships/image" Target="../media/image49.jpg"/><Relationship Id="rId2" Type="http://schemas.openxmlformats.org/officeDocument/2006/relationships/image" Target="../media/image37.jp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11" Type="http://schemas.openxmlformats.org/officeDocument/2006/relationships/hyperlink" Target="https://www.hilarispublisher.com/fluid-mechanics/editorial-board.html" TargetMode="External"/><Relationship Id="rId5" Type="http://schemas.openxmlformats.org/officeDocument/2006/relationships/image" Target="../media/image40.png"/><Relationship Id="rId15" Type="http://schemas.openxmlformats.org/officeDocument/2006/relationships/image" Target="../media/image47.png"/><Relationship Id="rId10" Type="http://schemas.openxmlformats.org/officeDocument/2006/relationships/hyperlink" Target="https://www.longdom.org/physical-chemistry-biophysics/archive.html" TargetMode="External"/><Relationship Id="rId19" Type="http://schemas.openxmlformats.org/officeDocument/2006/relationships/image" Target="../media/image51.svg"/><Relationship Id="rId4" Type="http://schemas.openxmlformats.org/officeDocument/2006/relationships/image" Target="../media/image39.jpg"/><Relationship Id="rId9" Type="http://schemas.openxmlformats.org/officeDocument/2006/relationships/image" Target="../media/image44.png"/><Relationship Id="rId1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3" Type="http://schemas.openxmlformats.org/officeDocument/2006/relationships/hyperlink" Target="mailto:spinedisorders@meetingsemail.com" TargetMode="External"/><Relationship Id="rId7" Type="http://schemas.openxmlformats.org/officeDocument/2006/relationships/image" Target="../media/image53.png"/><Relationship Id="rId12" Type="http://schemas.openxmlformats.org/officeDocument/2006/relationships/image" Target="../media/image57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1.png"/><Relationship Id="rId5" Type="http://schemas.openxmlformats.org/officeDocument/2006/relationships/hyperlink" Target="https://api.whatsapp.com/send?phone=+443308221359" TargetMode="External"/><Relationship Id="rId15" Type="http://schemas.openxmlformats.org/officeDocument/2006/relationships/image" Target="../media/image59.jpeg"/><Relationship Id="rId10" Type="http://schemas.openxmlformats.org/officeDocument/2006/relationships/image" Target="../media/image56.jpg"/><Relationship Id="rId4" Type="http://schemas.openxmlformats.org/officeDocument/2006/relationships/hyperlink" Target="mailto:%20contact@speakermeeting.com" TargetMode="External"/><Relationship Id="rId9" Type="http://schemas.openxmlformats.org/officeDocument/2006/relationships/image" Target="../media/image55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png"/><Relationship Id="rId5" Type="http://schemas.openxmlformats.org/officeDocument/2006/relationships/image" Target="../media/image18.pn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6664" y="0"/>
            <a:ext cx="1972056" cy="22631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0179" y="3649976"/>
            <a:ext cx="1970531" cy="32080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7233284" cy="6858000"/>
            <a:chOff x="0" y="0"/>
            <a:chExt cx="7233284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70304"/>
              <a:ext cx="1955292" cy="39593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45591"/>
              <a:ext cx="4322064" cy="19766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66" y="548640"/>
              <a:ext cx="4258056" cy="186842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639" y="2604516"/>
              <a:ext cx="4375404" cy="19766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2980" y="2607564"/>
              <a:ext cx="4268724" cy="18684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1951" y="4692396"/>
              <a:ext cx="4375404" cy="19766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5292" y="4695444"/>
              <a:ext cx="4268724" cy="18684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19044" y="0"/>
              <a:ext cx="2029968" cy="22875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189" y="347472"/>
              <a:ext cx="5036820" cy="211074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44" y="2458211"/>
              <a:ext cx="1943100" cy="334822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98364" y="3665217"/>
              <a:ext cx="2034539" cy="319278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5067" y="2458211"/>
              <a:ext cx="4379976" cy="19141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52244" y="4372355"/>
              <a:ext cx="4379976" cy="248564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856096" y="626381"/>
            <a:ext cx="4615689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20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5th International Conference on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5541390" y="1292850"/>
            <a:ext cx="6117210" cy="14292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1500"/>
              </a:spcBef>
              <a:spcAft>
                <a:spcPts val="750"/>
              </a:spcAft>
            </a:pPr>
            <a:r>
              <a:rPr lang="en-US" sz="3600" b="0" i="0" dirty="0">
                <a:solidFill>
                  <a:srgbClr val="01AAC7"/>
                </a:solidFill>
                <a:effectLst/>
                <a:latin typeface="Michroma"/>
              </a:rPr>
              <a:t>Applied Physics and Materials Science</a:t>
            </a:r>
            <a:br>
              <a:rPr lang="en-US" b="0" i="0" dirty="0">
                <a:solidFill>
                  <a:srgbClr val="01AAC7"/>
                </a:solidFill>
                <a:effectLst/>
                <a:latin typeface="Michroma"/>
              </a:rPr>
            </a:br>
            <a:r>
              <a:rPr lang="en-GB" b="0" dirty="0"/>
              <a:t>5</a:t>
            </a:r>
            <a:r>
              <a:rPr lang="en-GB" b="0" baseline="30000" dirty="0"/>
              <a:t>th</a:t>
            </a:r>
            <a:r>
              <a:rPr lang="en-GB" b="0" dirty="0"/>
              <a:t> International Conference on</a:t>
            </a:r>
            <a:endParaRPr lang="en-US" sz="3600" b="0" i="0" dirty="0">
              <a:solidFill>
                <a:srgbClr val="01AAC7"/>
              </a:solidFill>
              <a:effectLst/>
              <a:latin typeface="Michr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10400" y="2605481"/>
            <a:ext cx="464820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US" sz="2000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October 27-28, 2025 London, UK</a:t>
            </a:r>
            <a:endParaRPr lang="en-GB" sz="2000" b="0" i="0" dirty="0">
              <a:solidFill>
                <a:srgbClr val="333333"/>
              </a:solidFill>
              <a:effectLst/>
              <a:latin typeface="Roboto Slab" pitchFamily="2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44181" y="3565905"/>
            <a:ext cx="105600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i="1" spc="-10" dirty="0">
                <a:solidFill>
                  <a:srgbClr val="17375E"/>
                </a:solidFill>
                <a:latin typeface="Times New Roman"/>
                <a:cs typeface="Times New Roman"/>
              </a:rPr>
              <a:t>"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696200" y="3225139"/>
            <a:ext cx="4495800" cy="286905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sz="3200" b="1" spc="-10" dirty="0">
                <a:solidFill>
                  <a:srgbClr val="17375E"/>
                </a:solidFill>
                <a:latin typeface="Times New Roman"/>
                <a:cs typeface="Times New Roman"/>
              </a:rPr>
              <a:t>Theme</a:t>
            </a:r>
            <a:r>
              <a:rPr sz="3200" b="1" spc="-10" dirty="0">
                <a:solidFill>
                  <a:srgbClr val="17375E"/>
                </a:solidFill>
                <a:latin typeface="Calibri"/>
                <a:cs typeface="Calibri"/>
              </a:rPr>
              <a:t>:</a:t>
            </a:r>
            <a:r>
              <a:rPr sz="3200" i="1" spc="-10" dirty="0">
                <a:solidFill>
                  <a:srgbClr val="1F5268"/>
                </a:solidFill>
                <a:latin typeface="Times New Roman"/>
                <a:cs typeface="Times New Roman"/>
              </a:rPr>
              <a:t>,</a:t>
            </a:r>
            <a:r>
              <a:rPr lang="en-GB" sz="3200" b="0" i="0" dirty="0">
                <a:solidFill>
                  <a:srgbClr val="333333"/>
                </a:solidFill>
                <a:effectLst/>
                <a:latin typeface="courgette"/>
              </a:rPr>
              <a:t> </a:t>
            </a:r>
            <a:r>
              <a:rPr lang="en-US" sz="2800" dirty="0"/>
              <a:t>Innovations at the Interface: Uniting Physics and Materials for Sustainability</a:t>
            </a:r>
          </a:p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GB" sz="2800" b="0" i="0" dirty="0">
                <a:solidFill>
                  <a:srgbClr val="333333"/>
                </a:solidFill>
                <a:effectLst/>
                <a:latin typeface="courgette"/>
              </a:rPr>
              <a:t>”</a:t>
            </a:r>
          </a:p>
          <a:p>
            <a:pPr marL="151130" marR="5080" indent="-139065">
              <a:lnSpc>
                <a:spcPct val="103000"/>
              </a:lnSpc>
              <a:spcBef>
                <a:spcPts val="170"/>
              </a:spcBef>
            </a:pPr>
            <a:endParaRPr sz="2000" dirty="0">
              <a:latin typeface="Times New Roman"/>
              <a:cs typeface="Times New Roman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19488" y="362711"/>
            <a:ext cx="2263140" cy="305562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360666" y="5198262"/>
            <a:ext cx="4521962" cy="79637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640205">
              <a:lnSpc>
                <a:spcPct val="100000"/>
              </a:lnSpc>
              <a:spcBef>
                <a:spcPts val="290"/>
              </a:spcBef>
            </a:pPr>
            <a:r>
              <a:rPr sz="1400" b="1" spc="-20" dirty="0">
                <a:solidFill>
                  <a:srgbClr val="1F2A35"/>
                </a:solidFill>
                <a:latin typeface="Times New Roman"/>
                <a:cs typeface="Times New Roman"/>
              </a:rPr>
              <a:t>Contactus</a:t>
            </a:r>
            <a:r>
              <a:rPr sz="1400" b="1" spc="-4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1F2A35"/>
                </a:solidFill>
                <a:latin typeface="Times New Roman"/>
                <a:cs typeface="Times New Roman"/>
              </a:rPr>
              <a:t>: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400" b="1" dirty="0">
                <a:latin typeface="Times New Roman"/>
                <a:cs typeface="Times New Roman"/>
              </a:rPr>
              <a:t>MAIL: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u="sng" spc="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17"/>
              </a:rPr>
              <a:t> </a:t>
            </a:r>
            <a:r>
              <a:rPr lang="en-GB" sz="1400" b="0" i="0" u="none" strike="noStrike" dirty="0">
                <a:solidFill>
                  <a:srgbClr val="01AAC7"/>
                </a:solidFill>
                <a:effectLst/>
                <a:latin typeface="Roboto Slab" pitchFamily="2" charset="0"/>
                <a:hlinkClick r:id="rId18"/>
              </a:rPr>
              <a:t>contact@speakermeeting.com</a:t>
            </a:r>
            <a:endParaRPr lang="en-GB" sz="1400" b="0" i="0" u="none" strike="noStrike" dirty="0">
              <a:solidFill>
                <a:srgbClr val="01AAC7"/>
              </a:solidFill>
              <a:effectLst/>
              <a:latin typeface="Roboto Slab" pitchFamily="2" charset="0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400" b="1" spc="-40" dirty="0">
                <a:latin typeface="Times New Roman"/>
                <a:cs typeface="Times New Roman"/>
              </a:rPr>
              <a:t>URL:</a:t>
            </a:r>
            <a:r>
              <a:rPr sz="1400" b="1" spc="35" dirty="0">
                <a:latin typeface="Times New Roman"/>
                <a:cs typeface="Times New Roman"/>
              </a:rPr>
              <a:t> </a:t>
            </a:r>
            <a:r>
              <a:rPr lang="en-GB" spc="-70" dirty="0">
                <a:latin typeface="Times New Roman"/>
                <a:cs typeface="Times New Roman"/>
              </a:rPr>
              <a:t>https://physics.physicsmeeting.com/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0059" y="394715"/>
            <a:ext cx="2261616" cy="18592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78637" y="1470405"/>
            <a:ext cx="10833100" cy="50298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Times New Roman"/>
                <a:cs typeface="Times New Roman"/>
              </a:rPr>
              <a:t>DearAttendees,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95"/>
              </a:spcBef>
            </a:pPr>
            <a:endParaRPr sz="1200" dirty="0">
              <a:latin typeface="Times New Roman"/>
              <a:cs typeface="Times New Roman"/>
            </a:endParaRPr>
          </a:p>
          <a:p>
            <a:r>
              <a:rPr sz="1200" spc="-65" dirty="0">
                <a:latin typeface="Times New Roman"/>
                <a:cs typeface="Times New Roman"/>
              </a:rPr>
              <a:t>Conference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65" dirty="0">
                <a:latin typeface="Times New Roman"/>
                <a:cs typeface="Times New Roman"/>
              </a:rPr>
              <a:t>Series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LLC</a:t>
            </a:r>
            <a:r>
              <a:rPr sz="1200" spc="2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LTD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welcomes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lang="en-US" sz="1200" spc="-55" dirty="0">
                <a:latin typeface="Times New Roman"/>
                <a:cs typeface="Times New Roman"/>
              </a:rPr>
              <a:t> </a:t>
            </a:r>
            <a:r>
              <a:rPr lang="en-US" sz="1200" b="1" dirty="0"/>
              <a:t>5</a:t>
            </a:r>
            <a:r>
              <a:rPr lang="en-US" sz="1200" b="1" baseline="30000" dirty="0"/>
              <a:t>th</a:t>
            </a:r>
            <a:r>
              <a:rPr lang="en-US" sz="1200" b="1" dirty="0"/>
              <a:t> International Conference on Applied Physics and Materials Science</a:t>
            </a:r>
          </a:p>
          <a:p>
            <a:r>
              <a:rPr lang="en-US" sz="1200" b="1" dirty="0"/>
              <a:t>October 27-28, 2025 London, UK</a:t>
            </a:r>
          </a:p>
          <a:p>
            <a:pPr marL="12700" marR="4918710">
              <a:lnSpc>
                <a:spcPts val="1400"/>
              </a:lnSpc>
              <a:tabLst>
                <a:tab pos="2589530" algn="l"/>
              </a:tabLst>
            </a:pPr>
            <a:endParaRPr sz="1200" dirty="0">
              <a:latin typeface="Times New Roman"/>
              <a:cs typeface="Times New Roman"/>
            </a:endParaRPr>
          </a:p>
          <a:p>
            <a:pPr marL="12700" marR="2848610" algn="just">
              <a:lnSpc>
                <a:spcPct val="100000"/>
              </a:lnSpc>
              <a:spcBef>
                <a:spcPts val="1360"/>
              </a:spcBef>
            </a:pP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cordially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invite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participants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who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interested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sharing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knowledge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research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area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of </a:t>
            </a:r>
            <a:r>
              <a:rPr lang="en-US" sz="1200" b="1" spc="-25" dirty="0">
                <a:latin typeface="Times New Roman"/>
                <a:cs typeface="Times New Roman"/>
              </a:rPr>
              <a:t> PHYSICS CONFERENCE 2025 </a:t>
            </a:r>
            <a:r>
              <a:rPr sz="1200" dirty="0">
                <a:latin typeface="Times New Roman"/>
                <a:cs typeface="Times New Roman"/>
              </a:rPr>
              <a:t>anticipates</a:t>
            </a:r>
            <a:r>
              <a:rPr sz="1200" spc="1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than</a:t>
            </a:r>
            <a:r>
              <a:rPr sz="1200" spc="19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100+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participants</a:t>
            </a:r>
            <a:r>
              <a:rPr sz="1200" spc="19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around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9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globe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thought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spc="-10" dirty="0">
                <a:latin typeface="Times New Roman"/>
                <a:cs typeface="Times New Roman"/>
              </a:rPr>
              <a:t>provoking </a:t>
            </a:r>
            <a:r>
              <a:rPr sz="1200" dirty="0">
                <a:latin typeface="Times New Roman"/>
                <a:cs typeface="Times New Roman"/>
              </a:rPr>
              <a:t>keynote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lectures,</a:t>
            </a:r>
            <a:r>
              <a:rPr sz="1200" spc="11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oral</a:t>
            </a:r>
            <a:r>
              <a:rPr sz="1200" spc="13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poster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presentations.</a:t>
            </a:r>
            <a:r>
              <a:rPr sz="1200" spc="11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1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attending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delegates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include</a:t>
            </a:r>
            <a:r>
              <a:rPr sz="1200" spc="12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editorial</a:t>
            </a:r>
            <a:r>
              <a:rPr sz="1200" spc="12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board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members</a:t>
            </a:r>
            <a:r>
              <a:rPr sz="1200" spc="114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4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related </a:t>
            </a:r>
            <a:r>
              <a:rPr sz="1200" dirty="0">
                <a:latin typeface="Times New Roman"/>
                <a:cs typeface="Times New Roman"/>
              </a:rPr>
              <a:t>open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access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journals.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excellent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opportunity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delegates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universities,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institutes,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industries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interact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world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class</a:t>
            </a:r>
            <a:r>
              <a:rPr sz="1200" spc="15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scientists.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intending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participants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can</a:t>
            </a:r>
            <a:r>
              <a:rPr sz="1200" spc="16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confirm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participation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13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registering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6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along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45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colleagues.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Avail</a:t>
            </a:r>
            <a:r>
              <a:rPr sz="1200" spc="4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delegate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early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bird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offer.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main</a:t>
            </a:r>
            <a:r>
              <a:rPr sz="1200" spc="4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theme</a:t>
            </a:r>
            <a:r>
              <a:rPr sz="1200" spc="459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4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"</a:t>
            </a:r>
            <a:r>
              <a:rPr lang="en-US" sz="1200" b="1" dirty="0">
                <a:latin typeface="Times New Roman"/>
                <a:cs typeface="Times New Roman"/>
              </a:rPr>
              <a:t>Innovations at the Interface: Uniting Physics and Materials for </a:t>
            </a:r>
            <a:r>
              <a:rPr lang="en-US" sz="1200" b="1" dirty="0" err="1">
                <a:latin typeface="Times New Roman"/>
                <a:cs typeface="Times New Roman"/>
              </a:rPr>
              <a:t>Sustainability</a:t>
            </a:r>
            <a:r>
              <a:rPr sz="1200" dirty="0" err="1">
                <a:latin typeface="Arial MT"/>
                <a:cs typeface="Arial MT"/>
              </a:rPr>
              <a:t>."</a:t>
            </a:r>
            <a:r>
              <a:rPr sz="1200" dirty="0" err="1">
                <a:latin typeface="Times New Roman"/>
                <a:cs typeface="Times New Roman"/>
              </a:rPr>
              <a:t>As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premier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event,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developed</a:t>
            </a:r>
            <a:r>
              <a:rPr sz="1200" spc="145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 </a:t>
            </a:r>
            <a:r>
              <a:rPr sz="1200" spc="-10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with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5" dirty="0">
                <a:latin typeface="Times New Roman"/>
                <a:cs typeface="Times New Roman"/>
              </a:rPr>
              <a:t>interests</a:t>
            </a:r>
            <a:r>
              <a:rPr sz="1200" spc="-18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in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mind.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 marR="2800350" algn="just">
              <a:lnSpc>
                <a:spcPct val="100000"/>
              </a:lnSpc>
            </a:pP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have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only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increased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opportunities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0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colleagues</a:t>
            </a:r>
            <a:r>
              <a:rPr sz="1200" spc="1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across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world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but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also </a:t>
            </a:r>
            <a:r>
              <a:rPr sz="1200" dirty="0">
                <a:latin typeface="Times New Roman"/>
                <a:cs typeface="Times New Roman"/>
              </a:rPr>
              <a:t>introduced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focused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sessions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that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will</a:t>
            </a:r>
            <a:r>
              <a:rPr sz="1200" spc="1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feature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cutting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edge</a:t>
            </a:r>
            <a:r>
              <a:rPr sz="1200" spc="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presentations,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special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panel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discussions,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0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livelier</a:t>
            </a:r>
            <a:r>
              <a:rPr sz="1200" spc="11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interaction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industry</a:t>
            </a:r>
            <a:r>
              <a:rPr sz="1200" spc="3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leaders</a:t>
            </a:r>
            <a:r>
              <a:rPr sz="1200" spc="4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experts.</a:t>
            </a:r>
            <a:r>
              <a:rPr sz="1200" spc="4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Life</a:t>
            </a:r>
            <a:r>
              <a:rPr sz="1200" spc="409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4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give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take.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Make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4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count</a:t>
            </a:r>
            <a:r>
              <a:rPr sz="1200" spc="4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4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4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professional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life.</a:t>
            </a:r>
            <a:r>
              <a:rPr sz="1200" spc="4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40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the </a:t>
            </a:r>
            <a:r>
              <a:rPr lang="en-US" sz="1200" b="1" spc="-25" dirty="0">
                <a:latin typeface="Times New Roman"/>
                <a:cs typeface="Times New Roman"/>
              </a:rPr>
              <a:t>PHYSICS CONFERENCE 2025 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3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3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peers,</a:t>
            </a:r>
            <a:r>
              <a:rPr sz="1200" spc="3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exchange</a:t>
            </a:r>
            <a:r>
              <a:rPr sz="1200" spc="3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expertise</a:t>
            </a:r>
            <a:r>
              <a:rPr sz="1200" spc="3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experiences,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43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arm</a:t>
            </a:r>
            <a:r>
              <a:rPr sz="1200" spc="3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yourself</a:t>
            </a:r>
            <a:r>
              <a:rPr sz="1200" spc="325" dirty="0">
                <a:latin typeface="Times New Roman"/>
                <a:cs typeface="Times New Roman"/>
              </a:rPr>
              <a:t>  </a:t>
            </a:r>
            <a:r>
              <a:rPr sz="1200" spc="-20" dirty="0">
                <a:latin typeface="Times New Roman"/>
                <a:cs typeface="Times New Roman"/>
              </a:rPr>
              <a:t>with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latest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information</a:t>
            </a:r>
            <a:r>
              <a:rPr sz="1200" spc="1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take</a:t>
            </a:r>
            <a:r>
              <a:rPr sz="1200" spc="18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your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department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next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level.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We</a:t>
            </a:r>
            <a:r>
              <a:rPr sz="1200" spc="17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look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forward</a:t>
            </a:r>
            <a:r>
              <a:rPr sz="1200" spc="175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4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personally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welcoming</a:t>
            </a:r>
            <a:r>
              <a:rPr sz="1200" spc="12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1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Spine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Conference.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415"/>
              </a:lnSpc>
            </a:pPr>
            <a:r>
              <a:rPr sz="1200" spc="-10" dirty="0">
                <a:latin typeface="Times New Roman"/>
                <a:cs typeface="Times New Roman"/>
              </a:rPr>
              <a:t>Sincerely,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375"/>
              </a:lnSpc>
            </a:pPr>
            <a:r>
              <a:rPr sz="1200" spc="-45" dirty="0">
                <a:latin typeface="Times New Roman"/>
                <a:cs typeface="Times New Roman"/>
              </a:rPr>
              <a:t>Organizing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Committee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ts val="1639"/>
              </a:lnSpc>
            </a:pPr>
            <a:r>
              <a:rPr lang="en-US" sz="1400" b="1" spc="-25" dirty="0">
                <a:latin typeface="Times New Roman"/>
                <a:cs typeface="Times New Roman"/>
              </a:rPr>
              <a:t>PHYSICS CONFERENCE 2025 </a:t>
            </a:r>
          </a:p>
          <a:p>
            <a:pPr marL="12700">
              <a:lnSpc>
                <a:spcPts val="1639"/>
              </a:lnSpc>
            </a:pPr>
            <a:r>
              <a:rPr lang="en-GB" spc="-45" dirty="0">
                <a:latin typeface="Times New Roman"/>
                <a:cs typeface="Times New Roman"/>
              </a:rPr>
              <a:t>https://physics.physicsmeeting.com/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00271" y="414527"/>
            <a:ext cx="4817745" cy="908685"/>
            <a:chOff x="3700271" y="414527"/>
            <a:chExt cx="4817745" cy="9086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1795" y="431291"/>
              <a:ext cx="4788408" cy="8366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0271" y="414527"/>
              <a:ext cx="4817364" cy="90830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1412747"/>
            <a:ext cx="307975" cy="4419600"/>
            <a:chOff x="0" y="1412747"/>
            <a:chExt cx="307975" cy="441960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12747"/>
              <a:ext cx="263652" cy="43205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44" y="1412747"/>
              <a:ext cx="298704" cy="441960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936616" y="561797"/>
            <a:ext cx="21285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</a:t>
            </a:r>
            <a:r>
              <a:rPr spc="-40" dirty="0"/>
              <a:t> </a:t>
            </a:r>
            <a:r>
              <a:rPr dirty="0"/>
              <a:t>N</a:t>
            </a:r>
            <a:r>
              <a:rPr spc="10" dirty="0"/>
              <a:t> </a:t>
            </a:r>
            <a:r>
              <a:rPr dirty="0"/>
              <a:t>V</a:t>
            </a:r>
            <a:r>
              <a:rPr spc="25" dirty="0"/>
              <a:t> </a:t>
            </a:r>
            <a:r>
              <a:rPr dirty="0"/>
              <a:t>I</a:t>
            </a:r>
            <a:r>
              <a:rPr spc="-50" dirty="0"/>
              <a:t> </a:t>
            </a:r>
            <a:r>
              <a:rPr dirty="0"/>
              <a:t>T</a:t>
            </a:r>
            <a:r>
              <a:rPr spc="-90" dirty="0"/>
              <a:t> </a:t>
            </a:r>
            <a:r>
              <a:rPr dirty="0"/>
              <a:t>A</a:t>
            </a:r>
            <a:r>
              <a:rPr spc="-85" dirty="0"/>
              <a:t> </a:t>
            </a:r>
            <a:r>
              <a:rPr dirty="0"/>
              <a:t>T</a:t>
            </a:r>
            <a:r>
              <a:rPr spc="-10" dirty="0"/>
              <a:t> </a:t>
            </a:r>
            <a:r>
              <a:rPr dirty="0"/>
              <a:t>I</a:t>
            </a:r>
            <a:r>
              <a:rPr spc="-40" dirty="0"/>
              <a:t> </a:t>
            </a:r>
            <a:r>
              <a:rPr dirty="0"/>
              <a:t>O</a:t>
            </a:r>
            <a:r>
              <a:rPr spc="-100" dirty="0"/>
              <a:t> </a:t>
            </a:r>
            <a:r>
              <a:rPr spc="-50" dirty="0"/>
              <a:t>N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8494776" y="1941576"/>
            <a:ext cx="3697604" cy="3270885"/>
            <a:chOff x="8494776" y="1941576"/>
            <a:chExt cx="3697604" cy="327088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01200" y="2895600"/>
              <a:ext cx="1066800" cy="8382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94776" y="1941576"/>
              <a:ext cx="3697224" cy="32705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86800" y="2133600"/>
              <a:ext cx="3352800" cy="2886075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25006A55-C905-058C-7FC1-2B77621D6CC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730070"/>
            <a:ext cx="3530911" cy="35863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140" y="870203"/>
              <a:ext cx="10713720" cy="5248275"/>
            </a:xfrm>
            <a:custGeom>
              <a:avLst/>
              <a:gdLst/>
              <a:ahLst/>
              <a:cxnLst/>
              <a:rect l="l" t="t" r="r" b="b"/>
              <a:pathLst>
                <a:path w="10713720" h="5248275">
                  <a:moveTo>
                    <a:pt x="10713466" y="0"/>
                  </a:moveTo>
                  <a:lnTo>
                    <a:pt x="0" y="0"/>
                  </a:lnTo>
                  <a:lnTo>
                    <a:pt x="0" y="5248148"/>
                  </a:lnTo>
                  <a:lnTo>
                    <a:pt x="10713466" y="5248148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140" y="304800"/>
              <a:ext cx="2301240" cy="2545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4460" y="1965960"/>
              <a:ext cx="4653280" cy="0"/>
            </a:xfrm>
            <a:custGeom>
              <a:avLst/>
              <a:gdLst/>
              <a:ahLst/>
              <a:cxnLst/>
              <a:rect l="l" t="t" r="r" b="b"/>
              <a:pathLst>
                <a:path w="4653280">
                  <a:moveTo>
                    <a:pt x="46527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515" y="1905000"/>
              <a:ext cx="124966" cy="12344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515" y="2127505"/>
              <a:ext cx="124966" cy="12496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44767" y="2189988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64538" y="1652397"/>
            <a:ext cx="6215380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6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100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-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2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l</a:t>
            </a:r>
            <a:r>
              <a:rPr sz="1200" b="1" spc="110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p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2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Ac</a:t>
            </a:r>
            <a:r>
              <a:rPr sz="1200" b="1" spc="5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200" b="1" spc="-6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200" b="1" spc="1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J</a:t>
            </a:r>
            <a:r>
              <a:rPr sz="1200" b="1" spc="-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200" b="1" spc="-5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l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L="4686935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S</a:t>
            </a:r>
            <a:r>
              <a:rPr sz="1200" b="1" spc="-80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a</a:t>
            </a:r>
            <a:r>
              <a:rPr sz="1200" b="1" spc="-100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l</a:t>
            </a:r>
            <a:r>
              <a:rPr sz="1200" b="1" spc="-15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i</a:t>
            </a:r>
            <a:r>
              <a:rPr sz="1200" b="1" spc="-35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e n</a:t>
            </a:r>
            <a:r>
              <a:rPr sz="1200" b="1" spc="-80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t</a:t>
            </a:r>
            <a:r>
              <a:rPr sz="1200" b="1" spc="484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4052"/>
                </a:solidFill>
                <a:latin typeface="Times New Roman"/>
                <a:cs typeface="Times New Roman"/>
              </a:rPr>
              <a:t>F</a:t>
            </a:r>
            <a:r>
              <a:rPr sz="1200" b="1" spc="-145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a</a:t>
            </a:r>
            <a:r>
              <a:rPr sz="1200" b="1" spc="-55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t</a:t>
            </a:r>
            <a:r>
              <a:rPr sz="1200" b="1" spc="-40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u</a:t>
            </a:r>
            <a:r>
              <a:rPr sz="1200" b="1" spc="-80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4052"/>
                </a:solidFill>
                <a:latin typeface="Times New Roman"/>
                <a:cs typeface="Times New Roman"/>
              </a:rPr>
              <a:t>r</a:t>
            </a:r>
            <a:r>
              <a:rPr sz="1200" b="1" spc="-125" dirty="0">
                <a:solidFill>
                  <a:srgbClr val="0040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4052"/>
                </a:solidFill>
                <a:latin typeface="Times New Roman"/>
                <a:cs typeface="Times New Roman"/>
              </a:rPr>
              <a:t>e</a:t>
            </a:r>
            <a:r>
              <a:rPr sz="1200" b="1" spc="-50" dirty="0">
                <a:solidFill>
                  <a:srgbClr val="004052"/>
                </a:solidFill>
                <a:latin typeface="Times New Roman"/>
                <a:cs typeface="Times New Roman"/>
              </a:rPr>
              <a:t> 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84163" y="2194162"/>
            <a:ext cx="4022090" cy="29876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35" dirty="0">
                <a:latin typeface="Times New Roman"/>
                <a:cs typeface="Times New Roman"/>
              </a:rPr>
              <a:t>Easyto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Submitand</a:t>
            </a:r>
            <a:r>
              <a:rPr sz="1000" dirty="0">
                <a:latin typeface="Times New Roman"/>
                <a:cs typeface="Times New Roman"/>
              </a:rPr>
              <a:t> Review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35" dirty="0">
                <a:latin typeface="Times New Roman"/>
                <a:cs typeface="Times New Roman"/>
              </a:rPr>
              <a:t>High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Quality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Fast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70" dirty="0">
                <a:latin typeface="Times New Roman"/>
                <a:cs typeface="Times New Roman"/>
              </a:rPr>
              <a:t>Publishing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85" dirty="0">
                <a:latin typeface="Times New Roman"/>
                <a:cs typeface="Times New Roman"/>
              </a:rPr>
              <a:t>Unbiased,quality-</a:t>
            </a:r>
            <a:r>
              <a:rPr sz="1000" dirty="0">
                <a:latin typeface="Times New Roman"/>
                <a:cs typeface="Times New Roman"/>
              </a:rPr>
              <a:t>oriented,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transparent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Trulyimpartial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recognitionof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bestpapers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55" dirty="0">
                <a:latin typeface="Times New Roman"/>
                <a:cs typeface="Times New Roman"/>
              </a:rPr>
              <a:t>Feedbackon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impact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every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10" dirty="0">
                <a:latin typeface="Times New Roman"/>
                <a:cs typeface="Times New Roman"/>
              </a:rPr>
              <a:t>Enhanced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feature: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Audio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versionofpublishedpaper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60" dirty="0">
                <a:latin typeface="Times New Roman"/>
                <a:cs typeface="Times New Roman"/>
              </a:rPr>
              <a:t>Digitalarticles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to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share</a:t>
            </a:r>
            <a:r>
              <a:rPr sz="1000" spc="2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55" dirty="0">
                <a:latin typeface="Times New Roman"/>
                <a:cs typeface="Times New Roman"/>
              </a:rPr>
              <a:t>Sharing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option:Social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2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enabled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65" dirty="0">
                <a:latin typeface="Times New Roman"/>
                <a:cs typeface="Times New Roman"/>
              </a:rPr>
              <a:t>Authors,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reviewers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editorsare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providedwith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30" dirty="0">
                <a:latin typeface="Times New Roman"/>
                <a:cs typeface="Times New Roman"/>
              </a:rPr>
              <a:t>User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friendly/feasible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website</a:t>
            </a:r>
            <a:r>
              <a:rPr sz="1000" spc="28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articles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translations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across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than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50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world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85" dirty="0">
                <a:latin typeface="Times New Roman"/>
                <a:cs typeface="Times New Roman"/>
              </a:rPr>
              <a:t>Robuston-</a:t>
            </a:r>
            <a:r>
              <a:rPr sz="1000" spc="-25" dirty="0">
                <a:latin typeface="Times New Roman"/>
                <a:cs typeface="Times New Roman"/>
              </a:rPr>
              <a:t>line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publicityfor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all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organizing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committee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25" dirty="0">
                <a:latin typeface="Times New Roman"/>
                <a:cs typeface="Times New Roman"/>
              </a:rPr>
              <a:t>Career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Guidance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Workshopsfor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students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early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Accepted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Abstracts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will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bepublishedinvariousindexed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Accepted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abstractswill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labeled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Digital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Identification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Number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latin typeface="Times New Roman"/>
                <a:cs typeface="Times New Roman"/>
              </a:rPr>
              <a:t>(DOI)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providedby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CrossRef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45" dirty="0">
                <a:latin typeface="Times New Roman"/>
                <a:cs typeface="Times New Roman"/>
              </a:rPr>
              <a:t>Creation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of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abstracts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pages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Google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60" dirty="0">
                <a:latin typeface="Times New Roman"/>
                <a:cs typeface="Times New Roman"/>
              </a:rPr>
              <a:t>Opportunityto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publishfull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Manu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Scriptsin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2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JournalsSpecial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89888" y="431291"/>
            <a:ext cx="7178040" cy="5488305"/>
            <a:chOff x="1389888" y="431291"/>
            <a:chExt cx="7178040" cy="5488305"/>
          </a:xfrm>
        </p:grpSpPr>
        <p:sp>
          <p:nvSpPr>
            <p:cNvPr id="13" name="object 13"/>
            <p:cNvSpPr/>
            <p:nvPr/>
          </p:nvSpPr>
          <p:spPr>
            <a:xfrm>
              <a:off x="1389888" y="3796283"/>
              <a:ext cx="4653280" cy="0"/>
            </a:xfrm>
            <a:custGeom>
              <a:avLst/>
              <a:gdLst/>
              <a:ahLst/>
              <a:cxnLst/>
              <a:rect l="l" t="t" r="r" b="b"/>
              <a:pathLst>
                <a:path w="4653280">
                  <a:moveTo>
                    <a:pt x="4652772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040" y="3735324"/>
              <a:ext cx="124966" cy="12496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3572" y="5739383"/>
              <a:ext cx="359664" cy="1798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1795" y="431291"/>
              <a:ext cx="4788408" cy="8366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95700" y="437387"/>
              <a:ext cx="4872228" cy="83058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088384" y="2379091"/>
            <a:ext cx="2628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83613" y="2034057"/>
            <a:ext cx="2990850" cy="134874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spc="-90" dirty="0">
                <a:latin typeface="Times New Roman"/>
                <a:cs typeface="Times New Roman"/>
              </a:rPr>
              <a:t>700+</a:t>
            </a:r>
            <a:r>
              <a:rPr sz="1000" spc="-90" dirty="0">
                <a:latin typeface="Times New Roman"/>
                <a:cs typeface="Times New Roman"/>
              </a:rPr>
              <a:t>Leading-</a:t>
            </a:r>
            <a:r>
              <a:rPr sz="1000" dirty="0">
                <a:latin typeface="Times New Roman"/>
                <a:cs typeface="Times New Roman"/>
              </a:rPr>
              <a:t>edge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Peer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Reviewed</a:t>
            </a:r>
            <a:r>
              <a:rPr sz="1000" spc="2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OpenAccess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21</a:t>
            </a:r>
            <a:r>
              <a:rPr sz="1000" b="1" spc="-1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Day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RapidReview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Process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spc="-55" dirty="0">
                <a:latin typeface="Times New Roman"/>
                <a:cs typeface="Times New Roman"/>
              </a:rPr>
              <a:t>50000+</a:t>
            </a:r>
            <a:r>
              <a:rPr sz="1000" spc="-55" dirty="0">
                <a:latin typeface="Times New Roman"/>
                <a:cs typeface="Times New Roman"/>
              </a:rPr>
              <a:t>EditorialBoard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Team,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35000+</a:t>
            </a:r>
            <a:r>
              <a:rPr sz="1000" spc="-10" dirty="0">
                <a:latin typeface="Times New Roman"/>
                <a:cs typeface="Times New Roman"/>
              </a:rPr>
              <a:t>Reviewers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spc="-10" dirty="0">
                <a:latin typeface="Times New Roman"/>
                <a:cs typeface="Times New Roman"/>
              </a:rPr>
              <a:t>30</a:t>
            </a:r>
            <a:r>
              <a:rPr sz="1000" b="1" spc="-100" dirty="0">
                <a:latin typeface="Times New Roman"/>
                <a:cs typeface="Times New Roman"/>
              </a:rPr>
              <a:t> </a:t>
            </a:r>
            <a:r>
              <a:rPr sz="1000" b="1" spc="-55" dirty="0">
                <a:latin typeface="Times New Roman"/>
                <a:cs typeface="Times New Roman"/>
              </a:rPr>
              <a:t>Million</a:t>
            </a:r>
            <a:r>
              <a:rPr sz="1000" spc="-55" dirty="0">
                <a:latin typeface="Times New Roman"/>
                <a:cs typeface="Times New Roman"/>
              </a:rPr>
              <a:t>Readers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High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Visibility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Associations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b="1" spc="-25" dirty="0">
                <a:latin typeface="Times New Roman"/>
                <a:cs typeface="Times New Roman"/>
              </a:rPr>
              <a:t>100000+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1F418F"/>
                </a:solidFill>
                <a:latin typeface="Times New Roman"/>
                <a:cs typeface="Times New Roman"/>
              </a:rPr>
              <a:t>Facebook</a:t>
            </a:r>
            <a:r>
              <a:rPr sz="1000" spc="-10" dirty="0">
                <a:latin typeface="Times New Roman"/>
                <a:cs typeface="Times New Roman"/>
              </a:rPr>
              <a:t>Likes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50" dirty="0">
                <a:latin typeface="Times New Roman"/>
                <a:cs typeface="Times New Roman"/>
              </a:rPr>
              <a:t>Publicationimmediately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after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acceptance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30" dirty="0">
                <a:latin typeface="Times New Roman"/>
                <a:cs typeface="Times New Roman"/>
              </a:rPr>
              <a:t>Qualityand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Quick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editorial,review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62277" y="3497021"/>
            <a:ext cx="4127500" cy="186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812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45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6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1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2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200" b="1" spc="-5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l</a:t>
            </a:r>
            <a:r>
              <a:rPr sz="1200" b="1" spc="100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200" b="1" spc="-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-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 e</a:t>
            </a:r>
            <a:r>
              <a:rPr sz="1200" b="1" spc="-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5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2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 c</a:t>
            </a:r>
            <a:r>
              <a:rPr sz="1200" b="1" spc="100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-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200" b="1" spc="-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-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-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60"/>
              </a:spcBef>
            </a:pPr>
            <a:endParaRPr sz="12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30" dirty="0">
                <a:latin typeface="Times New Roman"/>
                <a:cs typeface="Times New Roman"/>
              </a:rPr>
              <a:t>Morethan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3000Conferences</a:t>
            </a:r>
            <a:r>
              <a:rPr sz="1000" spc="33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happeningacrossthe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4785" marR="9271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30" dirty="0">
                <a:latin typeface="Times New Roman"/>
                <a:cs typeface="Times New Roman"/>
              </a:rPr>
              <a:t>Conferences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organized </a:t>
            </a:r>
            <a:r>
              <a:rPr sz="1000" spc="-50" dirty="0">
                <a:latin typeface="Times New Roman"/>
                <a:cs typeface="Times New Roman"/>
              </a:rPr>
              <a:t>inMedical,</a:t>
            </a:r>
            <a:r>
              <a:rPr sz="1000" spc="-1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Pharma,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Engineering,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Science,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Technology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4785" marR="51371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55" dirty="0">
                <a:latin typeface="Times New Roman"/>
                <a:cs typeface="Times New Roman"/>
              </a:rPr>
              <a:t>CME/CPDAccredited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Conferences</a:t>
            </a:r>
            <a:r>
              <a:rPr sz="1000" spc="3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fostering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80" dirty="0">
                <a:latin typeface="Times New Roman"/>
                <a:cs typeface="Times New Roman"/>
              </a:rPr>
              <a:t>professional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Personal development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70" dirty="0">
                <a:latin typeface="Times New Roman"/>
                <a:cs typeface="Times New Roman"/>
              </a:rPr>
              <a:t>Continuum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educationthrough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organized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25" dirty="0">
                <a:latin typeface="Times New Roman"/>
                <a:cs typeface="Times New Roman"/>
              </a:rPr>
              <a:t>Renowned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speakers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scientists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representing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from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40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countries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45" dirty="0">
                <a:latin typeface="Times New Roman"/>
                <a:cs typeface="Times New Roman"/>
              </a:rPr>
              <a:t>Highly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Interactive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sessions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Panel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30" dirty="0">
                <a:latin typeface="Times New Roman"/>
                <a:cs typeface="Times New Roman"/>
              </a:rPr>
              <a:t>B2B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Meetings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offers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perfect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platformfor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GlobalNetworking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16804" y="5516981"/>
            <a:ext cx="205740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5280">
              <a:lnSpc>
                <a:spcPct val="100000"/>
              </a:lnSpc>
              <a:spcBef>
                <a:spcPts val="95"/>
              </a:spcBef>
            </a:pPr>
            <a:r>
              <a:rPr sz="700" b="1" spc="-60" dirty="0">
                <a:latin typeface="Times New Roman"/>
                <a:cs typeface="Times New Roman"/>
              </a:rPr>
              <a:t>SpecialIssues:</a:t>
            </a:r>
            <a:r>
              <a:rPr sz="700" b="1" spc="-8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All </a:t>
            </a:r>
            <a:r>
              <a:rPr sz="700" spc="-10" dirty="0">
                <a:latin typeface="Times New Roman"/>
                <a:cs typeface="Times New Roman"/>
              </a:rPr>
              <a:t>acceptedabstracts</a:t>
            </a:r>
            <a:r>
              <a:rPr sz="700" spc="17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will</a:t>
            </a:r>
            <a:r>
              <a:rPr sz="700" spc="15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be</a:t>
            </a:r>
            <a:r>
              <a:rPr sz="700" spc="500" dirty="0">
                <a:latin typeface="Times New Roman"/>
                <a:cs typeface="Times New Roman"/>
              </a:rPr>
              <a:t> </a:t>
            </a:r>
            <a:r>
              <a:rPr sz="700" spc="-65" dirty="0">
                <a:latin typeface="Times New Roman"/>
                <a:cs typeface="Times New Roman"/>
              </a:rPr>
              <a:t>published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in</a:t>
            </a:r>
            <a:r>
              <a:rPr sz="700" spc="240" dirty="0">
                <a:latin typeface="Times New Roman"/>
                <a:cs typeface="Times New Roman"/>
              </a:rPr>
              <a:t> </a:t>
            </a:r>
            <a:r>
              <a:rPr sz="700" spc="-60" dirty="0">
                <a:latin typeface="Times New Roman"/>
                <a:cs typeface="Times New Roman"/>
              </a:rPr>
              <a:t>respective</a:t>
            </a:r>
            <a:r>
              <a:rPr sz="700" spc="40" dirty="0">
                <a:latin typeface="Times New Roman"/>
                <a:cs typeface="Times New Roman"/>
              </a:rPr>
              <a:t> </a:t>
            </a:r>
            <a:r>
              <a:rPr sz="700" spc="-60" dirty="0">
                <a:latin typeface="Times New Roman"/>
                <a:cs typeface="Times New Roman"/>
              </a:rPr>
              <a:t>UK:Conference</a:t>
            </a:r>
            <a:r>
              <a:rPr sz="700" spc="80" dirty="0">
                <a:latin typeface="Times New Roman"/>
                <a:cs typeface="Times New Roman"/>
              </a:rPr>
              <a:t> </a:t>
            </a:r>
            <a:r>
              <a:rPr sz="700" spc="-65" dirty="0">
                <a:latin typeface="Times New Roman"/>
                <a:cs typeface="Times New Roman"/>
              </a:rPr>
              <a:t>Series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55" dirty="0">
                <a:latin typeface="Times New Roman"/>
                <a:cs typeface="Times New Roman"/>
              </a:rPr>
              <a:t>LLCLtd</a:t>
            </a:r>
            <a:r>
              <a:rPr sz="700" spc="40" dirty="0">
                <a:latin typeface="Times New Roman"/>
                <a:cs typeface="Times New Roman"/>
              </a:rPr>
              <a:t> </a:t>
            </a:r>
            <a:r>
              <a:rPr sz="700" spc="-10" dirty="0">
                <a:latin typeface="Times New Roman"/>
                <a:cs typeface="Times New Roman"/>
              </a:rPr>
              <a:t>Journals</a:t>
            </a:r>
            <a:r>
              <a:rPr sz="700" spc="500" dirty="0">
                <a:latin typeface="Times New Roman"/>
                <a:cs typeface="Times New Roman"/>
              </a:rPr>
              <a:t> </a:t>
            </a:r>
            <a:r>
              <a:rPr sz="700" spc="-70" dirty="0">
                <a:latin typeface="Times New Roman"/>
                <a:cs typeface="Times New Roman"/>
              </a:rPr>
              <a:t>Eachabstract</a:t>
            </a:r>
            <a:r>
              <a:rPr sz="700" spc="-65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will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be</a:t>
            </a:r>
            <a:r>
              <a:rPr sz="700" spc="-100" dirty="0">
                <a:latin typeface="Times New Roman"/>
                <a:cs typeface="Times New Roman"/>
              </a:rPr>
              <a:t> </a:t>
            </a:r>
            <a:r>
              <a:rPr sz="700" spc="-35" dirty="0">
                <a:latin typeface="Times New Roman"/>
                <a:cs typeface="Times New Roman"/>
              </a:rPr>
              <a:t>provided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dirty="0">
                <a:latin typeface="Times New Roman"/>
                <a:cs typeface="Times New Roman"/>
              </a:rPr>
              <a:t>with</a:t>
            </a:r>
            <a:r>
              <a:rPr sz="700" spc="5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digital</a:t>
            </a:r>
            <a:r>
              <a:rPr sz="700" spc="12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ObjectIdentifier</a:t>
            </a:r>
            <a:r>
              <a:rPr sz="700" spc="240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69479" y="5711749"/>
            <a:ext cx="2965450" cy="2141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lang="en-GB" sz="1200" spc="-55" dirty="0">
                <a:latin typeface="Calibri"/>
                <a:cs typeface="Calibri"/>
              </a:rPr>
              <a:t>https://physics.physicsmeeting.com/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5134102" y="601421"/>
            <a:ext cx="18167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1290" algn="l"/>
              </a:tabLst>
            </a:pPr>
            <a:r>
              <a:rPr dirty="0"/>
              <a:t>A</a:t>
            </a:r>
            <a:r>
              <a:rPr spc="5" dirty="0"/>
              <a:t> </a:t>
            </a:r>
            <a:r>
              <a:rPr dirty="0"/>
              <a:t>B</a:t>
            </a:r>
            <a:r>
              <a:rPr spc="10" dirty="0"/>
              <a:t> </a:t>
            </a:r>
            <a:r>
              <a:rPr dirty="0"/>
              <a:t>O</a:t>
            </a:r>
            <a:r>
              <a:rPr spc="-65" dirty="0"/>
              <a:t> </a:t>
            </a:r>
            <a:r>
              <a:rPr dirty="0"/>
              <a:t>U </a:t>
            </a:r>
            <a:r>
              <a:rPr spc="-50" dirty="0"/>
              <a:t>T</a:t>
            </a:r>
            <a:r>
              <a:rPr dirty="0"/>
              <a:t>	</a:t>
            </a:r>
            <a:r>
              <a:rPr spc="-20" dirty="0"/>
              <a:t>U</a:t>
            </a:r>
            <a:r>
              <a:rPr spc="-135" dirty="0"/>
              <a:t> </a:t>
            </a:r>
            <a:r>
              <a:rPr spc="-50" dirty="0"/>
              <a:t>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292095" y="919861"/>
              <a:ext cx="9288780" cy="5378450"/>
            </a:xfrm>
            <a:custGeom>
              <a:avLst/>
              <a:gdLst/>
              <a:ahLst/>
              <a:cxnLst/>
              <a:rect l="l" t="t" r="r" b="b"/>
              <a:pathLst>
                <a:path w="9288780" h="5378450">
                  <a:moveTo>
                    <a:pt x="9288653" y="0"/>
                  </a:moveTo>
                  <a:lnTo>
                    <a:pt x="0" y="0"/>
                  </a:lnTo>
                  <a:lnTo>
                    <a:pt x="0" y="5377942"/>
                  </a:lnTo>
                  <a:lnTo>
                    <a:pt x="9288653" y="5377942"/>
                  </a:lnTo>
                  <a:lnTo>
                    <a:pt x="928865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7739" y="473329"/>
              <a:ext cx="2301240" cy="2545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337054" y="1071498"/>
            <a:ext cx="8989060" cy="92653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algn="just">
              <a:lnSpc>
                <a:spcPct val="97100"/>
              </a:lnSpc>
              <a:spcBef>
                <a:spcPts val="140"/>
              </a:spcBef>
            </a:pP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Series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LLC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Ltd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is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overwhelmed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announce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commencement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25" dirty="0">
                <a:latin typeface="Times New Roman"/>
                <a:cs typeface="Times New Roman"/>
              </a:rPr>
              <a:t> </a:t>
            </a:r>
            <a:r>
              <a:rPr lang="en-US" sz="1200" dirty="0">
                <a:latin typeface="Times New Roman"/>
                <a:cs typeface="Times New Roman"/>
              </a:rPr>
              <a:t>5th International Conference on Applied Physics and Materials Science October 27-28, 2025 London, UK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highlights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theme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"</a:t>
            </a:r>
            <a:r>
              <a:rPr lang="en-US" sz="1200" dirty="0">
                <a:latin typeface="Times New Roman"/>
                <a:cs typeface="Times New Roman"/>
              </a:rPr>
              <a:t>Innovations at the Interface: Uniting Physics and Materials for Sustainability</a:t>
            </a:r>
            <a:r>
              <a:rPr sz="1200" dirty="0">
                <a:latin typeface="Times New Roman"/>
                <a:cs typeface="Times New Roman"/>
              </a:rPr>
              <a:t>.</a:t>
            </a:r>
            <a:r>
              <a:rPr sz="1200" spc="11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2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conference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provides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global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forum</a:t>
            </a:r>
            <a:r>
              <a:rPr sz="1200" spc="11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4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Academics,</a:t>
            </a:r>
            <a:r>
              <a:rPr sz="1200" spc="100" dirty="0">
                <a:latin typeface="Times New Roman"/>
                <a:cs typeface="Times New Roman"/>
              </a:rPr>
              <a:t>  </a:t>
            </a:r>
            <a:r>
              <a:rPr sz="1200" dirty="0">
                <a:latin typeface="Times New Roman"/>
                <a:cs typeface="Times New Roman"/>
              </a:rPr>
              <a:t>Deans,</a:t>
            </a:r>
            <a:r>
              <a:rPr sz="1200" spc="49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Academic</a:t>
            </a:r>
            <a:r>
              <a:rPr sz="1200" spc="484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Experts,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Industrialists,, </a:t>
            </a:r>
            <a:r>
              <a:rPr sz="1200" dirty="0">
                <a:latin typeface="Times New Roman"/>
                <a:cs typeface="Times New Roman"/>
              </a:rPr>
              <a:t>Doctors,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Young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Scientists,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Students,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Delegates</a:t>
            </a:r>
            <a:r>
              <a:rPr sz="1200" spc="20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talented</a:t>
            </a:r>
            <a:r>
              <a:rPr sz="1200" spc="1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understudy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groups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from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universities</a:t>
            </a:r>
            <a:r>
              <a:rPr sz="1200" spc="1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and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research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laboratories</a:t>
            </a:r>
            <a:r>
              <a:rPr sz="1200" spc="1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share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most </a:t>
            </a:r>
            <a:r>
              <a:rPr sz="1200" dirty="0">
                <a:latin typeface="Times New Roman"/>
                <a:cs typeface="Times New Roman"/>
              </a:rPr>
              <a:t>recent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advancements</a:t>
            </a:r>
            <a:r>
              <a:rPr sz="1200" spc="2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fields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lang="en-US" sz="1200" spc="150" dirty="0">
                <a:latin typeface="Times New Roman"/>
                <a:cs typeface="Times New Roman"/>
              </a:rPr>
              <a:t>Physics </a:t>
            </a:r>
            <a:r>
              <a:rPr sz="1200" spc="-10" dirty="0">
                <a:latin typeface="Times New Roman"/>
                <a:cs typeface="Times New Roman"/>
              </a:rPr>
              <a:t>to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-60" dirty="0">
                <a:latin typeface="Times New Roman"/>
                <a:cs typeface="Times New Roman"/>
              </a:rPr>
              <a:t>participate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lang="en-US" sz="1200" spc="-5" dirty="0">
                <a:latin typeface="Times New Roman"/>
                <a:cs typeface="Times New Roman"/>
              </a:rPr>
              <a:t>Physics conference 2025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39745" y="2188033"/>
            <a:ext cx="5491480" cy="86868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849120">
              <a:lnSpc>
                <a:spcPct val="100000"/>
              </a:lnSpc>
              <a:spcBef>
                <a:spcPts val="215"/>
              </a:spcBef>
            </a:pP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SPINE</a:t>
            </a:r>
            <a:r>
              <a:rPr sz="1100" b="1" u="sng" spc="15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CONFERENCE</a:t>
            </a:r>
            <a:r>
              <a:rPr sz="1100" b="1" u="sng" spc="12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2025</a:t>
            </a:r>
            <a:r>
              <a:rPr sz="1100" b="1" u="sng" spc="-9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100" b="1" u="sng" spc="-7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100" b="1" u="sng" spc="-6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-1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L</a:t>
            </a:r>
            <a:r>
              <a:rPr sz="1100" b="1" u="sng" spc="-6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100" b="1" u="sng" spc="-7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spc="-1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1100" b="1" u="sng" spc="-8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100" b="1" u="sng" spc="-3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1100" b="1" u="sng" spc="32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1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1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1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1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1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Meet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academia</a:t>
            </a:r>
            <a:r>
              <a:rPr sz="1000" spc="3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industryvisionaries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toget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inspired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65" dirty="0">
                <a:latin typeface="Times New Roman"/>
                <a:cs typeface="Times New Roman"/>
              </a:rPr>
              <a:t>Expand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your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knowledge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find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solutionstoproblems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60" dirty="0">
                <a:latin typeface="Times New Roman"/>
                <a:cs typeface="Times New Roman"/>
              </a:rPr>
              <a:t>Knowledge,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benchmarking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and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offered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at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oneplace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45" dirty="0">
                <a:latin typeface="Times New Roman"/>
                <a:cs typeface="Times New Roman"/>
              </a:rPr>
              <a:t>Forge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connections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globalnetworking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07454" y="2448839"/>
            <a:ext cx="269938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20" dirty="0">
                <a:latin typeface="Times New Roman"/>
                <a:cs typeface="Times New Roman"/>
              </a:rPr>
              <a:t>Highlyorganized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and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structured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scientific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programs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45" dirty="0">
                <a:latin typeface="Times New Roman"/>
                <a:cs typeface="Times New Roman"/>
              </a:rPr>
              <a:t>Posterpresentationsand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world</a:t>
            </a:r>
            <a:r>
              <a:rPr sz="1000" spc="2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class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exhibitions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Meetwith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new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vendorsand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suppliers</a:t>
            </a:r>
            <a:endParaRPr sz="10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4258" y="3204210"/>
            <a:ext cx="653224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H</a:t>
            </a:r>
            <a:r>
              <a:rPr sz="11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1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W</a:t>
            </a:r>
            <a:r>
              <a:rPr sz="1100" b="1" spc="4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100" b="1" spc="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100" b="1" spc="-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N F</a:t>
            </a:r>
            <a:r>
              <a:rPr sz="11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1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1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100" b="1" spc="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125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1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 R</a:t>
            </a:r>
            <a:r>
              <a:rPr sz="1100" b="1" spc="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1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100" b="1" spc="4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C O</a:t>
            </a:r>
            <a:r>
              <a:rPr sz="1100" b="1" spc="-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1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1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 R</a:t>
            </a:r>
            <a:r>
              <a:rPr sz="11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100" b="1" spc="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1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100" b="1" spc="114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D</a:t>
            </a:r>
            <a:r>
              <a:rPr sz="1100" b="1" spc="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1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1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100" b="1" spc="-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100" b="1" spc="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100" b="1" spc="120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F</a:t>
            </a:r>
            <a:r>
              <a:rPr sz="1100" b="1" spc="-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100" b="1" spc="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100" b="1" spc="-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M</a:t>
            </a:r>
            <a:r>
              <a:rPr sz="1100" b="1" spc="484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100" b="1" spc="-114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1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H</a:t>
            </a:r>
            <a:r>
              <a:rPr sz="1100" b="1" spc="-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1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100" b="1" spc="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1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17820" y="3470147"/>
            <a:ext cx="2697480" cy="1027430"/>
          </a:xfrm>
          <a:custGeom>
            <a:avLst/>
            <a:gdLst/>
            <a:ahLst/>
            <a:cxnLst/>
            <a:rect l="l" t="t" r="r" b="b"/>
            <a:pathLst>
              <a:path w="2697479" h="1027429">
                <a:moveTo>
                  <a:pt x="14731" y="0"/>
                </a:moveTo>
                <a:lnTo>
                  <a:pt x="2696972" y="0"/>
                </a:lnTo>
              </a:path>
              <a:path w="2697479" h="1027429">
                <a:moveTo>
                  <a:pt x="0" y="1027049"/>
                </a:moveTo>
                <a:lnTo>
                  <a:pt x="2682239" y="1027049"/>
                </a:lnTo>
              </a:path>
            </a:pathLst>
          </a:custGeom>
          <a:ln w="12192">
            <a:solidFill>
              <a:srgbClr val="00A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539745" y="3487927"/>
            <a:ext cx="374904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2245" marR="5080" indent="-17018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b="1" spc="-10" dirty="0">
                <a:latin typeface="Times New Roman"/>
                <a:cs typeface="Times New Roman"/>
              </a:rPr>
              <a:t>3000+</a:t>
            </a:r>
            <a:r>
              <a:rPr sz="1050" b="1" spc="-30" dirty="0">
                <a:latin typeface="Times New Roman"/>
                <a:cs typeface="Times New Roman"/>
              </a:rPr>
              <a:t> </a:t>
            </a:r>
            <a:r>
              <a:rPr sz="1050" b="1" spc="-10" dirty="0">
                <a:latin typeface="Times New Roman"/>
                <a:cs typeface="Times New Roman"/>
              </a:rPr>
              <a:t>Conferences</a:t>
            </a:r>
            <a:r>
              <a:rPr sz="1050" b="1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across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35" dirty="0">
                <a:latin typeface="Times New Roman"/>
                <a:cs typeface="Times New Roman"/>
              </a:rPr>
              <a:t>globe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</a:t>
            </a:r>
            <a:r>
              <a:rPr sz="1050" spc="-120" dirty="0">
                <a:latin typeface="Times New Roman"/>
                <a:cs typeface="Times New Roman"/>
              </a:rPr>
              <a:t> </a:t>
            </a:r>
            <a:r>
              <a:rPr sz="1050" b="1" spc="-25" dirty="0">
                <a:latin typeface="Times New Roman"/>
                <a:cs typeface="Times New Roman"/>
              </a:rPr>
              <a:t>30+</a:t>
            </a:r>
            <a:r>
              <a:rPr sz="1050" b="1" spc="-125" dirty="0">
                <a:latin typeface="Times New Roman"/>
                <a:cs typeface="Times New Roman"/>
              </a:rPr>
              <a:t> </a:t>
            </a:r>
            <a:r>
              <a:rPr sz="1050" b="1" spc="-65" dirty="0">
                <a:latin typeface="Times New Roman"/>
                <a:cs typeface="Times New Roman"/>
              </a:rPr>
              <a:t>countries</a:t>
            </a:r>
            <a:r>
              <a:rPr sz="1050" b="1" spc="-85" dirty="0">
                <a:latin typeface="Times New Roman"/>
                <a:cs typeface="Times New Roman"/>
              </a:rPr>
              <a:t> </a:t>
            </a:r>
            <a:r>
              <a:rPr sz="1050" spc="-30" dirty="0">
                <a:latin typeface="Times New Roman"/>
                <a:cs typeface="Times New Roman"/>
              </a:rPr>
              <a:t>all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through</a:t>
            </a:r>
            <a:r>
              <a:rPr sz="1050" spc="8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the 	</a:t>
            </a:r>
            <a:r>
              <a:rPr sz="1050" spc="-20" dirty="0">
                <a:latin typeface="Times New Roman"/>
                <a:cs typeface="Times New Roman"/>
              </a:rPr>
              <a:t>year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2880" algn="l"/>
              </a:tabLst>
            </a:pPr>
            <a:r>
              <a:rPr sz="1050" dirty="0">
                <a:latin typeface="Times New Roman"/>
                <a:cs typeface="Times New Roman"/>
              </a:rPr>
              <a:t>Over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b="1" spc="-10" dirty="0">
                <a:latin typeface="Times New Roman"/>
                <a:cs typeface="Times New Roman"/>
              </a:rPr>
              <a:t>25</a:t>
            </a:r>
            <a:r>
              <a:rPr sz="1050" b="1" spc="-85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million+</a:t>
            </a:r>
            <a:r>
              <a:rPr sz="1050" b="1" spc="195" dirty="0">
                <a:latin typeface="Times New Roman"/>
                <a:cs typeface="Times New Roman"/>
              </a:rPr>
              <a:t> </a:t>
            </a:r>
            <a:r>
              <a:rPr sz="1050" b="1" spc="-10" dirty="0">
                <a:latin typeface="Times New Roman"/>
                <a:cs typeface="Times New Roman"/>
              </a:rPr>
              <a:t>visitors</a:t>
            </a:r>
            <a:r>
              <a:rPr sz="1050" spc="-10" dirty="0">
                <a:latin typeface="Times New Roman"/>
                <a:cs typeface="Times New Roman"/>
              </a:rPr>
              <a:t>and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b="1" spc="-40" dirty="0">
                <a:latin typeface="Times New Roman"/>
                <a:cs typeface="Times New Roman"/>
              </a:rPr>
              <a:t>20000+uniquevisitors</a:t>
            </a:r>
            <a:r>
              <a:rPr sz="1050" spc="-40" dirty="0">
                <a:latin typeface="Times New Roman"/>
                <a:cs typeface="Times New Roman"/>
              </a:rPr>
              <a:t>per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conference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2880" algn="l"/>
              </a:tabLst>
            </a:pPr>
            <a:r>
              <a:rPr sz="1050" spc="-60" dirty="0">
                <a:latin typeface="Times New Roman"/>
                <a:cs typeface="Times New Roman"/>
              </a:rPr>
              <a:t>Participationby</a:t>
            </a:r>
            <a:r>
              <a:rPr sz="1050" spc="-16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Stalwarts</a:t>
            </a:r>
            <a:r>
              <a:rPr sz="1050" dirty="0">
                <a:latin typeface="Times New Roman"/>
                <a:cs typeface="Times New Roman"/>
              </a:rPr>
              <a:t> from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40" dirty="0">
                <a:latin typeface="Times New Roman"/>
                <a:cs typeface="Times New Roman"/>
              </a:rPr>
              <a:t>various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international</a:t>
            </a:r>
            <a:r>
              <a:rPr sz="1050" spc="1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societies</a:t>
            </a:r>
            <a:endParaRPr sz="1050">
              <a:latin typeface="Times New Roman"/>
              <a:cs typeface="Times New Roman"/>
            </a:endParaRPr>
          </a:p>
          <a:p>
            <a:pPr marL="182880" indent="-17018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2880" algn="l"/>
              </a:tabLst>
            </a:pPr>
            <a:r>
              <a:rPr sz="1050" spc="-40" dirty="0">
                <a:latin typeface="Times New Roman"/>
                <a:cs typeface="Times New Roman"/>
              </a:rPr>
              <a:t>Internationallyrenowned</a:t>
            </a:r>
            <a:r>
              <a:rPr sz="1050" spc="2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speakers</a:t>
            </a:r>
            <a:r>
              <a:rPr sz="1050" spc="8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5" dirty="0">
                <a:latin typeface="Times New Roman"/>
                <a:cs typeface="Times New Roman"/>
              </a:rPr>
              <a:t>scientists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representation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62318" y="3487064"/>
            <a:ext cx="297116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55" dirty="0">
                <a:latin typeface="Times New Roman"/>
                <a:cs typeface="Times New Roman"/>
              </a:rPr>
              <a:t>Career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45" dirty="0">
                <a:latin typeface="Times New Roman"/>
                <a:cs typeface="Times New Roman"/>
              </a:rPr>
              <a:t>guidance </a:t>
            </a:r>
            <a:r>
              <a:rPr sz="1000" spc="-30" dirty="0">
                <a:latin typeface="Times New Roman"/>
                <a:cs typeface="Times New Roman"/>
              </a:rPr>
              <a:t>for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early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career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researchers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45" dirty="0">
                <a:latin typeface="Times New Roman"/>
                <a:cs typeface="Times New Roman"/>
              </a:rPr>
              <a:t>Interesting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310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deliberationsand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Perfect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platformfor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global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66745" y="4510795"/>
            <a:ext cx="8105775" cy="1661224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798195" algn="ctr">
              <a:lnSpc>
                <a:spcPct val="100000"/>
              </a:lnSpc>
              <a:spcBef>
                <a:spcPts val="325"/>
              </a:spcBef>
            </a:pPr>
            <a:r>
              <a:rPr sz="1100" b="1" spc="75" dirty="0">
                <a:solidFill>
                  <a:srgbClr val="003952"/>
                </a:solidFill>
                <a:latin typeface="Times New Roman"/>
                <a:cs typeface="Times New Roman"/>
              </a:rPr>
              <a:t>GO</a:t>
            </a:r>
            <a:r>
              <a:rPr sz="11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A</a:t>
            </a:r>
            <a:r>
              <a:rPr sz="1100" b="1" spc="-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003952"/>
                </a:solidFill>
                <a:latin typeface="Times New Roman"/>
                <a:cs typeface="Times New Roman"/>
              </a:rPr>
              <a:t>L</a:t>
            </a:r>
            <a:r>
              <a:rPr sz="11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1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100" dirty="0">
              <a:latin typeface="Times New Roman"/>
              <a:cs typeface="Times New Roman"/>
            </a:endParaRPr>
          </a:p>
          <a:p>
            <a:pPr marL="182880" indent="-170180">
              <a:lnSpc>
                <a:spcPct val="100000"/>
              </a:lnSpc>
              <a:spcBef>
                <a:spcPts val="220"/>
              </a:spcBef>
              <a:buFont typeface="Arial MT"/>
              <a:buChar char="•"/>
              <a:tabLst>
                <a:tab pos="182880" algn="l"/>
              </a:tabLst>
            </a:pPr>
            <a:r>
              <a:rPr sz="1050" spc="-10" dirty="0">
                <a:latin typeface="Times New Roman"/>
                <a:cs typeface="Times New Roman"/>
              </a:rPr>
              <a:t>The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434" dirty="0">
                <a:latin typeface="Times New Roman"/>
                <a:cs typeface="Times New Roman"/>
              </a:rPr>
              <a:t> </a:t>
            </a:r>
            <a:r>
              <a:rPr sz="1050" spc="-30" dirty="0">
                <a:latin typeface="Times New Roman"/>
                <a:cs typeface="Times New Roman"/>
              </a:rPr>
              <a:t>program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emphasizes</a:t>
            </a:r>
            <a:r>
              <a:rPr sz="1050" spc="225" dirty="0">
                <a:latin typeface="Times New Roman"/>
                <a:cs typeface="Times New Roman"/>
              </a:rPr>
              <a:t> </a:t>
            </a:r>
            <a:r>
              <a:rPr sz="1050" spc="-110" dirty="0">
                <a:latin typeface="Times New Roman"/>
                <a:cs typeface="Times New Roman"/>
              </a:rPr>
              <a:t>evidence-</a:t>
            </a:r>
            <a:r>
              <a:rPr sz="1050" dirty="0">
                <a:latin typeface="Times New Roman"/>
                <a:cs typeface="Times New Roman"/>
              </a:rPr>
              <a:t>based</a:t>
            </a:r>
            <a:r>
              <a:rPr sz="1050" spc="325" dirty="0">
                <a:latin typeface="Times New Roman"/>
                <a:cs typeface="Times New Roman"/>
              </a:rPr>
              <a:t> </a:t>
            </a:r>
            <a:r>
              <a:rPr sz="1050" spc="-65" dirty="0">
                <a:latin typeface="Times New Roman"/>
                <a:cs typeface="Times New Roman"/>
              </a:rPr>
              <a:t>practice,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educational</a:t>
            </a:r>
            <a:r>
              <a:rPr sz="1050" spc="-120" dirty="0">
                <a:latin typeface="Times New Roman"/>
                <a:cs typeface="Times New Roman"/>
              </a:rPr>
              <a:t> </a:t>
            </a:r>
            <a:r>
              <a:rPr sz="1050" spc="-65" dirty="0">
                <a:latin typeface="Times New Roman"/>
                <a:cs typeface="Times New Roman"/>
              </a:rPr>
              <a:t>innovation,</a:t>
            </a:r>
            <a:r>
              <a:rPr sz="1050" spc="-145" dirty="0">
                <a:latin typeface="Times New Roman"/>
                <a:cs typeface="Times New Roman"/>
              </a:rPr>
              <a:t> </a:t>
            </a:r>
            <a:r>
              <a:rPr sz="1050" spc="-65" dirty="0">
                <a:latin typeface="Times New Roman"/>
                <a:cs typeface="Times New Roman"/>
              </a:rPr>
              <a:t>practicalapplication,</a:t>
            </a:r>
            <a:r>
              <a:rPr sz="1050" spc="-1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peer</a:t>
            </a:r>
            <a:r>
              <a:rPr sz="1050" spc="9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peer</a:t>
            </a:r>
            <a:r>
              <a:rPr sz="1050" spc="9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networking</a:t>
            </a:r>
            <a:r>
              <a:rPr sz="1050" spc="409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114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collaboration.The</a:t>
            </a:r>
            <a:endParaRPr sz="1050" dirty="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goal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of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the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204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is</a:t>
            </a:r>
            <a:r>
              <a:rPr sz="1050" spc="-12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to</a:t>
            </a:r>
            <a:r>
              <a:rPr sz="1050" spc="-1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providea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transformative</a:t>
            </a:r>
            <a:r>
              <a:rPr sz="1050" spc="300" dirty="0">
                <a:latin typeface="Times New Roman"/>
                <a:cs typeface="Times New Roman"/>
              </a:rPr>
              <a:t> </a:t>
            </a:r>
            <a:r>
              <a:rPr sz="1050" spc="-65" dirty="0">
                <a:latin typeface="Times New Roman"/>
                <a:cs typeface="Times New Roman"/>
              </a:rPr>
              <a:t>professionaldevelopment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experience.</a:t>
            </a:r>
            <a:endParaRPr sz="1050" dirty="0">
              <a:latin typeface="Times New Roman"/>
              <a:cs typeface="Times New Roman"/>
            </a:endParaRPr>
          </a:p>
          <a:p>
            <a:pPr marL="182245" marR="717550" indent="-170180">
              <a:lnSpc>
                <a:spcPct val="107600"/>
              </a:lnSpc>
              <a:spcBef>
                <a:spcPts val="305"/>
              </a:spcBef>
              <a:buFont typeface="Arial MT"/>
              <a:buChar char="•"/>
              <a:tabLst>
                <a:tab pos="184785" algn="l"/>
              </a:tabLst>
            </a:pPr>
            <a:r>
              <a:rPr sz="1050" spc="-75" dirty="0">
                <a:latin typeface="Times New Roman"/>
                <a:cs typeface="Times New Roman"/>
              </a:rPr>
              <a:t>Bringing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0" dirty="0">
                <a:latin typeface="Times New Roman"/>
                <a:cs typeface="Times New Roman"/>
              </a:rPr>
              <a:t>together</a:t>
            </a:r>
            <a:r>
              <a:rPr sz="1050" spc="-120" dirty="0">
                <a:latin typeface="Times New Roman"/>
                <a:cs typeface="Times New Roman"/>
              </a:rPr>
              <a:t> </a:t>
            </a:r>
            <a:r>
              <a:rPr sz="1050" spc="-30" dirty="0">
                <a:latin typeface="Times New Roman"/>
                <a:cs typeface="Times New Roman"/>
              </a:rPr>
              <a:t>the</a:t>
            </a:r>
            <a:r>
              <a:rPr sz="1050" spc="-110" dirty="0">
                <a:latin typeface="Times New Roman"/>
                <a:cs typeface="Times New Roman"/>
              </a:rPr>
              <a:t> </a:t>
            </a:r>
            <a:r>
              <a:rPr sz="1050" spc="-45" dirty="0">
                <a:latin typeface="Times New Roman"/>
                <a:cs typeface="Times New Roman"/>
              </a:rPr>
              <a:t>world’s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30" dirty="0">
                <a:latin typeface="Times New Roman"/>
                <a:cs typeface="Times New Roman"/>
              </a:rPr>
              <a:t>scientific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50" dirty="0">
                <a:latin typeface="Times New Roman"/>
                <a:cs typeface="Times New Roman"/>
              </a:rPr>
              <a:t>experts</a:t>
            </a:r>
            <a:r>
              <a:rPr sz="1050" spc="-1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catalyze</a:t>
            </a:r>
            <a:r>
              <a:rPr sz="1050" spc="1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advance</a:t>
            </a:r>
            <a:r>
              <a:rPr sz="1050" spc="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scientific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knowledge</a:t>
            </a:r>
            <a:r>
              <a:rPr sz="1050" spc="1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about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Spine</a:t>
            </a:r>
            <a:r>
              <a:rPr sz="1050" spc="27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measures</a:t>
            </a:r>
            <a:r>
              <a:rPr sz="1050" spc="145" dirty="0">
                <a:latin typeface="Times New Roman"/>
                <a:cs typeface="Times New Roman"/>
              </a:rPr>
              <a:t> </a:t>
            </a:r>
            <a:r>
              <a:rPr sz="1050" spc="-35" dirty="0">
                <a:latin typeface="Times New Roman"/>
                <a:cs typeface="Times New Roman"/>
              </a:rPr>
              <a:t>present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the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most</a:t>
            </a:r>
            <a:r>
              <a:rPr sz="1050" spc="22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recent 	</a:t>
            </a:r>
            <a:r>
              <a:rPr sz="1050" spc="-65" dirty="0">
                <a:latin typeface="Times New Roman"/>
                <a:cs typeface="Times New Roman"/>
              </a:rPr>
              <a:t>research</a:t>
            </a:r>
            <a:r>
              <a:rPr sz="1050" spc="-9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findings,</a:t>
            </a:r>
            <a:r>
              <a:rPr sz="1050" spc="7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55" dirty="0">
                <a:latin typeface="Times New Roman"/>
                <a:cs typeface="Times New Roman"/>
              </a:rPr>
              <a:t>promote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enhance</a:t>
            </a:r>
            <a:r>
              <a:rPr sz="1050" spc="15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scientific</a:t>
            </a:r>
            <a:r>
              <a:rPr sz="1050" spc="9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collaborations</a:t>
            </a:r>
            <a:r>
              <a:rPr sz="1050" spc="-8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around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the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world.</a:t>
            </a:r>
            <a:endParaRPr sz="1050" dirty="0">
              <a:latin typeface="Times New Roman"/>
              <a:cs typeface="Times New Roman"/>
            </a:endParaRPr>
          </a:p>
          <a:p>
            <a:pPr marL="182245" marR="5080" indent="-170180">
              <a:lnSpc>
                <a:spcPct val="108600"/>
              </a:lnSpc>
              <a:buFont typeface="Arial MT"/>
              <a:buChar char="•"/>
              <a:tabLst>
                <a:tab pos="184785" algn="l"/>
              </a:tabLst>
            </a:pPr>
            <a:r>
              <a:rPr sz="1050" spc="-35" dirty="0">
                <a:latin typeface="Times New Roman"/>
                <a:cs typeface="Times New Roman"/>
              </a:rPr>
              <a:t>Bringingtogether</a:t>
            </a:r>
            <a:r>
              <a:rPr sz="1050" spc="140" dirty="0">
                <a:latin typeface="Times New Roman"/>
                <a:cs typeface="Times New Roman"/>
              </a:rPr>
              <a:t> </a:t>
            </a:r>
            <a:r>
              <a:rPr sz="1050" spc="-75" dirty="0">
                <a:latin typeface="Times New Roman"/>
                <a:cs typeface="Times New Roman"/>
              </a:rPr>
              <a:t>community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spc="-65" dirty="0">
                <a:latin typeface="Times New Roman"/>
                <a:cs typeface="Times New Roman"/>
              </a:rPr>
              <a:t>leaders,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spc="-55" dirty="0">
                <a:latin typeface="Times New Roman"/>
                <a:cs typeface="Times New Roman"/>
              </a:rPr>
              <a:t>scientists,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6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policy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leaders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5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promote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enhance</a:t>
            </a:r>
            <a:r>
              <a:rPr sz="1050" spc="315" dirty="0">
                <a:latin typeface="Times New Roman"/>
                <a:cs typeface="Times New Roman"/>
              </a:rPr>
              <a:t> </a:t>
            </a:r>
            <a:r>
              <a:rPr sz="1050" spc="-60" dirty="0">
                <a:latin typeface="Times New Roman"/>
                <a:cs typeface="Times New Roman"/>
              </a:rPr>
              <a:t>programmatic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60" dirty="0">
                <a:latin typeface="Times New Roman"/>
                <a:cs typeface="Times New Roman"/>
              </a:rPr>
              <a:t>collaborationsto</a:t>
            </a:r>
            <a:r>
              <a:rPr sz="1050" spc="-114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more</a:t>
            </a:r>
            <a:r>
              <a:rPr sz="1050" spc="1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effectively</a:t>
            </a:r>
            <a:r>
              <a:rPr sz="1050" spc="23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address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regional, 	national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35" dirty="0">
                <a:latin typeface="Times New Roman"/>
                <a:cs typeface="Times New Roman"/>
              </a:rPr>
              <a:t>and</a:t>
            </a:r>
            <a:r>
              <a:rPr sz="1050" spc="-114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local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spc="-40" dirty="0">
                <a:latin typeface="Times New Roman"/>
                <a:cs typeface="Times New Roman"/>
              </a:rPr>
              <a:t>responsesto</a:t>
            </a:r>
            <a:r>
              <a:rPr sz="1050" spc="-145" dirty="0">
                <a:latin typeface="Times New Roman"/>
                <a:cs typeface="Times New Roman"/>
              </a:rPr>
              <a:t> </a:t>
            </a:r>
            <a:r>
              <a:rPr sz="1050" spc="-40" dirty="0">
                <a:latin typeface="Times New Roman"/>
                <a:cs typeface="Times New Roman"/>
              </a:rPr>
              <a:t>elderly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population</a:t>
            </a:r>
            <a:r>
              <a:rPr sz="1050" spc="18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around</a:t>
            </a:r>
            <a:r>
              <a:rPr sz="1050" spc="15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the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world</a:t>
            </a:r>
            <a:r>
              <a:rPr sz="1050" spc="1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overcome</a:t>
            </a:r>
            <a:r>
              <a:rPr sz="1050" spc="165" dirty="0">
                <a:latin typeface="Times New Roman"/>
                <a:cs typeface="Times New Roman"/>
              </a:rPr>
              <a:t> </a:t>
            </a:r>
            <a:r>
              <a:rPr sz="1050" spc="-40" dirty="0">
                <a:latin typeface="Times New Roman"/>
                <a:cs typeface="Times New Roman"/>
              </a:rPr>
              <a:t>barriers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hat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limit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access</a:t>
            </a:r>
            <a:r>
              <a:rPr sz="1050" spc="7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to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care</a:t>
            </a:r>
            <a:r>
              <a:rPr sz="1050" spc="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services.</a:t>
            </a:r>
            <a:r>
              <a:rPr lang="en-US" sz="1050" spc="-10" dirty="0">
                <a:latin typeface="Times New Roman"/>
                <a:cs typeface="Times New Roman"/>
              </a:rPr>
              <a:t>                        </a:t>
            </a:r>
            <a:endParaRPr sz="10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r>
              <a:rPr lang="en-GB" sz="1050" dirty="0">
                <a:latin typeface="Times New Roman"/>
                <a:cs typeface="Times New Roman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https://physics.physicsmeeting.com/</a:t>
            </a: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89736" y="830249"/>
            <a:ext cx="10843260" cy="5557520"/>
            <a:chOff x="789736" y="830249"/>
            <a:chExt cx="10843260" cy="555752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736" y="839647"/>
              <a:ext cx="1345819" cy="554786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31219" y="830249"/>
              <a:ext cx="101739" cy="555726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180437" y="4191187"/>
            <a:ext cx="250190" cy="971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80437" y="1906458"/>
            <a:ext cx="250190" cy="203136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98326" y="908558"/>
            <a:ext cx="167639" cy="540105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45207" y="812291"/>
              <a:ext cx="9288780" cy="5379720"/>
            </a:xfrm>
            <a:custGeom>
              <a:avLst/>
              <a:gdLst/>
              <a:ahLst/>
              <a:cxnLst/>
              <a:rect l="l" t="t" r="r" b="b"/>
              <a:pathLst>
                <a:path w="9288780" h="5379720">
                  <a:moveTo>
                    <a:pt x="9288653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9288653" y="5379466"/>
                  </a:lnTo>
                  <a:lnTo>
                    <a:pt x="9288653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0851" y="365759"/>
              <a:ext cx="2302764" cy="25603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4755" y="812291"/>
              <a:ext cx="1330452" cy="53781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17820" y="1184147"/>
              <a:ext cx="2731135" cy="2018030"/>
            </a:xfrm>
            <a:custGeom>
              <a:avLst/>
              <a:gdLst/>
              <a:ahLst/>
              <a:cxnLst/>
              <a:rect l="l" t="t" r="r" b="b"/>
              <a:pathLst>
                <a:path w="2731134" h="2018030">
                  <a:moveTo>
                    <a:pt x="0" y="0"/>
                  </a:moveTo>
                  <a:lnTo>
                    <a:pt x="2682112" y="0"/>
                  </a:lnTo>
                </a:path>
                <a:path w="2731134" h="2018030">
                  <a:moveTo>
                    <a:pt x="48513" y="771905"/>
                  </a:moveTo>
                  <a:lnTo>
                    <a:pt x="2730627" y="771905"/>
                  </a:lnTo>
                </a:path>
                <a:path w="2731134" h="2018030">
                  <a:moveTo>
                    <a:pt x="3809" y="2017522"/>
                  </a:moveTo>
                  <a:lnTo>
                    <a:pt x="2685923" y="2017522"/>
                  </a:lnTo>
                </a:path>
              </a:pathLst>
            </a:custGeom>
            <a:ln w="12192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215" y="3906011"/>
              <a:ext cx="490727" cy="24536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285745" y="824835"/>
            <a:ext cx="8853170" cy="3578928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80340" algn="ctr">
              <a:lnSpc>
                <a:spcPct val="100000"/>
              </a:lnSpc>
              <a:spcBef>
                <a:spcPts val="760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G OAL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 marL="359410">
              <a:lnSpc>
                <a:spcPct val="100000"/>
              </a:lnSpc>
              <a:spcBef>
                <a:spcPts val="585"/>
              </a:spcBef>
            </a:pPr>
            <a:r>
              <a:rPr sz="1050" spc="-40" dirty="0">
                <a:latin typeface="Times New Roman"/>
                <a:cs typeface="Times New Roman"/>
              </a:rPr>
              <a:t>After</a:t>
            </a:r>
            <a:r>
              <a:rPr sz="1050" spc="-110" dirty="0">
                <a:latin typeface="Times New Roman"/>
                <a:cs typeface="Times New Roman"/>
              </a:rPr>
              <a:t> </a:t>
            </a:r>
            <a:r>
              <a:rPr sz="1050" spc="-45" dirty="0">
                <a:latin typeface="Times New Roman"/>
                <a:cs typeface="Times New Roman"/>
              </a:rPr>
              <a:t>participating</a:t>
            </a:r>
            <a:r>
              <a:rPr sz="1050" spc="-114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in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this</a:t>
            </a:r>
            <a:r>
              <a:rPr sz="1050" spc="5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meeting,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attendees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should</a:t>
            </a:r>
            <a:r>
              <a:rPr sz="1050" spc="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able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spc="-25" dirty="0">
                <a:latin typeface="Times New Roman"/>
                <a:cs typeface="Times New Roman"/>
              </a:rPr>
              <a:t>to</a:t>
            </a:r>
            <a:endParaRPr sz="1050" dirty="0">
              <a:latin typeface="Times New Roman"/>
              <a:cs typeface="Times New Roman"/>
            </a:endParaRPr>
          </a:p>
          <a:p>
            <a:pPr marL="53149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531495" algn="l"/>
              </a:tabLst>
            </a:pPr>
            <a:r>
              <a:rPr sz="1000" dirty="0">
                <a:latin typeface="Times New Roman"/>
                <a:cs typeface="Times New Roman"/>
              </a:rPr>
              <a:t>Discuss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70" dirty="0">
                <a:latin typeface="Times New Roman"/>
                <a:cs typeface="Times New Roman"/>
              </a:rPr>
              <a:t>emerging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issues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in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thefieldof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Spine</a:t>
            </a:r>
            <a:endParaRPr sz="1000" dirty="0">
              <a:latin typeface="Times New Roman"/>
              <a:cs typeface="Times New Roman"/>
            </a:endParaRPr>
          </a:p>
          <a:p>
            <a:pPr marL="561975" indent="-2038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561975" algn="l"/>
              </a:tabLst>
            </a:pPr>
            <a:r>
              <a:rPr sz="1000" spc="-35" dirty="0">
                <a:latin typeface="Times New Roman"/>
                <a:cs typeface="Times New Roman"/>
              </a:rPr>
              <a:t>Discuss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and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apply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recent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research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findings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related</a:t>
            </a:r>
            <a:r>
              <a:rPr sz="1000" spc="-8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to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Spine</a:t>
            </a:r>
            <a:endParaRPr sz="1000" dirty="0">
              <a:latin typeface="Times New Roman"/>
              <a:cs typeface="Times New Roman"/>
            </a:endParaRPr>
          </a:p>
          <a:p>
            <a:pPr marL="66675" algn="ctr">
              <a:lnSpc>
                <a:spcPct val="100000"/>
              </a:lnSpc>
              <a:spcBef>
                <a:spcPts val="495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WHO</a:t>
            </a:r>
            <a:r>
              <a:rPr sz="1200" b="1" spc="-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200" b="1" spc="-6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H</a:t>
            </a:r>
            <a:r>
              <a:rPr sz="1200" b="1" spc="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LD</a:t>
            </a:r>
            <a:r>
              <a:rPr sz="1200" b="1" spc="3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AT</a:t>
            </a:r>
            <a:r>
              <a:rPr sz="1200" b="1" spc="-1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  <a:p>
            <a:pPr marL="21590" marR="5080" algn="just">
              <a:lnSpc>
                <a:spcPct val="106000"/>
              </a:lnSpc>
              <a:spcBef>
                <a:spcPts val="690"/>
              </a:spcBef>
            </a:pPr>
            <a:r>
              <a:rPr lang="en-US" sz="1000" b="1" spc="40" dirty="0">
                <a:latin typeface="Times New Roman"/>
                <a:cs typeface="Times New Roman"/>
              </a:rPr>
              <a:t>Physics ,</a:t>
            </a:r>
            <a:r>
              <a:rPr sz="1000" b="1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Conferences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exclusively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designed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exclusively</a:t>
            </a:r>
            <a:r>
              <a:rPr sz="1000" dirty="0">
                <a:latin typeface="Times New Roman"/>
                <a:cs typeface="Times New Roman"/>
              </a:rPr>
              <a:t> designed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point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corporate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make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stage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trading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data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155" dirty="0">
                <a:latin typeface="Times New Roman"/>
                <a:cs typeface="Times New Roman"/>
              </a:rPr>
              <a:t>  </a:t>
            </a:r>
            <a:r>
              <a:rPr sz="1000" spc="-10" dirty="0">
                <a:latin typeface="Times New Roman"/>
                <a:cs typeface="Times New Roman"/>
              </a:rPr>
              <a:t>innovative </a:t>
            </a:r>
            <a:r>
              <a:rPr sz="1000" dirty="0">
                <a:latin typeface="Times New Roman"/>
                <a:cs typeface="Times New Roman"/>
              </a:rPr>
              <a:t>advancements,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new</a:t>
            </a:r>
            <a:r>
              <a:rPr sz="1000" spc="260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logical</a:t>
            </a:r>
            <a:r>
              <a:rPr sz="1000" spc="260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modernization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viability</a:t>
            </a:r>
            <a:r>
              <a:rPr sz="1000" spc="260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260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different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administrative</a:t>
            </a:r>
            <a:r>
              <a:rPr sz="1000" spc="270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projects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sz="1000" dirty="0">
                <a:latin typeface="Times New Roman"/>
                <a:cs typeface="Times New Roman"/>
              </a:rPr>
              <a:t>towards</a:t>
            </a:r>
            <a:r>
              <a:rPr sz="1000" spc="265" dirty="0">
                <a:latin typeface="Times New Roman"/>
                <a:cs typeface="Times New Roman"/>
              </a:rPr>
              <a:t>  </a:t>
            </a:r>
            <a:r>
              <a:rPr lang="en-US" sz="1000" spc="265" dirty="0">
                <a:latin typeface="Times New Roman"/>
                <a:cs typeface="Times New Roman"/>
              </a:rPr>
              <a:t>Physics conference </a:t>
            </a:r>
            <a:r>
              <a:rPr sz="1000" b="1" dirty="0">
                <a:latin typeface="Times New Roman"/>
                <a:cs typeface="Times New Roman"/>
              </a:rPr>
              <a:t>-</a:t>
            </a:r>
            <a:r>
              <a:rPr sz="1000" b="1" spc="27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2025.</a:t>
            </a:r>
            <a:r>
              <a:rPr sz="1000" b="1" spc="2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This </a:t>
            </a:r>
            <a:r>
              <a:rPr sz="1000" dirty="0">
                <a:latin typeface="Times New Roman"/>
                <a:cs typeface="Times New Roman"/>
              </a:rPr>
              <a:t>meeting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likewise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centers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around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wide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assortment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momentum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look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into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sanitation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wellbeing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have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both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useful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pernicious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impacts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security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nature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nourishments,</a:t>
            </a:r>
            <a:r>
              <a:rPr sz="1000" spc="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Spine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are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alongthese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lines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worry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of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general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wellbeing.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AB</a:t>
            </a:r>
            <a:r>
              <a:rPr sz="1200" b="1" spc="-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47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H</a:t>
            </a:r>
            <a:r>
              <a:rPr sz="12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r>
              <a:rPr sz="1200" b="1" spc="-1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9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G</a:t>
            </a:r>
            <a:r>
              <a:rPr sz="1200" b="1" spc="135" dirty="0">
                <a:solidFill>
                  <a:srgbClr val="003952"/>
                </a:solidFill>
                <a:latin typeface="Times New Roman"/>
                <a:cs typeface="Times New Roman"/>
              </a:rPr>
              <a:t> 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R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GAN</a:t>
            </a:r>
            <a:r>
              <a:rPr sz="1200" b="1" spc="-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ZAT</a:t>
            </a:r>
            <a:r>
              <a:rPr sz="1200" b="1" spc="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2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  <a:p>
            <a:pPr marL="12700" marR="18415" algn="just">
              <a:lnSpc>
                <a:spcPct val="109000"/>
              </a:lnSpc>
              <a:spcBef>
                <a:spcPts val="10"/>
              </a:spcBef>
            </a:pPr>
            <a:r>
              <a:rPr sz="1000" dirty="0">
                <a:latin typeface="Times New Roman"/>
                <a:cs typeface="Times New Roman"/>
              </a:rPr>
              <a:t>Conference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Series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world’s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leading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specialist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organizing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Academic,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Business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conferences,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meetings,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symposiums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exhibitions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different </a:t>
            </a:r>
            <a:r>
              <a:rPr sz="1000" dirty="0">
                <a:latin typeface="Times New Roman"/>
                <a:cs typeface="Times New Roman"/>
              </a:rPr>
              <a:t>verticals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horizontals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like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Medical,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Pharma,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Engineering,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Science,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Technology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Business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promote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scientific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research.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Every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year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host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than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b="1" spc="-10" dirty="0">
                <a:latin typeface="Times New Roman"/>
                <a:cs typeface="Times New Roman"/>
              </a:rPr>
              <a:t>3000+ </a:t>
            </a:r>
            <a:r>
              <a:rPr sz="1000" b="1" dirty="0">
                <a:latin typeface="Times New Roman"/>
                <a:cs typeface="Times New Roman"/>
              </a:rPr>
              <a:t>global</a:t>
            </a:r>
            <a:r>
              <a:rPr sz="1000" b="1" spc="2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events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inclusive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2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Conferences</a:t>
            </a:r>
            <a:r>
              <a:rPr sz="1000" b="1" spc="2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2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Symposiums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2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Workshops</a:t>
            </a:r>
            <a:r>
              <a:rPr sz="1000" b="1" spc="2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in</a:t>
            </a:r>
            <a:r>
              <a:rPr sz="1000" b="1" spc="2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USA,</a:t>
            </a:r>
            <a:r>
              <a:rPr sz="1000" b="1" spc="21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Europe,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Middle</a:t>
            </a:r>
            <a:r>
              <a:rPr sz="1000" b="1" spc="2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East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and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Asia</a:t>
            </a:r>
            <a:r>
              <a:rPr sz="1000" b="1" spc="2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generous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support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cooperation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from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30000</a:t>
            </a:r>
            <a:r>
              <a:rPr sz="1000" b="1" spc="11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+</a:t>
            </a:r>
            <a:r>
              <a:rPr sz="1000" b="1" spc="11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Editorial</a:t>
            </a:r>
            <a:r>
              <a:rPr sz="1000" b="1" spc="9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Board</a:t>
            </a:r>
            <a:r>
              <a:rPr sz="1000" b="1" spc="10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Members,</a:t>
            </a:r>
            <a:r>
              <a:rPr sz="1000" b="1" spc="114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Scientific</a:t>
            </a:r>
            <a:r>
              <a:rPr sz="1000" b="1" spc="10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Societies</a:t>
            </a:r>
            <a:r>
              <a:rPr sz="1000" dirty="0">
                <a:latin typeface="Times New Roman"/>
                <a:cs typeface="Times New Roman"/>
              </a:rPr>
              <a:t>.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All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proceedings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special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issues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our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b="1" spc="-20" dirty="0">
                <a:latin typeface="Times New Roman"/>
                <a:cs typeface="Times New Roman"/>
              </a:rPr>
              <a:t>700+ </a:t>
            </a:r>
            <a:r>
              <a:rPr sz="1000" b="1" dirty="0">
                <a:latin typeface="Times New Roman"/>
                <a:cs typeface="Times New Roman"/>
              </a:rPr>
              <a:t>Open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Access</a:t>
            </a:r>
            <a:r>
              <a:rPr sz="1000" b="1" spc="365" dirty="0">
                <a:latin typeface="Times New Roman"/>
                <a:cs typeface="Times New Roman"/>
              </a:rPr>
              <a:t> </a:t>
            </a:r>
            <a:r>
              <a:rPr sz="1000" b="1" spc="-55" dirty="0">
                <a:latin typeface="Times New Roman"/>
                <a:cs typeface="Times New Roman"/>
              </a:rPr>
              <a:t>InternationalJournals</a:t>
            </a:r>
            <a:r>
              <a:rPr sz="1000" b="1" spc="-80" dirty="0">
                <a:latin typeface="Times New Roman"/>
                <a:cs typeface="Times New Roman"/>
              </a:rPr>
              <a:t> </a:t>
            </a:r>
            <a:r>
              <a:rPr sz="1000" b="1" spc="-25" dirty="0">
                <a:latin typeface="Times New Roman"/>
                <a:cs typeface="Times New Roman"/>
              </a:rPr>
              <a:t>with</a:t>
            </a:r>
            <a:r>
              <a:rPr sz="1000" b="1" spc="-6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the</a:t>
            </a:r>
            <a:r>
              <a:rPr sz="1000" b="1" spc="19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DOI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provided</a:t>
            </a:r>
            <a:r>
              <a:rPr sz="1000" spc="-1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by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R="142875" algn="ct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PART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PAT</a:t>
            </a:r>
            <a:r>
              <a:rPr sz="1200" b="1" spc="-2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4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 PT</a:t>
            </a:r>
            <a:r>
              <a:rPr sz="1200" b="1" spc="5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89952" y="764286"/>
            <a:ext cx="10747375" cy="5427980"/>
            <a:chOff x="689952" y="764286"/>
            <a:chExt cx="10747375" cy="5427980"/>
          </a:xfrm>
        </p:grpSpPr>
        <p:sp>
          <p:nvSpPr>
            <p:cNvPr id="10" name="object 10"/>
            <p:cNvSpPr/>
            <p:nvPr/>
          </p:nvSpPr>
          <p:spPr>
            <a:xfrm>
              <a:off x="5394578" y="4470653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192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36654" y="779475"/>
              <a:ext cx="100582" cy="53888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9952" y="764286"/>
              <a:ext cx="1351788" cy="5427726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526029" y="4448073"/>
            <a:ext cx="3721100" cy="11703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55" dirty="0">
                <a:latin typeface="Times New Roman"/>
                <a:cs typeface="Times New Roman"/>
              </a:rPr>
              <a:t>Speaker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(special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70" dirty="0">
                <a:latin typeface="Times New Roman"/>
                <a:cs typeface="Times New Roman"/>
              </a:rPr>
              <a:t>session):45-</a:t>
            </a:r>
            <a:r>
              <a:rPr sz="1000" spc="-10" dirty="0">
                <a:latin typeface="Times New Roman"/>
                <a:cs typeface="Times New Roman"/>
              </a:rPr>
              <a:t>50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minutes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than </a:t>
            </a:r>
            <a:r>
              <a:rPr sz="1000" spc="-10" dirty="0">
                <a:latin typeface="Times New Roman"/>
                <a:cs typeface="Times New Roman"/>
              </a:rPr>
              <a:t>1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55" dirty="0">
                <a:latin typeface="Times New Roman"/>
                <a:cs typeface="Times New Roman"/>
              </a:rPr>
              <a:t>Speaker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85" dirty="0">
                <a:latin typeface="Times New Roman"/>
                <a:cs typeface="Times New Roman"/>
              </a:rPr>
              <a:t>(symposium):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more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than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45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minutes</a:t>
            </a:r>
            <a:r>
              <a:rPr sz="1000" spc="3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(more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than</a:t>
            </a:r>
            <a:r>
              <a:rPr sz="1000" spc="-1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1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can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present)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spc="-65" dirty="0">
                <a:latin typeface="Times New Roman"/>
                <a:cs typeface="Times New Roman"/>
              </a:rPr>
              <a:t>Delegate(onlyregistration):</a:t>
            </a:r>
            <a:r>
              <a:rPr sz="1000" spc="-1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will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have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25" dirty="0">
                <a:latin typeface="Times New Roman"/>
                <a:cs typeface="Times New Roman"/>
              </a:rPr>
              <a:t> all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sessionswith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all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the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45" dirty="0">
                <a:latin typeface="Times New Roman"/>
                <a:cs typeface="Times New Roman"/>
              </a:rPr>
              <a:t>benefits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40" dirty="0">
                <a:latin typeface="Times New Roman"/>
                <a:cs typeface="Times New Roman"/>
              </a:rPr>
              <a:t>Poster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presenter: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poster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and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enjoythe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benefits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delegate</a:t>
            </a:r>
            <a:endParaRPr sz="100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Remote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Times New Roman"/>
                <a:cs typeface="Times New Roman"/>
              </a:rPr>
              <a:t>attendance: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can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participate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via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video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presentation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75" dirty="0">
                <a:latin typeface="Times New Roman"/>
                <a:cs typeface="Times New Roman"/>
              </a:rPr>
              <a:t>e-</a:t>
            </a:r>
            <a:r>
              <a:rPr sz="1000" spc="-10" dirty="0">
                <a:latin typeface="Times New Roman"/>
                <a:cs typeface="Times New Roman"/>
              </a:rPr>
              <a:t>poster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04152" y="4478807"/>
            <a:ext cx="3246120" cy="358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35" dirty="0">
                <a:latin typeface="Times New Roman"/>
                <a:cs typeface="Times New Roman"/>
              </a:rPr>
              <a:t>Exhibitor:</a:t>
            </a:r>
            <a:r>
              <a:rPr sz="1000" spc="-10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can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exhibit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his/her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company’s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productsby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booking exhibitor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boothsofdifferent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sizes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04152" y="4911623"/>
            <a:ext cx="3710940" cy="1043234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84785" indent="-172085">
              <a:lnSpc>
                <a:spcPct val="100000"/>
              </a:lnSpc>
              <a:spcBef>
                <a:spcPts val="1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40" dirty="0">
                <a:latin typeface="Times New Roman"/>
                <a:cs typeface="Times New Roman"/>
              </a:rPr>
              <a:t>Media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partner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10" dirty="0">
                <a:latin typeface="Times New Roman"/>
                <a:cs typeface="Times New Roman"/>
              </a:rPr>
              <a:t>Sponsor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spc="-10" dirty="0">
                <a:latin typeface="Times New Roman"/>
                <a:cs typeface="Times New Roman"/>
              </a:rPr>
              <a:t>Collaborator</a:t>
            </a:r>
            <a:endParaRPr sz="1000" dirty="0">
              <a:latin typeface="Times New Roman"/>
              <a:cs typeface="Times New Roman"/>
            </a:endParaRPr>
          </a:p>
          <a:p>
            <a:pPr marL="184785" indent="-17208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</a:tabLst>
            </a:pPr>
            <a:r>
              <a:rPr sz="1000" dirty="0">
                <a:latin typeface="Times New Roman"/>
                <a:cs typeface="Times New Roman"/>
              </a:rPr>
              <a:t>Formore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detailsabouteach</a:t>
            </a:r>
            <a:r>
              <a:rPr sz="1000" dirty="0">
                <a:latin typeface="Times New Roman"/>
                <a:cs typeface="Times New Roman"/>
              </a:rPr>
              <a:t> mode,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kindly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contact:</a:t>
            </a:r>
            <a:endParaRPr sz="1000" dirty="0"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  <a:spcBef>
                <a:spcPts val="110"/>
              </a:spcBef>
            </a:pPr>
            <a:r>
              <a:rPr sz="10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7"/>
              </a:rPr>
              <a:t> </a:t>
            </a:r>
            <a:r>
              <a:rPr lang="en-GB" sz="1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8"/>
              </a:rPr>
              <a:t>https://diabeticnutrition.conferenceseries.com/</a:t>
            </a:r>
            <a:endParaRPr lang="en-GB" sz="1000" u="sng" spc="-10" dirty="0">
              <a:uFill>
                <a:solidFill>
                  <a:srgbClr val="000000"/>
                </a:solidFill>
              </a:uFill>
              <a:latin typeface="Times New Roman"/>
              <a:cs typeface="Times New Roman"/>
            </a:endParaRPr>
          </a:p>
          <a:p>
            <a:pPr marL="184150">
              <a:lnSpc>
                <a:spcPct val="100000"/>
              </a:lnSpc>
              <a:spcBef>
                <a:spcPts val="110"/>
              </a:spcBef>
            </a:pPr>
            <a:r>
              <a:rPr lang="en-GB" sz="1200" spc="-60" dirty="0">
                <a:latin typeface="Times New Roman"/>
                <a:cs typeface="Times New Roman"/>
              </a:rPr>
              <a:t>https://diabeticnutrition.conferenceseries.com/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1923" y="4011102"/>
            <a:ext cx="250190" cy="9715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U </a:t>
            </a:r>
            <a:r>
              <a:rPr sz="16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31923" y="1727896"/>
            <a:ext cx="250190" cy="202818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49228" y="746759"/>
            <a:ext cx="156972" cy="53797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18087"/>
            <a:ext cx="12039600" cy="6780530"/>
            <a:chOff x="0" y="0"/>
            <a:chExt cx="12039600" cy="6780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039600" cy="67802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35175" y="689305"/>
              <a:ext cx="4536440" cy="5923915"/>
            </a:xfrm>
            <a:custGeom>
              <a:avLst/>
              <a:gdLst/>
              <a:ahLst/>
              <a:cxnLst/>
              <a:rect l="l" t="t" r="r" b="b"/>
              <a:pathLst>
                <a:path w="4536440" h="5923915">
                  <a:moveTo>
                    <a:pt x="4536440" y="0"/>
                  </a:moveTo>
                  <a:lnTo>
                    <a:pt x="0" y="0"/>
                  </a:lnTo>
                  <a:lnTo>
                    <a:pt x="0" y="5923534"/>
                  </a:lnTo>
                  <a:lnTo>
                    <a:pt x="4536440" y="5923534"/>
                  </a:lnTo>
                  <a:lnTo>
                    <a:pt x="453644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740" y="227075"/>
              <a:ext cx="2301240" cy="2545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037831" y="710183"/>
              <a:ext cx="4532630" cy="5887720"/>
            </a:xfrm>
            <a:custGeom>
              <a:avLst/>
              <a:gdLst/>
              <a:ahLst/>
              <a:cxnLst/>
              <a:rect l="l" t="t" r="r" b="b"/>
              <a:pathLst>
                <a:path w="4532630" h="5887720">
                  <a:moveTo>
                    <a:pt x="4532376" y="0"/>
                  </a:moveTo>
                  <a:lnTo>
                    <a:pt x="0" y="0"/>
                  </a:lnTo>
                  <a:lnTo>
                    <a:pt x="0" y="5887212"/>
                  </a:lnTo>
                  <a:lnTo>
                    <a:pt x="4532376" y="5887212"/>
                  </a:lnTo>
                  <a:lnTo>
                    <a:pt x="4532376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376921" y="968120"/>
            <a:ext cx="4914671" cy="60304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en-US" sz="1400" dirty="0">
                <a:hlinkClick r:id="rId4"/>
              </a:rPr>
              <a:t>Track 1:Computational Materials Science</a:t>
            </a:r>
            <a:endParaRPr lang="en-US" sz="1100" dirty="0"/>
          </a:p>
          <a:p>
            <a:r>
              <a:rPr lang="en-US" sz="1100" dirty="0">
                <a:hlinkClick r:id="rId5"/>
              </a:rPr>
              <a:t>Track 2:Innovation, Commercialization, and Technology Transfer</a:t>
            </a:r>
            <a:endParaRPr lang="en-US" sz="1100" dirty="0"/>
          </a:p>
          <a:p>
            <a:r>
              <a:rPr lang="en-US" sz="1100" dirty="0">
                <a:hlinkClick r:id="rId6"/>
              </a:rPr>
              <a:t>Track 3:Mechanical Behavior of Materials</a:t>
            </a:r>
            <a:endParaRPr lang="en-US" sz="1100" dirty="0"/>
          </a:p>
          <a:p>
            <a:r>
              <a:rPr lang="en-US" sz="1100" dirty="0">
                <a:hlinkClick r:id="rId7"/>
              </a:rPr>
              <a:t>Track 4:Ceramics, Polymers, and Hybrid Materials</a:t>
            </a:r>
            <a:endParaRPr lang="en-US" sz="1100" dirty="0"/>
          </a:p>
          <a:p>
            <a:r>
              <a:rPr lang="en-US" sz="1100" dirty="0">
                <a:hlinkClick r:id="rId8"/>
              </a:rPr>
              <a:t>Track 5:Magnetic Materials and Superconductivity</a:t>
            </a:r>
            <a:endParaRPr lang="en-US" sz="1100" dirty="0"/>
          </a:p>
          <a:p>
            <a:r>
              <a:rPr lang="en-US" sz="1100" dirty="0">
                <a:hlinkClick r:id="rId9"/>
              </a:rPr>
              <a:t>Track 6:Crystallography and Structural Analysis</a:t>
            </a:r>
            <a:endParaRPr lang="en-US" sz="1100" dirty="0"/>
          </a:p>
          <a:p>
            <a:r>
              <a:rPr lang="en-US" sz="1100" dirty="0">
                <a:hlinkClick r:id="rId10"/>
              </a:rPr>
              <a:t>Track 7:Biomaterials and Biomedical Engineering</a:t>
            </a:r>
            <a:endParaRPr lang="en-US" sz="1100" dirty="0"/>
          </a:p>
          <a:p>
            <a:r>
              <a:rPr lang="en-US" sz="1100" dirty="0">
                <a:hlinkClick r:id="rId11"/>
              </a:rPr>
              <a:t>Track 8:Electronic Materials and Semiconductor Physics</a:t>
            </a:r>
            <a:endParaRPr lang="en-US" sz="1100" dirty="0"/>
          </a:p>
          <a:p>
            <a:r>
              <a:rPr lang="en-US" sz="1100" dirty="0">
                <a:hlinkClick r:id="rId12"/>
              </a:rPr>
              <a:t>Track 9:Thin Films and Surface Engineering</a:t>
            </a:r>
            <a:endParaRPr lang="en-US" sz="1100" dirty="0"/>
          </a:p>
          <a:p>
            <a:r>
              <a:rPr lang="en-US" sz="1100" dirty="0">
                <a:hlinkClick r:id="rId13"/>
              </a:rPr>
              <a:t>Track 10:Applied Physics in Emerging Technologies</a:t>
            </a:r>
            <a:endParaRPr lang="en-US" sz="1100" dirty="0"/>
          </a:p>
          <a:p>
            <a:r>
              <a:rPr lang="en-US" sz="1100" dirty="0">
                <a:hlinkClick r:id="rId14"/>
              </a:rPr>
              <a:t>Track 11:Energy Materials and Storage Systems</a:t>
            </a:r>
            <a:endParaRPr lang="en-US" sz="1100" dirty="0"/>
          </a:p>
          <a:p>
            <a:r>
              <a:rPr lang="en-US" sz="1100" dirty="0">
                <a:hlinkClick r:id="rId15"/>
              </a:rPr>
              <a:t>Track 12:Sustainable and Green Materials</a:t>
            </a:r>
            <a:endParaRPr lang="en-US" sz="1100" dirty="0"/>
          </a:p>
          <a:p>
            <a:r>
              <a:rPr lang="en-US" sz="1100" dirty="0">
                <a:hlinkClick r:id="rId16"/>
              </a:rPr>
              <a:t>Track 13:Smart Materials and Intelligent Systems</a:t>
            </a:r>
            <a:endParaRPr lang="en-US" sz="1100" dirty="0"/>
          </a:p>
          <a:p>
            <a:r>
              <a:rPr lang="en-US" sz="1100" dirty="0">
                <a:hlinkClick r:id="rId17"/>
              </a:rPr>
              <a:t>Track 14:Photonics and Optical Materials</a:t>
            </a:r>
            <a:endParaRPr lang="en-US" sz="1100" dirty="0"/>
          </a:p>
          <a:p>
            <a:r>
              <a:rPr lang="en-US" sz="1100" dirty="0">
                <a:hlinkClick r:id="rId18"/>
              </a:rPr>
              <a:t>Track 15:Quantum Materials and Technologies</a:t>
            </a:r>
            <a:endParaRPr lang="en-US" sz="1100" dirty="0"/>
          </a:p>
          <a:p>
            <a:r>
              <a:rPr lang="en-US" sz="1100" dirty="0">
                <a:hlinkClick r:id="rId19"/>
              </a:rPr>
              <a:t>Track 16:Condensed Matter and Solid-State Physics</a:t>
            </a:r>
            <a:endParaRPr lang="en-US" sz="1100" dirty="0"/>
          </a:p>
          <a:p>
            <a:r>
              <a:rPr lang="en-US" sz="1100" dirty="0">
                <a:hlinkClick r:id="rId20"/>
              </a:rPr>
              <a:t>Track 17:Nanotechnology and Nanomaterials</a:t>
            </a:r>
            <a:endParaRPr lang="en-US" sz="1100" dirty="0"/>
          </a:p>
          <a:p>
            <a:r>
              <a:rPr lang="en-US" sz="1100" dirty="0">
                <a:hlinkClick r:id="rId21"/>
              </a:rPr>
              <a:t>Track 18:Advanced Materials and Functional Composites</a:t>
            </a:r>
            <a:endParaRPr lang="en-US" sz="1100" dirty="0"/>
          </a:p>
          <a:p>
            <a:r>
              <a:rPr lang="en-US" sz="1100" dirty="0">
                <a:hlinkClick r:id="rId4"/>
              </a:rPr>
              <a:t>Track 1:Computational Materials Science</a:t>
            </a:r>
            <a:endParaRPr lang="en-US" sz="1100" dirty="0"/>
          </a:p>
          <a:p>
            <a:r>
              <a:rPr lang="en-US" sz="1100" dirty="0">
                <a:hlinkClick r:id="rId5"/>
              </a:rPr>
              <a:t>Track 2:Innovation, Commercialization, and Technology Transfer</a:t>
            </a:r>
            <a:endParaRPr lang="en-US" sz="1100" dirty="0"/>
          </a:p>
          <a:p>
            <a:r>
              <a:rPr lang="en-US" sz="1100" dirty="0">
                <a:hlinkClick r:id="rId6"/>
              </a:rPr>
              <a:t>Track 3:Mechanical Behavior of Materials</a:t>
            </a:r>
            <a:endParaRPr lang="en-US" sz="1100" dirty="0"/>
          </a:p>
          <a:p>
            <a:r>
              <a:rPr lang="en-US" sz="1100" dirty="0">
                <a:hlinkClick r:id="rId7"/>
              </a:rPr>
              <a:t>Track 4:Ceramics, Polymers, and Hybrid Materials</a:t>
            </a:r>
            <a:endParaRPr lang="en-US" sz="1100" dirty="0"/>
          </a:p>
          <a:p>
            <a:r>
              <a:rPr lang="en-US" sz="1100" dirty="0">
                <a:hlinkClick r:id="rId8"/>
              </a:rPr>
              <a:t>Track 5:Magnetic Materials and Superconductivity</a:t>
            </a:r>
            <a:endParaRPr lang="en-US" sz="1100" dirty="0"/>
          </a:p>
          <a:p>
            <a:r>
              <a:rPr lang="en-US" sz="1100" dirty="0">
                <a:hlinkClick r:id="rId9"/>
              </a:rPr>
              <a:t>Track 6:Crystallography and Structural Analysis</a:t>
            </a:r>
            <a:endParaRPr lang="en-US" sz="1100" dirty="0"/>
          </a:p>
          <a:p>
            <a:r>
              <a:rPr lang="en-US" sz="1100" dirty="0">
                <a:hlinkClick r:id="rId10"/>
              </a:rPr>
              <a:t>Track 7:Biomaterials and Biomedical Engineering</a:t>
            </a:r>
            <a:endParaRPr lang="en-US" sz="1100" dirty="0"/>
          </a:p>
          <a:p>
            <a:r>
              <a:rPr lang="en-US" sz="1100" dirty="0">
                <a:hlinkClick r:id="rId11"/>
              </a:rPr>
              <a:t>Track 8:Electronic Materials and Semiconductor Physics</a:t>
            </a:r>
            <a:endParaRPr lang="en-US" sz="1100" dirty="0"/>
          </a:p>
          <a:p>
            <a:r>
              <a:rPr lang="en-US" sz="1100" dirty="0">
                <a:hlinkClick r:id="rId12"/>
              </a:rPr>
              <a:t>Track 9:Thin Films and Surface Engineering</a:t>
            </a:r>
            <a:endParaRPr lang="en-US" sz="1100" dirty="0"/>
          </a:p>
          <a:p>
            <a:r>
              <a:rPr lang="en-US" sz="1100" dirty="0">
                <a:hlinkClick r:id="rId13"/>
              </a:rPr>
              <a:t>Track 10:Applied Physics in Emerging Technologies</a:t>
            </a:r>
            <a:endParaRPr lang="en-US" sz="1100" dirty="0"/>
          </a:p>
          <a:p>
            <a:r>
              <a:rPr lang="en-US" sz="1100" dirty="0">
                <a:hlinkClick r:id="rId14"/>
              </a:rPr>
              <a:t>Track 11:Energy Materials and Storage Systems</a:t>
            </a:r>
            <a:endParaRPr lang="en-US" sz="1100" dirty="0"/>
          </a:p>
          <a:p>
            <a:r>
              <a:rPr lang="en-US" sz="1100" dirty="0">
                <a:hlinkClick r:id="rId15"/>
              </a:rPr>
              <a:t>Track 12:Sustainable and Green Materials</a:t>
            </a:r>
            <a:endParaRPr lang="en-US" sz="1100" dirty="0"/>
          </a:p>
          <a:p>
            <a:r>
              <a:rPr lang="en-US" sz="1100" dirty="0">
                <a:hlinkClick r:id="rId16"/>
              </a:rPr>
              <a:t>Track 13:Smart Materials and Intelligent Systems</a:t>
            </a:r>
            <a:endParaRPr lang="en-US" sz="1100" dirty="0"/>
          </a:p>
          <a:p>
            <a:r>
              <a:rPr lang="en-US" sz="1100" dirty="0">
                <a:hlinkClick r:id="rId17"/>
              </a:rPr>
              <a:t>Track 14:Photonics and Optical Materials</a:t>
            </a:r>
            <a:endParaRPr lang="en-US" sz="1100" dirty="0"/>
          </a:p>
          <a:p>
            <a:r>
              <a:rPr lang="en-US" sz="1100" dirty="0">
                <a:hlinkClick r:id="rId18"/>
              </a:rPr>
              <a:t>Track 15:Quantum Materials and Technologies</a:t>
            </a:r>
            <a:endParaRPr lang="en-US" sz="1100" dirty="0"/>
          </a:p>
          <a:p>
            <a:endParaRPr lang="en-GB" sz="1400" dirty="0"/>
          </a:p>
        </p:txBody>
      </p:sp>
      <p:pic>
        <p:nvPicPr>
          <p:cNvPr id="8" name="object 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29995" y="673608"/>
            <a:ext cx="835152" cy="592378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409189" y="923925"/>
            <a:ext cx="2714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2701290" algn="l"/>
              </a:tabLst>
            </a:pP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PART</a:t>
            </a:r>
            <a:r>
              <a:rPr sz="1200" b="1" u="sng" spc="-8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8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1200" b="1" u="sng" spc="-7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8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PAT</a:t>
            </a:r>
            <a:r>
              <a:rPr sz="1200" b="1" u="sng" spc="2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4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u="sng" spc="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u="sng" spc="10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1200" b="1" u="sng" spc="-1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1200" b="1" u="sng" spc="-3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u="sng" spc="-7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1200" b="1" u="sng" spc="-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FI</a:t>
            </a:r>
            <a:r>
              <a:rPr sz="1200" b="1" u="sng" spc="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1200" b="1" u="sng" spc="-7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58594" y="1339977"/>
            <a:ext cx="297942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7965" indent="-227965">
              <a:lnSpc>
                <a:spcPts val="1395"/>
              </a:lnSpc>
              <a:buSzPts val="4800"/>
              <a:buFont typeface="Arial MT"/>
              <a:buChar char="•"/>
              <a:tabLst>
                <a:tab pos="227965" algn="l"/>
              </a:tabLst>
            </a:pPr>
            <a:r>
              <a:rPr sz="1500" spc="-15" baseline="5555" dirty="0">
                <a:latin typeface="Times New Roman"/>
                <a:cs typeface="Times New Roman"/>
              </a:rPr>
              <a:t>Attend</a:t>
            </a:r>
            <a:r>
              <a:rPr sz="1500" spc="-67" baseline="5555" dirty="0">
                <a:latin typeface="Times New Roman"/>
                <a:cs typeface="Times New Roman"/>
              </a:rPr>
              <a:t> </a:t>
            </a:r>
            <a:r>
              <a:rPr sz="1500" baseline="5555" dirty="0">
                <a:latin typeface="Times New Roman"/>
                <a:cs typeface="Times New Roman"/>
              </a:rPr>
              <a:t>Keynote</a:t>
            </a:r>
            <a:r>
              <a:rPr sz="1500" spc="232" baseline="5555" dirty="0">
                <a:latin typeface="Times New Roman"/>
                <a:cs typeface="Times New Roman"/>
              </a:rPr>
              <a:t> </a:t>
            </a:r>
            <a:r>
              <a:rPr sz="1500" spc="-37" baseline="5555" dirty="0">
                <a:latin typeface="Times New Roman"/>
                <a:cs typeface="Times New Roman"/>
              </a:rPr>
              <a:t>Presentation</a:t>
            </a:r>
            <a:r>
              <a:rPr sz="1500" spc="-30" baseline="55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by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world’s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most</a:t>
            </a:r>
            <a:r>
              <a:rPr sz="1000" spc="-10" dirty="0">
                <a:latin typeface="Times New Roman"/>
                <a:cs typeface="Times New Roman"/>
              </a:rPr>
              <a:t> 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5070" y="1439316"/>
            <a:ext cx="4234562" cy="2654573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68910">
              <a:lnSpc>
                <a:spcPct val="100000"/>
              </a:lnSpc>
              <a:spcBef>
                <a:spcPts val="400"/>
              </a:spcBef>
            </a:pPr>
            <a:r>
              <a:rPr sz="1000" spc="-10" dirty="0">
                <a:latin typeface="Times New Roman"/>
                <a:cs typeface="Times New Roman"/>
              </a:rPr>
              <a:t>researchers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73355" algn="l"/>
              </a:tabLst>
            </a:pP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toall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the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sessions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73355" algn="l"/>
              </a:tabLst>
            </a:pPr>
            <a:r>
              <a:rPr sz="1000" spc="-25" dirty="0">
                <a:latin typeface="Times New Roman"/>
                <a:cs typeface="Times New Roman"/>
              </a:rPr>
              <a:t>Get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OCM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certificate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73355" algn="l"/>
              </a:tabLst>
            </a:pPr>
            <a:r>
              <a:rPr sz="1000" spc="-50" dirty="0">
                <a:latin typeface="Times New Roman"/>
                <a:cs typeface="Times New Roman"/>
              </a:rPr>
              <a:t>Getworldwide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acknowledgment</a:t>
            </a:r>
            <a:r>
              <a:rPr sz="1000" spc="3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toyour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profileand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Research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buFont typeface="Arial MT"/>
              <a:buChar char="•"/>
              <a:tabLst>
                <a:tab pos="173355" algn="l"/>
              </a:tabLst>
            </a:pPr>
            <a:r>
              <a:rPr sz="1000" spc="-10" dirty="0">
                <a:latin typeface="Times New Roman"/>
                <a:cs typeface="Times New Roman"/>
              </a:rPr>
              <a:t>Get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your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abstracts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published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unique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DOI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in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International</a:t>
            </a:r>
            <a:endParaRPr sz="1000" dirty="0">
              <a:latin typeface="Times New Roman"/>
              <a:cs typeface="Times New Roman"/>
            </a:endParaRPr>
          </a:p>
          <a:p>
            <a:pPr marL="173355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buFont typeface="Arial MT"/>
              <a:buChar char="•"/>
              <a:tabLst>
                <a:tab pos="173355" algn="l"/>
              </a:tabLst>
            </a:pPr>
            <a:r>
              <a:rPr sz="1000" spc="-30" dirty="0">
                <a:latin typeface="Times New Roman"/>
                <a:cs typeface="Times New Roman"/>
              </a:rPr>
              <a:t>Get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up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50%</a:t>
            </a:r>
            <a:r>
              <a:rPr sz="1000" spc="-135" dirty="0">
                <a:latin typeface="Times New Roman"/>
                <a:cs typeface="Times New Roman"/>
              </a:rPr>
              <a:t> </a:t>
            </a:r>
            <a:r>
              <a:rPr sz="1000" spc="-65" dirty="0">
                <a:latin typeface="Times New Roman"/>
                <a:cs typeface="Times New Roman"/>
              </a:rPr>
              <a:t>discounts</a:t>
            </a:r>
            <a:r>
              <a:rPr sz="1000" spc="-1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for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70" dirty="0">
                <a:latin typeface="Times New Roman"/>
                <a:cs typeface="Times New Roman"/>
              </a:rPr>
              <a:t>publishing</a:t>
            </a:r>
            <a:r>
              <a:rPr sz="1000" spc="-1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your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entire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article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in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our</a:t>
            </a:r>
            <a:endParaRPr sz="1000" dirty="0">
              <a:latin typeface="Times New Roman"/>
              <a:cs typeface="Times New Roman"/>
            </a:endParaRPr>
          </a:p>
          <a:p>
            <a:pPr marL="173355">
              <a:lnSpc>
                <a:spcPct val="100000"/>
              </a:lnSpc>
              <a:spcBef>
                <a:spcPts val="110"/>
              </a:spcBef>
            </a:pPr>
            <a:r>
              <a:rPr sz="1000" dirty="0">
                <a:latin typeface="Times New Roman"/>
                <a:cs typeface="Times New Roman"/>
              </a:rPr>
              <a:t>openaccess</a:t>
            </a:r>
            <a:r>
              <a:rPr sz="1000" spc="12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International</a:t>
            </a:r>
            <a:r>
              <a:rPr sz="1000" spc="-10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Journals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73355" algn="l"/>
              </a:tabLst>
            </a:pPr>
            <a:r>
              <a:rPr sz="1000" spc="-45" dirty="0">
                <a:latin typeface="Times New Roman"/>
                <a:cs typeface="Times New Roman"/>
              </a:rPr>
              <a:t>GetHandbooksand</a:t>
            </a:r>
            <a:r>
              <a:rPr sz="1000" spc="-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conference</a:t>
            </a:r>
            <a:r>
              <a:rPr sz="1000" spc="4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kits</a:t>
            </a:r>
            <a:endParaRPr sz="1000" dirty="0">
              <a:latin typeface="Times New Roman"/>
              <a:cs typeface="Times New Roman"/>
            </a:endParaRPr>
          </a:p>
          <a:p>
            <a:pPr marL="173355" indent="-173355">
              <a:lnSpc>
                <a:spcPct val="100000"/>
              </a:lnSpc>
              <a:buFont typeface="Arial MT"/>
              <a:buChar char="•"/>
              <a:tabLst>
                <a:tab pos="173355" algn="l"/>
              </a:tabLst>
            </a:pPr>
            <a:r>
              <a:rPr sz="1000" spc="-10" dirty="0">
                <a:latin typeface="Times New Roman"/>
                <a:cs typeface="Times New Roman"/>
              </a:rPr>
              <a:t>Get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an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access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to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the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network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with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eminent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personalities</a:t>
            </a:r>
            <a:r>
              <a:rPr sz="1000" spc="-20" dirty="0">
                <a:latin typeface="Times New Roman"/>
                <a:cs typeface="Times New Roman"/>
              </a:rPr>
              <a:t> from</a:t>
            </a:r>
            <a:endParaRPr sz="1000" dirty="0">
              <a:latin typeface="Times New Roman"/>
              <a:cs typeface="Times New Roman"/>
            </a:endParaRPr>
          </a:p>
          <a:p>
            <a:pPr marL="173355">
              <a:lnSpc>
                <a:spcPct val="100000"/>
              </a:lnSpc>
              <a:spcBef>
                <a:spcPts val="110"/>
              </a:spcBef>
            </a:pPr>
            <a:r>
              <a:rPr sz="1000" spc="-10" dirty="0">
                <a:latin typeface="Times New Roman"/>
                <a:cs typeface="Times New Roman"/>
              </a:rPr>
              <a:t>worldwide</a:t>
            </a:r>
            <a:endParaRPr sz="1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000" dirty="0">
              <a:latin typeface="Times New Roman"/>
              <a:cs typeface="Times New Roman"/>
            </a:endParaRPr>
          </a:p>
          <a:p>
            <a:pPr marL="440690">
              <a:lnSpc>
                <a:spcPct val="100000"/>
              </a:lnSpc>
              <a:tabLst>
                <a:tab pos="3122930" algn="l"/>
              </a:tabLst>
            </a:pPr>
            <a:r>
              <a:rPr sz="1200" b="1" u="sng" spc="40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AB</a:t>
            </a:r>
            <a:r>
              <a:rPr sz="1200" b="1" u="sng" spc="2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12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1200" b="1" u="sng" spc="-5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RAC</a:t>
            </a:r>
            <a:r>
              <a:rPr sz="1200" b="1" u="sng" spc="-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1200" b="1" u="sng" spc="46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7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1200" b="1" u="sng" spc="-10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B</a:t>
            </a:r>
            <a:r>
              <a:rPr sz="1200" b="1" u="sng" spc="-1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b="1" u="sng" spc="1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8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8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7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6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u="sng" spc="-2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	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200" dirty="0">
              <a:latin typeface="Times New Roman"/>
              <a:cs typeface="Times New Roman"/>
            </a:endParaRPr>
          </a:p>
          <a:p>
            <a:pPr marL="490220">
              <a:lnSpc>
                <a:spcPct val="100000"/>
              </a:lnSpc>
            </a:pPr>
            <a:r>
              <a:rPr lang="en-GB" sz="1100" i="1" spc="-90" dirty="0">
                <a:latin typeface="Times New Roman"/>
                <a:cs typeface="Times New Roman"/>
              </a:rPr>
              <a:t>https://diabeticnutrition.conferenceseries.com/abstract-submission.php</a:t>
            </a:r>
            <a:endParaRPr lang="en-GB" sz="11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86254" y="4251705"/>
            <a:ext cx="338543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FO</a:t>
            </a:r>
            <a:r>
              <a:rPr sz="1200" b="1" u="sng" spc="3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200" b="1" u="sng" spc="49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b="1" u="sng" spc="4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u="sng" spc="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200" b="1" u="sng" spc="-7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E</a:t>
            </a:r>
            <a:r>
              <a:rPr sz="1200" b="1" u="sng" spc="114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3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u="sng" spc="-9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1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1200" b="1" u="sng" spc="-11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u="sng" spc="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200" b="1" u="sng" spc="-10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3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MAT</a:t>
            </a:r>
            <a:r>
              <a:rPr sz="1200" b="1" u="sng" spc="-10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75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O </a:t>
            </a:r>
            <a:r>
              <a:rPr sz="1200" b="1" u="sng" spc="-50" dirty="0">
                <a:solidFill>
                  <a:srgbClr val="003952"/>
                </a:solidFill>
                <a:uFill>
                  <a:solidFill>
                    <a:srgbClr val="00AC50"/>
                  </a:solidFill>
                </a:uFill>
                <a:latin typeface="Times New Roman"/>
                <a:cs typeface="Times New Roman"/>
              </a:rPr>
              <a:t>N</a:t>
            </a:r>
            <a:r>
              <a:rPr lang="en-GB" sz="1200" dirty="0">
                <a:latin typeface="Times New Roman"/>
                <a:cs typeface="Times New Roman"/>
              </a:rPr>
              <a:t>https://diabeticnutrition.conferenceseries.com/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05787" y="4991153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5787" y="4358058"/>
            <a:ext cx="250190" cy="5822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05787" y="4110161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71615" y="690372"/>
            <a:ext cx="838199" cy="5907024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905787" y="3344852"/>
            <a:ext cx="250190" cy="5924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05787" y="2946715"/>
            <a:ext cx="250190" cy="3117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-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5787" y="2675562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05787" y="2239698"/>
            <a:ext cx="250190" cy="3822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5787" y="2016559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5787" y="1802826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277836" y="3903271"/>
            <a:ext cx="250190" cy="9721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277836" y="3294567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77836" y="2916476"/>
            <a:ext cx="250190" cy="3048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277836" y="2134410"/>
            <a:ext cx="250190" cy="7086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77528" y="0"/>
            <a:ext cx="3020695" cy="6125210"/>
            <a:chOff x="9177528" y="0"/>
            <a:chExt cx="3020695" cy="61252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6540" y="739140"/>
              <a:ext cx="1775459" cy="53781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16540" y="739140"/>
              <a:ext cx="1775460" cy="5379720"/>
            </a:xfrm>
            <a:custGeom>
              <a:avLst/>
              <a:gdLst/>
              <a:ahLst/>
              <a:cxnLst/>
              <a:rect l="l" t="t" r="r" b="b"/>
              <a:pathLst>
                <a:path w="1775459" h="5379720">
                  <a:moveTo>
                    <a:pt x="0" y="5379465"/>
                  </a:moveTo>
                  <a:lnTo>
                    <a:pt x="1775459" y="5379465"/>
                  </a:lnTo>
                  <a:lnTo>
                    <a:pt x="1775459" y="0"/>
                  </a:lnTo>
                  <a:lnTo>
                    <a:pt x="0" y="0"/>
                  </a:lnTo>
                  <a:lnTo>
                    <a:pt x="0" y="5379465"/>
                  </a:lnTo>
                  <a:close/>
                </a:path>
              </a:pathLst>
            </a:custGeom>
            <a:ln w="12192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7528" y="0"/>
              <a:ext cx="2334768" cy="49834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4396" y="0"/>
              <a:ext cx="2161031" cy="4869180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742176" y="0"/>
            <a:ext cx="2307590" cy="4966970"/>
            <a:chOff x="6742176" y="0"/>
            <a:chExt cx="2307590" cy="49669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2176" y="0"/>
              <a:ext cx="2307335" cy="49667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852" y="0"/>
              <a:ext cx="2159507" cy="486613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22" y="739140"/>
            <a:ext cx="262128" cy="537819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60476" y="763523"/>
            <a:ext cx="5657215" cy="882650"/>
            <a:chOff x="760476" y="763523"/>
            <a:chExt cx="5657215" cy="88265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8096" y="769619"/>
              <a:ext cx="5615940" cy="83667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0476" y="763523"/>
              <a:ext cx="5657088" cy="88239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76731" y="1528231"/>
            <a:ext cx="5846573" cy="1513876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r>
              <a:rPr sz="1600" b="1" spc="-30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7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45" dirty="0">
                <a:solidFill>
                  <a:srgbClr val="393838"/>
                </a:solidFill>
                <a:latin typeface="Times New Roman"/>
                <a:cs typeface="Times New Roman"/>
              </a:rPr>
              <a:t>1:-</a:t>
            </a:r>
            <a:r>
              <a:rPr lang="en-US" sz="1600" dirty="0"/>
              <a:t>Journal of Physical Chemistry &amp; Biophysics</a:t>
            </a:r>
          </a:p>
          <a:p>
            <a:pPr marL="32384">
              <a:lnSpc>
                <a:spcPct val="100000"/>
              </a:lnSpc>
              <a:spcBef>
                <a:spcPts val="620"/>
              </a:spcBef>
            </a:pPr>
            <a:r>
              <a:rPr lang="en-GB" sz="1100" b="1" spc="-10" dirty="0">
                <a:latin typeface="Times New Roman"/>
                <a:cs typeface="Times New Roman"/>
                <a:hlinkClick r:id="rId10"/>
              </a:rPr>
              <a:t>https://www.longdom.org/physical-chemistry-biophysics/archive.html</a:t>
            </a:r>
            <a:endParaRPr lang="en-GB" sz="1100" b="1" spc="-10" dirty="0">
              <a:latin typeface="Times New Roman"/>
              <a:cs typeface="Times New Roman"/>
            </a:endParaRPr>
          </a:p>
          <a:p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3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393838"/>
                </a:solidFill>
                <a:latin typeface="Times New Roman"/>
                <a:cs typeface="Times New Roman"/>
              </a:rPr>
              <a:t>2:</a:t>
            </a:r>
            <a:r>
              <a:rPr lang="en-US" sz="1600" dirty="0"/>
              <a:t> </a:t>
            </a:r>
            <a:r>
              <a:rPr lang="en-GB" sz="1600" dirty="0"/>
              <a:t>Fluid Mechanics: Open Access</a:t>
            </a:r>
          </a:p>
          <a:p>
            <a:pPr marL="32384">
              <a:lnSpc>
                <a:spcPct val="100000"/>
              </a:lnSpc>
              <a:spcBef>
                <a:spcPts val="320"/>
              </a:spcBef>
            </a:pPr>
            <a:r>
              <a:rPr lang="en-GB" sz="1100" b="1" spc="-10" dirty="0">
                <a:latin typeface="Times New Roman"/>
                <a:cs typeface="Times New Roman"/>
                <a:hlinkClick r:id="rId11"/>
              </a:rPr>
              <a:t>https://www.hilarispublisher.com/fluid-mechanics/editorial-board.html</a:t>
            </a:r>
            <a:endParaRPr lang="en-GB" sz="1100" b="1" spc="-10" dirty="0">
              <a:latin typeface="Times New Roman"/>
              <a:cs typeface="Times New Roman"/>
            </a:endParaRPr>
          </a:p>
          <a:p>
            <a:r>
              <a:rPr sz="1600" b="1" spc="-20" dirty="0">
                <a:solidFill>
                  <a:srgbClr val="404040"/>
                </a:solidFill>
                <a:latin typeface="Times New Roman"/>
                <a:cs typeface="Times New Roman"/>
              </a:rPr>
              <a:t>Journal</a:t>
            </a:r>
            <a:r>
              <a:rPr sz="1600" b="1" spc="-8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404040"/>
                </a:solidFill>
                <a:latin typeface="Times New Roman"/>
                <a:cs typeface="Times New Roman"/>
              </a:rPr>
              <a:t>3:-</a:t>
            </a:r>
            <a:r>
              <a:rPr sz="1600" b="1" spc="-7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/>
              <a:t>Journal of Lasers, Optics &amp; Photonics</a:t>
            </a: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lang="en-GB" sz="11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https://www.hilarispublisher.com/lasers-optics-photonics.html</a:t>
            </a:r>
            <a:endParaRPr sz="1100" dirty="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80059" y="394715"/>
            <a:ext cx="2261616" cy="33832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0" y="733044"/>
            <a:ext cx="281940" cy="5417820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233932" y="951102"/>
            <a:ext cx="43497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73020" algn="l"/>
              </a:tabLst>
            </a:pPr>
            <a:r>
              <a:rPr dirty="0"/>
              <a:t>S</a:t>
            </a:r>
            <a:r>
              <a:rPr spc="-20" dirty="0"/>
              <a:t> </a:t>
            </a:r>
            <a:r>
              <a:rPr dirty="0"/>
              <a:t>U</a:t>
            </a:r>
            <a:r>
              <a:rPr spc="-5" dirty="0"/>
              <a:t> </a:t>
            </a:r>
            <a:r>
              <a:rPr dirty="0"/>
              <a:t>P</a:t>
            </a:r>
            <a:r>
              <a:rPr spc="-20" dirty="0"/>
              <a:t> </a:t>
            </a:r>
            <a:r>
              <a:rPr dirty="0"/>
              <a:t>P</a:t>
            </a:r>
            <a:r>
              <a:rPr spc="15" dirty="0"/>
              <a:t> </a:t>
            </a:r>
            <a:r>
              <a:rPr dirty="0"/>
              <a:t>O</a:t>
            </a:r>
            <a:r>
              <a:rPr spc="-75" dirty="0"/>
              <a:t> </a:t>
            </a:r>
            <a:r>
              <a:rPr dirty="0"/>
              <a:t>R</a:t>
            </a:r>
            <a:r>
              <a:rPr spc="-15" dirty="0"/>
              <a:t> </a:t>
            </a:r>
            <a:r>
              <a:rPr dirty="0"/>
              <a:t>T</a:t>
            </a:r>
            <a:r>
              <a:rPr spc="-25" dirty="0"/>
              <a:t> </a:t>
            </a:r>
            <a:r>
              <a:rPr dirty="0"/>
              <a:t>I</a:t>
            </a:r>
            <a:r>
              <a:rPr spc="-45" dirty="0"/>
              <a:t> </a:t>
            </a:r>
            <a:r>
              <a:rPr dirty="0"/>
              <a:t>N</a:t>
            </a:r>
            <a:r>
              <a:rPr spc="30" dirty="0"/>
              <a:t> </a:t>
            </a:r>
            <a:r>
              <a:rPr spc="-50" dirty="0"/>
              <a:t>G</a:t>
            </a:r>
            <a:r>
              <a:rPr dirty="0"/>
              <a:t>	J</a:t>
            </a:r>
            <a:r>
              <a:rPr spc="-80" dirty="0"/>
              <a:t> </a:t>
            </a:r>
            <a:r>
              <a:rPr dirty="0"/>
              <a:t>O</a:t>
            </a:r>
            <a:r>
              <a:rPr spc="-105" dirty="0"/>
              <a:t> </a:t>
            </a:r>
            <a:r>
              <a:rPr dirty="0"/>
              <a:t>U</a:t>
            </a:r>
            <a:r>
              <a:rPr spc="25" dirty="0"/>
              <a:t> </a:t>
            </a:r>
            <a:r>
              <a:rPr dirty="0"/>
              <a:t>R</a:t>
            </a:r>
            <a:r>
              <a:rPr spc="-15" dirty="0"/>
              <a:t> </a:t>
            </a:r>
            <a:r>
              <a:rPr spc="-20" dirty="0"/>
              <a:t>N</a:t>
            </a:r>
            <a:r>
              <a:rPr spc="-114" dirty="0"/>
              <a:t> </a:t>
            </a:r>
            <a:r>
              <a:rPr dirty="0"/>
              <a:t>A</a:t>
            </a:r>
            <a:r>
              <a:rPr spc="-80" dirty="0"/>
              <a:t> </a:t>
            </a:r>
            <a:r>
              <a:rPr dirty="0"/>
              <a:t>L</a:t>
            </a:r>
            <a:r>
              <a:rPr spc="-120" dirty="0"/>
              <a:t> </a:t>
            </a:r>
            <a:r>
              <a:rPr spc="-50" dirty="0"/>
              <a:t>S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9262871" y="0"/>
            <a:ext cx="2929255" cy="6402705"/>
            <a:chOff x="9262871" y="0"/>
            <a:chExt cx="2929255" cy="6402705"/>
          </a:xfrm>
        </p:grpSpPr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355579" y="704087"/>
              <a:ext cx="1836420" cy="513588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62871" y="0"/>
              <a:ext cx="2929128" cy="6402324"/>
            </a:xfrm>
            <a:prstGeom prst="rect">
              <a:avLst/>
            </a:prstGeom>
          </p:spPr>
        </p:pic>
      </p:grpSp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781800" y="0"/>
            <a:ext cx="2386583" cy="546658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6C84B42-D02B-7AE5-0CC1-758C885834B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0805" y="3495519"/>
            <a:ext cx="2400983" cy="2459229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9BDB7B2-C52A-0444-99A2-290D9A4BF81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91830" y="3495519"/>
            <a:ext cx="1719365" cy="233075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431291"/>
            <a:ext cx="5760720" cy="83667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633716" y="2122932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39" y="0"/>
                </a:lnTo>
              </a:path>
            </a:pathLst>
          </a:custGeom>
          <a:ln w="12192">
            <a:solidFill>
              <a:srgbClr val="00A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555738" y="1835276"/>
            <a:ext cx="466191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V</a:t>
            </a:r>
            <a:r>
              <a:rPr sz="1200" b="1" spc="-10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-9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7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114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E</a:t>
            </a:r>
            <a:r>
              <a:rPr sz="1200" b="1" spc="4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&amp;</a:t>
            </a:r>
            <a:r>
              <a:rPr sz="1200" b="1" spc="34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AC</a:t>
            </a:r>
            <a:r>
              <a:rPr sz="1200" b="1" spc="-3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-10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M</a:t>
            </a:r>
            <a:r>
              <a:rPr sz="1200" b="1" spc="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M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D</a:t>
            </a:r>
            <a:r>
              <a:rPr sz="1200" b="1" spc="-16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3952"/>
                </a:solidFill>
                <a:latin typeface="Times New Roman"/>
                <a:cs typeface="Times New Roman"/>
              </a:rPr>
              <a:t>AT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I</a:t>
            </a:r>
            <a:r>
              <a:rPr sz="1200" b="1" spc="-8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33716" y="3741420"/>
            <a:ext cx="2679065" cy="0"/>
          </a:xfrm>
          <a:custGeom>
            <a:avLst/>
            <a:gdLst/>
            <a:ahLst/>
            <a:cxnLst/>
            <a:rect l="l" t="t" r="r" b="b"/>
            <a:pathLst>
              <a:path w="2679065">
                <a:moveTo>
                  <a:pt x="0" y="0"/>
                </a:moveTo>
                <a:lnTo>
                  <a:pt x="2679064" y="0"/>
                </a:lnTo>
              </a:path>
            </a:pathLst>
          </a:custGeom>
          <a:ln w="12192">
            <a:solidFill>
              <a:srgbClr val="00A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361933" y="3456254"/>
            <a:ext cx="123571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C</a:t>
            </a:r>
            <a:r>
              <a:rPr sz="1200" b="1" spc="-10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O</a:t>
            </a:r>
            <a:r>
              <a:rPr sz="1200" b="1" spc="15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N</a:t>
            </a:r>
            <a:r>
              <a:rPr sz="1200" b="1" spc="-8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TAC</a:t>
            </a:r>
            <a:r>
              <a:rPr sz="1200" b="1" spc="-13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T</a:t>
            </a:r>
            <a:r>
              <a:rPr sz="1200" b="1" spc="484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952"/>
                </a:solidFill>
                <a:latin typeface="Times New Roman"/>
                <a:cs typeface="Times New Roman"/>
              </a:rPr>
              <a:t>U</a:t>
            </a:r>
            <a:r>
              <a:rPr sz="1200" b="1" spc="-40" dirty="0">
                <a:solidFill>
                  <a:srgbClr val="003952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003952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03794" y="4103179"/>
            <a:ext cx="4045205" cy="1160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5000"/>
              </a:lnSpc>
              <a:spcBef>
                <a:spcPts val="100"/>
              </a:spcBef>
            </a:pPr>
            <a:r>
              <a:rPr sz="1200" b="1" spc="-65" dirty="0">
                <a:latin typeface="Times New Roman"/>
                <a:cs typeface="Times New Roman"/>
              </a:rPr>
              <a:t>Conference</a:t>
            </a:r>
            <a:r>
              <a:rPr sz="1200" b="1" spc="-85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Managing</a:t>
            </a:r>
            <a:r>
              <a:rPr sz="1200" b="1" spc="-3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Editor|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lang="en-US" sz="1200" b="1" spc="-20" dirty="0">
                <a:latin typeface="Times New Roman"/>
                <a:cs typeface="Times New Roman"/>
              </a:rPr>
              <a:t>Physics Conference 2025 </a:t>
            </a:r>
          </a:p>
          <a:p>
            <a:pPr marL="12700" marR="5080">
              <a:lnSpc>
                <a:spcPct val="155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Email:</a:t>
            </a:r>
            <a:r>
              <a:rPr sz="1200" b="1" spc="245" dirty="0">
                <a:latin typeface="Times New Roman"/>
                <a:cs typeface="Times New Roman"/>
              </a:rPr>
              <a:t> </a:t>
            </a:r>
            <a:r>
              <a:rPr sz="120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lang="en-GB" sz="1200" dirty="0">
                <a:hlinkClick r:id="rId4" tooltip=" contact@speakermeeting.com"/>
              </a:rPr>
              <a:t> contact@speakermeeting.com</a:t>
            </a:r>
            <a:endParaRPr lang="en-GB" sz="1200" dirty="0"/>
          </a:p>
          <a:p>
            <a:pPr marL="12700" marR="5080">
              <a:lnSpc>
                <a:spcPct val="155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WhatsApp: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125" dirty="0">
                <a:latin typeface="Times New Roman"/>
                <a:cs typeface="Times New Roman"/>
              </a:rPr>
              <a:t>+</a:t>
            </a:r>
            <a:r>
              <a:rPr lang="en-GB" sz="1200" dirty="0"/>
              <a:t>   </a:t>
            </a:r>
            <a:r>
              <a:rPr lang="en-GB" sz="1200" dirty="0">
                <a:hlinkClick r:id="rId5"/>
              </a:rPr>
              <a:t>+443308221359</a:t>
            </a:r>
            <a:endParaRPr lang="en-GB" sz="1200" dirty="0"/>
          </a:p>
          <a:p>
            <a:pPr marL="12700" marR="5080">
              <a:lnSpc>
                <a:spcPct val="155000"/>
              </a:lnSpc>
              <a:spcBef>
                <a:spcPts val="100"/>
              </a:spcBef>
            </a:pPr>
            <a:r>
              <a:rPr sz="1200" b="1" dirty="0">
                <a:latin typeface="Times New Roman"/>
                <a:cs typeface="Times New Roman"/>
              </a:rPr>
              <a:t>General</a:t>
            </a:r>
            <a:r>
              <a:rPr sz="1200" b="1" spc="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Queries:</a:t>
            </a:r>
            <a:r>
              <a:rPr sz="1200" b="1" spc="-15" dirty="0">
                <a:latin typeface="Times New Roman"/>
                <a:cs typeface="Times New Roman"/>
              </a:rPr>
              <a:t> </a:t>
            </a:r>
            <a:r>
              <a:rPr sz="1200" b="1" spc="-35" dirty="0">
                <a:latin typeface="Times New Roman"/>
                <a:cs typeface="Times New Roman"/>
              </a:rPr>
              <a:t>+</a:t>
            </a:r>
            <a:r>
              <a:rPr lang="en-GB" sz="1200" dirty="0"/>
              <a:t>   </a:t>
            </a:r>
            <a:r>
              <a:rPr lang="en-GB" sz="1200" dirty="0">
                <a:hlinkClick r:id="rId5"/>
              </a:rPr>
              <a:t>+443308221359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0059" y="394715"/>
            <a:ext cx="2261616" cy="18592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97408" y="1837944"/>
            <a:ext cx="4662170" cy="4456430"/>
            <a:chOff x="597408" y="1837944"/>
            <a:chExt cx="4662170" cy="445643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47800" y="2877566"/>
              <a:ext cx="264413" cy="270738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4277" y="2819349"/>
              <a:ext cx="195237" cy="28091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64559" y="2888488"/>
              <a:ext cx="264413" cy="27073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988816" y="2840101"/>
              <a:ext cx="168160" cy="27992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2433" y="2819349"/>
              <a:ext cx="195237" cy="280022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43125" y="2832290"/>
              <a:ext cx="2332228" cy="277444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7408" y="1837944"/>
              <a:ext cx="4661916" cy="4456176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209544" y="382524"/>
            <a:ext cx="5785104" cy="914400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V</a:t>
            </a:r>
            <a:r>
              <a:rPr spc="-10" dirty="0"/>
              <a:t> </a:t>
            </a:r>
            <a:r>
              <a:rPr dirty="0"/>
              <a:t>E</a:t>
            </a:r>
            <a:r>
              <a:rPr spc="-40" dirty="0"/>
              <a:t> </a:t>
            </a:r>
            <a:r>
              <a:rPr dirty="0"/>
              <a:t>N</a:t>
            </a:r>
            <a:r>
              <a:rPr spc="20" dirty="0"/>
              <a:t> </a:t>
            </a:r>
            <a:r>
              <a:rPr dirty="0"/>
              <a:t>U</a:t>
            </a:r>
            <a:r>
              <a:rPr spc="-5" dirty="0"/>
              <a:t> </a:t>
            </a:r>
            <a:r>
              <a:rPr spc="-50" dirty="0"/>
              <a:t>E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029580" y="601421"/>
            <a:ext cx="33159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25450" algn="l"/>
              </a:tabLst>
            </a:pPr>
            <a:r>
              <a:rPr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&amp;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	A</a:t>
            </a:r>
            <a:r>
              <a:rPr sz="2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20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2000" b="1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2000" b="1" spc="-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20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20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200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A3D617-B2E7-E4FD-EAFE-68E71C83DB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" r="4978"/>
          <a:stretch/>
        </p:blipFill>
        <p:spPr>
          <a:xfrm>
            <a:off x="304800" y="1981202"/>
            <a:ext cx="4983187" cy="427537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61DF166-CAEF-227A-9B0B-19452A892441}"/>
              </a:ext>
            </a:extLst>
          </p:cNvPr>
          <p:cNvSpPr txBox="1"/>
          <p:nvPr/>
        </p:nvSpPr>
        <p:spPr>
          <a:xfrm>
            <a:off x="6314655" y="2606200"/>
            <a:ext cx="6111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GB" b="0" i="0" dirty="0">
                <a:solidFill>
                  <a:srgbClr val="333333"/>
                </a:solidFill>
                <a:effectLst/>
                <a:latin typeface="Roboto Slab" pitchFamily="2" charset="0"/>
              </a:rPr>
              <a:t> London, UK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739140" y="751331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546" y="0"/>
                  </a:moveTo>
                  <a:lnTo>
                    <a:pt x="0" y="0"/>
                  </a:lnTo>
                  <a:lnTo>
                    <a:pt x="0" y="5377942"/>
                  </a:lnTo>
                  <a:lnTo>
                    <a:pt x="546" y="5377942"/>
                  </a:lnTo>
                  <a:lnTo>
                    <a:pt x="546" y="0"/>
                  </a:lnTo>
                  <a:close/>
                </a:path>
                <a:path w="10713720" h="5378450">
                  <a:moveTo>
                    <a:pt x="10713466" y="0"/>
                  </a:moveTo>
                  <a:lnTo>
                    <a:pt x="1351153" y="0"/>
                  </a:lnTo>
                  <a:lnTo>
                    <a:pt x="1351153" y="5377942"/>
                  </a:lnTo>
                  <a:lnTo>
                    <a:pt x="10713466" y="5377942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140" y="304800"/>
              <a:ext cx="2301240" cy="2545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748533" y="1116330"/>
              <a:ext cx="2679700" cy="558165"/>
            </a:xfrm>
            <a:custGeom>
              <a:avLst/>
              <a:gdLst/>
              <a:ahLst/>
              <a:cxnLst/>
              <a:rect l="l" t="t" r="r" b="b"/>
              <a:pathLst>
                <a:path w="2679700" h="558164">
                  <a:moveTo>
                    <a:pt x="0" y="557784"/>
                  </a:moveTo>
                  <a:lnTo>
                    <a:pt x="2679192" y="557784"/>
                  </a:lnTo>
                  <a:lnTo>
                    <a:pt x="2679192" y="0"/>
                  </a:lnTo>
                  <a:lnTo>
                    <a:pt x="0" y="0"/>
                  </a:lnTo>
                  <a:lnTo>
                    <a:pt x="0" y="557784"/>
                  </a:lnTo>
                  <a:close/>
                </a:path>
              </a:pathLst>
            </a:custGeom>
            <a:ln w="19810">
              <a:solidFill>
                <a:srgbClr val="00AC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42259" y="1271142"/>
            <a:ext cx="12877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A</a:t>
            </a:r>
            <a:r>
              <a:rPr sz="1200" b="1" spc="4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C</a:t>
            </a:r>
            <a:r>
              <a:rPr sz="1200" b="1" spc="8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A</a:t>
            </a:r>
            <a:r>
              <a:rPr sz="1200" b="1" spc="8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D</a:t>
            </a:r>
            <a:r>
              <a:rPr sz="1200" b="1" spc="16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E</a:t>
            </a:r>
            <a:r>
              <a:rPr sz="1200" b="1" spc="26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M</a:t>
            </a:r>
            <a:r>
              <a:rPr sz="1200" b="1" spc="30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I</a:t>
            </a:r>
            <a:r>
              <a:rPr sz="1200" b="1" spc="15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339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39389" y="2082545"/>
            <a:ext cx="2677795" cy="558165"/>
          </a:xfrm>
          <a:custGeom>
            <a:avLst/>
            <a:gdLst/>
            <a:ahLst/>
            <a:cxnLst/>
            <a:rect l="l" t="t" r="r" b="b"/>
            <a:pathLst>
              <a:path w="2677795" h="558164">
                <a:moveTo>
                  <a:pt x="0" y="557784"/>
                </a:moveTo>
                <a:lnTo>
                  <a:pt x="2677667" y="557784"/>
                </a:lnTo>
                <a:lnTo>
                  <a:pt x="2677667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19810">
            <a:solidFill>
              <a:srgbClr val="00A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92170" y="2238883"/>
            <a:ext cx="1186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B</a:t>
            </a:r>
            <a:r>
              <a:rPr sz="1200" b="1" spc="27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U</a:t>
            </a:r>
            <a:r>
              <a:rPr sz="1200" b="1" spc="16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r>
              <a:rPr sz="1200" b="1" spc="-8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I</a:t>
            </a:r>
            <a:r>
              <a:rPr sz="1200" b="1" spc="24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N</a:t>
            </a:r>
            <a:r>
              <a:rPr sz="1200" b="1" spc="17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E</a:t>
            </a:r>
            <a:r>
              <a:rPr sz="1200" b="1" spc="26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r>
              <a:rPr sz="1200" b="1" spc="18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28722" y="3038094"/>
            <a:ext cx="2679700" cy="558165"/>
          </a:xfrm>
          <a:custGeom>
            <a:avLst/>
            <a:gdLst/>
            <a:ahLst/>
            <a:cxnLst/>
            <a:rect l="l" t="t" r="r" b="b"/>
            <a:pathLst>
              <a:path w="2679700" h="558164">
                <a:moveTo>
                  <a:pt x="0" y="558164"/>
                </a:moveTo>
                <a:lnTo>
                  <a:pt x="2679700" y="558164"/>
                </a:lnTo>
                <a:lnTo>
                  <a:pt x="2679700" y="0"/>
                </a:lnTo>
                <a:lnTo>
                  <a:pt x="0" y="0"/>
                </a:lnTo>
                <a:lnTo>
                  <a:pt x="0" y="558164"/>
                </a:lnTo>
                <a:close/>
              </a:path>
            </a:pathLst>
          </a:custGeom>
          <a:ln w="19810">
            <a:solidFill>
              <a:srgbClr val="00AC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29761" y="3247390"/>
            <a:ext cx="1125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S</a:t>
            </a:r>
            <a:r>
              <a:rPr sz="1200" b="1" spc="16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T</a:t>
            </a:r>
            <a:r>
              <a:rPr sz="1200" b="1" spc="19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U</a:t>
            </a:r>
            <a:r>
              <a:rPr sz="1200" b="1" spc="23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D</a:t>
            </a:r>
            <a:r>
              <a:rPr sz="1200" b="1" spc="17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E</a:t>
            </a:r>
            <a:r>
              <a:rPr sz="1200" b="1" spc="265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950"/>
                </a:solidFill>
                <a:latin typeface="Times New Roman"/>
                <a:cs typeface="Times New Roman"/>
              </a:rPr>
              <a:t>N</a:t>
            </a:r>
            <a:r>
              <a:rPr sz="1200" b="1" spc="150" dirty="0">
                <a:solidFill>
                  <a:srgbClr val="333950"/>
                </a:solidFill>
                <a:latin typeface="Times New Roman"/>
                <a:cs typeface="Times New Roman"/>
              </a:rPr>
              <a:t> </a:t>
            </a:r>
            <a:r>
              <a:rPr sz="1200" b="1" spc="-50" dirty="0">
                <a:solidFill>
                  <a:srgbClr val="3339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728472" y="752855"/>
            <a:ext cx="10043160" cy="5386070"/>
            <a:chOff x="728472" y="752855"/>
            <a:chExt cx="10043160" cy="538607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6483" y="941831"/>
              <a:ext cx="5375148" cy="90525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5816" y="1909572"/>
              <a:ext cx="5376672" cy="90677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472" y="752855"/>
              <a:ext cx="1377696" cy="53858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6672" y="2862072"/>
              <a:ext cx="5375148" cy="90677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054867" y="2344171"/>
            <a:ext cx="250825" cy="2447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45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078223" y="926591"/>
            <a:ext cx="6705600" cy="3672840"/>
            <a:chOff x="4078223" y="926591"/>
            <a:chExt cx="6705600" cy="367284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67527" y="926591"/>
              <a:ext cx="5416296" cy="9067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78223" y="3988308"/>
              <a:ext cx="4067555" cy="61112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5608065" y="969035"/>
            <a:ext cx="2990215" cy="7131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899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1499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(Registration</a:t>
            </a:r>
            <a:r>
              <a:rPr sz="1000" spc="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1699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(Registration+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Manuscript</a:t>
            </a:r>
            <a:r>
              <a:rPr sz="1000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70" dirty="0">
                <a:solidFill>
                  <a:srgbClr val="FFFFFF"/>
                </a:solidFill>
                <a:latin typeface="Times New Roman"/>
                <a:cs typeface="Times New Roman"/>
              </a:rPr>
              <a:t>Publication):</a:t>
            </a:r>
            <a:r>
              <a:rPr sz="1000" spc="-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1199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79720" y="1901951"/>
            <a:ext cx="5416550" cy="1868805"/>
            <a:chOff x="5379720" y="1901951"/>
            <a:chExt cx="5416550" cy="186880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720" y="1901951"/>
              <a:ext cx="5416296" cy="9265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9720" y="2865119"/>
              <a:ext cx="5416296" cy="90525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610225" y="2880512"/>
            <a:ext cx="1379220" cy="7378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$499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Student</a:t>
            </a:r>
            <a:r>
              <a:rPr sz="10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Delegate:</a:t>
            </a:r>
            <a:r>
              <a:rPr sz="1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399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spc="-165" dirty="0">
                <a:solidFill>
                  <a:srgbClr val="FFFFFF"/>
                </a:solidFill>
                <a:latin typeface="Times New Roman"/>
                <a:cs typeface="Times New Roman"/>
              </a:rPr>
              <a:t>E-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poster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VirtualRegistration:</a:t>
            </a:r>
            <a:r>
              <a:rPr sz="1000" b="1" spc="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450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22797" y="2026056"/>
            <a:ext cx="2944495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5" dirty="0">
                <a:solidFill>
                  <a:srgbClr val="FFFFFF"/>
                </a:solidFill>
                <a:latin typeface="Times New Roman"/>
                <a:cs typeface="Times New Roman"/>
              </a:rPr>
              <a:t>Registration</a:t>
            </a:r>
            <a:r>
              <a:rPr sz="10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850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A </a:t>
            </a:r>
            <a:r>
              <a:rPr sz="1000" spc="-60" dirty="0">
                <a:solidFill>
                  <a:srgbClr val="FFFFFF"/>
                </a:solidFill>
                <a:latin typeface="Times New Roman"/>
                <a:cs typeface="Times New Roman"/>
              </a:rPr>
              <a:t>(Registration+</a:t>
            </a:r>
            <a:r>
              <a:rPr sz="10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sz="1000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Accommodation</a:t>
            </a:r>
            <a:r>
              <a:rPr sz="10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1499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Package</a:t>
            </a:r>
            <a:r>
              <a:rPr sz="1000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60" dirty="0">
                <a:solidFill>
                  <a:srgbClr val="FFFFFF"/>
                </a:solidFill>
                <a:latin typeface="Times New Roman"/>
                <a:cs typeface="Times New Roman"/>
              </a:rPr>
              <a:t>(Registration+</a:t>
            </a:r>
            <a:r>
              <a:rPr sz="10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nights</a:t>
            </a:r>
            <a:r>
              <a:rPr sz="1000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</a:t>
            </a:r>
            <a:r>
              <a:rPr sz="1000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1599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419727" y="4107560"/>
            <a:ext cx="6076315" cy="18472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>
              <a:lnSpc>
                <a:spcPct val="100000"/>
              </a:lnSpc>
              <a:spcBef>
                <a:spcPts val="100"/>
              </a:spcBef>
              <a:tabLst>
                <a:tab pos="214630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	D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1400">
              <a:latin typeface="Times New Roman"/>
              <a:cs typeface="Times New Roman"/>
            </a:endParaRPr>
          </a:p>
          <a:p>
            <a:pPr marR="2770505" algn="ctr">
              <a:lnSpc>
                <a:spcPct val="100000"/>
              </a:lnSpc>
            </a:pPr>
            <a:r>
              <a:rPr sz="1200" spc="-10" dirty="0">
                <a:latin typeface="Times New Roman"/>
                <a:cs typeface="Times New Roman"/>
              </a:rPr>
              <a:t>Abstract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submission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opens: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January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10,</a:t>
            </a:r>
            <a:r>
              <a:rPr sz="1200" b="1" spc="28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2025</a:t>
            </a:r>
            <a:endParaRPr sz="1200">
              <a:latin typeface="Times New Roman"/>
              <a:cs typeface="Times New Roman"/>
            </a:endParaRPr>
          </a:p>
          <a:p>
            <a:pPr marR="2774950" algn="ctr">
              <a:lnSpc>
                <a:spcPct val="100000"/>
              </a:lnSpc>
              <a:spcBef>
                <a:spcPts val="695"/>
              </a:spcBef>
            </a:pPr>
            <a:r>
              <a:rPr sz="1200" spc="-10" dirty="0">
                <a:latin typeface="Times New Roman"/>
                <a:cs typeface="Times New Roman"/>
              </a:rPr>
              <a:t>Early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Bird</a:t>
            </a:r>
            <a:r>
              <a:rPr sz="1200" spc="39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Registration</a:t>
            </a:r>
            <a:r>
              <a:rPr sz="1200" b="1" spc="-45" dirty="0">
                <a:latin typeface="Times New Roman"/>
                <a:cs typeface="Times New Roman"/>
              </a:rPr>
              <a:t>:</a:t>
            </a:r>
            <a:r>
              <a:rPr sz="1200" b="1" spc="-15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February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28,</a:t>
            </a:r>
            <a:r>
              <a:rPr sz="1200" b="1" spc="459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2025</a:t>
            </a:r>
            <a:endParaRPr sz="1200">
              <a:latin typeface="Times New Roman"/>
              <a:cs typeface="Times New Roman"/>
            </a:endParaRPr>
          </a:p>
          <a:p>
            <a:pPr marR="2770505" algn="ctr">
              <a:lnSpc>
                <a:spcPct val="100000"/>
              </a:lnSpc>
              <a:spcBef>
                <a:spcPts val="700"/>
              </a:spcBef>
            </a:pPr>
            <a:r>
              <a:rPr sz="1200" spc="-30" dirty="0">
                <a:latin typeface="Times New Roman"/>
                <a:cs typeface="Times New Roman"/>
              </a:rPr>
              <a:t>Registration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40" dirty="0">
                <a:latin typeface="Times New Roman"/>
                <a:cs typeface="Times New Roman"/>
              </a:rPr>
              <a:t>Opens: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b="1" spc="-40" dirty="0">
                <a:latin typeface="Times New Roman"/>
                <a:cs typeface="Times New Roman"/>
              </a:rPr>
              <a:t>January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10,</a:t>
            </a:r>
            <a:r>
              <a:rPr sz="1200" b="1" spc="17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2025</a:t>
            </a:r>
            <a:endParaRPr sz="1200">
              <a:latin typeface="Times New Roman"/>
              <a:cs typeface="Times New Roman"/>
            </a:endParaRPr>
          </a:p>
          <a:p>
            <a:pPr marR="2439035" algn="ctr">
              <a:lnSpc>
                <a:spcPct val="100000"/>
              </a:lnSpc>
              <a:spcBef>
                <a:spcPts val="600"/>
              </a:spcBef>
            </a:pP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Spot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Registration</a:t>
            </a:r>
            <a:r>
              <a:rPr sz="1200" b="1" spc="-45" dirty="0">
                <a:latin typeface="Times New Roman"/>
                <a:cs typeface="Times New Roman"/>
              </a:rPr>
              <a:t>:</a:t>
            </a:r>
            <a:r>
              <a:rPr sz="1200" b="1" spc="1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October</a:t>
            </a:r>
            <a:r>
              <a:rPr sz="1200" b="1" spc="20" dirty="0">
                <a:latin typeface="Times New Roman"/>
                <a:cs typeface="Times New Roman"/>
              </a:rPr>
              <a:t> </a:t>
            </a:r>
            <a:r>
              <a:rPr sz="1200" b="1" spc="-10" dirty="0">
                <a:latin typeface="Times New Roman"/>
                <a:cs typeface="Times New Roman"/>
              </a:rPr>
              <a:t>23-</a:t>
            </a:r>
            <a:r>
              <a:rPr sz="1200" b="1" dirty="0">
                <a:latin typeface="Times New Roman"/>
                <a:cs typeface="Times New Roman"/>
              </a:rPr>
              <a:t>24,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2025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</a:t>
            </a:r>
            <a:r>
              <a:rPr sz="1200" b="1" spc="-10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London,</a:t>
            </a:r>
            <a:r>
              <a:rPr sz="1200" b="1" spc="-65" dirty="0">
                <a:latin typeface="Times New Roman"/>
                <a:cs typeface="Times New Roman"/>
              </a:rPr>
              <a:t> </a:t>
            </a:r>
            <a:r>
              <a:rPr sz="1200" b="1" spc="-25" dirty="0">
                <a:latin typeface="Times New Roman"/>
                <a:cs typeface="Times New Roman"/>
              </a:rPr>
              <a:t>UK)</a:t>
            </a:r>
            <a:endParaRPr sz="1200">
              <a:latin typeface="Times New Roman"/>
              <a:cs typeface="Times New Roman"/>
            </a:endParaRPr>
          </a:p>
          <a:p>
            <a:pPr marL="3190240" algn="ctr">
              <a:lnSpc>
                <a:spcPct val="100000"/>
              </a:lnSpc>
              <a:spcBef>
                <a:spcPts val="575"/>
              </a:spcBef>
            </a:pPr>
            <a:r>
              <a:rPr sz="1200" spc="-45" dirty="0">
                <a:latin typeface="Times New Roman"/>
                <a:cs typeface="Times New Roman"/>
              </a:rPr>
              <a:t>https://spine-</a:t>
            </a:r>
            <a:r>
              <a:rPr sz="1200" spc="-30" dirty="0">
                <a:latin typeface="Times New Roman"/>
                <a:cs typeface="Times New Roman"/>
              </a:rPr>
              <a:t>disorders.neurologyconference.com</a:t>
            </a:r>
            <a:r>
              <a:rPr sz="1200" spc="-30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2207</Words>
  <Application>Microsoft Office PowerPoint</Application>
  <PresentationFormat>Widescreen</PresentationFormat>
  <Paragraphs>219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MT</vt:lpstr>
      <vt:lpstr>Calibri</vt:lpstr>
      <vt:lpstr>courgette</vt:lpstr>
      <vt:lpstr>Michroma</vt:lpstr>
      <vt:lpstr>Roboto Slab</vt:lpstr>
      <vt:lpstr>Times New Roman</vt:lpstr>
      <vt:lpstr>Office Theme</vt:lpstr>
      <vt:lpstr>Applied Physics and Materials Science 5th International Conference on</vt:lpstr>
      <vt:lpstr>I N V I T A T I O N</vt:lpstr>
      <vt:lpstr>A B O U T U S</vt:lpstr>
      <vt:lpstr>PowerPoint Presentation</vt:lpstr>
      <vt:lpstr>PowerPoint Presentation</vt:lpstr>
      <vt:lpstr>PowerPoint Presentation</vt:lpstr>
      <vt:lpstr>S U P P O R T I N G J O U R N A L S</vt:lpstr>
      <vt:lpstr>V E N U 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Ophthalmology Conference 2025</dc:title>
  <dc:creator>jatin Raman</dc:creator>
  <cp:lastModifiedBy>deepak kumar</cp:lastModifiedBy>
  <cp:revision>3</cp:revision>
  <dcterms:created xsi:type="dcterms:W3CDTF">2025-06-19T10:18:27Z</dcterms:created>
  <dcterms:modified xsi:type="dcterms:W3CDTF">2025-06-24T10:57:53Z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2025-02-10T00:00:00Z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2025-06-19T00:00:00Z</vt:filetime>
  </property>
  <property fmtid="{D5CDD505-2E9C-101B-9397-08002B2CF9AE}" pid="5" name="Producer">
    <vt:lpwstr>Microsoft® PowerPoint® 2010</vt:lpwstr>
  </property>
</Properties>
</file>