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427" y="6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3339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1335" y="836675"/>
            <a:ext cx="10646410" cy="5184775"/>
          </a:xfrm>
          <a:custGeom>
            <a:avLst/>
            <a:gdLst/>
            <a:ahLst/>
            <a:cxnLst/>
            <a:rect l="l" t="t" r="r" b="b"/>
            <a:pathLst>
              <a:path w="10646410" h="5184775">
                <a:moveTo>
                  <a:pt x="10646283" y="0"/>
                </a:moveTo>
                <a:lnTo>
                  <a:pt x="0" y="0"/>
                </a:lnTo>
                <a:lnTo>
                  <a:pt x="0" y="5184267"/>
                </a:lnTo>
                <a:lnTo>
                  <a:pt x="10646283" y="5184267"/>
                </a:lnTo>
                <a:lnTo>
                  <a:pt x="10646283" y="0"/>
                </a:lnTo>
                <a:close/>
              </a:path>
            </a:pathLst>
          </a:custGeom>
          <a:solidFill>
            <a:srgbClr val="FFFFFF">
              <a:alpha val="8313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1" y="552450"/>
            <a:ext cx="11784965" cy="5760720"/>
          </a:xfrm>
          <a:custGeom>
            <a:avLst/>
            <a:gdLst/>
            <a:ahLst/>
            <a:cxnLst/>
            <a:rect l="l" t="t" r="r" b="b"/>
            <a:pathLst>
              <a:path w="11784965" h="5760720">
                <a:moveTo>
                  <a:pt x="0" y="5760720"/>
                </a:moveTo>
                <a:lnTo>
                  <a:pt x="11784711" y="5760720"/>
                </a:lnTo>
                <a:lnTo>
                  <a:pt x="11784711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339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339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339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4382" y="1062990"/>
            <a:ext cx="353822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3339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%20contact@speakermeeting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4382" y="1062990"/>
            <a:ext cx="4589018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lang="en-GB" b="0" dirty="0"/>
              <a:t>5</a:t>
            </a:r>
            <a:r>
              <a:rPr lang="en-GB" b="0" baseline="30000" dirty="0"/>
              <a:t>th</a:t>
            </a:r>
            <a:r>
              <a:rPr lang="en-GB" b="0" dirty="0"/>
              <a:t> International Conference on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2962140" y="1755359"/>
            <a:ext cx="6808471" cy="8867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2800" dirty="0"/>
              <a:t>Applied Physics and Materials Science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0214" y="2804286"/>
            <a:ext cx="4686300" cy="20306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750"/>
              </a:spcBef>
              <a:spcAft>
                <a:spcPts val="750"/>
              </a:spcAft>
            </a:pPr>
            <a:r>
              <a:rPr lang="en-US" sz="1600" b="0" i="0" dirty="0">
                <a:solidFill>
                  <a:srgbClr val="333333"/>
                </a:solidFill>
                <a:effectLst/>
                <a:latin typeface="Roboto Slab" pitchFamily="2" charset="0"/>
              </a:rPr>
              <a:t>October 27-28, 2025 London, UK</a:t>
            </a: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algn="ctr"/>
            <a:r>
              <a:rPr sz="1800" b="1" spc="-10" dirty="0">
                <a:solidFill>
                  <a:srgbClr val="333950"/>
                </a:solidFill>
                <a:latin typeface="Times New Roman"/>
                <a:cs typeface="Times New Roman"/>
              </a:rPr>
              <a:t>Theme:</a:t>
            </a:r>
            <a:r>
              <a:rPr sz="1800" b="1" spc="-4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lang="en-US" dirty="0"/>
              <a:t>Innovations at the Interface: Uniting Physics and Materials for Sustainability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333950"/>
                </a:solidFill>
                <a:latin typeface="Times New Roman"/>
                <a:cs typeface="Times New Roman"/>
              </a:rPr>
              <a:t>.”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34600" y="836612"/>
            <a:ext cx="410369" cy="5184775"/>
          </a:xfrm>
          <a:prstGeom prst="rect">
            <a:avLst/>
          </a:prstGeom>
          <a:solidFill>
            <a:srgbClr val="1F2A35"/>
          </a:solidFill>
          <a:ln w="12192">
            <a:solidFill>
              <a:srgbClr val="000000"/>
            </a:solidFill>
          </a:ln>
        </p:spPr>
        <p:txBody>
          <a:bodyPr vert="vert270" wrap="square" lIns="0" tIns="0" rIns="0" bIns="0" rtlCol="0">
            <a:spAutoFit/>
          </a:bodyPr>
          <a:lstStyle/>
          <a:p>
            <a:pPr marL="306070">
              <a:lnSpc>
                <a:spcPts val="3210"/>
              </a:lnSpc>
              <a:tabLst>
                <a:tab pos="3566795" algn="l"/>
              </a:tabLst>
            </a:pP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PHYSICS CONFERENCE 2025</a:t>
            </a:r>
            <a:endParaRPr sz="2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12240" y="4458264"/>
            <a:ext cx="6264274" cy="938077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200" b="1" dirty="0">
                <a:solidFill>
                  <a:srgbClr val="393838"/>
                </a:solidFill>
                <a:latin typeface="Times New Roman"/>
                <a:cs typeface="Times New Roman"/>
              </a:rPr>
              <a:t>Contact</a:t>
            </a:r>
            <a:r>
              <a:rPr sz="1200" b="1" spc="-2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200" b="1" spc="-25" dirty="0">
                <a:solidFill>
                  <a:srgbClr val="393838"/>
                </a:solidFill>
                <a:latin typeface="Times New Roman"/>
                <a:cs typeface="Times New Roman"/>
              </a:rPr>
              <a:t>us: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200" dirty="0">
                <a:solidFill>
                  <a:srgbClr val="393838"/>
                </a:solidFill>
                <a:latin typeface="Times New Roman"/>
                <a:cs typeface="Times New Roman"/>
              </a:rPr>
              <a:t>MAIL:</a:t>
            </a:r>
            <a:r>
              <a:rPr sz="1200" spc="30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lang="en-GB" sz="1200" dirty="0">
                <a:hlinkClick r:id="rId2" tooltip=" contact@speakermeeting.com"/>
              </a:rPr>
              <a:t> contact@speakermeeting.com </a:t>
            </a:r>
            <a:endParaRPr lang="en-GB" sz="1200" dirty="0"/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2000" dirty="0">
                <a:solidFill>
                  <a:srgbClr val="393838"/>
                </a:solidFill>
                <a:latin typeface="Times New Roman"/>
                <a:cs typeface="Times New Roman"/>
              </a:rPr>
              <a:t>U</a:t>
            </a:r>
            <a:r>
              <a:rPr sz="2000" spc="-3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93838"/>
                </a:solidFill>
                <a:latin typeface="Times New Roman"/>
                <a:cs typeface="Times New Roman"/>
              </a:rPr>
              <a:t>R</a:t>
            </a:r>
            <a:r>
              <a:rPr sz="2000" spc="-2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93838"/>
                </a:solidFill>
                <a:latin typeface="Times New Roman"/>
                <a:cs typeface="Times New Roman"/>
              </a:rPr>
              <a:t>L</a:t>
            </a:r>
            <a:r>
              <a:rPr sz="2000" spc="-5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lang="en-US" sz="2000" spc="-55" dirty="0">
                <a:solidFill>
                  <a:srgbClr val="393838"/>
                </a:solidFill>
                <a:latin typeface="Times New Roman"/>
                <a:cs typeface="Times New Roman"/>
              </a:rPr>
              <a:t>:</a:t>
            </a:r>
            <a:r>
              <a:rPr lang="en-US" sz="1200" spc="-55" dirty="0">
                <a:solidFill>
                  <a:srgbClr val="393838"/>
                </a:solidFill>
                <a:latin typeface="Times New Roman"/>
                <a:cs typeface="Times New Roman"/>
              </a:rPr>
              <a:t>:</a:t>
            </a:r>
            <a:r>
              <a:rPr lang="en-GB" sz="2400" dirty="0">
                <a:solidFill>
                  <a:srgbClr val="393838"/>
                </a:solidFill>
                <a:latin typeface="Times New Roman"/>
                <a:cs typeface="Times New Roman"/>
              </a:rPr>
              <a:t>https://physics.physicsmeeting.com/ </a:t>
            </a:r>
            <a:r>
              <a:rPr sz="1200" spc="-50" dirty="0">
                <a:solidFill>
                  <a:srgbClr val="393838"/>
                </a:solidFill>
                <a:latin typeface="Times New Roman"/>
                <a:cs typeface="Times New Roman"/>
              </a:rPr>
              <a:t>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76760" cy="6858000"/>
            <a:chOff x="0" y="0"/>
            <a:chExt cx="121767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7676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382011" y="304761"/>
              <a:ext cx="9581515" cy="6042660"/>
            </a:xfrm>
            <a:custGeom>
              <a:avLst/>
              <a:gdLst/>
              <a:ahLst/>
              <a:cxnLst/>
              <a:rect l="l" t="t" r="r" b="b"/>
              <a:pathLst>
                <a:path w="9581515" h="6042660">
                  <a:moveTo>
                    <a:pt x="9581388" y="0"/>
                  </a:moveTo>
                  <a:lnTo>
                    <a:pt x="0" y="0"/>
                  </a:lnTo>
                  <a:lnTo>
                    <a:pt x="0" y="6042405"/>
                  </a:lnTo>
                  <a:lnTo>
                    <a:pt x="9581388" y="6042405"/>
                  </a:lnTo>
                  <a:lnTo>
                    <a:pt x="9581388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948051" y="925195"/>
            <a:ext cx="866521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 algn="just">
              <a:lnSpc>
                <a:spcPct val="100000"/>
              </a:lnSpc>
              <a:spcBef>
                <a:spcPts val="100"/>
              </a:spcBef>
            </a:pPr>
            <a:r>
              <a:rPr sz="1200" b="1" spc="-30" dirty="0">
                <a:latin typeface="Times New Roman"/>
                <a:cs typeface="Times New Roman"/>
              </a:rPr>
              <a:t>Dear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Colleagues,</a:t>
            </a:r>
            <a:endParaRPr sz="12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3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Series</a:t>
            </a:r>
            <a:r>
              <a:rPr sz="1200" spc="3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delighted</a:t>
            </a:r>
            <a:r>
              <a:rPr sz="1200" spc="3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welcome</a:t>
            </a:r>
            <a:r>
              <a:rPr sz="1200" spc="3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3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lang="en-US" sz="1200" b="1" dirty="0">
                <a:latin typeface="Arial"/>
                <a:cs typeface="Arial"/>
              </a:rPr>
              <a:t>5th International Conference on Applied Physics and Materials Science October 27-28, 2025 London, UK</a:t>
            </a:r>
            <a:r>
              <a:rPr sz="1200" b="1" dirty="0">
                <a:latin typeface="Times New Roman"/>
                <a:cs typeface="Times New Roman"/>
              </a:rPr>
              <a:t>,</a:t>
            </a:r>
            <a:r>
              <a:rPr lang="en-US" sz="1200" b="1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focusing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determination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various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approaches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field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lang="en-US" sz="1200" spc="165" dirty="0">
                <a:latin typeface="Times New Roman"/>
                <a:cs typeface="Times New Roman"/>
              </a:rPr>
              <a:t>Neurology 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confident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that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enjoy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Scientific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Program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upcoming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Conference.</a:t>
            </a:r>
            <a:endParaRPr sz="1200" dirty="0">
              <a:latin typeface="Times New Roman"/>
              <a:cs typeface="Times New Roman"/>
            </a:endParaRPr>
          </a:p>
          <a:p>
            <a:pPr marL="3810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We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look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forward to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you..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224" y="0"/>
            <a:ext cx="2301240" cy="24536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307450" y="6006185"/>
            <a:ext cx="350354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200" spc="-10" dirty="0">
                <a:latin typeface="Times New Roman"/>
                <a:cs typeface="Times New Roman"/>
              </a:rPr>
              <a:t>https://physics.physicsmeeting.com/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02708" y="304800"/>
            <a:ext cx="2679700" cy="558165"/>
          </a:xfrm>
          <a:prstGeom prst="rect">
            <a:avLst/>
          </a:prstGeom>
          <a:solidFill>
            <a:srgbClr val="1F2A35"/>
          </a:solidFill>
          <a:ln w="12192">
            <a:solidFill>
              <a:srgbClr val="1F385F"/>
            </a:solidFill>
          </a:ln>
        </p:spPr>
        <p:txBody>
          <a:bodyPr vert="horz" wrap="square" lIns="0" tIns="144780" rIns="0" bIns="0" rtlCol="0">
            <a:spAutoFit/>
          </a:bodyPr>
          <a:lstStyle/>
          <a:p>
            <a:pPr marL="424180">
              <a:lnSpc>
                <a:spcPct val="100000"/>
              </a:lnSpc>
              <a:spcBef>
                <a:spcPts val="114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848" y="728472"/>
            <a:ext cx="2186940" cy="5379720"/>
          </a:xfrm>
          <a:prstGeom prst="rect">
            <a:avLst/>
          </a:prstGeom>
          <a:solidFill>
            <a:srgbClr val="1F2A35"/>
          </a:solidFill>
        </p:spPr>
        <p:txBody>
          <a:bodyPr vert="horz" wrap="square" lIns="0" tIns="150495" rIns="0" bIns="0" rtlCol="0">
            <a:spAutoFit/>
          </a:bodyPr>
          <a:lstStyle/>
          <a:p>
            <a:pPr marL="131445" algn="ctr">
              <a:lnSpc>
                <a:spcPct val="100000"/>
              </a:lnSpc>
              <a:spcBef>
                <a:spcPts val="1185"/>
              </a:spcBef>
            </a:pP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B2B</a:t>
            </a:r>
            <a:endParaRPr sz="2000">
              <a:latin typeface="Times New Roman"/>
              <a:cs typeface="Times New Roman"/>
            </a:endParaRPr>
          </a:p>
          <a:p>
            <a:pPr marL="113664" algn="ctr">
              <a:lnSpc>
                <a:spcPct val="100000"/>
              </a:lnSpc>
              <a:spcBef>
                <a:spcPts val="515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Meetings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15"/>
              </a:spcBef>
            </a:pPr>
            <a:endParaRPr sz="1400">
              <a:latin typeface="Times New Roman"/>
              <a:cs typeface="Times New Roman"/>
            </a:endParaRPr>
          </a:p>
          <a:p>
            <a:pPr marL="144145" algn="ctr">
              <a:lnSpc>
                <a:spcPct val="100000"/>
              </a:lnSpc>
              <a:spcBef>
                <a:spcPts val="5"/>
              </a:spcBef>
            </a:pPr>
            <a:r>
              <a:rPr sz="2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  <a:p>
            <a:pPr marL="514984" marR="368300" algn="ctr">
              <a:lnSpc>
                <a:spcPts val="2390"/>
              </a:lnSpc>
            </a:pP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Days</a:t>
            </a:r>
            <a:r>
              <a:rPr sz="14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4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Scientific Exchange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10"/>
              </a:spcBef>
            </a:pPr>
            <a:endParaRPr sz="1400">
              <a:latin typeface="Times New Roman"/>
              <a:cs typeface="Times New Roman"/>
            </a:endParaRPr>
          </a:p>
          <a:p>
            <a:pPr marL="124460" algn="ctr">
              <a:lnSpc>
                <a:spcPct val="100000"/>
              </a:lnSpc>
              <a:spcBef>
                <a:spcPts val="5"/>
              </a:spcBef>
            </a:pP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15+</a:t>
            </a:r>
            <a:endParaRPr sz="2000">
              <a:latin typeface="Times New Roman"/>
              <a:cs typeface="Times New Roman"/>
            </a:endParaRPr>
          </a:p>
          <a:p>
            <a:pPr marL="125095" algn="ctr">
              <a:lnSpc>
                <a:spcPct val="100000"/>
              </a:lnSpc>
              <a:spcBef>
                <a:spcPts val="515"/>
              </a:spcBef>
            </a:pPr>
            <a:r>
              <a:rPr sz="1400" spc="-40" dirty="0">
                <a:solidFill>
                  <a:srgbClr val="FFFFFF"/>
                </a:solidFill>
                <a:latin typeface="Times New Roman"/>
                <a:cs typeface="Times New Roman"/>
              </a:rPr>
              <a:t>Scientific</a:t>
            </a:r>
            <a:r>
              <a:rPr sz="1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Sessions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50"/>
              </a:spcBef>
            </a:pPr>
            <a:endParaRPr sz="1400">
              <a:latin typeface="Times New Roman"/>
              <a:cs typeface="Times New Roman"/>
            </a:endParaRPr>
          </a:p>
          <a:p>
            <a:pPr marL="124460" algn="ctr">
              <a:lnSpc>
                <a:spcPct val="100000"/>
              </a:lnSpc>
            </a:pP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80+</a:t>
            </a:r>
            <a:endParaRPr sz="2000">
              <a:latin typeface="Times New Roman"/>
              <a:cs typeface="Times New Roman"/>
            </a:endParaRPr>
          </a:p>
          <a:p>
            <a:pPr marL="130810" algn="ctr">
              <a:lnSpc>
                <a:spcPct val="100000"/>
              </a:lnSpc>
              <a:spcBef>
                <a:spcPts val="470"/>
              </a:spcBef>
            </a:pPr>
            <a:r>
              <a:rPr sz="1400" spc="-35" dirty="0">
                <a:solidFill>
                  <a:srgbClr val="FFFFFF"/>
                </a:solidFill>
                <a:latin typeface="Times New Roman"/>
                <a:cs typeface="Times New Roman"/>
              </a:rPr>
              <a:t>International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Expert</a:t>
            </a:r>
            <a:endParaRPr sz="1400">
              <a:latin typeface="Times New Roman"/>
              <a:cs typeface="Times New Roman"/>
            </a:endParaRPr>
          </a:p>
          <a:p>
            <a:pPr marL="130810" algn="ctr">
              <a:lnSpc>
                <a:spcPct val="100000"/>
              </a:lnSpc>
              <a:spcBef>
                <a:spcPts val="720"/>
              </a:spcBef>
            </a:pP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Faculty</a:t>
            </a:r>
            <a:r>
              <a:rPr sz="1400" spc="-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Members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20"/>
              </a:spcBef>
            </a:pPr>
            <a:endParaRPr sz="1400">
              <a:latin typeface="Times New Roman"/>
              <a:cs typeface="Times New Roman"/>
            </a:endParaRPr>
          </a:p>
          <a:p>
            <a:pPr marL="124460" algn="ctr">
              <a:lnSpc>
                <a:spcPct val="100000"/>
              </a:lnSpc>
              <a:spcBef>
                <a:spcPts val="5"/>
              </a:spcBef>
            </a:pP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20+</a:t>
            </a:r>
            <a:endParaRPr sz="2000">
              <a:latin typeface="Times New Roman"/>
              <a:cs typeface="Times New Roman"/>
            </a:endParaRPr>
          </a:p>
          <a:p>
            <a:pPr marL="123189" algn="ctr">
              <a:lnSpc>
                <a:spcPct val="100000"/>
              </a:lnSpc>
              <a:spcBef>
                <a:spcPts val="525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Exhibitors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48000" y="2527300"/>
            <a:ext cx="4972685" cy="3330575"/>
            <a:chOff x="3048000" y="2527300"/>
            <a:chExt cx="4972685" cy="3330575"/>
          </a:xfrm>
        </p:grpSpPr>
        <p:sp>
          <p:nvSpPr>
            <p:cNvPr id="11" name="object 11"/>
            <p:cNvSpPr/>
            <p:nvPr/>
          </p:nvSpPr>
          <p:spPr>
            <a:xfrm>
              <a:off x="5020055" y="3168395"/>
              <a:ext cx="1426210" cy="1424940"/>
            </a:xfrm>
            <a:custGeom>
              <a:avLst/>
              <a:gdLst/>
              <a:ahLst/>
              <a:cxnLst/>
              <a:rect l="l" t="t" r="r" b="b"/>
              <a:pathLst>
                <a:path w="1426210" h="1424939">
                  <a:moveTo>
                    <a:pt x="1425955" y="0"/>
                  </a:moveTo>
                  <a:lnTo>
                    <a:pt x="0" y="0"/>
                  </a:lnTo>
                  <a:lnTo>
                    <a:pt x="0" y="1424939"/>
                  </a:lnTo>
                  <a:lnTo>
                    <a:pt x="1425955" y="1424939"/>
                  </a:lnTo>
                  <a:lnTo>
                    <a:pt x="14259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82563" y="2527300"/>
              <a:ext cx="1737995" cy="1567180"/>
            </a:xfrm>
            <a:custGeom>
              <a:avLst/>
              <a:gdLst/>
              <a:ahLst/>
              <a:cxnLst/>
              <a:rect l="l" t="t" r="r" b="b"/>
              <a:pathLst>
                <a:path w="1737995" h="1567179">
                  <a:moveTo>
                    <a:pt x="1737740" y="0"/>
                  </a:moveTo>
                  <a:lnTo>
                    <a:pt x="0" y="0"/>
                  </a:lnTo>
                  <a:lnTo>
                    <a:pt x="0" y="1566926"/>
                  </a:lnTo>
                  <a:lnTo>
                    <a:pt x="1737740" y="1566926"/>
                  </a:lnTo>
                  <a:lnTo>
                    <a:pt x="1737740" y="0"/>
                  </a:lnTo>
                  <a:close/>
                </a:path>
              </a:pathLst>
            </a:custGeom>
            <a:solidFill>
              <a:srgbClr val="CFD2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48000" y="3760800"/>
              <a:ext cx="3234690" cy="2097405"/>
            </a:xfrm>
            <a:custGeom>
              <a:avLst/>
              <a:gdLst/>
              <a:ahLst/>
              <a:cxnLst/>
              <a:rect l="l" t="t" r="r" b="b"/>
              <a:pathLst>
                <a:path w="3234690" h="2097404">
                  <a:moveTo>
                    <a:pt x="1511427" y="333463"/>
                  </a:moveTo>
                  <a:lnTo>
                    <a:pt x="0" y="333463"/>
                  </a:lnTo>
                  <a:lnTo>
                    <a:pt x="0" y="2096858"/>
                  </a:lnTo>
                  <a:lnTo>
                    <a:pt x="1511427" y="2096858"/>
                  </a:lnTo>
                  <a:lnTo>
                    <a:pt x="1511427" y="333463"/>
                  </a:lnTo>
                  <a:close/>
                </a:path>
                <a:path w="3234690" h="2097404">
                  <a:moveTo>
                    <a:pt x="3234563" y="0"/>
                  </a:moveTo>
                  <a:lnTo>
                    <a:pt x="1511427" y="0"/>
                  </a:lnTo>
                  <a:lnTo>
                    <a:pt x="1511427" y="333425"/>
                  </a:lnTo>
                  <a:lnTo>
                    <a:pt x="3234563" y="333425"/>
                  </a:lnTo>
                  <a:lnTo>
                    <a:pt x="32345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59427" y="4094264"/>
              <a:ext cx="1723389" cy="1763395"/>
            </a:xfrm>
            <a:custGeom>
              <a:avLst/>
              <a:gdLst/>
              <a:ahLst/>
              <a:cxnLst/>
              <a:rect l="l" t="t" r="r" b="b"/>
              <a:pathLst>
                <a:path w="1723389" h="1763395">
                  <a:moveTo>
                    <a:pt x="1723136" y="0"/>
                  </a:moveTo>
                  <a:lnTo>
                    <a:pt x="0" y="0"/>
                  </a:lnTo>
                  <a:lnTo>
                    <a:pt x="0" y="1763394"/>
                  </a:lnTo>
                  <a:lnTo>
                    <a:pt x="1723136" y="1763394"/>
                  </a:lnTo>
                  <a:lnTo>
                    <a:pt x="1723136" y="0"/>
                  </a:lnTo>
                  <a:close/>
                </a:path>
              </a:pathLst>
            </a:custGeom>
            <a:solidFill>
              <a:srgbClr val="E9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82563" y="4094264"/>
              <a:ext cx="1737995" cy="1763395"/>
            </a:xfrm>
            <a:custGeom>
              <a:avLst/>
              <a:gdLst/>
              <a:ahLst/>
              <a:cxnLst/>
              <a:rect l="l" t="t" r="r" b="b"/>
              <a:pathLst>
                <a:path w="1737995" h="1763395">
                  <a:moveTo>
                    <a:pt x="1737740" y="0"/>
                  </a:moveTo>
                  <a:lnTo>
                    <a:pt x="0" y="0"/>
                  </a:lnTo>
                  <a:lnTo>
                    <a:pt x="0" y="1763394"/>
                  </a:lnTo>
                  <a:lnTo>
                    <a:pt x="1737740" y="1763394"/>
                  </a:lnTo>
                  <a:lnTo>
                    <a:pt x="17377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038475" y="2151126"/>
          <a:ext cx="8107679" cy="3698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5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570">
                <a:tc gridSpan="5">
                  <a:txBody>
                    <a:bodyPr/>
                    <a:lstStyle/>
                    <a:p>
                      <a:pPr marR="3435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Editorial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Board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Members</a:t>
                      </a:r>
                      <a:r>
                        <a:rPr sz="1400" b="1" spc="204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400" b="1" spc="1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Supporting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Journals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F2A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3170">
                <a:tc rowSpan="2">
                  <a:txBody>
                    <a:bodyPr/>
                    <a:lstStyle/>
                    <a:p>
                      <a:pPr marL="26797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Athanasios</a:t>
                      </a:r>
                      <a:r>
                        <a:rPr sz="9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K.</a:t>
                      </a:r>
                      <a:r>
                        <a:rPr sz="9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Petridis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5885" marR="8763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Department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Neurosurgery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University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Schleswig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Holstein,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Germany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2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Kenneth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9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Heilman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1590" marR="17145" indent="317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University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Florida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College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Medicine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GRECC-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VAMC,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James E.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Rooks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Jr.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Distinguished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Professor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Neurology,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Gainesville,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USA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21285" marR="462915" indent="260350">
                        <a:lnSpc>
                          <a:spcPct val="109400"/>
                        </a:lnSpc>
                        <a:spcBef>
                          <a:spcPts val="894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Hiroshi</a:t>
                      </a:r>
                      <a:r>
                        <a:rPr sz="9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Nakanishi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PhD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Professor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Vice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Dean,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Department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of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7314" marR="572135" indent="127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Aging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Science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Pharmacology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Kyushu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University,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Faculty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Dental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Sciences,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Japan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Alessandro</a:t>
                      </a:r>
                      <a:r>
                        <a:rPr sz="9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Landi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984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MD,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Department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Neurology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4145" marR="165100" indent="3111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Psychiatry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University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Roma,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Italy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Suresh</a:t>
                      </a:r>
                      <a:r>
                        <a:rPr sz="9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Kumar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 Jetti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0489" marR="99695" indent="-317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PHD,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Postdoctoral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Fellow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&amp;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Research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Scientist</a:t>
                      </a:r>
                      <a:r>
                        <a:rPr sz="9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Pondicherry University,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3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2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366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6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2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Dr.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Bern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S.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Schmidt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25095" marR="11747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Department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fundamental neuroscience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University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Lausanne,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Switzerland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Dr.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Manoj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P.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Dandekar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2700" marR="8255" indent="254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Postdoctoral</a:t>
                      </a:r>
                      <a:r>
                        <a:rPr sz="9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Research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Fellow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McGovern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Medical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School,</a:t>
                      </a:r>
                      <a:r>
                        <a:rPr sz="9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Division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Cardiovascular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Medicine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 marR="86995" indent="1270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University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Texas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Health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Science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Center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Houston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Department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Internal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Medicine,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USA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17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>
                        <a:alpha val="850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81000" y="0"/>
            <a:ext cx="12099416" cy="6825994"/>
            <a:chOff x="-59816" y="0"/>
            <a:chExt cx="12099416" cy="682599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39600" cy="682599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59816" y="739140"/>
              <a:ext cx="10713720" cy="5379720"/>
            </a:xfrm>
            <a:custGeom>
              <a:avLst/>
              <a:gdLst/>
              <a:ahLst/>
              <a:cxnLst/>
              <a:rect l="l" t="t" r="r" b="b"/>
              <a:pathLst>
                <a:path w="10713720" h="5379720">
                  <a:moveTo>
                    <a:pt x="10713466" y="0"/>
                  </a:moveTo>
                  <a:lnTo>
                    <a:pt x="0" y="0"/>
                  </a:lnTo>
                  <a:lnTo>
                    <a:pt x="0" y="5379466"/>
                  </a:lnTo>
                  <a:lnTo>
                    <a:pt x="10713466" y="5379466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40" y="288036"/>
              <a:ext cx="2301240" cy="25450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648455" y="902208"/>
            <a:ext cx="4897120" cy="559435"/>
          </a:xfrm>
          <a:prstGeom prst="rect">
            <a:avLst/>
          </a:prstGeom>
          <a:solidFill>
            <a:srgbClr val="1F2A35"/>
          </a:solidFill>
          <a:ln w="12192">
            <a:solidFill>
              <a:srgbClr val="2C5292"/>
            </a:solidFill>
          </a:ln>
        </p:spPr>
        <p:txBody>
          <a:bodyPr vert="horz" wrap="square" lIns="0" tIns="139700" rIns="0" bIns="0" rtlCol="0">
            <a:spAutoFit/>
          </a:bodyPr>
          <a:lstStyle/>
          <a:p>
            <a:pPr marL="421005">
              <a:lnSpc>
                <a:spcPct val="100000"/>
              </a:lnSpc>
              <a:spcBef>
                <a:spcPts val="1100"/>
              </a:spcBef>
              <a:tabLst>
                <a:tab pos="200152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A</a:t>
            </a:r>
            <a:r>
              <a:rPr sz="14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36436" y="5815838"/>
            <a:ext cx="376783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200" spc="-70" dirty="0">
                <a:latin typeface="Times New Roman"/>
                <a:cs typeface="Times New Roman"/>
              </a:rPr>
              <a:t>https://physics.physicsmeeting.com/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8616" y="1827022"/>
            <a:ext cx="3133090" cy="10316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V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U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10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&amp;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1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M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M</a:t>
            </a:r>
            <a:r>
              <a:rPr sz="1400" b="1" spc="-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</a:t>
            </a:r>
            <a:r>
              <a:rPr sz="1400" b="1" spc="-1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AT</a:t>
            </a:r>
            <a:r>
              <a:rPr sz="1400" b="1" spc="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114" dirty="0">
                <a:latin typeface="Times New Roman"/>
                <a:cs typeface="Times New Roman"/>
              </a:rPr>
              <a:t> </a:t>
            </a:r>
            <a:r>
              <a:rPr sz="1400" b="1" spc="-50" dirty="0">
                <a:latin typeface="Times New Roman"/>
                <a:cs typeface="Times New Roman"/>
              </a:rPr>
              <a:t>N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algn="ctr">
              <a:spcBef>
                <a:spcPts val="750"/>
              </a:spcBef>
              <a:spcAft>
                <a:spcPts val="750"/>
              </a:spcAft>
            </a:pPr>
            <a:r>
              <a:rPr lang="en-US" sz="1200" b="0" i="0" dirty="0">
                <a:solidFill>
                  <a:srgbClr val="333333"/>
                </a:solidFill>
                <a:effectLst/>
                <a:latin typeface="Roboto Slab" pitchFamily="2" charset="0"/>
              </a:rPr>
              <a:t>October 27-28, 2025 London, UK</a:t>
            </a:r>
          </a:p>
          <a:p>
            <a:pPr marL="78105">
              <a:lnSpc>
                <a:spcPct val="100000"/>
              </a:lnSpc>
            </a:pPr>
            <a:r>
              <a:rPr sz="1200" b="1" spc="-25" dirty="0">
                <a:latin typeface="Times New Roman"/>
                <a:cs typeface="Times New Roman"/>
              </a:rPr>
              <a:t>Abstract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Submission</a:t>
            </a:r>
            <a:r>
              <a:rPr lang="en-US" sz="1200" b="1" spc="-2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Opens:</a:t>
            </a:r>
            <a:r>
              <a:rPr sz="1200" b="1" spc="300" dirty="0">
                <a:latin typeface="Times New Roman"/>
                <a:cs typeface="Times New Roman"/>
              </a:rPr>
              <a:t> </a:t>
            </a:r>
            <a:r>
              <a:rPr lang="en-GB" sz="1200" b="1" dirty="0">
                <a:latin typeface="Times New Roman"/>
                <a:cs typeface="Times New Roman"/>
              </a:rPr>
              <a:t> May 10, 2025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57190" y="2982594"/>
            <a:ext cx="1579245" cy="807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95"/>
              </a:spcBef>
            </a:pPr>
            <a:r>
              <a:rPr sz="1200" b="1" spc="-35" dirty="0">
                <a:latin typeface="Times New Roman"/>
                <a:cs typeface="Times New Roman"/>
              </a:rPr>
              <a:t>Registration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Opens: Early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Bird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Registration: </a:t>
            </a:r>
            <a:r>
              <a:rPr sz="1200" b="1" dirty="0">
                <a:latin typeface="Times New Roman"/>
                <a:cs typeface="Times New Roman"/>
              </a:rPr>
              <a:t>Normal</a:t>
            </a:r>
            <a:r>
              <a:rPr sz="1200" b="1" spc="6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Registration: On</a:t>
            </a:r>
            <a:r>
              <a:rPr sz="1200" b="1" spc="-8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Spot</a:t>
            </a:r>
            <a:r>
              <a:rPr sz="1200" b="1" spc="-13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Registration: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77404" y="2928365"/>
            <a:ext cx="1923796" cy="839974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Times New Roman"/>
                <a:cs typeface="Times New Roman"/>
              </a:rPr>
              <a:t>Jan</a:t>
            </a:r>
            <a:r>
              <a:rPr lang="en-US" sz="1200" b="1" dirty="0">
                <a:latin typeface="Times New Roman"/>
                <a:cs typeface="Times New Roman"/>
              </a:rPr>
              <a:t>e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</a:t>
            </a:r>
            <a:r>
              <a:rPr lang="en-US" sz="1200" b="1" dirty="0">
                <a:latin typeface="Times New Roman"/>
                <a:cs typeface="Times New Roman"/>
              </a:rPr>
              <a:t>8</a:t>
            </a:r>
            <a:r>
              <a:rPr sz="1200" b="1" dirty="0">
                <a:latin typeface="Times New Roman"/>
                <a:cs typeface="Times New Roman"/>
              </a:rPr>
              <a:t>,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2025</a:t>
            </a:r>
            <a:endParaRPr sz="1200" dirty="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195"/>
              </a:spcBef>
            </a:pPr>
            <a:r>
              <a:rPr lang="en-GB" sz="1200" b="1" dirty="0">
                <a:latin typeface="Times New Roman"/>
                <a:cs typeface="Times New Roman"/>
              </a:rPr>
              <a:t>Jun 18, 2025</a:t>
            </a:r>
          </a:p>
          <a:p>
            <a:pPr marL="45720">
              <a:lnSpc>
                <a:spcPct val="100000"/>
              </a:lnSpc>
              <a:spcBef>
                <a:spcPts val="195"/>
              </a:spcBef>
            </a:pPr>
            <a:r>
              <a:rPr lang="en-US" sz="1200" b="1" spc="-55" dirty="0">
                <a:latin typeface="Times New Roman"/>
                <a:cs typeface="Times New Roman"/>
              </a:rPr>
              <a:t>Aug 28,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2025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1200" b="1" dirty="0">
                <a:latin typeface="Times New Roman"/>
                <a:cs typeface="Times New Roman"/>
              </a:rPr>
              <a:t>Oct 27 ,2025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57190" y="4181602"/>
            <a:ext cx="4603750" cy="911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imes New Roman"/>
                <a:cs typeface="Times New Roman"/>
              </a:rPr>
              <a:t>E</a:t>
            </a:r>
            <a:r>
              <a:rPr sz="1400" b="1" spc="-10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X</a:t>
            </a:r>
            <a:r>
              <a:rPr sz="1400" b="1" spc="-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H</a:t>
            </a:r>
            <a:r>
              <a:rPr sz="1400" b="1" spc="-114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spc="-8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B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T</a:t>
            </a:r>
            <a:r>
              <a:rPr sz="1400" b="1" spc="-10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4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1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</a:t>
            </a:r>
            <a:r>
              <a:rPr sz="1400" b="1" spc="7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</a:t>
            </a:r>
            <a:r>
              <a:rPr sz="1400" b="1" spc="-1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1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1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10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1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H</a:t>
            </a:r>
            <a:r>
              <a:rPr sz="1400" b="1" spc="-11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0" dirty="0">
                <a:latin typeface="Times New Roman"/>
                <a:cs typeface="Times New Roman"/>
              </a:rPr>
              <a:t>P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335"/>
              </a:spcBef>
            </a:pPr>
            <a:r>
              <a:rPr sz="1100" dirty="0">
                <a:latin typeface="Times New Roman"/>
                <a:cs typeface="Times New Roman"/>
              </a:rPr>
              <a:t>An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Exhibition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will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be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held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imes New Roman"/>
                <a:cs typeface="Times New Roman"/>
              </a:rPr>
              <a:t>concurrently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with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imes New Roman"/>
                <a:cs typeface="Times New Roman"/>
              </a:rPr>
              <a:t>Conference.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Thanks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to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exhibitors </a:t>
            </a:r>
            <a:r>
              <a:rPr sz="1100" dirty="0">
                <a:latin typeface="Times New Roman"/>
                <a:cs typeface="Times New Roman"/>
              </a:rPr>
              <a:t>from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all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over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world,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attendees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will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have</a:t>
            </a:r>
            <a:r>
              <a:rPr sz="1100" spc="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complete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imes New Roman"/>
                <a:cs typeface="Times New Roman"/>
              </a:rPr>
              <a:t>overview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new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findings in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field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3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Spine.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72896" y="1982723"/>
            <a:ext cx="3732529" cy="3105785"/>
            <a:chOff x="1072896" y="1982723"/>
            <a:chExt cx="3732529" cy="310578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9800" y="2932175"/>
              <a:ext cx="1066800" cy="6065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2896" y="1982723"/>
              <a:ext cx="3732022" cy="31057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452</Words>
  <Application>Microsoft Office PowerPoint</Application>
  <PresentationFormat>Widescreen</PresentationFormat>
  <Paragraphs>68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Roboto Slab</vt:lpstr>
      <vt:lpstr>Times New Roman</vt:lpstr>
      <vt:lpstr>Office Theme</vt:lpstr>
      <vt:lpstr>5th International Conference 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asus</dc:creator>
  <cp:lastModifiedBy>deepak kumar</cp:lastModifiedBy>
  <cp:revision>2</cp:revision>
  <dcterms:created xsi:type="dcterms:W3CDTF">2025-06-19T10:19:12Z</dcterms:created>
  <dcterms:modified xsi:type="dcterms:W3CDTF">2025-06-24T09:38:30Z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2025-06-19T00:00:00Z</vt:filetime>
  </property>
  <property fmtid="{D5CDD505-2E9C-101B-9397-08002B2CF9AE}" pid="5" name="Producer">
    <vt:lpwstr>www.ilovepdf.com</vt:lpwstr>
  </property>
</Properties>
</file>