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6060"/>
    <a:srgbClr val="F3968B"/>
    <a:srgbClr val="EC7581"/>
    <a:srgbClr val="F2938A"/>
    <a:srgbClr val="F8B193"/>
    <a:srgbClr val="FFA60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howGuides="1">
      <p:cViewPr>
        <p:scale>
          <a:sx n="66" d="100"/>
          <a:sy n="66" d="100"/>
        </p:scale>
        <p:origin x="-900" y="-27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F711E2D-932B-4680-B9C5-DFF79F9E4C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5DFCF8C7-86C2-4910-9282-E4818C190C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669A25FA-FF70-4A41-A836-5DBAA87BC16A}"/>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5" name="Footer Placeholder 4">
            <a:extLst>
              <a:ext uri="{FF2B5EF4-FFF2-40B4-BE49-F238E27FC236}">
                <a16:creationId xmlns:a16="http://schemas.microsoft.com/office/drawing/2014/main" xmlns="" id="{B9FCECBA-58AA-4C0F-AEEA-AE7D716DC6D5}"/>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1BF6EE10-E577-462F-9527-0EAFD544CC74}"/>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2582397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DFC646-FB8B-4FB3-8F7D-F99861201E8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B5165319-638F-4B8C-9641-BD86B50A24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F524F66E-7C26-4F88-B723-B4BBB2C2B677}"/>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5" name="Footer Placeholder 4">
            <a:extLst>
              <a:ext uri="{FF2B5EF4-FFF2-40B4-BE49-F238E27FC236}">
                <a16:creationId xmlns:a16="http://schemas.microsoft.com/office/drawing/2014/main" xmlns="" id="{BCCB291D-824F-4289-96B8-44FBDA79E1B1}"/>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1BB71012-5852-4938-B107-E02A4A5DF7EE}"/>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3521677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00175C-929C-4571-9CB3-4E1787CFD0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4C081F33-D3B0-4D1F-882A-A61529626A1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6A7D881-735F-42DA-8CE1-7B6DB9981823}"/>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5" name="Footer Placeholder 4">
            <a:extLst>
              <a:ext uri="{FF2B5EF4-FFF2-40B4-BE49-F238E27FC236}">
                <a16:creationId xmlns:a16="http://schemas.microsoft.com/office/drawing/2014/main" xmlns="" id="{0C7D0E5B-5CD9-438A-9956-AC2B9CA93E25}"/>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B01349AB-11E5-4550-8FDC-9112CE06BC47}"/>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3571820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1D24DE-461B-4B8A-B55B-FE75B20176F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6AAD13CE-7FD6-44B9-A7F4-D4F4665209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2E53C084-3746-4A8A-91E7-638FDDC5979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626F87F8-B18E-42ED-8287-1809371B517D}"/>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6" name="Footer Placeholder 5">
            <a:extLst>
              <a:ext uri="{FF2B5EF4-FFF2-40B4-BE49-F238E27FC236}">
                <a16:creationId xmlns:a16="http://schemas.microsoft.com/office/drawing/2014/main" xmlns="" id="{568F1789-5692-4195-BF31-2AE641432B2B}"/>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7DE74B79-372D-4C60-BF18-3212FC63EA41}"/>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1692759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C8807C-50E0-4F59-8133-8367A1A6BE9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CDD4651-0AB0-41A6-993C-E08D39E145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3717DFCA-D4A6-45B6-8EDE-FAFE00DDCD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17CF968C-93C7-4D09-9A07-74583E706E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A903BAE4-DE84-43B4-8680-33EE897B14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800B4EF7-C8E4-47BD-9717-2DC3776684FD}"/>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8" name="Footer Placeholder 7">
            <a:extLst>
              <a:ext uri="{FF2B5EF4-FFF2-40B4-BE49-F238E27FC236}">
                <a16:creationId xmlns:a16="http://schemas.microsoft.com/office/drawing/2014/main" xmlns="" id="{89C155DB-B9AE-4544-9AD0-456FF60FA6E0}"/>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xmlns="" id="{A261835B-C742-4018-BAA3-6619ABB8D673}"/>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1613700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3D0D90-F18C-4CB7-81BC-9059CF92041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76CA59C0-C06B-4732-B4BC-E2E56210BF23}"/>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4" name="Footer Placeholder 3">
            <a:extLst>
              <a:ext uri="{FF2B5EF4-FFF2-40B4-BE49-F238E27FC236}">
                <a16:creationId xmlns:a16="http://schemas.microsoft.com/office/drawing/2014/main" xmlns="" id="{F098F1E7-1856-4A89-84BE-3B1699400113}"/>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xmlns="" id="{9ED916B4-D83B-4C14-BFC8-3437A6D37D9F}"/>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1952140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0A37240E-ACA5-41F0-8307-459F21EBD34C}"/>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3" name="Footer Placeholder 2">
            <a:extLst>
              <a:ext uri="{FF2B5EF4-FFF2-40B4-BE49-F238E27FC236}">
                <a16:creationId xmlns:a16="http://schemas.microsoft.com/office/drawing/2014/main" xmlns="" id="{2D5C2750-EA6E-472F-9B04-8EC8E87B5A7A}"/>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xmlns="" id="{203EB937-3B1C-4394-8C40-C8CF60FF5187}"/>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118210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B4B9A4-51F1-4BF6-BF61-95B45BB8BC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37D3A2AD-C188-446C-979E-F0860D25B2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78C86C50-F5C1-4E73-8331-ED2F20534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056C7EF8-A46B-47EF-9F3E-2936F72F3DB7}"/>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6" name="Footer Placeholder 5">
            <a:extLst>
              <a:ext uri="{FF2B5EF4-FFF2-40B4-BE49-F238E27FC236}">
                <a16:creationId xmlns:a16="http://schemas.microsoft.com/office/drawing/2014/main" xmlns="" id="{3F3D0542-6461-47E9-99CE-8ECC8ADF8549}"/>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D2220699-BFEF-4DB3-B9E8-A2B50755CEFB}"/>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2416585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B342E4-79FC-4F15-BDE6-9B459E0DC0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5CD64189-D546-4EB8-8C5A-BB406F8E61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xmlns="" id="{B446F0FA-4E71-4655-85C7-FC0D16A10E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DA2B5EB-8AAA-48D7-AF4D-C522119EB714}"/>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6" name="Footer Placeholder 5">
            <a:extLst>
              <a:ext uri="{FF2B5EF4-FFF2-40B4-BE49-F238E27FC236}">
                <a16:creationId xmlns:a16="http://schemas.microsoft.com/office/drawing/2014/main" xmlns="" id="{B958D797-4C8A-41E3-A000-DBF240457349}"/>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xmlns="" id="{84C74E9C-9717-40F4-9604-D7BC6251E4DD}"/>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2076305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10A12E-F13D-4A3E-8746-8164C0FC3EA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51A9AD4A-EAEC-4C9A-8CCF-1AEAC425BD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63BC3AD-0A7B-4DAC-AA21-2C89A7DBF5A9}"/>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5" name="Footer Placeholder 4">
            <a:extLst>
              <a:ext uri="{FF2B5EF4-FFF2-40B4-BE49-F238E27FC236}">
                <a16:creationId xmlns:a16="http://schemas.microsoft.com/office/drawing/2014/main" xmlns="" id="{469E2526-62F3-411A-A8B9-3B68C6431ED2}"/>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2C2D3477-EEEB-44B7-9435-A448E6F06CFA}"/>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263522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0C993DD-9BE4-4981-83AF-42910534AA5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88D77272-00AD-48C0-AB0D-6ADC844E9DE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BFE7D60-9A0F-4A24-98F0-20A69C60B8CD}"/>
              </a:ext>
            </a:extLst>
          </p:cNvPr>
          <p:cNvSpPr>
            <a:spLocks noGrp="1"/>
          </p:cNvSpPr>
          <p:nvPr>
            <p:ph type="dt" sz="half" idx="10"/>
          </p:nvPr>
        </p:nvSpPr>
        <p:spPr/>
        <p:txBody>
          <a:bodyPr/>
          <a:lstStyle/>
          <a:p>
            <a:fld id="{AE91ABA4-00A4-45D5-B1F2-17D172465E07}" type="datetimeFigureOut">
              <a:rPr lang="en-IN" smtClean="0"/>
              <a:t>15-06-2024</a:t>
            </a:fld>
            <a:endParaRPr lang="en-IN" dirty="0"/>
          </a:p>
        </p:txBody>
      </p:sp>
      <p:sp>
        <p:nvSpPr>
          <p:cNvPr id="5" name="Footer Placeholder 4">
            <a:extLst>
              <a:ext uri="{FF2B5EF4-FFF2-40B4-BE49-F238E27FC236}">
                <a16:creationId xmlns:a16="http://schemas.microsoft.com/office/drawing/2014/main" xmlns="" id="{8B965AA9-5CAB-4F5E-8E7C-5DC61DCF2493}"/>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xmlns="" id="{BE22BB12-4B98-4F94-AC7D-2E1BDC41DD01}"/>
              </a:ext>
            </a:extLst>
          </p:cNvPr>
          <p:cNvSpPr>
            <a:spLocks noGrp="1"/>
          </p:cNvSpPr>
          <p:nvPr>
            <p:ph type="sldNum" sz="quarter" idx="12"/>
          </p:nvPr>
        </p:nvSpPr>
        <p:spPr/>
        <p:txBody>
          <a:bodyPr/>
          <a:lstStyle/>
          <a:p>
            <a:fld id="{552CD649-9998-44F5-BC97-304032A687D3}" type="slidenum">
              <a:rPr lang="en-IN" smtClean="0"/>
              <a:t>‹#›</a:t>
            </a:fld>
            <a:endParaRPr lang="en-IN" dirty="0"/>
          </a:p>
        </p:txBody>
      </p:sp>
    </p:spTree>
    <p:extLst>
      <p:ext uri="{BB962C8B-B14F-4D97-AF65-F5344CB8AC3E}">
        <p14:creationId xmlns:p14="http://schemas.microsoft.com/office/powerpoint/2010/main" val="1583350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755C0F9-21D7-4349-BBE7-911E465B84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45B1AA1-A30C-4BF8-9E0B-94FA808E1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CB901712-3FDE-4B0E-A135-4E6FCBD3F6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1ABA4-00A4-45D5-B1F2-17D172465E07}" type="datetimeFigureOut">
              <a:rPr lang="en-IN" smtClean="0"/>
              <a:t>15-06-2024</a:t>
            </a:fld>
            <a:endParaRPr lang="en-IN" dirty="0"/>
          </a:p>
        </p:txBody>
      </p:sp>
      <p:sp>
        <p:nvSpPr>
          <p:cNvPr id="5" name="Footer Placeholder 4">
            <a:extLst>
              <a:ext uri="{FF2B5EF4-FFF2-40B4-BE49-F238E27FC236}">
                <a16:creationId xmlns:a16="http://schemas.microsoft.com/office/drawing/2014/main" xmlns="" id="{B1A00805-8CD6-404C-8937-65B6F976F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xmlns="" id="{B3C2B786-A882-444F-A388-48EC43FD83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2CD649-9998-44F5-BC97-304032A687D3}" type="slidenum">
              <a:rPr lang="en-IN" smtClean="0"/>
              <a:t>‹#›</a:t>
            </a:fld>
            <a:endParaRPr lang="en-IN" dirty="0"/>
          </a:p>
        </p:txBody>
      </p:sp>
    </p:spTree>
    <p:extLst>
      <p:ext uri="{BB962C8B-B14F-4D97-AF65-F5344CB8AC3E}">
        <p14:creationId xmlns:p14="http://schemas.microsoft.com/office/powerpoint/2010/main" val="40668134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jpeg"/><Relationship Id="rId7" Type="http://schemas.openxmlformats.org/officeDocument/2006/relationships/hyperlink" Target="https://physicaltherapycongress.insightconferences.com/" TargetMode="External"/><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hyperlink" Target="mailto:sportsmedicinecongress@medicalscienceconference.com"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neonatology.pediatricsconferences.org/"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hyperlink" Target="https://neonatology.pediatricsconferences.org/"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s://neonatology.pediatricsconferences.or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neonatology.pediatricsconferences.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hyperlink" Target="https://physicaltherapycongress.insightconferences.com/" TargetMode="External"/><Relationship Id="rId4" Type="http://schemas.openxmlformats.org/officeDocument/2006/relationships/hyperlink" Target="https://physicaltherapycongress.insightconferences.com/abstract-submission.php"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3.jpeg"/><Relationship Id="rId7" Type="http://schemas.openxmlformats.org/officeDocument/2006/relationships/hyperlink" Target="https://bjsm.bmj.com/" TargetMode="External"/><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hyperlink" Target="https://www.alliedacademies.org/journal-physical-therapy-sports-medicine/" TargetMode="External"/><Relationship Id="rId11" Type="http://schemas.openxmlformats.org/officeDocument/2006/relationships/image" Target="../media/image16.jpg"/><Relationship Id="rId5" Type="http://schemas.openxmlformats.org/officeDocument/2006/relationships/hyperlink" Target="https://www.imedpub.com/journal-physiotherapy-research/" TargetMode="External"/><Relationship Id="rId10" Type="http://schemas.openxmlformats.org/officeDocument/2006/relationships/image" Target="../media/image15.jpg"/><Relationship Id="rId4" Type="http://schemas.openxmlformats.org/officeDocument/2006/relationships/hyperlink" Target="https://pediatriccongress.europeannualconferences.com/" TargetMode="External"/><Relationship Id="rId9"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hyperlink" Target="mailto:sportsmedicinecongress@medicalscienceconference.com" TargetMode="External"/><Relationship Id="rId2" Type="http://schemas.openxmlformats.org/officeDocument/2006/relationships/image" Target="../media/image17.jp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hyperlink" Target="https://physicaltherapycongress.insightconference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s://neonatology.pediatricsconferences.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xmlns="" id="{CE8CE2AC-3905-415E-BD04-045DD5BA17DA}"/>
              </a:ext>
            </a:extLst>
          </p:cNvPr>
          <p:cNvSpPr/>
          <p:nvPr/>
        </p:nvSpPr>
        <p:spPr>
          <a:xfrm>
            <a:off x="2614896" y="0"/>
            <a:ext cx="1971040" cy="2263180"/>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a16="http://schemas.microsoft.com/office/drawing/2014/main" xmlns="" id="{4F09782D-C7FC-43DD-A71B-8FD7ECAEB57D}"/>
              </a:ext>
            </a:extLst>
          </p:cNvPr>
          <p:cNvSpPr/>
          <p:nvPr/>
        </p:nvSpPr>
        <p:spPr>
          <a:xfrm>
            <a:off x="5250320" y="3429000"/>
            <a:ext cx="1709776" cy="3429000"/>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xmlns="" id="{0B9B5E7B-9012-498B-A2DB-4E3B29E7E43E}"/>
              </a:ext>
            </a:extLst>
          </p:cNvPr>
          <p:cNvSpPr/>
          <p:nvPr/>
        </p:nvSpPr>
        <p:spPr>
          <a:xfrm>
            <a:off x="1971040" y="4665834"/>
            <a:ext cx="4268976" cy="1869008"/>
          </a:xfrm>
          <a:prstGeom prst="rect">
            <a:avLst/>
          </a:prstGeom>
          <a:blipFill dpi="0" rotWithShape="1">
            <a:blip r:embed="rId2">
              <a:extLst>
                <a:ext uri="{28A0092B-C50C-407E-A947-70E740481C1C}">
                  <a14:useLocalDpi xmlns:a14="http://schemas.microsoft.com/office/drawing/2010/main" val="0"/>
                </a:ext>
              </a:extLst>
            </a:blip>
            <a:srcRect/>
            <a:stretch>
              <a:fillRect l="-176" t="-16452" r="-176" b="-16452"/>
            </a:stretch>
          </a:blipFill>
          <a:ln>
            <a:noFill/>
          </a:ln>
          <a:effectLst>
            <a:outerShdw blurRad="50800" dist="50800" dir="5400000" algn="ctr" rotWithShape="0">
              <a:schemeClr val="tx1">
                <a:alpha val="5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a16="http://schemas.microsoft.com/office/drawing/2014/main" xmlns="" id="{7DB38F5B-59D3-4AF9-A7D5-79E1463A6660}"/>
              </a:ext>
            </a:extLst>
          </p:cNvPr>
          <p:cNvSpPr/>
          <p:nvPr/>
        </p:nvSpPr>
        <p:spPr>
          <a:xfrm>
            <a:off x="0" y="1628800"/>
            <a:ext cx="1971040" cy="3960440"/>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 name="Rectangle 3">
            <a:extLst>
              <a:ext uri="{FF2B5EF4-FFF2-40B4-BE49-F238E27FC236}">
                <a16:creationId xmlns:a16="http://schemas.microsoft.com/office/drawing/2014/main" xmlns="" id="{FB4C92D8-F713-4227-9431-A46A0A9B08D9}"/>
              </a:ext>
            </a:extLst>
          </p:cNvPr>
          <p:cNvSpPr/>
          <p:nvPr/>
        </p:nvSpPr>
        <p:spPr>
          <a:xfrm>
            <a:off x="0" y="548680"/>
            <a:ext cx="4268976" cy="1869008"/>
          </a:xfrm>
          <a:prstGeom prst="rect">
            <a:avLst/>
          </a:prstGeom>
          <a:blipFill dpi="0" rotWithShape="1">
            <a:blip r:embed="rId3" cstate="print">
              <a:extLst>
                <a:ext uri="{28A0092B-C50C-407E-A947-70E740481C1C}">
                  <a14:useLocalDpi xmlns:a14="http://schemas.microsoft.com/office/drawing/2010/main" val="0"/>
                </a:ext>
              </a:extLst>
            </a:blip>
            <a:srcRect/>
            <a:stretch>
              <a:fillRect l="246" t="-9711" r="-1440" b="-9711"/>
            </a:stretch>
          </a:blipFill>
          <a:ln>
            <a:noFill/>
          </a:ln>
          <a:effectLst>
            <a:outerShdw blurRad="50800" dist="50800" dir="5400000" algn="ctr" rotWithShape="0">
              <a:schemeClr val="tx1">
                <a:alpha val="5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EA70F3E9-B78A-4AE9-AA60-3CACA6DD5117}"/>
              </a:ext>
            </a:extLst>
          </p:cNvPr>
          <p:cNvSpPr/>
          <p:nvPr/>
        </p:nvSpPr>
        <p:spPr>
          <a:xfrm>
            <a:off x="983432" y="2607257"/>
            <a:ext cx="4268976" cy="1869008"/>
          </a:xfrm>
          <a:prstGeom prst="rect">
            <a:avLst/>
          </a:prstGeom>
          <a:blipFill dpi="0" rotWithShape="1">
            <a:blip r:embed="rId4" cstate="print">
              <a:extLst>
                <a:ext uri="{28A0092B-C50C-407E-A947-70E740481C1C}">
                  <a14:useLocalDpi xmlns:a14="http://schemas.microsoft.com/office/drawing/2010/main" val="0"/>
                </a:ext>
              </a:extLst>
            </a:blip>
            <a:srcRect/>
            <a:stretch>
              <a:fillRect l="-597" t="-25120" r="-597" b="-2006"/>
            </a:stretch>
          </a:blipFill>
          <a:ln>
            <a:noFill/>
          </a:ln>
          <a:effectLst>
            <a:outerShdw blurRad="50800" dist="50800" dir="5400000" algn="ctr" rotWithShape="0">
              <a:schemeClr val="tx1">
                <a:alpha val="5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a16="http://schemas.microsoft.com/office/drawing/2014/main" xmlns="" id="{C442CC55-F5F2-478F-A8A6-E1CDF6449139}"/>
              </a:ext>
            </a:extLst>
          </p:cNvPr>
          <p:cNvSpPr txBox="1"/>
          <p:nvPr/>
        </p:nvSpPr>
        <p:spPr>
          <a:xfrm>
            <a:off x="5656841" y="1184301"/>
            <a:ext cx="6100176" cy="1631216"/>
          </a:xfrm>
          <a:prstGeom prst="rect">
            <a:avLst/>
          </a:prstGeom>
          <a:noFill/>
        </p:spPr>
        <p:txBody>
          <a:bodyPr wrap="square" rtlCol="0">
            <a:spAutoFit/>
          </a:bodyPr>
          <a:lstStyle/>
          <a:p>
            <a:pPr algn="ctr"/>
            <a:r>
              <a:rPr lang="en-IN" sz="2000" b="1" spc="300" baseline="30000" dirty="0" smtClean="0">
                <a:solidFill>
                  <a:schemeClr val="tx2">
                    <a:lumMod val="75000"/>
                  </a:schemeClr>
                </a:solidFill>
                <a:latin typeface="Times New Roman" panose="02020603050405020304" pitchFamily="18" charset="0"/>
                <a:cs typeface="Times New Roman" panose="02020603050405020304" pitchFamily="18" charset="0"/>
              </a:rPr>
              <a:t> </a:t>
            </a:r>
            <a:r>
              <a:rPr lang="en-IN" sz="2000" b="1" spc="300" dirty="0" smtClean="0">
                <a:solidFill>
                  <a:schemeClr val="tx2">
                    <a:lumMod val="75000"/>
                  </a:schemeClr>
                </a:solidFill>
                <a:latin typeface="Times New Roman" panose="02020603050405020304" pitchFamily="18" charset="0"/>
                <a:cs typeface="Times New Roman" panose="02020603050405020304" pitchFamily="18" charset="0"/>
              </a:rPr>
              <a:t>  </a:t>
            </a:r>
            <a:r>
              <a:rPr lang="en-US" sz="2000" b="1" spc="300" dirty="0">
                <a:solidFill>
                  <a:srgbClr val="002060"/>
                </a:solidFill>
                <a:latin typeface="Times New Roman" panose="02020603050405020304" pitchFamily="18" charset="0"/>
                <a:cs typeface="Times New Roman" panose="02020603050405020304" pitchFamily="18" charset="0"/>
              </a:rPr>
              <a:t>10th International Conference and Expo on</a:t>
            </a:r>
          </a:p>
          <a:p>
            <a:pPr algn="ctr"/>
            <a:endParaRPr lang="en-US" sz="2000" b="1" spc="300" dirty="0">
              <a:solidFill>
                <a:srgbClr val="002060"/>
              </a:solidFill>
              <a:latin typeface="Times New Roman" panose="02020603050405020304" pitchFamily="18" charset="0"/>
              <a:cs typeface="Times New Roman" panose="02020603050405020304" pitchFamily="18" charset="0"/>
            </a:endParaRPr>
          </a:p>
          <a:p>
            <a:pPr algn="ctr"/>
            <a:r>
              <a:rPr lang="en-US" sz="2000" b="1" spc="300" dirty="0">
                <a:solidFill>
                  <a:srgbClr val="002060"/>
                </a:solidFill>
                <a:latin typeface="Times New Roman" panose="02020603050405020304" pitchFamily="18" charset="0"/>
                <a:cs typeface="Times New Roman" panose="02020603050405020304" pitchFamily="18" charset="0"/>
              </a:rPr>
              <a:t>Physiotherapies, Physical Rehabilitation and Sports Medicine</a:t>
            </a:r>
            <a:endParaRPr lang="en-IN" sz="1600" b="0" u="none" strike="noStrike" baseline="0" dirty="0">
              <a:solidFill>
                <a:srgbClr val="002060"/>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xmlns="" id="{1FA967BE-F29B-43C4-A1C8-DB6DBDA9795F}"/>
              </a:ext>
            </a:extLst>
          </p:cNvPr>
          <p:cNvSpPr txBox="1"/>
          <p:nvPr/>
        </p:nvSpPr>
        <p:spPr>
          <a:xfrm>
            <a:off x="7104112" y="3511375"/>
            <a:ext cx="4670506" cy="1938992"/>
          </a:xfrm>
          <a:prstGeom prst="rect">
            <a:avLst/>
          </a:prstGeom>
          <a:noFill/>
        </p:spPr>
        <p:txBody>
          <a:bodyPr wrap="square" rtlCol="0">
            <a:spAutoFit/>
          </a:bodyPr>
          <a:lstStyle/>
          <a:p>
            <a:pPr algn="ctr"/>
            <a:r>
              <a:rPr lang="en-US" b="1" dirty="0" smtClean="0">
                <a:solidFill>
                  <a:srgbClr val="F66060"/>
                </a:solidFill>
                <a:latin typeface="Times New Roman" panose="02020603050405020304" pitchFamily="18" charset="0"/>
                <a:cs typeface="Times New Roman" panose="02020603050405020304" pitchFamily="18" charset="0"/>
              </a:rPr>
              <a:t>August 8-9, 2024</a:t>
            </a:r>
            <a:br>
              <a:rPr lang="en-US" b="1" dirty="0" smtClean="0">
                <a:solidFill>
                  <a:srgbClr val="F66060"/>
                </a:solidFill>
                <a:latin typeface="Times New Roman" panose="02020603050405020304" pitchFamily="18" charset="0"/>
                <a:cs typeface="Times New Roman" panose="02020603050405020304" pitchFamily="18" charset="0"/>
              </a:rPr>
            </a:br>
            <a:r>
              <a:rPr lang="en-US" b="1" dirty="0" smtClean="0">
                <a:solidFill>
                  <a:srgbClr val="F66060"/>
                </a:solidFill>
                <a:latin typeface="Times New Roman" panose="02020603050405020304" pitchFamily="18" charset="0"/>
                <a:cs typeface="Times New Roman" panose="02020603050405020304" pitchFamily="18" charset="0"/>
              </a:rPr>
              <a:t>London, UK</a:t>
            </a:r>
          </a:p>
          <a:p>
            <a:pPr algn="ctr"/>
            <a:endParaRPr lang="en-US" sz="2400" b="1" dirty="0">
              <a:solidFill>
                <a:schemeClr val="tx2">
                  <a:lumMod val="75000"/>
                </a:schemeClr>
              </a:solidFill>
              <a:latin typeface="Times New Roman" panose="02020603050405020304" pitchFamily="18" charset="0"/>
              <a:cs typeface="Times New Roman" panose="02020603050405020304" pitchFamily="18" charset="0"/>
            </a:endParaRPr>
          </a:p>
          <a:p>
            <a:pPr algn="ctr"/>
            <a:r>
              <a:rPr lang="en-US" sz="2000" b="1" dirty="0" smtClean="0">
                <a:solidFill>
                  <a:srgbClr val="002060"/>
                </a:solidFill>
                <a:latin typeface="Times New Roman" panose="02020603050405020304" pitchFamily="18" charset="0"/>
                <a:cs typeface="Times New Roman" panose="02020603050405020304" pitchFamily="18" charset="0"/>
              </a:rPr>
              <a:t>Theme</a:t>
            </a:r>
            <a:r>
              <a:rPr lang="en-US" sz="2000" b="1" dirty="0">
                <a:solidFill>
                  <a:srgbClr val="002060"/>
                </a:solidFill>
                <a:latin typeface="Times New Roman" panose="02020603050405020304" pitchFamily="18" charset="0"/>
                <a:cs typeface="Times New Roman" panose="02020603050405020304" pitchFamily="18" charset="0"/>
              </a:rPr>
              <a:t>-</a:t>
            </a:r>
            <a:r>
              <a:rPr lang="en-US" sz="2000" b="1" dirty="0" smtClean="0">
                <a:solidFill>
                  <a:srgbClr val="002060"/>
                </a:solidFill>
                <a:latin typeface="Times New Roman" panose="02020603050405020304" pitchFamily="18" charset="0"/>
                <a:cs typeface="Times New Roman" panose="02020603050405020304" pitchFamily="18" charset="0"/>
              </a:rPr>
              <a:t> </a:t>
            </a:r>
            <a:r>
              <a:rPr lang="en-US" sz="2000" b="1" dirty="0">
                <a:solidFill>
                  <a:srgbClr val="002060"/>
                </a:solidFill>
                <a:latin typeface="Times New Roman" panose="02020603050405020304" pitchFamily="18" charset="0"/>
                <a:cs typeface="Times New Roman" panose="02020603050405020304" pitchFamily="18" charset="0"/>
              </a:rPr>
              <a:t>Fusion of Science and Practice: Redefining Physiotherapies and Sports Medicine</a:t>
            </a:r>
            <a:endParaRPr lang="en-IN" sz="1600" b="1" i="1" dirty="0">
              <a:solidFill>
                <a:srgbClr val="002060"/>
              </a:solidFill>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xmlns="" id="{23494AE5-9311-4735-AD03-392A0B1BFC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19385" y="300161"/>
            <a:ext cx="2262711" cy="248519"/>
          </a:xfrm>
          <a:prstGeom prst="rect">
            <a:avLst/>
          </a:prstGeom>
        </p:spPr>
      </p:pic>
      <p:sp>
        <p:nvSpPr>
          <p:cNvPr id="14" name="TextBox 13">
            <a:extLst>
              <a:ext uri="{FF2B5EF4-FFF2-40B4-BE49-F238E27FC236}">
                <a16:creationId xmlns:a16="http://schemas.microsoft.com/office/drawing/2014/main" xmlns="" id="{7E0C38B3-713D-419C-8FAD-2CF9E8B77125}"/>
              </a:ext>
            </a:extLst>
          </p:cNvPr>
          <p:cNvSpPr txBox="1"/>
          <p:nvPr/>
        </p:nvSpPr>
        <p:spPr>
          <a:xfrm>
            <a:off x="6960096" y="5934446"/>
            <a:ext cx="5194257" cy="1061829"/>
          </a:xfrm>
          <a:prstGeom prst="rect">
            <a:avLst/>
          </a:prstGeom>
          <a:noFill/>
        </p:spPr>
        <p:txBody>
          <a:bodyPr wrap="square" rtlCol="0">
            <a:spAutoFit/>
          </a:bodyPr>
          <a:lstStyle/>
          <a:p>
            <a:pPr algn="ctr">
              <a:lnSpc>
                <a:spcPct val="150000"/>
              </a:lnSpc>
            </a:pPr>
            <a:r>
              <a:rPr lang="en-IN" sz="1400" b="1" dirty="0">
                <a:solidFill>
                  <a:schemeClr val="tx2">
                    <a:lumMod val="50000"/>
                  </a:schemeClr>
                </a:solidFill>
                <a:latin typeface="Times New Roman" panose="02020603050405020304" pitchFamily="18" charset="0"/>
                <a:cs typeface="Times New Roman" panose="02020603050405020304" pitchFamily="18" charset="0"/>
              </a:rPr>
              <a:t>MAIL</a:t>
            </a:r>
            <a:r>
              <a:rPr lang="en-IN" sz="1400" b="1" dirty="0" smtClean="0">
                <a:solidFill>
                  <a:schemeClr val="tx2">
                    <a:lumMod val="50000"/>
                  </a:schemeClr>
                </a:solidFill>
                <a:latin typeface="Times New Roman" panose="02020603050405020304" pitchFamily="18" charset="0"/>
                <a:cs typeface="Times New Roman" panose="02020603050405020304" pitchFamily="18" charset="0"/>
              </a:rPr>
              <a:t>: </a:t>
            </a:r>
            <a:r>
              <a:rPr lang="en-IN" sz="1400" u="sng" dirty="0">
                <a:hlinkClick r:id="rId6"/>
              </a:rPr>
              <a:t>sportsmedicinecongress@medicalscienceconference.com</a:t>
            </a:r>
            <a:endParaRPr lang="en-IN" sz="1400" b="1" dirty="0" smtClean="0">
              <a:solidFill>
                <a:schemeClr val="tx2">
                  <a:lumMod val="50000"/>
                </a:schemeClr>
              </a:solidFill>
              <a:latin typeface="Times New Roman" panose="02020603050405020304" pitchFamily="18" charset="0"/>
              <a:cs typeface="Times New Roman" panose="02020603050405020304" pitchFamily="18" charset="0"/>
            </a:endParaRPr>
          </a:p>
          <a:p>
            <a:pPr algn="ctr">
              <a:lnSpc>
                <a:spcPct val="150000"/>
              </a:lnSpc>
            </a:pPr>
            <a:r>
              <a:rPr lang="en-IN" sz="1400" b="1" u="none" strike="noStrike" baseline="0" dirty="0" smtClean="0">
                <a:solidFill>
                  <a:schemeClr val="tx2">
                    <a:lumMod val="50000"/>
                  </a:schemeClr>
                </a:solidFill>
                <a:latin typeface="Times New Roman" panose="02020603050405020304" pitchFamily="18" charset="0"/>
                <a:cs typeface="Times New Roman" panose="02020603050405020304" pitchFamily="18" charset="0"/>
              </a:rPr>
              <a:t>URL</a:t>
            </a:r>
            <a:r>
              <a:rPr lang="en-IN" sz="1400" b="1" dirty="0">
                <a:solidFill>
                  <a:schemeClr val="tx2">
                    <a:lumMod val="50000"/>
                  </a:schemeClr>
                </a:solidFill>
                <a:latin typeface="Times New Roman" panose="02020603050405020304" pitchFamily="18" charset="0"/>
                <a:cs typeface="Times New Roman" panose="02020603050405020304" pitchFamily="18" charset="0"/>
              </a:rPr>
              <a:t>: </a:t>
            </a:r>
            <a:r>
              <a:rPr lang="en-IN" sz="1400" b="1" dirty="0">
                <a:solidFill>
                  <a:schemeClr val="tx2">
                    <a:lumMod val="50000"/>
                  </a:schemeClr>
                </a:solidFill>
                <a:latin typeface="Times New Roman" panose="02020603050405020304" pitchFamily="18" charset="0"/>
                <a:cs typeface="Times New Roman" panose="02020603050405020304" pitchFamily="18" charset="0"/>
                <a:hlinkClick r:id="rId7"/>
              </a:rPr>
              <a:t>https://physicaltherapycongress.insightconferences.com/</a:t>
            </a:r>
            <a:endParaRPr lang="en-IN" sz="1400" b="1" dirty="0" smtClean="0">
              <a:solidFill>
                <a:schemeClr val="tx2">
                  <a:lumMod val="50000"/>
                </a:schemeClr>
              </a:solidFill>
              <a:latin typeface="Times New Roman" panose="02020603050405020304" pitchFamily="18" charset="0"/>
              <a:cs typeface="Times New Roman" panose="02020603050405020304" pitchFamily="18" charset="0"/>
            </a:endParaRPr>
          </a:p>
          <a:p>
            <a:pPr algn="ctr">
              <a:lnSpc>
                <a:spcPct val="150000"/>
              </a:lnSpc>
            </a:pPr>
            <a:endParaRPr lang="en-IN" sz="14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15" name="Rectangle 14">
            <a:extLst>
              <a:ext uri="{FF2B5EF4-FFF2-40B4-BE49-F238E27FC236}">
                <a16:creationId xmlns:a16="http://schemas.microsoft.com/office/drawing/2014/main" xmlns="" id="{FB97FFE3-D863-4E78-AE02-21C3B19C3C78}"/>
              </a:ext>
            </a:extLst>
          </p:cNvPr>
          <p:cNvSpPr/>
          <p:nvPr/>
        </p:nvSpPr>
        <p:spPr>
          <a:xfrm rot="5400000">
            <a:off x="9389301" y="2513485"/>
            <a:ext cx="100128" cy="3429000"/>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 name="Picture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39160" y="271023"/>
            <a:ext cx="1366048" cy="1366048"/>
          </a:xfrm>
          <a:prstGeom prst="rect">
            <a:avLst/>
          </a:prstGeom>
        </p:spPr>
      </p:pic>
    </p:spTree>
    <p:extLst>
      <p:ext uri="{BB962C8B-B14F-4D97-AF65-F5344CB8AC3E}">
        <p14:creationId xmlns:p14="http://schemas.microsoft.com/office/powerpoint/2010/main" val="4908133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875B786A-5A6B-4A7B-A252-3791461E19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9376" y="332656"/>
            <a:ext cx="2262711" cy="248519"/>
          </a:xfrm>
          <a:prstGeom prst="rect">
            <a:avLst/>
          </a:prstGeom>
        </p:spPr>
      </p:pic>
      <p:sp>
        <p:nvSpPr>
          <p:cNvPr id="5" name="TextBox 4">
            <a:extLst>
              <a:ext uri="{FF2B5EF4-FFF2-40B4-BE49-F238E27FC236}">
                <a16:creationId xmlns:a16="http://schemas.microsoft.com/office/drawing/2014/main" xmlns="" id="{E603B68D-4633-4760-AD6C-40C3AE0DA0B3}"/>
              </a:ext>
            </a:extLst>
          </p:cNvPr>
          <p:cNvSpPr txBox="1"/>
          <p:nvPr/>
        </p:nvSpPr>
        <p:spPr>
          <a:xfrm>
            <a:off x="479376" y="1480099"/>
            <a:ext cx="8352928" cy="5324535"/>
          </a:xfrm>
          <a:prstGeom prst="rect">
            <a:avLst/>
          </a:prstGeom>
          <a:noFill/>
        </p:spPr>
        <p:txBody>
          <a:bodyPr wrap="square" numCol="1" rtlCol="0">
            <a:spAutoFit/>
          </a:bodyPr>
          <a:lstStyle/>
          <a:p>
            <a:pPr algn="just"/>
            <a:r>
              <a:rPr lang="en-IN" sz="1400" b="1" i="0" u="none" strike="noStrike" baseline="0" dirty="0">
                <a:latin typeface="Times New Roman" panose="02020603050405020304" pitchFamily="18" charset="0"/>
                <a:cs typeface="Times New Roman" panose="02020603050405020304" pitchFamily="18" charset="0"/>
              </a:rPr>
              <a:t>Dear Attendees,</a:t>
            </a:r>
          </a:p>
          <a:p>
            <a:pPr algn="just"/>
            <a:endParaRPr lang="en-US" sz="1400" b="0" i="0" u="none" strike="noStrike" baseline="0" dirty="0">
              <a:latin typeface="Times New Roman" panose="02020603050405020304" pitchFamily="18" charset="0"/>
              <a:cs typeface="Times New Roman" panose="02020603050405020304" pitchFamily="18" charset="0"/>
            </a:endParaRPr>
          </a:p>
          <a:p>
            <a:r>
              <a:rPr lang="en-US" sz="1400" dirty="0" smtClean="0">
                <a:latin typeface="Times New Roman" panose="02020603050405020304" pitchFamily="18" charset="0"/>
                <a:cs typeface="Times New Roman" panose="02020603050405020304" pitchFamily="18" charset="0"/>
              </a:rPr>
              <a:t>Conference Series cordially invites you to join the </a:t>
            </a:r>
            <a:r>
              <a:rPr lang="en-US" sz="1400" b="1" dirty="0"/>
              <a:t>10</a:t>
            </a:r>
            <a:r>
              <a:rPr lang="en-US" sz="1400" b="1" baseline="30000" dirty="0"/>
              <a:t>th</a:t>
            </a:r>
            <a:r>
              <a:rPr lang="en-US" sz="1400" b="1" dirty="0"/>
              <a:t> International Conference and Expo on</a:t>
            </a:r>
          </a:p>
          <a:p>
            <a:r>
              <a:rPr lang="en-US" sz="1400" b="1" dirty="0"/>
              <a:t>Physiotherapies, Physical Rehabilitation and Sports </a:t>
            </a:r>
            <a:r>
              <a:rPr lang="en-US" sz="1400" b="1" dirty="0" smtClean="0"/>
              <a:t>Medicine</a:t>
            </a:r>
            <a:r>
              <a:rPr lang="en-IN" sz="1400" b="1" dirty="0"/>
              <a:t> </a:t>
            </a:r>
            <a:r>
              <a:rPr lang="en-US" sz="1400" dirty="0" smtClean="0">
                <a:latin typeface="Times New Roman" panose="02020603050405020304" pitchFamily="18" charset="0"/>
                <a:cs typeface="Times New Roman" panose="02020603050405020304" pitchFamily="18" charset="0"/>
              </a:rPr>
              <a:t>which will take place </a:t>
            </a:r>
            <a:r>
              <a:rPr lang="en-US" sz="1400" b="1" dirty="0" smtClean="0"/>
              <a:t>August 8-9, 2024 London, UK</a:t>
            </a:r>
            <a:r>
              <a:rPr lang="en-US" sz="1400" dirty="0" smtClean="0">
                <a:latin typeface="Times New Roman" panose="02020603050405020304" pitchFamily="18" charset="0"/>
                <a:cs typeface="Times New Roman" panose="02020603050405020304" pitchFamily="18" charset="0"/>
              </a:rPr>
              <a:t>. All participants who are interested in sharing their experience and research in the field Physiotherapy,</a:t>
            </a:r>
            <a:r>
              <a:rPr lang="en-US" sz="1400" dirty="0"/>
              <a:t> Physical Rehabilitation and Sports </a:t>
            </a:r>
            <a:r>
              <a:rPr lang="en-US" sz="1400" dirty="0" smtClean="0"/>
              <a:t>Medicine </a:t>
            </a: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are kindly invited to attend. More than 200+ people from all around the world are expected to attend in 2024, with thought-provoking keynote talks, oral and poster presentations. Members of the editorial boards of associated open access publications are among the delegates in attendance. Delegates from universities, institutes, and corporations will have the opportunity to connect with world-class scientists. Intentional attendees can ensure their attendance by registering for the conference with their colleagues. Take advantage of the early bird delegate deal </a:t>
            </a:r>
            <a:r>
              <a:rPr lang="en-US" sz="1400" dirty="0" smtClean="0"/>
              <a:t>"</a:t>
            </a:r>
            <a:r>
              <a:rPr lang="en-US" sz="1400" dirty="0"/>
              <a:t>Fusion of Science and Practice: Redefining Physiotherapies and Sports </a:t>
            </a:r>
            <a:r>
              <a:rPr lang="en-US" sz="1400" dirty="0" smtClean="0"/>
              <a:t>Medicine“ </a:t>
            </a:r>
            <a:r>
              <a:rPr lang="en-US" sz="1400" dirty="0" smtClean="0">
                <a:latin typeface="Times New Roman" panose="02020603050405020304" pitchFamily="18" charset="0"/>
                <a:cs typeface="Times New Roman" panose="02020603050405020304" pitchFamily="18" charset="0"/>
              </a:rPr>
              <a:t>is the conference's principal focus. As the premier event, we've created a program that caters to your specific needs.</a:t>
            </a:r>
          </a:p>
          <a:p>
            <a:pPr algn="just"/>
            <a:endParaRPr lang="en-US" sz="1400" dirty="0">
              <a:latin typeface="Times New Roman" panose="02020603050405020304" pitchFamily="18" charset="0"/>
              <a:cs typeface="Times New Roman" panose="02020603050405020304" pitchFamily="18" charset="0"/>
            </a:endParaRPr>
          </a:p>
          <a:p>
            <a:pPr algn="just"/>
            <a:r>
              <a:rPr lang="en-US" sz="1400" dirty="0" smtClean="0">
                <a:latin typeface="Times New Roman" panose="02020603050405020304" pitchFamily="18" charset="0"/>
                <a:cs typeface="Times New Roman" panose="02020603050405020304" pitchFamily="18" charset="0"/>
              </a:rPr>
              <a:t>We've added more focused sessions with cutting-edge presentations, special panel discussions, and livelier interaction with industry leaders and experts, not to mention increased the amount of possibilities for you to network with colleagues from across the world. Life is full of give-and-take situations. In your working life, make it count. Physical Therapy 2024 to network with your peers, share your skills and experiences, and have access to the most up-to-date information to help your department advance. We look forward to meeting you in person at </a:t>
            </a:r>
            <a:r>
              <a:rPr lang="en-US" sz="1400" dirty="0" smtClean="0">
                <a:latin typeface="Times New Roman" panose="02020603050405020304" pitchFamily="18" charset="0"/>
                <a:cs typeface="Times New Roman" panose="02020603050405020304" pitchFamily="18" charset="0"/>
              </a:rPr>
              <a:t>Conference this </a:t>
            </a:r>
            <a:r>
              <a:rPr lang="en-US" sz="1400" dirty="0" smtClean="0">
                <a:latin typeface="Times New Roman" panose="02020603050405020304" pitchFamily="18" charset="0"/>
                <a:cs typeface="Times New Roman" panose="02020603050405020304" pitchFamily="18" charset="0"/>
              </a:rPr>
              <a:t>August</a:t>
            </a:r>
            <a:r>
              <a:rPr lang="en-US" sz="1400" b="1" dirty="0" smtClean="0">
                <a:latin typeface="Times New Roman" panose="02020603050405020304" pitchFamily="18" charset="0"/>
                <a:cs typeface="Times New Roman" panose="02020603050405020304" pitchFamily="18" charset="0"/>
              </a:rPr>
              <a:t>.</a:t>
            </a:r>
            <a:endParaRPr lang="en-US" sz="1400" b="1" dirty="0" smtClean="0">
              <a:latin typeface="Times New Roman" panose="02020603050405020304" pitchFamily="18" charset="0"/>
              <a:cs typeface="Times New Roman" panose="02020603050405020304" pitchFamily="18" charset="0"/>
            </a:endParaRPr>
          </a:p>
          <a:p>
            <a:pPr algn="just"/>
            <a:endParaRPr lang="en-US" sz="1200" b="1" i="0" u="none" strike="noStrike" baseline="0" dirty="0">
              <a:latin typeface="Times New Roman" panose="02020603050405020304" pitchFamily="18" charset="0"/>
              <a:cs typeface="Times New Roman" panose="02020603050405020304" pitchFamily="18" charset="0"/>
            </a:endParaRPr>
          </a:p>
          <a:p>
            <a:pPr algn="just"/>
            <a:endParaRPr lang="en-IN" sz="1200" b="1" i="0" u="none" strike="noStrike" baseline="0" dirty="0">
              <a:latin typeface="Times New Roman" panose="02020603050405020304" pitchFamily="18" charset="0"/>
              <a:cs typeface="Times New Roman" panose="02020603050405020304" pitchFamily="18" charset="0"/>
            </a:endParaRPr>
          </a:p>
          <a:p>
            <a:pPr algn="just"/>
            <a:r>
              <a:rPr lang="en-IN" sz="1200" b="0" i="0" u="none" strike="noStrike" baseline="0" dirty="0">
                <a:latin typeface="Times New Roman" panose="02020603050405020304" pitchFamily="18" charset="0"/>
                <a:cs typeface="Times New Roman" panose="02020603050405020304" pitchFamily="18" charset="0"/>
              </a:rPr>
              <a:t>Sincerely,</a:t>
            </a:r>
          </a:p>
          <a:p>
            <a:pPr algn="just"/>
            <a:r>
              <a:rPr lang="en-IN" sz="1200" b="0" i="0" u="none" strike="noStrike" baseline="0" dirty="0">
                <a:latin typeface="Times New Roman" panose="02020603050405020304" pitchFamily="18" charset="0"/>
                <a:cs typeface="Times New Roman" panose="02020603050405020304" pitchFamily="18" charset="0"/>
              </a:rPr>
              <a:t>Organizing </a:t>
            </a:r>
            <a:r>
              <a:rPr lang="en-IN" sz="1200" b="0" i="0" u="none" strike="noStrike" baseline="0" dirty="0" smtClean="0">
                <a:latin typeface="Times New Roman" panose="02020603050405020304" pitchFamily="18" charset="0"/>
                <a:cs typeface="Times New Roman" panose="02020603050405020304" pitchFamily="18" charset="0"/>
              </a:rPr>
              <a:t>Committee</a:t>
            </a:r>
          </a:p>
          <a:p>
            <a:pPr algn="just"/>
            <a:r>
              <a:rPr lang="en-IN" sz="1200" b="1" dirty="0" smtClean="0">
                <a:latin typeface="Times New Roman" panose="02020603050405020304" pitchFamily="18" charset="0"/>
                <a:cs typeface="Times New Roman" panose="02020603050405020304" pitchFamily="18" charset="0"/>
              </a:rPr>
              <a:t>Physical Therapy 2024</a:t>
            </a:r>
            <a:endParaRPr lang="en-IN" sz="1200" b="1" i="0" u="none" strike="noStrike" baseline="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xmlns="" id="{7F5836EE-5D41-4B8E-A833-5DC1C0858769}"/>
              </a:ext>
            </a:extLst>
          </p:cNvPr>
          <p:cNvSpPr txBox="1"/>
          <p:nvPr/>
        </p:nvSpPr>
        <p:spPr>
          <a:xfrm>
            <a:off x="7391503" y="6391008"/>
            <a:ext cx="4575559" cy="646331"/>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hlinkClick r:id="rId3"/>
              </a:rPr>
              <a:t>https://</a:t>
            </a:r>
            <a:r>
              <a:rPr lang="en-IN" sz="1200" dirty="0" smtClean="0">
                <a:solidFill>
                  <a:schemeClr val="tx2">
                    <a:lumMod val="75000"/>
                  </a:schemeClr>
                </a:solidFill>
                <a:latin typeface="Times New Roman" panose="02020603050405020304" pitchFamily="18" charset="0"/>
                <a:cs typeface="Times New Roman" panose="02020603050405020304" pitchFamily="18" charset="0"/>
                <a:hlinkClick r:id="rId3"/>
              </a:rPr>
              <a:t>physicaltherapycongress.insightconferences.com/</a:t>
            </a:r>
            <a:endParaRPr lang="en-IN" sz="1200" dirty="0" smtClean="0">
              <a:solidFill>
                <a:schemeClr val="tx2">
                  <a:lumMod val="75000"/>
                </a:schemeClr>
              </a:solidFill>
              <a:latin typeface="Times New Roman" panose="02020603050405020304" pitchFamily="18" charset="0"/>
              <a:cs typeface="Times New Roman" panose="02020603050405020304" pitchFamily="18" charset="0"/>
            </a:endParaRPr>
          </a:p>
          <a:p>
            <a:pPr algn="r">
              <a:lnSpc>
                <a:spcPct val="150000"/>
              </a:lnSpc>
            </a:pP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xmlns="" id="{47C98E6D-3741-4C25-BB27-38B5412178B5}"/>
              </a:ext>
            </a:extLst>
          </p:cNvPr>
          <p:cNvSpPr/>
          <p:nvPr/>
        </p:nvSpPr>
        <p:spPr>
          <a:xfrm>
            <a:off x="3701766" y="432048"/>
            <a:ext cx="4788468" cy="836712"/>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a16="http://schemas.microsoft.com/office/drawing/2014/main" xmlns="" id="{299777D3-6824-4C80-BA75-B4F5D4B6A7DB}"/>
              </a:ext>
            </a:extLst>
          </p:cNvPr>
          <p:cNvSpPr txBox="1"/>
          <p:nvPr/>
        </p:nvSpPr>
        <p:spPr>
          <a:xfrm>
            <a:off x="4756812" y="613113"/>
            <a:ext cx="2678376"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INVITATION</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xmlns="" id="{6E9FF074-A993-4586-A853-708DED04A75D}"/>
              </a:ext>
            </a:extLst>
          </p:cNvPr>
          <p:cNvSpPr/>
          <p:nvPr/>
        </p:nvSpPr>
        <p:spPr>
          <a:xfrm>
            <a:off x="8976320" y="1412775"/>
            <a:ext cx="3215680" cy="4320480"/>
          </a:xfrm>
          <a:prstGeom prst="rect">
            <a:avLst/>
          </a:prstGeom>
          <a:blipFill dpi="0" rotWithShape="1">
            <a:blip r:embed="rId4" cstate="print">
              <a:extLst>
                <a:ext uri="{28A0092B-C50C-407E-A947-70E740481C1C}">
                  <a14:useLocalDpi xmlns:a14="http://schemas.microsoft.com/office/drawing/2010/main" val="0"/>
                </a:ext>
              </a:extLst>
            </a:blip>
            <a:srcRect/>
            <a:stretch>
              <a:fillRect l="-33964" t="5" r="-33964" b="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a16="http://schemas.microsoft.com/office/drawing/2014/main" xmlns="" id="{0680B76B-3429-40E8-AD1E-8B40F98EB312}"/>
              </a:ext>
            </a:extLst>
          </p:cNvPr>
          <p:cNvSpPr/>
          <p:nvPr/>
        </p:nvSpPr>
        <p:spPr>
          <a:xfrm rot="5400000">
            <a:off x="-2028566" y="3441340"/>
            <a:ext cx="4320481" cy="263351"/>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803555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xmlns="" id="{F0476BD2-5B8C-4975-8641-9DF5144F52E2}"/>
              </a:ext>
            </a:extLst>
          </p:cNvPr>
          <p:cNvSpPr/>
          <p:nvPr/>
        </p:nvSpPr>
        <p:spPr>
          <a:xfrm>
            <a:off x="1" y="-15715"/>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4" name="Rectangle 23">
            <a:extLst>
              <a:ext uri="{FF2B5EF4-FFF2-40B4-BE49-F238E27FC236}">
                <a16:creationId xmlns:a16="http://schemas.microsoft.com/office/drawing/2014/main" xmlns="" id="{105CA9B4-CCF5-4A79-90A2-3D4028A2B71D}"/>
              </a:ext>
            </a:extLst>
          </p:cNvPr>
          <p:cNvSpPr/>
          <p:nvPr/>
        </p:nvSpPr>
        <p:spPr>
          <a:xfrm>
            <a:off x="739248" y="869635"/>
            <a:ext cx="10713504" cy="524845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25" name="Picture 24">
            <a:extLst>
              <a:ext uri="{FF2B5EF4-FFF2-40B4-BE49-F238E27FC236}">
                <a16:creationId xmlns:a16="http://schemas.microsoft.com/office/drawing/2014/main" xmlns="" id="{C4CF0EE8-C679-4E2D-A043-02FAD02933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cxnSp>
        <p:nvCxnSpPr>
          <p:cNvPr id="28" name="Straight Connector 27">
            <a:extLst>
              <a:ext uri="{FF2B5EF4-FFF2-40B4-BE49-F238E27FC236}">
                <a16:creationId xmlns:a16="http://schemas.microsoft.com/office/drawing/2014/main" xmlns="" id="{A0C811FC-774D-4D3C-9947-1F0911CCAA93}"/>
              </a:ext>
            </a:extLst>
          </p:cNvPr>
          <p:cNvCxnSpPr>
            <a:cxnSpLocks/>
          </p:cNvCxnSpPr>
          <p:nvPr/>
        </p:nvCxnSpPr>
        <p:spPr>
          <a:xfrm flipH="1">
            <a:off x="1394460" y="1965606"/>
            <a:ext cx="4652012" cy="0"/>
          </a:xfrm>
          <a:prstGeom prst="line">
            <a:avLst/>
          </a:prstGeom>
          <a:ln w="3175">
            <a:solidFill>
              <a:srgbClr val="F2938A"/>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xmlns="" id="{3716B033-D514-47BC-831F-4D4D995F6B0F}"/>
              </a:ext>
            </a:extLst>
          </p:cNvPr>
          <p:cNvSpPr/>
          <p:nvPr/>
        </p:nvSpPr>
        <p:spPr>
          <a:xfrm>
            <a:off x="6040200" y="1911157"/>
            <a:ext cx="111599" cy="111599"/>
          </a:xfrm>
          <a:prstGeom prst="ellipse">
            <a:avLst/>
          </a:prstGeom>
          <a:noFill/>
          <a:ln w="12700">
            <a:solidFill>
              <a:srgbClr val="F39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Oval 29">
            <a:extLst>
              <a:ext uri="{FF2B5EF4-FFF2-40B4-BE49-F238E27FC236}">
                <a16:creationId xmlns:a16="http://schemas.microsoft.com/office/drawing/2014/main" xmlns="" id="{8EF13EEB-BEC1-42A6-B6B6-4EEB0144E05A}"/>
              </a:ext>
            </a:extLst>
          </p:cNvPr>
          <p:cNvSpPr/>
          <p:nvPr/>
        </p:nvSpPr>
        <p:spPr>
          <a:xfrm>
            <a:off x="6040200" y="2134355"/>
            <a:ext cx="111599" cy="111599"/>
          </a:xfrm>
          <a:prstGeom prst="ellipse">
            <a:avLst/>
          </a:prstGeom>
          <a:noFill/>
          <a:ln w="12700">
            <a:solidFill>
              <a:srgbClr val="F39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cxnSp>
        <p:nvCxnSpPr>
          <p:cNvPr id="31" name="Straight Connector 30">
            <a:extLst>
              <a:ext uri="{FF2B5EF4-FFF2-40B4-BE49-F238E27FC236}">
                <a16:creationId xmlns:a16="http://schemas.microsoft.com/office/drawing/2014/main" xmlns="" id="{A76A5AF9-69E1-4820-8C44-EB8A1846BD6F}"/>
              </a:ext>
            </a:extLst>
          </p:cNvPr>
          <p:cNvCxnSpPr>
            <a:cxnSpLocks/>
          </p:cNvCxnSpPr>
          <p:nvPr/>
        </p:nvCxnSpPr>
        <p:spPr>
          <a:xfrm flipH="1">
            <a:off x="6145531" y="2190396"/>
            <a:ext cx="4640579" cy="0"/>
          </a:xfrm>
          <a:prstGeom prst="line">
            <a:avLst/>
          </a:prstGeom>
          <a:ln w="3175">
            <a:solidFill>
              <a:srgbClr val="F3968B"/>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56F5C7FD-FE7E-453A-B052-5D798D9A205E}"/>
              </a:ext>
            </a:extLst>
          </p:cNvPr>
          <p:cNvSpPr txBox="1"/>
          <p:nvPr/>
        </p:nvSpPr>
        <p:spPr>
          <a:xfrm>
            <a:off x="1005595" y="1674106"/>
            <a:ext cx="4945626" cy="276999"/>
          </a:xfrm>
          <a:prstGeom prst="rect">
            <a:avLst/>
          </a:prstGeom>
          <a:noFill/>
        </p:spPr>
        <p:txBody>
          <a:bodyPr wrap="square" rtlCol="0">
            <a:spAutoFit/>
          </a:bodyPr>
          <a:lstStyle/>
          <a:p>
            <a:pPr algn="r"/>
            <a:r>
              <a:rPr lang="en-US" sz="1200" b="1" i="0" u="none" strike="noStrike" spc="300" baseline="0" dirty="0">
                <a:solidFill>
                  <a:srgbClr val="F66060"/>
                </a:solidFill>
                <a:latin typeface="Times New Roman" panose="02020603050405020304" pitchFamily="18" charset="0"/>
                <a:cs typeface="Times New Roman" panose="02020603050405020304" pitchFamily="18" charset="0"/>
              </a:rPr>
              <a:t>Our International Open Access Journals</a:t>
            </a:r>
            <a:endParaRPr lang="en-IN" sz="1200" spc="300" dirty="0">
              <a:solidFill>
                <a:srgbClr val="F66060"/>
              </a:solidFill>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xmlns="" id="{4E91B0BD-CBA0-4B89-AA23-AB88FD366ACE}"/>
              </a:ext>
            </a:extLst>
          </p:cNvPr>
          <p:cNvSpPr txBox="1"/>
          <p:nvPr/>
        </p:nvSpPr>
        <p:spPr>
          <a:xfrm>
            <a:off x="6361968" y="1869889"/>
            <a:ext cx="4258351" cy="281202"/>
          </a:xfrm>
          <a:prstGeom prst="rect">
            <a:avLst/>
          </a:prstGeom>
          <a:noFill/>
        </p:spPr>
        <p:txBody>
          <a:bodyPr wrap="square" rtlCol="0">
            <a:spAutoFit/>
          </a:bodyPr>
          <a:lstStyle/>
          <a:p>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Salient Features</a:t>
            </a:r>
            <a:endParaRPr lang="en-IN" sz="1200" spc="300" dirty="0">
              <a:solidFill>
                <a:srgbClr val="F66060"/>
              </a:solidFill>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xmlns="" id="{3C1EE940-7458-4E70-A10E-834924F81EC4}"/>
              </a:ext>
            </a:extLst>
          </p:cNvPr>
          <p:cNvSpPr txBox="1"/>
          <p:nvPr/>
        </p:nvSpPr>
        <p:spPr>
          <a:xfrm>
            <a:off x="1407160" y="2063791"/>
            <a:ext cx="4020246" cy="1414426"/>
          </a:xfrm>
          <a:prstGeom prst="rect">
            <a:avLst/>
          </a:prstGeom>
          <a:noFill/>
        </p:spPr>
        <p:txBody>
          <a:bodyPr wrap="square" rtlCol="0">
            <a:spAutoFit/>
          </a:bodyPr>
          <a:lstStyle/>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700+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Leading-edge Peer Reviewed Open Access Journals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21</a:t>
            </a:r>
            <a:r>
              <a:rPr lang="en-US" sz="1000" i="0" u="none" strike="noStrike" baseline="0" dirty="0">
                <a:solidFill>
                  <a:srgbClr val="000000"/>
                </a:solidFill>
                <a:latin typeface="Times New Roman" panose="02020603050405020304" pitchFamily="18" charset="0"/>
                <a:cs typeface="Times New Roman" panose="02020603050405020304" pitchFamily="18" charset="0"/>
              </a:rPr>
              <a:t> Day Rapid Review Process</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50000+ </a:t>
            </a:r>
            <a:r>
              <a:rPr lang="en-US" sz="1000" i="0" u="none" strike="noStrike" baseline="0" dirty="0">
                <a:solidFill>
                  <a:srgbClr val="000000"/>
                </a:solidFill>
                <a:latin typeface="Times New Roman" panose="02020603050405020304" pitchFamily="18" charset="0"/>
                <a:cs typeface="Times New Roman" panose="02020603050405020304" pitchFamily="18" charset="0"/>
              </a:rPr>
              <a:t>Editorial Board Team, </a:t>
            </a:r>
            <a:r>
              <a:rPr lang="en-US" sz="1000" b="1" i="0" u="none" strike="noStrike" baseline="0" dirty="0">
                <a:solidFill>
                  <a:srgbClr val="000000"/>
                </a:solidFill>
                <a:latin typeface="Times New Roman" panose="02020603050405020304" pitchFamily="18" charset="0"/>
                <a:cs typeface="Times New Roman" panose="02020603050405020304" pitchFamily="18" charset="0"/>
              </a:rPr>
              <a:t>35000+</a:t>
            </a:r>
            <a:r>
              <a:rPr lang="en-US" sz="1000" i="0" u="none" strike="noStrike" baseline="0" dirty="0">
                <a:solidFill>
                  <a:srgbClr val="000000"/>
                </a:solidFill>
                <a:latin typeface="Times New Roman" panose="02020603050405020304" pitchFamily="18" charset="0"/>
                <a:cs typeface="Times New Roman" panose="02020603050405020304" pitchFamily="18" charset="0"/>
              </a:rPr>
              <a:t> Reviewers team</a:t>
            </a:r>
          </a:p>
          <a:p>
            <a:pPr marL="171450" indent="-171450">
              <a:lnSpc>
                <a:spcPts val="1300"/>
              </a:lnSpc>
              <a:buFont typeface="Arial" panose="020B0604020202020204" pitchFamily="34" charset="0"/>
              <a:buChar char="•"/>
            </a:pPr>
            <a:r>
              <a:rPr lang="en-US" sz="1000" b="1" i="0" u="none" strike="noStrike" baseline="0" dirty="0">
                <a:solidFill>
                  <a:srgbClr val="000000"/>
                </a:solidFill>
                <a:latin typeface="Times New Roman" panose="02020603050405020304" pitchFamily="18" charset="0"/>
                <a:cs typeface="Times New Roman" panose="02020603050405020304" pitchFamily="18" charset="0"/>
              </a:rPr>
              <a:t>30 Million </a:t>
            </a:r>
            <a:r>
              <a:rPr lang="en-US" sz="1000" i="0" u="none" strike="noStrike" baseline="0" dirty="0">
                <a:solidFill>
                  <a:srgbClr val="000000"/>
                </a:solidFill>
                <a:latin typeface="Times New Roman" panose="02020603050405020304" pitchFamily="18" charset="0"/>
                <a:cs typeface="Times New Roman" panose="02020603050405020304" pitchFamily="18" charset="0"/>
              </a:rPr>
              <a:t>Readers and High Visibility</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 </a:t>
            </a:r>
            <a:r>
              <a:rPr lang="en-IN" sz="1000" i="0" u="none" strike="noStrike" baseline="0" dirty="0">
                <a:solidFill>
                  <a:srgbClr val="000000"/>
                </a:solidFill>
                <a:latin typeface="Times New Roman" panose="02020603050405020304" pitchFamily="18" charset="0"/>
                <a:cs typeface="Times New Roman" panose="02020603050405020304" pitchFamily="18" charset="0"/>
              </a:rPr>
              <a:t>Scientific Associations Collaborations</a:t>
            </a:r>
          </a:p>
          <a:p>
            <a:pPr marL="171450" indent="-171450">
              <a:lnSpc>
                <a:spcPts val="1300"/>
              </a:lnSpc>
              <a:buFont typeface="Arial" panose="020B0604020202020204" pitchFamily="34" charset="0"/>
              <a:buChar char="•"/>
            </a:pPr>
            <a:r>
              <a:rPr lang="en-IN" sz="1000" b="1" i="0" u="none" strike="noStrike" baseline="0" dirty="0">
                <a:solidFill>
                  <a:srgbClr val="000000"/>
                </a:solidFill>
                <a:latin typeface="Times New Roman" panose="02020603050405020304" pitchFamily="18" charset="0"/>
                <a:cs typeface="Times New Roman" panose="02020603050405020304" pitchFamily="18" charset="0"/>
              </a:rPr>
              <a:t>100000+ </a:t>
            </a:r>
            <a:r>
              <a:rPr lang="en-IN" sz="1000" b="1" i="0" u="none" strike="noStrike" baseline="0" dirty="0">
                <a:solidFill>
                  <a:srgbClr val="25418F"/>
                </a:solidFill>
                <a:latin typeface="Times New Roman" panose="02020603050405020304" pitchFamily="18" charset="0"/>
                <a:cs typeface="Times New Roman" panose="02020603050405020304" pitchFamily="18" charset="0"/>
              </a:rPr>
              <a:t>Facebook</a:t>
            </a:r>
            <a:r>
              <a:rPr lang="en-IN" sz="1000" i="0" u="none" strike="noStrike" baseline="0" dirty="0">
                <a:solidFill>
                  <a:srgbClr val="25418F"/>
                </a:solidFill>
                <a:latin typeface="Times New Roman" panose="02020603050405020304" pitchFamily="18" charset="0"/>
                <a:cs typeface="Times New Roman" panose="02020603050405020304" pitchFamily="18" charset="0"/>
              </a:rPr>
              <a:t> </a:t>
            </a:r>
            <a:r>
              <a:rPr lang="en-IN" sz="1000" i="0" u="none" strike="noStrike" baseline="0" dirty="0">
                <a:solidFill>
                  <a:srgbClr val="000000"/>
                </a:solidFill>
                <a:latin typeface="Times New Roman" panose="02020603050405020304" pitchFamily="18" charset="0"/>
                <a:cs typeface="Times New Roman" panose="02020603050405020304" pitchFamily="18" charset="0"/>
              </a:rPr>
              <a:t>Likes</a:t>
            </a:r>
          </a:p>
          <a:p>
            <a:pPr marL="171450" indent="-171450">
              <a:lnSpc>
                <a:spcPts val="1300"/>
              </a:lnSpc>
              <a:buFont typeface="Arial" panose="020B0604020202020204" pitchFamily="34" charset="0"/>
              <a:buChar char="•"/>
            </a:pPr>
            <a:r>
              <a:rPr lang="en-IN" sz="1000" i="0" u="none" strike="noStrike" baseline="0" dirty="0">
                <a:solidFill>
                  <a:srgbClr val="000000"/>
                </a:solidFill>
                <a:latin typeface="Times New Roman" panose="02020603050405020304" pitchFamily="18" charset="0"/>
                <a:cs typeface="Times New Roman" panose="02020603050405020304" pitchFamily="18" charset="0"/>
              </a:rPr>
              <a:t>Publication immediately after acceptance</a:t>
            </a:r>
          </a:p>
          <a:p>
            <a:pPr marL="171450" indent="-171450">
              <a:lnSpc>
                <a:spcPts val="1300"/>
              </a:lnSpc>
              <a:buFont typeface="Arial" panose="020B0604020202020204" pitchFamily="34" charset="0"/>
              <a:buChar char="•"/>
            </a:pPr>
            <a:r>
              <a:rPr lang="en-US" sz="1000" i="0" u="none" strike="noStrike" baseline="0" dirty="0">
                <a:solidFill>
                  <a:srgbClr val="000000"/>
                </a:solidFill>
                <a:latin typeface="Times New Roman" panose="02020603050405020304" pitchFamily="18" charset="0"/>
                <a:cs typeface="Times New Roman" panose="02020603050405020304" pitchFamily="18" charset="0"/>
              </a:rPr>
              <a:t>Quality and Quick editorial, review processing</a:t>
            </a:r>
            <a:endParaRPr lang="en-IN" sz="1000" dirty="0">
              <a:latin typeface="Times New Roman" panose="02020603050405020304" pitchFamily="18" charset="0"/>
              <a:cs typeface="Times New Roman" panose="02020603050405020304" pitchFamily="18" charset="0"/>
            </a:endParaRPr>
          </a:p>
        </p:txBody>
      </p:sp>
      <p:sp>
        <p:nvSpPr>
          <p:cNvPr id="35" name="TextBox 34">
            <a:extLst>
              <a:ext uri="{FF2B5EF4-FFF2-40B4-BE49-F238E27FC236}">
                <a16:creationId xmlns:a16="http://schemas.microsoft.com/office/drawing/2014/main" xmlns="" id="{529A0642-0EF8-493D-8E4A-2DB05F0DAD17}"/>
              </a:ext>
            </a:extLst>
          </p:cNvPr>
          <p:cNvSpPr txBox="1"/>
          <p:nvPr/>
        </p:nvSpPr>
        <p:spPr>
          <a:xfrm>
            <a:off x="6301740" y="2223811"/>
            <a:ext cx="4480560" cy="324826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Easy to Submit and Review Systems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 Quality and Fast Publishing Guaranteed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Unbiased, quality-oriented, and transparent reviews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Truly impartial recognition of the best papers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Feedback on the impact of every article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Enhanced feature: Audio version of published paper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Digital articles to share and explore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Sharing option: Social networking enabled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Authors, reviewers and editors are provided with scientific credits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User friendly/feasible website articles translations across more than 50 world languages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Robust on-line publicity for all the speakers and organizing committee members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Workshops for students and early career researchers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published in various indexed journals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Accepted abstracts will be labeled with a Digital Object Identification Number (DOI) provided by Cross Ref</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Creation of speakers and abstracts pages in Google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Opportunity to publish full Manu Scripts in our Open Access Journals Special</a:t>
            </a:r>
            <a:endParaRPr lang="en-IN" sz="1000" dirty="0">
              <a:latin typeface="Times New Roman" panose="02020603050405020304" pitchFamily="18" charset="0"/>
              <a:cs typeface="Times New Roman" panose="02020603050405020304" pitchFamily="18" charset="0"/>
            </a:endParaRPr>
          </a:p>
          <a:p>
            <a:pPr marL="171450" indent="-171450" algn="l">
              <a:lnSpc>
                <a:spcPts val="1300"/>
              </a:lnSpc>
              <a:buFont typeface="Arial" panose="020B0604020202020204" pitchFamily="34" charset="0"/>
              <a:buChar char="•"/>
            </a:pPr>
            <a:endParaRPr lang="en-IN" sz="1000" dirty="0">
              <a:latin typeface="Times New Roman" panose="02020603050405020304" pitchFamily="18" charset="0"/>
              <a:cs typeface="Times New Roman" panose="02020603050405020304" pitchFamily="18" charset="0"/>
            </a:endParaRPr>
          </a:p>
        </p:txBody>
      </p:sp>
      <p:cxnSp>
        <p:nvCxnSpPr>
          <p:cNvPr id="36" name="Straight Connector 35">
            <a:extLst>
              <a:ext uri="{FF2B5EF4-FFF2-40B4-BE49-F238E27FC236}">
                <a16:creationId xmlns:a16="http://schemas.microsoft.com/office/drawing/2014/main" xmlns="" id="{50A0370B-EB0D-4EF9-AE12-6B35B4B4B0BF}"/>
              </a:ext>
            </a:extLst>
          </p:cNvPr>
          <p:cNvCxnSpPr>
            <a:cxnSpLocks/>
          </p:cNvCxnSpPr>
          <p:nvPr/>
        </p:nvCxnSpPr>
        <p:spPr>
          <a:xfrm flipH="1">
            <a:off x="1390384" y="3796335"/>
            <a:ext cx="4652012" cy="0"/>
          </a:xfrm>
          <a:prstGeom prst="line">
            <a:avLst/>
          </a:prstGeom>
          <a:ln w="3175">
            <a:solidFill>
              <a:srgbClr val="F3968B"/>
            </a:solidFill>
          </a:ln>
        </p:spPr>
        <p:style>
          <a:lnRef idx="1">
            <a:schemeClr val="accent1"/>
          </a:lnRef>
          <a:fillRef idx="0">
            <a:schemeClr val="accent1"/>
          </a:fillRef>
          <a:effectRef idx="0">
            <a:schemeClr val="accent1"/>
          </a:effectRef>
          <a:fontRef idx="minor">
            <a:schemeClr val="tx1"/>
          </a:fontRef>
        </p:style>
      </p:cxnSp>
      <p:sp>
        <p:nvSpPr>
          <p:cNvPr id="37" name="Oval 36">
            <a:extLst>
              <a:ext uri="{FF2B5EF4-FFF2-40B4-BE49-F238E27FC236}">
                <a16:creationId xmlns:a16="http://schemas.microsoft.com/office/drawing/2014/main" xmlns="" id="{5003E91D-E94D-40CC-90E6-EDE9D2A1FA9E}"/>
              </a:ext>
            </a:extLst>
          </p:cNvPr>
          <p:cNvSpPr/>
          <p:nvPr/>
        </p:nvSpPr>
        <p:spPr>
          <a:xfrm>
            <a:off x="6041839" y="3741886"/>
            <a:ext cx="111599" cy="111599"/>
          </a:xfrm>
          <a:prstGeom prst="ellipse">
            <a:avLst/>
          </a:prstGeom>
          <a:noFill/>
          <a:ln w="12700">
            <a:solidFill>
              <a:srgbClr val="F396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8" name="TextBox 37">
            <a:extLst>
              <a:ext uri="{FF2B5EF4-FFF2-40B4-BE49-F238E27FC236}">
                <a16:creationId xmlns:a16="http://schemas.microsoft.com/office/drawing/2014/main" xmlns="" id="{778B1364-905B-40BF-9B29-FB1BED3D51B7}"/>
              </a:ext>
            </a:extLst>
          </p:cNvPr>
          <p:cNvSpPr txBox="1"/>
          <p:nvPr/>
        </p:nvSpPr>
        <p:spPr>
          <a:xfrm>
            <a:off x="984374" y="3504835"/>
            <a:ext cx="4945626" cy="276999"/>
          </a:xfrm>
          <a:prstGeom prst="rect">
            <a:avLst/>
          </a:prstGeom>
          <a:noFill/>
        </p:spPr>
        <p:txBody>
          <a:bodyPr wrap="square" rtlCol="0">
            <a:spAutoFit/>
          </a:bodyPr>
          <a:lstStyle/>
          <a:p>
            <a:pPr algn="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Our International Scientific Conferences</a:t>
            </a:r>
            <a:endParaRPr lang="en-IN" sz="1000" spc="300" dirty="0">
              <a:solidFill>
                <a:srgbClr val="F66060"/>
              </a:solidFill>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xmlns="" id="{32B3B43F-33CA-469D-8A37-346E1DEA8F06}"/>
              </a:ext>
            </a:extLst>
          </p:cNvPr>
          <p:cNvSpPr txBox="1"/>
          <p:nvPr/>
        </p:nvSpPr>
        <p:spPr>
          <a:xfrm>
            <a:off x="1385938" y="3894520"/>
            <a:ext cx="4527181" cy="1477328"/>
          </a:xfrm>
          <a:prstGeom prst="rect">
            <a:avLst/>
          </a:prstGeom>
          <a:noFill/>
        </p:spPr>
        <p:txBody>
          <a:bodyPr wrap="square" rtlCol="0">
            <a:spAutoFit/>
          </a:bodyPr>
          <a:lstStyle/>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More than 3000 Conferences happening across the globe</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Conferences organized in Medical, Pharma, Engineering, Science, Technology and Business.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CME/CPD Accredited Conferences fostering professional and Personal development</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Continuum of education through organized scientific program</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Renowned speakers and scientists representing from 40 countries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Interactive sessions and Panel Discussions</a:t>
            </a:r>
          </a:p>
          <a:p>
            <a:pPr marL="171450" indent="-171450" algn="l">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B2B Meetings offers perfect platform for Global Networking</a:t>
            </a:r>
            <a:endParaRPr lang="en-IN" sz="4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xmlns="" id="{C3F80FC8-C463-429C-A36D-47CBC3E893B9}"/>
              </a:ext>
            </a:extLst>
          </p:cNvPr>
          <p:cNvSpPr txBox="1"/>
          <p:nvPr/>
        </p:nvSpPr>
        <p:spPr>
          <a:xfrm>
            <a:off x="4742688" y="5507736"/>
            <a:ext cx="2694432" cy="415498"/>
          </a:xfrm>
          <a:prstGeom prst="rect">
            <a:avLst/>
          </a:prstGeom>
          <a:noFill/>
        </p:spPr>
        <p:txBody>
          <a:bodyPr wrap="square" rtlCol="0">
            <a:spAutoFit/>
          </a:bodyPr>
          <a:lstStyle/>
          <a:p>
            <a:pPr algn="ctr"/>
            <a:r>
              <a:rPr lang="en-US" sz="700" b="1" i="0" u="none" strike="noStrike" baseline="0" dirty="0">
                <a:latin typeface="Times New Roman" panose="02020603050405020304" pitchFamily="18" charset="0"/>
                <a:cs typeface="Times New Roman" panose="02020603050405020304" pitchFamily="18" charset="0"/>
              </a:rPr>
              <a:t>Special Issues : </a:t>
            </a:r>
            <a:r>
              <a:rPr lang="en-US" sz="700" b="0" i="0" u="none" strike="noStrike" baseline="0" dirty="0">
                <a:latin typeface="Times New Roman" panose="02020603050405020304" pitchFamily="18" charset="0"/>
                <a:cs typeface="Times New Roman" panose="02020603050405020304" pitchFamily="18" charset="0"/>
              </a:rPr>
              <a:t>All accepted abstracts will be</a:t>
            </a:r>
          </a:p>
          <a:p>
            <a:pPr algn="ctr"/>
            <a:r>
              <a:rPr lang="en-US" sz="700" b="0" i="0" u="none" strike="noStrike" baseline="0" dirty="0">
                <a:latin typeface="Times New Roman" panose="02020603050405020304" pitchFamily="18" charset="0"/>
                <a:cs typeface="Times New Roman" panose="02020603050405020304" pitchFamily="18" charset="0"/>
              </a:rPr>
              <a:t>published in respective UK: Conference Series LLC Ltd Journals</a:t>
            </a:r>
          </a:p>
          <a:p>
            <a:pPr algn="ctr"/>
            <a:r>
              <a:rPr lang="en-US" sz="700" b="0" i="0" u="none" strike="noStrike" baseline="0" dirty="0">
                <a:latin typeface="Times New Roman" panose="02020603050405020304" pitchFamily="18" charset="0"/>
                <a:cs typeface="Times New Roman" panose="02020603050405020304" pitchFamily="18" charset="0"/>
              </a:rPr>
              <a:t>Each abstract will be provided with digital Object Identifier by </a:t>
            </a:r>
            <a:endParaRPr lang="en-IN" sz="700" dirty="0">
              <a:latin typeface="Times New Roman" panose="02020603050405020304" pitchFamily="18" charset="0"/>
              <a:cs typeface="Times New Roman" panose="02020603050405020304" pitchFamily="18" charset="0"/>
            </a:endParaRPr>
          </a:p>
        </p:txBody>
      </p:sp>
      <p:pic>
        <p:nvPicPr>
          <p:cNvPr id="41" name="Picture 40">
            <a:extLst>
              <a:ext uri="{FF2B5EF4-FFF2-40B4-BE49-F238E27FC236}">
                <a16:creationId xmlns:a16="http://schemas.microsoft.com/office/drawing/2014/main" xmlns="" id="{CF0472DD-3DE3-4114-BCF6-E9A34B33AB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3191" y="5738876"/>
            <a:ext cx="359918" cy="179959"/>
          </a:xfrm>
          <a:prstGeom prst="rect">
            <a:avLst/>
          </a:prstGeom>
        </p:spPr>
      </p:pic>
      <p:sp>
        <p:nvSpPr>
          <p:cNvPr id="42" name="TextBox 41">
            <a:extLst>
              <a:ext uri="{FF2B5EF4-FFF2-40B4-BE49-F238E27FC236}">
                <a16:creationId xmlns:a16="http://schemas.microsoft.com/office/drawing/2014/main" xmlns="" id="{57C9545A-D142-4630-BD04-43F083ADFFD1}"/>
              </a:ext>
            </a:extLst>
          </p:cNvPr>
          <p:cNvSpPr txBox="1"/>
          <p:nvPr/>
        </p:nvSpPr>
        <p:spPr>
          <a:xfrm>
            <a:off x="7576199" y="5612276"/>
            <a:ext cx="3748526" cy="613117"/>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hlinkClick r:id="rId5"/>
              </a:rPr>
              <a:t>https://</a:t>
            </a:r>
            <a:r>
              <a:rPr lang="en-IN" sz="1200" dirty="0" smtClean="0">
                <a:solidFill>
                  <a:schemeClr val="tx2">
                    <a:lumMod val="75000"/>
                  </a:schemeClr>
                </a:solidFill>
                <a:latin typeface="Times New Roman" panose="02020603050405020304" pitchFamily="18" charset="0"/>
                <a:cs typeface="Times New Roman" panose="02020603050405020304" pitchFamily="18" charset="0"/>
                <a:hlinkClick r:id="rId5"/>
              </a:rPr>
              <a:t>physicaltherapycongress.insightconferences.com/</a:t>
            </a:r>
            <a:endParaRPr lang="en-IN" sz="1200" dirty="0" smtClean="0">
              <a:solidFill>
                <a:schemeClr val="tx2">
                  <a:lumMod val="75000"/>
                </a:schemeClr>
              </a:solidFill>
              <a:latin typeface="Times New Roman" panose="02020603050405020304" pitchFamily="18" charset="0"/>
              <a:cs typeface="Times New Roman" panose="02020603050405020304" pitchFamily="18" charset="0"/>
            </a:endParaRPr>
          </a:p>
          <a:p>
            <a:pPr algn="r">
              <a:lnSpc>
                <a:spcPct val="150000"/>
              </a:lnSpc>
            </a:pP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45" name="Rectangle 44">
            <a:extLst>
              <a:ext uri="{FF2B5EF4-FFF2-40B4-BE49-F238E27FC236}">
                <a16:creationId xmlns:a16="http://schemas.microsoft.com/office/drawing/2014/main" xmlns="" id="{BBC8D33A-9F5B-45DD-81BC-55B700F0187D}"/>
              </a:ext>
            </a:extLst>
          </p:cNvPr>
          <p:cNvSpPr/>
          <p:nvPr/>
        </p:nvSpPr>
        <p:spPr>
          <a:xfrm>
            <a:off x="3701766" y="432048"/>
            <a:ext cx="4788468" cy="836712"/>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6" name="TextBox 45">
            <a:extLst>
              <a:ext uri="{FF2B5EF4-FFF2-40B4-BE49-F238E27FC236}">
                <a16:creationId xmlns:a16="http://schemas.microsoft.com/office/drawing/2014/main" xmlns="" id="{59824C10-D51E-4D5F-87EA-457FB0BB1FE3}"/>
              </a:ext>
            </a:extLst>
          </p:cNvPr>
          <p:cNvSpPr txBox="1"/>
          <p:nvPr/>
        </p:nvSpPr>
        <p:spPr>
          <a:xfrm>
            <a:off x="4756812" y="652626"/>
            <a:ext cx="2678376"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ABOUT US</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49147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BCE0DEE5-BDCD-4515-9D66-7717D446F428}"/>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EE6A119D-8F06-4E70-A6A5-899FB166C253}"/>
              </a:ext>
            </a:extLst>
          </p:cNvPr>
          <p:cNvSpPr/>
          <p:nvPr/>
        </p:nvSpPr>
        <p:spPr>
          <a:xfrm>
            <a:off x="679666" y="777313"/>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D7536B8C-E0E6-4269-9DB4-BE247E2A47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TextBox 6">
            <a:extLst>
              <a:ext uri="{FF2B5EF4-FFF2-40B4-BE49-F238E27FC236}">
                <a16:creationId xmlns:a16="http://schemas.microsoft.com/office/drawing/2014/main" xmlns="" id="{314179F8-C49C-46BF-893F-7271350A4E1C}"/>
              </a:ext>
            </a:extLst>
          </p:cNvPr>
          <p:cNvSpPr txBox="1"/>
          <p:nvPr/>
        </p:nvSpPr>
        <p:spPr>
          <a:xfrm>
            <a:off x="2231922" y="919315"/>
            <a:ext cx="8986683" cy="1092607"/>
          </a:xfrm>
          <a:prstGeom prst="rect">
            <a:avLst/>
          </a:prstGeom>
          <a:noFill/>
        </p:spPr>
        <p:txBody>
          <a:bodyPr wrap="square" rtlCol="0">
            <a:spAutoFit/>
          </a:bodyPr>
          <a:lstStyle/>
          <a:p>
            <a:pPr algn="just">
              <a:lnSpc>
                <a:spcPts val="1300"/>
              </a:lnSpc>
            </a:pPr>
            <a:r>
              <a:rPr lang="en-US" sz="1050" b="1" dirty="0" smtClean="0">
                <a:latin typeface="Times New Roman" panose="02020603050405020304" pitchFamily="18" charset="0"/>
                <a:cs typeface="Times New Roman" panose="02020603050405020304" pitchFamily="18" charset="0"/>
              </a:rPr>
              <a:t>Physical Therapy 2024 </a:t>
            </a:r>
            <a:r>
              <a:rPr lang="en-US" sz="1050" b="1" i="0" u="none" baseline="0" dirty="0" smtClean="0">
                <a:latin typeface="Times New Roman" panose="02020603050405020304" pitchFamily="18" charset="0"/>
                <a:cs typeface="Times New Roman" panose="02020603050405020304" pitchFamily="18" charset="0"/>
              </a:rPr>
              <a:t>, </a:t>
            </a:r>
            <a:r>
              <a:rPr lang="en-US" sz="1100" b="0" i="0" u="none" baseline="0" dirty="0">
                <a:latin typeface="Times New Roman" panose="02020603050405020304" pitchFamily="18" charset="0"/>
                <a:cs typeface="Times New Roman" panose="02020603050405020304" pitchFamily="18" charset="0"/>
              </a:rPr>
              <a:t>The main objective is to bring all the leading academic scientists, researchers and research scholars together to exchange and share their experiences and research results about all the aspects </a:t>
            </a:r>
            <a:r>
              <a:rPr lang="en-US" sz="1100" b="0" i="0" u="none" baseline="0" dirty="0" smtClean="0">
                <a:latin typeface="Times New Roman" panose="02020603050405020304" pitchFamily="18" charset="0"/>
                <a:cs typeface="Times New Roman" panose="02020603050405020304" pitchFamily="18" charset="0"/>
              </a:rPr>
              <a:t>of</a:t>
            </a:r>
            <a:r>
              <a:rPr lang="en-US" sz="1100" b="0" i="0" u="none" dirty="0" smtClean="0">
                <a:latin typeface="Times New Roman" panose="02020603050405020304" pitchFamily="18" charset="0"/>
                <a:cs typeface="Times New Roman" panose="02020603050405020304" pitchFamily="18" charset="0"/>
              </a:rPr>
              <a:t> Physical Therapy</a:t>
            </a:r>
            <a:r>
              <a:rPr lang="en-US" sz="1100" b="0" i="0" u="none" baseline="0" dirty="0" smtClean="0">
                <a:latin typeface="Times New Roman" panose="02020603050405020304" pitchFamily="18" charset="0"/>
                <a:cs typeface="Times New Roman" panose="02020603050405020304" pitchFamily="18" charset="0"/>
              </a:rPr>
              <a:t> </a:t>
            </a:r>
            <a:r>
              <a:rPr lang="en-US" sz="1100" b="0" i="0" u="none" baseline="0" dirty="0">
                <a:latin typeface="Times New Roman" panose="02020603050405020304" pitchFamily="18" charset="0"/>
                <a:cs typeface="Times New Roman" panose="02020603050405020304" pitchFamily="18" charset="0"/>
              </a:rPr>
              <a:t>It also provides the premier interdisciplinary forum for researchers, practitioners and educators to present and discuss the most recent innovations, trends, and concerns, practical challenges encountered and the solutions adopted in the field </a:t>
            </a:r>
            <a:r>
              <a:rPr lang="en-US" sz="1100" b="0" i="0" u="none" baseline="0" dirty="0" smtClean="0">
                <a:latin typeface="Times New Roman" panose="02020603050405020304" pitchFamily="18" charset="0"/>
                <a:cs typeface="Times New Roman" panose="02020603050405020304" pitchFamily="18" charset="0"/>
              </a:rPr>
              <a:t>of</a:t>
            </a:r>
            <a:r>
              <a:rPr lang="en-US" sz="1100" b="0" i="0" u="none" dirty="0" smtClean="0">
                <a:latin typeface="Times New Roman" panose="02020603050405020304" pitchFamily="18" charset="0"/>
                <a:cs typeface="Times New Roman" panose="02020603050405020304" pitchFamily="18" charset="0"/>
              </a:rPr>
              <a:t> </a:t>
            </a:r>
            <a:r>
              <a:rPr lang="en-US" sz="1100" dirty="0" smtClean="0">
                <a:latin typeface="Times New Roman" panose="02020603050405020304" pitchFamily="18" charset="0"/>
                <a:cs typeface="Times New Roman" panose="02020603050405020304" pitchFamily="18" charset="0"/>
              </a:rPr>
              <a:t>Physical Therapy</a:t>
            </a:r>
            <a:r>
              <a:rPr lang="en-US" sz="1100" b="0" i="0" u="none" baseline="0" dirty="0" smtClean="0">
                <a:latin typeface="Times New Roman" panose="02020603050405020304" pitchFamily="18" charset="0"/>
                <a:cs typeface="Times New Roman" panose="02020603050405020304" pitchFamily="18" charset="0"/>
              </a:rPr>
              <a:t>. </a:t>
            </a:r>
            <a:r>
              <a:rPr lang="en-US" sz="1100" b="0" i="0" u="none" baseline="0" dirty="0">
                <a:latin typeface="Times New Roman" panose="02020603050405020304" pitchFamily="18" charset="0"/>
                <a:cs typeface="Times New Roman" panose="02020603050405020304" pitchFamily="18" charset="0"/>
              </a:rPr>
              <a:t>This unique opportunity that we extend to our speakers and attendees is not being offered by any other conference organizers. Through this the abstracts and research profiles of our speakers and organizing committee members getting global visibility which is an additional feature that you would be receiving in addition to networking opportunities before, during and after the conference</a:t>
            </a:r>
            <a:r>
              <a:rPr lang="en-US" sz="1050" b="0" i="0" u="none" baseline="0" dirty="0">
                <a:latin typeface="Times New Roman" panose="02020603050405020304" pitchFamily="18" charset="0"/>
                <a:cs typeface="Times New Roman" panose="02020603050405020304" pitchFamily="18" charset="0"/>
              </a:rPr>
              <a:t>.</a:t>
            </a:r>
            <a:endParaRPr lang="en-IN" sz="5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4B6765F6-51A2-4590-93E8-2C230A7EE3BF}"/>
              </a:ext>
            </a:extLst>
          </p:cNvPr>
          <p:cNvSpPr txBox="1"/>
          <p:nvPr/>
        </p:nvSpPr>
        <p:spPr>
          <a:xfrm>
            <a:off x="3431704" y="2023822"/>
            <a:ext cx="6768752" cy="430887"/>
          </a:xfrm>
          <a:prstGeom prst="rect">
            <a:avLst/>
          </a:prstGeom>
          <a:noFill/>
        </p:spPr>
        <p:txBody>
          <a:bodyPr wrap="square" rtlCol="0">
            <a:spAutoFit/>
          </a:bodyPr>
          <a:lstStyle/>
          <a:p>
            <a:pPr algn="ctr"/>
            <a:r>
              <a:rPr lang="en-US" sz="1100" b="1" spc="300" dirty="0" smtClean="0">
                <a:solidFill>
                  <a:srgbClr val="F66060"/>
                </a:solidFill>
                <a:latin typeface="Times New Roman" panose="02020603050405020304" pitchFamily="18" charset="0"/>
                <a:cs typeface="Times New Roman" panose="02020603050405020304" pitchFamily="18" charset="0"/>
              </a:rPr>
              <a:t>PHYSICAL THERAPY 2024</a:t>
            </a:r>
            <a:endParaRPr lang="en-US" sz="1100" b="1" spc="300" dirty="0">
              <a:solidFill>
                <a:srgbClr val="F66060"/>
              </a:solidFill>
              <a:latin typeface="Times New Roman" panose="02020603050405020304" pitchFamily="18" charset="0"/>
              <a:cs typeface="Times New Roman" panose="02020603050405020304" pitchFamily="18" charset="0"/>
            </a:endParaRPr>
          </a:p>
          <a:p>
            <a:pPr algn="ctr"/>
            <a:r>
              <a:rPr lang="en-US" sz="1100" b="1" i="0" u="none" strike="noStrike" spc="300" baseline="0" dirty="0" smtClean="0">
                <a:solidFill>
                  <a:srgbClr val="F66060"/>
                </a:solidFill>
                <a:latin typeface="Times New Roman" panose="02020603050405020304" pitchFamily="18" charset="0"/>
                <a:cs typeface="Times New Roman" panose="02020603050405020304" pitchFamily="18" charset="0"/>
              </a:rPr>
              <a:t>SALIENT FEATURES</a:t>
            </a:r>
            <a:endParaRPr lang="en-IN" sz="600" spc="300" dirty="0">
              <a:solidFill>
                <a:srgbClr val="F66060"/>
              </a:solidFill>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xmlns="" id="{8232FD50-74AF-4D5B-B191-1A055817595F}"/>
              </a:ext>
            </a:extLst>
          </p:cNvPr>
          <p:cNvCxnSpPr>
            <a:cxnSpLocks/>
          </p:cNvCxnSpPr>
          <p:nvPr/>
        </p:nvCxnSpPr>
        <p:spPr>
          <a:xfrm>
            <a:off x="5428686" y="2414164"/>
            <a:ext cx="2682240" cy="0"/>
          </a:xfrm>
          <a:prstGeom prst="line">
            <a:avLst/>
          </a:prstGeom>
          <a:ln w="12700">
            <a:solidFill>
              <a:srgbClr val="F3968B"/>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xmlns="" id="{5E0575DC-B7B4-4CAE-A984-633BB50948CC}"/>
              </a:ext>
            </a:extLst>
          </p:cNvPr>
          <p:cNvSpPr txBox="1"/>
          <p:nvPr/>
        </p:nvSpPr>
        <p:spPr>
          <a:xfrm>
            <a:off x="2446019" y="2454709"/>
            <a:ext cx="4320541" cy="751360"/>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academia and industry visionaries to get inspired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Expand your knowledge and find solutions to problems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Knowledge, benchmarking and Networking offered at one place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Forge connections and for global networking</a:t>
            </a:r>
          </a:p>
        </p:txBody>
      </p:sp>
      <p:sp>
        <p:nvSpPr>
          <p:cNvPr id="12" name="TextBox 11">
            <a:extLst>
              <a:ext uri="{FF2B5EF4-FFF2-40B4-BE49-F238E27FC236}">
                <a16:creationId xmlns:a16="http://schemas.microsoft.com/office/drawing/2014/main" xmlns="" id="{A461A15E-1B06-4C48-9D36-FEFD3B974C9E}"/>
              </a:ext>
            </a:extLst>
          </p:cNvPr>
          <p:cNvSpPr txBox="1"/>
          <p:nvPr/>
        </p:nvSpPr>
        <p:spPr>
          <a:xfrm>
            <a:off x="6766559" y="2452169"/>
            <a:ext cx="4626611" cy="583814"/>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Highly organized and structured scientific programs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Poster presentations and world class exhibitions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Meet with new vendors and suppliers</a:t>
            </a:r>
            <a:endParaRPr lang="en-IN" sz="1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xmlns="" id="{33B0899C-E64E-4387-BB91-56757E382639}"/>
              </a:ext>
            </a:extLst>
          </p:cNvPr>
          <p:cNvSpPr txBox="1"/>
          <p:nvPr/>
        </p:nvSpPr>
        <p:spPr>
          <a:xfrm>
            <a:off x="2723290" y="3204789"/>
            <a:ext cx="8091948" cy="261610"/>
          </a:xfrm>
          <a:prstGeom prst="rect">
            <a:avLst/>
          </a:prstGeom>
          <a:noFill/>
        </p:spPr>
        <p:txBody>
          <a:bodyPr wrap="square" rtlCol="0">
            <a:spAutoFit/>
          </a:bodyPr>
          <a:lstStyle/>
          <a:p>
            <a:pPr algn="ctr"/>
            <a:r>
              <a:rPr lang="en-US" sz="1100" b="1" i="0" u="none" strike="noStrike" spc="300" baseline="0" dirty="0">
                <a:solidFill>
                  <a:srgbClr val="F66060"/>
                </a:solidFill>
                <a:latin typeface="Times New Roman" panose="02020603050405020304" pitchFamily="18" charset="0"/>
                <a:cs typeface="Times New Roman" panose="02020603050405020304" pitchFamily="18" charset="0"/>
              </a:rPr>
              <a:t>HOW CONFERENCE SERIES CONFERENCES DIFFERS </a:t>
            </a:r>
            <a:r>
              <a:rPr lang="en-US" sz="1100" b="1" spc="300" dirty="0">
                <a:solidFill>
                  <a:srgbClr val="F66060"/>
                </a:solidFill>
                <a:latin typeface="Times New Roman" panose="02020603050405020304" pitchFamily="18" charset="0"/>
                <a:cs typeface="Times New Roman" panose="02020603050405020304" pitchFamily="18" charset="0"/>
              </a:rPr>
              <a:t>FROM</a:t>
            </a:r>
            <a:r>
              <a:rPr lang="en-US" sz="1100" b="1" i="0" u="none" strike="noStrike" spc="300" baseline="0" dirty="0">
                <a:solidFill>
                  <a:srgbClr val="F66060"/>
                </a:solidFill>
                <a:latin typeface="Times New Roman" panose="02020603050405020304" pitchFamily="18" charset="0"/>
                <a:cs typeface="Times New Roman" panose="02020603050405020304" pitchFamily="18" charset="0"/>
              </a:rPr>
              <a:t> OTHERS?</a:t>
            </a:r>
            <a:endParaRPr lang="en-IN" sz="1100" spc="300" dirty="0">
              <a:solidFill>
                <a:srgbClr val="F66060"/>
              </a:solidFill>
              <a:latin typeface="Times New Roman" panose="02020603050405020304" pitchFamily="18" charset="0"/>
              <a:cs typeface="Times New Roman" panose="02020603050405020304" pitchFamily="18" charset="0"/>
            </a:endParaRPr>
          </a:p>
        </p:txBody>
      </p:sp>
      <p:cxnSp>
        <p:nvCxnSpPr>
          <p:cNvPr id="14" name="Straight Connector 13">
            <a:extLst>
              <a:ext uri="{FF2B5EF4-FFF2-40B4-BE49-F238E27FC236}">
                <a16:creationId xmlns:a16="http://schemas.microsoft.com/office/drawing/2014/main" xmlns="" id="{0C82F499-DCA9-44DC-B2EB-26AEE9B56F7F}"/>
              </a:ext>
            </a:extLst>
          </p:cNvPr>
          <p:cNvCxnSpPr/>
          <p:nvPr/>
        </p:nvCxnSpPr>
        <p:spPr>
          <a:xfrm>
            <a:off x="5431880" y="3470723"/>
            <a:ext cx="2682240" cy="0"/>
          </a:xfrm>
          <a:prstGeom prst="line">
            <a:avLst/>
          </a:prstGeom>
          <a:ln w="12700">
            <a:solidFill>
              <a:srgbClr val="F3968B"/>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xmlns="" id="{AC652277-B9C6-4528-9C7C-BE7B8340FB17}"/>
              </a:ext>
            </a:extLst>
          </p:cNvPr>
          <p:cNvSpPr txBox="1"/>
          <p:nvPr/>
        </p:nvSpPr>
        <p:spPr>
          <a:xfrm>
            <a:off x="2461260" y="3501106"/>
            <a:ext cx="4693920" cy="747577"/>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1" i="0" u="none" strike="noStrike" baseline="0" dirty="0">
                <a:latin typeface="Times New Roman" panose="02020603050405020304" pitchFamily="18" charset="0"/>
                <a:cs typeface="Times New Roman" panose="02020603050405020304" pitchFamily="18" charset="0"/>
              </a:rPr>
              <a:t>3000+ Conferences </a:t>
            </a:r>
            <a:r>
              <a:rPr lang="en-US" sz="1000" b="0" i="0" u="none" strike="noStrike" baseline="0" dirty="0">
                <a:latin typeface="Times New Roman" panose="02020603050405020304" pitchFamily="18" charset="0"/>
                <a:cs typeface="Times New Roman" panose="02020603050405020304" pitchFamily="18" charset="0"/>
              </a:rPr>
              <a:t>across the globe in </a:t>
            </a:r>
            <a:r>
              <a:rPr lang="en-US" sz="1000" b="1" i="0" u="none" strike="noStrike" baseline="0" dirty="0">
                <a:latin typeface="Times New Roman" panose="02020603050405020304" pitchFamily="18" charset="0"/>
                <a:cs typeface="Times New Roman" panose="02020603050405020304" pitchFamily="18" charset="0"/>
              </a:rPr>
              <a:t>30+ countries </a:t>
            </a:r>
            <a:r>
              <a:rPr lang="en-US" sz="1000" b="0" i="0" u="none" strike="noStrike" baseline="0" dirty="0">
                <a:latin typeface="Times New Roman" panose="02020603050405020304" pitchFamily="18" charset="0"/>
                <a:cs typeface="Times New Roman" panose="02020603050405020304" pitchFamily="18" charset="0"/>
              </a:rPr>
              <a:t>all through the year</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Over </a:t>
            </a:r>
            <a:r>
              <a:rPr lang="en-US" sz="1000" b="1" i="0" u="none" strike="noStrike" baseline="0" dirty="0">
                <a:latin typeface="Times New Roman" panose="02020603050405020304" pitchFamily="18" charset="0"/>
                <a:cs typeface="Times New Roman" panose="02020603050405020304" pitchFamily="18" charset="0"/>
              </a:rPr>
              <a:t>25 million+ visitors </a:t>
            </a:r>
            <a:r>
              <a:rPr lang="en-US" sz="1000" b="0" i="0" u="none" strike="noStrike" baseline="0" dirty="0">
                <a:latin typeface="Times New Roman" panose="02020603050405020304" pitchFamily="18" charset="0"/>
                <a:cs typeface="Times New Roman" panose="02020603050405020304" pitchFamily="18" charset="0"/>
              </a:rPr>
              <a:t>and </a:t>
            </a:r>
            <a:r>
              <a:rPr lang="en-US" sz="1000" b="1" i="0" u="none" strike="noStrike" baseline="0" dirty="0">
                <a:latin typeface="Times New Roman" panose="02020603050405020304" pitchFamily="18" charset="0"/>
                <a:cs typeface="Times New Roman" panose="02020603050405020304" pitchFamily="18" charset="0"/>
              </a:rPr>
              <a:t>20000+ unique visitors </a:t>
            </a:r>
            <a:r>
              <a:rPr lang="en-US" sz="1000" b="0" i="0" u="none" strike="noStrike" baseline="0" dirty="0">
                <a:latin typeface="Times New Roman" panose="02020603050405020304" pitchFamily="18" charset="0"/>
                <a:cs typeface="Times New Roman" panose="02020603050405020304" pitchFamily="18" charset="0"/>
              </a:rPr>
              <a:t>per conference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Participation by Stalwarts from various international societies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Internationally renowned speakers and scientists representation</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56ED0A52-8E03-4FB0-AA9B-7B52744E425A}"/>
              </a:ext>
            </a:extLst>
          </p:cNvPr>
          <p:cNvSpPr txBox="1"/>
          <p:nvPr/>
        </p:nvSpPr>
        <p:spPr>
          <a:xfrm>
            <a:off x="6779996" y="3514052"/>
            <a:ext cx="4685072" cy="580865"/>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Career guidance for early career researchers and students</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Interesting scientific deliberations and discussions</a:t>
            </a:r>
          </a:p>
          <a:p>
            <a:pPr marL="171450" indent="-171450" algn="l">
              <a:lnSpc>
                <a:spcPts val="1300"/>
              </a:lnSpc>
              <a:buFont typeface="Arial" panose="020B0604020202020204" pitchFamily="34" charset="0"/>
              <a:buChar char="•"/>
            </a:pPr>
            <a:r>
              <a:rPr lang="en-IN" sz="1000" b="0" i="0" u="none" strike="noStrike" baseline="0" dirty="0">
                <a:latin typeface="Times New Roman" panose="02020603050405020304" pitchFamily="18" charset="0"/>
                <a:cs typeface="Times New Roman" panose="02020603050405020304" pitchFamily="18" charset="0"/>
              </a:rPr>
              <a:t>Perfect platform for global networking</a:t>
            </a:r>
            <a:endParaRPr lang="en-IN" sz="20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8D4B9296-A1E5-4836-B976-73887E9E6F70}"/>
              </a:ext>
            </a:extLst>
          </p:cNvPr>
          <p:cNvSpPr txBox="1"/>
          <p:nvPr/>
        </p:nvSpPr>
        <p:spPr>
          <a:xfrm>
            <a:off x="6528048" y="5671301"/>
            <a:ext cx="4575559" cy="613117"/>
          </a:xfrm>
          <a:prstGeom prst="rect">
            <a:avLst/>
          </a:prstGeom>
          <a:noFill/>
        </p:spPr>
        <p:txBody>
          <a:bodyPr wrap="square" rtlCol="0">
            <a:spAutoFit/>
          </a:bodyPr>
          <a:lstStyle/>
          <a:p>
            <a:pPr algn="r">
              <a:lnSpc>
                <a:spcPct val="150000"/>
              </a:lnSpc>
            </a:pPr>
            <a:r>
              <a:rPr lang="en-IN" sz="1200" dirty="0">
                <a:solidFill>
                  <a:schemeClr val="tx2">
                    <a:lumMod val="75000"/>
                  </a:schemeClr>
                </a:solidFill>
                <a:latin typeface="Times New Roman" panose="02020603050405020304" pitchFamily="18" charset="0"/>
                <a:cs typeface="Times New Roman" panose="02020603050405020304" pitchFamily="18" charset="0"/>
                <a:hlinkClick r:id="rId4"/>
              </a:rPr>
              <a:t>https://</a:t>
            </a:r>
            <a:r>
              <a:rPr lang="en-IN" sz="1200" dirty="0" smtClean="0">
                <a:solidFill>
                  <a:schemeClr val="tx2">
                    <a:lumMod val="75000"/>
                  </a:schemeClr>
                </a:solidFill>
                <a:latin typeface="Times New Roman" panose="02020603050405020304" pitchFamily="18" charset="0"/>
                <a:cs typeface="Times New Roman" panose="02020603050405020304" pitchFamily="18" charset="0"/>
                <a:hlinkClick r:id="rId4"/>
              </a:rPr>
              <a:t>physicaltherapycongress.insightconferences.com/</a:t>
            </a:r>
            <a:endParaRPr lang="en-IN" sz="1200" dirty="0" smtClean="0">
              <a:solidFill>
                <a:schemeClr val="tx2">
                  <a:lumMod val="75000"/>
                </a:schemeClr>
              </a:solidFill>
              <a:latin typeface="Times New Roman" panose="02020603050405020304" pitchFamily="18" charset="0"/>
              <a:cs typeface="Times New Roman" panose="02020603050405020304" pitchFamily="18" charset="0"/>
            </a:endParaRPr>
          </a:p>
          <a:p>
            <a:pPr algn="r">
              <a:lnSpc>
                <a:spcPct val="150000"/>
              </a:lnSpc>
            </a:pP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xmlns="" id="{3DE7DC1C-DA6D-463A-8E37-D7E02BE98CDB}"/>
              </a:ext>
            </a:extLst>
          </p:cNvPr>
          <p:cNvSpPr txBox="1"/>
          <p:nvPr/>
        </p:nvSpPr>
        <p:spPr>
          <a:xfrm>
            <a:off x="2708541" y="4230847"/>
            <a:ext cx="8091948" cy="261610"/>
          </a:xfrm>
          <a:prstGeom prst="rect">
            <a:avLst/>
          </a:prstGeom>
          <a:noFill/>
        </p:spPr>
        <p:txBody>
          <a:bodyPr wrap="square" rtlCol="0">
            <a:spAutoFit/>
          </a:bodyPr>
          <a:lstStyle/>
          <a:p>
            <a:pPr algn="ctr"/>
            <a:r>
              <a:rPr lang="en-IN" sz="1100" b="1" i="0" u="none" strike="noStrike" spc="300" baseline="0" dirty="0">
                <a:solidFill>
                  <a:srgbClr val="F66060"/>
                </a:solidFill>
                <a:latin typeface="Times New Roman" panose="02020603050405020304" pitchFamily="18" charset="0"/>
                <a:cs typeface="Times New Roman" panose="02020603050405020304" pitchFamily="18" charset="0"/>
              </a:rPr>
              <a:t>GOALS</a:t>
            </a:r>
            <a:endParaRPr lang="en-IN" sz="200" b="1" spc="300" dirty="0">
              <a:solidFill>
                <a:srgbClr val="F66060"/>
              </a:solidFill>
              <a:latin typeface="Times New Roman" panose="02020603050405020304" pitchFamily="18" charset="0"/>
              <a:cs typeface="Times New Roman" panose="02020603050405020304" pitchFamily="18" charset="0"/>
            </a:endParaRPr>
          </a:p>
        </p:txBody>
      </p:sp>
      <p:cxnSp>
        <p:nvCxnSpPr>
          <p:cNvPr id="20" name="Straight Connector 19">
            <a:extLst>
              <a:ext uri="{FF2B5EF4-FFF2-40B4-BE49-F238E27FC236}">
                <a16:creationId xmlns:a16="http://schemas.microsoft.com/office/drawing/2014/main" xmlns="" id="{1FC6D4E8-1EA3-4F4C-8494-44BAA0D867A5}"/>
              </a:ext>
            </a:extLst>
          </p:cNvPr>
          <p:cNvCxnSpPr/>
          <p:nvPr/>
        </p:nvCxnSpPr>
        <p:spPr>
          <a:xfrm>
            <a:off x="5417131" y="4496781"/>
            <a:ext cx="2682240" cy="0"/>
          </a:xfrm>
          <a:prstGeom prst="line">
            <a:avLst/>
          </a:prstGeom>
          <a:ln w="12700">
            <a:solidFill>
              <a:srgbClr val="F3968B"/>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D6351FD3-348E-4296-A266-1FF1826126D1}"/>
              </a:ext>
            </a:extLst>
          </p:cNvPr>
          <p:cNvSpPr txBox="1"/>
          <p:nvPr/>
        </p:nvSpPr>
        <p:spPr>
          <a:xfrm>
            <a:off x="2453640" y="4537324"/>
            <a:ext cx="8528992" cy="1081002"/>
          </a:xfrm>
          <a:prstGeom prst="rect">
            <a:avLst/>
          </a:prstGeom>
          <a:noFill/>
        </p:spPr>
        <p:txBody>
          <a:bodyPr wrap="square" rtlCol="0">
            <a:spAutoFit/>
          </a:bodyPr>
          <a:lstStyle/>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The conference program emphasizes evidence-based practice, educational innovation, practical application, and peer to peer networking and collaboration. The goal of the conference is to provide a transformative professional development experience.</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the world’s scientific experts to catalyze and advance scientific knowledge about food safety and regulatory measures present the most recent research findings, and promote and enhance scientific collaborations around the world.</a:t>
            </a:r>
          </a:p>
          <a:p>
            <a:pPr marL="171450" indent="-171450" algn="l">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Bringing together community leaders, scientists, and policy leaders to promote and enhance programmatic collaborations to more effectively address regional, national and local responses to elderly population around the world and overcome barriers that limit access to </a:t>
            </a:r>
            <a:r>
              <a:rPr lang="en-IN" sz="1000" b="0" i="0" u="none" strike="noStrike" baseline="0" dirty="0">
                <a:latin typeface="Times New Roman" panose="02020603050405020304" pitchFamily="18" charset="0"/>
                <a:cs typeface="Times New Roman" panose="02020603050405020304" pitchFamily="18" charset="0"/>
              </a:rPr>
              <a:t>care and services.</a:t>
            </a:r>
            <a:endParaRPr lang="en-US" sz="1000" b="0" i="0" u="none" strike="noStrike" baseline="0" dirty="0">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E10656E2-FDEA-4C31-B1F9-7E995395C9F9}"/>
              </a:ext>
            </a:extLst>
          </p:cNvPr>
          <p:cNvSpPr/>
          <p:nvPr/>
        </p:nvSpPr>
        <p:spPr>
          <a:xfrm rot="16200000">
            <a:off x="-1290923" y="2774319"/>
            <a:ext cx="5378171" cy="1330782"/>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7" name="TextBox 16">
            <a:extLst>
              <a:ext uri="{FF2B5EF4-FFF2-40B4-BE49-F238E27FC236}">
                <a16:creationId xmlns:a16="http://schemas.microsoft.com/office/drawing/2014/main" xmlns="" id="{2E9E2BE9-2BBE-4A26-91DB-6C8B4366ED59}"/>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3" name="Rectangle 22">
            <a:extLst>
              <a:ext uri="{FF2B5EF4-FFF2-40B4-BE49-F238E27FC236}">
                <a16:creationId xmlns:a16="http://schemas.microsoft.com/office/drawing/2014/main" xmlns="" id="{37885B6F-0E8B-4264-ADA2-11CF1CD10D2D}"/>
              </a:ext>
            </a:extLst>
          </p:cNvPr>
          <p:cNvSpPr/>
          <p:nvPr/>
        </p:nvSpPr>
        <p:spPr>
          <a:xfrm rot="16200000">
            <a:off x="8707754" y="3383796"/>
            <a:ext cx="5388881" cy="101115"/>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516710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C119927E-9E7E-4030-8233-8A60883C6E4E}"/>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1947464A-0083-469E-A965-BCB0F0D52499}"/>
              </a:ext>
            </a:extLst>
          </p:cNvPr>
          <p:cNvSpPr/>
          <p:nvPr/>
        </p:nvSpPr>
        <p:spPr>
          <a:xfrm>
            <a:off x="739248" y="750624"/>
            <a:ext cx="10713504" cy="537817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B6619D53-3AFC-466D-B4EC-9A8C25B6F3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20" name="Rectangle 19">
            <a:extLst>
              <a:ext uri="{FF2B5EF4-FFF2-40B4-BE49-F238E27FC236}">
                <a16:creationId xmlns:a16="http://schemas.microsoft.com/office/drawing/2014/main" xmlns="" id="{1D5FF0B1-355F-40B2-B941-B9F4089EC799}"/>
              </a:ext>
            </a:extLst>
          </p:cNvPr>
          <p:cNvSpPr/>
          <p:nvPr/>
        </p:nvSpPr>
        <p:spPr>
          <a:xfrm rot="16200000">
            <a:off x="-1290923" y="2774319"/>
            <a:ext cx="5378171" cy="1330782"/>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a16="http://schemas.microsoft.com/office/drawing/2014/main" xmlns="" id="{6B922768-1469-4C8D-B57E-403C0971F257}"/>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xmlns="" id="{56EE9853-21F7-41F2-814B-94FCF4D7C106}"/>
              </a:ext>
            </a:extLst>
          </p:cNvPr>
          <p:cNvSpPr txBox="1"/>
          <p:nvPr/>
        </p:nvSpPr>
        <p:spPr>
          <a:xfrm>
            <a:off x="7032104" y="5650802"/>
            <a:ext cx="4575559" cy="646331"/>
          </a:xfrm>
          <a:prstGeom prst="rect">
            <a:avLst/>
          </a:prstGeom>
          <a:noFill/>
        </p:spPr>
        <p:txBody>
          <a:bodyPr wrap="square" rtlCol="0">
            <a:spAutoFit/>
          </a:bodyPr>
          <a:lstStyle/>
          <a:p>
            <a:pPr algn="ctr">
              <a:lnSpc>
                <a:spcPct val="150000"/>
              </a:lnSpc>
            </a:pPr>
            <a:r>
              <a:rPr lang="en-IN" sz="1200" dirty="0">
                <a:solidFill>
                  <a:schemeClr val="tx2">
                    <a:lumMod val="50000"/>
                  </a:schemeClr>
                </a:solidFill>
                <a:latin typeface="Times New Roman" panose="02020603050405020304" pitchFamily="18" charset="0"/>
                <a:cs typeface="Times New Roman" panose="02020603050405020304" pitchFamily="18" charset="0"/>
                <a:hlinkClick r:id="rId4"/>
              </a:rPr>
              <a:t>https://physicaltherapycongress.insightconferences.com//</a:t>
            </a:r>
            <a:endParaRPr lang="en-IN" sz="1200" dirty="0" smtClean="0">
              <a:solidFill>
                <a:schemeClr val="tx2">
                  <a:lumMod val="50000"/>
                </a:schemeClr>
              </a:solidFill>
              <a:latin typeface="Times New Roman" panose="02020603050405020304" pitchFamily="18" charset="0"/>
              <a:cs typeface="Times New Roman" panose="02020603050405020304" pitchFamily="18" charset="0"/>
            </a:endParaRPr>
          </a:p>
          <a:p>
            <a:pPr algn="ctr">
              <a:lnSpc>
                <a:spcPct val="150000"/>
              </a:lnSpc>
            </a:pPr>
            <a:endParaRPr lang="en-IN" sz="1200"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BCAC6709-E9CF-4991-B1EF-31EB195BF787}"/>
              </a:ext>
            </a:extLst>
          </p:cNvPr>
          <p:cNvSpPr txBox="1"/>
          <p:nvPr/>
        </p:nvSpPr>
        <p:spPr>
          <a:xfrm>
            <a:off x="2708541" y="918687"/>
            <a:ext cx="8091948"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GOALS</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24" name="Straight Connector 23">
            <a:extLst>
              <a:ext uri="{FF2B5EF4-FFF2-40B4-BE49-F238E27FC236}">
                <a16:creationId xmlns:a16="http://schemas.microsoft.com/office/drawing/2014/main" xmlns="" id="{0012B093-7FE6-46AE-ACA8-62EB4F4B3B67}"/>
              </a:ext>
            </a:extLst>
          </p:cNvPr>
          <p:cNvCxnSpPr/>
          <p:nvPr/>
        </p:nvCxnSpPr>
        <p:spPr>
          <a:xfrm>
            <a:off x="5417131" y="1184621"/>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xmlns="" id="{696DEC79-C509-45A4-A480-0899FA5096D0}"/>
              </a:ext>
            </a:extLst>
          </p:cNvPr>
          <p:cNvSpPr txBox="1"/>
          <p:nvPr/>
        </p:nvSpPr>
        <p:spPr>
          <a:xfrm>
            <a:off x="2453640" y="1225164"/>
            <a:ext cx="4310954" cy="580865"/>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After participating in this meeting, attendees should be able to</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emerging issues in the field of food safety</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Discuss and apply recent research findings related to food safety</a:t>
            </a:r>
          </a:p>
        </p:txBody>
      </p:sp>
      <p:sp>
        <p:nvSpPr>
          <p:cNvPr id="26" name="TextBox 25">
            <a:extLst>
              <a:ext uri="{FF2B5EF4-FFF2-40B4-BE49-F238E27FC236}">
                <a16:creationId xmlns:a16="http://schemas.microsoft.com/office/drawing/2014/main" xmlns="" id="{D1949027-8706-4D8F-9D17-D50FE0EFA71B}"/>
              </a:ext>
            </a:extLst>
          </p:cNvPr>
          <p:cNvSpPr txBox="1"/>
          <p:nvPr/>
        </p:nvSpPr>
        <p:spPr>
          <a:xfrm>
            <a:off x="6715924" y="1220248"/>
            <a:ext cx="4310954" cy="414152"/>
          </a:xfrm>
          <a:prstGeom prst="rect">
            <a:avLst/>
          </a:prstGeom>
          <a:noFill/>
        </p:spPr>
        <p:txBody>
          <a:bodyPr wrap="square" rtlCol="0">
            <a:spAutoFit/>
          </a:bodyPr>
          <a:lstStyle/>
          <a:p>
            <a:pPr algn="just">
              <a:lnSpc>
                <a:spcPts val="1300"/>
              </a:lnSpc>
            </a:pPr>
            <a:endParaRPr lang="en-US" sz="1000" b="0" i="0" u="none" strike="noStrike" baseline="0" dirty="0">
              <a:latin typeface="Times New Roman" panose="02020603050405020304" pitchFamily="18" charset="0"/>
              <a:cs typeface="Times New Roman" panose="02020603050405020304" pitchFamily="18" charset="0"/>
            </a:endParaRP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Reflect on the place of critical distance in food safety</a:t>
            </a:r>
            <a:endParaRPr lang="en-US" sz="400" b="0" i="0" u="none" strike="noStrike" baseline="0" dirty="0">
              <a:latin typeface="Times New Roman" panose="02020603050405020304" pitchFamily="18" charset="0"/>
              <a:cs typeface="Times New Roman" panose="02020603050405020304" pitchFamily="18" charset="0"/>
            </a:endParaRPr>
          </a:p>
        </p:txBody>
      </p:sp>
      <p:sp>
        <p:nvSpPr>
          <p:cNvPr id="27" name="TextBox 26">
            <a:extLst>
              <a:ext uri="{FF2B5EF4-FFF2-40B4-BE49-F238E27FC236}">
                <a16:creationId xmlns:a16="http://schemas.microsoft.com/office/drawing/2014/main" xmlns="" id="{34DADC6D-5262-4FE2-84C2-0AC6D203D5D9}"/>
              </a:ext>
            </a:extLst>
          </p:cNvPr>
          <p:cNvSpPr txBox="1"/>
          <p:nvPr/>
        </p:nvSpPr>
        <p:spPr>
          <a:xfrm>
            <a:off x="2722045" y="1788717"/>
            <a:ext cx="8091948"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WHO SHOULD ATTEND</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28" name="Straight Connector 27">
            <a:extLst>
              <a:ext uri="{FF2B5EF4-FFF2-40B4-BE49-F238E27FC236}">
                <a16:creationId xmlns:a16="http://schemas.microsoft.com/office/drawing/2014/main" xmlns="" id="{645E305F-B6FE-4410-AA92-26EDFC9E5B68}"/>
              </a:ext>
            </a:extLst>
          </p:cNvPr>
          <p:cNvCxnSpPr/>
          <p:nvPr/>
        </p:nvCxnSpPr>
        <p:spPr>
          <a:xfrm>
            <a:off x="5430635" y="2054651"/>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xmlns="" id="{21384739-D23A-4886-9C9C-91748884D27B}"/>
              </a:ext>
            </a:extLst>
          </p:cNvPr>
          <p:cNvSpPr txBox="1"/>
          <p:nvPr/>
        </p:nvSpPr>
        <p:spPr>
          <a:xfrm>
            <a:off x="2467144" y="2095194"/>
            <a:ext cx="8698696" cy="759182"/>
          </a:xfrm>
          <a:prstGeom prst="rect">
            <a:avLst/>
          </a:prstGeom>
          <a:noFill/>
        </p:spPr>
        <p:txBody>
          <a:bodyPr wrap="square" rtlCol="0">
            <a:spAutoFit/>
          </a:bodyPr>
          <a:lstStyle/>
          <a:p>
            <a:pPr algn="just">
              <a:lnSpc>
                <a:spcPts val="1300"/>
              </a:lnSpc>
            </a:pPr>
            <a:r>
              <a:rPr lang="en-US" sz="1000" b="1" dirty="0" smtClean="0">
                <a:latin typeface="Times New Roman" panose="02020603050405020304" pitchFamily="18" charset="0"/>
                <a:cs typeface="Times New Roman" panose="02020603050405020304" pitchFamily="18" charset="0"/>
              </a:rPr>
              <a:t> </a:t>
            </a:r>
            <a:r>
              <a:rPr lang="en-US" sz="1000" b="0" i="0" u="none" strike="noStrike" baseline="0" dirty="0" smtClean="0">
                <a:latin typeface="Times New Roman" panose="02020603050405020304" pitchFamily="18" charset="0"/>
                <a:cs typeface="Times New Roman" panose="02020603050405020304" pitchFamily="18" charset="0"/>
              </a:rPr>
              <a:t>Our point is to the corporate network and to make a stage for the trading of data on innovative advancements</a:t>
            </a:r>
            <a:r>
              <a:rPr lang="en-US" sz="1000" dirty="0">
                <a:latin typeface="Times New Roman" panose="02020603050405020304" pitchFamily="18" charset="0"/>
                <a:cs typeface="Times New Roman" panose="02020603050405020304" pitchFamily="18" charset="0"/>
              </a:rPr>
              <a:t> the </a:t>
            </a:r>
            <a:r>
              <a:rPr lang="en-IN" sz="1000" b="1" dirty="0"/>
              <a:t>2nd International Conference on Neonatology</a:t>
            </a:r>
            <a:r>
              <a:rPr lang="en-US" sz="1000" b="0" i="0" u="none" strike="noStrike" baseline="0" dirty="0" smtClean="0">
                <a:latin typeface="Times New Roman" panose="02020603050405020304" pitchFamily="18" charset="0"/>
                <a:cs typeface="Times New Roman" panose="02020603050405020304" pitchFamily="18" charset="0"/>
              </a:rPr>
              <a:t>, new logical modernization and the viability of different administrative projects towards </a:t>
            </a:r>
            <a:r>
              <a:rPr lang="en-US" sz="1000" b="1" dirty="0" smtClean="0">
                <a:latin typeface="Times New Roman" panose="02020603050405020304" pitchFamily="18" charset="0"/>
                <a:cs typeface="Times New Roman" panose="02020603050405020304" pitchFamily="18" charset="0"/>
              </a:rPr>
              <a:t>PHYSICAL THERAPY 2024. </a:t>
            </a:r>
            <a:r>
              <a:rPr lang="en-US" sz="1000" b="0" i="0" u="none" strike="noStrike" baseline="0" dirty="0" smtClean="0">
                <a:latin typeface="Times New Roman" panose="02020603050405020304" pitchFamily="18" charset="0"/>
                <a:cs typeface="Times New Roman" panose="02020603050405020304" pitchFamily="18" charset="0"/>
              </a:rPr>
              <a:t>This meeting likewise centers around a wide assortment of momentum look into on sanitation and wellbeing that have both useful and pernicious impacts on the security and nature of nourishments, and are along these lines a worry of general wellbeing.</a:t>
            </a:r>
            <a:endParaRPr lang="en-US" sz="1000" b="0" i="0" u="none" strike="noStrike" baseline="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xmlns="" id="{096694C9-9F7A-47D7-9255-3938085BCA2D}"/>
              </a:ext>
            </a:extLst>
          </p:cNvPr>
          <p:cNvSpPr txBox="1"/>
          <p:nvPr/>
        </p:nvSpPr>
        <p:spPr>
          <a:xfrm>
            <a:off x="2712399" y="2936540"/>
            <a:ext cx="8091948"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ABOUT HOSTING ORGANIZATION</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31" name="Straight Connector 30">
            <a:extLst>
              <a:ext uri="{FF2B5EF4-FFF2-40B4-BE49-F238E27FC236}">
                <a16:creationId xmlns:a16="http://schemas.microsoft.com/office/drawing/2014/main" xmlns="" id="{BFD0720C-2CEA-4529-AC1E-0BA8D8B07785}"/>
              </a:ext>
            </a:extLst>
          </p:cNvPr>
          <p:cNvCxnSpPr/>
          <p:nvPr/>
        </p:nvCxnSpPr>
        <p:spPr>
          <a:xfrm>
            <a:off x="5420989" y="3202474"/>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xmlns="" id="{0C1BFBCA-AAFB-4F3E-8C7F-AFCF6C173FF1}"/>
              </a:ext>
            </a:extLst>
          </p:cNvPr>
          <p:cNvSpPr txBox="1"/>
          <p:nvPr/>
        </p:nvSpPr>
        <p:spPr>
          <a:xfrm>
            <a:off x="2457498" y="3243017"/>
            <a:ext cx="8698696" cy="914289"/>
          </a:xfrm>
          <a:prstGeom prst="rect">
            <a:avLst/>
          </a:prstGeom>
          <a:noFill/>
        </p:spPr>
        <p:txBody>
          <a:bodyPr wrap="square" rtlCol="0">
            <a:spAutoFit/>
          </a:bodyPr>
          <a:lstStyle/>
          <a:p>
            <a:pPr algn="just">
              <a:lnSpc>
                <a:spcPts val="1300"/>
              </a:lnSpc>
            </a:pPr>
            <a:r>
              <a:rPr lang="en-US" sz="1000" b="0" i="0" u="none" strike="noStrike" baseline="0" dirty="0">
                <a:latin typeface="Times New Roman" panose="02020603050405020304" pitchFamily="18" charset="0"/>
                <a:cs typeface="Times New Roman" panose="02020603050405020304" pitchFamily="18" charset="0"/>
              </a:rPr>
              <a:t>Conference Series is the world’s leading specialist in organizing Academic, Scientific and Business conferences, meetings, symposiums and exhibitions in different verticals and horizontals like Medical, Pharma, Engineering, Science, Technology and Business to promote scientific research. Every year we host more than </a:t>
            </a:r>
            <a:r>
              <a:rPr lang="en-US" sz="1000" b="1" i="0" u="none" strike="noStrike" baseline="0" dirty="0">
                <a:latin typeface="Times New Roman" panose="02020603050405020304" pitchFamily="18" charset="0"/>
                <a:cs typeface="Times New Roman" panose="02020603050405020304" pitchFamily="18" charset="0"/>
              </a:rPr>
              <a:t>3000+ global events </a:t>
            </a:r>
            <a:r>
              <a:rPr lang="en-US" sz="1000" b="0" i="0" u="none" strike="noStrike" baseline="0" dirty="0">
                <a:latin typeface="Times New Roman" panose="02020603050405020304" pitchFamily="18" charset="0"/>
                <a:cs typeface="Times New Roman" panose="02020603050405020304" pitchFamily="18" charset="0"/>
              </a:rPr>
              <a:t>inclusive of </a:t>
            </a:r>
            <a:r>
              <a:rPr lang="en-US" sz="1000" b="1" i="0" u="none" strike="noStrike" baseline="0" dirty="0">
                <a:latin typeface="Times New Roman" panose="02020603050405020304" pitchFamily="18" charset="0"/>
                <a:cs typeface="Times New Roman" panose="02020603050405020304" pitchFamily="18" charset="0"/>
              </a:rPr>
              <a:t>1000+ Conferences 1000+ Symposiums 1000+ Workshops in USA, Europe, Middle East and Asia </a:t>
            </a:r>
            <a:r>
              <a:rPr lang="en-US" sz="1000" b="0" i="0" u="none" strike="noStrike" baseline="0" dirty="0">
                <a:latin typeface="Times New Roman" panose="02020603050405020304" pitchFamily="18" charset="0"/>
                <a:cs typeface="Times New Roman" panose="02020603050405020304" pitchFamily="18" charset="0"/>
              </a:rPr>
              <a:t>with the generous support and cooperation from our </a:t>
            </a:r>
            <a:r>
              <a:rPr lang="en-US" sz="1000" b="1" i="0" u="none" strike="noStrike" baseline="0" dirty="0">
                <a:latin typeface="Times New Roman" panose="02020603050405020304" pitchFamily="18" charset="0"/>
                <a:cs typeface="Times New Roman" panose="02020603050405020304" pitchFamily="18" charset="0"/>
              </a:rPr>
              <a:t>30000 + Editorial Board Members, 1000+ Scientific Societies</a:t>
            </a:r>
            <a:r>
              <a:rPr lang="en-US" sz="1000" b="0" i="0" u="none" strike="noStrike" baseline="0" dirty="0">
                <a:latin typeface="Times New Roman" panose="02020603050405020304" pitchFamily="18" charset="0"/>
                <a:cs typeface="Times New Roman" panose="02020603050405020304" pitchFamily="18" charset="0"/>
              </a:rPr>
              <a:t>. All the conference proceedings are published in the special issues of our </a:t>
            </a:r>
            <a:r>
              <a:rPr lang="en-US" sz="1000" b="1" i="0" u="none" strike="noStrike" baseline="0" dirty="0">
                <a:latin typeface="Times New Roman" panose="02020603050405020304" pitchFamily="18" charset="0"/>
                <a:cs typeface="Times New Roman" panose="02020603050405020304" pitchFamily="18" charset="0"/>
              </a:rPr>
              <a:t>700+ Open Access International Journals with the DOI </a:t>
            </a:r>
            <a:r>
              <a:rPr lang="en-US" sz="1000" b="0" i="0" u="none" strike="noStrike" baseline="0" dirty="0">
                <a:latin typeface="Times New Roman" panose="02020603050405020304" pitchFamily="18" charset="0"/>
                <a:cs typeface="Times New Roman" panose="02020603050405020304" pitchFamily="18" charset="0"/>
              </a:rPr>
              <a:t>provided by</a:t>
            </a:r>
          </a:p>
        </p:txBody>
      </p:sp>
      <p:pic>
        <p:nvPicPr>
          <p:cNvPr id="33" name="Picture 32">
            <a:extLst>
              <a:ext uri="{FF2B5EF4-FFF2-40B4-BE49-F238E27FC236}">
                <a16:creationId xmlns:a16="http://schemas.microsoft.com/office/drawing/2014/main" xmlns="" id="{B361600E-83C2-46DA-B84D-2C9C9D9E64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9470" y="3906520"/>
            <a:ext cx="490220" cy="245110"/>
          </a:xfrm>
          <a:prstGeom prst="rect">
            <a:avLst/>
          </a:prstGeom>
        </p:spPr>
      </p:pic>
      <p:sp>
        <p:nvSpPr>
          <p:cNvPr id="34" name="TextBox 33">
            <a:extLst>
              <a:ext uri="{FF2B5EF4-FFF2-40B4-BE49-F238E27FC236}">
                <a16:creationId xmlns:a16="http://schemas.microsoft.com/office/drawing/2014/main" xmlns="" id="{31F00605-203C-41E3-B3BC-1CC5E58C8A7B}"/>
              </a:ext>
            </a:extLst>
          </p:cNvPr>
          <p:cNvSpPr txBox="1"/>
          <p:nvPr/>
        </p:nvSpPr>
        <p:spPr>
          <a:xfrm>
            <a:off x="2701725" y="4166157"/>
            <a:ext cx="8091948"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PARTICIPATION OPTIONS</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35" name="Straight Connector 34">
            <a:extLst>
              <a:ext uri="{FF2B5EF4-FFF2-40B4-BE49-F238E27FC236}">
                <a16:creationId xmlns:a16="http://schemas.microsoft.com/office/drawing/2014/main" xmlns="" id="{899F1D29-0E04-4A54-B1F6-511988E0F24D}"/>
              </a:ext>
            </a:extLst>
          </p:cNvPr>
          <p:cNvCxnSpPr/>
          <p:nvPr/>
        </p:nvCxnSpPr>
        <p:spPr>
          <a:xfrm>
            <a:off x="5410315" y="4432091"/>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xmlns="" id="{1F667777-E1EC-46A2-A9C7-F8A5EF9606BC}"/>
              </a:ext>
            </a:extLst>
          </p:cNvPr>
          <p:cNvSpPr txBox="1"/>
          <p:nvPr/>
        </p:nvSpPr>
        <p:spPr>
          <a:xfrm>
            <a:off x="2446824" y="4472634"/>
            <a:ext cx="4327602" cy="1247714"/>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(special session): 45-50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Speaker (symposium): more than 45 minutes (more than 1 can present)</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Delegate(only registration): will have access to all the sessions with all the benefits of registration</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Poster presenter: can present a poster and enjoy the benefits of delegate</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Remote attendance: can participate via video presentation or e-poster presentation</a:t>
            </a:r>
          </a:p>
        </p:txBody>
      </p:sp>
      <p:sp>
        <p:nvSpPr>
          <p:cNvPr id="37" name="TextBox 36">
            <a:extLst>
              <a:ext uri="{FF2B5EF4-FFF2-40B4-BE49-F238E27FC236}">
                <a16:creationId xmlns:a16="http://schemas.microsoft.com/office/drawing/2014/main" xmlns="" id="{9A11C0E2-823E-4550-A571-5A92763B5313}"/>
              </a:ext>
            </a:extLst>
          </p:cNvPr>
          <p:cNvSpPr txBox="1"/>
          <p:nvPr/>
        </p:nvSpPr>
        <p:spPr>
          <a:xfrm>
            <a:off x="6679612" y="4465751"/>
            <a:ext cx="4362014" cy="1092607"/>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Exhibitor: can exhibit his/her company’s products by booking exhibitor booths of different sizes</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Media partner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Sponsor</a:t>
            </a:r>
          </a:p>
          <a:p>
            <a:pPr marL="171450" indent="-171450" algn="just">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Collaborator</a:t>
            </a:r>
          </a:p>
          <a:p>
            <a:pPr marL="171450" indent="-171450">
              <a:lnSpc>
                <a:spcPts val="1300"/>
              </a:lnSpc>
              <a:buFont typeface="Arial" panose="020B0604020202020204" pitchFamily="34" charset="0"/>
              <a:buChar char="•"/>
            </a:pPr>
            <a:r>
              <a:rPr lang="en-US" sz="1000" i="0" u="none" strike="noStrike" baseline="0" dirty="0">
                <a:latin typeface="Times New Roman" panose="02020603050405020304" pitchFamily="18" charset="0"/>
                <a:cs typeface="Times New Roman" panose="02020603050405020304" pitchFamily="18" charset="0"/>
              </a:rPr>
              <a:t>For more details about each mode, kindly </a:t>
            </a:r>
            <a:r>
              <a:rPr lang="en-US" sz="1000" i="0" u="none" strike="noStrike" baseline="0" dirty="0" smtClean="0">
                <a:latin typeface="Times New Roman" panose="02020603050405020304" pitchFamily="18" charset="0"/>
                <a:cs typeface="Times New Roman" panose="02020603050405020304" pitchFamily="18" charset="0"/>
              </a:rPr>
              <a:t>contact</a:t>
            </a:r>
            <a:r>
              <a:rPr lang="en-US" sz="1000" dirty="0" smtClean="0">
                <a:latin typeface="Times New Roman" panose="02020603050405020304" pitchFamily="18" charset="0"/>
                <a:cs typeface="Times New Roman" panose="02020603050405020304" pitchFamily="18" charset="0"/>
              </a:rPr>
              <a:t>:: </a:t>
            </a:r>
            <a:r>
              <a:rPr lang="en-US" sz="1000" dirty="0" smtClean="0">
                <a:solidFill>
                  <a:srgbClr val="FF0000"/>
                </a:solidFill>
                <a:latin typeface="Times New Roman" panose="02020603050405020304" pitchFamily="18" charset="0"/>
                <a:cs typeface="Times New Roman" panose="02020603050405020304" pitchFamily="18" charset="0"/>
              </a:rPr>
              <a:t>+44-7362049945</a:t>
            </a:r>
            <a:endParaRPr lang="en-US" sz="1200" i="1" strike="noStrike" baseline="0" dirty="0">
              <a:solidFill>
                <a:srgbClr val="FF0000"/>
              </a:solidFill>
              <a:latin typeface="Times New Roman" panose="02020603050405020304" pitchFamily="18" charset="0"/>
              <a:cs typeface="Times New Roman" panose="02020603050405020304" pitchFamily="18" charset="0"/>
            </a:endParaRPr>
          </a:p>
        </p:txBody>
      </p:sp>
      <p:sp>
        <p:nvSpPr>
          <p:cNvPr id="38" name="Rectangle 37">
            <a:extLst>
              <a:ext uri="{FF2B5EF4-FFF2-40B4-BE49-F238E27FC236}">
                <a16:creationId xmlns:a16="http://schemas.microsoft.com/office/drawing/2014/main" xmlns="" id="{C4E488F9-AB07-4123-ABC7-00A833FE060F}"/>
              </a:ext>
            </a:extLst>
          </p:cNvPr>
          <p:cNvSpPr/>
          <p:nvPr/>
        </p:nvSpPr>
        <p:spPr>
          <a:xfrm rot="16200000">
            <a:off x="8707754" y="3383796"/>
            <a:ext cx="5388881" cy="101115"/>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39691359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22FFD27C-0562-469B-BB1F-E34180FEF41D}"/>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0D78F294-D1F4-4A41-94F5-ACDC4D5F56AF}"/>
              </a:ext>
            </a:extLst>
          </p:cNvPr>
          <p:cNvSpPr/>
          <p:nvPr/>
        </p:nvSpPr>
        <p:spPr>
          <a:xfrm>
            <a:off x="739248" y="724199"/>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684D4A29-97B6-4170-B1C7-BB28E38CEC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TextBox 8">
            <a:extLst>
              <a:ext uri="{FF2B5EF4-FFF2-40B4-BE49-F238E27FC236}">
                <a16:creationId xmlns:a16="http://schemas.microsoft.com/office/drawing/2014/main" xmlns="" id="{2AC99E61-B14D-4455-B9E5-663FFDDCCA3F}"/>
              </a:ext>
            </a:extLst>
          </p:cNvPr>
          <p:cNvSpPr txBox="1"/>
          <p:nvPr/>
        </p:nvSpPr>
        <p:spPr>
          <a:xfrm>
            <a:off x="2106592" y="918687"/>
            <a:ext cx="3321935"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PARTICIPATION BENEFITS</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10" name="Straight Connector 9">
            <a:extLst>
              <a:ext uri="{FF2B5EF4-FFF2-40B4-BE49-F238E27FC236}">
                <a16:creationId xmlns:a16="http://schemas.microsoft.com/office/drawing/2014/main" xmlns="" id="{189BA1BA-DA14-4C1F-81C8-BC55A0212511}"/>
              </a:ext>
            </a:extLst>
          </p:cNvPr>
          <p:cNvCxnSpPr/>
          <p:nvPr/>
        </p:nvCxnSpPr>
        <p:spPr>
          <a:xfrm>
            <a:off x="2428124" y="1184621"/>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xmlns="" id="{F1AD207C-D425-44A1-A3FD-A436E9462621}"/>
              </a:ext>
            </a:extLst>
          </p:cNvPr>
          <p:cNvSpPr txBox="1"/>
          <p:nvPr/>
        </p:nvSpPr>
        <p:spPr>
          <a:xfrm>
            <a:off x="1874520" y="1293744"/>
            <a:ext cx="3657600" cy="2081275"/>
          </a:xfrm>
          <a:prstGeom prst="rect">
            <a:avLst/>
          </a:prstGeom>
          <a:noFill/>
        </p:spPr>
        <p:txBody>
          <a:bodyPr wrap="square" rtlCol="0">
            <a:spAutoFit/>
          </a:bodyPr>
          <a:lstStyle/>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Attend Keynote Presentation by world’s most eminent researchers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Access to all the sessions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OCM certificate</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worldwide acknowledgment to your profile and Research</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your abstracts published with unique DOI in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up to 50% discounts for publishing your entire article in our open access International Journals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Handbooks and conference kits</a:t>
            </a:r>
          </a:p>
          <a:p>
            <a:pPr marL="171450" indent="-171450" algn="just">
              <a:lnSpc>
                <a:spcPts val="1300"/>
              </a:lnSpc>
              <a:buFont typeface="Arial" panose="020B0604020202020204" pitchFamily="34" charset="0"/>
              <a:buChar char="•"/>
            </a:pPr>
            <a:r>
              <a:rPr lang="en-US" sz="1000" b="0" i="0" u="none" strike="noStrike" baseline="0" dirty="0">
                <a:latin typeface="Times New Roman" panose="02020603050405020304" pitchFamily="18" charset="0"/>
                <a:cs typeface="Times New Roman" panose="02020603050405020304" pitchFamily="18" charset="0"/>
              </a:rPr>
              <a:t>Get an access to the network with eminent personalities from worldwide</a:t>
            </a:r>
          </a:p>
        </p:txBody>
      </p:sp>
      <p:sp>
        <p:nvSpPr>
          <p:cNvPr id="14" name="TextBox 13">
            <a:extLst>
              <a:ext uri="{FF2B5EF4-FFF2-40B4-BE49-F238E27FC236}">
                <a16:creationId xmlns:a16="http://schemas.microsoft.com/office/drawing/2014/main" xmlns="" id="{4F0EF4FD-5482-4CD7-A6DC-BB589319C086}"/>
              </a:ext>
            </a:extLst>
          </p:cNvPr>
          <p:cNvSpPr txBox="1"/>
          <p:nvPr/>
        </p:nvSpPr>
        <p:spPr>
          <a:xfrm>
            <a:off x="7401555" y="1293744"/>
            <a:ext cx="3657600" cy="3539430"/>
          </a:xfrm>
          <a:prstGeom prst="rect">
            <a:avLst/>
          </a:prstGeom>
          <a:noFill/>
        </p:spPr>
        <p:txBody>
          <a:bodyPr wrap="square" rtlCol="0">
            <a:spAutoFit/>
          </a:bodyPr>
          <a:lstStyle/>
          <a:p>
            <a:pPr marL="285750" indent="-285750">
              <a:buFont typeface="Wingdings" pitchFamily="2" charset="2"/>
              <a:buChar char="q"/>
            </a:pPr>
            <a:r>
              <a:rPr lang="en-US" sz="1400" b="1" dirty="0">
                <a:solidFill>
                  <a:schemeClr val="accent1">
                    <a:lumMod val="75000"/>
                  </a:schemeClr>
                </a:solidFill>
              </a:rPr>
              <a:t>Musculoskeletal </a:t>
            </a:r>
            <a:r>
              <a:rPr lang="en-US" sz="1400" b="1" dirty="0" smtClean="0">
                <a:solidFill>
                  <a:schemeClr val="accent1">
                    <a:lumMod val="75000"/>
                  </a:schemeClr>
                </a:solidFill>
              </a:rPr>
              <a:t>Rehabilitation</a:t>
            </a:r>
          </a:p>
          <a:p>
            <a:pPr marL="285750" indent="-285750">
              <a:buFont typeface="Wingdings" pitchFamily="2" charset="2"/>
              <a:buChar char="q"/>
            </a:pPr>
            <a:r>
              <a:rPr lang="en-US" sz="1400" b="1" dirty="0" smtClean="0">
                <a:solidFill>
                  <a:schemeClr val="accent1">
                    <a:lumMod val="75000"/>
                  </a:schemeClr>
                </a:solidFill>
              </a:rPr>
              <a:t>Neurological Rehabilitation</a:t>
            </a:r>
          </a:p>
          <a:p>
            <a:pPr marL="285750" indent="-285750">
              <a:buFont typeface="Wingdings" pitchFamily="2" charset="2"/>
              <a:buChar char="q"/>
            </a:pPr>
            <a:r>
              <a:rPr lang="en-US" sz="1400" b="1" dirty="0" smtClean="0">
                <a:solidFill>
                  <a:schemeClr val="accent1">
                    <a:lumMod val="75000"/>
                  </a:schemeClr>
                </a:solidFill>
              </a:rPr>
              <a:t>Cardiopulmonary Physiotherapy</a:t>
            </a:r>
          </a:p>
          <a:p>
            <a:pPr marL="285750" indent="-285750">
              <a:buFont typeface="Wingdings" pitchFamily="2" charset="2"/>
              <a:buChar char="q"/>
            </a:pPr>
            <a:r>
              <a:rPr lang="en-US" sz="1400" b="1" dirty="0" smtClean="0">
                <a:solidFill>
                  <a:schemeClr val="accent1">
                    <a:lumMod val="75000"/>
                  </a:schemeClr>
                </a:solidFill>
              </a:rPr>
              <a:t>Sports </a:t>
            </a:r>
            <a:r>
              <a:rPr lang="en-US" sz="1400" b="1" dirty="0">
                <a:solidFill>
                  <a:schemeClr val="accent1">
                    <a:lumMod val="75000"/>
                  </a:schemeClr>
                </a:solidFill>
              </a:rPr>
              <a:t>Injury </a:t>
            </a:r>
            <a:r>
              <a:rPr lang="en-US" sz="1400" b="1" dirty="0" smtClean="0">
                <a:solidFill>
                  <a:schemeClr val="accent1">
                    <a:lumMod val="75000"/>
                  </a:schemeClr>
                </a:solidFill>
              </a:rPr>
              <a:t>Management</a:t>
            </a:r>
          </a:p>
          <a:p>
            <a:pPr marL="285750" indent="-285750">
              <a:buFont typeface="Wingdings" pitchFamily="2" charset="2"/>
              <a:buChar char="q"/>
            </a:pPr>
            <a:r>
              <a:rPr lang="en-US" sz="1400" b="1" dirty="0" smtClean="0">
                <a:solidFill>
                  <a:schemeClr val="accent1">
                    <a:lumMod val="75000"/>
                  </a:schemeClr>
                </a:solidFill>
              </a:rPr>
              <a:t>Pediatric Physiotherapy</a:t>
            </a:r>
            <a:endParaRPr lang="en-US" sz="1400" dirty="0">
              <a:solidFill>
                <a:schemeClr val="accent1">
                  <a:lumMod val="75000"/>
                </a:schemeClr>
              </a:solidFill>
            </a:endParaRPr>
          </a:p>
          <a:p>
            <a:pPr marL="285750" indent="-285750">
              <a:buFont typeface="Wingdings" pitchFamily="2" charset="2"/>
              <a:buChar char="q"/>
            </a:pPr>
            <a:r>
              <a:rPr lang="en-US" sz="1400" b="1" dirty="0" smtClean="0">
                <a:solidFill>
                  <a:schemeClr val="accent1">
                    <a:lumMod val="75000"/>
                  </a:schemeClr>
                </a:solidFill>
              </a:rPr>
              <a:t>Geriatric Rehabilitation</a:t>
            </a:r>
          </a:p>
          <a:p>
            <a:pPr marL="285750" indent="-285750">
              <a:buFont typeface="Wingdings" pitchFamily="2" charset="2"/>
              <a:buChar char="q"/>
            </a:pPr>
            <a:r>
              <a:rPr lang="en-US" sz="1400" b="1" dirty="0" smtClean="0">
                <a:solidFill>
                  <a:schemeClr val="accent1">
                    <a:lumMod val="75000"/>
                  </a:schemeClr>
                </a:solidFill>
              </a:rPr>
              <a:t>Orthopedic </a:t>
            </a:r>
            <a:r>
              <a:rPr lang="en-US" sz="1400" b="1" dirty="0">
                <a:solidFill>
                  <a:schemeClr val="accent1">
                    <a:lumMod val="75000"/>
                  </a:schemeClr>
                </a:solidFill>
              </a:rPr>
              <a:t>Sports </a:t>
            </a:r>
            <a:r>
              <a:rPr lang="en-US" sz="1400" b="1" dirty="0" smtClean="0">
                <a:solidFill>
                  <a:schemeClr val="accent1">
                    <a:lumMod val="75000"/>
                  </a:schemeClr>
                </a:solidFill>
              </a:rPr>
              <a:t>Medicine</a:t>
            </a:r>
          </a:p>
          <a:p>
            <a:pPr marL="285750" indent="-285750">
              <a:buFont typeface="Wingdings" pitchFamily="2" charset="2"/>
              <a:buChar char="q"/>
            </a:pPr>
            <a:r>
              <a:rPr lang="en-US" sz="1400" b="1" dirty="0" smtClean="0">
                <a:solidFill>
                  <a:schemeClr val="accent1">
                    <a:lumMod val="75000"/>
                  </a:schemeClr>
                </a:solidFill>
              </a:rPr>
              <a:t>Exercise Physiology</a:t>
            </a:r>
          </a:p>
          <a:p>
            <a:pPr marL="285750" indent="-285750">
              <a:buFont typeface="Wingdings" pitchFamily="2" charset="2"/>
              <a:buChar char="q"/>
            </a:pPr>
            <a:r>
              <a:rPr lang="en-US" sz="1400" b="1" dirty="0" smtClean="0">
                <a:solidFill>
                  <a:schemeClr val="accent1">
                    <a:lumMod val="75000"/>
                  </a:schemeClr>
                </a:solidFill>
              </a:rPr>
              <a:t>Pain Management</a:t>
            </a:r>
            <a:endParaRPr lang="en-US" sz="1400" dirty="0">
              <a:solidFill>
                <a:schemeClr val="accent1">
                  <a:lumMod val="75000"/>
                </a:schemeClr>
              </a:solidFill>
            </a:endParaRPr>
          </a:p>
          <a:p>
            <a:pPr marL="285750" indent="-285750">
              <a:buFont typeface="Wingdings" pitchFamily="2" charset="2"/>
              <a:buChar char="q"/>
            </a:pPr>
            <a:r>
              <a:rPr lang="en-US" sz="1400" b="1" dirty="0">
                <a:solidFill>
                  <a:schemeClr val="accent1">
                    <a:lumMod val="75000"/>
                  </a:schemeClr>
                </a:solidFill>
              </a:rPr>
              <a:t>Sports Performance </a:t>
            </a:r>
            <a:r>
              <a:rPr lang="en-US" sz="1400" b="1" dirty="0" smtClean="0">
                <a:solidFill>
                  <a:schemeClr val="accent1">
                    <a:lumMod val="75000"/>
                  </a:schemeClr>
                </a:solidFill>
              </a:rPr>
              <a:t>Enhancement</a:t>
            </a:r>
            <a:endParaRPr lang="en-US" sz="1400" dirty="0" smtClean="0">
              <a:solidFill>
                <a:schemeClr val="accent1">
                  <a:lumMod val="75000"/>
                </a:schemeClr>
              </a:solidFill>
            </a:endParaRPr>
          </a:p>
          <a:p>
            <a:pPr marL="285750" indent="-285750">
              <a:buFont typeface="Wingdings" pitchFamily="2" charset="2"/>
              <a:buChar char="q"/>
            </a:pPr>
            <a:r>
              <a:rPr lang="en-US" sz="1400" b="1" dirty="0" smtClean="0">
                <a:solidFill>
                  <a:schemeClr val="accent1">
                    <a:lumMod val="75000"/>
                  </a:schemeClr>
                </a:solidFill>
              </a:rPr>
              <a:t>Rehabilitation Technology</a:t>
            </a:r>
            <a:endParaRPr lang="en-US" sz="1400" dirty="0" smtClean="0">
              <a:solidFill>
                <a:schemeClr val="accent1">
                  <a:lumMod val="75000"/>
                </a:schemeClr>
              </a:solidFill>
            </a:endParaRPr>
          </a:p>
          <a:p>
            <a:pPr marL="285750" indent="-285750">
              <a:buFont typeface="Wingdings" pitchFamily="2" charset="2"/>
              <a:buChar char="q"/>
            </a:pPr>
            <a:r>
              <a:rPr lang="en-US" sz="1400" b="1" dirty="0" smtClean="0">
                <a:solidFill>
                  <a:schemeClr val="accent1">
                    <a:lumMod val="75000"/>
                  </a:schemeClr>
                </a:solidFill>
              </a:rPr>
              <a:t>Occupational Rehabilitation</a:t>
            </a:r>
            <a:endParaRPr lang="en-US" sz="1400" dirty="0" smtClean="0">
              <a:solidFill>
                <a:schemeClr val="accent1">
                  <a:lumMod val="75000"/>
                </a:schemeClr>
              </a:solidFill>
            </a:endParaRPr>
          </a:p>
          <a:p>
            <a:pPr marL="285750" indent="-285750">
              <a:buFont typeface="Wingdings" pitchFamily="2" charset="2"/>
              <a:buChar char="q"/>
            </a:pPr>
            <a:r>
              <a:rPr lang="en-US" sz="1400" b="1" dirty="0" smtClean="0">
                <a:solidFill>
                  <a:schemeClr val="accent1">
                    <a:lumMod val="75000"/>
                  </a:schemeClr>
                </a:solidFill>
              </a:rPr>
              <a:t>Clinical </a:t>
            </a:r>
            <a:r>
              <a:rPr lang="en-US" sz="1400" b="1" dirty="0">
                <a:solidFill>
                  <a:schemeClr val="accent1">
                    <a:lumMod val="75000"/>
                  </a:schemeClr>
                </a:solidFill>
              </a:rPr>
              <a:t>Education and </a:t>
            </a:r>
            <a:r>
              <a:rPr lang="en-US" sz="1400" b="1" dirty="0" smtClean="0">
                <a:solidFill>
                  <a:schemeClr val="accent1">
                    <a:lumMod val="75000"/>
                  </a:schemeClr>
                </a:solidFill>
              </a:rPr>
              <a:t>Training</a:t>
            </a:r>
            <a:r>
              <a:rPr lang="en-US" sz="1400" dirty="0">
                <a:solidFill>
                  <a:schemeClr val="accent1">
                    <a:lumMod val="75000"/>
                  </a:schemeClr>
                </a:solidFill>
              </a:rPr>
              <a:t> </a:t>
            </a:r>
            <a:endParaRPr lang="en-US" sz="1400" dirty="0" smtClean="0">
              <a:solidFill>
                <a:schemeClr val="accent1">
                  <a:lumMod val="75000"/>
                </a:schemeClr>
              </a:solidFill>
            </a:endParaRPr>
          </a:p>
          <a:p>
            <a:pPr marL="285750" indent="-285750">
              <a:buFont typeface="Wingdings" pitchFamily="2" charset="2"/>
              <a:buChar char="q"/>
            </a:pPr>
            <a:r>
              <a:rPr lang="en-US" sz="1400" b="1" dirty="0" smtClean="0">
                <a:solidFill>
                  <a:schemeClr val="accent1">
                    <a:lumMod val="75000"/>
                  </a:schemeClr>
                </a:solidFill>
              </a:rPr>
              <a:t>Public </a:t>
            </a:r>
            <a:r>
              <a:rPr lang="en-US" sz="1400" b="1" dirty="0">
                <a:solidFill>
                  <a:schemeClr val="accent1">
                    <a:lumMod val="75000"/>
                  </a:schemeClr>
                </a:solidFill>
              </a:rPr>
              <a:t>Health and </a:t>
            </a:r>
            <a:r>
              <a:rPr lang="en-US" sz="1400" b="1" dirty="0" smtClean="0">
                <a:solidFill>
                  <a:schemeClr val="accent1">
                    <a:lumMod val="75000"/>
                  </a:schemeClr>
                </a:solidFill>
              </a:rPr>
              <a:t>Rehabilitation</a:t>
            </a:r>
            <a:r>
              <a:rPr lang="en-US" sz="1400" dirty="0">
                <a:solidFill>
                  <a:schemeClr val="accent1">
                    <a:lumMod val="75000"/>
                  </a:schemeClr>
                </a:solidFill>
              </a:rPr>
              <a:t> </a:t>
            </a:r>
            <a:endParaRPr lang="en-US" sz="1400" dirty="0" smtClean="0">
              <a:solidFill>
                <a:schemeClr val="accent1">
                  <a:lumMod val="75000"/>
                </a:schemeClr>
              </a:solidFill>
            </a:endParaRPr>
          </a:p>
          <a:p>
            <a:pPr marL="285750" indent="-285750">
              <a:buFont typeface="Wingdings" pitchFamily="2" charset="2"/>
              <a:buChar char="q"/>
            </a:pPr>
            <a:r>
              <a:rPr lang="en-US" sz="1400" b="1" dirty="0" smtClean="0">
                <a:solidFill>
                  <a:schemeClr val="accent1">
                    <a:lumMod val="75000"/>
                  </a:schemeClr>
                </a:solidFill>
              </a:rPr>
              <a:t>Interdisciplinary </a:t>
            </a:r>
            <a:r>
              <a:rPr lang="en-US" sz="1400" b="1" dirty="0">
                <a:solidFill>
                  <a:schemeClr val="accent1">
                    <a:lumMod val="75000"/>
                  </a:schemeClr>
                </a:solidFill>
              </a:rPr>
              <a:t>Collaboration </a:t>
            </a:r>
            <a:r>
              <a:rPr lang="en-US" sz="1400" b="1" dirty="0" smtClean="0">
                <a:solidFill>
                  <a:schemeClr val="accent1">
                    <a:lumMod val="75000"/>
                  </a:schemeClr>
                </a:solidFill>
              </a:rPr>
              <a:t>in Rehabilitation</a:t>
            </a:r>
            <a:endParaRPr lang="en-US" sz="1400" dirty="0" smtClean="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xmlns="" id="{1DBCB318-E211-4670-A6A4-C4C0B4A05B40}"/>
              </a:ext>
            </a:extLst>
          </p:cNvPr>
          <p:cNvSpPr txBox="1"/>
          <p:nvPr/>
        </p:nvSpPr>
        <p:spPr>
          <a:xfrm>
            <a:off x="2064774" y="3429000"/>
            <a:ext cx="3362632"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ABSTRACT SUBMISSION</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16" name="Straight Connector 15">
            <a:extLst>
              <a:ext uri="{FF2B5EF4-FFF2-40B4-BE49-F238E27FC236}">
                <a16:creationId xmlns:a16="http://schemas.microsoft.com/office/drawing/2014/main" xmlns="" id="{57FC34B7-5D44-45E0-8B90-B2FCAE512FCA}"/>
              </a:ext>
            </a:extLst>
          </p:cNvPr>
          <p:cNvCxnSpPr/>
          <p:nvPr/>
        </p:nvCxnSpPr>
        <p:spPr>
          <a:xfrm>
            <a:off x="2407804" y="3694934"/>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20CC76F1-453B-4132-9A22-BBA9EFCC1CB3}"/>
              </a:ext>
            </a:extLst>
          </p:cNvPr>
          <p:cNvSpPr txBox="1"/>
          <p:nvPr/>
        </p:nvSpPr>
        <p:spPr>
          <a:xfrm>
            <a:off x="1518642" y="3757624"/>
            <a:ext cx="4369355" cy="425758"/>
          </a:xfrm>
          <a:prstGeom prst="rect">
            <a:avLst/>
          </a:prstGeom>
          <a:noFill/>
        </p:spPr>
        <p:txBody>
          <a:bodyPr wrap="square" rtlCol="0">
            <a:spAutoFit/>
          </a:bodyPr>
          <a:lstStyle/>
          <a:p>
            <a:pPr algn="ctr">
              <a:lnSpc>
                <a:spcPts val="1300"/>
              </a:lnSpc>
            </a:pPr>
            <a:r>
              <a:rPr lang="en-US" sz="1200" i="1" dirty="0">
                <a:latin typeface="Times New Roman" panose="02020603050405020304" pitchFamily="18" charset="0"/>
                <a:cs typeface="Times New Roman" panose="02020603050405020304" pitchFamily="18" charset="0"/>
                <a:hlinkClick r:id="rId4"/>
              </a:rPr>
              <a:t>https://physicaltherapycongress.insightconferences.com/abstract-submission.php</a:t>
            </a:r>
            <a:endParaRPr lang="en-US" sz="1200" b="0" i="1" u="none" strike="noStrike" baseline="0"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xmlns="" id="{5B42C084-EBF2-4CD7-9166-C57308C0698E}"/>
              </a:ext>
            </a:extLst>
          </p:cNvPr>
          <p:cNvSpPr txBox="1"/>
          <p:nvPr/>
        </p:nvSpPr>
        <p:spPr>
          <a:xfrm>
            <a:off x="2044454" y="4170680"/>
            <a:ext cx="3362632" cy="276999"/>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FOR MORE INFORMATION</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19" name="Straight Connector 18">
            <a:extLst>
              <a:ext uri="{FF2B5EF4-FFF2-40B4-BE49-F238E27FC236}">
                <a16:creationId xmlns:a16="http://schemas.microsoft.com/office/drawing/2014/main" xmlns="" id="{8FB406A4-3DE4-4743-9D0F-DCBFF5B651D6}"/>
              </a:ext>
            </a:extLst>
          </p:cNvPr>
          <p:cNvCxnSpPr/>
          <p:nvPr/>
        </p:nvCxnSpPr>
        <p:spPr>
          <a:xfrm>
            <a:off x="2387484" y="4436614"/>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xmlns="" id="{E4957E0D-82B7-430F-B0C9-CE065C605615}"/>
              </a:ext>
            </a:extLst>
          </p:cNvPr>
          <p:cNvSpPr txBox="1"/>
          <p:nvPr/>
        </p:nvSpPr>
        <p:spPr>
          <a:xfrm>
            <a:off x="1671484" y="4535905"/>
            <a:ext cx="4257368" cy="425758"/>
          </a:xfrm>
          <a:prstGeom prst="rect">
            <a:avLst/>
          </a:prstGeom>
          <a:noFill/>
        </p:spPr>
        <p:txBody>
          <a:bodyPr wrap="square" rtlCol="0">
            <a:spAutoFit/>
          </a:bodyPr>
          <a:lstStyle/>
          <a:p>
            <a:pPr algn="ctr">
              <a:lnSpc>
                <a:spcPts val="1300"/>
              </a:lnSpc>
            </a:pPr>
            <a:r>
              <a:rPr lang="en-US" sz="1000" i="1" dirty="0" smtClean="0">
                <a:latin typeface="Times New Roman" panose="02020603050405020304" pitchFamily="18" charset="0"/>
                <a:cs typeface="Times New Roman" panose="02020603050405020304" pitchFamily="18" charset="0"/>
                <a:hlinkClick r:id="rId5"/>
              </a:rPr>
              <a:t>https://physicaltherapycongress.insightconferences.com/</a:t>
            </a:r>
            <a:endParaRPr lang="en-US" sz="1000" i="1" dirty="0" smtClean="0">
              <a:latin typeface="Times New Roman" panose="02020603050405020304" pitchFamily="18" charset="0"/>
              <a:cs typeface="Times New Roman" panose="02020603050405020304" pitchFamily="18" charset="0"/>
            </a:endParaRPr>
          </a:p>
          <a:p>
            <a:pPr algn="ctr">
              <a:lnSpc>
                <a:spcPts val="1300"/>
              </a:lnSpc>
            </a:pPr>
            <a:endParaRPr lang="en-US" sz="1000" b="0" i="1" u="none" strike="noStrike" baseline="0" dirty="0">
              <a:latin typeface="Times New Roman" panose="02020603050405020304" pitchFamily="18" charset="0"/>
              <a:cs typeface="Times New Roman" panose="02020603050405020304" pitchFamily="18" charset="0"/>
            </a:endParaRPr>
          </a:p>
        </p:txBody>
      </p:sp>
      <p:sp>
        <p:nvSpPr>
          <p:cNvPr id="22" name="Rectangle 21">
            <a:extLst>
              <a:ext uri="{FF2B5EF4-FFF2-40B4-BE49-F238E27FC236}">
                <a16:creationId xmlns:a16="http://schemas.microsoft.com/office/drawing/2014/main" xmlns="" id="{FA239036-9AE6-473A-B4DC-E65D9A11565C}"/>
              </a:ext>
            </a:extLst>
          </p:cNvPr>
          <p:cNvSpPr/>
          <p:nvPr/>
        </p:nvSpPr>
        <p:spPr>
          <a:xfrm rot="16200000">
            <a:off x="-1542086" y="3027211"/>
            <a:ext cx="5378171" cy="824993"/>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3" name="Rectangle 22">
            <a:extLst>
              <a:ext uri="{FF2B5EF4-FFF2-40B4-BE49-F238E27FC236}">
                <a16:creationId xmlns:a16="http://schemas.microsoft.com/office/drawing/2014/main" xmlns="" id="{43032AFF-FF80-48CE-AA71-E21C9C825B53}"/>
              </a:ext>
            </a:extLst>
          </p:cNvPr>
          <p:cNvSpPr/>
          <p:nvPr/>
        </p:nvSpPr>
        <p:spPr>
          <a:xfrm rot="16200000">
            <a:off x="3819414" y="3027209"/>
            <a:ext cx="5378171" cy="824996"/>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TextBox 12">
            <a:extLst>
              <a:ext uri="{FF2B5EF4-FFF2-40B4-BE49-F238E27FC236}">
                <a16:creationId xmlns:a16="http://schemas.microsoft.com/office/drawing/2014/main" xmlns="" id="{B9F2E390-3447-4967-9857-C721C414F07E}"/>
              </a:ext>
            </a:extLst>
          </p:cNvPr>
          <p:cNvSpPr txBox="1"/>
          <p:nvPr/>
        </p:nvSpPr>
        <p:spPr>
          <a:xfrm rot="16200000">
            <a:off x="4486786"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MAJOR SESSIONS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xmlns="" id="{45C54C82-C1D3-4C1E-8C4C-91EE8A428FF3}"/>
              </a:ext>
            </a:extLst>
          </p:cNvPr>
          <p:cNvSpPr txBox="1"/>
          <p:nvPr/>
        </p:nvSpPr>
        <p:spPr>
          <a:xfrm rot="16200000">
            <a:off x="-87769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ABOUT CONFERENCE</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731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5A22EA7-2A2D-4A00-AFA7-7CBA9F17C6AE}"/>
              </a:ext>
            </a:extLst>
          </p:cNvPr>
          <p:cNvSpPr/>
          <p:nvPr/>
        </p:nvSpPr>
        <p:spPr>
          <a:xfrm rot="16200000">
            <a:off x="8615155" y="2541239"/>
            <a:ext cx="5378171" cy="1775520"/>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BE247896-8104-4336-91B8-F8DCEC341C99}"/>
              </a:ext>
            </a:extLst>
          </p:cNvPr>
          <p:cNvSpPr/>
          <p:nvPr/>
        </p:nvSpPr>
        <p:spPr>
          <a:xfrm>
            <a:off x="9264352" y="0"/>
            <a:ext cx="2160240" cy="4869160"/>
          </a:xfrm>
          <a:prstGeom prst="rect">
            <a:avLst/>
          </a:prstGeom>
          <a:blipFill dpi="0" rotWithShape="1">
            <a:blip r:embed="rId2" cstate="print">
              <a:extLst>
                <a:ext uri="{28A0092B-C50C-407E-A947-70E740481C1C}">
                  <a14:useLocalDpi xmlns:a14="http://schemas.microsoft.com/office/drawing/2010/main" val="0"/>
                </a:ext>
              </a:extLst>
            </a:blip>
            <a:srcRect/>
            <a:stretch>
              <a:fillRect l="-135813" t="-275" r="-105816" b="-275"/>
            </a:stretch>
          </a:blipFill>
          <a:ln>
            <a:noFill/>
          </a:ln>
          <a:effectLst>
            <a:outerShdw blurRad="63500" sx="102000" sy="102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Rectangle 5">
            <a:extLst>
              <a:ext uri="{FF2B5EF4-FFF2-40B4-BE49-F238E27FC236}">
                <a16:creationId xmlns:a16="http://schemas.microsoft.com/office/drawing/2014/main" xmlns="" id="{0AEF48EE-6BA1-4354-9FC0-A35C97B2F16F}"/>
              </a:ext>
            </a:extLst>
          </p:cNvPr>
          <p:cNvSpPr/>
          <p:nvPr/>
        </p:nvSpPr>
        <p:spPr>
          <a:xfrm>
            <a:off x="6816080" y="-3230"/>
            <a:ext cx="2160240" cy="4869160"/>
          </a:xfrm>
          <a:prstGeom prst="rect">
            <a:avLst/>
          </a:prstGeom>
          <a:blipFill dpi="0" rotWithShape="1">
            <a:blip r:embed="rId3" cstate="print">
              <a:extLst>
                <a:ext uri="{28A0092B-C50C-407E-A947-70E740481C1C}">
                  <a14:useLocalDpi xmlns:a14="http://schemas.microsoft.com/office/drawing/2010/main" val="0"/>
                </a:ext>
              </a:extLst>
            </a:blip>
            <a:srcRect/>
            <a:stretch>
              <a:fillRect l="-71653" t="-646" r="-128313" b="-646"/>
            </a:stretch>
          </a:blipFill>
          <a:ln>
            <a:noFill/>
          </a:ln>
          <a:effectLst>
            <a:outerShdw blurRad="63500" sx="102000" sy="102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a16="http://schemas.microsoft.com/office/drawing/2014/main" xmlns="" id="{7E1A47D8-7721-4875-954D-397419EF1A9A}"/>
              </a:ext>
            </a:extLst>
          </p:cNvPr>
          <p:cNvSpPr txBox="1"/>
          <p:nvPr/>
        </p:nvSpPr>
        <p:spPr>
          <a:xfrm>
            <a:off x="7896200" y="6381328"/>
            <a:ext cx="4071503" cy="339773"/>
          </a:xfrm>
          <a:prstGeom prst="rect">
            <a:avLst/>
          </a:prstGeom>
          <a:noFill/>
        </p:spPr>
        <p:txBody>
          <a:bodyPr wrap="square" rtlCol="0">
            <a:spAutoFit/>
          </a:bodyPr>
          <a:lstStyle/>
          <a:p>
            <a:pPr algn="just">
              <a:lnSpc>
                <a:spcPct val="150000"/>
              </a:lnSpc>
            </a:pPr>
            <a:r>
              <a:rPr lang="en-IN" sz="1200" b="1" dirty="0">
                <a:solidFill>
                  <a:schemeClr val="tx2">
                    <a:lumMod val="50000"/>
                  </a:schemeClr>
                </a:solidFill>
                <a:cs typeface="Times New Roman" panose="02020603050405020304" pitchFamily="18" charset="0"/>
                <a:hlinkClick r:id="rId4"/>
              </a:rPr>
              <a:t>https://physicaltherapycongress.insightconferences.com/ </a:t>
            </a: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xmlns="" id="{FF7678A4-763B-46F7-BD2D-274098449D46}"/>
              </a:ext>
            </a:extLst>
          </p:cNvPr>
          <p:cNvSpPr/>
          <p:nvPr/>
        </p:nvSpPr>
        <p:spPr>
          <a:xfrm rot="16200000">
            <a:off x="-2556685" y="3298046"/>
            <a:ext cx="5378171" cy="261903"/>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Rectangle 9">
            <a:extLst>
              <a:ext uri="{FF2B5EF4-FFF2-40B4-BE49-F238E27FC236}">
                <a16:creationId xmlns:a16="http://schemas.microsoft.com/office/drawing/2014/main" xmlns="" id="{2C5B5462-EE43-4635-826A-8504951F90DE}"/>
              </a:ext>
            </a:extLst>
          </p:cNvPr>
          <p:cNvSpPr/>
          <p:nvPr/>
        </p:nvSpPr>
        <p:spPr>
          <a:xfrm>
            <a:off x="767408" y="770099"/>
            <a:ext cx="5616624" cy="510399"/>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a16="http://schemas.microsoft.com/office/drawing/2014/main" xmlns="" id="{10CF4453-93FB-487E-B27F-5E55A1A1B56A}"/>
              </a:ext>
            </a:extLst>
          </p:cNvPr>
          <p:cNvSpPr txBox="1"/>
          <p:nvPr/>
        </p:nvSpPr>
        <p:spPr>
          <a:xfrm>
            <a:off x="1127448" y="880388"/>
            <a:ext cx="4788468"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SUPPORTING JOURNALS</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xmlns="" id="{3718D22C-3C0D-4907-93A9-667F2AD62C12}"/>
              </a:ext>
            </a:extLst>
          </p:cNvPr>
          <p:cNvSpPr txBox="1"/>
          <p:nvPr/>
        </p:nvSpPr>
        <p:spPr>
          <a:xfrm>
            <a:off x="695400" y="1484784"/>
            <a:ext cx="5688631" cy="1754326"/>
          </a:xfrm>
          <a:prstGeom prst="rect">
            <a:avLst/>
          </a:prstGeom>
          <a:noFill/>
        </p:spPr>
        <p:txBody>
          <a:bodyPr wrap="square" rtlCol="0">
            <a:spAutoFit/>
          </a:bodyPr>
          <a:lstStyle/>
          <a:p>
            <a:r>
              <a:rPr lang="en-IN" sz="1200" b="1" dirty="0">
                <a:solidFill>
                  <a:schemeClr val="bg2">
                    <a:lumMod val="25000"/>
                  </a:schemeClr>
                </a:solidFill>
                <a:latin typeface="Times New Roman" panose="02020603050405020304" pitchFamily="18" charset="0"/>
                <a:cs typeface="Times New Roman" panose="02020603050405020304" pitchFamily="18" charset="0"/>
              </a:rPr>
              <a:t>Journal </a:t>
            </a:r>
            <a:r>
              <a:rPr lang="en-IN" sz="1200" b="1" dirty="0" smtClean="0">
                <a:solidFill>
                  <a:schemeClr val="bg2">
                    <a:lumMod val="25000"/>
                  </a:schemeClr>
                </a:solidFill>
                <a:latin typeface="Times New Roman" panose="02020603050405020304" pitchFamily="18" charset="0"/>
                <a:cs typeface="Times New Roman" panose="02020603050405020304" pitchFamily="18" charset="0"/>
              </a:rPr>
              <a:t>1: Journal of  Physiotherapy Research</a:t>
            </a:r>
          </a:p>
          <a:p>
            <a:r>
              <a:rPr lang="en-IN" sz="1200" b="1" dirty="0">
                <a:solidFill>
                  <a:schemeClr val="bg2">
                    <a:lumMod val="25000"/>
                  </a:schemeClr>
                </a:solidFill>
                <a:latin typeface="Times New Roman" panose="02020603050405020304" pitchFamily="18" charset="0"/>
                <a:cs typeface="Times New Roman" panose="02020603050405020304" pitchFamily="18" charset="0"/>
                <a:hlinkClick r:id="rId5"/>
              </a:rPr>
              <a:t>https://www.imedpub.com/journal-physiotherapy-research</a:t>
            </a:r>
            <a:r>
              <a:rPr lang="en-IN" sz="1200" b="1" dirty="0" smtClean="0">
                <a:solidFill>
                  <a:schemeClr val="bg2">
                    <a:lumMod val="25000"/>
                  </a:schemeClr>
                </a:solidFill>
                <a:latin typeface="Times New Roman" panose="02020603050405020304" pitchFamily="18" charset="0"/>
                <a:cs typeface="Times New Roman" panose="02020603050405020304" pitchFamily="18" charset="0"/>
                <a:hlinkClick r:id="rId5"/>
              </a:rPr>
              <a:t>/</a:t>
            </a:r>
            <a:endParaRPr lang="en-IN" sz="1200" b="1" dirty="0" smtClean="0">
              <a:solidFill>
                <a:schemeClr val="bg2">
                  <a:lumMod val="25000"/>
                </a:schemeClr>
              </a:solidFill>
              <a:latin typeface="Times New Roman" panose="02020603050405020304" pitchFamily="18" charset="0"/>
              <a:cs typeface="Times New Roman" panose="02020603050405020304" pitchFamily="18" charset="0"/>
            </a:endParaRPr>
          </a:p>
          <a:p>
            <a:endParaRPr lang="en-IN" sz="1200" b="1" dirty="0" smtClean="0">
              <a:solidFill>
                <a:schemeClr val="bg2">
                  <a:lumMod val="25000"/>
                </a:schemeClr>
              </a:solidFill>
              <a:latin typeface="Times New Roman" panose="02020603050405020304" pitchFamily="18" charset="0"/>
              <a:cs typeface="Times New Roman" panose="02020603050405020304" pitchFamily="18" charset="0"/>
            </a:endParaRPr>
          </a:p>
          <a:p>
            <a:r>
              <a:rPr lang="en-IN" sz="1200" b="1" dirty="0" smtClean="0">
                <a:solidFill>
                  <a:schemeClr val="bg2">
                    <a:lumMod val="25000"/>
                  </a:schemeClr>
                </a:solidFill>
                <a:latin typeface="Times New Roman" panose="02020603050405020304" pitchFamily="18" charset="0"/>
                <a:cs typeface="Times New Roman" panose="02020603050405020304" pitchFamily="18" charset="0"/>
              </a:rPr>
              <a:t>Journal 2: </a:t>
            </a:r>
            <a:r>
              <a:rPr lang="en-IN" sz="1200" b="1" dirty="0" smtClean="0">
                <a:latin typeface="Times New Roman" pitchFamily="18" charset="0"/>
                <a:cs typeface="Times New Roman" pitchFamily="18" charset="0"/>
              </a:rPr>
              <a:t>Journal of Physical Therapy &amp; Sports Medicine</a:t>
            </a:r>
          </a:p>
          <a:p>
            <a:r>
              <a:rPr lang="en-IN" sz="1200" b="1" dirty="0">
                <a:latin typeface="Times New Roman" pitchFamily="18" charset="0"/>
                <a:cs typeface="Times New Roman" pitchFamily="18" charset="0"/>
                <a:hlinkClick r:id="rId6"/>
              </a:rPr>
              <a:t>https://www.alliedacademies.org/journal-physical-therapy-sports-medicine</a:t>
            </a:r>
            <a:r>
              <a:rPr lang="en-IN" sz="1200" b="1" dirty="0" smtClean="0">
                <a:latin typeface="Times New Roman" pitchFamily="18" charset="0"/>
                <a:cs typeface="Times New Roman" pitchFamily="18" charset="0"/>
                <a:hlinkClick r:id="rId6"/>
              </a:rPr>
              <a:t>/</a:t>
            </a:r>
            <a:endParaRPr lang="en-IN" sz="1200" b="1" dirty="0" smtClean="0">
              <a:latin typeface="Times New Roman" pitchFamily="18" charset="0"/>
              <a:cs typeface="Times New Roman" pitchFamily="18" charset="0"/>
            </a:endParaRPr>
          </a:p>
          <a:p>
            <a:endParaRPr lang="en-IN" sz="1200" b="1" dirty="0">
              <a:latin typeface="Times New Roman" pitchFamily="18" charset="0"/>
              <a:cs typeface="Times New Roman" pitchFamily="18" charset="0"/>
            </a:endParaRPr>
          </a:p>
          <a:p>
            <a:pPr>
              <a:lnSpc>
                <a:spcPct val="150000"/>
              </a:lnSpc>
            </a:pPr>
            <a:r>
              <a:rPr lang="en-IN" sz="1200" b="1" dirty="0" smtClean="0">
                <a:solidFill>
                  <a:schemeClr val="bg2">
                    <a:lumMod val="25000"/>
                  </a:schemeClr>
                </a:solidFill>
                <a:latin typeface="Times New Roman" panose="02020603050405020304" pitchFamily="18" charset="0"/>
                <a:cs typeface="Times New Roman" panose="02020603050405020304" pitchFamily="18" charset="0"/>
              </a:rPr>
              <a:t>Journal 3: </a:t>
            </a:r>
            <a:r>
              <a:rPr lang="en-US" sz="1200" b="1" dirty="0">
                <a:latin typeface="Times New Roman" pitchFamily="18" charset="0"/>
                <a:cs typeface="Times New Roman" pitchFamily="18" charset="0"/>
              </a:rPr>
              <a:t>British Journal of Sports </a:t>
            </a:r>
            <a:r>
              <a:rPr lang="en-US" sz="1200" b="1" dirty="0" smtClean="0">
                <a:latin typeface="Times New Roman" pitchFamily="18" charset="0"/>
                <a:cs typeface="Times New Roman" pitchFamily="18" charset="0"/>
              </a:rPr>
              <a:t>Medicine</a:t>
            </a:r>
            <a:endParaRPr lang="en-IN" sz="1200" b="1" dirty="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IN" sz="1200" b="1" dirty="0" smtClean="0">
                <a:solidFill>
                  <a:schemeClr val="bg2">
                    <a:lumMod val="25000"/>
                  </a:schemeClr>
                </a:solidFill>
                <a:latin typeface="Times New Roman" panose="02020603050405020304" pitchFamily="18" charset="0"/>
                <a:cs typeface="Times New Roman" panose="02020603050405020304" pitchFamily="18" charset="0"/>
                <a:hlinkClick r:id="rId7"/>
              </a:rPr>
              <a:t>https://bjsm.bmj.com/</a:t>
            </a:r>
            <a:endParaRPr lang="en-IN" sz="1200" b="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2" name="Rectangle 11">
            <a:extLst>
              <a:ext uri="{FF2B5EF4-FFF2-40B4-BE49-F238E27FC236}">
                <a16:creationId xmlns:a16="http://schemas.microsoft.com/office/drawing/2014/main" xmlns="" id="{5C9A427C-2C69-4B64-AC82-C69E3E68EE85}"/>
              </a:ext>
            </a:extLst>
          </p:cNvPr>
          <p:cNvSpPr/>
          <p:nvPr/>
        </p:nvSpPr>
        <p:spPr>
          <a:xfrm>
            <a:off x="767408" y="3428998"/>
            <a:ext cx="1819356" cy="2625063"/>
          </a:xfrm>
          <a:prstGeom prst="rect">
            <a:avLst/>
          </a:prstGeom>
          <a:solidFill>
            <a:srgbClr val="F3968B"/>
          </a:solidFill>
          <a:ln>
            <a:noFill/>
          </a:ln>
          <a:effectLst>
            <a:outerShdw blurRad="63500" sx="1000" sy="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3" name="Rectangle 12">
            <a:extLst>
              <a:ext uri="{FF2B5EF4-FFF2-40B4-BE49-F238E27FC236}">
                <a16:creationId xmlns:a16="http://schemas.microsoft.com/office/drawing/2014/main" xmlns="" id="{8E1FB2DE-DF7E-4FFB-8BAC-4BA0952022D2}"/>
              </a:ext>
            </a:extLst>
          </p:cNvPr>
          <p:cNvSpPr/>
          <p:nvPr/>
        </p:nvSpPr>
        <p:spPr>
          <a:xfrm>
            <a:off x="2666042" y="3428996"/>
            <a:ext cx="1819356" cy="2625065"/>
          </a:xfrm>
          <a:prstGeom prst="rect">
            <a:avLst/>
          </a:prstGeom>
          <a:solidFill>
            <a:srgbClr val="F3968B"/>
          </a:solidFill>
          <a:ln>
            <a:noFill/>
          </a:ln>
          <a:effectLst>
            <a:outerShdw blurRad="63500" sx="1000" sy="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Rectangle 13">
            <a:extLst>
              <a:ext uri="{FF2B5EF4-FFF2-40B4-BE49-F238E27FC236}">
                <a16:creationId xmlns:a16="http://schemas.microsoft.com/office/drawing/2014/main" xmlns="" id="{CFC08569-DE1B-4178-8D02-B22C47C2A106}"/>
              </a:ext>
            </a:extLst>
          </p:cNvPr>
          <p:cNvSpPr/>
          <p:nvPr/>
        </p:nvSpPr>
        <p:spPr>
          <a:xfrm>
            <a:off x="4564676" y="3428998"/>
            <a:ext cx="1819356" cy="2625063"/>
          </a:xfrm>
          <a:prstGeom prst="rect">
            <a:avLst/>
          </a:prstGeom>
          <a:solidFill>
            <a:srgbClr val="F3968B"/>
          </a:solidFill>
          <a:ln>
            <a:noFill/>
          </a:ln>
          <a:effectLst>
            <a:outerShdw blurRad="63500" sx="1000" sy="1000" algn="ctr"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6" name="TextBox 15">
            <a:extLst>
              <a:ext uri="{FF2B5EF4-FFF2-40B4-BE49-F238E27FC236}">
                <a16:creationId xmlns:a16="http://schemas.microsoft.com/office/drawing/2014/main" xmlns="" id="{D9CCCDC8-9593-4979-80DA-82748FCD9774}"/>
              </a:ext>
            </a:extLst>
          </p:cNvPr>
          <p:cNvSpPr txBox="1"/>
          <p:nvPr/>
        </p:nvSpPr>
        <p:spPr>
          <a:xfrm>
            <a:off x="972170" y="4274738"/>
            <a:ext cx="1409831" cy="600164"/>
          </a:xfrm>
          <a:prstGeom prst="rect">
            <a:avLst/>
          </a:prstGeom>
          <a:noFill/>
        </p:spPr>
        <p:txBody>
          <a:bodyPr wrap="square" rtlCol="0">
            <a:spAutoFit/>
          </a:bodyPr>
          <a:lstStyle/>
          <a:p>
            <a:pPr algn="ctr"/>
            <a:r>
              <a:rPr lang="en-US" sz="1100" dirty="0">
                <a:solidFill>
                  <a:schemeClr val="bg1"/>
                </a:solidFill>
              </a:rPr>
              <a:t>Right Click &gt; Fill &gt; </a:t>
            </a:r>
            <a:r>
              <a:rPr lang="en-US" sz="1100" dirty="0" smtClean="0">
                <a:solidFill>
                  <a:schemeClr val="bg1"/>
                </a:solidFill>
              </a:rPr>
              <a:t>Picture </a:t>
            </a:r>
            <a:r>
              <a:rPr lang="en-US" sz="1100" dirty="0">
                <a:solidFill>
                  <a:schemeClr val="bg1"/>
                </a:solidFill>
              </a:rPr>
              <a:t>&gt; Select journal pic </a:t>
            </a:r>
            <a:r>
              <a:rPr lang="en-US" sz="1100" dirty="0" smtClean="0">
                <a:solidFill>
                  <a:schemeClr val="bg1"/>
                </a:solidFill>
              </a:rPr>
              <a:t>from </a:t>
            </a:r>
            <a:r>
              <a:rPr lang="en-US" sz="1100" dirty="0">
                <a:solidFill>
                  <a:schemeClr val="bg1"/>
                </a:solidFill>
              </a:rPr>
              <a:t>PC</a:t>
            </a:r>
            <a:endParaRPr lang="en-IN" sz="1100" dirty="0">
              <a:solidFill>
                <a:schemeClr val="bg1"/>
              </a:solidFill>
            </a:endParaRPr>
          </a:p>
        </p:txBody>
      </p:sp>
      <p:sp>
        <p:nvSpPr>
          <p:cNvPr id="17" name="TextBox 16">
            <a:extLst>
              <a:ext uri="{FF2B5EF4-FFF2-40B4-BE49-F238E27FC236}">
                <a16:creationId xmlns:a16="http://schemas.microsoft.com/office/drawing/2014/main" xmlns="" id="{564E599B-DAD3-4A53-B5BE-37407A703B54}"/>
              </a:ext>
            </a:extLst>
          </p:cNvPr>
          <p:cNvSpPr txBox="1"/>
          <p:nvPr/>
        </p:nvSpPr>
        <p:spPr>
          <a:xfrm>
            <a:off x="2959574" y="4274738"/>
            <a:ext cx="1409831" cy="717562"/>
          </a:xfrm>
          <a:prstGeom prst="rect">
            <a:avLst/>
          </a:prstGeom>
          <a:noFill/>
        </p:spPr>
        <p:txBody>
          <a:bodyPr wrap="square" rtlCol="0">
            <a:spAutoFit/>
          </a:bodyPr>
          <a:lstStyle/>
          <a:p>
            <a:pPr algn="ctr"/>
            <a:r>
              <a:rPr lang="en-US" sz="1100" dirty="0">
                <a:solidFill>
                  <a:schemeClr val="bg1"/>
                </a:solidFill>
              </a:rPr>
              <a:t>Right Click &gt; Fill &gt; Picture &gt; Select journal pic from PC</a:t>
            </a:r>
            <a:endParaRPr lang="en-IN" sz="1100" dirty="0">
              <a:solidFill>
                <a:schemeClr val="bg1"/>
              </a:solidFill>
            </a:endParaRPr>
          </a:p>
        </p:txBody>
      </p:sp>
      <p:sp>
        <p:nvSpPr>
          <p:cNvPr id="18" name="TextBox 17">
            <a:extLst>
              <a:ext uri="{FF2B5EF4-FFF2-40B4-BE49-F238E27FC236}">
                <a16:creationId xmlns:a16="http://schemas.microsoft.com/office/drawing/2014/main" xmlns="" id="{4DA0C63B-A80D-47EA-AC51-CAB03E20F98B}"/>
              </a:ext>
            </a:extLst>
          </p:cNvPr>
          <p:cNvSpPr txBox="1"/>
          <p:nvPr/>
        </p:nvSpPr>
        <p:spPr>
          <a:xfrm>
            <a:off x="4765966" y="4274738"/>
            <a:ext cx="1409831" cy="717562"/>
          </a:xfrm>
          <a:prstGeom prst="rect">
            <a:avLst/>
          </a:prstGeom>
          <a:noFill/>
        </p:spPr>
        <p:txBody>
          <a:bodyPr wrap="square" rtlCol="0">
            <a:spAutoFit/>
          </a:bodyPr>
          <a:lstStyle/>
          <a:p>
            <a:pPr algn="ctr"/>
            <a:r>
              <a:rPr lang="en-US" sz="1100" dirty="0">
                <a:solidFill>
                  <a:schemeClr val="bg1"/>
                </a:solidFill>
              </a:rPr>
              <a:t>Right Click &gt; Fill &gt; Picture &gt; Select journal pic from PC</a:t>
            </a:r>
            <a:endParaRPr lang="en-IN" sz="1100" dirty="0">
              <a:solidFill>
                <a:schemeClr val="bg1"/>
              </a:solidFill>
            </a:endParaRPr>
          </a:p>
        </p:txBody>
      </p:sp>
      <p:pic>
        <p:nvPicPr>
          <p:cNvPr id="19" name="Picture 18">
            <a:extLst>
              <a:ext uri="{FF2B5EF4-FFF2-40B4-BE49-F238E27FC236}">
                <a16:creationId xmlns:a16="http://schemas.microsoft.com/office/drawing/2014/main" xmlns="" id="{ED1C40F9-4E1D-4EB0-8DF0-AB6231B1A8B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9376" y="332656"/>
            <a:ext cx="2262711" cy="248519"/>
          </a:xfrm>
          <a:prstGeom prst="rect">
            <a:avLst/>
          </a:prstGeom>
        </p:spPr>
      </p:pic>
      <p:pic>
        <p:nvPicPr>
          <p:cNvPr id="1028" name="Picture 4"/>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709560" y="3496706"/>
            <a:ext cx="1819356" cy="24896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2694153" y="3500969"/>
            <a:ext cx="1819355" cy="24896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4614103" y="3496706"/>
            <a:ext cx="1866280" cy="2488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0868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3307BCB-F159-4BE4-BBE3-C6448DB35430}"/>
              </a:ext>
            </a:extLst>
          </p:cNvPr>
          <p:cNvSpPr/>
          <p:nvPr/>
        </p:nvSpPr>
        <p:spPr>
          <a:xfrm>
            <a:off x="695401" y="1844824"/>
            <a:ext cx="5040559" cy="4011878"/>
          </a:xfrm>
          <a:prstGeom prst="rect">
            <a:avLst/>
          </a:prstGeom>
          <a:blipFill dpi="0" rotWithShape="1">
            <a:blip r:embed="rId2">
              <a:extLst>
                <a:ext uri="{28A0092B-C50C-407E-A947-70E740481C1C}">
                  <a14:useLocalDpi xmlns:a14="http://schemas.microsoft.com/office/drawing/2010/main" val="0"/>
                </a:ext>
              </a:extLst>
            </a:blip>
            <a:srcRect/>
            <a:stretch>
              <a:fillRect l="-33990" r="-339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BEF9FD92-E070-4F39-8164-91DDF2B94D28}"/>
              </a:ext>
            </a:extLst>
          </p:cNvPr>
          <p:cNvSpPr/>
          <p:nvPr/>
        </p:nvSpPr>
        <p:spPr>
          <a:xfrm>
            <a:off x="3215680" y="432048"/>
            <a:ext cx="5760639" cy="836712"/>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6" name="TextBox 5">
            <a:extLst>
              <a:ext uri="{FF2B5EF4-FFF2-40B4-BE49-F238E27FC236}">
                <a16:creationId xmlns:a16="http://schemas.microsoft.com/office/drawing/2014/main" xmlns="" id="{5FA2CEDE-D84E-4615-8FCE-F170F9274B94}"/>
              </a:ext>
            </a:extLst>
          </p:cNvPr>
          <p:cNvSpPr txBox="1"/>
          <p:nvPr/>
        </p:nvSpPr>
        <p:spPr>
          <a:xfrm>
            <a:off x="3215680" y="652626"/>
            <a:ext cx="5760639" cy="400110"/>
          </a:xfrm>
          <a:prstGeom prst="rect">
            <a:avLst/>
          </a:prstGeom>
          <a:noFill/>
        </p:spPr>
        <p:txBody>
          <a:bodyPr wrap="square" rtlCol="0">
            <a:spAutoFit/>
          </a:bodyPr>
          <a:lstStyle/>
          <a:p>
            <a:pPr algn="ctr"/>
            <a:r>
              <a:rPr lang="en-US" sz="2000" b="1" spc="600" dirty="0">
                <a:solidFill>
                  <a:schemeClr val="bg1"/>
                </a:solidFill>
                <a:latin typeface="Times New Roman" panose="02020603050405020304" pitchFamily="18" charset="0"/>
                <a:cs typeface="Times New Roman" panose="02020603050405020304" pitchFamily="18" charset="0"/>
              </a:rPr>
              <a:t>VENUE </a:t>
            </a:r>
            <a:endParaRPr lang="en-IN" sz="2000" b="1" spc="6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xmlns="" id="{C4C11CAC-ACB2-4194-B28E-81B61B14D163}"/>
              </a:ext>
            </a:extLst>
          </p:cNvPr>
          <p:cNvSpPr txBox="1"/>
          <p:nvPr/>
        </p:nvSpPr>
        <p:spPr>
          <a:xfrm>
            <a:off x="7304999" y="1844824"/>
            <a:ext cx="3342640" cy="276999"/>
          </a:xfrm>
          <a:prstGeom prst="rect">
            <a:avLst/>
          </a:prstGeom>
          <a:noFill/>
        </p:spPr>
        <p:txBody>
          <a:bodyPr wrap="square" rtlCol="0">
            <a:spAutoFit/>
          </a:bodyPr>
          <a:lstStyle/>
          <a:p>
            <a:pPr algn="ctr"/>
            <a:r>
              <a:rPr lang="en-IN" sz="1200" b="1" i="0" u="none" strike="noStrike" spc="300" baseline="0" dirty="0" smtClean="0">
                <a:solidFill>
                  <a:srgbClr val="F66060"/>
                </a:solidFill>
                <a:latin typeface="Times New Roman" panose="02020603050405020304" pitchFamily="18" charset="0"/>
                <a:cs typeface="Times New Roman" panose="02020603050405020304" pitchFamily="18" charset="0"/>
              </a:rPr>
              <a:t>  VENUE</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xmlns="" id="{294B948D-AFFE-4243-8B73-9507DAC60CE1}"/>
              </a:ext>
            </a:extLst>
          </p:cNvPr>
          <p:cNvCxnSpPr/>
          <p:nvPr/>
        </p:nvCxnSpPr>
        <p:spPr>
          <a:xfrm>
            <a:off x="7633798" y="2123157"/>
            <a:ext cx="2682240"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6CD59555-BBCA-431F-A732-9F5C199A14FC}"/>
              </a:ext>
            </a:extLst>
          </p:cNvPr>
          <p:cNvSpPr txBox="1"/>
          <p:nvPr/>
        </p:nvSpPr>
        <p:spPr>
          <a:xfrm>
            <a:off x="7853358" y="2378824"/>
            <a:ext cx="2390344" cy="458074"/>
          </a:xfrm>
          <a:prstGeom prst="rect">
            <a:avLst/>
          </a:prstGeom>
          <a:noFill/>
        </p:spPr>
        <p:txBody>
          <a:bodyPr wrap="square" rtlCol="0">
            <a:spAutoFit/>
          </a:bodyPr>
          <a:lstStyle/>
          <a:p>
            <a:pPr algn="ctr">
              <a:lnSpc>
                <a:spcPct val="150000"/>
              </a:lnSpc>
            </a:pPr>
            <a:r>
              <a:rPr lang="en-IN" b="1" spc="300" dirty="0" err="1" smtClean="0">
                <a:solidFill>
                  <a:schemeClr val="accent1">
                    <a:lumMod val="75000"/>
                  </a:schemeClr>
                </a:solidFill>
                <a:latin typeface="Times New Roman" panose="02020603050405020304" pitchFamily="18" charset="0"/>
                <a:cs typeface="Times New Roman" panose="02020603050405020304" pitchFamily="18" charset="0"/>
              </a:rPr>
              <a:t>London,UK</a:t>
            </a:r>
            <a:endParaRPr lang="en-IN" b="1" spc="300"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xmlns="" id="{511FAD38-986F-4BBE-8163-84424A207A53}"/>
              </a:ext>
            </a:extLst>
          </p:cNvPr>
          <p:cNvSpPr txBox="1"/>
          <p:nvPr/>
        </p:nvSpPr>
        <p:spPr>
          <a:xfrm>
            <a:off x="7633798" y="3462345"/>
            <a:ext cx="2829464" cy="278333"/>
          </a:xfrm>
          <a:prstGeom prst="rect">
            <a:avLst/>
          </a:prstGeom>
          <a:noFill/>
        </p:spPr>
        <p:txBody>
          <a:bodyPr wrap="square" rtlCol="0">
            <a:spAutoFit/>
          </a:bodyPr>
          <a:lstStyle/>
          <a:p>
            <a:pPr algn="ctr"/>
            <a:r>
              <a:rPr lang="en-IN" sz="1200" b="1" i="0" u="none" strike="noStrike" spc="300" baseline="0" dirty="0">
                <a:solidFill>
                  <a:srgbClr val="F66060"/>
                </a:solidFill>
                <a:latin typeface="Times New Roman" panose="02020603050405020304" pitchFamily="18" charset="0"/>
                <a:cs typeface="Times New Roman" panose="02020603050405020304" pitchFamily="18" charset="0"/>
              </a:rPr>
              <a:t>CONTACT US</a:t>
            </a:r>
            <a:endParaRPr lang="en-IN" sz="300" b="1" spc="300" dirty="0">
              <a:solidFill>
                <a:srgbClr val="F66060"/>
              </a:solidFill>
              <a:latin typeface="Times New Roman" panose="02020603050405020304" pitchFamily="18"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xmlns="" id="{ECE4BB92-C68B-4A7F-AA56-FCD6B57DDE81}"/>
              </a:ext>
            </a:extLst>
          </p:cNvPr>
          <p:cNvCxnSpPr>
            <a:cxnSpLocks/>
          </p:cNvCxnSpPr>
          <p:nvPr/>
        </p:nvCxnSpPr>
        <p:spPr>
          <a:xfrm>
            <a:off x="7633798" y="3740678"/>
            <a:ext cx="2678376" cy="0"/>
          </a:xfrm>
          <a:prstGeom prst="line">
            <a:avLst/>
          </a:prstGeom>
          <a:ln w="12700">
            <a:solidFill>
              <a:srgbClr val="F6606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xmlns="" id="{A1682597-CC49-4687-8805-457C444BB2CB}"/>
              </a:ext>
            </a:extLst>
          </p:cNvPr>
          <p:cNvSpPr txBox="1"/>
          <p:nvPr/>
        </p:nvSpPr>
        <p:spPr>
          <a:xfrm>
            <a:off x="6913726" y="3987170"/>
            <a:ext cx="4269608" cy="2031325"/>
          </a:xfrm>
          <a:prstGeom prst="rect">
            <a:avLst/>
          </a:prstGeom>
          <a:noFill/>
        </p:spPr>
        <p:txBody>
          <a:bodyPr wrap="square" rtlCol="0">
            <a:spAutoFit/>
          </a:bodyPr>
          <a:lstStyle/>
          <a:p>
            <a:pPr algn="ctr">
              <a:lnSpc>
                <a:spcPct val="150000"/>
              </a:lnSpc>
            </a:pPr>
            <a:endParaRPr lang="en-US" sz="1200" dirty="0" smtClean="0">
              <a:cs typeface="Times New Roman" panose="02020603050405020304" pitchFamily="18" charset="0"/>
            </a:endParaRPr>
          </a:p>
          <a:p>
            <a:pPr algn="ctr">
              <a:lnSpc>
                <a:spcPct val="150000"/>
              </a:lnSpc>
            </a:pPr>
            <a:r>
              <a:rPr lang="en-US" sz="1200" b="1" dirty="0" smtClean="0">
                <a:cs typeface="Times New Roman" panose="02020603050405020304" pitchFamily="18" charset="0"/>
              </a:rPr>
              <a:t>Program </a:t>
            </a:r>
            <a:r>
              <a:rPr lang="en-US" sz="1200" b="1" i="0" u="none" strike="noStrike" baseline="0" dirty="0" smtClean="0">
                <a:cs typeface="Times New Roman" panose="02020603050405020304" pitchFamily="18" charset="0"/>
              </a:rPr>
              <a:t>Manager | </a:t>
            </a:r>
            <a:r>
              <a:rPr lang="en-US" sz="1200" b="1" dirty="0" smtClean="0">
                <a:cs typeface="Times New Roman" panose="02020603050405020304" pitchFamily="18" charset="0"/>
              </a:rPr>
              <a:t>PHYSICAL THERAPY</a:t>
            </a:r>
            <a:r>
              <a:rPr lang="en-US" sz="1200" b="1" i="0" u="none" strike="noStrike" dirty="0" smtClean="0">
                <a:cs typeface="Times New Roman" panose="02020603050405020304" pitchFamily="18" charset="0"/>
              </a:rPr>
              <a:t> 2024</a:t>
            </a:r>
            <a:endParaRPr lang="en-US" sz="1200" b="1" dirty="0" smtClean="0">
              <a:cs typeface="Times New Roman" panose="02020603050405020304" pitchFamily="18" charset="0"/>
            </a:endParaRPr>
          </a:p>
          <a:p>
            <a:pPr algn="ctr">
              <a:lnSpc>
                <a:spcPct val="150000"/>
              </a:lnSpc>
            </a:pPr>
            <a:r>
              <a:rPr lang="en-US" sz="1200" i="0" u="none" strike="noStrike" baseline="0" dirty="0" smtClean="0">
                <a:cs typeface="Times New Roman" panose="02020603050405020304" pitchFamily="18" charset="0"/>
              </a:rPr>
              <a:t>Conference Series </a:t>
            </a:r>
          </a:p>
          <a:p>
            <a:pPr algn="ctr">
              <a:lnSpc>
                <a:spcPct val="150000"/>
              </a:lnSpc>
            </a:pPr>
            <a:r>
              <a:rPr lang="en-US" sz="1200" b="1" i="0" u="none" strike="noStrike" baseline="0" dirty="0" smtClean="0">
                <a:cs typeface="Times New Roman" panose="02020603050405020304" pitchFamily="18" charset="0"/>
              </a:rPr>
              <a:t>E-MAIL</a:t>
            </a:r>
            <a:r>
              <a:rPr lang="en-US" sz="1200" b="1" dirty="0" smtClean="0">
                <a:cs typeface="Times New Roman" panose="02020603050405020304" pitchFamily="18" charset="0"/>
              </a:rPr>
              <a:t>: </a:t>
            </a:r>
            <a:r>
              <a:rPr lang="en-IN" sz="1200" u="sng" dirty="0">
                <a:hlinkClick r:id="rId3"/>
              </a:rPr>
              <a:t>sportsmedicinecongress@medicalscienceconference.com</a:t>
            </a:r>
            <a:endParaRPr lang="en-US" sz="1200" b="1" i="0" u="none" strike="noStrike" baseline="0" dirty="0" smtClean="0">
              <a:cs typeface="Times New Roman" panose="02020603050405020304" pitchFamily="18" charset="0"/>
            </a:endParaRPr>
          </a:p>
          <a:p>
            <a:pPr algn="ctr">
              <a:lnSpc>
                <a:spcPct val="150000"/>
              </a:lnSpc>
            </a:pPr>
            <a:r>
              <a:rPr lang="en-US" sz="1200" b="1" i="0" u="none" strike="noStrike" baseline="0" dirty="0" smtClean="0">
                <a:cs typeface="Times New Roman" panose="02020603050405020304" pitchFamily="18" charset="0"/>
              </a:rPr>
              <a:t>Web</a:t>
            </a:r>
            <a:r>
              <a:rPr lang="en-US" sz="1200" b="1" dirty="0" smtClean="0">
                <a:cs typeface="Times New Roman" panose="02020603050405020304" pitchFamily="18" charset="0"/>
              </a:rPr>
              <a:t>: </a:t>
            </a:r>
            <a:r>
              <a:rPr lang="en-US" sz="1200" b="1" dirty="0" smtClean="0">
                <a:cs typeface="Times New Roman" panose="02020603050405020304" pitchFamily="18" charset="0"/>
                <a:hlinkClick r:id="rId4"/>
              </a:rPr>
              <a:t>https</a:t>
            </a:r>
            <a:r>
              <a:rPr lang="en-US" sz="1200" b="1" dirty="0">
                <a:cs typeface="Times New Roman" panose="02020603050405020304" pitchFamily="18" charset="0"/>
                <a:hlinkClick r:id="rId4"/>
              </a:rPr>
              <a:t>://physicaltherapycongress.insightconferences.com/</a:t>
            </a:r>
            <a:endParaRPr lang="en-IN" sz="1200" b="1" dirty="0" smtClean="0">
              <a:solidFill>
                <a:schemeClr val="tx2">
                  <a:lumMod val="50000"/>
                </a:schemeClr>
              </a:solidFill>
              <a:cs typeface="Times New Roman" panose="02020603050405020304" pitchFamily="18" charset="0"/>
            </a:endParaRPr>
          </a:p>
          <a:p>
            <a:pPr algn="ctr">
              <a:lnSpc>
                <a:spcPct val="150000"/>
              </a:lnSpc>
            </a:pPr>
            <a:r>
              <a:rPr lang="en-US" sz="1200" b="1" dirty="0" smtClean="0">
                <a:cs typeface="Times New Roman" panose="02020603050405020304" pitchFamily="18" charset="0"/>
              </a:rPr>
              <a:t>W</a:t>
            </a:r>
            <a:r>
              <a:rPr lang="en-US" sz="1200" b="1" i="0" u="none" strike="noStrike" baseline="0" dirty="0" smtClean="0">
                <a:cs typeface="Times New Roman" panose="02020603050405020304" pitchFamily="18" charset="0"/>
              </a:rPr>
              <a:t>hatsApp </a:t>
            </a:r>
            <a:r>
              <a:rPr lang="en-US" sz="1200" b="1" i="0" u="none" strike="noStrike" baseline="0" dirty="0">
                <a:cs typeface="Times New Roman" panose="02020603050405020304" pitchFamily="18" charset="0"/>
              </a:rPr>
              <a:t>no. </a:t>
            </a:r>
            <a:r>
              <a:rPr lang="en-IN" sz="800" dirty="0"/>
              <a:t> </a:t>
            </a:r>
            <a:r>
              <a:rPr lang="en-IN" sz="1200" u="sng" dirty="0">
                <a:solidFill>
                  <a:srgbClr val="FF0000"/>
                </a:solidFill>
                <a:cs typeface="Arial" panose="020B0604020202020204" pitchFamily="34" charset="0"/>
              </a:rPr>
              <a:t>+44 </a:t>
            </a:r>
            <a:r>
              <a:rPr lang="en-IN" sz="1200" u="sng" dirty="0" smtClean="0">
                <a:solidFill>
                  <a:srgbClr val="FF0000"/>
                </a:solidFill>
                <a:cs typeface="Arial" panose="020B0604020202020204" pitchFamily="34" charset="0"/>
              </a:rPr>
              <a:t>-7362049945</a:t>
            </a:r>
            <a:endParaRPr lang="en-US" sz="1100" i="0" u="none" strike="noStrike" baseline="0" dirty="0">
              <a:cs typeface="Arial" panose="020B0604020202020204" pitchFamily="34" charset="0"/>
            </a:endParaRPr>
          </a:p>
        </p:txBody>
      </p:sp>
      <p:pic>
        <p:nvPicPr>
          <p:cNvPr id="14" name="Picture 13">
            <a:extLst>
              <a:ext uri="{FF2B5EF4-FFF2-40B4-BE49-F238E27FC236}">
                <a16:creationId xmlns:a16="http://schemas.microsoft.com/office/drawing/2014/main" xmlns="" id="{42BCAB8F-EF40-4794-A465-C4104585F5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9376" y="332656"/>
            <a:ext cx="2262711" cy="248519"/>
          </a:xfrm>
          <a:prstGeom prst="rect">
            <a:avLst/>
          </a:prstGeom>
        </p:spPr>
      </p:pic>
      <p:sp>
        <p:nvSpPr>
          <p:cNvPr id="2" name="Rectangle 1">
            <a:extLst>
              <a:ext uri="{FF2B5EF4-FFF2-40B4-BE49-F238E27FC236}">
                <a16:creationId xmlns:a16="http://schemas.microsoft.com/office/drawing/2014/main" xmlns="" id="{1C86AD6A-284B-485B-9043-8D7DEA8C2807}"/>
              </a:ext>
            </a:extLst>
          </p:cNvPr>
          <p:cNvSpPr/>
          <p:nvPr/>
        </p:nvSpPr>
        <p:spPr>
          <a:xfrm rot="16200000">
            <a:off x="-1644861" y="3609021"/>
            <a:ext cx="4320482" cy="360040"/>
          </a:xfrm>
          <a:prstGeom prst="rect">
            <a:avLst/>
          </a:prstGeom>
          <a:gradFill flip="none" rotWithShape="1">
            <a:gsLst>
              <a:gs pos="0">
                <a:srgbClr val="EC7581"/>
              </a:gs>
              <a:gs pos="100000">
                <a:srgbClr val="F8B193"/>
              </a:gs>
            </a:gsLst>
            <a:lin ang="4800000" scaled="0"/>
            <a:tileRect/>
          </a:gradFill>
          <a:ln>
            <a:noFill/>
          </a:ln>
          <a:effectLst>
            <a:outerShdw blurRad="139700" dist="50800" sx="91000" sy="91000" algn="c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xmlns="" id="{DBEB86B1-B0C9-45BB-952D-317461DE56E5}"/>
              </a:ext>
            </a:extLst>
          </p:cNvPr>
          <p:cNvSpPr/>
          <p:nvPr/>
        </p:nvSpPr>
        <p:spPr>
          <a:xfrm rot="16200000">
            <a:off x="3755739" y="3609021"/>
            <a:ext cx="4320482" cy="360040"/>
          </a:xfrm>
          <a:prstGeom prst="rect">
            <a:avLst/>
          </a:prstGeom>
          <a:gradFill flip="none" rotWithShape="1">
            <a:gsLst>
              <a:gs pos="0">
                <a:srgbClr val="EC7581"/>
              </a:gs>
              <a:gs pos="100000">
                <a:srgbClr val="F8B193"/>
              </a:gs>
            </a:gsLst>
            <a:lin ang="4800000" scaled="0"/>
            <a:tileRect/>
          </a:gradFill>
          <a:ln>
            <a:noFill/>
          </a:ln>
          <a:effectLst>
            <a:outerShdw blurRad="139700" dist="50800" sx="91000" sy="91000" algn="ctr" rotWithShape="0">
              <a:srgbClr val="000000">
                <a:alpha val="6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9537226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919130C-D701-4C39-A6E4-6B9C7716D39D}"/>
              </a:ext>
            </a:extLst>
          </p:cNvPr>
          <p:cNvSpPr/>
          <p:nvPr/>
        </p:nvSpPr>
        <p:spPr>
          <a:xfrm>
            <a:off x="0" y="-89086"/>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E6247BFC-6BC3-4369-91BC-F5AEA9CAECA5}"/>
              </a:ext>
            </a:extLst>
          </p:cNvPr>
          <p:cNvSpPr/>
          <p:nvPr/>
        </p:nvSpPr>
        <p:spPr>
          <a:xfrm>
            <a:off x="739248" y="750624"/>
            <a:ext cx="10713504"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6" name="Picture 5">
            <a:extLst>
              <a:ext uri="{FF2B5EF4-FFF2-40B4-BE49-F238E27FC236}">
                <a16:creationId xmlns:a16="http://schemas.microsoft.com/office/drawing/2014/main" xmlns="" id="{5025BB4A-79A7-4A5F-AF7D-48BCB88D3E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9" name="Rectangle 8">
            <a:extLst>
              <a:ext uri="{FF2B5EF4-FFF2-40B4-BE49-F238E27FC236}">
                <a16:creationId xmlns:a16="http://schemas.microsoft.com/office/drawing/2014/main" xmlns="" id="{29A2DBCF-F33B-4351-B826-F4100C64A523}"/>
              </a:ext>
            </a:extLst>
          </p:cNvPr>
          <p:cNvSpPr/>
          <p:nvPr/>
        </p:nvSpPr>
        <p:spPr>
          <a:xfrm>
            <a:off x="2748030" y="1115418"/>
            <a:ext cx="2678376" cy="557995"/>
          </a:xfrm>
          <a:prstGeom prst="rect">
            <a:avLst/>
          </a:prstGeom>
          <a:noFill/>
          <a:ln w="19050">
            <a:solidFill>
              <a:srgbClr val="F66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0" name="TextBox 9">
            <a:extLst>
              <a:ext uri="{FF2B5EF4-FFF2-40B4-BE49-F238E27FC236}">
                <a16:creationId xmlns:a16="http://schemas.microsoft.com/office/drawing/2014/main" xmlns="" id="{8DFFD7C7-44D2-43F4-8224-78F475161588}"/>
              </a:ext>
            </a:extLst>
          </p:cNvPr>
          <p:cNvSpPr txBox="1"/>
          <p:nvPr/>
        </p:nvSpPr>
        <p:spPr>
          <a:xfrm>
            <a:off x="2748030" y="1264495"/>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ACADEMIC</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1" name="Rectangle 10">
            <a:extLst>
              <a:ext uri="{FF2B5EF4-FFF2-40B4-BE49-F238E27FC236}">
                <a16:creationId xmlns:a16="http://schemas.microsoft.com/office/drawing/2014/main" xmlns="" id="{6CFFBCF2-3D54-4E8B-AF22-E66F705DEF11}"/>
              </a:ext>
            </a:extLst>
          </p:cNvPr>
          <p:cNvSpPr/>
          <p:nvPr/>
        </p:nvSpPr>
        <p:spPr>
          <a:xfrm>
            <a:off x="2738384" y="2081865"/>
            <a:ext cx="2678376" cy="557995"/>
          </a:xfrm>
          <a:prstGeom prst="rect">
            <a:avLst/>
          </a:prstGeom>
          <a:noFill/>
          <a:ln w="19050">
            <a:solidFill>
              <a:srgbClr val="F66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2" name="TextBox 11">
            <a:extLst>
              <a:ext uri="{FF2B5EF4-FFF2-40B4-BE49-F238E27FC236}">
                <a16:creationId xmlns:a16="http://schemas.microsoft.com/office/drawing/2014/main" xmlns="" id="{8BFC700D-15F6-4031-AADF-C8CF6FD2DACF}"/>
              </a:ext>
            </a:extLst>
          </p:cNvPr>
          <p:cNvSpPr txBox="1"/>
          <p:nvPr/>
        </p:nvSpPr>
        <p:spPr>
          <a:xfrm>
            <a:off x="2738384" y="223094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BUSINESS</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124F68A5-A3DB-40D7-ABCF-8805E7D3F1C3}"/>
              </a:ext>
            </a:extLst>
          </p:cNvPr>
          <p:cNvSpPr/>
          <p:nvPr/>
        </p:nvSpPr>
        <p:spPr>
          <a:xfrm>
            <a:off x="2728224" y="3036905"/>
            <a:ext cx="2678376" cy="557995"/>
          </a:xfrm>
          <a:prstGeom prst="rect">
            <a:avLst/>
          </a:prstGeom>
          <a:noFill/>
          <a:ln w="19050">
            <a:solidFill>
              <a:srgbClr val="F66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8" name="TextBox 17">
            <a:extLst>
              <a:ext uri="{FF2B5EF4-FFF2-40B4-BE49-F238E27FC236}">
                <a16:creationId xmlns:a16="http://schemas.microsoft.com/office/drawing/2014/main" xmlns="" id="{BFE8FD25-DE4A-4ED3-B560-69555C42488E}"/>
              </a:ext>
            </a:extLst>
          </p:cNvPr>
          <p:cNvSpPr txBox="1"/>
          <p:nvPr/>
        </p:nvSpPr>
        <p:spPr>
          <a:xfrm>
            <a:off x="2728224" y="3185982"/>
            <a:ext cx="2678376" cy="276999"/>
          </a:xfrm>
          <a:prstGeom prst="rect">
            <a:avLst/>
          </a:prstGeom>
          <a:noFill/>
        </p:spPr>
        <p:txBody>
          <a:bodyPr wrap="square" rtlCol="0">
            <a:spAutoFit/>
          </a:bodyPr>
          <a:lstStyle/>
          <a:p>
            <a:pPr algn="ctr"/>
            <a:r>
              <a:rPr lang="en-IN" sz="1200" b="1" i="0" u="none" strike="noStrike" spc="600" baseline="0" dirty="0">
                <a:solidFill>
                  <a:schemeClr val="tx2">
                    <a:lumMod val="75000"/>
                  </a:schemeClr>
                </a:solidFill>
                <a:latin typeface="Times New Roman" panose="02020603050405020304" pitchFamily="18" charset="0"/>
                <a:cs typeface="Times New Roman" panose="02020603050405020304" pitchFamily="18" charset="0"/>
              </a:rPr>
              <a:t>STUDENT</a:t>
            </a:r>
            <a:endParaRPr lang="en-IN" sz="1200" b="1" spc="6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1" name="Rectangle 20">
            <a:extLst>
              <a:ext uri="{FF2B5EF4-FFF2-40B4-BE49-F238E27FC236}">
                <a16:creationId xmlns:a16="http://schemas.microsoft.com/office/drawing/2014/main" xmlns="" id="{DED60B89-186B-44B2-8FB9-CCA0828E1C8A}"/>
              </a:ext>
            </a:extLst>
          </p:cNvPr>
          <p:cNvSpPr/>
          <p:nvPr/>
        </p:nvSpPr>
        <p:spPr>
          <a:xfrm>
            <a:off x="4085862" y="3987929"/>
            <a:ext cx="4051141" cy="596186"/>
          </a:xfrm>
          <a:prstGeom prst="rect">
            <a:avLst/>
          </a:prstGeom>
          <a:solidFill>
            <a:srgbClr val="F2938A"/>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2" name="TextBox 21">
            <a:extLst>
              <a:ext uri="{FF2B5EF4-FFF2-40B4-BE49-F238E27FC236}">
                <a16:creationId xmlns:a16="http://schemas.microsoft.com/office/drawing/2014/main" xmlns="" id="{1DBFBEC4-0BBC-4652-A96A-9AC6119E656C}"/>
              </a:ext>
            </a:extLst>
          </p:cNvPr>
          <p:cNvSpPr txBox="1"/>
          <p:nvPr/>
        </p:nvSpPr>
        <p:spPr>
          <a:xfrm>
            <a:off x="4085863" y="4126547"/>
            <a:ext cx="402799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IMPORTANT DATES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23" name="TextBox 22">
            <a:extLst>
              <a:ext uri="{FF2B5EF4-FFF2-40B4-BE49-F238E27FC236}">
                <a16:creationId xmlns:a16="http://schemas.microsoft.com/office/drawing/2014/main" xmlns="" id="{16377B6D-8D1D-4ACE-B8A9-FDEAF1BEF0A2}"/>
              </a:ext>
            </a:extLst>
          </p:cNvPr>
          <p:cNvSpPr txBox="1"/>
          <p:nvPr/>
        </p:nvSpPr>
        <p:spPr>
          <a:xfrm>
            <a:off x="3411793" y="4651543"/>
            <a:ext cx="5368412" cy="1361911"/>
          </a:xfrm>
          <a:prstGeom prst="rect">
            <a:avLst/>
          </a:prstGeom>
          <a:noFill/>
        </p:spPr>
        <p:txBody>
          <a:bodyPr wrap="square" rtlCol="0">
            <a:spAutoFit/>
          </a:bodyPr>
          <a:lstStyle/>
          <a:p>
            <a:pPr algn="ctr">
              <a:lnSpc>
                <a:spcPct val="150000"/>
              </a:lnSpc>
            </a:pPr>
            <a:r>
              <a:rPr lang="en-US" sz="1100" dirty="0" smtClean="0">
                <a:latin typeface="Times New Roman" panose="02020603050405020304" pitchFamily="18" charset="0"/>
                <a:cs typeface="Times New Roman" panose="02020603050405020304" pitchFamily="18" charset="0"/>
              </a:rPr>
              <a:t>          Abstract </a:t>
            </a:r>
            <a:r>
              <a:rPr lang="en-US" sz="1100" dirty="0">
                <a:latin typeface="Times New Roman" panose="02020603050405020304" pitchFamily="18" charset="0"/>
                <a:cs typeface="Times New Roman" panose="02020603050405020304" pitchFamily="18" charset="0"/>
              </a:rPr>
              <a:t>submission opens: </a:t>
            </a:r>
            <a:r>
              <a:rPr lang="en-US" sz="1100" b="1" dirty="0" smtClean="0">
                <a:latin typeface="Times New Roman" panose="02020603050405020304" pitchFamily="18" charset="0"/>
                <a:cs typeface="Times New Roman" panose="02020603050405020304" pitchFamily="18" charset="0"/>
              </a:rPr>
              <a:t>September </a:t>
            </a:r>
            <a:r>
              <a:rPr lang="en-US" sz="1100" b="1" dirty="0">
                <a:latin typeface="Times New Roman" panose="02020603050405020304" pitchFamily="18" charset="0"/>
                <a:cs typeface="Times New Roman" panose="02020603050405020304" pitchFamily="18" charset="0"/>
              </a:rPr>
              <a:t>25, </a:t>
            </a:r>
            <a:r>
              <a:rPr lang="en-US" sz="1100" b="1" dirty="0" smtClean="0">
                <a:latin typeface="Times New Roman" panose="02020603050405020304" pitchFamily="18" charset="0"/>
                <a:cs typeface="Times New Roman" panose="02020603050405020304" pitchFamily="18" charset="0"/>
              </a:rPr>
              <a:t>2024</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Early Bird Registration</a:t>
            </a:r>
            <a:r>
              <a:rPr lang="en-US" sz="1100" b="1" dirty="0" smtClean="0">
                <a:latin typeface="Times New Roman" panose="02020603050405020304" pitchFamily="18" charset="0"/>
                <a:cs typeface="Times New Roman" panose="02020603050405020304" pitchFamily="18" charset="0"/>
              </a:rPr>
              <a:t>: August 30, 2022</a:t>
            </a:r>
            <a:br>
              <a:rPr lang="en-US" sz="1100" b="1" dirty="0" smtClean="0">
                <a:latin typeface="Times New Roman" panose="02020603050405020304" pitchFamily="18" charset="0"/>
                <a:cs typeface="Times New Roman" panose="02020603050405020304" pitchFamily="18" charset="0"/>
              </a:rPr>
            </a:br>
            <a:r>
              <a:rPr lang="en-US" sz="1100" b="1" dirty="0" smtClean="0">
                <a:latin typeface="Times New Roman" panose="02020603050405020304" pitchFamily="18" charset="0"/>
                <a:cs typeface="Times New Roman" panose="02020603050405020304" pitchFamily="18" charset="0"/>
              </a:rPr>
              <a:t> Normal registration: September30,2023</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Registration </a:t>
            </a:r>
            <a:r>
              <a:rPr lang="en-US" sz="1100" dirty="0" smtClean="0">
                <a:latin typeface="Times New Roman" panose="02020603050405020304" pitchFamily="18" charset="0"/>
                <a:cs typeface="Times New Roman" panose="02020603050405020304" pitchFamily="18" charset="0"/>
              </a:rPr>
              <a:t>Opens: June </a:t>
            </a:r>
            <a:r>
              <a:rPr lang="en-US" sz="1100" b="1" dirty="0" smtClean="0">
                <a:latin typeface="Times New Roman" panose="02020603050405020304" pitchFamily="18" charset="0"/>
                <a:cs typeface="Times New Roman" panose="02020603050405020304" pitchFamily="18" charset="0"/>
              </a:rPr>
              <a:t>01, 2022</a:t>
            </a:r>
            <a:endParaRPr lang="en-US" sz="1100" b="1" dirty="0">
              <a:latin typeface="Times New Roman" panose="02020603050405020304" pitchFamily="18" charset="0"/>
              <a:cs typeface="Times New Roman" panose="02020603050405020304" pitchFamily="18" charset="0"/>
            </a:endParaRPr>
          </a:p>
          <a:p>
            <a:pPr algn="ctr">
              <a:lnSpc>
                <a:spcPct val="150000"/>
              </a:lnSpc>
            </a:pPr>
            <a:r>
              <a:rPr lang="en-US" sz="1100" dirty="0">
                <a:latin typeface="Times New Roman" panose="02020603050405020304" pitchFamily="18" charset="0"/>
                <a:cs typeface="Times New Roman" panose="02020603050405020304" pitchFamily="18" charset="0"/>
              </a:rPr>
              <a:t>On </a:t>
            </a:r>
            <a:r>
              <a:rPr lang="en-US" sz="1100" dirty="0" err="1" smtClean="0">
                <a:latin typeface="Times New Roman" panose="02020603050405020304" pitchFamily="18" charset="0"/>
                <a:cs typeface="Times New Roman" panose="02020603050405020304" pitchFamily="18" charset="0"/>
              </a:rPr>
              <a:t>Spo</a:t>
            </a:r>
            <a:r>
              <a:rPr lang="en-US" sz="1100" dirty="0" smtClean="0">
                <a:latin typeface="Times New Roman" panose="02020603050405020304" pitchFamily="18" charset="0"/>
                <a:cs typeface="Times New Roman" panose="02020603050405020304" pitchFamily="18" charset="0"/>
              </a:rPr>
              <a:t>+++++++t </a:t>
            </a:r>
            <a:r>
              <a:rPr lang="en-US" sz="1100" dirty="0">
                <a:latin typeface="Times New Roman" panose="02020603050405020304" pitchFamily="18" charset="0"/>
                <a:cs typeface="Times New Roman" panose="02020603050405020304" pitchFamily="18" charset="0"/>
              </a:rPr>
              <a:t>Registration: </a:t>
            </a:r>
            <a:r>
              <a:rPr lang="en-US" sz="1100" dirty="0" smtClean="0">
                <a:latin typeface="Times New Roman" panose="02020603050405020304" pitchFamily="18" charset="0"/>
                <a:cs typeface="Times New Roman" panose="02020603050405020304" pitchFamily="18" charset="0"/>
              </a:rPr>
              <a:t>August </a:t>
            </a:r>
            <a:r>
              <a:rPr lang="en-US" sz="1100" dirty="0">
                <a:latin typeface="Times New Roman" panose="02020603050405020304" pitchFamily="18" charset="0"/>
                <a:cs typeface="Times New Roman" panose="02020603050405020304" pitchFamily="18" charset="0"/>
              </a:rPr>
              <a:t>2</a:t>
            </a:r>
            <a:r>
              <a:rPr lang="en-US" sz="1100" dirty="0" smtClean="0">
                <a:latin typeface="Times New Roman" panose="02020603050405020304" pitchFamily="18" charset="0"/>
                <a:cs typeface="Times New Roman" panose="02020603050405020304" pitchFamily="18" charset="0"/>
              </a:rPr>
              <a:t>5</a:t>
            </a:r>
            <a:r>
              <a:rPr lang="en-US" sz="1100" b="1" dirty="0" smtClean="0">
                <a:latin typeface="Times New Roman" panose="02020603050405020304" pitchFamily="18" charset="0"/>
                <a:cs typeface="Times New Roman" panose="02020603050405020304" pitchFamily="18" charset="0"/>
              </a:rPr>
              <a:t>, 2024</a:t>
            </a:r>
            <a:endParaRPr lang="en-IN" sz="1100" b="1"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xmlns="" id="{000CCD10-D6B5-4B69-BDFA-7FAD3391547B}"/>
              </a:ext>
            </a:extLst>
          </p:cNvPr>
          <p:cNvSpPr txBox="1"/>
          <p:nvPr/>
        </p:nvSpPr>
        <p:spPr>
          <a:xfrm>
            <a:off x="6776076" y="5671301"/>
            <a:ext cx="4575559" cy="1200329"/>
          </a:xfrm>
          <a:prstGeom prst="rect">
            <a:avLst/>
          </a:prstGeom>
          <a:noFill/>
        </p:spPr>
        <p:txBody>
          <a:bodyPr wrap="square" rtlCol="0">
            <a:spAutoFit/>
          </a:bodyPr>
          <a:lstStyle/>
          <a:p>
            <a:pPr algn="r">
              <a:lnSpc>
                <a:spcPct val="150000"/>
              </a:lnSpc>
            </a:pPr>
            <a:r>
              <a:rPr lang="en-IN" sz="1200" dirty="0">
                <a:solidFill>
                  <a:schemeClr val="tx2">
                    <a:lumMod val="50000"/>
                  </a:schemeClr>
                </a:solidFill>
                <a:latin typeface="Times New Roman" panose="02020603050405020304" pitchFamily="18" charset="0"/>
                <a:cs typeface="Times New Roman" panose="02020603050405020304" pitchFamily="18" charset="0"/>
                <a:hlinkClick r:id="rId4"/>
              </a:rPr>
              <a:t>https://physicaltherapycongress.insightconferences.com//</a:t>
            </a:r>
            <a:endParaRPr lang="en-IN" sz="1200" dirty="0" smtClean="0">
              <a:solidFill>
                <a:schemeClr val="tx2">
                  <a:lumMod val="50000"/>
                </a:schemeClr>
              </a:solidFill>
              <a:latin typeface="Times New Roman" panose="02020603050405020304" pitchFamily="18" charset="0"/>
              <a:cs typeface="Times New Roman" panose="02020603050405020304" pitchFamily="18" charset="0"/>
            </a:endParaRPr>
          </a:p>
          <a:p>
            <a:pPr algn="r">
              <a:lnSpc>
                <a:spcPct val="150000"/>
              </a:lnSpc>
            </a:pPr>
            <a:endParaRPr lang="en-IN" sz="1200" dirty="0">
              <a:solidFill>
                <a:schemeClr val="tx2">
                  <a:lumMod val="50000"/>
                </a:schemeClr>
              </a:solidFill>
              <a:latin typeface="Times New Roman" panose="02020603050405020304" pitchFamily="18" charset="0"/>
              <a:cs typeface="Times New Roman" panose="02020603050405020304" pitchFamily="18" charset="0"/>
            </a:endParaRPr>
          </a:p>
          <a:p>
            <a:pPr algn="r">
              <a:lnSpc>
                <a:spcPct val="150000"/>
              </a:lnSpc>
            </a:pPr>
            <a:endParaRPr lang="en-US" sz="1200" dirty="0">
              <a:latin typeface="Times New Roman" panose="02020603050405020304" pitchFamily="18" charset="0"/>
              <a:cs typeface="Times New Roman" panose="02020603050405020304" pitchFamily="18" charset="0"/>
            </a:endParaRPr>
          </a:p>
          <a:p>
            <a:pPr algn="r">
              <a:lnSpc>
                <a:spcPct val="150000"/>
              </a:lnSpc>
            </a:pPr>
            <a:endParaRPr lang="en-IN" sz="1200" dirty="0">
              <a:solidFill>
                <a:schemeClr val="tx2">
                  <a:lumMod val="75000"/>
                </a:schemeClr>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xmlns="" id="{400C8451-9201-4202-9D20-A30114E2EE29}"/>
              </a:ext>
            </a:extLst>
          </p:cNvPr>
          <p:cNvSpPr/>
          <p:nvPr/>
        </p:nvSpPr>
        <p:spPr>
          <a:xfrm rot="16200000">
            <a:off x="-1273063" y="2765314"/>
            <a:ext cx="5376436" cy="1350530"/>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xmlns="" id="{BBBA1828-89D8-4527-B8E5-0B44A9FA77A6}"/>
              </a:ext>
            </a:extLst>
          </p:cNvPr>
          <p:cNvSpPr txBox="1"/>
          <p:nvPr/>
        </p:nvSpPr>
        <p:spPr>
          <a:xfrm rot="16200000">
            <a:off x="-603373" y="3259724"/>
            <a:ext cx="4021394" cy="338554"/>
          </a:xfrm>
          <a:prstGeom prst="rect">
            <a:avLst/>
          </a:prstGeom>
          <a:noFill/>
        </p:spPr>
        <p:txBody>
          <a:bodyPr wrap="square" rtlCol="0">
            <a:spAutoFit/>
          </a:bodyPr>
          <a:lstStyle/>
          <a:p>
            <a:pPr algn="ctr"/>
            <a:r>
              <a:rPr lang="en-IN" sz="1600" b="1" i="0" u="none" strike="noStrike" spc="600" baseline="0" dirty="0">
                <a:solidFill>
                  <a:schemeClr val="bg1"/>
                </a:solidFill>
                <a:latin typeface="Times New Roman" panose="02020603050405020304" pitchFamily="18" charset="0"/>
                <a:cs typeface="Times New Roman" panose="02020603050405020304" pitchFamily="18" charset="0"/>
              </a:rPr>
              <a:t>REGISTRATIONS</a:t>
            </a:r>
            <a:endParaRPr lang="en-IN" sz="1600" b="1" spc="600" dirty="0">
              <a:solidFill>
                <a:schemeClr val="bg1"/>
              </a:solidFill>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2E1BAC5C-DCF8-412F-A2E8-15DB66DB6DB3}"/>
              </a:ext>
            </a:extLst>
          </p:cNvPr>
          <p:cNvSpPr/>
          <p:nvPr/>
        </p:nvSpPr>
        <p:spPr>
          <a:xfrm>
            <a:off x="5395726" y="941249"/>
            <a:ext cx="5376436" cy="906331"/>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7" name="Rectangle 26">
            <a:extLst>
              <a:ext uri="{FF2B5EF4-FFF2-40B4-BE49-F238E27FC236}">
                <a16:creationId xmlns:a16="http://schemas.microsoft.com/office/drawing/2014/main" xmlns="" id="{B457BAB6-556C-4A7D-AE49-579CD4E25EEC}"/>
              </a:ext>
            </a:extLst>
          </p:cNvPr>
          <p:cNvSpPr/>
          <p:nvPr/>
        </p:nvSpPr>
        <p:spPr>
          <a:xfrm>
            <a:off x="5386080" y="1910267"/>
            <a:ext cx="5376436" cy="906331"/>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8" name="Rectangle 27">
            <a:extLst>
              <a:ext uri="{FF2B5EF4-FFF2-40B4-BE49-F238E27FC236}">
                <a16:creationId xmlns:a16="http://schemas.microsoft.com/office/drawing/2014/main" xmlns="" id="{3EFFF7C7-8900-4E65-BA71-B38D833DC535}"/>
              </a:ext>
            </a:extLst>
          </p:cNvPr>
          <p:cNvSpPr/>
          <p:nvPr/>
        </p:nvSpPr>
        <p:spPr>
          <a:xfrm>
            <a:off x="5375920" y="2862736"/>
            <a:ext cx="5376436" cy="906331"/>
          </a:xfrm>
          <a:prstGeom prst="rect">
            <a:avLst/>
          </a:prstGeom>
          <a:gradFill flip="none" rotWithShape="1">
            <a:gsLst>
              <a:gs pos="0">
                <a:srgbClr val="EC7581"/>
              </a:gs>
              <a:gs pos="100000">
                <a:srgbClr val="F8B193"/>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a16="http://schemas.microsoft.com/office/drawing/2014/main" xmlns="" id="{63CDAB42-740E-4093-9412-9A8919B5DB9C}"/>
              </a:ext>
            </a:extLst>
          </p:cNvPr>
          <p:cNvSpPr txBox="1"/>
          <p:nvPr/>
        </p:nvSpPr>
        <p:spPr>
          <a:xfrm>
            <a:off x="5561573" y="1118398"/>
            <a:ext cx="3880104" cy="451406"/>
          </a:xfrm>
          <a:prstGeom prst="rect">
            <a:avLst/>
          </a:prstGeom>
          <a:noFill/>
        </p:spPr>
        <p:txBody>
          <a:bodyPr wrap="square" rtlCol="0">
            <a:spAutoFit/>
          </a:bodyPr>
          <a:lstStyle/>
          <a:p>
            <a:pPr algn="l">
              <a:lnSpc>
                <a:spcPts val="1400"/>
              </a:lnSpc>
            </a:pPr>
            <a:r>
              <a:rPr lang="en-IN" sz="1000" b="0" i="0" u="none" strike="noStrike" baseline="0" dirty="0">
                <a:solidFill>
                  <a:schemeClr val="bg1"/>
                </a:solidFill>
                <a:latin typeface="Times New Roman" panose="02020603050405020304" pitchFamily="18" charset="0"/>
                <a:cs typeface="Times New Roman" panose="02020603050405020304" pitchFamily="18" charset="0"/>
              </a:rPr>
              <a:t>Only Registration: </a:t>
            </a:r>
            <a:r>
              <a:rPr lang="en-IN" sz="1000" b="1" i="0" u="none" strike="noStrike" baseline="0" dirty="0" smtClean="0">
                <a:solidFill>
                  <a:schemeClr val="bg1"/>
                </a:solidFill>
                <a:latin typeface="Times New Roman" panose="02020603050405020304" pitchFamily="18" charset="0"/>
                <a:cs typeface="Times New Roman" panose="02020603050405020304" pitchFamily="18" charset="0"/>
              </a:rPr>
              <a:t>$999 </a:t>
            </a:r>
            <a:endParaRPr lang="en-IN"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dirty="0" smtClean="0">
                <a:solidFill>
                  <a:schemeClr val="bg1"/>
                </a:solidFill>
                <a:latin typeface="Times New Roman" panose="02020603050405020304" pitchFamily="18" charset="0"/>
                <a:cs typeface="Times New Roman" panose="02020603050405020304" pitchFamily="18" charset="0"/>
              </a:rPr>
              <a:t>Speaker</a:t>
            </a:r>
            <a:r>
              <a:rPr lang="en-US" sz="1000" b="0" i="0" u="none" strike="noStrike" baseline="0" dirty="0" smtClean="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a:solidFill>
                  <a:schemeClr val="bg1"/>
                </a:solidFill>
                <a:latin typeface="Times New Roman" panose="02020603050405020304" pitchFamily="18" charset="0"/>
                <a:cs typeface="Times New Roman" panose="02020603050405020304" pitchFamily="18" charset="0"/>
              </a:rPr>
              <a:t>8</a:t>
            </a:r>
            <a:r>
              <a:rPr lang="en-US" sz="1000" b="1" dirty="0" smtClean="0">
                <a:solidFill>
                  <a:schemeClr val="bg1"/>
                </a:solidFill>
                <a:latin typeface="Times New Roman" panose="02020603050405020304" pitchFamily="18" charset="0"/>
                <a:cs typeface="Times New Roman" panose="02020603050405020304" pitchFamily="18" charset="0"/>
              </a:rPr>
              <a:t>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xmlns="" id="{4E552499-7958-4FC2-9912-1F22346C0361}"/>
              </a:ext>
            </a:extLst>
          </p:cNvPr>
          <p:cNvSpPr txBox="1"/>
          <p:nvPr/>
        </p:nvSpPr>
        <p:spPr>
          <a:xfrm>
            <a:off x="5553256" y="2143738"/>
            <a:ext cx="3865516" cy="451406"/>
          </a:xfrm>
          <a:prstGeom prst="rect">
            <a:avLst/>
          </a:prstGeom>
          <a:noFill/>
        </p:spPr>
        <p:txBody>
          <a:bodyPr wrap="square" rtlCol="0">
            <a:spAutoFit/>
          </a:bodyPr>
          <a:lstStyle/>
          <a:p>
            <a:pPr algn="l">
              <a:lnSpc>
                <a:spcPts val="1400"/>
              </a:lnSpc>
            </a:pPr>
            <a:r>
              <a:rPr lang="en-US" sz="1000" b="0" i="0" u="none" strike="noStrike" baseline="0" dirty="0">
                <a:solidFill>
                  <a:schemeClr val="bg1"/>
                </a:solidFill>
                <a:latin typeface="Times New Roman" panose="02020603050405020304" pitchFamily="18" charset="0"/>
                <a:cs typeface="Times New Roman" panose="02020603050405020304" pitchFamily="18" charset="0"/>
              </a:rPr>
              <a:t>Only Registration</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 </a:t>
            </a:r>
            <a:r>
              <a:rPr lang="en-US" sz="1000" b="1" dirty="0" smtClean="0">
                <a:solidFill>
                  <a:schemeClr val="bg1"/>
                </a:solidFill>
                <a:latin typeface="Times New Roman" panose="02020603050405020304" pitchFamily="18" charset="0"/>
                <a:cs typeface="Times New Roman" panose="02020603050405020304" pitchFamily="18" charset="0"/>
              </a:rPr>
              <a:t>1099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nSpc>
                <a:spcPts val="1400"/>
              </a:lnSpc>
            </a:pPr>
            <a:r>
              <a:rPr lang="en-US" sz="1000" dirty="0">
                <a:solidFill>
                  <a:schemeClr val="bg1"/>
                </a:solidFill>
                <a:latin typeface="Times New Roman" panose="02020603050405020304" pitchFamily="18" charset="0"/>
                <a:cs typeface="Times New Roman" panose="02020603050405020304" pitchFamily="18" charset="0"/>
              </a:rPr>
              <a:t>Speaker </a:t>
            </a:r>
            <a:r>
              <a:rPr lang="en-US" sz="1000" dirty="0" smtClean="0">
                <a:solidFill>
                  <a:schemeClr val="bg1"/>
                </a:solidFill>
                <a:latin typeface="Times New Roman" panose="02020603050405020304" pitchFamily="18" charset="0"/>
                <a:cs typeface="Times New Roman" panose="02020603050405020304" pitchFamily="18" charset="0"/>
              </a:rPr>
              <a:t>: $999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xmlns="" id="{68281C76-59E4-4A55-BD1F-B728F717B61E}"/>
              </a:ext>
            </a:extLst>
          </p:cNvPr>
          <p:cNvSpPr txBox="1"/>
          <p:nvPr/>
        </p:nvSpPr>
        <p:spPr>
          <a:xfrm>
            <a:off x="5447928" y="2925423"/>
            <a:ext cx="3903108" cy="630942"/>
          </a:xfrm>
          <a:prstGeom prst="rect">
            <a:avLst/>
          </a:prstGeom>
          <a:noFill/>
        </p:spPr>
        <p:txBody>
          <a:bodyPr wrap="square" rtlCol="0">
            <a:spAutoFit/>
          </a:bodyPr>
          <a:lstStyle/>
          <a:p>
            <a:pPr algn="l">
              <a:lnSpc>
                <a:spcPts val="1400"/>
              </a:lnSpc>
            </a:pPr>
            <a:r>
              <a:rPr lang="en-US" sz="1000" b="0" i="0" u="none" strike="noStrike" baseline="0" dirty="0" smtClean="0">
                <a:solidFill>
                  <a:schemeClr val="bg1"/>
                </a:solidFill>
                <a:latin typeface="Times New Roman" panose="02020603050405020304" pitchFamily="18" charset="0"/>
                <a:cs typeface="Times New Roman" panose="02020603050405020304" pitchFamily="18" charset="0"/>
              </a:rPr>
              <a:t>Poster presentation: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499</a:t>
            </a:r>
            <a:endParaRPr lang="en-US" sz="1000" b="1" i="0" u="none" strike="noStrike" baseline="0"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0" i="0" u="none" strike="noStrike" baseline="0" dirty="0" smtClean="0">
                <a:solidFill>
                  <a:schemeClr val="bg1"/>
                </a:solidFill>
                <a:latin typeface="Times New Roman" panose="02020603050405020304" pitchFamily="18" charset="0"/>
                <a:cs typeface="Times New Roman" panose="02020603050405020304" pitchFamily="18" charset="0"/>
              </a:rPr>
              <a:t>Delegate</a:t>
            </a:r>
            <a:r>
              <a:rPr lang="en-US" sz="1000" b="0"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i="0" u="none" strike="noStrike" baseline="0" dirty="0">
                <a:solidFill>
                  <a:schemeClr val="bg1"/>
                </a:solidFill>
                <a:latin typeface="Times New Roman" panose="02020603050405020304" pitchFamily="18" charset="0"/>
                <a:cs typeface="Times New Roman" panose="02020603050405020304" pitchFamily="18" charset="0"/>
              </a:rPr>
              <a:t>$ </a:t>
            </a:r>
            <a:r>
              <a:rPr lang="en-US" sz="1000" b="1" dirty="0" smtClean="0">
                <a:solidFill>
                  <a:schemeClr val="bg1"/>
                </a:solidFill>
                <a:latin typeface="Times New Roman" panose="02020603050405020304" pitchFamily="18" charset="0"/>
                <a:cs typeface="Times New Roman" panose="02020603050405020304" pitchFamily="18" charset="0"/>
              </a:rPr>
              <a:t>599</a:t>
            </a:r>
            <a:endParaRPr lang="en-US" sz="1000" b="1" dirty="0">
              <a:solidFill>
                <a:schemeClr val="bg1"/>
              </a:solidFill>
              <a:latin typeface="Times New Roman" panose="02020603050405020304" pitchFamily="18" charset="0"/>
              <a:cs typeface="Times New Roman" panose="02020603050405020304" pitchFamily="18" charset="0"/>
            </a:endParaRPr>
          </a:p>
          <a:p>
            <a:pPr algn="l">
              <a:lnSpc>
                <a:spcPts val="1400"/>
              </a:lnSpc>
            </a:pPr>
            <a:r>
              <a:rPr lang="en-US" sz="1000" baseline="0" dirty="0" smtClean="0">
                <a:solidFill>
                  <a:schemeClr val="bg1"/>
                </a:solidFill>
                <a:latin typeface="Times New Roman" panose="02020603050405020304" pitchFamily="18" charset="0"/>
                <a:cs typeface="Times New Roman" panose="02020603050405020304" pitchFamily="18" charset="0"/>
              </a:rPr>
              <a:t>Young</a:t>
            </a:r>
            <a:r>
              <a:rPr lang="en-US" sz="1000" dirty="0" smtClean="0">
                <a:solidFill>
                  <a:schemeClr val="bg1"/>
                </a:solidFill>
                <a:latin typeface="Times New Roman" panose="02020603050405020304" pitchFamily="18" charset="0"/>
                <a:cs typeface="Times New Roman" panose="02020603050405020304" pitchFamily="18" charset="0"/>
              </a:rPr>
              <a:t> Researchers Forum : $799</a:t>
            </a:r>
            <a:endParaRPr lang="en-US" sz="200" b="1" i="0" u="none" strike="noStrike" baseline="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202758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953</TotalTime>
  <Words>1344</Words>
  <Application>Microsoft Office PowerPoint</Application>
  <PresentationFormat>Custom</PresentationFormat>
  <Paragraphs>178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Ajay Gupta</cp:lastModifiedBy>
  <cp:revision>59</cp:revision>
  <dcterms:created xsi:type="dcterms:W3CDTF">2021-03-30T06:54:31Z</dcterms:created>
  <dcterms:modified xsi:type="dcterms:W3CDTF">2024-06-15T03:29:35Z</dcterms:modified>
</cp:coreProperties>
</file>