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28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34245" y="176460"/>
            <a:ext cx="12204700" cy="6870700"/>
            <a:chOff x="-6350" y="0"/>
            <a:chExt cx="12204700" cy="68707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0" y="6858000"/>
                  </a:moveTo>
                  <a:lnTo>
                    <a:pt x="12192000" y="6858000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12192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113264" y="0"/>
              <a:ext cx="2078989" cy="6858000"/>
            </a:xfrm>
            <a:custGeom>
              <a:avLst/>
              <a:gdLst/>
              <a:ahLst/>
              <a:cxnLst/>
              <a:rect l="l" t="t" r="r" b="b"/>
              <a:pathLst>
                <a:path w="2078990" h="6858000">
                  <a:moveTo>
                    <a:pt x="2078735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078735" y="6858000"/>
                  </a:lnTo>
                  <a:lnTo>
                    <a:pt x="2078735" y="0"/>
                  </a:lnTo>
                  <a:close/>
                </a:path>
              </a:pathLst>
            </a:custGeom>
            <a:solidFill>
              <a:srgbClr val="3A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4758055" cy="6858000"/>
            </a:xfrm>
            <a:custGeom>
              <a:avLst/>
              <a:gdLst/>
              <a:ahLst/>
              <a:cxnLst/>
              <a:rect l="l" t="t" r="r" b="b"/>
              <a:pathLst>
                <a:path w="4758055" h="6858000">
                  <a:moveTo>
                    <a:pt x="475792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757928" y="6858000"/>
                  </a:lnTo>
                  <a:lnTo>
                    <a:pt x="47579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6991" y="201168"/>
              <a:ext cx="2264664" cy="24688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1096437" y="176460"/>
            <a:ext cx="243656" cy="5977452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ctr">
              <a:lnSpc>
                <a:spcPts val="1855"/>
              </a:lnSpc>
            </a:pPr>
            <a:r>
              <a:rPr lang="en-US" sz="3200" b="1" spc="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Opthalmology</a:t>
            </a:r>
            <a:r>
              <a:rPr lang="en-US" sz="3200" b="1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2024</a:t>
            </a:r>
            <a:endParaRPr lang="en-US" sz="3200" b="1" spc="5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7377" y="2334749"/>
            <a:ext cx="628447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en-US" sz="2400" spc="480" dirty="0" smtClean="0">
                <a:latin typeface="Times New Roman"/>
                <a:cs typeface="Times New Roman"/>
              </a:rPr>
              <a:t> 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5824" y="2447036"/>
            <a:ext cx="3302000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1600" dirty="0">
                <a:latin typeface="Times New Roman"/>
                <a:cs typeface="Times New Roman"/>
              </a:rPr>
              <a:t>5th World congress on</a:t>
            </a:r>
            <a:endParaRPr lang="en-IN" sz="16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-34245" y="2684729"/>
            <a:ext cx="4606245" cy="4134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306955" algn="l"/>
              </a:tabLst>
            </a:pPr>
            <a:r>
              <a:rPr lang="en-IN" sz="3600" b="1" dirty="0">
                <a:latin typeface="Times New Roman"/>
                <a:cs typeface="Times New Roman"/>
              </a:rPr>
              <a:t>Ophthalmology </a:t>
            </a:r>
            <a:endParaRPr lang="en-IN" sz="3600" b="1" dirty="0" smtClean="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306955" algn="l"/>
              </a:tabLst>
            </a:pPr>
            <a:r>
              <a:rPr lang="en-IN" sz="3600" b="1" dirty="0" smtClean="0">
                <a:latin typeface="Times New Roman"/>
                <a:cs typeface="Times New Roman"/>
              </a:rPr>
              <a:t>And</a:t>
            </a:r>
          </a:p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306955" algn="l"/>
              </a:tabLst>
            </a:pPr>
            <a:r>
              <a:rPr lang="en-IN" sz="3600" b="1" dirty="0" smtClean="0">
                <a:latin typeface="Times New Roman"/>
                <a:cs typeface="Times New Roman"/>
              </a:rPr>
              <a:t> Optometry</a:t>
            </a:r>
          </a:p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306955" algn="l"/>
              </a:tabLst>
            </a:pPr>
            <a:endParaRPr lang="en-IN" sz="1400" b="1" dirty="0" smtClean="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306955" algn="l"/>
              </a:tabLst>
            </a:pPr>
            <a:r>
              <a:rPr lang="en-US" sz="1400" spc="-5" dirty="0" smtClean="0">
                <a:latin typeface="Times New Roman"/>
                <a:cs typeface="Times New Roman"/>
              </a:rPr>
              <a:t>March </a:t>
            </a:r>
            <a:r>
              <a:rPr lang="en-US" sz="1400" spc="-5" dirty="0">
                <a:latin typeface="Times New Roman"/>
                <a:cs typeface="Times New Roman"/>
              </a:rPr>
              <a:t>14-15, </a:t>
            </a:r>
            <a:r>
              <a:rPr lang="en-US" sz="1400" spc="-5" dirty="0" smtClean="0">
                <a:latin typeface="Times New Roman"/>
                <a:cs typeface="Times New Roman"/>
              </a:rPr>
              <a:t>2024</a:t>
            </a:r>
          </a:p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306955" algn="l"/>
              </a:tabLst>
            </a:pPr>
            <a:r>
              <a:rPr lang="en-US" sz="1400" dirty="0">
                <a:latin typeface="Times New Roman"/>
                <a:cs typeface="Times New Roman"/>
              </a:rPr>
              <a:t>London, </a:t>
            </a:r>
            <a:r>
              <a:rPr lang="en-US" sz="1400" dirty="0" smtClean="0">
                <a:latin typeface="Times New Roman"/>
                <a:cs typeface="Times New Roman"/>
              </a:rPr>
              <a:t>UK</a:t>
            </a:r>
          </a:p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306955" algn="l"/>
              </a:tabLst>
            </a:pPr>
            <a:endParaRPr lang="en-US" sz="1400" dirty="0" smtClean="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306955" algn="l"/>
              </a:tabLst>
            </a:pPr>
            <a:r>
              <a:rPr lang="en-US" sz="1400" b="1" spc="-5" dirty="0" smtClean="0">
                <a:latin typeface="Times New Roman"/>
                <a:cs typeface="Times New Roman"/>
              </a:rPr>
              <a:t>Theme</a:t>
            </a:r>
            <a:r>
              <a:rPr lang="en-US" sz="1400" b="1" spc="-5" dirty="0">
                <a:latin typeface="Times New Roman"/>
                <a:cs typeface="Times New Roman"/>
              </a:rPr>
              <a:t>:</a:t>
            </a:r>
            <a:endParaRPr lang="en-US" sz="14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en-US" sz="1400" i="1" spc="-5" dirty="0">
                <a:latin typeface="Times New Roman"/>
                <a:cs typeface="Times New Roman"/>
              </a:rPr>
              <a:t>Progression in Dermatology and Skin </a:t>
            </a:r>
            <a:r>
              <a:rPr lang="en-US" sz="1400" i="1" spc="-5" dirty="0" smtClean="0">
                <a:latin typeface="Times New Roman"/>
                <a:cs typeface="Times New Roman"/>
              </a:rPr>
              <a:t>Care</a:t>
            </a:r>
          </a:p>
          <a:p>
            <a:pPr algn="ctr">
              <a:lnSpc>
                <a:spcPct val="100000"/>
              </a:lnSpc>
            </a:pPr>
            <a:endParaRPr lang="en-US" sz="1400" dirty="0">
              <a:latin typeface="Times New Roman"/>
              <a:cs typeface="Times New Roman"/>
            </a:endParaRPr>
          </a:p>
          <a:p>
            <a:pPr marL="6985" algn="ctr">
              <a:lnSpc>
                <a:spcPct val="100000"/>
              </a:lnSpc>
            </a:pPr>
            <a:r>
              <a:rPr lang="en-US" sz="1400" b="1" spc="-10" dirty="0">
                <a:solidFill>
                  <a:srgbClr val="333E50"/>
                </a:solidFill>
                <a:latin typeface="Times New Roman"/>
                <a:cs typeface="Times New Roman"/>
              </a:rPr>
              <a:t>Contact</a:t>
            </a:r>
            <a:r>
              <a:rPr lang="en-US" sz="1400" b="1" spc="1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lang="en-US" sz="1400" b="1" spc="-10" dirty="0">
                <a:solidFill>
                  <a:srgbClr val="333E50"/>
                </a:solidFill>
                <a:latin typeface="Times New Roman"/>
                <a:cs typeface="Times New Roman"/>
              </a:rPr>
              <a:t>us:</a:t>
            </a:r>
            <a:endParaRPr lang="en-US" sz="1400" dirty="0">
              <a:latin typeface="Times New Roman"/>
              <a:cs typeface="Times New Roman"/>
            </a:endParaRPr>
          </a:p>
          <a:p>
            <a:pPr algn="ctr"/>
            <a:r>
              <a:rPr lang="en-US" sz="1400" b="1" dirty="0">
                <a:latin typeface="Times New Roman"/>
                <a:cs typeface="Times New Roman"/>
              </a:rPr>
              <a:t>MAIL:</a:t>
            </a:r>
            <a:r>
              <a:rPr lang="en-US" sz="1400" dirty="0"/>
              <a:t> </a:t>
            </a:r>
            <a:r>
              <a:rPr lang="en-US" sz="1400" dirty="0" smtClean="0"/>
              <a:t>ophthameets@meetingsnexpo.com</a:t>
            </a:r>
          </a:p>
          <a:p>
            <a:pPr algn="ctr"/>
            <a:endParaRPr lang="en-US" sz="1400" dirty="0" smtClean="0"/>
          </a:p>
          <a:p>
            <a:pPr algn="ctr"/>
            <a:r>
              <a:rPr lang="en-US" sz="1400" b="1" spc="-5" dirty="0">
                <a:latin typeface="Times New Roman"/>
                <a:cs typeface="Times New Roman"/>
              </a:rPr>
              <a:t>URL</a:t>
            </a:r>
            <a:r>
              <a:rPr lang="en-US" sz="1400" spc="-5" dirty="0">
                <a:latin typeface="Times New Roman"/>
                <a:cs typeface="Times New Roman"/>
              </a:rPr>
              <a:t>:https://ophthalmology.ophthalmologyconferences.com/</a:t>
            </a:r>
            <a:endParaRPr lang="en-US" sz="1400" spc="-5" dirty="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32688" y="1005839"/>
            <a:ext cx="6324600" cy="1005840"/>
            <a:chOff x="932688" y="1005839"/>
            <a:chExt cx="6324600" cy="1005840"/>
          </a:xfrm>
        </p:grpSpPr>
        <p:sp>
          <p:nvSpPr>
            <p:cNvPr id="16" name="object 16"/>
            <p:cNvSpPr/>
            <p:nvPr/>
          </p:nvSpPr>
          <p:spPr>
            <a:xfrm>
              <a:off x="946404" y="1184147"/>
              <a:ext cx="3438525" cy="814069"/>
            </a:xfrm>
            <a:custGeom>
              <a:avLst/>
              <a:gdLst/>
              <a:ahLst/>
              <a:cxnLst/>
              <a:rect l="l" t="t" r="r" b="b"/>
              <a:pathLst>
                <a:path w="3438525" h="814069">
                  <a:moveTo>
                    <a:pt x="0" y="813815"/>
                  </a:moveTo>
                  <a:lnTo>
                    <a:pt x="3438144" y="813815"/>
                  </a:lnTo>
                  <a:lnTo>
                    <a:pt x="3438144" y="0"/>
                  </a:lnTo>
                  <a:lnTo>
                    <a:pt x="0" y="0"/>
                  </a:lnTo>
                  <a:lnTo>
                    <a:pt x="0" y="813815"/>
                  </a:lnTo>
                  <a:close/>
                </a:path>
              </a:pathLst>
            </a:custGeom>
            <a:ln w="27431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05427" y="1019555"/>
              <a:ext cx="3438525" cy="810895"/>
            </a:xfrm>
            <a:custGeom>
              <a:avLst/>
              <a:gdLst/>
              <a:ahLst/>
              <a:cxnLst/>
              <a:rect l="l" t="t" r="r" b="b"/>
              <a:pathLst>
                <a:path w="3438525" h="810894">
                  <a:moveTo>
                    <a:pt x="0" y="810768"/>
                  </a:moveTo>
                  <a:lnTo>
                    <a:pt x="3438144" y="810768"/>
                  </a:lnTo>
                  <a:lnTo>
                    <a:pt x="3438144" y="0"/>
                  </a:lnTo>
                  <a:lnTo>
                    <a:pt x="0" y="0"/>
                  </a:lnTo>
                  <a:lnTo>
                    <a:pt x="0" y="810768"/>
                  </a:lnTo>
                  <a:close/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67383" y="1091183"/>
            <a:ext cx="5760720" cy="814069"/>
          </a:xfrm>
          <a:prstGeom prst="rect">
            <a:avLst/>
          </a:prstGeom>
          <a:solidFill>
            <a:srgbClr val="333E50"/>
          </a:solidFill>
        </p:spPr>
        <p:txBody>
          <a:bodyPr vert="horz" wrap="square" lIns="0" tIns="12255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965"/>
              </a:spcBef>
            </a:pP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Sponsorship</a:t>
            </a:r>
            <a:r>
              <a:rPr sz="3200" spc="-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Brochure</a:t>
            </a:r>
            <a:endParaRPr sz="3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0663" y="728472"/>
            <a:ext cx="10711180" cy="5379720"/>
          </a:xfrm>
          <a:custGeom>
            <a:avLst/>
            <a:gdLst/>
            <a:ahLst/>
            <a:cxnLst/>
            <a:rect l="l" t="t" r="r" b="b"/>
            <a:pathLst>
              <a:path w="10711180" h="5379720">
                <a:moveTo>
                  <a:pt x="10710672" y="0"/>
                </a:moveTo>
                <a:lnTo>
                  <a:pt x="0" y="0"/>
                </a:lnTo>
                <a:lnTo>
                  <a:pt x="0" y="5379720"/>
                </a:lnTo>
                <a:lnTo>
                  <a:pt x="10710672" y="5379720"/>
                </a:lnTo>
                <a:lnTo>
                  <a:pt x="10710672" y="0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69791" y="862583"/>
            <a:ext cx="4864735" cy="502920"/>
          </a:xfrm>
          <a:prstGeom prst="rect">
            <a:avLst/>
          </a:prstGeom>
          <a:solidFill>
            <a:srgbClr val="212A35"/>
          </a:solidFill>
          <a:ln w="12192">
            <a:solidFill>
              <a:srgbClr val="1F3863"/>
            </a:solidFill>
          </a:ln>
        </p:spPr>
        <p:txBody>
          <a:bodyPr vert="horz" wrap="square" lIns="0" tIns="140335" rIns="0" bIns="0" rtlCol="0">
            <a:spAutoFit/>
          </a:bodyPr>
          <a:lstStyle/>
          <a:p>
            <a:pPr marR="48895" algn="ctr">
              <a:lnSpc>
                <a:spcPct val="100000"/>
              </a:lnSpc>
              <a:spcBef>
                <a:spcPts val="1105"/>
              </a:spcBef>
              <a:tabLst>
                <a:tab pos="2179955" algn="l"/>
              </a:tabLst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	P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60575" y="1459991"/>
            <a:ext cx="2914015" cy="4377055"/>
            <a:chOff x="1560575" y="1459991"/>
            <a:chExt cx="2914015" cy="4377055"/>
          </a:xfrm>
        </p:grpSpPr>
        <p:sp>
          <p:nvSpPr>
            <p:cNvPr id="6" name="object 6"/>
            <p:cNvSpPr/>
            <p:nvPr/>
          </p:nvSpPr>
          <p:spPr>
            <a:xfrm>
              <a:off x="1569719" y="1469135"/>
              <a:ext cx="2895600" cy="4358640"/>
            </a:xfrm>
            <a:custGeom>
              <a:avLst/>
              <a:gdLst/>
              <a:ahLst/>
              <a:cxnLst/>
              <a:rect l="l" t="t" r="r" b="b"/>
              <a:pathLst>
                <a:path w="2895600" h="4358640">
                  <a:moveTo>
                    <a:pt x="395097" y="0"/>
                  </a:moveTo>
                  <a:lnTo>
                    <a:pt x="2434844" y="0"/>
                  </a:lnTo>
                  <a:lnTo>
                    <a:pt x="2476953" y="5715"/>
                  </a:lnTo>
                  <a:lnTo>
                    <a:pt x="2515521" y="21975"/>
                  </a:lnTo>
                  <a:lnTo>
                    <a:pt x="2549397" y="47450"/>
                  </a:lnTo>
                  <a:lnTo>
                    <a:pt x="2577432" y="80809"/>
                  </a:lnTo>
                  <a:lnTo>
                    <a:pt x="2598474" y="120723"/>
                  </a:lnTo>
                  <a:lnTo>
                    <a:pt x="2611374" y="165862"/>
                  </a:lnTo>
                  <a:lnTo>
                    <a:pt x="2613914" y="195579"/>
                  </a:lnTo>
                  <a:lnTo>
                    <a:pt x="2895600" y="195579"/>
                  </a:lnTo>
                  <a:lnTo>
                    <a:pt x="2895600" y="4358640"/>
                  </a:lnTo>
                  <a:lnTo>
                    <a:pt x="0" y="4358640"/>
                  </a:lnTo>
                  <a:lnTo>
                    <a:pt x="0" y="195579"/>
                  </a:lnTo>
                  <a:lnTo>
                    <a:pt x="216027" y="195579"/>
                  </a:lnTo>
                  <a:lnTo>
                    <a:pt x="218694" y="165862"/>
                  </a:lnTo>
                  <a:lnTo>
                    <a:pt x="231540" y="120723"/>
                  </a:lnTo>
                  <a:lnTo>
                    <a:pt x="252546" y="80809"/>
                  </a:lnTo>
                  <a:lnTo>
                    <a:pt x="280558" y="47450"/>
                  </a:lnTo>
                  <a:lnTo>
                    <a:pt x="314423" y="21975"/>
                  </a:lnTo>
                  <a:lnTo>
                    <a:pt x="352987" y="5715"/>
                  </a:lnTo>
                  <a:lnTo>
                    <a:pt x="395097" y="0"/>
                  </a:lnTo>
                  <a:close/>
                </a:path>
              </a:pathLst>
            </a:custGeom>
            <a:ln w="18288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31847" y="1514855"/>
              <a:ext cx="2304415" cy="295910"/>
            </a:xfrm>
            <a:custGeom>
              <a:avLst/>
              <a:gdLst/>
              <a:ahLst/>
              <a:cxnLst/>
              <a:rect l="l" t="t" r="r" b="b"/>
              <a:pathLst>
                <a:path w="2304415" h="295910">
                  <a:moveTo>
                    <a:pt x="2156460" y="0"/>
                  </a:moveTo>
                  <a:lnTo>
                    <a:pt x="147827" y="0"/>
                  </a:lnTo>
                  <a:lnTo>
                    <a:pt x="101096" y="7534"/>
                  </a:lnTo>
                  <a:lnTo>
                    <a:pt x="60514" y="28517"/>
                  </a:lnTo>
                  <a:lnTo>
                    <a:pt x="28517" y="60514"/>
                  </a:lnTo>
                  <a:lnTo>
                    <a:pt x="7534" y="101096"/>
                  </a:lnTo>
                  <a:lnTo>
                    <a:pt x="0" y="147828"/>
                  </a:lnTo>
                  <a:lnTo>
                    <a:pt x="7534" y="194559"/>
                  </a:lnTo>
                  <a:lnTo>
                    <a:pt x="28517" y="235141"/>
                  </a:lnTo>
                  <a:lnTo>
                    <a:pt x="60514" y="267138"/>
                  </a:lnTo>
                  <a:lnTo>
                    <a:pt x="101096" y="288121"/>
                  </a:lnTo>
                  <a:lnTo>
                    <a:pt x="147827" y="295656"/>
                  </a:lnTo>
                  <a:lnTo>
                    <a:pt x="2156460" y="295656"/>
                  </a:lnTo>
                  <a:lnTo>
                    <a:pt x="2203191" y="288121"/>
                  </a:lnTo>
                  <a:lnTo>
                    <a:pt x="2243773" y="267138"/>
                  </a:lnTo>
                  <a:lnTo>
                    <a:pt x="2275770" y="235141"/>
                  </a:lnTo>
                  <a:lnTo>
                    <a:pt x="2296753" y="194559"/>
                  </a:lnTo>
                  <a:lnTo>
                    <a:pt x="2304288" y="147828"/>
                  </a:lnTo>
                  <a:lnTo>
                    <a:pt x="2296753" y="101096"/>
                  </a:lnTo>
                  <a:lnTo>
                    <a:pt x="2275770" y="60514"/>
                  </a:lnTo>
                  <a:lnTo>
                    <a:pt x="2243773" y="28517"/>
                  </a:lnTo>
                  <a:lnTo>
                    <a:pt x="2203191" y="7534"/>
                  </a:lnTo>
                  <a:lnTo>
                    <a:pt x="2156460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639055" y="1463039"/>
            <a:ext cx="2914015" cy="4377055"/>
            <a:chOff x="4639055" y="1463039"/>
            <a:chExt cx="2914015" cy="4377055"/>
          </a:xfrm>
        </p:grpSpPr>
        <p:sp>
          <p:nvSpPr>
            <p:cNvPr id="9" name="object 9"/>
            <p:cNvSpPr/>
            <p:nvPr/>
          </p:nvSpPr>
          <p:spPr>
            <a:xfrm>
              <a:off x="4648199" y="1472183"/>
              <a:ext cx="2895600" cy="4358640"/>
            </a:xfrm>
            <a:custGeom>
              <a:avLst/>
              <a:gdLst/>
              <a:ahLst/>
              <a:cxnLst/>
              <a:rect l="l" t="t" r="r" b="b"/>
              <a:pathLst>
                <a:path w="2895600" h="4358640">
                  <a:moveTo>
                    <a:pt x="395097" y="0"/>
                  </a:moveTo>
                  <a:lnTo>
                    <a:pt x="2434844" y="0"/>
                  </a:lnTo>
                  <a:lnTo>
                    <a:pt x="2476953" y="5715"/>
                  </a:lnTo>
                  <a:lnTo>
                    <a:pt x="2515521" y="21975"/>
                  </a:lnTo>
                  <a:lnTo>
                    <a:pt x="2549397" y="47450"/>
                  </a:lnTo>
                  <a:lnTo>
                    <a:pt x="2577432" y="80809"/>
                  </a:lnTo>
                  <a:lnTo>
                    <a:pt x="2598474" y="120723"/>
                  </a:lnTo>
                  <a:lnTo>
                    <a:pt x="2611374" y="165862"/>
                  </a:lnTo>
                  <a:lnTo>
                    <a:pt x="2613914" y="195579"/>
                  </a:lnTo>
                  <a:lnTo>
                    <a:pt x="2895600" y="195579"/>
                  </a:lnTo>
                  <a:lnTo>
                    <a:pt x="2895600" y="4358640"/>
                  </a:lnTo>
                  <a:lnTo>
                    <a:pt x="0" y="4358640"/>
                  </a:lnTo>
                  <a:lnTo>
                    <a:pt x="0" y="195579"/>
                  </a:lnTo>
                  <a:lnTo>
                    <a:pt x="216026" y="195579"/>
                  </a:lnTo>
                  <a:lnTo>
                    <a:pt x="218694" y="165862"/>
                  </a:lnTo>
                  <a:lnTo>
                    <a:pt x="231540" y="120723"/>
                  </a:lnTo>
                  <a:lnTo>
                    <a:pt x="252546" y="80809"/>
                  </a:lnTo>
                  <a:lnTo>
                    <a:pt x="280558" y="47450"/>
                  </a:lnTo>
                  <a:lnTo>
                    <a:pt x="314423" y="21975"/>
                  </a:lnTo>
                  <a:lnTo>
                    <a:pt x="352987" y="5715"/>
                  </a:lnTo>
                  <a:lnTo>
                    <a:pt x="395097" y="0"/>
                  </a:lnTo>
                  <a:close/>
                </a:path>
              </a:pathLst>
            </a:custGeom>
            <a:ln w="18288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10327" y="1517903"/>
              <a:ext cx="2304415" cy="295910"/>
            </a:xfrm>
            <a:custGeom>
              <a:avLst/>
              <a:gdLst/>
              <a:ahLst/>
              <a:cxnLst/>
              <a:rect l="l" t="t" r="r" b="b"/>
              <a:pathLst>
                <a:path w="2304415" h="295910">
                  <a:moveTo>
                    <a:pt x="2156460" y="0"/>
                  </a:moveTo>
                  <a:lnTo>
                    <a:pt x="147827" y="0"/>
                  </a:lnTo>
                  <a:lnTo>
                    <a:pt x="101096" y="7534"/>
                  </a:lnTo>
                  <a:lnTo>
                    <a:pt x="60514" y="28517"/>
                  </a:lnTo>
                  <a:lnTo>
                    <a:pt x="28517" y="60514"/>
                  </a:lnTo>
                  <a:lnTo>
                    <a:pt x="7534" y="101096"/>
                  </a:lnTo>
                  <a:lnTo>
                    <a:pt x="0" y="147828"/>
                  </a:lnTo>
                  <a:lnTo>
                    <a:pt x="7534" y="194559"/>
                  </a:lnTo>
                  <a:lnTo>
                    <a:pt x="28517" y="235141"/>
                  </a:lnTo>
                  <a:lnTo>
                    <a:pt x="60514" y="267138"/>
                  </a:lnTo>
                  <a:lnTo>
                    <a:pt x="101096" y="288121"/>
                  </a:lnTo>
                  <a:lnTo>
                    <a:pt x="147827" y="295656"/>
                  </a:lnTo>
                  <a:lnTo>
                    <a:pt x="2156460" y="295656"/>
                  </a:lnTo>
                  <a:lnTo>
                    <a:pt x="2203191" y="288121"/>
                  </a:lnTo>
                  <a:lnTo>
                    <a:pt x="2243773" y="267138"/>
                  </a:lnTo>
                  <a:lnTo>
                    <a:pt x="2275770" y="235141"/>
                  </a:lnTo>
                  <a:lnTo>
                    <a:pt x="2296753" y="194559"/>
                  </a:lnTo>
                  <a:lnTo>
                    <a:pt x="2304288" y="147828"/>
                  </a:lnTo>
                  <a:lnTo>
                    <a:pt x="2296753" y="101096"/>
                  </a:lnTo>
                  <a:lnTo>
                    <a:pt x="2275770" y="60514"/>
                  </a:lnTo>
                  <a:lnTo>
                    <a:pt x="2243773" y="28517"/>
                  </a:lnTo>
                  <a:lnTo>
                    <a:pt x="2203191" y="7534"/>
                  </a:lnTo>
                  <a:lnTo>
                    <a:pt x="2156460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738871" y="1459991"/>
            <a:ext cx="2910840" cy="4377055"/>
            <a:chOff x="7738871" y="1459991"/>
            <a:chExt cx="2910840" cy="4377055"/>
          </a:xfrm>
        </p:grpSpPr>
        <p:sp>
          <p:nvSpPr>
            <p:cNvPr id="12" name="object 12"/>
            <p:cNvSpPr/>
            <p:nvPr/>
          </p:nvSpPr>
          <p:spPr>
            <a:xfrm>
              <a:off x="7748015" y="1469135"/>
              <a:ext cx="2893060" cy="4358640"/>
            </a:xfrm>
            <a:custGeom>
              <a:avLst/>
              <a:gdLst/>
              <a:ahLst/>
              <a:cxnLst/>
              <a:rect l="l" t="t" r="r" b="b"/>
              <a:pathLst>
                <a:path w="2893059" h="4358640">
                  <a:moveTo>
                    <a:pt x="394715" y="0"/>
                  </a:moveTo>
                  <a:lnTo>
                    <a:pt x="2432304" y="0"/>
                  </a:lnTo>
                  <a:lnTo>
                    <a:pt x="2474403" y="5715"/>
                  </a:lnTo>
                  <a:lnTo>
                    <a:pt x="2512944" y="21975"/>
                  </a:lnTo>
                  <a:lnTo>
                    <a:pt x="2546778" y="47450"/>
                  </a:lnTo>
                  <a:lnTo>
                    <a:pt x="2574760" y="80809"/>
                  </a:lnTo>
                  <a:lnTo>
                    <a:pt x="2595743" y="120723"/>
                  </a:lnTo>
                  <a:lnTo>
                    <a:pt x="2608579" y="165862"/>
                  </a:lnTo>
                  <a:lnTo>
                    <a:pt x="2611119" y="195579"/>
                  </a:lnTo>
                  <a:lnTo>
                    <a:pt x="2892552" y="195579"/>
                  </a:lnTo>
                  <a:lnTo>
                    <a:pt x="2892552" y="4358640"/>
                  </a:lnTo>
                  <a:lnTo>
                    <a:pt x="0" y="4358640"/>
                  </a:lnTo>
                  <a:lnTo>
                    <a:pt x="0" y="195579"/>
                  </a:lnTo>
                  <a:lnTo>
                    <a:pt x="215773" y="195579"/>
                  </a:lnTo>
                  <a:lnTo>
                    <a:pt x="218439" y="165862"/>
                  </a:lnTo>
                  <a:lnTo>
                    <a:pt x="231276" y="120723"/>
                  </a:lnTo>
                  <a:lnTo>
                    <a:pt x="252259" y="80809"/>
                  </a:lnTo>
                  <a:lnTo>
                    <a:pt x="280241" y="47450"/>
                  </a:lnTo>
                  <a:lnTo>
                    <a:pt x="314075" y="21975"/>
                  </a:lnTo>
                  <a:lnTo>
                    <a:pt x="352616" y="5715"/>
                  </a:lnTo>
                  <a:lnTo>
                    <a:pt x="394715" y="0"/>
                  </a:lnTo>
                  <a:close/>
                </a:path>
              </a:pathLst>
            </a:custGeom>
            <a:ln w="18288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007095" y="1514855"/>
              <a:ext cx="2304415" cy="295910"/>
            </a:xfrm>
            <a:custGeom>
              <a:avLst/>
              <a:gdLst/>
              <a:ahLst/>
              <a:cxnLst/>
              <a:rect l="l" t="t" r="r" b="b"/>
              <a:pathLst>
                <a:path w="2304415" h="295910">
                  <a:moveTo>
                    <a:pt x="2156459" y="0"/>
                  </a:moveTo>
                  <a:lnTo>
                    <a:pt x="147827" y="0"/>
                  </a:lnTo>
                  <a:lnTo>
                    <a:pt x="101096" y="7534"/>
                  </a:lnTo>
                  <a:lnTo>
                    <a:pt x="60514" y="28517"/>
                  </a:lnTo>
                  <a:lnTo>
                    <a:pt x="28517" y="60514"/>
                  </a:lnTo>
                  <a:lnTo>
                    <a:pt x="7534" y="101096"/>
                  </a:lnTo>
                  <a:lnTo>
                    <a:pt x="0" y="147828"/>
                  </a:lnTo>
                  <a:lnTo>
                    <a:pt x="7534" y="194559"/>
                  </a:lnTo>
                  <a:lnTo>
                    <a:pt x="28517" y="235141"/>
                  </a:lnTo>
                  <a:lnTo>
                    <a:pt x="60514" y="267138"/>
                  </a:lnTo>
                  <a:lnTo>
                    <a:pt x="101096" y="288121"/>
                  </a:lnTo>
                  <a:lnTo>
                    <a:pt x="147827" y="295656"/>
                  </a:lnTo>
                  <a:lnTo>
                    <a:pt x="2156459" y="295656"/>
                  </a:lnTo>
                  <a:lnTo>
                    <a:pt x="2203191" y="288121"/>
                  </a:lnTo>
                  <a:lnTo>
                    <a:pt x="2243773" y="267138"/>
                  </a:lnTo>
                  <a:lnTo>
                    <a:pt x="2275770" y="235141"/>
                  </a:lnTo>
                  <a:lnTo>
                    <a:pt x="2296753" y="194559"/>
                  </a:lnTo>
                  <a:lnTo>
                    <a:pt x="2304287" y="147828"/>
                  </a:lnTo>
                  <a:lnTo>
                    <a:pt x="2296753" y="101096"/>
                  </a:lnTo>
                  <a:lnTo>
                    <a:pt x="2275770" y="60514"/>
                  </a:lnTo>
                  <a:lnTo>
                    <a:pt x="2243773" y="28517"/>
                  </a:lnTo>
                  <a:lnTo>
                    <a:pt x="2203191" y="7534"/>
                  </a:lnTo>
                  <a:lnTo>
                    <a:pt x="2156459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933320" y="1561591"/>
            <a:ext cx="811212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368675" algn="l"/>
                <a:tab pos="6367780" algn="l"/>
              </a:tabLst>
            </a:pP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50" b="1" spc="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650" b="1" spc="6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50" b="1" spc="5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50" b="1" spc="6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50" b="1" spc="6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44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50" b="1" spc="5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50" b="1" spc="794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6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50" b="1" spc="15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6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44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75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50" b="1" spc="6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R	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50" b="1" spc="6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60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650" b="1" spc="6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650" b="1" spc="802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6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50" b="1" spc="15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60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44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75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50" b="1" spc="60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R	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1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100" b="1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1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100" b="1" spc="4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P O</a:t>
            </a:r>
            <a:r>
              <a:rPr sz="1100" b="1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1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100" b="1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49983" y="1955038"/>
            <a:ext cx="2712720" cy="3830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Three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Corporate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Sponsored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Workshop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slots</a:t>
            </a:r>
            <a:endParaRPr sz="1000" dirty="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50"/>
              </a:spcBef>
            </a:pPr>
            <a:r>
              <a:rPr sz="1000" spc="5" dirty="0">
                <a:latin typeface="Times New Roman"/>
                <a:cs typeface="Times New Roman"/>
              </a:rPr>
              <a:t>(audio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visual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included)</a:t>
            </a:r>
            <a:endParaRPr sz="1000" dirty="0">
              <a:latin typeface="Times New Roman"/>
              <a:cs typeface="Times New Roman"/>
            </a:endParaRPr>
          </a:p>
          <a:p>
            <a:pPr marL="182880" marR="231140" indent="-170815">
              <a:lnSpc>
                <a:spcPct val="104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Two complimentary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exhibit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booths, with 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priority </a:t>
            </a:r>
            <a:r>
              <a:rPr sz="1000" spc="10" dirty="0">
                <a:latin typeface="Times New Roman"/>
                <a:cs typeface="Times New Roman"/>
              </a:rPr>
              <a:t>to </a:t>
            </a:r>
            <a:r>
              <a:rPr sz="1000" spc="5" dirty="0">
                <a:latin typeface="Times New Roman"/>
                <a:cs typeface="Times New Roman"/>
              </a:rPr>
              <a:t>purchase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exhibition</a:t>
            </a:r>
            <a:r>
              <a:rPr sz="1000" spc="10" dirty="0">
                <a:latin typeface="Times New Roman"/>
                <a:cs typeface="Times New Roman"/>
              </a:rPr>
              <a:t> space and 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choose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booth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location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15" dirty="0">
                <a:latin typeface="Times New Roman"/>
                <a:cs typeface="Times New Roman"/>
              </a:rPr>
              <a:t>(3X3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Sqm</a:t>
            </a:r>
            <a:r>
              <a:rPr sz="1000" spc="-5" dirty="0">
                <a:latin typeface="Times New Roman"/>
                <a:cs typeface="Times New Roman"/>
              </a:rPr>
              <a:t> each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both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size)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Four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complimentary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registrations</a:t>
            </a:r>
            <a:endParaRPr sz="1000" dirty="0">
              <a:latin typeface="Times New Roman"/>
              <a:cs typeface="Times New Roman"/>
            </a:endParaRPr>
          </a:p>
          <a:p>
            <a:pPr marL="182880" marR="5080" indent="-170815">
              <a:lnSpc>
                <a:spcPct val="104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Logo recognition  on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2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website </a:t>
            </a:r>
            <a:r>
              <a:rPr sz="1000" spc="-5" dirty="0">
                <a:latin typeface="Times New Roman"/>
                <a:cs typeface="Times New Roman"/>
              </a:rPr>
              <a:t>front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page </a:t>
            </a:r>
            <a:r>
              <a:rPr sz="1000" spc="5" dirty="0">
                <a:latin typeface="Times New Roman"/>
                <a:cs typeface="Times New Roman"/>
              </a:rPr>
              <a:t>with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link</a:t>
            </a:r>
            <a:r>
              <a:rPr sz="1000" spc="10" dirty="0">
                <a:latin typeface="Times New Roman"/>
                <a:cs typeface="Times New Roman"/>
              </a:rPr>
              <a:t> and  </a:t>
            </a:r>
            <a:r>
              <a:rPr sz="1000" spc="5" dirty="0">
                <a:latin typeface="Times New Roman"/>
                <a:cs typeface="Times New Roman"/>
              </a:rPr>
              <a:t>logo  recognition  on 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sponsorship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page,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logo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recognition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on</a:t>
            </a:r>
            <a:endParaRPr sz="1000" dirty="0">
              <a:latin typeface="Times New Roman"/>
              <a:cs typeface="Times New Roman"/>
            </a:endParaRPr>
          </a:p>
          <a:p>
            <a:pPr marL="182880" marR="121285">
              <a:lnSpc>
                <a:spcPct val="104000"/>
              </a:lnSpc>
              <a:spcBef>
                <a:spcPts val="5"/>
              </a:spcBef>
            </a:pPr>
            <a:r>
              <a:rPr sz="1000" spc="5" dirty="0">
                <a:latin typeface="Times New Roman"/>
                <a:cs typeface="Times New Roman"/>
              </a:rPr>
              <a:t>social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media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all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offline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printing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materials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including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conference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backdrops</a:t>
            </a:r>
            <a:endParaRPr sz="1000" dirty="0">
              <a:latin typeface="Times New Roman"/>
              <a:cs typeface="Times New Roman"/>
            </a:endParaRPr>
          </a:p>
          <a:p>
            <a:pPr marL="182880" marR="209550" indent="-170815">
              <a:lnSpc>
                <a:spcPct val="104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10" dirty="0">
                <a:latin typeface="Times New Roman"/>
                <a:cs typeface="Times New Roman"/>
              </a:rPr>
              <a:t>One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A4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color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advertisement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the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Program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Book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Abstracts</a:t>
            </a:r>
            <a:endParaRPr sz="1000" dirty="0">
              <a:latin typeface="Times New Roman"/>
              <a:cs typeface="Times New Roman"/>
            </a:endParaRPr>
          </a:p>
          <a:p>
            <a:pPr marL="182880" marR="191135" indent="-170815">
              <a:lnSpc>
                <a:spcPct val="104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Three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inserts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provided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by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the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sponsor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in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delegate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bags</a:t>
            </a:r>
            <a:endParaRPr sz="1000" dirty="0">
              <a:latin typeface="Times New Roman"/>
              <a:cs typeface="Times New Roman"/>
            </a:endParaRPr>
          </a:p>
          <a:p>
            <a:pPr marL="182880" marR="34290" indent="-170815">
              <a:lnSpc>
                <a:spcPct val="104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10" dirty="0">
                <a:latin typeface="Times New Roman"/>
                <a:cs typeface="Times New Roman"/>
              </a:rPr>
              <a:t>One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post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Email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message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to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consented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5" dirty="0">
                <a:latin typeface="Times New Roman"/>
                <a:cs typeface="Times New Roman"/>
              </a:rPr>
              <a:t> registrants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up </a:t>
            </a:r>
            <a:r>
              <a:rPr sz="1000" spc="10" dirty="0">
                <a:latin typeface="Times New Roman"/>
                <a:cs typeface="Times New Roman"/>
              </a:rPr>
              <a:t>to </a:t>
            </a:r>
            <a:r>
              <a:rPr sz="1000" spc="20" dirty="0">
                <a:latin typeface="Times New Roman"/>
                <a:cs typeface="Times New Roman"/>
              </a:rPr>
              <a:t>60 </a:t>
            </a:r>
            <a:r>
              <a:rPr sz="1000" spc="-10" dirty="0">
                <a:latin typeface="Times New Roman"/>
                <a:cs typeface="Times New Roman"/>
              </a:rPr>
              <a:t>days</a:t>
            </a:r>
            <a:r>
              <a:rPr sz="1000" spc="-5" dirty="0">
                <a:latin typeface="Times New Roman"/>
                <a:cs typeface="Times New Roman"/>
              </a:rPr>
              <a:t> after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the 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(content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15" dirty="0">
                <a:latin typeface="Times New Roman"/>
                <a:cs typeface="Times New Roman"/>
              </a:rPr>
              <a:t>be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provided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15" dirty="0">
                <a:latin typeface="Times New Roman"/>
                <a:cs typeface="Times New Roman"/>
              </a:rPr>
              <a:t>by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the</a:t>
            </a:r>
            <a:endParaRPr sz="1000" dirty="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50"/>
              </a:spcBef>
            </a:pPr>
            <a:r>
              <a:rPr sz="1000" spc="5" dirty="0">
                <a:latin typeface="Times New Roman"/>
                <a:cs typeface="Times New Roman"/>
              </a:rPr>
              <a:t>sponsor)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25" dirty="0">
                <a:latin typeface="Times New Roman"/>
                <a:cs typeface="Times New Roman"/>
              </a:rPr>
              <a:t>25%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the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cost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two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additional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purchased</a:t>
            </a:r>
          </a:p>
          <a:p>
            <a:pPr marL="182880" indent="-170815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sponsorship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items</a:t>
            </a:r>
          </a:p>
          <a:p>
            <a:pPr marL="182880" indent="-170815">
              <a:lnSpc>
                <a:spcPct val="100000"/>
              </a:lnSpc>
              <a:spcBef>
                <a:spcPts val="4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25" dirty="0">
                <a:latin typeface="Times New Roman"/>
                <a:cs typeface="Times New Roman"/>
              </a:rPr>
              <a:t>20%</a:t>
            </a:r>
            <a:r>
              <a:rPr sz="1000" spc="5" dirty="0">
                <a:latin typeface="Times New Roman"/>
                <a:cs typeface="Times New Roman"/>
              </a:rPr>
              <a:t> Waiver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Sponsorship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any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our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next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year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conferences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29098" y="1929510"/>
            <a:ext cx="2712720" cy="3830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Two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Corporate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Sponsored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Workshop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slot</a:t>
            </a:r>
            <a:endParaRPr sz="100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50"/>
              </a:spcBef>
            </a:pPr>
            <a:r>
              <a:rPr sz="1000" spc="5" dirty="0">
                <a:latin typeface="Times New Roman"/>
                <a:cs typeface="Times New Roman"/>
              </a:rPr>
              <a:t>(audio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visual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included)</a:t>
            </a:r>
            <a:endParaRPr sz="1000">
              <a:latin typeface="Times New Roman"/>
              <a:cs typeface="Times New Roman"/>
            </a:endParaRPr>
          </a:p>
          <a:p>
            <a:pPr marL="182880" marR="666115" indent="-170815">
              <a:lnSpc>
                <a:spcPct val="104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An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opportunity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sponsor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15" dirty="0">
                <a:latin typeface="Times New Roman"/>
                <a:cs typeface="Times New Roman"/>
              </a:rPr>
              <a:t>5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Poster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Presentation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Awards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Two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complimentary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exhibit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booth,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with</a:t>
            </a:r>
            <a:endParaRPr sz="100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45"/>
              </a:spcBef>
            </a:pPr>
            <a:r>
              <a:rPr sz="1000" spc="5" dirty="0">
                <a:latin typeface="Times New Roman"/>
                <a:cs typeface="Times New Roman"/>
              </a:rPr>
              <a:t>priority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purchase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exhibition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space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and</a:t>
            </a:r>
            <a:endParaRPr sz="100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55"/>
              </a:spcBef>
            </a:pPr>
            <a:r>
              <a:rPr sz="1000" dirty="0">
                <a:latin typeface="Times New Roman"/>
                <a:cs typeface="Times New Roman"/>
              </a:rPr>
              <a:t>choose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booth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location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(Booth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size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3X3 </a:t>
            </a:r>
            <a:r>
              <a:rPr sz="1000" spc="10" dirty="0">
                <a:latin typeface="Times New Roman"/>
                <a:cs typeface="Times New Roman"/>
              </a:rPr>
              <a:t>Sqm)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4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Two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complimentary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registrations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Logo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recognition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website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front</a:t>
            </a:r>
            <a:endParaRPr sz="1000">
              <a:latin typeface="Times New Roman"/>
              <a:cs typeface="Times New Roman"/>
            </a:endParaRPr>
          </a:p>
          <a:p>
            <a:pPr marL="182880" marR="5080">
              <a:lnSpc>
                <a:spcPts val="1250"/>
              </a:lnSpc>
              <a:spcBef>
                <a:spcPts val="45"/>
              </a:spcBef>
            </a:pPr>
            <a:r>
              <a:rPr sz="1000" spc="10" dirty="0">
                <a:latin typeface="Times New Roman"/>
                <a:cs typeface="Times New Roman"/>
              </a:rPr>
              <a:t>page </a:t>
            </a:r>
            <a:r>
              <a:rPr sz="1000" spc="5" dirty="0">
                <a:latin typeface="Times New Roman"/>
                <a:cs typeface="Times New Roman"/>
              </a:rPr>
              <a:t>with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link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and  logo  recognition  on 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5" dirty="0">
                <a:latin typeface="Times New Roman"/>
                <a:cs typeface="Times New Roman"/>
              </a:rPr>
              <a:t> sponsorship page, logo recognition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on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social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media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all </a:t>
            </a:r>
            <a:r>
              <a:rPr sz="1000" dirty="0">
                <a:latin typeface="Times New Roman"/>
                <a:cs typeface="Times New Roman"/>
              </a:rPr>
              <a:t>offline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printing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materials</a:t>
            </a:r>
            <a:endParaRPr sz="1000">
              <a:latin typeface="Times New Roman"/>
              <a:cs typeface="Times New Roman"/>
            </a:endParaRPr>
          </a:p>
          <a:p>
            <a:pPr marL="182880">
              <a:lnSpc>
                <a:spcPts val="1195"/>
              </a:lnSpc>
            </a:pPr>
            <a:r>
              <a:rPr sz="1000" spc="5" dirty="0">
                <a:latin typeface="Times New Roman"/>
                <a:cs typeface="Times New Roman"/>
              </a:rPr>
              <a:t>including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conference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backdrops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10" dirty="0">
                <a:latin typeface="Times New Roman"/>
                <a:cs typeface="Times New Roman"/>
              </a:rPr>
              <a:t>One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A4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color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advertisement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the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endParaRPr sz="1000">
              <a:latin typeface="Times New Roman"/>
              <a:cs typeface="Times New Roman"/>
            </a:endParaRPr>
          </a:p>
          <a:p>
            <a:pPr marL="182880" marR="7620">
              <a:lnSpc>
                <a:spcPct val="104000"/>
              </a:lnSpc>
            </a:pPr>
            <a:r>
              <a:rPr sz="1000" spc="5" dirty="0">
                <a:latin typeface="Times New Roman"/>
                <a:cs typeface="Times New Roman"/>
              </a:rPr>
              <a:t>Program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Book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Abstracts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(excluding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cover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pages)</a:t>
            </a:r>
            <a:endParaRPr sz="1000">
              <a:latin typeface="Times New Roman"/>
              <a:cs typeface="Times New Roman"/>
            </a:endParaRPr>
          </a:p>
          <a:p>
            <a:pPr marL="182880" marR="258445" indent="-170815">
              <a:lnSpc>
                <a:spcPct val="104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Two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inserts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provided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by</a:t>
            </a:r>
            <a:r>
              <a:rPr sz="1000" spc="5" dirty="0">
                <a:latin typeface="Times New Roman"/>
                <a:cs typeface="Times New Roman"/>
              </a:rPr>
              <a:t> the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sponsor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in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delegate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bags</a:t>
            </a:r>
            <a:endParaRPr sz="1000">
              <a:latin typeface="Times New Roman"/>
              <a:cs typeface="Times New Roman"/>
            </a:endParaRPr>
          </a:p>
          <a:p>
            <a:pPr marL="182880" marR="34290" indent="-170815">
              <a:lnSpc>
                <a:spcPct val="104000"/>
              </a:lnSpc>
              <a:spcBef>
                <a:spcPts val="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10" dirty="0">
                <a:latin typeface="Times New Roman"/>
                <a:cs typeface="Times New Roman"/>
              </a:rPr>
              <a:t>One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post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Email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message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to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consented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5" dirty="0">
                <a:latin typeface="Times New Roman"/>
                <a:cs typeface="Times New Roman"/>
              </a:rPr>
              <a:t> registrants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up </a:t>
            </a:r>
            <a:r>
              <a:rPr sz="1000" spc="10" dirty="0">
                <a:latin typeface="Times New Roman"/>
                <a:cs typeface="Times New Roman"/>
              </a:rPr>
              <a:t>to </a:t>
            </a:r>
            <a:r>
              <a:rPr sz="1000" spc="20" dirty="0">
                <a:latin typeface="Times New Roman"/>
                <a:cs typeface="Times New Roman"/>
              </a:rPr>
              <a:t>40 </a:t>
            </a:r>
            <a:r>
              <a:rPr sz="1000" spc="-10" dirty="0">
                <a:latin typeface="Times New Roman"/>
                <a:cs typeface="Times New Roman"/>
              </a:rPr>
              <a:t>days</a:t>
            </a:r>
            <a:r>
              <a:rPr sz="1000" spc="-5" dirty="0">
                <a:latin typeface="Times New Roman"/>
                <a:cs typeface="Times New Roman"/>
              </a:rPr>
              <a:t> after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the 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(content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to </a:t>
            </a:r>
            <a:r>
              <a:rPr sz="1000" spc="20" dirty="0">
                <a:latin typeface="Times New Roman"/>
                <a:cs typeface="Times New Roman"/>
              </a:rPr>
              <a:t>be </a:t>
            </a:r>
            <a:r>
              <a:rPr sz="1000" dirty="0">
                <a:latin typeface="Times New Roman"/>
                <a:cs typeface="Times New Roman"/>
              </a:rPr>
              <a:t>provided</a:t>
            </a:r>
            <a:r>
              <a:rPr sz="1000" spc="250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by </a:t>
            </a:r>
            <a:r>
              <a:rPr sz="1000" spc="5" dirty="0">
                <a:latin typeface="Times New Roman"/>
                <a:cs typeface="Times New Roman"/>
              </a:rPr>
              <a:t>the 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sponsor)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20" dirty="0">
                <a:latin typeface="Times New Roman"/>
                <a:cs typeface="Times New Roman"/>
              </a:rPr>
              <a:t>20%</a:t>
            </a:r>
            <a:r>
              <a:rPr sz="1000" spc="5" dirty="0">
                <a:latin typeface="Times New Roman"/>
                <a:cs typeface="Times New Roman"/>
              </a:rPr>
              <a:t> Waiver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Sponsorship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any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our</a:t>
            </a:r>
            <a:endParaRPr sz="100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50"/>
              </a:spcBef>
            </a:pPr>
            <a:r>
              <a:rPr sz="1000" spc="-5" dirty="0">
                <a:latin typeface="Times New Roman"/>
                <a:cs typeface="Times New Roman"/>
              </a:rPr>
              <a:t>next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year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conferences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37169" y="1941067"/>
            <a:ext cx="2712720" cy="28784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82880" indent="-170815" algn="just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Two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complimentary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registrations</a:t>
            </a:r>
            <a:endParaRPr sz="1000">
              <a:latin typeface="Times New Roman"/>
              <a:cs typeface="Times New Roman"/>
            </a:endParaRPr>
          </a:p>
          <a:p>
            <a:pPr marL="182880" indent="-170815" algn="just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An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opportunity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to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sponsor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15" dirty="0">
                <a:latin typeface="Times New Roman"/>
                <a:cs typeface="Times New Roman"/>
              </a:rPr>
              <a:t>3 </a:t>
            </a:r>
            <a:r>
              <a:rPr sz="1000" spc="5" dirty="0">
                <a:latin typeface="Times New Roman"/>
                <a:cs typeface="Times New Roman"/>
              </a:rPr>
              <a:t>Poster</a:t>
            </a:r>
            <a:endParaRPr sz="1000">
              <a:latin typeface="Times New Roman"/>
              <a:cs typeface="Times New Roman"/>
            </a:endParaRPr>
          </a:p>
          <a:p>
            <a:pPr marL="182880" algn="just">
              <a:lnSpc>
                <a:spcPct val="100000"/>
              </a:lnSpc>
              <a:spcBef>
                <a:spcPts val="50"/>
              </a:spcBef>
            </a:pPr>
            <a:r>
              <a:rPr sz="1000" spc="5" dirty="0">
                <a:latin typeface="Times New Roman"/>
                <a:cs typeface="Times New Roman"/>
              </a:rPr>
              <a:t>Presentation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Awards.</a:t>
            </a:r>
            <a:endParaRPr sz="1000">
              <a:latin typeface="Times New Roman"/>
              <a:cs typeface="Times New Roman"/>
            </a:endParaRPr>
          </a:p>
          <a:p>
            <a:pPr marL="182880" marR="34290" indent="-170815" algn="just">
              <a:lnSpc>
                <a:spcPct val="104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10" dirty="0">
                <a:latin typeface="Times New Roman"/>
                <a:cs typeface="Times New Roman"/>
              </a:rPr>
              <a:t>One complimentary </a:t>
            </a:r>
            <a:r>
              <a:rPr sz="1000" spc="5" dirty="0">
                <a:latin typeface="Times New Roman"/>
                <a:cs typeface="Times New Roman"/>
              </a:rPr>
              <a:t>exhibit </a:t>
            </a:r>
            <a:r>
              <a:rPr sz="1000" spc="10" dirty="0">
                <a:latin typeface="Times New Roman"/>
                <a:cs typeface="Times New Roman"/>
              </a:rPr>
              <a:t>booth </a:t>
            </a:r>
            <a:r>
              <a:rPr sz="1000" spc="5" dirty="0">
                <a:latin typeface="Times New Roman"/>
                <a:cs typeface="Times New Roman"/>
              </a:rPr>
              <a:t>with priority </a:t>
            </a:r>
            <a:r>
              <a:rPr sz="1000" spc="10" dirty="0">
                <a:latin typeface="Times New Roman"/>
                <a:cs typeface="Times New Roman"/>
              </a:rPr>
              <a:t> to </a:t>
            </a:r>
            <a:r>
              <a:rPr sz="1000" spc="5" dirty="0">
                <a:latin typeface="Times New Roman"/>
                <a:cs typeface="Times New Roman"/>
              </a:rPr>
              <a:t>purchase exhibition </a:t>
            </a:r>
            <a:r>
              <a:rPr sz="1000" spc="10" dirty="0">
                <a:latin typeface="Times New Roman"/>
                <a:cs typeface="Times New Roman"/>
              </a:rPr>
              <a:t>space and </a:t>
            </a:r>
            <a:r>
              <a:rPr sz="1000" dirty="0">
                <a:latin typeface="Times New Roman"/>
                <a:cs typeface="Times New Roman"/>
              </a:rPr>
              <a:t>choose </a:t>
            </a:r>
            <a:r>
              <a:rPr sz="1000" spc="10" dirty="0">
                <a:latin typeface="Times New Roman"/>
                <a:cs typeface="Times New Roman"/>
              </a:rPr>
              <a:t>booth 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location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(Booth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size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3X3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Sqm)</a:t>
            </a:r>
            <a:endParaRPr sz="1000">
              <a:latin typeface="Times New Roman"/>
              <a:cs typeface="Times New Roman"/>
            </a:endParaRPr>
          </a:p>
          <a:p>
            <a:pPr marL="182880" marR="5080" indent="-170815">
              <a:lnSpc>
                <a:spcPct val="104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Logo recognition  on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2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website </a:t>
            </a:r>
            <a:r>
              <a:rPr sz="1000" spc="-5" dirty="0">
                <a:latin typeface="Times New Roman"/>
                <a:cs typeface="Times New Roman"/>
              </a:rPr>
              <a:t>front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page </a:t>
            </a:r>
            <a:r>
              <a:rPr sz="1000" spc="5" dirty="0">
                <a:latin typeface="Times New Roman"/>
                <a:cs typeface="Times New Roman"/>
              </a:rPr>
              <a:t>with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link</a:t>
            </a:r>
            <a:r>
              <a:rPr sz="1000" spc="10" dirty="0">
                <a:latin typeface="Times New Roman"/>
                <a:cs typeface="Times New Roman"/>
              </a:rPr>
              <a:t> and  </a:t>
            </a:r>
            <a:r>
              <a:rPr sz="1000" spc="5" dirty="0">
                <a:latin typeface="Times New Roman"/>
                <a:cs typeface="Times New Roman"/>
              </a:rPr>
              <a:t>logo  recognition  on 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5" dirty="0">
                <a:latin typeface="Times New Roman"/>
                <a:cs typeface="Times New Roman"/>
              </a:rPr>
              <a:t> sponsorship page, logo recognition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on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social </a:t>
            </a:r>
            <a:r>
              <a:rPr sz="1000" spc="-5" dirty="0">
                <a:latin typeface="Times New Roman"/>
                <a:cs typeface="Times New Roman"/>
              </a:rPr>
              <a:t>media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and all </a:t>
            </a:r>
            <a:r>
              <a:rPr sz="1000" dirty="0">
                <a:latin typeface="Times New Roman"/>
                <a:cs typeface="Times New Roman"/>
              </a:rPr>
              <a:t>offline</a:t>
            </a:r>
            <a:r>
              <a:rPr sz="1000" spc="5" dirty="0">
                <a:latin typeface="Times New Roman"/>
                <a:cs typeface="Times New Roman"/>
              </a:rPr>
              <a:t> printing </a:t>
            </a:r>
            <a:r>
              <a:rPr sz="1000" dirty="0">
                <a:latin typeface="Times New Roman"/>
                <a:cs typeface="Times New Roman"/>
              </a:rPr>
              <a:t>materials </a:t>
            </a:r>
            <a:r>
              <a:rPr sz="1000" spc="5" dirty="0">
                <a:latin typeface="Times New Roman"/>
                <a:cs typeface="Times New Roman"/>
              </a:rPr>
              <a:t> including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conference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backdrops</a:t>
            </a:r>
            <a:endParaRPr sz="1000">
              <a:latin typeface="Times New Roman"/>
              <a:cs typeface="Times New Roman"/>
            </a:endParaRPr>
          </a:p>
          <a:p>
            <a:pPr marL="182880" marR="7620" indent="-170815">
              <a:lnSpc>
                <a:spcPct val="104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10" dirty="0">
                <a:latin typeface="Times New Roman"/>
                <a:cs typeface="Times New Roman"/>
              </a:rPr>
              <a:t>One </a:t>
            </a:r>
            <a:r>
              <a:rPr sz="1000" spc="5" dirty="0">
                <a:latin typeface="Times New Roman"/>
                <a:cs typeface="Times New Roman"/>
              </a:rPr>
              <a:t>A4 </a:t>
            </a:r>
            <a:r>
              <a:rPr sz="1000" dirty="0">
                <a:latin typeface="Times New Roman"/>
                <a:cs typeface="Times New Roman"/>
              </a:rPr>
              <a:t>color</a:t>
            </a:r>
            <a:r>
              <a:rPr sz="1000" spc="5" dirty="0">
                <a:latin typeface="Times New Roman"/>
                <a:cs typeface="Times New Roman"/>
              </a:rPr>
              <a:t> advertisement</a:t>
            </a:r>
            <a:r>
              <a:rPr sz="1000" spc="10" dirty="0">
                <a:latin typeface="Times New Roman"/>
                <a:cs typeface="Times New Roman"/>
              </a:rPr>
              <a:t> in </a:t>
            </a:r>
            <a:r>
              <a:rPr sz="1000" spc="5" dirty="0">
                <a:latin typeface="Times New Roman"/>
                <a:cs typeface="Times New Roman"/>
              </a:rPr>
              <a:t>the </a:t>
            </a:r>
            <a:r>
              <a:rPr sz="1000" dirty="0">
                <a:latin typeface="Times New Roman"/>
                <a:cs typeface="Times New Roman"/>
              </a:rPr>
              <a:t>congress </a:t>
            </a:r>
            <a:r>
              <a:rPr sz="1000" spc="5" dirty="0">
                <a:latin typeface="Times New Roman"/>
                <a:cs typeface="Times New Roman"/>
              </a:rPr>
              <a:t> Program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Book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Abstracts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(excluding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cover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pages)</a:t>
            </a:r>
            <a:endParaRPr sz="1000">
              <a:latin typeface="Times New Roman"/>
              <a:cs typeface="Times New Roman"/>
            </a:endParaRPr>
          </a:p>
          <a:p>
            <a:pPr marL="182880" marR="331470" indent="-170815">
              <a:lnSpc>
                <a:spcPct val="104000"/>
              </a:lnSpc>
              <a:spcBef>
                <a:spcPts val="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10" dirty="0">
                <a:latin typeface="Times New Roman"/>
                <a:cs typeface="Times New Roman"/>
              </a:rPr>
              <a:t>One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insert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provided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by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the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sponsor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in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congress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delegate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bags</a:t>
            </a:r>
            <a:endParaRPr sz="1000">
              <a:latin typeface="Times New Roman"/>
              <a:cs typeface="Times New Roman"/>
            </a:endParaRPr>
          </a:p>
          <a:p>
            <a:pPr marL="182880" marR="236220" indent="-170815">
              <a:lnSpc>
                <a:spcPct val="104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25" dirty="0">
                <a:latin typeface="Times New Roman"/>
                <a:cs typeface="Times New Roman"/>
              </a:rPr>
              <a:t>10%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Waiver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Sponsorship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any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our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next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year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conferences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217" y="728472"/>
            <a:ext cx="8952230" cy="5379720"/>
          </a:xfrm>
          <a:custGeom>
            <a:avLst/>
            <a:gdLst/>
            <a:ahLst/>
            <a:cxnLst/>
            <a:rect l="l" t="t" r="r" b="b"/>
            <a:pathLst>
              <a:path w="8952230" h="5379720">
                <a:moveTo>
                  <a:pt x="0" y="5379720"/>
                </a:moveTo>
                <a:lnTo>
                  <a:pt x="8951976" y="5379720"/>
                </a:lnTo>
                <a:lnTo>
                  <a:pt x="8951976" y="0"/>
                </a:lnTo>
                <a:lnTo>
                  <a:pt x="0" y="0"/>
                </a:lnTo>
                <a:lnTo>
                  <a:pt x="0" y="5379720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847" y="926591"/>
            <a:ext cx="7205980" cy="368935"/>
            <a:chOff x="1069847" y="926591"/>
            <a:chExt cx="7205980" cy="368935"/>
          </a:xfrm>
        </p:grpSpPr>
        <p:sp>
          <p:nvSpPr>
            <p:cNvPr id="5" name="object 5"/>
            <p:cNvSpPr/>
            <p:nvPr/>
          </p:nvSpPr>
          <p:spPr>
            <a:xfrm>
              <a:off x="1069847" y="926591"/>
              <a:ext cx="1899285" cy="363220"/>
            </a:xfrm>
            <a:custGeom>
              <a:avLst/>
              <a:gdLst/>
              <a:ahLst/>
              <a:cxnLst/>
              <a:rect l="l" t="t" r="r" b="b"/>
              <a:pathLst>
                <a:path w="1899285" h="363219">
                  <a:moveTo>
                    <a:pt x="1717548" y="0"/>
                  </a:moveTo>
                  <a:lnTo>
                    <a:pt x="181356" y="0"/>
                  </a:lnTo>
                  <a:lnTo>
                    <a:pt x="133142" y="6475"/>
                  </a:lnTo>
                  <a:lnTo>
                    <a:pt x="89820" y="24750"/>
                  </a:lnTo>
                  <a:lnTo>
                    <a:pt x="53116" y="53101"/>
                  </a:lnTo>
                  <a:lnTo>
                    <a:pt x="24759" y="89803"/>
                  </a:lnTo>
                  <a:lnTo>
                    <a:pt x="6477" y="133129"/>
                  </a:lnTo>
                  <a:lnTo>
                    <a:pt x="0" y="181356"/>
                  </a:lnTo>
                  <a:lnTo>
                    <a:pt x="0" y="362712"/>
                  </a:lnTo>
                  <a:lnTo>
                    <a:pt x="1898903" y="362712"/>
                  </a:lnTo>
                  <a:lnTo>
                    <a:pt x="1898903" y="181356"/>
                  </a:lnTo>
                  <a:lnTo>
                    <a:pt x="1892428" y="133129"/>
                  </a:lnTo>
                  <a:lnTo>
                    <a:pt x="1874153" y="89803"/>
                  </a:lnTo>
                  <a:lnTo>
                    <a:pt x="1845802" y="53101"/>
                  </a:lnTo>
                  <a:lnTo>
                    <a:pt x="1809100" y="24750"/>
                  </a:lnTo>
                  <a:lnTo>
                    <a:pt x="1765774" y="6475"/>
                  </a:lnTo>
                  <a:lnTo>
                    <a:pt x="171754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847" y="1289303"/>
              <a:ext cx="7205980" cy="0"/>
            </a:xfrm>
            <a:custGeom>
              <a:avLst/>
              <a:gdLst/>
              <a:ahLst/>
              <a:cxnLst/>
              <a:rect l="l" t="t" r="r" b="b"/>
              <a:pathLst>
                <a:path w="7205980">
                  <a:moveTo>
                    <a:pt x="0" y="0"/>
                  </a:moveTo>
                  <a:lnTo>
                    <a:pt x="7205980" y="0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48892" y="998347"/>
            <a:ext cx="5118735" cy="15551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6129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X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5" dirty="0">
                <a:latin typeface="Times New Roman"/>
                <a:cs typeface="Times New Roman"/>
              </a:rPr>
              <a:t>One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complimentary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registrations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5" dirty="0">
                <a:latin typeface="Times New Roman"/>
                <a:cs typeface="Times New Roman"/>
              </a:rPr>
              <a:t>One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exhibit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booth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(Booth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size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3X3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Sqm)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10" dirty="0">
                <a:latin typeface="Times New Roman"/>
                <a:cs typeface="Times New Roman"/>
              </a:rPr>
              <a:t> recognition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website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including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 </a:t>
            </a:r>
            <a:r>
              <a:rPr sz="1200" spc="-20" dirty="0">
                <a:latin typeface="Times New Roman"/>
                <a:cs typeface="Times New Roman"/>
              </a:rPr>
              <a:t>offline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&amp;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online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platforms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5" dirty="0">
                <a:latin typeface="Times New Roman"/>
                <a:cs typeface="Times New Roman"/>
              </a:rPr>
              <a:t>One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speaking/workshop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slot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3515" algn="l"/>
              </a:tabLst>
            </a:pPr>
            <a:r>
              <a:rPr sz="1200" spc="-15" dirty="0">
                <a:latin typeface="Times New Roman"/>
                <a:cs typeface="Times New Roman"/>
              </a:rPr>
              <a:t>One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insert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sponsor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delegate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bags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10%</a:t>
            </a:r>
            <a:r>
              <a:rPr sz="1200" spc="-35" dirty="0">
                <a:latin typeface="Times New Roman"/>
                <a:cs typeface="Times New Roman"/>
              </a:rPr>
              <a:t> Waiver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Sponsorship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 any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our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next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year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63752" y="2843783"/>
            <a:ext cx="7212330" cy="372110"/>
            <a:chOff x="1063752" y="2843783"/>
            <a:chExt cx="7212330" cy="372110"/>
          </a:xfrm>
        </p:grpSpPr>
        <p:sp>
          <p:nvSpPr>
            <p:cNvPr id="9" name="object 9"/>
            <p:cNvSpPr/>
            <p:nvPr/>
          </p:nvSpPr>
          <p:spPr>
            <a:xfrm>
              <a:off x="1069848" y="2849879"/>
              <a:ext cx="2764790" cy="360045"/>
            </a:xfrm>
            <a:custGeom>
              <a:avLst/>
              <a:gdLst/>
              <a:ahLst/>
              <a:cxnLst/>
              <a:rect l="l" t="t" r="r" b="b"/>
              <a:pathLst>
                <a:path w="2764790" h="360044">
                  <a:moveTo>
                    <a:pt x="2584704" y="0"/>
                  </a:moveTo>
                  <a:lnTo>
                    <a:pt x="179832" y="0"/>
                  </a:lnTo>
                  <a:lnTo>
                    <a:pt x="132027" y="6424"/>
                  </a:lnTo>
                  <a:lnTo>
                    <a:pt x="89069" y="24553"/>
                  </a:lnTo>
                  <a:lnTo>
                    <a:pt x="52673" y="52673"/>
                  </a:lnTo>
                  <a:lnTo>
                    <a:pt x="24553" y="89069"/>
                  </a:lnTo>
                  <a:lnTo>
                    <a:pt x="6424" y="132027"/>
                  </a:lnTo>
                  <a:lnTo>
                    <a:pt x="0" y="179832"/>
                  </a:lnTo>
                  <a:lnTo>
                    <a:pt x="0" y="359664"/>
                  </a:lnTo>
                  <a:lnTo>
                    <a:pt x="2764536" y="359664"/>
                  </a:lnTo>
                  <a:lnTo>
                    <a:pt x="2764536" y="179832"/>
                  </a:lnTo>
                  <a:lnTo>
                    <a:pt x="2758111" y="132027"/>
                  </a:lnTo>
                  <a:lnTo>
                    <a:pt x="2739982" y="89069"/>
                  </a:lnTo>
                  <a:lnTo>
                    <a:pt x="2711862" y="52673"/>
                  </a:lnTo>
                  <a:lnTo>
                    <a:pt x="2675466" y="24553"/>
                  </a:lnTo>
                  <a:lnTo>
                    <a:pt x="2632508" y="6424"/>
                  </a:lnTo>
                  <a:lnTo>
                    <a:pt x="258470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9848" y="2849879"/>
              <a:ext cx="7205980" cy="360045"/>
            </a:xfrm>
            <a:custGeom>
              <a:avLst/>
              <a:gdLst/>
              <a:ahLst/>
              <a:cxnLst/>
              <a:rect l="l" t="t" r="r" b="b"/>
              <a:pathLst>
                <a:path w="7205980" h="360044">
                  <a:moveTo>
                    <a:pt x="179832" y="0"/>
                  </a:moveTo>
                  <a:lnTo>
                    <a:pt x="2584704" y="0"/>
                  </a:lnTo>
                  <a:lnTo>
                    <a:pt x="2632508" y="6424"/>
                  </a:lnTo>
                  <a:lnTo>
                    <a:pt x="2675466" y="24553"/>
                  </a:lnTo>
                  <a:lnTo>
                    <a:pt x="2711862" y="52673"/>
                  </a:lnTo>
                  <a:lnTo>
                    <a:pt x="2739982" y="89069"/>
                  </a:lnTo>
                  <a:lnTo>
                    <a:pt x="2758111" y="132027"/>
                  </a:lnTo>
                  <a:lnTo>
                    <a:pt x="2764536" y="179832"/>
                  </a:lnTo>
                  <a:lnTo>
                    <a:pt x="2764536" y="359664"/>
                  </a:lnTo>
                  <a:lnTo>
                    <a:pt x="0" y="359664"/>
                  </a:lnTo>
                  <a:lnTo>
                    <a:pt x="0" y="179832"/>
                  </a:ln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2" y="0"/>
                  </a:lnTo>
                  <a:close/>
                </a:path>
                <a:path w="7205980" h="360044">
                  <a:moveTo>
                    <a:pt x="0" y="359664"/>
                  </a:moveTo>
                  <a:lnTo>
                    <a:pt x="7205980" y="359664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32128" y="2919730"/>
            <a:ext cx="7193280" cy="1190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90"/>
              </a:spcBef>
              <a:tabLst>
                <a:tab pos="1398270" algn="l"/>
              </a:tabLst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155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45" dirty="0">
                <a:latin typeface="Times New Roman"/>
                <a:cs typeface="Times New Roman"/>
              </a:rPr>
              <a:t>Want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see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company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logo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every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attendee?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lanyard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sponsorship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you.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Lanyards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(also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known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Times New Roman"/>
                <a:cs typeface="Times New Roman"/>
              </a:rPr>
              <a:t>neck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cords)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hold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each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name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badge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constantly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visible.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Benefits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include: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One-color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logo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lanyard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distributed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all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meeting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attendees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1063752" y="4392167"/>
            <a:ext cx="7212330" cy="375285"/>
            <a:chOff x="1063752" y="4392167"/>
            <a:chExt cx="7212330" cy="375285"/>
          </a:xfrm>
        </p:grpSpPr>
        <p:sp>
          <p:nvSpPr>
            <p:cNvPr id="13" name="object 13"/>
            <p:cNvSpPr/>
            <p:nvPr/>
          </p:nvSpPr>
          <p:spPr>
            <a:xfrm>
              <a:off x="1069848" y="4398263"/>
              <a:ext cx="3615054" cy="363220"/>
            </a:xfrm>
            <a:custGeom>
              <a:avLst/>
              <a:gdLst/>
              <a:ahLst/>
              <a:cxnLst/>
              <a:rect l="l" t="t" r="r" b="b"/>
              <a:pathLst>
                <a:path w="3615054" h="363220">
                  <a:moveTo>
                    <a:pt x="3433572" y="0"/>
                  </a:moveTo>
                  <a:lnTo>
                    <a:pt x="181356" y="0"/>
                  </a:lnTo>
                  <a:lnTo>
                    <a:pt x="133142" y="6475"/>
                  </a:lnTo>
                  <a:lnTo>
                    <a:pt x="89820" y="24750"/>
                  </a:lnTo>
                  <a:lnTo>
                    <a:pt x="53116" y="53101"/>
                  </a:lnTo>
                  <a:lnTo>
                    <a:pt x="24759" y="89803"/>
                  </a:lnTo>
                  <a:lnTo>
                    <a:pt x="6477" y="133129"/>
                  </a:lnTo>
                  <a:lnTo>
                    <a:pt x="0" y="181356"/>
                  </a:lnTo>
                  <a:lnTo>
                    <a:pt x="0" y="362712"/>
                  </a:lnTo>
                  <a:lnTo>
                    <a:pt x="3614928" y="362712"/>
                  </a:lnTo>
                  <a:lnTo>
                    <a:pt x="3614928" y="181356"/>
                  </a:lnTo>
                  <a:lnTo>
                    <a:pt x="3608452" y="133129"/>
                  </a:lnTo>
                  <a:lnTo>
                    <a:pt x="3590177" y="89803"/>
                  </a:lnTo>
                  <a:lnTo>
                    <a:pt x="3561826" y="53101"/>
                  </a:lnTo>
                  <a:lnTo>
                    <a:pt x="3525124" y="24750"/>
                  </a:lnTo>
                  <a:lnTo>
                    <a:pt x="3481798" y="6475"/>
                  </a:lnTo>
                  <a:lnTo>
                    <a:pt x="3433572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9848" y="4398263"/>
              <a:ext cx="7205980" cy="363220"/>
            </a:xfrm>
            <a:custGeom>
              <a:avLst/>
              <a:gdLst/>
              <a:ahLst/>
              <a:cxnLst/>
              <a:rect l="l" t="t" r="r" b="b"/>
              <a:pathLst>
                <a:path w="7205980" h="363220">
                  <a:moveTo>
                    <a:pt x="181356" y="0"/>
                  </a:moveTo>
                  <a:lnTo>
                    <a:pt x="3433572" y="0"/>
                  </a:lnTo>
                  <a:lnTo>
                    <a:pt x="3481798" y="6475"/>
                  </a:lnTo>
                  <a:lnTo>
                    <a:pt x="3525124" y="24750"/>
                  </a:lnTo>
                  <a:lnTo>
                    <a:pt x="3561826" y="53101"/>
                  </a:lnTo>
                  <a:lnTo>
                    <a:pt x="3590177" y="89803"/>
                  </a:lnTo>
                  <a:lnTo>
                    <a:pt x="3608452" y="133129"/>
                  </a:lnTo>
                  <a:lnTo>
                    <a:pt x="3614928" y="181356"/>
                  </a:lnTo>
                  <a:lnTo>
                    <a:pt x="3614928" y="362712"/>
                  </a:lnTo>
                  <a:lnTo>
                    <a:pt x="0" y="362712"/>
                  </a:lnTo>
                  <a:lnTo>
                    <a:pt x="0" y="181356"/>
                  </a:lnTo>
                  <a:lnTo>
                    <a:pt x="6477" y="133129"/>
                  </a:lnTo>
                  <a:lnTo>
                    <a:pt x="24759" y="89803"/>
                  </a:lnTo>
                  <a:lnTo>
                    <a:pt x="53116" y="53101"/>
                  </a:lnTo>
                  <a:lnTo>
                    <a:pt x="89820" y="24750"/>
                  </a:lnTo>
                  <a:lnTo>
                    <a:pt x="133142" y="6475"/>
                  </a:lnTo>
                  <a:lnTo>
                    <a:pt x="181356" y="0"/>
                  </a:lnTo>
                  <a:close/>
                </a:path>
                <a:path w="7205980" h="363220">
                  <a:moveTo>
                    <a:pt x="0" y="362712"/>
                  </a:moveTo>
                  <a:lnTo>
                    <a:pt x="7205980" y="362712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97686" y="4471542"/>
            <a:ext cx="302450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376045" algn="l"/>
              </a:tabLst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	B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6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32128" y="4950079"/>
            <a:ext cx="379920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200" spc="-5" dirty="0">
                <a:latin typeface="Times New Roman"/>
                <a:cs typeface="Times New Roman"/>
              </a:rPr>
              <a:t>One-color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logo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bags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5" dirty="0">
                <a:latin typeface="Times New Roman"/>
                <a:cs typeface="Times New Roman"/>
              </a:rPr>
              <a:t>One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complimentary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meeting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registrations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all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three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days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692893" y="728472"/>
            <a:ext cx="1758950" cy="5379720"/>
          </a:xfrm>
          <a:custGeom>
            <a:avLst/>
            <a:gdLst/>
            <a:ahLst/>
            <a:cxnLst/>
            <a:rect l="l" t="t" r="r" b="b"/>
            <a:pathLst>
              <a:path w="1758950" h="5379720">
                <a:moveTo>
                  <a:pt x="1758696" y="0"/>
                </a:moveTo>
                <a:lnTo>
                  <a:pt x="0" y="0"/>
                </a:lnTo>
                <a:lnTo>
                  <a:pt x="0" y="5379720"/>
                </a:lnTo>
                <a:lnTo>
                  <a:pt x="1758696" y="5379720"/>
                </a:lnTo>
                <a:lnTo>
                  <a:pt x="1758696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019801" y="5652939"/>
            <a:ext cx="3599992" cy="45525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lang="en-IN" sz="1400" i="1" spc="-5" dirty="0">
                <a:solidFill>
                  <a:srgbClr val="CC9900"/>
                </a:solidFill>
                <a:latin typeface="Times New Roman"/>
                <a:cs typeface="Times New Roman"/>
              </a:rPr>
              <a:t>ophthameets@meetingsnexpo.com</a:t>
            </a:r>
            <a:endParaRPr lang="en-IN" sz="1400" dirty="0">
              <a:latin typeface="Times New Roman"/>
              <a:cs typeface="Times New Roman"/>
            </a:endParaRPr>
          </a:p>
          <a:p>
            <a:pPr marL="12700">
              <a:spcBef>
                <a:spcPts val="90"/>
              </a:spcBef>
            </a:pPr>
            <a:endParaRPr sz="1400" dirty="0">
              <a:solidFill>
                <a:schemeClr val="accent6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701535" y="926591"/>
            <a:ext cx="278923" cy="502922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ctr">
              <a:lnSpc>
                <a:spcPts val="1855"/>
              </a:lnSpc>
            </a:pPr>
            <a:r>
              <a:rPr lang="en-US" sz="3200" b="1" spc="5" dirty="0" err="1">
                <a:solidFill>
                  <a:srgbClr val="FFFFFF"/>
                </a:solidFill>
                <a:latin typeface="Times New Roman"/>
                <a:cs typeface="Times New Roman"/>
              </a:rPr>
              <a:t>Opthalmology</a:t>
            </a:r>
            <a:r>
              <a:rPr lang="en-US" sz="3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2024</a:t>
            </a:r>
            <a:endParaRPr lang="en-US" sz="3200" b="1" spc="5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0663" y="728472"/>
            <a:ext cx="8952230" cy="5379720"/>
          </a:xfrm>
          <a:custGeom>
            <a:avLst/>
            <a:gdLst/>
            <a:ahLst/>
            <a:cxnLst/>
            <a:rect l="l" t="t" r="r" b="b"/>
            <a:pathLst>
              <a:path w="8952230" h="5379720">
                <a:moveTo>
                  <a:pt x="0" y="5379720"/>
                </a:moveTo>
                <a:lnTo>
                  <a:pt x="8951976" y="5379720"/>
                </a:lnTo>
                <a:lnTo>
                  <a:pt x="8951976" y="0"/>
                </a:lnTo>
                <a:lnTo>
                  <a:pt x="0" y="0"/>
                </a:lnTo>
                <a:lnTo>
                  <a:pt x="0" y="5379720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847" y="926591"/>
            <a:ext cx="7205980" cy="368935"/>
            <a:chOff x="1069847" y="926591"/>
            <a:chExt cx="7205980" cy="368935"/>
          </a:xfrm>
        </p:grpSpPr>
        <p:sp>
          <p:nvSpPr>
            <p:cNvPr id="5" name="object 5"/>
            <p:cNvSpPr/>
            <p:nvPr/>
          </p:nvSpPr>
          <p:spPr>
            <a:xfrm>
              <a:off x="1069847" y="926591"/>
              <a:ext cx="3953510" cy="363220"/>
            </a:xfrm>
            <a:custGeom>
              <a:avLst/>
              <a:gdLst/>
              <a:ahLst/>
              <a:cxnLst/>
              <a:rect l="l" t="t" r="r" b="b"/>
              <a:pathLst>
                <a:path w="3953510" h="363219">
                  <a:moveTo>
                    <a:pt x="3771900" y="0"/>
                  </a:moveTo>
                  <a:lnTo>
                    <a:pt x="181356" y="0"/>
                  </a:lnTo>
                  <a:lnTo>
                    <a:pt x="133142" y="6475"/>
                  </a:lnTo>
                  <a:lnTo>
                    <a:pt x="89820" y="24750"/>
                  </a:lnTo>
                  <a:lnTo>
                    <a:pt x="53116" y="53101"/>
                  </a:lnTo>
                  <a:lnTo>
                    <a:pt x="24759" y="89803"/>
                  </a:lnTo>
                  <a:lnTo>
                    <a:pt x="6477" y="133129"/>
                  </a:lnTo>
                  <a:lnTo>
                    <a:pt x="0" y="181356"/>
                  </a:lnTo>
                  <a:lnTo>
                    <a:pt x="0" y="362712"/>
                  </a:lnTo>
                  <a:lnTo>
                    <a:pt x="3953255" y="362712"/>
                  </a:lnTo>
                  <a:lnTo>
                    <a:pt x="3953255" y="181356"/>
                  </a:lnTo>
                  <a:lnTo>
                    <a:pt x="3946780" y="133129"/>
                  </a:lnTo>
                  <a:lnTo>
                    <a:pt x="3928505" y="89803"/>
                  </a:lnTo>
                  <a:lnTo>
                    <a:pt x="3900154" y="53101"/>
                  </a:lnTo>
                  <a:lnTo>
                    <a:pt x="3863452" y="24750"/>
                  </a:lnTo>
                  <a:lnTo>
                    <a:pt x="3820126" y="6475"/>
                  </a:lnTo>
                  <a:lnTo>
                    <a:pt x="377190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847" y="1289303"/>
              <a:ext cx="7205980" cy="0"/>
            </a:xfrm>
            <a:custGeom>
              <a:avLst/>
              <a:gdLst/>
              <a:ahLst/>
              <a:cxnLst/>
              <a:rect l="l" t="t" r="r" b="b"/>
              <a:pathLst>
                <a:path w="7205980">
                  <a:moveTo>
                    <a:pt x="0" y="0"/>
                  </a:moveTo>
                  <a:lnTo>
                    <a:pt x="7205980" y="0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063752" y="2843783"/>
            <a:ext cx="7212330" cy="372110"/>
            <a:chOff x="1063752" y="2843783"/>
            <a:chExt cx="7212330" cy="372110"/>
          </a:xfrm>
        </p:grpSpPr>
        <p:sp>
          <p:nvSpPr>
            <p:cNvPr id="8" name="object 8"/>
            <p:cNvSpPr/>
            <p:nvPr/>
          </p:nvSpPr>
          <p:spPr>
            <a:xfrm>
              <a:off x="1069848" y="2849879"/>
              <a:ext cx="3218815" cy="360045"/>
            </a:xfrm>
            <a:custGeom>
              <a:avLst/>
              <a:gdLst/>
              <a:ahLst/>
              <a:cxnLst/>
              <a:rect l="l" t="t" r="r" b="b"/>
              <a:pathLst>
                <a:path w="3218815" h="360044">
                  <a:moveTo>
                    <a:pt x="3038855" y="0"/>
                  </a:moveTo>
                  <a:lnTo>
                    <a:pt x="179832" y="0"/>
                  </a:lnTo>
                  <a:lnTo>
                    <a:pt x="132027" y="6424"/>
                  </a:lnTo>
                  <a:lnTo>
                    <a:pt x="89069" y="24553"/>
                  </a:lnTo>
                  <a:lnTo>
                    <a:pt x="52673" y="52673"/>
                  </a:lnTo>
                  <a:lnTo>
                    <a:pt x="24553" y="89069"/>
                  </a:lnTo>
                  <a:lnTo>
                    <a:pt x="6424" y="132027"/>
                  </a:lnTo>
                  <a:lnTo>
                    <a:pt x="0" y="179832"/>
                  </a:lnTo>
                  <a:lnTo>
                    <a:pt x="0" y="359664"/>
                  </a:lnTo>
                  <a:lnTo>
                    <a:pt x="3218688" y="359664"/>
                  </a:lnTo>
                  <a:lnTo>
                    <a:pt x="3218688" y="179832"/>
                  </a:lnTo>
                  <a:lnTo>
                    <a:pt x="3212263" y="132027"/>
                  </a:lnTo>
                  <a:lnTo>
                    <a:pt x="3194134" y="89069"/>
                  </a:lnTo>
                  <a:lnTo>
                    <a:pt x="3166014" y="52673"/>
                  </a:lnTo>
                  <a:lnTo>
                    <a:pt x="3129618" y="24553"/>
                  </a:lnTo>
                  <a:lnTo>
                    <a:pt x="3086660" y="6424"/>
                  </a:lnTo>
                  <a:lnTo>
                    <a:pt x="3038855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9848" y="2849879"/>
              <a:ext cx="7205980" cy="360045"/>
            </a:xfrm>
            <a:custGeom>
              <a:avLst/>
              <a:gdLst/>
              <a:ahLst/>
              <a:cxnLst/>
              <a:rect l="l" t="t" r="r" b="b"/>
              <a:pathLst>
                <a:path w="7205980" h="360044">
                  <a:moveTo>
                    <a:pt x="179832" y="0"/>
                  </a:moveTo>
                  <a:lnTo>
                    <a:pt x="3038855" y="0"/>
                  </a:lnTo>
                  <a:lnTo>
                    <a:pt x="3086660" y="6424"/>
                  </a:lnTo>
                  <a:lnTo>
                    <a:pt x="3129618" y="24553"/>
                  </a:lnTo>
                  <a:lnTo>
                    <a:pt x="3166014" y="52673"/>
                  </a:lnTo>
                  <a:lnTo>
                    <a:pt x="3194134" y="89069"/>
                  </a:lnTo>
                  <a:lnTo>
                    <a:pt x="3212263" y="132027"/>
                  </a:lnTo>
                  <a:lnTo>
                    <a:pt x="3218688" y="179832"/>
                  </a:lnTo>
                  <a:lnTo>
                    <a:pt x="3218688" y="359664"/>
                  </a:lnTo>
                  <a:lnTo>
                    <a:pt x="0" y="359664"/>
                  </a:lnTo>
                  <a:lnTo>
                    <a:pt x="0" y="179832"/>
                  </a:ln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2" y="0"/>
                  </a:lnTo>
                  <a:close/>
                </a:path>
                <a:path w="7205980" h="360044">
                  <a:moveTo>
                    <a:pt x="0" y="359664"/>
                  </a:moveTo>
                  <a:lnTo>
                    <a:pt x="7205980" y="359664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32128" y="998347"/>
            <a:ext cx="8268334" cy="31115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90"/>
              </a:spcBef>
              <a:tabLst>
                <a:tab pos="1416685" algn="l"/>
                <a:tab pos="2604135" algn="l"/>
              </a:tabLst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L="200025" marR="5080" indent="-170815">
              <a:lnSpc>
                <a:spcPct val="100000"/>
              </a:lnSpc>
              <a:buFont typeface="Arial MT"/>
              <a:buChar char="•"/>
              <a:tabLst>
                <a:tab pos="200660" algn="l"/>
              </a:tabLst>
            </a:pPr>
            <a:r>
              <a:rPr sz="1200" spc="-20" dirty="0">
                <a:latin typeface="Times New Roman"/>
                <a:cs typeface="Times New Roman"/>
              </a:rPr>
              <a:t>This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sponsorship associates your </a:t>
            </a:r>
            <a:r>
              <a:rPr sz="1200" spc="-20" dirty="0">
                <a:latin typeface="Times New Roman"/>
                <a:cs typeface="Times New Roman"/>
              </a:rPr>
              <a:t>organization’s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name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-20" dirty="0">
                <a:latin typeface="Times New Roman"/>
                <a:cs typeface="Times New Roman"/>
              </a:rPr>
              <a:t>high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profile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guest, </a:t>
            </a:r>
            <a:r>
              <a:rPr sz="1200" spc="-15" dirty="0">
                <a:latin typeface="Times New Roman"/>
                <a:cs typeface="Times New Roman"/>
              </a:rPr>
              <a:t>and </a:t>
            </a:r>
            <a:r>
              <a:rPr sz="1200" spc="-20" dirty="0">
                <a:latin typeface="Times New Roman"/>
                <a:cs typeface="Times New Roman"/>
              </a:rPr>
              <a:t>helps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pay </a:t>
            </a:r>
            <a:r>
              <a:rPr sz="1200" spc="-10" dirty="0">
                <a:latin typeface="Times New Roman"/>
                <a:cs typeface="Times New Roman"/>
              </a:rPr>
              <a:t>for speaker </a:t>
            </a:r>
            <a:r>
              <a:rPr sz="1200" spc="-20" dirty="0">
                <a:latin typeface="Times New Roman"/>
                <a:cs typeface="Times New Roman"/>
              </a:rPr>
              <a:t>fees, </a:t>
            </a:r>
            <a:r>
              <a:rPr sz="1200" spc="-5" dirty="0">
                <a:latin typeface="Times New Roman"/>
                <a:cs typeface="Times New Roman"/>
              </a:rPr>
              <a:t>travel </a:t>
            </a:r>
            <a:r>
              <a:rPr sz="1200" dirty="0">
                <a:latin typeface="Times New Roman"/>
                <a:cs typeface="Times New Roman"/>
              </a:rPr>
              <a:t>stipends </a:t>
            </a:r>
            <a:r>
              <a:rPr sz="1200" spc="-15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 honoraria.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Though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Organizing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Committee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retains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full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responsibility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selecting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plenary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speakers,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sponsors</a:t>
            </a:r>
            <a:r>
              <a:rPr sz="1200" spc="-20" dirty="0">
                <a:latin typeface="Times New Roman"/>
                <a:cs typeface="Times New Roman"/>
              </a:rPr>
              <a:t> will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apprised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group’s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interests.</a:t>
            </a:r>
            <a:endParaRPr sz="1200" dirty="0">
              <a:latin typeface="Times New Roman"/>
              <a:cs typeface="Times New Roman"/>
            </a:endParaRPr>
          </a:p>
          <a:p>
            <a:pPr marL="200025" indent="-171450">
              <a:lnSpc>
                <a:spcPct val="100000"/>
              </a:lnSpc>
              <a:buFont typeface="Arial MT"/>
              <a:buChar char="•"/>
              <a:tabLst>
                <a:tab pos="200660" algn="l"/>
              </a:tabLst>
            </a:pP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greet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sponsored</a:t>
            </a:r>
            <a:r>
              <a:rPr sz="1200" spc="-10" dirty="0">
                <a:latin typeface="Times New Roman"/>
                <a:cs typeface="Times New Roman"/>
              </a:rPr>
              <a:t> speaker</a:t>
            </a:r>
            <a:endParaRPr sz="1200" dirty="0">
              <a:latin typeface="Times New Roman"/>
              <a:cs typeface="Times New Roman"/>
            </a:endParaRPr>
          </a:p>
          <a:p>
            <a:pPr marL="200025" indent="-17145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00660" algn="l"/>
              </a:tabLst>
            </a:pPr>
            <a:r>
              <a:rPr sz="1200" spc="-10" dirty="0">
                <a:latin typeface="Times New Roman"/>
                <a:cs typeface="Times New Roman"/>
              </a:rPr>
              <a:t>Acknowledgement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sponsored</a:t>
            </a:r>
            <a:r>
              <a:rPr sz="1200" spc="-10" dirty="0">
                <a:latin typeface="Times New Roman"/>
                <a:cs typeface="Times New Roman"/>
              </a:rPr>
              <a:t> speaker’s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plenary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session</a:t>
            </a:r>
            <a:endParaRPr sz="1200" dirty="0">
              <a:latin typeface="Times New Roman"/>
              <a:cs typeface="Times New Roman"/>
            </a:endParaRPr>
          </a:p>
          <a:p>
            <a:pPr marL="200025" indent="-171450">
              <a:lnSpc>
                <a:spcPct val="100000"/>
              </a:lnSpc>
              <a:buFont typeface="Arial MT"/>
              <a:buChar char="•"/>
              <a:tabLst>
                <a:tab pos="200660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plenary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session</a:t>
            </a:r>
            <a:endParaRPr sz="1200" dirty="0">
              <a:latin typeface="Times New Roman"/>
              <a:cs typeface="Times New Roman"/>
            </a:endParaRPr>
          </a:p>
          <a:p>
            <a:pPr marL="200025" indent="-171450">
              <a:lnSpc>
                <a:spcPct val="100000"/>
              </a:lnSpc>
              <a:buFont typeface="Arial MT"/>
              <a:buChar char="•"/>
              <a:tabLst>
                <a:tab pos="20066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One-day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meeting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1400" dirty="0">
              <a:latin typeface="Times New Roman"/>
              <a:cs typeface="Times New Roman"/>
            </a:endParaRPr>
          </a:p>
          <a:p>
            <a:pPr marL="177800">
              <a:lnSpc>
                <a:spcPct val="100000"/>
              </a:lnSpc>
              <a:tabLst>
                <a:tab pos="1788160" algn="l"/>
              </a:tabLst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Sponsor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provide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branded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pens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inclusion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satchels(Congress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logo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June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also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reproduced)</a:t>
            </a:r>
          </a:p>
          <a:p>
            <a:pPr marL="182880" indent="-17081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3515" algn="l"/>
              </a:tabLst>
            </a:pPr>
            <a:r>
              <a:rPr sz="1200" spc="-5" dirty="0">
                <a:latin typeface="Times New Roman"/>
                <a:cs typeface="Times New Roman"/>
              </a:rPr>
              <a:t>Sponsor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branded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pads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inclusion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satchels(Congress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logo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June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also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reproduced)</a:t>
            </a: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dirty="0">
                <a:latin typeface="Times New Roman"/>
                <a:cs typeface="Times New Roman"/>
              </a:rPr>
              <a:t> Program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(subject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printing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deadlines)</a:t>
            </a:r>
            <a:endParaRPr sz="12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Website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63752" y="4255008"/>
            <a:ext cx="7212330" cy="372110"/>
            <a:chOff x="1063752" y="4255008"/>
            <a:chExt cx="7212330" cy="372110"/>
          </a:xfrm>
        </p:grpSpPr>
        <p:sp>
          <p:nvSpPr>
            <p:cNvPr id="12" name="object 12"/>
            <p:cNvSpPr/>
            <p:nvPr/>
          </p:nvSpPr>
          <p:spPr>
            <a:xfrm>
              <a:off x="1069848" y="4261104"/>
              <a:ext cx="3542029" cy="360045"/>
            </a:xfrm>
            <a:custGeom>
              <a:avLst/>
              <a:gdLst/>
              <a:ahLst/>
              <a:cxnLst/>
              <a:rect l="l" t="t" r="r" b="b"/>
              <a:pathLst>
                <a:path w="3542029" h="360045">
                  <a:moveTo>
                    <a:pt x="3361943" y="0"/>
                  </a:moveTo>
                  <a:lnTo>
                    <a:pt x="179832" y="0"/>
                  </a:lnTo>
                  <a:lnTo>
                    <a:pt x="132027" y="6424"/>
                  </a:lnTo>
                  <a:lnTo>
                    <a:pt x="89069" y="24553"/>
                  </a:lnTo>
                  <a:lnTo>
                    <a:pt x="52673" y="52673"/>
                  </a:lnTo>
                  <a:lnTo>
                    <a:pt x="24553" y="89069"/>
                  </a:lnTo>
                  <a:lnTo>
                    <a:pt x="6424" y="132027"/>
                  </a:lnTo>
                  <a:lnTo>
                    <a:pt x="0" y="179832"/>
                  </a:lnTo>
                  <a:lnTo>
                    <a:pt x="0" y="359664"/>
                  </a:lnTo>
                  <a:lnTo>
                    <a:pt x="3541776" y="359664"/>
                  </a:lnTo>
                  <a:lnTo>
                    <a:pt x="3541776" y="179832"/>
                  </a:lnTo>
                  <a:lnTo>
                    <a:pt x="3535351" y="132027"/>
                  </a:lnTo>
                  <a:lnTo>
                    <a:pt x="3517222" y="89069"/>
                  </a:lnTo>
                  <a:lnTo>
                    <a:pt x="3489102" y="52673"/>
                  </a:lnTo>
                  <a:lnTo>
                    <a:pt x="3452706" y="24553"/>
                  </a:lnTo>
                  <a:lnTo>
                    <a:pt x="3409748" y="6424"/>
                  </a:lnTo>
                  <a:lnTo>
                    <a:pt x="3361943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69848" y="4261104"/>
              <a:ext cx="7205980" cy="360045"/>
            </a:xfrm>
            <a:custGeom>
              <a:avLst/>
              <a:gdLst/>
              <a:ahLst/>
              <a:cxnLst/>
              <a:rect l="l" t="t" r="r" b="b"/>
              <a:pathLst>
                <a:path w="7205980" h="360045">
                  <a:moveTo>
                    <a:pt x="179832" y="0"/>
                  </a:moveTo>
                  <a:lnTo>
                    <a:pt x="3361943" y="0"/>
                  </a:lnTo>
                  <a:lnTo>
                    <a:pt x="3409748" y="6424"/>
                  </a:lnTo>
                  <a:lnTo>
                    <a:pt x="3452706" y="24553"/>
                  </a:lnTo>
                  <a:lnTo>
                    <a:pt x="3489102" y="52673"/>
                  </a:lnTo>
                  <a:lnTo>
                    <a:pt x="3517222" y="89069"/>
                  </a:lnTo>
                  <a:lnTo>
                    <a:pt x="3535351" y="132027"/>
                  </a:lnTo>
                  <a:lnTo>
                    <a:pt x="3541776" y="179832"/>
                  </a:lnTo>
                  <a:lnTo>
                    <a:pt x="3541776" y="359664"/>
                  </a:lnTo>
                  <a:lnTo>
                    <a:pt x="0" y="359664"/>
                  </a:lnTo>
                  <a:lnTo>
                    <a:pt x="0" y="179832"/>
                  </a:ln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2" y="0"/>
                  </a:lnTo>
                  <a:close/>
                </a:path>
                <a:path w="7205980" h="360045">
                  <a:moveTo>
                    <a:pt x="0" y="359664"/>
                  </a:moveTo>
                  <a:lnTo>
                    <a:pt x="7205980" y="359664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297686" y="4332477"/>
            <a:ext cx="301498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044575" algn="l"/>
                <a:tab pos="1948180" algn="l"/>
              </a:tabLst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692893" y="735399"/>
            <a:ext cx="1758950" cy="5379720"/>
          </a:xfrm>
          <a:custGeom>
            <a:avLst/>
            <a:gdLst/>
            <a:ahLst/>
            <a:cxnLst/>
            <a:rect l="l" t="t" r="r" b="b"/>
            <a:pathLst>
              <a:path w="1758950" h="5379720">
                <a:moveTo>
                  <a:pt x="1758696" y="0"/>
                </a:moveTo>
                <a:lnTo>
                  <a:pt x="0" y="0"/>
                </a:lnTo>
                <a:lnTo>
                  <a:pt x="0" y="5379720"/>
                </a:lnTo>
                <a:lnTo>
                  <a:pt x="1758696" y="5379720"/>
                </a:lnTo>
                <a:lnTo>
                  <a:pt x="1758696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32128" y="4818126"/>
            <a:ext cx="8560765" cy="11644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Morning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Tea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signage</a:t>
            </a:r>
            <a:endParaRPr sz="12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dirty="0">
                <a:latin typeface="Times New Roman"/>
                <a:cs typeface="Times New Roman"/>
              </a:rPr>
              <a:t> Program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(subject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printing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deadlines)</a:t>
            </a:r>
            <a:endParaRPr sz="12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Website</a:t>
            </a:r>
            <a:endParaRPr sz="12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place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company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provided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free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standing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pull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banners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exhibition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during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sponsored</a:t>
            </a:r>
            <a:r>
              <a:rPr sz="1200" spc="-10" dirty="0">
                <a:latin typeface="Times New Roman"/>
                <a:cs typeface="Times New Roman"/>
              </a:rPr>
              <a:t> break</a:t>
            </a:r>
            <a:endParaRPr sz="12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5" dirty="0">
                <a:latin typeface="Times New Roman"/>
                <a:cs typeface="Times New Roman"/>
              </a:rPr>
              <a:t>One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meeting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registrations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all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three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days</a:t>
            </a:r>
            <a:endParaRPr sz="1200" dirty="0">
              <a:latin typeface="Times New Roman"/>
              <a:cs typeface="Times New Roman"/>
            </a:endParaRPr>
          </a:p>
          <a:p>
            <a:pPr marL="4982845">
              <a:spcBef>
                <a:spcPts val="70"/>
              </a:spcBef>
            </a:pPr>
            <a:r>
              <a:rPr lang="en-IN" sz="1400" i="1" spc="-5" dirty="0">
                <a:solidFill>
                  <a:srgbClr val="CC9900"/>
                </a:solidFill>
                <a:latin typeface="Times New Roman"/>
                <a:cs typeface="Times New Roman"/>
              </a:rPr>
              <a:t>ophthameets@meetingsnexpo.com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451891" y="1108201"/>
            <a:ext cx="278923" cy="4889191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ctr">
              <a:lnSpc>
                <a:spcPts val="1855"/>
              </a:lnSpc>
            </a:pPr>
            <a:r>
              <a:rPr lang="en-US" sz="3200" b="1" spc="5" dirty="0" err="1">
                <a:solidFill>
                  <a:srgbClr val="FFFFFF"/>
                </a:solidFill>
                <a:latin typeface="Times New Roman"/>
                <a:cs typeface="Times New Roman"/>
              </a:rPr>
              <a:t>Opthalmology</a:t>
            </a:r>
            <a:r>
              <a:rPr lang="en-US" sz="3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2024</a:t>
            </a:r>
            <a:endParaRPr lang="en-US" sz="3200" b="1" spc="5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0663" y="728472"/>
            <a:ext cx="8952230" cy="5379720"/>
          </a:xfrm>
          <a:custGeom>
            <a:avLst/>
            <a:gdLst/>
            <a:ahLst/>
            <a:cxnLst/>
            <a:rect l="l" t="t" r="r" b="b"/>
            <a:pathLst>
              <a:path w="8952230" h="5379720">
                <a:moveTo>
                  <a:pt x="0" y="5379720"/>
                </a:moveTo>
                <a:lnTo>
                  <a:pt x="8951976" y="5379720"/>
                </a:lnTo>
                <a:lnTo>
                  <a:pt x="8951976" y="0"/>
                </a:lnTo>
                <a:lnTo>
                  <a:pt x="0" y="0"/>
                </a:lnTo>
                <a:lnTo>
                  <a:pt x="0" y="5379720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847" y="926591"/>
            <a:ext cx="7205980" cy="368935"/>
            <a:chOff x="1069847" y="926591"/>
            <a:chExt cx="7205980" cy="368935"/>
          </a:xfrm>
        </p:grpSpPr>
        <p:sp>
          <p:nvSpPr>
            <p:cNvPr id="5" name="object 5"/>
            <p:cNvSpPr/>
            <p:nvPr/>
          </p:nvSpPr>
          <p:spPr>
            <a:xfrm>
              <a:off x="1069847" y="926591"/>
              <a:ext cx="3953510" cy="363220"/>
            </a:xfrm>
            <a:custGeom>
              <a:avLst/>
              <a:gdLst/>
              <a:ahLst/>
              <a:cxnLst/>
              <a:rect l="l" t="t" r="r" b="b"/>
              <a:pathLst>
                <a:path w="3953510" h="363219">
                  <a:moveTo>
                    <a:pt x="3771900" y="0"/>
                  </a:moveTo>
                  <a:lnTo>
                    <a:pt x="181356" y="0"/>
                  </a:lnTo>
                  <a:lnTo>
                    <a:pt x="133142" y="6475"/>
                  </a:lnTo>
                  <a:lnTo>
                    <a:pt x="89820" y="24750"/>
                  </a:lnTo>
                  <a:lnTo>
                    <a:pt x="53116" y="53101"/>
                  </a:lnTo>
                  <a:lnTo>
                    <a:pt x="24759" y="89803"/>
                  </a:lnTo>
                  <a:lnTo>
                    <a:pt x="6477" y="133129"/>
                  </a:lnTo>
                  <a:lnTo>
                    <a:pt x="0" y="181356"/>
                  </a:lnTo>
                  <a:lnTo>
                    <a:pt x="0" y="362712"/>
                  </a:lnTo>
                  <a:lnTo>
                    <a:pt x="3953255" y="362712"/>
                  </a:lnTo>
                  <a:lnTo>
                    <a:pt x="3953255" y="181356"/>
                  </a:lnTo>
                  <a:lnTo>
                    <a:pt x="3946780" y="133129"/>
                  </a:lnTo>
                  <a:lnTo>
                    <a:pt x="3928505" y="89803"/>
                  </a:lnTo>
                  <a:lnTo>
                    <a:pt x="3900154" y="53101"/>
                  </a:lnTo>
                  <a:lnTo>
                    <a:pt x="3863452" y="24750"/>
                  </a:lnTo>
                  <a:lnTo>
                    <a:pt x="3820126" y="6475"/>
                  </a:lnTo>
                  <a:lnTo>
                    <a:pt x="377190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847" y="1289303"/>
              <a:ext cx="7205980" cy="0"/>
            </a:xfrm>
            <a:custGeom>
              <a:avLst/>
              <a:gdLst/>
              <a:ahLst/>
              <a:cxnLst/>
              <a:rect l="l" t="t" r="r" b="b"/>
              <a:pathLst>
                <a:path w="7205980">
                  <a:moveTo>
                    <a:pt x="0" y="0"/>
                  </a:moveTo>
                  <a:lnTo>
                    <a:pt x="7205980" y="0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48892" y="998347"/>
            <a:ext cx="7561580" cy="13722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61290">
              <a:lnSpc>
                <a:spcPct val="100000"/>
              </a:lnSpc>
              <a:spcBef>
                <a:spcPts val="90"/>
              </a:spcBef>
              <a:tabLst>
                <a:tab pos="1077595" algn="l"/>
              </a:tabLst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Lunch/Cocktail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signage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dirty="0">
                <a:latin typeface="Times New Roman"/>
                <a:cs typeface="Times New Roman"/>
              </a:rPr>
              <a:t> Program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(subject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printing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deadlines)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Website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place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company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provided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free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standing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pull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banners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exhibition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during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sponsored </a:t>
            </a:r>
            <a:r>
              <a:rPr sz="1200" spc="-10" dirty="0">
                <a:latin typeface="Times New Roman"/>
                <a:cs typeface="Times New Roman"/>
              </a:rPr>
              <a:t>break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3515" algn="l"/>
              </a:tabLst>
            </a:pPr>
            <a:r>
              <a:rPr sz="1200" spc="-15" dirty="0">
                <a:latin typeface="Times New Roman"/>
                <a:cs typeface="Times New Roman"/>
              </a:rPr>
              <a:t>One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meeting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registrations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all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three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days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63752" y="2517648"/>
            <a:ext cx="7212330" cy="375285"/>
            <a:chOff x="1063752" y="2517648"/>
            <a:chExt cx="7212330" cy="375285"/>
          </a:xfrm>
        </p:grpSpPr>
        <p:sp>
          <p:nvSpPr>
            <p:cNvPr id="9" name="object 9"/>
            <p:cNvSpPr/>
            <p:nvPr/>
          </p:nvSpPr>
          <p:spPr>
            <a:xfrm>
              <a:off x="1069848" y="2523744"/>
              <a:ext cx="3755390" cy="363220"/>
            </a:xfrm>
            <a:custGeom>
              <a:avLst/>
              <a:gdLst/>
              <a:ahLst/>
              <a:cxnLst/>
              <a:rect l="l" t="t" r="r" b="b"/>
              <a:pathLst>
                <a:path w="3755390" h="363219">
                  <a:moveTo>
                    <a:pt x="3573779" y="0"/>
                  </a:moveTo>
                  <a:lnTo>
                    <a:pt x="181356" y="0"/>
                  </a:lnTo>
                  <a:lnTo>
                    <a:pt x="133142" y="6475"/>
                  </a:lnTo>
                  <a:lnTo>
                    <a:pt x="89820" y="24750"/>
                  </a:lnTo>
                  <a:lnTo>
                    <a:pt x="53116" y="53101"/>
                  </a:lnTo>
                  <a:lnTo>
                    <a:pt x="24759" y="89803"/>
                  </a:lnTo>
                  <a:lnTo>
                    <a:pt x="6477" y="133129"/>
                  </a:lnTo>
                  <a:lnTo>
                    <a:pt x="0" y="181355"/>
                  </a:lnTo>
                  <a:lnTo>
                    <a:pt x="0" y="362711"/>
                  </a:lnTo>
                  <a:lnTo>
                    <a:pt x="3755136" y="362711"/>
                  </a:lnTo>
                  <a:lnTo>
                    <a:pt x="3755136" y="181355"/>
                  </a:lnTo>
                  <a:lnTo>
                    <a:pt x="3748660" y="133129"/>
                  </a:lnTo>
                  <a:lnTo>
                    <a:pt x="3730385" y="89803"/>
                  </a:lnTo>
                  <a:lnTo>
                    <a:pt x="3702034" y="53101"/>
                  </a:lnTo>
                  <a:lnTo>
                    <a:pt x="3665332" y="24750"/>
                  </a:lnTo>
                  <a:lnTo>
                    <a:pt x="3622006" y="6475"/>
                  </a:lnTo>
                  <a:lnTo>
                    <a:pt x="3573779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9848" y="2523744"/>
              <a:ext cx="7205980" cy="363220"/>
            </a:xfrm>
            <a:custGeom>
              <a:avLst/>
              <a:gdLst/>
              <a:ahLst/>
              <a:cxnLst/>
              <a:rect l="l" t="t" r="r" b="b"/>
              <a:pathLst>
                <a:path w="7205980" h="363219">
                  <a:moveTo>
                    <a:pt x="181356" y="0"/>
                  </a:moveTo>
                  <a:lnTo>
                    <a:pt x="3573779" y="0"/>
                  </a:lnTo>
                  <a:lnTo>
                    <a:pt x="3622006" y="6475"/>
                  </a:lnTo>
                  <a:lnTo>
                    <a:pt x="3665332" y="24750"/>
                  </a:lnTo>
                  <a:lnTo>
                    <a:pt x="3702034" y="53101"/>
                  </a:lnTo>
                  <a:lnTo>
                    <a:pt x="3730385" y="89803"/>
                  </a:lnTo>
                  <a:lnTo>
                    <a:pt x="3748660" y="133129"/>
                  </a:lnTo>
                  <a:lnTo>
                    <a:pt x="3755136" y="181355"/>
                  </a:lnTo>
                  <a:lnTo>
                    <a:pt x="3755136" y="362711"/>
                  </a:lnTo>
                  <a:lnTo>
                    <a:pt x="0" y="362711"/>
                  </a:lnTo>
                  <a:lnTo>
                    <a:pt x="0" y="181355"/>
                  </a:lnTo>
                  <a:lnTo>
                    <a:pt x="6477" y="133129"/>
                  </a:lnTo>
                  <a:lnTo>
                    <a:pt x="24759" y="89803"/>
                  </a:lnTo>
                  <a:lnTo>
                    <a:pt x="53116" y="53101"/>
                  </a:lnTo>
                  <a:lnTo>
                    <a:pt x="89820" y="24750"/>
                  </a:lnTo>
                  <a:lnTo>
                    <a:pt x="133142" y="6475"/>
                  </a:lnTo>
                  <a:lnTo>
                    <a:pt x="181356" y="0"/>
                  </a:lnTo>
                  <a:close/>
                </a:path>
                <a:path w="7205980" h="363219">
                  <a:moveTo>
                    <a:pt x="0" y="362711"/>
                  </a:moveTo>
                  <a:lnTo>
                    <a:pt x="7205980" y="362711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063752" y="4255008"/>
            <a:ext cx="7212330" cy="372110"/>
            <a:chOff x="1063752" y="4255008"/>
            <a:chExt cx="7212330" cy="372110"/>
          </a:xfrm>
        </p:grpSpPr>
        <p:sp>
          <p:nvSpPr>
            <p:cNvPr id="12" name="object 12"/>
            <p:cNvSpPr/>
            <p:nvPr/>
          </p:nvSpPr>
          <p:spPr>
            <a:xfrm>
              <a:off x="1069848" y="4261104"/>
              <a:ext cx="2527300" cy="360045"/>
            </a:xfrm>
            <a:custGeom>
              <a:avLst/>
              <a:gdLst/>
              <a:ahLst/>
              <a:cxnLst/>
              <a:rect l="l" t="t" r="r" b="b"/>
              <a:pathLst>
                <a:path w="2527300" h="360045">
                  <a:moveTo>
                    <a:pt x="2346960" y="0"/>
                  </a:moveTo>
                  <a:lnTo>
                    <a:pt x="179832" y="0"/>
                  </a:lnTo>
                  <a:lnTo>
                    <a:pt x="132027" y="6424"/>
                  </a:lnTo>
                  <a:lnTo>
                    <a:pt x="89069" y="24553"/>
                  </a:lnTo>
                  <a:lnTo>
                    <a:pt x="52673" y="52673"/>
                  </a:lnTo>
                  <a:lnTo>
                    <a:pt x="24553" y="89069"/>
                  </a:lnTo>
                  <a:lnTo>
                    <a:pt x="6424" y="132027"/>
                  </a:lnTo>
                  <a:lnTo>
                    <a:pt x="0" y="179832"/>
                  </a:lnTo>
                  <a:lnTo>
                    <a:pt x="0" y="359664"/>
                  </a:lnTo>
                  <a:lnTo>
                    <a:pt x="2526791" y="359664"/>
                  </a:lnTo>
                  <a:lnTo>
                    <a:pt x="2526791" y="179832"/>
                  </a:lnTo>
                  <a:lnTo>
                    <a:pt x="2520367" y="132027"/>
                  </a:lnTo>
                  <a:lnTo>
                    <a:pt x="2502238" y="89069"/>
                  </a:lnTo>
                  <a:lnTo>
                    <a:pt x="2474118" y="52673"/>
                  </a:lnTo>
                  <a:lnTo>
                    <a:pt x="2437722" y="24553"/>
                  </a:lnTo>
                  <a:lnTo>
                    <a:pt x="2394764" y="6424"/>
                  </a:lnTo>
                  <a:lnTo>
                    <a:pt x="234696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69848" y="4261104"/>
              <a:ext cx="7205980" cy="360045"/>
            </a:xfrm>
            <a:custGeom>
              <a:avLst/>
              <a:gdLst/>
              <a:ahLst/>
              <a:cxnLst/>
              <a:rect l="l" t="t" r="r" b="b"/>
              <a:pathLst>
                <a:path w="7205980" h="360045">
                  <a:moveTo>
                    <a:pt x="179832" y="0"/>
                  </a:moveTo>
                  <a:lnTo>
                    <a:pt x="2346960" y="0"/>
                  </a:lnTo>
                  <a:lnTo>
                    <a:pt x="2394764" y="6424"/>
                  </a:lnTo>
                  <a:lnTo>
                    <a:pt x="2437722" y="24553"/>
                  </a:lnTo>
                  <a:lnTo>
                    <a:pt x="2474118" y="52673"/>
                  </a:lnTo>
                  <a:lnTo>
                    <a:pt x="2502238" y="89069"/>
                  </a:lnTo>
                  <a:lnTo>
                    <a:pt x="2520367" y="132027"/>
                  </a:lnTo>
                  <a:lnTo>
                    <a:pt x="2526791" y="179832"/>
                  </a:lnTo>
                  <a:lnTo>
                    <a:pt x="2526791" y="359664"/>
                  </a:lnTo>
                  <a:lnTo>
                    <a:pt x="0" y="359664"/>
                  </a:lnTo>
                  <a:lnTo>
                    <a:pt x="0" y="179832"/>
                  </a:ln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2" y="0"/>
                  </a:lnTo>
                  <a:close/>
                </a:path>
                <a:path w="7205980" h="360045">
                  <a:moveTo>
                    <a:pt x="0" y="359664"/>
                  </a:moveTo>
                  <a:lnTo>
                    <a:pt x="7205980" y="359664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9642942" y="728472"/>
            <a:ext cx="1758950" cy="5379720"/>
          </a:xfrm>
          <a:custGeom>
            <a:avLst/>
            <a:gdLst/>
            <a:ahLst/>
            <a:cxnLst/>
            <a:rect l="l" t="t" r="r" b="b"/>
            <a:pathLst>
              <a:path w="1758950" h="5379720">
                <a:moveTo>
                  <a:pt x="1758696" y="0"/>
                </a:moveTo>
                <a:lnTo>
                  <a:pt x="0" y="0"/>
                </a:lnTo>
                <a:lnTo>
                  <a:pt x="0" y="5379720"/>
                </a:lnTo>
                <a:lnTo>
                  <a:pt x="1758696" y="5379720"/>
                </a:lnTo>
                <a:lnTo>
                  <a:pt x="1758696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32127" y="2595194"/>
            <a:ext cx="8560765" cy="34208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95"/>
              </a:spcBef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20" dirty="0">
                <a:latin typeface="Times New Roman"/>
                <a:cs typeface="Times New Roman"/>
              </a:rPr>
              <a:t>(Tenure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period: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End</a:t>
            </a:r>
            <a:r>
              <a:rPr sz="1200" spc="10" dirty="0">
                <a:latin typeface="Times New Roman"/>
                <a:cs typeface="Times New Roman"/>
              </a:rPr>
              <a:t> 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Execution)</a:t>
            </a:r>
            <a:endParaRPr sz="12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5" dirty="0">
                <a:latin typeface="Times New Roman"/>
                <a:cs typeface="Times New Roman"/>
              </a:rPr>
              <a:t>Rotating sponsor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ad</a:t>
            </a:r>
            <a:r>
              <a:rPr sz="1200" dirty="0">
                <a:latin typeface="Times New Roman"/>
                <a:cs typeface="Times New Roman"/>
              </a:rPr>
              <a:t> $350</a:t>
            </a: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0" dirty="0">
                <a:latin typeface="Times New Roman"/>
                <a:cs typeface="Times New Roman"/>
              </a:rPr>
              <a:t>General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listing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$200</a:t>
            </a:r>
          </a:p>
          <a:p>
            <a:pPr marL="182880" marR="50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0" dirty="0">
                <a:latin typeface="Times New Roman"/>
                <a:cs typeface="Times New Roman"/>
              </a:rPr>
              <a:t>These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instantly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give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conference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attendees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more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about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organization,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products/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services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any 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 desire. </a:t>
            </a:r>
            <a:r>
              <a:rPr sz="1200" spc="-20" dirty="0">
                <a:latin typeface="Times New Roman"/>
                <a:cs typeface="Times New Roman"/>
              </a:rPr>
              <a:t>This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will</a:t>
            </a:r>
            <a:r>
              <a:rPr sz="1200" spc="-15" dirty="0">
                <a:latin typeface="Times New Roman"/>
                <a:cs typeface="Times New Roman"/>
              </a:rPr>
              <a:t> be </a:t>
            </a:r>
            <a:r>
              <a:rPr sz="1200" spc="-5" dirty="0">
                <a:latin typeface="Times New Roman"/>
                <a:cs typeface="Times New Roman"/>
              </a:rPr>
              <a:t>featured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special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areas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15" dirty="0">
                <a:latin typeface="Times New Roman"/>
                <a:cs typeface="Times New Roman"/>
              </a:rPr>
              <a:t>website </a:t>
            </a:r>
            <a:r>
              <a:rPr sz="1200" spc="-10" dirty="0">
                <a:latin typeface="Times New Roman"/>
                <a:cs typeface="Times New Roman"/>
              </a:rPr>
              <a:t>designated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 exhibitor and</a:t>
            </a:r>
            <a:r>
              <a:rPr sz="1200" spc="-5" dirty="0">
                <a:latin typeface="Times New Roman"/>
                <a:cs typeface="Times New Roman"/>
              </a:rPr>
              <a:t> sponsor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information.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 MT"/>
              <a:buChar char="•"/>
            </a:pPr>
            <a:endParaRPr sz="1400" dirty="0">
              <a:latin typeface="Times New Roman"/>
              <a:cs typeface="Times New Roman"/>
            </a:endParaRPr>
          </a:p>
          <a:p>
            <a:pPr marL="177800">
              <a:lnSpc>
                <a:spcPct val="100000"/>
              </a:lnSpc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Link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of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corporate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website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website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and/or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related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Journal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website(s)</a:t>
            </a:r>
            <a:endParaRPr sz="12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0" dirty="0">
                <a:latin typeface="Times New Roman"/>
                <a:cs typeface="Times New Roman"/>
              </a:rPr>
              <a:t>Recognition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listing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final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/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proceedings</a:t>
            </a:r>
            <a:endParaRPr sz="12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35" dirty="0">
                <a:latin typeface="Times New Roman"/>
                <a:cs typeface="Times New Roman"/>
              </a:rPr>
              <a:t>Verbal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recognition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Inaugural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Ceremony</a:t>
            </a:r>
            <a:endParaRPr sz="12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take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over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organize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interested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scientific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track(s)/sessions(s)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any</a:t>
            </a:r>
            <a:endParaRPr lang="en-US" sz="1200" dirty="0">
              <a:latin typeface="Times New Roman"/>
              <a:cs typeface="Times New Roman"/>
            </a:endParaRPr>
          </a:p>
          <a:p>
            <a:pPr marL="12065" algn="r">
              <a:tabLst>
                <a:tab pos="183515" algn="l"/>
              </a:tabLst>
            </a:pPr>
            <a:endParaRPr lang="en-US" sz="1200" i="1" spc="-5" dirty="0">
              <a:solidFill>
                <a:srgbClr val="CC9900"/>
              </a:solidFill>
              <a:latin typeface="Times New Roman"/>
              <a:cs typeface="Times New Roman"/>
            </a:endParaRPr>
          </a:p>
          <a:p>
            <a:pPr marL="12065" algn="ctr">
              <a:tabLst>
                <a:tab pos="183515" algn="l"/>
              </a:tabLst>
            </a:pPr>
            <a:r>
              <a:rPr lang="en-IN" sz="1400" i="1" spc="-5" dirty="0">
                <a:solidFill>
                  <a:srgbClr val="CC9900"/>
                </a:solidFill>
                <a:latin typeface="Times New Roman"/>
                <a:cs typeface="Times New Roman"/>
              </a:rPr>
              <a:t>ophthameets@meetingsnexpo.com</a:t>
            </a:r>
            <a:endParaRPr lang="en-IN" sz="1400" i="1" spc="-5" dirty="0">
              <a:solidFill>
                <a:srgbClr val="CC99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551244" y="1108202"/>
            <a:ext cx="278923" cy="481949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ctr">
              <a:lnSpc>
                <a:spcPts val="1855"/>
              </a:lnSpc>
            </a:pPr>
            <a:r>
              <a:rPr lang="en-US" sz="3200" b="1" spc="5" dirty="0" err="1">
                <a:solidFill>
                  <a:srgbClr val="FFFFFF"/>
                </a:solidFill>
                <a:latin typeface="Times New Roman"/>
                <a:cs typeface="Times New Roman"/>
              </a:rPr>
              <a:t>Opthalmology</a:t>
            </a:r>
            <a:r>
              <a:rPr lang="en-US" sz="3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2024</a:t>
            </a:r>
            <a:endParaRPr lang="en-US" sz="3200" b="1" spc="5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0663" y="728472"/>
            <a:ext cx="8952230" cy="5379720"/>
          </a:xfrm>
          <a:custGeom>
            <a:avLst/>
            <a:gdLst/>
            <a:ahLst/>
            <a:cxnLst/>
            <a:rect l="l" t="t" r="r" b="b"/>
            <a:pathLst>
              <a:path w="8952230" h="5379720">
                <a:moveTo>
                  <a:pt x="0" y="5379720"/>
                </a:moveTo>
                <a:lnTo>
                  <a:pt x="8951976" y="5379720"/>
                </a:lnTo>
                <a:lnTo>
                  <a:pt x="8951976" y="0"/>
                </a:lnTo>
                <a:lnTo>
                  <a:pt x="0" y="0"/>
                </a:lnTo>
                <a:lnTo>
                  <a:pt x="0" y="5379720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847" y="935736"/>
            <a:ext cx="7205980" cy="360045"/>
            <a:chOff x="1069847" y="935736"/>
            <a:chExt cx="7205980" cy="360045"/>
          </a:xfrm>
        </p:grpSpPr>
        <p:sp>
          <p:nvSpPr>
            <p:cNvPr id="5" name="object 5"/>
            <p:cNvSpPr/>
            <p:nvPr/>
          </p:nvSpPr>
          <p:spPr>
            <a:xfrm>
              <a:off x="1069847" y="935736"/>
              <a:ext cx="3039110" cy="360045"/>
            </a:xfrm>
            <a:custGeom>
              <a:avLst/>
              <a:gdLst/>
              <a:ahLst/>
              <a:cxnLst/>
              <a:rect l="l" t="t" r="r" b="b"/>
              <a:pathLst>
                <a:path w="3039110" h="360044">
                  <a:moveTo>
                    <a:pt x="2859024" y="0"/>
                  </a:moveTo>
                  <a:lnTo>
                    <a:pt x="179832" y="0"/>
                  </a:lnTo>
                  <a:lnTo>
                    <a:pt x="132027" y="6424"/>
                  </a:lnTo>
                  <a:lnTo>
                    <a:pt x="89069" y="24553"/>
                  </a:lnTo>
                  <a:lnTo>
                    <a:pt x="52673" y="52673"/>
                  </a:lnTo>
                  <a:lnTo>
                    <a:pt x="24553" y="89069"/>
                  </a:lnTo>
                  <a:lnTo>
                    <a:pt x="6424" y="132027"/>
                  </a:lnTo>
                  <a:lnTo>
                    <a:pt x="0" y="179831"/>
                  </a:lnTo>
                  <a:lnTo>
                    <a:pt x="0" y="359663"/>
                  </a:lnTo>
                  <a:lnTo>
                    <a:pt x="3038855" y="359663"/>
                  </a:lnTo>
                  <a:lnTo>
                    <a:pt x="3038855" y="179831"/>
                  </a:lnTo>
                  <a:lnTo>
                    <a:pt x="3032431" y="132027"/>
                  </a:lnTo>
                  <a:lnTo>
                    <a:pt x="3014302" y="89069"/>
                  </a:lnTo>
                  <a:lnTo>
                    <a:pt x="2986182" y="52673"/>
                  </a:lnTo>
                  <a:lnTo>
                    <a:pt x="2949786" y="24553"/>
                  </a:lnTo>
                  <a:lnTo>
                    <a:pt x="2906828" y="6424"/>
                  </a:lnTo>
                  <a:lnTo>
                    <a:pt x="285902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847" y="1289304"/>
              <a:ext cx="7205980" cy="0"/>
            </a:xfrm>
            <a:custGeom>
              <a:avLst/>
              <a:gdLst/>
              <a:ahLst/>
              <a:cxnLst/>
              <a:rect l="l" t="t" r="r" b="b"/>
              <a:pathLst>
                <a:path w="7205980">
                  <a:moveTo>
                    <a:pt x="0" y="0"/>
                  </a:moveTo>
                  <a:lnTo>
                    <a:pt x="7205980" y="0"/>
                  </a:lnTo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48892" y="998347"/>
            <a:ext cx="7657465" cy="22866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61290">
              <a:lnSpc>
                <a:spcPct val="100000"/>
              </a:lnSpc>
              <a:spcBef>
                <a:spcPts val="90"/>
              </a:spcBef>
              <a:tabLst>
                <a:tab pos="1546225" algn="l"/>
              </a:tabLst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5" dirty="0">
                <a:latin typeface="Times New Roman"/>
                <a:cs typeface="Times New Roman"/>
              </a:rPr>
              <a:t>Advertisement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banner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products/services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respective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conference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webpage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till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day</a:t>
            </a:r>
            <a:r>
              <a:rPr sz="1200" spc="10" dirty="0">
                <a:latin typeface="Times New Roman"/>
                <a:cs typeface="Times New Roman"/>
              </a:rPr>
              <a:t> 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conference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5" dirty="0">
                <a:latin typeface="Times New Roman"/>
                <a:cs typeface="Times New Roman"/>
              </a:rPr>
              <a:t>Display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all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event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paraphernalia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around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event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space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required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organize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workshop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our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events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0" dirty="0">
                <a:latin typeface="Times New Roman"/>
                <a:cs typeface="Times New Roman"/>
              </a:rPr>
              <a:t>Registered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Organization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logo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will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displayed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respective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conference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webpage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statement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“supported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by”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3515" algn="l"/>
              </a:tabLst>
            </a:pPr>
            <a:r>
              <a:rPr sz="1200" spc="-10" dirty="0">
                <a:latin typeface="Times New Roman"/>
                <a:cs typeface="Times New Roman"/>
              </a:rPr>
              <a:t>Registered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Organization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organize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small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symposium/exhibit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stall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Complimentary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pass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event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20" dirty="0">
                <a:latin typeface="Times New Roman"/>
                <a:cs typeface="Times New Roman"/>
              </a:rPr>
              <a:t>Full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waiver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two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research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articles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which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published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any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of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supporting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journal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5" dirty="0">
                <a:latin typeface="Times New Roman"/>
                <a:cs typeface="Times New Roman"/>
              </a:rPr>
              <a:t>One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pass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15" dirty="0">
                <a:latin typeface="Times New Roman"/>
                <a:cs typeface="Times New Roman"/>
              </a:rPr>
              <a:t>event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5" dirty="0">
                <a:latin typeface="Times New Roman"/>
                <a:cs typeface="Times New Roman"/>
              </a:rPr>
              <a:t>One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15-minute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presentation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slot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will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given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first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day</a:t>
            </a:r>
            <a:r>
              <a:rPr sz="1200" spc="10" dirty="0">
                <a:latin typeface="Times New Roman"/>
                <a:cs typeface="Times New Roman"/>
              </a:rPr>
              <a:t> of</a:t>
            </a:r>
            <a:r>
              <a:rPr sz="1200" spc="-5" dirty="0">
                <a:latin typeface="Times New Roman"/>
                <a:cs typeface="Times New Roman"/>
              </a:rPr>
              <a:t> the</a:t>
            </a:r>
            <a:r>
              <a:rPr sz="1200" spc="-15" dirty="0">
                <a:latin typeface="Times New Roman"/>
                <a:cs typeface="Times New Roman"/>
              </a:rPr>
              <a:t> conference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0" dirty="0">
                <a:latin typeface="Times New Roman"/>
                <a:cs typeface="Times New Roman"/>
              </a:rPr>
              <a:t>Special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Group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discount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staffs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event</a:t>
            </a:r>
            <a:endParaRPr sz="12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200" spc="-10" dirty="0">
                <a:latin typeface="Times New Roman"/>
                <a:cs typeface="Times New Roman"/>
              </a:rPr>
              <a:t>Special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offers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accompanying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his/her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professor.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692893" y="772773"/>
            <a:ext cx="1758950" cy="5379720"/>
          </a:xfrm>
          <a:custGeom>
            <a:avLst/>
            <a:gdLst/>
            <a:ahLst/>
            <a:cxnLst/>
            <a:rect l="l" t="t" r="r" b="b"/>
            <a:pathLst>
              <a:path w="1758950" h="5379720">
                <a:moveTo>
                  <a:pt x="1758696" y="0"/>
                </a:moveTo>
                <a:lnTo>
                  <a:pt x="0" y="0"/>
                </a:lnTo>
                <a:lnTo>
                  <a:pt x="0" y="5379720"/>
                </a:lnTo>
                <a:lnTo>
                  <a:pt x="1758696" y="5379720"/>
                </a:lnTo>
                <a:lnTo>
                  <a:pt x="1758696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 lang="en-IN" dirty="0"/>
          </a:p>
        </p:txBody>
      </p:sp>
      <p:sp>
        <p:nvSpPr>
          <p:cNvPr id="9" name="object 9"/>
          <p:cNvSpPr txBox="1"/>
          <p:nvPr/>
        </p:nvSpPr>
        <p:spPr>
          <a:xfrm>
            <a:off x="4672837" y="5731906"/>
            <a:ext cx="4505705" cy="5578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lang="en-IN" sz="1400" i="1" spc="-5" dirty="0">
                <a:solidFill>
                  <a:srgbClr val="CC9900"/>
                </a:solidFill>
                <a:latin typeface="Times New Roman"/>
                <a:cs typeface="Times New Roman"/>
              </a:rPr>
              <a:t>ophthameets@meetingsnexpo.com</a:t>
            </a: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lang="en-IN" sz="1400" i="1" spc="-5" dirty="0" smtClean="0">
                <a:solidFill>
                  <a:srgbClr val="CC9900"/>
                </a:solidFill>
                <a:latin typeface="Times New Roman"/>
                <a:cs typeface="Times New Roman"/>
              </a:rPr>
              <a:t>/</a:t>
            </a:r>
            <a:endParaRPr lang="en-IN" sz="1400" i="1" spc="-5" dirty="0">
              <a:solidFill>
                <a:srgbClr val="CC9900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8892" y="4655030"/>
            <a:ext cx="3702050" cy="902169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lang="en-US" sz="1400" b="1" spc="-10" dirty="0" smtClean="0">
                <a:solidFill>
                  <a:srgbClr val="212A35"/>
                </a:solidFill>
                <a:latin typeface="Times New Roman"/>
                <a:cs typeface="Times New Roman"/>
              </a:rPr>
              <a:t>Olivia Louis </a:t>
            </a:r>
            <a:endParaRPr sz="140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200" dirty="0" smtClean="0">
                <a:latin typeface="Times New Roman"/>
                <a:cs typeface="Times New Roman"/>
              </a:rPr>
              <a:t>Program</a:t>
            </a:r>
            <a:r>
              <a:rPr sz="1200" spc="-40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Manager</a:t>
            </a:r>
            <a:r>
              <a:rPr sz="1200" spc="6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|</a:t>
            </a:r>
            <a:r>
              <a:rPr lang="en-US" sz="1200" spc="-5" dirty="0" err="1">
                <a:latin typeface="Times New Roman"/>
                <a:cs typeface="Times New Roman"/>
              </a:rPr>
              <a:t>Opthalmology</a:t>
            </a:r>
            <a:r>
              <a:rPr lang="en-US" sz="1200" spc="-5" dirty="0">
                <a:latin typeface="Times New Roman"/>
                <a:cs typeface="Times New Roman"/>
              </a:rPr>
              <a:t> 2024</a:t>
            </a: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200" spc="-15" dirty="0" smtClean="0">
                <a:latin typeface="Times New Roman"/>
                <a:cs typeface="Times New Roman"/>
              </a:rPr>
              <a:t>Conference</a:t>
            </a:r>
            <a:r>
              <a:rPr sz="1200" spc="85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Series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LLC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Ltd47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1200" spc="-10" dirty="0">
                <a:latin typeface="Times New Roman"/>
                <a:cs typeface="Times New Roman"/>
              </a:rPr>
              <a:t>35 </a:t>
            </a:r>
            <a:r>
              <a:rPr lang="en-US" sz="1200" spc="-10" dirty="0" err="1">
                <a:latin typeface="Times New Roman"/>
                <a:cs typeface="Times New Roman"/>
              </a:rPr>
              <a:t>Ruddlesway</a:t>
            </a:r>
            <a:r>
              <a:rPr lang="en-US" sz="1200" spc="-10" dirty="0">
                <a:latin typeface="Times New Roman"/>
                <a:cs typeface="Times New Roman"/>
              </a:rPr>
              <a:t>, Windsor, Berkshire, SL4 5SF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85954" y="1115758"/>
            <a:ext cx="278923" cy="484313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ctr">
              <a:lnSpc>
                <a:spcPts val="1855"/>
              </a:lnSpc>
            </a:pPr>
            <a:r>
              <a:rPr lang="en-US" sz="32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Opthalmology</a:t>
            </a:r>
            <a:r>
              <a:rPr lang="en-US"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 2024</a:t>
            </a:r>
            <a:endParaRPr lang="en-US" sz="3200" b="1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30415" y="722756"/>
          <a:ext cx="8956040" cy="53715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24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1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220">
                <a:tc gridSpan="2">
                  <a:txBody>
                    <a:bodyPr/>
                    <a:lstStyle/>
                    <a:p>
                      <a:pPr marL="3683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6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1000" b="1" spc="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 </a:t>
                      </a:r>
                      <a:r>
                        <a:rPr sz="1000" b="1" spc="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b="1" spc="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b="1" spc="5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b="1" spc="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E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Elit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10,000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Gold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8128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7,500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Silver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5,000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2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iti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2,500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Lunch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Cocktail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3,000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2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Coffee</a:t>
                      </a:r>
                      <a:r>
                        <a:rPr sz="10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Break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Conference Delegate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Bag 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2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Conference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Book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Media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Partner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128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mi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li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ati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Keynote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tati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10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(p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Lanyard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(also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known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neck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cords)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299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220">
                <a:tc gridSpan="2">
                  <a:txBody>
                    <a:bodyPr/>
                    <a:lstStyle/>
                    <a:p>
                      <a:pPr marL="4508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6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6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5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spc="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6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E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Outside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back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cover</a:t>
                      </a:r>
                      <a:r>
                        <a:rPr sz="1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1,200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2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Inside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front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cover</a:t>
                      </a:r>
                      <a:r>
                        <a:rPr sz="10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800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Inside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back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cover</a:t>
                      </a:r>
                      <a:r>
                        <a:rPr sz="10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700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4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Full</a:t>
                      </a: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page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600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41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Half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page</a:t>
                      </a:r>
                      <a:r>
                        <a:rPr sz="1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8128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415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Full</a:t>
                      </a:r>
                      <a:r>
                        <a:rPr sz="1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page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(B/W)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415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Half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page</a:t>
                      </a: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(B/W)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$400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718307" y="673286"/>
            <a:ext cx="1758950" cy="5404485"/>
          </a:xfrm>
          <a:custGeom>
            <a:avLst/>
            <a:gdLst/>
            <a:ahLst/>
            <a:cxnLst/>
            <a:rect l="l" t="t" r="r" b="b"/>
            <a:pathLst>
              <a:path w="1758950" h="5404485">
                <a:moveTo>
                  <a:pt x="1758696" y="0"/>
                </a:moveTo>
                <a:lnTo>
                  <a:pt x="0" y="0"/>
                </a:lnTo>
                <a:lnTo>
                  <a:pt x="0" y="5404104"/>
                </a:lnTo>
                <a:lnTo>
                  <a:pt x="1758696" y="5404104"/>
                </a:lnTo>
                <a:lnTo>
                  <a:pt x="1758696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475954" y="990600"/>
            <a:ext cx="278923" cy="4858572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ctr">
              <a:lnSpc>
                <a:spcPts val="1855"/>
              </a:lnSpc>
            </a:pPr>
            <a:r>
              <a:rPr lang="en-US" sz="3200" b="1" spc="5" dirty="0" err="1">
                <a:solidFill>
                  <a:srgbClr val="FFFFFF"/>
                </a:solidFill>
                <a:latin typeface="Times New Roman"/>
                <a:cs typeface="Times New Roman"/>
              </a:rPr>
              <a:t>Opthalmology</a:t>
            </a:r>
            <a:r>
              <a:rPr lang="en-US" sz="3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2024</a:t>
            </a:r>
            <a:endParaRPr lang="en-US" sz="3200" b="1" spc="5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99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Words>929</Words>
  <Application>Microsoft Office PowerPoint</Application>
  <PresentationFormat>Widescreen</PresentationFormat>
  <Paragraphs>184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 Black</vt:lpstr>
      <vt:lpstr>Arial MT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Pulsus</dc:creator>
  <cp:lastModifiedBy>Piyush Gupta</cp:lastModifiedBy>
  <cp:revision>30</cp:revision>
  <dcterms:created xsi:type="dcterms:W3CDTF">2021-09-14T05:05:41Z</dcterms:created>
  <dcterms:modified xsi:type="dcterms:W3CDTF">2023-09-14T07:03:25Z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2021-09-14T00:00:00Z</vt:filetime>
  </property>
</Properties>
</file>