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3.jpg" ContentType="image/jpeg"/>
  <Override PartName="/ppt/media/image1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42" autoAdjust="0"/>
  </p:normalViewPr>
  <p:slideViewPr>
    <p:cSldViewPr>
      <p:cViewPr>
        <p:scale>
          <a:sx n="75" d="100"/>
          <a:sy n="75" d="100"/>
        </p:scale>
        <p:origin x="-31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13264" y="0"/>
            <a:ext cx="2078989" cy="6858000"/>
          </a:xfrm>
          <a:custGeom>
            <a:avLst/>
            <a:gdLst/>
            <a:ahLst/>
            <a:cxnLst/>
            <a:rect l="l" t="t" r="r" b="b"/>
            <a:pathLst>
              <a:path w="2078990" h="6858000">
                <a:moveTo>
                  <a:pt x="2078735" y="0"/>
                </a:moveTo>
                <a:lnTo>
                  <a:pt x="0" y="0"/>
                </a:lnTo>
                <a:lnTo>
                  <a:pt x="0" y="6858000"/>
                </a:lnTo>
                <a:lnTo>
                  <a:pt x="2078735" y="6858000"/>
                </a:lnTo>
                <a:lnTo>
                  <a:pt x="2078735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4758055" cy="6858000"/>
          </a:xfrm>
          <a:custGeom>
            <a:avLst/>
            <a:gdLst/>
            <a:ahLst/>
            <a:cxnLst/>
            <a:rect l="l" t="t" r="r" b="b"/>
            <a:pathLst>
              <a:path w="4758055" h="6858000">
                <a:moveTo>
                  <a:pt x="4757928" y="0"/>
                </a:moveTo>
                <a:lnTo>
                  <a:pt x="0" y="0"/>
                </a:lnTo>
                <a:lnTo>
                  <a:pt x="0" y="6858000"/>
                </a:lnTo>
                <a:lnTo>
                  <a:pt x="4757928" y="6858000"/>
                </a:lnTo>
                <a:lnTo>
                  <a:pt x="4757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08175" y="1420367"/>
            <a:ext cx="4688205" cy="4017645"/>
          </a:xfrm>
          <a:custGeom>
            <a:avLst/>
            <a:gdLst/>
            <a:ahLst/>
            <a:cxnLst/>
            <a:rect l="l" t="t" r="r" b="b"/>
            <a:pathLst>
              <a:path w="4688205" h="4017645">
                <a:moveTo>
                  <a:pt x="4687824" y="0"/>
                </a:moveTo>
                <a:lnTo>
                  <a:pt x="0" y="0"/>
                </a:lnTo>
                <a:lnTo>
                  <a:pt x="0" y="4017263"/>
                </a:lnTo>
                <a:lnTo>
                  <a:pt x="4687824" y="4017263"/>
                </a:lnTo>
                <a:lnTo>
                  <a:pt x="4687824" y="0"/>
                </a:lnTo>
                <a:close/>
              </a:path>
            </a:pathLst>
          </a:custGeom>
          <a:solidFill>
            <a:srgbClr val="333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191" y="323088"/>
            <a:ext cx="2264664" cy="24993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75714" y="1596008"/>
            <a:ext cx="8640571" cy="270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nursinghealthscience@gmail.com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png"/><Relationship Id="rId7" Type="http://schemas.openxmlformats.org/officeDocument/2006/relationships/image" Target="../media/image1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hyperlink" Target="https://www.hsj.g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5767571"/>
            <a:ext cx="4422651" cy="98296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algn="ctr"/>
            <a:r>
              <a:rPr sz="1400" b="1" dirty="0" smtClean="0">
                <a:latin typeface="Times New Roman"/>
                <a:cs typeface="Times New Roman"/>
              </a:rPr>
              <a:t>MAIL:</a:t>
            </a:r>
            <a:r>
              <a:rPr lang="en-IN" sz="1400" dirty="0"/>
              <a:t> </a:t>
            </a:r>
            <a:r>
              <a:rPr lang="en-US" sz="1400" dirty="0" smtClean="0"/>
              <a:t>ophthameets@meetingsnexpo.com</a:t>
            </a:r>
          </a:p>
          <a:p>
            <a:pPr algn="ctr"/>
            <a:endParaRPr lang="en-US" sz="1400" dirty="0"/>
          </a:p>
          <a:p>
            <a:pPr algn="ctr"/>
            <a:r>
              <a:rPr sz="1400" b="1" spc="-5" dirty="0" smtClean="0">
                <a:latin typeface="Times New Roman"/>
                <a:cs typeface="Times New Roman"/>
              </a:rPr>
              <a:t>URL</a:t>
            </a:r>
            <a:r>
              <a:rPr lang="en-US" sz="1400" b="1" spc="-5" dirty="0" smtClean="0">
                <a:latin typeface="Times New Roman"/>
                <a:cs typeface="Times New Roman"/>
              </a:rPr>
              <a:t>: </a:t>
            </a:r>
            <a:r>
              <a:rPr lang="en-US" sz="1400" b="1" spc="-5" dirty="0" smtClean="0">
                <a:latin typeface="Times New Roman"/>
                <a:cs typeface="Times New Roman"/>
              </a:rPr>
              <a:t>https</a:t>
            </a:r>
            <a:r>
              <a:rPr lang="en-US" sz="1400" b="1" spc="-5" dirty="0">
                <a:latin typeface="Times New Roman"/>
                <a:cs typeface="Times New Roman"/>
              </a:rPr>
              <a:t>://ophthalmology.ophthalmologyconferences.com/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33488" y="644847"/>
            <a:ext cx="290913" cy="487876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Ophthalmology </a:t>
            </a:r>
            <a:r>
              <a:rPr lang="en-US" sz="3600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90244" y="1181100"/>
            <a:ext cx="3569335" cy="4432300"/>
          </a:xfrm>
          <a:custGeom>
            <a:avLst/>
            <a:gdLst/>
            <a:ahLst/>
            <a:cxnLst/>
            <a:rect l="l" t="t" r="r" b="b"/>
            <a:pathLst>
              <a:path w="3569335" h="4432300">
                <a:moveTo>
                  <a:pt x="0" y="4431792"/>
                </a:moveTo>
                <a:lnTo>
                  <a:pt x="3569207" y="4431792"/>
                </a:lnTo>
                <a:lnTo>
                  <a:pt x="3569207" y="0"/>
                </a:lnTo>
                <a:lnTo>
                  <a:pt x="0" y="0"/>
                </a:lnTo>
                <a:lnTo>
                  <a:pt x="0" y="4431792"/>
                </a:lnTo>
                <a:close/>
              </a:path>
            </a:pathLst>
          </a:custGeom>
          <a:ln w="27432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03578" y="1596007"/>
            <a:ext cx="612522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IN" sz="1800" spc="487" dirty="0" smtClean="0"/>
              <a:t> </a:t>
            </a:r>
            <a:endParaRPr sz="1800" dirty="0"/>
          </a:p>
        </p:txBody>
      </p:sp>
      <p:sp>
        <p:nvSpPr>
          <p:cNvPr id="11" name="object 11"/>
          <p:cNvSpPr txBox="1"/>
          <p:nvPr/>
        </p:nvSpPr>
        <p:spPr>
          <a:xfrm>
            <a:off x="1448065" y="1459947"/>
            <a:ext cx="4724400" cy="2008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870835" algn="l"/>
              </a:tabLst>
            </a:pPr>
            <a:r>
              <a:rPr lang="en-US" sz="3200" spc="585" dirty="0">
                <a:solidFill>
                  <a:srgbClr val="FFFFFF"/>
                </a:solidFill>
                <a:latin typeface="Times New Roman"/>
                <a:cs typeface="Times New Roman"/>
              </a:rPr>
              <a:t>5th World congress </a:t>
            </a:r>
            <a:endParaRPr lang="en-US" sz="3200" spc="585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870835" algn="l"/>
              </a:tabLst>
            </a:pPr>
            <a:r>
              <a:rPr lang="en-US" sz="3200" spc="5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endParaRPr lang="en-US" sz="3200" spc="58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870835" algn="l"/>
              </a:tabLst>
            </a:pPr>
            <a:r>
              <a:rPr lang="en-US" sz="3200" spc="585" dirty="0">
                <a:solidFill>
                  <a:srgbClr val="FFFFFF"/>
                </a:solidFill>
                <a:latin typeface="Times New Roman"/>
                <a:cs typeface="Times New Roman"/>
              </a:rPr>
              <a:t>Ophthalmology and Optometry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7800" y="4096639"/>
            <a:ext cx="457200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IN"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March 14-15, 2024</a:t>
            </a:r>
            <a:r>
              <a:rPr sz="16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|</a:t>
            </a:r>
            <a:r>
              <a:rPr sz="1600" spc="3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Times New Roman"/>
                <a:cs typeface="Times New Roman"/>
              </a:rPr>
              <a:t> London, UK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Theme: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600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Vision for Tomorrow: Advancing Ophthalmology in the Modern Era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663" y="728472"/>
              <a:ext cx="10711180" cy="5379720"/>
            </a:xfrm>
            <a:custGeom>
              <a:avLst/>
              <a:gdLst/>
              <a:ahLst/>
              <a:cxnLst/>
              <a:rect l="l" t="t" r="r" b="b"/>
              <a:pathLst>
                <a:path w="10711180" h="5379720">
                  <a:moveTo>
                    <a:pt x="10710672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10710672" y="5379720"/>
                  </a:lnTo>
                  <a:lnTo>
                    <a:pt x="10710672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89660" y="1664589"/>
            <a:ext cx="10015855" cy="3388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spc="-15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ar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At</a:t>
            </a:r>
            <a:r>
              <a:rPr sz="1200" b="1" spc="5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endee</a:t>
            </a:r>
            <a:r>
              <a:rPr sz="1200" b="1" spc="-20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,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76200" marR="68580" indent="39370" algn="just"/>
            <a:r>
              <a:rPr sz="1200" b="1" spc="-5" dirty="0">
                <a:latin typeface="Times New Roman"/>
                <a:cs typeface="Times New Roman"/>
              </a:rPr>
              <a:t>Conference Series LLC </a:t>
            </a:r>
            <a:r>
              <a:rPr sz="1200" b="1" spc="-45" dirty="0">
                <a:latin typeface="Times New Roman"/>
                <a:cs typeface="Times New Roman"/>
              </a:rPr>
              <a:t>LTD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welcomes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attend </a:t>
            </a:r>
            <a:r>
              <a:rPr sz="1200" spc="5" dirty="0">
                <a:latin typeface="Times New Roman"/>
                <a:cs typeface="Times New Roman"/>
              </a:rPr>
              <a:t>the </a:t>
            </a:r>
            <a:r>
              <a:rPr lang="en-US" sz="1200" b="1" dirty="0">
                <a:latin typeface="Times New Roman"/>
                <a:cs typeface="Times New Roman"/>
              </a:rPr>
              <a:t>5th World congress </a:t>
            </a:r>
            <a:r>
              <a:rPr lang="en-US" sz="1200" b="1" dirty="0" smtClean="0">
                <a:latin typeface="Times New Roman"/>
                <a:cs typeface="Times New Roman"/>
              </a:rPr>
              <a:t>on Ophthalmology </a:t>
            </a:r>
            <a:r>
              <a:rPr lang="en-US" sz="1200" b="1" dirty="0">
                <a:latin typeface="Times New Roman"/>
                <a:cs typeface="Times New Roman"/>
              </a:rPr>
              <a:t>and </a:t>
            </a:r>
            <a:r>
              <a:rPr lang="en-US" sz="1200" b="1" dirty="0" smtClean="0">
                <a:latin typeface="Times New Roman"/>
                <a:cs typeface="Times New Roman"/>
              </a:rPr>
              <a:t>Optometry </a:t>
            </a:r>
            <a:r>
              <a:rPr sz="1200" dirty="0" smtClean="0">
                <a:latin typeface="Times New Roman"/>
                <a:cs typeface="Times New Roman"/>
              </a:rPr>
              <a:t>which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going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-15" dirty="0">
                <a:latin typeface="Times New Roman"/>
                <a:cs typeface="Times New Roman"/>
              </a:rPr>
              <a:t>be </a:t>
            </a:r>
            <a:r>
              <a:rPr sz="1200" spc="-10" dirty="0">
                <a:latin typeface="Times New Roman"/>
                <a:cs typeface="Times New Roman"/>
              </a:rPr>
              <a:t>held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lang="en-US" sz="1200" b="1" dirty="0">
                <a:latin typeface="Times New Roman"/>
                <a:cs typeface="Times New Roman"/>
              </a:rPr>
              <a:t>March 14-15, 2024 </a:t>
            </a:r>
            <a:r>
              <a:rPr lang="en-US" sz="1200" dirty="0" smtClean="0">
                <a:latin typeface="Times New Roman"/>
                <a:cs typeface="Times New Roman"/>
              </a:rPr>
              <a:t>in</a:t>
            </a:r>
            <a:r>
              <a:rPr lang="en-US" sz="1200" b="1" dirty="0" smtClean="0">
                <a:latin typeface="Times New Roman"/>
                <a:cs typeface="Times New Roman"/>
              </a:rPr>
              <a:t> </a:t>
            </a:r>
            <a:r>
              <a:rPr lang="en-IN" sz="1200" b="1" dirty="0"/>
              <a:t> London, UK</a:t>
            </a:r>
            <a:r>
              <a:rPr lang="en-IN" sz="1200" spc="-5" dirty="0" smtClean="0">
                <a:latin typeface="Times New Roman"/>
                <a:cs typeface="Times New Roman"/>
              </a:rPr>
              <a:t>. </a:t>
            </a:r>
            <a:r>
              <a:rPr sz="1200" spc="-65" dirty="0" smtClean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cordially </a:t>
            </a:r>
            <a:r>
              <a:rPr sz="1200" spc="-5" dirty="0">
                <a:latin typeface="Times New Roman"/>
                <a:cs typeface="Times New Roman"/>
              </a:rPr>
              <a:t>invite all </a:t>
            </a:r>
            <a:r>
              <a:rPr sz="1200" dirty="0">
                <a:latin typeface="Times New Roman"/>
                <a:cs typeface="Times New Roman"/>
              </a:rPr>
              <a:t>the participants </a:t>
            </a:r>
            <a:r>
              <a:rPr sz="1200" spc="-10" dirty="0">
                <a:latin typeface="Times New Roman"/>
                <a:cs typeface="Times New Roman"/>
              </a:rPr>
              <a:t>who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interested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sharing </a:t>
            </a:r>
            <a:r>
              <a:rPr sz="1200" spc="-10" dirty="0">
                <a:latin typeface="Times New Roman"/>
                <a:cs typeface="Times New Roman"/>
              </a:rPr>
              <a:t>their </a:t>
            </a:r>
            <a:r>
              <a:rPr sz="1200" spc="-5" dirty="0">
                <a:latin typeface="Times New Roman"/>
                <a:cs typeface="Times New Roman"/>
              </a:rPr>
              <a:t>knowledge </a:t>
            </a:r>
            <a:r>
              <a:rPr sz="1200" spc="-1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research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arena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lang="en-US" sz="1200" b="1" spc="10" dirty="0" err="1" smtClean="0">
                <a:latin typeface="Times New Roman"/>
                <a:cs typeface="Times New Roman"/>
              </a:rPr>
              <a:t>opthamology</a:t>
            </a:r>
            <a:r>
              <a:rPr lang="en-US" sz="1200" b="1" spc="10" dirty="0" smtClean="0">
                <a:latin typeface="Times New Roman"/>
                <a:cs typeface="Times New Roman"/>
              </a:rPr>
              <a:t> </a:t>
            </a:r>
            <a:r>
              <a:rPr lang="en-US" sz="1200" b="1" spc="10" dirty="0">
                <a:latin typeface="Times New Roman"/>
                <a:cs typeface="Times New Roman"/>
              </a:rPr>
              <a:t>2024 </a:t>
            </a:r>
            <a:r>
              <a:rPr sz="1200" spc="-5" dirty="0" smtClean="0">
                <a:latin typeface="Times New Roman"/>
                <a:cs typeface="Times New Roman"/>
              </a:rPr>
              <a:t>anticipates </a:t>
            </a:r>
            <a:r>
              <a:rPr sz="1200" spc="-1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than </a:t>
            </a:r>
            <a:r>
              <a:rPr sz="1200" dirty="0">
                <a:latin typeface="Times New Roman"/>
                <a:cs typeface="Times New Roman"/>
              </a:rPr>
              <a:t>100 participants </a:t>
            </a:r>
            <a:r>
              <a:rPr sz="1200" spc="-5" dirty="0">
                <a:latin typeface="Times New Roman"/>
                <a:cs typeface="Times New Roman"/>
              </a:rPr>
              <a:t>around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globe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thought </a:t>
            </a:r>
            <a:r>
              <a:rPr sz="1200" spc="-10" dirty="0">
                <a:latin typeface="Times New Roman"/>
                <a:cs typeface="Times New Roman"/>
              </a:rPr>
              <a:t>provoking </a:t>
            </a:r>
            <a:r>
              <a:rPr sz="1200" dirty="0">
                <a:latin typeface="Times New Roman"/>
                <a:cs typeface="Times New Roman"/>
              </a:rPr>
              <a:t>keynote </a:t>
            </a:r>
            <a:r>
              <a:rPr sz="1200" spc="-5" dirty="0">
                <a:latin typeface="Times New Roman"/>
                <a:cs typeface="Times New Roman"/>
              </a:rPr>
              <a:t>lectures, </a:t>
            </a:r>
            <a:r>
              <a:rPr sz="1200" spc="10" dirty="0">
                <a:latin typeface="Times New Roman"/>
                <a:cs typeface="Times New Roman"/>
              </a:rPr>
              <a:t>oral </a:t>
            </a:r>
            <a:r>
              <a:rPr sz="1200" spc="-1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poster </a:t>
            </a:r>
            <a:r>
              <a:rPr sz="1200" spc="-5" dirty="0">
                <a:latin typeface="Times New Roman"/>
                <a:cs typeface="Times New Roman"/>
              </a:rPr>
              <a:t>presentations.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attending delegates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include </a:t>
            </a:r>
            <a:r>
              <a:rPr sz="1200" dirty="0">
                <a:latin typeface="Times New Roman"/>
                <a:cs typeface="Times New Roman"/>
              </a:rPr>
              <a:t>editorial </a:t>
            </a:r>
            <a:r>
              <a:rPr sz="1200" spc="-5" dirty="0">
                <a:latin typeface="Times New Roman"/>
                <a:cs typeface="Times New Roman"/>
              </a:rPr>
              <a:t>board members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related </a:t>
            </a:r>
            <a:r>
              <a:rPr sz="1200" dirty="0">
                <a:latin typeface="Times New Roman"/>
                <a:cs typeface="Times New Roman"/>
              </a:rPr>
              <a:t>open </a:t>
            </a:r>
            <a:r>
              <a:rPr sz="1200" spc="-5" dirty="0">
                <a:latin typeface="Times New Roman"/>
                <a:cs typeface="Times New Roman"/>
              </a:rPr>
              <a:t>access </a:t>
            </a:r>
            <a:r>
              <a:rPr sz="1200" spc="-10" dirty="0">
                <a:latin typeface="Times New Roman"/>
                <a:cs typeface="Times New Roman"/>
              </a:rPr>
              <a:t>journals.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5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excellent opportunity </a:t>
            </a:r>
            <a:r>
              <a:rPr sz="1200" spc="-1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the delegates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universities, institutes, </a:t>
            </a:r>
            <a:r>
              <a:rPr sz="1200" spc="-1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industries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 with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world </a:t>
            </a:r>
            <a:r>
              <a:rPr sz="1200" spc="-10" dirty="0">
                <a:latin typeface="Times New Roman"/>
                <a:cs typeface="Times New Roman"/>
              </a:rPr>
              <a:t>class </a:t>
            </a:r>
            <a:r>
              <a:rPr sz="1200" spc="-5" dirty="0">
                <a:latin typeface="Times New Roman"/>
                <a:cs typeface="Times New Roman"/>
              </a:rPr>
              <a:t>scientists.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intending </a:t>
            </a:r>
            <a:r>
              <a:rPr sz="1200" dirty="0">
                <a:latin typeface="Times New Roman"/>
                <a:cs typeface="Times New Roman"/>
              </a:rPr>
              <a:t>participants </a:t>
            </a:r>
            <a:r>
              <a:rPr sz="1200" spc="-5" dirty="0">
                <a:latin typeface="Times New Roman"/>
                <a:cs typeface="Times New Roman"/>
              </a:rPr>
              <a:t>can </a:t>
            </a:r>
            <a:r>
              <a:rPr sz="1200" dirty="0">
                <a:latin typeface="Times New Roman"/>
                <a:cs typeface="Times New Roman"/>
              </a:rPr>
              <a:t>confirm </a:t>
            </a:r>
            <a:r>
              <a:rPr sz="1200" spc="-5" dirty="0">
                <a:latin typeface="Times New Roman"/>
                <a:cs typeface="Times New Roman"/>
              </a:rPr>
              <a:t>their </a:t>
            </a:r>
            <a:r>
              <a:rPr sz="1200" dirty="0">
                <a:latin typeface="Times New Roman"/>
                <a:cs typeface="Times New Roman"/>
              </a:rPr>
              <a:t>participation by registering </a:t>
            </a:r>
            <a:r>
              <a:rPr sz="1200" spc="-10" dirty="0">
                <a:latin typeface="Times New Roman"/>
                <a:cs typeface="Times New Roman"/>
              </a:rPr>
              <a:t>for </a:t>
            </a:r>
            <a:r>
              <a:rPr sz="1200" dirty="0">
                <a:latin typeface="Times New Roman"/>
                <a:cs typeface="Times New Roman"/>
              </a:rPr>
              <a:t>the conference </a:t>
            </a:r>
            <a:r>
              <a:rPr sz="1200" spc="-10" dirty="0">
                <a:latin typeface="Times New Roman"/>
                <a:cs typeface="Times New Roman"/>
              </a:rPr>
              <a:t>along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colleagues. </a:t>
            </a:r>
            <a:r>
              <a:rPr sz="1200" spc="-20" dirty="0" smtClean="0">
                <a:latin typeface="Times New Roman"/>
                <a:cs typeface="Times New Roman"/>
              </a:rPr>
              <a:t>Avail </a:t>
            </a:r>
            <a:r>
              <a:rPr sz="1200" dirty="0">
                <a:latin typeface="Times New Roman"/>
                <a:cs typeface="Times New Roman"/>
              </a:rPr>
              <a:t>the delegate </a:t>
            </a:r>
            <a:r>
              <a:rPr sz="1200" spc="-5" dirty="0">
                <a:latin typeface="Times New Roman"/>
                <a:cs typeface="Times New Roman"/>
              </a:rPr>
              <a:t>early bird </a:t>
            </a:r>
            <a:r>
              <a:rPr sz="1200" spc="-25" dirty="0">
                <a:latin typeface="Times New Roman"/>
                <a:cs typeface="Times New Roman"/>
              </a:rPr>
              <a:t>offer.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main </a:t>
            </a:r>
            <a:r>
              <a:rPr sz="1200" spc="-5" dirty="0">
                <a:latin typeface="Times New Roman"/>
                <a:cs typeface="Times New Roman"/>
              </a:rPr>
              <a:t>theme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b="1" spc="-5" dirty="0" smtClean="0">
                <a:latin typeface="Times New Roman"/>
                <a:cs typeface="Times New Roman"/>
              </a:rPr>
              <a:t>“</a:t>
            </a:r>
            <a:r>
              <a:rPr lang="en-US" sz="1200" i="1" spc="-5" dirty="0">
                <a:latin typeface="Times New Roman"/>
                <a:cs typeface="Times New Roman"/>
              </a:rPr>
              <a:t>Vision for Tomorrow: Advancing Ophthalmology in the Modern Era</a:t>
            </a:r>
            <a:r>
              <a:rPr sz="1200" b="1" dirty="0" smtClean="0">
                <a:latin typeface="Times New Roman"/>
                <a:cs typeface="Times New Roman"/>
              </a:rPr>
              <a:t>”. </a:t>
            </a:r>
            <a:r>
              <a:rPr sz="1200" spc="-20" dirty="0">
                <a:latin typeface="Times New Roman"/>
                <a:cs typeface="Times New Roman"/>
              </a:rPr>
              <a:t>As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premier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have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developed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interests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mind.</a:t>
            </a:r>
            <a:endParaRPr sz="1200" dirty="0">
              <a:latin typeface="Times New Roman"/>
              <a:cs typeface="Times New Roman"/>
            </a:endParaRPr>
          </a:p>
          <a:p>
            <a:pPr marL="76200" marR="67310" indent="76200" algn="just">
              <a:lnSpc>
                <a:spcPct val="100000"/>
              </a:lnSpc>
            </a:pPr>
            <a:endParaRPr lang="en-US" sz="1250" dirty="0" smtClean="0">
              <a:latin typeface="Times New Roman"/>
              <a:cs typeface="Times New Roman"/>
            </a:endParaRPr>
          </a:p>
          <a:p>
            <a:pPr marL="76200" marR="67310" indent="76200" algn="just">
              <a:lnSpc>
                <a:spcPct val="100000"/>
              </a:lnSpc>
            </a:pPr>
            <a:r>
              <a:rPr sz="1200" spc="-65" dirty="0" smtClean="0">
                <a:latin typeface="Times New Roman"/>
                <a:cs typeface="Times New Roman"/>
              </a:rPr>
              <a:t>We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 not </a:t>
            </a:r>
            <a:r>
              <a:rPr sz="1200" dirty="0">
                <a:latin typeface="Times New Roman"/>
                <a:cs typeface="Times New Roman"/>
              </a:rPr>
              <a:t>only </a:t>
            </a:r>
            <a:r>
              <a:rPr sz="1200" spc="-5" dirty="0">
                <a:latin typeface="Times New Roman"/>
                <a:cs typeface="Times New Roman"/>
              </a:rPr>
              <a:t>increased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number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opportunities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dirty="0">
                <a:latin typeface="Times New Roman"/>
                <a:cs typeface="Times New Roman"/>
              </a:rPr>
              <a:t>to network </a:t>
            </a:r>
            <a:r>
              <a:rPr sz="1200" spc="-1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colleagues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across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world </a:t>
            </a:r>
            <a:r>
              <a:rPr sz="1200" spc="-10" dirty="0">
                <a:latin typeface="Times New Roman"/>
                <a:cs typeface="Times New Roman"/>
              </a:rPr>
              <a:t>but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also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introduced </a:t>
            </a:r>
            <a:r>
              <a:rPr sz="1200" spc="-1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focused </a:t>
            </a:r>
            <a:r>
              <a:rPr sz="1200" spc="-10" dirty="0">
                <a:latin typeface="Times New Roman"/>
                <a:cs typeface="Times New Roman"/>
              </a:rPr>
              <a:t>sessions </a:t>
            </a:r>
            <a:r>
              <a:rPr sz="1200" spc="-5" dirty="0">
                <a:latin typeface="Times New Roman"/>
                <a:cs typeface="Times New Roman"/>
              </a:rPr>
              <a:t> that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will </a:t>
            </a:r>
            <a:r>
              <a:rPr sz="1200" dirty="0">
                <a:latin typeface="Times New Roman"/>
                <a:cs typeface="Times New Roman"/>
              </a:rPr>
              <a:t>feature </a:t>
            </a:r>
            <a:r>
              <a:rPr sz="1200" spc="-5" dirty="0">
                <a:latin typeface="Times New Roman"/>
                <a:cs typeface="Times New Roman"/>
              </a:rPr>
              <a:t>cutting </a:t>
            </a:r>
            <a:r>
              <a:rPr sz="1200" dirty="0">
                <a:latin typeface="Times New Roman"/>
                <a:cs typeface="Times New Roman"/>
              </a:rPr>
              <a:t>edge </a:t>
            </a:r>
            <a:r>
              <a:rPr sz="1200" spc="-5" dirty="0">
                <a:latin typeface="Times New Roman"/>
                <a:cs typeface="Times New Roman"/>
              </a:rPr>
              <a:t>presentations, </a:t>
            </a:r>
            <a:r>
              <a:rPr sz="1200" dirty="0">
                <a:latin typeface="Times New Roman"/>
                <a:cs typeface="Times New Roman"/>
              </a:rPr>
              <a:t>special </a:t>
            </a:r>
            <a:r>
              <a:rPr sz="1200" spc="5" dirty="0">
                <a:latin typeface="Times New Roman"/>
                <a:cs typeface="Times New Roman"/>
              </a:rPr>
              <a:t>panel </a:t>
            </a:r>
            <a:r>
              <a:rPr sz="1200" spc="-5" dirty="0">
                <a:latin typeface="Times New Roman"/>
                <a:cs typeface="Times New Roman"/>
              </a:rPr>
              <a:t>discussions,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livelier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interaction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industry leaders and </a:t>
            </a:r>
            <a:r>
              <a:rPr sz="1200" dirty="0">
                <a:latin typeface="Times New Roman"/>
                <a:cs typeface="Times New Roman"/>
              </a:rPr>
              <a:t>experts. </a:t>
            </a:r>
            <a:r>
              <a:rPr sz="1200" spc="-10" dirty="0">
                <a:latin typeface="Times New Roman"/>
                <a:cs typeface="Times New Roman"/>
              </a:rPr>
              <a:t>Life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is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full </a:t>
            </a:r>
            <a:r>
              <a:rPr sz="1200" spc="2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give </a:t>
            </a:r>
            <a:r>
              <a:rPr sz="1200" spc="-10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take.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 </a:t>
            </a:r>
            <a:r>
              <a:rPr sz="1200" spc="-25" dirty="0">
                <a:latin typeface="Times New Roman"/>
                <a:cs typeface="Times New Roman"/>
              </a:rPr>
              <a:t>it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count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professional life. Attend the </a:t>
            </a:r>
            <a:r>
              <a:rPr lang="en-US" sz="1200" b="1" spc="10" dirty="0" smtClean="0">
                <a:latin typeface="Times New Roman"/>
                <a:cs typeface="Times New Roman"/>
              </a:rPr>
              <a:t>Ophthalmology 2024 </a:t>
            </a:r>
            <a:r>
              <a:rPr sz="1200" dirty="0" smtClean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spc="-10" dirty="0">
                <a:latin typeface="Times New Roman"/>
                <a:cs typeface="Times New Roman"/>
              </a:rPr>
              <a:t>with your </a:t>
            </a:r>
            <a:r>
              <a:rPr sz="1200" spc="-5" dirty="0">
                <a:latin typeface="Times New Roman"/>
                <a:cs typeface="Times New Roman"/>
              </a:rPr>
              <a:t>peers, exchange expertise 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experiences, and </a:t>
            </a:r>
            <a:r>
              <a:rPr sz="1200" spc="5" dirty="0">
                <a:latin typeface="Times New Roman"/>
                <a:cs typeface="Times New Roman"/>
              </a:rPr>
              <a:t>arm </a:t>
            </a:r>
            <a:r>
              <a:rPr sz="1200" spc="-5" dirty="0">
                <a:latin typeface="Times New Roman"/>
                <a:cs typeface="Times New Roman"/>
              </a:rPr>
              <a:t>yourself </a:t>
            </a:r>
            <a:r>
              <a:rPr sz="1200" dirty="0">
                <a:latin typeface="Times New Roman"/>
                <a:cs typeface="Times New Roman"/>
              </a:rPr>
              <a:t>with the </a:t>
            </a:r>
            <a:r>
              <a:rPr sz="1200" spc="-5" dirty="0">
                <a:latin typeface="Times New Roman"/>
                <a:cs typeface="Times New Roman"/>
              </a:rPr>
              <a:t>latest information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5" dirty="0">
                <a:latin typeface="Times New Roman"/>
                <a:cs typeface="Times New Roman"/>
              </a:rPr>
              <a:t>take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department </a:t>
            </a:r>
            <a:r>
              <a:rPr sz="1200" dirty="0">
                <a:latin typeface="Times New Roman"/>
                <a:cs typeface="Times New Roman"/>
              </a:rPr>
              <a:t>to the </a:t>
            </a:r>
            <a:r>
              <a:rPr sz="1200" spc="-10" dirty="0">
                <a:latin typeface="Times New Roman"/>
                <a:cs typeface="Times New Roman"/>
              </a:rPr>
              <a:t>next level. </a:t>
            </a:r>
            <a:r>
              <a:rPr sz="1200" spc="-55" dirty="0">
                <a:latin typeface="Times New Roman"/>
                <a:cs typeface="Times New Roman"/>
              </a:rPr>
              <a:t>We </a:t>
            </a:r>
            <a:r>
              <a:rPr sz="1200" spc="-5" dirty="0">
                <a:latin typeface="Times New Roman"/>
                <a:cs typeface="Times New Roman"/>
              </a:rPr>
              <a:t>look forward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personally </a:t>
            </a:r>
            <a:r>
              <a:rPr sz="1200" dirty="0">
                <a:latin typeface="Times New Roman"/>
                <a:cs typeface="Times New Roman"/>
              </a:rPr>
              <a:t>welcoming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Conference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lang="en-US" sz="1200" spc="45" dirty="0" smtClean="0">
                <a:latin typeface="Times New Roman"/>
                <a:cs typeface="Times New Roman"/>
              </a:rPr>
              <a:t> </a:t>
            </a:r>
            <a:r>
              <a:rPr lang="en-US" sz="1200" b="1" spc="-10" dirty="0" smtClean="0">
                <a:latin typeface="Times New Roman"/>
                <a:cs typeface="Times New Roman"/>
              </a:rPr>
              <a:t>March. 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200" spc="-25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lnSpc>
                <a:spcPts val="1435"/>
              </a:lnSpc>
              <a:spcBef>
                <a:spcPts val="5"/>
              </a:spcBef>
            </a:pPr>
            <a:r>
              <a:rPr sz="1200" spc="-15" dirty="0">
                <a:latin typeface="Times New Roman"/>
                <a:cs typeface="Times New Roman"/>
              </a:rPr>
              <a:t>Organizing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lnSpc>
                <a:spcPts val="1675"/>
              </a:lnSpc>
            </a:pPr>
            <a:r>
              <a:rPr lang="en-US" sz="1400" b="1" spc="10" dirty="0">
                <a:latin typeface="Times New Roman"/>
                <a:cs typeface="Times New Roman"/>
              </a:rPr>
              <a:t>Ophthalmology 2024 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24800" y="5762039"/>
            <a:ext cx="33483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7928" y="862583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21005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04418" y="740663"/>
            <a:ext cx="10711180" cy="5377180"/>
          </a:xfrm>
          <a:custGeom>
            <a:avLst/>
            <a:gdLst/>
            <a:ahLst/>
            <a:cxnLst/>
            <a:rect l="l" t="t" r="r" b="b"/>
            <a:pathLst>
              <a:path w="10711180" h="5377180">
                <a:moveTo>
                  <a:pt x="10710672" y="0"/>
                </a:moveTo>
                <a:lnTo>
                  <a:pt x="0" y="0"/>
                </a:lnTo>
                <a:lnTo>
                  <a:pt x="0" y="5376672"/>
                </a:lnTo>
                <a:lnTo>
                  <a:pt x="10710672" y="5376672"/>
                </a:lnTo>
                <a:lnTo>
                  <a:pt x="1071067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57928" y="902208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582930">
              <a:lnSpc>
                <a:spcPct val="100000"/>
              </a:lnSpc>
              <a:tabLst>
                <a:tab pos="1712595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7508" y="1905000"/>
            <a:ext cx="4759960" cy="125095"/>
            <a:chOff x="1397508" y="1905000"/>
            <a:chExt cx="4759960" cy="125095"/>
          </a:xfrm>
        </p:grpSpPr>
        <p:sp>
          <p:nvSpPr>
            <p:cNvPr id="7" name="object 7"/>
            <p:cNvSpPr/>
            <p:nvPr/>
          </p:nvSpPr>
          <p:spPr>
            <a:xfrm>
              <a:off x="1397508" y="1967484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0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5040" y="1905000"/>
              <a:ext cx="121920" cy="124968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035040" y="2127504"/>
            <a:ext cx="4752340" cy="125095"/>
            <a:chOff x="6035040" y="2127504"/>
            <a:chExt cx="4752340" cy="12509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5040" y="2127504"/>
              <a:ext cx="121920" cy="1249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46292" y="2193036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442328" y="1897760"/>
            <a:ext cx="1652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e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82003" y="2244039"/>
            <a:ext cx="4283710" cy="29959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Easy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Submit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Quality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Publishing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Guaranteed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30" dirty="0">
                <a:latin typeface="Times New Roman"/>
                <a:cs typeface="Times New Roman"/>
              </a:rPr>
              <a:t>U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5" dirty="0">
                <a:latin typeface="Times New Roman"/>
                <a:cs typeface="Times New Roman"/>
              </a:rPr>
              <a:t>ia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</a:t>
            </a:r>
            <a:r>
              <a:rPr sz="1000" spc="5" dirty="0">
                <a:latin typeface="Times New Roman"/>
                <a:cs typeface="Times New Roman"/>
              </a:rPr>
              <a:t>alit</a:t>
            </a:r>
            <a:r>
              <a:rPr sz="1000" spc="-40" dirty="0">
                <a:latin typeface="Times New Roman"/>
                <a:cs typeface="Times New Roman"/>
              </a:rPr>
              <a:t>y</a:t>
            </a:r>
            <a:r>
              <a:rPr sz="1000" dirty="0">
                <a:latin typeface="Times New Roman"/>
                <a:cs typeface="Times New Roman"/>
              </a:rPr>
              <a:t>-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nt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-25" dirty="0">
                <a:latin typeface="Times New Roman"/>
                <a:cs typeface="Times New Roman"/>
              </a:rPr>
              <a:t>v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uly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im</a:t>
            </a:r>
            <a:r>
              <a:rPr sz="1000" spc="5" dirty="0">
                <a:latin typeface="Times New Roman"/>
                <a:cs typeface="Times New Roman"/>
              </a:rPr>
              <a:t>pa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l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0" dirty="0">
                <a:latin typeface="Times New Roman"/>
                <a:cs typeface="Times New Roman"/>
              </a:rPr>
              <a:t>ec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g</a:t>
            </a:r>
            <a:r>
              <a:rPr sz="1000" spc="25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iti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5" dirty="0">
                <a:latin typeface="Times New Roman"/>
                <a:cs typeface="Times New Roman"/>
              </a:rPr>
              <a:t>h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pap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Feedback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</a:t>
            </a:r>
            <a:r>
              <a:rPr sz="1000" spc="10" dirty="0">
                <a:latin typeface="Times New Roman"/>
                <a:cs typeface="Times New Roman"/>
              </a:rPr>
              <a:t> the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impact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article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Enhanced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 </a:t>
            </a:r>
            <a:r>
              <a:rPr sz="1000" dirty="0">
                <a:latin typeface="Times New Roman"/>
                <a:cs typeface="Times New Roman"/>
              </a:rPr>
              <a:t>Audio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</a:p>
          <a:p>
            <a:pPr marL="182880" indent="-170815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Digital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share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explore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Sharing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Authors,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editors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credits</a:t>
            </a:r>
          </a:p>
          <a:p>
            <a:pPr marL="182880" marR="168275" indent="-170815">
              <a:lnSpc>
                <a:spcPct val="108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-15" dirty="0">
                <a:latin typeface="Times New Roman"/>
                <a:cs typeface="Times New Roman"/>
              </a:rPr>
              <a:t>User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website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translations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-5" dirty="0">
                <a:latin typeface="Times New Roman"/>
                <a:cs typeface="Times New Roman"/>
              </a:rPr>
              <a:t> world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languages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5" dirty="0">
                <a:latin typeface="Times New Roman"/>
                <a:cs typeface="Times New Roman"/>
              </a:rPr>
              <a:t>Robust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on-line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publicity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10" dirty="0">
                <a:latin typeface="Times New Roman"/>
                <a:cs typeface="Times New Roman"/>
              </a:rPr>
              <a:t> 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organizing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committee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members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Guidance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Workshops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students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early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researchers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will </a:t>
            </a:r>
            <a:r>
              <a:rPr sz="1000" spc="-10" dirty="0">
                <a:latin typeface="Times New Roman"/>
                <a:cs typeface="Times New Roman"/>
              </a:rPr>
              <a:t>be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various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indexed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journals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will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Digital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Object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Identification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Number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(DOI)</a:t>
            </a:r>
            <a:r>
              <a:rPr sz="1000" spc="-5" dirty="0">
                <a:latin typeface="Times New Roman"/>
                <a:cs typeface="Times New Roman"/>
              </a:rPr>
              <a:t> provided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Cross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Ref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Creation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pages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Google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Opportunity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full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Manu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Scripts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Access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Journals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91411" y="3736847"/>
            <a:ext cx="4768850" cy="121920"/>
            <a:chOff x="1391411" y="3736847"/>
            <a:chExt cx="4768850" cy="121920"/>
          </a:xfrm>
        </p:grpSpPr>
        <p:sp>
          <p:nvSpPr>
            <p:cNvPr id="15" name="object 15"/>
            <p:cNvSpPr/>
            <p:nvPr/>
          </p:nvSpPr>
          <p:spPr>
            <a:xfrm>
              <a:off x="1391411" y="3799331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5040" y="3736847"/>
              <a:ext cx="124968" cy="12191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464944" y="1701495"/>
            <a:ext cx="4365625" cy="362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u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254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2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 l</a:t>
            </a:r>
            <a:r>
              <a:rPr sz="1200" b="1" spc="5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p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 n</a:t>
            </a:r>
            <a:r>
              <a:rPr sz="1200" b="1" spc="4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 c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 s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spc="5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J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u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2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 l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Leading-edge</a:t>
            </a:r>
            <a:r>
              <a:rPr sz="1000" spc="-10" dirty="0">
                <a:latin typeface="Times New Roman"/>
                <a:cs typeface="Times New Roman"/>
              </a:rPr>
              <a:t> Peer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Reviewed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Access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21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Day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Rapid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Editorial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Board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Team,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Visibility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100000+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4418F"/>
                </a:solidFill>
                <a:latin typeface="Times New Roman"/>
                <a:cs typeface="Times New Roman"/>
              </a:rPr>
              <a:t>Facebook</a:t>
            </a:r>
            <a:r>
              <a:rPr sz="1000" b="1" dirty="0">
                <a:solidFill>
                  <a:srgbClr val="24418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Likes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immediately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acceptance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dirty="0">
                <a:latin typeface="Times New Roman"/>
                <a:cs typeface="Times New Roman"/>
              </a:rPr>
              <a:t>Quality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editorial,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R="26034" algn="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25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 l</a:t>
            </a:r>
            <a:r>
              <a:rPr sz="1200" b="1" spc="5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happening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2880" marR="154305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C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ce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iz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10" dirty="0">
                <a:latin typeface="Times New Roman"/>
                <a:cs typeface="Times New Roman"/>
              </a:rPr>
              <a:t>P</a:t>
            </a:r>
            <a:r>
              <a:rPr sz="1000" spc="2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10" dirty="0">
                <a:latin typeface="Times New Roman"/>
                <a:cs typeface="Times New Roman"/>
              </a:rPr>
              <a:t>m</a:t>
            </a:r>
            <a:r>
              <a:rPr sz="1000" spc="-1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ee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g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ce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ec</a:t>
            </a:r>
            <a:r>
              <a:rPr sz="1000" spc="20" dirty="0">
                <a:latin typeface="Times New Roman"/>
                <a:cs typeface="Times New Roman"/>
              </a:rPr>
              <a:t>hn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l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gy 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CME/CPD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fostering</a:t>
            </a:r>
            <a:r>
              <a:rPr sz="1000" spc="-5" dirty="0">
                <a:latin typeface="Times New Roman"/>
                <a:cs typeface="Times New Roman"/>
              </a:rPr>
              <a:t> professional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</a:t>
            </a:r>
            <a:endParaRPr sz="10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</a:pP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C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uum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f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du</a:t>
            </a:r>
            <a:r>
              <a:rPr sz="1000" spc="-20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ati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hr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ugh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iz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am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10" dirty="0">
                <a:latin typeface="Times New Roman"/>
                <a:cs typeface="Times New Roman"/>
              </a:rPr>
              <a:t> 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scientists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representing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dirty="0">
                <a:latin typeface="Times New Roman"/>
                <a:cs typeface="Times New Roman"/>
              </a:rPr>
              <a:t>40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countries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Highly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Interactive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Panel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B2B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Meetings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offers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platform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20234" y="5540451"/>
            <a:ext cx="234124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2105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 </a:t>
            </a:r>
            <a:r>
              <a:rPr sz="700" b="1" spc="-15" dirty="0">
                <a:latin typeface="Times New Roman"/>
                <a:cs typeface="Times New Roman"/>
              </a:rPr>
              <a:t>Issues</a:t>
            </a:r>
            <a:r>
              <a:rPr sz="700" b="1" spc="145" dirty="0">
                <a:latin typeface="Times New Roman"/>
                <a:cs typeface="Times New Roman"/>
              </a:rPr>
              <a:t>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15" dirty="0">
                <a:latin typeface="Times New Roman"/>
                <a:cs typeface="Times New Roman"/>
              </a:rPr>
              <a:t>All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accepted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abstracts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be 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published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in </a:t>
            </a:r>
            <a:r>
              <a:rPr sz="700" spc="-15" dirty="0">
                <a:latin typeface="Times New Roman"/>
                <a:cs typeface="Times New Roman"/>
              </a:rPr>
              <a:t>respective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UK: Conference</a:t>
            </a:r>
            <a:r>
              <a:rPr sz="700" spc="-10" dirty="0">
                <a:latin typeface="Times New Roman"/>
                <a:cs typeface="Times New Roman"/>
              </a:rPr>
              <a:t> Series </a:t>
            </a:r>
            <a:r>
              <a:rPr sz="700" spc="-20" dirty="0">
                <a:latin typeface="Times New Roman"/>
                <a:cs typeface="Times New Roman"/>
              </a:rPr>
              <a:t>LLC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Ltd </a:t>
            </a:r>
            <a:r>
              <a:rPr sz="700" spc="-15" dirty="0">
                <a:latin typeface="Times New Roman"/>
                <a:cs typeface="Times New Roman"/>
              </a:rPr>
              <a:t>Journals </a:t>
            </a:r>
            <a:r>
              <a:rPr sz="700" spc="-16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Each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abstract 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be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provided</a:t>
            </a:r>
            <a:r>
              <a:rPr sz="700" spc="7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with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digital</a:t>
            </a:r>
            <a:r>
              <a:rPr sz="700" spc="11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Object</a:t>
            </a:r>
            <a:r>
              <a:rPr sz="700" spc="9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Identifier</a:t>
            </a:r>
            <a:r>
              <a:rPr sz="700" spc="7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2047" y="5739384"/>
            <a:ext cx="359664" cy="17983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065897" y="5742838"/>
            <a:ext cx="335267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20276" y="781811"/>
            <a:ext cx="9370060" cy="5379720"/>
          </a:xfrm>
          <a:custGeom>
            <a:avLst/>
            <a:gdLst/>
            <a:ahLst/>
            <a:cxnLst/>
            <a:rect l="l" t="t" r="r" b="b"/>
            <a:pathLst>
              <a:path w="9370060" h="5379720">
                <a:moveTo>
                  <a:pt x="0" y="5379720"/>
                </a:moveTo>
                <a:lnTo>
                  <a:pt x="9369552" y="5379720"/>
                </a:lnTo>
                <a:lnTo>
                  <a:pt x="9369552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11145" y="938860"/>
            <a:ext cx="8834755" cy="13826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8400"/>
              </a:lnSpc>
              <a:spcBef>
                <a:spcPts val="90"/>
              </a:spcBef>
            </a:pPr>
            <a:r>
              <a:rPr lang="en-IN" sz="1000" b="1" spc="-5" dirty="0" smtClean="0">
                <a:latin typeface="Times New Roman"/>
                <a:cs typeface="Times New Roman"/>
              </a:rPr>
              <a:t>Ophthalmology 2024</a:t>
            </a:r>
            <a:r>
              <a:rPr sz="1000" b="1" spc="-5" dirty="0" smtClean="0">
                <a:latin typeface="Times New Roman"/>
                <a:cs typeface="Times New Roman"/>
              </a:rPr>
              <a:t>,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main objective </a:t>
            </a:r>
            <a:r>
              <a:rPr sz="1000" spc="5" dirty="0" smtClean="0">
                <a:latin typeface="Times New Roman"/>
                <a:cs typeface="Times New Roman"/>
              </a:rPr>
              <a:t>is to </a:t>
            </a:r>
            <a:r>
              <a:rPr sz="1000" spc="-5" dirty="0" smtClean="0">
                <a:latin typeface="Times New Roman"/>
                <a:cs typeface="Times New Roman"/>
              </a:rPr>
              <a:t>bring all </a:t>
            </a:r>
            <a:r>
              <a:rPr sz="1000" dirty="0" smtClean="0">
                <a:latin typeface="Times New Roman"/>
                <a:cs typeface="Times New Roman"/>
              </a:rPr>
              <a:t>the leading academic </a:t>
            </a:r>
            <a:r>
              <a:rPr sz="1000" spc="-5" dirty="0" smtClean="0">
                <a:latin typeface="Times New Roman"/>
                <a:cs typeface="Times New Roman"/>
              </a:rPr>
              <a:t>scientists, </a:t>
            </a:r>
            <a:r>
              <a:rPr sz="1000" dirty="0" smtClean="0">
                <a:latin typeface="Times New Roman"/>
                <a:cs typeface="Times New Roman"/>
              </a:rPr>
              <a:t>researchers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research scholars </a:t>
            </a:r>
            <a:r>
              <a:rPr sz="1000" spc="-5" dirty="0" smtClean="0">
                <a:latin typeface="Times New Roman"/>
                <a:cs typeface="Times New Roman"/>
              </a:rPr>
              <a:t>together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spc="-5" dirty="0" smtClean="0">
                <a:latin typeface="Times New Roman"/>
                <a:cs typeface="Times New Roman"/>
              </a:rPr>
              <a:t>exchange and 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5" dirty="0" smtClean="0">
                <a:latin typeface="Times New Roman"/>
                <a:cs typeface="Times New Roman"/>
              </a:rPr>
              <a:t>share </a:t>
            </a:r>
            <a:r>
              <a:rPr sz="1000" spc="-5" dirty="0" smtClean="0">
                <a:latin typeface="Times New Roman"/>
                <a:cs typeface="Times New Roman"/>
              </a:rPr>
              <a:t>their</a:t>
            </a:r>
            <a:r>
              <a:rPr sz="1000" spc="24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experiences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research results </a:t>
            </a:r>
            <a:r>
              <a:rPr sz="1000" spc="-10" dirty="0" smtClean="0">
                <a:latin typeface="Times New Roman"/>
                <a:cs typeface="Times New Roman"/>
              </a:rPr>
              <a:t>about </a:t>
            </a:r>
            <a:r>
              <a:rPr sz="1000" spc="-5" dirty="0" smtClean="0">
                <a:latin typeface="Times New Roman"/>
                <a:cs typeface="Times New Roman"/>
              </a:rPr>
              <a:t>all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aspects </a:t>
            </a:r>
            <a:r>
              <a:rPr sz="1000" spc="-10" dirty="0" smtClean="0">
                <a:latin typeface="Times New Roman"/>
                <a:cs typeface="Times New Roman"/>
              </a:rPr>
              <a:t>of </a:t>
            </a:r>
            <a:r>
              <a:rPr lang="en-US" sz="1000" b="1" spc="10" dirty="0" smtClean="0">
                <a:latin typeface="Times New Roman"/>
                <a:cs typeface="Times New Roman"/>
              </a:rPr>
              <a:t>eye health</a:t>
            </a:r>
            <a:r>
              <a:rPr sz="1000" dirty="0" smtClean="0">
                <a:latin typeface="Times New Roman"/>
                <a:cs typeface="Times New Roman"/>
              </a:rPr>
              <a:t>. It </a:t>
            </a:r>
            <a:r>
              <a:rPr sz="1000" spc="-5" dirty="0" smtClean="0">
                <a:latin typeface="Times New Roman"/>
                <a:cs typeface="Times New Roman"/>
              </a:rPr>
              <a:t>also provides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premier interdisciplinary </a:t>
            </a:r>
            <a:r>
              <a:rPr sz="1000" dirty="0" smtClean="0">
                <a:latin typeface="Times New Roman"/>
                <a:cs typeface="Times New Roman"/>
              </a:rPr>
              <a:t>forum </a:t>
            </a:r>
            <a:r>
              <a:rPr sz="1000" spc="-15" dirty="0" smtClean="0">
                <a:latin typeface="Times New Roman"/>
                <a:cs typeface="Times New Roman"/>
              </a:rPr>
              <a:t>for</a:t>
            </a:r>
            <a:r>
              <a:rPr sz="1000" spc="22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researchers, </a:t>
            </a:r>
            <a:r>
              <a:rPr sz="1000" spc="-5" dirty="0" smtClean="0">
                <a:latin typeface="Times New Roman"/>
                <a:cs typeface="Times New Roman"/>
              </a:rPr>
              <a:t>practitioners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educators </a:t>
            </a:r>
            <a:r>
              <a:rPr sz="1000" spc="5" dirty="0" smtClean="0">
                <a:latin typeface="Times New Roman"/>
                <a:cs typeface="Times New Roman"/>
              </a:rPr>
              <a:t> to </a:t>
            </a:r>
            <a:r>
              <a:rPr sz="1000" spc="-5" dirty="0" smtClean="0">
                <a:latin typeface="Times New Roman"/>
                <a:cs typeface="Times New Roman"/>
              </a:rPr>
              <a:t>present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-5" dirty="0" smtClean="0">
                <a:latin typeface="Times New Roman"/>
                <a:cs typeface="Times New Roman"/>
              </a:rPr>
              <a:t>discuss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most </a:t>
            </a:r>
            <a:r>
              <a:rPr sz="1000" dirty="0" smtClean="0">
                <a:latin typeface="Times New Roman"/>
                <a:cs typeface="Times New Roman"/>
              </a:rPr>
              <a:t>recent </a:t>
            </a:r>
            <a:r>
              <a:rPr sz="1000" spc="-5" dirty="0" smtClean="0">
                <a:latin typeface="Times New Roman"/>
                <a:cs typeface="Times New Roman"/>
              </a:rPr>
              <a:t>innovations, trends,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-5" dirty="0" smtClean="0">
                <a:latin typeface="Times New Roman"/>
                <a:cs typeface="Times New Roman"/>
              </a:rPr>
              <a:t>concerns, practical challenges encountered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10" dirty="0" smtClean="0">
                <a:latin typeface="Times New Roman"/>
                <a:cs typeface="Times New Roman"/>
              </a:rPr>
              <a:t>solutions </a:t>
            </a:r>
            <a:r>
              <a:rPr sz="1000" spc="-5" dirty="0" smtClean="0">
                <a:latin typeface="Times New Roman"/>
                <a:cs typeface="Times New Roman"/>
              </a:rPr>
              <a:t>adopted </a:t>
            </a:r>
            <a:r>
              <a:rPr sz="1000" spc="-10" dirty="0" smtClean="0">
                <a:latin typeface="Times New Roman"/>
                <a:cs typeface="Times New Roman"/>
              </a:rPr>
              <a:t>in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field </a:t>
            </a:r>
            <a:r>
              <a:rPr lang="en-US" sz="1000" spc="-5" dirty="0" smtClean="0">
                <a:latin typeface="Times New Roman"/>
                <a:cs typeface="Times New Roman"/>
              </a:rPr>
              <a:t>of </a:t>
            </a:r>
            <a:r>
              <a:rPr lang="en-US" sz="1000" spc="10" dirty="0">
                <a:latin typeface="Times New Roman"/>
                <a:cs typeface="Times New Roman"/>
              </a:rPr>
              <a:t>Ophthalmology and Optometry</a:t>
            </a:r>
            <a:r>
              <a:rPr sz="1000" spc="-5" dirty="0" smtClean="0">
                <a:latin typeface="Times New Roman"/>
                <a:cs typeface="Times New Roman"/>
              </a:rPr>
              <a:t>.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conference 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5" dirty="0" smtClean="0">
                <a:latin typeface="Times New Roman"/>
                <a:cs typeface="Times New Roman"/>
              </a:rPr>
              <a:t>program </a:t>
            </a:r>
            <a:r>
              <a:rPr sz="1000" spc="-5" dirty="0" smtClean="0">
                <a:latin typeface="Times New Roman"/>
                <a:cs typeface="Times New Roman"/>
              </a:rPr>
              <a:t>will </a:t>
            </a:r>
            <a:r>
              <a:rPr sz="1000" spc="-10" dirty="0" smtClean="0">
                <a:latin typeface="Times New Roman"/>
                <a:cs typeface="Times New Roman"/>
              </a:rPr>
              <a:t>cover </a:t>
            </a:r>
            <a:r>
              <a:rPr sz="1000" dirty="0" smtClean="0">
                <a:latin typeface="Times New Roman"/>
                <a:cs typeface="Times New Roman"/>
              </a:rPr>
              <a:t>a </a:t>
            </a:r>
            <a:r>
              <a:rPr sz="1000" spc="-5" dirty="0" smtClean="0">
                <a:latin typeface="Times New Roman"/>
                <a:cs typeface="Times New Roman"/>
              </a:rPr>
              <a:t>wide </a:t>
            </a:r>
            <a:r>
              <a:rPr sz="1000" dirty="0" smtClean="0">
                <a:latin typeface="Times New Roman"/>
                <a:cs typeface="Times New Roman"/>
              </a:rPr>
              <a:t>variety of topics relevant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dirty="0" smtClean="0">
                <a:latin typeface="Times New Roman"/>
                <a:cs typeface="Times New Roman"/>
              </a:rPr>
              <a:t>the</a:t>
            </a:r>
            <a:r>
              <a:rPr lang="en-US" sz="1000" b="1" spc="10" dirty="0" smtClean="0">
                <a:latin typeface="Times New Roman"/>
                <a:cs typeface="Times New Roman"/>
              </a:rPr>
              <a:t> Ophthalmology and Optometry</a:t>
            </a:r>
            <a:r>
              <a:rPr sz="1000" spc="-5" dirty="0" smtClean="0">
                <a:latin typeface="Times New Roman"/>
                <a:cs typeface="Times New Roman"/>
              </a:rPr>
              <a:t>, including: </a:t>
            </a:r>
            <a:r>
              <a:rPr lang="en-IN" sz="1000" spc="-10" dirty="0" smtClean="0">
                <a:latin typeface="Times New Roman"/>
                <a:cs typeface="Times New Roman"/>
              </a:rPr>
              <a:t>research and development of eye health</a:t>
            </a:r>
            <a:r>
              <a:rPr sz="1000" spc="-5" dirty="0" smtClean="0">
                <a:latin typeface="Times New Roman"/>
                <a:cs typeface="Times New Roman"/>
              </a:rPr>
              <a:t>, various technologies </a:t>
            </a:r>
            <a:r>
              <a:rPr sz="1000" spc="-10" dirty="0" smtClean="0">
                <a:latin typeface="Times New Roman"/>
                <a:cs typeface="Times New Roman"/>
              </a:rPr>
              <a:t>in </a:t>
            </a:r>
            <a:r>
              <a:rPr sz="1000" spc="-5" dirty="0" smtClean="0">
                <a:latin typeface="Times New Roman"/>
                <a:cs typeface="Times New Roman"/>
              </a:rPr>
              <a:t>World </a:t>
            </a:r>
            <a:r>
              <a:rPr lang="en-US" sz="1000" dirty="0" smtClean="0">
                <a:latin typeface="Times New Roman"/>
                <a:cs typeface="Times New Roman"/>
              </a:rPr>
              <a:t>Ophthalmology</a:t>
            </a:r>
            <a:r>
              <a:rPr lang="en-IN" sz="1000" dirty="0" smtClean="0">
                <a:latin typeface="Times New Roman"/>
                <a:cs typeface="Times New Roman"/>
              </a:rPr>
              <a:t>-</a:t>
            </a:r>
            <a:r>
              <a:rPr sz="1000" dirty="0" smtClean="0">
                <a:latin typeface="Times New Roman"/>
                <a:cs typeface="Times New Roman"/>
              </a:rPr>
              <a:t>. This unique </a:t>
            </a:r>
            <a:r>
              <a:rPr sz="1000" spc="-5" dirty="0" smtClean="0">
                <a:latin typeface="Times New Roman"/>
                <a:cs typeface="Times New Roman"/>
              </a:rPr>
              <a:t>opportunity that </a:t>
            </a:r>
            <a:r>
              <a:rPr sz="1000" spc="-15" dirty="0" smtClean="0">
                <a:latin typeface="Times New Roman"/>
                <a:cs typeface="Times New Roman"/>
              </a:rPr>
              <a:t>we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extend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spc="-5" dirty="0" smtClean="0">
                <a:latin typeface="Times New Roman"/>
                <a:cs typeface="Times New Roman"/>
              </a:rPr>
              <a:t>our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speakers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-5" dirty="0" smtClean="0">
                <a:latin typeface="Times New Roman"/>
                <a:cs typeface="Times New Roman"/>
              </a:rPr>
              <a:t>attendees </a:t>
            </a:r>
            <a:r>
              <a:rPr sz="1000" spc="5" dirty="0" smtClean="0">
                <a:latin typeface="Times New Roman"/>
                <a:cs typeface="Times New Roman"/>
              </a:rPr>
              <a:t>is </a:t>
            </a:r>
            <a:r>
              <a:rPr sz="1000" dirty="0" smtClean="0">
                <a:latin typeface="Times New Roman"/>
                <a:cs typeface="Times New Roman"/>
              </a:rPr>
              <a:t>not being </a:t>
            </a:r>
            <a:r>
              <a:rPr sz="1000" spc="-5" dirty="0" smtClean="0">
                <a:latin typeface="Times New Roman"/>
                <a:cs typeface="Times New Roman"/>
              </a:rPr>
              <a:t>offered</a:t>
            </a:r>
            <a:r>
              <a:rPr sz="1000" dirty="0" smtClean="0">
                <a:latin typeface="Times New Roman"/>
                <a:cs typeface="Times New Roman"/>
              </a:rPr>
              <a:t> by </a:t>
            </a:r>
            <a:r>
              <a:rPr sz="1000" spc="10" dirty="0" smtClean="0">
                <a:latin typeface="Times New Roman"/>
                <a:cs typeface="Times New Roman"/>
              </a:rPr>
              <a:t>any </a:t>
            </a:r>
            <a:r>
              <a:rPr sz="1000" dirty="0" smtClean="0">
                <a:latin typeface="Times New Roman"/>
                <a:cs typeface="Times New Roman"/>
              </a:rPr>
              <a:t>other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conference </a:t>
            </a:r>
            <a:r>
              <a:rPr sz="1000" dirty="0" smtClean="0">
                <a:latin typeface="Times New Roman"/>
                <a:cs typeface="Times New Roman"/>
              </a:rPr>
              <a:t>organizers. </a:t>
            </a:r>
            <a:r>
              <a:rPr sz="1000" spc="-5" dirty="0" smtClean="0">
                <a:latin typeface="Times New Roman"/>
                <a:cs typeface="Times New Roman"/>
              </a:rPr>
              <a:t>Through </a:t>
            </a:r>
            <a:r>
              <a:rPr sz="1000" dirty="0" smtClean="0">
                <a:latin typeface="Times New Roman"/>
                <a:cs typeface="Times New Roman"/>
              </a:rPr>
              <a:t>this the </a:t>
            </a:r>
            <a:r>
              <a:rPr sz="1000" spc="-5" dirty="0" smtClean="0">
                <a:latin typeface="Times New Roman"/>
                <a:cs typeface="Times New Roman"/>
              </a:rPr>
              <a:t>abstracts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research </a:t>
            </a:r>
            <a:r>
              <a:rPr sz="1000" spc="-5" dirty="0" smtClean="0">
                <a:latin typeface="Times New Roman"/>
                <a:cs typeface="Times New Roman"/>
              </a:rPr>
              <a:t>profiles </a:t>
            </a:r>
            <a:r>
              <a:rPr sz="1000" dirty="0" smtClean="0">
                <a:latin typeface="Times New Roman"/>
                <a:cs typeface="Times New Roman"/>
              </a:rPr>
              <a:t>of </a:t>
            </a:r>
            <a:r>
              <a:rPr sz="1000" spc="-5" dirty="0" smtClean="0">
                <a:latin typeface="Times New Roman"/>
                <a:cs typeface="Times New Roman"/>
              </a:rPr>
              <a:t>our </a:t>
            </a:r>
            <a:r>
              <a:rPr sz="1000" dirty="0" smtClean="0">
                <a:latin typeface="Times New Roman"/>
                <a:cs typeface="Times New Roman"/>
              </a:rPr>
              <a:t>speakers </a:t>
            </a:r>
            <a:r>
              <a:rPr sz="1000" spc="-5" dirty="0" smtClean="0">
                <a:latin typeface="Times New Roman"/>
                <a:cs typeface="Times New Roman"/>
              </a:rPr>
              <a:t>and organizing </a:t>
            </a:r>
            <a:r>
              <a:rPr sz="1000" spc="-10" dirty="0" smtClean="0">
                <a:latin typeface="Times New Roman"/>
                <a:cs typeface="Times New Roman"/>
              </a:rPr>
              <a:t>committee </a:t>
            </a:r>
            <a:r>
              <a:rPr sz="1000" dirty="0" smtClean="0">
                <a:latin typeface="Times New Roman"/>
                <a:cs typeface="Times New Roman"/>
              </a:rPr>
              <a:t>members getting </a:t>
            </a:r>
            <a:r>
              <a:rPr sz="1000" spc="-10" dirty="0" smtClean="0">
                <a:latin typeface="Times New Roman"/>
                <a:cs typeface="Times New Roman"/>
              </a:rPr>
              <a:t>global </a:t>
            </a:r>
            <a:r>
              <a:rPr sz="1000" spc="-5" dirty="0" smtClean="0">
                <a:latin typeface="Times New Roman"/>
                <a:cs typeface="Times New Roman"/>
              </a:rPr>
              <a:t>visibility </a:t>
            </a:r>
            <a:r>
              <a:rPr sz="1000" dirty="0" smtClean="0">
                <a:latin typeface="Times New Roman"/>
                <a:cs typeface="Times New Roman"/>
              </a:rPr>
              <a:t>which </a:t>
            </a:r>
            <a:r>
              <a:rPr sz="1000" spc="5" dirty="0" smtClean="0">
                <a:latin typeface="Times New Roman"/>
                <a:cs typeface="Times New Roman"/>
              </a:rPr>
              <a:t>is </a:t>
            </a:r>
            <a:r>
              <a:rPr sz="1000" spc="-10" dirty="0" smtClean="0">
                <a:latin typeface="Times New Roman"/>
                <a:cs typeface="Times New Roman"/>
              </a:rPr>
              <a:t>an </a:t>
            </a:r>
            <a:r>
              <a:rPr sz="1000" spc="-5" dirty="0" smtClean="0">
                <a:latin typeface="Times New Roman"/>
                <a:cs typeface="Times New Roman"/>
              </a:rPr>
              <a:t>additional </a:t>
            </a:r>
            <a:r>
              <a:rPr sz="1000" spc="5" dirty="0" smtClean="0">
                <a:latin typeface="Times New Roman"/>
                <a:cs typeface="Times New Roman"/>
              </a:rPr>
              <a:t>feature </a:t>
            </a:r>
            <a:r>
              <a:rPr sz="1000" spc="-5" dirty="0" smtClean="0">
                <a:latin typeface="Times New Roman"/>
                <a:cs typeface="Times New Roman"/>
              </a:rPr>
              <a:t>that </a:t>
            </a:r>
            <a:r>
              <a:rPr sz="1000" spc="-15" dirty="0" smtClean="0">
                <a:latin typeface="Times New Roman"/>
                <a:cs typeface="Times New Roman"/>
              </a:rPr>
              <a:t>you </a:t>
            </a:r>
            <a:r>
              <a:rPr sz="1000" spc="-5" dirty="0" smtClean="0">
                <a:latin typeface="Times New Roman"/>
                <a:cs typeface="Times New Roman"/>
              </a:rPr>
              <a:t>would </a:t>
            </a:r>
            <a:r>
              <a:rPr sz="1000" spc="-10" dirty="0" smtClean="0">
                <a:latin typeface="Times New Roman"/>
                <a:cs typeface="Times New Roman"/>
              </a:rPr>
              <a:t>be </a:t>
            </a:r>
            <a:r>
              <a:rPr sz="1000" spc="5" dirty="0" smtClean="0">
                <a:latin typeface="Times New Roman"/>
                <a:cs typeface="Times New Roman"/>
              </a:rPr>
              <a:t>receiving </a:t>
            </a:r>
            <a:r>
              <a:rPr sz="1000" spc="-10" dirty="0" smtClean="0">
                <a:latin typeface="Times New Roman"/>
                <a:cs typeface="Times New Roman"/>
              </a:rPr>
              <a:t>in addition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5" dirty="0" smtClean="0">
                <a:latin typeface="Times New Roman"/>
                <a:cs typeface="Times New Roman"/>
              </a:rPr>
              <a:t>networking</a:t>
            </a:r>
            <a:r>
              <a:rPr sz="1000" spc="-5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opportunities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-10" dirty="0" smtClean="0">
                <a:latin typeface="Times New Roman"/>
                <a:cs typeface="Times New Roman"/>
              </a:rPr>
              <a:t>before,</a:t>
            </a:r>
            <a:r>
              <a:rPr sz="1000" spc="70" dirty="0" smtClean="0">
                <a:latin typeface="Times New Roman"/>
                <a:cs typeface="Times New Roman"/>
              </a:rPr>
              <a:t> </a:t>
            </a:r>
            <a:r>
              <a:rPr sz="1000" spc="10" dirty="0" smtClean="0">
                <a:latin typeface="Times New Roman"/>
                <a:cs typeface="Times New Roman"/>
              </a:rPr>
              <a:t>during</a:t>
            </a:r>
            <a:r>
              <a:rPr sz="1000" spc="-80" dirty="0" smtClean="0">
                <a:latin typeface="Times New Roman"/>
                <a:cs typeface="Times New Roman"/>
              </a:rPr>
              <a:t> </a:t>
            </a:r>
            <a:r>
              <a:rPr sz="1000" spc="10" dirty="0" smtClean="0">
                <a:latin typeface="Times New Roman"/>
                <a:cs typeface="Times New Roman"/>
              </a:rPr>
              <a:t>and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after</a:t>
            </a:r>
            <a:r>
              <a:rPr sz="1000" spc="15" dirty="0" smtClean="0">
                <a:latin typeface="Times New Roman"/>
                <a:cs typeface="Times New Roman"/>
              </a:rPr>
              <a:t> </a:t>
            </a:r>
            <a:r>
              <a:rPr sz="1000" spc="1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conference.</a:t>
            </a:r>
            <a:endParaRPr sz="1000" dirty="0" smtClean="0">
              <a:latin typeface="Times New Roman"/>
              <a:cs typeface="Times New Roman"/>
            </a:endParaRPr>
          </a:p>
          <a:p>
            <a:pPr marL="271780" algn="ctr">
              <a:lnSpc>
                <a:spcPct val="100000"/>
              </a:lnSpc>
              <a:spcBef>
                <a:spcPts val="320"/>
              </a:spcBef>
            </a:pPr>
            <a:r>
              <a:rPr lang="en-IN"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 O P H T H A L M O L O G Y </a:t>
            </a:r>
            <a:r>
              <a:rPr sz="1100" b="1" spc="4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3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52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3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5423" y="743712"/>
            <a:ext cx="1362710" cy="5389245"/>
            <a:chOff x="725423" y="743712"/>
            <a:chExt cx="1362710" cy="5389245"/>
          </a:xfrm>
        </p:grpSpPr>
        <p:sp>
          <p:nvSpPr>
            <p:cNvPr id="7" name="object 7"/>
            <p:cNvSpPr/>
            <p:nvPr/>
          </p:nvSpPr>
          <p:spPr>
            <a:xfrm>
              <a:off x="731519" y="749808"/>
              <a:ext cx="1350645" cy="5377180"/>
            </a:xfrm>
            <a:custGeom>
              <a:avLst/>
              <a:gdLst/>
              <a:ahLst/>
              <a:cxnLst/>
              <a:rect l="l" t="t" r="r" b="b"/>
              <a:pathLst>
                <a:path w="1350645" h="5377180">
                  <a:moveTo>
                    <a:pt x="1350264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1350264" y="5376672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1519" y="749808"/>
              <a:ext cx="1350645" cy="5377180"/>
            </a:xfrm>
            <a:custGeom>
              <a:avLst/>
              <a:gdLst/>
              <a:ahLst/>
              <a:cxnLst/>
              <a:rect l="l" t="t" r="r" b="b"/>
              <a:pathLst>
                <a:path w="1350645" h="5377180">
                  <a:moveTo>
                    <a:pt x="0" y="5376672"/>
                  </a:moveTo>
                  <a:lnTo>
                    <a:pt x="1350264" y="5376672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6672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431535" y="2395727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25395" y="2474273"/>
            <a:ext cx="3472179" cy="6851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Meet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academia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industry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visionaries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 </a:t>
            </a:r>
            <a:r>
              <a:rPr sz="1000" spc="5" dirty="0">
                <a:latin typeface="Times New Roman"/>
                <a:cs typeface="Times New Roman"/>
              </a:rPr>
              <a:t>inspired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Expand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knowledge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solutions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K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5" dirty="0">
                <a:latin typeface="Times New Roman"/>
                <a:cs typeface="Times New Roman"/>
              </a:rPr>
              <a:t>l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dg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2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ma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k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ng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k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off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la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dirty="0">
                <a:latin typeface="Times New Roman"/>
                <a:cs typeface="Times New Roman"/>
              </a:rPr>
              <a:t>e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Forge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connections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47078" y="2472715"/>
            <a:ext cx="2858135" cy="51943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3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2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l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iz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-20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am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Poster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presentations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class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exhibitions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M</a:t>
            </a:r>
            <a:r>
              <a:rPr sz="1000" spc="-15" dirty="0">
                <a:latin typeface="Times New Roman"/>
                <a:cs typeface="Times New Roman"/>
              </a:rPr>
              <a:t>ee</a:t>
            </a:r>
            <a:r>
              <a:rPr sz="1000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5" dirty="0">
                <a:latin typeface="Times New Roman"/>
                <a:cs typeface="Times New Roman"/>
              </a:rPr>
              <a:t>it</a:t>
            </a:r>
            <a:r>
              <a:rPr sz="1000" dirty="0">
                <a:latin typeface="Times New Roman"/>
                <a:cs typeface="Times New Roman"/>
              </a:rPr>
              <a:t>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w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v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 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upp</a:t>
            </a:r>
            <a:r>
              <a:rPr sz="1000" spc="5" dirty="0">
                <a:latin typeface="Times New Roman"/>
                <a:cs typeface="Times New Roman"/>
              </a:rPr>
              <a:t>li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330321" y="3233420"/>
            <a:ext cx="68414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W</a:t>
            </a:r>
            <a:r>
              <a:rPr sz="1100" b="1" spc="5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5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5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5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M  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31535" y="3471671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540635" y="3522116"/>
            <a:ext cx="3993515" cy="6838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Conferences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0" dirty="0">
                <a:latin typeface="Times New Roman"/>
                <a:cs typeface="Times New Roman"/>
              </a:rPr>
              <a:t> 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</a:t>
            </a:r>
            <a:r>
              <a:rPr sz="1000" b="1" spc="-5" dirty="0">
                <a:latin typeface="Times New Roman"/>
                <a:cs typeface="Times New Roman"/>
              </a:rPr>
              <a:t> countries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through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Over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b="1" spc="5" dirty="0">
                <a:latin typeface="Times New Roman"/>
                <a:cs typeface="Times New Roman"/>
              </a:rPr>
              <a:t>25</a:t>
            </a:r>
            <a:r>
              <a:rPr sz="1000" b="1" spc="-5" dirty="0">
                <a:latin typeface="Times New Roman"/>
                <a:cs typeface="Times New Roman"/>
              </a:rPr>
              <a:t> million+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unique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at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tal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m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v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us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rn</a:t>
            </a:r>
            <a:r>
              <a:rPr sz="1000" spc="-15" dirty="0">
                <a:latin typeface="Times New Roman"/>
                <a:cs typeface="Times New Roman"/>
              </a:rPr>
              <a:t>a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Internationally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renowned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scientists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0540" y="3534867"/>
            <a:ext cx="3117215" cy="5194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guidance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early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researchers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students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li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ati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-10" dirty="0">
                <a:latin typeface="Times New Roman"/>
                <a:cs typeface="Times New Roman"/>
              </a:rPr>
              <a:t>ss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Perfect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platform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284489" y="4098246"/>
            <a:ext cx="252095" cy="1054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84489" y="1792683"/>
            <a:ext cx="252095" cy="2135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16296" y="4495800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33014" y="4259402"/>
            <a:ext cx="8744585" cy="1690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30200" algn="ctr">
              <a:lnSpc>
                <a:spcPct val="100000"/>
              </a:lnSpc>
              <a:spcBef>
                <a:spcPts val="105"/>
              </a:spcBef>
            </a:pP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95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program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emphasizes </a:t>
            </a:r>
            <a:r>
              <a:rPr sz="1000" spc="-5" dirty="0">
                <a:latin typeface="Times New Roman"/>
                <a:cs typeface="Times New Roman"/>
              </a:rPr>
              <a:t>evidence-based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practice,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educational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innovation,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practical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application,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networking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collaboration.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transformative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experience.</a:t>
            </a:r>
          </a:p>
          <a:p>
            <a:pPr marL="182880" marR="405765" indent="-170815">
              <a:lnSpc>
                <a:spcPct val="108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Bringing </a:t>
            </a:r>
            <a:r>
              <a:rPr sz="1000" spc="-5" dirty="0">
                <a:latin typeface="Times New Roman"/>
                <a:cs typeface="Times New Roman"/>
              </a:rPr>
              <a:t>together </a:t>
            </a:r>
            <a:r>
              <a:rPr sz="1000" spc="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world’s </a:t>
            </a:r>
            <a:r>
              <a:rPr sz="1000" dirty="0">
                <a:latin typeface="Times New Roman"/>
                <a:cs typeface="Times New Roman"/>
              </a:rPr>
              <a:t>scientific experts </a:t>
            </a:r>
            <a:r>
              <a:rPr sz="1000" spc="5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catalyze </a:t>
            </a:r>
            <a:r>
              <a:rPr sz="1000" spc="10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advance scientific </a:t>
            </a:r>
            <a:r>
              <a:rPr sz="1000" spc="-5" dirty="0">
                <a:latin typeface="Times New Roman"/>
                <a:cs typeface="Times New Roman"/>
              </a:rPr>
              <a:t>knowledge </a:t>
            </a:r>
            <a:r>
              <a:rPr sz="1000" spc="-10" dirty="0">
                <a:latin typeface="Times New Roman"/>
                <a:cs typeface="Times New Roman"/>
              </a:rPr>
              <a:t>about </a:t>
            </a:r>
            <a:r>
              <a:rPr lang="en-IN" sz="1000" spc="-20" dirty="0" smtClean="0">
                <a:latin typeface="Times New Roman"/>
                <a:cs typeface="Times New Roman"/>
              </a:rPr>
              <a:t>Chemistry  </a:t>
            </a:r>
            <a:r>
              <a:rPr sz="1000" spc="10" dirty="0" smtClean="0">
                <a:latin typeface="Times New Roman"/>
                <a:cs typeface="Times New Roman"/>
              </a:rPr>
              <a:t>and </a:t>
            </a:r>
            <a:r>
              <a:rPr sz="1000" spc="10" dirty="0">
                <a:latin typeface="Times New Roman"/>
                <a:cs typeface="Times New Roman"/>
              </a:rPr>
              <a:t>regulatory </a:t>
            </a:r>
            <a:r>
              <a:rPr sz="1000" dirty="0">
                <a:latin typeface="Times New Roman"/>
                <a:cs typeface="Times New Roman"/>
              </a:rPr>
              <a:t>measures present </a:t>
            </a:r>
            <a:r>
              <a:rPr sz="1000" spc="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most </a:t>
            </a:r>
            <a:r>
              <a:rPr sz="1000" dirty="0">
                <a:latin typeface="Times New Roman"/>
                <a:cs typeface="Times New Roman"/>
              </a:rPr>
              <a:t>recent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findings,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promote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enhance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collaborations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around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world.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Bringing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community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leaders,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scientists,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policy</a:t>
            </a:r>
            <a:r>
              <a:rPr sz="1000" dirty="0">
                <a:latin typeface="Times New Roman"/>
                <a:cs typeface="Times New Roman"/>
              </a:rPr>
              <a:t> leaders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promote</a:t>
            </a:r>
            <a:r>
              <a:rPr sz="1000" spc="10" dirty="0">
                <a:latin typeface="Times New Roman"/>
                <a:cs typeface="Times New Roman"/>
              </a:rPr>
              <a:t> 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enhance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programmatic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more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effectively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address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regional,</a:t>
            </a:r>
          </a:p>
          <a:p>
            <a:pPr marL="182880">
              <a:lnSpc>
                <a:spcPct val="100000"/>
              </a:lnSpc>
              <a:spcBef>
                <a:spcPts val="95"/>
              </a:spcBef>
            </a:pPr>
            <a:r>
              <a:rPr sz="1000" spc="5" dirty="0">
                <a:latin typeface="Times New Roman"/>
                <a:cs typeface="Times New Roman"/>
              </a:rPr>
              <a:t>national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elderly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population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around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overcome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barriers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that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limit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care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algn="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1783" y="749808"/>
              <a:ext cx="9370060" cy="5379720"/>
            </a:xfrm>
            <a:custGeom>
              <a:avLst/>
              <a:gdLst/>
              <a:ahLst/>
              <a:cxnLst/>
              <a:rect l="l" t="t" r="r" b="b"/>
              <a:pathLst>
                <a:path w="9370060" h="5379720">
                  <a:moveTo>
                    <a:pt x="0" y="5379720"/>
                  </a:moveTo>
                  <a:lnTo>
                    <a:pt x="9369552" y="5379720"/>
                  </a:lnTo>
                  <a:lnTo>
                    <a:pt x="9369552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1519" y="749808"/>
              <a:ext cx="1350645" cy="5382895"/>
            </a:xfrm>
            <a:custGeom>
              <a:avLst/>
              <a:gdLst/>
              <a:ahLst/>
              <a:cxnLst/>
              <a:rect l="l" t="t" r="r" b="b"/>
              <a:pathLst>
                <a:path w="1350645" h="5382895">
                  <a:moveTo>
                    <a:pt x="1350264" y="0"/>
                  </a:moveTo>
                  <a:lnTo>
                    <a:pt x="0" y="0"/>
                  </a:lnTo>
                  <a:lnTo>
                    <a:pt x="0" y="5382768"/>
                  </a:lnTo>
                  <a:lnTo>
                    <a:pt x="1350264" y="5382768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645" cy="5382895"/>
            </a:xfrm>
            <a:custGeom>
              <a:avLst/>
              <a:gdLst/>
              <a:ahLst/>
              <a:cxnLst/>
              <a:rect l="l" t="t" r="r" b="b"/>
              <a:pathLst>
                <a:path w="1350645" h="5382895">
                  <a:moveTo>
                    <a:pt x="0" y="5382768"/>
                  </a:moveTo>
                  <a:lnTo>
                    <a:pt x="1350264" y="5382768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82768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84489" y="4098246"/>
            <a:ext cx="252095" cy="1054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4489" y="1792683"/>
            <a:ext cx="252095" cy="2135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0000" y="5830316"/>
            <a:ext cx="36489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76542" y="946150"/>
            <a:ext cx="71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09946" y="1179322"/>
            <a:ext cx="2710180" cy="2972435"/>
            <a:chOff x="5409946" y="1179322"/>
            <a:chExt cx="2710180" cy="2972435"/>
          </a:xfrm>
        </p:grpSpPr>
        <p:sp>
          <p:nvSpPr>
            <p:cNvPr id="13" name="object 13"/>
            <p:cNvSpPr/>
            <p:nvPr/>
          </p:nvSpPr>
          <p:spPr>
            <a:xfrm>
              <a:off x="5416296" y="1185672"/>
              <a:ext cx="2697480" cy="2018030"/>
            </a:xfrm>
            <a:custGeom>
              <a:avLst/>
              <a:gdLst/>
              <a:ahLst/>
              <a:cxnLst/>
              <a:rect l="l" t="t" r="r" b="b"/>
              <a:pathLst>
                <a:path w="2697479" h="2018030">
                  <a:moveTo>
                    <a:pt x="0" y="0"/>
                  </a:moveTo>
                  <a:lnTo>
                    <a:pt x="2682239" y="0"/>
                  </a:lnTo>
                </a:path>
                <a:path w="2697479" h="2018030">
                  <a:moveTo>
                    <a:pt x="15239" y="868679"/>
                  </a:moveTo>
                  <a:lnTo>
                    <a:pt x="2697479" y="868679"/>
                  </a:lnTo>
                </a:path>
                <a:path w="2697479" h="2018030">
                  <a:moveTo>
                    <a:pt x="6095" y="2017776"/>
                  </a:moveTo>
                  <a:lnTo>
                    <a:pt x="2688335" y="2017776"/>
                  </a:lnTo>
                </a:path>
              </a:pathLst>
            </a:custGeom>
            <a:ln w="12192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9216" y="3907536"/>
              <a:ext cx="490727" cy="24383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562003" y="1185672"/>
            <a:ext cx="3482975" cy="82009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participating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this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meeting,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attendees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should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able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emerging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issues</a:t>
            </a:r>
            <a:r>
              <a:rPr sz="1000" spc="5" dirty="0">
                <a:latin typeface="Times New Roman"/>
                <a:cs typeface="Times New Roman"/>
              </a:rPr>
              <a:t> 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field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lang="en-IN" sz="1000" spc="-20" dirty="0" smtClean="0">
                <a:latin typeface="Times New Roman"/>
                <a:cs typeface="Times New Roman"/>
              </a:rPr>
              <a:t>Ophthalmology and optometry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apply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recent research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findings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related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lang="en-IN" sz="1000" spc="-20" dirty="0">
                <a:latin typeface="Times New Roman"/>
                <a:cs typeface="Times New Roman"/>
              </a:rPr>
              <a:t>Ophthalmology and optometry</a:t>
            </a:r>
            <a:endParaRPr lang="en-IN" sz="1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6278" y="1415542"/>
            <a:ext cx="3566922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Reflect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place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critical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distance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lang="en-IN" sz="1000" spc="-20" dirty="0">
                <a:latin typeface="Times New Roman"/>
                <a:cs typeface="Times New Roman"/>
              </a:rPr>
              <a:t>Ophthalmology and optometry</a:t>
            </a:r>
            <a:endParaRPr lang="en-IN" sz="10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82850" y="1816734"/>
            <a:ext cx="8672830" cy="2600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5890" algn="ctr">
              <a:lnSpc>
                <a:spcPct val="100000"/>
              </a:lnSpc>
              <a:spcBef>
                <a:spcPts val="100"/>
              </a:spcBef>
            </a:pPr>
            <a:r>
              <a:rPr sz="1200" b="1" dirty="0" smtClean="0">
                <a:latin typeface="Times New Roman"/>
                <a:cs typeface="Times New Roman"/>
              </a:rPr>
              <a:t>W</a:t>
            </a:r>
            <a:r>
              <a:rPr sz="1200" b="1" spc="1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1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T E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76200" marR="68580" algn="just">
              <a:lnSpc>
                <a:spcPct val="108000"/>
              </a:lnSpc>
              <a:spcBef>
                <a:spcPts val="905"/>
              </a:spcBef>
            </a:pPr>
            <a:r>
              <a:rPr lang="en-US" sz="1000" b="1" spc="5" dirty="0">
                <a:latin typeface="Times New Roman"/>
                <a:cs typeface="Times New Roman"/>
              </a:rPr>
              <a:t>5th World congress </a:t>
            </a:r>
            <a:r>
              <a:rPr lang="en-US" sz="1000" b="1" spc="5" dirty="0" smtClean="0">
                <a:latin typeface="Times New Roman"/>
                <a:cs typeface="Times New Roman"/>
              </a:rPr>
              <a:t>on Ophthalmology </a:t>
            </a:r>
            <a:r>
              <a:rPr lang="en-US" sz="1000" b="1" spc="5" dirty="0">
                <a:latin typeface="Times New Roman"/>
                <a:cs typeface="Times New Roman"/>
              </a:rPr>
              <a:t>and Optometry</a:t>
            </a:r>
            <a:r>
              <a:rPr sz="1000" b="1" dirty="0" smtClean="0">
                <a:latin typeface="Times New Roman"/>
                <a:cs typeface="Times New Roman"/>
              </a:rPr>
              <a:t>, </a:t>
            </a:r>
            <a:r>
              <a:rPr sz="1000" spc="-5" dirty="0">
                <a:latin typeface="Times New Roman"/>
                <a:cs typeface="Times New Roman"/>
              </a:rPr>
              <a:t>Conferences </a:t>
            </a:r>
            <a:r>
              <a:rPr sz="1000" spc="10" dirty="0">
                <a:latin typeface="Times New Roman"/>
                <a:cs typeface="Times New Roman"/>
              </a:rPr>
              <a:t>are </a:t>
            </a:r>
            <a:r>
              <a:rPr sz="1000" dirty="0">
                <a:latin typeface="Times New Roman"/>
                <a:cs typeface="Times New Roman"/>
              </a:rPr>
              <a:t>exclusively designed </a:t>
            </a:r>
            <a:r>
              <a:rPr sz="1000" spc="-5" dirty="0">
                <a:latin typeface="Times New Roman"/>
                <a:cs typeface="Times New Roman"/>
              </a:rPr>
              <a:t>for </a:t>
            </a:r>
            <a:r>
              <a:rPr sz="1000" spc="5" dirty="0">
                <a:latin typeface="Times New Roman"/>
                <a:cs typeface="Times New Roman"/>
              </a:rPr>
              <a:t>is </a:t>
            </a:r>
            <a:r>
              <a:rPr sz="1000" spc="-5" dirty="0">
                <a:latin typeface="Times New Roman"/>
                <a:cs typeface="Times New Roman"/>
              </a:rPr>
              <a:t>exclusively </a:t>
            </a:r>
            <a:r>
              <a:rPr sz="1000" dirty="0">
                <a:latin typeface="Times New Roman"/>
                <a:cs typeface="Times New Roman"/>
              </a:rPr>
              <a:t>designed </a:t>
            </a:r>
            <a:r>
              <a:rPr sz="1000" spc="-15" dirty="0">
                <a:latin typeface="Times New Roman"/>
                <a:cs typeface="Times New Roman"/>
              </a:rPr>
              <a:t>for </a:t>
            </a:r>
            <a:r>
              <a:rPr sz="1000" dirty="0">
                <a:latin typeface="Times New Roman"/>
                <a:cs typeface="Times New Roman"/>
              </a:rPr>
              <a:t>Our </a:t>
            </a:r>
            <a:r>
              <a:rPr sz="1000" spc="-5" dirty="0">
                <a:latin typeface="Times New Roman"/>
                <a:cs typeface="Times New Roman"/>
              </a:rPr>
              <a:t>point </a:t>
            </a:r>
            <a:r>
              <a:rPr sz="1000" spc="5" dirty="0">
                <a:latin typeface="Times New Roman"/>
                <a:cs typeface="Times New Roman"/>
              </a:rPr>
              <a:t>is to </a:t>
            </a:r>
            <a:r>
              <a:rPr sz="1000" dirty="0">
                <a:latin typeface="Times New Roman"/>
                <a:cs typeface="Times New Roman"/>
              </a:rPr>
              <a:t>the corporate </a:t>
            </a:r>
            <a:r>
              <a:rPr sz="1000" spc="-5" dirty="0">
                <a:latin typeface="Times New Roman"/>
                <a:cs typeface="Times New Roman"/>
              </a:rPr>
              <a:t>network </a:t>
            </a:r>
            <a:r>
              <a:rPr sz="1000" spc="5" dirty="0">
                <a:latin typeface="Times New Roman"/>
                <a:cs typeface="Times New Roman"/>
              </a:rPr>
              <a:t>and to make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5" dirty="0">
                <a:latin typeface="Times New Roman"/>
                <a:cs typeface="Times New Roman"/>
              </a:rPr>
              <a:t>stage </a:t>
            </a:r>
            <a:r>
              <a:rPr sz="1000" spc="-25" dirty="0">
                <a:latin typeface="Times New Roman"/>
                <a:cs typeface="Times New Roman"/>
              </a:rPr>
              <a:t>for 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trading </a:t>
            </a:r>
            <a:r>
              <a:rPr sz="1000" spc="-10" dirty="0">
                <a:latin typeface="Times New Roman"/>
                <a:cs typeface="Times New Roman"/>
              </a:rPr>
              <a:t>of </a:t>
            </a:r>
            <a:r>
              <a:rPr sz="1000" spc="5" dirty="0">
                <a:latin typeface="Times New Roman"/>
                <a:cs typeface="Times New Roman"/>
              </a:rPr>
              <a:t>data </a:t>
            </a:r>
            <a:r>
              <a:rPr sz="1000" spc="-25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innovative </a:t>
            </a:r>
            <a:r>
              <a:rPr sz="1000" dirty="0">
                <a:latin typeface="Times New Roman"/>
                <a:cs typeface="Times New Roman"/>
              </a:rPr>
              <a:t>advancements, </a:t>
            </a:r>
            <a:r>
              <a:rPr sz="1000" spc="5" dirty="0">
                <a:latin typeface="Times New Roman"/>
                <a:cs typeface="Times New Roman"/>
              </a:rPr>
              <a:t>new </a:t>
            </a:r>
            <a:r>
              <a:rPr sz="1000" spc="-5" dirty="0">
                <a:latin typeface="Times New Roman"/>
                <a:cs typeface="Times New Roman"/>
              </a:rPr>
              <a:t>logical modernization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viability </a:t>
            </a:r>
            <a:r>
              <a:rPr sz="1000" dirty="0">
                <a:latin typeface="Times New Roman"/>
                <a:cs typeface="Times New Roman"/>
              </a:rPr>
              <a:t>of different </a:t>
            </a:r>
            <a:r>
              <a:rPr sz="1000" spc="-5" dirty="0">
                <a:latin typeface="Times New Roman"/>
                <a:cs typeface="Times New Roman"/>
              </a:rPr>
              <a:t>administrative projects towards </a:t>
            </a:r>
            <a:r>
              <a:rPr lang="en-IN" sz="1000" b="1" spc="-5" dirty="0" smtClean="0">
                <a:latin typeface="Times New Roman"/>
                <a:cs typeface="Times New Roman"/>
              </a:rPr>
              <a:t>Ophthalmology 2024</a:t>
            </a:r>
            <a:r>
              <a:rPr sz="1000" b="1" dirty="0" smtClean="0">
                <a:latin typeface="Times New Roman"/>
                <a:cs typeface="Times New Roman"/>
              </a:rPr>
              <a:t>. </a:t>
            </a:r>
            <a:r>
              <a:rPr sz="1000" dirty="0">
                <a:latin typeface="Times New Roman"/>
                <a:cs typeface="Times New Roman"/>
              </a:rPr>
              <a:t>The use </a:t>
            </a:r>
            <a:r>
              <a:rPr sz="1000" spc="-10" dirty="0">
                <a:latin typeface="Times New Roman"/>
                <a:cs typeface="Times New Roman"/>
              </a:rPr>
              <a:t>of </a:t>
            </a:r>
            <a:r>
              <a:rPr lang="en-US" sz="1000" dirty="0" smtClean="0">
                <a:latin typeface="Times New Roman"/>
                <a:cs typeface="Times New Roman"/>
              </a:rPr>
              <a:t>eye health  products and techniques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parts </a:t>
            </a:r>
            <a:r>
              <a:rPr sz="1000" spc="-10" dirty="0">
                <a:latin typeface="Times New Roman"/>
                <a:cs typeface="Times New Roman"/>
              </a:rPr>
              <a:t>of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cutting </a:t>
            </a:r>
            <a:r>
              <a:rPr sz="1000" dirty="0">
                <a:latin typeface="Times New Roman"/>
                <a:cs typeface="Times New Roman"/>
              </a:rPr>
              <a:t>edge </a:t>
            </a:r>
            <a:r>
              <a:rPr lang="en-IN" sz="1000" dirty="0">
                <a:latin typeface="Times New Roman"/>
                <a:cs typeface="Times New Roman"/>
              </a:rPr>
              <a:t>O</a:t>
            </a:r>
            <a:r>
              <a:rPr lang="en-IN" sz="1000" dirty="0" smtClean="0">
                <a:latin typeface="Times New Roman"/>
                <a:cs typeface="Times New Roman"/>
              </a:rPr>
              <a:t>phthalmology  </a:t>
            </a:r>
            <a:r>
              <a:rPr sz="1000" spc="-5" dirty="0" smtClean="0">
                <a:latin typeface="Times New Roman"/>
                <a:cs typeface="Times New Roman"/>
              </a:rPr>
              <a:t>field</a:t>
            </a:r>
            <a:r>
              <a:rPr sz="1000" spc="-5" dirty="0">
                <a:latin typeface="Times New Roman"/>
                <a:cs typeface="Times New Roman"/>
              </a:rPr>
              <a:t>. This </a:t>
            </a:r>
            <a:r>
              <a:rPr sz="1000" dirty="0">
                <a:latin typeface="Times New Roman"/>
                <a:cs typeface="Times New Roman"/>
              </a:rPr>
              <a:t>meeting </a:t>
            </a:r>
            <a:r>
              <a:rPr sz="1000" spc="-5" dirty="0">
                <a:latin typeface="Times New Roman"/>
                <a:cs typeface="Times New Roman"/>
              </a:rPr>
              <a:t>likewise </a:t>
            </a:r>
            <a:r>
              <a:rPr sz="1000" spc="5" dirty="0">
                <a:latin typeface="Times New Roman"/>
                <a:cs typeface="Times New Roman"/>
              </a:rPr>
              <a:t>centers </a:t>
            </a:r>
            <a:r>
              <a:rPr sz="1000" spc="-5" dirty="0">
                <a:latin typeface="Times New Roman"/>
                <a:cs typeface="Times New Roman"/>
              </a:rPr>
              <a:t>around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5" dirty="0">
                <a:latin typeface="Times New Roman"/>
                <a:cs typeface="Times New Roman"/>
              </a:rPr>
              <a:t>wide assortment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momentum </a:t>
            </a:r>
            <a:r>
              <a:rPr sz="1000" spc="-10" dirty="0">
                <a:latin typeface="Times New Roman"/>
                <a:cs typeface="Times New Roman"/>
              </a:rPr>
              <a:t>look </a:t>
            </a:r>
            <a:r>
              <a:rPr sz="1000" dirty="0">
                <a:latin typeface="Times New Roman"/>
                <a:cs typeface="Times New Roman"/>
              </a:rPr>
              <a:t>into </a:t>
            </a:r>
            <a:r>
              <a:rPr sz="1000" spc="-1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sanitation and wellbeing </a:t>
            </a:r>
            <a:r>
              <a:rPr sz="1000" dirty="0">
                <a:latin typeface="Times New Roman"/>
                <a:cs typeface="Times New Roman"/>
              </a:rPr>
              <a:t>that </a:t>
            </a:r>
            <a:r>
              <a:rPr sz="1000" spc="-5" dirty="0">
                <a:latin typeface="Times New Roman"/>
                <a:cs typeface="Times New Roman"/>
              </a:rPr>
              <a:t>have both </a:t>
            </a:r>
            <a:r>
              <a:rPr sz="1000" spc="-10" dirty="0">
                <a:latin typeface="Times New Roman"/>
                <a:cs typeface="Times New Roman"/>
              </a:rPr>
              <a:t>useful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pernicious </a:t>
            </a:r>
            <a:r>
              <a:rPr sz="1000" dirty="0">
                <a:latin typeface="Times New Roman"/>
                <a:cs typeface="Times New Roman"/>
              </a:rPr>
              <a:t>impacts </a:t>
            </a:r>
            <a:r>
              <a:rPr sz="1000" spc="-10" dirty="0">
                <a:latin typeface="Times New Roman"/>
                <a:cs typeface="Times New Roman"/>
              </a:rPr>
              <a:t>on </a:t>
            </a:r>
            <a:r>
              <a:rPr sz="1000" dirty="0">
                <a:latin typeface="Times New Roman"/>
                <a:cs typeface="Times New Roman"/>
              </a:rPr>
              <a:t>the security </a:t>
            </a:r>
            <a:r>
              <a:rPr sz="1000" spc="10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nature of nourishments,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are along </a:t>
            </a:r>
            <a:r>
              <a:rPr sz="1000" spc="-5" dirty="0">
                <a:latin typeface="Times New Roman"/>
                <a:cs typeface="Times New Roman"/>
              </a:rPr>
              <a:t>these </a:t>
            </a:r>
            <a:r>
              <a:rPr sz="1000" dirty="0">
                <a:latin typeface="Times New Roman"/>
                <a:cs typeface="Times New Roman"/>
              </a:rPr>
              <a:t>lines a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worry</a:t>
            </a:r>
            <a:r>
              <a:rPr sz="1000" spc="-15" dirty="0">
                <a:latin typeface="Times New Roman"/>
                <a:cs typeface="Times New Roman"/>
              </a:rPr>
              <a:t> of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general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wellbeing.</a:t>
            </a:r>
            <a:endParaRPr sz="1000" dirty="0">
              <a:latin typeface="Times New Roman"/>
              <a:cs typeface="Times New Roman"/>
            </a:endParaRPr>
          </a:p>
          <a:p>
            <a:pPr marR="151130" algn="ctr">
              <a:lnSpc>
                <a:spcPct val="100000"/>
              </a:lnSpc>
              <a:spcBef>
                <a:spcPts val="210"/>
              </a:spcBef>
            </a:pP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 </a:t>
            </a:r>
            <a:r>
              <a:rPr sz="1200" b="1" spc="-9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Z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66675" marR="76835" algn="just">
              <a:lnSpc>
                <a:spcPct val="108000"/>
              </a:lnSpc>
              <a:spcBef>
                <a:spcPts val="915"/>
              </a:spcBef>
            </a:pPr>
            <a:r>
              <a:rPr sz="1000" dirty="0">
                <a:latin typeface="Times New Roman"/>
                <a:cs typeface="Times New Roman"/>
              </a:rPr>
              <a:t>Conference Series </a:t>
            </a:r>
            <a:r>
              <a:rPr sz="1000" spc="5" dirty="0">
                <a:latin typeface="Times New Roman"/>
                <a:cs typeface="Times New Roman"/>
              </a:rPr>
              <a:t>is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world’s leading </a:t>
            </a:r>
            <a:r>
              <a:rPr sz="1000" dirty="0">
                <a:latin typeface="Times New Roman"/>
                <a:cs typeface="Times New Roman"/>
              </a:rPr>
              <a:t>specialist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organizing </a:t>
            </a:r>
            <a:r>
              <a:rPr sz="1000" dirty="0">
                <a:latin typeface="Times New Roman"/>
                <a:cs typeface="Times New Roman"/>
              </a:rPr>
              <a:t>Academic, </a:t>
            </a:r>
            <a:r>
              <a:rPr sz="1000" spc="-5" dirty="0">
                <a:latin typeface="Times New Roman"/>
                <a:cs typeface="Times New Roman"/>
              </a:rPr>
              <a:t>Scientific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conferences, meetings, symposiums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exhibitions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different </a:t>
            </a:r>
            <a:r>
              <a:rPr sz="1000" dirty="0">
                <a:latin typeface="Times New Roman"/>
                <a:cs typeface="Times New Roman"/>
              </a:rPr>
              <a:t> verticals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horizontals </a:t>
            </a:r>
            <a:r>
              <a:rPr sz="1000" spc="-5" dirty="0">
                <a:latin typeface="Times New Roman"/>
                <a:cs typeface="Times New Roman"/>
              </a:rPr>
              <a:t>like </a:t>
            </a:r>
            <a:r>
              <a:rPr sz="1000" dirty="0">
                <a:latin typeface="Times New Roman"/>
                <a:cs typeface="Times New Roman"/>
              </a:rPr>
              <a:t>Medical, </a:t>
            </a:r>
            <a:r>
              <a:rPr sz="1000" spc="-5" dirty="0">
                <a:latin typeface="Times New Roman"/>
                <a:cs typeface="Times New Roman"/>
              </a:rPr>
              <a:t>Pharma, Engineering, Science, </a:t>
            </a:r>
            <a:r>
              <a:rPr sz="1000" dirty="0">
                <a:latin typeface="Times New Roman"/>
                <a:cs typeface="Times New Roman"/>
              </a:rPr>
              <a:t>Technology </a:t>
            </a:r>
            <a:r>
              <a:rPr sz="1000" spc="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</a:t>
            </a:r>
            <a:r>
              <a:rPr sz="1000" spc="5" dirty="0">
                <a:latin typeface="Times New Roman"/>
                <a:cs typeface="Times New Roman"/>
              </a:rPr>
              <a:t>to </a:t>
            </a:r>
            <a:r>
              <a:rPr sz="1000" dirty="0">
                <a:latin typeface="Times New Roman"/>
                <a:cs typeface="Times New Roman"/>
              </a:rPr>
              <a:t>promote </a:t>
            </a:r>
            <a:r>
              <a:rPr sz="1000" spc="-5" dirty="0">
                <a:latin typeface="Times New Roman"/>
                <a:cs typeface="Times New Roman"/>
              </a:rPr>
              <a:t>scientific </a:t>
            </a:r>
            <a:r>
              <a:rPr sz="1000" dirty="0">
                <a:latin typeface="Times New Roman"/>
                <a:cs typeface="Times New Roman"/>
              </a:rPr>
              <a:t>research. Every </a:t>
            </a:r>
            <a:r>
              <a:rPr sz="1000" spc="-10" dirty="0">
                <a:latin typeface="Times New Roman"/>
                <a:cs typeface="Times New Roman"/>
              </a:rPr>
              <a:t>year </a:t>
            </a:r>
            <a:r>
              <a:rPr sz="1000" spc="-5" dirty="0">
                <a:latin typeface="Times New Roman"/>
                <a:cs typeface="Times New Roman"/>
              </a:rPr>
              <a:t>we host </a:t>
            </a:r>
            <a:r>
              <a:rPr sz="1000" dirty="0">
                <a:latin typeface="Times New Roman"/>
                <a:cs typeface="Times New Roman"/>
              </a:rPr>
              <a:t>more </a:t>
            </a:r>
            <a:r>
              <a:rPr sz="1000" spc="-5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global events </a:t>
            </a:r>
            <a:r>
              <a:rPr sz="1000" spc="-5" dirty="0">
                <a:latin typeface="Times New Roman"/>
                <a:cs typeface="Times New Roman"/>
              </a:rPr>
              <a:t>inclusive </a:t>
            </a:r>
            <a:r>
              <a:rPr sz="1000" spc="-15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10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Workshops </a:t>
            </a:r>
            <a:r>
              <a:rPr sz="1000" b="1" spc="5" dirty="0">
                <a:latin typeface="Times New Roman"/>
                <a:cs typeface="Times New Roman"/>
              </a:rPr>
              <a:t>in </a:t>
            </a:r>
            <a:r>
              <a:rPr sz="1000" b="1" spc="-5" dirty="0">
                <a:latin typeface="Times New Roman"/>
                <a:cs typeface="Times New Roman"/>
              </a:rPr>
              <a:t>USA, </a:t>
            </a:r>
            <a:r>
              <a:rPr sz="1000" b="1" spc="-10" dirty="0">
                <a:latin typeface="Times New Roman"/>
                <a:cs typeface="Times New Roman"/>
              </a:rPr>
              <a:t>Europe, </a:t>
            </a:r>
            <a:r>
              <a:rPr sz="1000" b="1" spc="-5" dirty="0">
                <a:latin typeface="Times New Roman"/>
                <a:cs typeface="Times New Roman"/>
              </a:rPr>
              <a:t>Middle </a:t>
            </a:r>
            <a:r>
              <a:rPr sz="1000" b="1" dirty="0">
                <a:latin typeface="Times New Roman"/>
                <a:cs typeface="Times New Roman"/>
              </a:rPr>
              <a:t>East and Asia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generous support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cooperation from </a:t>
            </a:r>
            <a:r>
              <a:rPr sz="1000" spc="-15" dirty="0">
                <a:latin typeface="Times New Roman"/>
                <a:cs typeface="Times New Roman"/>
              </a:rPr>
              <a:t>our </a:t>
            </a:r>
            <a:r>
              <a:rPr sz="1000" b="1" spc="-5" dirty="0">
                <a:latin typeface="Times New Roman"/>
                <a:cs typeface="Times New Roman"/>
              </a:rPr>
              <a:t>30000 </a:t>
            </a:r>
            <a:r>
              <a:rPr sz="1000" b="1" dirty="0">
                <a:latin typeface="Times New Roman"/>
                <a:cs typeface="Times New Roman"/>
              </a:rPr>
              <a:t>+ </a:t>
            </a:r>
            <a:r>
              <a:rPr sz="1000" b="1" spc="-5" dirty="0">
                <a:latin typeface="Times New Roman"/>
                <a:cs typeface="Times New Roman"/>
              </a:rPr>
              <a:t>Editorial </a:t>
            </a:r>
            <a:r>
              <a:rPr sz="1000" b="1" spc="5" dirty="0">
                <a:latin typeface="Times New Roman"/>
                <a:cs typeface="Times New Roman"/>
              </a:rPr>
              <a:t>Board </a:t>
            </a:r>
            <a:r>
              <a:rPr sz="1000" b="1" dirty="0">
                <a:latin typeface="Times New Roman"/>
                <a:cs typeface="Times New Roman"/>
              </a:rPr>
              <a:t>Members, 1000+ </a:t>
            </a:r>
            <a:r>
              <a:rPr sz="1000" b="1" spc="-5" dirty="0">
                <a:latin typeface="Times New Roman"/>
                <a:cs typeface="Times New Roman"/>
              </a:rPr>
              <a:t>Scientific Societies</a:t>
            </a:r>
            <a:r>
              <a:rPr sz="1000" spc="-5" dirty="0">
                <a:latin typeface="Times New Roman"/>
                <a:cs typeface="Times New Roman"/>
              </a:rPr>
              <a:t>. </a:t>
            </a:r>
            <a:r>
              <a:rPr sz="1000" spc="-10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the conference proceedings </a:t>
            </a:r>
            <a:r>
              <a:rPr sz="1000" spc="10" dirty="0">
                <a:latin typeface="Times New Roman"/>
                <a:cs typeface="Times New Roman"/>
              </a:rPr>
              <a:t>are </a:t>
            </a:r>
            <a:r>
              <a:rPr sz="1000" spc="-5" dirty="0">
                <a:latin typeface="Times New Roman"/>
                <a:cs typeface="Times New Roman"/>
              </a:rPr>
              <a:t>published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special issues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700+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Open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Access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DOI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by</a:t>
            </a:r>
            <a:endParaRPr sz="1000" dirty="0">
              <a:latin typeface="Times New Roman"/>
              <a:cs typeface="Times New Roman"/>
            </a:endParaRPr>
          </a:p>
          <a:p>
            <a:pPr marR="177800" algn="ctr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10200" y="4431791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26283" y="4493717"/>
            <a:ext cx="4170679" cy="11817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dirty="0">
                <a:latin typeface="Times New Roman"/>
                <a:cs typeface="Times New Roman"/>
              </a:rPr>
              <a:t> 45-50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minutes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10" dirty="0">
                <a:latin typeface="Times New Roman"/>
                <a:cs typeface="Times New Roman"/>
              </a:rPr>
              <a:t> than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 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present)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(symposium):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minutes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present)</a:t>
            </a:r>
            <a:endParaRPr sz="1000" dirty="0">
              <a:latin typeface="Times New Roman"/>
              <a:cs typeface="Times New Roman"/>
            </a:endParaRPr>
          </a:p>
          <a:p>
            <a:pPr marL="182880" marR="5080" indent="-170815">
              <a:lnSpc>
                <a:spcPct val="108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Delegate(only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registration):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have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registration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Poster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presenter: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enjoy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delegate</a:t>
            </a:r>
          </a:p>
          <a:p>
            <a:pPr marL="182880" marR="6985" indent="-170815">
              <a:lnSpc>
                <a:spcPts val="1320"/>
              </a:lnSpc>
              <a:spcBef>
                <a:spcPts val="4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Remote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or</a:t>
            </a:r>
            <a:r>
              <a:rPr sz="1000" spc="-5" dirty="0">
                <a:latin typeface="Times New Roman"/>
                <a:cs typeface="Times New Roman"/>
              </a:rPr>
              <a:t> e-poster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629400" y="4493717"/>
            <a:ext cx="4350773" cy="153408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</a:t>
            </a:r>
            <a:r>
              <a:rPr sz="1000" spc="4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exhibit</a:t>
            </a:r>
            <a:r>
              <a:rPr sz="1000" spc="3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his/her</a:t>
            </a:r>
            <a:r>
              <a:rPr sz="1000" spc="40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company’s</a:t>
            </a:r>
            <a:r>
              <a:rPr sz="1000" spc="3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products</a:t>
            </a:r>
            <a:r>
              <a:rPr sz="1000" spc="3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3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booking</a:t>
            </a:r>
            <a:r>
              <a:rPr sz="1000" spc="3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exhibitor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booths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sizes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Media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partner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 dirty="0">
              <a:latin typeface="Times New Roman"/>
              <a:cs typeface="Times New Roman"/>
            </a:endParaRPr>
          </a:p>
          <a:p>
            <a:r>
              <a:rPr sz="1000" spc="-10" dirty="0" smtClean="0">
                <a:latin typeface="Times New Roman"/>
                <a:cs typeface="Times New Roman"/>
              </a:rPr>
              <a:t>For </a:t>
            </a:r>
            <a:r>
              <a:rPr sz="1000" dirty="0" smtClean="0">
                <a:latin typeface="Times New Roman"/>
                <a:cs typeface="Times New Roman"/>
              </a:rPr>
              <a:t>more details </a:t>
            </a:r>
            <a:r>
              <a:rPr sz="1000" spc="-10" dirty="0" smtClean="0">
                <a:latin typeface="Times New Roman"/>
                <a:cs typeface="Times New Roman"/>
              </a:rPr>
              <a:t>about </a:t>
            </a:r>
            <a:r>
              <a:rPr sz="1000" spc="-5" dirty="0" smtClean="0">
                <a:latin typeface="Times New Roman"/>
                <a:cs typeface="Times New Roman"/>
              </a:rPr>
              <a:t>each mode, </a:t>
            </a:r>
            <a:r>
              <a:rPr sz="1000" spc="5" dirty="0" smtClean="0">
                <a:latin typeface="Times New Roman"/>
                <a:cs typeface="Times New Roman"/>
              </a:rPr>
              <a:t>kindly </a:t>
            </a:r>
            <a:r>
              <a:rPr sz="1000" dirty="0" smtClean="0">
                <a:latin typeface="Times New Roman"/>
                <a:cs typeface="Times New Roman"/>
              </a:rPr>
              <a:t>contact: </a:t>
            </a:r>
            <a:r>
              <a:rPr sz="1000" spc="-235" dirty="0" smtClean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lang="en-US" sz="1000" b="1" dirty="0">
                <a:latin typeface="Times New Roman"/>
                <a:cs typeface="Times New Roman"/>
              </a:rPr>
              <a:t>:</a:t>
            </a:r>
            <a:r>
              <a:rPr lang="en-US" sz="1000" dirty="0"/>
              <a:t> </a:t>
            </a:r>
            <a:r>
              <a:rPr lang="en-US" sz="1000" dirty="0" smtClean="0"/>
              <a:t>   </a:t>
            </a:r>
            <a:r>
              <a:rPr lang="en-US" sz="1000" dirty="0"/>
              <a:t>ophthameets@meetingsnexpo.com</a:t>
            </a:r>
          </a:p>
          <a:p>
            <a:pPr marL="170815" marR="1459865" indent="-158750">
              <a:lnSpc>
                <a:spcPts val="1320"/>
              </a:lnSpc>
              <a:spcBef>
                <a:spcPts val="40"/>
              </a:spcBef>
              <a:buFont typeface="Arial MT"/>
              <a:buChar char="•"/>
              <a:tabLst>
                <a:tab pos="183515" algn="l"/>
              </a:tabLst>
            </a:pPr>
            <a:endParaRPr lang="en-US" sz="1000" spc="-235" dirty="0" smtClean="0">
              <a:solidFill>
                <a:srgbClr val="0462C1"/>
              </a:solidFill>
              <a:latin typeface="Times New Roman"/>
              <a:cs typeface="Times New Roman"/>
            </a:endParaRPr>
          </a:p>
          <a:p>
            <a:pPr marL="12065" marR="1459865">
              <a:lnSpc>
                <a:spcPts val="1320"/>
              </a:lnSpc>
              <a:spcBef>
                <a:spcPts val="40"/>
              </a:spcBef>
              <a:tabLst>
                <a:tab pos="183515" algn="l"/>
              </a:tabLst>
            </a:pPr>
            <a:endParaRPr lang="en-US" sz="1000" u="sng" spc="-235" dirty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Times New Roman"/>
              <a:cs typeface="Times New Roman"/>
              <a:hlinkClick r:id="rId5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5400" y="180543"/>
            <a:ext cx="12192000" cy="6553200"/>
            <a:chOff x="0" y="0"/>
            <a:chExt cx="12192000" cy="6553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5532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4000" y="761999"/>
              <a:ext cx="9927590" cy="5377180"/>
            </a:xfrm>
            <a:custGeom>
              <a:avLst/>
              <a:gdLst/>
              <a:ahLst/>
              <a:cxnLst/>
              <a:rect l="l" t="t" r="r" b="b"/>
              <a:pathLst>
                <a:path w="9927590" h="5377180">
                  <a:moveTo>
                    <a:pt x="4572000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4572000" y="5376672"/>
                  </a:lnTo>
                  <a:lnTo>
                    <a:pt x="4572000" y="0"/>
                  </a:lnTo>
                  <a:close/>
                </a:path>
                <a:path w="9927590" h="5377180">
                  <a:moveTo>
                    <a:pt x="9927336" y="0"/>
                  </a:moveTo>
                  <a:lnTo>
                    <a:pt x="5364480" y="0"/>
                  </a:lnTo>
                  <a:lnTo>
                    <a:pt x="5364480" y="5376672"/>
                  </a:lnTo>
                  <a:lnTo>
                    <a:pt x="9927336" y="5376672"/>
                  </a:lnTo>
                  <a:lnTo>
                    <a:pt x="9927336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1519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80" h="5377180">
                  <a:moveTo>
                    <a:pt x="792480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792480" y="5376672"/>
                  </a:lnTo>
                  <a:lnTo>
                    <a:pt x="7924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80" h="5377180">
                  <a:moveTo>
                    <a:pt x="0" y="5376672"/>
                  </a:moveTo>
                  <a:lnTo>
                    <a:pt x="792480" y="5376672"/>
                  </a:lnTo>
                  <a:lnTo>
                    <a:pt x="792480" y="0"/>
                  </a:lnTo>
                  <a:lnTo>
                    <a:pt x="0" y="0"/>
                  </a:lnTo>
                  <a:lnTo>
                    <a:pt x="0" y="5376672"/>
                  </a:lnTo>
                  <a:close/>
                </a:path>
              </a:pathLst>
            </a:custGeom>
            <a:ln w="12191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0194" y="4768261"/>
            <a:ext cx="252095" cy="384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0194" y="4098246"/>
            <a:ext cx="252095" cy="618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0194" y="2886258"/>
            <a:ext cx="252095" cy="1042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0194" y="2450666"/>
            <a:ext cx="252095" cy="384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0194" y="1792683"/>
            <a:ext cx="252095" cy="6064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29255" y="118567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38577" y="946150"/>
            <a:ext cx="3115310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-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6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</a:t>
            </a:r>
            <a:r>
              <a:rPr sz="12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F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marL="1569720">
              <a:lnSpc>
                <a:spcPct val="100000"/>
              </a:lnSpc>
            </a:pPr>
            <a:r>
              <a:rPr sz="1000" dirty="0">
                <a:latin typeface="Times New Roman"/>
                <a:cs typeface="Times New Roman"/>
              </a:rPr>
              <a:t>by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world’s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most</a:t>
            </a:r>
            <a:r>
              <a:rPr sz="1000" spc="6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53895" y="1313510"/>
            <a:ext cx="3500120" cy="2004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880" marR="1659889" indent="-170815">
              <a:lnSpc>
                <a:spcPct val="108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Attend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Keynote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Presentation</a:t>
            </a:r>
            <a:r>
              <a:rPr lang="en-US" sz="1000" spc="-5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researchers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OCM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certificate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worldwide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acknowledgment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profile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 dirty="0">
              <a:latin typeface="Times New Roman"/>
              <a:cs typeface="Times New Roman"/>
            </a:endParaRPr>
          </a:p>
          <a:p>
            <a:pPr marL="182880" marR="5080" indent="-170815">
              <a:lnSpc>
                <a:spcPts val="1320"/>
              </a:lnSpc>
              <a:spcBef>
                <a:spcPts val="4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up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entire article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-15" dirty="0">
                <a:latin typeface="Times New Roman"/>
                <a:cs typeface="Times New Roman"/>
              </a:rPr>
              <a:t>cce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rn</a:t>
            </a:r>
            <a:r>
              <a:rPr sz="1000" spc="5" dirty="0">
                <a:latin typeface="Times New Roman"/>
                <a:cs typeface="Times New Roman"/>
              </a:rPr>
              <a:t>at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l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20" dirty="0">
                <a:latin typeface="Times New Roman"/>
                <a:cs typeface="Times New Roman"/>
              </a:rPr>
              <a:t>rn</a:t>
            </a:r>
            <a:r>
              <a:rPr sz="1000" spc="5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Handbooks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kits</a:t>
            </a:r>
            <a:endParaRPr sz="1000" dirty="0">
              <a:latin typeface="Times New Roman"/>
              <a:cs typeface="Times New Roman"/>
            </a:endParaRPr>
          </a:p>
          <a:p>
            <a:pPr marL="182880" marR="5080" indent="-170815">
              <a:lnSpc>
                <a:spcPts val="1300"/>
              </a:lnSpc>
              <a:spcBef>
                <a:spcPts val="5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</a:t>
            </a:r>
            <a:r>
              <a:rPr sz="1000" spc="-5" dirty="0">
                <a:latin typeface="Times New Roman"/>
                <a:cs typeface="Times New Roman"/>
              </a:rPr>
              <a:t> access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network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eminent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personalities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worldwide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89650" y="743458"/>
            <a:ext cx="805180" cy="5389880"/>
            <a:chOff x="6089650" y="743458"/>
            <a:chExt cx="805180" cy="5389880"/>
          </a:xfrm>
        </p:grpSpPr>
        <p:sp>
          <p:nvSpPr>
            <p:cNvPr id="17" name="object 17"/>
            <p:cNvSpPr/>
            <p:nvPr/>
          </p:nvSpPr>
          <p:spPr>
            <a:xfrm>
              <a:off x="6096000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79" h="5377180">
                  <a:moveTo>
                    <a:pt x="792479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792479" y="5376672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96000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79" h="5377180">
                  <a:moveTo>
                    <a:pt x="0" y="5376672"/>
                  </a:moveTo>
                  <a:lnTo>
                    <a:pt x="792479" y="5376672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5376672"/>
                  </a:lnTo>
                  <a:close/>
                </a:path>
              </a:pathLst>
            </a:custGeom>
            <a:ln w="12191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375919" y="3784193"/>
            <a:ext cx="252095" cy="10788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75919" y="2076761"/>
            <a:ext cx="252095" cy="1532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58973" y="3457143"/>
            <a:ext cx="25349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 B</a:t>
            </a:r>
            <a:r>
              <a:rPr sz="12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 T</a:t>
            </a:r>
            <a:r>
              <a:rPr sz="1200" b="1" spc="46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U B</a:t>
            </a:r>
            <a:r>
              <a:rPr sz="12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spc="-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407920" y="369417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612809" y="3766832"/>
            <a:ext cx="4466717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000" i="1" dirty="0"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https://ophthalmology.ophthalmologyconferences.com/abstract-submission.php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28798" y="4199635"/>
            <a:ext cx="2750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5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386583" y="443788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569210" y="4613910"/>
            <a:ext cx="276479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000" i="1" dirty="0"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ophthameets@meetingsnexpo.com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39000" y="1046267"/>
            <a:ext cx="3942079" cy="501483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Ophthalmology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Perception and Visual </a:t>
            </a:r>
            <a:r>
              <a:rPr lang="en-IN" sz="1000" dirty="0" smtClean="0">
                <a:latin typeface="Times New Roman"/>
                <a:cs typeface="Times New Roman"/>
              </a:rPr>
              <a:t>Cognition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 smtClean="0">
                <a:latin typeface="Times New Roman"/>
                <a:cs typeface="Times New Roman"/>
              </a:rPr>
              <a:t>Paediatric 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Infant </a:t>
            </a:r>
            <a:r>
              <a:rPr lang="en-IN" sz="1000" dirty="0" smtClean="0">
                <a:latin typeface="Times New Roman"/>
                <a:cs typeface="Times New Roman"/>
              </a:rPr>
              <a:t>vision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Clinical </a:t>
            </a:r>
            <a:r>
              <a:rPr lang="en-IN" sz="1000" dirty="0" smtClean="0">
                <a:latin typeface="Times New Roman"/>
                <a:cs typeface="Times New Roman"/>
              </a:rPr>
              <a:t>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 Retinal </a:t>
            </a:r>
            <a:r>
              <a:rPr lang="en-IN" sz="1000" dirty="0" smtClean="0">
                <a:latin typeface="Times New Roman"/>
                <a:cs typeface="Times New Roman"/>
              </a:rPr>
              <a:t>care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Scrutiny of Visual Sensory </a:t>
            </a:r>
            <a:r>
              <a:rPr lang="en-US" sz="1000" dirty="0" smtClean="0">
                <a:latin typeface="Times New Roman"/>
                <a:cs typeface="Times New Roman"/>
              </a:rPr>
              <a:t>System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Eye </a:t>
            </a:r>
            <a:r>
              <a:rPr lang="en-IN" sz="1000" dirty="0" smtClean="0">
                <a:latin typeface="Times New Roman"/>
                <a:cs typeface="Times New Roman"/>
              </a:rPr>
              <a:t>Health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 smtClean="0">
                <a:latin typeface="Times New Roman"/>
                <a:cs typeface="Times New Roman"/>
              </a:rPr>
              <a:t> </a:t>
            </a:r>
            <a:r>
              <a:rPr lang="en-IN" sz="1000" dirty="0">
                <a:latin typeface="Times New Roman"/>
                <a:cs typeface="Times New Roman"/>
              </a:rPr>
              <a:t> Optometry and Vision science 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 smtClean="0">
                <a:latin typeface="Times New Roman"/>
                <a:cs typeface="Times New Roman"/>
              </a:rPr>
              <a:t> </a:t>
            </a:r>
            <a:r>
              <a:rPr lang="en-US" sz="1000" dirty="0">
                <a:latin typeface="Times New Roman"/>
                <a:cs typeface="Times New Roman"/>
              </a:rPr>
              <a:t> Vision Science and Technology of </a:t>
            </a:r>
            <a:r>
              <a:rPr lang="en-US" sz="1000" dirty="0" smtClean="0">
                <a:latin typeface="Times New Roman"/>
                <a:cs typeface="Times New Roman"/>
              </a:rPr>
              <a:t>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 Neuroscience of Visual Impairment </a:t>
            </a:r>
            <a:endParaRPr lang="en-US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Recent Researches in Vision Science and </a:t>
            </a:r>
            <a:r>
              <a:rPr lang="en-US" sz="1000" dirty="0" smtClean="0">
                <a:latin typeface="Times New Roman"/>
                <a:cs typeface="Times New Roman"/>
              </a:rPr>
              <a:t>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Glaucoma </a:t>
            </a:r>
            <a:r>
              <a:rPr lang="en-IN" sz="1000" dirty="0" smtClean="0">
                <a:latin typeface="Times New Roman"/>
                <a:cs typeface="Times New Roman"/>
              </a:rPr>
              <a:t>Surgery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Refractive </a:t>
            </a:r>
            <a:r>
              <a:rPr lang="en-IN" sz="1000" dirty="0" smtClean="0">
                <a:latin typeface="Times New Roman"/>
                <a:cs typeface="Times New Roman"/>
              </a:rPr>
              <a:t>Surgery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Congenital </a:t>
            </a:r>
            <a:r>
              <a:rPr lang="en-IN" sz="1000" dirty="0" smtClean="0">
                <a:latin typeface="Times New Roman"/>
                <a:cs typeface="Times New Roman"/>
              </a:rPr>
              <a:t>cataracts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Diagnostic Instruments in </a:t>
            </a:r>
            <a:r>
              <a:rPr lang="en-IN" sz="1000" dirty="0" smtClean="0">
                <a:latin typeface="Times New Roman"/>
                <a:cs typeface="Times New Roman"/>
              </a:rPr>
              <a:t>Optometry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Vitreous and Ophthalmic </a:t>
            </a:r>
            <a:r>
              <a:rPr lang="en-US" sz="1000" dirty="0" smtClean="0">
                <a:latin typeface="Times New Roman"/>
                <a:cs typeface="Times New Roman"/>
              </a:rPr>
              <a:t>Epidemiology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 Ophthalmic Case Studies and Novel </a:t>
            </a:r>
            <a:r>
              <a:rPr lang="en-US" sz="1000" dirty="0" smtClean="0">
                <a:latin typeface="Times New Roman"/>
                <a:cs typeface="Times New Roman"/>
              </a:rPr>
              <a:t>Approach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 Effect of Digital Screens on </a:t>
            </a:r>
            <a:r>
              <a:rPr lang="en-US" sz="1000" dirty="0" smtClean="0">
                <a:latin typeface="Times New Roman"/>
                <a:cs typeface="Times New Roman"/>
              </a:rPr>
              <a:t>Eye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 smtClean="0">
                <a:latin typeface="Times New Roman"/>
                <a:cs typeface="Times New Roman"/>
              </a:rPr>
              <a:t>SKIN GRAFTING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 </a:t>
            </a:r>
            <a:r>
              <a:rPr lang="en-US" sz="1000" dirty="0" smtClean="0">
                <a:latin typeface="Times New Roman"/>
                <a:cs typeface="Times New Roman"/>
              </a:rPr>
              <a:t>Corona </a:t>
            </a:r>
            <a:r>
              <a:rPr lang="en-US" sz="1000" dirty="0">
                <a:latin typeface="Times New Roman"/>
                <a:cs typeface="Times New Roman"/>
              </a:rPr>
              <a:t>Virus Effect on </a:t>
            </a:r>
            <a:r>
              <a:rPr lang="en-US" sz="1000" dirty="0" smtClean="0">
                <a:latin typeface="Times New Roman"/>
                <a:cs typeface="Times New Roman"/>
              </a:rPr>
              <a:t>EYE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Cornea Disorders and Treatments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2065" algn="ctr">
              <a:lnSpc>
                <a:spcPct val="100000"/>
              </a:lnSpc>
              <a:spcBef>
                <a:spcPts val="505"/>
              </a:spcBef>
              <a:tabLst>
                <a:tab pos="183515" algn="l"/>
              </a:tabLst>
            </a:pPr>
            <a:r>
              <a:rPr lang="en-US" sz="10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0600" y="782523"/>
            <a:ext cx="10711180" cy="5377180"/>
          </a:xfrm>
          <a:custGeom>
            <a:avLst/>
            <a:gdLst/>
            <a:ahLst/>
            <a:cxnLst/>
            <a:rect l="l" t="t" r="r" b="b"/>
            <a:pathLst>
              <a:path w="10711180" h="5377180">
                <a:moveTo>
                  <a:pt x="10710672" y="0"/>
                </a:moveTo>
                <a:lnTo>
                  <a:pt x="0" y="0"/>
                </a:lnTo>
                <a:lnTo>
                  <a:pt x="0" y="5376672"/>
                </a:lnTo>
                <a:lnTo>
                  <a:pt x="10710672" y="5376672"/>
                </a:lnTo>
                <a:lnTo>
                  <a:pt x="10710672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90415" y="862583"/>
            <a:ext cx="4002404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212725">
              <a:lnSpc>
                <a:spcPct val="100000"/>
              </a:lnSpc>
              <a:tabLst>
                <a:tab pos="2256155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	J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80260" y="2424683"/>
            <a:ext cx="2009139" cy="2679700"/>
          </a:xfrm>
          <a:custGeom>
            <a:avLst/>
            <a:gdLst/>
            <a:ahLst/>
            <a:cxnLst/>
            <a:rect l="l" t="t" r="r" b="b"/>
            <a:pathLst>
              <a:path w="2009139" h="2679700">
                <a:moveTo>
                  <a:pt x="2008632" y="0"/>
                </a:moveTo>
                <a:lnTo>
                  <a:pt x="0" y="0"/>
                </a:lnTo>
                <a:lnTo>
                  <a:pt x="0" y="2679192"/>
                </a:lnTo>
                <a:lnTo>
                  <a:pt x="2008632" y="2679192"/>
                </a:lnTo>
                <a:lnTo>
                  <a:pt x="20086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06156" y="2424683"/>
            <a:ext cx="2009139" cy="2679700"/>
          </a:xfrm>
          <a:custGeom>
            <a:avLst/>
            <a:gdLst/>
            <a:ahLst/>
            <a:cxnLst/>
            <a:rect l="l" t="t" r="r" b="b"/>
            <a:pathLst>
              <a:path w="2009140" h="2679700">
                <a:moveTo>
                  <a:pt x="2008631" y="0"/>
                </a:moveTo>
                <a:lnTo>
                  <a:pt x="0" y="0"/>
                </a:lnTo>
                <a:lnTo>
                  <a:pt x="0" y="2679192"/>
                </a:lnTo>
                <a:lnTo>
                  <a:pt x="2008631" y="2679192"/>
                </a:lnTo>
                <a:lnTo>
                  <a:pt x="2008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0261" y="2424683"/>
            <a:ext cx="1958340" cy="1069524"/>
          </a:xfrm>
          <a:prstGeom prst="rect">
            <a:avLst/>
          </a:prstGeom>
          <a:ln w="3175">
            <a:solidFill>
              <a:srgbClr val="333E5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458470" marR="458470" indent="3175" algn="ctr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Right Click &gt; Fill &gt; 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Picture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&gt;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Select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journal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pic</a:t>
            </a:r>
            <a:r>
              <a:rPr sz="1100" spc="-4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from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PC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06156" y="2424683"/>
            <a:ext cx="2009139" cy="2679700"/>
          </a:xfrm>
          <a:prstGeom prst="rect">
            <a:avLst/>
          </a:prstGeom>
          <a:ln w="3175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460375" marR="455930" indent="2540" algn="ctr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Right Click &gt; Fill &gt; 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Picture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&gt;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Select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journal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pic</a:t>
            </a:r>
            <a:r>
              <a:rPr sz="11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7801" y="1431905"/>
            <a:ext cx="3084828" cy="855362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lang="en-US" sz="1400" b="1" spc="-5" dirty="0">
                <a:latin typeface="Times New Roman"/>
                <a:cs typeface="Times New Roman"/>
              </a:rPr>
              <a:t>Journal of Clinical and Experimental </a:t>
            </a:r>
            <a:r>
              <a:rPr lang="en-US" sz="1400" b="1" spc="-5" dirty="0" smtClean="0">
                <a:latin typeface="Times New Roman"/>
                <a:cs typeface="Times New Roman"/>
              </a:rPr>
              <a:t>Ophthalmology</a:t>
            </a: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lang="en-IN" sz="1050" b="1" dirty="0" smtClean="0">
                <a:latin typeface="Times New Roman"/>
                <a:cs typeface="Times New Roman"/>
              </a:rPr>
              <a:t>URL </a:t>
            </a:r>
            <a:r>
              <a:rPr lang="en-US" sz="1050" b="1" dirty="0">
                <a:latin typeface="Times New Roman"/>
                <a:cs typeface="Times New Roman"/>
              </a:rPr>
              <a:t>:</a:t>
            </a:r>
            <a:r>
              <a:rPr lang="en-US" sz="1050" dirty="0">
                <a:latin typeface="Times New Roman"/>
                <a:cs typeface="Times New Roman"/>
              </a:rPr>
              <a:t>https://www.longdom.org/clinical-experimental-ophthalmology.html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3321" y="2120978"/>
            <a:ext cx="3027680" cy="21159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24800" y="1431905"/>
            <a:ext cx="2655570" cy="855362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lang="en-US" sz="1400" b="1" spc="-20" dirty="0">
                <a:latin typeface="Times New Roman"/>
                <a:cs typeface="Times New Roman"/>
              </a:rPr>
              <a:t>Journal of Eye Diseases and </a:t>
            </a:r>
            <a:r>
              <a:rPr lang="en-US" sz="1400" b="1" spc="-20" dirty="0" smtClean="0">
                <a:latin typeface="Times New Roman"/>
                <a:cs typeface="Times New Roman"/>
              </a:rPr>
              <a:t>Disorders</a:t>
            </a: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1050" b="1" dirty="0" smtClean="0">
                <a:latin typeface="Times New Roman"/>
                <a:cs typeface="Times New Roman"/>
              </a:rPr>
              <a:t>URL:</a:t>
            </a:r>
            <a:r>
              <a:rPr lang="en-US" sz="1050" b="1" dirty="0" smtClean="0">
                <a:latin typeface="Times New Roman"/>
                <a:cs typeface="Times New Roman"/>
              </a:rPr>
              <a:t>  </a:t>
            </a:r>
            <a:r>
              <a:rPr lang="en-IN" sz="1050" i="1" spc="-5" dirty="0" smtClean="0"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https://www.walshmedicalmedia.com/eye-diseases-and-disorders.html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24801" y="5962213"/>
            <a:ext cx="3429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675" y="2370204"/>
            <a:ext cx="2200849" cy="311557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b="19471"/>
          <a:stretch/>
        </p:blipFill>
        <p:spPr>
          <a:xfrm>
            <a:off x="2080260" y="2287267"/>
            <a:ext cx="2009139" cy="28171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261" y="2424683"/>
            <a:ext cx="2009138" cy="306109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7"/>
          <a:stretch/>
        </p:blipFill>
        <p:spPr>
          <a:xfrm>
            <a:off x="8073499" y="2370205"/>
            <a:ext cx="2209025" cy="31155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081783" y="749808"/>
            <a:ext cx="8031480" cy="5379720"/>
          </a:xfrm>
          <a:custGeom>
            <a:avLst/>
            <a:gdLst/>
            <a:ahLst/>
            <a:cxnLst/>
            <a:rect l="l" t="t" r="r" b="b"/>
            <a:pathLst>
              <a:path w="8031480" h="5379720">
                <a:moveTo>
                  <a:pt x="0" y="5379720"/>
                </a:moveTo>
                <a:lnTo>
                  <a:pt x="8031480" y="5379720"/>
                </a:lnTo>
                <a:lnTo>
                  <a:pt x="8031480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423" y="743712"/>
            <a:ext cx="1362710" cy="5386070"/>
            <a:chOff x="725423" y="743712"/>
            <a:chExt cx="1362710" cy="5386070"/>
          </a:xfrm>
        </p:grpSpPr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61426" y="3338386"/>
            <a:ext cx="252095" cy="104266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1426" y="2559709"/>
            <a:ext cx="252095" cy="6178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266" y="2164856"/>
            <a:ext cx="252095" cy="2609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88920" y="169773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90545" y="1410778"/>
            <a:ext cx="2973070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V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5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&amp;  </a:t>
            </a:r>
            <a:r>
              <a:rPr sz="1200" b="1" spc="-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IN" sz="1200" b="1" dirty="0">
                <a:latin typeface="Times New Roman"/>
                <a:cs typeface="Times New Roman"/>
              </a:rPr>
              <a:t>London,</a:t>
            </a:r>
            <a:endParaRPr lang="en-IN" sz="1200" b="1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lang="en-IN" sz="1200" b="1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IN" sz="1200" b="1" dirty="0">
                <a:latin typeface="Times New Roman"/>
                <a:cs typeface="Times New Roman"/>
              </a:rPr>
              <a:t>UK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61303" y="1447800"/>
            <a:ext cx="5744210" cy="3957954"/>
            <a:chOff x="5861303" y="1447800"/>
            <a:chExt cx="5744210" cy="3957954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1303" y="1447800"/>
              <a:ext cx="5743829" cy="39575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56375" y="1700529"/>
              <a:ext cx="5344033" cy="351459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56375" y="1642871"/>
              <a:ext cx="5358765" cy="3572510"/>
            </a:xfrm>
            <a:custGeom>
              <a:avLst/>
              <a:gdLst/>
              <a:ahLst/>
              <a:cxnLst/>
              <a:rect l="l" t="t" r="r" b="b"/>
              <a:pathLst>
                <a:path w="5358765" h="3572510">
                  <a:moveTo>
                    <a:pt x="0" y="3572255"/>
                  </a:moveTo>
                  <a:lnTo>
                    <a:pt x="5358383" y="3572255"/>
                  </a:lnTo>
                  <a:lnTo>
                    <a:pt x="5358383" y="0"/>
                  </a:lnTo>
                  <a:lnTo>
                    <a:pt x="0" y="0"/>
                  </a:lnTo>
                  <a:lnTo>
                    <a:pt x="0" y="3572255"/>
                  </a:lnTo>
                  <a:close/>
                </a:path>
              </a:pathLst>
            </a:custGeom>
            <a:ln w="128016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477000" y="5817451"/>
            <a:ext cx="346788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88920" y="3316223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3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438400" y="2971800"/>
            <a:ext cx="3422903" cy="3129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964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200" b="1" spc="-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lang="en-US" sz="1600" b="1" spc="-80" dirty="0" smtClean="0">
                <a:latin typeface="Times New Roman"/>
                <a:cs typeface="Times New Roman"/>
              </a:rPr>
              <a:t>Olivia Louis</a:t>
            </a:r>
            <a:endParaRPr lang="en-US" sz="1600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sz="1200" dirty="0" smtClean="0">
                <a:latin typeface="Times New Roman"/>
                <a:cs typeface="Times New Roman"/>
              </a:rPr>
              <a:t>Program</a:t>
            </a:r>
            <a:r>
              <a:rPr sz="1200" spc="30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Manager </a:t>
            </a:r>
            <a:endParaRPr lang="en-US" sz="1200" spc="-5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lang="en-IN" sz="1200" spc="-15" dirty="0" smtClean="0">
                <a:latin typeface="Times New Roman"/>
                <a:cs typeface="Times New Roman"/>
              </a:rPr>
              <a:t>Ophthalmology 2024</a:t>
            </a:r>
          </a:p>
          <a:p>
            <a:pPr marR="31115" algn="ctr">
              <a:lnSpc>
                <a:spcPct val="100000"/>
              </a:lnSpc>
            </a:pPr>
            <a:r>
              <a:rPr sz="1200" b="1" spc="5" dirty="0" smtClean="0">
                <a:latin typeface="Times New Roman"/>
                <a:cs typeface="Times New Roman"/>
              </a:rPr>
              <a:t>UK:</a:t>
            </a:r>
            <a:r>
              <a:rPr sz="1200" b="1" spc="-4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Conference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Series</a:t>
            </a:r>
            <a:endParaRPr lang="en-IN" sz="1200" spc="-10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lang="en-IN" sz="1200" spc="-10" dirty="0" smtClean="0">
                <a:latin typeface="Times New Roman"/>
                <a:cs typeface="Times New Roman"/>
              </a:rPr>
              <a:t> LLC</a:t>
            </a:r>
            <a:r>
              <a:rPr lang="en-IN" sz="1200" spc="15" dirty="0" smtClean="0">
                <a:latin typeface="Times New Roman"/>
                <a:cs typeface="Times New Roman"/>
              </a:rPr>
              <a:t> </a:t>
            </a:r>
            <a:r>
              <a:rPr lang="en-IN" sz="1200" dirty="0" smtClean="0">
                <a:latin typeface="Times New Roman"/>
                <a:cs typeface="Times New Roman"/>
              </a:rPr>
              <a:t>Ltd</a:t>
            </a:r>
          </a:p>
          <a:p>
            <a:pPr marL="490855" marR="478155" indent="494030">
              <a:lnSpc>
                <a:spcPct val="150100"/>
              </a:lnSpc>
              <a:spcBef>
                <a:spcPts val="110"/>
              </a:spcBef>
            </a:pPr>
            <a:endParaRPr sz="1200" dirty="0" smtClean="0">
              <a:latin typeface="Times New Roman"/>
              <a:cs typeface="Times New Roman"/>
            </a:endParaRPr>
          </a:p>
          <a:p>
            <a:pPr algn="ctr"/>
            <a:r>
              <a:rPr lang="en-IN" sz="1200" b="1" spc="-5" dirty="0" smtClean="0">
                <a:latin typeface="Times New Roman"/>
                <a:cs typeface="Times New Roman"/>
              </a:rPr>
              <a:t> E: </a:t>
            </a:r>
            <a:r>
              <a:rPr lang="en-US" sz="1200" dirty="0">
                <a:latin typeface="Times New Roman"/>
                <a:cs typeface="Times New Roman"/>
              </a:rPr>
              <a:t>ophthameets@meetingsnexpo.com</a:t>
            </a:r>
            <a:endParaRPr lang="en-IN" sz="1200" spc="-5" dirty="0" smtClean="0">
              <a:latin typeface="Times New Roman"/>
              <a:cs typeface="Times New Roman"/>
            </a:endParaRPr>
          </a:p>
          <a:p>
            <a:pPr algn="ctr"/>
            <a:r>
              <a:rPr lang="en-IN" sz="1200" b="1" spc="-5" dirty="0" smtClean="0">
                <a:latin typeface="Times New Roman"/>
                <a:cs typeface="Times New Roman"/>
              </a:rPr>
              <a:t>URL:</a:t>
            </a:r>
          </a:p>
          <a:p>
            <a:pPr marL="12065" marR="5080" indent="5080" algn="ctr">
              <a:lnSpc>
                <a:spcPts val="2160"/>
              </a:lnSpc>
              <a:spcBef>
                <a:spcPts val="100"/>
              </a:spcBef>
            </a:pPr>
            <a:r>
              <a:rPr lang="en-IN" sz="1200" spc="-5" dirty="0">
                <a:latin typeface="Times New Roman"/>
                <a:cs typeface="Times New Roman"/>
              </a:rPr>
              <a:t>https://dermatology.annualcongress.com/#homeCarousel</a:t>
            </a:r>
            <a:r>
              <a:rPr sz="1200" i="1" spc="-285" dirty="0" smtClean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WhatsApp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no</a:t>
            </a:r>
            <a:r>
              <a:rPr lang="en-US" sz="1200" b="1" spc="-5" dirty="0" smtClean="0">
                <a:latin typeface="Times New Roman"/>
                <a:cs typeface="Times New Roman"/>
              </a:rPr>
              <a:t> </a:t>
            </a:r>
            <a:r>
              <a:rPr lang="en-US" sz="1200" dirty="0"/>
              <a:t>+4473602049945</a:t>
            </a:r>
            <a:endParaRPr lang="en-IN" sz="1200" dirty="0"/>
          </a:p>
          <a:p>
            <a:pPr marL="12065" marR="5080" indent="5080" algn="ctr">
              <a:lnSpc>
                <a:spcPts val="2160"/>
              </a:lnSpc>
              <a:spcBef>
                <a:spcPts val="100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084439" y="749808"/>
            <a:ext cx="9370060" cy="5379720"/>
          </a:xfrm>
          <a:custGeom>
            <a:avLst/>
            <a:gdLst/>
            <a:ahLst/>
            <a:cxnLst/>
            <a:rect l="l" t="t" r="r" b="b"/>
            <a:pathLst>
              <a:path w="9370060" h="5379720">
                <a:moveTo>
                  <a:pt x="0" y="5379720"/>
                </a:moveTo>
                <a:lnTo>
                  <a:pt x="9369552" y="5379720"/>
                </a:lnTo>
                <a:lnTo>
                  <a:pt x="9369552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423" y="743712"/>
            <a:ext cx="1362710" cy="5386070"/>
            <a:chOff x="725423" y="743712"/>
            <a:chExt cx="1362710" cy="5386070"/>
          </a:xfrm>
        </p:grpSpPr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84489" y="2159281"/>
            <a:ext cx="252095" cy="26212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49295" y="1115567"/>
            <a:ext cx="2676525" cy="558165"/>
          </a:xfrm>
          <a:custGeom>
            <a:avLst/>
            <a:gdLst/>
            <a:ahLst/>
            <a:cxnLst/>
            <a:rect l="l" t="t" r="r" b="b"/>
            <a:pathLst>
              <a:path w="2676525" h="558164">
                <a:moveTo>
                  <a:pt x="0" y="557784"/>
                </a:moveTo>
                <a:lnTo>
                  <a:pt x="2676144" y="557784"/>
                </a:lnTo>
                <a:lnTo>
                  <a:pt x="2676144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8288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43402" y="1292097"/>
            <a:ext cx="1411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M</a:t>
            </a:r>
            <a:r>
              <a:rPr sz="1200" b="1" spc="30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37104" y="2081783"/>
            <a:ext cx="2679700" cy="558165"/>
          </a:xfrm>
          <a:custGeom>
            <a:avLst/>
            <a:gdLst/>
            <a:ahLst/>
            <a:cxnLst/>
            <a:rect l="l" t="t" r="r" b="b"/>
            <a:pathLst>
              <a:path w="2679700" h="558164">
                <a:moveTo>
                  <a:pt x="0" y="557784"/>
                </a:moveTo>
                <a:lnTo>
                  <a:pt x="2679192" y="557784"/>
                </a:lnTo>
                <a:lnTo>
                  <a:pt x="2679192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8287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91915" y="2258948"/>
            <a:ext cx="1294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B</a:t>
            </a:r>
            <a:r>
              <a:rPr sz="1200" b="1" spc="29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  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13247" y="950975"/>
            <a:ext cx="4697095" cy="887094"/>
            <a:chOff x="5413247" y="950975"/>
            <a:chExt cx="4697095" cy="887094"/>
          </a:xfrm>
        </p:grpSpPr>
        <p:sp>
          <p:nvSpPr>
            <p:cNvPr id="14" name="object 14"/>
            <p:cNvSpPr/>
            <p:nvPr/>
          </p:nvSpPr>
          <p:spPr>
            <a:xfrm>
              <a:off x="5422391" y="960119"/>
              <a:ext cx="4678680" cy="868680"/>
            </a:xfrm>
            <a:custGeom>
              <a:avLst/>
              <a:gdLst/>
              <a:ahLst/>
              <a:cxnLst/>
              <a:rect l="l" t="t" r="r" b="b"/>
              <a:pathLst>
                <a:path w="4678680" h="868680">
                  <a:moveTo>
                    <a:pt x="4678679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4678679" y="868679"/>
                  </a:lnTo>
                  <a:lnTo>
                    <a:pt x="46786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22391" y="960119"/>
              <a:ext cx="4678680" cy="868680"/>
            </a:xfrm>
            <a:custGeom>
              <a:avLst/>
              <a:gdLst/>
              <a:ahLst/>
              <a:cxnLst/>
              <a:rect l="l" t="t" r="r" b="b"/>
              <a:pathLst>
                <a:path w="4678680" h="868680">
                  <a:moveTo>
                    <a:pt x="0" y="868679"/>
                  </a:moveTo>
                  <a:lnTo>
                    <a:pt x="4678679" y="868679"/>
                  </a:lnTo>
                  <a:lnTo>
                    <a:pt x="4678679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8288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13247" y="1103660"/>
            <a:ext cx="4697095" cy="5568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2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ly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gi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699</a:t>
            </a:r>
            <a:endParaRPr sz="1000">
              <a:latin typeface="Times New Roman"/>
              <a:cs typeface="Times New Roman"/>
            </a:endParaRPr>
          </a:p>
          <a:p>
            <a:pPr marL="263525">
              <a:lnSpc>
                <a:spcPct val="100000"/>
              </a:lnSpc>
              <a:spcBef>
                <a:spcPts val="19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+ 2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949</a:t>
            </a:r>
            <a:endParaRPr sz="1000">
              <a:latin typeface="Times New Roman"/>
              <a:cs typeface="Times New Roman"/>
            </a:endParaRPr>
          </a:p>
          <a:p>
            <a:pPr marL="263525">
              <a:lnSpc>
                <a:spcPct val="100000"/>
              </a:lnSpc>
              <a:spcBef>
                <a:spcPts val="190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+ 3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1149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401055" y="1914144"/>
            <a:ext cx="4697095" cy="868680"/>
            <a:chOff x="5401055" y="1914144"/>
            <a:chExt cx="4697095" cy="868680"/>
          </a:xfrm>
        </p:grpSpPr>
        <p:sp>
          <p:nvSpPr>
            <p:cNvPr id="18" name="object 18"/>
            <p:cNvSpPr/>
            <p:nvPr/>
          </p:nvSpPr>
          <p:spPr>
            <a:xfrm>
              <a:off x="5410199" y="1923288"/>
              <a:ext cx="4678680" cy="850900"/>
            </a:xfrm>
            <a:custGeom>
              <a:avLst/>
              <a:gdLst/>
              <a:ahLst/>
              <a:cxnLst/>
              <a:rect l="l" t="t" r="r" b="b"/>
              <a:pathLst>
                <a:path w="4678680" h="850900">
                  <a:moveTo>
                    <a:pt x="4678680" y="0"/>
                  </a:moveTo>
                  <a:lnTo>
                    <a:pt x="0" y="0"/>
                  </a:lnTo>
                  <a:lnTo>
                    <a:pt x="0" y="850391"/>
                  </a:lnTo>
                  <a:lnTo>
                    <a:pt x="4678680" y="850391"/>
                  </a:lnTo>
                  <a:lnTo>
                    <a:pt x="46786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10199" y="1923288"/>
              <a:ext cx="4678680" cy="850900"/>
            </a:xfrm>
            <a:custGeom>
              <a:avLst/>
              <a:gdLst/>
              <a:ahLst/>
              <a:cxnLst/>
              <a:rect l="l" t="t" r="r" b="b"/>
              <a:pathLst>
                <a:path w="4678680" h="850900">
                  <a:moveTo>
                    <a:pt x="0" y="850391"/>
                  </a:moveTo>
                  <a:lnTo>
                    <a:pt x="4678680" y="850391"/>
                  </a:lnTo>
                  <a:lnTo>
                    <a:pt x="4678680" y="0"/>
                  </a:lnTo>
                  <a:lnTo>
                    <a:pt x="0" y="0"/>
                  </a:lnTo>
                  <a:lnTo>
                    <a:pt x="0" y="850391"/>
                  </a:lnTo>
                  <a:close/>
                </a:path>
              </a:pathLst>
            </a:custGeom>
            <a:ln w="18288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01055" y="2069287"/>
            <a:ext cx="4697095" cy="5568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797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799</a:t>
            </a:r>
            <a:endParaRPr sz="1000">
              <a:latin typeface="Times New Roman"/>
              <a:cs typeface="Times New Roman"/>
            </a:endParaRPr>
          </a:p>
          <a:p>
            <a:pPr marL="267970">
              <a:lnSpc>
                <a:spcPct val="100000"/>
              </a:lnSpc>
              <a:spcBef>
                <a:spcPts val="195"/>
              </a:spcBef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cc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1099</a:t>
            </a:r>
            <a:endParaRPr sz="1000">
              <a:latin typeface="Times New Roman"/>
              <a:cs typeface="Times New Roman"/>
            </a:endParaRPr>
          </a:p>
          <a:p>
            <a:pPr marL="267970">
              <a:lnSpc>
                <a:spcPct val="100000"/>
              </a:lnSpc>
              <a:spcBef>
                <a:spcPts val="19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+ 3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$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1149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727960" y="3035807"/>
            <a:ext cx="2679700" cy="558165"/>
          </a:xfrm>
          <a:custGeom>
            <a:avLst/>
            <a:gdLst/>
            <a:ahLst/>
            <a:cxnLst/>
            <a:rect l="l" t="t" r="r" b="b"/>
            <a:pathLst>
              <a:path w="2679700" h="558164">
                <a:moveTo>
                  <a:pt x="0" y="557784"/>
                </a:moveTo>
                <a:lnTo>
                  <a:pt x="2679191" y="557784"/>
                </a:lnTo>
                <a:lnTo>
                  <a:pt x="2679191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8287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430270" y="3214496"/>
            <a:ext cx="1199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391911" y="2895600"/>
            <a:ext cx="4697095" cy="881380"/>
            <a:chOff x="5391911" y="2895600"/>
            <a:chExt cx="4697095" cy="881380"/>
          </a:xfrm>
        </p:grpSpPr>
        <p:sp>
          <p:nvSpPr>
            <p:cNvPr id="24" name="object 24"/>
            <p:cNvSpPr/>
            <p:nvPr/>
          </p:nvSpPr>
          <p:spPr>
            <a:xfrm>
              <a:off x="5401055" y="2904744"/>
              <a:ext cx="4678680" cy="862965"/>
            </a:xfrm>
            <a:custGeom>
              <a:avLst/>
              <a:gdLst/>
              <a:ahLst/>
              <a:cxnLst/>
              <a:rect l="l" t="t" r="r" b="b"/>
              <a:pathLst>
                <a:path w="4678680" h="862964">
                  <a:moveTo>
                    <a:pt x="4678680" y="0"/>
                  </a:moveTo>
                  <a:lnTo>
                    <a:pt x="0" y="0"/>
                  </a:lnTo>
                  <a:lnTo>
                    <a:pt x="0" y="862584"/>
                  </a:lnTo>
                  <a:lnTo>
                    <a:pt x="4678680" y="862584"/>
                  </a:lnTo>
                  <a:lnTo>
                    <a:pt x="46786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1055" y="2904744"/>
              <a:ext cx="4678680" cy="862965"/>
            </a:xfrm>
            <a:custGeom>
              <a:avLst/>
              <a:gdLst/>
              <a:ahLst/>
              <a:cxnLst/>
              <a:rect l="l" t="t" r="r" b="b"/>
              <a:pathLst>
                <a:path w="4678680" h="862964">
                  <a:moveTo>
                    <a:pt x="0" y="862584"/>
                  </a:moveTo>
                  <a:lnTo>
                    <a:pt x="4678680" y="862584"/>
                  </a:lnTo>
                  <a:lnTo>
                    <a:pt x="4678680" y="0"/>
                  </a:lnTo>
                  <a:lnTo>
                    <a:pt x="0" y="0"/>
                  </a:lnTo>
                  <a:lnTo>
                    <a:pt x="0" y="862584"/>
                  </a:lnTo>
                  <a:close/>
                </a:path>
              </a:pathLst>
            </a:custGeom>
            <a:ln w="18288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391911" y="2942920"/>
            <a:ext cx="4697095" cy="7359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ud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399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0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Poster: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349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($249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$100)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Delegate: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$ 199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1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$120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87367" y="3986784"/>
            <a:ext cx="4051300" cy="597535"/>
          </a:xfrm>
          <a:prstGeom prst="rect">
            <a:avLst/>
          </a:prstGeom>
          <a:solidFill>
            <a:srgbClr val="333E50"/>
          </a:solidFill>
          <a:ln w="12192">
            <a:solidFill>
              <a:srgbClr val="1F3863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R="98425" algn="ctr">
              <a:lnSpc>
                <a:spcPct val="100000"/>
              </a:lnSpc>
              <a:tabLst>
                <a:tab pos="1890395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62976" y="4756248"/>
            <a:ext cx="336804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/>
            <a:r>
              <a:rPr lang="en-US" sz="1200" b="1" spc="-5" dirty="0">
                <a:latin typeface="Times New Roman"/>
                <a:cs typeface="Times New Roman"/>
              </a:rPr>
              <a:t>Abstract</a:t>
            </a:r>
            <a:r>
              <a:rPr lang="en-US" sz="1200" b="1" spc="20" dirty="0">
                <a:latin typeface="Times New Roman"/>
                <a:cs typeface="Times New Roman"/>
              </a:rPr>
              <a:t> </a:t>
            </a:r>
            <a:r>
              <a:rPr lang="en-US" sz="1200" b="1" spc="-15" dirty="0">
                <a:latin typeface="Times New Roman"/>
                <a:cs typeface="Times New Roman"/>
              </a:rPr>
              <a:t>Submission</a:t>
            </a:r>
            <a:r>
              <a:rPr lang="en-US" sz="1200" b="1" spc="65" dirty="0">
                <a:latin typeface="Times New Roman"/>
                <a:cs typeface="Times New Roman"/>
              </a:rPr>
              <a:t> </a:t>
            </a:r>
            <a:r>
              <a:rPr lang="en-US" sz="1200" b="1" spc="-15" dirty="0">
                <a:latin typeface="Times New Roman"/>
                <a:cs typeface="Times New Roman"/>
              </a:rPr>
              <a:t>Opens:</a:t>
            </a:r>
            <a:r>
              <a:rPr lang="en-US" sz="1200" b="1" spc="60" dirty="0">
                <a:latin typeface="Times New Roman"/>
                <a:cs typeface="Times New Roman"/>
              </a:rPr>
              <a:t> </a:t>
            </a:r>
            <a:r>
              <a:rPr lang="en-US" sz="1200" spc="-20" dirty="0" smtClean="0">
                <a:latin typeface="Times New Roman"/>
                <a:cs typeface="Times New Roman"/>
              </a:rPr>
              <a:t>September 30</a:t>
            </a:r>
            <a:r>
              <a:rPr lang="en-US" sz="1200" spc="-5" dirty="0" smtClean="0">
                <a:latin typeface="Times New Roman"/>
                <a:cs typeface="Times New Roman"/>
              </a:rPr>
              <a:t>, 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lang="en-US" sz="1200" b="1" spc="-10" dirty="0">
                <a:latin typeface="Times New Roman"/>
                <a:cs typeface="Times New Roman"/>
              </a:rPr>
              <a:t>Registration</a:t>
            </a:r>
            <a:r>
              <a:rPr lang="en-US" sz="1200" b="1" spc="50" dirty="0">
                <a:latin typeface="Times New Roman"/>
                <a:cs typeface="Times New Roman"/>
              </a:rPr>
              <a:t> </a:t>
            </a:r>
            <a:r>
              <a:rPr lang="en-US" sz="1200" b="1" spc="-15" dirty="0">
                <a:latin typeface="Times New Roman"/>
                <a:cs typeface="Times New Roman"/>
              </a:rPr>
              <a:t>Opens:</a:t>
            </a:r>
            <a:r>
              <a:rPr lang="en-US" sz="1200" b="1" spc="-10" dirty="0">
                <a:latin typeface="Times New Roman"/>
                <a:cs typeface="Times New Roman"/>
              </a:rPr>
              <a:t> </a:t>
            </a:r>
            <a:r>
              <a:rPr lang="en-US" sz="1200" spc="-20" dirty="0">
                <a:latin typeface="Times New Roman"/>
                <a:cs typeface="Times New Roman"/>
              </a:rPr>
              <a:t>September 30</a:t>
            </a:r>
            <a:r>
              <a:rPr lang="en-US" sz="1200" spc="-5" dirty="0" smtClean="0">
                <a:latin typeface="Times New Roman"/>
                <a:cs typeface="Times New Roman"/>
              </a:rPr>
              <a:t>, 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>
              <a:spcBef>
                <a:spcPts val="5"/>
              </a:spcBef>
            </a:pPr>
            <a:r>
              <a:rPr lang="en-US" sz="1200" b="1" spc="-5" dirty="0" smtClean="0">
                <a:latin typeface="Times New Roman"/>
                <a:cs typeface="Times New Roman"/>
              </a:rPr>
              <a:t>Early </a:t>
            </a:r>
            <a:r>
              <a:rPr lang="en-US" sz="1200" b="1" spc="-5" dirty="0">
                <a:latin typeface="Times New Roman"/>
                <a:cs typeface="Times New Roman"/>
              </a:rPr>
              <a:t>Bird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Registration:</a:t>
            </a:r>
            <a:r>
              <a:rPr lang="en-US" sz="1200" b="1" spc="105" dirty="0">
                <a:latin typeface="Times New Roman"/>
                <a:cs typeface="Times New Roman"/>
              </a:rPr>
              <a:t> </a:t>
            </a:r>
            <a:r>
              <a:rPr lang="en-US" sz="1200" spc="-20" dirty="0" smtClean="0">
                <a:latin typeface="Times New Roman"/>
                <a:cs typeface="Times New Roman"/>
              </a:rPr>
              <a:t>September 30</a:t>
            </a:r>
            <a:r>
              <a:rPr lang="en-US" sz="1200" spc="-5" dirty="0" smtClean="0">
                <a:latin typeface="Times New Roman"/>
                <a:cs typeface="Times New Roman"/>
              </a:rPr>
              <a:t>,</a:t>
            </a:r>
            <a:r>
              <a:rPr lang="en-US" sz="1200" spc="1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/>
            <a:r>
              <a:rPr lang="en-US" sz="1200" b="1" dirty="0">
                <a:latin typeface="Times New Roman"/>
                <a:cs typeface="Times New Roman"/>
              </a:rPr>
              <a:t>Mid</a:t>
            </a:r>
            <a:r>
              <a:rPr lang="en-US" sz="1200" b="1" spc="-35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Date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Registration:</a:t>
            </a:r>
            <a:r>
              <a:rPr lang="en-US" sz="1200" b="1" spc="100" dirty="0">
                <a:latin typeface="Times New Roman"/>
                <a:cs typeface="Times New Roman"/>
              </a:rPr>
              <a:t> </a:t>
            </a:r>
            <a:r>
              <a:rPr lang="en-US" sz="1200" spc="-15" dirty="0" smtClean="0">
                <a:latin typeface="Times New Roman"/>
                <a:cs typeface="Times New Roman"/>
              </a:rPr>
              <a:t>October 30,  </a:t>
            </a:r>
            <a:r>
              <a:rPr lang="en-US" sz="1200" spc="-5" dirty="0" smtClean="0">
                <a:latin typeface="Times New Roman"/>
                <a:cs typeface="Times New Roman"/>
              </a:rPr>
              <a:t>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lang="en-US" sz="1200" b="1" spc="-10" dirty="0">
                <a:latin typeface="Times New Roman"/>
                <a:cs typeface="Times New Roman"/>
              </a:rPr>
              <a:t>On </a:t>
            </a:r>
            <a:r>
              <a:rPr lang="en-US" sz="1200" b="1" spc="-20" dirty="0">
                <a:latin typeface="Times New Roman"/>
                <a:cs typeface="Times New Roman"/>
              </a:rPr>
              <a:t>Spot</a:t>
            </a:r>
            <a:r>
              <a:rPr lang="en-US" sz="1200" b="1" spc="40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Registration:</a:t>
            </a:r>
            <a:r>
              <a:rPr lang="en-US" sz="1200" b="1" spc="75" dirty="0">
                <a:latin typeface="Times New Roman"/>
                <a:cs typeface="Times New Roman"/>
              </a:rPr>
              <a:t> </a:t>
            </a:r>
            <a:r>
              <a:rPr lang="en-IN" sz="1200" spc="-15" dirty="0" smtClean="0">
                <a:latin typeface="Times New Roman"/>
                <a:cs typeface="Times New Roman"/>
              </a:rPr>
              <a:t>March 14</a:t>
            </a:r>
            <a:r>
              <a:rPr lang="en-IN" sz="1200" spc="-5" dirty="0" smtClean="0">
                <a:latin typeface="Times New Roman"/>
                <a:cs typeface="Times New Roman"/>
              </a:rPr>
              <a:t>,</a:t>
            </a:r>
            <a:r>
              <a:rPr lang="en-IN" sz="1200" spc="15" dirty="0" smtClean="0">
                <a:latin typeface="Times New Roman"/>
                <a:cs typeface="Times New Roman"/>
              </a:rPr>
              <a:t> </a:t>
            </a:r>
            <a:r>
              <a:rPr lang="en-IN" sz="1200" spc="-10" dirty="0" smtClean="0">
                <a:latin typeface="Times New Roman"/>
                <a:cs typeface="Times New Roman"/>
              </a:rPr>
              <a:t>2024</a:t>
            </a:r>
            <a:endParaRPr lang="en-IN" sz="1200" dirty="0">
              <a:latin typeface="Times New Roman"/>
              <a:cs typeface="Times New Roman"/>
            </a:endParaRPr>
          </a:p>
          <a:p>
            <a:pPr marL="12700" algn="r">
              <a:lnSpc>
                <a:spcPct val="100000"/>
              </a:lnSpc>
            </a:pPr>
            <a:r>
              <a:rPr lang="en-US" sz="1200" i="1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US" sz="1200" i="1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			                             </a:t>
            </a:r>
            <a:endParaRPr lang="en-US"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1200" i="1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5643121"/>
            <a:ext cx="3962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</TotalTime>
  <Words>2207</Words>
  <Application>Microsoft Office PowerPoint</Application>
  <PresentationFormat>Widescreen</PresentationFormat>
  <Paragraphs>224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 MT</vt:lpstr>
      <vt:lpstr>Calibri</vt:lpstr>
      <vt:lpstr>Times New Roman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53 rd</dc:title>
  <dc:creator>Pulsus</dc:creator>
  <cp:lastModifiedBy>Piyush Gupta</cp:lastModifiedBy>
  <cp:revision>59</cp:revision>
  <dcterms:created xsi:type="dcterms:W3CDTF">2021-09-14T04:53:36Z</dcterms:created>
  <dcterms:modified xsi:type="dcterms:W3CDTF">2023-09-15T05:57:42Z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