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95" autoAdjust="0"/>
  </p:normalViewPr>
  <p:slideViewPr>
    <p:cSldViewPr>
      <p:cViewPr varScale="1">
        <p:scale>
          <a:sx n="60" d="100"/>
          <a:sy n="60" d="100"/>
        </p:scale>
        <p:origin x="28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1E80D-C552-4ADA-9C50-5B714E478883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65ACE-BC27-440C-AB56-79913745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8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65ACE-BC27-440C-AB56-79913745B2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7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4608" y="838200"/>
            <a:ext cx="8930640" cy="5181600"/>
          </a:xfrm>
          <a:custGeom>
            <a:avLst/>
            <a:gdLst/>
            <a:ahLst/>
            <a:cxnLst/>
            <a:rect l="l" t="t" r="r" b="b"/>
            <a:pathLst>
              <a:path w="8930640" h="5181600">
                <a:moveTo>
                  <a:pt x="0" y="5181600"/>
                </a:moveTo>
                <a:lnTo>
                  <a:pt x="8930640" y="5181600"/>
                </a:lnTo>
                <a:lnTo>
                  <a:pt x="8930640" y="0"/>
                </a:lnTo>
                <a:lnTo>
                  <a:pt x="0" y="0"/>
                </a:lnTo>
                <a:lnTo>
                  <a:pt x="0" y="5181600"/>
                </a:lnTo>
                <a:close/>
              </a:path>
            </a:pathLst>
          </a:custGeom>
          <a:solidFill>
            <a:srgbClr val="FFFFFF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9619" y="550163"/>
            <a:ext cx="10655935" cy="5760720"/>
          </a:xfrm>
          <a:custGeom>
            <a:avLst/>
            <a:gdLst/>
            <a:ahLst/>
            <a:cxnLst/>
            <a:rect l="l" t="t" r="r" b="b"/>
            <a:pathLst>
              <a:path w="10655935" h="5760720">
                <a:moveTo>
                  <a:pt x="0" y="5760720"/>
                </a:moveTo>
                <a:lnTo>
                  <a:pt x="10655808" y="5760720"/>
                </a:lnTo>
                <a:lnTo>
                  <a:pt x="10655808" y="0"/>
                </a:lnTo>
                <a:lnTo>
                  <a:pt x="0" y="0"/>
                </a:lnTo>
                <a:lnTo>
                  <a:pt x="0" y="5760720"/>
                </a:lnTo>
                <a:close/>
              </a:path>
            </a:pathLst>
          </a:custGeom>
          <a:ln w="396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424" y="1124711"/>
            <a:ext cx="2264664" cy="2499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0066" y="1569846"/>
            <a:ext cx="10011867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0066" y="1569846"/>
            <a:ext cx="10011867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2803" y="1403968"/>
            <a:ext cx="9954303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960" marR="2203450" algn="ctr">
              <a:lnSpc>
                <a:spcPct val="100000"/>
              </a:lnSpc>
              <a:spcBef>
                <a:spcPts val="100"/>
              </a:spcBef>
              <a:tabLst>
                <a:tab pos="4040504" algn="l"/>
              </a:tabLst>
            </a:pPr>
            <a:r>
              <a:rPr lang="en-US" sz="3600" dirty="0"/>
              <a:t>5th World </a:t>
            </a:r>
            <a:r>
              <a:rPr lang="en-US" sz="3600" dirty="0" smtClean="0"/>
              <a:t>Congress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en-US" sz="3600" dirty="0"/>
              <a:t>on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Ophthalmology </a:t>
            </a:r>
            <a:r>
              <a:rPr lang="en-US" sz="3600" dirty="0"/>
              <a:t>and Vision </a:t>
            </a:r>
            <a:r>
              <a:rPr lang="en-US" sz="3600" dirty="0" smtClean="0"/>
              <a:t>Science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2209800" y="3640700"/>
            <a:ext cx="6874510" cy="13009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spc="-5" dirty="0">
                <a:latin typeface="Times New Roman"/>
                <a:cs typeface="Times New Roman"/>
              </a:rPr>
              <a:t>March 14-15, </a:t>
            </a:r>
            <a:r>
              <a:rPr lang="en-US" sz="1600" spc="-5" dirty="0" smtClean="0">
                <a:latin typeface="Times New Roman"/>
                <a:cs typeface="Times New Roman"/>
              </a:rPr>
              <a:t>2024 </a:t>
            </a:r>
            <a:r>
              <a:rPr lang="en-US" sz="1600" dirty="0" smtClean="0">
                <a:latin typeface="Times New Roman"/>
                <a:cs typeface="Times New Roman"/>
              </a:rPr>
              <a:t>|</a:t>
            </a:r>
            <a:r>
              <a:rPr lang="en-US" sz="1600" spc="385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London</a:t>
            </a:r>
            <a:r>
              <a:rPr lang="en-US" sz="1600" dirty="0">
                <a:latin typeface="Times New Roman"/>
                <a:cs typeface="Times New Roman"/>
              </a:rPr>
              <a:t>, </a:t>
            </a:r>
            <a:r>
              <a:rPr lang="en-US" sz="1600" dirty="0" smtClean="0">
                <a:latin typeface="Times New Roman"/>
                <a:cs typeface="Times New Roman"/>
              </a:rPr>
              <a:t>UK</a:t>
            </a:r>
            <a:endParaRPr lang="en-US"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b="1" spc="-5" dirty="0" smtClean="0">
                <a:latin typeface="Times New Roman"/>
                <a:cs typeface="Times New Roman"/>
              </a:rPr>
              <a:t>Theme: </a:t>
            </a:r>
            <a:r>
              <a:rPr lang="en-US" sz="1600" spc="-5" dirty="0">
                <a:latin typeface="Times New Roman"/>
                <a:cs typeface="Times New Roman"/>
              </a:rPr>
              <a:t>Vision for Tomorrow: Advancing Ophthalmology in the Modern </a:t>
            </a:r>
            <a:r>
              <a:rPr lang="en-US" sz="1600" spc="-5" dirty="0" smtClean="0">
                <a:latin typeface="Times New Roman"/>
                <a:cs typeface="Times New Roman"/>
              </a:rPr>
              <a:t>Era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800" b="1" spc="-10" dirty="0" smtClean="0">
                <a:solidFill>
                  <a:srgbClr val="333E50"/>
                </a:solidFill>
                <a:latin typeface="Times New Roman"/>
                <a:cs typeface="Times New Roman"/>
              </a:rPr>
              <a:t>Contact</a:t>
            </a:r>
            <a:r>
              <a:rPr sz="1800" b="1" spc="15" dirty="0" smtClean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333E50"/>
                </a:solidFill>
                <a:latin typeface="Times New Roman"/>
                <a:cs typeface="Times New Roman"/>
              </a:rPr>
              <a:t>us:</a:t>
            </a:r>
            <a:endParaRPr sz="1800" dirty="0">
              <a:latin typeface="Times New Roman"/>
              <a:cs typeface="Times New Roman"/>
            </a:endParaRPr>
          </a:p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MAIL:</a:t>
            </a:r>
            <a:r>
              <a:rPr lang="en-US" sz="1600" dirty="0"/>
              <a:t> </a:t>
            </a:r>
            <a:r>
              <a:rPr lang="en-US" sz="1600" dirty="0" smtClean="0"/>
              <a:t>ophthameets@meetingsnexpo.com</a:t>
            </a:r>
          </a:p>
          <a:p>
            <a:pPr algn="ctr"/>
            <a:r>
              <a:rPr lang="en-US" sz="1600" b="1" spc="-5" dirty="0" smtClean="0">
                <a:latin typeface="Times New Roman"/>
                <a:cs typeface="Times New Roman"/>
              </a:rPr>
              <a:t>URL</a:t>
            </a:r>
            <a:r>
              <a:rPr lang="en-US" sz="1600" b="1" spc="-5" dirty="0">
                <a:latin typeface="Times New Roman"/>
                <a:cs typeface="Times New Roman"/>
              </a:rPr>
              <a:t>:- </a:t>
            </a:r>
            <a:r>
              <a:rPr lang="en-US" sz="16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885748" y="831809"/>
            <a:ext cx="1164590" cy="5194300"/>
            <a:chOff x="9979152" y="832103"/>
            <a:chExt cx="1164590" cy="5194300"/>
          </a:xfrm>
        </p:grpSpPr>
        <p:sp>
          <p:nvSpPr>
            <p:cNvPr id="5" name="object 5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1152144" y="0"/>
                  </a:moveTo>
                  <a:lnTo>
                    <a:pt x="0" y="0"/>
                  </a:lnTo>
                  <a:lnTo>
                    <a:pt x="0" y="5181600"/>
                  </a:lnTo>
                  <a:lnTo>
                    <a:pt x="1152144" y="5181600"/>
                  </a:lnTo>
                  <a:lnTo>
                    <a:pt x="115214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0" y="5181600"/>
                  </a:moveTo>
                  <a:lnTo>
                    <a:pt x="1152144" y="5181600"/>
                  </a:lnTo>
                  <a:lnTo>
                    <a:pt x="1152144" y="0"/>
                  </a:lnTo>
                  <a:lnTo>
                    <a:pt x="0" y="0"/>
                  </a:lnTo>
                  <a:lnTo>
                    <a:pt x="0" y="51816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446335" y="1371311"/>
            <a:ext cx="243656" cy="442137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3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OPTHAMOLOGY</a:t>
            </a:r>
            <a:r>
              <a:rPr lang="en-US"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2024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699" y="417594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9127" y="728472"/>
              <a:ext cx="8522335" cy="5379720"/>
            </a:xfrm>
            <a:custGeom>
              <a:avLst/>
              <a:gdLst/>
              <a:ahLst/>
              <a:cxnLst/>
              <a:rect l="l" t="t" r="r" b="b"/>
              <a:pathLst>
                <a:path w="8522335" h="5379720">
                  <a:moveTo>
                    <a:pt x="0" y="5379720"/>
                  </a:moveTo>
                  <a:lnTo>
                    <a:pt x="8522208" y="5379720"/>
                  </a:lnTo>
                  <a:lnTo>
                    <a:pt x="8522208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83685" y="1664589"/>
            <a:ext cx="1115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Dear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Colleagues,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8285" y="2030729"/>
            <a:ext cx="72377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7874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Conference Series LLC </a:t>
            </a:r>
            <a:r>
              <a:rPr sz="1200" spc="-45" dirty="0">
                <a:latin typeface="Times New Roman"/>
                <a:cs typeface="Times New Roman"/>
              </a:rPr>
              <a:t>LTD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delighted to </a:t>
            </a:r>
            <a:r>
              <a:rPr sz="1200" spc="-10" dirty="0">
                <a:latin typeface="Times New Roman"/>
                <a:cs typeface="Times New Roman"/>
              </a:rPr>
              <a:t>welcome you for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Prestigious </a:t>
            </a:r>
            <a:r>
              <a:rPr sz="1200" spc="-10" dirty="0" smtClean="0">
                <a:latin typeface="Times New Roman"/>
                <a:cs typeface="Times New Roman"/>
              </a:rPr>
              <a:t>“</a:t>
            </a:r>
            <a:r>
              <a:rPr lang="en-US" sz="1200" dirty="0"/>
              <a:t>5th World Congress on Ophthalmology and Vision Science</a:t>
            </a:r>
            <a:r>
              <a:rPr sz="1200" spc="-5" dirty="0" smtClean="0">
                <a:latin typeface="Times New Roman"/>
                <a:cs typeface="Times New Roman"/>
              </a:rPr>
              <a:t>.” </a:t>
            </a:r>
            <a:r>
              <a:rPr sz="1200" spc="-5" dirty="0">
                <a:latin typeface="Times New Roman"/>
                <a:cs typeface="Times New Roman"/>
              </a:rPr>
              <a:t>focusing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sz="1200" dirty="0">
                <a:latin typeface="Times New Roman"/>
                <a:cs typeface="Times New Roman"/>
              </a:rPr>
              <a:t>determination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various </a:t>
            </a:r>
            <a:r>
              <a:rPr sz="1200" spc="-5" dirty="0">
                <a:latin typeface="Times New Roman"/>
                <a:cs typeface="Times New Roman"/>
              </a:rPr>
              <a:t>approaches </a:t>
            </a:r>
            <a:r>
              <a:rPr sz="1200" spc="-1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field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lang="en-IN" sz="1200" spc="10" dirty="0" smtClean="0">
                <a:latin typeface="Times New Roman"/>
                <a:cs typeface="Times New Roman"/>
              </a:rPr>
              <a:t>eye health and vision science </a:t>
            </a:r>
            <a:r>
              <a:rPr sz="1200" spc="-5" dirty="0" smtClean="0">
                <a:latin typeface="Times New Roman"/>
                <a:cs typeface="Times New Roman"/>
              </a:rPr>
              <a:t>and </a:t>
            </a:r>
            <a:r>
              <a:rPr sz="1200" spc="-65" dirty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confident that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will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enjoy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Scientific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this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upcoming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We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lang="en-IN"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look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forward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92440" y="2677904"/>
            <a:ext cx="31940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With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Regards</a:t>
            </a:r>
            <a:endParaRPr sz="1200" dirty="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lang="en-IN" sz="1200" b="1" spc="-10" dirty="0" smtClean="0">
                <a:latin typeface="Times New Roman"/>
                <a:cs typeface="Times New Roman"/>
              </a:rPr>
              <a:t>Ophthalmology 2024</a:t>
            </a:r>
          </a:p>
          <a:p>
            <a:pPr marR="7620" algn="r">
              <a:lnSpc>
                <a:spcPct val="100000"/>
              </a:lnSpc>
            </a:pPr>
            <a:r>
              <a:rPr sz="1200" spc="-10" dirty="0" smtClean="0">
                <a:latin typeface="Times New Roman"/>
                <a:cs typeface="Times New Roman"/>
              </a:rPr>
              <a:t>Operating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Conference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Series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LLC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LTD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40663" y="304800"/>
            <a:ext cx="2301240" cy="5803900"/>
            <a:chOff x="740663" y="304800"/>
            <a:chExt cx="2301240" cy="58039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40663" y="728472"/>
              <a:ext cx="2188845" cy="5379720"/>
            </a:xfrm>
            <a:custGeom>
              <a:avLst/>
              <a:gdLst/>
              <a:ahLst/>
              <a:cxnLst/>
              <a:rect l="l" t="t" r="r" b="b"/>
              <a:pathLst>
                <a:path w="2188845" h="5379720">
                  <a:moveTo>
                    <a:pt x="2188464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2188464" y="5379720"/>
                  </a:lnTo>
                  <a:lnTo>
                    <a:pt x="218846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pPr algn="ctr"/>
              <a:endParaRPr strike="sngStrike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57928" y="862583"/>
            <a:ext cx="267652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421005"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7838" y="829501"/>
            <a:ext cx="676275" cy="69405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8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B2B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Meet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1447" y="1745406"/>
            <a:ext cx="1336040" cy="9975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Days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5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Exchange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9255" y="2965242"/>
            <a:ext cx="1355090" cy="6927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79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15+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Sessions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3536" y="3880484"/>
            <a:ext cx="1445895" cy="191198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78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80+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International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Expert</a:t>
            </a:r>
            <a:endParaRPr sz="1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725"/>
              </a:spcBef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Faculty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Members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5715" algn="ctr">
              <a:lnSpc>
                <a:spcPct val="100000"/>
              </a:lnSpc>
              <a:spcBef>
                <a:spcPts val="91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20+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Exhibitors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50224"/>
              </p:ext>
            </p:extLst>
          </p:nvPr>
        </p:nvGraphicFramePr>
        <p:xfrm>
          <a:off x="3592575" y="3276600"/>
          <a:ext cx="7204073" cy="31521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8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5825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Editorial</a:t>
                      </a:r>
                      <a:r>
                        <a:rPr sz="12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Board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Members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Supporting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Journals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12A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02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Edward E </a:t>
                      </a:r>
                      <a:r>
                        <a:rPr 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Manche</a:t>
                      </a:r>
                      <a:endParaRPr 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Doctor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Professor, Department of Ophthalmology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Stanford University, USA</a:t>
                      </a:r>
                      <a:endParaRPr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2560" marR="141605" indent="167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Craig E Geist,</a:t>
                      </a:r>
                      <a:b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Chairman, Department of Ophthalmology</a:t>
                      </a:r>
                    </a:p>
                    <a:p>
                      <a:pPr marL="162560" marR="141605" indent="167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George Washington University, USA</a:t>
                      </a:r>
                      <a:endParaRPr sz="800" b="0" i="0" dirty="0">
                        <a:latin typeface="+mn-lt"/>
                        <a:cs typeface="Calibri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183515" indent="1244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Karthik</a:t>
                      </a:r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Yadav </a:t>
                      </a:r>
                      <a:r>
                        <a:rPr lang="en-US" sz="9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Janga</a:t>
                      </a:r>
                      <a:endParaRPr lang="en-US" sz="900" b="1" i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94310" marR="183515" indent="1244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Mississippi, United States, USA</a:t>
                      </a:r>
                      <a:endParaRPr sz="9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08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b="1" spc="-5" dirty="0" err="1" smtClean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Randa</a:t>
                      </a:r>
                      <a:r>
                        <a:rPr sz="800" b="1" spc="-30" dirty="0" smtClean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 err="1" smtClean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M.Mostafa</a:t>
                      </a:r>
                      <a:r>
                        <a:rPr sz="800" spc="-10" dirty="0" smtClean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Bettina </a:t>
                      </a:r>
                      <a:r>
                        <a:rPr lang="en-US" sz="9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Rümmelein</a:t>
                      </a:r>
                      <a:endParaRPr lang="en-US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R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Head of the Optometry Research Group, IOBA Eye Institute</a:t>
                      </a:r>
                    </a:p>
                    <a:p>
                      <a:pPr marR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Valladolid, Spain</a:t>
                      </a:r>
                      <a:endParaRPr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800" b="0" dirty="0" smtClean="0">
                          <a:latin typeface="Calibri"/>
                          <a:cs typeface="Calibri"/>
                        </a:rPr>
                        <a:t>Lavinia Paternoster</a:t>
                      </a: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800" b="0" dirty="0" smtClean="0">
                          <a:latin typeface="Calibri"/>
                          <a:cs typeface="Calibri"/>
                        </a:rPr>
                        <a:t>Professor</a:t>
                      </a: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800" b="0" dirty="0" smtClean="0">
                          <a:latin typeface="Calibri"/>
                          <a:cs typeface="Calibri"/>
                        </a:rPr>
                        <a:t>University of Bristol, UK</a:t>
                      </a: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800" b="0" dirty="0" smtClean="0">
                          <a:latin typeface="Calibri"/>
                          <a:cs typeface="Calibri"/>
                        </a:rPr>
                        <a:t>UK</a:t>
                      </a:r>
                      <a:endParaRPr sz="800" b="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IN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Yoko</a:t>
                      </a:r>
                      <a:r>
                        <a:rPr lang="en-IN" sz="9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Miura</a:t>
                      </a: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en-IN" sz="9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Head of Retina Research Group</a:t>
                      </a: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</a:t>
                      </a:r>
                      <a:r>
                        <a:rPr 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Luebeck</a:t>
                      </a:r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Germany</a:t>
                      </a:r>
                      <a:endParaRPr sz="9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800" b="1" spc="-5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Shahrzad</a:t>
                      </a:r>
                      <a:r>
                        <a:rPr sz="800" b="1" spc="-2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Bazargan-Hejazi</a:t>
                      </a:r>
                      <a:r>
                        <a:rPr sz="800" spc="-10" dirty="0">
                          <a:solidFill>
                            <a:srgbClr val="20242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899"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58">
                <a:tc>
                  <a:txBody>
                    <a:bodyPr/>
                    <a:lstStyle/>
                    <a:p>
                      <a:pPr marL="63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158">
                <a:tc>
                  <a:txBody>
                    <a:bodyPr/>
                    <a:lstStyle/>
                    <a:p>
                      <a:pPr marL="317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564">
                <a:tc>
                  <a:txBody>
                    <a:bodyPr/>
                    <a:lstStyle/>
                    <a:p>
                      <a:pPr marR="13335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endParaRPr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3601077" y="3577575"/>
            <a:ext cx="7202805" cy="1858499"/>
          </a:xfrm>
          <a:custGeom>
            <a:avLst/>
            <a:gdLst/>
            <a:ahLst/>
            <a:cxnLst/>
            <a:rect l="l" t="t" r="r" b="b"/>
            <a:pathLst>
              <a:path w="7202805" h="1797685">
                <a:moveTo>
                  <a:pt x="1440561" y="852932"/>
                </a:moveTo>
                <a:lnTo>
                  <a:pt x="0" y="852932"/>
                </a:lnTo>
                <a:lnTo>
                  <a:pt x="0" y="1797392"/>
                </a:lnTo>
                <a:lnTo>
                  <a:pt x="1440561" y="1797392"/>
                </a:lnTo>
                <a:lnTo>
                  <a:pt x="1440561" y="852932"/>
                </a:lnTo>
                <a:close/>
              </a:path>
              <a:path w="7202805" h="1797685">
                <a:moveTo>
                  <a:pt x="2881122" y="0"/>
                </a:moveTo>
                <a:lnTo>
                  <a:pt x="1440561" y="0"/>
                </a:lnTo>
                <a:lnTo>
                  <a:pt x="1440561" y="852906"/>
                </a:lnTo>
                <a:lnTo>
                  <a:pt x="2881122" y="852906"/>
                </a:lnTo>
                <a:lnTo>
                  <a:pt x="2881122" y="0"/>
                </a:lnTo>
                <a:close/>
              </a:path>
              <a:path w="7202805" h="1797685">
                <a:moveTo>
                  <a:pt x="4321683" y="852932"/>
                </a:moveTo>
                <a:lnTo>
                  <a:pt x="2881122" y="852932"/>
                </a:lnTo>
                <a:lnTo>
                  <a:pt x="2881122" y="1797392"/>
                </a:lnTo>
                <a:lnTo>
                  <a:pt x="4321683" y="1797392"/>
                </a:lnTo>
                <a:lnTo>
                  <a:pt x="4321683" y="852932"/>
                </a:lnTo>
                <a:close/>
              </a:path>
              <a:path w="7202805" h="1797685">
                <a:moveTo>
                  <a:pt x="5762117" y="0"/>
                </a:moveTo>
                <a:lnTo>
                  <a:pt x="4321556" y="0"/>
                </a:lnTo>
                <a:lnTo>
                  <a:pt x="4321556" y="852906"/>
                </a:lnTo>
                <a:lnTo>
                  <a:pt x="5762117" y="852906"/>
                </a:lnTo>
                <a:lnTo>
                  <a:pt x="5762117" y="0"/>
                </a:lnTo>
                <a:close/>
              </a:path>
              <a:path w="7202805" h="1797685">
                <a:moveTo>
                  <a:pt x="7202678" y="852932"/>
                </a:moveTo>
                <a:lnTo>
                  <a:pt x="5762117" y="852932"/>
                </a:lnTo>
                <a:lnTo>
                  <a:pt x="5762117" y="1797392"/>
                </a:lnTo>
                <a:lnTo>
                  <a:pt x="7202678" y="1797392"/>
                </a:lnTo>
                <a:lnTo>
                  <a:pt x="7202678" y="852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592879" y="5831193"/>
            <a:ext cx="431037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17554" y="35814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Amir </a:t>
            </a:r>
            <a:r>
              <a:rPr lang="en-US" sz="900" b="1" dirty="0" err="1" smtClean="0">
                <a:latin typeface="Times New Roman" pitchFamily="18" charset="0"/>
                <a:cs typeface="Times New Roman" pitchFamily="18" charset="0"/>
              </a:rPr>
              <a:t>Pirouzian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of Ophthalmology, San Diego Children's Hospital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University of California, San Diego, USA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94963" y="3568628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Ospan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Mynbaev</a:t>
            </a:r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Moscow Institute of Physics and Technology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Russia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01077" y="4625959"/>
            <a:ext cx="1435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Puran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S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Bora</a:t>
            </a:r>
          </a:p>
          <a:p>
            <a:pPr algn="ctr"/>
            <a:endParaRPr lang="en-US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900" dirty="0">
                <a:latin typeface="Times New Roman" pitchFamily="18" charset="0"/>
                <a:cs typeface="Times New Roman" pitchFamily="18" charset="0"/>
              </a:rPr>
              <a:t>of Ophthalmology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University of Arkansas, United States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92879" y="4651244"/>
            <a:ext cx="12192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900" b="1" dirty="0" err="1">
                <a:latin typeface="Times New Roman" pitchFamily="18" charset="0"/>
                <a:cs typeface="Times New Roman" pitchFamily="18" charset="0"/>
              </a:rPr>
              <a:t>Sayon</a:t>
            </a:r>
            <a:r>
              <a:rPr lang="en-IN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900" b="1" dirty="0" smtClean="0">
                <a:latin typeface="Times New Roman" pitchFamily="18" charset="0"/>
                <a:cs typeface="Times New Roman" pitchFamily="18" charset="0"/>
              </a:rPr>
              <a:t>Roy</a:t>
            </a:r>
          </a:p>
          <a:p>
            <a:pPr algn="ctr"/>
            <a:endParaRPr lang="en-IN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Professor, Department of Medicine and Ophthalmology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Boston University, United States</a:t>
            </a:r>
            <a:endParaRPr lang="en-IN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9406635" y="4578352"/>
            <a:ext cx="1389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Timothy Duong</a:t>
            </a:r>
          </a:p>
          <a:p>
            <a:pPr algn="ctr"/>
            <a:endParaRPr lang="en-US" sz="9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Professor, Department of Ophthalmology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The University of Texas Health Science Center, Research Imaging Institute, USA</a:t>
            </a:r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3063" y="-47896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663" y="740663"/>
              <a:ext cx="10711180" cy="5377180"/>
            </a:xfrm>
            <a:custGeom>
              <a:avLst/>
              <a:gdLst/>
              <a:ahLst/>
              <a:cxnLst/>
              <a:rect l="l" t="t" r="r" b="b"/>
              <a:pathLst>
                <a:path w="10711180" h="5377180">
                  <a:moveTo>
                    <a:pt x="10710672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10710672" y="5376672"/>
                  </a:lnTo>
                  <a:lnTo>
                    <a:pt x="1071067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48455" y="902208"/>
            <a:ext cx="489521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419734">
              <a:lnSpc>
                <a:spcPct val="100000"/>
              </a:lnSpc>
              <a:tabLst>
                <a:tab pos="1999614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5400" y="1927987"/>
            <a:ext cx="3669791" cy="174791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0741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V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U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&amp;</a:t>
            </a:r>
            <a:r>
              <a:rPr sz="1400" b="1" dirty="0">
                <a:latin typeface="Times New Roman"/>
                <a:cs typeface="Times New Roman"/>
              </a:rPr>
              <a:t>  </a:t>
            </a:r>
            <a:r>
              <a:rPr sz="1400" b="1" spc="-1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1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 smtClean="0">
                <a:latin typeface="Times New Roman"/>
                <a:cs typeface="Times New Roman"/>
              </a:rPr>
              <a:t>N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endParaRPr lang="en-IN" sz="14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07415" algn="l"/>
              </a:tabLst>
            </a:pPr>
            <a:r>
              <a:rPr lang="en-IN" sz="1400" dirty="0">
                <a:latin typeface="Times New Roman"/>
                <a:cs typeface="Times New Roman"/>
              </a:rPr>
              <a:t>London, UK</a:t>
            </a:r>
            <a:endParaRPr sz="145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 smtClean="0">
                <a:latin typeface="Times New Roman"/>
                <a:cs typeface="Times New Roman"/>
              </a:rPr>
              <a:t>Abstract</a:t>
            </a:r>
            <a:r>
              <a:rPr sz="1400" b="1" spc="20" dirty="0" smtClean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Submission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Opens</a:t>
            </a:r>
            <a:r>
              <a:rPr sz="1400" b="1" spc="-15" dirty="0" smtClean="0">
                <a:latin typeface="Times New Roman"/>
                <a:cs typeface="Times New Roman"/>
              </a:rPr>
              <a:t>:</a:t>
            </a:r>
            <a:r>
              <a:rPr lang="en-US" sz="1400" b="1" spc="60" dirty="0">
                <a:latin typeface="Times New Roman"/>
                <a:cs typeface="Times New Roman"/>
              </a:rPr>
              <a:t> </a:t>
            </a:r>
            <a:r>
              <a:rPr lang="en-US" sz="1400" spc="60" dirty="0">
                <a:latin typeface="Times New Roman"/>
                <a:cs typeface="Times New Roman"/>
              </a:rPr>
              <a:t>September 30, </a:t>
            </a:r>
            <a:r>
              <a:rPr lang="en-US" sz="1400" spc="60" dirty="0" smtClean="0">
                <a:latin typeface="Times New Roman"/>
                <a:cs typeface="Times New Roman"/>
              </a:rPr>
              <a:t>2023</a:t>
            </a:r>
          </a:p>
          <a:p>
            <a:pPr marL="12700">
              <a:lnSpc>
                <a:spcPct val="100000"/>
              </a:lnSpc>
            </a:pPr>
            <a:r>
              <a:rPr sz="1400" b="1" spc="-10" dirty="0" smtClean="0">
                <a:latin typeface="Times New Roman"/>
                <a:cs typeface="Times New Roman"/>
              </a:rPr>
              <a:t>Registration</a:t>
            </a:r>
            <a:r>
              <a:rPr sz="1400" b="1" spc="50" dirty="0" smtClean="0">
                <a:latin typeface="Times New Roman"/>
                <a:cs typeface="Times New Roman"/>
              </a:rPr>
              <a:t> </a:t>
            </a:r>
            <a:r>
              <a:rPr sz="1400" b="1" spc="-15" dirty="0" smtClean="0">
                <a:latin typeface="Times New Roman"/>
                <a:cs typeface="Times New Roman"/>
              </a:rPr>
              <a:t>Opens:</a:t>
            </a:r>
            <a:r>
              <a:rPr sz="1400" b="1" spc="-10" dirty="0" smtClean="0">
                <a:latin typeface="Times New Roman"/>
                <a:cs typeface="Times New Roman"/>
              </a:rPr>
              <a:t> </a:t>
            </a:r>
            <a:r>
              <a:rPr lang="en-US" sz="1400" spc="-20" dirty="0">
                <a:latin typeface="Times New Roman"/>
                <a:cs typeface="Times New Roman"/>
              </a:rPr>
              <a:t>September 30, 2023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 smtClean="0">
                <a:latin typeface="Times New Roman"/>
                <a:cs typeface="Times New Roman"/>
              </a:rPr>
              <a:t>Early </a:t>
            </a:r>
            <a:r>
              <a:rPr sz="1400" b="1" spc="-5" dirty="0">
                <a:latin typeface="Times New Roman"/>
                <a:cs typeface="Times New Roman"/>
              </a:rPr>
              <a:t>Bird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105" dirty="0">
                <a:latin typeface="Times New Roman"/>
                <a:cs typeface="Times New Roman"/>
              </a:rPr>
              <a:t> </a:t>
            </a:r>
            <a:r>
              <a:rPr lang="en-US" sz="1400" spc="-20" dirty="0" smtClean="0">
                <a:latin typeface="Times New Roman"/>
                <a:cs typeface="Times New Roman"/>
              </a:rPr>
              <a:t>September 30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202</a:t>
            </a:r>
            <a:r>
              <a:rPr lang="en-US" sz="1400" spc="-5" dirty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Mid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Date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lang="en-US" sz="1400" spc="-15" dirty="0" smtClean="0">
                <a:latin typeface="Times New Roman"/>
                <a:cs typeface="Times New Roman"/>
              </a:rPr>
              <a:t>October 30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202</a:t>
            </a:r>
            <a:r>
              <a:rPr lang="en-US" sz="1400" spc="-5" dirty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On </a:t>
            </a:r>
            <a:r>
              <a:rPr sz="1400" b="1" spc="-20" dirty="0">
                <a:latin typeface="Times New Roman"/>
                <a:cs typeface="Times New Roman"/>
              </a:rPr>
              <a:t>Spot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lang="en-IN" sz="1400" spc="-15" dirty="0" smtClean="0">
                <a:latin typeface="Times New Roman"/>
                <a:cs typeface="Times New Roman"/>
              </a:rPr>
              <a:t>March 14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202</a:t>
            </a:r>
            <a:r>
              <a:rPr lang="en-US" sz="1400" spc="-10" dirty="0">
                <a:latin typeface="Times New Roman"/>
                <a:cs typeface="Times New Roman"/>
              </a:rPr>
              <a:t>4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5400" y="4038600"/>
            <a:ext cx="4694555" cy="742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X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B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29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6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100" spc="-15" dirty="0">
                <a:latin typeface="Times New Roman"/>
                <a:cs typeface="Times New Roman"/>
              </a:rPr>
              <a:t>An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Exhibition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will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held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concurrently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with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Conference.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Thanks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exhibitors </a:t>
            </a:r>
            <a:r>
              <a:rPr sz="1100" spc="-5" dirty="0">
                <a:latin typeface="Times New Roman"/>
                <a:cs typeface="Times New Roman"/>
              </a:rPr>
              <a:t> from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all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over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world,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attendees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will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have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5" dirty="0">
                <a:latin typeface="Times New Roman"/>
                <a:cs typeface="Times New Roman"/>
              </a:rPr>
              <a:t>complete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overview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of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new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findings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in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field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of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en-IN" sz="1100" spc="-10" dirty="0">
                <a:latin typeface="Times New Roman"/>
                <a:cs typeface="Times New Roman"/>
              </a:rPr>
              <a:t> ophthalmology </a:t>
            </a:r>
            <a:r>
              <a:rPr lang="en-IN" sz="1100" spc="-10" dirty="0" smtClean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14983" y="1712976"/>
            <a:ext cx="3672840" cy="3676015"/>
            <a:chOff x="1014983" y="1712976"/>
            <a:chExt cx="3672840" cy="367601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4983" y="1712976"/>
              <a:ext cx="3672459" cy="36755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7863" y="1895856"/>
              <a:ext cx="3311398" cy="331444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696200" y="5787025"/>
            <a:ext cx="366585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200" b="1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</TotalTime>
  <Words>372</Words>
  <Application>Microsoft Office PowerPoint</Application>
  <PresentationFormat>Widescreen</PresentationFormat>
  <Paragraphs>82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Times New Roman</vt:lpstr>
      <vt:lpstr>Office Theme</vt:lpstr>
      <vt:lpstr>5th World Congress  on  Ophthalmology and Vision Science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3 rd Nur s i ng  and H e a l t h Sc i e nc e Conf e re nc e</dc:title>
  <dc:creator>Pulsus</dc:creator>
  <cp:lastModifiedBy>Piyush Gupta</cp:lastModifiedBy>
  <cp:revision>49</cp:revision>
  <dcterms:created xsi:type="dcterms:W3CDTF">2021-09-14T04:47:31Z</dcterms:created>
  <dcterms:modified xsi:type="dcterms:W3CDTF">2023-09-18T01:37:57Z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