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058400"/>
  <p:notesSz cx="75565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4660"/>
  </p:normalViewPr>
  <p:slideViewPr>
    <p:cSldViewPr>
      <p:cViewPr>
        <p:scale>
          <a:sx n="100" d="100"/>
          <a:sy n="100" d="100"/>
        </p:scale>
        <p:origin x="-1206" y="3258"/>
      </p:cViewPr>
      <p:guideLst>
        <p:guide orient="horz" pos="2880"/>
        <p:guide pos="216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412E5-147B-47CE-9FEB-A0D94E615FDB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754063"/>
            <a:ext cx="2835275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4778375"/>
            <a:ext cx="604520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275013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9553575"/>
            <a:ext cx="3275013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B3C8A-E665-4959-8611-ACE0F8525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69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3C8A-E665-4959-8611-ACE0F85253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41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118104"/>
            <a:ext cx="6428422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632704"/>
            <a:ext cx="5293995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1">
                <a:solidFill>
                  <a:srgbClr val="C269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14042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1">
                <a:solidFill>
                  <a:srgbClr val="C269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313432"/>
            <a:ext cx="328983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313432"/>
            <a:ext cx="3289839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1">
                <a:solidFill>
                  <a:srgbClr val="C269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060953" y="9164287"/>
            <a:ext cx="307975" cy="241300"/>
          </a:xfrm>
          <a:custGeom>
            <a:avLst/>
            <a:gdLst/>
            <a:ahLst/>
            <a:cxnLst/>
            <a:rect l="l" t="t" r="r" b="b"/>
            <a:pathLst>
              <a:path w="307975" h="241300">
                <a:moveTo>
                  <a:pt x="307822" y="0"/>
                </a:moveTo>
                <a:lnTo>
                  <a:pt x="38100" y="0"/>
                </a:lnTo>
                <a:lnTo>
                  <a:pt x="0" y="241299"/>
                </a:lnTo>
                <a:lnTo>
                  <a:pt x="271335" y="241299"/>
                </a:lnTo>
                <a:lnTo>
                  <a:pt x="30782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291287"/>
            <a:ext cx="7545070" cy="762000"/>
          </a:xfrm>
          <a:custGeom>
            <a:avLst/>
            <a:gdLst/>
            <a:ahLst/>
            <a:cxnLst/>
            <a:rect l="l" t="t" r="r" b="b"/>
            <a:pathLst>
              <a:path w="7545070" h="762000">
                <a:moveTo>
                  <a:pt x="6928241" y="0"/>
                </a:moveTo>
                <a:lnTo>
                  <a:pt x="0" y="0"/>
                </a:lnTo>
                <a:lnTo>
                  <a:pt x="0" y="761994"/>
                </a:lnTo>
                <a:lnTo>
                  <a:pt x="7544644" y="761994"/>
                </a:lnTo>
                <a:lnTo>
                  <a:pt x="6928241" y="0"/>
                </a:lnTo>
                <a:close/>
              </a:path>
            </a:pathLst>
          </a:custGeom>
          <a:solidFill>
            <a:srgbClr val="BA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41287"/>
            <a:ext cx="7553959" cy="953769"/>
          </a:xfrm>
          <a:custGeom>
            <a:avLst/>
            <a:gdLst/>
            <a:ahLst/>
            <a:cxnLst/>
            <a:rect l="l" t="t" r="r" b="b"/>
            <a:pathLst>
              <a:path w="7553959" h="953769">
                <a:moveTo>
                  <a:pt x="7553655" y="0"/>
                </a:moveTo>
                <a:lnTo>
                  <a:pt x="0" y="0"/>
                </a:lnTo>
                <a:lnTo>
                  <a:pt x="0" y="953198"/>
                </a:lnTo>
                <a:lnTo>
                  <a:pt x="7553655" y="953198"/>
                </a:lnTo>
                <a:lnTo>
                  <a:pt x="7553655" y="0"/>
                </a:lnTo>
                <a:close/>
              </a:path>
            </a:pathLst>
          </a:custGeom>
          <a:solidFill>
            <a:srgbClr val="BABD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1752" y="0"/>
            <a:ext cx="269875" cy="241300"/>
          </a:xfrm>
          <a:custGeom>
            <a:avLst/>
            <a:gdLst/>
            <a:ahLst/>
            <a:cxnLst/>
            <a:rect l="l" t="t" r="r" b="b"/>
            <a:pathLst>
              <a:path w="269875" h="241300">
                <a:moveTo>
                  <a:pt x="269722" y="0"/>
                </a:moveTo>
                <a:lnTo>
                  <a:pt x="0" y="0"/>
                </a:lnTo>
                <a:lnTo>
                  <a:pt x="0" y="241300"/>
                </a:lnTo>
                <a:lnTo>
                  <a:pt x="233235" y="241300"/>
                </a:lnTo>
                <a:lnTo>
                  <a:pt x="26972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71747" y="0"/>
            <a:ext cx="5182235" cy="1193800"/>
          </a:xfrm>
          <a:custGeom>
            <a:avLst/>
            <a:gdLst/>
            <a:ahLst/>
            <a:cxnLst/>
            <a:rect l="l" t="t" r="r" b="b"/>
            <a:pathLst>
              <a:path w="5182234" h="1193800">
                <a:moveTo>
                  <a:pt x="5181904" y="0"/>
                </a:moveTo>
                <a:lnTo>
                  <a:pt x="0" y="0"/>
                </a:lnTo>
                <a:lnTo>
                  <a:pt x="558800" y="1193800"/>
                </a:lnTo>
                <a:lnTo>
                  <a:pt x="5181904" y="1193800"/>
                </a:lnTo>
                <a:lnTo>
                  <a:pt x="5181904" y="0"/>
                </a:lnTo>
                <a:close/>
              </a:path>
            </a:pathLst>
          </a:custGeom>
          <a:solidFill>
            <a:srgbClr val="C26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9108973"/>
            <a:ext cx="7560309" cy="944244"/>
          </a:xfrm>
          <a:custGeom>
            <a:avLst/>
            <a:gdLst/>
            <a:ahLst/>
            <a:cxnLst/>
            <a:rect l="l" t="t" r="r" b="b"/>
            <a:pathLst>
              <a:path w="7560309" h="944245">
                <a:moveTo>
                  <a:pt x="7560005" y="55321"/>
                </a:moveTo>
                <a:lnTo>
                  <a:pt x="5099037" y="55321"/>
                </a:lnTo>
                <a:lnTo>
                  <a:pt x="5191112" y="182321"/>
                </a:lnTo>
                <a:lnTo>
                  <a:pt x="3515703" y="182321"/>
                </a:lnTo>
                <a:lnTo>
                  <a:pt x="3270720" y="0"/>
                </a:lnTo>
                <a:lnTo>
                  <a:pt x="0" y="0"/>
                </a:lnTo>
                <a:lnTo>
                  <a:pt x="0" y="182321"/>
                </a:lnTo>
                <a:lnTo>
                  <a:pt x="0" y="213525"/>
                </a:lnTo>
                <a:lnTo>
                  <a:pt x="0" y="317919"/>
                </a:lnTo>
                <a:lnTo>
                  <a:pt x="5289435" y="317919"/>
                </a:lnTo>
                <a:lnTo>
                  <a:pt x="5743130" y="943622"/>
                </a:lnTo>
                <a:lnTo>
                  <a:pt x="7560005" y="943622"/>
                </a:lnTo>
                <a:lnTo>
                  <a:pt x="7560005" y="55321"/>
                </a:lnTo>
                <a:close/>
              </a:path>
            </a:pathLst>
          </a:custGeom>
          <a:solidFill>
            <a:srgbClr val="C26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46360" y="1229285"/>
            <a:ext cx="2388235" cy="564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1">
                <a:solidFill>
                  <a:srgbClr val="C2692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83265" y="1899579"/>
            <a:ext cx="3164204" cy="2834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14042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58202" y="9531983"/>
            <a:ext cx="838835" cy="381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28466" y="9531983"/>
            <a:ext cx="1466214" cy="381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354312"/>
            <a:ext cx="1739455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ophthalmologists@meetingsnexpo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ardiocare.insightconference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9650" y="107936"/>
            <a:ext cx="388620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600" spc="-5" dirty="0">
                <a:solidFill>
                  <a:srgbClr val="FFFFFF"/>
                </a:solidFill>
                <a:cs typeface="Calibri"/>
              </a:rPr>
              <a:t>       OPHTHALMOLOGY-2025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290" y="1524000"/>
            <a:ext cx="581469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2000" spc="300" dirty="0">
                <a:solidFill>
                  <a:srgbClr val="333333"/>
                </a:solidFill>
                <a:latin typeface="Roboto Slab"/>
              </a:rPr>
              <a:t>25th   International Conference on</a:t>
            </a:r>
          </a:p>
          <a:p>
            <a:pPr algn="ctr"/>
            <a:r>
              <a:rPr lang="en-US" sz="2000" dirty="0">
                <a:solidFill>
                  <a:srgbClr val="01AAC7"/>
                </a:solidFill>
                <a:latin typeface="Michroma"/>
              </a:rPr>
              <a:t>Global Ophthalmologists Annual </a:t>
            </a:r>
            <a:r>
              <a:rPr lang="en-US" sz="2000" dirty="0" smtClean="0">
                <a:solidFill>
                  <a:srgbClr val="01AAC7"/>
                </a:solidFill>
                <a:latin typeface="Michroma"/>
              </a:rPr>
              <a:t>Meeting</a:t>
            </a:r>
          </a:p>
          <a:p>
            <a:pPr algn="ctr"/>
            <a:r>
              <a:rPr lang="de-DE" sz="2000" dirty="0" smtClean="0">
                <a:solidFill>
                  <a:srgbClr val="333333"/>
                </a:solidFill>
                <a:latin typeface="Roboto Slab"/>
              </a:rPr>
              <a:t>June </a:t>
            </a:r>
            <a:r>
              <a:rPr lang="de-DE" sz="2000" dirty="0">
                <a:solidFill>
                  <a:srgbClr val="333333"/>
                </a:solidFill>
                <a:latin typeface="Roboto Slab"/>
              </a:rPr>
              <a:t>17-18, 2025 Copenhagen, Denmark</a:t>
            </a:r>
            <a:endParaRPr lang="en-US" sz="2000" b="0" i="0" dirty="0">
              <a:solidFill>
                <a:srgbClr val="333333"/>
              </a:solidFill>
              <a:effectLst/>
              <a:latin typeface="Roboto Slab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0" y="9133502"/>
            <a:ext cx="3510654" cy="3744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sz="1200" spc="-65" dirty="0">
                <a:solidFill>
                  <a:srgbClr val="FFFFFF"/>
                </a:solidFill>
                <a:latin typeface="Trebuchet MS"/>
                <a:cs typeface="Trebuchet MS"/>
              </a:rPr>
              <a:t>https://annualmeeting.conferenceseries.com/ophthalmologists/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093334" y="9531983"/>
            <a:ext cx="1417320" cy="381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spc="-45" dirty="0">
                <a:latin typeface="Trebuchet MS"/>
                <a:cs typeface="Trebuchet MS"/>
              </a:rPr>
              <a:t>W</a:t>
            </a:r>
            <a:r>
              <a:rPr sz="1000" spc="-25" dirty="0">
                <a:latin typeface="Trebuchet MS"/>
                <a:cs typeface="Trebuchet MS"/>
              </a:rPr>
              <a:t>orkshops/</a:t>
            </a:r>
            <a:r>
              <a:rPr sz="1000" spc="-35" dirty="0">
                <a:latin typeface="Trebuchet MS"/>
                <a:cs typeface="Trebuchet MS"/>
              </a:rPr>
              <a:t>S</a:t>
            </a:r>
            <a:r>
              <a:rPr sz="1000" spc="-10" dirty="0">
                <a:latin typeface="Trebuchet MS"/>
                <a:cs typeface="Trebuchet MS"/>
              </a:rPr>
              <a:t>ymposiums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spc="-40" dirty="0">
                <a:latin typeface="Trebuchet MS"/>
                <a:cs typeface="Trebuchet MS"/>
              </a:rPr>
              <a:t>Y</a:t>
            </a:r>
            <a:r>
              <a:rPr sz="1000" spc="-75" dirty="0">
                <a:latin typeface="Trebuchet MS"/>
                <a:cs typeface="Trebuchet MS"/>
              </a:rPr>
              <a:t>RF/B</a:t>
            </a:r>
            <a:r>
              <a:rPr sz="1000" spc="-40" dirty="0">
                <a:latin typeface="Trebuchet MS"/>
                <a:cs typeface="Trebuchet MS"/>
              </a:rPr>
              <a:t>est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60" dirty="0">
                <a:latin typeface="Trebuchet MS"/>
                <a:cs typeface="Trebuchet MS"/>
              </a:rPr>
              <a:t>P</a:t>
            </a:r>
            <a:r>
              <a:rPr sz="1000" spc="-25" dirty="0">
                <a:latin typeface="Trebuchet MS"/>
                <a:cs typeface="Trebuchet MS"/>
              </a:rPr>
              <a:t>os</a:t>
            </a:r>
            <a:r>
              <a:rPr sz="1000" spc="-30" dirty="0">
                <a:latin typeface="Trebuchet MS"/>
                <a:cs typeface="Trebuchet MS"/>
              </a:rPr>
              <a:t>t</a:t>
            </a:r>
            <a:r>
              <a:rPr sz="1000" spc="-55" dirty="0">
                <a:latin typeface="Trebuchet MS"/>
                <a:cs typeface="Trebuchet MS"/>
              </a:rPr>
              <a:t>er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</a:t>
            </a:r>
            <a:r>
              <a:rPr sz="1000" spc="-15" dirty="0">
                <a:latin typeface="Trebuchet MS"/>
                <a:cs typeface="Trebuchet MS"/>
              </a:rPr>
              <a:t>w</a:t>
            </a:r>
            <a:r>
              <a:rPr sz="1000" spc="-65" dirty="0">
                <a:latin typeface="Trebuchet MS"/>
                <a:cs typeface="Trebuchet MS"/>
              </a:rPr>
              <a:t>a</a:t>
            </a:r>
            <a:r>
              <a:rPr sz="1000" spc="-55" dirty="0">
                <a:latin typeface="Trebuchet MS"/>
                <a:cs typeface="Trebuchet MS"/>
              </a:rPr>
              <a:t>r</a:t>
            </a:r>
            <a:r>
              <a:rPr sz="1000" spc="-5" dirty="0">
                <a:latin typeface="Trebuchet MS"/>
                <a:cs typeface="Trebuchet MS"/>
              </a:rPr>
              <a:t>ds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28296" y="7046988"/>
            <a:ext cx="1860076" cy="1390124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5080" algn="ctr">
              <a:lnSpc>
                <a:spcPts val="3570"/>
              </a:lnSpc>
              <a:spcBef>
                <a:spcPts val="840"/>
              </a:spcBef>
            </a:pPr>
            <a:r>
              <a:rPr sz="24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SPEAKER  </a:t>
            </a:r>
            <a:r>
              <a:rPr sz="24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SLOTS</a:t>
            </a:r>
            <a:r>
              <a:rPr sz="3400" spc="-180" dirty="0">
                <a:solidFill>
                  <a:srgbClr val="FFFFFF"/>
                </a:solidFill>
                <a:latin typeface="Lucida Sans Unicode"/>
                <a:cs typeface="Lucida Sans Unicode"/>
              </a:rPr>
              <a:t>...</a:t>
            </a:r>
            <a:endParaRPr sz="3400" dirty="0">
              <a:latin typeface="Lucida Sans Unicode"/>
              <a:cs typeface="Lucida Sans Unicode"/>
            </a:endParaRPr>
          </a:p>
          <a:p>
            <a:pPr algn="ctr">
              <a:lnSpc>
                <a:spcPts val="2785"/>
              </a:lnSpc>
            </a:pPr>
            <a:r>
              <a:rPr sz="25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Available</a:t>
            </a:r>
            <a:endParaRPr sz="2500" dirty="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40697" y="459482"/>
            <a:ext cx="320040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145" dirty="0">
                <a:solidFill>
                  <a:srgbClr val="FFFFFF"/>
                </a:solidFill>
              </a:rPr>
              <a:t>Tentative</a:t>
            </a:r>
            <a:r>
              <a:rPr sz="3800" spc="-114" dirty="0">
                <a:solidFill>
                  <a:srgbClr val="FFFFFF"/>
                </a:solidFill>
              </a:rPr>
              <a:t> </a:t>
            </a:r>
            <a:r>
              <a:rPr sz="3800" spc="-350" dirty="0">
                <a:solidFill>
                  <a:srgbClr val="FFFFFF"/>
                </a:solidFill>
              </a:rPr>
              <a:t>Program</a:t>
            </a:r>
            <a:endParaRPr sz="3800" dirty="0"/>
          </a:p>
        </p:txBody>
      </p:sp>
      <p:sp>
        <p:nvSpPr>
          <p:cNvPr id="16" name="object 16"/>
          <p:cNvSpPr txBox="1"/>
          <p:nvPr/>
        </p:nvSpPr>
        <p:spPr>
          <a:xfrm>
            <a:off x="3538344" y="8086725"/>
            <a:ext cx="3649469" cy="85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1435" algn="r">
              <a:lnSpc>
                <a:spcPct val="111100"/>
              </a:lnSpc>
              <a:spcBef>
                <a:spcPts val="100"/>
              </a:spcBef>
            </a:pPr>
            <a:r>
              <a:rPr sz="1200" spc="-40" dirty="0" smtClean="0">
                <a:solidFill>
                  <a:srgbClr val="C26920"/>
                </a:solidFill>
                <a:latin typeface="Trebuchet MS"/>
                <a:cs typeface="Trebuchet MS"/>
              </a:rPr>
              <a:t>C</a:t>
            </a:r>
            <a:r>
              <a:rPr sz="1200" spc="-30" dirty="0" smtClean="0">
                <a:solidFill>
                  <a:srgbClr val="C26920"/>
                </a:solidFill>
                <a:latin typeface="Trebuchet MS"/>
                <a:cs typeface="Trebuchet MS"/>
              </a:rPr>
              <a:t>on</a:t>
            </a:r>
            <a:r>
              <a:rPr sz="1200" spc="-40" dirty="0" smtClean="0">
                <a:solidFill>
                  <a:srgbClr val="C26920"/>
                </a:solidFill>
                <a:latin typeface="Trebuchet MS"/>
                <a:cs typeface="Trebuchet MS"/>
              </a:rPr>
              <a:t>f</a:t>
            </a:r>
            <a:r>
              <a:rPr sz="1200" spc="-75" dirty="0" smtClean="0">
                <a:solidFill>
                  <a:srgbClr val="C26920"/>
                </a:solidFill>
                <a:latin typeface="Trebuchet MS"/>
                <a:cs typeface="Trebuchet MS"/>
              </a:rPr>
              <a:t>e</a:t>
            </a:r>
            <a:r>
              <a:rPr sz="1200" spc="-70" dirty="0" smtClean="0">
                <a:solidFill>
                  <a:srgbClr val="C26920"/>
                </a:solidFill>
                <a:latin typeface="Trebuchet MS"/>
                <a:cs typeface="Trebuchet MS"/>
              </a:rPr>
              <a:t>r</a:t>
            </a:r>
            <a:r>
              <a:rPr sz="1200" spc="-35" dirty="0" smtClean="0">
                <a:solidFill>
                  <a:srgbClr val="C26920"/>
                </a:solidFill>
                <a:latin typeface="Trebuchet MS"/>
                <a:cs typeface="Trebuchet MS"/>
              </a:rPr>
              <a:t>en</a:t>
            </a:r>
            <a:r>
              <a:rPr sz="1200" spc="-45" dirty="0" smtClean="0">
                <a:solidFill>
                  <a:srgbClr val="C26920"/>
                </a:solidFill>
                <a:latin typeface="Trebuchet MS"/>
                <a:cs typeface="Trebuchet MS"/>
              </a:rPr>
              <a:t>c</a:t>
            </a:r>
            <a:r>
              <a:rPr sz="1200" spc="-55" dirty="0" smtClean="0">
                <a:solidFill>
                  <a:srgbClr val="C26920"/>
                </a:solidFill>
                <a:latin typeface="Trebuchet MS"/>
                <a:cs typeface="Trebuchet MS"/>
              </a:rPr>
              <a:t>e</a:t>
            </a:r>
            <a:r>
              <a:rPr sz="1200" spc="-110" dirty="0" smtClean="0">
                <a:solidFill>
                  <a:srgbClr val="C26920"/>
                </a:solidFill>
                <a:latin typeface="Trebuchet MS"/>
                <a:cs typeface="Trebuchet MS"/>
              </a:rPr>
              <a:t> </a:t>
            </a:r>
            <a:r>
              <a:rPr sz="1200" spc="15" dirty="0" smtClean="0">
                <a:solidFill>
                  <a:srgbClr val="C26920"/>
                </a:solidFill>
                <a:latin typeface="Trebuchet MS"/>
                <a:cs typeface="Trebuchet MS"/>
              </a:rPr>
              <a:t>S</a:t>
            </a:r>
            <a:r>
              <a:rPr sz="1200" spc="-65" dirty="0" smtClean="0">
                <a:solidFill>
                  <a:srgbClr val="C26920"/>
                </a:solidFill>
                <a:latin typeface="Trebuchet MS"/>
                <a:cs typeface="Trebuchet MS"/>
              </a:rPr>
              <a:t>er</a:t>
            </a:r>
            <a:r>
              <a:rPr sz="1200" spc="-45" dirty="0" smtClean="0">
                <a:solidFill>
                  <a:srgbClr val="C26920"/>
                </a:solidFill>
                <a:latin typeface="Trebuchet MS"/>
                <a:cs typeface="Trebuchet MS"/>
              </a:rPr>
              <a:t>ies</a:t>
            </a:r>
            <a:r>
              <a:rPr sz="1200" spc="-110" dirty="0" smtClean="0">
                <a:solidFill>
                  <a:srgbClr val="C26920"/>
                </a:solidFill>
                <a:latin typeface="Trebuchet MS"/>
                <a:cs typeface="Trebuchet MS"/>
              </a:rPr>
              <a:t> </a:t>
            </a:r>
            <a:r>
              <a:rPr sz="1200" spc="-45" dirty="0" smtClean="0">
                <a:solidFill>
                  <a:srgbClr val="C26920"/>
                </a:solidFill>
                <a:latin typeface="Trebuchet MS"/>
                <a:cs typeface="Trebuchet MS"/>
              </a:rPr>
              <a:t>L</a:t>
            </a:r>
            <a:r>
              <a:rPr sz="1200" spc="-95" dirty="0" smtClean="0">
                <a:solidFill>
                  <a:srgbClr val="C26920"/>
                </a:solidFill>
                <a:latin typeface="Trebuchet MS"/>
                <a:cs typeface="Trebuchet MS"/>
              </a:rPr>
              <a:t>L</a:t>
            </a:r>
            <a:r>
              <a:rPr sz="1200" spc="-25" dirty="0" smtClean="0">
                <a:solidFill>
                  <a:srgbClr val="C26920"/>
                </a:solidFill>
                <a:latin typeface="Trebuchet MS"/>
                <a:cs typeface="Trebuchet MS"/>
              </a:rPr>
              <a:t>C</a:t>
            </a:r>
            <a:r>
              <a:rPr sz="1200" spc="-110" dirty="0" smtClean="0">
                <a:solidFill>
                  <a:srgbClr val="C26920"/>
                </a:solidFill>
                <a:latin typeface="Trebuchet MS"/>
                <a:cs typeface="Trebuchet MS"/>
              </a:rPr>
              <a:t> </a:t>
            </a:r>
            <a:r>
              <a:rPr sz="1200" spc="-50" dirty="0" smtClean="0">
                <a:solidFill>
                  <a:srgbClr val="C26920"/>
                </a:solidFill>
                <a:latin typeface="Trebuchet MS"/>
                <a:cs typeface="Trebuchet MS"/>
              </a:rPr>
              <a:t>L</a:t>
            </a:r>
            <a:r>
              <a:rPr sz="1200" spc="-90" dirty="0" smtClean="0">
                <a:solidFill>
                  <a:srgbClr val="C26920"/>
                </a:solidFill>
                <a:latin typeface="Trebuchet MS"/>
                <a:cs typeface="Trebuchet MS"/>
              </a:rPr>
              <a:t>t</a:t>
            </a:r>
            <a:r>
              <a:rPr sz="1200" spc="5" dirty="0" smtClean="0">
                <a:solidFill>
                  <a:srgbClr val="C26920"/>
                </a:solidFill>
                <a:latin typeface="Trebuchet MS"/>
                <a:cs typeface="Trebuchet MS"/>
              </a:rPr>
              <a:t>d  </a:t>
            </a:r>
            <a:r>
              <a:rPr lang="en-IN" sz="1200" spc="-15" dirty="0" smtClean="0">
                <a:solidFill>
                  <a:srgbClr val="58595B"/>
                </a:solidFill>
                <a:latin typeface="Trebuchet MS"/>
                <a:cs typeface="Trebuchet MS"/>
              </a:rPr>
              <a:t>25th</a:t>
            </a:r>
            <a:r>
              <a:rPr lang="en-IN" sz="1200" spc="-50" dirty="0">
                <a:solidFill>
                  <a:srgbClr val="58595B"/>
                </a:solidFill>
                <a:latin typeface="Trebuchet MS"/>
                <a:cs typeface="Trebuchet MS"/>
              </a:rPr>
              <a:t> E</a:t>
            </a:r>
            <a:r>
              <a:rPr lang="en-IN" sz="1200" dirty="0">
                <a:hlinkClick r:id="rId2" tooltip="ophthalmologists@meetingsnexpo.com"/>
              </a:rPr>
              <a:t> ophthalmologists@meetingsnexpo.com</a:t>
            </a:r>
            <a:endParaRPr lang="en-IN" sz="1200" dirty="0"/>
          </a:p>
          <a:p>
            <a:pPr marL="12700" marR="5080" indent="1321435" algn="r">
              <a:lnSpc>
                <a:spcPct val="111100"/>
              </a:lnSpc>
              <a:spcBef>
                <a:spcPts val="100"/>
              </a:spcBef>
            </a:pPr>
            <a:r>
              <a:rPr lang="en-IN" sz="1200" spc="-50" dirty="0" smtClean="0">
                <a:solidFill>
                  <a:srgbClr val="58595B"/>
                </a:solidFill>
                <a:latin typeface="Trebuchet MS"/>
                <a:cs typeface="Trebuchet MS"/>
              </a:rPr>
              <a:t>Copenhagen</a:t>
            </a:r>
            <a:r>
              <a:rPr lang="en-IN" sz="1200" spc="-50" dirty="0">
                <a:solidFill>
                  <a:srgbClr val="58595B"/>
                </a:solidFill>
                <a:latin typeface="Trebuchet MS"/>
                <a:cs typeface="Trebuchet MS"/>
              </a:rPr>
              <a:t>, Denmark</a:t>
            </a:r>
            <a:endParaRPr lang="en-US" sz="1200" spc="-25" dirty="0" smtClean="0">
              <a:solidFill>
                <a:srgbClr val="58595B"/>
              </a:solidFill>
              <a:latin typeface="Trebuchet MS"/>
              <a:cs typeface="Trebuchet MS"/>
            </a:endParaRPr>
          </a:p>
          <a:p>
            <a:pPr marL="12700" marR="5080" indent="1321435" algn="r">
              <a:lnSpc>
                <a:spcPct val="111100"/>
              </a:lnSpc>
              <a:spcBef>
                <a:spcPts val="100"/>
              </a:spcBef>
            </a:pPr>
            <a:r>
              <a:rPr sz="1200" spc="-45" dirty="0" smtClean="0">
                <a:solidFill>
                  <a:srgbClr val="58595B"/>
                </a:solidFill>
                <a:latin typeface="Trebuchet MS"/>
                <a:cs typeface="Trebuchet MS"/>
              </a:rPr>
              <a:t>WhatsApp:</a:t>
            </a:r>
            <a:r>
              <a:rPr sz="1200" spc="114" dirty="0" smtClean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1200" dirty="0" smtClean="0">
                <a:solidFill>
                  <a:srgbClr val="58595B"/>
                </a:solidFill>
                <a:latin typeface="Microsoft Sans Serif"/>
                <a:cs typeface="Microsoft Sans Serif"/>
              </a:rPr>
              <a:t>+44-</a:t>
            </a:r>
            <a:r>
              <a:rPr lang="en-US" sz="1200" dirty="0" smtClean="0">
                <a:solidFill>
                  <a:srgbClr val="58595B"/>
                </a:solidFill>
                <a:latin typeface="Microsoft Sans Serif"/>
                <a:cs typeface="Microsoft Sans Serif"/>
              </a:rPr>
              <a:t>7308310323</a:t>
            </a: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1028" name="Picture 4" descr="healthy eating, exercising, weight and blood pressure control - cardiac care stock pictures, royalty-free photos &amp;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97" y="2743200"/>
            <a:ext cx="6716168" cy="499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0" y="82522"/>
            <a:ext cx="410400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600" spc="-5" dirty="0">
                <a:solidFill>
                  <a:srgbClr val="FFFFFF"/>
                </a:solidFill>
                <a:cs typeface="Calibri"/>
              </a:rPr>
              <a:t>OPHTHALMOLOGY-2025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8000" y="1549361"/>
            <a:ext cx="306705" cy="3524250"/>
          </a:xfrm>
          <a:custGeom>
            <a:avLst/>
            <a:gdLst/>
            <a:ahLst/>
            <a:cxnLst/>
            <a:rect l="l" t="t" r="r" b="b"/>
            <a:pathLst>
              <a:path w="306705" h="3524250">
                <a:moveTo>
                  <a:pt x="0" y="3524250"/>
                </a:moveTo>
                <a:lnTo>
                  <a:pt x="306209" y="3524250"/>
                </a:lnTo>
                <a:lnTo>
                  <a:pt x="306209" y="0"/>
                </a:lnTo>
                <a:lnTo>
                  <a:pt x="0" y="0"/>
                </a:lnTo>
                <a:lnTo>
                  <a:pt x="0" y="3524250"/>
                </a:lnTo>
                <a:close/>
              </a:path>
            </a:pathLst>
          </a:custGeom>
          <a:solidFill>
            <a:srgbClr val="C26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8000" y="1347431"/>
          <a:ext cx="6641464" cy="3726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070"/>
                <a:gridCol w="530860"/>
                <a:gridCol w="4751705"/>
                <a:gridCol w="1052829"/>
              </a:tblGrid>
              <a:tr h="20162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</a:t>
                      </a:r>
                      <a:r>
                        <a:rPr sz="11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Outli</a:t>
                      </a:r>
                      <a:r>
                        <a:rPr sz="11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0146">
                <a:tc rowSpan="1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Day-1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08:00-09:00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Inaugural</a:t>
                      </a:r>
                      <a:r>
                        <a:rPr sz="11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Session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09:00-09:15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28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457834" marR="50165" indent="-401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yn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/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Plenary  talks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8740" marB="0" vert="vert27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Keynote/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Plenary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talk: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(Academia)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11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09:15-09:45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111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83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 vert="vert27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Keynote/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Plenary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talk: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(Industry)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09:45-10:15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16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 vert="vert27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Keynote/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 Plenary 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talk:</a:t>
                      </a:r>
                      <a:r>
                        <a:rPr sz="11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(Exhibitor/Sponsor</a:t>
                      </a:r>
                      <a:r>
                        <a:rPr sz="1150" b="1" spc="10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slot)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250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10:15-10:45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250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10:45-11:00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11:00-13:00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Lunch</a:t>
                      </a:r>
                      <a:r>
                        <a:rPr sz="11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break/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Networking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13:00-14:00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14:00-14:30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14:30-16:00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16:00-16:15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16:15-17:00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17:00-17:30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17:30-18:00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6110" y="1613645"/>
            <a:ext cx="695388" cy="12255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627" y="3236356"/>
            <a:ext cx="1542918" cy="13290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0762" y="3452129"/>
            <a:ext cx="2440609" cy="10227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8290" y="3865713"/>
            <a:ext cx="2079592" cy="1339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0762" y="4082722"/>
            <a:ext cx="2440609" cy="10227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0627" y="4287343"/>
            <a:ext cx="1542918" cy="13290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8082" y="4497540"/>
            <a:ext cx="2790825" cy="13284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8290" y="4706504"/>
            <a:ext cx="2079592" cy="13399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0627" y="4922927"/>
            <a:ext cx="3078822" cy="127850"/>
          </a:xfrm>
          <a:prstGeom prst="rect">
            <a:avLst/>
          </a:prstGeom>
        </p:spPr>
      </p:pic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56412" y="5252681"/>
          <a:ext cx="6641464" cy="3452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070"/>
                <a:gridCol w="530860"/>
                <a:gridCol w="4751705"/>
                <a:gridCol w="1052829"/>
              </a:tblGrid>
              <a:tr h="20067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</a:t>
                      </a:r>
                      <a:r>
                        <a:rPr sz="11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Outli</a:t>
                      </a:r>
                      <a:r>
                        <a:rPr sz="11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50" dirty="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0146">
                <a:tc row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1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Day-2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08:00-09:00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Inaugural</a:t>
                      </a:r>
                      <a:r>
                        <a:rPr sz="11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Session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09:00-09:15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71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69" marR="55244" indent="11239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Keynote/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Plenar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talks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8740" marB="0" vert="vert27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8895">
                        <a:lnSpc>
                          <a:spcPct val="100000"/>
                        </a:lnSpc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Keynote/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Plenary 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talk:</a:t>
                      </a:r>
                      <a:r>
                        <a:rPr sz="1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(Academia/Industry)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09:15-09:45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32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 vert="vert27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8895">
                        <a:lnSpc>
                          <a:spcPct val="100000"/>
                        </a:lnSpc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Keynote/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 Plenary 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talk:</a:t>
                      </a:r>
                      <a:r>
                        <a:rPr sz="11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3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(Exhibitor/Sponsor</a:t>
                      </a:r>
                      <a:r>
                        <a:rPr sz="1150" b="1" spc="10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50" b="1" spc="5" dirty="0">
                          <a:solidFill>
                            <a:srgbClr val="C26920"/>
                          </a:solidFill>
                          <a:latin typeface="Calibri"/>
                          <a:cs typeface="Calibri"/>
                        </a:rPr>
                        <a:t>slot)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09:45-10:15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Workshops/</a:t>
                      </a:r>
                      <a:r>
                        <a:rPr sz="11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Symposium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10:15-10:45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10:45-11:00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11:00-13:00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dirty="0">
                          <a:latin typeface="Calibri"/>
                          <a:cs typeface="Calibri"/>
                        </a:rPr>
                        <a:t>Lunch</a:t>
                      </a:r>
                      <a:r>
                        <a:rPr sz="11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break/</a:t>
                      </a:r>
                      <a:r>
                        <a:rPr sz="11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50" spc="5" dirty="0">
                          <a:latin typeface="Calibri"/>
                          <a:cs typeface="Calibri"/>
                        </a:rPr>
                        <a:t>Networking</a:t>
                      </a:r>
                      <a:endParaRPr sz="1150" dirty="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13:00-14:00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14:00-14:30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14:30-16:00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16:00-16:15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16:15-17:00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1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 vert="vert270"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2692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50" b="1" spc="5" dirty="0">
                          <a:latin typeface="Calibri"/>
                          <a:cs typeface="Calibri"/>
                        </a:rPr>
                        <a:t>17:00-17:15</a:t>
                      </a:r>
                      <a:endParaRPr sz="11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6110" y="5517941"/>
            <a:ext cx="695388" cy="12255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0627" y="7078513"/>
            <a:ext cx="1542918" cy="13290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0762" y="7294288"/>
            <a:ext cx="2440609" cy="10227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18290" y="7707873"/>
            <a:ext cx="2079592" cy="13399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20762" y="7924881"/>
            <a:ext cx="2440609" cy="10227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0627" y="8129502"/>
            <a:ext cx="1542918" cy="13290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15895" y="8339698"/>
            <a:ext cx="2031207" cy="12682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0627" y="8554898"/>
            <a:ext cx="3078822" cy="12783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936" y="9067800"/>
            <a:ext cx="3261370" cy="3744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40"/>
              </a:spcBef>
            </a:pPr>
            <a:r>
              <a:rPr lang="en-US" sz="1200" spc="-65" dirty="0">
                <a:solidFill>
                  <a:srgbClr val="FFFFFF"/>
                </a:solidFill>
                <a:latin typeface="Trebuchet MS"/>
                <a:cs typeface="Trebuchet MS"/>
              </a:rPr>
              <a:t>https://annualmeeting.conferenceseries.com/ophthalmologists//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093334" y="9531983"/>
            <a:ext cx="1417320" cy="381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spc="-45" dirty="0">
                <a:latin typeface="Trebuchet MS"/>
                <a:cs typeface="Trebuchet MS"/>
              </a:rPr>
              <a:t>W</a:t>
            </a:r>
            <a:r>
              <a:rPr sz="1000" spc="-25" dirty="0">
                <a:latin typeface="Trebuchet MS"/>
                <a:cs typeface="Trebuchet MS"/>
              </a:rPr>
              <a:t>orkshops/</a:t>
            </a:r>
            <a:r>
              <a:rPr sz="1000" spc="-35" dirty="0">
                <a:latin typeface="Trebuchet MS"/>
                <a:cs typeface="Trebuchet MS"/>
              </a:rPr>
              <a:t>S</a:t>
            </a:r>
            <a:r>
              <a:rPr sz="1000" spc="-10" dirty="0">
                <a:latin typeface="Trebuchet MS"/>
                <a:cs typeface="Trebuchet MS"/>
              </a:rPr>
              <a:t>ymposiums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spc="-40" dirty="0">
                <a:latin typeface="Trebuchet MS"/>
                <a:cs typeface="Trebuchet MS"/>
              </a:rPr>
              <a:t>Y</a:t>
            </a:r>
            <a:r>
              <a:rPr sz="1000" spc="-75" dirty="0">
                <a:latin typeface="Trebuchet MS"/>
                <a:cs typeface="Trebuchet MS"/>
              </a:rPr>
              <a:t>RF/B</a:t>
            </a:r>
            <a:r>
              <a:rPr sz="1000" spc="-40" dirty="0">
                <a:latin typeface="Trebuchet MS"/>
                <a:cs typeface="Trebuchet MS"/>
              </a:rPr>
              <a:t>est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60" dirty="0">
                <a:latin typeface="Trebuchet MS"/>
                <a:cs typeface="Trebuchet MS"/>
              </a:rPr>
              <a:t>P</a:t>
            </a:r>
            <a:r>
              <a:rPr sz="1000" spc="-25" dirty="0">
                <a:latin typeface="Trebuchet MS"/>
                <a:cs typeface="Trebuchet MS"/>
              </a:rPr>
              <a:t>os</a:t>
            </a:r>
            <a:r>
              <a:rPr sz="1000" spc="-30" dirty="0">
                <a:latin typeface="Trebuchet MS"/>
                <a:cs typeface="Trebuchet MS"/>
              </a:rPr>
              <a:t>t</a:t>
            </a:r>
            <a:r>
              <a:rPr sz="1000" spc="-55" dirty="0">
                <a:latin typeface="Trebuchet MS"/>
                <a:cs typeface="Trebuchet MS"/>
              </a:rPr>
              <a:t>er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</a:t>
            </a:r>
            <a:r>
              <a:rPr sz="1000" spc="-15" dirty="0">
                <a:latin typeface="Trebuchet MS"/>
                <a:cs typeface="Trebuchet MS"/>
              </a:rPr>
              <a:t>w</a:t>
            </a:r>
            <a:r>
              <a:rPr sz="1000" spc="-65" dirty="0">
                <a:latin typeface="Trebuchet MS"/>
                <a:cs typeface="Trebuchet MS"/>
              </a:rPr>
              <a:t>a</a:t>
            </a:r>
            <a:r>
              <a:rPr sz="1000" spc="-55" dirty="0">
                <a:latin typeface="Trebuchet MS"/>
                <a:cs typeface="Trebuchet MS"/>
              </a:rPr>
              <a:t>r</a:t>
            </a:r>
            <a:r>
              <a:rPr sz="1000" spc="-5" dirty="0">
                <a:latin typeface="Trebuchet MS"/>
                <a:cs typeface="Trebuchet MS"/>
              </a:rPr>
              <a:t>ds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9250" y="19157"/>
            <a:ext cx="339725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600" spc="-5" dirty="0">
                <a:solidFill>
                  <a:srgbClr val="FFFFFF"/>
                </a:solidFill>
                <a:cs typeface="Calibri"/>
              </a:rPr>
              <a:t>OPHTHALMOLOGY-2025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210" dirty="0">
                <a:solidFill>
                  <a:srgbClr val="C00000"/>
                </a:solidFill>
              </a:rPr>
              <a:t>Major</a:t>
            </a:r>
            <a:r>
              <a:rPr spc="-100" dirty="0">
                <a:solidFill>
                  <a:srgbClr val="C00000"/>
                </a:solidFill>
              </a:rPr>
              <a:t> </a:t>
            </a:r>
            <a:r>
              <a:rPr spc="-220" dirty="0">
                <a:solidFill>
                  <a:srgbClr val="C00000"/>
                </a:solidFill>
              </a:rPr>
              <a:t>Sessions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4680" y="1862493"/>
            <a:ext cx="2987040" cy="694549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Advances in Cardiovascular Imaging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Technologies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Precision Medicine in Cardiovascular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Treatment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Artificial Intelligence and Machine Learning in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Cardiology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Innovations in Heart Failure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Management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Regenerative 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Medicine and Stem Cell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Therapy 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for Cardiovascular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Diseases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Advances in Interventional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Cardiology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Prevention of Cardiovascular Diseases: Lifestyle and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Beyond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Hypertension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: Novel Therapies and Management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Approaches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Cardiovascular Genomics and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Epigenetics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Cardiovascular Pharmacology: New Drug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Developments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Valvular 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Heart Diseases: Diagnosis and Treatment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Innovations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Atherosclerosis and Coronary Artery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Disease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Pediatric 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Cardiology: Innovations in Diagnosis and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Treatment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 Role </a:t>
            </a: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of Microbiome in Cardiovascular </a:t>
            </a:r>
            <a:r>
              <a:rPr lang="en-US" sz="1100" spc="20" dirty="0" smtClean="0">
                <a:solidFill>
                  <a:srgbClr val="58595B"/>
                </a:solidFill>
                <a:latin typeface="+mj-lt"/>
                <a:cs typeface="Lucida Sans Unicode"/>
              </a:rPr>
              <a:t>Health</a:t>
            </a: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  <a:p>
            <a:pPr marL="241300" marR="236854" indent="-228600"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20" dirty="0">
                <a:solidFill>
                  <a:srgbClr val="58595B"/>
                </a:solidFill>
                <a:latin typeface="+mj-lt"/>
                <a:cs typeface="Lucida Sans Unicode"/>
              </a:rPr>
              <a:t>Novel Biomarkers in Cardiovascular Risk Assessment</a:t>
            </a:r>
            <a:endParaRPr lang="en-US" sz="1100" spc="20" dirty="0" smtClean="0">
              <a:solidFill>
                <a:srgbClr val="58595B"/>
              </a:solidFill>
              <a:latin typeface="+mj-lt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0652" y="1862493"/>
            <a:ext cx="3037205" cy="5750933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71450" indent="-171450">
              <a:spcBef>
                <a:spcPts val="725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 smtClean="0">
                <a:solidFill>
                  <a:srgbClr val="58595B"/>
                </a:solidFill>
                <a:latin typeface="+mj-lt"/>
                <a:cs typeface="Lucida Sans Unicode"/>
              </a:rPr>
              <a:t> </a:t>
            </a: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Gender-Specific Cardiology: Understanding Differences in Heart </a:t>
            </a:r>
            <a:r>
              <a:rPr lang="en-US" sz="1100" spc="15" dirty="0" smtClean="0">
                <a:solidFill>
                  <a:srgbClr val="58595B"/>
                </a:solidFill>
                <a:latin typeface="+mj-lt"/>
                <a:cs typeface="Lucida Sans Unicode"/>
              </a:rPr>
              <a:t>Disease</a:t>
            </a:r>
          </a:p>
          <a:p>
            <a:pPr marL="171450" indent="-171450">
              <a:spcBef>
                <a:spcPts val="725"/>
              </a:spcBef>
              <a:buFont typeface="Arial" panose="020B0604020202020204" pitchFamily="34" charset="0"/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 smtClean="0">
                <a:solidFill>
                  <a:srgbClr val="58595B"/>
                </a:solidFill>
                <a:latin typeface="+mj-lt"/>
                <a:cs typeface="Lucida Sans Unicode"/>
              </a:rPr>
              <a:t> </a:t>
            </a: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Cardiovascular Risk Factors and Metabolic Syndrome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Electrophysiology and Arrhythmias: Latest Trends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Cardiomyopathies: Understanding and Treating Complex Conditions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Cardiovascular Complications in COVID-19 Patients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Vascular Diseases and Endothelial Dysfunction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Heart Transplantation and Mechanical Circulatory Support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Digital Health and Tele-cardiology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Cardio-Oncology: Managing Cardiovascular Health in Cancer Patients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Sports Cardiology and Exercise Physiology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Nutrition and Cardiovascular Health: Latest Insights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Cardiac Rehabilitation: Optimizing Recovery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Cardiovascular Epidemiology: Trends and Public Health Initiatives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Heart Rhythm Devices and Wearable Technologies</a:t>
            </a:r>
          </a:p>
          <a:p>
            <a:pPr marL="182880" indent="-182880">
              <a:spcBef>
                <a:spcPts val="725"/>
              </a:spcBef>
              <a:buChar char="•"/>
              <a:tabLst>
                <a:tab pos="240665" algn="l"/>
                <a:tab pos="241300" algn="l"/>
              </a:tabLst>
            </a:pPr>
            <a:r>
              <a:rPr lang="en-US" sz="1100" spc="15" dirty="0">
                <a:solidFill>
                  <a:srgbClr val="58595B"/>
                </a:solidFill>
                <a:latin typeface="+mj-lt"/>
                <a:cs typeface="Lucida Sans Unicode"/>
              </a:rPr>
              <a:t> Future of Cardiovascular Surgery: Robotics and Beyond</a:t>
            </a:r>
            <a:endParaRPr lang="en-US" sz="1100" dirty="0">
              <a:latin typeface="+mj-lt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0" y="9133502"/>
            <a:ext cx="3510652" cy="743793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sz="1200" spc="-65" dirty="0">
                <a:solidFill>
                  <a:srgbClr val="FFFFFF"/>
                </a:solidFill>
                <a:latin typeface="Trebuchet MS"/>
                <a:cs typeface="Trebuchet MS"/>
                <a:hlinkClick r:id="rId3"/>
              </a:rPr>
              <a:t>https://annualmeeting.conferenceseries.com/ophthalmologists//</a:t>
            </a:r>
            <a:endParaRPr lang="en-US" sz="1200" spc="-65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endParaRPr lang="en-US" sz="1200" spc="-65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93334" y="9531983"/>
            <a:ext cx="1417320" cy="381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spc="-45" dirty="0">
                <a:latin typeface="Trebuchet MS"/>
                <a:cs typeface="Trebuchet MS"/>
              </a:rPr>
              <a:t>W</a:t>
            </a:r>
            <a:r>
              <a:rPr sz="1000" spc="-25" dirty="0">
                <a:latin typeface="Trebuchet MS"/>
                <a:cs typeface="Trebuchet MS"/>
              </a:rPr>
              <a:t>orkshops/</a:t>
            </a:r>
            <a:r>
              <a:rPr sz="1000" spc="-35" dirty="0">
                <a:latin typeface="Trebuchet MS"/>
                <a:cs typeface="Trebuchet MS"/>
              </a:rPr>
              <a:t>S</a:t>
            </a:r>
            <a:r>
              <a:rPr sz="1000" spc="-10" dirty="0">
                <a:latin typeface="Trebuchet MS"/>
                <a:cs typeface="Trebuchet MS"/>
              </a:rPr>
              <a:t>ymposiums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spc="-40" dirty="0">
                <a:latin typeface="Trebuchet MS"/>
                <a:cs typeface="Trebuchet MS"/>
              </a:rPr>
              <a:t>Y</a:t>
            </a:r>
            <a:r>
              <a:rPr sz="1000" spc="-75" dirty="0">
                <a:latin typeface="Trebuchet MS"/>
                <a:cs typeface="Trebuchet MS"/>
              </a:rPr>
              <a:t>RF/B</a:t>
            </a:r>
            <a:r>
              <a:rPr sz="1000" spc="-40" dirty="0">
                <a:latin typeface="Trebuchet MS"/>
                <a:cs typeface="Trebuchet MS"/>
              </a:rPr>
              <a:t>est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60" dirty="0">
                <a:latin typeface="Trebuchet MS"/>
                <a:cs typeface="Trebuchet MS"/>
              </a:rPr>
              <a:t>P</a:t>
            </a:r>
            <a:r>
              <a:rPr sz="1000" spc="-25" dirty="0">
                <a:latin typeface="Trebuchet MS"/>
                <a:cs typeface="Trebuchet MS"/>
              </a:rPr>
              <a:t>os</a:t>
            </a:r>
            <a:r>
              <a:rPr sz="1000" spc="-30" dirty="0">
                <a:latin typeface="Trebuchet MS"/>
                <a:cs typeface="Trebuchet MS"/>
              </a:rPr>
              <a:t>t</a:t>
            </a:r>
            <a:r>
              <a:rPr sz="1000" spc="-55" dirty="0">
                <a:latin typeface="Trebuchet MS"/>
                <a:cs typeface="Trebuchet MS"/>
              </a:rPr>
              <a:t>er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</a:t>
            </a:r>
            <a:r>
              <a:rPr sz="1000" spc="-15" dirty="0">
                <a:latin typeface="Trebuchet MS"/>
                <a:cs typeface="Trebuchet MS"/>
              </a:rPr>
              <a:t>w</a:t>
            </a:r>
            <a:r>
              <a:rPr sz="1000" spc="-65" dirty="0">
                <a:latin typeface="Trebuchet MS"/>
                <a:cs typeface="Trebuchet MS"/>
              </a:rPr>
              <a:t>a</a:t>
            </a:r>
            <a:r>
              <a:rPr sz="1000" spc="-55" dirty="0">
                <a:latin typeface="Trebuchet MS"/>
                <a:cs typeface="Trebuchet MS"/>
              </a:rPr>
              <a:t>r</a:t>
            </a:r>
            <a:r>
              <a:rPr sz="1000" spc="-5" dirty="0">
                <a:latin typeface="Trebuchet MS"/>
                <a:cs typeface="Trebuchet MS"/>
              </a:rPr>
              <a:t>ds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  <p:sp>
        <p:nvSpPr>
          <p:cNvPr id="18" name="AutoShape 4" descr="23 Top-Rated Tourist Attractions in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6" descr="23 Top-Rated Tourist Attractions in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3050" y="182245"/>
            <a:ext cx="418020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600" i="0" spc="-5" dirty="0">
                <a:solidFill>
                  <a:srgbClr val="FFFFFF"/>
                </a:solidFill>
                <a:latin typeface="Calibri"/>
                <a:cs typeface="Calibri"/>
              </a:rPr>
              <a:t>OPHTHALMOLOGY-2025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0499" y="6540921"/>
            <a:ext cx="2947035" cy="19441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70" dirty="0">
                <a:solidFill>
                  <a:srgbClr val="C26920"/>
                </a:solidFill>
                <a:latin typeface="Microsoft Sans Serif"/>
                <a:cs typeface="Microsoft Sans Serif"/>
              </a:rPr>
              <a:t>VENUE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lang="en-US" sz="1200" spc="-85" dirty="0">
                <a:latin typeface="Microsoft Sans Serif"/>
                <a:cs typeface="Microsoft Sans Serif"/>
              </a:rPr>
              <a:t>Copenhagen, Denmark</a:t>
            </a:r>
            <a:endParaRPr sz="17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135" dirty="0">
                <a:solidFill>
                  <a:srgbClr val="C26920"/>
                </a:solidFill>
                <a:latin typeface="Microsoft Sans Serif"/>
                <a:cs typeface="Microsoft Sans Serif"/>
              </a:rPr>
              <a:t>CONTACT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lang="en-US" sz="1200" spc="-105" dirty="0" smtClean="0">
                <a:latin typeface="Microsoft Sans Serif"/>
                <a:cs typeface="Microsoft Sans Serif"/>
              </a:rPr>
              <a:t>Olivia jones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75" dirty="0" smtClean="0">
                <a:latin typeface="Microsoft Sans Serif"/>
                <a:cs typeface="Microsoft Sans Serif"/>
              </a:rPr>
              <a:t>Program</a:t>
            </a:r>
            <a:r>
              <a:rPr sz="1200" spc="5" dirty="0" smtClean="0">
                <a:latin typeface="Microsoft Sans Serif"/>
                <a:cs typeface="Microsoft Sans Serif"/>
              </a:rPr>
              <a:t> </a:t>
            </a:r>
            <a:r>
              <a:rPr sz="1200" spc="-5" dirty="0" smtClean="0">
                <a:latin typeface="Microsoft Sans Serif"/>
                <a:cs typeface="Microsoft Sans Serif"/>
              </a:rPr>
              <a:t>Manager</a:t>
            </a:r>
            <a:r>
              <a:rPr lang="en-IN" sz="1200" spc="-5" dirty="0">
                <a:latin typeface="Microsoft Sans Serif"/>
                <a:cs typeface="Microsoft Sans Serif"/>
              </a:rPr>
              <a:t>OPHTHALMOLOGY-2025</a:t>
            </a:r>
            <a:endParaRPr sz="1200" dirty="0" smtClean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80" dirty="0">
                <a:solidFill>
                  <a:srgbClr val="C26920"/>
                </a:solidFill>
                <a:latin typeface="Microsoft Sans Serif"/>
                <a:cs typeface="Microsoft Sans Serif"/>
              </a:rPr>
              <a:t>Conference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95" dirty="0">
                <a:solidFill>
                  <a:srgbClr val="C26920"/>
                </a:solidFill>
                <a:latin typeface="Microsoft Sans Serif"/>
                <a:cs typeface="Microsoft Sans Serif"/>
              </a:rPr>
              <a:t>Series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210" dirty="0">
                <a:solidFill>
                  <a:srgbClr val="C26920"/>
                </a:solidFill>
                <a:latin typeface="Microsoft Sans Serif"/>
                <a:cs typeface="Microsoft Sans Serif"/>
              </a:rPr>
              <a:t>L</a:t>
            </a:r>
            <a:r>
              <a:rPr sz="1200" spc="-225" dirty="0">
                <a:solidFill>
                  <a:srgbClr val="C26920"/>
                </a:solidFill>
                <a:latin typeface="Microsoft Sans Serif"/>
                <a:cs typeface="Microsoft Sans Serif"/>
              </a:rPr>
              <a:t>L</a:t>
            </a:r>
            <a:r>
              <a:rPr sz="1200" spc="-145" dirty="0">
                <a:solidFill>
                  <a:srgbClr val="C26920"/>
                </a:solidFill>
                <a:latin typeface="Microsoft Sans Serif"/>
                <a:cs typeface="Microsoft Sans Serif"/>
              </a:rPr>
              <a:t>C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C26920"/>
                </a:solidFill>
                <a:latin typeface="Microsoft Sans Serif"/>
                <a:cs typeface="Microsoft Sans Serif"/>
              </a:rPr>
              <a:t>Ltd</a:t>
            </a:r>
            <a:endParaRPr sz="1200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lang="en-US" sz="1200" spc="-10" dirty="0">
                <a:latin typeface="Microsoft Sans Serif"/>
                <a:cs typeface="Microsoft Sans Serif"/>
              </a:rPr>
              <a:t>2</a:t>
            </a:r>
            <a:r>
              <a:rPr sz="1200" spc="-10" dirty="0" smtClean="0">
                <a:latin typeface="Microsoft Sans Serif"/>
                <a:cs typeface="Microsoft Sans Serif"/>
              </a:rPr>
              <a:t>5</a:t>
            </a:r>
            <a:r>
              <a:rPr sz="1200" spc="10" dirty="0" smtClean="0">
                <a:latin typeface="Microsoft Sans Serif"/>
                <a:cs typeface="Microsoft Sans Serif"/>
              </a:rPr>
              <a:t> </a:t>
            </a:r>
            <a:r>
              <a:rPr lang="en-IN" sz="1200" spc="-95" dirty="0" smtClean="0">
                <a:latin typeface="Microsoft Sans Serif"/>
                <a:cs typeface="Microsoft Sans Serif"/>
              </a:rPr>
              <a:t> </a:t>
            </a:r>
            <a:r>
              <a:rPr lang="en-IN" sz="1200" spc="-95" dirty="0">
                <a:latin typeface="Microsoft Sans Serif"/>
                <a:cs typeface="Microsoft Sans Serif"/>
              </a:rPr>
              <a:t>Copenhagen, </a:t>
            </a:r>
            <a:r>
              <a:rPr lang="en-IN" sz="1200" spc="-95" dirty="0" smtClean="0">
                <a:latin typeface="Microsoft Sans Serif"/>
                <a:cs typeface="Microsoft Sans Serif"/>
              </a:rPr>
              <a:t>Denmark</a:t>
            </a:r>
          </a:p>
          <a:p>
            <a:pPr marL="12700" marR="5080">
              <a:lnSpc>
                <a:spcPct val="100000"/>
              </a:lnSpc>
            </a:pPr>
            <a:r>
              <a:rPr sz="1200" spc="-175" dirty="0" smtClean="0">
                <a:latin typeface="Microsoft Sans Serif"/>
                <a:cs typeface="Microsoft Sans Serif"/>
              </a:rPr>
              <a:t>E</a:t>
            </a:r>
            <a:r>
              <a:rPr lang="en-US" sz="1200" spc="-175" dirty="0" smtClean="0">
                <a:latin typeface="Microsoft Sans Serif"/>
                <a:cs typeface="Microsoft Sans Serif"/>
              </a:rPr>
              <a:t> </a:t>
            </a:r>
            <a:r>
              <a:rPr sz="1200" spc="-175" dirty="0" smtClean="0">
                <a:latin typeface="Microsoft Sans Serif"/>
                <a:cs typeface="Microsoft Sans Serif"/>
              </a:rPr>
              <a:t>:</a:t>
            </a:r>
            <a:r>
              <a:rPr sz="1200" spc="-170" dirty="0" smtClean="0">
                <a:latin typeface="Microsoft Sans Serif"/>
                <a:cs typeface="Microsoft Sans Serif"/>
              </a:rPr>
              <a:t> </a:t>
            </a:r>
            <a:r>
              <a:rPr lang="en-US" sz="1200" dirty="0"/>
              <a:t>  ophthalmologists@meetingsnexpo.com </a:t>
            </a:r>
            <a:endParaRPr lang="en-US" sz="1200" dirty="0" smtClean="0"/>
          </a:p>
          <a:p>
            <a:pPr marL="12700" marR="5080">
              <a:lnSpc>
                <a:spcPct val="100000"/>
              </a:lnSpc>
            </a:pPr>
            <a:r>
              <a:rPr sz="1200" spc="-50" dirty="0" smtClean="0">
                <a:latin typeface="Microsoft Sans Serif"/>
                <a:cs typeface="Microsoft Sans Serif"/>
              </a:rPr>
              <a:t>WhatsApp</a:t>
            </a:r>
            <a:r>
              <a:rPr sz="1200" spc="-50" dirty="0">
                <a:latin typeface="Microsoft Sans Serif"/>
                <a:cs typeface="Microsoft Sans Serif"/>
              </a:rPr>
              <a:t>:</a:t>
            </a:r>
            <a:r>
              <a:rPr sz="1200" spc="1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+</a:t>
            </a:r>
            <a:r>
              <a:rPr sz="1200" dirty="0" smtClean="0">
                <a:latin typeface="Microsoft Sans Serif"/>
                <a:cs typeface="Microsoft Sans Serif"/>
              </a:rPr>
              <a:t>44</a:t>
            </a:r>
            <a:r>
              <a:rPr lang="en-US" sz="1200" dirty="0" smtClean="0">
                <a:latin typeface="Microsoft Sans Serif"/>
                <a:cs typeface="Microsoft Sans Serif"/>
              </a:rPr>
              <a:t> 7308310323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3265" y="1788631"/>
            <a:ext cx="1557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40" dirty="0">
                <a:solidFill>
                  <a:srgbClr val="C26920"/>
                </a:solidFill>
                <a:latin typeface="Microsoft Sans Serif"/>
                <a:cs typeface="Microsoft Sans Serif"/>
              </a:rPr>
              <a:t>Y</a:t>
            </a:r>
            <a:r>
              <a:rPr sz="1200" spc="-90" dirty="0">
                <a:solidFill>
                  <a:srgbClr val="C26920"/>
                </a:solidFill>
                <a:latin typeface="Microsoft Sans Serif"/>
                <a:cs typeface="Microsoft Sans Serif"/>
              </a:rPr>
              <a:t>oung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310" dirty="0">
                <a:solidFill>
                  <a:srgbClr val="C26920"/>
                </a:solidFill>
                <a:latin typeface="Microsoft Sans Serif"/>
                <a:cs typeface="Microsoft Sans Serif"/>
              </a:rPr>
              <a:t>R</a:t>
            </a:r>
            <a:r>
              <a:rPr sz="1200" spc="-80" dirty="0">
                <a:solidFill>
                  <a:srgbClr val="C26920"/>
                </a:solidFill>
                <a:latin typeface="Microsoft Sans Serif"/>
                <a:cs typeface="Microsoft Sans Serif"/>
              </a:rPr>
              <a:t>esear</a:t>
            </a:r>
            <a:r>
              <a:rPr sz="1200" spc="-35" dirty="0">
                <a:solidFill>
                  <a:srgbClr val="C26920"/>
                </a:solidFill>
                <a:latin typeface="Microsoft Sans Serif"/>
                <a:cs typeface="Microsoft Sans Serif"/>
              </a:rPr>
              <a:t>c</a:t>
            </a:r>
            <a:r>
              <a:rPr sz="1200" spc="-105" dirty="0">
                <a:solidFill>
                  <a:srgbClr val="C26920"/>
                </a:solidFill>
                <a:latin typeface="Microsoft Sans Serif"/>
                <a:cs typeface="Microsoft Sans Serif"/>
              </a:rPr>
              <a:t>hers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225" dirty="0">
                <a:solidFill>
                  <a:srgbClr val="C26920"/>
                </a:solidFill>
                <a:latin typeface="Microsoft Sans Serif"/>
                <a:cs typeface="Microsoft Sans Serif"/>
              </a:rPr>
              <a:t>F</a:t>
            </a:r>
            <a:r>
              <a:rPr sz="1200" spc="-45" dirty="0">
                <a:solidFill>
                  <a:srgbClr val="C26920"/>
                </a:solidFill>
                <a:latin typeface="Microsoft Sans Serif"/>
                <a:cs typeface="Microsoft Sans Serif"/>
              </a:rPr>
              <a:t>o</a:t>
            </a:r>
            <a:r>
              <a:rPr sz="1200" spc="-10" dirty="0">
                <a:solidFill>
                  <a:srgbClr val="C26920"/>
                </a:solidFill>
                <a:latin typeface="Microsoft Sans Serif"/>
                <a:cs typeface="Microsoft Sans Serif"/>
              </a:rPr>
              <a:t>r</a:t>
            </a:r>
            <a:r>
              <a:rPr sz="1200" spc="-175" dirty="0">
                <a:solidFill>
                  <a:srgbClr val="C26920"/>
                </a:solidFill>
                <a:latin typeface="Microsoft Sans Serif"/>
                <a:cs typeface="Microsoft Sans Serif"/>
              </a:rPr>
              <a:t>um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77165" indent="-165100" algn="just">
              <a:lnSpc>
                <a:spcPct val="100000"/>
              </a:lnSpc>
              <a:spcBef>
                <a:spcPts val="665"/>
              </a:spcBef>
              <a:buChar char="•"/>
              <a:tabLst>
                <a:tab pos="177800" algn="l"/>
              </a:tabLst>
            </a:pPr>
            <a:r>
              <a:rPr spc="-100" dirty="0"/>
              <a:t>Present</a:t>
            </a:r>
            <a:r>
              <a:rPr spc="15" dirty="0"/>
              <a:t> </a:t>
            </a:r>
            <a:r>
              <a:rPr spc="-65" dirty="0"/>
              <a:t>your</a:t>
            </a:r>
            <a:r>
              <a:rPr spc="15" dirty="0"/>
              <a:t> </a:t>
            </a:r>
            <a:r>
              <a:rPr spc="-75" dirty="0"/>
              <a:t>research</a:t>
            </a:r>
            <a:r>
              <a:rPr spc="15" dirty="0"/>
              <a:t> </a:t>
            </a:r>
            <a:r>
              <a:rPr spc="-80" dirty="0"/>
              <a:t>through</a:t>
            </a:r>
            <a:r>
              <a:rPr spc="15" dirty="0"/>
              <a:t> </a:t>
            </a:r>
            <a:r>
              <a:rPr spc="-25" dirty="0"/>
              <a:t>oral</a:t>
            </a:r>
            <a:r>
              <a:rPr spc="15" dirty="0"/>
              <a:t> </a:t>
            </a:r>
            <a:r>
              <a:rPr spc="-75" dirty="0"/>
              <a:t>presentations</a:t>
            </a:r>
          </a:p>
          <a:p>
            <a:pPr marL="177165" indent="-1651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pc="-80" dirty="0"/>
              <a:t>Learn</a:t>
            </a:r>
            <a:r>
              <a:rPr spc="145" dirty="0"/>
              <a:t> </a:t>
            </a:r>
            <a:r>
              <a:rPr spc="-50" dirty="0"/>
              <a:t>about</a:t>
            </a:r>
            <a:r>
              <a:rPr spc="150" dirty="0"/>
              <a:t> </a:t>
            </a:r>
            <a:r>
              <a:rPr spc="-50" dirty="0"/>
              <a:t>career</a:t>
            </a:r>
            <a:r>
              <a:rPr spc="150" dirty="0"/>
              <a:t> </a:t>
            </a:r>
            <a:r>
              <a:rPr spc="-70" dirty="0"/>
              <a:t>development</a:t>
            </a:r>
            <a:r>
              <a:rPr spc="145" dirty="0"/>
              <a:t> </a:t>
            </a:r>
            <a:r>
              <a:rPr spc="-55" dirty="0"/>
              <a:t>and</a:t>
            </a:r>
            <a:r>
              <a:rPr spc="150" dirty="0"/>
              <a:t> </a:t>
            </a:r>
            <a:r>
              <a:rPr spc="-75" dirty="0"/>
              <a:t>the</a:t>
            </a:r>
            <a:r>
              <a:rPr spc="150" dirty="0"/>
              <a:t> </a:t>
            </a:r>
            <a:r>
              <a:rPr spc="-55" dirty="0"/>
              <a:t>latest</a:t>
            </a:r>
          </a:p>
          <a:p>
            <a:pPr marL="177165" algn="just">
              <a:lnSpc>
                <a:spcPct val="100000"/>
              </a:lnSpc>
            </a:pPr>
            <a:r>
              <a:rPr spc="-75" dirty="0"/>
              <a:t>research</a:t>
            </a:r>
            <a:r>
              <a:rPr spc="10" dirty="0"/>
              <a:t> </a:t>
            </a:r>
            <a:r>
              <a:rPr spc="-75" dirty="0"/>
              <a:t>tools</a:t>
            </a:r>
            <a:r>
              <a:rPr spc="10" dirty="0"/>
              <a:t> </a:t>
            </a:r>
            <a:r>
              <a:rPr spc="-55" dirty="0"/>
              <a:t>and</a:t>
            </a:r>
            <a:r>
              <a:rPr spc="10" dirty="0"/>
              <a:t> </a:t>
            </a:r>
            <a:r>
              <a:rPr spc="-75" dirty="0"/>
              <a:t>technologies</a:t>
            </a:r>
            <a:r>
              <a:rPr spc="10" dirty="0"/>
              <a:t> </a:t>
            </a:r>
            <a:r>
              <a:rPr spc="-80" dirty="0"/>
              <a:t>in</a:t>
            </a:r>
            <a:r>
              <a:rPr spc="10" dirty="0"/>
              <a:t> </a:t>
            </a:r>
            <a:r>
              <a:rPr spc="-65" dirty="0"/>
              <a:t>your</a:t>
            </a:r>
            <a:r>
              <a:rPr spc="10" dirty="0"/>
              <a:t> </a:t>
            </a:r>
            <a:r>
              <a:rPr spc="-20" dirty="0"/>
              <a:t>field</a:t>
            </a:r>
          </a:p>
          <a:p>
            <a:pPr marL="177165" marR="5080" indent="-165100" algn="just">
              <a:lnSpc>
                <a:spcPct val="100000"/>
              </a:lnSpc>
              <a:spcBef>
                <a:spcPts val="570"/>
              </a:spcBef>
              <a:buChar char="•"/>
              <a:tabLst>
                <a:tab pos="177800" algn="l"/>
              </a:tabLst>
            </a:pPr>
            <a:r>
              <a:rPr spc="-140" dirty="0"/>
              <a:t>This</a:t>
            </a:r>
            <a:r>
              <a:rPr spc="-135" dirty="0"/>
              <a:t> </a:t>
            </a:r>
            <a:r>
              <a:rPr spc="-70" dirty="0"/>
              <a:t>forum</a:t>
            </a:r>
            <a:r>
              <a:rPr spc="-65" dirty="0"/>
              <a:t> </a:t>
            </a:r>
            <a:r>
              <a:rPr spc="-25" dirty="0"/>
              <a:t>will</a:t>
            </a:r>
            <a:r>
              <a:rPr spc="-20" dirty="0"/>
              <a:t> </a:t>
            </a:r>
            <a:r>
              <a:rPr spc="-50" dirty="0"/>
              <a:t>give</a:t>
            </a:r>
            <a:r>
              <a:rPr spc="-45" dirty="0"/>
              <a:t> </a:t>
            </a:r>
            <a:r>
              <a:rPr spc="-50" dirty="0"/>
              <a:t>pertinent</a:t>
            </a:r>
            <a:r>
              <a:rPr spc="-45" dirty="0"/>
              <a:t> </a:t>
            </a:r>
            <a:r>
              <a:rPr spc="-55" dirty="0"/>
              <a:t>and</a:t>
            </a:r>
            <a:r>
              <a:rPr spc="-50" dirty="0"/>
              <a:t> timely </a:t>
            </a:r>
            <a:r>
              <a:rPr spc="-45" dirty="0"/>
              <a:t> </a:t>
            </a:r>
            <a:r>
              <a:rPr spc="-55" dirty="0"/>
              <a:t>information</a:t>
            </a:r>
            <a:r>
              <a:rPr spc="-50" dirty="0"/>
              <a:t> </a:t>
            </a:r>
            <a:r>
              <a:rPr spc="-40" dirty="0"/>
              <a:t>to </a:t>
            </a:r>
            <a:r>
              <a:rPr spc="-100" dirty="0"/>
              <a:t>those</a:t>
            </a:r>
            <a:r>
              <a:rPr spc="-95" dirty="0"/>
              <a:t> who</a:t>
            </a:r>
            <a:r>
              <a:rPr spc="-90" dirty="0"/>
              <a:t> </a:t>
            </a:r>
            <a:r>
              <a:rPr spc="-95" dirty="0"/>
              <a:t>conduct</a:t>
            </a:r>
            <a:r>
              <a:rPr spc="-90" dirty="0"/>
              <a:t> </a:t>
            </a:r>
            <a:r>
              <a:rPr spc="-75" dirty="0"/>
              <a:t>research</a:t>
            </a:r>
            <a:r>
              <a:rPr spc="-70" dirty="0"/>
              <a:t> </a:t>
            </a:r>
            <a:r>
              <a:rPr spc="-55" dirty="0"/>
              <a:t>and </a:t>
            </a:r>
            <a:r>
              <a:rPr spc="-50" dirty="0"/>
              <a:t> </a:t>
            </a:r>
            <a:r>
              <a:rPr spc="-100" dirty="0"/>
              <a:t>those</a:t>
            </a:r>
            <a:r>
              <a:rPr spc="10" dirty="0"/>
              <a:t> </a:t>
            </a:r>
            <a:r>
              <a:rPr spc="-95" dirty="0"/>
              <a:t>who</a:t>
            </a:r>
            <a:r>
              <a:rPr spc="10" dirty="0"/>
              <a:t> </a:t>
            </a:r>
            <a:r>
              <a:rPr spc="-140" dirty="0"/>
              <a:t>use</a:t>
            </a:r>
            <a:r>
              <a:rPr spc="10" dirty="0"/>
              <a:t> </a:t>
            </a:r>
            <a:r>
              <a:rPr spc="-55" dirty="0"/>
              <a:t>and</a:t>
            </a:r>
            <a:r>
              <a:rPr spc="10" dirty="0"/>
              <a:t> </a:t>
            </a:r>
            <a:r>
              <a:rPr spc="-45" dirty="0"/>
              <a:t>benefit</a:t>
            </a:r>
            <a:r>
              <a:rPr spc="10" dirty="0"/>
              <a:t> </a:t>
            </a:r>
            <a:r>
              <a:rPr spc="30" dirty="0"/>
              <a:t>f</a:t>
            </a:r>
            <a:r>
              <a:rPr spc="5" dirty="0"/>
              <a:t>r</a:t>
            </a:r>
            <a:r>
              <a:rPr spc="-135" dirty="0"/>
              <a:t>om</a:t>
            </a:r>
            <a:r>
              <a:rPr spc="10" dirty="0"/>
              <a:t> </a:t>
            </a:r>
            <a:r>
              <a:rPr spc="-70" dirty="0"/>
              <a:t>resear</a:t>
            </a:r>
            <a:r>
              <a:rPr spc="-30" dirty="0"/>
              <a:t>c</a:t>
            </a:r>
            <a:r>
              <a:rPr spc="-145" dirty="0"/>
              <a:t>h</a:t>
            </a:r>
          </a:p>
          <a:p>
            <a:pPr marL="177165" marR="5080" indent="-1651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pc="-70" dirty="0"/>
              <a:t>Develop</a:t>
            </a:r>
            <a:r>
              <a:rPr spc="-65" dirty="0"/>
              <a:t> </a:t>
            </a:r>
            <a:r>
              <a:rPr spc="-10" dirty="0"/>
              <a:t>a </a:t>
            </a:r>
            <a:r>
              <a:rPr spc="-55" dirty="0"/>
              <a:t>foundation</a:t>
            </a:r>
            <a:r>
              <a:rPr spc="-50" dirty="0"/>
              <a:t> </a:t>
            </a:r>
            <a:r>
              <a:rPr spc="-10" dirty="0"/>
              <a:t>for </a:t>
            </a:r>
            <a:r>
              <a:rPr spc="-45" dirty="0"/>
              <a:t>collaboration</a:t>
            </a:r>
            <a:r>
              <a:rPr spc="-40" dirty="0"/>
              <a:t> </a:t>
            </a:r>
            <a:r>
              <a:rPr spc="-85" dirty="0"/>
              <a:t>among </a:t>
            </a:r>
            <a:r>
              <a:rPr spc="-80" dirty="0"/>
              <a:t> young</a:t>
            </a:r>
            <a:r>
              <a:rPr spc="5" dirty="0"/>
              <a:t> </a:t>
            </a:r>
            <a:r>
              <a:rPr spc="-80" dirty="0"/>
              <a:t>researchers</a:t>
            </a:r>
          </a:p>
          <a:p>
            <a:pPr marL="177165" marR="5080" indent="-1651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pc="-140" dirty="0"/>
              <a:t>The</a:t>
            </a:r>
            <a:r>
              <a:rPr spc="-85" dirty="0"/>
              <a:t> </a:t>
            </a:r>
            <a:r>
              <a:rPr spc="40" dirty="0"/>
              <a:t>f</a:t>
            </a:r>
            <a:r>
              <a:rPr spc="-45" dirty="0"/>
              <a:t>o</a:t>
            </a:r>
            <a:r>
              <a:rPr spc="-10" dirty="0"/>
              <a:t>r</a:t>
            </a:r>
            <a:r>
              <a:rPr spc="-175" dirty="0"/>
              <a:t>um</a:t>
            </a:r>
            <a:r>
              <a:rPr spc="-85" dirty="0"/>
              <a:t> </a:t>
            </a:r>
            <a:r>
              <a:rPr spc="-25" dirty="0"/>
              <a:t>will</a:t>
            </a:r>
            <a:r>
              <a:rPr spc="-85" dirty="0"/>
              <a:t> </a:t>
            </a:r>
            <a:r>
              <a:rPr spc="-5" dirty="0"/>
              <a:t>p</a:t>
            </a:r>
            <a:r>
              <a:rPr spc="-30" dirty="0"/>
              <a:t>r</a:t>
            </a:r>
            <a:r>
              <a:rPr spc="-45" dirty="0"/>
              <a:t>ovide</a:t>
            </a:r>
            <a:r>
              <a:rPr spc="-85" dirty="0"/>
              <a:t> </a:t>
            </a:r>
            <a:r>
              <a:rPr spc="-75" dirty="0"/>
              <a:t>an</a:t>
            </a:r>
            <a:r>
              <a:rPr spc="-85" dirty="0"/>
              <a:t> </a:t>
            </a:r>
            <a:r>
              <a:rPr spc="-35" dirty="0"/>
              <a:t>oppo</a:t>
            </a:r>
            <a:r>
              <a:rPr dirty="0"/>
              <a:t>r</a:t>
            </a:r>
            <a:r>
              <a:rPr spc="-55" dirty="0"/>
              <a:t>tunity</a:t>
            </a:r>
            <a:r>
              <a:rPr spc="-85" dirty="0"/>
              <a:t> </a:t>
            </a:r>
            <a:r>
              <a:rPr spc="40" dirty="0"/>
              <a:t>f</a:t>
            </a:r>
            <a:r>
              <a:rPr spc="-35" dirty="0"/>
              <a:t>or</a:t>
            </a:r>
            <a:r>
              <a:rPr spc="-85" dirty="0"/>
              <a:t> </a:t>
            </a:r>
            <a:r>
              <a:rPr spc="-35" dirty="0"/>
              <a:t>collegial  </a:t>
            </a:r>
            <a:r>
              <a:rPr spc="-60" dirty="0"/>
              <a:t>interaction</a:t>
            </a:r>
            <a:r>
              <a:rPr spc="-55" dirty="0"/>
              <a:t> </a:t>
            </a:r>
            <a:r>
              <a:rPr spc="-60" dirty="0"/>
              <a:t>with</a:t>
            </a:r>
            <a:r>
              <a:rPr spc="-55" dirty="0"/>
              <a:t> </a:t>
            </a:r>
            <a:r>
              <a:rPr spc="-60" dirty="0"/>
              <a:t>other</a:t>
            </a:r>
            <a:r>
              <a:rPr spc="-55" dirty="0"/>
              <a:t> </a:t>
            </a:r>
            <a:r>
              <a:rPr spc="-80" dirty="0"/>
              <a:t>young</a:t>
            </a:r>
            <a:r>
              <a:rPr spc="-75" dirty="0"/>
              <a:t> </a:t>
            </a:r>
            <a:r>
              <a:rPr spc="-70" dirty="0"/>
              <a:t>investigators</a:t>
            </a:r>
            <a:r>
              <a:rPr spc="-65" dirty="0"/>
              <a:t> </a:t>
            </a:r>
            <a:r>
              <a:rPr spc="-55" dirty="0"/>
              <a:t>and </a:t>
            </a:r>
            <a:r>
              <a:rPr spc="-50" dirty="0"/>
              <a:t> </a:t>
            </a:r>
            <a:r>
              <a:rPr spc="-70" dirty="0"/>
              <a:t>established</a:t>
            </a:r>
            <a:r>
              <a:rPr spc="20" dirty="0"/>
              <a:t> </a:t>
            </a:r>
            <a:r>
              <a:rPr spc="-85" dirty="0"/>
              <a:t>senior</a:t>
            </a:r>
            <a:r>
              <a:rPr spc="20" dirty="0"/>
              <a:t> </a:t>
            </a:r>
            <a:r>
              <a:rPr spc="-70" dirty="0"/>
              <a:t>investigators</a:t>
            </a:r>
            <a:r>
              <a:rPr spc="20" dirty="0"/>
              <a:t> </a:t>
            </a:r>
            <a:r>
              <a:rPr spc="-110" dirty="0"/>
              <a:t>across</a:t>
            </a:r>
            <a:r>
              <a:rPr spc="20" dirty="0"/>
              <a:t> </a:t>
            </a:r>
            <a:r>
              <a:rPr spc="-75" dirty="0"/>
              <a:t>the</a:t>
            </a:r>
            <a:r>
              <a:rPr spc="20" dirty="0"/>
              <a:t> </a:t>
            </a:r>
            <a:r>
              <a:rPr spc="-35" dirty="0"/>
              <a:t>globe</a:t>
            </a:r>
          </a:p>
          <a:p>
            <a:pPr marL="177165" marR="5080" indent="-1651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pc="-60" dirty="0"/>
              <a:t>Interact</a:t>
            </a:r>
            <a:r>
              <a:rPr spc="-55" dirty="0"/>
              <a:t> and</a:t>
            </a:r>
            <a:r>
              <a:rPr spc="-50" dirty="0"/>
              <a:t> </a:t>
            </a:r>
            <a:r>
              <a:rPr spc="-85" dirty="0"/>
              <a:t>share</a:t>
            </a:r>
            <a:r>
              <a:rPr spc="-80" dirty="0"/>
              <a:t> </a:t>
            </a:r>
            <a:r>
              <a:rPr spc="-65" dirty="0"/>
              <a:t>ideas</a:t>
            </a:r>
            <a:r>
              <a:rPr spc="-60" dirty="0"/>
              <a:t> with</a:t>
            </a:r>
            <a:r>
              <a:rPr spc="-55" dirty="0"/>
              <a:t> </a:t>
            </a:r>
            <a:r>
              <a:rPr spc="-60" dirty="0"/>
              <a:t>both</a:t>
            </a:r>
            <a:r>
              <a:rPr spc="-55" dirty="0"/>
              <a:t> </a:t>
            </a:r>
            <a:r>
              <a:rPr spc="-70" dirty="0"/>
              <a:t>peers</a:t>
            </a:r>
            <a:r>
              <a:rPr spc="-65" dirty="0"/>
              <a:t> </a:t>
            </a:r>
            <a:r>
              <a:rPr spc="-55" dirty="0"/>
              <a:t>and </a:t>
            </a:r>
            <a:r>
              <a:rPr spc="-50" dirty="0"/>
              <a:t> </a:t>
            </a:r>
            <a:r>
              <a:rPr spc="-100" dirty="0"/>
              <a:t>mentors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0649" y="5379583"/>
            <a:ext cx="3862615" cy="52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9300"/>
              </a:lnSpc>
              <a:spcBef>
                <a:spcPts val="100"/>
              </a:spcBef>
            </a:pPr>
            <a:r>
              <a:rPr sz="1200" spc="-225" dirty="0">
                <a:solidFill>
                  <a:srgbClr val="C87531"/>
                </a:solidFill>
                <a:latin typeface="Microsoft Sans Serif"/>
                <a:cs typeface="Microsoft Sans Serif"/>
              </a:rPr>
              <a:t>F</a:t>
            </a:r>
            <a:r>
              <a:rPr sz="1200" spc="-35" dirty="0">
                <a:solidFill>
                  <a:srgbClr val="C87531"/>
                </a:solidFill>
                <a:latin typeface="Microsoft Sans Serif"/>
                <a:cs typeface="Microsoft Sans Serif"/>
              </a:rPr>
              <a:t>or</a:t>
            </a:r>
            <a:r>
              <a:rPr sz="1200" spc="10" dirty="0">
                <a:solidFill>
                  <a:srgbClr val="C87531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C87531"/>
                </a:solidFill>
                <a:latin typeface="Microsoft Sans Serif"/>
                <a:cs typeface="Microsoft Sans Serif"/>
              </a:rPr>
              <a:t>a</a:t>
            </a:r>
            <a:r>
              <a:rPr sz="1200" spc="-114" dirty="0">
                <a:solidFill>
                  <a:srgbClr val="C87531"/>
                </a:solidFill>
                <a:latin typeface="Microsoft Sans Serif"/>
                <a:cs typeface="Microsoft Sans Serif"/>
              </a:rPr>
              <a:t>n</a:t>
            </a:r>
            <a:r>
              <a:rPr sz="1200" dirty="0">
                <a:solidFill>
                  <a:srgbClr val="C87531"/>
                </a:solidFill>
                <a:latin typeface="Microsoft Sans Serif"/>
                <a:cs typeface="Microsoft Sans Serif"/>
              </a:rPr>
              <a:t>y</a:t>
            </a:r>
            <a:r>
              <a:rPr sz="1200" spc="10" dirty="0">
                <a:solidFill>
                  <a:srgbClr val="C87531"/>
                </a:solidFill>
                <a:latin typeface="Microsoft Sans Serif"/>
                <a:cs typeface="Microsoft Sans Serif"/>
              </a:rPr>
              <a:t> </a:t>
            </a:r>
            <a:r>
              <a:rPr sz="1200" spc="-65" dirty="0">
                <a:solidFill>
                  <a:srgbClr val="C87531"/>
                </a:solidFill>
                <a:latin typeface="Microsoft Sans Serif"/>
                <a:cs typeface="Microsoft Sans Serif"/>
              </a:rPr>
              <a:t>Queries:  </a:t>
            </a:r>
            <a:r>
              <a:rPr lang="en-IN" sz="1200" spc="-65" dirty="0">
                <a:solidFill>
                  <a:srgbClr val="C87531"/>
                </a:solidFill>
                <a:latin typeface="Microsoft Sans Serif"/>
                <a:cs typeface="Microsoft Sans Serif"/>
              </a:rPr>
              <a:t>https://annualmeeting.conferenceseries.com/ophthalmologists</a:t>
            </a:r>
            <a:r>
              <a:rPr lang="en-IN" sz="1200" spc="-65" dirty="0" smtClean="0">
                <a:solidFill>
                  <a:srgbClr val="C87531"/>
                </a:solidFill>
                <a:latin typeface="Microsoft Sans Serif"/>
                <a:cs typeface="Microsoft Sans Serif"/>
              </a:rPr>
              <a:t>/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159" y="1788175"/>
            <a:ext cx="3164840" cy="316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3715" algn="just">
              <a:lnSpc>
                <a:spcPct val="100000"/>
              </a:lnSpc>
              <a:spcBef>
                <a:spcPts val="100"/>
              </a:spcBef>
            </a:pPr>
            <a:r>
              <a:rPr sz="1200" spc="-120" dirty="0">
                <a:solidFill>
                  <a:srgbClr val="C26920"/>
                </a:solidFill>
                <a:latin typeface="Microsoft Sans Serif"/>
                <a:cs typeface="Microsoft Sans Serif"/>
              </a:rPr>
              <a:t>Best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265" dirty="0">
                <a:solidFill>
                  <a:srgbClr val="C26920"/>
                </a:solidFill>
                <a:latin typeface="Microsoft Sans Serif"/>
                <a:cs typeface="Microsoft Sans Serif"/>
              </a:rPr>
              <a:t>P</a:t>
            </a:r>
            <a:r>
              <a:rPr sz="1200" spc="-70" dirty="0">
                <a:solidFill>
                  <a:srgbClr val="C26920"/>
                </a:solidFill>
                <a:latin typeface="Microsoft Sans Serif"/>
                <a:cs typeface="Microsoft Sans Serif"/>
              </a:rPr>
              <a:t>oster</a:t>
            </a:r>
            <a:r>
              <a:rPr sz="1200" spc="10" dirty="0">
                <a:solidFill>
                  <a:srgbClr val="C26920"/>
                </a:solidFill>
                <a:latin typeface="Microsoft Sans Serif"/>
                <a:cs typeface="Microsoft Sans Serif"/>
              </a:rPr>
              <a:t> </a:t>
            </a:r>
            <a:r>
              <a:rPr sz="1200" spc="-130" dirty="0">
                <a:solidFill>
                  <a:srgbClr val="C26920"/>
                </a:solidFill>
                <a:latin typeface="Microsoft Sans Serif"/>
                <a:cs typeface="Microsoft Sans Serif"/>
              </a:rPr>
              <a:t>A</a:t>
            </a:r>
            <a:r>
              <a:rPr sz="1200" spc="-120" dirty="0">
                <a:solidFill>
                  <a:srgbClr val="C26920"/>
                </a:solidFill>
                <a:latin typeface="Microsoft Sans Serif"/>
                <a:cs typeface="Microsoft Sans Serif"/>
              </a:rPr>
              <a:t>w</a:t>
            </a:r>
            <a:r>
              <a:rPr sz="1200" spc="-5" dirty="0">
                <a:solidFill>
                  <a:srgbClr val="C26920"/>
                </a:solidFill>
                <a:latin typeface="Microsoft Sans Serif"/>
                <a:cs typeface="Microsoft Sans Serif"/>
              </a:rPr>
              <a:t>ard</a:t>
            </a:r>
            <a:endParaRPr sz="1200">
              <a:latin typeface="Microsoft Sans Serif"/>
              <a:cs typeface="Microsoft Sans Serif"/>
            </a:endParaRPr>
          </a:p>
          <a:p>
            <a:pPr marL="513715" marR="5080" algn="just">
              <a:lnSpc>
                <a:spcPct val="100000"/>
              </a:lnSpc>
              <a:buChar char="•"/>
              <a:tabLst>
                <a:tab pos="636905" algn="l"/>
              </a:tabLst>
            </a:pPr>
            <a:r>
              <a:rPr sz="1200" spc="-150" dirty="0">
                <a:solidFill>
                  <a:srgbClr val="414042"/>
                </a:solidFill>
                <a:latin typeface="Microsoft Sans Serif"/>
                <a:cs typeface="Microsoft Sans Serif"/>
              </a:rPr>
              <a:t>You</a:t>
            </a:r>
            <a:r>
              <a:rPr sz="1200" spc="-14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414042"/>
                </a:solidFill>
                <a:latin typeface="Microsoft Sans Serif"/>
                <a:cs typeface="Microsoft Sans Serif"/>
              </a:rPr>
              <a:t>will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be</a:t>
            </a:r>
            <a:r>
              <a:rPr sz="1200" spc="-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given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about</a:t>
            </a:r>
            <a:r>
              <a:rPr sz="1200" spc="-4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5-7 </a:t>
            </a:r>
            <a:r>
              <a:rPr sz="1200" spc="-110" dirty="0">
                <a:solidFill>
                  <a:srgbClr val="414042"/>
                </a:solidFill>
                <a:latin typeface="Microsoft Sans Serif"/>
                <a:cs typeface="Microsoft Sans Serif"/>
              </a:rPr>
              <a:t>minutes</a:t>
            </a:r>
            <a:r>
              <a:rPr sz="1200" spc="-10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to </a:t>
            </a:r>
            <a:r>
              <a:rPr sz="1200" spc="-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present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your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poster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including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questions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and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05" dirty="0">
                <a:solidFill>
                  <a:srgbClr val="414042"/>
                </a:solidFill>
                <a:latin typeface="Microsoft Sans Serif"/>
                <a:cs typeface="Microsoft Sans Serif"/>
              </a:rPr>
              <a:t>answers. </a:t>
            </a:r>
            <a:r>
              <a:rPr sz="1200" spc="-100" dirty="0">
                <a:solidFill>
                  <a:srgbClr val="414042"/>
                </a:solidFill>
                <a:latin typeface="Microsoft Sans Serif"/>
                <a:cs typeface="Microsoft Sans Serif"/>
              </a:rPr>
              <a:t>Judges </a:t>
            </a:r>
            <a:r>
              <a:rPr sz="1200" spc="-80" dirty="0">
                <a:solidFill>
                  <a:srgbClr val="414042"/>
                </a:solidFill>
                <a:latin typeface="Microsoft Sans Serif"/>
                <a:cs typeface="Microsoft Sans Serif"/>
              </a:rPr>
              <a:t>may </a:t>
            </a:r>
            <a:r>
              <a:rPr sz="1200" spc="-90" dirty="0">
                <a:solidFill>
                  <a:srgbClr val="414042"/>
                </a:solidFill>
                <a:latin typeface="Microsoft Sans Serif"/>
                <a:cs typeface="Microsoft Sans Serif"/>
              </a:rPr>
              <a:t>pose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questions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during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evaluation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of</a:t>
            </a:r>
            <a:r>
              <a:rPr sz="1200" spc="4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poster</a:t>
            </a:r>
            <a:endParaRPr sz="1200">
              <a:latin typeface="Microsoft Sans Serif"/>
              <a:cs typeface="Microsoft Sans Serif"/>
            </a:endParaRPr>
          </a:p>
          <a:p>
            <a:pPr marL="177165" marR="5715" indent="-1651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z="1200" spc="-100" dirty="0">
                <a:solidFill>
                  <a:srgbClr val="414042"/>
                </a:solidFill>
                <a:latin typeface="Microsoft Sans Serif"/>
                <a:cs typeface="Microsoft Sans Serif"/>
              </a:rPr>
              <a:t>Judges </a:t>
            </a:r>
            <a:r>
              <a:rPr sz="1200" spc="-25" dirty="0">
                <a:solidFill>
                  <a:srgbClr val="414042"/>
                </a:solidFill>
                <a:latin typeface="Microsoft Sans Serif"/>
                <a:cs typeface="Microsoft Sans Serif"/>
              </a:rPr>
              <a:t>will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even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evaluate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 </a:t>
            </a:r>
            <a:r>
              <a:rPr sz="1200" spc="-90" dirty="0">
                <a:solidFill>
                  <a:srgbClr val="414042"/>
                </a:solidFill>
                <a:latin typeface="Microsoft Sans Serif"/>
                <a:cs typeface="Microsoft Sans Serif"/>
              </a:rPr>
              <a:t>student’s </a:t>
            </a:r>
            <a:r>
              <a:rPr sz="1200" spc="-114" dirty="0">
                <a:solidFill>
                  <a:srgbClr val="414042"/>
                </a:solidFill>
                <a:latin typeface="Microsoft Sans Serif"/>
                <a:cs typeface="Microsoft Sans Serif"/>
              </a:rPr>
              <a:t>enthusiasm </a:t>
            </a:r>
            <a:r>
              <a:rPr sz="1200" spc="-1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towards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their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study, </a:t>
            </a:r>
            <a:r>
              <a:rPr sz="1200" spc="-70" dirty="0">
                <a:solidFill>
                  <a:srgbClr val="414042"/>
                </a:solidFill>
                <a:latin typeface="Microsoft Sans Serif"/>
                <a:cs typeface="Microsoft Sans Serif"/>
              </a:rPr>
              <a:t>interest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and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knowledge </a:t>
            </a:r>
            <a:r>
              <a:rPr sz="1200" spc="-80" dirty="0">
                <a:solidFill>
                  <a:srgbClr val="414042"/>
                </a:solidFill>
                <a:latin typeface="Microsoft Sans Serif"/>
                <a:cs typeface="Microsoft Sans Serif"/>
              </a:rPr>
              <a:t>in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 </a:t>
            </a:r>
            <a:r>
              <a:rPr sz="1200" spc="-7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414042"/>
                </a:solidFill>
                <a:latin typeface="Microsoft Sans Serif"/>
                <a:cs typeface="Microsoft Sans Serif"/>
              </a:rPr>
              <a:t>area</a:t>
            </a:r>
            <a:r>
              <a:rPr sz="1200" spc="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of</a:t>
            </a:r>
            <a:r>
              <a:rPr sz="1200" spc="4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their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research</a:t>
            </a:r>
            <a:endParaRPr sz="1200">
              <a:latin typeface="Microsoft Sans Serif"/>
              <a:cs typeface="Microsoft Sans Serif"/>
            </a:endParaRPr>
          </a:p>
          <a:p>
            <a:pPr marL="177165" marR="5080" indent="-165100">
              <a:lnSpc>
                <a:spcPct val="100000"/>
              </a:lnSpc>
              <a:spcBef>
                <a:spcPts val="565"/>
              </a:spcBef>
              <a:buChar char="•"/>
              <a:tabLst>
                <a:tab pos="177800" algn="l"/>
              </a:tabLst>
            </a:pPr>
            <a:r>
              <a:rPr sz="1200" spc="-140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-1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90" dirty="0">
                <a:solidFill>
                  <a:srgbClr val="414042"/>
                </a:solidFill>
                <a:latin typeface="Microsoft Sans Serif"/>
                <a:cs typeface="Microsoft Sans Serif"/>
              </a:rPr>
              <a:t>winners</a:t>
            </a:r>
            <a:r>
              <a:rPr sz="1200" spc="114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414042"/>
                </a:solidFill>
                <a:latin typeface="Microsoft Sans Serif"/>
                <a:cs typeface="Microsoft Sans Serif"/>
              </a:rPr>
              <a:t>will</a:t>
            </a:r>
            <a:r>
              <a:rPr sz="1200" spc="5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be</a:t>
            </a:r>
            <a:r>
              <a:rPr sz="1200" spc="6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announced</a:t>
            </a:r>
            <a:r>
              <a:rPr sz="1200" spc="12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414042"/>
                </a:solidFill>
                <a:latin typeface="Microsoft Sans Serif"/>
                <a:cs typeface="Microsoft Sans Serif"/>
              </a:rPr>
              <a:t>at</a:t>
            </a:r>
            <a:r>
              <a:rPr sz="1200" spc="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1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85" dirty="0">
                <a:solidFill>
                  <a:srgbClr val="414042"/>
                </a:solidFill>
                <a:latin typeface="Microsoft Sans Serif"/>
                <a:cs typeface="Microsoft Sans Serif"/>
              </a:rPr>
              <a:t>closing </a:t>
            </a:r>
            <a:r>
              <a:rPr sz="1200" spc="-30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95" dirty="0">
                <a:solidFill>
                  <a:srgbClr val="414042"/>
                </a:solidFill>
                <a:latin typeface="Microsoft Sans Serif"/>
                <a:cs typeface="Microsoft Sans Serif"/>
              </a:rPr>
              <a:t>ceremony</a:t>
            </a:r>
            <a:r>
              <a:rPr sz="1200" spc="114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of</a:t>
            </a:r>
            <a:r>
              <a:rPr sz="1200" spc="15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114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80" dirty="0">
                <a:solidFill>
                  <a:srgbClr val="414042"/>
                </a:solidFill>
                <a:latin typeface="Microsoft Sans Serif"/>
                <a:cs typeface="Microsoft Sans Serif"/>
              </a:rPr>
              <a:t>conference.</a:t>
            </a:r>
            <a:r>
              <a:rPr sz="1200" spc="114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40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85" dirty="0">
                <a:solidFill>
                  <a:srgbClr val="414042"/>
                </a:solidFill>
                <a:latin typeface="Microsoft Sans Serif"/>
                <a:cs typeface="Microsoft Sans Serif"/>
              </a:rPr>
              <a:t>decision</a:t>
            </a:r>
            <a:r>
              <a:rPr sz="1200" spc="12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of</a:t>
            </a:r>
            <a:r>
              <a:rPr sz="1200" spc="15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 </a:t>
            </a:r>
            <a:r>
              <a:rPr sz="1200" spc="-30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winner</a:t>
            </a:r>
            <a:r>
              <a:rPr sz="1200" spc="-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414042"/>
                </a:solidFill>
                <a:latin typeface="Microsoft Sans Serif"/>
                <a:cs typeface="Microsoft Sans Serif"/>
              </a:rPr>
              <a:t>will</a:t>
            </a:r>
            <a:r>
              <a:rPr sz="1200" spc="2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be</a:t>
            </a:r>
            <a:r>
              <a:rPr sz="1200" spc="204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withdrawn</a:t>
            </a:r>
            <a:r>
              <a:rPr sz="1200" spc="2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414042"/>
                </a:solidFill>
                <a:latin typeface="Microsoft Sans Serif"/>
                <a:cs typeface="Microsoft Sans Serif"/>
              </a:rPr>
              <a:t>if</a:t>
            </a:r>
            <a:r>
              <a:rPr sz="1200" spc="24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winner/winners </a:t>
            </a:r>
            <a:r>
              <a:rPr sz="1200" spc="-30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414042"/>
                </a:solidFill>
                <a:latin typeface="Microsoft Sans Serif"/>
                <a:cs typeface="Microsoft Sans Serif"/>
              </a:rPr>
              <a:t>is/are</a:t>
            </a:r>
            <a:r>
              <a:rPr sz="1200" spc="3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not</a:t>
            </a:r>
            <a:r>
              <a:rPr sz="1200" spc="17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present</a:t>
            </a:r>
            <a:r>
              <a:rPr sz="1200" spc="17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0" dirty="0">
                <a:solidFill>
                  <a:srgbClr val="414042"/>
                </a:solidFill>
                <a:latin typeface="Microsoft Sans Serif"/>
                <a:cs typeface="Microsoft Sans Serif"/>
              </a:rPr>
              <a:t>at</a:t>
            </a:r>
            <a:r>
              <a:rPr sz="1200" spc="3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41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time</a:t>
            </a:r>
            <a:r>
              <a:rPr sz="1200" spc="41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of </a:t>
            </a:r>
            <a:r>
              <a:rPr sz="120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10" dirty="0">
                <a:solidFill>
                  <a:srgbClr val="414042"/>
                </a:solidFill>
                <a:latin typeface="Microsoft Sans Serif"/>
                <a:cs typeface="Microsoft Sans Serif"/>
              </a:rPr>
              <a:t>announcement</a:t>
            </a:r>
            <a:endParaRPr sz="1200">
              <a:latin typeface="Microsoft Sans Serif"/>
              <a:cs typeface="Microsoft Sans Serif"/>
            </a:endParaRPr>
          </a:p>
          <a:p>
            <a:pPr marL="177165" marR="663575" indent="-165100" algn="just">
              <a:lnSpc>
                <a:spcPct val="100000"/>
              </a:lnSpc>
              <a:spcBef>
                <a:spcPts val="570"/>
              </a:spcBef>
              <a:buChar char="•"/>
              <a:tabLst>
                <a:tab pos="177800" algn="l"/>
              </a:tabLst>
            </a:pPr>
            <a:r>
              <a:rPr sz="1200" spc="-25" dirty="0">
                <a:solidFill>
                  <a:srgbClr val="414042"/>
                </a:solidFill>
                <a:latin typeface="Microsoft Sans Serif"/>
                <a:cs typeface="Microsoft Sans Serif"/>
              </a:rPr>
              <a:t>Apa</a:t>
            </a:r>
            <a:r>
              <a:rPr sz="1200" spc="5" dirty="0">
                <a:solidFill>
                  <a:srgbClr val="414042"/>
                </a:solidFill>
                <a:latin typeface="Microsoft Sans Serif"/>
                <a:cs typeface="Microsoft Sans Serif"/>
              </a:rPr>
              <a:t>r</a:t>
            </a:r>
            <a:r>
              <a:rPr sz="1200" spc="-10" dirty="0">
                <a:solidFill>
                  <a:srgbClr val="414042"/>
                </a:solidFill>
                <a:latin typeface="Microsoft Sans Serif"/>
                <a:cs typeface="Microsoft Sans Serif"/>
              </a:rPr>
              <a:t>t</a:t>
            </a:r>
            <a:r>
              <a:rPr sz="1200" spc="-2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414042"/>
                </a:solidFill>
                <a:latin typeface="Microsoft Sans Serif"/>
                <a:cs typeface="Microsoft Sans Serif"/>
              </a:rPr>
              <a:t>f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r</a:t>
            </a:r>
            <a:r>
              <a:rPr sz="1200" spc="-135" dirty="0">
                <a:solidFill>
                  <a:srgbClr val="414042"/>
                </a:solidFill>
                <a:latin typeface="Microsoft Sans Serif"/>
                <a:cs typeface="Microsoft Sans Serif"/>
              </a:rPr>
              <a:t>om</a:t>
            </a:r>
            <a:r>
              <a:rPr sz="1200" spc="-2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</a:t>
            </a:r>
            <a:r>
              <a:rPr sz="1200" spc="-2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414042"/>
                </a:solidFill>
                <a:latin typeface="Microsoft Sans Serif"/>
                <a:cs typeface="Microsoft Sans Serif"/>
              </a:rPr>
              <a:t>judgin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g</a:t>
            </a:r>
            <a:r>
              <a:rPr sz="1200" spc="-24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414042"/>
                </a:solidFill>
                <a:latin typeface="Microsoft Sans Serif"/>
                <a:cs typeface="Microsoft Sans Serif"/>
              </a:rPr>
              <a:t>tim</a:t>
            </a:r>
            <a:r>
              <a:rPr sz="1200" spc="-5" dirty="0">
                <a:solidFill>
                  <a:srgbClr val="414042"/>
                </a:solidFill>
                <a:latin typeface="Microsoft Sans Serif"/>
                <a:cs typeface="Microsoft Sans Serif"/>
              </a:rPr>
              <a:t>e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y</a:t>
            </a:r>
            <a:r>
              <a:rPr sz="1200" spc="-105" dirty="0">
                <a:solidFill>
                  <a:srgbClr val="414042"/>
                </a:solidFill>
                <a:latin typeface="Microsoft Sans Serif"/>
                <a:cs typeface="Microsoft Sans Serif"/>
              </a:rPr>
              <a:t>ou</a:t>
            </a:r>
            <a:r>
              <a:rPr sz="1200" spc="-23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125" dirty="0">
                <a:solidFill>
                  <a:srgbClr val="414042"/>
                </a:solidFill>
                <a:latin typeface="Microsoft Sans Serif"/>
                <a:cs typeface="Microsoft Sans Serif"/>
              </a:rPr>
              <a:t>m</a:t>
            </a:r>
            <a:r>
              <a:rPr sz="1200" spc="-110" dirty="0">
                <a:solidFill>
                  <a:srgbClr val="414042"/>
                </a:solidFill>
                <a:latin typeface="Microsoft Sans Serif"/>
                <a:cs typeface="Microsoft Sans Serif"/>
              </a:rPr>
              <a:t>a</a:t>
            </a:r>
            <a:r>
              <a:rPr sz="1200" spc="80" dirty="0">
                <a:solidFill>
                  <a:srgbClr val="414042"/>
                </a:solidFill>
                <a:latin typeface="Microsoft Sans Serif"/>
                <a:cs typeface="Microsoft Sans Serif"/>
              </a:rPr>
              <a:t>y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also 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be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present </a:t>
            </a:r>
            <a:r>
              <a:rPr sz="1200" spc="-10" dirty="0">
                <a:solidFill>
                  <a:srgbClr val="414042"/>
                </a:solidFill>
                <a:latin typeface="Microsoft Sans Serif"/>
                <a:cs typeface="Microsoft Sans Serif"/>
              </a:rPr>
              <a:t>at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the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poster </a:t>
            </a:r>
            <a:r>
              <a:rPr sz="1200" spc="-40" dirty="0">
                <a:solidFill>
                  <a:srgbClr val="414042"/>
                </a:solidFill>
                <a:latin typeface="Microsoft Sans Serif"/>
                <a:cs typeface="Microsoft Sans Serif"/>
              </a:rPr>
              <a:t>to </a:t>
            </a:r>
            <a:r>
              <a:rPr sz="1200" spc="-85" dirty="0">
                <a:solidFill>
                  <a:srgbClr val="414042"/>
                </a:solidFill>
                <a:latin typeface="Microsoft Sans Serif"/>
                <a:cs typeface="Microsoft Sans Serif"/>
              </a:rPr>
              <a:t>share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your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414042"/>
                </a:solidFill>
                <a:latin typeface="Microsoft Sans Serif"/>
                <a:cs typeface="Microsoft Sans Serif"/>
              </a:rPr>
              <a:t>research</a:t>
            </a:r>
            <a:r>
              <a:rPr sz="1200" spc="5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414042"/>
                </a:solidFill>
                <a:latin typeface="Microsoft Sans Serif"/>
                <a:cs typeface="Microsoft Sans Serif"/>
              </a:rPr>
              <a:t>with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65" dirty="0">
                <a:solidFill>
                  <a:srgbClr val="414042"/>
                </a:solidFill>
                <a:latin typeface="Microsoft Sans Serif"/>
                <a:cs typeface="Microsoft Sans Serif"/>
              </a:rPr>
              <a:t>interested</a:t>
            </a:r>
            <a:r>
              <a:rPr sz="1200" spc="10" dirty="0">
                <a:solidFill>
                  <a:srgbClr val="414042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414042"/>
                </a:solidFill>
                <a:latin typeface="Microsoft Sans Serif"/>
                <a:cs typeface="Microsoft Sans Serif"/>
              </a:rPr>
              <a:t>delegates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4817" y="7976493"/>
            <a:ext cx="826135" cy="824865"/>
            <a:chOff x="234817" y="7976493"/>
            <a:chExt cx="826135" cy="824865"/>
          </a:xfrm>
        </p:grpSpPr>
        <p:sp>
          <p:nvSpPr>
            <p:cNvPr id="10" name="object 10"/>
            <p:cNvSpPr/>
            <p:nvPr/>
          </p:nvSpPr>
          <p:spPr>
            <a:xfrm>
              <a:off x="241167" y="7982843"/>
              <a:ext cx="813435" cy="813435"/>
            </a:xfrm>
            <a:custGeom>
              <a:avLst/>
              <a:gdLst/>
              <a:ahLst/>
              <a:cxnLst/>
              <a:rect l="l" t="t" r="r" b="b"/>
              <a:pathLst>
                <a:path w="813435" h="813434">
                  <a:moveTo>
                    <a:pt x="406615" y="0"/>
                  </a:moveTo>
                  <a:lnTo>
                    <a:pt x="359194" y="2735"/>
                  </a:lnTo>
                  <a:lnTo>
                    <a:pt x="313380" y="10738"/>
                  </a:lnTo>
                  <a:lnTo>
                    <a:pt x="269478" y="23704"/>
                  </a:lnTo>
                  <a:lnTo>
                    <a:pt x="227793" y="41327"/>
                  </a:lnTo>
                  <a:lnTo>
                    <a:pt x="188631" y="63303"/>
                  </a:lnTo>
                  <a:lnTo>
                    <a:pt x="152295" y="89326"/>
                  </a:lnTo>
                  <a:lnTo>
                    <a:pt x="119092" y="119092"/>
                  </a:lnTo>
                  <a:lnTo>
                    <a:pt x="89326" y="152295"/>
                  </a:lnTo>
                  <a:lnTo>
                    <a:pt x="63303" y="188631"/>
                  </a:lnTo>
                  <a:lnTo>
                    <a:pt x="41327" y="227793"/>
                  </a:lnTo>
                  <a:lnTo>
                    <a:pt x="23704" y="269478"/>
                  </a:lnTo>
                  <a:lnTo>
                    <a:pt x="10738" y="313380"/>
                  </a:lnTo>
                  <a:lnTo>
                    <a:pt x="2735" y="359194"/>
                  </a:lnTo>
                  <a:lnTo>
                    <a:pt x="0" y="406615"/>
                  </a:lnTo>
                  <a:lnTo>
                    <a:pt x="2735" y="454034"/>
                  </a:lnTo>
                  <a:lnTo>
                    <a:pt x="10738" y="499847"/>
                  </a:lnTo>
                  <a:lnTo>
                    <a:pt x="23704" y="543748"/>
                  </a:lnTo>
                  <a:lnTo>
                    <a:pt x="41327" y="585432"/>
                  </a:lnTo>
                  <a:lnTo>
                    <a:pt x="63303" y="624595"/>
                  </a:lnTo>
                  <a:lnTo>
                    <a:pt x="89326" y="660930"/>
                  </a:lnTo>
                  <a:lnTo>
                    <a:pt x="119092" y="694134"/>
                  </a:lnTo>
                  <a:lnTo>
                    <a:pt x="152295" y="723900"/>
                  </a:lnTo>
                  <a:lnTo>
                    <a:pt x="188631" y="749925"/>
                  </a:lnTo>
                  <a:lnTo>
                    <a:pt x="227793" y="771901"/>
                  </a:lnTo>
                  <a:lnTo>
                    <a:pt x="269478" y="789525"/>
                  </a:lnTo>
                  <a:lnTo>
                    <a:pt x="313380" y="802492"/>
                  </a:lnTo>
                  <a:lnTo>
                    <a:pt x="359194" y="810496"/>
                  </a:lnTo>
                  <a:lnTo>
                    <a:pt x="406615" y="813231"/>
                  </a:lnTo>
                  <a:lnTo>
                    <a:pt x="454037" y="810496"/>
                  </a:lnTo>
                  <a:lnTo>
                    <a:pt x="499851" y="802492"/>
                  </a:lnTo>
                  <a:lnTo>
                    <a:pt x="543753" y="789525"/>
                  </a:lnTo>
                  <a:lnTo>
                    <a:pt x="585438" y="771901"/>
                  </a:lnTo>
                  <a:lnTo>
                    <a:pt x="624600" y="749925"/>
                  </a:lnTo>
                  <a:lnTo>
                    <a:pt x="660936" y="723900"/>
                  </a:lnTo>
                  <a:lnTo>
                    <a:pt x="694139" y="694134"/>
                  </a:lnTo>
                  <a:lnTo>
                    <a:pt x="723904" y="660930"/>
                  </a:lnTo>
                  <a:lnTo>
                    <a:pt x="749928" y="624595"/>
                  </a:lnTo>
                  <a:lnTo>
                    <a:pt x="771904" y="585432"/>
                  </a:lnTo>
                  <a:lnTo>
                    <a:pt x="789527" y="543748"/>
                  </a:lnTo>
                  <a:lnTo>
                    <a:pt x="802493" y="499847"/>
                  </a:lnTo>
                  <a:lnTo>
                    <a:pt x="810496" y="454034"/>
                  </a:lnTo>
                  <a:lnTo>
                    <a:pt x="813231" y="406615"/>
                  </a:lnTo>
                  <a:lnTo>
                    <a:pt x="810496" y="359194"/>
                  </a:lnTo>
                  <a:lnTo>
                    <a:pt x="802493" y="313380"/>
                  </a:lnTo>
                  <a:lnTo>
                    <a:pt x="789527" y="269478"/>
                  </a:lnTo>
                  <a:lnTo>
                    <a:pt x="771904" y="227793"/>
                  </a:lnTo>
                  <a:lnTo>
                    <a:pt x="749928" y="188631"/>
                  </a:lnTo>
                  <a:lnTo>
                    <a:pt x="723904" y="152295"/>
                  </a:lnTo>
                  <a:lnTo>
                    <a:pt x="694139" y="119092"/>
                  </a:lnTo>
                  <a:lnTo>
                    <a:pt x="660936" y="89326"/>
                  </a:lnTo>
                  <a:lnTo>
                    <a:pt x="624600" y="63303"/>
                  </a:lnTo>
                  <a:lnTo>
                    <a:pt x="585438" y="41327"/>
                  </a:lnTo>
                  <a:lnTo>
                    <a:pt x="543753" y="23704"/>
                  </a:lnTo>
                  <a:lnTo>
                    <a:pt x="499851" y="10738"/>
                  </a:lnTo>
                  <a:lnTo>
                    <a:pt x="454037" y="2735"/>
                  </a:lnTo>
                  <a:lnTo>
                    <a:pt x="406615" y="0"/>
                  </a:lnTo>
                  <a:close/>
                </a:path>
              </a:pathLst>
            </a:custGeom>
            <a:solidFill>
              <a:srgbClr val="C26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3071" y="8074037"/>
              <a:ext cx="37706" cy="342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298" y="7988947"/>
              <a:ext cx="92087" cy="266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563" y="8433668"/>
              <a:ext cx="1584" cy="128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181" y="8222335"/>
              <a:ext cx="35818" cy="1669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1172" y="7982838"/>
              <a:ext cx="813193" cy="8120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41167" y="7982843"/>
              <a:ext cx="813435" cy="812165"/>
            </a:xfrm>
            <a:custGeom>
              <a:avLst/>
              <a:gdLst/>
              <a:ahLst/>
              <a:cxnLst/>
              <a:rect l="l" t="t" r="r" b="b"/>
              <a:pathLst>
                <a:path w="813435" h="812165">
                  <a:moveTo>
                    <a:pt x="406615" y="0"/>
                  </a:moveTo>
                  <a:lnTo>
                    <a:pt x="356913" y="3007"/>
                  </a:lnTo>
                  <a:lnTo>
                    <a:pt x="308995" y="11794"/>
                  </a:lnTo>
                  <a:lnTo>
                    <a:pt x="263213" y="26008"/>
                  </a:lnTo>
                  <a:lnTo>
                    <a:pt x="219921" y="45296"/>
                  </a:lnTo>
                  <a:lnTo>
                    <a:pt x="179470" y="69307"/>
                  </a:lnTo>
                  <a:lnTo>
                    <a:pt x="142214" y="97688"/>
                  </a:lnTo>
                  <a:lnTo>
                    <a:pt x="111466" y="126929"/>
                  </a:lnTo>
                  <a:lnTo>
                    <a:pt x="83899" y="159213"/>
                  </a:lnTo>
                  <a:lnTo>
                    <a:pt x="59775" y="194279"/>
                  </a:lnTo>
                  <a:lnTo>
                    <a:pt x="39357" y="231863"/>
                  </a:lnTo>
                  <a:lnTo>
                    <a:pt x="39293" y="232003"/>
                  </a:lnTo>
                  <a:lnTo>
                    <a:pt x="22508" y="272845"/>
                  </a:lnTo>
                  <a:lnTo>
                    <a:pt x="10190" y="315728"/>
                  </a:lnTo>
                  <a:lnTo>
                    <a:pt x="2594" y="360411"/>
                  </a:lnTo>
                  <a:lnTo>
                    <a:pt x="0" y="406615"/>
                  </a:lnTo>
                  <a:lnTo>
                    <a:pt x="369" y="424104"/>
                  </a:lnTo>
                  <a:lnTo>
                    <a:pt x="5791" y="475386"/>
                  </a:lnTo>
                  <a:lnTo>
                    <a:pt x="17174" y="523923"/>
                  </a:lnTo>
                  <a:lnTo>
                    <a:pt x="34166" y="570030"/>
                  </a:lnTo>
                  <a:lnTo>
                    <a:pt x="56379" y="613321"/>
                  </a:lnTo>
                  <a:lnTo>
                    <a:pt x="83429" y="653412"/>
                  </a:lnTo>
                  <a:lnTo>
                    <a:pt x="114930" y="689918"/>
                  </a:lnTo>
                  <a:lnTo>
                    <a:pt x="150496" y="722452"/>
                  </a:lnTo>
                  <a:lnTo>
                    <a:pt x="189741" y="750630"/>
                  </a:lnTo>
                  <a:lnTo>
                    <a:pt x="232280" y="774067"/>
                  </a:lnTo>
                  <a:lnTo>
                    <a:pt x="277728" y="792377"/>
                  </a:lnTo>
                  <a:lnTo>
                    <a:pt x="325698" y="805175"/>
                  </a:lnTo>
                  <a:lnTo>
                    <a:pt x="375805" y="812076"/>
                  </a:lnTo>
                  <a:lnTo>
                    <a:pt x="437426" y="812076"/>
                  </a:lnTo>
                  <a:lnTo>
                    <a:pt x="485084" y="805661"/>
                  </a:lnTo>
                  <a:lnTo>
                    <a:pt x="530829" y="793905"/>
                  </a:lnTo>
                  <a:lnTo>
                    <a:pt x="574331" y="777138"/>
                  </a:lnTo>
                  <a:lnTo>
                    <a:pt x="615259" y="755691"/>
                  </a:lnTo>
                  <a:lnTo>
                    <a:pt x="653282" y="729895"/>
                  </a:lnTo>
                  <a:lnTo>
                    <a:pt x="688070" y="700079"/>
                  </a:lnTo>
                  <a:lnTo>
                    <a:pt x="719293" y="666575"/>
                  </a:lnTo>
                  <a:lnTo>
                    <a:pt x="746619" y="629713"/>
                  </a:lnTo>
                  <a:lnTo>
                    <a:pt x="769718" y="589824"/>
                  </a:lnTo>
                  <a:lnTo>
                    <a:pt x="788259" y="547238"/>
                  </a:lnTo>
                  <a:lnTo>
                    <a:pt x="801912" y="502285"/>
                  </a:lnTo>
                  <a:lnTo>
                    <a:pt x="810346" y="455296"/>
                  </a:lnTo>
                  <a:lnTo>
                    <a:pt x="813231" y="406603"/>
                  </a:lnTo>
                  <a:lnTo>
                    <a:pt x="809374" y="350374"/>
                  </a:lnTo>
                  <a:lnTo>
                    <a:pt x="798145" y="296500"/>
                  </a:lnTo>
                  <a:lnTo>
                    <a:pt x="780061" y="245493"/>
                  </a:lnTo>
                  <a:lnTo>
                    <a:pt x="755637" y="197866"/>
                  </a:lnTo>
                  <a:lnTo>
                    <a:pt x="729837" y="159862"/>
                  </a:lnTo>
                  <a:lnTo>
                    <a:pt x="700022" y="125093"/>
                  </a:lnTo>
                  <a:lnTo>
                    <a:pt x="666521" y="93887"/>
                  </a:lnTo>
                  <a:lnTo>
                    <a:pt x="629665" y="66576"/>
                  </a:lnTo>
                  <a:lnTo>
                    <a:pt x="589784" y="43490"/>
                  </a:lnTo>
                  <a:lnTo>
                    <a:pt x="547208" y="24958"/>
                  </a:lnTo>
                  <a:lnTo>
                    <a:pt x="502268" y="11313"/>
                  </a:lnTo>
                  <a:lnTo>
                    <a:pt x="455294" y="2883"/>
                  </a:lnTo>
                  <a:lnTo>
                    <a:pt x="406615" y="0"/>
                  </a:lnTo>
                  <a:close/>
                </a:path>
              </a:pathLst>
            </a:custGeom>
            <a:ln w="12700">
              <a:solidFill>
                <a:srgbClr val="A7A9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34816" y="6102423"/>
            <a:ext cx="826135" cy="826135"/>
            <a:chOff x="234816" y="6102423"/>
            <a:chExt cx="826135" cy="82613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1160" y="6108776"/>
              <a:ext cx="813231" cy="81323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41166" y="6108773"/>
              <a:ext cx="813435" cy="813435"/>
            </a:xfrm>
            <a:custGeom>
              <a:avLst/>
              <a:gdLst/>
              <a:ahLst/>
              <a:cxnLst/>
              <a:rect l="l" t="t" r="r" b="b"/>
              <a:pathLst>
                <a:path w="813435" h="813434">
                  <a:moveTo>
                    <a:pt x="406615" y="0"/>
                  </a:moveTo>
                  <a:lnTo>
                    <a:pt x="359197" y="2735"/>
                  </a:lnTo>
                  <a:lnTo>
                    <a:pt x="313384" y="10739"/>
                  </a:lnTo>
                  <a:lnTo>
                    <a:pt x="269483" y="23705"/>
                  </a:lnTo>
                  <a:lnTo>
                    <a:pt x="227799" y="41330"/>
                  </a:lnTo>
                  <a:lnTo>
                    <a:pt x="188636" y="63306"/>
                  </a:lnTo>
                  <a:lnTo>
                    <a:pt x="152301" y="89330"/>
                  </a:lnTo>
                  <a:lnTo>
                    <a:pt x="119097" y="119097"/>
                  </a:lnTo>
                  <a:lnTo>
                    <a:pt x="89330" y="152301"/>
                  </a:lnTo>
                  <a:lnTo>
                    <a:pt x="63306" y="188636"/>
                  </a:lnTo>
                  <a:lnTo>
                    <a:pt x="41330" y="227799"/>
                  </a:lnTo>
                  <a:lnTo>
                    <a:pt x="23705" y="269483"/>
                  </a:lnTo>
                  <a:lnTo>
                    <a:pt x="10739" y="313384"/>
                  </a:lnTo>
                  <a:lnTo>
                    <a:pt x="2735" y="359197"/>
                  </a:lnTo>
                  <a:lnTo>
                    <a:pt x="0" y="406615"/>
                  </a:lnTo>
                  <a:lnTo>
                    <a:pt x="2735" y="454034"/>
                  </a:lnTo>
                  <a:lnTo>
                    <a:pt x="10739" y="499847"/>
                  </a:lnTo>
                  <a:lnTo>
                    <a:pt x="23705" y="543748"/>
                  </a:lnTo>
                  <a:lnTo>
                    <a:pt x="41330" y="585432"/>
                  </a:lnTo>
                  <a:lnTo>
                    <a:pt x="63306" y="624595"/>
                  </a:lnTo>
                  <a:lnTo>
                    <a:pt x="89330" y="660930"/>
                  </a:lnTo>
                  <a:lnTo>
                    <a:pt x="119097" y="694134"/>
                  </a:lnTo>
                  <a:lnTo>
                    <a:pt x="152301" y="723900"/>
                  </a:lnTo>
                  <a:lnTo>
                    <a:pt x="188636" y="749925"/>
                  </a:lnTo>
                  <a:lnTo>
                    <a:pt x="227799" y="771901"/>
                  </a:lnTo>
                  <a:lnTo>
                    <a:pt x="269483" y="789525"/>
                  </a:lnTo>
                  <a:lnTo>
                    <a:pt x="313384" y="802492"/>
                  </a:lnTo>
                  <a:lnTo>
                    <a:pt x="359197" y="810496"/>
                  </a:lnTo>
                  <a:lnTo>
                    <a:pt x="406615" y="813231"/>
                  </a:lnTo>
                  <a:lnTo>
                    <a:pt x="454037" y="810496"/>
                  </a:lnTo>
                  <a:lnTo>
                    <a:pt x="499851" y="802492"/>
                  </a:lnTo>
                  <a:lnTo>
                    <a:pt x="543753" y="789525"/>
                  </a:lnTo>
                  <a:lnTo>
                    <a:pt x="585438" y="771901"/>
                  </a:lnTo>
                  <a:lnTo>
                    <a:pt x="624600" y="749925"/>
                  </a:lnTo>
                  <a:lnTo>
                    <a:pt x="660936" y="723900"/>
                  </a:lnTo>
                  <a:lnTo>
                    <a:pt x="694139" y="694134"/>
                  </a:lnTo>
                  <a:lnTo>
                    <a:pt x="723904" y="660930"/>
                  </a:lnTo>
                  <a:lnTo>
                    <a:pt x="749928" y="624595"/>
                  </a:lnTo>
                  <a:lnTo>
                    <a:pt x="771904" y="585432"/>
                  </a:lnTo>
                  <a:lnTo>
                    <a:pt x="789527" y="543748"/>
                  </a:lnTo>
                  <a:lnTo>
                    <a:pt x="802493" y="499847"/>
                  </a:lnTo>
                  <a:lnTo>
                    <a:pt x="810496" y="454034"/>
                  </a:lnTo>
                  <a:lnTo>
                    <a:pt x="813231" y="406615"/>
                  </a:lnTo>
                  <a:lnTo>
                    <a:pt x="810496" y="359197"/>
                  </a:lnTo>
                  <a:lnTo>
                    <a:pt x="802493" y="313384"/>
                  </a:lnTo>
                  <a:lnTo>
                    <a:pt x="789527" y="269483"/>
                  </a:lnTo>
                  <a:lnTo>
                    <a:pt x="771904" y="227799"/>
                  </a:lnTo>
                  <a:lnTo>
                    <a:pt x="749928" y="188636"/>
                  </a:lnTo>
                  <a:lnTo>
                    <a:pt x="723904" y="152301"/>
                  </a:lnTo>
                  <a:lnTo>
                    <a:pt x="694139" y="119097"/>
                  </a:lnTo>
                  <a:lnTo>
                    <a:pt x="660936" y="89330"/>
                  </a:lnTo>
                  <a:lnTo>
                    <a:pt x="624600" y="63306"/>
                  </a:lnTo>
                  <a:lnTo>
                    <a:pt x="585438" y="41330"/>
                  </a:lnTo>
                  <a:lnTo>
                    <a:pt x="543753" y="23705"/>
                  </a:lnTo>
                  <a:lnTo>
                    <a:pt x="499851" y="10739"/>
                  </a:lnTo>
                  <a:lnTo>
                    <a:pt x="454037" y="2735"/>
                  </a:lnTo>
                  <a:lnTo>
                    <a:pt x="406615" y="0"/>
                  </a:lnTo>
                  <a:close/>
                </a:path>
              </a:pathLst>
            </a:custGeom>
            <a:ln w="12700">
              <a:solidFill>
                <a:srgbClr val="A7A9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34816" y="7039454"/>
            <a:ext cx="826135" cy="826135"/>
            <a:chOff x="234816" y="7039454"/>
            <a:chExt cx="826135" cy="82613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1160" y="7045807"/>
              <a:ext cx="813231" cy="81323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41166" y="7045804"/>
              <a:ext cx="813435" cy="813435"/>
            </a:xfrm>
            <a:custGeom>
              <a:avLst/>
              <a:gdLst/>
              <a:ahLst/>
              <a:cxnLst/>
              <a:rect l="l" t="t" r="r" b="b"/>
              <a:pathLst>
                <a:path w="813435" h="813434">
                  <a:moveTo>
                    <a:pt x="406615" y="0"/>
                  </a:moveTo>
                  <a:lnTo>
                    <a:pt x="359197" y="2735"/>
                  </a:lnTo>
                  <a:lnTo>
                    <a:pt x="313384" y="10739"/>
                  </a:lnTo>
                  <a:lnTo>
                    <a:pt x="269483" y="23705"/>
                  </a:lnTo>
                  <a:lnTo>
                    <a:pt x="227799" y="41330"/>
                  </a:lnTo>
                  <a:lnTo>
                    <a:pt x="188636" y="63306"/>
                  </a:lnTo>
                  <a:lnTo>
                    <a:pt x="152301" y="89330"/>
                  </a:lnTo>
                  <a:lnTo>
                    <a:pt x="119097" y="119097"/>
                  </a:lnTo>
                  <a:lnTo>
                    <a:pt x="89330" y="152301"/>
                  </a:lnTo>
                  <a:lnTo>
                    <a:pt x="63306" y="188636"/>
                  </a:lnTo>
                  <a:lnTo>
                    <a:pt x="41330" y="227799"/>
                  </a:lnTo>
                  <a:lnTo>
                    <a:pt x="23705" y="269483"/>
                  </a:lnTo>
                  <a:lnTo>
                    <a:pt x="10739" y="313384"/>
                  </a:lnTo>
                  <a:lnTo>
                    <a:pt x="2735" y="359197"/>
                  </a:lnTo>
                  <a:lnTo>
                    <a:pt x="0" y="406615"/>
                  </a:lnTo>
                  <a:lnTo>
                    <a:pt x="2735" y="454034"/>
                  </a:lnTo>
                  <a:lnTo>
                    <a:pt x="10739" y="499847"/>
                  </a:lnTo>
                  <a:lnTo>
                    <a:pt x="23705" y="543748"/>
                  </a:lnTo>
                  <a:lnTo>
                    <a:pt x="41330" y="585432"/>
                  </a:lnTo>
                  <a:lnTo>
                    <a:pt x="63306" y="624595"/>
                  </a:lnTo>
                  <a:lnTo>
                    <a:pt x="89330" y="660930"/>
                  </a:lnTo>
                  <a:lnTo>
                    <a:pt x="119097" y="694134"/>
                  </a:lnTo>
                  <a:lnTo>
                    <a:pt x="152301" y="723900"/>
                  </a:lnTo>
                  <a:lnTo>
                    <a:pt x="188636" y="749925"/>
                  </a:lnTo>
                  <a:lnTo>
                    <a:pt x="227799" y="771901"/>
                  </a:lnTo>
                  <a:lnTo>
                    <a:pt x="269483" y="789525"/>
                  </a:lnTo>
                  <a:lnTo>
                    <a:pt x="313384" y="802492"/>
                  </a:lnTo>
                  <a:lnTo>
                    <a:pt x="359197" y="810496"/>
                  </a:lnTo>
                  <a:lnTo>
                    <a:pt x="406615" y="813231"/>
                  </a:lnTo>
                  <a:lnTo>
                    <a:pt x="454037" y="810496"/>
                  </a:lnTo>
                  <a:lnTo>
                    <a:pt x="499851" y="802492"/>
                  </a:lnTo>
                  <a:lnTo>
                    <a:pt x="543753" y="789525"/>
                  </a:lnTo>
                  <a:lnTo>
                    <a:pt x="585438" y="771901"/>
                  </a:lnTo>
                  <a:lnTo>
                    <a:pt x="624600" y="749925"/>
                  </a:lnTo>
                  <a:lnTo>
                    <a:pt x="660936" y="723900"/>
                  </a:lnTo>
                  <a:lnTo>
                    <a:pt x="694139" y="694134"/>
                  </a:lnTo>
                  <a:lnTo>
                    <a:pt x="723904" y="660930"/>
                  </a:lnTo>
                  <a:lnTo>
                    <a:pt x="749928" y="624595"/>
                  </a:lnTo>
                  <a:lnTo>
                    <a:pt x="771904" y="585432"/>
                  </a:lnTo>
                  <a:lnTo>
                    <a:pt x="789527" y="543748"/>
                  </a:lnTo>
                  <a:lnTo>
                    <a:pt x="802493" y="499847"/>
                  </a:lnTo>
                  <a:lnTo>
                    <a:pt x="810496" y="454034"/>
                  </a:lnTo>
                  <a:lnTo>
                    <a:pt x="813231" y="406615"/>
                  </a:lnTo>
                  <a:lnTo>
                    <a:pt x="810496" y="359197"/>
                  </a:lnTo>
                  <a:lnTo>
                    <a:pt x="802493" y="313384"/>
                  </a:lnTo>
                  <a:lnTo>
                    <a:pt x="789527" y="269483"/>
                  </a:lnTo>
                  <a:lnTo>
                    <a:pt x="771904" y="227799"/>
                  </a:lnTo>
                  <a:lnTo>
                    <a:pt x="749928" y="188636"/>
                  </a:lnTo>
                  <a:lnTo>
                    <a:pt x="723904" y="152301"/>
                  </a:lnTo>
                  <a:lnTo>
                    <a:pt x="694139" y="119097"/>
                  </a:lnTo>
                  <a:lnTo>
                    <a:pt x="660936" y="89330"/>
                  </a:lnTo>
                  <a:lnTo>
                    <a:pt x="624600" y="63306"/>
                  </a:lnTo>
                  <a:lnTo>
                    <a:pt x="585438" y="41330"/>
                  </a:lnTo>
                  <a:lnTo>
                    <a:pt x="543753" y="23705"/>
                  </a:lnTo>
                  <a:lnTo>
                    <a:pt x="499851" y="10739"/>
                  </a:lnTo>
                  <a:lnTo>
                    <a:pt x="454037" y="2735"/>
                  </a:lnTo>
                  <a:lnTo>
                    <a:pt x="406615" y="0"/>
                  </a:lnTo>
                  <a:close/>
                </a:path>
              </a:pathLst>
            </a:custGeom>
            <a:ln w="12700">
              <a:solidFill>
                <a:srgbClr val="A7A9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87243" y="4080776"/>
            <a:ext cx="658609" cy="83638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8000" y="1727987"/>
            <a:ext cx="415366" cy="70735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-1" y="9133502"/>
            <a:ext cx="3216547" cy="3744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sz="1200" spc="-65" dirty="0">
                <a:solidFill>
                  <a:srgbClr val="FFFFFF"/>
                </a:solidFill>
                <a:latin typeface="Trebuchet MS"/>
                <a:cs typeface="Trebuchet MS"/>
              </a:rPr>
              <a:t>https://annualmeeting.conferenceseries.com/ophthalmologists/https</a:t>
            </a:r>
            <a:r>
              <a:rPr lang="en-US" sz="1200" spc="-65" dirty="0" smtClean="0">
                <a:solidFill>
                  <a:srgbClr val="FFFFFF"/>
                </a:solidFill>
                <a:latin typeface="Trebuchet MS"/>
                <a:cs typeface="Trebuchet MS"/>
              </a:rPr>
              <a:t>://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I</a:t>
            </a:r>
            <a:r>
              <a:rPr dirty="0"/>
              <a:t>n</a:t>
            </a:r>
            <a:r>
              <a:rPr spc="-80" dirty="0"/>
              <a:t>t</a:t>
            </a:r>
            <a:r>
              <a:rPr spc="-65" dirty="0"/>
              <a:t>e</a:t>
            </a:r>
            <a:r>
              <a:rPr spc="-50" dirty="0"/>
              <a:t>ra</a:t>
            </a:r>
            <a:r>
              <a:rPr spc="-35" dirty="0"/>
              <a:t>c</a:t>
            </a:r>
            <a:r>
              <a:rPr spc="-40" dirty="0"/>
              <a:t>ti</a:t>
            </a:r>
            <a:r>
              <a:rPr spc="-65" dirty="0"/>
              <a:t>v</a:t>
            </a:r>
            <a:r>
              <a:rPr spc="-45" dirty="0"/>
              <a:t>e</a:t>
            </a:r>
            <a:r>
              <a:rPr spc="-90" dirty="0"/>
              <a:t> </a:t>
            </a:r>
            <a:r>
              <a:rPr spc="15" dirty="0"/>
              <a:t>S</a:t>
            </a:r>
            <a:r>
              <a:rPr spc="-15" dirty="0"/>
              <a:t>essions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0" dirty="0"/>
              <a:t>Keynot</a:t>
            </a:r>
            <a:r>
              <a:rPr spc="-85" dirty="0"/>
              <a:t>e/</a:t>
            </a:r>
            <a:r>
              <a:rPr spc="-95" dirty="0"/>
              <a:t>P</a:t>
            </a:r>
            <a:r>
              <a:rPr spc="-45" dirty="0"/>
              <a:t>lena</a:t>
            </a:r>
            <a:r>
              <a:rPr spc="-10" dirty="0"/>
              <a:t>r</a:t>
            </a:r>
            <a:r>
              <a:rPr spc="-25" dirty="0"/>
              <a:t>y</a:t>
            </a:r>
            <a:r>
              <a:rPr spc="-90" dirty="0"/>
              <a:t> </a:t>
            </a:r>
            <a:r>
              <a:rPr spc="-50" dirty="0"/>
              <a:t>Le</a:t>
            </a:r>
            <a:r>
              <a:rPr spc="-35" dirty="0"/>
              <a:t>c</a:t>
            </a:r>
            <a:r>
              <a:rPr spc="-45" dirty="0"/>
              <a:t>tu</a:t>
            </a:r>
            <a:r>
              <a:rPr spc="-50" dirty="0"/>
              <a:t>r</a:t>
            </a:r>
            <a:r>
              <a:rPr spc="-30" dirty="0"/>
              <a:t>es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093334" y="9531983"/>
            <a:ext cx="1417320" cy="38163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85" dirty="0">
                <a:latin typeface="Trebuchet MS"/>
                <a:cs typeface="Trebuchet MS"/>
              </a:rPr>
              <a:t> </a:t>
            </a:r>
            <a:r>
              <a:rPr sz="1000" spc="-45" dirty="0">
                <a:latin typeface="Trebuchet MS"/>
                <a:cs typeface="Trebuchet MS"/>
              </a:rPr>
              <a:t>W</a:t>
            </a:r>
            <a:r>
              <a:rPr sz="1000" spc="-25" dirty="0">
                <a:latin typeface="Trebuchet MS"/>
                <a:cs typeface="Trebuchet MS"/>
              </a:rPr>
              <a:t>orkshops/</a:t>
            </a:r>
            <a:r>
              <a:rPr sz="1000" spc="-35" dirty="0">
                <a:latin typeface="Trebuchet MS"/>
                <a:cs typeface="Trebuchet MS"/>
              </a:rPr>
              <a:t>S</a:t>
            </a:r>
            <a:r>
              <a:rPr sz="1000" spc="-10" dirty="0">
                <a:latin typeface="Trebuchet MS"/>
                <a:cs typeface="Trebuchet MS"/>
              </a:rPr>
              <a:t>ymposiums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00" spc="-245" dirty="0">
                <a:latin typeface="Trebuchet MS"/>
                <a:cs typeface="Trebuchet MS"/>
              </a:rPr>
              <a:t>•</a:t>
            </a:r>
            <a:r>
              <a:rPr sz="1000" spc="75" dirty="0">
                <a:latin typeface="Trebuchet MS"/>
                <a:cs typeface="Trebuchet MS"/>
              </a:rPr>
              <a:t> </a:t>
            </a:r>
            <a:r>
              <a:rPr sz="1000" spc="-40" dirty="0">
                <a:latin typeface="Trebuchet MS"/>
                <a:cs typeface="Trebuchet MS"/>
              </a:rPr>
              <a:t>Y</a:t>
            </a:r>
            <a:r>
              <a:rPr sz="1000" spc="-75" dirty="0">
                <a:latin typeface="Trebuchet MS"/>
                <a:cs typeface="Trebuchet MS"/>
              </a:rPr>
              <a:t>RF/B</a:t>
            </a:r>
            <a:r>
              <a:rPr sz="1000" spc="-40" dirty="0">
                <a:latin typeface="Trebuchet MS"/>
                <a:cs typeface="Trebuchet MS"/>
              </a:rPr>
              <a:t>est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60" dirty="0">
                <a:latin typeface="Trebuchet MS"/>
                <a:cs typeface="Trebuchet MS"/>
              </a:rPr>
              <a:t>P</a:t>
            </a:r>
            <a:r>
              <a:rPr sz="1000" spc="-25" dirty="0">
                <a:latin typeface="Trebuchet MS"/>
                <a:cs typeface="Trebuchet MS"/>
              </a:rPr>
              <a:t>os</a:t>
            </a:r>
            <a:r>
              <a:rPr sz="1000" spc="-30" dirty="0">
                <a:latin typeface="Trebuchet MS"/>
                <a:cs typeface="Trebuchet MS"/>
              </a:rPr>
              <a:t>t</a:t>
            </a:r>
            <a:r>
              <a:rPr sz="1000" spc="-55" dirty="0">
                <a:latin typeface="Trebuchet MS"/>
                <a:cs typeface="Trebuchet MS"/>
              </a:rPr>
              <a:t>er</a:t>
            </a:r>
            <a:r>
              <a:rPr sz="1000" spc="-90" dirty="0">
                <a:latin typeface="Trebuchet MS"/>
                <a:cs typeface="Trebuchet MS"/>
              </a:rPr>
              <a:t> </a:t>
            </a:r>
            <a:r>
              <a:rPr sz="1000" spc="-5" dirty="0">
                <a:latin typeface="Trebuchet MS"/>
                <a:cs typeface="Trebuchet MS"/>
              </a:rPr>
              <a:t>A</a:t>
            </a:r>
            <a:r>
              <a:rPr sz="1000" spc="-15" dirty="0">
                <a:latin typeface="Trebuchet MS"/>
                <a:cs typeface="Trebuchet MS"/>
              </a:rPr>
              <a:t>w</a:t>
            </a:r>
            <a:r>
              <a:rPr sz="1000" spc="-65" dirty="0">
                <a:latin typeface="Trebuchet MS"/>
                <a:cs typeface="Trebuchet MS"/>
              </a:rPr>
              <a:t>a</a:t>
            </a:r>
            <a:r>
              <a:rPr sz="1000" spc="-55" dirty="0">
                <a:latin typeface="Trebuchet MS"/>
                <a:cs typeface="Trebuchet MS"/>
              </a:rPr>
              <a:t>r</a:t>
            </a:r>
            <a:r>
              <a:rPr sz="1000" spc="-5" dirty="0">
                <a:latin typeface="Trebuchet MS"/>
                <a:cs typeface="Trebuchet MS"/>
              </a:rPr>
              <a:t>ds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35" dirty="0"/>
              <a:t>Exhibi</a:t>
            </a:r>
            <a:r>
              <a:rPr spc="-40" dirty="0"/>
              <a:t>t</a:t>
            </a:r>
            <a:r>
              <a:rPr spc="-20" dirty="0"/>
              <a:t>ors</a:t>
            </a: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pc="-245" dirty="0"/>
              <a:t>•</a:t>
            </a:r>
            <a:r>
              <a:rPr spc="120" dirty="0"/>
              <a:t> </a:t>
            </a:r>
            <a:r>
              <a:rPr spc="-20" dirty="0"/>
              <a:t>B2B</a:t>
            </a:r>
            <a:r>
              <a:rPr spc="-90" dirty="0"/>
              <a:t> </a:t>
            </a:r>
            <a:r>
              <a:rPr spc="95" dirty="0"/>
              <a:t>M</a:t>
            </a:r>
            <a:r>
              <a:rPr spc="-25" dirty="0"/>
              <a:t>eetings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626</Words>
  <Application>Microsoft Office PowerPoint</Application>
  <PresentationFormat>Custom</PresentationFormat>
  <Paragraphs>158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Tentative Program</vt:lpstr>
      <vt:lpstr>PowerPoint Presentation</vt:lpstr>
      <vt:lpstr>Major Sessions</vt:lpstr>
      <vt:lpstr>OPHTHALMOLOGY-2025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Tentative Program</dc:title>
  <dc:creator>Nilesh Pal</dc:creator>
  <cp:lastModifiedBy>Pulsus</cp:lastModifiedBy>
  <cp:revision>23</cp:revision>
  <dcterms:created xsi:type="dcterms:W3CDTF">2024-09-26T06:01:02Z</dcterms:created>
  <dcterms:modified xsi:type="dcterms:W3CDTF">2025-01-30T11:42:53Z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2024-09-16T00:00:00Z</vt:filetime>
  </property>
  <property fmtid="{D5CDD505-2E9C-101B-9397-08002B2CF9AE}" pid="3" name="Creator">
    <vt:lpwstr>Adobe InDesign 19.4 (Windows)</vt:lpwstr>
  </property>
  <property fmtid="{D5CDD505-2E9C-101B-9397-08002B2CF9AE}" pid="4" name="LastSaved">
    <vt:filetime>2024-09-26T00:00:00Z</vt:filetime>
  </property>
</Properties>
</file>